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3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0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9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6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5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31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64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8498-6BE3-4B85-A51A-914F2A51E9D6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9E62-10DA-4C2F-A8EC-A6BC25BE3C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18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tk.org/boo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3200" i="1" dirty="0" err="1" smtClean="0"/>
              <a:t>SpaCy</a:t>
            </a:r>
            <a:r>
              <a:rPr lang="hu-HU" sz="3200" i="1" dirty="0" smtClean="0"/>
              <a:t> and Stanza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Pethő Gergely</a:t>
            </a:r>
          </a:p>
          <a:p>
            <a:r>
              <a:rPr lang="hu-HU" dirty="0" err="1" smtClean="0"/>
              <a:t>September</a:t>
            </a:r>
            <a:r>
              <a:rPr lang="hu-HU" dirty="0" smtClean="0"/>
              <a:t> 30, 2025</a:t>
            </a:r>
          </a:p>
          <a:p>
            <a:r>
              <a:rPr lang="hu-HU" dirty="0" err="1" smtClean="0"/>
              <a:t>UD</a:t>
            </a:r>
            <a:r>
              <a:rPr lang="hu-HU" dirty="0" smtClean="0"/>
              <a:t> </a:t>
            </a:r>
            <a:r>
              <a:rPr lang="hu-HU" dirty="0" err="1" smtClean="0"/>
              <a:t>Faculty</a:t>
            </a:r>
            <a:r>
              <a:rPr lang="hu-HU" dirty="0" smtClean="0"/>
              <a:t> of Health Science,</a:t>
            </a:r>
          </a:p>
          <a:p>
            <a:r>
              <a:rPr lang="hu-HU" dirty="0" err="1" smtClean="0"/>
              <a:t>Department</a:t>
            </a:r>
            <a:r>
              <a:rPr lang="hu-HU" dirty="0" smtClean="0"/>
              <a:t> of </a:t>
            </a:r>
            <a:r>
              <a:rPr lang="hu-HU" dirty="0" err="1" smtClean="0"/>
              <a:t>Bioinformatics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3104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SpaCy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spaCy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is </a:t>
            </a:r>
            <a:r>
              <a:rPr lang="hu-HU" b="1" dirty="0" err="1" smtClean="0"/>
              <a:t>always</a:t>
            </a:r>
            <a:r>
              <a:rPr lang="hu-HU" b="1" dirty="0" smtClean="0"/>
              <a:t> </a:t>
            </a:r>
            <a:r>
              <a:rPr lang="hu-HU" b="1" dirty="0" err="1" smtClean="0"/>
              <a:t>language-specific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correct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loaded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/>
              <a:t>D</a:t>
            </a:r>
            <a:r>
              <a:rPr lang="hu-HU" dirty="0" err="1" smtClean="0"/>
              <a:t>ifferent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encoder</a:t>
            </a:r>
            <a:r>
              <a:rPr lang="hu-HU" dirty="0" smtClean="0"/>
              <a:t> </a:t>
            </a:r>
            <a:r>
              <a:rPr lang="hu-HU" dirty="0" err="1" smtClean="0"/>
              <a:t>transformer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BERT</a:t>
            </a:r>
            <a:r>
              <a:rPr lang="hu-HU" dirty="0" smtClean="0"/>
              <a:t>, </a:t>
            </a:r>
            <a:r>
              <a:rPr lang="hu-HU" dirty="0" err="1" smtClean="0"/>
              <a:t>RoBERTa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transformers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commercial</a:t>
            </a:r>
            <a:r>
              <a:rPr lang="hu-HU" dirty="0" smtClean="0"/>
              <a:t> </a:t>
            </a:r>
            <a:r>
              <a:rPr lang="hu-HU" dirty="0" err="1" smtClean="0"/>
              <a:t>LLMs</a:t>
            </a:r>
            <a:r>
              <a:rPr lang="hu-HU" dirty="0" smtClean="0"/>
              <a:t> (GPT-3 and </a:t>
            </a:r>
            <a:r>
              <a:rPr lang="hu-HU" dirty="0" err="1" smtClean="0"/>
              <a:t>above</a:t>
            </a:r>
            <a:r>
              <a:rPr lang="hu-HU" dirty="0" smtClean="0"/>
              <a:t>, </a:t>
            </a:r>
            <a:r>
              <a:rPr lang="hu-HU" dirty="0" err="1" smtClean="0"/>
              <a:t>Gemini</a:t>
            </a:r>
            <a:r>
              <a:rPr lang="hu-HU" dirty="0" smtClean="0"/>
              <a:t>, Claude) and 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err="1" smtClean="0"/>
              <a:t>smaller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(</a:t>
            </a:r>
            <a:r>
              <a:rPr lang="hu-HU" dirty="0" err="1" smtClean="0"/>
              <a:t>Llama</a:t>
            </a:r>
            <a:r>
              <a:rPr lang="hu-HU" dirty="0" smtClean="0"/>
              <a:t>, Gemma, </a:t>
            </a:r>
            <a:r>
              <a:rPr lang="hu-HU" dirty="0" err="1" smtClean="0"/>
              <a:t>Mistral</a:t>
            </a:r>
            <a:r>
              <a:rPr lang="hu-HU" dirty="0" smtClean="0"/>
              <a:t>, etc.),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b="1" dirty="0" smtClean="0"/>
              <a:t>almost </a:t>
            </a:r>
            <a:r>
              <a:rPr lang="hu-HU" b="1" dirty="0" err="1" smtClean="0"/>
              <a:t>always</a:t>
            </a:r>
            <a:r>
              <a:rPr lang="hu-HU" b="1" dirty="0" smtClean="0"/>
              <a:t> </a:t>
            </a:r>
            <a:r>
              <a:rPr lang="hu-HU" b="1" dirty="0" err="1" smtClean="0"/>
              <a:t>multilingual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sizes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small</a:t>
            </a:r>
            <a:r>
              <a:rPr lang="hu-HU" dirty="0" smtClean="0"/>
              <a:t> (</a:t>
            </a:r>
            <a:r>
              <a:rPr lang="hu-HU" dirty="0" err="1" smtClean="0"/>
              <a:t>sm</a:t>
            </a:r>
            <a:r>
              <a:rPr lang="hu-HU" dirty="0" smtClean="0"/>
              <a:t>) over </a:t>
            </a:r>
            <a:r>
              <a:rPr lang="hu-HU" dirty="0" err="1" smtClean="0"/>
              <a:t>medium</a:t>
            </a:r>
            <a:r>
              <a:rPr lang="hu-HU" dirty="0" smtClean="0"/>
              <a:t> (</a:t>
            </a:r>
            <a:r>
              <a:rPr lang="hu-HU" dirty="0" err="1" smtClean="0"/>
              <a:t>md</a:t>
            </a:r>
            <a:r>
              <a:rPr lang="hu-HU" dirty="0" smtClean="0"/>
              <a:t>)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(lg) plus </a:t>
            </a:r>
            <a:r>
              <a:rPr lang="hu-HU" dirty="0" err="1" smtClean="0"/>
              <a:t>transformers</a:t>
            </a:r>
            <a:r>
              <a:rPr lang="hu-HU" dirty="0" smtClean="0"/>
              <a:t> (</a:t>
            </a:r>
            <a:r>
              <a:rPr lang="hu-HU" dirty="0" err="1" smtClean="0"/>
              <a:t>trf</a:t>
            </a:r>
            <a:r>
              <a:rPr lang="hu-HU" dirty="0" smtClean="0"/>
              <a:t>)</a:t>
            </a:r>
          </a:p>
          <a:p>
            <a:pPr lvl="2"/>
            <a:r>
              <a:rPr lang="hu-HU" dirty="0" err="1" smtClean="0"/>
              <a:t>sm</a:t>
            </a:r>
            <a:r>
              <a:rPr lang="hu-HU" dirty="0" smtClean="0"/>
              <a:t> and </a:t>
            </a:r>
            <a:r>
              <a:rPr lang="hu-HU" dirty="0" err="1" smtClean="0"/>
              <a:t>trf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contain</a:t>
            </a:r>
            <a:r>
              <a:rPr lang="hu-HU" dirty="0" smtClean="0"/>
              <a:t> (</a:t>
            </a:r>
            <a:r>
              <a:rPr lang="hu-HU" dirty="0" err="1" smtClean="0"/>
              <a:t>static</a:t>
            </a:r>
            <a:r>
              <a:rPr lang="hu-HU" dirty="0" smtClean="0"/>
              <a:t>)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vectors</a:t>
            </a:r>
            <a:endParaRPr lang="hu-HU" dirty="0" smtClean="0"/>
          </a:p>
          <a:p>
            <a:pPr lvl="2"/>
            <a:r>
              <a:rPr lang="hu-HU" dirty="0" err="1" smtClean="0"/>
              <a:t>md</a:t>
            </a:r>
            <a:r>
              <a:rPr lang="hu-HU" dirty="0" smtClean="0"/>
              <a:t> and lg </a:t>
            </a:r>
            <a:r>
              <a:rPr lang="hu-HU" dirty="0" err="1" smtClean="0"/>
              <a:t>differ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size</a:t>
            </a:r>
            <a:r>
              <a:rPr lang="hu-HU" dirty="0" smtClean="0"/>
              <a:t> of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vector</a:t>
            </a:r>
            <a:r>
              <a:rPr lang="hu-HU" dirty="0" smtClean="0"/>
              <a:t> </a:t>
            </a:r>
            <a:r>
              <a:rPr lang="hu-HU" dirty="0" err="1" smtClean="0"/>
              <a:t>tables</a:t>
            </a:r>
            <a:endParaRPr lang="hu-HU" dirty="0" smtClean="0"/>
          </a:p>
          <a:p>
            <a:pPr lvl="1"/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spaCy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might</a:t>
            </a:r>
            <a:r>
              <a:rPr lang="hu-HU" dirty="0" smtClean="0"/>
              <a:t> be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domains</a:t>
            </a:r>
            <a:r>
              <a:rPr lang="hu-HU" dirty="0" smtClean="0"/>
              <a:t> (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, web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news</a:t>
            </a:r>
            <a:r>
              <a:rPr lang="hu-HU" dirty="0" smtClean="0"/>
              <a:t>)</a:t>
            </a:r>
          </a:p>
          <a:p>
            <a:r>
              <a:rPr lang="hu-HU" dirty="0" smtClean="0"/>
              <a:t>Most </a:t>
            </a:r>
            <a:r>
              <a:rPr lang="hu-HU" dirty="0" err="1" smtClean="0"/>
              <a:t>spaCy</a:t>
            </a:r>
            <a:r>
              <a:rPr lang="hu-HU" dirty="0" smtClean="0"/>
              <a:t> </a:t>
            </a:r>
            <a:r>
              <a:rPr lang="hu-HU" dirty="0" err="1" smtClean="0"/>
              <a:t>pipelines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, i.e.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rule-based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list-based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rather</a:t>
            </a:r>
            <a:r>
              <a:rPr lang="hu-HU" dirty="0" smtClean="0"/>
              <a:t>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text corpus.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39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r>
              <a:rPr lang="hu-HU" dirty="0" smtClean="0"/>
              <a:t> </a:t>
            </a:r>
            <a:r>
              <a:rPr lang="hu-HU" dirty="0" err="1" smtClean="0"/>
              <a:t>consists</a:t>
            </a:r>
            <a:r>
              <a:rPr lang="hu-HU" dirty="0" smtClean="0"/>
              <a:t> of a </a:t>
            </a:r>
            <a:r>
              <a:rPr lang="hu-HU" dirty="0" err="1" smtClean="0"/>
              <a:t>sequence</a:t>
            </a:r>
            <a:r>
              <a:rPr lang="hu-HU" dirty="0" smtClean="0"/>
              <a:t> of </a:t>
            </a:r>
            <a:r>
              <a:rPr lang="hu-HU" dirty="0" err="1" smtClean="0"/>
              <a:t>typical</a:t>
            </a:r>
            <a:r>
              <a:rPr lang="hu-HU" dirty="0" smtClean="0"/>
              <a:t> </a:t>
            </a:r>
            <a:r>
              <a:rPr lang="hu-HU" dirty="0" err="1" smtClean="0"/>
              <a:t>steps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extracting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source</a:t>
            </a:r>
            <a:r>
              <a:rPr lang="hu-HU" dirty="0" smtClean="0"/>
              <a:t> </a:t>
            </a:r>
            <a:r>
              <a:rPr lang="hu-HU" dirty="0" err="1" smtClean="0"/>
              <a:t>document</a:t>
            </a:r>
            <a:endParaRPr lang="hu-HU" dirty="0" smtClean="0"/>
          </a:p>
          <a:p>
            <a:pPr lvl="2"/>
            <a:r>
              <a:rPr lang="hu-HU" dirty="0" err="1" smtClean="0"/>
              <a:t>from</a:t>
            </a:r>
            <a:r>
              <a:rPr lang="hu-HU" dirty="0" smtClean="0"/>
              <a:t> PDF, HTML, e-book </a:t>
            </a:r>
            <a:r>
              <a:rPr lang="hu-HU" dirty="0" err="1" smtClean="0"/>
              <a:t>format</a:t>
            </a:r>
            <a:r>
              <a:rPr lang="hu-HU" dirty="0" smtClean="0"/>
              <a:t>, </a:t>
            </a:r>
            <a:r>
              <a:rPr lang="hu-HU" dirty="0" err="1" smtClean="0"/>
              <a:t>docx</a:t>
            </a:r>
            <a:r>
              <a:rPr lang="hu-HU" dirty="0" smtClean="0"/>
              <a:t>, etc.</a:t>
            </a:r>
          </a:p>
          <a:p>
            <a:pPr lvl="1"/>
            <a:r>
              <a:rPr lang="hu-HU" dirty="0" err="1" smtClean="0"/>
              <a:t>preprocessing</a:t>
            </a:r>
            <a:endParaRPr lang="hu-HU" dirty="0" smtClean="0"/>
          </a:p>
          <a:p>
            <a:pPr lvl="2"/>
            <a:r>
              <a:rPr lang="hu-HU" dirty="0" err="1" smtClean="0"/>
              <a:t>removing</a:t>
            </a:r>
            <a:r>
              <a:rPr lang="hu-HU" dirty="0" smtClean="0"/>
              <a:t> </a:t>
            </a:r>
            <a:r>
              <a:rPr lang="hu-HU" dirty="0" err="1" smtClean="0"/>
              <a:t>ads</a:t>
            </a:r>
            <a:r>
              <a:rPr lang="hu-HU" dirty="0" smtClean="0"/>
              <a:t>, </a:t>
            </a:r>
            <a:r>
              <a:rPr lang="hu-HU" dirty="0" err="1" smtClean="0"/>
              <a:t>navigation</a:t>
            </a:r>
            <a:r>
              <a:rPr lang="hu-HU" dirty="0" smtClean="0"/>
              <a:t>, </a:t>
            </a:r>
            <a:r>
              <a:rPr lang="hu-HU" dirty="0" err="1" smtClean="0"/>
              <a:t>hyperlinks</a:t>
            </a:r>
            <a:r>
              <a:rPr lang="hu-HU" dirty="0" smtClean="0"/>
              <a:t>, </a:t>
            </a:r>
            <a:r>
              <a:rPr lang="hu-HU" dirty="0" err="1" smtClean="0"/>
              <a:t>unnecessary</a:t>
            </a:r>
            <a:r>
              <a:rPr lang="hu-HU" dirty="0" smtClean="0"/>
              <a:t> </a:t>
            </a:r>
            <a:r>
              <a:rPr lang="hu-HU" dirty="0" err="1" smtClean="0"/>
              <a:t>whitespace</a:t>
            </a:r>
            <a:r>
              <a:rPr lang="hu-HU" dirty="0" smtClean="0"/>
              <a:t>, </a:t>
            </a:r>
            <a:r>
              <a:rPr lang="hu-HU" dirty="0" err="1" smtClean="0"/>
              <a:t>dealing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encoding</a:t>
            </a:r>
            <a:r>
              <a:rPr lang="hu-HU" dirty="0" smtClean="0"/>
              <a:t> </a:t>
            </a:r>
            <a:r>
              <a:rPr lang="hu-HU" dirty="0" err="1" smtClean="0"/>
              <a:t>problems</a:t>
            </a:r>
            <a:r>
              <a:rPr lang="hu-HU" dirty="0" smtClean="0"/>
              <a:t>, </a:t>
            </a:r>
            <a:r>
              <a:rPr lang="hu-HU" dirty="0" err="1" smtClean="0"/>
              <a:t>filtering</a:t>
            </a:r>
            <a:r>
              <a:rPr lang="hu-HU" dirty="0" smtClean="0"/>
              <a:t> out </a:t>
            </a:r>
            <a:r>
              <a:rPr lang="hu-HU" dirty="0" err="1" smtClean="0"/>
              <a:t>junk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texts</a:t>
            </a:r>
            <a:r>
              <a:rPr lang="hu-HU" dirty="0" smtClean="0"/>
              <a:t> </a:t>
            </a:r>
            <a:r>
              <a:rPr lang="hu-HU" dirty="0" err="1" smtClean="0"/>
              <a:t>written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linguistic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endParaRPr lang="hu-HU" dirty="0" smtClean="0"/>
          </a:p>
          <a:p>
            <a:pPr lvl="2"/>
            <a:r>
              <a:rPr lang="hu-HU" b="1" dirty="0" err="1" smtClean="0"/>
              <a:t>language</a:t>
            </a:r>
            <a:r>
              <a:rPr lang="hu-HU" b="1" dirty="0" smtClean="0"/>
              <a:t> </a:t>
            </a:r>
            <a:r>
              <a:rPr lang="hu-HU" b="1" dirty="0" err="1" smtClean="0"/>
              <a:t>detection</a:t>
            </a:r>
            <a:r>
              <a:rPr lang="hu-HU" b="1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smtClean="0"/>
              <a:t>input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necessarily</a:t>
            </a:r>
            <a:r>
              <a:rPr lang="hu-HU" dirty="0" smtClean="0"/>
              <a:t> </a:t>
            </a:r>
            <a:r>
              <a:rPr lang="hu-HU" dirty="0" err="1" smtClean="0"/>
              <a:t>monolingual</a:t>
            </a:r>
            <a:endParaRPr lang="hu-HU" b="1" dirty="0" smtClean="0"/>
          </a:p>
          <a:p>
            <a:pPr lvl="2"/>
            <a:r>
              <a:rPr lang="hu-HU" b="1" dirty="0" err="1" smtClean="0"/>
              <a:t>sentence</a:t>
            </a:r>
            <a:r>
              <a:rPr lang="hu-HU" b="1" dirty="0" smtClean="0"/>
              <a:t> </a:t>
            </a:r>
            <a:r>
              <a:rPr lang="hu-HU" b="1" dirty="0" err="1" smtClean="0"/>
              <a:t>boundary</a:t>
            </a:r>
            <a:r>
              <a:rPr lang="hu-HU" b="1" dirty="0" smtClean="0"/>
              <a:t> </a:t>
            </a:r>
            <a:r>
              <a:rPr lang="hu-HU" b="1" dirty="0" err="1" smtClean="0"/>
              <a:t>detection</a:t>
            </a:r>
            <a:r>
              <a:rPr lang="hu-HU" dirty="0" smtClean="0"/>
              <a:t>: </a:t>
            </a:r>
            <a:r>
              <a:rPr lang="hu-HU" dirty="0" err="1" smtClean="0"/>
              <a:t>splitting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sentence</a:t>
            </a:r>
            <a:r>
              <a:rPr lang="hu-HU" dirty="0" smtClean="0"/>
              <a:t> </a:t>
            </a:r>
            <a:r>
              <a:rPr lang="hu-HU" dirty="0" err="1" smtClean="0"/>
              <a:t>units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treated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units</a:t>
            </a:r>
            <a:r>
              <a:rPr lang="hu-HU" dirty="0" smtClean="0"/>
              <a:t> of </a:t>
            </a:r>
            <a:r>
              <a:rPr lang="hu-HU" dirty="0" err="1" smtClean="0"/>
              <a:t>processing</a:t>
            </a:r>
            <a:r>
              <a:rPr lang="hu-HU" dirty="0" smtClean="0"/>
              <a:t>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syntactic</a:t>
            </a:r>
            <a:r>
              <a:rPr lang="hu-HU" dirty="0" smtClean="0"/>
              <a:t> </a:t>
            </a:r>
            <a:r>
              <a:rPr lang="hu-HU" dirty="0" err="1" smtClean="0"/>
              <a:t>analysis</a:t>
            </a:r>
            <a:endParaRPr lang="hu-HU" dirty="0" smtClean="0"/>
          </a:p>
          <a:p>
            <a:pPr lvl="2"/>
            <a:r>
              <a:rPr lang="hu-HU" b="1" dirty="0" err="1" smtClean="0"/>
              <a:t>tokenisation</a:t>
            </a:r>
            <a:r>
              <a:rPr lang="hu-HU" dirty="0" smtClean="0"/>
              <a:t>: </a:t>
            </a:r>
            <a:r>
              <a:rPr lang="hu-HU" dirty="0" err="1" smtClean="0"/>
              <a:t>splitting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subword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, </a:t>
            </a:r>
            <a:r>
              <a:rPr lang="hu-HU" dirty="0" err="1" smtClean="0"/>
              <a:t>prerequisite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most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steps</a:t>
            </a:r>
            <a:endParaRPr lang="hu-HU" dirty="0" smtClean="0"/>
          </a:p>
          <a:p>
            <a:pPr lvl="2"/>
            <a:r>
              <a:rPr lang="hu-HU" b="1" dirty="0" err="1" smtClean="0"/>
              <a:t>stemming</a:t>
            </a:r>
            <a:r>
              <a:rPr lang="hu-HU" b="1" dirty="0" smtClean="0"/>
              <a:t> </a:t>
            </a:r>
            <a:r>
              <a:rPr lang="hu-HU" b="1" dirty="0" err="1" smtClean="0"/>
              <a:t>or</a:t>
            </a:r>
            <a:r>
              <a:rPr lang="hu-HU" b="1" dirty="0" smtClean="0"/>
              <a:t> </a:t>
            </a:r>
            <a:r>
              <a:rPr lang="hu-HU" b="1" dirty="0" err="1" smtClean="0"/>
              <a:t>lemmatisation</a:t>
            </a:r>
            <a:r>
              <a:rPr lang="hu-HU" dirty="0" smtClean="0"/>
              <a:t>: </a:t>
            </a:r>
            <a:r>
              <a:rPr lang="hu-HU" dirty="0" err="1" smtClean="0"/>
              <a:t>determining</a:t>
            </a:r>
            <a:r>
              <a:rPr lang="hu-HU" dirty="0" smtClean="0"/>
              <a:t>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(</a:t>
            </a:r>
            <a:r>
              <a:rPr lang="hu-HU" dirty="0" err="1" smtClean="0"/>
              <a:t>rough</a:t>
            </a:r>
            <a:r>
              <a:rPr lang="hu-HU" dirty="0" smtClean="0"/>
              <a:t>) </a:t>
            </a:r>
            <a:r>
              <a:rPr lang="hu-HU" dirty="0" err="1" smtClean="0"/>
              <a:t>morphological</a:t>
            </a:r>
            <a:r>
              <a:rPr lang="hu-HU" dirty="0" smtClean="0"/>
              <a:t> </a:t>
            </a:r>
            <a:r>
              <a:rPr lang="hu-HU" dirty="0" err="1" smtClean="0"/>
              <a:t>stem</a:t>
            </a:r>
            <a:r>
              <a:rPr lang="hu-HU" dirty="0" smtClean="0"/>
              <a:t> of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r>
              <a:rPr lang="hu-HU" dirty="0" smtClean="0"/>
              <a:t> is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removing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morphological</a:t>
            </a:r>
            <a:r>
              <a:rPr lang="hu-HU" dirty="0" smtClean="0"/>
              <a:t> </a:t>
            </a:r>
            <a:r>
              <a:rPr lang="hu-HU" dirty="0" err="1" smtClean="0"/>
              <a:t>suffixes</a:t>
            </a:r>
            <a:r>
              <a:rPr lang="hu-HU" dirty="0" smtClean="0"/>
              <a:t> (</a:t>
            </a:r>
            <a:r>
              <a:rPr lang="hu-HU" dirty="0" err="1" smtClean="0"/>
              <a:t>endings</a:t>
            </a:r>
            <a:r>
              <a:rPr lang="hu-HU" dirty="0" smtClean="0"/>
              <a:t>),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determining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dictionary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(lemma)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endParaRPr lang="hu-HU" dirty="0" smtClean="0"/>
          </a:p>
          <a:p>
            <a:pPr lvl="2"/>
            <a:r>
              <a:rPr lang="hu-HU" b="1" dirty="0" err="1" smtClean="0"/>
              <a:t>part-of-speech</a:t>
            </a:r>
            <a:r>
              <a:rPr lang="hu-HU" b="1" dirty="0" smtClean="0"/>
              <a:t> (POS) </a:t>
            </a:r>
            <a:r>
              <a:rPr lang="hu-HU" b="1" dirty="0" err="1" smtClean="0"/>
              <a:t>tagging</a:t>
            </a:r>
            <a:r>
              <a:rPr lang="hu-HU" dirty="0" smtClean="0"/>
              <a:t>: </a:t>
            </a:r>
            <a:r>
              <a:rPr lang="hu-HU" dirty="0" err="1" smtClean="0"/>
              <a:t>determining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lexical</a:t>
            </a:r>
            <a:r>
              <a:rPr lang="hu-HU" dirty="0" smtClean="0"/>
              <a:t> </a:t>
            </a:r>
            <a:r>
              <a:rPr lang="hu-HU" dirty="0" err="1" smtClean="0"/>
              <a:t>category</a:t>
            </a:r>
            <a:r>
              <a:rPr lang="hu-HU" dirty="0" smtClean="0"/>
              <a:t> (part of </a:t>
            </a:r>
            <a:r>
              <a:rPr lang="hu-HU" dirty="0" err="1" smtClean="0"/>
              <a:t>speech</a:t>
            </a:r>
            <a:r>
              <a:rPr lang="hu-HU" dirty="0" smtClean="0"/>
              <a:t>)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r>
              <a:rPr lang="hu-HU" dirty="0" smtClean="0"/>
              <a:t>, i.e. </a:t>
            </a:r>
            <a:r>
              <a:rPr lang="hu-HU" dirty="0" err="1" smtClean="0"/>
              <a:t>noun</a:t>
            </a:r>
            <a:r>
              <a:rPr lang="hu-HU" dirty="0" smtClean="0"/>
              <a:t>, </a:t>
            </a:r>
            <a:r>
              <a:rPr lang="hu-HU" dirty="0" err="1" smtClean="0"/>
              <a:t>verb</a:t>
            </a:r>
            <a:r>
              <a:rPr lang="hu-HU" dirty="0" smtClean="0"/>
              <a:t>, </a:t>
            </a:r>
            <a:r>
              <a:rPr lang="hu-HU" dirty="0" err="1" smtClean="0"/>
              <a:t>adjective</a:t>
            </a:r>
            <a:r>
              <a:rPr lang="hu-HU" dirty="0" smtClean="0"/>
              <a:t>, </a:t>
            </a:r>
            <a:r>
              <a:rPr lang="hu-HU" dirty="0" err="1" smtClean="0"/>
              <a:t>adverbial</a:t>
            </a:r>
            <a:r>
              <a:rPr lang="hu-HU" dirty="0" smtClean="0"/>
              <a:t>, </a:t>
            </a:r>
            <a:r>
              <a:rPr lang="hu-HU" dirty="0" err="1" smtClean="0"/>
              <a:t>particle</a:t>
            </a:r>
            <a:r>
              <a:rPr lang="hu-HU" dirty="0" smtClean="0"/>
              <a:t>, etc.</a:t>
            </a:r>
          </a:p>
          <a:p>
            <a:pPr lvl="2"/>
            <a:r>
              <a:rPr lang="hu-HU" b="1" dirty="0" err="1" smtClean="0"/>
              <a:t>morphological</a:t>
            </a:r>
            <a:r>
              <a:rPr lang="hu-HU" b="1" dirty="0" smtClean="0"/>
              <a:t> </a:t>
            </a:r>
            <a:r>
              <a:rPr lang="hu-HU" b="1" dirty="0" err="1" smtClean="0"/>
              <a:t>analysis</a:t>
            </a:r>
            <a:r>
              <a:rPr lang="hu-HU" b="1" dirty="0" smtClean="0"/>
              <a:t>: </a:t>
            </a:r>
            <a:r>
              <a:rPr lang="hu-HU" dirty="0" err="1" smtClean="0"/>
              <a:t>determining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r>
              <a:rPr lang="hu-HU" dirty="0" smtClean="0"/>
              <a:t> of a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r>
              <a:rPr lang="hu-HU" dirty="0" smtClean="0"/>
              <a:t>: </a:t>
            </a:r>
            <a:r>
              <a:rPr lang="hu-HU" dirty="0" err="1" smtClean="0"/>
              <a:t>case</a:t>
            </a:r>
            <a:r>
              <a:rPr lang="hu-HU" dirty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number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nouns</a:t>
            </a:r>
            <a:r>
              <a:rPr lang="hu-HU" dirty="0"/>
              <a:t>;</a:t>
            </a:r>
            <a:r>
              <a:rPr lang="hu-HU" dirty="0" smtClean="0"/>
              <a:t> </a:t>
            </a:r>
            <a:r>
              <a:rPr lang="hu-HU" dirty="0" err="1" smtClean="0"/>
              <a:t>tense</a:t>
            </a:r>
            <a:r>
              <a:rPr lang="hu-HU" dirty="0" smtClean="0"/>
              <a:t>, </a:t>
            </a:r>
            <a:r>
              <a:rPr lang="hu-HU" dirty="0" err="1" smtClean="0"/>
              <a:t>mood</a:t>
            </a:r>
            <a:r>
              <a:rPr lang="hu-HU" dirty="0" smtClean="0"/>
              <a:t>, </a:t>
            </a:r>
            <a:r>
              <a:rPr lang="hu-HU" dirty="0" err="1" smtClean="0"/>
              <a:t>number</a:t>
            </a:r>
            <a:r>
              <a:rPr lang="hu-HU" dirty="0" smtClean="0"/>
              <a:t>, </a:t>
            </a:r>
            <a:r>
              <a:rPr lang="hu-HU" dirty="0" err="1" smtClean="0"/>
              <a:t>person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verbs</a:t>
            </a:r>
            <a:r>
              <a:rPr lang="hu-HU" dirty="0" smtClean="0"/>
              <a:t>, etc.; </a:t>
            </a:r>
            <a:r>
              <a:rPr lang="hu-HU" dirty="0" err="1" smtClean="0"/>
              <a:t>sometimes</a:t>
            </a:r>
            <a:r>
              <a:rPr lang="hu-HU" dirty="0" smtClean="0"/>
              <a:t> </a:t>
            </a:r>
            <a:r>
              <a:rPr lang="hu-HU" dirty="0" err="1" smtClean="0"/>
              <a:t>collapsed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POS </a:t>
            </a:r>
            <a:r>
              <a:rPr lang="hu-HU" dirty="0" err="1" smtClean="0"/>
              <a:t>tagging</a:t>
            </a:r>
            <a:r>
              <a:rPr lang="hu-HU" dirty="0" smtClean="0"/>
              <a:t>, </a:t>
            </a:r>
            <a:r>
              <a:rPr lang="hu-HU" dirty="0" err="1" smtClean="0"/>
              <a:t>especially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English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little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morphology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484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endParaRPr lang="hu-HU" dirty="0" smtClean="0"/>
          </a:p>
          <a:p>
            <a:pPr lvl="1"/>
            <a:r>
              <a:rPr lang="hu-HU" dirty="0" err="1" smtClean="0"/>
              <a:t>Linguistic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(</a:t>
            </a:r>
            <a:r>
              <a:rPr lang="hu-HU" dirty="0" err="1" smtClean="0"/>
              <a:t>continued</a:t>
            </a:r>
            <a:r>
              <a:rPr lang="hu-HU" dirty="0" smtClean="0"/>
              <a:t>)</a:t>
            </a:r>
          </a:p>
          <a:p>
            <a:pPr lvl="2"/>
            <a:r>
              <a:rPr lang="hu-HU" b="1" dirty="0" err="1" smtClean="0"/>
              <a:t>chunking</a:t>
            </a:r>
            <a:r>
              <a:rPr lang="hu-HU" b="1" dirty="0" smtClean="0"/>
              <a:t> </a:t>
            </a:r>
            <a:r>
              <a:rPr lang="hu-HU" b="1" dirty="0" err="1" smtClean="0"/>
              <a:t>or</a:t>
            </a:r>
            <a:r>
              <a:rPr lang="hu-HU" b="1" dirty="0" smtClean="0"/>
              <a:t> </a:t>
            </a:r>
            <a:r>
              <a:rPr lang="hu-HU" b="1" dirty="0" err="1" smtClean="0"/>
              <a:t>parsing</a:t>
            </a:r>
            <a:r>
              <a:rPr lang="hu-HU" b="1" dirty="0" smtClean="0"/>
              <a:t> (</a:t>
            </a:r>
            <a:r>
              <a:rPr lang="hu-HU" b="1" dirty="0" err="1" smtClean="0"/>
              <a:t>syntactic</a:t>
            </a:r>
            <a:r>
              <a:rPr lang="hu-HU" b="1" dirty="0" smtClean="0"/>
              <a:t> </a:t>
            </a:r>
            <a:r>
              <a:rPr lang="hu-HU" b="1" dirty="0" err="1" smtClean="0"/>
              <a:t>analysis</a:t>
            </a:r>
            <a:r>
              <a:rPr lang="hu-HU" b="1" dirty="0" smtClean="0"/>
              <a:t>)</a:t>
            </a:r>
            <a:r>
              <a:rPr lang="hu-HU" dirty="0" smtClean="0"/>
              <a:t>: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r>
              <a:rPr lang="hu-HU" dirty="0" smtClean="0"/>
              <a:t> </a:t>
            </a:r>
            <a:r>
              <a:rPr lang="hu-HU" dirty="0" err="1" smtClean="0"/>
              <a:t>modify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sentence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noun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subject</a:t>
            </a:r>
            <a:r>
              <a:rPr lang="hu-HU" dirty="0" smtClean="0"/>
              <a:t> and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predicate</a:t>
            </a:r>
            <a:r>
              <a:rPr lang="hu-HU" dirty="0" smtClean="0"/>
              <a:t> </a:t>
            </a:r>
            <a:r>
              <a:rPr lang="hu-HU" dirty="0" err="1" smtClean="0"/>
              <a:t>verb</a:t>
            </a:r>
            <a:endParaRPr lang="hu-HU" dirty="0"/>
          </a:p>
          <a:p>
            <a:pPr lvl="3"/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crucial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correct</a:t>
            </a:r>
            <a:r>
              <a:rPr lang="hu-HU" dirty="0" smtClean="0"/>
              <a:t> </a:t>
            </a:r>
            <a:r>
              <a:rPr lang="hu-HU" dirty="0" err="1" smtClean="0"/>
              <a:t>interpretation</a:t>
            </a:r>
            <a:endParaRPr lang="hu-HU" dirty="0" smtClean="0"/>
          </a:p>
          <a:p>
            <a:pPr lvl="3"/>
            <a:r>
              <a:rPr lang="hu-HU" dirty="0" err="1" smtClean="0"/>
              <a:t>chunking</a:t>
            </a:r>
            <a:r>
              <a:rPr lang="hu-HU" dirty="0" smtClean="0"/>
              <a:t> is a </a:t>
            </a:r>
            <a:r>
              <a:rPr lang="hu-HU" dirty="0" err="1" smtClean="0"/>
              <a:t>partial</a:t>
            </a:r>
            <a:r>
              <a:rPr lang="hu-HU" dirty="0" smtClean="0"/>
              <a:t>, </a:t>
            </a:r>
            <a:r>
              <a:rPr lang="hu-HU" dirty="0" err="1" smtClean="0"/>
              <a:t>shallow</a:t>
            </a:r>
            <a:r>
              <a:rPr lang="hu-HU" dirty="0" smtClean="0"/>
              <a:t> </a:t>
            </a:r>
            <a:r>
              <a:rPr lang="hu-HU" dirty="0" err="1" smtClean="0"/>
              <a:t>identification</a:t>
            </a:r>
            <a:r>
              <a:rPr lang="hu-HU" dirty="0" smtClean="0"/>
              <a:t> of </a:t>
            </a:r>
            <a:r>
              <a:rPr lang="hu-HU" dirty="0" err="1" smtClean="0"/>
              <a:t>phrases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a </a:t>
            </a:r>
            <a:r>
              <a:rPr lang="hu-HU" dirty="0" err="1" smtClean="0"/>
              <a:t>noun</a:t>
            </a:r>
            <a:r>
              <a:rPr lang="hu-HU" dirty="0" smtClean="0"/>
              <a:t> </a:t>
            </a:r>
            <a:r>
              <a:rPr lang="hu-HU" dirty="0" err="1" smtClean="0"/>
              <a:t>phrase</a:t>
            </a:r>
            <a:r>
              <a:rPr lang="hu-HU" dirty="0" smtClean="0"/>
              <a:t> </a:t>
            </a:r>
            <a:r>
              <a:rPr lang="hu-HU" dirty="0" err="1" smtClean="0"/>
              <a:t>consisting</a:t>
            </a:r>
            <a:r>
              <a:rPr lang="hu-HU" dirty="0" smtClean="0"/>
              <a:t> of a </a:t>
            </a:r>
            <a:r>
              <a:rPr lang="hu-HU" dirty="0" err="1" smtClean="0"/>
              <a:t>noun</a:t>
            </a:r>
            <a:r>
              <a:rPr lang="hu-HU" dirty="0" smtClean="0"/>
              <a:t>, </a:t>
            </a:r>
            <a:r>
              <a:rPr lang="hu-HU" dirty="0" err="1" smtClean="0"/>
              <a:t>adjectives</a:t>
            </a:r>
            <a:r>
              <a:rPr lang="hu-HU" dirty="0" smtClean="0"/>
              <a:t> and </a:t>
            </a:r>
            <a:r>
              <a:rPr lang="hu-HU" dirty="0" err="1" smtClean="0"/>
              <a:t>determiners</a:t>
            </a:r>
            <a:r>
              <a:rPr lang="hu-HU" dirty="0" smtClean="0"/>
              <a:t> (</a:t>
            </a:r>
            <a:r>
              <a:rPr lang="hu-HU" dirty="0" err="1" smtClean="0"/>
              <a:t>articles</a:t>
            </a:r>
            <a:r>
              <a:rPr lang="hu-HU" dirty="0" smtClean="0"/>
              <a:t>)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modify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noun</a:t>
            </a:r>
            <a:endParaRPr lang="hu-HU" dirty="0" smtClean="0"/>
          </a:p>
          <a:p>
            <a:pPr lvl="3"/>
            <a:r>
              <a:rPr lang="hu-HU" dirty="0" err="1" smtClean="0"/>
              <a:t>parsing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reconstruction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syntactic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r>
              <a:rPr lang="hu-HU" dirty="0" smtClean="0"/>
              <a:t> </a:t>
            </a:r>
            <a:r>
              <a:rPr lang="hu-HU" dirty="0" err="1" smtClean="0"/>
              <a:t>according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analysis</a:t>
            </a:r>
            <a:r>
              <a:rPr lang="hu-HU" dirty="0" smtClean="0"/>
              <a:t> and </a:t>
            </a:r>
            <a:r>
              <a:rPr lang="hu-HU" dirty="0" err="1" smtClean="0"/>
              <a:t>yields</a:t>
            </a:r>
            <a:r>
              <a:rPr lang="hu-HU" dirty="0" smtClean="0"/>
              <a:t> a </a:t>
            </a:r>
            <a:r>
              <a:rPr lang="hu-HU" dirty="0" err="1" smtClean="0"/>
              <a:t>parse</a:t>
            </a:r>
            <a:r>
              <a:rPr lang="hu-HU" dirty="0" smtClean="0"/>
              <a:t> </a:t>
            </a:r>
            <a:r>
              <a:rPr lang="hu-HU" dirty="0" err="1" smtClean="0"/>
              <a:t>tree</a:t>
            </a:r>
            <a:endParaRPr lang="hu-HU" dirty="0" smtClean="0"/>
          </a:p>
          <a:p>
            <a:pPr lvl="2"/>
            <a:r>
              <a:rPr lang="hu-HU" b="1" dirty="0" err="1" smtClean="0"/>
              <a:t>stopword</a:t>
            </a:r>
            <a:r>
              <a:rPr lang="hu-HU" b="1" dirty="0" smtClean="0"/>
              <a:t> </a:t>
            </a:r>
            <a:r>
              <a:rPr lang="hu-HU" b="1" dirty="0" err="1" smtClean="0"/>
              <a:t>removal</a:t>
            </a:r>
            <a:r>
              <a:rPr lang="hu-HU" b="1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removing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little</a:t>
            </a:r>
            <a:r>
              <a:rPr lang="hu-HU" dirty="0" smtClean="0"/>
              <a:t> </a:t>
            </a:r>
            <a:r>
              <a:rPr lang="hu-HU" dirty="0" err="1" smtClean="0"/>
              <a:t>semantic</a:t>
            </a:r>
            <a:r>
              <a:rPr lang="hu-HU" dirty="0" smtClean="0"/>
              <a:t> </a:t>
            </a:r>
            <a:r>
              <a:rPr lang="hu-HU" dirty="0" err="1" smtClean="0"/>
              <a:t>content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mainly</a:t>
            </a:r>
            <a:r>
              <a:rPr lang="hu-HU" dirty="0" smtClean="0"/>
              <a:t> </a:t>
            </a:r>
            <a:r>
              <a:rPr lang="hu-HU" dirty="0" err="1" smtClean="0"/>
              <a:t>just</a:t>
            </a:r>
            <a:r>
              <a:rPr lang="hu-HU" dirty="0" smtClean="0"/>
              <a:t> </a:t>
            </a:r>
            <a:r>
              <a:rPr lang="hu-HU" dirty="0" err="1" smtClean="0"/>
              <a:t>syntactic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(</a:t>
            </a:r>
            <a:r>
              <a:rPr lang="hu-HU" dirty="0" err="1" smtClean="0"/>
              <a:t>pronouns</a:t>
            </a:r>
            <a:r>
              <a:rPr lang="hu-HU" dirty="0" smtClean="0"/>
              <a:t>, </a:t>
            </a:r>
            <a:r>
              <a:rPr lang="hu-HU" dirty="0" err="1" smtClean="0"/>
              <a:t>conjunctions</a:t>
            </a:r>
            <a:r>
              <a:rPr lang="hu-HU" dirty="0" smtClean="0"/>
              <a:t>, </a:t>
            </a:r>
            <a:r>
              <a:rPr lang="hu-HU" dirty="0" err="1" smtClean="0"/>
              <a:t>prepositions</a:t>
            </a:r>
            <a:r>
              <a:rPr lang="hu-HU" dirty="0" smtClean="0"/>
              <a:t>, etc.)</a:t>
            </a:r>
          </a:p>
          <a:p>
            <a:pPr lvl="3"/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keeping</a:t>
            </a:r>
            <a:r>
              <a:rPr lang="hu-HU" dirty="0" smtClean="0"/>
              <a:t> </a:t>
            </a:r>
            <a:r>
              <a:rPr lang="hu-HU" dirty="0" err="1" smtClean="0"/>
              <a:t>those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meaningful</a:t>
            </a:r>
            <a:r>
              <a:rPr lang="hu-HU" dirty="0" smtClean="0"/>
              <a:t> (</a:t>
            </a:r>
            <a:r>
              <a:rPr lang="hu-HU" dirty="0" err="1" smtClean="0"/>
              <a:t>nouns</a:t>
            </a:r>
            <a:r>
              <a:rPr lang="hu-HU" dirty="0" smtClean="0"/>
              <a:t>, </a:t>
            </a:r>
            <a:r>
              <a:rPr lang="hu-HU" dirty="0" err="1" smtClean="0"/>
              <a:t>verbs</a:t>
            </a:r>
            <a:r>
              <a:rPr lang="hu-HU" dirty="0" smtClean="0"/>
              <a:t>, </a:t>
            </a:r>
            <a:r>
              <a:rPr lang="hu-HU" dirty="0" err="1" smtClean="0"/>
              <a:t>adjectives</a:t>
            </a:r>
            <a:r>
              <a:rPr lang="hu-HU" dirty="0" smtClean="0"/>
              <a:t>)</a:t>
            </a:r>
          </a:p>
          <a:p>
            <a:pPr lvl="2"/>
            <a:r>
              <a:rPr lang="hu-HU" b="1" dirty="0" err="1" smtClean="0"/>
              <a:t>names</a:t>
            </a:r>
            <a:r>
              <a:rPr lang="hu-HU" b="1" dirty="0" smtClean="0"/>
              <a:t> </a:t>
            </a:r>
            <a:r>
              <a:rPr lang="hu-HU" b="1" dirty="0" err="1" smtClean="0"/>
              <a:t>entity</a:t>
            </a:r>
            <a:r>
              <a:rPr lang="hu-HU" b="1" dirty="0" smtClean="0"/>
              <a:t> </a:t>
            </a:r>
            <a:r>
              <a:rPr lang="hu-HU" b="1" dirty="0" err="1" smtClean="0"/>
              <a:t>recognition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NER</a:t>
            </a:r>
            <a:r>
              <a:rPr lang="hu-HU" dirty="0" smtClean="0"/>
              <a:t>): </a:t>
            </a:r>
            <a:r>
              <a:rPr lang="hu-HU" dirty="0" err="1" smtClean="0"/>
              <a:t>identifying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r>
              <a:rPr lang="hu-HU" dirty="0" smtClean="0"/>
              <a:t> and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(</a:t>
            </a:r>
            <a:r>
              <a:rPr lang="hu-HU" dirty="0" err="1" smtClean="0"/>
              <a:t>person</a:t>
            </a:r>
            <a:r>
              <a:rPr lang="hu-HU" dirty="0" smtClean="0"/>
              <a:t>, </a:t>
            </a:r>
            <a:r>
              <a:rPr lang="hu-HU" dirty="0" err="1" smtClean="0"/>
              <a:t>place</a:t>
            </a:r>
            <a:r>
              <a:rPr lang="hu-HU" dirty="0" smtClean="0"/>
              <a:t>, </a:t>
            </a:r>
            <a:r>
              <a:rPr lang="hu-HU" dirty="0" err="1" smtClean="0"/>
              <a:t>institution</a:t>
            </a:r>
            <a:r>
              <a:rPr lang="hu-HU" dirty="0" smtClean="0"/>
              <a:t>, etc.)</a:t>
            </a:r>
          </a:p>
          <a:p>
            <a:pPr lvl="2"/>
            <a:r>
              <a:rPr lang="hu-HU" b="1" dirty="0" err="1" smtClean="0"/>
              <a:t>sentiment</a:t>
            </a:r>
            <a:r>
              <a:rPr lang="hu-HU" b="1" dirty="0" smtClean="0"/>
              <a:t> </a:t>
            </a:r>
            <a:r>
              <a:rPr lang="hu-HU" b="1" dirty="0" err="1" smtClean="0"/>
              <a:t>analysis</a:t>
            </a:r>
            <a:r>
              <a:rPr lang="hu-HU" b="1" dirty="0" smtClean="0"/>
              <a:t>: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express</a:t>
            </a:r>
            <a:r>
              <a:rPr lang="hu-HU" dirty="0" smtClean="0"/>
              <a:t> a </a:t>
            </a:r>
            <a:r>
              <a:rPr lang="hu-HU" dirty="0" err="1" smtClean="0"/>
              <a:t>positive</a:t>
            </a:r>
            <a:r>
              <a:rPr lang="hu-HU" dirty="0" smtClean="0"/>
              <a:t>, </a:t>
            </a:r>
            <a:r>
              <a:rPr lang="hu-HU" dirty="0" err="1" smtClean="0"/>
              <a:t>negative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neutral</a:t>
            </a:r>
            <a:r>
              <a:rPr lang="hu-HU" dirty="0" smtClean="0"/>
              <a:t> </a:t>
            </a:r>
            <a:r>
              <a:rPr lang="hu-HU" dirty="0" err="1" smtClean="0"/>
              <a:t>attitude</a:t>
            </a:r>
            <a:r>
              <a:rPr lang="hu-HU" dirty="0" smtClean="0"/>
              <a:t> </a:t>
            </a:r>
            <a:r>
              <a:rPr lang="hu-HU" dirty="0" err="1" smtClean="0"/>
              <a:t>toward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subject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classifying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r>
              <a:rPr lang="hu-HU" dirty="0" smtClean="0"/>
              <a:t> </a:t>
            </a:r>
            <a:r>
              <a:rPr lang="hu-HU" dirty="0" err="1" smtClean="0"/>
              <a:t>reviews</a:t>
            </a:r>
            <a:r>
              <a:rPr lang="hu-HU" dirty="0" smtClean="0"/>
              <a:t>)</a:t>
            </a:r>
          </a:p>
          <a:p>
            <a:pPr lvl="2"/>
            <a:r>
              <a:rPr lang="hu-HU" b="1" dirty="0" err="1" smtClean="0"/>
              <a:t>coreference</a:t>
            </a:r>
            <a:r>
              <a:rPr lang="hu-HU" b="1" dirty="0" smtClean="0"/>
              <a:t> </a:t>
            </a:r>
            <a:r>
              <a:rPr lang="hu-HU" b="1" dirty="0" err="1" smtClean="0"/>
              <a:t>resolution</a:t>
            </a:r>
            <a:r>
              <a:rPr lang="hu-HU" dirty="0" smtClean="0"/>
              <a:t>: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(</a:t>
            </a:r>
            <a:r>
              <a:rPr lang="hu-HU" dirty="0" err="1" smtClean="0"/>
              <a:t>noun</a:t>
            </a:r>
            <a:r>
              <a:rPr lang="hu-HU" dirty="0" smtClean="0"/>
              <a:t> </a:t>
            </a:r>
            <a:r>
              <a:rPr lang="hu-HU" dirty="0" err="1" smtClean="0"/>
              <a:t>phrases</a:t>
            </a:r>
            <a:r>
              <a:rPr lang="hu-HU" dirty="0" smtClean="0"/>
              <a:t>, </a:t>
            </a:r>
            <a:r>
              <a:rPr lang="hu-HU" dirty="0" err="1" smtClean="0"/>
              <a:t>pronouns</a:t>
            </a:r>
            <a:r>
              <a:rPr lang="hu-HU" dirty="0" smtClean="0"/>
              <a:t>) </a:t>
            </a:r>
            <a:r>
              <a:rPr lang="hu-HU" dirty="0" err="1" smtClean="0"/>
              <a:t>refer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real-world</a:t>
            </a:r>
            <a:r>
              <a:rPr lang="hu-HU" dirty="0" smtClean="0"/>
              <a:t> </a:t>
            </a:r>
            <a:r>
              <a:rPr lang="hu-HU" dirty="0" err="1" smtClean="0"/>
              <a:t>entity</a:t>
            </a:r>
            <a:endParaRPr lang="hu-HU" dirty="0" smtClean="0"/>
          </a:p>
          <a:p>
            <a:pPr lvl="3"/>
            <a:r>
              <a:rPr lang="hu-HU" dirty="0" smtClean="0"/>
              <a:t>„</a:t>
            </a:r>
            <a:r>
              <a:rPr lang="en-GB" dirty="0" smtClean="0">
                <a:solidFill>
                  <a:srgbClr val="FF0000"/>
                </a:solidFill>
              </a:rPr>
              <a:t>A dire plan</a:t>
            </a:r>
            <a:r>
              <a:rPr lang="en-GB" dirty="0" smtClean="0"/>
              <a:t> has been enacted. If allowed to come to fruition, </a:t>
            </a:r>
            <a:r>
              <a:rPr lang="en-GB" dirty="0" smtClean="0">
                <a:solidFill>
                  <a:srgbClr val="FF0000"/>
                </a:solidFill>
              </a:rPr>
              <a:t>it</a:t>
            </a:r>
            <a:r>
              <a:rPr lang="en-GB" dirty="0" smtClean="0"/>
              <a:t> threatens to destroy </a:t>
            </a:r>
            <a:r>
              <a:rPr lang="en-GB" dirty="0" smtClean="0">
                <a:solidFill>
                  <a:srgbClr val="00B050"/>
                </a:solidFill>
              </a:rPr>
              <a:t>humanity</a:t>
            </a:r>
            <a:r>
              <a:rPr lang="en-GB" dirty="0" smtClean="0"/>
              <a:t> as we know </a:t>
            </a:r>
            <a:r>
              <a:rPr lang="en-GB" dirty="0" smtClean="0">
                <a:solidFill>
                  <a:srgbClr val="00B050"/>
                </a:solidFill>
              </a:rPr>
              <a:t>it</a:t>
            </a:r>
            <a:r>
              <a:rPr lang="en-GB" dirty="0" smtClean="0"/>
              <a:t>. But all is not lost. If</a:t>
            </a:r>
            <a:r>
              <a:rPr lang="en-GB" dirty="0" smtClean="0">
                <a:solidFill>
                  <a:srgbClr val="0070C0"/>
                </a:solidFill>
              </a:rPr>
              <a:t> a few brave souls </a:t>
            </a:r>
            <a:r>
              <a:rPr lang="en-GB" dirty="0" smtClean="0"/>
              <a:t>can uncover and piece together certain information, </a:t>
            </a:r>
            <a:r>
              <a:rPr lang="en-GB" dirty="0" smtClean="0">
                <a:solidFill>
                  <a:srgbClr val="0070C0"/>
                </a:solidFill>
              </a:rPr>
              <a:t>they</a:t>
            </a:r>
            <a:r>
              <a:rPr lang="en-GB" dirty="0" smtClean="0"/>
              <a:t> might stand against the darkness</a:t>
            </a:r>
            <a:r>
              <a:rPr lang="hu-HU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61068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seen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standard </a:t>
            </a:r>
            <a:r>
              <a:rPr lang="hu-HU" dirty="0" err="1" smtClean="0"/>
              <a:t>tools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extracting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various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endParaRPr lang="hu-HU" dirty="0"/>
          </a:p>
          <a:p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no </a:t>
            </a:r>
            <a:r>
              <a:rPr lang="hu-HU" dirty="0" err="1" smtClean="0"/>
              <a:t>ready-made</a:t>
            </a:r>
            <a:r>
              <a:rPr lang="hu-HU" dirty="0" smtClean="0"/>
              <a:t> </a:t>
            </a:r>
            <a:r>
              <a:rPr lang="hu-HU" dirty="0" err="1" smtClean="0"/>
              <a:t>solutions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pre-processing</a:t>
            </a:r>
            <a:r>
              <a:rPr lang="hu-HU" dirty="0" smtClean="0"/>
              <a:t>,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done</a:t>
            </a:r>
            <a:r>
              <a:rPr lang="hu-HU" dirty="0" smtClean="0"/>
              <a:t> </a:t>
            </a:r>
            <a:r>
              <a:rPr lang="hu-HU" dirty="0" err="1" smtClean="0"/>
              <a:t>manually</a:t>
            </a:r>
            <a:r>
              <a:rPr lang="hu-HU" dirty="0" smtClean="0"/>
              <a:t> </a:t>
            </a:r>
            <a:r>
              <a:rPr lang="hu-HU" dirty="0" err="1" smtClean="0"/>
              <a:t>depending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, </a:t>
            </a:r>
            <a:r>
              <a:rPr lang="hu-HU" dirty="0" err="1" smtClean="0"/>
              <a:t>source</a:t>
            </a:r>
            <a:r>
              <a:rPr lang="hu-HU" dirty="0" smtClean="0"/>
              <a:t>, etc.,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might</a:t>
            </a:r>
            <a:r>
              <a:rPr lang="hu-HU" dirty="0" smtClean="0"/>
              <a:t> be </a:t>
            </a:r>
            <a:r>
              <a:rPr lang="hu-HU" dirty="0" err="1" smtClean="0"/>
              <a:t>skipped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crucial</a:t>
            </a:r>
            <a:endParaRPr lang="hu-HU" dirty="0" smtClean="0"/>
          </a:p>
          <a:p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various</a:t>
            </a:r>
            <a:r>
              <a:rPr lang="hu-HU" dirty="0" smtClean="0"/>
              <a:t> standard,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linguistic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 of </a:t>
            </a:r>
            <a:r>
              <a:rPr lang="hu-HU" dirty="0" err="1" smtClean="0"/>
              <a:t>electronic</a:t>
            </a:r>
            <a:r>
              <a:rPr lang="hu-HU" dirty="0" smtClean="0"/>
              <a:t> </a:t>
            </a:r>
            <a:r>
              <a:rPr lang="hu-HU" dirty="0" err="1" smtClean="0"/>
              <a:t>texts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implement</a:t>
            </a:r>
            <a:r>
              <a:rPr lang="hu-HU" dirty="0" smtClean="0"/>
              <a:t> most </a:t>
            </a:r>
            <a:r>
              <a:rPr lang="hu-HU" dirty="0" err="1" smtClean="0"/>
              <a:t>steps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For</a:t>
            </a:r>
            <a:r>
              <a:rPr lang="hu-HU" dirty="0" smtClean="0"/>
              <a:t> Java, </a:t>
            </a:r>
            <a:r>
              <a:rPr lang="hu-HU" dirty="0" err="1" smtClean="0"/>
              <a:t>the</a:t>
            </a:r>
            <a:r>
              <a:rPr lang="hu-HU" dirty="0" smtClean="0"/>
              <a:t> most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toolkit</a:t>
            </a:r>
            <a:r>
              <a:rPr lang="hu-HU" dirty="0" smtClean="0"/>
              <a:t> is </a:t>
            </a:r>
            <a:r>
              <a:rPr lang="hu-HU" dirty="0" err="1" smtClean="0"/>
              <a:t>Apache</a:t>
            </a:r>
            <a:r>
              <a:rPr lang="hu-HU" dirty="0" smtClean="0"/>
              <a:t> </a:t>
            </a:r>
            <a:r>
              <a:rPr lang="hu-HU" dirty="0" err="1" smtClean="0"/>
              <a:t>OpenNLP</a:t>
            </a:r>
            <a:r>
              <a:rPr lang="hu-HU" dirty="0" smtClean="0"/>
              <a:t>, </a:t>
            </a:r>
            <a:r>
              <a:rPr lang="hu-HU" dirty="0" err="1" smtClean="0"/>
              <a:t>since</a:t>
            </a:r>
            <a:r>
              <a:rPr lang="hu-HU" dirty="0" smtClean="0"/>
              <a:t> 2004</a:t>
            </a:r>
          </a:p>
          <a:p>
            <a:pPr lvl="1"/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Java,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alternative</a:t>
            </a:r>
            <a:r>
              <a:rPr lang="hu-HU" dirty="0" smtClean="0"/>
              <a:t> is Stanford </a:t>
            </a:r>
            <a:r>
              <a:rPr lang="hu-HU" dirty="0" err="1" smtClean="0"/>
              <a:t>CoreNLP</a:t>
            </a:r>
            <a:r>
              <a:rPr lang="hu-HU" dirty="0" smtClean="0"/>
              <a:t>, </a:t>
            </a:r>
            <a:r>
              <a:rPr lang="hu-HU" dirty="0" err="1" smtClean="0"/>
              <a:t>since</a:t>
            </a:r>
            <a:r>
              <a:rPr lang="hu-HU" dirty="0" smtClean="0"/>
              <a:t> 2010</a:t>
            </a:r>
          </a:p>
          <a:p>
            <a:pPr lvl="1"/>
            <a:r>
              <a:rPr lang="hu-HU" dirty="0" err="1" smtClean="0"/>
              <a:t>For</a:t>
            </a:r>
            <a:r>
              <a:rPr lang="hu-HU" dirty="0" smtClean="0"/>
              <a:t> Python, </a:t>
            </a:r>
            <a:r>
              <a:rPr lang="hu-HU" dirty="0" err="1" smtClean="0"/>
              <a:t>NLTK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standard </a:t>
            </a:r>
            <a:r>
              <a:rPr lang="hu-HU" dirty="0" err="1" smtClean="0"/>
              <a:t>tool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a </a:t>
            </a:r>
            <a:r>
              <a:rPr lang="hu-HU" dirty="0" err="1" smtClean="0"/>
              <a:t>long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endParaRPr lang="hu-HU" dirty="0"/>
          </a:p>
          <a:p>
            <a:pPr lvl="2"/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released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2001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textbook</a:t>
            </a:r>
            <a:r>
              <a:rPr lang="hu-HU" dirty="0" smtClean="0"/>
              <a:t> / </a:t>
            </a:r>
            <a:r>
              <a:rPr lang="hu-HU" dirty="0" err="1" smtClean="0"/>
              <a:t>manual</a:t>
            </a:r>
            <a:r>
              <a:rPr lang="hu-HU" dirty="0" smtClean="0"/>
              <a:t> </a:t>
            </a:r>
            <a:r>
              <a:rPr lang="hu-HU" dirty="0" err="1" smtClean="0"/>
              <a:t>describing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published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O’</a:t>
            </a:r>
            <a:r>
              <a:rPr lang="hu-HU" dirty="0" err="1" smtClean="0"/>
              <a:t>Reilly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2009, </a:t>
            </a:r>
            <a:r>
              <a:rPr lang="hu-HU" dirty="0" err="1" smtClean="0"/>
              <a:t>available</a:t>
            </a:r>
            <a:r>
              <a:rPr lang="hu-HU" dirty="0" smtClean="0"/>
              <a:t> online </a:t>
            </a:r>
            <a:r>
              <a:rPr lang="hu-HU" dirty="0" err="1" smtClean="0"/>
              <a:t>for</a:t>
            </a:r>
            <a:r>
              <a:rPr lang="hu-HU" dirty="0" smtClean="0"/>
              <a:t> free: </a:t>
            </a:r>
            <a:r>
              <a:rPr lang="hu-HU" dirty="0" err="1" smtClean="0">
                <a:hlinkClick r:id="rId2"/>
              </a:rPr>
              <a:t>https</a:t>
            </a:r>
            <a:r>
              <a:rPr lang="hu-HU" dirty="0" smtClean="0">
                <a:hlinkClick r:id="rId2"/>
              </a:rPr>
              <a:t>://</a:t>
            </a:r>
            <a:r>
              <a:rPr lang="hu-HU" dirty="0" err="1" smtClean="0">
                <a:hlinkClick r:id="rId2"/>
              </a:rPr>
              <a:t>www.nltk.org</a:t>
            </a:r>
            <a:r>
              <a:rPr lang="hu-HU" dirty="0" smtClean="0">
                <a:hlinkClick r:id="rId2"/>
              </a:rPr>
              <a:t>/</a:t>
            </a:r>
            <a:r>
              <a:rPr lang="hu-HU" dirty="0" err="1" smtClean="0">
                <a:hlinkClick r:id="rId2"/>
              </a:rPr>
              <a:t>book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</a:t>
            </a:r>
          </a:p>
          <a:p>
            <a:pPr lvl="2"/>
            <a:r>
              <a:rPr lang="hu-HU" dirty="0" err="1" smtClean="0"/>
              <a:t>wasn</a:t>
            </a:r>
            <a:r>
              <a:rPr lang="hu-HU" dirty="0" smtClean="0"/>
              <a:t>’t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back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practical</a:t>
            </a:r>
            <a:r>
              <a:rPr lang="hu-HU" dirty="0" smtClean="0"/>
              <a:t> </a:t>
            </a:r>
            <a:r>
              <a:rPr lang="hu-HU" dirty="0" err="1" smtClean="0"/>
              <a:t>purposes</a:t>
            </a:r>
            <a:r>
              <a:rPr lang="hu-HU" dirty="0" smtClean="0"/>
              <a:t>, </a:t>
            </a:r>
            <a:r>
              <a:rPr lang="hu-HU" dirty="0" err="1" smtClean="0"/>
              <a:t>completely</a:t>
            </a:r>
            <a:r>
              <a:rPr lang="hu-HU" dirty="0" smtClean="0"/>
              <a:t> </a:t>
            </a:r>
            <a:r>
              <a:rPr lang="hu-HU" dirty="0" err="1" smtClean="0"/>
              <a:t>obsolete</a:t>
            </a:r>
            <a:r>
              <a:rPr lang="hu-HU" dirty="0" smtClean="0"/>
              <a:t> </a:t>
            </a:r>
            <a:r>
              <a:rPr lang="hu-HU" dirty="0" err="1" smtClean="0"/>
              <a:t>today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034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current</a:t>
            </a:r>
            <a:r>
              <a:rPr lang="hu-HU" dirty="0" smtClean="0"/>
              <a:t> main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packages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Python </a:t>
            </a:r>
            <a:r>
              <a:rPr lang="hu-HU" dirty="0" err="1" smtClean="0"/>
              <a:t>are</a:t>
            </a:r>
            <a:endParaRPr lang="hu-HU" dirty="0"/>
          </a:p>
          <a:p>
            <a:pPr lvl="1"/>
            <a:r>
              <a:rPr lang="hu-HU" b="1" dirty="0" err="1" smtClean="0"/>
              <a:t>SpaCy</a:t>
            </a:r>
            <a:r>
              <a:rPr lang="hu-HU" dirty="0" smtClean="0"/>
              <a:t>: </a:t>
            </a:r>
            <a:r>
              <a:rPr lang="hu-HU" dirty="0" err="1" smtClean="0"/>
              <a:t>widely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, </a:t>
            </a:r>
            <a:r>
              <a:rPr lang="hu-HU" dirty="0" err="1" smtClean="0"/>
              <a:t>mature</a:t>
            </a:r>
            <a:r>
              <a:rPr lang="hu-HU" dirty="0" smtClean="0"/>
              <a:t> </a:t>
            </a:r>
            <a:r>
              <a:rPr lang="hu-HU" dirty="0" err="1" smtClean="0"/>
              <a:t>codebase</a:t>
            </a:r>
            <a:r>
              <a:rPr lang="hu-HU" dirty="0" smtClean="0"/>
              <a:t>,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development</a:t>
            </a:r>
            <a:r>
              <a:rPr lang="hu-HU" dirty="0" smtClean="0"/>
              <a:t> </a:t>
            </a:r>
            <a:r>
              <a:rPr lang="hu-HU" dirty="0" err="1" smtClean="0"/>
              <a:t>since</a:t>
            </a:r>
            <a:r>
              <a:rPr lang="hu-HU" dirty="0" smtClean="0"/>
              <a:t> 2015,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fast</a:t>
            </a:r>
            <a:r>
              <a:rPr lang="hu-HU" dirty="0" smtClean="0"/>
              <a:t>, </a:t>
            </a:r>
            <a:r>
              <a:rPr lang="hu-HU" dirty="0" err="1" smtClean="0"/>
              <a:t>written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Cython</a:t>
            </a:r>
            <a:endParaRPr lang="hu-HU" dirty="0" smtClean="0"/>
          </a:p>
          <a:p>
            <a:pPr lvl="1"/>
            <a:r>
              <a:rPr lang="hu-HU" b="1" dirty="0" smtClean="0"/>
              <a:t>Stanza</a:t>
            </a:r>
            <a:r>
              <a:rPr lang="hu-HU" dirty="0" smtClean="0"/>
              <a:t>: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Stanford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group</a:t>
            </a:r>
            <a:r>
              <a:rPr lang="hu-HU" dirty="0" smtClean="0"/>
              <a:t>, </a:t>
            </a:r>
            <a:r>
              <a:rPr lang="hu-HU" dirty="0" err="1" smtClean="0"/>
              <a:t>since</a:t>
            </a:r>
            <a:r>
              <a:rPr lang="hu-HU" dirty="0" smtClean="0"/>
              <a:t> 2019,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pre-trained</a:t>
            </a:r>
            <a:r>
              <a:rPr lang="hu-HU" dirty="0" smtClean="0"/>
              <a:t> </a:t>
            </a:r>
            <a:r>
              <a:rPr lang="hu-HU" dirty="0" err="1" smtClean="0"/>
              <a:t>transformers</a:t>
            </a:r>
            <a:r>
              <a:rPr lang="hu-HU" dirty="0" smtClean="0"/>
              <a:t> </a:t>
            </a:r>
            <a:r>
              <a:rPr lang="hu-HU" dirty="0" err="1" smtClean="0"/>
              <a:t>since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earliest</a:t>
            </a:r>
            <a:r>
              <a:rPr lang="hu-HU" dirty="0" smtClean="0"/>
              <a:t> </a:t>
            </a:r>
            <a:r>
              <a:rPr lang="hu-HU" dirty="0" err="1" smtClean="0"/>
              <a:t>releases</a:t>
            </a:r>
            <a:endParaRPr lang="hu-HU" dirty="0" smtClean="0"/>
          </a:p>
          <a:p>
            <a:pPr lvl="1"/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largely</a:t>
            </a:r>
            <a:r>
              <a:rPr lang="hu-HU" dirty="0" smtClean="0"/>
              <a:t> </a:t>
            </a:r>
            <a:r>
              <a:rPr lang="hu-HU" dirty="0" err="1" smtClean="0"/>
              <a:t>equivalent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terms</a:t>
            </a:r>
            <a:r>
              <a:rPr lang="hu-HU" dirty="0" smtClean="0"/>
              <a:t> of </a:t>
            </a:r>
            <a:r>
              <a:rPr lang="hu-HU" dirty="0" err="1" smtClean="0"/>
              <a:t>capabilities</a:t>
            </a:r>
            <a:r>
              <a:rPr lang="hu-HU" dirty="0" smtClean="0"/>
              <a:t> and </a:t>
            </a:r>
            <a:r>
              <a:rPr lang="hu-HU" dirty="0" err="1" smtClean="0"/>
              <a:t>accuracy</a:t>
            </a:r>
            <a:r>
              <a:rPr lang="hu-H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5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SpaCy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SpaCy</a:t>
            </a:r>
            <a:r>
              <a:rPr lang="hu-HU" dirty="0" smtClean="0"/>
              <a:t> is </a:t>
            </a:r>
            <a:r>
              <a:rPr lang="hu-HU" dirty="0" err="1" smtClean="0"/>
              <a:t>designed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help</a:t>
            </a:r>
            <a:r>
              <a:rPr lang="hu-HU" dirty="0" smtClean="0"/>
              <a:t> a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answer</a:t>
            </a:r>
            <a:r>
              <a:rPr lang="hu-HU" dirty="0" smtClean="0"/>
              <a:t> </a:t>
            </a:r>
            <a:r>
              <a:rPr lang="hu-HU" dirty="0" err="1" smtClean="0"/>
              <a:t>questions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raw</a:t>
            </a:r>
            <a:r>
              <a:rPr lang="hu-HU" dirty="0" smtClean="0"/>
              <a:t> text input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What</a:t>
            </a:r>
            <a:r>
              <a:rPr lang="hu-HU" dirty="0" smtClean="0"/>
              <a:t> is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about</a:t>
            </a:r>
            <a:r>
              <a:rPr lang="hu-HU" dirty="0" smtClean="0"/>
              <a:t>?</a:t>
            </a:r>
          </a:p>
          <a:p>
            <a:pPr lvl="1"/>
            <a:r>
              <a:rPr lang="en-GB" dirty="0" smtClean="0"/>
              <a:t>What </a:t>
            </a:r>
            <a:r>
              <a:rPr lang="en-GB" dirty="0"/>
              <a:t>do the words mean in </a:t>
            </a:r>
            <a:r>
              <a:rPr lang="en-GB" dirty="0" smtClean="0"/>
              <a:t>context?</a:t>
            </a:r>
            <a:endParaRPr lang="hu-HU" dirty="0" smtClean="0"/>
          </a:p>
          <a:p>
            <a:pPr lvl="1"/>
            <a:r>
              <a:rPr lang="en-GB" dirty="0" smtClean="0"/>
              <a:t>Who </a:t>
            </a:r>
            <a:r>
              <a:rPr lang="en-GB" dirty="0"/>
              <a:t>is doing what to </a:t>
            </a:r>
            <a:r>
              <a:rPr lang="en-GB" dirty="0" smtClean="0"/>
              <a:t>whom?</a:t>
            </a:r>
            <a:endParaRPr lang="hu-HU" dirty="0" smtClean="0"/>
          </a:p>
          <a:p>
            <a:pPr lvl="1"/>
            <a:r>
              <a:rPr lang="en-GB" dirty="0" smtClean="0"/>
              <a:t>What </a:t>
            </a:r>
            <a:r>
              <a:rPr lang="en-GB" dirty="0"/>
              <a:t>companies and products are </a:t>
            </a:r>
            <a:r>
              <a:rPr lang="en-GB" dirty="0" smtClean="0"/>
              <a:t>mentioned?</a:t>
            </a:r>
            <a:endParaRPr lang="hu-HU" dirty="0" smtClean="0"/>
          </a:p>
          <a:p>
            <a:pPr lvl="1"/>
            <a:r>
              <a:rPr lang="en-GB" dirty="0" smtClean="0"/>
              <a:t>Which </a:t>
            </a:r>
            <a:r>
              <a:rPr lang="en-GB" dirty="0"/>
              <a:t>texts are similar to each other</a:t>
            </a:r>
            <a:r>
              <a:rPr lang="en-GB" dirty="0" smtClean="0"/>
              <a:t>?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software-as-a-service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a </a:t>
            </a:r>
            <a:r>
              <a:rPr lang="hu-HU" dirty="0" err="1" smtClean="0"/>
              <a:t>locally</a:t>
            </a:r>
            <a:r>
              <a:rPr lang="hu-HU" dirty="0" smtClean="0"/>
              <a:t> </a:t>
            </a:r>
            <a:r>
              <a:rPr lang="hu-HU" dirty="0" err="1" smtClean="0"/>
              <a:t>run</a:t>
            </a:r>
            <a:r>
              <a:rPr lang="hu-HU" dirty="0" smtClean="0"/>
              <a:t> Python </a:t>
            </a:r>
            <a:r>
              <a:rPr lang="hu-HU" dirty="0" err="1" smtClean="0"/>
              <a:t>library</a:t>
            </a:r>
            <a:r>
              <a:rPr lang="hu-HU" dirty="0" smtClean="0"/>
              <a:t>.</a:t>
            </a:r>
          </a:p>
          <a:p>
            <a:r>
              <a:rPr lang="hu-HU" dirty="0" err="1" smtClean="0"/>
              <a:t>Unlike</a:t>
            </a:r>
            <a:r>
              <a:rPr lang="hu-HU" dirty="0" smtClean="0"/>
              <a:t>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NLTK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designed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teaching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rather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production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less </a:t>
            </a:r>
            <a:r>
              <a:rPr lang="hu-HU" dirty="0" err="1" smtClean="0"/>
              <a:t>transparent</a:t>
            </a:r>
            <a:r>
              <a:rPr lang="hu-HU" dirty="0" smtClean="0"/>
              <a:t>, </a:t>
            </a:r>
            <a:r>
              <a:rPr lang="hu-HU" dirty="0" err="1" smtClean="0"/>
              <a:t>much</a:t>
            </a:r>
            <a:r>
              <a:rPr lang="hu-HU" dirty="0" smtClean="0"/>
              <a:t> more </a:t>
            </a:r>
            <a:r>
              <a:rPr lang="hu-HU" dirty="0" err="1" smtClean="0"/>
              <a:t>powerful</a:t>
            </a:r>
            <a:r>
              <a:rPr lang="hu-HU" dirty="0" smtClean="0"/>
              <a:t> and </a:t>
            </a:r>
            <a:r>
              <a:rPr lang="hu-HU" dirty="0" err="1" smtClean="0"/>
              <a:t>practical</a:t>
            </a:r>
            <a:endParaRPr lang="hu-HU" dirty="0" smtClean="0"/>
          </a:p>
          <a:p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open-source</a:t>
            </a:r>
            <a:r>
              <a:rPr lang="hu-HU" dirty="0" smtClean="0"/>
              <a:t>, free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, </a:t>
            </a:r>
            <a:r>
              <a:rPr lang="hu-HU" dirty="0" err="1" smtClean="0"/>
              <a:t>highly</a:t>
            </a:r>
            <a:r>
              <a:rPr lang="hu-HU" dirty="0" smtClean="0"/>
              <a:t> </a:t>
            </a:r>
            <a:r>
              <a:rPr lang="hu-HU" dirty="0" err="1" smtClean="0"/>
              <a:t>customisable</a:t>
            </a:r>
            <a:r>
              <a:rPr lang="hu-HU" dirty="0" smtClean="0"/>
              <a:t> and </a:t>
            </a:r>
            <a:r>
              <a:rPr lang="hu-HU" dirty="0" err="1" smtClean="0"/>
              <a:t>extensible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Users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train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spaCy</a:t>
            </a:r>
            <a:r>
              <a:rPr lang="hu-HU" dirty="0" smtClean="0"/>
              <a:t> </a:t>
            </a:r>
            <a:r>
              <a:rPr lang="hu-HU" dirty="0" err="1" smtClean="0"/>
              <a:t>pipelines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prefer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</a:t>
            </a:r>
            <a:r>
              <a:rPr lang="hu-HU" dirty="0" err="1" smtClean="0"/>
              <a:t>actively</a:t>
            </a:r>
            <a:r>
              <a:rPr lang="hu-HU" dirty="0" smtClean="0"/>
              <a:t> </a:t>
            </a:r>
            <a:r>
              <a:rPr lang="hu-HU" dirty="0" err="1" smtClean="0"/>
              <a:t>supports</a:t>
            </a:r>
            <a:r>
              <a:rPr lang="hu-HU" dirty="0" smtClean="0"/>
              <a:t> and </a:t>
            </a:r>
            <a:r>
              <a:rPr lang="hu-HU" dirty="0" err="1" smtClean="0"/>
              <a:t>facilitates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24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SpaCy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both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b="1" dirty="0" smtClean="0"/>
              <a:t>CPU and </a:t>
            </a:r>
            <a:r>
              <a:rPr lang="hu-HU" b="1" dirty="0" err="1" smtClean="0"/>
              <a:t>GPU</a:t>
            </a:r>
            <a:endParaRPr lang="hu-HU" b="1" dirty="0" smtClean="0"/>
          </a:p>
          <a:p>
            <a:r>
              <a:rPr lang="hu-HU" dirty="0" err="1" smtClean="0"/>
              <a:t>Beginner-friendly</a:t>
            </a:r>
            <a:endParaRPr lang="hu-HU" dirty="0" smtClean="0"/>
          </a:p>
          <a:p>
            <a:r>
              <a:rPr lang="hu-HU" dirty="0" err="1" smtClean="0"/>
              <a:t>Stable</a:t>
            </a:r>
            <a:r>
              <a:rPr lang="hu-HU" dirty="0" smtClean="0"/>
              <a:t>, </a:t>
            </a:r>
            <a:r>
              <a:rPr lang="hu-HU" dirty="0" err="1" smtClean="0"/>
              <a:t>reliable</a:t>
            </a:r>
            <a:r>
              <a:rPr lang="hu-HU" dirty="0" smtClean="0"/>
              <a:t>, </a:t>
            </a:r>
            <a:r>
              <a:rPr lang="hu-HU" dirty="0" err="1" smtClean="0"/>
              <a:t>works</a:t>
            </a:r>
            <a:r>
              <a:rPr lang="hu-HU" dirty="0" smtClean="0"/>
              <a:t> </a:t>
            </a:r>
            <a:r>
              <a:rPr lang="hu-HU" dirty="0" err="1" smtClean="0"/>
              <a:t>reasonably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amounts</a:t>
            </a:r>
            <a:r>
              <a:rPr lang="hu-HU" dirty="0" smtClean="0"/>
              <a:t> of </a:t>
            </a:r>
            <a:r>
              <a:rPr lang="hu-HU" dirty="0" err="1" smtClean="0"/>
              <a:t>data</a:t>
            </a:r>
            <a:endParaRPr lang="hu-HU" dirty="0" smtClean="0"/>
          </a:p>
          <a:p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b="1" dirty="0" err="1" smtClean="0"/>
              <a:t>process</a:t>
            </a:r>
            <a:r>
              <a:rPr lang="hu-HU" b="1" dirty="0" smtClean="0"/>
              <a:t> </a:t>
            </a:r>
            <a:r>
              <a:rPr lang="hu-HU" b="1" dirty="0" err="1" smtClean="0"/>
              <a:t>existing</a:t>
            </a:r>
            <a:r>
              <a:rPr lang="hu-HU" b="1" dirty="0" smtClean="0"/>
              <a:t> </a:t>
            </a:r>
            <a:r>
              <a:rPr lang="hu-HU" dirty="0" err="1" smtClean="0"/>
              <a:t>natural-language</a:t>
            </a:r>
            <a:r>
              <a:rPr lang="hu-HU" dirty="0" smtClean="0"/>
              <a:t> text and </a:t>
            </a:r>
            <a:r>
              <a:rPr lang="hu-HU" dirty="0" err="1" smtClean="0"/>
              <a:t>extract</a:t>
            </a:r>
            <a:r>
              <a:rPr lang="hu-HU" dirty="0" smtClean="0"/>
              <a:t> </a:t>
            </a:r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b="1" dirty="0" err="1" smtClean="0"/>
              <a:t>cannot</a:t>
            </a:r>
            <a:r>
              <a:rPr lang="hu-HU" b="1" dirty="0" smtClean="0"/>
              <a:t> </a:t>
            </a:r>
            <a:r>
              <a:rPr lang="hu-HU" b="1" dirty="0" err="1" smtClean="0"/>
              <a:t>generate</a:t>
            </a:r>
            <a:r>
              <a:rPr lang="hu-HU" b="1" dirty="0" smtClean="0"/>
              <a:t> </a:t>
            </a:r>
            <a:r>
              <a:rPr lang="hu-HU" dirty="0" smtClean="0"/>
              <a:t>text</a:t>
            </a:r>
          </a:p>
          <a:p>
            <a:r>
              <a:rPr lang="hu-HU" dirty="0" err="1" smtClean="0"/>
              <a:t>Extensible</a:t>
            </a:r>
            <a:r>
              <a:rPr lang="hu-HU" dirty="0" smtClean="0"/>
              <a:t>, </a:t>
            </a:r>
            <a:r>
              <a:rPr lang="hu-HU" dirty="0" err="1" smtClean="0"/>
              <a:t>users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train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pipelines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already</a:t>
            </a:r>
            <a:r>
              <a:rPr lang="hu-HU" dirty="0" smtClean="0"/>
              <a:t> </a:t>
            </a:r>
            <a:r>
              <a:rPr lang="hu-HU" dirty="0" err="1" smtClean="0"/>
              <a:t>supported</a:t>
            </a:r>
            <a:r>
              <a:rPr lang="hu-HU" dirty="0" smtClean="0"/>
              <a:t> </a:t>
            </a:r>
            <a:r>
              <a:rPr lang="hu-HU" dirty="0" err="1" smtClean="0"/>
              <a:t>languages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others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55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SpaCy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spaCy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r>
              <a:rPr lang="hu-HU" dirty="0" smtClean="0"/>
              <a:t> (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spaCy</a:t>
            </a:r>
            <a:r>
              <a:rPr lang="hu-HU" dirty="0" smtClean="0"/>
              <a:t> </a:t>
            </a:r>
            <a:r>
              <a:rPr lang="hu-HU" dirty="0" err="1" smtClean="0"/>
              <a:t>refers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) </a:t>
            </a:r>
            <a:r>
              <a:rPr lang="hu-HU" dirty="0" err="1" smtClean="0"/>
              <a:t>consists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parts</a:t>
            </a:r>
            <a:r>
              <a:rPr lang="hu-HU" dirty="0"/>
              <a:t> (</a:t>
            </a:r>
            <a:r>
              <a:rPr lang="hu-HU" dirty="0" err="1"/>
              <a:t>https</a:t>
            </a:r>
            <a:r>
              <a:rPr lang="hu-HU" dirty="0"/>
              <a:t>://</a:t>
            </a:r>
            <a:r>
              <a:rPr lang="hu-HU" dirty="0" err="1"/>
              <a:t>spacy.io</a:t>
            </a:r>
            <a:r>
              <a:rPr lang="hu-HU" dirty="0"/>
              <a:t>/</a:t>
            </a:r>
            <a:r>
              <a:rPr lang="hu-HU" dirty="0" err="1"/>
              <a:t>models</a:t>
            </a:r>
            <a:r>
              <a:rPr lang="hu-HU" dirty="0"/>
              <a:t>/en)</a:t>
            </a:r>
          </a:p>
          <a:p>
            <a:pPr lvl="1"/>
            <a:r>
              <a:rPr lang="hu-HU" i="1" dirty="0" smtClean="0"/>
              <a:t>tok2vec:</a:t>
            </a:r>
            <a:r>
              <a:rPr lang="hu-HU" dirty="0" smtClean="0"/>
              <a:t> </a:t>
            </a:r>
            <a:r>
              <a:rPr lang="hu-HU" dirty="0" err="1" smtClean="0"/>
              <a:t>maps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so-called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embeddings</a:t>
            </a:r>
            <a:r>
              <a:rPr lang="hu-HU" dirty="0" smtClean="0"/>
              <a:t>, </a:t>
            </a:r>
            <a:r>
              <a:rPr lang="hu-HU" dirty="0" err="1" smtClean="0"/>
              <a:t>representations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distributional</a:t>
            </a:r>
            <a:r>
              <a:rPr lang="hu-HU" dirty="0" smtClean="0"/>
              <a:t> and </a:t>
            </a:r>
            <a:r>
              <a:rPr lang="hu-HU" dirty="0" err="1" smtClean="0"/>
              <a:t>semantic</a:t>
            </a:r>
            <a:r>
              <a:rPr lang="hu-HU" dirty="0" smtClean="0"/>
              <a:t> </a:t>
            </a:r>
            <a:r>
              <a:rPr lang="hu-HU" dirty="0" err="1" smtClean="0"/>
              <a:t>properties</a:t>
            </a:r>
            <a:r>
              <a:rPr lang="hu-HU" dirty="0" smtClean="0"/>
              <a:t> of a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relatively</a:t>
            </a:r>
            <a:r>
              <a:rPr lang="hu-HU" dirty="0" smtClean="0"/>
              <a:t> </a:t>
            </a:r>
            <a:r>
              <a:rPr lang="hu-HU" dirty="0" err="1" smtClean="0"/>
              <a:t>low-dimensional</a:t>
            </a:r>
            <a:r>
              <a:rPr lang="hu-HU" dirty="0" smtClean="0"/>
              <a:t> </a:t>
            </a:r>
            <a:r>
              <a:rPr lang="hu-HU" dirty="0" err="1" smtClean="0"/>
              <a:t>continuous-valued</a:t>
            </a:r>
            <a:r>
              <a:rPr lang="hu-HU" dirty="0" smtClean="0"/>
              <a:t> </a:t>
            </a:r>
            <a:r>
              <a:rPr lang="hu-HU" dirty="0" err="1" smtClean="0"/>
              <a:t>vector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endParaRPr lang="hu-HU" dirty="0" smtClean="0"/>
          </a:p>
          <a:p>
            <a:pPr lvl="2"/>
            <a:r>
              <a:rPr lang="en-GB" dirty="0" smtClean="0"/>
              <a:t>representations </a:t>
            </a:r>
            <a:r>
              <a:rPr lang="en-GB" dirty="0"/>
              <a:t>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meanings</a:t>
            </a:r>
            <a:r>
              <a:rPr lang="hu-HU" dirty="0" smtClean="0"/>
              <a:t> of </a:t>
            </a:r>
            <a:r>
              <a:rPr lang="en-GB" dirty="0" smtClean="0"/>
              <a:t>words </a:t>
            </a:r>
            <a:r>
              <a:rPr lang="en-GB" dirty="0"/>
              <a:t>that let you determine how similar they are to each other</a:t>
            </a:r>
            <a:endParaRPr lang="hu-HU" dirty="0" smtClean="0"/>
          </a:p>
          <a:p>
            <a:pPr lvl="1"/>
            <a:r>
              <a:rPr lang="hu-HU" i="1" dirty="0" err="1" smtClean="0"/>
              <a:t>tagger</a:t>
            </a:r>
            <a:r>
              <a:rPr lang="hu-HU" i="1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determines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part of </a:t>
            </a:r>
            <a:r>
              <a:rPr lang="hu-HU" dirty="0" err="1" smtClean="0"/>
              <a:t>speech</a:t>
            </a:r>
            <a:r>
              <a:rPr lang="hu-HU" dirty="0" smtClean="0"/>
              <a:t> (</a:t>
            </a:r>
            <a:r>
              <a:rPr lang="hu-HU" dirty="0" err="1" smtClean="0"/>
              <a:t>noun</a:t>
            </a:r>
            <a:r>
              <a:rPr lang="hu-HU" dirty="0" smtClean="0"/>
              <a:t>, </a:t>
            </a:r>
            <a:r>
              <a:rPr lang="hu-HU" dirty="0" err="1" smtClean="0"/>
              <a:t>verb</a:t>
            </a:r>
            <a:r>
              <a:rPr lang="hu-HU" dirty="0" smtClean="0"/>
              <a:t>, </a:t>
            </a:r>
            <a:r>
              <a:rPr lang="hu-HU" dirty="0" err="1" smtClean="0"/>
              <a:t>adjective</a:t>
            </a:r>
            <a:r>
              <a:rPr lang="hu-HU" dirty="0" smtClean="0"/>
              <a:t>)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endParaRPr lang="hu-HU" dirty="0" smtClean="0"/>
          </a:p>
          <a:p>
            <a:pPr lvl="1"/>
            <a:r>
              <a:rPr lang="hu-HU" i="1" dirty="0" err="1" smtClean="0"/>
              <a:t>morphologizer</a:t>
            </a:r>
            <a:r>
              <a:rPr lang="hu-HU" i="1" dirty="0" smtClean="0"/>
              <a:t>: </a:t>
            </a:r>
            <a:r>
              <a:rPr lang="hu-HU" dirty="0" err="1" smtClean="0"/>
              <a:t>determines</a:t>
            </a:r>
            <a:r>
              <a:rPr lang="hu-HU" dirty="0" smtClean="0"/>
              <a:t> </a:t>
            </a:r>
            <a:r>
              <a:rPr lang="hu-HU" dirty="0" err="1" smtClean="0"/>
              <a:t>morphological</a:t>
            </a:r>
            <a:r>
              <a:rPr lang="hu-HU" dirty="0" smtClean="0"/>
              <a:t> </a:t>
            </a:r>
            <a:r>
              <a:rPr lang="hu-HU" dirty="0" err="1" smtClean="0"/>
              <a:t>features</a:t>
            </a:r>
            <a:r>
              <a:rPr lang="hu-HU" dirty="0" smtClean="0"/>
              <a:t> (</a:t>
            </a:r>
            <a:r>
              <a:rPr lang="hu-HU" dirty="0" err="1" smtClean="0"/>
              <a:t>case</a:t>
            </a:r>
            <a:r>
              <a:rPr lang="hu-HU" dirty="0" smtClean="0"/>
              <a:t>, </a:t>
            </a:r>
            <a:r>
              <a:rPr lang="hu-HU" dirty="0" err="1" smtClean="0"/>
              <a:t>number</a:t>
            </a:r>
            <a:r>
              <a:rPr lang="hu-HU" dirty="0" smtClean="0"/>
              <a:t>, </a:t>
            </a:r>
            <a:r>
              <a:rPr lang="hu-HU" dirty="0" err="1" smtClean="0"/>
              <a:t>tense</a:t>
            </a:r>
            <a:r>
              <a:rPr lang="hu-HU" dirty="0" smtClean="0"/>
              <a:t>)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endParaRPr lang="hu-HU" dirty="0" smtClean="0"/>
          </a:p>
          <a:p>
            <a:pPr lvl="1"/>
            <a:r>
              <a:rPr lang="hu-HU" i="1" dirty="0" err="1" smtClean="0"/>
              <a:t>parser</a:t>
            </a:r>
            <a:r>
              <a:rPr lang="hu-HU" i="1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determines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syntactic</a:t>
            </a:r>
            <a:r>
              <a:rPr lang="hu-HU" dirty="0" smtClean="0"/>
              <a:t> </a:t>
            </a:r>
            <a:r>
              <a:rPr lang="hu-HU" dirty="0" err="1" smtClean="0"/>
              <a:t>structure</a:t>
            </a:r>
            <a:r>
              <a:rPr lang="hu-HU" dirty="0" smtClean="0"/>
              <a:t> of a </a:t>
            </a:r>
            <a:r>
              <a:rPr lang="hu-HU" dirty="0" err="1" smtClean="0"/>
              <a:t>sentence</a:t>
            </a:r>
            <a:r>
              <a:rPr lang="hu-HU" dirty="0" smtClean="0"/>
              <a:t> (</a:t>
            </a:r>
            <a:r>
              <a:rPr lang="hu-HU" dirty="0" err="1" smtClean="0"/>
              <a:t>predicate</a:t>
            </a:r>
            <a:r>
              <a:rPr lang="hu-HU" dirty="0" smtClean="0"/>
              <a:t>, </a:t>
            </a:r>
            <a:r>
              <a:rPr lang="hu-HU" dirty="0" err="1" smtClean="0"/>
              <a:t>subject</a:t>
            </a:r>
            <a:r>
              <a:rPr lang="hu-HU" dirty="0" smtClean="0"/>
              <a:t>, </a:t>
            </a:r>
            <a:r>
              <a:rPr lang="hu-HU" dirty="0" err="1" smtClean="0"/>
              <a:t>object</a:t>
            </a:r>
            <a:r>
              <a:rPr lang="hu-HU" dirty="0" smtClean="0"/>
              <a:t>, </a:t>
            </a:r>
            <a:r>
              <a:rPr lang="hu-HU" dirty="0" err="1" smtClean="0"/>
              <a:t>attribute</a:t>
            </a:r>
            <a:r>
              <a:rPr lang="hu-HU" dirty="0" smtClean="0"/>
              <a:t>)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framework</a:t>
            </a:r>
            <a:r>
              <a:rPr lang="hu-HU" dirty="0" smtClean="0"/>
              <a:t> of </a:t>
            </a: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syntax</a:t>
            </a:r>
            <a:endParaRPr lang="hu-HU" dirty="0" smtClean="0"/>
          </a:p>
          <a:p>
            <a:pPr lvl="1"/>
            <a:r>
              <a:rPr lang="hu-HU" i="1" dirty="0" err="1" smtClean="0"/>
              <a:t>senter</a:t>
            </a:r>
            <a:r>
              <a:rPr lang="hu-HU" i="1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sentence</a:t>
            </a:r>
            <a:r>
              <a:rPr lang="hu-HU" dirty="0" smtClean="0"/>
              <a:t> </a:t>
            </a:r>
            <a:r>
              <a:rPr lang="hu-HU" dirty="0" err="1" smtClean="0"/>
              <a:t>segmentation</a:t>
            </a:r>
            <a:r>
              <a:rPr lang="hu-HU" dirty="0" smtClean="0"/>
              <a:t> (</a:t>
            </a:r>
            <a:r>
              <a:rPr lang="hu-HU" dirty="0" err="1" smtClean="0"/>
              <a:t>sentence</a:t>
            </a:r>
            <a:r>
              <a:rPr lang="hu-HU" dirty="0" smtClean="0"/>
              <a:t> </a:t>
            </a:r>
            <a:r>
              <a:rPr lang="hu-HU" dirty="0" err="1" smtClean="0"/>
              <a:t>boundary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r>
              <a:rPr lang="hu-HU" dirty="0" smtClean="0"/>
              <a:t>)</a:t>
            </a:r>
          </a:p>
          <a:p>
            <a:pPr lvl="1"/>
            <a:r>
              <a:rPr lang="hu-HU" i="1" dirty="0" err="1" smtClean="0"/>
              <a:t>attribute</a:t>
            </a:r>
            <a:r>
              <a:rPr lang="hu-HU" i="1" dirty="0" smtClean="0"/>
              <a:t>_</a:t>
            </a:r>
            <a:r>
              <a:rPr lang="hu-HU" i="1" dirty="0" err="1" smtClean="0"/>
              <a:t>ruler</a:t>
            </a:r>
            <a:r>
              <a:rPr lang="hu-HU" i="1" dirty="0" smtClean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applies</a:t>
            </a:r>
            <a:r>
              <a:rPr lang="hu-HU" dirty="0" smtClean="0"/>
              <a:t> </a:t>
            </a:r>
            <a:r>
              <a:rPr lang="en-GB" dirty="0" smtClean="0"/>
              <a:t>rule-based </a:t>
            </a:r>
            <a:r>
              <a:rPr lang="en-GB" dirty="0"/>
              <a:t>correction or </a:t>
            </a:r>
            <a:r>
              <a:rPr lang="en-GB" dirty="0" smtClean="0"/>
              <a:t>augmentation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often</a:t>
            </a:r>
            <a:r>
              <a:rPr lang="hu-HU" dirty="0" smtClean="0"/>
              <a:t> </a:t>
            </a:r>
            <a:r>
              <a:rPr lang="hu-HU" dirty="0" err="1" smtClean="0"/>
              <a:t>incorrectly</a:t>
            </a:r>
            <a:r>
              <a:rPr lang="hu-HU" dirty="0" smtClean="0"/>
              <a:t> </a:t>
            </a:r>
            <a:r>
              <a:rPr lang="hu-HU" dirty="0" err="1" smtClean="0"/>
              <a:t>processed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ML-based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tagger</a:t>
            </a:r>
            <a:r>
              <a:rPr lang="hu-HU" dirty="0" smtClean="0"/>
              <a:t>, </a:t>
            </a:r>
            <a:r>
              <a:rPr lang="hu-HU" dirty="0" err="1" smtClean="0"/>
              <a:t>parser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lemmatiser</a:t>
            </a:r>
            <a:endParaRPr lang="hu-HU" dirty="0" smtClean="0"/>
          </a:p>
          <a:p>
            <a:pPr lvl="1"/>
            <a:r>
              <a:rPr lang="hu-HU" i="1" dirty="0" err="1" smtClean="0"/>
              <a:t>lemmatizer</a:t>
            </a:r>
            <a:r>
              <a:rPr lang="hu-HU" i="1" dirty="0" smtClean="0"/>
              <a:t>: </a:t>
            </a:r>
            <a:r>
              <a:rPr lang="hu-HU" dirty="0" err="1" smtClean="0"/>
              <a:t>assigns</a:t>
            </a:r>
            <a:r>
              <a:rPr lang="hu-HU" dirty="0" smtClean="0"/>
              <a:t> 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(</a:t>
            </a:r>
            <a:r>
              <a:rPr lang="hu-HU" dirty="0" err="1" smtClean="0"/>
              <a:t>dictionary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, lemma)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endParaRPr lang="hu-HU" dirty="0" smtClean="0"/>
          </a:p>
          <a:p>
            <a:pPr lvl="1"/>
            <a:r>
              <a:rPr lang="hu-HU" i="1" dirty="0" err="1" smtClean="0"/>
              <a:t>ner</a:t>
            </a:r>
            <a:r>
              <a:rPr lang="hu-HU" i="1" dirty="0" smtClean="0"/>
              <a:t>: </a:t>
            </a:r>
            <a:r>
              <a:rPr lang="hu-HU" dirty="0" err="1" smtClean="0"/>
              <a:t>named</a:t>
            </a:r>
            <a:r>
              <a:rPr lang="hu-HU" dirty="0" smtClean="0"/>
              <a:t> </a:t>
            </a:r>
            <a:r>
              <a:rPr lang="hu-HU" dirty="0" err="1" smtClean="0"/>
              <a:t>entity</a:t>
            </a:r>
            <a:r>
              <a:rPr lang="hu-HU" dirty="0" smtClean="0"/>
              <a:t> </a:t>
            </a:r>
            <a:r>
              <a:rPr lang="hu-HU" dirty="0" err="1" smtClean="0"/>
              <a:t>recognition</a:t>
            </a:r>
            <a:r>
              <a:rPr lang="hu-HU" dirty="0" smtClean="0"/>
              <a:t>; </a:t>
            </a:r>
            <a:r>
              <a:rPr lang="hu-HU" dirty="0" err="1" smtClean="0"/>
              <a:t>marks</a:t>
            </a:r>
            <a:r>
              <a:rPr lang="hu-HU" dirty="0" smtClean="0"/>
              <a:t> </a:t>
            </a:r>
            <a:r>
              <a:rPr lang="hu-HU" dirty="0" err="1" smtClean="0"/>
              <a:t>proper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text, </a:t>
            </a:r>
            <a:r>
              <a:rPr lang="hu-HU" dirty="0" err="1" smtClean="0"/>
              <a:t>including</a:t>
            </a:r>
            <a:r>
              <a:rPr lang="hu-HU" dirty="0" smtClean="0"/>
              <a:t> </a:t>
            </a:r>
            <a:r>
              <a:rPr lang="hu-HU" dirty="0" err="1" smtClean="0"/>
              <a:t>multi-token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r>
              <a:rPr lang="hu-HU" dirty="0" smtClean="0"/>
              <a:t>, and </a:t>
            </a:r>
            <a:r>
              <a:rPr lang="hu-HU" dirty="0" err="1" smtClean="0"/>
              <a:t>tries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guess</a:t>
            </a:r>
            <a:r>
              <a:rPr lang="hu-HU" dirty="0" smtClean="0"/>
              <a:t>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person</a:t>
            </a:r>
            <a:r>
              <a:rPr lang="hu-HU" dirty="0" smtClean="0"/>
              <a:t>, </a:t>
            </a:r>
            <a:r>
              <a:rPr lang="hu-HU" dirty="0" err="1" smtClean="0"/>
              <a:t>place</a:t>
            </a:r>
            <a:r>
              <a:rPr lang="hu-HU" dirty="0" smtClean="0"/>
              <a:t>, etc.)</a:t>
            </a:r>
          </a:p>
          <a:p>
            <a:pPr lvl="1"/>
            <a:r>
              <a:rPr lang="hu-HU" i="1" dirty="0" err="1" smtClean="0"/>
              <a:t>transformer</a:t>
            </a:r>
            <a:r>
              <a:rPr lang="hu-HU" i="1" dirty="0" smtClean="0"/>
              <a:t>: </a:t>
            </a:r>
            <a:r>
              <a:rPr lang="hu-HU" dirty="0" err="1" smtClean="0"/>
              <a:t>calculates</a:t>
            </a:r>
            <a:r>
              <a:rPr lang="hu-HU" dirty="0" smtClean="0"/>
              <a:t> a </a:t>
            </a:r>
            <a:r>
              <a:rPr lang="hu-HU" dirty="0" err="1" smtClean="0"/>
              <a:t>so-called</a:t>
            </a:r>
            <a:r>
              <a:rPr lang="hu-HU" dirty="0" smtClean="0"/>
              <a:t> </a:t>
            </a:r>
            <a:r>
              <a:rPr lang="hu-HU" dirty="0" err="1" smtClean="0"/>
              <a:t>contextualised</a:t>
            </a:r>
            <a:r>
              <a:rPr lang="hu-HU" dirty="0" smtClean="0"/>
              <a:t> </a:t>
            </a:r>
            <a:r>
              <a:rPr lang="hu-HU" dirty="0" err="1" smtClean="0"/>
              <a:t>embedding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subword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r>
              <a:rPr lang="hu-HU" dirty="0" smtClean="0"/>
              <a:t>, and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pooled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embeddings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13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SpaCy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Parts</a:t>
            </a:r>
            <a:r>
              <a:rPr lang="hu-HU" dirty="0" smtClean="0"/>
              <a:t> of a </a:t>
            </a:r>
            <a:r>
              <a:rPr lang="hu-HU" dirty="0" err="1" smtClean="0"/>
              <a:t>spaCy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executed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certain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order</a:t>
            </a:r>
            <a:r>
              <a:rPr lang="hu-HU" dirty="0" smtClean="0"/>
              <a:t>, and </a:t>
            </a:r>
            <a:r>
              <a:rPr lang="hu-HU" dirty="0" err="1" smtClean="0"/>
              <a:t>later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r>
              <a:rPr lang="hu-HU" dirty="0" smtClean="0"/>
              <a:t> </a:t>
            </a:r>
            <a:r>
              <a:rPr lang="hu-HU" dirty="0" err="1" smtClean="0"/>
              <a:t>classify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previous</a:t>
            </a:r>
            <a:r>
              <a:rPr lang="hu-HU" dirty="0" smtClean="0"/>
              <a:t> </a:t>
            </a:r>
            <a:r>
              <a:rPr lang="hu-HU" dirty="0" err="1" smtClean="0"/>
              <a:t>pipeline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endParaRPr lang="hu-HU" dirty="0" smtClean="0"/>
          </a:p>
          <a:p>
            <a:pPr lvl="1"/>
            <a:r>
              <a:rPr lang="hu-HU" dirty="0" err="1" smtClean="0"/>
              <a:t>this</a:t>
            </a:r>
            <a:r>
              <a:rPr lang="hu-HU" dirty="0" smtClean="0"/>
              <a:t> being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component</a:t>
            </a:r>
            <a:r>
              <a:rPr lang="hu-HU" dirty="0" smtClean="0"/>
              <a:t> is </a:t>
            </a:r>
            <a:r>
              <a:rPr lang="hu-HU" dirty="0" err="1" smtClean="0"/>
              <a:t>called</a:t>
            </a:r>
            <a:r>
              <a:rPr lang="hu-HU" dirty="0" smtClean="0"/>
              <a:t> „</a:t>
            </a:r>
            <a:r>
              <a:rPr lang="hu-HU" dirty="0" err="1" smtClean="0"/>
              <a:t>listen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”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spaCy</a:t>
            </a:r>
            <a:r>
              <a:rPr lang="hu-HU" dirty="0" smtClean="0"/>
              <a:t> </a:t>
            </a:r>
            <a:r>
              <a:rPr lang="hu-HU" dirty="0" err="1" smtClean="0"/>
              <a:t>terminology</a:t>
            </a:r>
            <a:endParaRPr lang="hu-HU" dirty="0" smtClean="0"/>
          </a:p>
          <a:p>
            <a:pPr lvl="1"/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transformer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transformer</a:t>
            </a:r>
            <a:r>
              <a:rPr lang="hu-HU" dirty="0" smtClean="0"/>
              <a:t> </a:t>
            </a:r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, </a:t>
            </a:r>
            <a:r>
              <a:rPr lang="hu-HU" dirty="0" err="1" smtClean="0"/>
              <a:t>after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tokeniser</a:t>
            </a:r>
            <a:r>
              <a:rPr lang="hu-HU" dirty="0" smtClean="0"/>
              <a:t>,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listen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transformer</a:t>
            </a:r>
            <a:r>
              <a:rPr lang="hu-HU" dirty="0" smtClean="0"/>
              <a:t>’s output (</a:t>
            </a:r>
            <a:r>
              <a:rPr lang="hu-HU" dirty="0" err="1" smtClean="0"/>
              <a:t>contextualised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vectors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non-transformer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listen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static</a:t>
            </a:r>
            <a:r>
              <a:rPr lang="hu-HU" dirty="0" smtClean="0"/>
              <a:t>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vectors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endParaRPr lang="hu-HU" dirty="0" smtClean="0"/>
          </a:p>
          <a:p>
            <a:pPr lvl="2"/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lemmatizer</a:t>
            </a:r>
            <a:r>
              <a:rPr lang="hu-HU" dirty="0" smtClean="0"/>
              <a:t> </a:t>
            </a:r>
            <a:r>
              <a:rPr lang="hu-HU" dirty="0" err="1" smtClean="0"/>
              <a:t>listens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tagger</a:t>
            </a:r>
            <a:r>
              <a:rPr lang="hu-HU" dirty="0" smtClean="0"/>
              <a:t> 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morphologizer</a:t>
            </a:r>
            <a:endParaRPr lang="hu-HU" dirty="0" smtClean="0"/>
          </a:p>
          <a:p>
            <a:pPr lvl="1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components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pipeline</a:t>
            </a:r>
            <a:r>
              <a:rPr lang="hu-HU" dirty="0" smtClean="0"/>
              <a:t>, </a:t>
            </a:r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deactivated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lead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r>
              <a:rPr lang="hu-HU" dirty="0" smtClean="0"/>
              <a:t> of </a:t>
            </a:r>
            <a:r>
              <a:rPr lang="hu-HU" dirty="0" err="1" smtClean="0"/>
              <a:t>accuracy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a </a:t>
            </a:r>
            <a:r>
              <a:rPr lang="hu-HU" dirty="0" err="1" smtClean="0"/>
              <a:t>later</a:t>
            </a:r>
            <a:r>
              <a:rPr lang="hu-HU" dirty="0" smtClean="0"/>
              <a:t> (</a:t>
            </a:r>
            <a:r>
              <a:rPr lang="hu-HU" dirty="0" err="1" smtClean="0"/>
              <a:t>downstream</a:t>
            </a:r>
            <a:r>
              <a:rPr lang="hu-HU" dirty="0" smtClean="0"/>
              <a:t>) </a:t>
            </a:r>
            <a:r>
              <a:rPr lang="hu-HU" dirty="0" err="1" smtClean="0"/>
              <a:t>component</a:t>
            </a:r>
            <a:r>
              <a:rPr lang="hu-HU" dirty="0" smtClean="0"/>
              <a:t> </a:t>
            </a:r>
            <a:r>
              <a:rPr lang="hu-HU" dirty="0" err="1" smtClean="0"/>
              <a:t>depends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7590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1389</Words>
  <Application>Microsoft Office PowerPoint</Application>
  <PresentationFormat>Diavetítés a képernyőre (4:3 oldalarány)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Natural Language Processing SpaCy and Stanza</vt:lpstr>
      <vt:lpstr>The NLP pipeline</vt:lpstr>
      <vt:lpstr>The NLP pipeline</vt:lpstr>
      <vt:lpstr>The NLP pipeline</vt:lpstr>
      <vt:lpstr>The NLP pipeline</vt:lpstr>
      <vt:lpstr>SpaCy</vt:lpstr>
      <vt:lpstr>SpaCy</vt:lpstr>
      <vt:lpstr>SpaCy</vt:lpstr>
      <vt:lpstr>SpaCy</vt:lpstr>
      <vt:lpstr>SpaCy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SpaCy and Stanza</dc:title>
  <dc:creator>Anonim</dc:creator>
  <cp:lastModifiedBy>Anonim</cp:lastModifiedBy>
  <cp:revision>21</cp:revision>
  <dcterms:created xsi:type="dcterms:W3CDTF">2025-09-22T21:33:10Z</dcterms:created>
  <dcterms:modified xsi:type="dcterms:W3CDTF">2025-09-29T23:58:00Z</dcterms:modified>
</cp:coreProperties>
</file>