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9" r:id="rId9"/>
    <p:sldId id="260" r:id="rId10"/>
    <p:sldId id="285" r:id="rId11"/>
    <p:sldId id="261" r:id="rId12"/>
    <p:sldId id="262" r:id="rId13"/>
    <p:sldId id="263" r:id="rId14"/>
    <p:sldId id="264" r:id="rId15"/>
    <p:sldId id="26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1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FDB7-26F8-4A2E-B167-9EEDAD1EA65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151B3-2381-4A9E-AC67-392B95168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1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151B3-2381-4A9E-AC67-392B951680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6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2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5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2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83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3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6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0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BE8A-813F-4BFF-84C0-172590C0755D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08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9.15218" TargetMode="External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ode.org/versions/Unicode17.0.0/core-spec/chapter-4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Természetes nyelvek feldolgozása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3200" i="1" dirty="0" smtClean="0"/>
              <a:t>Szöveges dokumentumok kezelése</a:t>
            </a:r>
            <a:endParaRPr lang="en-GB" i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Pethő Gergely</a:t>
            </a:r>
          </a:p>
          <a:p>
            <a:r>
              <a:rPr lang="hu-HU" dirty="0"/>
              <a:t>2025.10.03.</a:t>
            </a:r>
          </a:p>
          <a:p>
            <a:r>
              <a:rPr lang="hu-HU" dirty="0"/>
              <a:t>DE </a:t>
            </a:r>
            <a:r>
              <a:rPr lang="hu-HU" dirty="0" err="1"/>
              <a:t>ETK</a:t>
            </a:r>
            <a:r>
              <a:rPr lang="hu-HU" dirty="0"/>
              <a:t> </a:t>
            </a:r>
            <a:r>
              <a:rPr lang="hu-HU" dirty="0" err="1"/>
              <a:t>Bioinformatikai</a:t>
            </a:r>
            <a:r>
              <a:rPr lang="hu-HU" dirty="0"/>
              <a:t> Tanszék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9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Ahhoz, hogy a tartalmat szisztematikusan letöltsük </a:t>
            </a:r>
            <a:r>
              <a:rPr lang="hu-HU" dirty="0"/>
              <a:t>egy webhelyről </a:t>
            </a:r>
            <a:r>
              <a:rPr lang="hu-HU" dirty="0" smtClean="0"/>
              <a:t>(</a:t>
            </a:r>
            <a:r>
              <a:rPr lang="hu-HU" dirty="0" err="1" smtClean="0"/>
              <a:t>scraping</a:t>
            </a:r>
            <a:r>
              <a:rPr lang="hu-HU" dirty="0" smtClean="0"/>
              <a:t>), előbb ki kell derítenünk, hogy </a:t>
            </a:r>
            <a:r>
              <a:rPr lang="hu-HU" dirty="0" err="1" smtClean="0"/>
              <a:t>URL-eken</a:t>
            </a:r>
            <a:r>
              <a:rPr lang="hu-HU" dirty="0" smtClean="0"/>
              <a:t> keresztül, </a:t>
            </a:r>
            <a:r>
              <a:rPr lang="hu-HU" dirty="0"/>
              <a:t>esetleg milyen </a:t>
            </a:r>
            <a:r>
              <a:rPr lang="hu-HU" dirty="0" smtClean="0"/>
              <a:t>kérésparaméterekkel</a:t>
            </a:r>
            <a:r>
              <a:rPr lang="hu-HU" dirty="0"/>
              <a:t>, </a:t>
            </a:r>
            <a:r>
              <a:rPr lang="hu-HU" dirty="0" err="1" smtClean="0"/>
              <a:t>HTTP-fejlécekkel</a:t>
            </a:r>
            <a:r>
              <a:rPr lang="hu-HU" dirty="0" smtClean="0"/>
              <a:t> </a:t>
            </a:r>
            <a:r>
              <a:rPr lang="hu-HU" dirty="0"/>
              <a:t>történik a kommunikáció a böngésző és a </a:t>
            </a:r>
            <a:r>
              <a:rPr lang="hu-HU" dirty="0" err="1"/>
              <a:t>webszerver</a:t>
            </a:r>
            <a:r>
              <a:rPr lang="hu-HU" dirty="0"/>
              <a:t> </a:t>
            </a:r>
            <a:r>
              <a:rPr lang="hu-HU" dirty="0" smtClean="0"/>
              <a:t>között normális esetben, </a:t>
            </a:r>
            <a:r>
              <a:rPr lang="hu-HU" dirty="0"/>
              <a:t>majd rekonstruáljuk ezt a kommunikációt kizárólag </a:t>
            </a:r>
            <a:r>
              <a:rPr lang="hu-HU" dirty="0" smtClean="0"/>
              <a:t>kérésekkel böngészőn kívül.</a:t>
            </a:r>
          </a:p>
          <a:p>
            <a:pPr lvl="1"/>
            <a:r>
              <a:rPr lang="hu-HU" dirty="0"/>
              <a:t>Ez általában azt jelenti, hogy a </a:t>
            </a:r>
            <a:r>
              <a:rPr lang="hu-HU" b="1" dirty="0"/>
              <a:t>böngészőben megnyitjuk a </a:t>
            </a:r>
            <a:r>
              <a:rPr lang="hu-HU" b="1" dirty="0" err="1"/>
              <a:t>webhelyet</a:t>
            </a:r>
            <a:r>
              <a:rPr lang="hu-HU" dirty="0"/>
              <a:t>, és a böngésző </a:t>
            </a:r>
            <a:r>
              <a:rPr lang="hu-HU" dirty="0" smtClean="0"/>
              <a:t>fejlesztői </a:t>
            </a:r>
            <a:r>
              <a:rPr lang="hu-HU" dirty="0"/>
              <a:t>eszközeinek </a:t>
            </a:r>
            <a:r>
              <a:rPr lang="hu-HU" b="1" dirty="0" smtClean="0"/>
              <a:t>hálózatmonitorozó </a:t>
            </a:r>
            <a:r>
              <a:rPr lang="hu-HU" dirty="0" smtClean="0"/>
              <a:t>részében</a:t>
            </a:r>
            <a:r>
              <a:rPr lang="hu-HU" b="1" dirty="0"/>
              <a:t> megvizsgáljuk</a:t>
            </a:r>
            <a:r>
              <a:rPr lang="hu-HU" dirty="0"/>
              <a:t> a böngésző és a szerver </a:t>
            </a:r>
            <a:r>
              <a:rPr lang="hu-HU" dirty="0" smtClean="0"/>
              <a:t>közötti adatcserét. </a:t>
            </a:r>
          </a:p>
          <a:p>
            <a:r>
              <a:rPr lang="hu-HU" dirty="0"/>
              <a:t>Néhány webhely nagyon könnyen </a:t>
            </a:r>
            <a:r>
              <a:rPr lang="hu-HU" dirty="0" err="1"/>
              <a:t>scrape-elhető</a:t>
            </a:r>
            <a:r>
              <a:rPr lang="hu-HU" dirty="0"/>
              <a:t>, mivel jól viselkedő, egyszerű </a:t>
            </a:r>
            <a:r>
              <a:rPr lang="hu-HU" dirty="0" smtClean="0"/>
              <a:t>REST </a:t>
            </a:r>
            <a:r>
              <a:rPr lang="hu-HU" dirty="0" err="1"/>
              <a:t>API-t</a:t>
            </a:r>
            <a:r>
              <a:rPr lang="hu-HU" dirty="0"/>
              <a:t> </a:t>
            </a:r>
            <a:r>
              <a:rPr lang="hu-HU" dirty="0" smtClean="0"/>
              <a:t>használ </a:t>
            </a:r>
            <a:r>
              <a:rPr lang="hu-HU" dirty="0"/>
              <a:t>a </a:t>
            </a:r>
            <a:r>
              <a:rPr lang="hu-HU" dirty="0" err="1" smtClean="0"/>
              <a:t>backendjük</a:t>
            </a:r>
            <a:r>
              <a:rPr lang="hu-HU" dirty="0" smtClean="0"/>
              <a:t>, világosan szervezett, viszonylag </a:t>
            </a:r>
            <a:r>
              <a:rPr lang="hu-HU" dirty="0"/>
              <a:t>statikus </a:t>
            </a:r>
            <a:r>
              <a:rPr lang="hu-HU" dirty="0" smtClean="0"/>
              <a:t>oldalak</a:t>
            </a:r>
          </a:p>
          <a:p>
            <a:pPr lvl="1"/>
            <a:r>
              <a:rPr lang="hu-HU" dirty="0" smtClean="0"/>
              <a:t>Ideális esetben </a:t>
            </a:r>
            <a:r>
              <a:rPr lang="en-GB" dirty="0" smtClean="0"/>
              <a:t>a </a:t>
            </a:r>
            <a:r>
              <a:rPr lang="en-GB" dirty="0"/>
              <a:t>scraping </a:t>
            </a:r>
            <a:r>
              <a:rPr lang="hu-HU" dirty="0" smtClean="0"/>
              <a:t>annyiból áll, hogy </a:t>
            </a:r>
            <a:r>
              <a:rPr lang="en-GB" dirty="0" err="1" smtClean="0"/>
              <a:t>egyetlen</a:t>
            </a:r>
            <a:r>
              <a:rPr lang="en-GB" dirty="0" smtClean="0"/>
              <a:t> </a:t>
            </a:r>
            <a:r>
              <a:rPr lang="en-GB" dirty="0" err="1"/>
              <a:t>numerikus</a:t>
            </a:r>
            <a:r>
              <a:rPr lang="en-GB" dirty="0"/>
              <a:t> </a:t>
            </a:r>
            <a:r>
              <a:rPr lang="en-GB" dirty="0" err="1" smtClean="0"/>
              <a:t>érték</a:t>
            </a:r>
            <a:r>
              <a:rPr lang="hu-HU" dirty="0" smtClean="0"/>
              <a:t>et változtatva </a:t>
            </a:r>
            <a:r>
              <a:rPr lang="hu-HU" dirty="0" err="1" smtClean="0"/>
              <a:t>irerálunk</a:t>
            </a:r>
            <a:r>
              <a:rPr lang="hu-HU" dirty="0" smtClean="0"/>
              <a:t>, </a:t>
            </a:r>
            <a:r>
              <a:rPr lang="en-GB" dirty="0" err="1" smtClean="0"/>
              <a:t>amelyet</a:t>
            </a:r>
            <a:r>
              <a:rPr lang="en-GB" dirty="0" smtClean="0"/>
              <a:t> </a:t>
            </a:r>
            <a:r>
              <a:rPr lang="en-GB" dirty="0"/>
              <a:t>a GET </a:t>
            </a:r>
            <a:r>
              <a:rPr lang="en-GB" dirty="0" err="1"/>
              <a:t>kérés</a:t>
            </a:r>
            <a:r>
              <a:rPr lang="en-GB" dirty="0"/>
              <a:t> </a:t>
            </a:r>
            <a:r>
              <a:rPr lang="en-GB" dirty="0" err="1"/>
              <a:t>paramétereként</a:t>
            </a:r>
            <a:r>
              <a:rPr lang="en-GB" dirty="0"/>
              <a:t> </a:t>
            </a:r>
            <a:r>
              <a:rPr lang="en-GB" dirty="0" err="1"/>
              <a:t>adunk</a:t>
            </a:r>
            <a:r>
              <a:rPr lang="en-GB" dirty="0"/>
              <a:t> </a:t>
            </a:r>
            <a:r>
              <a:rPr lang="en-GB" dirty="0" err="1"/>
              <a:t>át</a:t>
            </a:r>
            <a:r>
              <a:rPr lang="en-GB" dirty="0"/>
              <a:t>, mint </a:t>
            </a:r>
            <a:r>
              <a:rPr lang="en-GB" dirty="0" err="1"/>
              <a:t>például</a:t>
            </a:r>
            <a:r>
              <a:rPr lang="en-GB" dirty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=1</a:t>
            </a:r>
            <a:endParaRPr lang="en-GB" dirty="0"/>
          </a:p>
          <a:p>
            <a:r>
              <a:rPr lang="hu-HU" dirty="0"/>
              <a:t>Néhány webhely </a:t>
            </a:r>
            <a:r>
              <a:rPr lang="hu-HU" dirty="0" smtClean="0"/>
              <a:t>olvashatatlanná tett, eleve bonyolult JavaScript-kódot használ standard </a:t>
            </a:r>
            <a:r>
              <a:rPr lang="hu-HU" dirty="0" err="1" smtClean="0"/>
              <a:t>REST-kérések</a:t>
            </a:r>
            <a:r>
              <a:rPr lang="hu-HU" dirty="0" smtClean="0"/>
              <a:t> nélkül a </a:t>
            </a:r>
            <a:r>
              <a:rPr lang="hu-HU" dirty="0" err="1" smtClean="0"/>
              <a:t>HTTP-kérések</a:t>
            </a:r>
            <a:r>
              <a:rPr lang="hu-HU" dirty="0" smtClean="0"/>
              <a:t> paramétereinek generálására, ráadásul titkosított adatokat átadva. Ezeket nagyon nehézkes visszafejteni, és általában nem éri meg a fáradságot.</a:t>
            </a:r>
          </a:p>
          <a:p>
            <a:r>
              <a:rPr lang="hu-HU" dirty="0"/>
              <a:t>Az ilyen, nehezen </a:t>
            </a:r>
            <a:r>
              <a:rPr lang="hu-HU" dirty="0" err="1"/>
              <a:t>scrape-elhető</a:t>
            </a:r>
            <a:r>
              <a:rPr lang="hu-HU" dirty="0"/>
              <a:t> </a:t>
            </a:r>
            <a:r>
              <a:rPr lang="hu-HU" dirty="0" err="1"/>
              <a:t>webhelyek</a:t>
            </a:r>
            <a:r>
              <a:rPr lang="hu-HU" dirty="0"/>
              <a:t> esetében </a:t>
            </a:r>
            <a:r>
              <a:rPr lang="hu-HU" b="1" dirty="0" smtClean="0"/>
              <a:t>böngészőautomatizálást</a:t>
            </a:r>
            <a:r>
              <a:rPr lang="hu-HU" dirty="0" smtClean="0"/>
              <a:t> célszerű használni </a:t>
            </a:r>
            <a:r>
              <a:rPr lang="hu-HU" b="1" dirty="0" err="1" smtClean="0"/>
              <a:t>Selenium</a:t>
            </a:r>
            <a:r>
              <a:rPr lang="hu-HU" dirty="0" smtClean="0"/>
              <a:t> </a:t>
            </a:r>
            <a:r>
              <a:rPr lang="hu-HU" dirty="0"/>
              <a:t>segítségével, ami nagyon lassú (és csalás), de </a:t>
            </a:r>
            <a:r>
              <a:rPr lang="hu-HU" dirty="0" smtClean="0"/>
              <a:t>hatékony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93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</a:t>
            </a:r>
            <a:r>
              <a:rPr lang="en-GB" dirty="0" err="1"/>
              <a:t>kimeneti</a:t>
            </a:r>
            <a:r>
              <a:rPr lang="en-GB" dirty="0"/>
              <a:t> </a:t>
            </a:r>
            <a:r>
              <a:rPr lang="en-GB" dirty="0" smtClean="0"/>
              <a:t>HTML </a:t>
            </a:r>
            <a:r>
              <a:rPr lang="en-GB" dirty="0" err="1"/>
              <a:t>dokumentumot</a:t>
            </a:r>
            <a:r>
              <a:rPr lang="en-GB" dirty="0"/>
              <a:t> (</a:t>
            </a:r>
            <a:r>
              <a:rPr lang="en-GB" dirty="0" err="1"/>
              <a:t>amely</a:t>
            </a:r>
            <a:r>
              <a:rPr lang="en-GB" dirty="0"/>
              <a:t> </a:t>
            </a:r>
            <a:r>
              <a:rPr lang="en-GB" dirty="0" err="1"/>
              <a:t>általában</a:t>
            </a:r>
            <a:r>
              <a:rPr lang="en-GB" dirty="0"/>
              <a:t> </a:t>
            </a:r>
            <a:r>
              <a:rPr lang="en-GB" dirty="0" smtClean="0"/>
              <a:t>s</a:t>
            </a:r>
            <a:r>
              <a:rPr lang="hu-HU" dirty="0" smtClean="0"/>
              <a:t>z</a:t>
            </a:r>
            <a:r>
              <a:rPr lang="en-GB" dirty="0" err="1" smtClean="0"/>
              <a:t>tringként</a:t>
            </a:r>
            <a:r>
              <a:rPr lang="en-GB" dirty="0" smtClean="0"/>
              <a:t> </a:t>
            </a:r>
            <a:r>
              <a:rPr lang="en-GB" dirty="0"/>
              <a:t>van </a:t>
            </a:r>
            <a:r>
              <a:rPr lang="en-GB" dirty="0" err="1"/>
              <a:t>ábrázolva</a:t>
            </a:r>
            <a:r>
              <a:rPr lang="en-GB" dirty="0"/>
              <a:t> a </a:t>
            </a:r>
            <a:r>
              <a:rPr lang="en-GB" dirty="0" err="1"/>
              <a:t>memóriában</a:t>
            </a:r>
            <a:r>
              <a:rPr lang="en-GB" dirty="0"/>
              <a:t>,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fájlként</a:t>
            </a:r>
            <a:r>
              <a:rPr lang="en-GB" dirty="0"/>
              <a:t> a </a:t>
            </a:r>
            <a:r>
              <a:rPr lang="en-GB" dirty="0" err="1"/>
              <a:t>fájlrendszerben</a:t>
            </a:r>
            <a:r>
              <a:rPr lang="en-GB" dirty="0"/>
              <a:t>) </a:t>
            </a:r>
            <a:r>
              <a:rPr lang="en-GB" dirty="0" err="1"/>
              <a:t>szöveggé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alakítani</a:t>
            </a:r>
            <a:endParaRPr lang="en-GB" dirty="0"/>
          </a:p>
          <a:p>
            <a:pPr lvl="1"/>
            <a:r>
              <a:rPr lang="hu-HU" dirty="0"/>
              <a:t>Az </a:t>
            </a:r>
            <a:r>
              <a:rPr lang="hu-HU" dirty="0" err="1" smtClean="0"/>
              <a:t>NLP-megoldások</a:t>
            </a:r>
            <a:r>
              <a:rPr lang="hu-HU" dirty="0"/>
              <a:t>, beleértve a </a:t>
            </a:r>
            <a:r>
              <a:rPr lang="hu-HU" dirty="0" smtClean="0"/>
              <a:t>nyelvmodelleket </a:t>
            </a:r>
            <a:r>
              <a:rPr lang="hu-HU" dirty="0"/>
              <a:t>is, általában természetes nyelvi bemenetet várnak, és kezelni tudják az enyhe, nem zavaró </a:t>
            </a:r>
            <a:r>
              <a:rPr lang="hu-HU" dirty="0" smtClean="0"/>
              <a:t>jelölőnyelvi jelöléseket (</a:t>
            </a:r>
            <a:r>
              <a:rPr lang="hu-HU" dirty="0" err="1" smtClean="0"/>
              <a:t>markdownt</a:t>
            </a:r>
            <a:r>
              <a:rPr lang="hu-HU" dirty="0" smtClean="0"/>
              <a:t>), </a:t>
            </a:r>
            <a:r>
              <a:rPr lang="hu-HU" dirty="0"/>
              <a:t>de </a:t>
            </a:r>
            <a:r>
              <a:rPr lang="en-GB" dirty="0" err="1"/>
              <a:t>nyers</a:t>
            </a:r>
            <a:r>
              <a:rPr lang="en-GB" dirty="0"/>
              <a:t> HTML-t </a:t>
            </a:r>
            <a:r>
              <a:rPr lang="en-GB" dirty="0" err="1"/>
              <a:t>vagy</a:t>
            </a:r>
            <a:r>
              <a:rPr lang="en-GB" dirty="0"/>
              <a:t> XML-t </a:t>
            </a:r>
            <a:r>
              <a:rPr lang="hu-HU" dirty="0" smtClean="0"/>
              <a:t>nem (és ez ráadásul pazarlás is)</a:t>
            </a:r>
          </a:p>
          <a:p>
            <a:pPr lvl="1"/>
            <a:r>
              <a:rPr lang="en-GB" dirty="0"/>
              <a:t>Minden HTML </a:t>
            </a:r>
            <a:r>
              <a:rPr lang="en-GB" dirty="0" err="1"/>
              <a:t>tartalmaz</a:t>
            </a:r>
            <a:r>
              <a:rPr lang="en-GB" dirty="0"/>
              <a:t> </a:t>
            </a:r>
            <a:r>
              <a:rPr lang="en-GB" dirty="0" err="1"/>
              <a:t>olyan</a:t>
            </a:r>
            <a:r>
              <a:rPr lang="en-GB" dirty="0"/>
              <a:t> </a:t>
            </a:r>
            <a:r>
              <a:rPr lang="en-GB" dirty="0" err="1"/>
              <a:t>részeket</a:t>
            </a:r>
            <a:r>
              <a:rPr lang="en-GB" dirty="0"/>
              <a:t>, mint </a:t>
            </a:r>
            <a:r>
              <a:rPr lang="en-GB" dirty="0" err="1"/>
              <a:t>például</a:t>
            </a:r>
            <a:r>
              <a:rPr lang="en-GB" dirty="0"/>
              <a:t> a </a:t>
            </a:r>
            <a:r>
              <a:rPr lang="en-GB" dirty="0" err="1"/>
              <a:t>felhasználói</a:t>
            </a:r>
            <a:r>
              <a:rPr lang="en-GB" dirty="0"/>
              <a:t> </a:t>
            </a:r>
            <a:r>
              <a:rPr lang="en-GB" dirty="0" err="1"/>
              <a:t>interakciót</a:t>
            </a:r>
            <a:r>
              <a:rPr lang="en-GB" dirty="0"/>
              <a:t> </a:t>
            </a:r>
            <a:r>
              <a:rPr lang="en-GB" dirty="0" err="1"/>
              <a:t>szolgáló</a:t>
            </a:r>
            <a:r>
              <a:rPr lang="en-GB" dirty="0"/>
              <a:t> </a:t>
            </a:r>
            <a:r>
              <a:rPr lang="hu-HU" dirty="0" smtClean="0"/>
              <a:t>és a </a:t>
            </a:r>
            <a:r>
              <a:rPr lang="en-GB" dirty="0" err="1" smtClean="0"/>
              <a:t>megjelenített</a:t>
            </a:r>
            <a:r>
              <a:rPr lang="en-GB" dirty="0" smtClean="0"/>
              <a:t> </a:t>
            </a:r>
            <a:r>
              <a:rPr lang="en-GB" dirty="0" err="1"/>
              <a:t>oldal</a:t>
            </a:r>
            <a:r>
              <a:rPr lang="hu-HU" dirty="0"/>
              <a:t>t</a:t>
            </a:r>
            <a:r>
              <a:rPr lang="en-GB" dirty="0"/>
              <a:t> </a:t>
            </a:r>
            <a:r>
              <a:rPr lang="hu-HU" dirty="0"/>
              <a:t>dinamikusabbá tevő </a:t>
            </a:r>
            <a:r>
              <a:rPr lang="en-GB" dirty="0" smtClean="0"/>
              <a:t>JavaScript </a:t>
            </a:r>
            <a:r>
              <a:rPr lang="en-GB" dirty="0" err="1"/>
              <a:t>és</a:t>
            </a:r>
            <a:r>
              <a:rPr lang="en-GB" dirty="0"/>
              <a:t> a </a:t>
            </a:r>
            <a:r>
              <a:rPr lang="en-GB" dirty="0" err="1" smtClean="0"/>
              <a:t>CSS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elrendezés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formázás</a:t>
            </a:r>
            <a:r>
              <a:rPr lang="en-GB" dirty="0"/>
              <a:t>) – </a:t>
            </a:r>
            <a:r>
              <a:rPr lang="en-GB" dirty="0" err="1"/>
              <a:t>eltávolítandó</a:t>
            </a:r>
            <a:r>
              <a:rPr lang="en-GB" dirty="0"/>
              <a:t> </a:t>
            </a:r>
            <a:endParaRPr lang="hu-HU" dirty="0" smtClean="0"/>
          </a:p>
          <a:p>
            <a:pPr lvl="1"/>
            <a:r>
              <a:rPr lang="en-GB" dirty="0" err="1"/>
              <a:t>Navigációs</a:t>
            </a:r>
            <a:r>
              <a:rPr lang="en-GB" dirty="0"/>
              <a:t> </a:t>
            </a:r>
            <a:r>
              <a:rPr lang="en-GB" dirty="0" err="1"/>
              <a:t>sávok</a:t>
            </a:r>
            <a:r>
              <a:rPr lang="en-GB" dirty="0"/>
              <a:t>, </a:t>
            </a:r>
            <a:r>
              <a:rPr lang="en-GB" dirty="0" err="1"/>
              <a:t>hirdetések</a:t>
            </a:r>
            <a:r>
              <a:rPr lang="en-GB" dirty="0"/>
              <a:t>, </a:t>
            </a:r>
            <a:r>
              <a:rPr lang="en-GB" dirty="0" err="1"/>
              <a:t>láblécek</a:t>
            </a:r>
            <a:r>
              <a:rPr lang="en-GB" dirty="0"/>
              <a:t>, </a:t>
            </a:r>
            <a:r>
              <a:rPr lang="en-GB" dirty="0" err="1" smtClean="0"/>
              <a:t>sablonszöveg</a:t>
            </a:r>
            <a:r>
              <a:rPr lang="hu-HU" dirty="0" smtClean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eltávolítandó</a:t>
            </a:r>
            <a:endParaRPr lang="hu-HU" dirty="0" smtClean="0"/>
          </a:p>
          <a:p>
            <a:pPr lvl="1"/>
            <a:r>
              <a:rPr lang="en-GB" dirty="0" err="1"/>
              <a:t>Hiperhivatkozások</a:t>
            </a:r>
            <a:r>
              <a:rPr lang="en-GB" dirty="0"/>
              <a:t> – a </a:t>
            </a:r>
            <a:r>
              <a:rPr lang="en-GB" dirty="0" err="1" smtClean="0"/>
              <a:t>szöveg</a:t>
            </a:r>
            <a:r>
              <a:rPr lang="hu-HU" dirty="0" smtClean="0"/>
              <a:t>et</a:t>
            </a:r>
            <a:r>
              <a:rPr lang="en-GB" dirty="0" smtClean="0"/>
              <a:t> </a:t>
            </a:r>
            <a:r>
              <a:rPr lang="en-GB" dirty="0" err="1" smtClean="0"/>
              <a:t>megtart</a:t>
            </a:r>
            <a:r>
              <a:rPr lang="hu-HU" dirty="0" err="1" smtClean="0"/>
              <a:t>juk</a:t>
            </a:r>
            <a:r>
              <a:rPr lang="en-GB" dirty="0" smtClean="0"/>
              <a:t>,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smtClean="0"/>
              <a:t>URL</a:t>
            </a:r>
            <a:r>
              <a:rPr lang="hu-HU" dirty="0" err="1" smtClean="0"/>
              <a:t>-t</a:t>
            </a:r>
            <a:r>
              <a:rPr lang="en-GB" dirty="0" smtClean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smtClean="0"/>
              <a:t>a</a:t>
            </a:r>
            <a:r>
              <a:rPr lang="hu-HU" dirty="0" smtClean="0"/>
              <a:t>z &lt;a&gt; </a:t>
            </a:r>
            <a:r>
              <a:rPr lang="en-GB" dirty="0" err="1" smtClean="0"/>
              <a:t>címk</a:t>
            </a:r>
            <a:r>
              <a:rPr lang="hu-HU" dirty="0" smtClean="0"/>
              <a:t>ét</a:t>
            </a:r>
            <a:r>
              <a:rPr lang="en-GB" dirty="0" smtClean="0"/>
              <a:t> </a:t>
            </a:r>
            <a:r>
              <a:rPr lang="hu-HU" dirty="0" smtClean="0"/>
              <a:t>eldobjuk</a:t>
            </a:r>
          </a:p>
          <a:p>
            <a:pPr lvl="1"/>
            <a:r>
              <a:rPr lang="en-GB" dirty="0"/>
              <a:t>A HTML </a:t>
            </a:r>
            <a:r>
              <a:rPr lang="en-GB" dirty="0" err="1" smtClean="0"/>
              <a:t>figyelmen</a:t>
            </a:r>
            <a:r>
              <a:rPr lang="en-GB" dirty="0" smtClean="0"/>
              <a:t> </a:t>
            </a:r>
            <a:r>
              <a:rPr lang="en-GB" dirty="0" err="1"/>
              <a:t>kívül</a:t>
            </a:r>
            <a:r>
              <a:rPr lang="en-GB" dirty="0"/>
              <a:t> </a:t>
            </a:r>
            <a:r>
              <a:rPr lang="en-GB" dirty="0" err="1"/>
              <a:t>hagyja</a:t>
            </a:r>
            <a:r>
              <a:rPr lang="en-GB" dirty="0"/>
              <a:t> a </a:t>
            </a:r>
            <a:r>
              <a:rPr lang="en-GB" dirty="0" err="1" smtClean="0"/>
              <a:t>szóközöket</a:t>
            </a:r>
            <a:r>
              <a:rPr lang="hu-HU" dirty="0" smtClean="0"/>
              <a:t>, sortöréseket</a:t>
            </a:r>
            <a:r>
              <a:rPr lang="en-GB" dirty="0" smtClean="0"/>
              <a:t> –</a:t>
            </a:r>
            <a:r>
              <a:rPr lang="hu-HU" dirty="0" smtClean="0"/>
              <a:t>– normalizálni kell</a:t>
            </a:r>
          </a:p>
          <a:p>
            <a:pPr lvl="1"/>
            <a:r>
              <a:rPr lang="hu-HU" dirty="0" smtClean="0"/>
              <a:t>HTML-entitások </a:t>
            </a:r>
            <a:r>
              <a:rPr lang="hu-HU" dirty="0" err="1" smtClean="0"/>
              <a:t>&amp;amp</a:t>
            </a:r>
            <a:r>
              <a:rPr lang="hu-HU" dirty="0" smtClean="0"/>
              <a:t>; = &amp;, </a:t>
            </a:r>
            <a:r>
              <a:rPr lang="hu-HU" dirty="0" err="1" smtClean="0"/>
              <a:t>&amp;gt</a:t>
            </a:r>
            <a:r>
              <a:rPr lang="hu-HU" dirty="0" smtClean="0"/>
              <a:t>; = &gt;, </a:t>
            </a:r>
            <a:r>
              <a:rPr lang="hu-HU" dirty="0" err="1" smtClean="0"/>
              <a:t>&amp;nbsp</a:t>
            </a:r>
            <a:r>
              <a:rPr lang="hu-HU" dirty="0" smtClean="0"/>
              <a:t>; egyfajta szóköz, </a:t>
            </a:r>
            <a:r>
              <a:rPr lang="en-GB" dirty="0" smtClean="0"/>
              <a:t>&amp;#9878;</a:t>
            </a:r>
            <a:r>
              <a:rPr lang="hu-HU" dirty="0" smtClean="0"/>
              <a:t> vagy </a:t>
            </a:r>
            <a:r>
              <a:rPr lang="en-GB" dirty="0" smtClean="0"/>
              <a:t>&amp;#x2696;</a:t>
            </a:r>
            <a:r>
              <a:rPr lang="hu-HU" dirty="0" smtClean="0"/>
              <a:t> = </a:t>
            </a:r>
            <a:r>
              <a:rPr lang="en-GB" dirty="0" smtClean="0"/>
              <a:t>⚖</a:t>
            </a:r>
            <a:r>
              <a:rPr lang="hu-HU" dirty="0" smtClean="0"/>
              <a:t> – ezeket dekódolni kell</a:t>
            </a:r>
          </a:p>
          <a:p>
            <a:pPr lvl="1"/>
            <a:r>
              <a:rPr lang="hu-HU" dirty="0" smtClean="0"/>
              <a:t>számozott (&lt;</a:t>
            </a:r>
            <a:r>
              <a:rPr lang="hu-HU" dirty="0" err="1" smtClean="0"/>
              <a:t>ol</a:t>
            </a:r>
            <a:r>
              <a:rPr lang="hu-HU" dirty="0" smtClean="0"/>
              <a:t>&gt;), pontozott (&lt;</a:t>
            </a:r>
            <a:r>
              <a:rPr lang="hu-HU" dirty="0" err="1" smtClean="0"/>
              <a:t>ul</a:t>
            </a:r>
            <a:r>
              <a:rPr lang="hu-HU" dirty="0" smtClean="0"/>
              <a:t>&gt;) listák, bekezdések (&lt;p&gt;), sortörések (&lt;</a:t>
            </a:r>
            <a:r>
              <a:rPr lang="hu-HU" dirty="0" err="1" smtClean="0"/>
              <a:t>lb</a:t>
            </a:r>
            <a:r>
              <a:rPr lang="hu-HU" dirty="0" smtClean="0"/>
              <a:t>&gt;) címkéi – át kell alakítani sortöréssé, számmá, listajellé</a:t>
            </a:r>
          </a:p>
        </p:txBody>
      </p:sp>
    </p:spTree>
    <p:extLst>
      <p:ext uri="{BB962C8B-B14F-4D97-AF65-F5344CB8AC3E}">
        <p14:creationId xmlns:p14="http://schemas.microsoft.com/office/powerpoint/2010/main" val="36540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dirty="0" smtClean="0"/>
              <a:t>jelölőnyelvi jelölések alakítása </a:t>
            </a:r>
            <a:r>
              <a:rPr lang="hu-HU" dirty="0"/>
              <a:t>általában kétféleképpen végezhető el: 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HTML </a:t>
            </a:r>
            <a:r>
              <a:rPr lang="en-GB" dirty="0" err="1"/>
              <a:t>dokumentum</a:t>
            </a:r>
            <a:r>
              <a:rPr lang="en-GB" dirty="0"/>
              <a:t> </a:t>
            </a:r>
            <a:r>
              <a:rPr lang="hu-HU" dirty="0" smtClean="0"/>
              <a:t>szintaktikai feldolgozása </a:t>
            </a:r>
            <a:r>
              <a:rPr lang="en-GB" dirty="0" smtClean="0"/>
              <a:t>(parsing</a:t>
            </a:r>
            <a:r>
              <a:rPr lang="en-GB" dirty="0"/>
              <a:t>) </a:t>
            </a:r>
          </a:p>
          <a:p>
            <a:pPr lvl="2"/>
            <a:r>
              <a:rPr lang="en-GB" dirty="0" err="1"/>
              <a:t>talán</a:t>
            </a:r>
            <a:r>
              <a:rPr lang="en-GB" dirty="0"/>
              <a:t> </a:t>
            </a:r>
            <a:r>
              <a:rPr lang="en-GB" dirty="0" err="1" smtClean="0"/>
              <a:t>általánosabb</a:t>
            </a:r>
            <a:r>
              <a:rPr lang="hu-HU" dirty="0" smtClean="0"/>
              <a:t>, kevesebb kézi programozás kell hozzá, de igazából ez nem nagyon van így</a:t>
            </a:r>
          </a:p>
          <a:p>
            <a:pPr lvl="1"/>
            <a:r>
              <a:rPr lang="hu-HU" dirty="0" smtClean="0"/>
              <a:t>a</a:t>
            </a:r>
            <a:r>
              <a:rPr lang="en-GB" dirty="0" smtClean="0"/>
              <a:t> </a:t>
            </a:r>
            <a:r>
              <a:rPr lang="en-GB" dirty="0" err="1"/>
              <a:t>releváns</a:t>
            </a:r>
            <a:r>
              <a:rPr lang="en-GB" dirty="0"/>
              <a:t> </a:t>
            </a:r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kinyerése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irreleváns</a:t>
            </a:r>
            <a:r>
              <a:rPr lang="en-GB" dirty="0"/>
              <a:t> </a:t>
            </a:r>
            <a:r>
              <a:rPr lang="en-GB" dirty="0" err="1"/>
              <a:t>részek</a:t>
            </a:r>
            <a:r>
              <a:rPr lang="en-GB" dirty="0"/>
              <a:t> </a:t>
            </a:r>
            <a:r>
              <a:rPr lang="en-GB" dirty="0" err="1"/>
              <a:t>törlése</a:t>
            </a:r>
            <a:r>
              <a:rPr lang="en-GB" dirty="0"/>
              <a:t> </a:t>
            </a:r>
            <a:r>
              <a:rPr lang="en-GB" dirty="0" err="1"/>
              <a:t>reguláris</a:t>
            </a:r>
            <a:r>
              <a:rPr lang="en-GB" dirty="0"/>
              <a:t> </a:t>
            </a:r>
            <a:r>
              <a:rPr lang="en-GB" dirty="0" err="1" smtClean="0"/>
              <a:t>kifejezésekkel</a:t>
            </a:r>
            <a:endParaRPr lang="hu-HU" dirty="0" smtClean="0"/>
          </a:p>
          <a:p>
            <a:pPr lvl="2"/>
            <a:r>
              <a:rPr lang="hu-HU" dirty="0" smtClean="0"/>
              <a:t>zömében </a:t>
            </a:r>
            <a:r>
              <a:rPr lang="en-GB" dirty="0" err="1" smtClean="0"/>
              <a:t>webhely-specifikus</a:t>
            </a:r>
            <a:r>
              <a:rPr lang="en-GB" dirty="0" smtClean="0"/>
              <a:t> </a:t>
            </a:r>
            <a:endParaRPr lang="en-GB" dirty="0"/>
          </a:p>
          <a:p>
            <a:pPr lvl="2"/>
            <a:r>
              <a:rPr lang="en-GB" dirty="0" err="1"/>
              <a:t>kicsit</a:t>
            </a:r>
            <a:r>
              <a:rPr lang="en-GB" dirty="0"/>
              <a:t> </a:t>
            </a:r>
            <a:r>
              <a:rPr lang="en-GB" dirty="0" err="1"/>
              <a:t>több</a:t>
            </a:r>
            <a:r>
              <a:rPr lang="en-GB" dirty="0"/>
              <a:t> </a:t>
            </a:r>
            <a:r>
              <a:rPr lang="hu-HU" dirty="0" smtClean="0"/>
              <a:t>kézi programozás</a:t>
            </a:r>
          </a:p>
          <a:p>
            <a:pPr lvl="2"/>
            <a:r>
              <a:rPr lang="hu-HU" dirty="0" smtClean="0"/>
              <a:t>sokkal gyorsabb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(bs4):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/>
              <a:t>a legjobb Python-könyvtár HTML- és XML-dokumentumok feldolgozására</a:t>
            </a:r>
          </a:p>
          <a:p>
            <a:pPr lvl="1"/>
            <a:r>
              <a:rPr lang="hu-HU" dirty="0" smtClean="0"/>
              <a:t>a </a:t>
            </a:r>
            <a:r>
              <a:rPr lang="en-GB" dirty="0" err="1" smtClean="0"/>
              <a:t>dokumentumfá</a:t>
            </a:r>
            <a:r>
              <a:rPr lang="hu-HU" dirty="0" smtClean="0"/>
              <a:t>t</a:t>
            </a:r>
            <a:r>
              <a:rPr lang="en-GB" dirty="0" smtClean="0"/>
              <a:t> </a:t>
            </a:r>
            <a:r>
              <a:rPr lang="en-GB" dirty="0" err="1" smtClean="0"/>
              <a:t>kényelmes</a:t>
            </a:r>
            <a:r>
              <a:rPr lang="hu-HU" dirty="0" smtClean="0"/>
              <a:t>en</a:t>
            </a:r>
            <a:r>
              <a:rPr lang="en-GB" dirty="0" smtClean="0"/>
              <a:t>, </a:t>
            </a:r>
            <a:r>
              <a:rPr lang="en-GB" dirty="0" err="1"/>
              <a:t>viszonylag</a:t>
            </a:r>
            <a:r>
              <a:rPr lang="en-GB" dirty="0"/>
              <a:t> </a:t>
            </a:r>
            <a:r>
              <a:rPr lang="en-GB" dirty="0" err="1" smtClean="0"/>
              <a:t>intuitív</a:t>
            </a:r>
            <a:r>
              <a:rPr lang="hu-HU" dirty="0" smtClean="0"/>
              <a:t>an,</a:t>
            </a:r>
            <a:r>
              <a:rPr lang="en-GB" dirty="0" smtClean="0"/>
              <a:t> </a:t>
            </a:r>
            <a:r>
              <a:rPr lang="en-GB" b="1" dirty="0" err="1" smtClean="0"/>
              <a:t>objektumorientált</a:t>
            </a:r>
            <a:r>
              <a:rPr lang="en-GB" b="1" dirty="0" smtClean="0"/>
              <a:t> </a:t>
            </a:r>
            <a:r>
              <a:rPr lang="hu-HU" dirty="0" smtClean="0"/>
              <a:t>keretben feldolgozhatóvá teszi</a:t>
            </a:r>
            <a:endParaRPr lang="en-GB" dirty="0"/>
          </a:p>
          <a:p>
            <a:pPr lvl="2"/>
            <a:r>
              <a:rPr lang="en-GB" dirty="0" err="1"/>
              <a:t>minden</a:t>
            </a:r>
            <a:r>
              <a:rPr lang="en-GB" dirty="0"/>
              <a:t> </a:t>
            </a:r>
            <a:r>
              <a:rPr lang="en-GB" dirty="0" err="1" smtClean="0"/>
              <a:t>objektum</a:t>
            </a:r>
            <a:r>
              <a:rPr lang="en-GB" dirty="0" smtClean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csomópont</a:t>
            </a:r>
            <a:r>
              <a:rPr lang="en-GB" dirty="0"/>
              <a:t> a </a:t>
            </a:r>
            <a:r>
              <a:rPr lang="en-GB" dirty="0" err="1"/>
              <a:t>fában</a:t>
            </a:r>
            <a:r>
              <a:rPr lang="en-GB" dirty="0"/>
              <a:t> (pl. </a:t>
            </a:r>
            <a:r>
              <a:rPr lang="en-GB" dirty="0" err="1"/>
              <a:t>egy</a:t>
            </a:r>
            <a:r>
              <a:rPr lang="en-GB" dirty="0"/>
              <a:t> HTML/XML </a:t>
            </a:r>
            <a:r>
              <a:rPr lang="en-GB" dirty="0" err="1"/>
              <a:t>elem</a:t>
            </a:r>
            <a:r>
              <a:rPr lang="en-GB" dirty="0"/>
              <a:t>),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objektum</a:t>
            </a:r>
            <a:r>
              <a:rPr lang="en-GB" dirty="0"/>
              <a:t> </a:t>
            </a:r>
            <a:r>
              <a:rPr lang="en-GB" dirty="0" err="1"/>
              <a:t>attribútumai</a:t>
            </a:r>
            <a:r>
              <a:rPr lang="en-GB" dirty="0"/>
              <a:t> </a:t>
            </a:r>
            <a:r>
              <a:rPr lang="en-GB" dirty="0" err="1" smtClean="0"/>
              <a:t>kulcs-érték</a:t>
            </a:r>
            <a:r>
              <a:rPr lang="en-GB" dirty="0" smtClean="0"/>
              <a:t> </a:t>
            </a:r>
            <a:r>
              <a:rPr lang="en-GB" dirty="0" err="1"/>
              <a:t>párokként</a:t>
            </a:r>
            <a:r>
              <a:rPr lang="en-GB" dirty="0"/>
              <a:t> </a:t>
            </a:r>
            <a:r>
              <a:rPr lang="hu-HU" dirty="0" smtClean="0"/>
              <a:t>jelennek meg egy </a:t>
            </a:r>
            <a:r>
              <a:rPr lang="hu-HU" dirty="0" err="1" smtClean="0"/>
              <a:t>dictben</a:t>
            </a:r>
            <a:endParaRPr lang="en-GB" dirty="0"/>
          </a:p>
          <a:p>
            <a:pPr lvl="1"/>
            <a:r>
              <a:rPr lang="hu-HU" dirty="0"/>
              <a:t>ez hasonló a böngészők és a </a:t>
            </a:r>
            <a:r>
              <a:rPr lang="hu-HU" dirty="0" err="1"/>
              <a:t>JS</a:t>
            </a:r>
            <a:r>
              <a:rPr lang="hu-HU" dirty="0"/>
              <a:t> által a HTML </a:t>
            </a:r>
            <a:r>
              <a:rPr lang="hu-HU" dirty="0" smtClean="0"/>
              <a:t>dokumentum elemeinek címzésére használt </a:t>
            </a:r>
            <a:r>
              <a:rPr lang="hu-HU" dirty="0" err="1" smtClean="0"/>
              <a:t>DOM-hoz</a:t>
            </a:r>
            <a:r>
              <a:rPr lang="hu-HU" dirty="0" smtClean="0"/>
              <a:t>, de nem azonos vele</a:t>
            </a:r>
          </a:p>
          <a:p>
            <a:pPr lvl="2"/>
            <a:r>
              <a:rPr lang="hu-HU" dirty="0"/>
              <a:t>a </a:t>
            </a:r>
            <a:r>
              <a:rPr lang="hu-HU" dirty="0" err="1"/>
              <a:t>DOM-hoz</a:t>
            </a:r>
            <a:r>
              <a:rPr lang="hu-HU" dirty="0"/>
              <a:t> hasonlóan a HTML/XML dokumentumot </a:t>
            </a:r>
            <a:r>
              <a:rPr lang="hu-HU" dirty="0" smtClean="0"/>
              <a:t>objektumok alkotta faként </a:t>
            </a:r>
            <a:r>
              <a:rPr lang="hu-HU" dirty="0"/>
              <a:t>ábrázolja, amelyek szülő-gyermek </a:t>
            </a:r>
            <a:r>
              <a:rPr lang="hu-HU" dirty="0" smtClean="0"/>
              <a:t>kapcsolatokkal </a:t>
            </a:r>
            <a:r>
              <a:rPr lang="hu-HU" dirty="0"/>
              <a:t>vannak </a:t>
            </a:r>
            <a:r>
              <a:rPr lang="hu-HU" dirty="0" smtClean="0"/>
              <a:t>összekötve; </a:t>
            </a:r>
            <a:r>
              <a:rPr lang="en-GB" dirty="0" err="1" smtClean="0"/>
              <a:t>ezek</a:t>
            </a:r>
            <a:r>
              <a:rPr lang="hu-HU" dirty="0" err="1" smtClean="0"/>
              <a:t>nek</a:t>
            </a:r>
            <a:r>
              <a:rPr lang="en-GB" dirty="0" smtClean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 smtClean="0"/>
              <a:t>objektumok</a:t>
            </a:r>
            <a:r>
              <a:rPr lang="hu-HU" dirty="0" err="1" smtClean="0"/>
              <a:t>nak</a:t>
            </a:r>
            <a:r>
              <a:rPr lang="hu-HU" dirty="0" smtClean="0"/>
              <a:t> meghívható </a:t>
            </a:r>
            <a:r>
              <a:rPr lang="en-GB" dirty="0" err="1" smtClean="0"/>
              <a:t>attribútum</a:t>
            </a:r>
            <a:r>
              <a:rPr lang="hu-HU" dirty="0" err="1" smtClean="0"/>
              <a:t>aik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azonosak</a:t>
            </a:r>
            <a:r>
              <a:rPr lang="en-GB" dirty="0"/>
              <a:t> a HTML/XML </a:t>
            </a:r>
            <a:r>
              <a:rPr lang="en-GB" dirty="0" err="1"/>
              <a:t>elemek</a:t>
            </a:r>
            <a:r>
              <a:rPr lang="en-GB" dirty="0"/>
              <a:t> </a:t>
            </a:r>
            <a:r>
              <a:rPr lang="en-GB" dirty="0" err="1"/>
              <a:t>attribútumaival</a:t>
            </a:r>
            <a:r>
              <a:rPr lang="en-GB" dirty="0"/>
              <a:t>)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 smtClean="0"/>
              <a:t>metódus</a:t>
            </a:r>
            <a:r>
              <a:rPr lang="hu-HU" dirty="0" err="1" smtClean="0"/>
              <a:t>aik</a:t>
            </a:r>
            <a:r>
              <a:rPr lang="en-GB" dirty="0" smtClean="0"/>
              <a:t> </a:t>
            </a:r>
            <a:r>
              <a:rPr lang="hu-HU" dirty="0" smtClean="0"/>
              <a:t>vannak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Általános módszer:</a:t>
            </a:r>
          </a:p>
          <a:p>
            <a:pPr lvl="1"/>
            <a:r>
              <a:rPr lang="en-GB" dirty="0"/>
              <a:t>A </a:t>
            </a:r>
            <a:r>
              <a:rPr lang="en-GB" dirty="0" smtClean="0"/>
              <a:t>HTML </a:t>
            </a:r>
            <a:r>
              <a:rPr lang="en-GB" dirty="0" err="1"/>
              <a:t>lekérése</a:t>
            </a:r>
            <a:r>
              <a:rPr lang="en-GB" dirty="0"/>
              <a:t> requests </a:t>
            </a:r>
            <a:r>
              <a:rPr lang="en-GB" dirty="0" err="1"/>
              <a:t>segítségével</a:t>
            </a:r>
            <a:r>
              <a:rPr lang="en-GB" dirty="0"/>
              <a:t>, </a:t>
            </a:r>
            <a:r>
              <a:rPr lang="en-GB" dirty="0" err="1"/>
              <a:t>esetleg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felhasználói</a:t>
            </a:r>
            <a:r>
              <a:rPr lang="en-GB" dirty="0"/>
              <a:t> </a:t>
            </a:r>
            <a:r>
              <a:rPr lang="en-GB" dirty="0" err="1"/>
              <a:t>ügynök</a:t>
            </a:r>
            <a:r>
              <a:rPr lang="en-GB" dirty="0"/>
              <a:t> (user agent) </a:t>
            </a:r>
            <a:r>
              <a:rPr lang="en-GB" dirty="0" err="1" smtClean="0"/>
              <a:t>beállítása</a:t>
            </a:r>
            <a:r>
              <a:rPr lang="hu-HU" dirty="0" smtClean="0"/>
              <a:t> fejlécben</a:t>
            </a:r>
            <a:r>
              <a:rPr lang="en-GB" dirty="0" smtClean="0"/>
              <a:t>, </a:t>
            </a:r>
            <a:r>
              <a:rPr lang="en-GB" dirty="0" err="1"/>
              <a:t>munkamenet</a:t>
            </a:r>
            <a:r>
              <a:rPr lang="en-GB" dirty="0"/>
              <a:t> </a:t>
            </a:r>
            <a:r>
              <a:rPr lang="en-GB" dirty="0" err="1" smtClean="0"/>
              <a:t>indítása</a:t>
            </a:r>
            <a:r>
              <a:rPr lang="en-GB" dirty="0"/>
              <a:t>, </a:t>
            </a:r>
            <a:r>
              <a:rPr lang="en-GB" dirty="0" err="1"/>
              <a:t>bejelentkezés</a:t>
            </a:r>
            <a:r>
              <a:rPr lang="en-GB" dirty="0"/>
              <a:t> POST </a:t>
            </a:r>
            <a:r>
              <a:rPr lang="en-GB" dirty="0" err="1"/>
              <a:t>kéréssel</a:t>
            </a:r>
            <a:r>
              <a:rPr lang="en-GB" dirty="0"/>
              <a:t> </a:t>
            </a:r>
            <a:r>
              <a:rPr lang="en-GB" dirty="0" err="1"/>
              <a:t>stb</a:t>
            </a:r>
            <a:r>
              <a:rPr lang="en-GB" dirty="0" smtClean="0"/>
              <a:t>.</a:t>
            </a:r>
            <a:endParaRPr lang="hu-HU" dirty="0" smtClean="0"/>
          </a:p>
          <a:p>
            <a:pPr lvl="1"/>
            <a:r>
              <a:rPr lang="hu-HU" dirty="0" smtClean="0"/>
              <a:t>Megvizsgáljuk </a:t>
            </a:r>
            <a:r>
              <a:rPr lang="hu-HU" dirty="0"/>
              <a:t>a HTML-t, </a:t>
            </a:r>
            <a:r>
              <a:rPr lang="hu-HU" dirty="0" smtClean="0"/>
              <a:t>meghatározzuk, </a:t>
            </a:r>
            <a:r>
              <a:rPr lang="hu-HU" dirty="0"/>
              <a:t>hogy a dokumentum melyik része tartalmazza </a:t>
            </a:r>
            <a:r>
              <a:rPr lang="hu-HU" dirty="0" smtClean="0"/>
              <a:t>a bennünket érdeklő információt </a:t>
            </a:r>
            <a:endParaRPr lang="en-GB" dirty="0"/>
          </a:p>
          <a:p>
            <a:pPr lvl="2"/>
            <a:r>
              <a:rPr lang="hu-HU" dirty="0"/>
              <a:t>ez jellemzően úgy történik, hogy </a:t>
            </a:r>
            <a:r>
              <a:rPr lang="hu-HU" dirty="0" smtClean="0"/>
              <a:t>kiválasztunk </a:t>
            </a:r>
            <a:r>
              <a:rPr lang="hu-HU" dirty="0"/>
              <a:t>egy </a:t>
            </a:r>
            <a:r>
              <a:rPr lang="hu-HU" dirty="0" smtClean="0"/>
              <a:t>&lt;</a:t>
            </a:r>
            <a:r>
              <a:rPr lang="hu-HU" dirty="0" err="1"/>
              <a:t>div</a:t>
            </a:r>
            <a:r>
              <a:rPr lang="hu-HU" dirty="0"/>
              <a:t>&gt; elemet vagy hasonlót egy bizonyos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attribútumértékkel</a:t>
            </a:r>
            <a:r>
              <a:rPr lang="hu-HU" dirty="0" smtClean="0"/>
              <a:t> </a:t>
            </a:r>
          </a:p>
          <a:p>
            <a:pPr lvl="3"/>
            <a:r>
              <a:rPr lang="hu-HU" dirty="0" smtClean="0"/>
              <a:t>a </a:t>
            </a:r>
            <a:r>
              <a:rPr lang="hu-HU" dirty="0" err="1" smtClean="0"/>
              <a:t>class</a:t>
            </a:r>
            <a:r>
              <a:rPr lang="hu-HU" dirty="0" smtClean="0"/>
              <a:t> arra való, hogy a </a:t>
            </a:r>
            <a:r>
              <a:rPr lang="hu-HU" dirty="0" err="1"/>
              <a:t>CSS</a:t>
            </a:r>
            <a:r>
              <a:rPr lang="hu-HU" dirty="0"/>
              <a:t> </a:t>
            </a:r>
            <a:r>
              <a:rPr lang="hu-HU" dirty="0" smtClean="0"/>
              <a:t>használja megjelenítéshez, </a:t>
            </a:r>
            <a:r>
              <a:rPr lang="hu-HU" dirty="0"/>
              <a:t>de </a:t>
            </a:r>
            <a:r>
              <a:rPr lang="hu-HU" dirty="0" smtClean="0"/>
              <a:t>többnyire tartalomkinyerésre </a:t>
            </a:r>
            <a:r>
              <a:rPr lang="hu-HU" dirty="0"/>
              <a:t>is </a:t>
            </a:r>
            <a:r>
              <a:rPr lang="hu-HU" dirty="0" smtClean="0"/>
              <a:t>hasznos</a:t>
            </a:r>
            <a:endParaRPr lang="hu-HU" dirty="0"/>
          </a:p>
          <a:p>
            <a:pPr lvl="2"/>
            <a:r>
              <a:rPr lang="hu-HU" dirty="0" smtClean="0"/>
              <a:t>vagy a dokumentumgyökérhez, egyéb egyedi elemhez viszonyított pozíció alapján választunk ki egyedi elemet, pl. a dokumentum vagy a body </a:t>
            </a:r>
            <a:r>
              <a:rPr lang="hu-HU" dirty="0"/>
              <a:t>harmadik &lt;</a:t>
            </a:r>
            <a:r>
              <a:rPr lang="hu-HU" dirty="0" err="1"/>
              <a:t>table</a:t>
            </a:r>
            <a:r>
              <a:rPr lang="hu-HU" dirty="0"/>
              <a:t>&gt; </a:t>
            </a:r>
            <a:r>
              <a:rPr lang="hu-HU" dirty="0" smtClean="0"/>
              <a:t>leszármazottjának második &lt;</a:t>
            </a:r>
            <a:r>
              <a:rPr lang="hu-HU" dirty="0" err="1" smtClean="0"/>
              <a:t>td</a:t>
            </a:r>
            <a:r>
              <a:rPr lang="hu-HU" dirty="0" smtClean="0"/>
              <a:t>&gt; leszármazottja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8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 kinyerése formázott szövegfájlból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MS Word </a:t>
            </a:r>
            <a:r>
              <a:rPr lang="hu-HU" dirty="0" err="1" smtClean="0"/>
              <a:t>docx</a:t>
            </a:r>
            <a:r>
              <a:rPr lang="hu-HU" dirty="0" smtClean="0"/>
              <a:t>: valószínűleg a leggyakoribb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docx-fájl</a:t>
            </a:r>
            <a:r>
              <a:rPr lang="hu-HU" dirty="0" smtClean="0"/>
              <a:t> XML-fájlok </a:t>
            </a:r>
            <a:r>
              <a:rPr lang="hu-HU" dirty="0" err="1" smtClean="0"/>
              <a:t>zippel</a:t>
            </a:r>
            <a:r>
              <a:rPr lang="hu-HU" dirty="0" smtClean="0"/>
              <a:t> tömörített gyűjteménye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zipfile</a:t>
            </a:r>
            <a:r>
              <a:rPr lang="hu-HU" dirty="0" smtClean="0"/>
              <a:t> könyvtárral kitömöríthető (része a Python standard könyvtárnak), utána a számunkra érdekes XML-fájl (általában </a:t>
            </a:r>
            <a:r>
              <a:rPr lang="hu-HU" i="1" dirty="0" err="1" smtClean="0"/>
              <a:t>word</a:t>
            </a:r>
            <a:r>
              <a:rPr lang="hu-HU" i="1" dirty="0" smtClean="0"/>
              <a:t>/</a:t>
            </a:r>
            <a:r>
              <a:rPr lang="hu-HU" i="1" dirty="0" err="1" smtClean="0"/>
              <a:t>document.xml</a:t>
            </a:r>
            <a:r>
              <a:rPr lang="hu-HU" dirty="0" smtClean="0"/>
              <a:t>) BS4-gyel értelmezhető</a:t>
            </a:r>
          </a:p>
          <a:p>
            <a:pPr lvl="1"/>
            <a:r>
              <a:rPr lang="hu-HU" dirty="0" smtClean="0"/>
              <a:t>de sokkal jobb az egész eredeti fájlt feldolgozni a </a:t>
            </a:r>
            <a:r>
              <a:rPr lang="hu-HU" i="1" dirty="0" err="1" smtClean="0"/>
              <a:t>python-docx</a:t>
            </a:r>
            <a:r>
              <a:rPr lang="hu-HU" i="1" dirty="0" smtClean="0"/>
              <a:t> </a:t>
            </a:r>
            <a:r>
              <a:rPr lang="hu-HU" dirty="0" smtClean="0"/>
              <a:t>könyvtárral</a:t>
            </a:r>
            <a:r>
              <a:rPr lang="hu-HU" i="1" dirty="0" smtClean="0"/>
              <a:t>, </a:t>
            </a:r>
            <a:r>
              <a:rPr lang="hu-HU" dirty="0" smtClean="0"/>
              <a:t>ami harmadik féltől származó könyvtár</a:t>
            </a:r>
          </a:p>
          <a:p>
            <a:pPr lvl="2"/>
            <a:r>
              <a:rPr lang="hu-HU" dirty="0" smtClean="0"/>
              <a:t>ez megoldja a </a:t>
            </a:r>
            <a:r>
              <a:rPr lang="hu-HU" dirty="0" err="1" smtClean="0"/>
              <a:t>zip-kitömörítést</a:t>
            </a:r>
            <a:r>
              <a:rPr lang="hu-HU" dirty="0" smtClean="0"/>
              <a:t>, értelmezést, és objektumorientált interfész kínál a dokumentum tartalmához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39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kinyerése formázott szövegfájlból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ODT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OpenDocument</a:t>
            </a:r>
            <a:r>
              <a:rPr lang="hu-HU" dirty="0" smtClean="0"/>
              <a:t> Text): hasonló koncepció, mint a </a:t>
            </a:r>
            <a:r>
              <a:rPr lang="hu-HU" dirty="0" err="1" smtClean="0"/>
              <a:t>docx</a:t>
            </a:r>
            <a:r>
              <a:rPr lang="hu-HU" dirty="0" smtClean="0"/>
              <a:t>, főleg az </a:t>
            </a:r>
            <a:r>
              <a:rPr lang="hu-HU" dirty="0" err="1" smtClean="0"/>
              <a:t>OpenOffice</a:t>
            </a:r>
            <a:r>
              <a:rPr lang="hu-HU" dirty="0" smtClean="0"/>
              <a:t> és a </a:t>
            </a:r>
            <a:r>
              <a:rPr lang="hu-HU" dirty="0" err="1" smtClean="0"/>
              <a:t>LibreOffice</a:t>
            </a:r>
            <a:r>
              <a:rPr lang="hu-HU" dirty="0" smtClean="0"/>
              <a:t> használja, a </a:t>
            </a:r>
            <a:r>
              <a:rPr lang="hu-HU" dirty="0" err="1" smtClean="0"/>
              <a:t>docx</a:t>
            </a:r>
            <a:r>
              <a:rPr lang="hu-HU" dirty="0" smtClean="0"/>
              <a:t> nyílt szoftver alternatívája</a:t>
            </a:r>
          </a:p>
          <a:p>
            <a:pPr lvl="1"/>
            <a:r>
              <a:rPr lang="hu-HU" dirty="0" smtClean="0"/>
              <a:t>XML-fájlok </a:t>
            </a:r>
            <a:r>
              <a:rPr lang="hu-HU" dirty="0" err="1" smtClean="0"/>
              <a:t>zip-tömörített</a:t>
            </a:r>
            <a:r>
              <a:rPr lang="hu-HU" dirty="0" smtClean="0"/>
              <a:t> gyűjteménye, kitömöríthetjük, feldolgozzuk a </a:t>
            </a:r>
            <a:r>
              <a:rPr lang="hu-HU" i="1" dirty="0" err="1" smtClean="0"/>
              <a:t>content.xml</a:t>
            </a:r>
            <a:r>
              <a:rPr lang="hu-HU" dirty="0" err="1" smtClean="0"/>
              <a:t>-t</a:t>
            </a:r>
            <a:endParaRPr lang="hu-HU" dirty="0" smtClean="0"/>
          </a:p>
          <a:p>
            <a:pPr lvl="1"/>
            <a:r>
              <a:rPr lang="hu-HU" dirty="0" smtClean="0"/>
              <a:t>jobb az </a:t>
            </a:r>
            <a:r>
              <a:rPr lang="hu-HU" i="1" dirty="0" err="1" smtClean="0"/>
              <a:t>odfpy</a:t>
            </a:r>
            <a:r>
              <a:rPr lang="hu-HU" i="1" dirty="0" smtClean="0"/>
              <a:t> </a:t>
            </a:r>
            <a:r>
              <a:rPr lang="hu-HU" dirty="0" smtClean="0"/>
              <a:t>könyvtárat használni</a:t>
            </a:r>
          </a:p>
          <a:p>
            <a:pPr lvl="1"/>
            <a:r>
              <a:rPr lang="hu-HU" dirty="0" smtClean="0"/>
              <a:t>vagy az </a:t>
            </a:r>
            <a:r>
              <a:rPr lang="hu-HU" dirty="0" err="1" smtClean="0"/>
              <a:t>odfdo</a:t>
            </a:r>
            <a:r>
              <a:rPr lang="hu-HU" dirty="0" smtClean="0"/>
              <a:t> könyvtárat, ami egyszerűbb, kényelmesebb interfészt kínál</a:t>
            </a:r>
          </a:p>
          <a:p>
            <a:r>
              <a:rPr lang="hu-HU" dirty="0" smtClean="0"/>
              <a:t>RTF (Rich Text </a:t>
            </a:r>
            <a:r>
              <a:rPr lang="hu-HU" dirty="0" err="1" smtClean="0"/>
              <a:t>Format</a:t>
            </a:r>
            <a:r>
              <a:rPr lang="hu-HU" dirty="0" smtClean="0"/>
              <a:t>): a Microsoft </a:t>
            </a:r>
            <a:r>
              <a:rPr lang="hu-HU" dirty="0"/>
              <a:t>által 1987-ben bevezetett</a:t>
            </a:r>
            <a:r>
              <a:rPr lang="hu-HU" dirty="0" smtClean="0"/>
              <a:t>, céges formátum, a legtöbb szövegszerkesztő támogatja, formázást tesz lehetővé, formázó jelöléseket tartalmazó szövegfájl formájában van tárolva az RTF specifikációnak megfelelően</a:t>
            </a:r>
          </a:p>
          <a:p>
            <a:pPr lvl="1"/>
            <a:r>
              <a:rPr lang="hu-HU" i="1" dirty="0" err="1" smtClean="0"/>
              <a:t>striprtf</a:t>
            </a:r>
            <a:r>
              <a:rPr lang="hu-HU" i="1" dirty="0" smtClean="0"/>
              <a:t> </a:t>
            </a:r>
            <a:r>
              <a:rPr lang="hu-HU" dirty="0" smtClean="0"/>
              <a:t>könyvtár egyszerű szöveget nyer ki az RTF-fájlokból, figyelmen kívül hagyja a formázást</a:t>
            </a:r>
          </a:p>
        </p:txBody>
      </p:sp>
    </p:spTree>
    <p:extLst>
      <p:ext uri="{BB962C8B-B14F-4D97-AF65-F5344CB8AC3E}">
        <p14:creationId xmlns:p14="http://schemas.microsoft.com/office/powerpoint/2010/main" val="22018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Kinyerés PDF-ből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PDF képeket, szöveget tárol bináris dokumentumban</a:t>
            </a:r>
          </a:p>
          <a:p>
            <a:r>
              <a:rPr lang="hu-HU" dirty="0" smtClean="0"/>
              <a:t>Szövegszerkesztők formátumai (</a:t>
            </a:r>
            <a:r>
              <a:rPr lang="hu-HU" dirty="0" err="1" smtClean="0"/>
              <a:t>docx</a:t>
            </a:r>
            <a:r>
              <a:rPr lang="hu-HU" dirty="0" smtClean="0"/>
              <a:t> stb.) a szöveget logikai szinten tárolják, bekezdések, sorok formájában; a PDF ezzel szemben az egyes karakterek pontos pozícióját, betűtípusát és méretét tárolja külön-külön</a:t>
            </a:r>
          </a:p>
          <a:p>
            <a:pPr lvl="1"/>
            <a:r>
              <a:rPr lang="hu-HU" dirty="0" smtClean="0"/>
              <a:t>kiváló, ha a lap elrendezését akarjuk pontosan reprodukálni a </a:t>
            </a:r>
            <a:r>
              <a:rPr lang="hu-HU" dirty="0" err="1" smtClean="0"/>
              <a:t>pdf-olvasóban</a:t>
            </a:r>
            <a:endParaRPr lang="hu-HU" dirty="0" smtClean="0"/>
          </a:p>
          <a:p>
            <a:pPr lvl="1"/>
            <a:r>
              <a:rPr lang="hu-HU" dirty="0" smtClean="0"/>
              <a:t>nem annyira jó, ha utólag szerkeszteni akarjuk, vagy kinyerni a szöveget</a:t>
            </a:r>
          </a:p>
          <a:p>
            <a:pPr lvl="1"/>
            <a:r>
              <a:rPr lang="hu-HU" dirty="0" smtClean="0"/>
              <a:t>ennek kézenfekvő következménye az is, hogy a szóközöket nem tárolja expliciten, karakterként</a:t>
            </a:r>
          </a:p>
          <a:p>
            <a:r>
              <a:rPr lang="hu-HU" dirty="0" smtClean="0"/>
              <a:t>A legjobb könyvtár a PDF alacsony szintű feldolgozására a </a:t>
            </a:r>
            <a:r>
              <a:rPr lang="hu-HU" i="1" dirty="0" err="1" smtClean="0"/>
              <a:t>PyMuPDF</a:t>
            </a:r>
            <a:endParaRPr lang="hu-HU" i="1" dirty="0"/>
          </a:p>
          <a:p>
            <a:pPr lvl="1"/>
            <a:r>
              <a:rPr lang="hu-HU" dirty="0" smtClean="0"/>
              <a:t>megpróbálja rekonstruálni, hogy karakterek csoportjai hogyan alkotnak szavakat, sorokat, blokkokat (szöveg alkotta foltokat az oldalon)</a:t>
            </a:r>
          </a:p>
          <a:p>
            <a:pPr lvl="1"/>
            <a:r>
              <a:rPr lang="hu-HU" dirty="0" smtClean="0"/>
              <a:t>ezeket a </a:t>
            </a:r>
            <a:r>
              <a:rPr lang="hu-HU" i="1" dirty="0" err="1" smtClean="0"/>
              <a:t>PyMuPDF</a:t>
            </a:r>
            <a:r>
              <a:rPr lang="hu-HU" i="1" dirty="0" smtClean="0"/>
              <a:t> </a:t>
            </a:r>
            <a:r>
              <a:rPr lang="hu-HU" dirty="0" smtClean="0"/>
              <a:t>objektumként reprezentálja</a:t>
            </a:r>
          </a:p>
          <a:p>
            <a:pPr lvl="1"/>
            <a:r>
              <a:rPr lang="hu-HU" dirty="0" smtClean="0"/>
              <a:t>megpróbálja a karakterek közötti távolságokból kikövetkeztetni, hogy hol legyenek a szóközök (hasábok közötti térköz stb.)</a:t>
            </a:r>
          </a:p>
          <a:p>
            <a:r>
              <a:rPr lang="hu-HU" dirty="0" smtClean="0"/>
              <a:t>Továbbra is probléma a blokkok közötti olvasási sorrend</a:t>
            </a:r>
          </a:p>
          <a:p>
            <a:pPr lvl="1"/>
            <a:r>
              <a:rPr lang="hu-HU" dirty="0" smtClean="0"/>
              <a:t>A PDF-ben az oldalon elhelyezkedő karakterek között sorrend sincs értelmezve</a:t>
            </a:r>
          </a:p>
          <a:p>
            <a:pPr lvl="1"/>
            <a:r>
              <a:rPr lang="hu-HU" dirty="0" smtClean="0"/>
              <a:t>csak azt tudja, hogy egymáshoz képest hol vannak</a:t>
            </a:r>
          </a:p>
        </p:txBody>
      </p:sp>
    </p:spTree>
    <p:extLst>
      <p:ext uri="{BB962C8B-B14F-4D97-AF65-F5344CB8AC3E}">
        <p14:creationId xmlns:p14="http://schemas.microsoft.com/office/powerpoint/2010/main" val="23796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Docling</a:t>
            </a:r>
            <a:r>
              <a:rPr lang="hu-HU" dirty="0" smtClean="0"/>
              <a:t> általános szövegkinyerésre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Docling</a:t>
            </a:r>
            <a:r>
              <a:rPr lang="hu-HU" dirty="0" smtClean="0"/>
              <a:t> viszonylag új, nagyon népszerű Python-csomag és parancssori alkalmazás (5 millió letöltés), célja szöveges tartalom kinyerése sok különféle dokumentumformátumból</a:t>
            </a:r>
          </a:p>
          <a:p>
            <a:pPr lvl="1"/>
            <a:r>
              <a:rPr lang="hu-HU" dirty="0" smtClean="0"/>
              <a:t>első </a:t>
            </a:r>
            <a:r>
              <a:rPr lang="hu-HU" dirty="0" err="1" smtClean="0"/>
              <a:t>release</a:t>
            </a:r>
            <a:r>
              <a:rPr lang="hu-HU" dirty="0" smtClean="0"/>
              <a:t> 2024. július</a:t>
            </a:r>
          </a:p>
          <a:p>
            <a:r>
              <a:rPr lang="hu-HU" dirty="0" smtClean="0"/>
              <a:t>Egyablakos megoldással kinyerhető szöveg:</a:t>
            </a:r>
          </a:p>
          <a:p>
            <a:pPr lvl="1"/>
            <a:r>
              <a:rPr lang="hu-HU" dirty="0" err="1" smtClean="0"/>
              <a:t>pdf</a:t>
            </a:r>
            <a:r>
              <a:rPr lang="hu-HU" dirty="0" smtClean="0"/>
              <a:t>, MS Office, HTML formátumokból, kép-, </a:t>
            </a:r>
            <a:r>
              <a:rPr lang="hu-HU" dirty="0" err="1" smtClean="0"/>
              <a:t>audiofájlból</a:t>
            </a:r>
            <a:r>
              <a:rPr lang="hu-HU" dirty="0" smtClean="0"/>
              <a:t> (beszédről készült hangfelvétel)</a:t>
            </a:r>
          </a:p>
          <a:p>
            <a:pPr lvl="1"/>
            <a:r>
              <a:rPr lang="hu-HU" dirty="0" smtClean="0"/>
              <a:t>automatikusan elvégzi az OCR-t </a:t>
            </a:r>
            <a:r>
              <a:rPr lang="hu-HU" dirty="0" err="1" smtClean="0"/>
              <a:t>szkennelt</a:t>
            </a:r>
            <a:r>
              <a:rPr lang="hu-HU" dirty="0" smtClean="0"/>
              <a:t> PDF-ben, képeken, </a:t>
            </a:r>
            <a:r>
              <a:rPr lang="hu-HU" dirty="0" err="1" smtClean="0"/>
              <a:t>audió</a:t>
            </a:r>
            <a:r>
              <a:rPr lang="hu-HU" dirty="0" smtClean="0"/>
              <a:t> átírásakor</a:t>
            </a:r>
          </a:p>
          <a:p>
            <a:pPr lvl="2"/>
            <a:r>
              <a:rPr lang="hu-HU" dirty="0" smtClean="0"/>
              <a:t>ha szerencsénk van</a:t>
            </a:r>
          </a:p>
          <a:p>
            <a:pPr lvl="1"/>
            <a:r>
              <a:rPr lang="hu-HU" dirty="0" smtClean="0"/>
              <a:t>foglalkozik az oldal elrendezésével, olvasási sorrenddel, táblázatok szerkezetével</a:t>
            </a:r>
          </a:p>
          <a:p>
            <a:pPr lvl="1"/>
            <a:r>
              <a:rPr lang="hu-HU" dirty="0" smtClean="0"/>
              <a:t>különböző formátumokba exportál, pl. </a:t>
            </a:r>
            <a:r>
              <a:rPr lang="hu-HU" dirty="0" err="1" smtClean="0"/>
              <a:t>markdown</a:t>
            </a:r>
            <a:r>
              <a:rPr lang="hu-HU" dirty="0" smtClean="0"/>
              <a:t>, HTML, </a:t>
            </a:r>
            <a:r>
              <a:rPr lang="hu-HU" dirty="0" err="1" smtClean="0"/>
              <a:t>JSON</a:t>
            </a:r>
            <a:endParaRPr lang="hu-HU" dirty="0" smtClean="0"/>
          </a:p>
          <a:p>
            <a:r>
              <a:rPr lang="hu-HU" dirty="0" smtClean="0"/>
              <a:t>Kifejezetten arra való, hogy RAG és egyén generatív MI </a:t>
            </a:r>
            <a:r>
              <a:rPr lang="hu-HU" dirty="0" err="1" smtClean="0"/>
              <a:t>pipeline-okba</a:t>
            </a:r>
            <a:r>
              <a:rPr lang="hu-HU" dirty="0" smtClean="0"/>
              <a:t> betápláljuk a szöveges bemenetet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Docling</a:t>
            </a:r>
            <a:r>
              <a:rPr lang="hu-HU" dirty="0" smtClean="0"/>
              <a:t> </a:t>
            </a:r>
            <a:r>
              <a:rPr lang="hu-HU" b="1" dirty="0" smtClean="0"/>
              <a:t>rút</a:t>
            </a:r>
          </a:p>
          <a:p>
            <a:pPr lvl="1"/>
            <a:r>
              <a:rPr lang="hu-HU" b="1" dirty="0" smtClean="0"/>
              <a:t>teljesen </a:t>
            </a:r>
            <a:r>
              <a:rPr lang="hu-HU" dirty="0" smtClean="0"/>
              <a:t>dokumentálatlan</a:t>
            </a:r>
          </a:p>
          <a:p>
            <a:pPr lvl="1"/>
            <a:r>
              <a:rPr lang="hu-HU" dirty="0" smtClean="0"/>
              <a:t>sejtésünk sincs, hogy mit kezdjünk vele</a:t>
            </a:r>
          </a:p>
          <a:p>
            <a:pPr lvl="1"/>
            <a:r>
              <a:rPr lang="hu-HU" dirty="0" smtClean="0"/>
              <a:t>vagy hogy milyen elven működik, mit csinál a háttérben, mit tud, mit nem tud</a:t>
            </a:r>
          </a:p>
          <a:p>
            <a:pPr lvl="1"/>
            <a:r>
              <a:rPr lang="hu-HU" dirty="0" smtClean="0"/>
              <a:t>nagyon lassú és nem hatékonyan használja az erőforrásokat</a:t>
            </a:r>
          </a:p>
          <a:p>
            <a:pPr lvl="1"/>
            <a:r>
              <a:rPr lang="hu-HU" dirty="0" smtClean="0"/>
              <a:t>a kimenet minősége ingadozó, soha nem kiváló, néha elfogadható, néha használhatatlan</a:t>
            </a:r>
          </a:p>
          <a:p>
            <a:pPr lvl="1"/>
            <a:r>
              <a:rPr lang="hu-HU" dirty="0" smtClean="0"/>
              <a:t>de kényelmes, lusta embereknek és sürgős helyzetekben elmegy, nincs nála jobb</a:t>
            </a:r>
          </a:p>
        </p:txBody>
      </p:sp>
    </p:spTree>
    <p:extLst>
      <p:ext uri="{BB962C8B-B14F-4D97-AF65-F5344CB8AC3E}">
        <p14:creationId xmlns:p14="http://schemas.microsoft.com/office/powerpoint/2010/main" val="6619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Kinyerés e-könyv formátumokból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Epub</a:t>
            </a:r>
            <a:r>
              <a:rPr lang="hu-HU" dirty="0" smtClean="0"/>
              <a:t> és </a:t>
            </a:r>
            <a:r>
              <a:rPr lang="hu-HU" dirty="0" err="1" smtClean="0"/>
              <a:t>mobi</a:t>
            </a:r>
            <a:r>
              <a:rPr lang="hu-HU" dirty="0" smtClean="0"/>
              <a:t>: a leggyakoribb e-könyv formátumok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epub</a:t>
            </a:r>
            <a:r>
              <a:rPr lang="hu-HU" dirty="0" smtClean="0"/>
              <a:t> </a:t>
            </a:r>
            <a:r>
              <a:rPr lang="hu-HU" dirty="0" err="1" smtClean="0"/>
              <a:t>zip-archívumba</a:t>
            </a:r>
            <a:r>
              <a:rPr lang="hu-HU" dirty="0" smtClean="0"/>
              <a:t> csomagolt HTML-oldalakból és képekből áll</a:t>
            </a:r>
          </a:p>
          <a:p>
            <a:pPr lvl="1"/>
            <a:r>
              <a:rPr lang="hu-HU" i="1" dirty="0" err="1" smtClean="0"/>
              <a:t>ebooklib</a:t>
            </a:r>
            <a:r>
              <a:rPr lang="hu-HU" i="1" dirty="0" smtClean="0"/>
              <a:t> </a:t>
            </a:r>
            <a:r>
              <a:rPr lang="hu-HU" dirty="0" smtClean="0"/>
              <a:t>nevű könyvtár tudja olvasni, utána a HTML-t feldolgozzuk BS4-gyel</a:t>
            </a:r>
          </a:p>
          <a:p>
            <a:pPr lvl="1"/>
            <a:r>
              <a:rPr lang="hu-HU" dirty="0" smtClean="0"/>
              <a:t>vagy kitömörítjük </a:t>
            </a:r>
            <a:r>
              <a:rPr lang="hu-HU" i="1" dirty="0" err="1" smtClean="0"/>
              <a:t>zipfile</a:t>
            </a:r>
            <a:r>
              <a:rPr lang="hu-HU" dirty="0" err="1" smtClean="0"/>
              <a:t>-lal</a:t>
            </a:r>
            <a:r>
              <a:rPr lang="hu-HU" dirty="0" smtClean="0"/>
              <a:t>, utána BS4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mobi</a:t>
            </a:r>
            <a:r>
              <a:rPr lang="hu-HU" dirty="0" smtClean="0"/>
              <a:t> céges bináris formátum, de feldolgozható a </a:t>
            </a:r>
            <a:r>
              <a:rPr lang="hu-HU" i="1" dirty="0" err="1" smtClean="0"/>
              <a:t>mobi</a:t>
            </a:r>
            <a:r>
              <a:rPr lang="hu-HU" i="1" dirty="0" smtClean="0"/>
              <a:t> </a:t>
            </a:r>
            <a:r>
              <a:rPr lang="hu-HU" dirty="0" smtClean="0"/>
              <a:t>könyvtárral, ez kinyeri a HTML-t és a benne lévő szöveget</a:t>
            </a:r>
          </a:p>
        </p:txBody>
      </p:sp>
    </p:spTree>
    <p:extLst>
      <p:ext uri="{BB962C8B-B14F-4D97-AF65-F5344CB8AC3E}">
        <p14:creationId xmlns:p14="http://schemas.microsoft.com/office/powerpoint/2010/main" val="2559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Szövegek forrásai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hu-HU" dirty="0" err="1" smtClean="0"/>
              <a:t>NLP</a:t>
            </a:r>
            <a:r>
              <a:rPr lang="hu-HU" dirty="0" smtClean="0"/>
              <a:t>: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elektronikus</a:t>
            </a:r>
            <a:r>
              <a:rPr lang="en-GB" dirty="0"/>
              <a:t> </a:t>
            </a:r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szemantikai</a:t>
            </a:r>
            <a:r>
              <a:rPr lang="en-GB" dirty="0"/>
              <a:t> </a:t>
            </a:r>
            <a:r>
              <a:rPr lang="en-GB" dirty="0" err="1"/>
              <a:t>tartalmának</a:t>
            </a:r>
            <a:r>
              <a:rPr lang="en-GB" dirty="0"/>
              <a:t> (= </a:t>
            </a:r>
            <a:r>
              <a:rPr lang="en-GB" dirty="0" err="1"/>
              <a:t>jelentésének</a:t>
            </a:r>
            <a:r>
              <a:rPr lang="en-GB" dirty="0"/>
              <a:t>) </a:t>
            </a:r>
            <a:r>
              <a:rPr lang="en-GB" dirty="0" err="1"/>
              <a:t>automatikus</a:t>
            </a:r>
            <a:r>
              <a:rPr lang="en-GB" dirty="0"/>
              <a:t> </a:t>
            </a:r>
            <a:r>
              <a:rPr lang="en-GB" dirty="0" err="1" smtClean="0"/>
              <a:t>feldolgozása</a:t>
            </a:r>
            <a:r>
              <a:rPr lang="en-GB" dirty="0" smtClean="0"/>
              <a:t> </a:t>
            </a:r>
            <a:r>
              <a:rPr lang="en-GB" dirty="0" err="1"/>
              <a:t>gyakorlati</a:t>
            </a:r>
            <a:r>
              <a:rPr lang="en-GB" dirty="0"/>
              <a:t> </a:t>
            </a:r>
            <a:r>
              <a:rPr lang="en-GB" dirty="0" err="1"/>
              <a:t>cél</a:t>
            </a:r>
            <a:r>
              <a:rPr lang="en-GB" dirty="0"/>
              <a:t> </a:t>
            </a:r>
            <a:r>
              <a:rPr lang="en-GB" dirty="0" err="1"/>
              <a:t>elérése</a:t>
            </a:r>
            <a:r>
              <a:rPr lang="en-GB" dirty="0"/>
              <a:t> </a:t>
            </a:r>
            <a:r>
              <a:rPr lang="en-GB" dirty="0" err="1"/>
              <a:t>érdekében</a:t>
            </a:r>
            <a:r>
              <a:rPr lang="en-GB" dirty="0"/>
              <a:t>, mint </a:t>
            </a:r>
            <a:r>
              <a:rPr lang="en-GB" dirty="0" err="1"/>
              <a:t>például</a:t>
            </a:r>
            <a:r>
              <a:rPr lang="en-GB" dirty="0"/>
              <a:t> </a:t>
            </a:r>
            <a:r>
              <a:rPr lang="en-GB" dirty="0" err="1"/>
              <a:t>kulcsszó-azonosítás</a:t>
            </a:r>
            <a:r>
              <a:rPr lang="en-GB" dirty="0"/>
              <a:t>, </a:t>
            </a:r>
            <a:r>
              <a:rPr lang="en-GB" dirty="0" err="1"/>
              <a:t>szövegbesorolás</a:t>
            </a:r>
            <a:r>
              <a:rPr lang="en-GB" dirty="0"/>
              <a:t> (spam/</a:t>
            </a:r>
            <a:r>
              <a:rPr lang="en-GB" dirty="0" err="1"/>
              <a:t>nem</a:t>
            </a:r>
            <a:r>
              <a:rPr lang="en-GB" dirty="0"/>
              <a:t> spam), </a:t>
            </a:r>
            <a:r>
              <a:rPr lang="hu-HU" dirty="0" smtClean="0"/>
              <a:t>kivonatolás </a:t>
            </a:r>
            <a:r>
              <a:rPr lang="en-GB" dirty="0" err="1" smtClean="0"/>
              <a:t>és</a:t>
            </a:r>
            <a:r>
              <a:rPr lang="en-GB" dirty="0" smtClean="0"/>
              <a:t> </a:t>
            </a:r>
            <a:r>
              <a:rPr lang="en-GB" dirty="0" err="1"/>
              <a:t>gépi</a:t>
            </a:r>
            <a:r>
              <a:rPr lang="en-GB" dirty="0"/>
              <a:t> </a:t>
            </a:r>
            <a:r>
              <a:rPr lang="en-GB" dirty="0" err="1"/>
              <a:t>fordítás</a:t>
            </a:r>
            <a:r>
              <a:rPr lang="en-GB" dirty="0" smtClean="0"/>
              <a:t>.</a:t>
            </a:r>
            <a:endParaRPr lang="hu-HU" dirty="0" smtClean="0"/>
          </a:p>
          <a:p>
            <a:r>
              <a:rPr lang="en-GB" dirty="0" err="1"/>
              <a:t>Ez</a:t>
            </a:r>
            <a:r>
              <a:rPr lang="en-GB" dirty="0"/>
              <a:t> </a:t>
            </a:r>
            <a:r>
              <a:rPr lang="en-GB" dirty="0" err="1"/>
              <a:t>azt</a:t>
            </a:r>
            <a:r>
              <a:rPr lang="en-GB" dirty="0"/>
              <a:t> </a:t>
            </a:r>
            <a:r>
              <a:rPr lang="en-GB" dirty="0" err="1"/>
              <a:t>feltételezi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vannak</a:t>
            </a:r>
            <a:r>
              <a:rPr lang="en-GB" dirty="0"/>
              <a:t> </a:t>
            </a:r>
            <a:r>
              <a:rPr lang="en-GB" dirty="0" err="1"/>
              <a:t>feldolgozandó</a:t>
            </a:r>
            <a:r>
              <a:rPr lang="en-GB" dirty="0"/>
              <a:t> </a:t>
            </a:r>
            <a:r>
              <a:rPr lang="en-GB" dirty="0" err="1"/>
              <a:t>elektronikus</a:t>
            </a:r>
            <a:r>
              <a:rPr lang="en-GB" dirty="0"/>
              <a:t> </a:t>
            </a:r>
            <a:r>
              <a:rPr lang="en-GB" dirty="0" err="1" smtClean="0"/>
              <a:t>szövege</a:t>
            </a:r>
            <a:r>
              <a:rPr lang="hu-HU" dirty="0" err="1" smtClean="0"/>
              <a:t>in</a:t>
            </a:r>
            <a:r>
              <a:rPr lang="en-GB" dirty="0" smtClean="0"/>
              <a:t>k</a:t>
            </a:r>
            <a:r>
              <a:rPr lang="hu-HU" dirty="0" smtClean="0"/>
              <a:t>.</a:t>
            </a:r>
          </a:p>
          <a:p>
            <a:r>
              <a:rPr lang="en-GB" dirty="0"/>
              <a:t>A </a:t>
            </a:r>
            <a:r>
              <a:rPr lang="en-GB" dirty="0" err="1"/>
              <a:t>szöveget</a:t>
            </a:r>
            <a:r>
              <a:rPr lang="en-GB" dirty="0"/>
              <a:t> </a:t>
            </a:r>
            <a:r>
              <a:rPr lang="en-GB" dirty="0" err="1"/>
              <a:t>karakterláncként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ábrázolni</a:t>
            </a:r>
            <a:r>
              <a:rPr lang="en-GB" dirty="0"/>
              <a:t> a </a:t>
            </a:r>
            <a:r>
              <a:rPr lang="en-GB" dirty="0" err="1"/>
              <a:t>számítógép</a:t>
            </a:r>
            <a:r>
              <a:rPr lang="en-GB" dirty="0"/>
              <a:t> </a:t>
            </a:r>
            <a:r>
              <a:rPr lang="en-GB" dirty="0" err="1"/>
              <a:t>memóriájában</a:t>
            </a:r>
            <a:r>
              <a:rPr lang="hu-HU" dirty="0" smtClean="0"/>
              <a:t>.</a:t>
            </a:r>
          </a:p>
          <a:p>
            <a:r>
              <a:rPr lang="en-GB" dirty="0" err="1"/>
              <a:t>Egyes</a:t>
            </a:r>
            <a:r>
              <a:rPr lang="en-GB" dirty="0"/>
              <a:t> </a:t>
            </a:r>
            <a:r>
              <a:rPr lang="en-GB" dirty="0" err="1"/>
              <a:t>szövegek</a:t>
            </a:r>
            <a:r>
              <a:rPr lang="en-GB" dirty="0"/>
              <a:t> </a:t>
            </a:r>
            <a:r>
              <a:rPr lang="en-GB" dirty="0" err="1"/>
              <a:t>eleve</a:t>
            </a:r>
            <a:r>
              <a:rPr lang="en-GB" dirty="0"/>
              <a:t> </a:t>
            </a:r>
            <a:r>
              <a:rPr lang="en-GB" dirty="0" err="1"/>
              <a:t>ebben</a:t>
            </a:r>
            <a:r>
              <a:rPr lang="en-GB" dirty="0"/>
              <a:t> a </a:t>
            </a:r>
            <a:r>
              <a:rPr lang="en-GB" dirty="0" err="1"/>
              <a:t>formában</a:t>
            </a:r>
            <a:r>
              <a:rPr lang="en-GB" dirty="0"/>
              <a:t> </a:t>
            </a:r>
            <a:r>
              <a:rPr lang="en-GB" dirty="0" err="1"/>
              <a:t>jönnek</a:t>
            </a:r>
            <a:r>
              <a:rPr lang="en-GB" dirty="0"/>
              <a:t> </a:t>
            </a:r>
            <a:r>
              <a:rPr lang="en-GB" dirty="0" err="1"/>
              <a:t>létre</a:t>
            </a:r>
            <a:r>
              <a:rPr lang="en-GB" dirty="0"/>
              <a:t>,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szövegeket</a:t>
            </a:r>
            <a:r>
              <a:rPr lang="en-GB" dirty="0"/>
              <a:t> </a:t>
            </a:r>
            <a:r>
              <a:rPr lang="en-GB" dirty="0" err="1"/>
              <a:t>konvertálni</a:t>
            </a:r>
            <a:r>
              <a:rPr lang="en-GB" dirty="0"/>
              <a:t> </a:t>
            </a:r>
            <a:r>
              <a:rPr lang="en-GB" dirty="0" err="1" smtClean="0"/>
              <a:t>kell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6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smtClean="0"/>
              <a:t>Reguláris kifejezések </a:t>
            </a:r>
            <a:r>
              <a:rPr lang="hu-HU" dirty="0" smtClean="0"/>
              <a:t>(</a:t>
            </a:r>
            <a:r>
              <a:rPr lang="hu-HU" dirty="0" err="1" smtClean="0"/>
              <a:t>regex</a:t>
            </a:r>
            <a:r>
              <a:rPr lang="hu-HU" dirty="0" smtClean="0"/>
              <a:t>): olyan eszköz, amivel a felhasználó megadott </a:t>
            </a:r>
            <a:r>
              <a:rPr lang="hu-HU" b="1" dirty="0" smtClean="0"/>
              <a:t>minták </a:t>
            </a:r>
            <a:r>
              <a:rPr lang="hu-HU" dirty="0" smtClean="0"/>
              <a:t>alapján tud keresni vagy szerkeszteni </a:t>
            </a:r>
            <a:r>
              <a:rPr lang="hu-HU" dirty="0" err="1" smtClean="0"/>
              <a:t>sztringekben</a:t>
            </a:r>
            <a:endParaRPr lang="hu-HU" dirty="0" smtClean="0"/>
          </a:p>
          <a:p>
            <a:r>
              <a:rPr lang="hu-HU" dirty="0" smtClean="0"/>
              <a:t>Tömören, rugalmasan lehet velük meghatározni </a:t>
            </a:r>
            <a:r>
              <a:rPr lang="hu-HU" b="1" dirty="0" smtClean="0"/>
              <a:t>keresési feltételeket </a:t>
            </a:r>
            <a:r>
              <a:rPr lang="hu-HU" dirty="0" err="1" smtClean="0"/>
              <a:t>szövegfeldolgozási</a:t>
            </a:r>
            <a:r>
              <a:rPr lang="hu-HU" dirty="0" smtClean="0"/>
              <a:t> feladatok megoldására.</a:t>
            </a:r>
          </a:p>
          <a:p>
            <a:pPr lvl="1"/>
            <a:r>
              <a:rPr lang="hu-HU" dirty="0" smtClean="0"/>
              <a:t>Egyszerű kulcsszavas keresések helyet a </a:t>
            </a:r>
            <a:r>
              <a:rPr lang="hu-HU" dirty="0" err="1" smtClean="0"/>
              <a:t>regexekkel</a:t>
            </a:r>
            <a:r>
              <a:rPr lang="hu-HU" dirty="0" smtClean="0"/>
              <a:t> összetett mintázatok kereshetőek, pl. dátumot tartalmazó sorok, naplóbejegyzések kivonása</a:t>
            </a:r>
          </a:p>
          <a:p>
            <a:pPr lvl="1"/>
            <a:r>
              <a:rPr lang="hu-HU" dirty="0" smtClean="0"/>
              <a:t>Hasznos sok területen: rendszeradminisztráció, adatelemzés, szoftverfejlesztés, </a:t>
            </a:r>
            <a:r>
              <a:rPr lang="hu-HU" dirty="0" err="1" smtClean="0"/>
              <a:t>webscraping</a:t>
            </a:r>
            <a:r>
              <a:rPr lang="hu-HU" dirty="0" smtClean="0"/>
              <a:t>, természetes nyelvi szövegek feldolgozása.</a:t>
            </a:r>
          </a:p>
          <a:p>
            <a:pPr lvl="1"/>
            <a:r>
              <a:rPr lang="hu-HU" dirty="0" smtClean="0"/>
              <a:t>Mélyen integrálva van a Linuxba különféle parancssori eszközök révén: különösen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dirty="0" smtClean="0"/>
              <a:t>Python támogatja, de a legjobb programozási nyelv </a:t>
            </a:r>
            <a:r>
              <a:rPr lang="hu-HU" dirty="0" err="1" smtClean="0"/>
              <a:t>regexekhez</a:t>
            </a:r>
            <a:r>
              <a:rPr lang="hu-HU" dirty="0" smtClean="0"/>
              <a:t> a </a:t>
            </a:r>
            <a:r>
              <a:rPr lang="hu-HU" dirty="0" err="1" smtClean="0"/>
              <a:t>Perl</a:t>
            </a:r>
            <a:r>
              <a:rPr lang="hu-HU" dirty="0" smtClean="0"/>
              <a:t>.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regexek</a:t>
            </a:r>
            <a:r>
              <a:rPr lang="hu-HU" dirty="0" smtClean="0"/>
              <a:t> feldolgozására szolgáló Python-interfész nagyon esetlen</a:t>
            </a:r>
          </a:p>
        </p:txBody>
      </p:sp>
    </p:spTree>
    <p:extLst>
      <p:ext uri="{BB962C8B-B14F-4D97-AF65-F5344CB8AC3E}">
        <p14:creationId xmlns:p14="http://schemas.microsoft.com/office/powerpoint/2010/main" val="29941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A reguláris kifejezések szintaxisa meglehetősen tömör, sokszor karakterek véletlenszerű sorozatának tűnhet, bármi </a:t>
            </a:r>
            <a:r>
              <a:rPr lang="hu-HU" dirty="0" err="1" smtClean="0"/>
              <a:t>stuktúra</a:t>
            </a:r>
            <a:r>
              <a:rPr lang="hu-HU" dirty="0" smtClean="0"/>
              <a:t> nélkül</a:t>
            </a:r>
          </a:p>
          <a:p>
            <a:pPr lvl="1"/>
            <a:r>
              <a:rPr lang="hu-HU" dirty="0" smtClean="0"/>
              <a:t>ijesztően néznek ki, ha valaki nem ismeri őket</a:t>
            </a:r>
          </a:p>
          <a:p>
            <a:r>
              <a:rPr lang="hu-HU" dirty="0" smtClean="0"/>
              <a:t>Sok ingyenes tesztelő eszköz van</a:t>
            </a:r>
            <a:r>
              <a:rPr lang="hu-HU" dirty="0"/>
              <a:t>, amivel </a:t>
            </a:r>
            <a:r>
              <a:rPr lang="hu-HU" dirty="0" err="1" smtClean="0"/>
              <a:t>regexekkel</a:t>
            </a:r>
            <a:r>
              <a:rPr lang="hu-HU" dirty="0" smtClean="0"/>
              <a:t> lehet gyakorolni, tesztelni, </a:t>
            </a:r>
            <a:r>
              <a:rPr lang="hu-HU" dirty="0" err="1" smtClean="0"/>
              <a:t>debugolni</a:t>
            </a:r>
            <a:r>
              <a:rPr lang="hu-HU" dirty="0" smtClean="0"/>
              <a:t>, és azonnal mutatják az eredményt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err="1">
                <a:hlinkClick r:id="rId2"/>
              </a:rPr>
              <a:t>regexr.com</a:t>
            </a:r>
            <a:r>
              <a:rPr lang="en-GB" dirty="0" smtClean="0">
                <a:hlinkClick r:id="rId2"/>
              </a:rPr>
              <a:t>/</a:t>
            </a:r>
            <a:endParaRPr lang="hu-HU" dirty="0" smtClean="0"/>
          </a:p>
          <a:p>
            <a:pPr lvl="1"/>
            <a:r>
              <a:rPr lang="hu-HU" dirty="0" err="1">
                <a:hlinkClick r:id="rId3"/>
              </a:rPr>
              <a:t>https</a:t>
            </a:r>
            <a:r>
              <a:rPr lang="hu-HU" dirty="0">
                <a:hlinkClick r:id="rId3"/>
              </a:rPr>
              <a:t>://</a:t>
            </a:r>
            <a:r>
              <a:rPr lang="hu-HU" dirty="0" err="1" smtClean="0">
                <a:hlinkClick r:id="rId3"/>
              </a:rPr>
              <a:t>arxiv.org</a:t>
            </a:r>
            <a:r>
              <a:rPr lang="hu-HU" dirty="0" smtClean="0">
                <a:hlinkClick r:id="rId3"/>
              </a:rPr>
              <a:t>/</a:t>
            </a:r>
            <a:r>
              <a:rPr lang="hu-HU" dirty="0" err="1" smtClean="0">
                <a:hlinkClick r:id="rId3"/>
              </a:rPr>
              <a:t>abs</a:t>
            </a:r>
            <a:r>
              <a:rPr lang="hu-HU" dirty="0" smtClean="0">
                <a:hlinkClick r:id="rId3"/>
              </a:rPr>
              <a:t>/2509.15218</a:t>
            </a:r>
            <a:r>
              <a:rPr lang="hu-HU" dirty="0" smtClean="0"/>
              <a:t> példabemenetként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regex</a:t>
            </a:r>
            <a:r>
              <a:rPr lang="hu-HU" dirty="0" smtClean="0"/>
              <a:t> egy </a:t>
            </a:r>
            <a:r>
              <a:rPr lang="hu-HU" b="1" dirty="0" err="1" smtClean="0"/>
              <a:t>mintasztring</a:t>
            </a:r>
            <a:r>
              <a:rPr lang="hu-HU" b="1" dirty="0" smtClean="0"/>
              <a:t> (karakterekből áll), </a:t>
            </a:r>
            <a:r>
              <a:rPr lang="hu-HU" dirty="0"/>
              <a:t>a </a:t>
            </a:r>
            <a:r>
              <a:rPr lang="hu-HU" dirty="0" err="1"/>
              <a:t>regexmotor</a:t>
            </a:r>
            <a:r>
              <a:rPr lang="hu-HU" dirty="0"/>
              <a:t> </a:t>
            </a:r>
            <a:r>
              <a:rPr lang="hu-HU" b="1" dirty="0" smtClean="0"/>
              <a:t>ráilleszti </a:t>
            </a:r>
            <a:r>
              <a:rPr lang="hu-HU" dirty="0" smtClean="0"/>
              <a:t>egy </a:t>
            </a:r>
            <a:r>
              <a:rPr lang="hu-HU" b="1" dirty="0" smtClean="0"/>
              <a:t>bemeneti </a:t>
            </a:r>
            <a:r>
              <a:rPr lang="hu-HU" b="1" dirty="0" err="1" smtClean="0"/>
              <a:t>sztringben</a:t>
            </a:r>
            <a:r>
              <a:rPr lang="hu-HU" b="1" dirty="0" smtClean="0"/>
              <a:t> </a:t>
            </a:r>
            <a:r>
              <a:rPr lang="hu-HU" dirty="0" smtClean="0"/>
              <a:t>szereplő </a:t>
            </a:r>
            <a:r>
              <a:rPr lang="hu-HU" b="1" dirty="0" smtClean="0"/>
              <a:t>karakterszakaszokra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regexr-ben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minta a fenti szövegmezőbe kerül, a bemeneti szöveg az alsóba</a:t>
            </a:r>
          </a:p>
          <a:p>
            <a:pPr lvl="1"/>
            <a:r>
              <a:rPr lang="hu-HU" dirty="0" smtClean="0"/>
              <a:t>Az illeszkedő karakterszakaszokat kékkel kiemeli</a:t>
            </a:r>
          </a:p>
        </p:txBody>
      </p:sp>
    </p:spTree>
    <p:extLst>
      <p:ext uri="{BB962C8B-B14F-4D97-AF65-F5344CB8AC3E}">
        <p14:creationId xmlns:p14="http://schemas.microsoft.com/office/powerpoint/2010/main" val="2515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grep</a:t>
            </a:r>
            <a:r>
              <a:rPr lang="hu-HU" dirty="0" smtClean="0"/>
              <a:t>, </a:t>
            </a:r>
            <a:r>
              <a:rPr lang="hu-HU" dirty="0" err="1" smtClean="0"/>
              <a:t>sed</a:t>
            </a:r>
            <a:r>
              <a:rPr lang="hu-HU" dirty="0" smtClean="0"/>
              <a:t> alkalmazásban, </a:t>
            </a:r>
            <a:r>
              <a:rPr lang="hu-HU" dirty="0" err="1" smtClean="0"/>
              <a:t>perl</a:t>
            </a:r>
            <a:r>
              <a:rPr lang="hu-HU" dirty="0" smtClean="0"/>
              <a:t> és más nyelvekben (és a </a:t>
            </a:r>
            <a:r>
              <a:rPr lang="hu-HU" dirty="0" err="1" smtClean="0"/>
              <a:t>regexr</a:t>
            </a:r>
            <a:r>
              <a:rPr lang="hu-HU" dirty="0" smtClean="0"/>
              <a:t> eszközben) a reguláris kifejezést két egyforma szimbólum közé írjuk, ez általában két per /</a:t>
            </a:r>
          </a:p>
          <a:p>
            <a:r>
              <a:rPr lang="hu-HU" dirty="0" smtClean="0"/>
              <a:t>Bináris paraméterek (</a:t>
            </a:r>
            <a:r>
              <a:rPr lang="hu-HU" dirty="0" err="1" smtClean="0"/>
              <a:t>flags</a:t>
            </a:r>
            <a:r>
              <a:rPr lang="hu-HU" dirty="0" smtClean="0"/>
              <a:t>) a határolóktól jobbra kerülnek:</a:t>
            </a:r>
          </a:p>
          <a:p>
            <a:pPr lvl="1"/>
            <a:r>
              <a:rPr lang="hu-HU" i="1" dirty="0" smtClean="0"/>
              <a:t>g </a:t>
            </a:r>
            <a:r>
              <a:rPr lang="hu-HU" dirty="0" smtClean="0"/>
              <a:t>globális (összes illeszkedő rész keresése)</a:t>
            </a:r>
          </a:p>
          <a:p>
            <a:pPr lvl="1"/>
            <a:r>
              <a:rPr lang="hu-HU" i="1" dirty="0" smtClean="0"/>
              <a:t>i </a:t>
            </a:r>
            <a:r>
              <a:rPr lang="hu-HU" dirty="0" smtClean="0"/>
              <a:t>kis/nagybetűket nem különbözteti meg</a:t>
            </a:r>
          </a:p>
          <a:p>
            <a:pPr lvl="1"/>
            <a:r>
              <a:rPr lang="hu-HU" i="1" dirty="0" smtClean="0"/>
              <a:t>s </a:t>
            </a:r>
            <a:r>
              <a:rPr lang="hu-HU" dirty="0" smtClean="0"/>
              <a:t>és </a:t>
            </a:r>
            <a:r>
              <a:rPr lang="hu-HU" i="1" dirty="0" smtClean="0"/>
              <a:t>m </a:t>
            </a:r>
            <a:r>
              <a:rPr lang="hu-HU" dirty="0" smtClean="0"/>
              <a:t>(később ismertetjük)</a:t>
            </a:r>
          </a:p>
          <a:p>
            <a:r>
              <a:rPr lang="hu-HU" dirty="0" smtClean="0"/>
              <a:t>A legegyszerűbb reguláris kifejezés sima karakterek sorozata, amelyeket </a:t>
            </a:r>
            <a:r>
              <a:rPr lang="hu-HU" b="1" dirty="0" smtClean="0"/>
              <a:t>betű szerint </a:t>
            </a:r>
            <a:r>
              <a:rPr lang="hu-HU" dirty="0" smtClean="0"/>
              <a:t>értelmezünk.</a:t>
            </a:r>
          </a:p>
          <a:p>
            <a:pPr lvl="1"/>
            <a:r>
              <a:rPr lang="hu-HU" dirty="0" smtClean="0">
                <a:solidFill>
                  <a:srgbClr val="00B050"/>
                </a:solidFill>
              </a:rPr>
              <a:t>/an/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in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one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ll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backslash</a:t>
            </a:r>
            <a:r>
              <a:rPr lang="hu-HU" dirty="0"/>
              <a:t> </a:t>
            </a:r>
            <a:r>
              <a:rPr lang="hu-HU" dirty="0" smtClean="0"/>
              <a:t>(\) ún. </a:t>
            </a:r>
            <a:r>
              <a:rPr lang="hu-HU" dirty="0" err="1" smtClean="0"/>
              <a:t>escape-karakter</a:t>
            </a:r>
            <a:r>
              <a:rPr lang="hu-HU" dirty="0" smtClean="0"/>
              <a:t>, megváltoztatja a következő karakter jelentését:</a:t>
            </a:r>
          </a:p>
          <a:p>
            <a:pPr lvl="1"/>
            <a:r>
              <a:rPr lang="hu-HU" i="1" dirty="0" smtClean="0"/>
              <a:t>\b</a:t>
            </a:r>
            <a:r>
              <a:rPr lang="hu-HU" dirty="0" smtClean="0"/>
              <a:t> szóhatárt jelent; </a:t>
            </a:r>
            <a:r>
              <a:rPr lang="hu-HU" dirty="0" smtClean="0">
                <a:solidFill>
                  <a:srgbClr val="00B050"/>
                </a:solidFill>
              </a:rPr>
              <a:t>/\bon\b/</a:t>
            </a:r>
          </a:p>
          <a:p>
            <a:pPr lvl="1"/>
            <a:r>
              <a:rPr lang="hu-HU" i="1" dirty="0" smtClean="0"/>
              <a:t>\d</a:t>
            </a:r>
            <a:r>
              <a:rPr lang="hu-HU" dirty="0" smtClean="0"/>
              <a:t> számjegyet jelent, </a:t>
            </a:r>
            <a:r>
              <a:rPr lang="hu-HU" i="1" dirty="0" smtClean="0"/>
              <a:t>\w</a:t>
            </a:r>
            <a:r>
              <a:rPr lang="hu-HU" dirty="0" smtClean="0"/>
              <a:t> alfanumerikus karakter vagy _; </a:t>
            </a:r>
            <a:r>
              <a:rPr lang="hu-HU" dirty="0" smtClean="0">
                <a:solidFill>
                  <a:srgbClr val="00B050"/>
                </a:solidFill>
              </a:rPr>
              <a:t>/\b\w\</a:t>
            </a:r>
            <a:r>
              <a:rPr lang="hu-HU" dirty="0" err="1" smtClean="0">
                <a:solidFill>
                  <a:srgbClr val="00B050"/>
                </a:solidFill>
              </a:rPr>
              <a:t>w</a:t>
            </a:r>
            <a:r>
              <a:rPr lang="hu-HU" dirty="0" smtClean="0">
                <a:solidFill>
                  <a:srgbClr val="00B050"/>
                </a:solidFill>
              </a:rPr>
              <a:t>\b/</a:t>
            </a:r>
          </a:p>
          <a:p>
            <a:pPr lvl="1"/>
            <a:r>
              <a:rPr lang="hu-HU" i="1" dirty="0" smtClean="0"/>
              <a:t>\s</a:t>
            </a:r>
            <a:r>
              <a:rPr lang="hu-HU" dirty="0" smtClean="0"/>
              <a:t> bármely szóköz; </a:t>
            </a:r>
            <a:r>
              <a:rPr lang="hu-HU" i="1" dirty="0" smtClean="0"/>
              <a:t>\W</a:t>
            </a:r>
            <a:r>
              <a:rPr lang="hu-HU" dirty="0" smtClean="0"/>
              <a:t> és </a:t>
            </a:r>
            <a:r>
              <a:rPr lang="hu-HU" i="1" dirty="0" smtClean="0"/>
              <a:t>\S</a:t>
            </a:r>
            <a:r>
              <a:rPr lang="hu-HU" dirty="0" smtClean="0"/>
              <a:t> a </a:t>
            </a:r>
            <a:r>
              <a:rPr lang="hu-HU" i="1" dirty="0" smtClean="0"/>
              <a:t>\w</a:t>
            </a:r>
            <a:r>
              <a:rPr lang="hu-HU" dirty="0" smtClean="0"/>
              <a:t> és az </a:t>
            </a:r>
            <a:r>
              <a:rPr lang="hu-HU" i="1" dirty="0" smtClean="0"/>
              <a:t>\s</a:t>
            </a:r>
            <a:r>
              <a:rPr lang="hu-HU" dirty="0" smtClean="0"/>
              <a:t> negációja</a:t>
            </a:r>
            <a:endParaRPr lang="hu-HU" dirty="0"/>
          </a:p>
          <a:p>
            <a:pPr lvl="1"/>
            <a:r>
              <a:rPr lang="hu-HU" i="1" dirty="0" smtClean="0"/>
              <a:t>\\</a:t>
            </a:r>
            <a:r>
              <a:rPr lang="hu-HU" dirty="0" smtClean="0"/>
              <a:t> maga a </a:t>
            </a:r>
            <a:r>
              <a:rPr lang="hu-HU" dirty="0" err="1" smtClean="0"/>
              <a:t>backslash</a:t>
            </a:r>
            <a:r>
              <a:rPr lang="hu-HU" dirty="0" smtClean="0"/>
              <a:t>, </a:t>
            </a:r>
            <a:r>
              <a:rPr lang="hu-HU" i="1" dirty="0" smtClean="0"/>
              <a:t>\.</a:t>
            </a:r>
            <a:r>
              <a:rPr lang="hu-HU" dirty="0" smtClean="0"/>
              <a:t> maga a pont;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on</a:t>
            </a:r>
            <a:r>
              <a:rPr lang="hu-HU" dirty="0" smtClean="0">
                <a:solidFill>
                  <a:srgbClr val="00B050"/>
                </a:solidFill>
              </a:rPr>
              <a:t>\./</a:t>
            </a:r>
            <a:endParaRPr lang="hu-HU" dirty="0"/>
          </a:p>
          <a:p>
            <a:pPr lvl="1"/>
            <a:r>
              <a:rPr lang="hu-HU" i="1" dirty="0" smtClean="0"/>
              <a:t>\n </a:t>
            </a:r>
            <a:r>
              <a:rPr lang="hu-HU" dirty="0" smtClean="0"/>
              <a:t>sortörés, </a:t>
            </a:r>
            <a:r>
              <a:rPr lang="hu-HU" i="1" dirty="0" smtClean="0"/>
              <a:t>\t </a:t>
            </a:r>
            <a:r>
              <a:rPr lang="hu-HU" dirty="0" smtClean="0"/>
              <a:t>tabulátor (ismerős lehet Python és más nyelvi </a:t>
            </a:r>
            <a:r>
              <a:rPr lang="hu-HU" dirty="0" err="1" smtClean="0"/>
              <a:t>sztringekből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9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regexek</a:t>
            </a:r>
            <a:r>
              <a:rPr lang="hu-HU" dirty="0" smtClean="0"/>
              <a:t> szintaxisa ún. </a:t>
            </a:r>
            <a:r>
              <a:rPr lang="hu-HU" dirty="0" err="1" smtClean="0"/>
              <a:t>metakaraktereket</a:t>
            </a:r>
            <a:r>
              <a:rPr lang="hu-HU" dirty="0" smtClean="0"/>
              <a:t> definiál:</a:t>
            </a:r>
          </a:p>
          <a:p>
            <a:pPr lvl="1"/>
            <a:r>
              <a:rPr lang="hu-HU" i="1" dirty="0" smtClean="0"/>
              <a:t>^</a:t>
            </a:r>
            <a:r>
              <a:rPr lang="hu-HU" dirty="0" smtClean="0"/>
              <a:t> a </a:t>
            </a:r>
            <a:r>
              <a:rPr lang="hu-HU" dirty="0" err="1" smtClean="0"/>
              <a:t>sztring</a:t>
            </a:r>
            <a:r>
              <a:rPr lang="hu-HU" dirty="0" smtClean="0"/>
              <a:t> </a:t>
            </a:r>
            <a:r>
              <a:rPr lang="hu-HU" b="1" dirty="0" smtClean="0"/>
              <a:t>elejét </a:t>
            </a:r>
            <a:r>
              <a:rPr lang="hu-HU" dirty="0" smtClean="0"/>
              <a:t>jelöli (vagy a sorét, ha az </a:t>
            </a:r>
            <a:r>
              <a:rPr lang="hu-HU" i="1" dirty="0" smtClean="0"/>
              <a:t>/m </a:t>
            </a:r>
            <a:r>
              <a:rPr lang="hu-HU" dirty="0" smtClean="0"/>
              <a:t>bináris paraméter meg lett adva), a $ </a:t>
            </a:r>
            <a:r>
              <a:rPr lang="hu-HU" i="1" dirty="0" err="1" smtClean="0"/>
              <a:t>a</a:t>
            </a:r>
            <a:r>
              <a:rPr lang="hu-HU" i="1" dirty="0" smtClean="0"/>
              <a:t> </a:t>
            </a:r>
            <a:r>
              <a:rPr lang="hu-HU" dirty="0" err="1" smtClean="0"/>
              <a:t>sztring</a:t>
            </a:r>
            <a:r>
              <a:rPr lang="hu-HU" dirty="0" smtClean="0"/>
              <a:t> (vagy sor) </a:t>
            </a:r>
            <a:r>
              <a:rPr lang="hu-HU" b="1" dirty="0" smtClean="0"/>
              <a:t>végét</a:t>
            </a:r>
            <a:r>
              <a:rPr lang="hu-HU" dirty="0" smtClean="0"/>
              <a:t>; </a:t>
            </a:r>
            <a:r>
              <a:rPr lang="hu-HU" dirty="0" smtClean="0">
                <a:solidFill>
                  <a:srgbClr val="00B050"/>
                </a:solidFill>
              </a:rPr>
              <a:t>/^</a:t>
            </a:r>
            <a:r>
              <a:rPr lang="hu-HU" dirty="0" err="1" smtClean="0">
                <a:solidFill>
                  <a:srgbClr val="00B050"/>
                </a:solidFill>
              </a:rPr>
              <a:t>For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</a:p>
          <a:p>
            <a:pPr lvl="1"/>
            <a:r>
              <a:rPr lang="hu-HU" dirty="0" smtClean="0"/>
              <a:t>. </a:t>
            </a:r>
            <a:r>
              <a:rPr lang="hu-HU" b="1" dirty="0" smtClean="0"/>
              <a:t>bármely karaktert </a:t>
            </a:r>
            <a:r>
              <a:rPr lang="hu-HU" dirty="0" smtClean="0"/>
              <a:t>helyettesít;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ll</a:t>
            </a:r>
            <a:r>
              <a:rPr lang="hu-HU" dirty="0" smtClean="0">
                <a:solidFill>
                  <a:srgbClr val="00B050"/>
                </a:solidFill>
              </a:rPr>
              <a:t>./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/\../</a:t>
            </a:r>
          </a:p>
          <a:p>
            <a:pPr lvl="2"/>
            <a:r>
              <a:rPr lang="hu-HU" dirty="0" smtClean="0"/>
              <a:t>kivéve a sortörést; erre csak akkor illeszkedik, ha a </a:t>
            </a:r>
            <a:r>
              <a:rPr lang="hu-HU" dirty="0" err="1" smtClean="0"/>
              <a:t>dotall</a:t>
            </a:r>
            <a:r>
              <a:rPr lang="hu-HU" dirty="0" smtClean="0"/>
              <a:t> (</a:t>
            </a:r>
            <a:r>
              <a:rPr lang="hu-HU" i="1" dirty="0" smtClean="0"/>
              <a:t>/s</a:t>
            </a:r>
            <a:r>
              <a:rPr lang="hu-HU" dirty="0" smtClean="0"/>
              <a:t>) paraméter meg lett adva.</a:t>
            </a:r>
          </a:p>
          <a:p>
            <a:pPr lvl="1"/>
            <a:r>
              <a:rPr lang="hu-HU" dirty="0" smtClean="0"/>
              <a:t>szögletes zárójelpár </a:t>
            </a:r>
            <a:r>
              <a:rPr lang="hu-HU" i="1" dirty="0" smtClean="0"/>
              <a:t>[ ]</a:t>
            </a:r>
            <a:r>
              <a:rPr lang="hu-HU" dirty="0" smtClean="0"/>
              <a:t> </a:t>
            </a:r>
            <a:r>
              <a:rPr lang="hu-HU" b="1" dirty="0" smtClean="0"/>
              <a:t>karakterhalmazt </a:t>
            </a:r>
            <a:r>
              <a:rPr lang="hu-HU" dirty="0" smtClean="0"/>
              <a:t>vesz körül, ez </a:t>
            </a:r>
            <a:r>
              <a:rPr lang="hu-HU" b="1" dirty="0" smtClean="0"/>
              <a:t>egyetlen </a:t>
            </a:r>
            <a:r>
              <a:rPr lang="hu-HU" dirty="0" smtClean="0"/>
              <a:t>karakterre illeszkedik, amely eleme a halmaznak;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use</a:t>
            </a:r>
            <a:r>
              <a:rPr lang="hu-HU" dirty="0" smtClean="0">
                <a:solidFill>
                  <a:srgbClr val="00B050"/>
                </a:solidFill>
              </a:rPr>
              <a:t>[</a:t>
            </a:r>
            <a:r>
              <a:rPr lang="hu-HU" dirty="0" err="1" smtClean="0">
                <a:solidFill>
                  <a:srgbClr val="00B050"/>
                </a:solidFill>
              </a:rPr>
              <a:t>rsd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</a:p>
          <a:p>
            <a:pPr lvl="2"/>
            <a:r>
              <a:rPr lang="hu-HU" dirty="0" smtClean="0"/>
              <a:t>egy vagy több karaktertartomány (karakterkódok értelmében) is megadható úgy, hogy - (mínusz) jelet írunk a tartomány eleje és vége közé szögletes zárójelen belül;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</a:rPr>
              <a:t>/[A-Za-z1-9_]/, /[A-Z][</a:t>
            </a:r>
            <a:r>
              <a:rPr lang="hu-HU" dirty="0" err="1" smtClean="0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]/, </a:t>
            </a:r>
            <a:r>
              <a:rPr lang="hu-HU" dirty="0">
                <a:solidFill>
                  <a:srgbClr val="00B050"/>
                </a:solidFill>
              </a:rPr>
              <a:t>/[</a:t>
            </a:r>
            <a:r>
              <a:rPr lang="hu-HU" dirty="0" err="1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][</a:t>
            </a:r>
            <a:r>
              <a:rPr lang="hu-HU" dirty="0" err="1" smtClean="0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  <a:r>
              <a:rPr lang="hu-HU" dirty="0" smtClean="0"/>
              <a:t> </a:t>
            </a:r>
          </a:p>
          <a:p>
            <a:pPr lvl="2"/>
            <a:r>
              <a:rPr lang="hu-HU" dirty="0" smtClean="0"/>
              <a:t>a ^ </a:t>
            </a:r>
            <a:r>
              <a:rPr lang="hu-HU" dirty="0" err="1" smtClean="0"/>
              <a:t>a</a:t>
            </a:r>
            <a:r>
              <a:rPr lang="hu-HU" dirty="0" smtClean="0"/>
              <a:t> nyitó szögletes zárójel után a halmaz negációját (komplementerét) jelöli, pl. [^</a:t>
            </a:r>
            <a:r>
              <a:rPr lang="hu-HU" dirty="0" err="1" smtClean="0"/>
              <a:t>aeiou</a:t>
            </a:r>
            <a:r>
              <a:rPr lang="hu-HU" dirty="0" smtClean="0"/>
              <a:t>] bármely nem magánhangzó karakter; 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</a:rPr>
              <a:t>/[A-Z][^</a:t>
            </a:r>
            <a:r>
              <a:rPr lang="hu-HU" dirty="0" err="1" smtClean="0">
                <a:solidFill>
                  <a:srgbClr val="00B050"/>
                </a:solidFill>
              </a:rPr>
              <a:t>aeiouAEIOU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</a:p>
          <a:p>
            <a:pPr lvl="1"/>
            <a:r>
              <a:rPr lang="hu-HU" dirty="0" smtClean="0"/>
              <a:t>a zárójelpár </a:t>
            </a:r>
            <a:r>
              <a:rPr lang="hu-HU" i="1" dirty="0" smtClean="0"/>
              <a:t>() </a:t>
            </a:r>
            <a:r>
              <a:rPr lang="hu-HU" dirty="0" smtClean="0"/>
              <a:t>egy vagy több karakterből álló szekvenciát </a:t>
            </a:r>
            <a:r>
              <a:rPr lang="hu-HU" b="1" dirty="0" smtClean="0"/>
              <a:t>csoportba </a:t>
            </a:r>
            <a:r>
              <a:rPr lang="hu-HU" dirty="0" smtClean="0"/>
              <a:t>foglal; a csoport módosítható kvantorral, </a:t>
            </a:r>
            <a:r>
              <a:rPr lang="hu-HU" dirty="0" err="1" smtClean="0"/>
              <a:t>diszjunkcióval</a:t>
            </a:r>
            <a:r>
              <a:rPr lang="hu-HU" dirty="0" smtClean="0"/>
              <a:t>, </a:t>
            </a:r>
            <a:r>
              <a:rPr lang="hu-HU" dirty="0"/>
              <a:t>a </a:t>
            </a:r>
            <a:r>
              <a:rPr lang="hu-HU" dirty="0" err="1"/>
              <a:t>regexfeldolgozó</a:t>
            </a:r>
            <a:r>
              <a:rPr lang="hu-HU" dirty="0"/>
              <a:t> </a:t>
            </a:r>
            <a:r>
              <a:rPr lang="hu-HU" dirty="0" smtClean="0"/>
              <a:t>visszaadhatja külön </a:t>
            </a:r>
            <a:r>
              <a:rPr lang="hu-HU" dirty="0" err="1" smtClean="0"/>
              <a:t>részsztringként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b="1" dirty="0" err="1" smtClean="0"/>
              <a:t>diszjunkciót</a:t>
            </a:r>
            <a:r>
              <a:rPr lang="hu-HU" b="1" dirty="0" smtClean="0"/>
              <a:t> </a:t>
            </a:r>
            <a:r>
              <a:rPr lang="hu-HU" dirty="0" smtClean="0"/>
              <a:t>| tartalmazhat, ami azt jelenti, hogy a tőle balra vagy jobbra levő mintára illeszkedik; általában csoportokkal használjuk;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we</a:t>
            </a:r>
            <a:r>
              <a:rPr lang="hu-HU" dirty="0" smtClean="0">
                <a:solidFill>
                  <a:srgbClr val="00B050"/>
                </a:solidFill>
              </a:rPr>
              <a:t>|</a:t>
            </a:r>
            <a:r>
              <a:rPr lang="hu-HU" dirty="0" err="1" smtClean="0">
                <a:solidFill>
                  <a:srgbClr val="00B050"/>
                </a:solidFill>
              </a:rPr>
              <a:t>our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/th(e|is|</a:t>
            </a:r>
            <a:r>
              <a:rPr lang="hu-HU" dirty="0" err="1" smtClean="0">
                <a:solidFill>
                  <a:srgbClr val="00B050"/>
                </a:solidFill>
              </a:rPr>
              <a:t>at</a:t>
            </a:r>
            <a:r>
              <a:rPr lang="hu-HU" dirty="0" smtClean="0">
                <a:solidFill>
                  <a:srgbClr val="00B050"/>
                </a:solidFill>
              </a:rPr>
              <a:t>)/</a:t>
            </a:r>
          </a:p>
        </p:txBody>
      </p:sp>
    </p:spTree>
    <p:extLst>
      <p:ext uri="{BB962C8B-B14F-4D97-AF65-F5344CB8AC3E}">
        <p14:creationId xmlns:p14="http://schemas.microsoft.com/office/powerpoint/2010/main" val="11365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Metakarakterek</a:t>
            </a:r>
            <a:r>
              <a:rPr lang="hu-HU" dirty="0" smtClean="0"/>
              <a:t> (folytatás)</a:t>
            </a:r>
          </a:p>
          <a:p>
            <a:pPr lvl="1"/>
            <a:r>
              <a:rPr lang="hu-HU" b="1" dirty="0" smtClean="0"/>
              <a:t>kvantorok </a:t>
            </a:r>
            <a:r>
              <a:rPr lang="hu-HU" dirty="0" smtClean="0"/>
              <a:t>következhetnek egyetlen karakter, halmaz vagy csoport után:</a:t>
            </a:r>
          </a:p>
          <a:p>
            <a:pPr lvl="2"/>
            <a:r>
              <a:rPr lang="hu-HU" i="1" dirty="0" smtClean="0"/>
              <a:t>?</a:t>
            </a:r>
            <a:r>
              <a:rPr lang="hu-HU" dirty="0" smtClean="0"/>
              <a:t> jelentése </a:t>
            </a:r>
            <a:r>
              <a:rPr lang="hu-HU" b="1" dirty="0" smtClean="0"/>
              <a:t>legfeljebb </a:t>
            </a:r>
            <a:r>
              <a:rPr lang="hu-HU" dirty="0" smtClean="0"/>
              <a:t>1 </a:t>
            </a:r>
            <a:r>
              <a:rPr lang="hu-HU" dirty="0"/>
              <a:t>(</a:t>
            </a:r>
            <a:r>
              <a:rPr lang="hu-HU" dirty="0" err="1"/>
              <a:t>1</a:t>
            </a:r>
            <a:r>
              <a:rPr lang="hu-HU" dirty="0"/>
              <a:t> </a:t>
            </a:r>
            <a:r>
              <a:rPr lang="hu-HU" dirty="0" smtClean="0"/>
              <a:t>vagy </a:t>
            </a:r>
            <a:r>
              <a:rPr lang="hu-HU" dirty="0"/>
              <a:t>0); </a:t>
            </a:r>
            <a:r>
              <a:rPr lang="hu-HU" dirty="0">
                <a:solidFill>
                  <a:srgbClr val="00B050"/>
                </a:solidFill>
              </a:rPr>
              <a:t>/</a:t>
            </a:r>
            <a:r>
              <a:rPr lang="hu-HU" dirty="0" err="1">
                <a:solidFill>
                  <a:srgbClr val="00B050"/>
                </a:solidFill>
              </a:rPr>
              <a:t>models</a:t>
            </a:r>
            <a:r>
              <a:rPr lang="hu-HU" dirty="0">
                <a:solidFill>
                  <a:srgbClr val="00B050"/>
                </a:solidFill>
              </a:rPr>
              <a:t>?/, /\</a:t>
            </a:r>
            <a:r>
              <a:rPr lang="hu-HU" dirty="0" err="1">
                <a:solidFill>
                  <a:srgbClr val="00B050"/>
                </a:solidFill>
              </a:rPr>
              <a:t>ban</a:t>
            </a:r>
            <a:r>
              <a:rPr lang="hu-HU" dirty="0">
                <a:solidFill>
                  <a:srgbClr val="00B050"/>
                </a:solidFill>
              </a:rPr>
              <a:t>?\b/, /\. ?\n/</a:t>
            </a:r>
          </a:p>
          <a:p>
            <a:pPr lvl="2"/>
            <a:r>
              <a:rPr lang="hu-HU" i="1" dirty="0"/>
              <a:t>+</a:t>
            </a:r>
            <a:r>
              <a:rPr lang="hu-HU" dirty="0"/>
              <a:t> </a:t>
            </a:r>
            <a:r>
              <a:rPr lang="hu-HU" dirty="0" smtClean="0"/>
              <a:t>jelentése </a:t>
            </a:r>
            <a:r>
              <a:rPr lang="hu-HU" b="1" dirty="0" smtClean="0"/>
              <a:t>legalább </a:t>
            </a:r>
            <a:r>
              <a:rPr lang="hu-HU" dirty="0" smtClean="0"/>
              <a:t>1 </a:t>
            </a:r>
            <a:r>
              <a:rPr lang="hu-HU" dirty="0"/>
              <a:t>(</a:t>
            </a:r>
            <a:r>
              <a:rPr lang="hu-HU" dirty="0" err="1"/>
              <a:t>1</a:t>
            </a:r>
            <a:r>
              <a:rPr lang="hu-HU" dirty="0"/>
              <a:t> </a:t>
            </a:r>
            <a:r>
              <a:rPr lang="hu-HU" dirty="0" smtClean="0"/>
              <a:t>vagy sok); </a:t>
            </a:r>
            <a:r>
              <a:rPr lang="hu-HU" dirty="0">
                <a:solidFill>
                  <a:srgbClr val="00B050"/>
                </a:solidFill>
              </a:rPr>
              <a:t>/ +/, /\n+/, 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{.+}/</a:t>
            </a:r>
          </a:p>
          <a:p>
            <a:pPr lvl="2"/>
            <a:r>
              <a:rPr lang="hu-HU" i="1" dirty="0"/>
              <a:t>+?</a:t>
            </a:r>
            <a:r>
              <a:rPr lang="hu-HU" dirty="0"/>
              <a:t> </a:t>
            </a:r>
            <a:r>
              <a:rPr lang="hu-HU" dirty="0" smtClean="0"/>
              <a:t>a + </a:t>
            </a:r>
            <a:r>
              <a:rPr lang="hu-HU" b="1" dirty="0" smtClean="0"/>
              <a:t>nem mohó </a:t>
            </a:r>
            <a:r>
              <a:rPr lang="hu-HU" dirty="0" smtClean="0"/>
              <a:t>változata, </a:t>
            </a:r>
            <a:r>
              <a:rPr lang="hu-HU" b="1" dirty="0" smtClean="0"/>
              <a:t>legalább 1 </a:t>
            </a:r>
            <a:r>
              <a:rPr lang="hu-HU" dirty="0" smtClean="0"/>
              <a:t>karakterre illeszkedik, de a </a:t>
            </a:r>
            <a:r>
              <a:rPr lang="hu-HU" b="1" dirty="0" smtClean="0"/>
              <a:t>lehető legrövidebb </a:t>
            </a:r>
            <a:r>
              <a:rPr lang="hu-HU" dirty="0" smtClean="0"/>
              <a:t>karaktersorozatra, míg a </a:t>
            </a:r>
            <a:r>
              <a:rPr lang="hu-HU" b="1" dirty="0" smtClean="0"/>
              <a:t>sima + </a:t>
            </a:r>
            <a:r>
              <a:rPr lang="hu-HU" dirty="0" smtClean="0"/>
              <a:t>a </a:t>
            </a:r>
            <a:r>
              <a:rPr lang="hu-HU" b="1" dirty="0" smtClean="0"/>
              <a:t>lehető leghosszabb </a:t>
            </a:r>
            <a:r>
              <a:rPr lang="hu-HU" dirty="0" smtClean="0"/>
              <a:t>sorozatra; </a:t>
            </a:r>
            <a:r>
              <a:rPr lang="hu-HU" dirty="0" smtClean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{.+?/ </a:t>
            </a:r>
            <a:r>
              <a:rPr lang="hu-HU" dirty="0"/>
              <a:t>vs. </a:t>
            </a:r>
            <a:r>
              <a:rPr lang="hu-HU" dirty="0" smtClean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{.+/ </a:t>
            </a:r>
            <a:r>
              <a:rPr lang="hu-HU" dirty="0"/>
              <a:t>vs. </a:t>
            </a:r>
            <a:r>
              <a:rPr lang="hu-HU" dirty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{.+}/ </a:t>
            </a:r>
            <a:r>
              <a:rPr lang="hu-HU" dirty="0"/>
              <a:t>vs. </a:t>
            </a:r>
            <a:r>
              <a:rPr lang="hu-HU" dirty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{.+?}/</a:t>
            </a:r>
            <a:r>
              <a:rPr lang="hu-HU" dirty="0"/>
              <a:t> - </a:t>
            </a:r>
            <a:r>
              <a:rPr lang="hu-HU" dirty="0" smtClean="0"/>
              <a:t>általában a nem mohóra van szükség</a:t>
            </a:r>
            <a:endParaRPr lang="hu-HU" dirty="0"/>
          </a:p>
          <a:p>
            <a:pPr lvl="2"/>
            <a:r>
              <a:rPr lang="hu-HU" i="1" dirty="0"/>
              <a:t>* </a:t>
            </a:r>
            <a:r>
              <a:rPr lang="hu-HU" dirty="0" smtClean="0"/>
              <a:t>jelentése </a:t>
            </a:r>
            <a:r>
              <a:rPr lang="hu-HU" b="1" dirty="0" smtClean="0"/>
              <a:t>bármely szám </a:t>
            </a:r>
            <a:r>
              <a:rPr lang="hu-HU" dirty="0" smtClean="0"/>
              <a:t>(0 vagy sok); </a:t>
            </a:r>
            <a:r>
              <a:rPr lang="hu-HU" dirty="0" smtClean="0">
                <a:solidFill>
                  <a:srgbClr val="00B050"/>
                </a:solidFill>
              </a:rPr>
              <a:t>/th\w*s/</a:t>
            </a:r>
          </a:p>
          <a:p>
            <a:pPr lvl="2"/>
            <a:r>
              <a:rPr lang="hu-HU" i="1" dirty="0" smtClean="0"/>
              <a:t>*? </a:t>
            </a:r>
            <a:r>
              <a:rPr lang="hu-HU" dirty="0" smtClean="0"/>
              <a:t>a *, </a:t>
            </a:r>
            <a:r>
              <a:rPr lang="hu-HU" b="1" dirty="0"/>
              <a:t>nem mohó </a:t>
            </a:r>
            <a:r>
              <a:rPr lang="hu-HU" dirty="0" smtClean="0"/>
              <a:t>változata, </a:t>
            </a:r>
            <a:r>
              <a:rPr lang="hu-HU" b="1" dirty="0" smtClean="0"/>
              <a:t>bármely karakterekre </a:t>
            </a:r>
            <a:r>
              <a:rPr lang="hu-HU" dirty="0"/>
              <a:t>illeszkedik, de a </a:t>
            </a:r>
            <a:r>
              <a:rPr lang="hu-HU" b="1" dirty="0"/>
              <a:t>lehető legrövidebb </a:t>
            </a:r>
            <a:r>
              <a:rPr lang="hu-HU" dirty="0" smtClean="0"/>
              <a:t>karaktersorozatra (csak akkor van értelme, ha utána jönnek más karakterek is a </a:t>
            </a:r>
            <a:r>
              <a:rPr lang="hu-HU" dirty="0" err="1" smtClean="0"/>
              <a:t>regexben</a:t>
            </a:r>
            <a:r>
              <a:rPr lang="hu-HU" dirty="0" smtClean="0"/>
              <a:t>); </a:t>
            </a:r>
            <a:r>
              <a:rPr lang="hu-HU" dirty="0">
                <a:solidFill>
                  <a:srgbClr val="00B050"/>
                </a:solidFill>
              </a:rPr>
              <a:t>/</a:t>
            </a:r>
            <a:r>
              <a:rPr lang="hu-HU" dirty="0" smtClean="0">
                <a:solidFill>
                  <a:srgbClr val="00B050"/>
                </a:solidFill>
              </a:rPr>
              <a:t>[</a:t>
            </a:r>
            <a:r>
              <a:rPr lang="hu-HU" dirty="0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].*?\./, /\([^)]*?\)/</a:t>
            </a:r>
          </a:p>
          <a:p>
            <a:pPr lvl="2"/>
            <a:r>
              <a:rPr lang="hu-HU" dirty="0" smtClean="0"/>
              <a:t>kapcsos zárójel { } </a:t>
            </a:r>
            <a:r>
              <a:rPr lang="hu-HU" b="1" dirty="0" smtClean="0"/>
              <a:t>a részminta pontos számú ismétlését </a:t>
            </a:r>
            <a:r>
              <a:rPr lang="hu-HU" dirty="0" smtClean="0"/>
              <a:t>jelenti, pl. </a:t>
            </a:r>
            <a:r>
              <a:rPr lang="hu-HU" dirty="0" smtClean="0">
                <a:solidFill>
                  <a:srgbClr val="00B050"/>
                </a:solidFill>
              </a:rPr>
              <a:t>/[</a:t>
            </a:r>
            <a:r>
              <a:rPr lang="hu-HU" dirty="0" err="1">
                <a:solidFill>
                  <a:srgbClr val="00B050"/>
                </a:solidFill>
              </a:rPr>
              <a:t>aeiou</a:t>
            </a:r>
            <a:r>
              <a:rPr lang="hu-HU" dirty="0">
                <a:solidFill>
                  <a:srgbClr val="00B050"/>
                </a:solidFill>
              </a:rPr>
              <a:t>]{2</a:t>
            </a:r>
            <a:r>
              <a:rPr lang="hu-HU" dirty="0" smtClean="0">
                <a:solidFill>
                  <a:srgbClr val="00B050"/>
                </a:solidFill>
              </a:rPr>
              <a:t>}/</a:t>
            </a:r>
            <a:r>
              <a:rPr lang="hu-HU" dirty="0" smtClean="0"/>
              <a:t>, vagy </a:t>
            </a:r>
            <a:r>
              <a:rPr lang="hu-HU" b="1" dirty="0" smtClean="0"/>
              <a:t>számtartományt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/\b\w{3,5}\b/</a:t>
            </a:r>
            <a:r>
              <a:rPr lang="hu-HU" dirty="0" smtClean="0"/>
              <a:t>, </a:t>
            </a:r>
            <a:r>
              <a:rPr lang="hu-HU" dirty="0" smtClean="0"/>
              <a:t>vagy </a:t>
            </a:r>
            <a:r>
              <a:rPr lang="hu-HU" b="1" dirty="0" smtClean="0"/>
              <a:t>minimumot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/\b\w{10,}\b/</a:t>
            </a:r>
            <a:r>
              <a:rPr lang="hu-HU" dirty="0"/>
              <a:t>;</a:t>
            </a:r>
            <a:r>
              <a:rPr lang="hu-HU" dirty="0" smtClean="0"/>
              <a:t> </a:t>
            </a:r>
            <a:r>
              <a:rPr lang="hu-HU" dirty="0" smtClean="0"/>
              <a:t>maximum úgy fejezhető ki, hogy </a:t>
            </a:r>
            <a:r>
              <a:rPr lang="hu-HU" i="1" dirty="0" smtClean="0"/>
              <a:t>{1,n</a:t>
            </a:r>
            <a:r>
              <a:rPr lang="hu-HU" i="1" dirty="0" smtClean="0"/>
              <a:t>} </a:t>
            </a:r>
            <a:r>
              <a:rPr lang="hu-HU" dirty="0" smtClean="0">
                <a:solidFill>
                  <a:srgbClr val="00B050"/>
                </a:solidFill>
              </a:rPr>
              <a:t>/\b(\w{1,3} ){</a:t>
            </a:r>
            <a:r>
              <a:rPr lang="hu-HU" dirty="0" err="1" smtClean="0">
                <a:solidFill>
                  <a:srgbClr val="00B050"/>
                </a:solidFill>
              </a:rPr>
              <a:t>3</a:t>
            </a:r>
            <a:r>
              <a:rPr lang="hu-HU" dirty="0" smtClean="0">
                <a:solidFill>
                  <a:srgbClr val="00B050"/>
                </a:solidFill>
              </a:rPr>
              <a:t>,}/</a:t>
            </a:r>
          </a:p>
          <a:p>
            <a:pPr lvl="2"/>
            <a:r>
              <a:rPr lang="hu-HU" dirty="0" smtClean="0"/>
              <a:t>egy minta, amely a </a:t>
            </a:r>
            <a:r>
              <a:rPr lang="hu-HU" dirty="0" err="1" smtClean="0"/>
              <a:t>HH</a:t>
            </a:r>
            <a:r>
              <a:rPr lang="hu-HU" dirty="0" smtClean="0"/>
              <a:t>:MM </a:t>
            </a:r>
            <a:r>
              <a:rPr lang="hu-HU" dirty="0" smtClean="0"/>
              <a:t>és </a:t>
            </a:r>
            <a:r>
              <a:rPr lang="hu-HU" dirty="0" err="1" smtClean="0"/>
              <a:t>HH</a:t>
            </a:r>
            <a:r>
              <a:rPr lang="hu-HU" dirty="0" smtClean="0"/>
              <a:t>:MM:SS időformátumokra illeszkedik: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GB" dirty="0" smtClean="0">
                <a:solidFill>
                  <a:srgbClr val="00B050"/>
                </a:solidFill>
              </a:rPr>
              <a:t>([</a:t>
            </a:r>
            <a:r>
              <a:rPr lang="en-GB" dirty="0">
                <a:solidFill>
                  <a:srgbClr val="00B050"/>
                </a:solidFill>
              </a:rPr>
              <a:t>01][0-9]|2[0-3])(:[0-5][0-9]){1,2</a:t>
            </a:r>
            <a:r>
              <a:rPr lang="en-GB" dirty="0" smtClean="0">
                <a:solidFill>
                  <a:srgbClr val="00B050"/>
                </a:solidFill>
              </a:rPr>
              <a:t>}</a:t>
            </a:r>
            <a:endParaRPr lang="hu-HU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Unicode </a:t>
            </a:r>
            <a:r>
              <a:rPr lang="hu-HU" dirty="0" smtClean="0"/>
              <a:t>karaktertulajdonságok: </a:t>
            </a:r>
            <a:r>
              <a:rPr lang="hu-HU" i="1" dirty="0"/>
              <a:t>\p{}</a:t>
            </a:r>
          </a:p>
          <a:p>
            <a:pPr lvl="1"/>
            <a:r>
              <a:rPr lang="hu-HU" dirty="0" smtClean="0"/>
              <a:t>Az angolon kívüli nyelvekben fontos szempont lehet, hogy Unicode-karakterekre is tudjunk </a:t>
            </a:r>
            <a:r>
              <a:rPr lang="hu-HU" dirty="0" err="1" smtClean="0"/>
              <a:t>regexeket</a:t>
            </a:r>
            <a:r>
              <a:rPr lang="hu-HU" dirty="0" smtClean="0"/>
              <a:t> illeszteni</a:t>
            </a:r>
          </a:p>
          <a:p>
            <a:pPr lvl="1"/>
            <a:r>
              <a:rPr lang="hu-HU" dirty="0" smtClean="0"/>
              <a:t>a </a:t>
            </a:r>
            <a:r>
              <a:rPr lang="hu-HU" i="1" dirty="0" smtClean="0"/>
              <a:t>\w</a:t>
            </a:r>
            <a:r>
              <a:rPr lang="hu-HU" dirty="0" smtClean="0"/>
              <a:t> </a:t>
            </a:r>
            <a:r>
              <a:rPr lang="hu-HU" dirty="0" err="1" smtClean="0"/>
              <a:t>metakarakter</a:t>
            </a:r>
            <a:r>
              <a:rPr lang="hu-HU" dirty="0" smtClean="0"/>
              <a:t> általában illeszkedik Unicode-betűkre, de ez nem tesz lehetővé finomabb kereséseket, pl. minden nagybetű illesztése, beleértve a nem ASCII-betűket</a:t>
            </a:r>
          </a:p>
          <a:p>
            <a:pPr lvl="1"/>
            <a:r>
              <a:rPr lang="hu-HU" dirty="0" smtClean="0"/>
              <a:t>egy lehetőség: </a:t>
            </a:r>
            <a:r>
              <a:rPr lang="hu-HU" dirty="0" smtClean="0">
                <a:solidFill>
                  <a:srgbClr val="00B050"/>
                </a:solidFill>
              </a:rPr>
              <a:t>/[</a:t>
            </a:r>
            <a:r>
              <a:rPr lang="hu-HU" dirty="0" err="1" smtClean="0">
                <a:solidFill>
                  <a:srgbClr val="00B050"/>
                </a:solidFill>
              </a:rPr>
              <a:t>A-ZÁÉÍÓÚÖÜŐŰ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  <a:r>
              <a:rPr lang="hu-HU" dirty="0" smtClean="0"/>
              <a:t> – </a:t>
            </a:r>
            <a:r>
              <a:rPr lang="hu-HU" dirty="0" smtClean="0"/>
              <a:t>nagyon nehézkes, idegen nagybetűket nem kezeli</a:t>
            </a:r>
            <a:endParaRPr lang="hu-HU" dirty="0" smtClean="0"/>
          </a:p>
          <a:p>
            <a:pPr lvl="1"/>
            <a:r>
              <a:rPr lang="hu-HU" dirty="0" smtClean="0"/>
              <a:t>A helyes megoldás egy </a:t>
            </a:r>
            <a:r>
              <a:rPr lang="hu-HU" b="1" dirty="0" smtClean="0"/>
              <a:t>Unicode-karakterosztály illesztése</a:t>
            </a:r>
          </a:p>
          <a:p>
            <a:pPr lvl="1"/>
            <a:r>
              <a:rPr lang="hu-HU" dirty="0" smtClean="0"/>
              <a:t>Ezt csak a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hu-HU" dirty="0" smtClean="0"/>
              <a:t> nevű harmadik féltől származó könyvtár támogatja Pythonban, </a:t>
            </a:r>
            <a:r>
              <a:rPr lang="hu-HU" dirty="0" smtClean="0"/>
              <a:t>a standard könyvtár részét alkotó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hu-HU" dirty="0" smtClean="0"/>
              <a:t> nem ismeri; a </a:t>
            </a:r>
            <a:r>
              <a:rPr lang="hu-HU" dirty="0" err="1" smtClean="0"/>
              <a:t>Perl</a:t>
            </a:r>
            <a:r>
              <a:rPr lang="hu-HU" dirty="0" smtClean="0"/>
              <a:t> alapból ismeri, a Linux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hu-HU" dirty="0" smtClean="0"/>
              <a:t> parancsa is</a:t>
            </a:r>
            <a:endParaRPr lang="hu-HU" dirty="0" smtClean="0"/>
          </a:p>
          <a:p>
            <a:pPr lvl="1"/>
            <a:r>
              <a:rPr lang="hu-HU" dirty="0" smtClean="0"/>
              <a:t>Legfontosabb tulajdonságok:</a:t>
            </a:r>
            <a:endParaRPr lang="hu-HU" dirty="0" smtClean="0"/>
          </a:p>
          <a:p>
            <a:pPr lvl="2"/>
            <a:r>
              <a:rPr lang="hu-HU" i="1" dirty="0"/>
              <a:t>\p{L}: </a:t>
            </a:r>
            <a:r>
              <a:rPr lang="hu-HU" b="1" dirty="0" smtClean="0"/>
              <a:t>bármely betű</a:t>
            </a:r>
            <a:r>
              <a:rPr lang="hu-HU" dirty="0" smtClean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Lu</a:t>
            </a:r>
            <a:r>
              <a:rPr lang="hu-HU" i="1" dirty="0" smtClean="0"/>
              <a:t>}: </a:t>
            </a:r>
            <a:r>
              <a:rPr lang="hu-HU" b="1" dirty="0" smtClean="0"/>
              <a:t>nagybetű</a:t>
            </a:r>
            <a:r>
              <a:rPr lang="hu-HU" dirty="0" smtClean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Ll</a:t>
            </a:r>
            <a:r>
              <a:rPr lang="hu-HU" i="1" dirty="0" smtClean="0"/>
              <a:t>}: </a:t>
            </a:r>
            <a:r>
              <a:rPr lang="hu-HU" b="1" dirty="0" smtClean="0"/>
              <a:t>kisbetű</a:t>
            </a:r>
            <a:r>
              <a:rPr lang="hu-HU" dirty="0" smtClean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Lo</a:t>
            </a:r>
            <a:r>
              <a:rPr lang="hu-HU" i="1" dirty="0" smtClean="0"/>
              <a:t>}: </a:t>
            </a:r>
            <a:r>
              <a:rPr lang="hu-HU" dirty="0" smtClean="0"/>
              <a:t>egyéb, kis- és nagybetűt meg nem különböző írásrendszerbe tartozó betű</a:t>
            </a:r>
            <a:endParaRPr lang="hu-HU" dirty="0" smtClean="0"/>
          </a:p>
          <a:p>
            <a:pPr lvl="2"/>
            <a:r>
              <a:rPr lang="hu-HU" i="1" dirty="0" smtClean="0"/>
              <a:t>\p{</a:t>
            </a:r>
            <a:r>
              <a:rPr lang="hu-HU" i="1" dirty="0" err="1" smtClean="0"/>
              <a:t>P</a:t>
            </a:r>
            <a:r>
              <a:rPr lang="hu-HU" i="1" dirty="0" smtClean="0"/>
              <a:t>}: </a:t>
            </a:r>
            <a:r>
              <a:rPr lang="hu-HU" b="1" dirty="0" smtClean="0"/>
              <a:t>bármely írásjel</a:t>
            </a:r>
            <a:r>
              <a:rPr lang="hu-HU" dirty="0" smtClean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Pd</a:t>
            </a:r>
            <a:r>
              <a:rPr lang="hu-HU" i="1" dirty="0" smtClean="0"/>
              <a:t>}: </a:t>
            </a:r>
            <a:r>
              <a:rPr lang="hu-HU" dirty="0" smtClean="0"/>
              <a:t>kötőjel/gondolatjel, </a:t>
            </a:r>
            <a:r>
              <a:rPr lang="hu-HU" i="1" dirty="0" smtClean="0"/>
              <a:t>\p{</a:t>
            </a:r>
            <a:r>
              <a:rPr lang="hu-HU" i="1" dirty="0" err="1" smtClean="0"/>
              <a:t>Ps</a:t>
            </a:r>
            <a:r>
              <a:rPr lang="hu-HU" i="1" dirty="0" smtClean="0"/>
              <a:t>}: </a:t>
            </a:r>
            <a:r>
              <a:rPr lang="hu-HU" dirty="0" smtClean="0"/>
              <a:t>nyitó zárójelszerű, </a:t>
            </a:r>
            <a:r>
              <a:rPr lang="hu-HU" i="1" dirty="0" smtClean="0"/>
              <a:t>\p{</a:t>
            </a:r>
            <a:r>
              <a:rPr lang="hu-HU" i="1" dirty="0" err="1" smtClean="0"/>
              <a:t>Pe</a:t>
            </a:r>
            <a:r>
              <a:rPr lang="hu-HU" i="1" dirty="0" smtClean="0"/>
              <a:t>}: </a:t>
            </a:r>
            <a:r>
              <a:rPr lang="hu-HU" dirty="0" smtClean="0"/>
              <a:t>záró </a:t>
            </a:r>
            <a:r>
              <a:rPr lang="hu-HU" dirty="0" smtClean="0"/>
              <a:t>zárójelszerű</a:t>
            </a:r>
            <a:r>
              <a:rPr lang="hu-HU" dirty="0"/>
              <a:t>, </a:t>
            </a:r>
            <a:r>
              <a:rPr lang="hu-HU" i="1" dirty="0" smtClean="0"/>
              <a:t>\p{Pi}: </a:t>
            </a:r>
            <a:r>
              <a:rPr lang="hu-HU" dirty="0" smtClean="0"/>
              <a:t>nyitó idézőjel, </a:t>
            </a:r>
            <a:r>
              <a:rPr lang="hu-HU" i="1" dirty="0" smtClean="0"/>
              <a:t>\p{</a:t>
            </a:r>
            <a:r>
              <a:rPr lang="hu-HU" i="1" dirty="0" err="1" smtClean="0"/>
              <a:t>Pf</a:t>
            </a:r>
            <a:r>
              <a:rPr lang="hu-HU" i="1" dirty="0" smtClean="0"/>
              <a:t>}: </a:t>
            </a:r>
            <a:r>
              <a:rPr lang="hu-HU" dirty="0"/>
              <a:t>záró idézőjel, </a:t>
            </a:r>
            <a:r>
              <a:rPr lang="hu-HU" i="1" dirty="0" smtClean="0"/>
              <a:t>\p{</a:t>
            </a:r>
            <a:r>
              <a:rPr lang="hu-HU" i="1" dirty="0" err="1" smtClean="0"/>
              <a:t>Po</a:t>
            </a:r>
            <a:r>
              <a:rPr lang="hu-HU" i="1" dirty="0" smtClean="0"/>
              <a:t>}: </a:t>
            </a:r>
            <a:r>
              <a:rPr lang="hu-HU" dirty="0" smtClean="0"/>
              <a:t>egyéb központozás</a:t>
            </a:r>
            <a:endParaRPr lang="hu-HU" dirty="0" smtClean="0"/>
          </a:p>
          <a:p>
            <a:pPr lvl="2"/>
            <a:r>
              <a:rPr lang="hu-HU" i="1" dirty="0" smtClean="0"/>
              <a:t>\p{S}: </a:t>
            </a:r>
            <a:r>
              <a:rPr lang="hu-HU" b="1" dirty="0" smtClean="0"/>
              <a:t>bármely szimbólum</a:t>
            </a:r>
            <a:endParaRPr lang="hu-HU" b="1" dirty="0" smtClean="0"/>
          </a:p>
          <a:p>
            <a:pPr lvl="2"/>
            <a:r>
              <a:rPr lang="hu-HU" i="1" dirty="0" smtClean="0"/>
              <a:t>\p{</a:t>
            </a:r>
            <a:r>
              <a:rPr lang="hu-HU" i="1" dirty="0" err="1" smtClean="0"/>
              <a:t>Zs</a:t>
            </a:r>
            <a:r>
              <a:rPr lang="hu-HU" i="1" dirty="0" smtClean="0"/>
              <a:t>}: </a:t>
            </a:r>
            <a:r>
              <a:rPr lang="hu-HU" dirty="0" smtClean="0"/>
              <a:t>bármely szóköz</a:t>
            </a:r>
            <a:endParaRPr lang="hu-HU" dirty="0" smtClean="0"/>
          </a:p>
          <a:p>
            <a:pPr lvl="2"/>
            <a:r>
              <a:rPr lang="hu-HU" dirty="0" smtClean="0"/>
              <a:t>teljes lista: </a:t>
            </a:r>
            <a:r>
              <a:rPr lang="hu-HU" dirty="0" err="1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err="1">
                <a:hlinkClick r:id="rId2"/>
              </a:rPr>
              <a:t>www.unicode.org</a:t>
            </a:r>
            <a:r>
              <a:rPr lang="hu-HU" dirty="0">
                <a:hlinkClick r:id="rId2"/>
              </a:rPr>
              <a:t>/</a:t>
            </a:r>
            <a:r>
              <a:rPr lang="hu-HU" dirty="0" err="1">
                <a:hlinkClick r:id="rId2"/>
              </a:rPr>
              <a:t>versions</a:t>
            </a:r>
            <a:r>
              <a:rPr lang="hu-HU" dirty="0">
                <a:hlinkClick r:id="rId2"/>
              </a:rPr>
              <a:t>/Unicode17.0.0/</a:t>
            </a:r>
            <a:r>
              <a:rPr lang="hu-HU" dirty="0" err="1">
                <a:hlinkClick r:id="rId2"/>
              </a:rPr>
              <a:t>core-spec</a:t>
            </a:r>
            <a:r>
              <a:rPr lang="hu-HU" dirty="0">
                <a:hlinkClick r:id="rId2"/>
              </a:rPr>
              <a:t>/chapter-4</a:t>
            </a:r>
            <a:r>
              <a:rPr lang="hu-HU" dirty="0" smtClean="0">
                <a:hlinkClick r:id="rId2"/>
              </a:rPr>
              <a:t>/</a:t>
            </a:r>
            <a:r>
              <a:rPr lang="hu-H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1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Sok haladóbb technika</a:t>
            </a:r>
            <a:r>
              <a:rPr lang="hu-HU" dirty="0" smtClean="0"/>
              <a:t>:</a:t>
            </a:r>
            <a:endParaRPr lang="hu-HU" dirty="0" smtClean="0"/>
          </a:p>
          <a:p>
            <a:pPr lvl="1"/>
            <a:r>
              <a:rPr lang="hu-HU" dirty="0" smtClean="0"/>
              <a:t>A körbenézés (</a:t>
            </a:r>
            <a:r>
              <a:rPr lang="hu-HU" dirty="0" err="1" smtClean="0"/>
              <a:t>lookaround</a:t>
            </a:r>
            <a:r>
              <a:rPr lang="hu-HU" dirty="0" smtClean="0"/>
              <a:t>) segítségével megadhatjuk egy </a:t>
            </a:r>
            <a:r>
              <a:rPr lang="hu-HU" dirty="0" err="1" smtClean="0"/>
              <a:t>regexminta</a:t>
            </a:r>
            <a:r>
              <a:rPr lang="hu-HU" dirty="0" smtClean="0"/>
              <a:t> bal és jobb kontextusát, és így elkülöníthetjük magát az illesztendő mintát attól a környezettől, amelyen belül keressük.</a:t>
            </a:r>
          </a:p>
          <a:p>
            <a:pPr lvl="2"/>
            <a:r>
              <a:rPr lang="hu-HU" dirty="0" smtClean="0"/>
              <a:t>Bal kontextus: hátranézés </a:t>
            </a:r>
            <a:r>
              <a:rPr lang="hu-HU" i="1" dirty="0" smtClean="0"/>
              <a:t>?&lt;=</a:t>
            </a:r>
            <a:r>
              <a:rPr lang="hu-HU" dirty="0" smtClean="0"/>
              <a:t>; </a:t>
            </a:r>
            <a:r>
              <a:rPr lang="hu-HU" dirty="0" smtClean="0"/>
              <a:t>jobb: előrenézés </a:t>
            </a:r>
            <a:r>
              <a:rPr lang="hu-HU" i="1" dirty="0" smtClean="0"/>
              <a:t>?=</a:t>
            </a:r>
          </a:p>
          <a:p>
            <a:pPr lvl="3"/>
            <a:r>
              <a:rPr lang="hu-HU" dirty="0">
                <a:solidFill>
                  <a:srgbClr val="00B050"/>
                </a:solidFill>
              </a:rPr>
              <a:t>/(</a:t>
            </a:r>
            <a:r>
              <a:rPr lang="hu-HU" b="1" dirty="0">
                <a:solidFill>
                  <a:srgbClr val="00B050"/>
                </a:solidFill>
              </a:rPr>
              <a:t>?&lt;=</a:t>
            </a:r>
            <a:r>
              <a:rPr lang="hu-HU" dirty="0" err="1">
                <a:solidFill>
                  <a:srgbClr val="00B050"/>
                </a:solidFill>
              </a:rPr>
              <a:t>the</a:t>
            </a:r>
            <a:r>
              <a:rPr lang="hu-HU" dirty="0">
                <a:solidFill>
                  <a:srgbClr val="00B050"/>
                </a:solidFill>
              </a:rPr>
              <a:t> )\w+/</a:t>
            </a:r>
            <a:r>
              <a:rPr lang="hu-HU" dirty="0"/>
              <a:t>, </a:t>
            </a:r>
            <a:r>
              <a:rPr lang="hu-HU" dirty="0" smtClean="0">
                <a:solidFill>
                  <a:srgbClr val="00B050"/>
                </a:solidFill>
              </a:rPr>
              <a:t>/(</a:t>
            </a:r>
            <a:r>
              <a:rPr lang="hu-HU" b="1" dirty="0" smtClean="0">
                <a:solidFill>
                  <a:srgbClr val="00B050"/>
                </a:solidFill>
              </a:rPr>
              <a:t>?&lt;=</a:t>
            </a:r>
            <a:r>
              <a:rPr lang="hu-HU" dirty="0" smtClean="0">
                <a:solidFill>
                  <a:srgbClr val="00B050"/>
                </a:solidFill>
              </a:rPr>
              <a:t>{).+?(</a:t>
            </a:r>
            <a:r>
              <a:rPr lang="hu-HU" b="1" dirty="0" smtClean="0">
                <a:solidFill>
                  <a:srgbClr val="00B050"/>
                </a:solidFill>
              </a:rPr>
              <a:t>?=</a:t>
            </a:r>
            <a:r>
              <a:rPr lang="hu-HU" dirty="0" smtClean="0">
                <a:solidFill>
                  <a:srgbClr val="00B050"/>
                </a:solidFill>
              </a:rPr>
              <a:t>})/</a:t>
            </a:r>
          </a:p>
          <a:p>
            <a:pPr lvl="2"/>
            <a:r>
              <a:rPr lang="hu-HU" dirty="0" smtClean="0"/>
              <a:t>Lehet </a:t>
            </a:r>
            <a:r>
              <a:rPr lang="hu-HU" b="1" dirty="0" smtClean="0"/>
              <a:t>pozitív </a:t>
            </a:r>
            <a:r>
              <a:rPr lang="hu-HU" dirty="0" smtClean="0"/>
              <a:t>(mi </a:t>
            </a:r>
            <a:r>
              <a:rPr lang="hu-HU" b="1" dirty="0" smtClean="0"/>
              <a:t>legyen </a:t>
            </a:r>
            <a:r>
              <a:rPr lang="hu-HU" dirty="0" smtClean="0"/>
              <a:t>a mintától balra vagy jobbra) vagy </a:t>
            </a:r>
            <a:r>
              <a:rPr lang="hu-HU" b="1" dirty="0" smtClean="0"/>
              <a:t>negatív </a:t>
            </a:r>
            <a:r>
              <a:rPr lang="hu-HU" dirty="0" smtClean="0"/>
              <a:t>(mi </a:t>
            </a:r>
            <a:r>
              <a:rPr lang="hu-HU" b="1" dirty="0" smtClean="0"/>
              <a:t>ne </a:t>
            </a:r>
            <a:r>
              <a:rPr lang="hu-HU" dirty="0" smtClean="0"/>
              <a:t>legyen), </a:t>
            </a:r>
            <a:r>
              <a:rPr lang="hu-HU" i="1" dirty="0" smtClean="0"/>
              <a:t>!</a:t>
            </a:r>
            <a:r>
              <a:rPr lang="hu-HU" dirty="0" smtClean="0"/>
              <a:t> </a:t>
            </a:r>
            <a:r>
              <a:rPr lang="hu-HU" dirty="0" smtClean="0"/>
              <a:t>szimbólum a fenti </a:t>
            </a:r>
            <a:r>
              <a:rPr lang="hu-HU" i="1" dirty="0" smtClean="0"/>
              <a:t>= </a:t>
            </a:r>
            <a:r>
              <a:rPr lang="hu-HU" dirty="0" smtClean="0"/>
              <a:t>helyén</a:t>
            </a:r>
            <a:endParaRPr lang="hu-HU" dirty="0" smtClean="0"/>
          </a:p>
          <a:p>
            <a:pPr lvl="3"/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en-GB" dirty="0" smtClean="0">
                <a:solidFill>
                  <a:srgbClr val="00B050"/>
                </a:solidFill>
              </a:rPr>
              <a:t>large</a:t>
            </a:r>
            <a:r>
              <a:rPr lang="en-GB" dirty="0">
                <a:solidFill>
                  <a:srgbClr val="00B050"/>
                </a:solidFill>
              </a:rPr>
              <a:t>(?! language</a:t>
            </a:r>
            <a:r>
              <a:rPr lang="en-GB" dirty="0" smtClean="0">
                <a:solidFill>
                  <a:srgbClr val="00B050"/>
                </a:solidFill>
              </a:rPr>
              <a:t>)</a:t>
            </a:r>
            <a:r>
              <a:rPr lang="hu-HU" dirty="0">
                <a:solidFill>
                  <a:srgbClr val="00B050"/>
                </a:solidFill>
              </a:rPr>
              <a:t>/</a:t>
            </a:r>
            <a:r>
              <a:rPr lang="hu-HU" dirty="0"/>
              <a:t>, </a:t>
            </a:r>
            <a:r>
              <a:rPr lang="hu-HU" dirty="0">
                <a:solidFill>
                  <a:srgbClr val="00B050"/>
                </a:solidFill>
              </a:rPr>
              <a:t>/(?&lt;![.!:] )[A-Z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</a:p>
          <a:p>
            <a:pPr lvl="1"/>
            <a:r>
              <a:rPr lang="hu-HU" dirty="0" smtClean="0"/>
              <a:t>Az idézőjelbe tett (ún. </a:t>
            </a:r>
            <a:r>
              <a:rPr lang="hu-HU" dirty="0" err="1" smtClean="0"/>
              <a:t>capture</a:t>
            </a:r>
            <a:r>
              <a:rPr lang="hu-HU" dirty="0" smtClean="0"/>
              <a:t>) csoport </a:t>
            </a:r>
            <a:r>
              <a:rPr lang="hu-HU" b="1" dirty="0" smtClean="0"/>
              <a:t>illeszkedések ismétlődésére illeszkedik</a:t>
            </a:r>
            <a:r>
              <a:rPr lang="hu-HU" dirty="0" smtClean="0"/>
              <a:t>, nem minták ismétlődésére: </a:t>
            </a:r>
            <a:r>
              <a:rPr lang="hu-HU" dirty="0" smtClean="0">
                <a:solidFill>
                  <a:srgbClr val="00B050"/>
                </a:solidFill>
              </a:rPr>
              <a:t>/(\w)\1/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/(\w{2})\1/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/(\w)(\</a:t>
            </a:r>
            <a:r>
              <a:rPr lang="hu-HU" dirty="0" err="1" smtClean="0">
                <a:solidFill>
                  <a:srgbClr val="00B050"/>
                </a:solidFill>
              </a:rPr>
              <a:t>w</a:t>
            </a:r>
            <a:r>
              <a:rPr lang="hu-HU" dirty="0" smtClean="0">
                <a:solidFill>
                  <a:srgbClr val="00B050"/>
                </a:solidFill>
              </a:rPr>
              <a:t>)\2\1/</a:t>
            </a:r>
          </a:p>
          <a:p>
            <a:pPr lvl="1"/>
            <a:r>
              <a:rPr lang="hu-HU" dirty="0" smtClean="0"/>
              <a:t>Nevesített </a:t>
            </a:r>
            <a:r>
              <a:rPr lang="hu-HU" dirty="0" err="1" smtClean="0"/>
              <a:t>capture</a:t>
            </a:r>
            <a:r>
              <a:rPr lang="hu-HU" dirty="0" smtClean="0"/>
              <a:t> csoportok:</a:t>
            </a:r>
            <a:endParaRPr lang="hu-HU" dirty="0" smtClean="0"/>
          </a:p>
          <a:p>
            <a:pPr lvl="2"/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  <a:r>
              <a:rPr lang="en-GB" dirty="0">
                <a:solidFill>
                  <a:srgbClr val="00B050"/>
                </a:solidFill>
              </a:rPr>
              <a:t>P&lt;</a:t>
            </a:r>
            <a:r>
              <a:rPr lang="en-GB" dirty="0" err="1">
                <a:solidFill>
                  <a:srgbClr val="00B050"/>
                </a:solidFill>
              </a:rPr>
              <a:t>first_name</a:t>
            </a:r>
            <a:r>
              <a:rPr lang="en-GB" dirty="0">
                <a:solidFill>
                  <a:srgbClr val="00B050"/>
                </a:solidFill>
              </a:rPr>
              <a:t>&gt;\w+) (?P&lt;</a:t>
            </a:r>
            <a:r>
              <a:rPr lang="en-GB" dirty="0" err="1">
                <a:solidFill>
                  <a:srgbClr val="00B050"/>
                </a:solidFill>
              </a:rPr>
              <a:t>last_name</a:t>
            </a:r>
            <a:r>
              <a:rPr lang="en-GB" dirty="0">
                <a:solidFill>
                  <a:srgbClr val="00B050"/>
                </a:solidFill>
              </a:rPr>
              <a:t>&gt;\w</a:t>
            </a:r>
            <a:r>
              <a:rPr lang="en-GB" dirty="0" smtClean="0">
                <a:solidFill>
                  <a:srgbClr val="00B050"/>
                </a:solidFill>
              </a:rPr>
              <a:t>+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endParaRPr lang="hu-HU" dirty="0">
              <a:solidFill>
                <a:srgbClr val="00B050"/>
              </a:solidFill>
            </a:endParaRPr>
          </a:p>
          <a:p>
            <a:pPr lvl="2"/>
            <a:r>
              <a:rPr lang="hu-HU" dirty="0" smtClean="0"/>
              <a:t>ha nevet adunk egy csoportnak, az a </a:t>
            </a:r>
            <a:r>
              <a:rPr lang="hu-HU" dirty="0" err="1" smtClean="0"/>
              <a:t>részsztring</a:t>
            </a:r>
            <a:r>
              <a:rPr lang="hu-HU" dirty="0" smtClean="0"/>
              <a:t>, amelyre </a:t>
            </a:r>
            <a:r>
              <a:rPr lang="hu-HU" dirty="0" err="1" smtClean="0"/>
              <a:t>illeszedik</a:t>
            </a:r>
            <a:r>
              <a:rPr lang="hu-HU" dirty="0" smtClean="0"/>
              <a:t> a </a:t>
            </a:r>
            <a:r>
              <a:rPr lang="hu-HU" dirty="0" err="1" smtClean="0"/>
              <a:t>capture</a:t>
            </a:r>
            <a:r>
              <a:rPr lang="hu-HU" dirty="0" smtClean="0"/>
              <a:t> csoport, egy változó vagy kulcs értékeként adódik vissza az illesztés eredményeként, a programozási nyelvtől és implementációtól függően</a:t>
            </a:r>
          </a:p>
        </p:txBody>
      </p:sp>
    </p:spTree>
    <p:extLst>
      <p:ext uri="{BB962C8B-B14F-4D97-AF65-F5344CB8AC3E}">
        <p14:creationId xmlns:p14="http://schemas.microsoft.com/office/powerpoint/2010/main" val="4476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/>
              <a:t>A reguláris kifejezések nagyon hasznosak, sőt néha </a:t>
            </a:r>
            <a:r>
              <a:rPr lang="hu-HU" dirty="0" smtClean="0"/>
              <a:t>elengedhetetlenek az </a:t>
            </a:r>
            <a:r>
              <a:rPr lang="hu-HU" dirty="0" err="1" smtClean="0"/>
              <a:t>NLP-ben</a:t>
            </a:r>
            <a:r>
              <a:rPr lang="hu-HU" dirty="0" smtClean="0"/>
              <a:t>:</a:t>
            </a:r>
            <a:endParaRPr lang="hu-HU" dirty="0" smtClean="0"/>
          </a:p>
          <a:p>
            <a:pPr lvl="1"/>
            <a:r>
              <a:rPr lang="en-GB" b="1" dirty="0" err="1"/>
              <a:t>tokenizálók</a:t>
            </a:r>
            <a:r>
              <a:rPr lang="en-GB" dirty="0"/>
              <a:t> </a:t>
            </a:r>
            <a:r>
              <a:rPr lang="en-GB" dirty="0" err="1" smtClean="0"/>
              <a:t>írása</a:t>
            </a:r>
            <a:r>
              <a:rPr lang="hu-HU" dirty="0" smtClean="0"/>
              <a:t>hoz</a:t>
            </a:r>
            <a:r>
              <a:rPr lang="en-GB" dirty="0" smtClean="0"/>
              <a:t>, </a:t>
            </a:r>
            <a:r>
              <a:rPr lang="en-GB" dirty="0" err="1"/>
              <a:t>amelyek</a:t>
            </a:r>
            <a:r>
              <a:rPr lang="en-GB" dirty="0"/>
              <a:t> </a:t>
            </a:r>
            <a:r>
              <a:rPr lang="en-GB" dirty="0" err="1"/>
              <a:t>szó</a:t>
            </a:r>
            <a:r>
              <a:rPr lang="en-GB" dirty="0"/>
              <a:t>-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 smtClean="0"/>
              <a:t>írásjeltokenek</a:t>
            </a:r>
            <a:r>
              <a:rPr lang="hu-HU" dirty="0" smtClean="0"/>
              <a:t>re bontják a bemenetet</a:t>
            </a:r>
            <a:endParaRPr lang="hu-HU" dirty="0" smtClean="0"/>
          </a:p>
          <a:p>
            <a:pPr lvl="1"/>
            <a:r>
              <a:rPr lang="hu-HU" dirty="0" smtClean="0"/>
              <a:t>hasonló feladat: szöveg </a:t>
            </a:r>
            <a:r>
              <a:rPr lang="hu-HU" b="1" dirty="0" smtClean="0"/>
              <a:t>mondatokra tagolása</a:t>
            </a:r>
            <a:endParaRPr lang="hu-HU" b="1" dirty="0" smtClean="0"/>
          </a:p>
          <a:p>
            <a:pPr lvl="1"/>
            <a:r>
              <a:rPr lang="hu-HU" dirty="0" smtClean="0"/>
              <a:t>különböző típusú karakter</a:t>
            </a:r>
            <a:r>
              <a:rPr lang="hu-HU" dirty="0" smtClean="0"/>
              <a:t>szakaszok </a:t>
            </a:r>
            <a:r>
              <a:rPr lang="hu-HU" b="1" dirty="0" smtClean="0"/>
              <a:t>címkézése</a:t>
            </a:r>
            <a:r>
              <a:rPr lang="hu-HU" dirty="0" smtClean="0"/>
              <a:t>, pl. rövidítések, betűszók, dátumok, idők, </a:t>
            </a:r>
            <a:r>
              <a:rPr lang="hu-HU" dirty="0" err="1" smtClean="0"/>
              <a:t>URL-ek</a:t>
            </a:r>
            <a:r>
              <a:rPr lang="hu-HU" dirty="0" smtClean="0"/>
              <a:t> stb.</a:t>
            </a:r>
            <a:endParaRPr lang="hu-HU" b="1" dirty="0" smtClean="0"/>
          </a:p>
          <a:p>
            <a:pPr lvl="1"/>
            <a:r>
              <a:rPr lang="hu-HU" dirty="0" smtClean="0"/>
              <a:t>minták keresése szövegkorpuszban</a:t>
            </a:r>
          </a:p>
          <a:p>
            <a:r>
              <a:rPr lang="hu-HU" dirty="0" smtClean="0"/>
              <a:t>A minták illesztése reguláris kifejezések alapján </a:t>
            </a:r>
            <a:r>
              <a:rPr lang="hu-HU" b="1" dirty="0" smtClean="0"/>
              <a:t>rendkívül gyorsan </a:t>
            </a:r>
            <a:r>
              <a:rPr lang="hu-HU" dirty="0" smtClean="0"/>
              <a:t>megy végbe</a:t>
            </a:r>
          </a:p>
          <a:p>
            <a:pPr lvl="1"/>
            <a:r>
              <a:rPr lang="hu-HU" dirty="0" smtClean="0"/>
              <a:t>nagyon </a:t>
            </a:r>
            <a:r>
              <a:rPr lang="hu-HU" dirty="0"/>
              <a:t>nagy </a:t>
            </a:r>
            <a:r>
              <a:rPr lang="hu-HU" dirty="0" smtClean="0"/>
              <a:t>sima szövegkorpuszokat </a:t>
            </a:r>
            <a:r>
              <a:rPr lang="hu-HU" dirty="0"/>
              <a:t>(100M+ </a:t>
            </a:r>
            <a:r>
              <a:rPr lang="hu-HU" dirty="0" err="1"/>
              <a:t>szótoken</a:t>
            </a:r>
            <a:r>
              <a:rPr lang="hu-HU" dirty="0"/>
              <a:t>) </a:t>
            </a:r>
            <a:r>
              <a:rPr lang="hu-HU" dirty="0" smtClean="0"/>
              <a:t>is másodpercek alatt feldolgoz; O(</a:t>
            </a:r>
            <a:r>
              <a:rPr lang="hu-HU" i="1" dirty="0" smtClean="0"/>
              <a:t>n</a:t>
            </a:r>
            <a:r>
              <a:rPr lang="hu-HU" dirty="0" smtClean="0"/>
              <a:t>), ahol </a:t>
            </a:r>
            <a:r>
              <a:rPr lang="hu-HU" i="1" dirty="0" smtClean="0"/>
              <a:t>n </a:t>
            </a:r>
            <a:r>
              <a:rPr lang="hu-HU" dirty="0" smtClean="0"/>
              <a:t>a korpusz hossza karakterekben mérve</a:t>
            </a:r>
            <a:endParaRPr lang="hu-HU" dirty="0" smtClean="0"/>
          </a:p>
          <a:p>
            <a:pPr lvl="1"/>
            <a:r>
              <a:rPr lang="en-GB" dirty="0" err="1"/>
              <a:t>párhuzamosítható</a:t>
            </a:r>
            <a:r>
              <a:rPr lang="en-GB" dirty="0"/>
              <a:t> a </a:t>
            </a:r>
            <a:r>
              <a:rPr lang="en-GB" dirty="0" err="1"/>
              <a:t>bemenetek</a:t>
            </a:r>
            <a:r>
              <a:rPr lang="en-GB" dirty="0"/>
              <a:t> </a:t>
            </a:r>
            <a:r>
              <a:rPr lang="en-GB" dirty="0" err="1"/>
              <a:t>szálak</a:t>
            </a:r>
            <a:r>
              <a:rPr lang="en-GB" dirty="0"/>
              <a:t> / </a:t>
            </a:r>
            <a:r>
              <a:rPr lang="en-GB" dirty="0" err="1"/>
              <a:t>magok</a:t>
            </a:r>
            <a:r>
              <a:rPr lang="en-GB" dirty="0"/>
              <a:t> </a:t>
            </a:r>
            <a:r>
              <a:rPr lang="en-GB" dirty="0" err="1"/>
              <a:t>közötti</a:t>
            </a:r>
            <a:r>
              <a:rPr lang="en-GB" dirty="0"/>
              <a:t> </a:t>
            </a:r>
            <a:r>
              <a:rPr lang="en-GB" dirty="0" err="1"/>
              <a:t>elosztásával</a:t>
            </a:r>
            <a:endParaRPr lang="hu-HU" dirty="0" smtClean="0"/>
          </a:p>
          <a:p>
            <a:pPr lvl="1"/>
            <a:r>
              <a:rPr lang="hu-HU" dirty="0" err="1" smtClean="0"/>
              <a:t>hash-táblázatban</a:t>
            </a:r>
            <a:r>
              <a:rPr lang="hu-HU" dirty="0" smtClean="0"/>
              <a:t> tárolt </a:t>
            </a:r>
            <a:r>
              <a:rPr lang="hu-HU" b="1" dirty="0" smtClean="0"/>
              <a:t>index </a:t>
            </a:r>
            <a:r>
              <a:rPr lang="hu-HU" dirty="0" smtClean="0"/>
              <a:t>alapján a </a:t>
            </a:r>
            <a:r>
              <a:rPr lang="hu-HU" b="1" dirty="0" smtClean="0"/>
              <a:t>visszakeresés gyorsabb </a:t>
            </a:r>
            <a:r>
              <a:rPr lang="hu-HU" dirty="0" smtClean="0"/>
              <a:t>(konstans idejű), de sokkal több előkészítést és nagyon sok tárhelyet igényel</a:t>
            </a:r>
          </a:p>
          <a:p>
            <a:pPr lvl="2"/>
            <a:r>
              <a:rPr lang="hu-HU" dirty="0" smtClean="0"/>
              <a:t>kérdés, hogy az idő vagy a memória a fontosabb</a:t>
            </a:r>
          </a:p>
          <a:p>
            <a:r>
              <a:rPr lang="hu-HU" dirty="0" smtClean="0"/>
              <a:t>Reguláris kifejezéseket </a:t>
            </a:r>
            <a:r>
              <a:rPr lang="hu-HU" b="1" dirty="0" smtClean="0"/>
              <a:t>viszonylag könnyű írni</a:t>
            </a:r>
            <a:r>
              <a:rPr lang="hu-HU" dirty="0" smtClean="0"/>
              <a:t>, de esetenként </a:t>
            </a:r>
            <a:r>
              <a:rPr lang="hu-HU" b="1" dirty="0" smtClean="0"/>
              <a:t>nagyon nehezen olvashatóak </a:t>
            </a:r>
            <a:r>
              <a:rPr lang="hu-HU" dirty="0" smtClean="0"/>
              <a:t>és </a:t>
            </a:r>
            <a:r>
              <a:rPr lang="hu-HU" b="1" dirty="0" smtClean="0"/>
              <a:t>nehéz hibát keresni bennük</a:t>
            </a:r>
            <a:r>
              <a:rPr lang="hu-HU" dirty="0" smtClean="0"/>
              <a:t>, </a:t>
            </a:r>
            <a:r>
              <a:rPr lang="hu-HU" dirty="0"/>
              <a:t>ezért általában </a:t>
            </a:r>
            <a:r>
              <a:rPr lang="hu-HU" dirty="0" smtClean="0"/>
              <a:t>érdemes egy </a:t>
            </a:r>
            <a:r>
              <a:rPr lang="hu-HU" dirty="0"/>
              <a:t>WYSIWYG </a:t>
            </a:r>
            <a:r>
              <a:rPr lang="hu-HU" dirty="0" err="1" smtClean="0"/>
              <a:t>regexkiértékelő</a:t>
            </a:r>
            <a:r>
              <a:rPr lang="hu-HU" dirty="0" smtClean="0"/>
              <a:t> eszközt használni, mint amilyen a </a:t>
            </a:r>
            <a:r>
              <a:rPr lang="hu-HU" dirty="0" err="1" smtClean="0"/>
              <a:t>regexr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14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Reguláris </a:t>
            </a:r>
            <a:r>
              <a:rPr lang="hu-HU" dirty="0"/>
              <a:t>kifejezések </a:t>
            </a:r>
            <a:r>
              <a:rPr lang="hu-HU" dirty="0" smtClean="0"/>
              <a:t>Pythonnal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Python beépített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hu-HU" dirty="0" smtClean="0"/>
              <a:t> könyvtára a legfontosabb eszköz, illetve ennek harmadik féltől származó, sokkal több funkciót kínáló kiterjesztése, a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/>
              <a:t>könyvtár; az interfészük megegyezik</a:t>
            </a:r>
          </a:p>
          <a:p>
            <a:pPr lvl="1"/>
            <a:r>
              <a:rPr lang="hu-HU" b="1" dirty="0" smtClean="0"/>
              <a:t>nagyon </a:t>
            </a:r>
            <a:r>
              <a:rPr lang="en-GB" b="1" dirty="0" err="1" smtClean="0"/>
              <a:t>gyors</a:t>
            </a:r>
            <a:r>
              <a:rPr lang="en-GB" dirty="0"/>
              <a:t>, </a:t>
            </a:r>
            <a:r>
              <a:rPr lang="hu-HU" dirty="0" smtClean="0"/>
              <a:t>erőteljesen</a:t>
            </a:r>
            <a:r>
              <a:rPr lang="en-GB" dirty="0" smtClean="0"/>
              <a:t> </a:t>
            </a:r>
            <a:r>
              <a:rPr lang="en-GB" b="1" dirty="0" err="1"/>
              <a:t>optimalizált</a:t>
            </a:r>
            <a:r>
              <a:rPr lang="en-GB" dirty="0"/>
              <a:t> </a:t>
            </a:r>
            <a:r>
              <a:rPr lang="hu-HU" dirty="0" smtClean="0"/>
              <a:t>implementáció</a:t>
            </a:r>
            <a:r>
              <a:rPr lang="en-GB" dirty="0" smtClean="0"/>
              <a:t>, </a:t>
            </a:r>
            <a:r>
              <a:rPr lang="en-GB" dirty="0"/>
              <a:t>a </a:t>
            </a:r>
            <a:r>
              <a:rPr lang="en-GB" dirty="0" err="1" smtClean="0"/>
              <a:t>regexmint</a:t>
            </a:r>
            <a:r>
              <a:rPr lang="hu-HU" dirty="0" smtClean="0"/>
              <a:t>át</a:t>
            </a:r>
            <a:r>
              <a:rPr lang="en-GB" dirty="0" smtClean="0"/>
              <a:t> </a:t>
            </a:r>
            <a:r>
              <a:rPr lang="en-GB" b="1" dirty="0" err="1"/>
              <a:t>egyszer</a:t>
            </a:r>
            <a:r>
              <a:rPr lang="en-GB" b="1" dirty="0"/>
              <a:t> </a:t>
            </a:r>
            <a:r>
              <a:rPr lang="en-GB" dirty="0" err="1" smtClean="0"/>
              <a:t>fordít</a:t>
            </a:r>
            <a:r>
              <a:rPr lang="hu-HU" dirty="0" smtClean="0"/>
              <a:t>ja</a:t>
            </a:r>
            <a:r>
              <a:rPr lang="en-GB" dirty="0" smtClean="0"/>
              <a:t> </a:t>
            </a:r>
            <a:r>
              <a:rPr lang="hu-HU" dirty="0" smtClean="0"/>
              <a:t>le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/>
              <a:t>gépi</a:t>
            </a:r>
            <a:r>
              <a:rPr lang="hu-HU" dirty="0"/>
              <a:t> </a:t>
            </a:r>
            <a:r>
              <a:rPr lang="en-GB" dirty="0" err="1"/>
              <a:t>kód</a:t>
            </a:r>
            <a:r>
              <a:rPr lang="hu-HU" dirty="0" err="1"/>
              <a:t>ban</a:t>
            </a:r>
            <a:r>
              <a:rPr lang="hu-HU" dirty="0"/>
              <a:t> implementált </a:t>
            </a:r>
            <a:r>
              <a:rPr lang="en-GB" dirty="0" err="1" smtClean="0"/>
              <a:t>véges</a:t>
            </a:r>
            <a:r>
              <a:rPr lang="en-GB" dirty="0" smtClean="0"/>
              <a:t> </a:t>
            </a:r>
            <a:r>
              <a:rPr lang="hu-HU" dirty="0" smtClean="0"/>
              <a:t>automatává</a:t>
            </a:r>
            <a:r>
              <a:rPr lang="en-GB" dirty="0" smtClean="0"/>
              <a:t>, </a:t>
            </a:r>
            <a:r>
              <a:rPr lang="en-GB" dirty="0" err="1"/>
              <a:t>ezt</a:t>
            </a:r>
            <a:r>
              <a:rPr lang="en-GB" dirty="0"/>
              <a:t> </a:t>
            </a:r>
            <a:r>
              <a:rPr lang="hu-HU" dirty="0" smtClean="0"/>
              <a:t>a lefordított részprogramot utána a </a:t>
            </a:r>
            <a:r>
              <a:rPr lang="hu-HU" dirty="0" err="1" smtClean="0"/>
              <a:t>regexmotor</a:t>
            </a:r>
            <a:r>
              <a:rPr lang="hu-HU" dirty="0" smtClean="0"/>
              <a:t> egy </a:t>
            </a:r>
            <a:r>
              <a:rPr lang="en-GB" b="1" dirty="0" err="1" smtClean="0"/>
              <a:t>gyorsítótárban</a:t>
            </a:r>
            <a:r>
              <a:rPr lang="en-GB" b="1" dirty="0" smtClean="0"/>
              <a:t> </a:t>
            </a:r>
            <a:r>
              <a:rPr lang="en-GB" dirty="0" err="1" smtClean="0"/>
              <a:t>tárolja</a:t>
            </a:r>
            <a:r>
              <a:rPr lang="en-GB" dirty="0" smtClean="0"/>
              <a:t> </a:t>
            </a:r>
            <a:r>
              <a:rPr lang="en-GB" dirty="0"/>
              <a:t>a </a:t>
            </a:r>
            <a:r>
              <a:rPr lang="en-GB" dirty="0" err="1" smtClean="0"/>
              <a:t>memóriában</a:t>
            </a:r>
            <a:endParaRPr lang="hu-HU" dirty="0" smtClean="0"/>
          </a:p>
          <a:p>
            <a:pPr lvl="1"/>
            <a:r>
              <a:rPr lang="hu-HU" dirty="0" smtClean="0"/>
              <a:t>két interfészstílus, azonos nevekkel és argumentumokkal:</a:t>
            </a:r>
          </a:p>
          <a:p>
            <a:pPr lvl="2"/>
            <a:r>
              <a:rPr lang="hu-HU" dirty="0" smtClean="0"/>
              <a:t>függvény</a:t>
            </a:r>
          </a:p>
          <a:p>
            <a:pPr lvl="2"/>
            <a:r>
              <a:rPr lang="hu-HU" dirty="0" smtClean="0"/>
              <a:t>objektummetódus</a:t>
            </a:r>
          </a:p>
          <a:p>
            <a:pPr lvl="2"/>
            <a:r>
              <a:rPr lang="hu-HU" dirty="0" smtClean="0"/>
              <a:t>felesleges szinonímia, ellentétek a Python zenjével: „</a:t>
            </a:r>
            <a:r>
              <a:rPr lang="en-GB" dirty="0" smtClean="0"/>
              <a:t>There </a:t>
            </a:r>
            <a:r>
              <a:rPr lang="en-GB" dirty="0"/>
              <a:t>should be </a:t>
            </a:r>
            <a:r>
              <a:rPr lang="en-GB" dirty="0" smtClean="0"/>
              <a:t>one</a:t>
            </a:r>
            <a:r>
              <a:rPr lang="hu-HU" dirty="0"/>
              <a:t>—</a:t>
            </a:r>
            <a:r>
              <a:rPr lang="en-GB" dirty="0" smtClean="0"/>
              <a:t>and </a:t>
            </a:r>
            <a:r>
              <a:rPr lang="en-GB" dirty="0"/>
              <a:t>preferably only </a:t>
            </a:r>
            <a:r>
              <a:rPr lang="en-GB" dirty="0" smtClean="0"/>
              <a:t>one</a:t>
            </a:r>
            <a:r>
              <a:rPr lang="hu-HU" dirty="0" smtClean="0"/>
              <a:t>—</a:t>
            </a:r>
            <a:r>
              <a:rPr lang="en-GB" dirty="0" smtClean="0"/>
              <a:t>obvious </a:t>
            </a:r>
            <a:r>
              <a:rPr lang="en-GB" dirty="0"/>
              <a:t>way to do it</a:t>
            </a:r>
            <a:r>
              <a:rPr lang="en-GB" dirty="0" smtClean="0"/>
              <a:t>.</a:t>
            </a:r>
            <a:r>
              <a:rPr lang="hu-HU" dirty="0" smtClean="0"/>
              <a:t>”</a:t>
            </a:r>
          </a:p>
          <a:p>
            <a:pPr lvl="1"/>
            <a:r>
              <a:rPr lang="en-GB" dirty="0"/>
              <a:t>a </a:t>
            </a:r>
            <a:r>
              <a:rPr lang="en-GB" dirty="0" err="1" smtClean="0"/>
              <a:t>minták</a:t>
            </a:r>
            <a:r>
              <a:rPr lang="hu-HU" dirty="0" err="1" smtClean="0"/>
              <a:t>at</a:t>
            </a:r>
            <a:r>
              <a:rPr lang="en-GB" dirty="0" smtClean="0"/>
              <a:t> </a:t>
            </a:r>
            <a:r>
              <a:rPr lang="en-GB" dirty="0" err="1"/>
              <a:t>normál</a:t>
            </a:r>
            <a:r>
              <a:rPr lang="en-GB" dirty="0"/>
              <a:t> </a:t>
            </a:r>
            <a:r>
              <a:rPr lang="en-GB" dirty="0" smtClean="0"/>
              <a:t>s</a:t>
            </a:r>
            <a:r>
              <a:rPr lang="hu-HU" dirty="0" smtClean="0"/>
              <a:t>z</a:t>
            </a:r>
            <a:r>
              <a:rPr lang="en-GB" dirty="0" err="1" smtClean="0"/>
              <a:t>tringként</a:t>
            </a:r>
            <a:r>
              <a:rPr lang="en-GB" dirty="0" smtClean="0"/>
              <a:t> </a:t>
            </a:r>
            <a:r>
              <a:rPr lang="hu-HU" dirty="0" smtClean="0"/>
              <a:t>adjuk át, vagy </a:t>
            </a:r>
            <a:r>
              <a:rPr lang="hu-HU" b="1" i="1" dirty="0"/>
              <a:t>r</a:t>
            </a:r>
            <a:r>
              <a:rPr lang="hu-HU" dirty="0"/>
              <a:t> előtaggal </a:t>
            </a:r>
            <a:r>
              <a:rPr lang="hu-HU" dirty="0" err="1" smtClean="0"/>
              <a:t>regexmintaként</a:t>
            </a:r>
            <a:r>
              <a:rPr lang="hu-HU" dirty="0" smtClean="0"/>
              <a:t> </a:t>
            </a:r>
            <a:r>
              <a:rPr lang="hu-HU" dirty="0"/>
              <a:t>megjelölt </a:t>
            </a:r>
            <a:r>
              <a:rPr lang="hu-HU" dirty="0" err="1" smtClean="0"/>
              <a:t>sztringként</a:t>
            </a:r>
            <a:r>
              <a:rPr lang="hu-HU" dirty="0"/>
              <a:t>: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b\d+\w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+\b"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/>
              <a:t>Ez</a:t>
            </a:r>
            <a:r>
              <a:rPr lang="en-GB" dirty="0"/>
              <a:t> </a:t>
            </a:r>
            <a:r>
              <a:rPr lang="hu-HU" dirty="0" smtClean="0"/>
              <a:t>akkor </a:t>
            </a:r>
            <a:r>
              <a:rPr lang="en-GB" dirty="0" err="1" smtClean="0"/>
              <a:t>fontos</a:t>
            </a:r>
            <a:r>
              <a:rPr lang="en-GB" dirty="0"/>
              <a:t>, ha a </a:t>
            </a:r>
            <a:r>
              <a:rPr lang="en-GB" dirty="0" err="1"/>
              <a:t>minta</a:t>
            </a:r>
            <a:r>
              <a:rPr lang="en-GB" dirty="0"/>
              <a:t> </a:t>
            </a:r>
            <a:r>
              <a:rPr lang="en-GB" dirty="0" err="1"/>
              <a:t>olyan</a:t>
            </a:r>
            <a:r>
              <a:rPr lang="en-GB" dirty="0"/>
              <a:t> </a:t>
            </a:r>
            <a:r>
              <a:rPr lang="en-GB" b="1" dirty="0" err="1" smtClean="0"/>
              <a:t>regexspecifikus</a:t>
            </a:r>
            <a:r>
              <a:rPr lang="en-GB" b="1" dirty="0" smtClean="0"/>
              <a:t> escape</a:t>
            </a:r>
            <a:r>
              <a:rPr lang="hu-HU" b="1" dirty="0" smtClean="0"/>
              <a:t>-</a:t>
            </a:r>
            <a:r>
              <a:rPr lang="en-GB" b="1" dirty="0" err="1" smtClean="0"/>
              <a:t>szekvenciát</a:t>
            </a:r>
            <a:r>
              <a:rPr lang="en-GB" dirty="0" smtClean="0"/>
              <a:t> </a:t>
            </a:r>
            <a:r>
              <a:rPr lang="en-GB" dirty="0" err="1"/>
              <a:t>tartalmaz</a:t>
            </a:r>
            <a:r>
              <a:rPr lang="en-GB" dirty="0"/>
              <a:t>, </a:t>
            </a:r>
            <a:r>
              <a:rPr lang="hu-HU" dirty="0" smtClean="0"/>
              <a:t>amely </a:t>
            </a:r>
            <a:r>
              <a:rPr lang="en-GB" dirty="0" err="1" smtClean="0"/>
              <a:t>nincsenek</a:t>
            </a:r>
            <a:r>
              <a:rPr lang="en-GB" dirty="0" smtClean="0"/>
              <a:t> </a:t>
            </a:r>
            <a:r>
              <a:rPr lang="en-GB" dirty="0" err="1"/>
              <a:t>definiálva</a:t>
            </a:r>
            <a:r>
              <a:rPr lang="en-GB" dirty="0"/>
              <a:t> a Python </a:t>
            </a:r>
            <a:r>
              <a:rPr lang="en-GB" dirty="0" smtClean="0"/>
              <a:t>s</a:t>
            </a:r>
            <a:r>
              <a:rPr lang="hu-HU" dirty="0" smtClean="0"/>
              <a:t>z</a:t>
            </a:r>
            <a:r>
              <a:rPr lang="en-GB" dirty="0" err="1" smtClean="0"/>
              <a:t>tringek</a:t>
            </a:r>
            <a:r>
              <a:rPr lang="hu-HU" dirty="0" smtClean="0"/>
              <a:t>re; </a:t>
            </a:r>
            <a:r>
              <a:rPr lang="hu-HU" dirty="0"/>
              <a:t>más esetekben </a:t>
            </a:r>
            <a:r>
              <a:rPr lang="hu-HU" i="1" dirty="0" smtClean="0"/>
              <a:t>r </a:t>
            </a:r>
            <a:r>
              <a:rPr lang="hu-HU" dirty="0" smtClean="0"/>
              <a:t>előtag </a:t>
            </a:r>
            <a:r>
              <a:rPr lang="hu-HU" dirty="0"/>
              <a:t>elhagyása nem vált ki </a:t>
            </a:r>
            <a:r>
              <a:rPr lang="hu-HU" dirty="0" smtClean="0"/>
              <a:t>hibát és nem okoz gondot, de az átláthatóság kedvéért ilyen esetekben is ajánlott a minta elé tenni az </a:t>
            </a:r>
            <a:r>
              <a:rPr lang="hu-HU" i="1" dirty="0" smtClean="0"/>
              <a:t>r</a:t>
            </a:r>
            <a:r>
              <a:rPr lang="hu-HU" dirty="0" smtClean="0"/>
              <a:t>-t</a:t>
            </a:r>
            <a:endParaRPr lang="hu-HU" dirty="0"/>
          </a:p>
          <a:p>
            <a:pPr lvl="1"/>
            <a:r>
              <a:rPr lang="hu-HU" b="1" dirty="0" smtClean="0"/>
              <a:t>az említett bináris paramétereket </a:t>
            </a:r>
            <a:r>
              <a:rPr lang="hu-HU" dirty="0"/>
              <a:t>a </a:t>
            </a:r>
            <a:r>
              <a:rPr lang="hu-HU" dirty="0" err="1" smtClean="0"/>
              <a:t>regexmetódusok</a:t>
            </a:r>
            <a:r>
              <a:rPr lang="hu-HU" dirty="0" smtClean="0"/>
              <a:t> </a:t>
            </a:r>
            <a:r>
              <a:rPr lang="hu-HU" dirty="0"/>
              <a:t>vagy </a:t>
            </a:r>
            <a:r>
              <a:rPr lang="hu-HU" dirty="0" err="1" smtClean="0"/>
              <a:t>-függvények</a:t>
            </a:r>
            <a:r>
              <a:rPr lang="hu-HU" dirty="0" smtClean="0"/>
              <a:t> </a:t>
            </a:r>
            <a:r>
              <a:rPr lang="hu-HU" b="1" dirty="0" smtClean="0"/>
              <a:t>argumentumaként</a:t>
            </a:r>
            <a:r>
              <a:rPr lang="hu-HU" dirty="0" smtClean="0"/>
              <a:t> adjuk át: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re.I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re.M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re.S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b="1" dirty="0"/>
              <a:t>ugyanaz a betű, nagybetűvel</a:t>
            </a:r>
            <a:r>
              <a:rPr lang="hu-HU" dirty="0" smtClean="0"/>
              <a:t>), </a:t>
            </a:r>
            <a:r>
              <a:rPr lang="hu-HU" b="1" dirty="0" smtClean="0"/>
              <a:t>nincs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re.G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/>
              <a:t>a globális vagy egyszeri keresést különböző függvények/metódusok kezelik</a:t>
            </a:r>
            <a:r>
              <a:rPr lang="hu-HU" dirty="0" smtClean="0"/>
              <a:t>)</a:t>
            </a:r>
            <a:endParaRPr lang="hu-HU" dirty="0" smtClean="0"/>
          </a:p>
          <a:p>
            <a:pPr lvl="2"/>
            <a:r>
              <a:rPr lang="hu-HU" dirty="0" smtClean="0"/>
              <a:t>tehát ezeket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/>
              <a:t>a </a:t>
            </a:r>
            <a:r>
              <a:rPr lang="en-GB" dirty="0" err="1"/>
              <a:t>minta</a:t>
            </a:r>
            <a:r>
              <a:rPr lang="en-GB" dirty="0"/>
              <a:t> </a:t>
            </a:r>
            <a:r>
              <a:rPr lang="hu-HU" dirty="0" smtClean="0"/>
              <a:t>után írjuk közvetlenül</a:t>
            </a:r>
            <a:endParaRPr lang="hu-HU" dirty="0" smtClean="0"/>
          </a:p>
          <a:p>
            <a:pPr lvl="2"/>
            <a:r>
              <a:rPr lang="hu-HU" dirty="0" smtClean="0"/>
              <a:t>több paramétert a bitenként </a:t>
            </a:r>
            <a:r>
              <a:rPr lang="hu-HU" dirty="0"/>
              <a:t>vagy </a:t>
            </a:r>
            <a:r>
              <a:rPr lang="hu-HU" dirty="0" smtClean="0"/>
              <a:t>| művelettel kapcsolhatunk össze, pl.</a:t>
            </a:r>
            <a:r>
              <a:rPr lang="hu-HU" dirty="0" smtClean="0"/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re.I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Reguláris kifejezések Pythonnal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Függvények:</a:t>
            </a:r>
            <a:endParaRPr lang="hu-HU" dirty="0" smtClean="0"/>
          </a:p>
          <a:p>
            <a:pPr lvl="1" algn="just"/>
            <a:r>
              <a:rPr lang="hu-HU" i="1" dirty="0" err="1" smtClean="0"/>
              <a:t>re.compile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b="1" dirty="0" smtClean="0"/>
              <a:t>lefordítja </a:t>
            </a:r>
            <a:r>
              <a:rPr lang="hu-HU" dirty="0" smtClean="0"/>
              <a:t>a </a:t>
            </a:r>
            <a:r>
              <a:rPr lang="hu-HU" i="1" dirty="0" err="1" smtClean="0"/>
              <a:t>pattern</a:t>
            </a:r>
            <a:r>
              <a:rPr lang="hu-HU" i="1" dirty="0" smtClean="0"/>
              <a:t> </a:t>
            </a:r>
            <a:r>
              <a:rPr lang="hu-HU" dirty="0" err="1" smtClean="0"/>
              <a:t>mintasztringet</a:t>
            </a:r>
            <a:r>
              <a:rPr lang="hu-HU" dirty="0" smtClean="0"/>
              <a:t> </a:t>
            </a:r>
            <a:r>
              <a:rPr lang="hu-HU" i="1" dirty="0" err="1" smtClean="0"/>
              <a:t>re.Pattern</a:t>
            </a:r>
            <a:r>
              <a:rPr lang="hu-HU" i="1" dirty="0" smtClean="0"/>
              <a:t> </a:t>
            </a:r>
            <a:r>
              <a:rPr lang="hu-HU" dirty="0" smtClean="0"/>
              <a:t>objektummá, ami aztán változóértékként megjegyezhető</a:t>
            </a:r>
          </a:p>
          <a:p>
            <a:pPr lvl="2" algn="just"/>
            <a:r>
              <a:rPr lang="hu-HU" dirty="0" smtClean="0"/>
              <a:t>ezen az objektumon tudjuk az </a:t>
            </a:r>
            <a:r>
              <a:rPr lang="hu-HU" dirty="0" err="1" smtClean="0"/>
              <a:t>OO</a:t>
            </a:r>
            <a:r>
              <a:rPr lang="hu-HU" dirty="0" smtClean="0"/>
              <a:t> metódusokat hívni, így ha az </a:t>
            </a:r>
            <a:r>
              <a:rPr lang="hu-HU" dirty="0" err="1" smtClean="0"/>
              <a:t>OO</a:t>
            </a:r>
            <a:r>
              <a:rPr lang="hu-HU" dirty="0" smtClean="0"/>
              <a:t> interfészt akarjuk használni, a fordítási lépés szükséges</a:t>
            </a:r>
          </a:p>
          <a:p>
            <a:pPr lvl="2" algn="just"/>
            <a:r>
              <a:rPr lang="hu-HU" dirty="0" smtClean="0"/>
              <a:t>azonban </a:t>
            </a:r>
            <a:r>
              <a:rPr lang="hu-HU" b="1" dirty="0" smtClean="0"/>
              <a:t>ha a függvényalapú interfészt </a:t>
            </a:r>
            <a:r>
              <a:rPr lang="hu-HU" dirty="0" smtClean="0"/>
              <a:t>használjuk, akkor felesleges, hely- és időpazarlás, és így </a:t>
            </a:r>
            <a:r>
              <a:rPr lang="hu-HU" b="1" dirty="0" smtClean="0"/>
              <a:t>helytelen gyakorlat</a:t>
            </a:r>
          </a:p>
          <a:p>
            <a:pPr lvl="3" algn="just"/>
            <a:r>
              <a:rPr lang="hu-HU" b="1" dirty="0" smtClean="0"/>
              <a:t>csak </a:t>
            </a:r>
            <a:r>
              <a:rPr lang="hu-HU" dirty="0" smtClean="0"/>
              <a:t>akkor használjuk, ha több mint 20 mintát ismételten, felváltva véletlenszerű sorrendben használ a program</a:t>
            </a:r>
          </a:p>
          <a:p>
            <a:pPr lvl="3" algn="just"/>
            <a:r>
              <a:rPr lang="hu-HU" dirty="0" smtClean="0"/>
              <a:t>de akkor ne, ha a program egyetlen vagy pár mintát használ egy ciklusban ismételten, aztán a program egy másik pontján egy másik mintát ismételten stb.</a:t>
            </a:r>
            <a:endParaRPr lang="hu-HU" dirty="0" smtClean="0"/>
          </a:p>
          <a:p>
            <a:pPr lvl="2"/>
            <a:r>
              <a:rPr lang="hu-HU" dirty="0" smtClean="0"/>
              <a:t>ennek oka, hogy </a:t>
            </a:r>
            <a:r>
              <a:rPr lang="hu-HU" b="1" dirty="0" smtClean="0"/>
              <a:t>a többi függvény </a:t>
            </a:r>
            <a:r>
              <a:rPr lang="hu-HU" dirty="0" smtClean="0"/>
              <a:t>(</a:t>
            </a:r>
            <a:r>
              <a:rPr lang="hu-HU" dirty="0" err="1" smtClean="0"/>
              <a:t>search</a:t>
            </a:r>
            <a:r>
              <a:rPr lang="hu-HU" dirty="0" smtClean="0"/>
              <a:t>, </a:t>
            </a:r>
            <a:r>
              <a:rPr lang="hu-HU" dirty="0" err="1" smtClean="0"/>
              <a:t>match</a:t>
            </a:r>
            <a:r>
              <a:rPr lang="hu-HU" dirty="0" smtClean="0"/>
              <a:t>, </a:t>
            </a:r>
            <a:r>
              <a:rPr lang="hu-HU" dirty="0" err="1" smtClean="0"/>
              <a:t>findall</a:t>
            </a:r>
            <a:r>
              <a:rPr lang="hu-HU" dirty="0" smtClean="0"/>
              <a:t>, </a:t>
            </a:r>
            <a:r>
              <a:rPr lang="hu-HU" dirty="0" err="1" smtClean="0"/>
              <a:t>sub</a:t>
            </a:r>
            <a:r>
              <a:rPr lang="hu-HU" dirty="0" smtClean="0"/>
              <a:t>, </a:t>
            </a:r>
            <a:r>
              <a:rPr lang="hu-HU" dirty="0" smtClean="0"/>
              <a:t>stb</a:t>
            </a:r>
            <a:r>
              <a:rPr lang="hu-HU" dirty="0" smtClean="0"/>
              <a:t>.) automatikusan lefordítja az argumentumként kapott mintát (gyakorlatilag meghívja rá a </a:t>
            </a:r>
            <a:r>
              <a:rPr lang="hu-HU" i="1" dirty="0" err="1" smtClean="0"/>
              <a:t>compile</a:t>
            </a:r>
            <a:r>
              <a:rPr lang="hu-HU" i="1" dirty="0" smtClean="0"/>
              <a:t> </a:t>
            </a:r>
            <a:r>
              <a:rPr lang="hu-HU" dirty="0" smtClean="0"/>
              <a:t>függvényt), és a lefordított mintákat egy központi </a:t>
            </a:r>
            <a:r>
              <a:rPr lang="hu-HU" dirty="0" err="1" smtClean="0"/>
              <a:t>gyorsítótárban</a:t>
            </a:r>
            <a:r>
              <a:rPr lang="hu-HU" dirty="0" smtClean="0"/>
              <a:t> helyezi el. Amíg él az </a:t>
            </a:r>
            <a:r>
              <a:rPr lang="hu-HU" dirty="0" err="1" smtClean="0"/>
              <a:t>interpreter</a:t>
            </a:r>
            <a:r>
              <a:rPr lang="hu-HU" dirty="0" smtClean="0"/>
              <a:t>, ezek a függvények </a:t>
            </a:r>
            <a:r>
              <a:rPr lang="hu-HU" b="1" dirty="0" smtClean="0"/>
              <a:t>nem fordítják le újra </a:t>
            </a:r>
            <a:r>
              <a:rPr lang="hu-HU" dirty="0" smtClean="0"/>
              <a:t>a </a:t>
            </a:r>
            <a:r>
              <a:rPr lang="hu-HU" dirty="0" err="1" smtClean="0"/>
              <a:t>sztringként</a:t>
            </a:r>
            <a:r>
              <a:rPr lang="hu-HU" dirty="0" smtClean="0"/>
              <a:t> átadott mintát, hanem kikeresik a </a:t>
            </a:r>
            <a:r>
              <a:rPr lang="hu-HU" dirty="0" err="1" smtClean="0"/>
              <a:t>gyorsítótárból</a:t>
            </a:r>
            <a:endParaRPr lang="hu-HU" dirty="0" smtClean="0"/>
          </a:p>
          <a:p>
            <a:pPr lvl="3"/>
            <a:r>
              <a:rPr lang="hu-HU" dirty="0" smtClean="0"/>
              <a:t>tehát explicit fordítás akkor kell, ha más minták időközben kiszorították a </a:t>
            </a:r>
            <a:r>
              <a:rPr lang="hu-HU" dirty="0" err="1" smtClean="0"/>
              <a:t>gyorsítótárból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korábban lefordított mintát</a:t>
            </a:r>
          </a:p>
          <a:p>
            <a:pPr lvl="3"/>
            <a:r>
              <a:rPr lang="hu-HU" dirty="0" smtClean="0"/>
              <a:t>a </a:t>
            </a:r>
            <a:r>
              <a:rPr lang="hu-HU" dirty="0" err="1" smtClean="0"/>
              <a:t>gyorsítótár</a:t>
            </a:r>
            <a:r>
              <a:rPr lang="hu-HU" dirty="0" smtClean="0"/>
              <a:t> mérete nincs dokumentálva, de alighanem 10-nél több elem fér el benne</a:t>
            </a:r>
          </a:p>
        </p:txBody>
      </p:sp>
    </p:spTree>
    <p:extLst>
      <p:ext uri="{BB962C8B-B14F-4D97-AF65-F5344CB8AC3E}">
        <p14:creationId xmlns:p14="http://schemas.microsoft.com/office/powerpoint/2010/main" val="32849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Szöveg- és bináris fájlok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</a:t>
            </a:r>
            <a:r>
              <a:rPr lang="en-GB" dirty="0" err="1"/>
              <a:t>fájlokat</a:t>
            </a:r>
            <a:r>
              <a:rPr lang="en-GB" dirty="0"/>
              <a:t> </a:t>
            </a:r>
            <a:r>
              <a:rPr lang="hu-HU" dirty="0" smtClean="0"/>
              <a:t>durván </a:t>
            </a:r>
            <a:r>
              <a:rPr lang="en-GB" dirty="0" err="1" smtClean="0"/>
              <a:t>két</a:t>
            </a:r>
            <a:r>
              <a:rPr lang="en-GB" dirty="0" smtClean="0"/>
              <a:t> </a:t>
            </a:r>
            <a:r>
              <a:rPr lang="en-GB" dirty="0" err="1"/>
              <a:t>nagy</a:t>
            </a:r>
            <a:r>
              <a:rPr lang="en-GB" dirty="0"/>
              <a:t> </a:t>
            </a:r>
            <a:r>
              <a:rPr lang="en-GB" dirty="0" err="1"/>
              <a:t>kategóriába</a:t>
            </a:r>
            <a:r>
              <a:rPr lang="en-GB" dirty="0"/>
              <a:t> </a:t>
            </a:r>
            <a:r>
              <a:rPr lang="en-GB" dirty="0" err="1"/>
              <a:t>sorolhatjuk</a:t>
            </a:r>
            <a:r>
              <a:rPr lang="en-GB" dirty="0"/>
              <a:t>: </a:t>
            </a:r>
            <a:r>
              <a:rPr lang="en-GB" b="1" dirty="0" err="1"/>
              <a:t>bináris</a:t>
            </a:r>
            <a:r>
              <a:rPr lang="en-GB" b="1" dirty="0"/>
              <a:t> </a:t>
            </a:r>
            <a:r>
              <a:rPr lang="en-GB" b="1" dirty="0" err="1"/>
              <a:t>fájlok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b="1" dirty="0" err="1" smtClean="0"/>
              <a:t>szövegfájlok</a:t>
            </a:r>
            <a:r>
              <a:rPr lang="en-GB" dirty="0" smtClean="0"/>
              <a:t>.</a:t>
            </a:r>
            <a:endParaRPr lang="hu-HU" dirty="0" smtClean="0"/>
          </a:p>
          <a:p>
            <a:r>
              <a:rPr lang="en-GB" dirty="0"/>
              <a:t>A </a:t>
            </a:r>
            <a:r>
              <a:rPr lang="en-GB" b="1" dirty="0" err="1" smtClean="0"/>
              <a:t>szövegfájl</a:t>
            </a:r>
            <a:r>
              <a:rPr lang="en-GB" b="1" dirty="0" smtClean="0"/>
              <a:t> </a:t>
            </a:r>
            <a:r>
              <a:rPr lang="en-GB" b="1" dirty="0"/>
              <a:t>ember </a:t>
            </a:r>
            <a:r>
              <a:rPr lang="en-GB" b="1" dirty="0" err="1"/>
              <a:t>által</a:t>
            </a:r>
            <a:r>
              <a:rPr lang="en-GB" b="1" dirty="0"/>
              <a:t> </a:t>
            </a:r>
            <a:r>
              <a:rPr lang="en-GB" b="1" dirty="0" err="1"/>
              <a:t>olvasható</a:t>
            </a:r>
            <a:r>
              <a:rPr lang="en-GB" b="1" dirty="0"/>
              <a:t> </a:t>
            </a:r>
            <a:r>
              <a:rPr lang="en-GB" dirty="0" err="1"/>
              <a:t>karaktereket</a:t>
            </a:r>
            <a:r>
              <a:rPr lang="en-GB" dirty="0"/>
              <a:t> </a:t>
            </a:r>
            <a:r>
              <a:rPr lang="en-GB" dirty="0" err="1"/>
              <a:t>tartalmaz</a:t>
            </a:r>
            <a:r>
              <a:rPr lang="en-GB" dirty="0"/>
              <a:t>, </a:t>
            </a:r>
            <a:r>
              <a:rPr lang="en-GB" b="1" dirty="0" err="1"/>
              <a:t>sorokba</a:t>
            </a:r>
            <a:r>
              <a:rPr lang="en-GB" b="1" dirty="0"/>
              <a:t> </a:t>
            </a:r>
            <a:r>
              <a:rPr lang="en-GB" b="1" dirty="0" err="1"/>
              <a:t>rendezve</a:t>
            </a:r>
            <a:r>
              <a:rPr lang="en-GB" dirty="0" smtClean="0"/>
              <a:t>.</a:t>
            </a:r>
            <a:endParaRPr lang="hu-HU" dirty="0" smtClean="0"/>
          </a:p>
          <a:p>
            <a:pPr lvl="1"/>
            <a:r>
              <a:rPr lang="en-GB" dirty="0" err="1" smtClean="0"/>
              <a:t>alfanumerikus</a:t>
            </a:r>
            <a:r>
              <a:rPr lang="en-GB" dirty="0"/>
              <a:t>, </a:t>
            </a:r>
            <a:r>
              <a:rPr lang="en-GB" dirty="0" err="1"/>
              <a:t>írásjelek</a:t>
            </a:r>
            <a:r>
              <a:rPr lang="en-GB" dirty="0"/>
              <a:t>, </a:t>
            </a:r>
            <a:r>
              <a:rPr lang="en-GB" dirty="0" err="1"/>
              <a:t>egyéb</a:t>
            </a:r>
            <a:r>
              <a:rPr lang="en-GB" dirty="0"/>
              <a:t> </a:t>
            </a:r>
            <a:r>
              <a:rPr lang="en-GB" dirty="0" err="1"/>
              <a:t>szimbólumok</a:t>
            </a:r>
            <a:r>
              <a:rPr lang="en-GB" dirty="0"/>
              <a:t>, </a:t>
            </a:r>
            <a:r>
              <a:rPr lang="en-GB" dirty="0" err="1" smtClean="0"/>
              <a:t>szóköz</a:t>
            </a:r>
            <a:endParaRPr lang="hu-HU" dirty="0" smtClean="0"/>
          </a:p>
          <a:p>
            <a:pPr lvl="1"/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karakterkódolási</a:t>
            </a:r>
            <a:r>
              <a:rPr lang="en-GB" dirty="0"/>
              <a:t> </a:t>
            </a:r>
            <a:r>
              <a:rPr lang="en-GB" dirty="0" err="1"/>
              <a:t>rendszer</a:t>
            </a:r>
            <a:r>
              <a:rPr lang="en-GB" dirty="0"/>
              <a:t> </a:t>
            </a:r>
            <a:r>
              <a:rPr lang="en-GB" dirty="0" err="1"/>
              <a:t>segítségével</a:t>
            </a:r>
            <a:r>
              <a:rPr lang="en-GB" dirty="0"/>
              <a:t> </a:t>
            </a:r>
            <a:r>
              <a:rPr lang="en-GB" dirty="0" err="1"/>
              <a:t>bináris</a:t>
            </a:r>
            <a:r>
              <a:rPr lang="en-GB" dirty="0"/>
              <a:t> </a:t>
            </a:r>
            <a:r>
              <a:rPr lang="en-GB" dirty="0" err="1"/>
              <a:t>kóddá</a:t>
            </a:r>
            <a:r>
              <a:rPr lang="en-GB" dirty="0"/>
              <a:t> </a:t>
            </a:r>
            <a:r>
              <a:rPr lang="hu-HU" dirty="0" smtClean="0"/>
              <a:t>alakítva </a:t>
            </a:r>
            <a:r>
              <a:rPr lang="en-GB" dirty="0" err="1" smtClean="0"/>
              <a:t>tárolódik</a:t>
            </a:r>
            <a:r>
              <a:rPr lang="en-GB" dirty="0" smtClean="0"/>
              <a:t> </a:t>
            </a:r>
            <a:r>
              <a:rPr lang="en-GB" dirty="0" err="1"/>
              <a:t>lemezen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a </a:t>
            </a:r>
            <a:r>
              <a:rPr lang="en-GB" dirty="0" err="1" smtClean="0"/>
              <a:t>memóriában</a:t>
            </a:r>
            <a:endParaRPr lang="hu-HU" dirty="0" smtClean="0"/>
          </a:p>
          <a:p>
            <a:pPr lvl="1"/>
            <a:r>
              <a:rPr lang="en-GB" dirty="0"/>
              <a:t>a </a:t>
            </a:r>
            <a:r>
              <a:rPr lang="en-GB" dirty="0" err="1"/>
              <a:t>szabványosított</a:t>
            </a:r>
            <a:r>
              <a:rPr lang="en-GB" dirty="0"/>
              <a:t> </a:t>
            </a:r>
            <a:r>
              <a:rPr lang="en-GB" dirty="0" err="1"/>
              <a:t>kódolás</a:t>
            </a:r>
            <a:r>
              <a:rPr lang="en-GB" dirty="0"/>
              <a:t> </a:t>
            </a:r>
            <a:r>
              <a:rPr lang="en-GB" dirty="0" err="1"/>
              <a:t>dekódolásra</a:t>
            </a:r>
            <a:r>
              <a:rPr lang="en-GB" dirty="0"/>
              <a:t> </a:t>
            </a:r>
            <a:r>
              <a:rPr lang="en-GB" dirty="0" err="1"/>
              <a:t>kerül</a:t>
            </a:r>
            <a:r>
              <a:rPr lang="en-GB" dirty="0"/>
              <a:t>,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olvasható</a:t>
            </a:r>
            <a:r>
              <a:rPr lang="en-GB" dirty="0"/>
              <a:t> </a:t>
            </a:r>
            <a:r>
              <a:rPr lang="en-GB" dirty="0" err="1"/>
              <a:t>szimbólumok</a:t>
            </a:r>
            <a:r>
              <a:rPr lang="en-GB" dirty="0"/>
              <a:t> </a:t>
            </a:r>
            <a:r>
              <a:rPr lang="en-GB" dirty="0" err="1"/>
              <a:t>formájában</a:t>
            </a:r>
            <a:r>
              <a:rPr lang="en-GB" dirty="0"/>
              <a:t> </a:t>
            </a:r>
            <a:r>
              <a:rPr lang="en-GB" dirty="0" err="1"/>
              <a:t>jelenik</a:t>
            </a:r>
            <a:r>
              <a:rPr lang="en-GB" dirty="0"/>
              <a:t> meg a </a:t>
            </a:r>
            <a:r>
              <a:rPr lang="en-GB" dirty="0" err="1"/>
              <a:t>számítógépet</a:t>
            </a:r>
            <a:r>
              <a:rPr lang="en-GB" dirty="0"/>
              <a:t> </a:t>
            </a:r>
            <a:r>
              <a:rPr lang="en-GB" dirty="0" err="1"/>
              <a:t>használó</a:t>
            </a:r>
            <a:r>
              <a:rPr lang="en-GB" dirty="0"/>
              <a:t> ember </a:t>
            </a:r>
            <a:r>
              <a:rPr lang="en-GB" dirty="0" err="1" smtClean="0"/>
              <a:t>számára</a:t>
            </a:r>
            <a:endParaRPr lang="hu-HU" dirty="0" smtClean="0"/>
          </a:p>
          <a:p>
            <a:pPr lvl="1"/>
            <a:r>
              <a:rPr lang="en-GB" dirty="0" err="1"/>
              <a:t>ezt</a:t>
            </a:r>
            <a:r>
              <a:rPr lang="en-GB" dirty="0"/>
              <a:t> a </a:t>
            </a:r>
            <a:r>
              <a:rPr lang="en-GB" dirty="0" err="1"/>
              <a:t>megfeleltetést</a:t>
            </a:r>
            <a:r>
              <a:rPr lang="en-GB" dirty="0"/>
              <a:t> </a:t>
            </a:r>
            <a:r>
              <a:rPr lang="en-GB" dirty="0" err="1"/>
              <a:t>nevezhetjük</a:t>
            </a:r>
            <a:r>
              <a:rPr lang="en-GB" dirty="0"/>
              <a:t> </a:t>
            </a:r>
            <a:r>
              <a:rPr lang="en-GB" dirty="0" err="1" smtClean="0"/>
              <a:t>kódlapnak</a:t>
            </a:r>
            <a:r>
              <a:rPr lang="hu-HU" dirty="0" smtClean="0"/>
              <a:t> (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)</a:t>
            </a:r>
            <a:r>
              <a:rPr lang="en-GB" dirty="0" smtClean="0"/>
              <a:t>, </a:t>
            </a:r>
            <a:r>
              <a:rPr lang="en-GB" dirty="0" err="1" smtClean="0"/>
              <a:t>kódtáblának</a:t>
            </a:r>
            <a:r>
              <a:rPr lang="hu-HU" dirty="0" smtClean="0"/>
              <a:t> (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)</a:t>
            </a:r>
            <a:r>
              <a:rPr lang="en-GB" dirty="0" smtClean="0"/>
              <a:t>, </a:t>
            </a:r>
            <a:r>
              <a:rPr lang="en-GB" dirty="0" err="1"/>
              <a:t>karaktertérképnek</a:t>
            </a:r>
            <a:r>
              <a:rPr lang="en-GB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character</a:t>
            </a:r>
            <a:r>
              <a:rPr lang="hu-HU" dirty="0" smtClean="0"/>
              <a:t> map) </a:t>
            </a:r>
            <a:r>
              <a:rPr lang="en-GB" dirty="0" err="1" smtClean="0"/>
              <a:t>stb</a:t>
            </a:r>
            <a:r>
              <a:rPr lang="en-GB" dirty="0" smtClean="0"/>
              <a:t>.</a:t>
            </a:r>
            <a:endParaRPr lang="hu-HU" dirty="0" smtClean="0"/>
          </a:p>
          <a:p>
            <a:r>
              <a:rPr lang="en-GB" dirty="0"/>
              <a:t>A </a:t>
            </a:r>
            <a:r>
              <a:rPr lang="en-GB" b="1" dirty="0" err="1"/>
              <a:t>bináris</a:t>
            </a:r>
            <a:r>
              <a:rPr lang="en-GB" b="1" dirty="0"/>
              <a:t> </a:t>
            </a:r>
            <a:r>
              <a:rPr lang="en-GB" b="1" dirty="0" err="1"/>
              <a:t>fájlokat</a:t>
            </a:r>
            <a:r>
              <a:rPr lang="en-GB" b="1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emberi</a:t>
            </a:r>
            <a:r>
              <a:rPr lang="en-GB" dirty="0"/>
              <a:t> </a:t>
            </a:r>
            <a:r>
              <a:rPr lang="en-GB" dirty="0" err="1"/>
              <a:t>olvasásra</a:t>
            </a:r>
            <a:r>
              <a:rPr lang="en-GB" dirty="0"/>
              <a:t> </a:t>
            </a:r>
            <a:r>
              <a:rPr lang="en-GB" dirty="0" err="1"/>
              <a:t>tervezték</a:t>
            </a:r>
            <a:r>
              <a:rPr lang="en-GB" dirty="0" smtClean="0"/>
              <a:t>.</a:t>
            </a:r>
            <a:r>
              <a:rPr lang="hu-HU" dirty="0"/>
              <a:t> Olyan formátumban tárolnak adatokat, amely gépi feldolgozásra van optimalizálva, bináris számjegyekből (bitek) </a:t>
            </a:r>
            <a:r>
              <a:rPr lang="hu-HU" dirty="0" smtClean="0"/>
              <a:t>áll.</a:t>
            </a:r>
          </a:p>
          <a:p>
            <a:pPr lvl="1"/>
            <a:r>
              <a:rPr lang="en-GB" dirty="0" err="1"/>
              <a:t>futtatható</a:t>
            </a:r>
            <a:r>
              <a:rPr lang="en-GB" dirty="0"/>
              <a:t>, </a:t>
            </a:r>
            <a:r>
              <a:rPr lang="en-GB" dirty="0" err="1"/>
              <a:t>kép</a:t>
            </a:r>
            <a:r>
              <a:rPr lang="en-GB" dirty="0"/>
              <a:t>, </a:t>
            </a:r>
            <a:r>
              <a:rPr lang="en-GB" dirty="0" err="1"/>
              <a:t>videó</a:t>
            </a:r>
            <a:r>
              <a:rPr lang="en-GB" dirty="0"/>
              <a:t>, hang, </a:t>
            </a:r>
            <a:r>
              <a:rPr lang="hu-HU" dirty="0" smtClean="0"/>
              <a:t>egyes alkalmazások </a:t>
            </a:r>
            <a:r>
              <a:rPr lang="en-GB" dirty="0" err="1" smtClean="0"/>
              <a:t>adatfájl</a:t>
            </a:r>
            <a:r>
              <a:rPr lang="hu-HU" dirty="0" err="1" smtClean="0"/>
              <a:t>jai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660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Reguláris kifejezések Pythonnal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Függvények:</a:t>
            </a:r>
            <a:endParaRPr lang="hu-HU" dirty="0" smtClean="0"/>
          </a:p>
          <a:p>
            <a:pPr lvl="1"/>
            <a:r>
              <a:rPr lang="hu-HU" i="1" dirty="0" err="1" smtClean="0"/>
              <a:t>re.match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smtClean="0"/>
              <a:t>megvizsgálja, hogy a </a:t>
            </a:r>
            <a:r>
              <a:rPr lang="hu-HU" b="1" i="1" dirty="0" err="1" smtClean="0"/>
              <a:t>string</a:t>
            </a:r>
            <a:r>
              <a:rPr lang="hu-HU" b="1" i="1" dirty="0" smtClean="0"/>
              <a:t> </a:t>
            </a:r>
            <a:r>
              <a:rPr lang="hu-HU" b="1" dirty="0" smtClean="0"/>
              <a:t>kezdetére (prefixumára) illeszkedik-e </a:t>
            </a:r>
            <a:r>
              <a:rPr lang="hu-HU" dirty="0" smtClean="0"/>
              <a:t>a </a:t>
            </a:r>
            <a:r>
              <a:rPr lang="hu-HU" i="1" dirty="0" err="1" smtClean="0"/>
              <a:t>pattern</a:t>
            </a:r>
            <a:r>
              <a:rPr lang="hu-HU" i="1" dirty="0" smtClean="0"/>
              <a:t> </a:t>
            </a:r>
            <a:r>
              <a:rPr lang="hu-HU" dirty="0" smtClean="0"/>
              <a:t>minta</a:t>
            </a:r>
          </a:p>
          <a:p>
            <a:pPr lvl="1"/>
            <a:r>
              <a:rPr lang="hu-HU" i="1" dirty="0" err="1" smtClean="0"/>
              <a:t>re.fullmatch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/>
              <a:t>, </a:t>
            </a:r>
            <a:r>
              <a:rPr lang="hu-HU" i="1" dirty="0" err="1"/>
              <a:t>string</a:t>
            </a:r>
            <a:r>
              <a:rPr lang="hu-HU" i="1" dirty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b="1" i="1" dirty="0" err="1" smtClean="0"/>
              <a:t>string</a:t>
            </a:r>
            <a:r>
              <a:rPr lang="hu-HU" b="1" i="1" dirty="0" smtClean="0"/>
              <a:t> </a:t>
            </a:r>
            <a:r>
              <a:rPr lang="hu-HU" b="1" dirty="0" smtClean="0"/>
              <a:t>egészére </a:t>
            </a:r>
            <a:r>
              <a:rPr lang="hu-HU" dirty="0" smtClean="0"/>
              <a:t>illeszkedik-e a </a:t>
            </a:r>
            <a:r>
              <a:rPr lang="hu-HU" i="1" dirty="0" err="1" smtClean="0"/>
              <a:t>pattern</a:t>
            </a:r>
            <a:endParaRPr lang="hu-HU" i="1" dirty="0" smtClean="0"/>
          </a:p>
          <a:p>
            <a:pPr lvl="1"/>
            <a:r>
              <a:rPr lang="hu-HU" i="1" dirty="0" err="1" smtClean="0"/>
              <a:t>re.search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/>
              <a:t>, </a:t>
            </a:r>
            <a:r>
              <a:rPr lang="hu-HU" i="1" dirty="0" err="1"/>
              <a:t>string</a:t>
            </a:r>
            <a:r>
              <a:rPr lang="hu-HU" i="1" dirty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i="1" dirty="0" err="1" smtClean="0"/>
              <a:t>pattern</a:t>
            </a:r>
            <a:r>
              <a:rPr lang="hu-HU" i="1" dirty="0" smtClean="0"/>
              <a:t> </a:t>
            </a:r>
            <a:r>
              <a:rPr lang="hu-HU" b="1" dirty="0" smtClean="0"/>
              <a:t>előfordulásait keresi </a:t>
            </a:r>
            <a:r>
              <a:rPr lang="hu-HU" i="1" dirty="0" err="1" smtClean="0"/>
              <a:t>string</a:t>
            </a:r>
            <a:r>
              <a:rPr lang="hu-HU" dirty="0" err="1" smtClean="0"/>
              <a:t>-ben</a:t>
            </a:r>
            <a:r>
              <a:rPr lang="hu-HU" dirty="0" smtClean="0"/>
              <a:t>, visszaadja </a:t>
            </a:r>
            <a:r>
              <a:rPr lang="hu-HU" b="1" dirty="0" smtClean="0"/>
              <a:t>az első illeszkedést </a:t>
            </a:r>
            <a:r>
              <a:rPr lang="hu-HU" dirty="0" smtClean="0"/>
              <a:t>(</a:t>
            </a:r>
            <a:r>
              <a:rPr lang="hu-HU" b="1" dirty="0" smtClean="0"/>
              <a:t>nem „globális”</a:t>
            </a:r>
            <a:r>
              <a:rPr lang="hu-HU" dirty="0" smtClean="0"/>
              <a:t> illesztés)</a:t>
            </a:r>
          </a:p>
          <a:p>
            <a:pPr lvl="1"/>
            <a:r>
              <a:rPr lang="hu-HU" i="1" dirty="0" err="1" smtClean="0"/>
              <a:t>re.findall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/>
              <a:t>, </a:t>
            </a:r>
            <a:r>
              <a:rPr lang="hu-HU" i="1" dirty="0" err="1"/>
              <a:t>string</a:t>
            </a:r>
            <a:r>
              <a:rPr lang="hu-HU" i="1" dirty="0"/>
              <a:t>, </a:t>
            </a:r>
            <a:r>
              <a:rPr lang="hu-HU" i="1" dirty="0" err="1"/>
              <a:t>flags</a:t>
            </a:r>
            <a:r>
              <a:rPr lang="hu-HU" i="1" dirty="0" smtClean="0"/>
              <a:t>): </a:t>
            </a:r>
            <a:r>
              <a:rPr lang="hu-HU" b="1" dirty="0" smtClean="0"/>
              <a:t>keres</a:t>
            </a:r>
            <a:r>
              <a:rPr lang="hu-HU" dirty="0" smtClean="0"/>
              <a:t>, </a:t>
            </a:r>
            <a:r>
              <a:rPr lang="hu-HU" b="1" dirty="0" smtClean="0"/>
              <a:t>listaként </a:t>
            </a:r>
            <a:r>
              <a:rPr lang="hu-HU" dirty="0" smtClean="0"/>
              <a:t>visszaadja az </a:t>
            </a:r>
            <a:r>
              <a:rPr lang="hu-HU" b="1" dirty="0" smtClean="0"/>
              <a:t>összes illeszkedést </a:t>
            </a:r>
            <a:r>
              <a:rPr lang="hu-HU" dirty="0" smtClean="0"/>
              <a:t>(</a:t>
            </a:r>
            <a:r>
              <a:rPr lang="hu-HU" b="1" dirty="0" smtClean="0"/>
              <a:t>globális</a:t>
            </a:r>
            <a:r>
              <a:rPr lang="hu-HU" dirty="0" smtClean="0"/>
              <a:t>)</a:t>
            </a:r>
          </a:p>
          <a:p>
            <a:pPr lvl="1"/>
            <a:r>
              <a:rPr lang="hu-HU" i="1" dirty="0" err="1" smtClean="0"/>
              <a:t>re.finditer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smtClean="0"/>
              <a:t>ugyanez, de illeszkedéseket adó </a:t>
            </a:r>
            <a:r>
              <a:rPr lang="hu-HU" b="1" dirty="0" err="1" smtClean="0"/>
              <a:t>iterátort</a:t>
            </a:r>
            <a:r>
              <a:rPr lang="hu-HU" b="1" dirty="0" smtClean="0"/>
              <a:t> </a:t>
            </a:r>
            <a:r>
              <a:rPr lang="hu-HU" dirty="0" smtClean="0"/>
              <a:t>ad vissza, amit ciklusban használhatunk fel</a:t>
            </a:r>
            <a:endParaRPr lang="hu-HU" i="1" dirty="0" smtClean="0"/>
          </a:p>
          <a:p>
            <a:pPr lvl="1"/>
            <a:r>
              <a:rPr lang="hu-HU" i="1" dirty="0" err="1" smtClean="0"/>
              <a:t>re.split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i="1" dirty="0" err="1" smtClean="0"/>
              <a:t>pattern</a:t>
            </a:r>
            <a:r>
              <a:rPr lang="hu-HU" i="1" dirty="0" smtClean="0"/>
              <a:t> </a:t>
            </a:r>
            <a:r>
              <a:rPr lang="hu-HU" dirty="0" smtClean="0"/>
              <a:t>mentén felbontja </a:t>
            </a:r>
            <a:r>
              <a:rPr lang="hu-HU" i="1" dirty="0" err="1" smtClean="0"/>
              <a:t>string</a:t>
            </a:r>
            <a:r>
              <a:rPr lang="hu-HU" dirty="0" err="1" smtClean="0"/>
              <a:t>-et</a:t>
            </a:r>
            <a:r>
              <a:rPr lang="hu-HU" dirty="0" smtClean="0"/>
              <a:t>, hasonló a </a:t>
            </a:r>
            <a:r>
              <a:rPr lang="hu-HU" i="1" dirty="0" err="1" smtClean="0"/>
              <a:t>str.split</a:t>
            </a:r>
            <a:r>
              <a:rPr lang="hu-HU" i="1" dirty="0" smtClean="0"/>
              <a:t>(</a:t>
            </a:r>
            <a:r>
              <a:rPr lang="hu-HU" i="1" dirty="0" err="1" smtClean="0"/>
              <a:t>delimiter</a:t>
            </a:r>
            <a:r>
              <a:rPr lang="hu-HU" i="1" dirty="0" smtClean="0"/>
              <a:t>) </a:t>
            </a:r>
            <a:r>
              <a:rPr lang="hu-HU" dirty="0" smtClean="0"/>
              <a:t>függvényhez, de annál rugalmasabb</a:t>
            </a:r>
            <a:endParaRPr lang="hu-HU" dirty="0" smtClean="0"/>
          </a:p>
          <a:p>
            <a:pPr lvl="1"/>
            <a:r>
              <a:rPr lang="hu-HU" i="1" dirty="0" err="1" smtClean="0"/>
              <a:t>re.sub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repl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count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i="1" dirty="0" err="1" smtClean="0"/>
              <a:t>pattern</a:t>
            </a:r>
            <a:r>
              <a:rPr lang="hu-HU" i="1" dirty="0" smtClean="0"/>
              <a:t> </a:t>
            </a:r>
            <a:r>
              <a:rPr lang="hu-HU" dirty="0" smtClean="0"/>
              <a:t>minta első </a:t>
            </a:r>
            <a:r>
              <a:rPr lang="hu-HU" i="1" dirty="0" err="1" smtClean="0"/>
              <a:t>count</a:t>
            </a:r>
            <a:r>
              <a:rPr lang="hu-HU" i="1" dirty="0" smtClean="0"/>
              <a:t> </a:t>
            </a:r>
            <a:r>
              <a:rPr lang="hu-HU" dirty="0" smtClean="0"/>
              <a:t>darab előfordulását </a:t>
            </a:r>
            <a:r>
              <a:rPr lang="hu-HU" i="1" dirty="0" err="1" smtClean="0"/>
              <a:t>string</a:t>
            </a:r>
            <a:r>
              <a:rPr lang="hu-HU" dirty="0" err="1" smtClean="0"/>
              <a:t>-ben</a:t>
            </a:r>
            <a:r>
              <a:rPr lang="hu-HU" dirty="0" smtClean="0"/>
              <a:t> </a:t>
            </a:r>
            <a:r>
              <a:rPr lang="hu-HU" i="1" dirty="0" err="1" smtClean="0"/>
              <a:t>repl</a:t>
            </a:r>
            <a:r>
              <a:rPr lang="hu-HU" dirty="0" err="1" smtClean="0"/>
              <a:t>-re</a:t>
            </a:r>
            <a:r>
              <a:rPr lang="hu-HU" dirty="0" smtClean="0"/>
              <a:t>; </a:t>
            </a:r>
            <a:r>
              <a:rPr lang="hu-HU" i="1" dirty="0" err="1" smtClean="0"/>
              <a:t>repl</a:t>
            </a:r>
            <a:r>
              <a:rPr lang="hu-HU" dirty="0" err="1" smtClean="0"/>
              <a:t>-ben</a:t>
            </a:r>
            <a:r>
              <a:rPr lang="hu-HU" dirty="0" smtClean="0"/>
              <a:t> lehetnek </a:t>
            </a:r>
            <a:r>
              <a:rPr lang="hu-HU" i="1" dirty="0" smtClean="0"/>
              <a:t>\1, \2 </a:t>
            </a:r>
            <a:r>
              <a:rPr lang="hu-HU" dirty="0" smtClean="0"/>
              <a:t>stb. illeszkedésekre visszautaló hivatkozások, pl. </a:t>
            </a:r>
            <a:r>
              <a:rPr lang="hu-HU" dirty="0" err="1" smtClean="0"/>
              <a:t>pattern</a:t>
            </a:r>
            <a:r>
              <a:rPr lang="hu-HU" dirty="0" smtClean="0"/>
              <a:t>=r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b(\w).+?\b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hu-HU" dirty="0" err="1" smtClean="0">
                <a:latin typeface="+mj-lt"/>
                <a:cs typeface="Courier New" panose="02070309020205020404" pitchFamily="49" charset="0"/>
              </a:rPr>
              <a:t>repl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=r"\1."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match</a:t>
            </a:r>
            <a:r>
              <a:rPr lang="hu-HU" dirty="0" smtClean="0"/>
              <a:t> és </a:t>
            </a:r>
            <a:r>
              <a:rPr lang="hu-HU" dirty="0" err="1" smtClean="0"/>
              <a:t>search</a:t>
            </a:r>
            <a:r>
              <a:rPr lang="hu-HU" dirty="0" smtClean="0"/>
              <a:t> függvény </a:t>
            </a:r>
            <a:r>
              <a:rPr lang="hu-HU" i="1" dirty="0" err="1" smtClean="0"/>
              <a:t>None</a:t>
            </a:r>
            <a:r>
              <a:rPr lang="hu-HU" dirty="0" err="1" smtClean="0"/>
              <a:t>-t</a:t>
            </a:r>
            <a:r>
              <a:rPr lang="hu-HU" dirty="0" smtClean="0"/>
              <a:t> ad vissza, ha nincs találat, és </a:t>
            </a:r>
            <a:r>
              <a:rPr lang="hu-HU" i="1" dirty="0" err="1" smtClean="0"/>
              <a:t>re.Match</a:t>
            </a:r>
            <a:r>
              <a:rPr lang="hu-HU" i="1" dirty="0" smtClean="0"/>
              <a:t> </a:t>
            </a:r>
            <a:r>
              <a:rPr lang="hu-HU" dirty="0" smtClean="0"/>
              <a:t>objektumot (aminek a </a:t>
            </a:r>
            <a:r>
              <a:rPr lang="hu-HU" i="1" dirty="0" err="1" smtClean="0"/>
              <a:t>bool</a:t>
            </a:r>
            <a:r>
              <a:rPr lang="hu-HU" i="1" dirty="0" smtClean="0"/>
              <a:t> </a:t>
            </a:r>
            <a:r>
              <a:rPr lang="hu-HU" dirty="0" smtClean="0"/>
              <a:t>értéke mindig </a:t>
            </a:r>
            <a:r>
              <a:rPr lang="hu-HU" i="1" dirty="0" err="1" smtClean="0"/>
              <a:t>True</a:t>
            </a:r>
            <a:r>
              <a:rPr lang="hu-HU" dirty="0" smtClean="0"/>
              <a:t>), ha van találat</a:t>
            </a:r>
          </a:p>
        </p:txBody>
      </p:sp>
    </p:spTree>
    <p:extLst>
      <p:ext uri="{BB962C8B-B14F-4D97-AF65-F5344CB8AC3E}">
        <p14:creationId xmlns:p14="http://schemas.microsoft.com/office/powerpoint/2010/main" val="8169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Szövegek forrásai</a:t>
            </a:r>
            <a:endParaRPr lang="en-GB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758615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Szövegtípus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A szöveg karakterlánc</a:t>
                      </a:r>
                      <a:r>
                        <a:rPr lang="hu-HU" sz="1600" baseline="0" dirty="0" smtClean="0"/>
                        <a:t>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Szükséges</a:t>
                      </a:r>
                      <a:r>
                        <a:rPr lang="hu-HU" baseline="0" dirty="0" smtClean="0"/>
                        <a:t> előkészítés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755575" y="4828510"/>
            <a:ext cx="7416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dokumentum egyszerűen megnyitható szöveges fájlként és természetes nyelvi szövegként feldolgozható</a:t>
            </a:r>
            <a:r>
              <a:rPr lang="hu-HU" dirty="0" smtClean="0"/>
              <a:t>, vagy szükség van valamilyen </a:t>
            </a:r>
            <a:r>
              <a:rPr lang="hu-HU" dirty="0" err="1" smtClean="0"/>
              <a:t>előfeldolgozásra</a:t>
            </a:r>
            <a:r>
              <a:rPr lang="hu-HU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Milyen lépéseket kell elvégezni ahhoz, hogy olyan </a:t>
            </a:r>
            <a:r>
              <a:rPr lang="hu-HU" dirty="0" err="1" smtClean="0"/>
              <a:t>szövegsztringet</a:t>
            </a:r>
            <a:r>
              <a:rPr lang="hu-HU" dirty="0" smtClean="0"/>
              <a:t> kapjunk, amellyel dolgozni tudunk?</a:t>
            </a:r>
          </a:p>
        </p:txBody>
      </p:sp>
    </p:spTree>
    <p:extLst>
      <p:ext uri="{BB962C8B-B14F-4D97-AF65-F5344CB8AC3E}">
        <p14:creationId xmlns:p14="http://schemas.microsoft.com/office/powerpoint/2010/main" val="10175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Szövegek forrásai</a:t>
            </a:r>
            <a:endParaRPr lang="en-GB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574315"/>
              </p:ext>
            </p:extLst>
          </p:nvPr>
        </p:nvGraphicFramePr>
        <p:xfrm>
          <a:off x="395536" y="1340768"/>
          <a:ext cx="8352928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866528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Szöveg típusa / forrása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A szöveg karakterlánc</a:t>
                      </a:r>
                      <a:r>
                        <a:rPr lang="hu-HU" sz="1600" baseline="0" dirty="0" smtClean="0"/>
                        <a:t>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Szükséges</a:t>
                      </a:r>
                      <a:r>
                        <a:rPr lang="hu-HU" baseline="0" dirty="0" smtClean="0"/>
                        <a:t> előkészítés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E-mail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Beszerzés</a:t>
                      </a:r>
                      <a:r>
                        <a:rPr lang="hu-HU" sz="1600" baseline="0" dirty="0" smtClean="0"/>
                        <a:t> a tulajdonostól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Weboldalak (pl. hír</a:t>
                      </a:r>
                      <a:r>
                        <a:rPr lang="hu-HU" sz="1600" baseline="0" dirty="0" smtClean="0"/>
                        <a:t>-, céges oldalak</a:t>
                      </a:r>
                      <a:r>
                        <a:rPr lang="hu-HU" sz="1600" dirty="0" smtClean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i="1" dirty="0" smtClean="0"/>
                        <a:t>igen,</a:t>
                      </a:r>
                      <a:r>
                        <a:rPr lang="hu-HU" sz="1600" i="1" baseline="0" dirty="0" smtClean="0"/>
                        <a:t> de </a:t>
                      </a:r>
                      <a:r>
                        <a:rPr lang="hu-HU" sz="1600" i="1" baseline="0" dirty="0" err="1" smtClean="0"/>
                        <a:t>markupot</a:t>
                      </a:r>
                      <a:r>
                        <a:rPr lang="hu-HU" sz="1600" i="1" baseline="0" dirty="0" smtClean="0"/>
                        <a:t> tartalmaz</a:t>
                      </a:r>
                      <a:endParaRPr lang="en-GB" sz="16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HTTP</a:t>
                      </a:r>
                      <a:r>
                        <a:rPr lang="hu-HU" sz="1200" baseline="0" dirty="0" smtClean="0"/>
                        <a:t> kérések, web </a:t>
                      </a:r>
                      <a:r>
                        <a:rPr lang="hu-HU" sz="1200" baseline="0" dirty="0" err="1" smtClean="0"/>
                        <a:t>scraping</a:t>
                      </a:r>
                      <a:r>
                        <a:rPr lang="hu-HU" sz="1200" baseline="0" dirty="0" smtClean="0"/>
                        <a:t> (</a:t>
                      </a:r>
                      <a:r>
                        <a:rPr lang="hu-HU" sz="1200" baseline="0" dirty="0" err="1" smtClean="0"/>
                        <a:t>scraper</a:t>
                      </a:r>
                      <a:r>
                        <a:rPr lang="hu-HU" sz="1200" baseline="0" dirty="0" smtClean="0"/>
                        <a:t>, </a:t>
                      </a:r>
                      <a:r>
                        <a:rPr lang="hu-HU" sz="1200" baseline="0" dirty="0" err="1" smtClean="0"/>
                        <a:t>web</a:t>
                      </a:r>
                      <a:r>
                        <a:rPr lang="hu-HU" sz="1200" baseline="0" dirty="0" smtClean="0"/>
                        <a:t> </a:t>
                      </a:r>
                      <a:r>
                        <a:rPr lang="hu-HU" sz="1200" baseline="0" dirty="0" err="1" smtClean="0"/>
                        <a:t>crawler</a:t>
                      </a:r>
                      <a:r>
                        <a:rPr lang="hu-HU" sz="1200" baseline="0" dirty="0" smtClean="0"/>
                        <a:t>, </a:t>
                      </a:r>
                      <a:r>
                        <a:rPr lang="hu-HU" sz="1200" baseline="0" dirty="0" err="1" smtClean="0"/>
                        <a:t>spider</a:t>
                      </a:r>
                      <a:r>
                        <a:rPr lang="hu-HU" sz="1200" baseline="0" dirty="0" smtClean="0"/>
                        <a:t>, bot), HTML </a:t>
                      </a:r>
                      <a:r>
                        <a:rPr lang="hu-HU" sz="1200" baseline="0" dirty="0" err="1" smtClean="0"/>
                        <a:t>parsing</a:t>
                      </a:r>
                      <a:r>
                        <a:rPr lang="hu-HU" sz="1200" baseline="0" dirty="0" smtClean="0"/>
                        <a:t>, </a:t>
                      </a:r>
                      <a:r>
                        <a:rPr lang="hu-HU" sz="1200" baseline="0" dirty="0" err="1" smtClean="0"/>
                        <a:t>markup</a:t>
                      </a:r>
                      <a:r>
                        <a:rPr lang="hu-HU" sz="1200" baseline="0" dirty="0" smtClean="0"/>
                        <a:t> kezelése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Elektronikus szöveget tároló adatbázis</a:t>
                      </a:r>
                      <a:endParaRPr lang="hu-HU" sz="1200" baseline="0" dirty="0" smtClean="0"/>
                    </a:p>
                    <a:p>
                      <a:r>
                        <a:rPr lang="hu-HU" sz="1100" i="1" baseline="0" dirty="0" smtClean="0"/>
                        <a:t>jogi dokumentumok: jogszabályok, bírósági határozatok; szabadalmak; klinikai betegadatok; ...</a:t>
                      </a:r>
                      <a:endParaRPr lang="en-GB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Adatbázis-interfész,</a:t>
                      </a:r>
                      <a:r>
                        <a:rPr lang="hu-HU" sz="1600" baseline="0" dirty="0" smtClean="0"/>
                        <a:t> lekérdezések vagy </a:t>
                      </a:r>
                      <a:r>
                        <a:rPr lang="hu-HU" sz="1600" dirty="0" smtClean="0"/>
                        <a:t>web </a:t>
                      </a:r>
                      <a:r>
                        <a:rPr lang="hu-HU" sz="1600" dirty="0" err="1" smtClean="0"/>
                        <a:t>scraping</a:t>
                      </a:r>
                      <a:r>
                        <a:rPr lang="hu-HU" sz="1600" dirty="0" smtClean="0"/>
                        <a:t>, </a:t>
                      </a:r>
                      <a:r>
                        <a:rPr lang="hu-HU" sz="1600" dirty="0" err="1" smtClean="0"/>
                        <a:t>API-hoz</a:t>
                      </a:r>
                      <a:r>
                        <a:rPr lang="hu-HU" sz="1600" dirty="0" smtClean="0"/>
                        <a:t> intézett kérések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Egyszerű</a:t>
                      </a:r>
                      <a:r>
                        <a:rPr lang="hu-HU" sz="1400" baseline="0" dirty="0" smtClean="0"/>
                        <a:t> </a:t>
                      </a:r>
                      <a:r>
                        <a:rPr lang="hu-HU" sz="1400" dirty="0" smtClean="0"/>
                        <a:t>szöveges</a:t>
                      </a:r>
                      <a:r>
                        <a:rPr lang="hu-HU" sz="1400" baseline="0" dirty="0" smtClean="0"/>
                        <a:t> dokumentum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Nincs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aseline="0" dirty="0" smtClean="0"/>
                        <a:t>Formázott / </a:t>
                      </a:r>
                      <a:r>
                        <a:rPr lang="hu-HU" sz="1400" baseline="0" dirty="0" err="1" smtClean="0"/>
                        <a:t>rich</a:t>
                      </a:r>
                      <a:r>
                        <a:rPr lang="hu-HU" sz="1400" baseline="0" dirty="0" smtClean="0"/>
                        <a:t> text dokumentum (pl. </a:t>
                      </a:r>
                      <a:r>
                        <a:rPr lang="hu-HU" sz="1400" baseline="0" dirty="0" err="1" smtClean="0"/>
                        <a:t>docx</a:t>
                      </a:r>
                      <a:r>
                        <a:rPr lang="hu-HU" sz="1400" baseline="0" dirty="0" smtClean="0"/>
                        <a:t>, </a:t>
                      </a:r>
                      <a:r>
                        <a:rPr lang="hu-HU" sz="1400" baseline="0" dirty="0" err="1" smtClean="0"/>
                        <a:t>rtf</a:t>
                      </a:r>
                      <a:r>
                        <a:rPr lang="hu-HU" sz="1400" baseline="0" dirty="0" smtClean="0"/>
                        <a:t>, </a:t>
                      </a:r>
                      <a:r>
                        <a:rPr lang="hu-HU" sz="1400" baseline="0" dirty="0" err="1" smtClean="0"/>
                        <a:t>odt</a:t>
                      </a:r>
                      <a:r>
                        <a:rPr lang="hu-HU" sz="1400" baseline="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i="1" dirty="0" smtClean="0"/>
                        <a:t>többnyire bináris</a:t>
                      </a:r>
                      <a:endParaRPr lang="en-GB" sz="16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Könyvtár</a:t>
                      </a:r>
                      <a:r>
                        <a:rPr lang="hu-HU" sz="1600" baseline="0" dirty="0" smtClean="0"/>
                        <a:t> / csomag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Egyéb </a:t>
                      </a:r>
                      <a:r>
                        <a:rPr lang="hu-HU" sz="1600" baseline="0" dirty="0" err="1" smtClean="0"/>
                        <a:t>markup</a:t>
                      </a:r>
                      <a:r>
                        <a:rPr lang="hu-HU" sz="1600" baseline="0" dirty="0" smtClean="0"/>
                        <a:t> (tipikusan XML)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Információ kinyerése </a:t>
                      </a:r>
                      <a:r>
                        <a:rPr lang="hu-HU" sz="1600" dirty="0" err="1" smtClean="0"/>
                        <a:t>parserrel</a:t>
                      </a:r>
                      <a:r>
                        <a:rPr lang="hu-HU" sz="1600" dirty="0" smtClean="0"/>
                        <a:t> (lassú) vagy </a:t>
                      </a:r>
                      <a:r>
                        <a:rPr lang="hu-HU" sz="1600" dirty="0" err="1" smtClean="0"/>
                        <a:t>regexekkel</a:t>
                      </a:r>
                      <a:r>
                        <a:rPr lang="hu-HU" sz="1600" dirty="0" smtClean="0"/>
                        <a:t> (gyors)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PDF</a:t>
                      </a:r>
                      <a:r>
                        <a:rPr lang="hu-HU" sz="1600" baseline="0" dirty="0" smtClean="0"/>
                        <a:t> vagy más </a:t>
                      </a:r>
                      <a:r>
                        <a:rPr lang="hu-HU" sz="1600" dirty="0" smtClean="0"/>
                        <a:t>e-könyv formátumok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hu-HU" sz="1200" i="1" u="none" dirty="0" smtClean="0"/>
                        <a:t>bináris és/vagy </a:t>
                      </a:r>
                      <a:r>
                        <a:rPr lang="hu-HU" sz="1200" i="1" baseline="0" dirty="0" err="1" smtClean="0"/>
                        <a:t>markupot</a:t>
                      </a:r>
                      <a:r>
                        <a:rPr lang="hu-HU" sz="1200" i="1" baseline="0" dirty="0" smtClean="0"/>
                        <a:t> tartalmaz</a:t>
                      </a:r>
                      <a:endParaRPr lang="en-GB" sz="1200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Könyvtár</a:t>
                      </a:r>
                      <a:r>
                        <a:rPr lang="hu-HU" sz="1600" baseline="0" dirty="0" smtClean="0"/>
                        <a:t> / csomag</a:t>
                      </a:r>
                      <a:r>
                        <a:rPr lang="hu-HU" sz="1600" dirty="0" smtClean="0"/>
                        <a:t>, esetleg </a:t>
                      </a:r>
                      <a:r>
                        <a:rPr lang="hu-HU" sz="1600" baseline="0" dirty="0" smtClean="0"/>
                        <a:t>OCR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Képek</a:t>
                      </a:r>
                      <a:endParaRPr lang="hu-HU" dirty="0" smtClean="0"/>
                    </a:p>
                    <a:p>
                      <a:r>
                        <a:rPr lang="hu-HU" sz="1200" i="1" dirty="0" err="1" smtClean="0"/>
                        <a:t>szkennelt</a:t>
                      </a:r>
                      <a:r>
                        <a:rPr lang="hu-HU" sz="1200" i="1" dirty="0" smtClean="0"/>
                        <a:t> oldal,</a:t>
                      </a:r>
                      <a:r>
                        <a:rPr lang="hu-HU" sz="1200" i="1" baseline="0" dirty="0" smtClean="0"/>
                        <a:t> fényképezett nyugta, tábla, kiírás stb.</a:t>
                      </a:r>
                      <a:endParaRPr lang="hu-HU" sz="12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OCR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szöveg feldolgozása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Fő probléma: </a:t>
            </a:r>
            <a:r>
              <a:rPr lang="hu-HU" dirty="0" smtClean="0"/>
              <a:t>karakterkódolás</a:t>
            </a:r>
          </a:p>
          <a:p>
            <a:r>
              <a:rPr lang="en-GB" dirty="0"/>
              <a:t>Minden </a:t>
            </a:r>
            <a:r>
              <a:rPr lang="en-GB" dirty="0" err="1"/>
              <a:t>kódolási</a:t>
            </a:r>
            <a:r>
              <a:rPr lang="en-GB" dirty="0"/>
              <a:t> </a:t>
            </a:r>
            <a:r>
              <a:rPr lang="en-GB" dirty="0" err="1"/>
              <a:t>rendszer</a:t>
            </a:r>
            <a:r>
              <a:rPr lang="en-GB" dirty="0"/>
              <a:t> a </a:t>
            </a:r>
            <a:r>
              <a:rPr lang="en-GB" dirty="0" err="1"/>
              <a:t>karaktereket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több</a:t>
            </a:r>
            <a:r>
              <a:rPr lang="en-GB" dirty="0"/>
              <a:t> 8 bites </a:t>
            </a:r>
            <a:r>
              <a:rPr lang="en-GB" dirty="0" err="1"/>
              <a:t>blokkban</a:t>
            </a:r>
            <a:r>
              <a:rPr lang="en-GB" dirty="0"/>
              <a:t> </a:t>
            </a:r>
            <a:r>
              <a:rPr lang="en-GB" dirty="0" err="1"/>
              <a:t>kódolja</a:t>
            </a:r>
            <a:endParaRPr lang="hu-HU" dirty="0" smtClean="0"/>
          </a:p>
          <a:p>
            <a:pPr lvl="1"/>
            <a:r>
              <a:rPr lang="en-GB" dirty="0"/>
              <a:t>8 bites </a:t>
            </a:r>
            <a:r>
              <a:rPr lang="en-GB" dirty="0" err="1"/>
              <a:t>kódolások</a:t>
            </a:r>
            <a:r>
              <a:rPr lang="hu-HU" dirty="0" smtClean="0"/>
              <a:t>:</a:t>
            </a:r>
          </a:p>
          <a:p>
            <a:pPr lvl="2"/>
            <a:r>
              <a:rPr lang="nn-NO" b="1" dirty="0" smtClean="0"/>
              <a:t>ASCII</a:t>
            </a:r>
            <a:r>
              <a:rPr lang="nn-NO" b="1" dirty="0"/>
              <a:t>:</a:t>
            </a:r>
            <a:r>
              <a:rPr lang="nn-NO" dirty="0"/>
              <a:t> az 1960-as évek elejétől, minden karaktert </a:t>
            </a:r>
            <a:r>
              <a:rPr lang="nn-NO" b="1" dirty="0"/>
              <a:t>7 </a:t>
            </a:r>
            <a:r>
              <a:rPr lang="nn-NO" b="1" dirty="0" smtClean="0"/>
              <a:t>bit</a:t>
            </a:r>
            <a:r>
              <a:rPr lang="hu-HU" b="1" dirty="0" smtClean="0"/>
              <a:t>en</a:t>
            </a:r>
            <a:r>
              <a:rPr lang="nn-NO" b="1" dirty="0" smtClean="0"/>
              <a:t> </a:t>
            </a:r>
            <a:r>
              <a:rPr lang="nn-NO" dirty="0"/>
              <a:t>ábrázol, </a:t>
            </a:r>
            <a:r>
              <a:rPr lang="nn-NO" dirty="0" smtClean="0"/>
              <a:t>ami</a:t>
            </a:r>
            <a:r>
              <a:rPr lang="hu-HU" dirty="0" err="1" smtClean="0"/>
              <a:t>vel</a:t>
            </a:r>
            <a:r>
              <a:rPr lang="nn-NO" dirty="0" smtClean="0"/>
              <a:t> </a:t>
            </a:r>
            <a:r>
              <a:rPr lang="hu-HU" b="1" dirty="0" smtClean="0"/>
              <a:t>2</a:t>
            </a:r>
            <a:r>
              <a:rPr lang="hu-HU" b="1" baseline="30000" dirty="0" smtClean="0"/>
              <a:t>7</a:t>
            </a:r>
            <a:r>
              <a:rPr lang="hu-HU" b="1" dirty="0" smtClean="0"/>
              <a:t>=128 </a:t>
            </a:r>
            <a:r>
              <a:rPr lang="hu-HU" b="1" dirty="0"/>
              <a:t>egyedi </a:t>
            </a:r>
            <a:r>
              <a:rPr lang="hu-HU" b="1" dirty="0" smtClean="0"/>
              <a:t>karakter </a:t>
            </a:r>
            <a:r>
              <a:rPr lang="hu-HU" dirty="0" smtClean="0"/>
              <a:t>különböztethető meg: </a:t>
            </a:r>
            <a:r>
              <a:rPr lang="hu-HU" dirty="0"/>
              <a:t>angol </a:t>
            </a:r>
            <a:r>
              <a:rPr lang="hu-HU" dirty="0" smtClean="0"/>
              <a:t>ábécé (latin) betűi, </a:t>
            </a:r>
            <a:r>
              <a:rPr lang="hu-HU" dirty="0"/>
              <a:t>számjegyek, írásjelek, néhány szimbólum és úgynevezett </a:t>
            </a:r>
            <a:r>
              <a:rPr lang="hu-HU" dirty="0" smtClean="0"/>
              <a:t>vezérlőkarakterek</a:t>
            </a:r>
          </a:p>
          <a:p>
            <a:pPr lvl="2"/>
            <a:r>
              <a:rPr lang="hu-HU" dirty="0" smtClean="0"/>
              <a:t>Kibővített ASCII: </a:t>
            </a:r>
            <a:r>
              <a:rPr lang="en-GB" dirty="0"/>
              <a:t>a </a:t>
            </a:r>
            <a:r>
              <a:rPr lang="hu-HU" dirty="0" smtClean="0"/>
              <a:t>bájt </a:t>
            </a:r>
            <a:r>
              <a:rPr lang="en-GB" dirty="0" smtClean="0"/>
              <a:t>8</a:t>
            </a:r>
            <a:r>
              <a:rPr lang="en-GB" dirty="0"/>
              <a:t>. </a:t>
            </a:r>
            <a:r>
              <a:rPr lang="en-GB" dirty="0" err="1"/>
              <a:t>bitjét</a:t>
            </a:r>
            <a:r>
              <a:rPr lang="en-GB" dirty="0"/>
              <a:t> is </a:t>
            </a:r>
            <a:r>
              <a:rPr lang="en-GB" dirty="0" err="1"/>
              <a:t>használja</a:t>
            </a:r>
            <a:r>
              <a:rPr lang="en-GB" dirty="0"/>
              <a:t>, </a:t>
            </a:r>
            <a:r>
              <a:rPr lang="hu-HU" dirty="0" smtClean="0"/>
              <a:t>ez </a:t>
            </a:r>
            <a:r>
              <a:rPr lang="en-GB" dirty="0" err="1" smtClean="0"/>
              <a:t>összesen</a:t>
            </a:r>
            <a:r>
              <a:rPr lang="en-GB" dirty="0" smtClean="0"/>
              <a:t> </a:t>
            </a:r>
            <a:r>
              <a:rPr lang="en-GB" dirty="0"/>
              <a:t>256 </a:t>
            </a:r>
            <a:r>
              <a:rPr lang="en-GB" dirty="0" err="1"/>
              <a:t>karaktert</a:t>
            </a:r>
            <a:r>
              <a:rPr lang="en-GB" dirty="0"/>
              <a:t> </a:t>
            </a:r>
            <a:r>
              <a:rPr lang="hu-HU" dirty="0"/>
              <a:t>jelent; az első 128 megegyezik az </a:t>
            </a:r>
            <a:r>
              <a:rPr lang="hu-HU" dirty="0" err="1" smtClean="0"/>
              <a:t>ASCII-vel</a:t>
            </a:r>
            <a:r>
              <a:rPr lang="hu-HU" dirty="0"/>
              <a:t>; a fennmaradó 128 régiónként vagy platformonként eltér, </a:t>
            </a:r>
            <a:r>
              <a:rPr lang="hu-HU" dirty="0" smtClean="0"/>
              <a:t>vannak köztük </a:t>
            </a:r>
            <a:r>
              <a:rPr lang="hu-HU" dirty="0" err="1" smtClean="0"/>
              <a:t>nyelvspecifikus</a:t>
            </a:r>
            <a:r>
              <a:rPr lang="hu-HU" dirty="0" smtClean="0"/>
              <a:t> karakterek, szimbólumok </a:t>
            </a:r>
            <a:r>
              <a:rPr lang="hu-HU" dirty="0"/>
              <a:t>stb., pl. </a:t>
            </a:r>
            <a:r>
              <a:rPr lang="en-GB" dirty="0" smtClean="0"/>
              <a:t>ISO-8859</a:t>
            </a:r>
            <a:r>
              <a:rPr lang="hu-HU" dirty="0" smtClean="0"/>
              <a:t> család és </a:t>
            </a:r>
            <a:r>
              <a:rPr lang="en-GB" dirty="0" smtClean="0"/>
              <a:t>Windows-1252</a:t>
            </a:r>
            <a:endParaRPr lang="hu-HU" dirty="0" smtClean="0"/>
          </a:p>
          <a:p>
            <a:pPr lvl="3"/>
            <a:r>
              <a:rPr lang="hu-HU" dirty="0"/>
              <a:t>ugyanaz a kód különböző karaktert jelenthet különböző kódlapokon </a:t>
            </a:r>
          </a:p>
          <a:p>
            <a:pPr lvl="3"/>
            <a:r>
              <a:rPr lang="hu-HU" dirty="0"/>
              <a:t>ugyanaz a karakter különböző kódponttal (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) </a:t>
            </a:r>
            <a:r>
              <a:rPr lang="hu-HU" dirty="0" smtClean="0"/>
              <a:t>szerepel különböző </a:t>
            </a:r>
            <a:r>
              <a:rPr lang="hu-HU" dirty="0"/>
              <a:t>kódlapokon </a:t>
            </a:r>
          </a:p>
          <a:p>
            <a:pPr lvl="3"/>
            <a:r>
              <a:rPr lang="en-GB" dirty="0" err="1"/>
              <a:t>nehéz</a:t>
            </a:r>
            <a:r>
              <a:rPr lang="en-GB" dirty="0"/>
              <a:t> </a:t>
            </a:r>
            <a:r>
              <a:rPr lang="en-GB" dirty="0" err="1"/>
              <a:t>szöveges</a:t>
            </a:r>
            <a:r>
              <a:rPr lang="en-GB" dirty="0"/>
              <a:t> </a:t>
            </a:r>
            <a:r>
              <a:rPr lang="en-GB" dirty="0" err="1"/>
              <a:t>fájlokat</a:t>
            </a:r>
            <a:r>
              <a:rPr lang="en-GB" dirty="0"/>
              <a:t> </a:t>
            </a:r>
            <a:r>
              <a:rPr lang="en-GB" dirty="0" err="1"/>
              <a:t>megosztani</a:t>
            </a:r>
            <a:r>
              <a:rPr lang="en-GB" dirty="0"/>
              <a:t> </a:t>
            </a:r>
            <a:r>
              <a:rPr lang="en-GB" dirty="0" err="1" smtClean="0"/>
              <a:t>rendszerek</a:t>
            </a:r>
            <a:r>
              <a:rPr lang="en-GB" dirty="0" smtClean="0"/>
              <a:t> </a:t>
            </a:r>
            <a:r>
              <a:rPr lang="en-GB" dirty="0" err="1"/>
              <a:t>között</a:t>
            </a:r>
            <a:r>
              <a:rPr lang="en-GB" dirty="0"/>
              <a:t> </a:t>
            </a:r>
          </a:p>
          <a:p>
            <a:pPr lvl="3"/>
            <a:r>
              <a:rPr lang="hu-HU" dirty="0"/>
              <a:t>lehetetlen többnyelvű dokumentumokat létrehozni, amelyek különböző írásrendszert igényelnének (például görög, ISO-8859-7, és török, ISO-8859-9, ugyanabban a dokumentumban</a:t>
            </a:r>
            <a:r>
              <a:rPr lang="hu-HU" dirty="0" smtClean="0"/>
              <a:t>)</a:t>
            </a:r>
          </a:p>
          <a:p>
            <a:pPr lvl="3"/>
            <a:r>
              <a:rPr lang="en-GB" dirty="0" err="1"/>
              <a:t>honnan</a:t>
            </a:r>
            <a:r>
              <a:rPr lang="en-GB" dirty="0"/>
              <a:t> </a:t>
            </a:r>
            <a:r>
              <a:rPr lang="en-GB" dirty="0" err="1"/>
              <a:t>tudható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melyik</a:t>
            </a:r>
            <a:r>
              <a:rPr lang="en-GB" dirty="0"/>
              <a:t> a </a:t>
            </a:r>
            <a:r>
              <a:rPr lang="en-GB" dirty="0" err="1"/>
              <a:t>fájlhoz</a:t>
            </a:r>
            <a:r>
              <a:rPr lang="en-GB" dirty="0"/>
              <a:t> </a:t>
            </a:r>
            <a:r>
              <a:rPr lang="en-GB" dirty="0" err="1"/>
              <a:t>tartozó</a:t>
            </a:r>
            <a:r>
              <a:rPr lang="en-GB" dirty="0"/>
              <a:t> </a:t>
            </a:r>
            <a:r>
              <a:rPr lang="en-GB" dirty="0" err="1"/>
              <a:t>helyes</a:t>
            </a:r>
            <a:r>
              <a:rPr lang="en-GB" dirty="0"/>
              <a:t> </a:t>
            </a:r>
            <a:r>
              <a:rPr lang="en-GB" dirty="0" err="1"/>
              <a:t>kódlap</a:t>
            </a:r>
            <a:r>
              <a:rPr lang="en-GB" dirty="0" smtClean="0"/>
              <a:t>?</a:t>
            </a:r>
            <a:endParaRPr lang="hu-HU" dirty="0" smtClean="0"/>
          </a:p>
          <a:p>
            <a:pPr lvl="2"/>
            <a:r>
              <a:rPr lang="en-GB" dirty="0" err="1"/>
              <a:t>minden</a:t>
            </a:r>
            <a:r>
              <a:rPr lang="en-GB" dirty="0"/>
              <a:t> 8-bites </a:t>
            </a:r>
            <a:r>
              <a:rPr lang="en-GB" dirty="0" err="1"/>
              <a:t>kódolás</a:t>
            </a:r>
            <a:r>
              <a:rPr lang="en-GB" dirty="0"/>
              <a:t> </a:t>
            </a:r>
            <a:r>
              <a:rPr lang="en-GB" dirty="0" err="1"/>
              <a:t>lényegében</a:t>
            </a:r>
            <a:r>
              <a:rPr lang="en-GB" dirty="0"/>
              <a:t> </a:t>
            </a:r>
            <a:r>
              <a:rPr lang="hu-HU" dirty="0"/>
              <a:t>elavult, de még mindig </a:t>
            </a:r>
            <a:r>
              <a:rPr lang="hu-HU" dirty="0" smtClean="0"/>
              <a:t>előfordul régi </a:t>
            </a:r>
            <a:r>
              <a:rPr lang="hu-HU" dirty="0"/>
              <a:t>fájlokban, a korai </a:t>
            </a:r>
            <a:r>
              <a:rPr lang="hu-HU" dirty="0" smtClean="0"/>
              <a:t>web </a:t>
            </a:r>
            <a:r>
              <a:rPr lang="hu-HU" dirty="0"/>
              <a:t>oldalain stb., és </a:t>
            </a:r>
            <a:r>
              <a:rPr lang="hu-HU" b="1" dirty="0">
                <a:solidFill>
                  <a:srgbClr val="FF0000"/>
                </a:solidFill>
              </a:rPr>
              <a:t>még mindig alapértelmezett a Windows </a:t>
            </a:r>
            <a:r>
              <a:rPr lang="hu-HU" b="1" dirty="0" err="1">
                <a:solidFill>
                  <a:srgbClr val="FF0000"/>
                </a:solidFill>
              </a:rPr>
              <a:t>cmd-ben</a:t>
            </a:r>
            <a:r>
              <a:rPr lang="hu-HU" b="1" dirty="0">
                <a:solidFill>
                  <a:srgbClr val="FF0000"/>
                </a:solidFill>
              </a:rPr>
              <a:t>, </a:t>
            </a:r>
            <a:r>
              <a:rPr lang="hu-HU" b="1" dirty="0" err="1" smtClean="0">
                <a:solidFill>
                  <a:srgbClr val="FF0000"/>
                </a:solidFill>
              </a:rPr>
              <a:t>PowerShellben</a:t>
            </a:r>
            <a:r>
              <a:rPr lang="hu-HU" b="1" dirty="0">
                <a:solidFill>
                  <a:srgbClr val="FF0000"/>
                </a:solidFill>
              </a:rPr>
              <a:t>, Pythonban </a:t>
            </a:r>
            <a:r>
              <a:rPr lang="hu-HU" dirty="0"/>
              <a:t>(Windowson)</a:t>
            </a:r>
            <a:r>
              <a:rPr lang="hu-HU" b="1" dirty="0">
                <a:solidFill>
                  <a:srgbClr val="FF0000"/>
                </a:solidFill>
              </a:rPr>
              <a:t>!!!</a:t>
            </a:r>
            <a:r>
              <a:rPr lang="hu-HU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9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szöveg feldolgozása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Fő probléma: karakterkódolás</a:t>
            </a:r>
          </a:p>
          <a:p>
            <a:pPr lvl="1"/>
            <a:r>
              <a:rPr lang="hu-HU" dirty="0" smtClean="0"/>
              <a:t>Unicode: </a:t>
            </a:r>
            <a:r>
              <a:rPr lang="hu-HU" b="1" dirty="0" smtClean="0"/>
              <a:t>univerzális karakterkészlet </a:t>
            </a:r>
            <a:r>
              <a:rPr lang="hu-HU" dirty="0" smtClean="0"/>
              <a:t>(</a:t>
            </a:r>
            <a:r>
              <a:rPr lang="en-GB" dirty="0" err="1"/>
              <a:t>úgy</a:t>
            </a:r>
            <a:r>
              <a:rPr lang="en-GB" dirty="0"/>
              <a:t> </a:t>
            </a:r>
            <a:r>
              <a:rPr lang="en-GB" dirty="0" err="1"/>
              <a:t>tervezték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gyakorlatilag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összes</a:t>
            </a:r>
            <a:r>
              <a:rPr lang="en-GB" dirty="0"/>
              <a:t> </a:t>
            </a:r>
            <a:r>
              <a:rPr lang="en-GB" dirty="0" err="1"/>
              <a:t>írásrendszer</a:t>
            </a:r>
            <a:r>
              <a:rPr lang="en-GB" dirty="0"/>
              <a:t> </a:t>
            </a:r>
            <a:r>
              <a:rPr lang="en-GB" dirty="0" err="1" smtClean="0"/>
              <a:t>karakter</a:t>
            </a:r>
            <a:r>
              <a:rPr lang="hu-HU" dirty="0" err="1" smtClean="0"/>
              <a:t>eit</a:t>
            </a:r>
            <a:r>
              <a:rPr lang="en-GB" dirty="0" smtClean="0"/>
              <a:t> </a:t>
            </a:r>
            <a:r>
              <a:rPr lang="en-GB" dirty="0" err="1" smtClean="0"/>
              <a:t>kódolja</a:t>
            </a:r>
            <a:r>
              <a:rPr lang="hu-HU" dirty="0" smtClean="0"/>
              <a:t>)</a:t>
            </a:r>
          </a:p>
          <a:p>
            <a:pPr lvl="1"/>
            <a:r>
              <a:rPr lang="en-GB" dirty="0" err="1"/>
              <a:t>Leggyakoribb</a:t>
            </a:r>
            <a:r>
              <a:rPr lang="en-GB" dirty="0"/>
              <a:t> </a:t>
            </a:r>
            <a:r>
              <a:rPr lang="en-GB" b="1" dirty="0" err="1"/>
              <a:t>kódolása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b="1" dirty="0" smtClean="0"/>
              <a:t>UTF-8</a:t>
            </a:r>
            <a:r>
              <a:rPr lang="en-GB" dirty="0" smtClean="0"/>
              <a:t> </a:t>
            </a:r>
            <a:endParaRPr lang="hu-HU" dirty="0" smtClean="0"/>
          </a:p>
          <a:p>
            <a:pPr lvl="2"/>
            <a:r>
              <a:rPr lang="en-GB" b="1" dirty="0" err="1"/>
              <a:t>változó</a:t>
            </a:r>
            <a:r>
              <a:rPr lang="en-GB" b="1" dirty="0"/>
              <a:t> </a:t>
            </a:r>
            <a:r>
              <a:rPr lang="en-GB" dirty="0" err="1" smtClean="0"/>
              <a:t>hosszúságú</a:t>
            </a:r>
            <a:r>
              <a:rPr lang="hu-HU" dirty="0" smtClean="0"/>
              <a:t>, </a:t>
            </a:r>
            <a:r>
              <a:rPr lang="hu-HU" b="1" dirty="0" smtClean="0"/>
              <a:t>1–4 bájtot </a:t>
            </a:r>
            <a:r>
              <a:rPr lang="en-GB" dirty="0" err="1"/>
              <a:t>használ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 </a:t>
            </a:r>
            <a:r>
              <a:rPr lang="en-GB" dirty="0" err="1" smtClean="0"/>
              <a:t>ábrázolására</a:t>
            </a:r>
            <a:endParaRPr lang="hu-HU" dirty="0" smtClean="0"/>
          </a:p>
          <a:p>
            <a:pPr lvl="2"/>
            <a:r>
              <a:rPr lang="hu-HU" dirty="0" smtClean="0"/>
              <a:t>hátrafelé kompatibilis az </a:t>
            </a:r>
            <a:r>
              <a:rPr lang="hu-HU" dirty="0" err="1" smtClean="0"/>
              <a:t>ASCII-vel</a:t>
            </a:r>
            <a:endParaRPr lang="hu-HU" dirty="0" smtClean="0"/>
          </a:p>
          <a:p>
            <a:pPr lvl="2"/>
            <a:r>
              <a:rPr lang="en-GB" dirty="0" err="1"/>
              <a:t>képes</a:t>
            </a:r>
            <a:r>
              <a:rPr lang="en-GB" dirty="0"/>
              <a:t> </a:t>
            </a:r>
            <a:r>
              <a:rPr lang="en-GB" dirty="0" err="1"/>
              <a:t>kódolni</a:t>
            </a:r>
            <a:r>
              <a:rPr lang="en-GB" dirty="0"/>
              <a:t> a </a:t>
            </a:r>
            <a:r>
              <a:rPr lang="en-GB" dirty="0" err="1"/>
              <a:t>teljes</a:t>
            </a:r>
            <a:r>
              <a:rPr lang="en-GB" dirty="0"/>
              <a:t> Unicode </a:t>
            </a:r>
            <a:r>
              <a:rPr lang="en-GB" dirty="0" err="1"/>
              <a:t>karakterkészletet</a:t>
            </a:r>
            <a:r>
              <a:rPr lang="en-GB" dirty="0"/>
              <a:t>, </a:t>
            </a:r>
            <a:r>
              <a:rPr lang="en-GB" dirty="0" err="1"/>
              <a:t>beleértve</a:t>
            </a:r>
            <a:r>
              <a:rPr lang="hu-HU" dirty="0" smtClean="0"/>
              <a:t>:</a:t>
            </a:r>
          </a:p>
          <a:p>
            <a:pPr lvl="3"/>
            <a:r>
              <a:rPr lang="hu-HU" dirty="0" smtClean="0"/>
              <a:t>ábécék és </a:t>
            </a:r>
            <a:r>
              <a:rPr lang="hu-HU" dirty="0"/>
              <a:t>egyéb írásrendszerek karakterei, </a:t>
            </a:r>
            <a:r>
              <a:rPr lang="hu-HU" dirty="0" smtClean="0"/>
              <a:t>írásjelek</a:t>
            </a:r>
          </a:p>
          <a:p>
            <a:pPr lvl="3"/>
            <a:r>
              <a:rPr lang="en-GB" dirty="0" err="1" smtClean="0"/>
              <a:t>pénznem</a:t>
            </a:r>
            <a:r>
              <a:rPr lang="hu-HU" dirty="0" err="1" smtClean="0"/>
              <a:t>ek</a:t>
            </a:r>
            <a:r>
              <a:rPr lang="en-GB" dirty="0" smtClean="0"/>
              <a:t>, </a:t>
            </a:r>
            <a:r>
              <a:rPr lang="en-GB" dirty="0" err="1"/>
              <a:t>matematikai</a:t>
            </a:r>
            <a:r>
              <a:rPr lang="en-GB" dirty="0"/>
              <a:t>, </a:t>
            </a:r>
            <a:r>
              <a:rPr lang="en-GB" dirty="0" err="1"/>
              <a:t>logikai</a:t>
            </a:r>
            <a:r>
              <a:rPr lang="en-GB" dirty="0"/>
              <a:t> </a:t>
            </a:r>
            <a:r>
              <a:rPr lang="en-GB" dirty="0" err="1"/>
              <a:t>szimbólumok</a:t>
            </a:r>
            <a:r>
              <a:rPr lang="en-GB" dirty="0"/>
              <a:t> </a:t>
            </a:r>
            <a:endParaRPr lang="hu-HU" dirty="0" smtClean="0"/>
          </a:p>
          <a:p>
            <a:pPr lvl="3"/>
            <a:r>
              <a:rPr lang="en-GB" dirty="0" err="1"/>
              <a:t>vonalak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nyilak</a:t>
            </a:r>
            <a:r>
              <a:rPr lang="en-GB" dirty="0"/>
              <a:t> </a:t>
            </a:r>
            <a:endParaRPr lang="hu-HU" dirty="0" smtClean="0"/>
          </a:p>
          <a:p>
            <a:pPr lvl="3"/>
            <a:r>
              <a:rPr lang="hu-HU" dirty="0"/>
              <a:t>diakritikus </a:t>
            </a:r>
            <a:r>
              <a:rPr lang="hu-HU" dirty="0" smtClean="0"/>
              <a:t>jelek (ékezetek stb.), </a:t>
            </a:r>
            <a:r>
              <a:rPr lang="hu-HU" dirty="0"/>
              <a:t>amelyek betűkkel kombinálhatók </a:t>
            </a:r>
            <a:endParaRPr lang="hu-HU" dirty="0" smtClean="0"/>
          </a:p>
          <a:p>
            <a:pPr lvl="2"/>
            <a:r>
              <a:rPr lang="hu-HU" dirty="0"/>
              <a:t>előfordulhat, hogy a karakterek </a:t>
            </a:r>
            <a:r>
              <a:rPr lang="hu-HU" dirty="0" smtClean="0"/>
              <a:t>mégsem </a:t>
            </a:r>
            <a:r>
              <a:rPr lang="hu-HU" dirty="0"/>
              <a:t>jelennek meg helyesen, ha a program által használt </a:t>
            </a:r>
            <a:r>
              <a:rPr lang="hu-HU" b="1" dirty="0"/>
              <a:t>betűtípus </a:t>
            </a:r>
            <a:r>
              <a:rPr lang="hu-HU" dirty="0"/>
              <a:t>(font) nem támogatja a szövegben szereplő </a:t>
            </a:r>
            <a:r>
              <a:rPr lang="hu-HU" dirty="0" smtClean="0"/>
              <a:t>konkrét karaktereket </a:t>
            </a:r>
          </a:p>
          <a:p>
            <a:pPr lvl="3"/>
            <a:r>
              <a:rPr lang="hu-HU" dirty="0"/>
              <a:t>egyetlen betűtípus sem tartalmazza az Unicode-ban meghatározott több mint 140 000 karakter </a:t>
            </a:r>
            <a:r>
              <a:rPr lang="hu-HU" dirty="0" smtClean="0"/>
              <a:t>mindegyikét</a:t>
            </a:r>
          </a:p>
          <a:p>
            <a:pPr lvl="3"/>
            <a:r>
              <a:rPr lang="en-GB" dirty="0"/>
              <a:t>a </a:t>
            </a:r>
            <a:r>
              <a:rPr lang="en-GB" dirty="0" err="1"/>
              <a:t>szoftver</a:t>
            </a:r>
            <a:r>
              <a:rPr lang="en-GB" dirty="0"/>
              <a:t> </a:t>
            </a:r>
            <a:r>
              <a:rPr lang="en-GB" dirty="0" err="1"/>
              <a:t>megjeleníthet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„</a:t>
            </a:r>
            <a:r>
              <a:rPr lang="en-GB" dirty="0" err="1"/>
              <a:t>hiányzó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” </a:t>
            </a:r>
            <a:r>
              <a:rPr lang="en-GB" dirty="0" err="1"/>
              <a:t>szimbólumot</a:t>
            </a:r>
            <a:r>
              <a:rPr lang="en-GB" dirty="0"/>
              <a:t>, mint </a:t>
            </a:r>
            <a:r>
              <a:rPr lang="en-GB" dirty="0" err="1" smtClean="0"/>
              <a:t>pl</a:t>
            </a:r>
            <a:r>
              <a:rPr lang="hu-HU" dirty="0" smtClean="0"/>
              <a:t>. </a:t>
            </a:r>
            <a:r>
              <a:rPr lang="en-GB" dirty="0" smtClean="0"/>
              <a:t>� </a:t>
            </a:r>
            <a:r>
              <a:rPr lang="hu-HU" dirty="0" smtClean="0"/>
              <a:t>vagy</a:t>
            </a:r>
            <a:r>
              <a:rPr lang="en-GB" dirty="0" smtClean="0"/>
              <a:t> □, </a:t>
            </a:r>
            <a:r>
              <a:rPr lang="hu-HU" dirty="0" smtClean="0"/>
              <a:t>bár </a:t>
            </a:r>
            <a:r>
              <a:rPr lang="en-GB" dirty="0" smtClean="0"/>
              <a:t>a </a:t>
            </a:r>
            <a:r>
              <a:rPr lang="en-GB" dirty="0" err="1"/>
              <a:t>mögöttes</a:t>
            </a:r>
            <a:r>
              <a:rPr lang="en-GB" dirty="0"/>
              <a:t> </a:t>
            </a:r>
            <a:r>
              <a:rPr lang="en-GB" dirty="0" err="1" smtClean="0"/>
              <a:t>adat</a:t>
            </a:r>
            <a:r>
              <a:rPr lang="hu-HU" dirty="0" smtClean="0"/>
              <a:t>ok a bájtok szintjén </a:t>
            </a:r>
            <a:r>
              <a:rPr lang="en-GB" dirty="0" err="1" smtClean="0"/>
              <a:t>helyesek</a:t>
            </a:r>
            <a:r>
              <a:rPr lang="en-GB" dirty="0" smtClean="0"/>
              <a:t> </a:t>
            </a:r>
            <a:endParaRPr lang="hu-HU" dirty="0" smtClean="0"/>
          </a:p>
          <a:p>
            <a:pPr lvl="3"/>
            <a:r>
              <a:rPr lang="hu-HU" dirty="0"/>
              <a:t>a modern rendszerek </a:t>
            </a:r>
            <a:r>
              <a:rPr lang="hu-HU" dirty="0" smtClean="0"/>
              <a:t>olyan mechanizmusokat </a:t>
            </a:r>
            <a:r>
              <a:rPr lang="hu-HU" dirty="0"/>
              <a:t>is használnak, </a:t>
            </a:r>
            <a:r>
              <a:rPr lang="hu-HU" dirty="0" smtClean="0"/>
              <a:t>amelyek szükség esetén átváltanak </a:t>
            </a:r>
            <a:r>
              <a:rPr lang="hu-HU" dirty="0"/>
              <a:t>egy másik betűtípusra, amely tartalmazza a </a:t>
            </a:r>
            <a:r>
              <a:rPr lang="hu-HU" dirty="0" smtClean="0"/>
              <a:t>szimbólumot (</a:t>
            </a:r>
            <a:r>
              <a:rPr lang="en-GB" dirty="0"/>
              <a:t>font </a:t>
            </a:r>
            <a:r>
              <a:rPr lang="en-GB" dirty="0" err="1" smtClean="0"/>
              <a:t>fallback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17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szöveg feldolgozása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Helyes gyakorlat:</a:t>
            </a:r>
          </a:p>
          <a:p>
            <a:pPr lvl="1"/>
            <a:r>
              <a:rPr lang="hu-HU" dirty="0"/>
              <a:t>UTF-8 használata fájlkódolásként; a legtöbb szövegszerkesztőben ez az alapértelmezett, de ha nem, </a:t>
            </a:r>
            <a:r>
              <a:rPr lang="hu-HU" dirty="0" smtClean="0"/>
              <a:t>állítsuk </a:t>
            </a:r>
            <a:r>
              <a:rPr lang="hu-HU" dirty="0"/>
              <a:t>be </a:t>
            </a:r>
            <a:endParaRPr lang="hu-HU" dirty="0" smtClean="0"/>
          </a:p>
          <a:p>
            <a:pPr lvl="1"/>
            <a:r>
              <a:rPr lang="hu-HU" dirty="0"/>
              <a:t>lehetőleg soha ne próbáljunk konvertálni a kódolások között, használjuk ugyanazt a kódolást (UTF-8) a teljes </a:t>
            </a:r>
            <a:r>
              <a:rPr lang="hu-HU" dirty="0" err="1" smtClean="0"/>
              <a:t>pipeline</a:t>
            </a:r>
            <a:r>
              <a:rPr lang="hu-HU" dirty="0" smtClean="0"/>
              <a:t> során</a:t>
            </a:r>
          </a:p>
          <a:p>
            <a:pPr lvl="1"/>
            <a:r>
              <a:rPr lang="hu-HU" dirty="0" smtClean="0"/>
              <a:t>ellenőrizzük, </a:t>
            </a:r>
            <a:r>
              <a:rPr lang="hu-HU" dirty="0"/>
              <a:t>hogy a terminál támogatja az UTF-8 bemenetet és </a:t>
            </a:r>
            <a:r>
              <a:rPr lang="hu-HU" dirty="0" smtClean="0"/>
              <a:t>kimenetet</a:t>
            </a:r>
          </a:p>
          <a:p>
            <a:pPr lvl="2"/>
            <a:r>
              <a:rPr lang="en-GB" dirty="0" err="1"/>
              <a:t>Linuxon</a:t>
            </a:r>
            <a:r>
              <a:rPr lang="en-GB" dirty="0"/>
              <a:t> </a:t>
            </a:r>
            <a:r>
              <a:rPr lang="en-GB" dirty="0" err="1"/>
              <a:t>általában</a:t>
            </a:r>
            <a:r>
              <a:rPr lang="en-GB" dirty="0"/>
              <a:t> </a:t>
            </a:r>
            <a:r>
              <a:rPr lang="en-GB" dirty="0" err="1"/>
              <a:t>alapértelmezett</a:t>
            </a:r>
            <a:r>
              <a:rPr lang="en-GB" dirty="0"/>
              <a:t>, </a:t>
            </a:r>
            <a:r>
              <a:rPr lang="en-GB" dirty="0" err="1" smtClean="0"/>
              <a:t>Windowson</a:t>
            </a:r>
            <a:r>
              <a:rPr lang="en-GB" dirty="0" smtClean="0"/>
              <a:t> </a:t>
            </a:r>
            <a:r>
              <a:rPr lang="hu-HU" dirty="0" smtClean="0"/>
              <a:t>külön be kell állítani </a:t>
            </a:r>
            <a:r>
              <a:rPr lang="en-GB" dirty="0" smtClean="0"/>
              <a:t>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65001</a:t>
            </a:r>
            <a:r>
              <a:rPr lang="en-GB" dirty="0"/>
              <a:t> </a:t>
            </a:r>
            <a:r>
              <a:rPr lang="en-GB" dirty="0" err="1"/>
              <a:t>paranccsal</a:t>
            </a:r>
            <a:r>
              <a:rPr lang="en-GB" dirty="0"/>
              <a:t> 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/>
              <a:t>állítsuk</a:t>
            </a:r>
            <a:r>
              <a:rPr lang="en-GB" dirty="0"/>
              <a:t> be a </a:t>
            </a:r>
            <a:r>
              <a:rPr lang="en-GB" dirty="0" err="1"/>
              <a:t>kódolást</a:t>
            </a:r>
            <a:r>
              <a:rPr lang="en-GB" dirty="0"/>
              <a:t> a be-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kimenethez</a:t>
            </a:r>
            <a:r>
              <a:rPr lang="en-GB" dirty="0"/>
              <a:t>, pl. </a:t>
            </a:r>
            <a:r>
              <a:rPr lang="en-GB" dirty="0" smtClean="0"/>
              <a:t>Python</a:t>
            </a:r>
            <a:r>
              <a:rPr lang="hu-HU" dirty="0" err="1" smtClean="0"/>
              <a:t>ban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661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hu-HU" dirty="0"/>
              <a:t> könyvtár: </a:t>
            </a:r>
            <a:r>
              <a:rPr lang="hu-HU" dirty="0" smtClean="0"/>
              <a:t>ún. harmadik </a:t>
            </a:r>
            <a:r>
              <a:rPr lang="hu-HU" dirty="0"/>
              <a:t>féltől származó csomag (nem része a standard könyvtárnak), lehetővé </a:t>
            </a:r>
            <a:r>
              <a:rPr lang="hu-HU" dirty="0" smtClean="0"/>
              <a:t>teszi, hogy Python-program webes </a:t>
            </a:r>
            <a:r>
              <a:rPr lang="hu-HU" dirty="0"/>
              <a:t>erőforrásokkal (</a:t>
            </a:r>
            <a:r>
              <a:rPr lang="hu-HU" dirty="0" err="1"/>
              <a:t>API-k</a:t>
            </a:r>
            <a:r>
              <a:rPr lang="hu-HU" dirty="0"/>
              <a:t>, weboldalak stb.) </a:t>
            </a:r>
            <a:r>
              <a:rPr lang="hu-HU" dirty="0" smtClean="0"/>
              <a:t>kommunikáljon anélkül</a:t>
            </a:r>
            <a:r>
              <a:rPr lang="hu-HU" dirty="0"/>
              <a:t>, hogy a felhasználónak </a:t>
            </a:r>
            <a:r>
              <a:rPr lang="hu-HU" dirty="0" smtClean="0"/>
              <a:t>bajlódnia kellene </a:t>
            </a:r>
            <a:r>
              <a:rPr lang="hu-HU" dirty="0"/>
              <a:t>az alacsony szintű </a:t>
            </a:r>
            <a:r>
              <a:rPr lang="hu-HU" dirty="0" smtClean="0"/>
              <a:t>részletekkel (pl</a:t>
            </a:r>
            <a:r>
              <a:rPr lang="hu-HU" dirty="0"/>
              <a:t>. </a:t>
            </a:r>
            <a:r>
              <a:rPr lang="hu-HU" dirty="0" smtClean="0"/>
              <a:t>URL kódolása, </a:t>
            </a:r>
            <a:r>
              <a:rPr lang="hu-HU" dirty="0" err="1" smtClean="0"/>
              <a:t>HTTP-fejlécek</a:t>
            </a:r>
            <a:r>
              <a:rPr lang="hu-HU" dirty="0" smtClean="0"/>
              <a:t>)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dirty="0" smtClean="0"/>
              <a:t>adat lekérése </a:t>
            </a:r>
            <a:r>
              <a:rPr lang="hu-HU" dirty="0" err="1" smtClean="0"/>
              <a:t>GET</a:t>
            </a:r>
            <a:r>
              <a:rPr lang="hu-HU" dirty="0" smtClean="0"/>
              <a:t> kéréssel egy URL-ről</a:t>
            </a:r>
          </a:p>
          <a:p>
            <a:pPr lvl="1"/>
            <a:r>
              <a:rPr lang="hu-HU" dirty="0" smtClean="0"/>
              <a:t>POST, </a:t>
            </a:r>
            <a:r>
              <a:rPr lang="hu-HU" dirty="0" err="1" smtClean="0"/>
              <a:t>PUT</a:t>
            </a:r>
            <a:r>
              <a:rPr lang="hu-HU" dirty="0" smtClean="0"/>
              <a:t>, </a:t>
            </a:r>
            <a:r>
              <a:rPr lang="hu-HU" dirty="0" err="1" smtClean="0"/>
              <a:t>DELETE</a:t>
            </a:r>
            <a:r>
              <a:rPr lang="hu-HU" dirty="0" smtClean="0"/>
              <a:t> stb. kérések</a:t>
            </a:r>
          </a:p>
          <a:p>
            <a:pPr lvl="1"/>
            <a:r>
              <a:rPr lang="hu-HU" dirty="0" smtClean="0"/>
              <a:t>sütik (</a:t>
            </a:r>
            <a:r>
              <a:rPr lang="hu-HU" dirty="0" err="1" smtClean="0"/>
              <a:t>cookiek</a:t>
            </a:r>
            <a:r>
              <a:rPr lang="hu-HU" dirty="0" smtClean="0"/>
              <a:t>), munkamenetek (session), azonosítás (</a:t>
            </a:r>
            <a:r>
              <a:rPr lang="hu-HU" dirty="0" err="1" smtClean="0"/>
              <a:t>autentikáció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válaszként kapott adatok elérése (státuszkódok, fejlécek, tartalom)</a:t>
            </a:r>
          </a:p>
          <a:p>
            <a:r>
              <a:rPr lang="hu-HU" dirty="0" smtClean="0"/>
              <a:t>Röviden: a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/>
              <a:t>lekéri </a:t>
            </a:r>
            <a:r>
              <a:rPr lang="hu-HU" dirty="0"/>
              <a:t>a feldolgozandó </a:t>
            </a:r>
            <a:r>
              <a:rPr lang="hu-HU" dirty="0" smtClean="0"/>
              <a:t>HTML-dokumentumot </a:t>
            </a:r>
            <a:r>
              <a:rPr lang="hu-HU" dirty="0"/>
              <a:t>a távoli szerverről, és visszaadja </a:t>
            </a:r>
            <a:r>
              <a:rPr lang="hu-HU" dirty="0" smtClean="0"/>
              <a:t>azt</a:t>
            </a:r>
          </a:p>
        </p:txBody>
      </p:sp>
    </p:spTree>
    <p:extLst>
      <p:ext uri="{BB962C8B-B14F-4D97-AF65-F5344CB8AC3E}">
        <p14:creationId xmlns:p14="http://schemas.microsoft.com/office/powerpoint/2010/main" val="28545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5377</TotalTime>
  <Words>4018</Words>
  <Application>Microsoft Office PowerPoint</Application>
  <PresentationFormat>Diavetítés a képernyőre (4:3 oldalarány)</PresentationFormat>
  <Paragraphs>304</Paragraphs>
  <Slides>30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1" baseType="lpstr">
      <vt:lpstr>Office-téma</vt:lpstr>
      <vt:lpstr>Természetes nyelvek feldolgozása Szöveges dokumentumok kezelése</vt:lpstr>
      <vt:lpstr>Szövegek forrásai</vt:lpstr>
      <vt:lpstr>Szöveg- és bináris fájlok</vt:lpstr>
      <vt:lpstr>Szövegek forrásai</vt:lpstr>
      <vt:lpstr>Szövegek forrásai</vt:lpstr>
      <vt:lpstr>Egyszerű szöveg feldolgozása</vt:lpstr>
      <vt:lpstr>Egyszerű szöveg feldolgozása</vt:lpstr>
      <vt:lpstr>Egyszerű szöveg feldolgozása</vt:lpstr>
      <vt:lpstr>Szöveg beszerzése weboldalakról</vt:lpstr>
      <vt:lpstr>Szöveg beszerzése weboldalakról</vt:lpstr>
      <vt:lpstr>Szöveg beszerzése weboldalakról</vt:lpstr>
      <vt:lpstr>Szöveg beszerzése weboldalakról</vt:lpstr>
      <vt:lpstr>Szöveg beszerzése weboldalakról</vt:lpstr>
      <vt:lpstr>Szöveg beszerzése weboldalakról</vt:lpstr>
      <vt:lpstr>Szöveg kinyerése formázott szövegfájlból</vt:lpstr>
      <vt:lpstr>Szöveg kinyerése formázott szövegfájlból</vt:lpstr>
      <vt:lpstr>Kinyerés PDF-ből</vt:lpstr>
      <vt:lpstr>Docling általános szövegkinyerésre</vt:lpstr>
      <vt:lpstr>Kinyerés e-könyv formátumokból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Reguláris kifejezések Pythonnal</vt:lpstr>
      <vt:lpstr>Reguláris kifejezések Pythonnal</vt:lpstr>
      <vt:lpstr>Reguláris kifejezések Pythonnal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Handling text documents</dc:title>
  <dc:creator>Anonim</dc:creator>
  <cp:lastModifiedBy>Anonim</cp:lastModifiedBy>
  <cp:revision>120</cp:revision>
  <dcterms:created xsi:type="dcterms:W3CDTF">2025-09-13T10:29:29Z</dcterms:created>
  <dcterms:modified xsi:type="dcterms:W3CDTF">2025-10-04T15:17:37Z</dcterms:modified>
</cp:coreProperties>
</file>