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58" r:id="rId4"/>
    <p:sldId id="259" r:id="rId5"/>
    <p:sldId id="260" r:id="rId6"/>
    <p:sldId id="276" r:id="rId7"/>
    <p:sldId id="277" r:id="rId8"/>
    <p:sldId id="261" r:id="rId9"/>
    <p:sldId id="262" r:id="rId10"/>
    <p:sldId id="263" r:id="rId11"/>
    <p:sldId id="264" r:id="rId12"/>
    <p:sldId id="265" r:id="rId13"/>
    <p:sldId id="266" r:id="rId14"/>
    <p:sldId id="275" r:id="rId15"/>
    <p:sldId id="267" r:id="rId16"/>
    <p:sldId id="282" r:id="rId17"/>
    <p:sldId id="283" r:id="rId18"/>
    <p:sldId id="284" r:id="rId19"/>
    <p:sldId id="285" r:id="rId20"/>
    <p:sldId id="268" r:id="rId21"/>
    <p:sldId id="270" r:id="rId22"/>
    <p:sldId id="269" r:id="rId23"/>
    <p:sldId id="272" r:id="rId24"/>
    <p:sldId id="273" r:id="rId25"/>
    <p:sldId id="274" r:id="rId26"/>
    <p:sldId id="271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-1018" y="-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30D12C-FE87-4E48-B292-C077140C16DE}" type="datetimeFigureOut">
              <a:rPr lang="en-GB" smtClean="0"/>
              <a:t>03/10/2025</a:t>
            </a:fld>
            <a:endParaRPr lang="en-GB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B38B979-4353-4667-BFE0-3913738A8EE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14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38B979-4353-4667-BFE0-3913738A8EE7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54684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u-HU" smtClean="0"/>
              <a:t>Alcím mintájának szerkesztése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FBD821-025B-432A-8DE4-2995CDAA08BC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7162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BC0F71-C982-444A-AE24-50128BBCEF3D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78229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Függőleges szöveg hely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7CD26-7FC8-49C7-A8EA-3ED7C2B5B259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7960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52CCDD-4B6B-45ED-9F5B-38ED21DE641D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988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Dátum hely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5776A2-D96A-4FFE-AA95-BFB1481D97E8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2091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4A0983-2822-4BBA-8C5C-7205AA021D2B}" type="datetime1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8349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4" name="Tartalom hely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5" name="Szöveg hely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6" name="Tartalom hely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7" name="Dátum hely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E492B-6C6B-40EF-BF48-73D60AE572EE}" type="datetime1">
              <a:rPr lang="en-GB" smtClean="0"/>
              <a:t>03/10/2025</a:t>
            </a:fld>
            <a:endParaRPr lang="en-GB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Dia számának hely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23260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Dátum hely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F6D20-440B-442B-AC42-33EDB07FC039}" type="datetime1">
              <a:rPr lang="en-GB" smtClean="0"/>
              <a:t>03/10/2025</a:t>
            </a:fld>
            <a:endParaRPr lang="en-GB"/>
          </a:p>
        </p:txBody>
      </p:sp>
      <p:sp>
        <p:nvSpPr>
          <p:cNvPr id="4" name="Élőláb hely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622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7E54B7-1052-4805-8B8F-7038BF49626D}" type="datetime1">
              <a:rPr lang="en-GB" smtClean="0"/>
              <a:t>03/10/2025</a:t>
            </a:fld>
            <a:endParaRPr lang="en-GB"/>
          </a:p>
        </p:txBody>
      </p:sp>
      <p:sp>
        <p:nvSpPr>
          <p:cNvPr id="3" name="Élőláb hely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802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73A7CE-2744-4610-8D71-8873D1FA4FC1}" type="datetime1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9247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Kép hely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zöveg hely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u-HU" smtClean="0"/>
              <a:t>Mintaszöveg szerkesztése</a:t>
            </a:r>
          </a:p>
        </p:txBody>
      </p:sp>
      <p:sp>
        <p:nvSpPr>
          <p:cNvPr id="5" name="Dátum hely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652D03-4E03-425E-9823-9B8484FAB5B6}" type="datetime1">
              <a:rPr lang="en-GB" smtClean="0"/>
              <a:t>03/10/2025</a:t>
            </a:fld>
            <a:endParaRPr lang="en-GB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9434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 smtClean="0"/>
              <a:t>Mintacím szerkesztése</a:t>
            </a:r>
            <a:endParaRPr lang="en-GB"/>
          </a:p>
        </p:txBody>
      </p:sp>
      <p:sp>
        <p:nvSpPr>
          <p:cNvPr id="3" name="Szöveg hely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smtClean="0"/>
              <a:t>Mintaszöveg szerkesztése</a:t>
            </a:r>
          </a:p>
          <a:p>
            <a:pPr lvl="1"/>
            <a:r>
              <a:rPr lang="hu-HU" smtClean="0"/>
              <a:t>Második szint</a:t>
            </a:r>
          </a:p>
          <a:p>
            <a:pPr lvl="2"/>
            <a:r>
              <a:rPr lang="hu-HU" smtClean="0"/>
              <a:t>Harmadik szint</a:t>
            </a:r>
          </a:p>
          <a:p>
            <a:pPr lvl="3"/>
            <a:r>
              <a:rPr lang="hu-HU" smtClean="0"/>
              <a:t>Negyedik szint</a:t>
            </a:r>
          </a:p>
          <a:p>
            <a:pPr lvl="4"/>
            <a:r>
              <a:rPr lang="hu-HU" smtClean="0"/>
              <a:t>Ötödik szint</a:t>
            </a:r>
            <a:endParaRPr lang="en-GB"/>
          </a:p>
        </p:txBody>
      </p:sp>
      <p:sp>
        <p:nvSpPr>
          <p:cNvPr id="4" name="Dátum hely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2F199-043F-4C50-9D62-8CF512345507}" type="datetime1">
              <a:rPr lang="en-GB" smtClean="0"/>
              <a:t>03/10/2025</a:t>
            </a:fld>
            <a:endParaRPr lang="en-GB"/>
          </a:p>
        </p:txBody>
      </p:sp>
      <p:sp>
        <p:nvSpPr>
          <p:cNvPr id="5" name="Élőláb hely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Dia számának hely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674DE1-D634-4C50-B1B3-E726B4473D1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11018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 smtClean="0"/>
              <a:t>Természetes nyelvek feldolgozása</a:t>
            </a:r>
            <a:br>
              <a:rPr lang="hu-HU" dirty="0" smtClean="0"/>
            </a:br>
            <a:r>
              <a:rPr lang="hu-HU" sz="3600" i="1" dirty="0" smtClean="0"/>
              <a:t>Bevezetés</a:t>
            </a:r>
            <a:endParaRPr lang="en-GB" i="1" dirty="0"/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Pethő Gergely</a:t>
            </a:r>
          </a:p>
          <a:p>
            <a:r>
              <a:rPr lang="hu-HU" dirty="0" smtClean="0"/>
              <a:t>2025.10.03.</a:t>
            </a:r>
          </a:p>
          <a:p>
            <a:r>
              <a:rPr lang="hu-HU" dirty="0" smtClean="0"/>
              <a:t>DE </a:t>
            </a:r>
            <a:r>
              <a:rPr lang="hu-HU" dirty="0" err="1" smtClean="0"/>
              <a:t>ETK</a:t>
            </a:r>
            <a:r>
              <a:rPr lang="hu-HU" dirty="0" smtClean="0"/>
              <a:t> </a:t>
            </a:r>
            <a:r>
              <a:rPr lang="hu-HU" dirty="0" err="1" smtClean="0"/>
              <a:t>Bioinformatikai</a:t>
            </a:r>
            <a:r>
              <a:rPr lang="hu-HU" dirty="0" smtClean="0"/>
              <a:t> Tanszék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802045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 smtClean="0"/>
              <a:t>Mit értünk természetes nyelvek számítógépes feldolgozásán?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A számítógépes nyelvfeldolgozás (más néven nyelvtechnológia, </a:t>
            </a:r>
            <a:r>
              <a:rPr lang="hu-HU" dirty="0" err="1" smtClean="0"/>
              <a:t>natural</a:t>
            </a:r>
            <a:r>
              <a:rPr lang="hu-HU" dirty="0" smtClean="0"/>
              <a:t> </a:t>
            </a:r>
            <a:r>
              <a:rPr lang="hu-HU" dirty="0" err="1" smtClean="0"/>
              <a:t>language</a:t>
            </a:r>
            <a:r>
              <a:rPr lang="hu-HU" dirty="0" smtClean="0"/>
              <a:t> </a:t>
            </a:r>
            <a:r>
              <a:rPr lang="hu-HU" dirty="0" err="1" smtClean="0"/>
              <a:t>processing</a:t>
            </a:r>
            <a:r>
              <a:rPr lang="hu-HU" dirty="0" smtClean="0"/>
              <a:t>, </a:t>
            </a:r>
            <a:r>
              <a:rPr lang="hu-HU" dirty="0" err="1" smtClean="0"/>
              <a:t>NLP</a:t>
            </a:r>
            <a:r>
              <a:rPr lang="hu-HU" dirty="0" smtClean="0"/>
              <a:t>) egy </a:t>
            </a:r>
            <a:r>
              <a:rPr lang="hu-HU" b="1" dirty="0" smtClean="0"/>
              <a:t>mérnöki, alkalmazott tudományterület</a:t>
            </a:r>
            <a:r>
              <a:rPr lang="hu-HU" dirty="0" smtClean="0"/>
              <a:t>, amely </a:t>
            </a:r>
            <a:r>
              <a:rPr lang="hu-HU" b="1" dirty="0" smtClean="0"/>
              <a:t>természetes nyelven írt szövegek automatikus számítógépes feldolgozásával </a:t>
            </a:r>
            <a:r>
              <a:rPr lang="hu-HU" dirty="0" err="1" smtClean="0"/>
              <a:t>fogalkozik</a:t>
            </a:r>
            <a:r>
              <a:rPr lang="hu-HU" dirty="0" smtClean="0"/>
              <a:t>.</a:t>
            </a:r>
          </a:p>
          <a:p>
            <a:pPr lvl="1"/>
            <a:r>
              <a:rPr lang="hu-HU" b="1" dirty="0" smtClean="0"/>
              <a:t>nem </a:t>
            </a:r>
            <a:r>
              <a:rPr lang="hu-HU" dirty="0" smtClean="0"/>
              <a:t>arról szól, hogy hogyan tárolunk szövegeket számítógépen, pl. szövegfájlban, adatbázisban</a:t>
            </a:r>
          </a:p>
          <a:p>
            <a:pPr lvl="1"/>
            <a:r>
              <a:rPr lang="hu-HU" b="1" dirty="0" smtClean="0"/>
              <a:t>nem </a:t>
            </a:r>
            <a:r>
              <a:rPr lang="hu-HU" dirty="0" smtClean="0"/>
              <a:t>karakterláncok (</a:t>
            </a:r>
            <a:r>
              <a:rPr lang="hu-HU" dirty="0" err="1" smtClean="0"/>
              <a:t>sztringek</a:t>
            </a:r>
            <a:r>
              <a:rPr lang="hu-HU" dirty="0" smtClean="0"/>
              <a:t>) feldolgozásáról, pl</a:t>
            </a:r>
            <a:r>
              <a:rPr lang="hu-HU" dirty="0" smtClean="0"/>
              <a:t>. két </a:t>
            </a:r>
            <a:r>
              <a:rPr lang="hu-HU" dirty="0" err="1" smtClean="0"/>
              <a:t>sztring</a:t>
            </a:r>
            <a:r>
              <a:rPr lang="hu-HU" dirty="0" smtClean="0"/>
              <a:t> leghosszabb közös </a:t>
            </a:r>
            <a:r>
              <a:rPr lang="hu-HU" dirty="0" err="1" smtClean="0"/>
              <a:t>részsztringjének</a:t>
            </a:r>
            <a:r>
              <a:rPr lang="hu-HU" dirty="0" smtClean="0"/>
              <a:t> megkeresése, vagy </a:t>
            </a:r>
            <a:r>
              <a:rPr lang="hu-HU" dirty="0" err="1" smtClean="0"/>
              <a:t>sztringek</a:t>
            </a:r>
            <a:r>
              <a:rPr lang="hu-HU" dirty="0" smtClean="0"/>
              <a:t> hasonlóságának számítása</a:t>
            </a:r>
          </a:p>
          <a:p>
            <a:pPr lvl="1"/>
            <a:r>
              <a:rPr lang="hu-HU" b="1" dirty="0" smtClean="0"/>
              <a:t>nem </a:t>
            </a:r>
            <a:r>
              <a:rPr lang="hu-HU" dirty="0" smtClean="0"/>
              <a:t>arról, hogy hogyan írunk, szerkesztünk, formázunk szöveget szövegszerkesztőben, kiadványszerkesztő alkalmazásban</a:t>
            </a:r>
          </a:p>
          <a:p>
            <a:pPr lvl="1"/>
            <a:r>
              <a:rPr lang="hu-HU" b="1" dirty="0" smtClean="0"/>
              <a:t>nem </a:t>
            </a:r>
            <a:r>
              <a:rPr lang="hu-HU" dirty="0" smtClean="0"/>
              <a:t>optikai karakterfelismerésről (</a:t>
            </a:r>
            <a:r>
              <a:rPr lang="hu-HU" dirty="0" err="1" smtClean="0"/>
              <a:t>optical</a:t>
            </a:r>
            <a:r>
              <a:rPr lang="hu-HU" dirty="0" smtClean="0"/>
              <a:t> </a:t>
            </a:r>
            <a:r>
              <a:rPr lang="hu-HU" dirty="0" err="1" smtClean="0"/>
              <a:t>character</a:t>
            </a:r>
            <a:r>
              <a:rPr lang="hu-HU" dirty="0" smtClean="0"/>
              <a:t> </a:t>
            </a:r>
            <a:r>
              <a:rPr lang="hu-HU" dirty="0" err="1" smtClean="0"/>
              <a:t>recognition</a:t>
            </a:r>
            <a:r>
              <a:rPr lang="hu-HU" dirty="0" smtClean="0"/>
              <a:t>, OCR), amin nyomtatott vagy kézírásos szövegek elektronikus szöveggé, azaz karakterek sorozatává történő alakítását értjük</a:t>
            </a:r>
            <a:endParaRPr lang="hu-HU" dirty="0" smtClean="0"/>
          </a:p>
          <a:p>
            <a:pPr lvl="1"/>
            <a:r>
              <a:rPr lang="hu-HU" b="1" dirty="0" smtClean="0"/>
              <a:t>nem </a:t>
            </a:r>
            <a:r>
              <a:rPr lang="hu-HU" dirty="0" smtClean="0"/>
              <a:t>beszédfelismerésről, ami beszédről készült hangfelvétel írásbeli elektronikus szöveggé alakítását jelenti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2064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hu-HU" dirty="0"/>
              <a:t>Mit értünk természetes nyelvek számítógépes feldolgozásán?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ezek helyett arról szól, hogy hogyan dolgozzuk fel egy bemeneti szöveg jelentéstartalmát automatikusan valamilyen számítástechnikai módszerrel valamilyen gyakorlati cél megvalósítása érdekében, pl.:</a:t>
            </a:r>
          </a:p>
          <a:p>
            <a:pPr lvl="1"/>
            <a:r>
              <a:rPr lang="hu-HU" dirty="0" smtClean="0"/>
              <a:t>kulcsszavak kinyerése szövegből, </a:t>
            </a:r>
            <a:r>
              <a:rPr lang="hu-HU" dirty="0"/>
              <a:t>amelyeket később az adatbázisból való visszakeresésre lehet </a:t>
            </a:r>
            <a:r>
              <a:rPr lang="hu-HU" dirty="0" smtClean="0"/>
              <a:t>használni</a:t>
            </a:r>
            <a:endParaRPr lang="hu-HU" dirty="0" smtClean="0"/>
          </a:p>
          <a:p>
            <a:pPr lvl="1"/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/>
              <a:t>osztályozása</a:t>
            </a:r>
            <a:r>
              <a:rPr lang="en-GB" dirty="0"/>
              <a:t> (pl. </a:t>
            </a:r>
            <a:r>
              <a:rPr lang="en-GB" dirty="0" err="1"/>
              <a:t>melyik</a:t>
            </a:r>
            <a:r>
              <a:rPr lang="en-GB" dirty="0"/>
              <a:t> </a:t>
            </a:r>
            <a:r>
              <a:rPr lang="en-GB" dirty="0" err="1"/>
              <a:t>osztályhoz</a:t>
            </a:r>
            <a:r>
              <a:rPr lang="en-GB" dirty="0"/>
              <a:t>, </a:t>
            </a:r>
            <a:r>
              <a:rPr lang="en-GB" dirty="0" err="1"/>
              <a:t>részleghez</a:t>
            </a:r>
            <a:r>
              <a:rPr lang="en-GB" dirty="0"/>
              <a:t> </a:t>
            </a:r>
            <a:r>
              <a:rPr lang="en-GB" dirty="0" err="1"/>
              <a:t>kell</a:t>
            </a:r>
            <a:r>
              <a:rPr lang="en-GB" dirty="0"/>
              <a:t> </a:t>
            </a:r>
            <a:r>
              <a:rPr lang="en-GB" dirty="0" err="1"/>
              <a:t>továbbítani</a:t>
            </a:r>
            <a:r>
              <a:rPr lang="en-GB" dirty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 err="1" smtClean="0"/>
              <a:t>ügyfél</a:t>
            </a:r>
            <a:r>
              <a:rPr lang="hu-HU" dirty="0" err="1" smtClean="0"/>
              <a:t>től</a:t>
            </a:r>
            <a:r>
              <a:rPr lang="hu-HU" dirty="0" smtClean="0"/>
              <a:t> érkező adott </a:t>
            </a:r>
            <a:r>
              <a:rPr lang="en-GB" dirty="0" smtClean="0"/>
              <a:t>e-</a:t>
            </a:r>
            <a:r>
              <a:rPr lang="en-GB" dirty="0" err="1" smtClean="0"/>
              <a:t>mailt</a:t>
            </a:r>
            <a:r>
              <a:rPr lang="en-GB" dirty="0"/>
              <a:t>? spam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smtClean="0"/>
              <a:t>spam</a:t>
            </a:r>
            <a:r>
              <a:rPr lang="hu-HU" dirty="0" smtClean="0"/>
              <a:t>?)</a:t>
            </a:r>
          </a:p>
          <a:p>
            <a:pPr lvl="1"/>
            <a:r>
              <a:rPr lang="en-GB" dirty="0" err="1"/>
              <a:t>összefoglalás</a:t>
            </a:r>
            <a:r>
              <a:rPr lang="en-GB" dirty="0"/>
              <a:t>: </a:t>
            </a:r>
            <a:r>
              <a:rPr lang="en-GB" dirty="0" err="1"/>
              <a:t>hosszabb</a:t>
            </a:r>
            <a:r>
              <a:rPr lang="en-GB" dirty="0"/>
              <a:t> </a:t>
            </a:r>
            <a:r>
              <a:rPr lang="en-GB" dirty="0" err="1"/>
              <a:t>szöveg</a:t>
            </a:r>
            <a:r>
              <a:rPr lang="en-GB" dirty="0"/>
              <a:t> </a:t>
            </a:r>
            <a:r>
              <a:rPr lang="en-GB" dirty="0" err="1" smtClean="0"/>
              <a:t>összefoglal</a:t>
            </a:r>
            <a:r>
              <a:rPr lang="hu-HU" dirty="0" smtClean="0"/>
              <a:t>ójának</a:t>
            </a:r>
            <a:r>
              <a:rPr lang="en-GB" dirty="0" smtClean="0"/>
              <a:t> </a:t>
            </a:r>
            <a:r>
              <a:rPr lang="en-GB" dirty="0" err="1"/>
              <a:t>elkészítése</a:t>
            </a:r>
            <a:r>
              <a:rPr lang="en-GB" dirty="0"/>
              <a:t>, pl. </a:t>
            </a:r>
            <a:r>
              <a:rPr lang="en-GB" dirty="0" err="1"/>
              <a:t>csak</a:t>
            </a:r>
            <a:r>
              <a:rPr lang="en-GB" dirty="0"/>
              <a:t> a </a:t>
            </a:r>
            <a:r>
              <a:rPr lang="en-GB" dirty="0" err="1"/>
              <a:t>legfontosabb</a:t>
            </a:r>
            <a:r>
              <a:rPr lang="en-GB" dirty="0"/>
              <a:t> </a:t>
            </a:r>
            <a:r>
              <a:rPr lang="en-GB" dirty="0" err="1"/>
              <a:t>mondatok</a:t>
            </a:r>
            <a:r>
              <a:rPr lang="en-GB" dirty="0"/>
              <a:t> </a:t>
            </a:r>
            <a:r>
              <a:rPr lang="en-GB" dirty="0" err="1"/>
              <a:t>megtartásával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/>
              <a:t>többi</a:t>
            </a:r>
            <a:r>
              <a:rPr lang="en-GB" dirty="0"/>
              <a:t> </a:t>
            </a:r>
            <a:r>
              <a:rPr lang="en-GB" dirty="0" err="1"/>
              <a:t>elhagyásával</a:t>
            </a:r>
            <a:r>
              <a:rPr lang="en-GB" dirty="0"/>
              <a:t> </a:t>
            </a:r>
            <a:endParaRPr lang="hu-HU" dirty="0" smtClean="0"/>
          </a:p>
          <a:p>
            <a:pPr lvl="1"/>
            <a:r>
              <a:rPr lang="hu-HU" dirty="0" smtClean="0"/>
              <a:t>kérdés megválaszolása: </a:t>
            </a:r>
            <a:r>
              <a:rPr lang="en-GB" dirty="0" smtClean="0"/>
              <a:t>a </a:t>
            </a:r>
            <a:r>
              <a:rPr lang="en-GB" dirty="0" err="1"/>
              <a:t>szövegen</a:t>
            </a:r>
            <a:r>
              <a:rPr lang="en-GB" dirty="0"/>
              <a:t> </a:t>
            </a:r>
            <a:r>
              <a:rPr lang="en-GB" dirty="0" err="1"/>
              <a:t>belül</a:t>
            </a:r>
            <a:r>
              <a:rPr lang="en-GB" dirty="0"/>
              <a:t> </a:t>
            </a:r>
            <a:r>
              <a:rPr lang="en-GB" dirty="0" err="1"/>
              <a:t>annak</a:t>
            </a:r>
            <a:r>
              <a:rPr lang="en-GB" dirty="0"/>
              <a:t> a </a:t>
            </a:r>
            <a:r>
              <a:rPr lang="en-GB" dirty="0" err="1"/>
              <a:t>mondatnak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szakasznak</a:t>
            </a:r>
            <a:r>
              <a:rPr lang="en-GB" dirty="0"/>
              <a:t> a </a:t>
            </a:r>
            <a:r>
              <a:rPr lang="en-GB" dirty="0" err="1"/>
              <a:t>megtalálása</a:t>
            </a:r>
            <a:r>
              <a:rPr lang="en-GB" dirty="0"/>
              <a:t>, </a:t>
            </a:r>
            <a:r>
              <a:rPr lang="en-GB" dirty="0" err="1"/>
              <a:t>amely</a:t>
            </a:r>
            <a:r>
              <a:rPr lang="en-GB" dirty="0"/>
              <a:t> </a:t>
            </a:r>
            <a:r>
              <a:rPr lang="en-GB" dirty="0" err="1"/>
              <a:t>tartalmazza</a:t>
            </a:r>
            <a:r>
              <a:rPr lang="en-GB" dirty="0"/>
              <a:t> a </a:t>
            </a:r>
            <a:r>
              <a:rPr lang="en-GB" dirty="0" err="1"/>
              <a:t>felhasználó</a:t>
            </a:r>
            <a:r>
              <a:rPr lang="en-GB" dirty="0"/>
              <a:t> </a:t>
            </a:r>
            <a:r>
              <a:rPr lang="en-GB" dirty="0" err="1"/>
              <a:t>által</a:t>
            </a:r>
            <a:r>
              <a:rPr lang="en-GB" dirty="0"/>
              <a:t> </a:t>
            </a:r>
            <a:r>
              <a:rPr lang="en-GB" dirty="0" err="1"/>
              <a:t>feltett</a:t>
            </a:r>
            <a:r>
              <a:rPr lang="en-GB" dirty="0"/>
              <a:t> </a:t>
            </a:r>
            <a:r>
              <a:rPr lang="en-GB" dirty="0" err="1"/>
              <a:t>kérdésre</a:t>
            </a:r>
            <a:r>
              <a:rPr lang="en-GB" dirty="0"/>
              <a:t> a </a:t>
            </a:r>
            <a:r>
              <a:rPr lang="en-GB" dirty="0" err="1" smtClean="0"/>
              <a:t>választ</a:t>
            </a:r>
            <a:endParaRPr lang="hu-HU" dirty="0" smtClean="0"/>
          </a:p>
          <a:p>
            <a:pPr lvl="1"/>
            <a:r>
              <a:rPr lang="en-GB" dirty="0" err="1"/>
              <a:t>chatbot</a:t>
            </a:r>
            <a:r>
              <a:rPr lang="en-GB" dirty="0"/>
              <a:t>: </a:t>
            </a:r>
            <a:r>
              <a:rPr lang="en-GB" dirty="0" err="1"/>
              <a:t>olyan</a:t>
            </a:r>
            <a:r>
              <a:rPr lang="en-GB" dirty="0"/>
              <a:t> </a:t>
            </a:r>
            <a:r>
              <a:rPr lang="en-GB" dirty="0" err="1"/>
              <a:t>szoftveralkalmazás</a:t>
            </a:r>
            <a:r>
              <a:rPr lang="en-GB" dirty="0"/>
              <a:t>, </a:t>
            </a:r>
            <a:r>
              <a:rPr lang="en-GB" dirty="0" err="1"/>
              <a:t>amely</a:t>
            </a:r>
            <a:r>
              <a:rPr lang="en-GB" dirty="0"/>
              <a:t> </a:t>
            </a:r>
            <a:r>
              <a:rPr lang="en-GB" dirty="0" err="1"/>
              <a:t>szimulálja</a:t>
            </a:r>
            <a:r>
              <a:rPr lang="en-GB" dirty="0"/>
              <a:t> a </a:t>
            </a:r>
            <a:r>
              <a:rPr lang="en-GB" dirty="0" err="1"/>
              <a:t>felhasználóval</a:t>
            </a:r>
            <a:r>
              <a:rPr lang="en-GB" dirty="0"/>
              <a:t> </a:t>
            </a:r>
            <a:r>
              <a:rPr lang="en-GB" dirty="0" err="1"/>
              <a:t>való</a:t>
            </a:r>
            <a:r>
              <a:rPr lang="en-GB" dirty="0"/>
              <a:t> </a:t>
            </a:r>
            <a:r>
              <a:rPr lang="en-GB" dirty="0" err="1"/>
              <a:t>kommunikációt</a:t>
            </a:r>
            <a:r>
              <a:rPr lang="en-GB" dirty="0"/>
              <a:t> </a:t>
            </a:r>
            <a:r>
              <a:rPr lang="en-GB" dirty="0" err="1"/>
              <a:t>írott</a:t>
            </a:r>
            <a:r>
              <a:rPr lang="en-GB" dirty="0"/>
              <a:t>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beszélt</a:t>
            </a:r>
            <a:r>
              <a:rPr lang="en-GB" dirty="0"/>
              <a:t> </a:t>
            </a:r>
            <a:r>
              <a:rPr lang="en-GB" dirty="0" err="1"/>
              <a:t>természetes</a:t>
            </a:r>
            <a:r>
              <a:rPr lang="en-GB" dirty="0"/>
              <a:t> </a:t>
            </a:r>
            <a:r>
              <a:rPr lang="en-GB" dirty="0" err="1"/>
              <a:t>nyelvi</a:t>
            </a:r>
            <a:r>
              <a:rPr lang="en-GB" dirty="0"/>
              <a:t> </a:t>
            </a:r>
            <a:r>
              <a:rPr lang="en-GB" dirty="0" err="1"/>
              <a:t>interfészen</a:t>
            </a:r>
            <a:r>
              <a:rPr lang="en-GB" dirty="0"/>
              <a:t> </a:t>
            </a:r>
            <a:r>
              <a:rPr lang="en-GB" dirty="0" err="1"/>
              <a:t>keresztül</a:t>
            </a:r>
            <a:r>
              <a:rPr lang="en-GB" dirty="0"/>
              <a:t>, </a:t>
            </a:r>
            <a:r>
              <a:rPr lang="en-GB" dirty="0" err="1"/>
              <a:t>menürendszer</a:t>
            </a:r>
            <a:r>
              <a:rPr lang="en-GB" dirty="0"/>
              <a:t> </a:t>
            </a:r>
            <a:r>
              <a:rPr lang="en-GB" dirty="0" err="1"/>
              <a:t>helyett</a:t>
            </a:r>
            <a:r>
              <a:rPr lang="en-GB" dirty="0"/>
              <a:t>, pl. </a:t>
            </a:r>
            <a:r>
              <a:rPr lang="en-GB" dirty="0" err="1" smtClean="0"/>
              <a:t>ügyfélszolgálat</a:t>
            </a:r>
            <a:r>
              <a:rPr lang="hu-HU" dirty="0" smtClean="0"/>
              <a:t> részeként</a:t>
            </a:r>
            <a:endParaRPr lang="en-GB" dirty="0"/>
          </a:p>
          <a:p>
            <a:pPr lvl="1"/>
            <a:r>
              <a:rPr lang="hu-HU" dirty="0" smtClean="0"/>
              <a:t>gépi fordítás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1061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természetes nyelv?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 err="1"/>
              <a:t>Az</a:t>
            </a:r>
            <a:r>
              <a:rPr lang="en-GB" dirty="0"/>
              <a:t> NLP,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a </a:t>
            </a:r>
            <a:r>
              <a:rPr lang="en-GB" dirty="0" err="1"/>
              <a:t>számítástechnika</a:t>
            </a:r>
            <a:r>
              <a:rPr lang="en-GB" dirty="0"/>
              <a:t> </a:t>
            </a:r>
            <a:r>
              <a:rPr lang="en-GB" dirty="0" err="1"/>
              <a:t>kontextusában</a:t>
            </a:r>
            <a:r>
              <a:rPr lang="en-GB" dirty="0"/>
              <a:t>, a </a:t>
            </a:r>
            <a:r>
              <a:rPr lang="en-GB" b="1" dirty="0" err="1"/>
              <a:t>természetes</a:t>
            </a:r>
            <a:r>
              <a:rPr lang="en-GB" b="1" dirty="0"/>
              <a:t> </a:t>
            </a:r>
            <a:r>
              <a:rPr lang="en-GB" b="1" dirty="0" err="1"/>
              <a:t>nyelv</a:t>
            </a:r>
            <a:r>
              <a:rPr lang="en-GB" b="1" dirty="0"/>
              <a:t> </a:t>
            </a:r>
            <a:r>
              <a:rPr lang="en-GB" dirty="0" err="1"/>
              <a:t>úgy</a:t>
            </a:r>
            <a:r>
              <a:rPr lang="en-GB" dirty="0"/>
              <a:t> </a:t>
            </a:r>
            <a:r>
              <a:rPr lang="en-GB" dirty="0" err="1"/>
              <a:t>határozható</a:t>
            </a:r>
            <a:r>
              <a:rPr lang="en-GB" dirty="0"/>
              <a:t> meg, mint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olyan</a:t>
            </a:r>
            <a:r>
              <a:rPr lang="en-GB" dirty="0"/>
              <a:t> </a:t>
            </a:r>
            <a:r>
              <a:rPr lang="en-GB" dirty="0" err="1"/>
              <a:t>nyelv</a:t>
            </a:r>
            <a:r>
              <a:rPr lang="en-GB" dirty="0"/>
              <a:t>, </a:t>
            </a:r>
            <a:r>
              <a:rPr lang="en-GB" dirty="0" err="1"/>
              <a:t>amelyet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emberek</a:t>
            </a:r>
            <a:r>
              <a:rPr lang="en-GB" dirty="0"/>
              <a:t> </a:t>
            </a:r>
            <a:r>
              <a:rPr lang="en-GB" dirty="0" err="1"/>
              <a:t>beszélnek</a:t>
            </a:r>
            <a:r>
              <a:rPr lang="en-GB" dirty="0"/>
              <a:t>, </a:t>
            </a:r>
            <a:r>
              <a:rPr lang="en-GB" dirty="0" err="1"/>
              <a:t>írnak</a:t>
            </a:r>
            <a:r>
              <a:rPr lang="en-GB" dirty="0"/>
              <a:t>, </a:t>
            </a:r>
            <a:r>
              <a:rPr lang="en-GB" dirty="0" err="1"/>
              <a:t>olvasnak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általában</a:t>
            </a:r>
            <a:r>
              <a:rPr lang="en-GB" dirty="0"/>
              <a:t> </a:t>
            </a:r>
            <a:r>
              <a:rPr lang="en-GB" dirty="0" err="1"/>
              <a:t>kommunikációra</a:t>
            </a:r>
            <a:r>
              <a:rPr lang="en-GB" dirty="0"/>
              <a:t> </a:t>
            </a:r>
            <a:r>
              <a:rPr lang="en-GB" dirty="0" err="1"/>
              <a:t>használnak</a:t>
            </a:r>
            <a:r>
              <a:rPr lang="en-GB" dirty="0"/>
              <a:t>, mint 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angol</a:t>
            </a:r>
            <a:r>
              <a:rPr lang="en-GB" dirty="0"/>
              <a:t>, a </a:t>
            </a:r>
            <a:r>
              <a:rPr lang="en-GB" dirty="0" err="1"/>
              <a:t>magyar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hu-HU" dirty="0" smtClean="0"/>
              <a:t>latin</a:t>
            </a:r>
            <a:r>
              <a:rPr lang="hu-HU" dirty="0" smtClean="0"/>
              <a:t>.</a:t>
            </a:r>
            <a:endParaRPr lang="hu-HU" dirty="0" smtClean="0"/>
          </a:p>
          <a:p>
            <a:pPr lvl="1"/>
            <a:r>
              <a:rPr lang="hu-HU" dirty="0"/>
              <a:t>Egy természetes nyelvnek </a:t>
            </a:r>
            <a:r>
              <a:rPr lang="hu-HU" dirty="0" smtClean="0"/>
              <a:t>lehetnek </a:t>
            </a:r>
            <a:r>
              <a:rPr lang="hu-HU" dirty="0"/>
              <a:t>élő anyanyelvi beszélői</a:t>
            </a:r>
            <a:r>
              <a:rPr lang="hu-HU" dirty="0" smtClean="0"/>
              <a:t>, </a:t>
            </a:r>
            <a:r>
              <a:rPr lang="hu-HU" dirty="0"/>
              <a:t>de nem feltétlenül kell </a:t>
            </a:r>
            <a:r>
              <a:rPr lang="hu-HU" dirty="0" smtClean="0"/>
              <a:t>lenniük</a:t>
            </a:r>
            <a:r>
              <a:rPr lang="hu-HU" dirty="0" smtClean="0"/>
              <a:t>.</a:t>
            </a:r>
            <a:endParaRPr lang="hu-HU" dirty="0" smtClean="0"/>
          </a:p>
          <a:p>
            <a:pPr lvl="1"/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eszperantó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/>
              <a:t>klingon</a:t>
            </a:r>
            <a:r>
              <a:rPr lang="en-GB" dirty="0"/>
              <a:t> </a:t>
            </a:r>
            <a:r>
              <a:rPr lang="en-GB" dirty="0" err="1"/>
              <a:t>speciális</a:t>
            </a:r>
            <a:r>
              <a:rPr lang="en-GB" dirty="0"/>
              <a:t> </a:t>
            </a:r>
            <a:r>
              <a:rPr lang="en-GB" dirty="0" err="1"/>
              <a:t>esetek</a:t>
            </a:r>
            <a:r>
              <a:rPr lang="en-GB" dirty="0"/>
              <a:t>, </a:t>
            </a:r>
            <a:r>
              <a:rPr lang="en-GB" dirty="0" err="1"/>
              <a:t>mivel</a:t>
            </a:r>
            <a:r>
              <a:rPr lang="en-GB" dirty="0"/>
              <a:t> </a:t>
            </a:r>
            <a:r>
              <a:rPr lang="en-GB" dirty="0" err="1"/>
              <a:t>mesterségesen</a:t>
            </a:r>
            <a:r>
              <a:rPr lang="en-GB" dirty="0"/>
              <a:t> </a:t>
            </a:r>
            <a:r>
              <a:rPr lang="en-GB" dirty="0" err="1"/>
              <a:t>létrehozott</a:t>
            </a:r>
            <a:r>
              <a:rPr lang="en-GB" dirty="0"/>
              <a:t> </a:t>
            </a:r>
            <a:r>
              <a:rPr lang="en-GB" dirty="0" err="1"/>
              <a:t>természetes</a:t>
            </a:r>
            <a:r>
              <a:rPr lang="en-GB" dirty="0"/>
              <a:t> </a:t>
            </a:r>
            <a:r>
              <a:rPr lang="en-GB" dirty="0" err="1"/>
              <a:t>nyelvek</a:t>
            </a:r>
            <a:r>
              <a:rPr lang="hu-HU" dirty="0" smtClean="0"/>
              <a:t>.</a:t>
            </a:r>
            <a:endParaRPr lang="hu-HU" dirty="0" smtClean="0"/>
          </a:p>
          <a:p>
            <a:pPr lvl="1"/>
            <a:r>
              <a:rPr lang="hu-HU" dirty="0"/>
              <a:t>Az </a:t>
            </a:r>
            <a:r>
              <a:rPr lang="hu-HU" dirty="0" err="1" smtClean="0"/>
              <a:t>emodzsik</a:t>
            </a:r>
            <a:r>
              <a:rPr lang="hu-HU" dirty="0" smtClean="0"/>
              <a:t> vagy egy művész formanyelve semmilyen koherens értelemben </a:t>
            </a:r>
            <a:r>
              <a:rPr lang="hu-HU" dirty="0"/>
              <a:t>nem nyelvek</a:t>
            </a:r>
            <a:r>
              <a:rPr lang="hu-HU" dirty="0" smtClean="0"/>
              <a:t>.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2875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Formális nyelvek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hu-HU" sz="1800" dirty="0"/>
              <a:t>A természetes </a:t>
            </a:r>
            <a:r>
              <a:rPr lang="hu-HU" sz="1800" dirty="0" smtClean="0"/>
              <a:t>nyelveket megkülönböztetjük </a:t>
            </a:r>
            <a:r>
              <a:rPr lang="hu-HU" sz="1800" dirty="0"/>
              <a:t>a </a:t>
            </a:r>
            <a:r>
              <a:rPr lang="hu-HU" sz="1800" b="1" dirty="0" smtClean="0"/>
              <a:t>formális </a:t>
            </a:r>
            <a:r>
              <a:rPr lang="hu-HU" sz="1800" b="1" dirty="0"/>
              <a:t>nyelvektől</a:t>
            </a:r>
            <a:r>
              <a:rPr lang="hu-HU" sz="1800" dirty="0"/>
              <a:t>, </a:t>
            </a:r>
            <a:r>
              <a:rPr lang="hu-HU" sz="1800" dirty="0" smtClean="0"/>
              <a:t>amelyekkel a </a:t>
            </a:r>
            <a:r>
              <a:rPr lang="hu-HU" sz="1800" dirty="0"/>
              <a:t>formális nyelvek és automaták elmélete </a:t>
            </a:r>
            <a:r>
              <a:rPr lang="hu-HU" sz="1800" dirty="0" smtClean="0"/>
              <a:t>foglalkozik.</a:t>
            </a:r>
            <a:endParaRPr lang="hu-HU" sz="1800" dirty="0"/>
          </a:p>
          <a:p>
            <a:pPr lvl="1"/>
            <a:r>
              <a:rPr lang="hu-HU" sz="1400" dirty="0"/>
              <a:t>Egy formális </a:t>
            </a:r>
            <a:r>
              <a:rPr lang="hu-HU" sz="1400" dirty="0" smtClean="0"/>
              <a:t>nyelvnek van </a:t>
            </a:r>
            <a:r>
              <a:rPr lang="hu-HU" sz="1400" b="1" dirty="0" smtClean="0"/>
              <a:t>nyelvtana</a:t>
            </a:r>
            <a:r>
              <a:rPr lang="hu-HU" sz="1400" dirty="0" smtClean="0"/>
              <a:t>, </a:t>
            </a:r>
            <a:r>
              <a:rPr lang="hu-HU" sz="1400" dirty="0"/>
              <a:t>amely </a:t>
            </a:r>
            <a:r>
              <a:rPr lang="hu-HU" sz="1400" dirty="0" smtClean="0"/>
              <a:t>áll egy </a:t>
            </a:r>
            <a:r>
              <a:rPr lang="hu-HU" sz="1400" b="1" dirty="0" smtClean="0"/>
              <a:t>szimbólumkészletből </a:t>
            </a:r>
            <a:r>
              <a:rPr lang="hu-HU" sz="1400" dirty="0" smtClean="0"/>
              <a:t>és </a:t>
            </a:r>
            <a:r>
              <a:rPr lang="hu-HU" sz="1400" b="1" dirty="0"/>
              <a:t>szintaktikai szabályok </a:t>
            </a:r>
            <a:r>
              <a:rPr lang="hu-HU" sz="1400" dirty="0" smtClean="0"/>
              <a:t>halmazából áll. A szabályokkal összetett kifejezések </a:t>
            </a:r>
            <a:r>
              <a:rPr lang="hu-HU" sz="1400" dirty="0"/>
              <a:t>(szavak) </a:t>
            </a:r>
            <a:r>
              <a:rPr lang="hu-HU" sz="1400" dirty="0" smtClean="0"/>
              <a:t>a szimbólumkészlet elemeit összefűzve.</a:t>
            </a:r>
            <a:endParaRPr lang="hu-HU" sz="1400" dirty="0" smtClean="0"/>
          </a:p>
          <a:p>
            <a:pPr lvl="1"/>
            <a:r>
              <a:rPr lang="en-GB" sz="1400" dirty="0" err="1"/>
              <a:t>Maga</a:t>
            </a:r>
            <a:r>
              <a:rPr lang="en-GB" sz="1400" dirty="0"/>
              <a:t> a </a:t>
            </a:r>
            <a:r>
              <a:rPr lang="en-GB" sz="1400" dirty="0" err="1"/>
              <a:t>formális</a:t>
            </a:r>
            <a:r>
              <a:rPr lang="en-GB" sz="1400" dirty="0"/>
              <a:t> </a:t>
            </a:r>
            <a:r>
              <a:rPr lang="en-GB" sz="1400" dirty="0" err="1"/>
              <a:t>nyelv</a:t>
            </a:r>
            <a:r>
              <a:rPr lang="en-GB" sz="1400" dirty="0"/>
              <a:t> a </a:t>
            </a:r>
            <a:r>
              <a:rPr lang="en-GB" sz="1400" dirty="0" err="1"/>
              <a:t>nyelv</a:t>
            </a:r>
            <a:r>
              <a:rPr lang="en-GB" sz="1400" dirty="0"/>
              <a:t> </a:t>
            </a:r>
            <a:r>
              <a:rPr lang="en-GB" sz="1400" dirty="0" err="1"/>
              <a:t>nyelvtana</a:t>
            </a:r>
            <a:r>
              <a:rPr lang="en-GB" sz="1400" dirty="0"/>
              <a:t> </a:t>
            </a:r>
            <a:r>
              <a:rPr lang="en-GB" sz="1400" dirty="0" err="1"/>
              <a:t>által</a:t>
            </a:r>
            <a:r>
              <a:rPr lang="en-GB" sz="1400" dirty="0"/>
              <a:t> </a:t>
            </a:r>
            <a:r>
              <a:rPr lang="en-GB" sz="1400" dirty="0" err="1"/>
              <a:t>generált</a:t>
            </a:r>
            <a:r>
              <a:rPr lang="en-GB" sz="1400" dirty="0"/>
              <a:t> </a:t>
            </a:r>
            <a:r>
              <a:rPr lang="en-GB" sz="1400" dirty="0" err="1" smtClean="0"/>
              <a:t>szimbólum</a:t>
            </a:r>
            <a:r>
              <a:rPr lang="hu-HU" sz="1400" dirty="0" smtClean="0"/>
              <a:t>sorozatok </a:t>
            </a:r>
            <a:r>
              <a:rPr lang="en-GB" sz="1400" dirty="0" err="1" smtClean="0"/>
              <a:t>halmaza</a:t>
            </a:r>
            <a:r>
              <a:rPr lang="en-GB" sz="1400" dirty="0"/>
              <a:t>.</a:t>
            </a:r>
          </a:p>
          <a:p>
            <a:pPr lvl="1"/>
            <a:r>
              <a:rPr lang="hu-HU" sz="1400" dirty="0"/>
              <a:t>Egy formális nyelv szintaxisához </a:t>
            </a:r>
            <a:r>
              <a:rPr lang="hu-HU" sz="1400" dirty="0" smtClean="0"/>
              <a:t>társulhat </a:t>
            </a:r>
            <a:r>
              <a:rPr lang="hu-HU" sz="1400" b="1" dirty="0" smtClean="0"/>
              <a:t>szemantika</a:t>
            </a:r>
            <a:r>
              <a:rPr lang="hu-HU" sz="1400" dirty="0" smtClean="0"/>
              <a:t>, </a:t>
            </a:r>
            <a:r>
              <a:rPr lang="hu-HU" sz="1400" dirty="0"/>
              <a:t>amely meghatározza, hogyan értelmezendők a </a:t>
            </a:r>
            <a:r>
              <a:rPr lang="hu-HU" sz="1400" dirty="0" smtClean="0"/>
              <a:t>nyelvhez tartozó </a:t>
            </a:r>
            <a:r>
              <a:rPr lang="en-GB" sz="1400" dirty="0" err="1"/>
              <a:t>szimbólum</a:t>
            </a:r>
            <a:r>
              <a:rPr lang="hu-HU" sz="1400" dirty="0" smtClean="0"/>
              <a:t>sorozatok, de </a:t>
            </a:r>
            <a:r>
              <a:rPr lang="hu-HU" sz="1400" dirty="0"/>
              <a:t>nem feltétlenül kell </a:t>
            </a:r>
            <a:r>
              <a:rPr lang="hu-HU" sz="1400" dirty="0" smtClean="0"/>
              <a:t>társulnia.</a:t>
            </a:r>
          </a:p>
          <a:p>
            <a:pPr lvl="1"/>
            <a:r>
              <a:rPr lang="hu-HU" sz="1400" dirty="0"/>
              <a:t>Nevezetes formális nyelvek a programozási nyelvek vagy a </a:t>
            </a:r>
            <a:r>
              <a:rPr lang="hu-HU" sz="1400" dirty="0" err="1"/>
              <a:t>propozicionális</a:t>
            </a:r>
            <a:r>
              <a:rPr lang="hu-HU" sz="1400" dirty="0"/>
              <a:t> és elsőrendű logikák nyelvei</a:t>
            </a:r>
            <a:r>
              <a:rPr lang="hu-HU" sz="1400" dirty="0" smtClean="0"/>
              <a:t>. S</a:t>
            </a:r>
            <a:r>
              <a:rPr lang="en-GB" sz="1400" dirty="0" err="1" smtClean="0"/>
              <a:t>zemantika</a:t>
            </a:r>
            <a:r>
              <a:rPr lang="en-GB" sz="1400" dirty="0" smtClean="0"/>
              <a:t> </a:t>
            </a:r>
            <a:r>
              <a:rPr lang="en-GB" sz="1400" dirty="0" err="1"/>
              <a:t>nélküli</a:t>
            </a:r>
            <a:r>
              <a:rPr lang="en-GB" sz="1400" dirty="0"/>
              <a:t> </a:t>
            </a:r>
            <a:r>
              <a:rPr lang="en-GB" sz="1400" dirty="0" err="1"/>
              <a:t>formális</a:t>
            </a:r>
            <a:r>
              <a:rPr lang="en-GB" sz="1400" dirty="0"/>
              <a:t> </a:t>
            </a:r>
            <a:r>
              <a:rPr lang="en-GB" sz="1400" dirty="0" err="1"/>
              <a:t>nyelv</a:t>
            </a:r>
            <a:r>
              <a:rPr lang="en-GB" sz="1400" dirty="0"/>
              <a:t> </a:t>
            </a:r>
            <a:r>
              <a:rPr lang="en-GB" sz="1400" dirty="0" err="1"/>
              <a:t>például</a:t>
            </a:r>
            <a:r>
              <a:rPr lang="en-GB" sz="1400" dirty="0"/>
              <a:t> a </a:t>
            </a:r>
            <a:r>
              <a:rPr lang="hu-HU" sz="1400" dirty="0" smtClean="0"/>
              <a:t>{(</a:t>
            </a:r>
            <a:r>
              <a:rPr lang="hu-HU" sz="1400" dirty="0" smtClean="0"/>
              <a:t>a | b</a:t>
            </a:r>
            <a:r>
              <a:rPr lang="hu-HU" sz="1400" dirty="0" smtClean="0"/>
              <a:t>)*} nyelv.</a:t>
            </a:r>
            <a:endParaRPr lang="hu-HU" sz="1400" dirty="0" smtClean="0"/>
          </a:p>
          <a:p>
            <a:pPr lvl="1"/>
            <a:r>
              <a:rPr lang="hu-HU" sz="1400" dirty="0"/>
              <a:t>A formális nyelvek és az automaták a </a:t>
            </a:r>
            <a:r>
              <a:rPr lang="hu-HU" sz="1400" b="1" dirty="0" smtClean="0"/>
              <a:t>Chomsky-hierarchián </a:t>
            </a:r>
            <a:r>
              <a:rPr lang="hu-HU" sz="1400" dirty="0"/>
              <a:t>belül </a:t>
            </a:r>
            <a:r>
              <a:rPr lang="hu-HU" sz="1400" dirty="0" smtClean="0"/>
              <a:t>formális </a:t>
            </a:r>
            <a:r>
              <a:rPr lang="hu-HU" sz="1400" dirty="0"/>
              <a:t>tulajdonságaik alapján különböző osztályokba </a:t>
            </a:r>
            <a:r>
              <a:rPr lang="hu-HU" sz="1400" dirty="0" smtClean="0"/>
              <a:t>sorolódnak. </a:t>
            </a:r>
            <a:r>
              <a:rPr lang="en-GB" sz="1400" dirty="0"/>
              <a:t>A </a:t>
            </a:r>
            <a:r>
              <a:rPr lang="en-GB" sz="1400" dirty="0" err="1"/>
              <a:t>formális</a:t>
            </a:r>
            <a:r>
              <a:rPr lang="en-GB" sz="1400" dirty="0"/>
              <a:t> </a:t>
            </a:r>
            <a:r>
              <a:rPr lang="en-GB" sz="1400" dirty="0" err="1"/>
              <a:t>nyelvek</a:t>
            </a:r>
            <a:r>
              <a:rPr lang="en-GB" sz="1400" dirty="0"/>
              <a:t> </a:t>
            </a:r>
            <a:r>
              <a:rPr lang="en-GB" sz="1400" dirty="0" err="1" smtClean="0"/>
              <a:t>osztályai</a:t>
            </a:r>
            <a:r>
              <a:rPr lang="hu-HU" sz="1400" dirty="0" smtClean="0"/>
              <a:t>hoz</a:t>
            </a:r>
            <a:r>
              <a:rPr lang="en-GB" sz="1400" dirty="0" smtClean="0"/>
              <a:t> </a:t>
            </a:r>
            <a:r>
              <a:rPr lang="en-GB" sz="1400" dirty="0" err="1" smtClean="0"/>
              <a:t>automataosztályok</a:t>
            </a:r>
            <a:r>
              <a:rPr lang="en-GB" sz="1400" dirty="0" smtClean="0"/>
              <a:t> </a:t>
            </a:r>
            <a:r>
              <a:rPr lang="hu-HU" sz="1400" dirty="0" smtClean="0"/>
              <a:t>társíthatók</a:t>
            </a:r>
            <a:r>
              <a:rPr lang="en-GB" sz="1400" dirty="0" smtClean="0"/>
              <a:t> </a:t>
            </a:r>
            <a:r>
              <a:rPr lang="en-GB" sz="1400" dirty="0" err="1"/>
              <a:t>aszerint</a:t>
            </a:r>
            <a:r>
              <a:rPr lang="en-GB" sz="1400" dirty="0"/>
              <a:t>, </a:t>
            </a:r>
            <a:r>
              <a:rPr lang="en-GB" sz="1400" dirty="0" err="1"/>
              <a:t>hogy</a:t>
            </a:r>
            <a:r>
              <a:rPr lang="en-GB" sz="1400" dirty="0"/>
              <a:t> </a:t>
            </a:r>
            <a:r>
              <a:rPr lang="en-GB" sz="1400" dirty="0" err="1"/>
              <a:t>milyen</a:t>
            </a:r>
            <a:r>
              <a:rPr lang="en-GB" sz="1400" dirty="0"/>
              <a:t> </a:t>
            </a:r>
            <a:r>
              <a:rPr lang="en-GB" sz="1400" dirty="0" err="1"/>
              <a:t>típusú</a:t>
            </a:r>
            <a:r>
              <a:rPr lang="en-GB" sz="1400" dirty="0"/>
              <a:t> automata </a:t>
            </a:r>
            <a:r>
              <a:rPr lang="en-GB" sz="1400" dirty="0" err="1"/>
              <a:t>képes</a:t>
            </a:r>
            <a:r>
              <a:rPr lang="en-GB" sz="1400" dirty="0"/>
              <a:t> </a:t>
            </a:r>
            <a:r>
              <a:rPr lang="en-GB" sz="1400" dirty="0" err="1" smtClean="0"/>
              <a:t>felismerni</a:t>
            </a:r>
            <a:r>
              <a:rPr lang="en-GB" sz="1400" dirty="0" smtClean="0"/>
              <a:t> </a:t>
            </a:r>
            <a:r>
              <a:rPr lang="en-GB" sz="1400" dirty="0" err="1"/>
              <a:t>pontosan</a:t>
            </a:r>
            <a:r>
              <a:rPr lang="en-GB" sz="1400" dirty="0"/>
              <a:t> </a:t>
            </a:r>
            <a:r>
              <a:rPr lang="en-GB" sz="1400" dirty="0" err="1" smtClean="0"/>
              <a:t>egy</a:t>
            </a:r>
            <a:r>
              <a:rPr lang="en-GB" sz="1400" dirty="0" smtClean="0"/>
              <a:t> </a:t>
            </a:r>
            <a:r>
              <a:rPr lang="hu-HU" sz="1400" dirty="0" smtClean="0"/>
              <a:t>adott </a:t>
            </a:r>
            <a:r>
              <a:rPr lang="en-GB" sz="1400" dirty="0" err="1" smtClean="0"/>
              <a:t>nyelv</a:t>
            </a:r>
            <a:r>
              <a:rPr lang="en-GB" sz="1400" dirty="0" smtClean="0"/>
              <a:t> </a:t>
            </a:r>
            <a:r>
              <a:rPr lang="en-GB" sz="1400" dirty="0" err="1"/>
              <a:t>szavait</a:t>
            </a:r>
            <a:r>
              <a:rPr lang="en-GB" sz="1400" dirty="0" smtClean="0"/>
              <a:t>.</a:t>
            </a:r>
            <a:r>
              <a:rPr lang="hu-HU" sz="1400" dirty="0" smtClean="0"/>
              <a:t> Például </a:t>
            </a:r>
            <a:r>
              <a:rPr lang="en-GB" sz="1400" dirty="0" smtClean="0"/>
              <a:t>a </a:t>
            </a:r>
            <a:r>
              <a:rPr lang="en-GB" sz="1400" dirty="0" err="1"/>
              <a:t>reguláris</a:t>
            </a:r>
            <a:r>
              <a:rPr lang="en-GB" sz="1400" dirty="0"/>
              <a:t> </a:t>
            </a:r>
            <a:r>
              <a:rPr lang="en-GB" sz="1400" dirty="0" err="1"/>
              <a:t>nyelvek</a:t>
            </a:r>
            <a:r>
              <a:rPr lang="en-GB" sz="1400" dirty="0"/>
              <a:t> a </a:t>
            </a:r>
            <a:r>
              <a:rPr lang="en-GB" sz="1400" dirty="0" err="1"/>
              <a:t>véges</a:t>
            </a:r>
            <a:r>
              <a:rPr lang="en-GB" sz="1400" dirty="0"/>
              <a:t> </a:t>
            </a:r>
            <a:r>
              <a:rPr lang="en-GB" sz="1400" dirty="0" err="1"/>
              <a:t>állapotú</a:t>
            </a:r>
            <a:r>
              <a:rPr lang="en-GB" sz="1400" dirty="0"/>
              <a:t> </a:t>
            </a:r>
            <a:r>
              <a:rPr lang="en-GB" sz="1400" dirty="0" err="1"/>
              <a:t>automatákhoz</a:t>
            </a:r>
            <a:r>
              <a:rPr lang="en-GB" sz="1400" dirty="0"/>
              <a:t>, a </a:t>
            </a:r>
            <a:r>
              <a:rPr lang="hu-HU" sz="1400" dirty="0" smtClean="0"/>
              <a:t>környezet</a:t>
            </a:r>
            <a:r>
              <a:rPr lang="en-GB" sz="1400" dirty="0" err="1" smtClean="0"/>
              <a:t>független</a:t>
            </a:r>
            <a:r>
              <a:rPr lang="en-GB" sz="1400" dirty="0" smtClean="0"/>
              <a:t> </a:t>
            </a:r>
            <a:r>
              <a:rPr lang="en-GB" sz="1400" dirty="0" err="1"/>
              <a:t>nyelvek</a:t>
            </a:r>
            <a:r>
              <a:rPr lang="en-GB" sz="1400" dirty="0"/>
              <a:t> a </a:t>
            </a:r>
            <a:r>
              <a:rPr lang="en-GB" sz="1400" dirty="0" err="1"/>
              <a:t>veremautomatákhoz</a:t>
            </a:r>
            <a:r>
              <a:rPr lang="en-GB" sz="1400" dirty="0"/>
              <a:t> </a:t>
            </a:r>
            <a:r>
              <a:rPr lang="en-GB" sz="1400" dirty="0" err="1" smtClean="0"/>
              <a:t>kapcsolódnak</a:t>
            </a:r>
            <a:r>
              <a:rPr lang="en-GB" sz="1400" dirty="0"/>
              <a:t>, </a:t>
            </a:r>
            <a:r>
              <a:rPr lang="en-GB" sz="1400" dirty="0" err="1"/>
              <a:t>stb</a:t>
            </a:r>
            <a:r>
              <a:rPr lang="en-GB" sz="1400" dirty="0"/>
              <a:t>. A </a:t>
            </a:r>
            <a:r>
              <a:rPr lang="en-GB" sz="1400" dirty="0" err="1"/>
              <a:t>programozási</a:t>
            </a:r>
            <a:r>
              <a:rPr lang="en-GB" sz="1400" dirty="0"/>
              <a:t> </a:t>
            </a:r>
            <a:r>
              <a:rPr lang="en-GB" sz="1400" dirty="0" err="1"/>
              <a:t>nyelvek</a:t>
            </a:r>
            <a:r>
              <a:rPr lang="en-GB" sz="1400" dirty="0"/>
              <a:t> </a:t>
            </a:r>
            <a:r>
              <a:rPr lang="en-GB" sz="1400" dirty="0" err="1"/>
              <a:t>általában</a:t>
            </a:r>
            <a:r>
              <a:rPr lang="en-GB" sz="1400" dirty="0"/>
              <a:t> </a:t>
            </a:r>
            <a:r>
              <a:rPr lang="hu-HU" sz="1400" dirty="0"/>
              <a:t>környezet</a:t>
            </a:r>
            <a:r>
              <a:rPr lang="en-GB" sz="1400" dirty="0" err="1" smtClean="0"/>
              <a:t>független</a:t>
            </a:r>
            <a:r>
              <a:rPr lang="hu-HU" sz="1400" dirty="0" err="1" smtClean="0"/>
              <a:t>ek</a:t>
            </a:r>
            <a:r>
              <a:rPr lang="hu-HU" sz="1400" dirty="0" smtClean="0"/>
              <a:t>.</a:t>
            </a:r>
          </a:p>
          <a:p>
            <a:pPr lvl="1"/>
            <a:r>
              <a:rPr lang="en-GB" sz="1400" dirty="0"/>
              <a:t>A 20. </a:t>
            </a:r>
            <a:r>
              <a:rPr lang="en-GB" sz="1400" dirty="0" err="1"/>
              <a:t>század</a:t>
            </a:r>
            <a:r>
              <a:rPr lang="en-GB" sz="1400" dirty="0"/>
              <a:t> </a:t>
            </a:r>
            <a:r>
              <a:rPr lang="en-GB" sz="1400" dirty="0" err="1"/>
              <a:t>elméleti</a:t>
            </a:r>
            <a:r>
              <a:rPr lang="en-GB" sz="1400" dirty="0"/>
              <a:t> </a:t>
            </a:r>
            <a:r>
              <a:rPr lang="en-GB" sz="1400" dirty="0" err="1"/>
              <a:t>nyelvészetének</a:t>
            </a:r>
            <a:r>
              <a:rPr lang="en-GB" sz="1400" dirty="0"/>
              <a:t> </a:t>
            </a:r>
            <a:r>
              <a:rPr lang="en-GB" sz="1400" dirty="0" err="1"/>
              <a:t>kulcsfontosságú</a:t>
            </a:r>
            <a:r>
              <a:rPr lang="en-GB" sz="1400" dirty="0"/>
              <a:t> </a:t>
            </a:r>
            <a:r>
              <a:rPr lang="en-GB" sz="1400" dirty="0" err="1"/>
              <a:t>kutatási</a:t>
            </a:r>
            <a:r>
              <a:rPr lang="en-GB" sz="1400" dirty="0"/>
              <a:t> </a:t>
            </a:r>
            <a:r>
              <a:rPr lang="en-GB" sz="1400" dirty="0" err="1"/>
              <a:t>kérdése</a:t>
            </a:r>
            <a:r>
              <a:rPr lang="en-GB" sz="1400" dirty="0"/>
              <a:t> volt, </a:t>
            </a:r>
            <a:r>
              <a:rPr lang="en-GB" sz="1400" dirty="0" err="1"/>
              <a:t>hogy</a:t>
            </a:r>
            <a:r>
              <a:rPr lang="en-GB" sz="1400" dirty="0"/>
              <a:t> </a:t>
            </a:r>
            <a:r>
              <a:rPr lang="en-GB" sz="1400" dirty="0" err="1"/>
              <a:t>definiálható</a:t>
            </a:r>
            <a:r>
              <a:rPr lang="en-GB" sz="1400" dirty="0"/>
              <a:t>-e </a:t>
            </a:r>
            <a:r>
              <a:rPr lang="en-GB" sz="1400" dirty="0" err="1"/>
              <a:t>formális</a:t>
            </a:r>
            <a:r>
              <a:rPr lang="en-GB" sz="1400" dirty="0"/>
              <a:t> </a:t>
            </a:r>
            <a:r>
              <a:rPr lang="en-GB" sz="1400" dirty="0" err="1"/>
              <a:t>nyelvtan</a:t>
            </a:r>
            <a:r>
              <a:rPr lang="en-GB" sz="1400" dirty="0"/>
              <a:t> (</a:t>
            </a:r>
            <a:r>
              <a:rPr lang="en-GB" sz="1400" dirty="0" err="1"/>
              <a:t>és</a:t>
            </a:r>
            <a:r>
              <a:rPr lang="en-GB" sz="1400" dirty="0"/>
              <a:t> </a:t>
            </a:r>
            <a:r>
              <a:rPr lang="en-GB" sz="1400" dirty="0" err="1"/>
              <a:t>formális</a:t>
            </a:r>
            <a:r>
              <a:rPr lang="en-GB" sz="1400" dirty="0"/>
              <a:t> </a:t>
            </a:r>
            <a:r>
              <a:rPr lang="en-GB" sz="1400" dirty="0" err="1"/>
              <a:t>szemantika</a:t>
            </a:r>
            <a:r>
              <a:rPr lang="en-GB" sz="1400" dirty="0"/>
              <a:t>) </a:t>
            </a:r>
            <a:r>
              <a:rPr lang="en-GB" sz="1400" dirty="0" err="1"/>
              <a:t>egy</a:t>
            </a:r>
            <a:r>
              <a:rPr lang="en-GB" sz="1400" dirty="0"/>
              <a:t> </a:t>
            </a:r>
            <a:r>
              <a:rPr lang="en-GB" sz="1400" dirty="0" err="1"/>
              <a:t>olyan</a:t>
            </a:r>
            <a:r>
              <a:rPr lang="en-GB" sz="1400" dirty="0"/>
              <a:t> </a:t>
            </a:r>
            <a:r>
              <a:rPr lang="en-GB" sz="1400" dirty="0" err="1"/>
              <a:t>természetes</a:t>
            </a:r>
            <a:r>
              <a:rPr lang="en-GB" sz="1400" dirty="0"/>
              <a:t> </a:t>
            </a:r>
            <a:r>
              <a:rPr lang="en-GB" sz="1400" dirty="0" err="1"/>
              <a:t>nyelvre</a:t>
            </a:r>
            <a:r>
              <a:rPr lang="en-GB" sz="1400" dirty="0"/>
              <a:t>, mint </a:t>
            </a:r>
            <a:r>
              <a:rPr lang="hu-HU" sz="1400" dirty="0" smtClean="0"/>
              <a:t>például </a:t>
            </a:r>
            <a:r>
              <a:rPr lang="en-GB" sz="1400" dirty="0" err="1" smtClean="0"/>
              <a:t>az</a:t>
            </a:r>
            <a:r>
              <a:rPr lang="en-GB" sz="1400" dirty="0" smtClean="0"/>
              <a:t> </a:t>
            </a:r>
            <a:r>
              <a:rPr lang="en-GB" sz="1400" dirty="0" err="1"/>
              <a:t>angol</a:t>
            </a:r>
            <a:r>
              <a:rPr lang="en-GB" sz="1400" dirty="0" smtClean="0"/>
              <a:t>.</a:t>
            </a:r>
            <a:endParaRPr lang="en-GB" sz="1400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7650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Mi a nyelvészet?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hu-HU" dirty="0" smtClean="0"/>
              <a:t>A </a:t>
            </a:r>
            <a:r>
              <a:rPr lang="en-GB" b="1" dirty="0" err="1"/>
              <a:t>nyelvészet</a:t>
            </a:r>
            <a:r>
              <a:rPr lang="en-GB" dirty="0"/>
              <a:t> a </a:t>
            </a:r>
            <a:r>
              <a:rPr lang="en-GB" dirty="0" err="1" smtClean="0"/>
              <a:t>nyelv</a:t>
            </a:r>
            <a:r>
              <a:rPr lang="hu-HU" dirty="0" err="1" smtClean="0"/>
              <a:t>nek</a:t>
            </a:r>
            <a:r>
              <a:rPr lang="en-GB" dirty="0" smtClean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szerkezetének</a:t>
            </a:r>
            <a:r>
              <a:rPr lang="en-GB" dirty="0"/>
              <a:t> </a:t>
            </a:r>
            <a:r>
              <a:rPr lang="hu-HU" dirty="0" smtClean="0"/>
              <a:t>(mégpedig akár egy konkrét nyelvnek, akár az emberi nyelvek általános tulajdonságainak) </a:t>
            </a:r>
            <a:r>
              <a:rPr lang="en-GB" dirty="0" err="1" smtClean="0"/>
              <a:t>tudományos</a:t>
            </a:r>
            <a:r>
              <a:rPr lang="en-GB" dirty="0" smtClean="0"/>
              <a:t> </a:t>
            </a:r>
            <a:r>
              <a:rPr lang="en-GB" dirty="0" err="1"/>
              <a:t>vizsgálata</a:t>
            </a:r>
            <a:r>
              <a:rPr lang="en-GB" dirty="0"/>
              <a:t>, </a:t>
            </a:r>
            <a:r>
              <a:rPr lang="en-GB" dirty="0" err="1"/>
              <a:t>beleértve</a:t>
            </a:r>
            <a:r>
              <a:rPr lang="en-GB" dirty="0"/>
              <a:t> </a:t>
            </a:r>
            <a:r>
              <a:rPr lang="hu-HU" dirty="0" smtClean="0"/>
              <a:t>az adott nyelv(</a:t>
            </a:r>
            <a:r>
              <a:rPr lang="hu-HU" dirty="0" err="1" smtClean="0"/>
              <a:t>ek</a:t>
            </a:r>
            <a:r>
              <a:rPr lang="hu-HU" dirty="0" smtClean="0"/>
              <a:t>) történeti változásait</a:t>
            </a:r>
            <a:r>
              <a:rPr lang="en-GB" dirty="0" smtClean="0"/>
              <a:t>, </a:t>
            </a:r>
            <a:r>
              <a:rPr lang="en-GB" dirty="0" err="1"/>
              <a:t>társadalmi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pszichológiai</a:t>
            </a:r>
            <a:r>
              <a:rPr lang="en-GB" dirty="0"/>
              <a:t> </a:t>
            </a:r>
            <a:r>
              <a:rPr lang="en-GB" dirty="0" err="1" smtClean="0"/>
              <a:t>vonatkozásait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</a:t>
            </a:r>
            <a:r>
              <a:rPr lang="en-GB" dirty="0" smtClean="0"/>
              <a:t> </a:t>
            </a:r>
            <a:r>
              <a:rPr lang="en-GB" b="1" dirty="0" err="1" smtClean="0"/>
              <a:t>nyelvész</a:t>
            </a:r>
            <a:r>
              <a:rPr lang="en-GB" dirty="0" smtClean="0"/>
              <a:t> </a:t>
            </a:r>
            <a:r>
              <a:rPr lang="hu-HU" dirty="0" smtClean="0"/>
              <a:t>olyan </a:t>
            </a:r>
            <a:r>
              <a:rPr lang="en-GB" dirty="0" err="1" smtClean="0"/>
              <a:t>tudós</a:t>
            </a:r>
            <a:r>
              <a:rPr lang="en-GB" dirty="0"/>
              <a:t>, </a:t>
            </a:r>
            <a:r>
              <a:rPr lang="en-GB" dirty="0" err="1"/>
              <a:t>aki</a:t>
            </a:r>
            <a:r>
              <a:rPr lang="en-GB" dirty="0"/>
              <a:t> </a:t>
            </a:r>
            <a:r>
              <a:rPr lang="en-GB" dirty="0" err="1"/>
              <a:t>nyelvészetet</a:t>
            </a:r>
            <a:r>
              <a:rPr lang="en-GB" dirty="0"/>
              <a:t> </a:t>
            </a:r>
            <a:r>
              <a:rPr lang="en-GB" dirty="0" err="1"/>
              <a:t>tanult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arra</a:t>
            </a:r>
            <a:r>
              <a:rPr lang="en-GB" dirty="0"/>
              <a:t> </a:t>
            </a:r>
            <a:r>
              <a:rPr lang="en-GB" dirty="0" err="1" smtClean="0"/>
              <a:t>szakosodott</a:t>
            </a:r>
            <a:r>
              <a:rPr lang="hu-HU" dirty="0" smtClean="0"/>
              <a:t>.</a:t>
            </a:r>
            <a:endParaRPr lang="en-GB" dirty="0"/>
          </a:p>
          <a:p>
            <a:r>
              <a:rPr lang="en-GB" dirty="0"/>
              <a:t>A </a:t>
            </a:r>
            <a:r>
              <a:rPr lang="en-GB" b="1" dirty="0" err="1" smtClean="0"/>
              <a:t>számítógépes</a:t>
            </a:r>
            <a:r>
              <a:rPr lang="en-GB" b="1" dirty="0" smtClean="0"/>
              <a:t> </a:t>
            </a:r>
            <a:r>
              <a:rPr lang="en-GB" b="1" dirty="0" err="1" smtClean="0"/>
              <a:t>nyelvészet</a:t>
            </a:r>
            <a:r>
              <a:rPr lang="hu-HU" b="1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computational</a:t>
            </a:r>
            <a:r>
              <a:rPr lang="hu-HU" dirty="0" smtClean="0"/>
              <a:t> </a:t>
            </a:r>
            <a:r>
              <a:rPr lang="hu-HU" dirty="0" err="1" smtClean="0"/>
              <a:t>linguistics</a:t>
            </a:r>
            <a:r>
              <a:rPr lang="hu-HU" dirty="0" smtClean="0"/>
              <a:t>)</a:t>
            </a:r>
            <a:r>
              <a:rPr lang="en-GB" dirty="0" smtClean="0"/>
              <a:t> </a:t>
            </a:r>
            <a:r>
              <a:rPr lang="hu-HU" dirty="0" smtClean="0"/>
              <a:t>fogalmát </a:t>
            </a:r>
            <a:r>
              <a:rPr lang="en-GB" dirty="0" err="1" smtClean="0"/>
              <a:t>gyakran</a:t>
            </a:r>
            <a:r>
              <a:rPr lang="en-GB" dirty="0" smtClean="0"/>
              <a:t> </a:t>
            </a:r>
            <a:r>
              <a:rPr lang="en-GB" dirty="0" err="1"/>
              <a:t>használják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NLP </a:t>
            </a:r>
            <a:r>
              <a:rPr lang="en-GB" dirty="0" err="1"/>
              <a:t>szinonimájaként</a:t>
            </a:r>
            <a:r>
              <a:rPr lang="en-GB" dirty="0"/>
              <a:t> (</a:t>
            </a:r>
            <a:r>
              <a:rPr lang="en-GB" dirty="0" err="1"/>
              <a:t>például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ACL </a:t>
            </a:r>
            <a:r>
              <a:rPr lang="en-GB" dirty="0" err="1"/>
              <a:t>konferencián</a:t>
            </a:r>
            <a:r>
              <a:rPr lang="en-GB" dirty="0"/>
              <a:t> </a:t>
            </a:r>
            <a:r>
              <a:rPr lang="en-GB" dirty="0" err="1"/>
              <a:t>bemutatott</a:t>
            </a:r>
            <a:r>
              <a:rPr lang="en-GB" dirty="0"/>
              <a:t> </a:t>
            </a:r>
            <a:r>
              <a:rPr lang="en-GB" dirty="0" err="1"/>
              <a:t>anyagok</a:t>
            </a:r>
            <a:r>
              <a:rPr lang="en-GB" dirty="0"/>
              <a:t> </a:t>
            </a:r>
            <a:r>
              <a:rPr lang="en-GB" dirty="0" err="1"/>
              <a:t>nagy</a:t>
            </a:r>
            <a:r>
              <a:rPr lang="en-GB" dirty="0"/>
              <a:t> </a:t>
            </a:r>
            <a:r>
              <a:rPr lang="en-GB" dirty="0" err="1"/>
              <a:t>része</a:t>
            </a:r>
            <a:r>
              <a:rPr lang="en-GB" dirty="0"/>
              <a:t> NLP), de </a:t>
            </a:r>
            <a:r>
              <a:rPr lang="en-GB" dirty="0" err="1"/>
              <a:t>én</a:t>
            </a:r>
            <a:r>
              <a:rPr lang="en-GB" dirty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szigorúbb</a:t>
            </a:r>
            <a:r>
              <a:rPr lang="en-GB" dirty="0"/>
              <a:t> (</a:t>
            </a:r>
            <a:r>
              <a:rPr lang="en-GB" dirty="0" err="1"/>
              <a:t>szintén</a:t>
            </a:r>
            <a:r>
              <a:rPr lang="en-GB" dirty="0"/>
              <a:t> </a:t>
            </a:r>
            <a:r>
              <a:rPr lang="en-GB" dirty="0" err="1" smtClean="0"/>
              <a:t>érvényes</a:t>
            </a:r>
            <a:r>
              <a:rPr lang="en-GB" dirty="0" smtClean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széles</a:t>
            </a:r>
            <a:r>
              <a:rPr lang="en-GB" dirty="0"/>
              <a:t> </a:t>
            </a:r>
            <a:r>
              <a:rPr lang="en-GB" dirty="0" err="1"/>
              <a:t>körben</a:t>
            </a:r>
            <a:r>
              <a:rPr lang="en-GB" dirty="0"/>
              <a:t> </a:t>
            </a:r>
            <a:r>
              <a:rPr lang="en-GB" dirty="0" err="1"/>
              <a:t>elfogadott</a:t>
            </a:r>
            <a:r>
              <a:rPr lang="en-GB" dirty="0"/>
              <a:t>) </a:t>
            </a:r>
            <a:r>
              <a:rPr lang="en-GB" dirty="0" err="1"/>
              <a:t>értelemben</a:t>
            </a:r>
            <a:r>
              <a:rPr lang="en-GB" dirty="0"/>
              <a:t> </a:t>
            </a:r>
            <a:r>
              <a:rPr lang="en-GB" dirty="0" err="1"/>
              <a:t>fogom</a:t>
            </a:r>
            <a:r>
              <a:rPr lang="en-GB" dirty="0"/>
              <a:t> </a:t>
            </a:r>
            <a:r>
              <a:rPr lang="en-GB" dirty="0" err="1"/>
              <a:t>használni</a:t>
            </a:r>
            <a:r>
              <a:rPr lang="en-GB" dirty="0" smtClean="0"/>
              <a:t>.</a:t>
            </a:r>
            <a:r>
              <a:rPr lang="hu-HU" dirty="0"/>
              <a:t> Ebben a szigorúbb értelemben a számítógépes nyelvészet kifejezetten a nyelvészetnek egy olyan ágára utal, amely a természetes nyelvek számítógépen történő feldolgozásának elméleti alapjait </a:t>
            </a:r>
            <a:r>
              <a:rPr lang="hu-HU" dirty="0" smtClean="0"/>
              <a:t>vizsgálja. </a:t>
            </a:r>
          </a:p>
          <a:p>
            <a:r>
              <a:rPr lang="hu-HU" dirty="0"/>
              <a:t>Más </a:t>
            </a:r>
            <a:r>
              <a:rPr lang="hu-HU" dirty="0" smtClean="0"/>
              <a:t>szóval akár egyes konkrét természetes nyelvek (pl. a magyar), akár általában az emberi nyelvek </a:t>
            </a:r>
            <a:r>
              <a:rPr lang="hu-HU" b="1" dirty="0" smtClean="0"/>
              <a:t>olyan jellemzőit </a:t>
            </a:r>
            <a:r>
              <a:rPr lang="hu-HU" dirty="0"/>
              <a:t>vizsgálja, amelyek </a:t>
            </a:r>
            <a:r>
              <a:rPr lang="hu-HU" b="1" dirty="0" smtClean="0"/>
              <a:t>relevánsak </a:t>
            </a:r>
            <a:r>
              <a:rPr lang="hu-HU" b="1" dirty="0"/>
              <a:t>a számítógépes </a:t>
            </a:r>
            <a:r>
              <a:rPr lang="hu-HU" b="1" dirty="0" smtClean="0"/>
              <a:t>feldolgozásuk</a:t>
            </a:r>
            <a:r>
              <a:rPr lang="hu-HU" dirty="0" smtClean="0"/>
              <a:t> </a:t>
            </a:r>
            <a:r>
              <a:rPr lang="hu-HU" dirty="0"/>
              <a:t>szempontjából, valamint </a:t>
            </a:r>
            <a:r>
              <a:rPr lang="hu-HU" dirty="0" smtClean="0"/>
              <a:t>a természetes nyelvek viszonyát a </a:t>
            </a:r>
            <a:r>
              <a:rPr lang="hu-HU" dirty="0"/>
              <a:t>formális </a:t>
            </a:r>
            <a:r>
              <a:rPr lang="hu-HU" dirty="0" smtClean="0"/>
              <a:t>nyelvekhez, </a:t>
            </a:r>
            <a:r>
              <a:rPr lang="hu-HU" dirty="0"/>
              <a:t>stb</a:t>
            </a:r>
            <a:r>
              <a:rPr lang="hu-HU" dirty="0" smtClean="0"/>
              <a:t>.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37246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nehéz probléma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Bizonyos problémák megoldása nagyon nehéz egy embernek, de nagyon könnyű egy számítógépnek:</a:t>
            </a:r>
          </a:p>
          <a:p>
            <a:pPr lvl="1"/>
            <a:r>
              <a:rPr lang="hu-HU" dirty="0" smtClean="0"/>
              <a:t>egymillió szám rendezése (bonyolultság:               )</a:t>
            </a:r>
          </a:p>
          <a:p>
            <a:pPr lvl="1"/>
            <a:r>
              <a:rPr lang="hu-HU" dirty="0" smtClean="0"/>
              <a:t>egyetlen ismétlődés megtalálása egymillió rendezetlen </a:t>
            </a:r>
            <a:r>
              <a:rPr lang="hu-HU" dirty="0" err="1" smtClean="0"/>
              <a:t>listalem</a:t>
            </a:r>
            <a:r>
              <a:rPr lang="hu-HU" dirty="0" smtClean="0"/>
              <a:t> </a:t>
            </a:r>
            <a:r>
              <a:rPr lang="hu-HU" dirty="0"/>
              <a:t>között (bonyolultság:               )</a:t>
            </a:r>
            <a:endParaRPr lang="hu-HU" dirty="0" smtClean="0"/>
          </a:p>
          <a:p>
            <a:pPr lvl="1"/>
            <a:r>
              <a:rPr lang="hu-HU" dirty="0" smtClean="0"/>
              <a:t>két szám </a:t>
            </a:r>
            <a:r>
              <a:rPr lang="hu-HU" dirty="0"/>
              <a:t>összeszorzása (bonyolultság:               )</a:t>
            </a:r>
            <a:endParaRPr lang="hu-HU" dirty="0" smtClean="0"/>
          </a:p>
          <a:p>
            <a:r>
              <a:rPr lang="hu-HU" dirty="0" smtClean="0"/>
              <a:t>Más problémák nagyon könnyűen az emberek számára, de nagyon bonyolultak egy számítógépnek:</a:t>
            </a:r>
          </a:p>
          <a:p>
            <a:pPr lvl="1"/>
            <a:r>
              <a:rPr lang="hu-HU" dirty="0" smtClean="0"/>
              <a:t>függőleges járás</a:t>
            </a:r>
          </a:p>
          <a:p>
            <a:pPr lvl="1"/>
            <a:r>
              <a:rPr lang="hu-HU" dirty="0" smtClean="0"/>
              <a:t>betűk felismerése egy nyomtatott oldalon</a:t>
            </a:r>
          </a:p>
          <a:p>
            <a:pPr lvl="1"/>
            <a:r>
              <a:rPr lang="hu-HU" dirty="0" smtClean="0"/>
              <a:t>egy mondat megértése</a:t>
            </a:r>
          </a:p>
          <a:p>
            <a:r>
              <a:rPr lang="hu-HU" dirty="0" smtClean="0"/>
              <a:t>bonyolultság?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30510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nehéz probléma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Bizonyos problémák megoldása nagyon nehéz egy embernek, de nagyon könnyű egy számítógépnek:</a:t>
            </a:r>
          </a:p>
          <a:p>
            <a:pPr lvl="1"/>
            <a:r>
              <a:rPr lang="hu-HU" dirty="0" smtClean="0"/>
              <a:t>egymillió szám rendezése (bonyolultság</a:t>
            </a:r>
            <a:r>
              <a:rPr lang="hu-HU" dirty="0"/>
              <a:t>: n log n)</a:t>
            </a:r>
            <a:endParaRPr lang="hu-HU" dirty="0" smtClean="0"/>
          </a:p>
          <a:p>
            <a:pPr lvl="1"/>
            <a:r>
              <a:rPr lang="hu-HU" dirty="0" smtClean="0"/>
              <a:t>egyetlen ismétlődés megtalálása egymillió rendezetlen </a:t>
            </a:r>
            <a:r>
              <a:rPr lang="hu-HU" dirty="0" err="1" smtClean="0"/>
              <a:t>listalem</a:t>
            </a:r>
            <a:r>
              <a:rPr lang="hu-HU" dirty="0" smtClean="0"/>
              <a:t> </a:t>
            </a:r>
            <a:r>
              <a:rPr lang="hu-HU" dirty="0"/>
              <a:t>között (bonyolultság:               )</a:t>
            </a:r>
            <a:endParaRPr lang="hu-HU" dirty="0" smtClean="0"/>
          </a:p>
          <a:p>
            <a:pPr lvl="1"/>
            <a:r>
              <a:rPr lang="hu-HU" dirty="0" smtClean="0"/>
              <a:t>két szám </a:t>
            </a:r>
            <a:r>
              <a:rPr lang="hu-HU" dirty="0"/>
              <a:t>összeszorzása (bonyolultság:               )</a:t>
            </a:r>
            <a:endParaRPr lang="hu-HU" dirty="0" smtClean="0"/>
          </a:p>
          <a:p>
            <a:r>
              <a:rPr lang="hu-HU" dirty="0" smtClean="0"/>
              <a:t>Más problémák nagyon könnyűen az emberek számára, de nagyon bonyolultak egy számítógépnek:</a:t>
            </a:r>
          </a:p>
          <a:p>
            <a:pPr lvl="1"/>
            <a:r>
              <a:rPr lang="hu-HU" dirty="0" smtClean="0"/>
              <a:t>függőleges járás</a:t>
            </a:r>
          </a:p>
          <a:p>
            <a:pPr lvl="1"/>
            <a:r>
              <a:rPr lang="hu-HU" dirty="0" smtClean="0"/>
              <a:t>betűk felismerése egy nyomtatott oldalon</a:t>
            </a:r>
          </a:p>
          <a:p>
            <a:pPr lvl="1"/>
            <a:r>
              <a:rPr lang="hu-HU" dirty="0" smtClean="0"/>
              <a:t>egy mondat megértése</a:t>
            </a:r>
          </a:p>
          <a:p>
            <a:r>
              <a:rPr lang="hu-HU" dirty="0" smtClean="0"/>
              <a:t>bonyolultság?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0733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nehéz probléma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Bizonyos problémák megoldása nagyon nehéz egy embernek, de nagyon könnyű egy számítógépnek:</a:t>
            </a:r>
          </a:p>
          <a:p>
            <a:pPr lvl="1"/>
            <a:r>
              <a:rPr lang="hu-HU" dirty="0" smtClean="0"/>
              <a:t>egymillió szám rendezése (bonyolultság</a:t>
            </a:r>
            <a:r>
              <a:rPr lang="hu-HU" dirty="0"/>
              <a:t>: n log n)</a:t>
            </a:r>
            <a:endParaRPr lang="hu-HU" dirty="0" smtClean="0"/>
          </a:p>
          <a:p>
            <a:pPr lvl="1"/>
            <a:r>
              <a:rPr lang="hu-HU" dirty="0" smtClean="0"/>
              <a:t>egyetlen ismétlődés megtalálása egymillió rendezetlen </a:t>
            </a:r>
            <a:r>
              <a:rPr lang="hu-HU" dirty="0" err="1" smtClean="0"/>
              <a:t>listalem</a:t>
            </a:r>
            <a:r>
              <a:rPr lang="hu-HU" dirty="0" smtClean="0"/>
              <a:t> </a:t>
            </a:r>
            <a:r>
              <a:rPr lang="hu-HU" dirty="0"/>
              <a:t>között (bonyolultság: </a:t>
            </a:r>
            <a:r>
              <a:rPr lang="hu-HU" dirty="0" smtClean="0"/>
              <a:t>n)</a:t>
            </a:r>
            <a:endParaRPr lang="hu-HU" dirty="0" smtClean="0"/>
          </a:p>
          <a:p>
            <a:pPr lvl="1"/>
            <a:r>
              <a:rPr lang="hu-HU" dirty="0" smtClean="0"/>
              <a:t>két szám </a:t>
            </a:r>
            <a:r>
              <a:rPr lang="hu-HU" dirty="0"/>
              <a:t>összeszorzása (bonyolultság:               )</a:t>
            </a:r>
            <a:endParaRPr lang="hu-HU" dirty="0" smtClean="0"/>
          </a:p>
          <a:p>
            <a:r>
              <a:rPr lang="hu-HU" dirty="0" smtClean="0"/>
              <a:t>Más problémák nagyon könnyűen az emberek számára, de nagyon bonyolultak egy számítógépnek:</a:t>
            </a:r>
          </a:p>
          <a:p>
            <a:pPr lvl="1"/>
            <a:r>
              <a:rPr lang="hu-HU" dirty="0" smtClean="0"/>
              <a:t>függőleges járás</a:t>
            </a:r>
          </a:p>
          <a:p>
            <a:pPr lvl="1"/>
            <a:r>
              <a:rPr lang="hu-HU" dirty="0" smtClean="0"/>
              <a:t>betűk felismerése egy nyomtatott oldalon</a:t>
            </a:r>
          </a:p>
          <a:p>
            <a:pPr lvl="1"/>
            <a:r>
              <a:rPr lang="hu-HU" dirty="0" smtClean="0"/>
              <a:t>egy mondat megértése</a:t>
            </a:r>
          </a:p>
          <a:p>
            <a:r>
              <a:rPr lang="hu-HU" dirty="0" smtClean="0"/>
              <a:t>bonyolultság?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12051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nehéz probléma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Bizonyos problémák megoldása nagyon nehéz egy embernek, de nagyon könnyű egy számítógépnek:</a:t>
            </a:r>
          </a:p>
          <a:p>
            <a:pPr lvl="1"/>
            <a:r>
              <a:rPr lang="hu-HU" dirty="0" smtClean="0"/>
              <a:t>egymillió szám rendezése (bonyolultság</a:t>
            </a:r>
            <a:r>
              <a:rPr lang="hu-HU" dirty="0"/>
              <a:t>: </a:t>
            </a:r>
            <a:r>
              <a:rPr lang="hu-HU" i="1" dirty="0"/>
              <a:t>n </a:t>
            </a:r>
            <a:r>
              <a:rPr lang="hu-HU" dirty="0"/>
              <a:t>log </a:t>
            </a:r>
            <a:r>
              <a:rPr lang="hu-HU" i="1" dirty="0"/>
              <a:t>n</a:t>
            </a:r>
            <a:r>
              <a:rPr lang="hu-HU" dirty="0"/>
              <a:t>)</a:t>
            </a:r>
            <a:endParaRPr lang="hu-HU" dirty="0" smtClean="0"/>
          </a:p>
          <a:p>
            <a:pPr lvl="1"/>
            <a:r>
              <a:rPr lang="hu-HU" dirty="0" smtClean="0"/>
              <a:t>egyetlen ismétlődés megtalálása egymillió rendezetlen </a:t>
            </a:r>
            <a:r>
              <a:rPr lang="hu-HU" dirty="0" err="1" smtClean="0"/>
              <a:t>listalem</a:t>
            </a:r>
            <a:r>
              <a:rPr lang="hu-HU" dirty="0" smtClean="0"/>
              <a:t> </a:t>
            </a:r>
            <a:r>
              <a:rPr lang="hu-HU" dirty="0"/>
              <a:t>között (bonyolultság: </a:t>
            </a:r>
            <a:r>
              <a:rPr lang="hu-HU" i="1" dirty="0" smtClean="0"/>
              <a:t>n</a:t>
            </a:r>
            <a:r>
              <a:rPr lang="hu-HU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két szám </a:t>
            </a:r>
            <a:r>
              <a:rPr lang="hu-HU" dirty="0"/>
              <a:t>összeszorzása (bonyolultság: </a:t>
            </a:r>
            <a:r>
              <a:rPr lang="hu-HU" i="1" dirty="0" smtClean="0"/>
              <a:t>n</a:t>
            </a:r>
            <a:r>
              <a:rPr lang="hu-HU" baseline="30000" dirty="0" smtClean="0"/>
              <a:t>2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Más problémák nagyon könnyűen az emberek számára, de nagyon bonyolultak egy számítógépnek:</a:t>
            </a:r>
          </a:p>
          <a:p>
            <a:pPr lvl="1"/>
            <a:r>
              <a:rPr lang="hu-HU" dirty="0" smtClean="0"/>
              <a:t>függőleges járás</a:t>
            </a:r>
          </a:p>
          <a:p>
            <a:pPr lvl="1"/>
            <a:r>
              <a:rPr lang="hu-HU" dirty="0" smtClean="0"/>
              <a:t>betűk felismerése egy nyomtatott oldalon</a:t>
            </a:r>
          </a:p>
          <a:p>
            <a:pPr lvl="1"/>
            <a:r>
              <a:rPr lang="hu-HU" dirty="0" smtClean="0"/>
              <a:t>egy mondat megértése</a:t>
            </a:r>
          </a:p>
          <a:p>
            <a:r>
              <a:rPr lang="hu-HU" dirty="0" smtClean="0"/>
              <a:t>bonyolultság?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2179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nehéz probléma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Bizonyos problémák megoldása nagyon nehéz egy embernek, de nagyon könnyű egy számítógépnek:</a:t>
            </a:r>
          </a:p>
          <a:p>
            <a:pPr lvl="1"/>
            <a:r>
              <a:rPr lang="hu-HU" dirty="0" smtClean="0"/>
              <a:t>egymillió szám rendezése (bonyolultság</a:t>
            </a:r>
            <a:r>
              <a:rPr lang="hu-HU" dirty="0"/>
              <a:t>: </a:t>
            </a:r>
            <a:r>
              <a:rPr lang="hu-HU" i="1" dirty="0"/>
              <a:t>n </a:t>
            </a:r>
            <a:r>
              <a:rPr lang="hu-HU" dirty="0"/>
              <a:t>log </a:t>
            </a:r>
            <a:r>
              <a:rPr lang="hu-HU" i="1" dirty="0"/>
              <a:t>n</a:t>
            </a:r>
            <a:r>
              <a:rPr lang="hu-HU" dirty="0"/>
              <a:t>)</a:t>
            </a:r>
            <a:endParaRPr lang="hu-HU" dirty="0" smtClean="0"/>
          </a:p>
          <a:p>
            <a:pPr lvl="1"/>
            <a:r>
              <a:rPr lang="hu-HU" dirty="0" smtClean="0"/>
              <a:t>egyetlen ismétlődés megtalálása egymillió rendezetlen </a:t>
            </a:r>
            <a:r>
              <a:rPr lang="hu-HU" dirty="0" err="1" smtClean="0"/>
              <a:t>listalem</a:t>
            </a:r>
            <a:r>
              <a:rPr lang="hu-HU" dirty="0" smtClean="0"/>
              <a:t> </a:t>
            </a:r>
            <a:r>
              <a:rPr lang="hu-HU" dirty="0"/>
              <a:t>között (bonyolultság: </a:t>
            </a:r>
            <a:r>
              <a:rPr lang="hu-HU" i="1" dirty="0" smtClean="0"/>
              <a:t>n</a:t>
            </a:r>
            <a:r>
              <a:rPr lang="hu-HU" dirty="0" smtClean="0"/>
              <a:t>)</a:t>
            </a:r>
            <a:endParaRPr lang="hu-HU" dirty="0" smtClean="0"/>
          </a:p>
          <a:p>
            <a:pPr lvl="1"/>
            <a:r>
              <a:rPr lang="hu-HU" dirty="0" smtClean="0"/>
              <a:t>két szám </a:t>
            </a:r>
            <a:r>
              <a:rPr lang="hu-HU" dirty="0"/>
              <a:t>összeszorzása (bonyolultság: </a:t>
            </a:r>
            <a:r>
              <a:rPr lang="hu-HU" i="1" dirty="0" smtClean="0"/>
              <a:t>n</a:t>
            </a:r>
            <a:r>
              <a:rPr lang="hu-HU" baseline="30000" dirty="0" smtClean="0"/>
              <a:t>2</a:t>
            </a:r>
            <a:r>
              <a:rPr lang="hu-HU" dirty="0" smtClean="0"/>
              <a:t>)</a:t>
            </a:r>
            <a:endParaRPr lang="hu-HU" dirty="0" smtClean="0"/>
          </a:p>
          <a:p>
            <a:r>
              <a:rPr lang="hu-HU" dirty="0" smtClean="0"/>
              <a:t>Más problémák nagyon könnyűen az emberek számára, de nagyon bonyolultak egy számítógépnek:</a:t>
            </a:r>
          </a:p>
          <a:p>
            <a:pPr lvl="1"/>
            <a:r>
              <a:rPr lang="hu-HU" dirty="0" smtClean="0"/>
              <a:t>függőleges járás</a:t>
            </a:r>
          </a:p>
          <a:p>
            <a:pPr lvl="1"/>
            <a:r>
              <a:rPr lang="hu-HU" dirty="0" smtClean="0"/>
              <a:t>betűk felismerése egy nyomtatott oldalon</a:t>
            </a:r>
          </a:p>
          <a:p>
            <a:pPr lvl="1"/>
            <a:r>
              <a:rPr lang="hu-HU" dirty="0" smtClean="0"/>
              <a:t>egy mondat megértése</a:t>
            </a:r>
          </a:p>
          <a:p>
            <a:r>
              <a:rPr lang="hu-HU" dirty="0" smtClean="0"/>
              <a:t>bonyolultság? </a:t>
            </a:r>
            <a:r>
              <a:rPr lang="hu-HU" i="1" dirty="0" smtClean="0"/>
              <a:t>nincs értelmezve, nincs rájuk algoritmus</a:t>
            </a:r>
            <a:endParaRPr lang="en-GB" i="1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7178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Tárgyleírás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/>
              <a:t>A tantárgy átfogó gyakorlati bevezetést nyújt a modern számítógépes nyelvfeldolgozás módszertanába. Célja, hogy megismertesse a hallgatókat az emberi nyelv számítógépes értelmezésének és feldolgozásának elméleti és gyakorlati alapjaival, a legfontosabb </a:t>
            </a:r>
            <a:r>
              <a:rPr lang="hu-HU" dirty="0" err="1"/>
              <a:t>NLP-fogalmak</a:t>
            </a:r>
            <a:r>
              <a:rPr lang="hu-HU" dirty="0"/>
              <a:t> mellett a szükséges eszközökkel, programozási technikákkal és nyelvi korpuszokkal. 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6965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Az </a:t>
            </a:r>
            <a:r>
              <a:rPr lang="hu-HU" dirty="0" err="1" smtClean="0"/>
              <a:t>NLP</a:t>
            </a:r>
            <a:r>
              <a:rPr lang="hu-HU" dirty="0" smtClean="0"/>
              <a:t> mint </a:t>
            </a:r>
            <a:r>
              <a:rPr lang="hu-HU" dirty="0" err="1" smtClean="0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Ésszerű ötlet arra, hogy hogyan találjunk algoritmust természetes nyelvek feldolgozására: dolgozzuk fel a természetes nyelvi szöveget úgy, </a:t>
            </a:r>
            <a:r>
              <a:rPr lang="hu-HU" dirty="0" smtClean="0"/>
              <a:t>ahogy </a:t>
            </a:r>
            <a:r>
              <a:rPr lang="hu-HU" dirty="0"/>
              <a:t>egy </a:t>
            </a:r>
            <a:r>
              <a:rPr lang="hu-HU" dirty="0" smtClean="0"/>
              <a:t>fordítóprogram </a:t>
            </a:r>
            <a:r>
              <a:rPr lang="hu-HU" dirty="0"/>
              <a:t>(</a:t>
            </a:r>
            <a:r>
              <a:rPr lang="hu-HU" dirty="0" err="1"/>
              <a:t>compiler</a:t>
            </a:r>
            <a:r>
              <a:rPr lang="hu-HU" dirty="0"/>
              <a:t>) vagy </a:t>
            </a:r>
            <a:r>
              <a:rPr lang="hu-HU" dirty="0" smtClean="0"/>
              <a:t>parancsértelmező </a:t>
            </a:r>
            <a:r>
              <a:rPr lang="hu-HU" dirty="0"/>
              <a:t>(</a:t>
            </a:r>
            <a:r>
              <a:rPr lang="hu-HU" dirty="0" err="1"/>
              <a:t>interpreter</a:t>
            </a:r>
            <a:r>
              <a:rPr lang="hu-HU" dirty="0"/>
              <a:t>) dolgoz fel egy számítógépes </a:t>
            </a:r>
            <a:r>
              <a:rPr lang="hu-HU" dirty="0" smtClean="0"/>
              <a:t>programot:</a:t>
            </a:r>
            <a:endParaRPr lang="hu-HU" dirty="0"/>
          </a:p>
          <a:p>
            <a:pPr marL="971550" lvl="1" indent="-514350">
              <a:buAutoNum type="arabicPeriod"/>
            </a:pPr>
            <a:r>
              <a:rPr lang="hu-HU" dirty="0"/>
              <a:t>a program </a:t>
            </a:r>
            <a:r>
              <a:rPr lang="hu-HU" dirty="0" smtClean="0"/>
              <a:t>egy karakterlánc, ezt osszuk fel előre </a:t>
            </a:r>
            <a:r>
              <a:rPr lang="hu-HU" dirty="0"/>
              <a:t>meghatározott lexikai kategóriákba tartozó lexikai </a:t>
            </a:r>
            <a:r>
              <a:rPr lang="hu-HU" dirty="0" err="1"/>
              <a:t>tokenekre</a:t>
            </a:r>
            <a:r>
              <a:rPr lang="hu-HU" dirty="0"/>
              <a:t>: azonosítók (pl. változónevek), kulcsszavak (</a:t>
            </a:r>
            <a:r>
              <a:rPr lang="hu-HU" dirty="0" err="1"/>
              <a:t>if</a:t>
            </a:r>
            <a:r>
              <a:rPr lang="hu-HU" dirty="0"/>
              <a:t>, </a:t>
            </a:r>
            <a:r>
              <a:rPr lang="hu-HU" dirty="0" err="1"/>
              <a:t>while</a:t>
            </a:r>
            <a:r>
              <a:rPr lang="hu-HU" dirty="0"/>
              <a:t>, </a:t>
            </a:r>
            <a:r>
              <a:rPr lang="hu-HU" dirty="0" err="1"/>
              <a:t>return</a:t>
            </a:r>
            <a:r>
              <a:rPr lang="hu-HU" dirty="0"/>
              <a:t>), elválasztójelek (zárójelek, kettőspontok, vesszők), operátorok (+, *), literálok (egész szám, </a:t>
            </a:r>
            <a:r>
              <a:rPr lang="hu-HU" dirty="0" err="1" smtClean="0"/>
              <a:t>sztringértékek</a:t>
            </a:r>
            <a:r>
              <a:rPr lang="hu-HU" dirty="0"/>
              <a:t>), stb. – </a:t>
            </a:r>
            <a:r>
              <a:rPr lang="hu-HU" b="1" dirty="0" err="1"/>
              <a:t>lexer</a:t>
            </a:r>
            <a:r>
              <a:rPr lang="hu-HU" b="1" dirty="0"/>
              <a:t>, </a:t>
            </a:r>
            <a:r>
              <a:rPr lang="hu-HU" dirty="0"/>
              <a:t>reguláris kifejezésekkel, </a:t>
            </a:r>
            <a:r>
              <a:rPr lang="hu-HU" b="1" dirty="0"/>
              <a:t>lineáris </a:t>
            </a:r>
            <a:r>
              <a:rPr lang="hu-HU" dirty="0"/>
              <a:t>komplexitású </a:t>
            </a:r>
            <a:endParaRPr lang="hu-HU" dirty="0" smtClean="0"/>
          </a:p>
          <a:p>
            <a:pPr marL="971550" lvl="1" indent="-514350">
              <a:buAutoNum type="arabicPeriod"/>
            </a:pPr>
            <a:r>
              <a:rPr lang="hu-HU" dirty="0"/>
              <a:t>a program szintaktikai szerkezetének </a:t>
            </a:r>
            <a:r>
              <a:rPr lang="hu-HU" dirty="0" smtClean="0"/>
              <a:t>elemzése, felbontás </a:t>
            </a:r>
            <a:r>
              <a:rPr lang="hu-HU" dirty="0"/>
              <a:t>utasításokra, blokkokra, függvénydefiníciókra, stb. – a programozási nyelvek nyelvtana </a:t>
            </a:r>
            <a:r>
              <a:rPr lang="hu-HU" dirty="0" smtClean="0"/>
              <a:t>környezetfüggetlen</a:t>
            </a:r>
            <a:r>
              <a:rPr lang="hu-HU" dirty="0"/>
              <a:t>, az elemző </a:t>
            </a:r>
            <a:r>
              <a:rPr lang="hu-HU" dirty="0" smtClean="0"/>
              <a:t>(</a:t>
            </a:r>
            <a:r>
              <a:rPr lang="hu-HU" b="1" dirty="0" err="1" smtClean="0"/>
              <a:t>parser</a:t>
            </a:r>
            <a:r>
              <a:rPr lang="hu-HU" dirty="0" smtClean="0"/>
              <a:t>) </a:t>
            </a:r>
            <a:r>
              <a:rPr lang="hu-HU" b="1" dirty="0" smtClean="0"/>
              <a:t>lineáris </a:t>
            </a:r>
            <a:r>
              <a:rPr lang="hu-HU" dirty="0"/>
              <a:t>időben működik az </a:t>
            </a:r>
            <a:r>
              <a:rPr lang="hu-HU" dirty="0" err="1"/>
              <a:t>LR</a:t>
            </a:r>
            <a:r>
              <a:rPr lang="hu-HU" dirty="0"/>
              <a:t> algoritmus valamilyen </a:t>
            </a:r>
            <a:r>
              <a:rPr lang="hu-HU" dirty="0" smtClean="0"/>
              <a:t>változatát használva</a:t>
            </a:r>
          </a:p>
          <a:p>
            <a:pPr marL="971550" lvl="1" indent="-514350">
              <a:buAutoNum type="arabicPeriod"/>
            </a:pPr>
            <a:r>
              <a:rPr lang="en-GB" dirty="0" smtClean="0"/>
              <a:t>a </a:t>
            </a:r>
            <a:r>
              <a:rPr lang="en-GB" dirty="0" err="1"/>
              <a:t>folyamat</a:t>
            </a:r>
            <a:r>
              <a:rPr lang="en-GB" dirty="0"/>
              <a:t> </a:t>
            </a:r>
            <a:r>
              <a:rPr lang="en-GB" dirty="0" err="1"/>
              <a:t>kimenete</a:t>
            </a:r>
            <a:r>
              <a:rPr lang="en-GB" dirty="0"/>
              <a:t> </a:t>
            </a:r>
            <a:r>
              <a:rPr lang="en-GB" b="1" dirty="0" err="1" smtClean="0"/>
              <a:t>gépi</a:t>
            </a:r>
            <a:r>
              <a:rPr lang="en-GB" b="1" dirty="0" smtClean="0"/>
              <a:t> </a:t>
            </a:r>
            <a:r>
              <a:rPr lang="en-GB" b="1" dirty="0" err="1"/>
              <a:t>kód</a:t>
            </a:r>
            <a:r>
              <a:rPr lang="en-GB" dirty="0"/>
              <a:t>, </a:t>
            </a:r>
            <a:r>
              <a:rPr lang="en-GB" dirty="0" err="1"/>
              <a:t>amelyet</a:t>
            </a:r>
            <a:r>
              <a:rPr lang="en-GB" dirty="0"/>
              <a:t> a CPU (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smtClean="0"/>
              <a:t>GPU </a:t>
            </a:r>
            <a:r>
              <a:rPr lang="en-GB" dirty="0" err="1"/>
              <a:t>vagy</a:t>
            </a:r>
            <a:r>
              <a:rPr lang="en-GB" dirty="0"/>
              <a:t> </a:t>
            </a:r>
            <a:r>
              <a:rPr lang="en-GB" dirty="0" err="1"/>
              <a:t>más</a:t>
            </a:r>
            <a:r>
              <a:rPr lang="en-GB" dirty="0"/>
              <a:t> </a:t>
            </a:r>
            <a:r>
              <a:rPr lang="en-GB" dirty="0" err="1"/>
              <a:t>processzor</a:t>
            </a:r>
            <a:r>
              <a:rPr lang="en-GB" dirty="0"/>
              <a:t>) </a:t>
            </a:r>
            <a:r>
              <a:rPr lang="en-GB" dirty="0" err="1"/>
              <a:t>közvetlenül</a:t>
            </a:r>
            <a:r>
              <a:rPr lang="en-GB" dirty="0"/>
              <a:t> </a:t>
            </a:r>
            <a:r>
              <a:rPr lang="en-GB" dirty="0" err="1" smtClean="0"/>
              <a:t>végre</a:t>
            </a:r>
            <a:r>
              <a:rPr lang="hu-HU" dirty="0" smtClean="0"/>
              <a:t> tud </a:t>
            </a:r>
            <a:r>
              <a:rPr lang="en-GB" dirty="0" err="1" smtClean="0"/>
              <a:t>hajt</a:t>
            </a:r>
            <a:r>
              <a:rPr lang="hu-HU" dirty="0" err="1" smtClean="0"/>
              <a:t>ani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43543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NLP</a:t>
            </a:r>
            <a:r>
              <a:rPr lang="hu-HU" dirty="0"/>
              <a:t> </a:t>
            </a:r>
            <a:r>
              <a:rPr lang="hu-HU" dirty="0" smtClean="0"/>
              <a:t>mint </a:t>
            </a:r>
            <a:r>
              <a:rPr lang="hu-HU" dirty="0" err="1" smtClean="0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Ennek analógiájára</a:t>
            </a:r>
            <a:r>
              <a:rPr lang="hu-HU" dirty="0" smtClean="0"/>
              <a:t>:</a:t>
            </a:r>
            <a:endParaRPr lang="hu-HU" dirty="0" smtClean="0"/>
          </a:p>
          <a:p>
            <a:pPr lvl="1"/>
            <a:r>
              <a:rPr lang="en-GB" dirty="0" err="1" smtClean="0"/>
              <a:t>írhat</a:t>
            </a:r>
            <a:r>
              <a:rPr lang="hu-HU" dirty="0" err="1" smtClean="0"/>
              <a:t>unk</a:t>
            </a:r>
            <a:r>
              <a:rPr lang="en-GB" dirty="0" smtClean="0"/>
              <a:t> </a:t>
            </a:r>
            <a:r>
              <a:rPr lang="en-GB" dirty="0" err="1" smtClean="0"/>
              <a:t>egy</a:t>
            </a:r>
            <a:r>
              <a:rPr lang="en-GB" dirty="0" smtClean="0"/>
              <a:t> </a:t>
            </a:r>
            <a:r>
              <a:rPr lang="en-GB" dirty="0" err="1" smtClean="0"/>
              <a:t>lexer</a:t>
            </a:r>
            <a:r>
              <a:rPr lang="hu-HU" dirty="0" smtClean="0"/>
              <a:t>t, amely</a:t>
            </a:r>
            <a:r>
              <a:rPr lang="en-GB" dirty="0" smtClean="0"/>
              <a:t> a </a:t>
            </a:r>
            <a:r>
              <a:rPr lang="en-GB" dirty="0" err="1"/>
              <a:t>természetes</a:t>
            </a:r>
            <a:r>
              <a:rPr lang="en-GB" dirty="0"/>
              <a:t> </a:t>
            </a:r>
            <a:r>
              <a:rPr lang="en-GB" dirty="0" err="1"/>
              <a:t>nyelvi</a:t>
            </a:r>
            <a:r>
              <a:rPr lang="en-GB" dirty="0"/>
              <a:t> </a:t>
            </a:r>
            <a:r>
              <a:rPr lang="en-GB" dirty="0" err="1" smtClean="0"/>
              <a:t>szöveg</a:t>
            </a:r>
            <a:r>
              <a:rPr lang="hu-HU" dirty="0" smtClean="0"/>
              <a:t>et</a:t>
            </a:r>
            <a:r>
              <a:rPr lang="en-GB" dirty="0" smtClean="0"/>
              <a:t> </a:t>
            </a:r>
            <a:r>
              <a:rPr lang="en-GB" dirty="0" err="1" smtClean="0"/>
              <a:t>tokenizál</a:t>
            </a:r>
            <a:r>
              <a:rPr lang="hu-HU" dirty="0" smtClean="0"/>
              <a:t>ja, </a:t>
            </a:r>
            <a:r>
              <a:rPr lang="en-GB" dirty="0" err="1" smtClean="0"/>
              <a:t>minden</a:t>
            </a:r>
            <a:r>
              <a:rPr lang="en-GB" dirty="0" smtClean="0"/>
              <a:t> </a:t>
            </a:r>
            <a:r>
              <a:rPr lang="en-GB" dirty="0" err="1"/>
              <a:t>tokenhez</a:t>
            </a:r>
            <a:r>
              <a:rPr lang="en-GB" dirty="0"/>
              <a:t> </a:t>
            </a:r>
            <a:r>
              <a:rPr lang="en-GB" dirty="0" err="1"/>
              <a:t>lexikai</a:t>
            </a:r>
            <a:r>
              <a:rPr lang="en-GB" dirty="0"/>
              <a:t> </a:t>
            </a:r>
            <a:r>
              <a:rPr lang="en-GB" dirty="0" err="1" smtClean="0"/>
              <a:t>kategóri</a:t>
            </a:r>
            <a:r>
              <a:rPr lang="hu-HU" dirty="0" smtClean="0"/>
              <a:t>át rendel</a:t>
            </a:r>
            <a:endParaRPr lang="hu-HU" dirty="0" smtClean="0"/>
          </a:p>
          <a:p>
            <a:pPr lvl="1"/>
            <a:r>
              <a:rPr lang="hu-HU" dirty="0"/>
              <a:t>egy </a:t>
            </a:r>
            <a:r>
              <a:rPr lang="hu-HU" dirty="0" err="1"/>
              <a:t>parser</a:t>
            </a:r>
            <a:r>
              <a:rPr lang="hu-HU" dirty="0"/>
              <a:t> </a:t>
            </a:r>
            <a:r>
              <a:rPr lang="hu-HU" dirty="0" smtClean="0"/>
              <a:t>elemezné a mondatok </a:t>
            </a:r>
            <a:r>
              <a:rPr lang="hu-HU" dirty="0"/>
              <a:t>szintaktikai szerkezetét egy adott nyelvtan szerint </a:t>
            </a:r>
          </a:p>
          <a:p>
            <a:pPr lvl="1"/>
            <a:r>
              <a:rPr lang="hu-HU" dirty="0"/>
              <a:t>a kimenet valamilyen </a:t>
            </a:r>
            <a:r>
              <a:rPr lang="hu-HU" dirty="0" smtClean="0"/>
              <a:t>jelentésábrázolás (szemantikai reprezentáció) </a:t>
            </a:r>
            <a:r>
              <a:rPr lang="hu-HU" dirty="0"/>
              <a:t>lenne, amellyel később </a:t>
            </a:r>
            <a:r>
              <a:rPr lang="hu-HU" dirty="0" smtClean="0"/>
              <a:t>dolgozhatunk</a:t>
            </a:r>
            <a:endParaRPr lang="hu-HU" dirty="0" smtClean="0"/>
          </a:p>
          <a:p>
            <a:r>
              <a:rPr lang="hu-HU" dirty="0" smtClean="0"/>
              <a:t>E problémákra keresett lényegében megoldást két tudományág a </a:t>
            </a:r>
            <a:r>
              <a:rPr lang="hu-HU" dirty="0"/>
              <a:t>20. század második felében, az 1960-as </a:t>
            </a:r>
            <a:r>
              <a:rPr lang="hu-HU" dirty="0" smtClean="0"/>
              <a:t>évektől kezdve:</a:t>
            </a:r>
            <a:endParaRPr lang="hu-HU" dirty="0"/>
          </a:p>
          <a:p>
            <a:pPr lvl="1"/>
            <a:r>
              <a:rPr lang="hu-HU" dirty="0" smtClean="0"/>
              <a:t>elméleti nyelvészet: szintaxis és szemantika</a:t>
            </a:r>
            <a:endParaRPr lang="hu-HU" dirty="0" smtClean="0"/>
          </a:p>
          <a:p>
            <a:pPr lvl="1"/>
            <a:r>
              <a:rPr lang="hu-HU" dirty="0" smtClean="0"/>
              <a:t>számítógépes nyelvészet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97760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NLP</a:t>
            </a:r>
            <a:r>
              <a:rPr lang="hu-HU" dirty="0"/>
              <a:t> mint </a:t>
            </a:r>
            <a:r>
              <a:rPr lang="hu-HU" dirty="0" err="1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GB" dirty="0" err="1"/>
              <a:t>Definiálható</a:t>
            </a:r>
            <a:r>
              <a:rPr lang="en-GB" dirty="0"/>
              <a:t>-e </a:t>
            </a:r>
            <a:r>
              <a:rPr lang="en-GB" dirty="0" err="1"/>
              <a:t>formális</a:t>
            </a:r>
            <a:r>
              <a:rPr lang="en-GB" dirty="0"/>
              <a:t> </a:t>
            </a:r>
            <a:r>
              <a:rPr lang="en-GB" dirty="0" err="1"/>
              <a:t>nyelvtan</a:t>
            </a:r>
            <a:r>
              <a:rPr lang="en-GB" dirty="0"/>
              <a:t> a </a:t>
            </a:r>
            <a:r>
              <a:rPr lang="en-GB" dirty="0" err="1"/>
              <a:t>természetes</a:t>
            </a:r>
            <a:r>
              <a:rPr lang="en-GB" dirty="0"/>
              <a:t> </a:t>
            </a:r>
            <a:r>
              <a:rPr lang="en-GB" dirty="0" err="1"/>
              <a:t>nyelvekre</a:t>
            </a:r>
            <a:r>
              <a:rPr lang="en-GB" dirty="0"/>
              <a:t>, </a:t>
            </a:r>
            <a:r>
              <a:rPr lang="en-GB" dirty="0" err="1"/>
              <a:t>és</a:t>
            </a:r>
            <a:r>
              <a:rPr lang="en-GB" dirty="0"/>
              <a:t> ha </a:t>
            </a:r>
            <a:r>
              <a:rPr lang="en-GB" dirty="0" err="1"/>
              <a:t>igen</a:t>
            </a:r>
            <a:r>
              <a:rPr lang="en-GB" dirty="0"/>
              <a:t>, </a:t>
            </a:r>
            <a:r>
              <a:rPr lang="en-GB" dirty="0" err="1"/>
              <a:t>milyen</a:t>
            </a:r>
            <a:r>
              <a:rPr lang="en-GB" dirty="0"/>
              <a:t> </a:t>
            </a:r>
            <a:r>
              <a:rPr lang="hu-HU" dirty="0" smtClean="0"/>
              <a:t>osztályú </a:t>
            </a:r>
            <a:r>
              <a:rPr lang="en-GB" dirty="0" err="1" smtClean="0"/>
              <a:t>nyelvtan</a:t>
            </a:r>
            <a:r>
              <a:rPr lang="en-GB" dirty="0"/>
              <a:t>? </a:t>
            </a:r>
            <a:endParaRPr lang="hu-HU" dirty="0" smtClean="0"/>
          </a:p>
          <a:p>
            <a:pPr lvl="1"/>
            <a:r>
              <a:rPr lang="hu-HU" dirty="0" smtClean="0"/>
              <a:t>A </a:t>
            </a:r>
            <a:r>
              <a:rPr lang="hu-HU" dirty="0"/>
              <a:t>reguláris </a:t>
            </a:r>
            <a:r>
              <a:rPr lang="hu-HU" dirty="0" smtClean="0"/>
              <a:t>nyelvtanok egyértelműen </a:t>
            </a:r>
            <a:r>
              <a:rPr lang="hu-HU" dirty="0"/>
              <a:t>nem elegendőek</a:t>
            </a:r>
            <a:r>
              <a:rPr lang="hu-HU" dirty="0" smtClean="0"/>
              <a:t>.</a:t>
            </a:r>
          </a:p>
          <a:p>
            <a:pPr lvl="1"/>
            <a:r>
              <a:rPr lang="hu-HU" dirty="0"/>
              <a:t>A környezetfüggetlen nyelvtanok </a:t>
            </a:r>
            <a:r>
              <a:rPr lang="hu-HU" dirty="0" smtClean="0"/>
              <a:t>nagyrészt elegendőek</a:t>
            </a:r>
            <a:r>
              <a:rPr lang="hu-HU" dirty="0" smtClean="0"/>
              <a:t>.</a:t>
            </a:r>
          </a:p>
          <a:p>
            <a:pPr lvl="2"/>
            <a:r>
              <a:rPr lang="hu-HU" dirty="0" smtClean="0"/>
              <a:t>környezetfüggetlen szabályokkal levezethető a legtöbb természetes nyelvi szerkezet</a:t>
            </a:r>
            <a:endParaRPr lang="hu-HU" dirty="0" smtClean="0"/>
          </a:p>
          <a:p>
            <a:pPr lvl="1"/>
            <a:r>
              <a:rPr lang="hu-HU" dirty="0"/>
              <a:t>Azonban egyes természetes nyelvi struktúrák kifejezéséhez </a:t>
            </a:r>
            <a:r>
              <a:rPr lang="hu-HU" dirty="0" smtClean="0"/>
              <a:t>nagyobb kifejezőerejű nyelvtanok szükségesek</a:t>
            </a:r>
            <a:r>
              <a:rPr lang="hu-HU" dirty="0"/>
              <a:t>, </a:t>
            </a:r>
            <a:r>
              <a:rPr lang="hu-HU" dirty="0" smtClean="0"/>
              <a:t>ezekre bizonyos korlátozottan környezetfüggetlen nyelvtanokat (különösen TAG, </a:t>
            </a:r>
            <a:r>
              <a:rPr lang="hu-HU" dirty="0" err="1" smtClean="0"/>
              <a:t>tree-adjoining</a:t>
            </a:r>
            <a:r>
              <a:rPr lang="hu-HU" dirty="0" smtClean="0"/>
              <a:t> </a:t>
            </a:r>
            <a:r>
              <a:rPr lang="hu-HU" dirty="0" err="1" smtClean="0"/>
              <a:t>grammar</a:t>
            </a:r>
            <a:r>
              <a:rPr lang="hu-HU" dirty="0" smtClean="0"/>
              <a:t>) dolgoztak ki; ezek a környezetfüggetlen nyelvek egy meghatározott alosztályának feleltethetők meg.</a:t>
            </a:r>
            <a:endParaRPr lang="hu-HU" dirty="0"/>
          </a:p>
          <a:p>
            <a:pPr lvl="1"/>
            <a:r>
              <a:rPr lang="hu-HU" dirty="0" smtClean="0"/>
              <a:t>Természetes nyelvi </a:t>
            </a:r>
            <a:r>
              <a:rPr lang="hu-HU" dirty="0" err="1" smtClean="0"/>
              <a:t>parserekben</a:t>
            </a:r>
            <a:r>
              <a:rPr lang="hu-HU" dirty="0" smtClean="0"/>
              <a:t>, mondatszerkezetek </a:t>
            </a:r>
            <a:r>
              <a:rPr lang="en-GB" dirty="0" err="1" smtClean="0"/>
              <a:t>elemzéséhez</a:t>
            </a:r>
            <a:r>
              <a:rPr lang="en-GB" dirty="0" smtClean="0"/>
              <a:t> </a:t>
            </a:r>
            <a:r>
              <a:rPr lang="en-GB" dirty="0" err="1"/>
              <a:t>tipikusan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hu-HU" dirty="0" err="1" smtClean="0"/>
              <a:t>Earley</a:t>
            </a:r>
            <a:r>
              <a:rPr lang="hu-HU" dirty="0" smtClean="0"/>
              <a:t> </a:t>
            </a:r>
            <a:r>
              <a:rPr lang="hu-HU" dirty="0" smtClean="0"/>
              <a:t>algoritmus </a:t>
            </a:r>
            <a:r>
              <a:rPr lang="hu-HU" dirty="0"/>
              <a:t>valamilyen </a:t>
            </a:r>
            <a:r>
              <a:rPr lang="hu-HU" dirty="0" smtClean="0"/>
              <a:t>változatát használják</a:t>
            </a:r>
            <a:r>
              <a:rPr lang="hu-HU" dirty="0"/>
              <a:t>, amely </a:t>
            </a:r>
            <a:r>
              <a:rPr lang="hu-HU" dirty="0" smtClean="0"/>
              <a:t>az adott nyelvtanban szereplő újraíró szabályok szerkezetétől függően </a:t>
            </a:r>
            <a:r>
              <a:rPr lang="hu-HU" dirty="0"/>
              <a:t>négyzetes vagy köbös időben fut</a:t>
            </a:r>
            <a:r>
              <a:rPr lang="hu-HU" dirty="0" smtClean="0"/>
              <a:t>.</a:t>
            </a:r>
          </a:p>
          <a:p>
            <a:pPr lvl="1"/>
            <a:r>
              <a:rPr lang="hu-HU" dirty="0" smtClean="0"/>
              <a:t>A TAG nyelvtanok </a:t>
            </a:r>
            <a:r>
              <a:rPr lang="hu-HU" dirty="0" err="1" smtClean="0"/>
              <a:t>parsere</a:t>
            </a:r>
            <a:r>
              <a:rPr lang="hu-HU" dirty="0" smtClean="0"/>
              <a:t> ennél sokkal lassabban, kb. </a:t>
            </a:r>
            <a:r>
              <a:rPr lang="hu-HU" i="1" dirty="0" smtClean="0"/>
              <a:t>n</a:t>
            </a:r>
            <a:r>
              <a:rPr lang="hu-HU" baseline="30000" dirty="0" smtClean="0"/>
              <a:t>6</a:t>
            </a:r>
            <a:r>
              <a:rPr lang="hu-HU" dirty="0" smtClean="0"/>
              <a:t> időben fut, de legalább nem exponenciális.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43319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NLP</a:t>
            </a:r>
            <a:r>
              <a:rPr lang="hu-HU" dirty="0"/>
              <a:t> mint </a:t>
            </a:r>
            <a:r>
              <a:rPr lang="hu-HU" dirty="0" err="1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De:</a:t>
            </a:r>
            <a:endParaRPr lang="hu-HU" dirty="0" smtClean="0"/>
          </a:p>
          <a:p>
            <a:pPr lvl="1"/>
            <a:r>
              <a:rPr lang="hu-HU" dirty="0" err="1" smtClean="0"/>
              <a:t>lexer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/>
              <a:t>a természetes nyelvek szókészletei (szótárai) </a:t>
            </a:r>
            <a:r>
              <a:rPr lang="hu-HU" dirty="0"/>
              <a:t>nagyon nagyok, erősen </a:t>
            </a:r>
            <a:r>
              <a:rPr lang="hu-HU" dirty="0" smtClean="0"/>
              <a:t>téma- és </a:t>
            </a:r>
            <a:r>
              <a:rPr lang="hu-HU" dirty="0" err="1" smtClean="0"/>
              <a:t>szakterületspecifikusak</a:t>
            </a:r>
            <a:r>
              <a:rPr lang="hu-HU" dirty="0" smtClean="0"/>
              <a:t>, valamint nyitottak</a:t>
            </a:r>
            <a:r>
              <a:rPr lang="hu-HU" dirty="0"/>
              <a:t>, folyamatosan kerülnek be új </a:t>
            </a:r>
            <a:r>
              <a:rPr lang="hu-HU" dirty="0" smtClean="0"/>
              <a:t>szavak</a:t>
            </a:r>
            <a:endParaRPr lang="hu-HU" dirty="0" smtClean="0"/>
          </a:p>
          <a:p>
            <a:pPr lvl="2"/>
            <a:r>
              <a:rPr lang="en-GB" dirty="0" err="1"/>
              <a:t>gyakorlatilag</a:t>
            </a:r>
            <a:r>
              <a:rPr lang="en-GB" dirty="0"/>
              <a:t> </a:t>
            </a:r>
            <a:r>
              <a:rPr lang="en-GB" b="1" dirty="0" err="1" smtClean="0"/>
              <a:t>lehetetlen</a:t>
            </a:r>
            <a:r>
              <a:rPr lang="en-GB" dirty="0" smtClean="0"/>
              <a:t>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természetes</a:t>
            </a:r>
            <a:r>
              <a:rPr lang="en-GB" dirty="0"/>
              <a:t> </a:t>
            </a:r>
            <a:r>
              <a:rPr lang="en-GB" dirty="0" err="1"/>
              <a:t>nyelv</a:t>
            </a:r>
            <a:r>
              <a:rPr lang="en-GB" dirty="0"/>
              <a:t> </a:t>
            </a:r>
            <a:r>
              <a:rPr lang="en-GB" dirty="0" err="1"/>
              <a:t>teljes</a:t>
            </a:r>
            <a:r>
              <a:rPr lang="en-GB" dirty="0"/>
              <a:t> </a:t>
            </a:r>
            <a:r>
              <a:rPr lang="en-GB" dirty="0" err="1"/>
              <a:t>szókincsét</a:t>
            </a:r>
            <a:r>
              <a:rPr lang="en-GB" dirty="0"/>
              <a:t> </a:t>
            </a:r>
            <a:r>
              <a:rPr lang="hu-HU" dirty="0" smtClean="0"/>
              <a:t>összegyűjteni</a:t>
            </a:r>
            <a:endParaRPr lang="en-GB" dirty="0"/>
          </a:p>
          <a:p>
            <a:pPr lvl="2"/>
            <a:r>
              <a:rPr lang="en-GB" dirty="0" err="1"/>
              <a:t>nagyon</a:t>
            </a:r>
            <a:r>
              <a:rPr lang="en-GB" dirty="0"/>
              <a:t> </a:t>
            </a:r>
            <a:r>
              <a:rPr lang="en-GB" dirty="0" err="1"/>
              <a:t>gyakran</a:t>
            </a:r>
            <a:r>
              <a:rPr lang="en-GB" dirty="0"/>
              <a:t> </a:t>
            </a:r>
            <a:r>
              <a:rPr lang="en-GB" dirty="0" err="1"/>
              <a:t>keletkeznek</a:t>
            </a:r>
            <a:r>
              <a:rPr lang="en-GB" dirty="0"/>
              <a:t> </a:t>
            </a:r>
            <a:r>
              <a:rPr lang="hu-HU" dirty="0" smtClean="0"/>
              <a:t>a nyelv írott normájának nem megfelelő </a:t>
            </a:r>
            <a:r>
              <a:rPr lang="en-GB" dirty="0" err="1" smtClean="0"/>
              <a:t>írott</a:t>
            </a:r>
            <a:r>
              <a:rPr lang="en-GB" dirty="0" smtClean="0"/>
              <a:t> </a:t>
            </a:r>
            <a:r>
              <a:rPr lang="en-GB" dirty="0" err="1"/>
              <a:t>formák</a:t>
            </a:r>
            <a:r>
              <a:rPr lang="en-GB" dirty="0"/>
              <a:t> (</a:t>
            </a:r>
            <a:r>
              <a:rPr lang="en-GB" dirty="0" err="1"/>
              <a:t>helyesírási</a:t>
            </a:r>
            <a:r>
              <a:rPr lang="en-GB" dirty="0"/>
              <a:t> </a:t>
            </a:r>
            <a:r>
              <a:rPr lang="en-GB" dirty="0" err="1"/>
              <a:t>hibák</a:t>
            </a:r>
            <a:r>
              <a:rPr lang="en-GB" dirty="0"/>
              <a:t>, </a:t>
            </a:r>
            <a:r>
              <a:rPr lang="en-GB" dirty="0" err="1"/>
              <a:t>stiláris</a:t>
            </a:r>
            <a:r>
              <a:rPr lang="en-GB" dirty="0"/>
              <a:t> </a:t>
            </a:r>
            <a:r>
              <a:rPr lang="en-GB" dirty="0" err="1"/>
              <a:t>okok</a:t>
            </a:r>
            <a:r>
              <a:rPr lang="en-GB" dirty="0"/>
              <a:t>, </a:t>
            </a:r>
            <a:r>
              <a:rPr lang="en-GB" dirty="0" err="1" smtClean="0"/>
              <a:t>stb</a:t>
            </a:r>
            <a:r>
              <a:rPr lang="en-GB" dirty="0"/>
              <a:t>.) </a:t>
            </a:r>
          </a:p>
          <a:p>
            <a:pPr lvl="2"/>
            <a:r>
              <a:rPr lang="hu-HU" dirty="0" smtClean="0"/>
              <a:t>melyek egy </a:t>
            </a:r>
            <a:r>
              <a:rPr lang="en-GB" dirty="0" err="1" smtClean="0"/>
              <a:t>természetes</a:t>
            </a:r>
            <a:r>
              <a:rPr lang="en-GB" dirty="0" smtClean="0"/>
              <a:t> </a:t>
            </a:r>
            <a:r>
              <a:rPr lang="en-GB" dirty="0" err="1"/>
              <a:t>nyelv</a:t>
            </a:r>
            <a:r>
              <a:rPr lang="en-GB" dirty="0"/>
              <a:t> </a:t>
            </a:r>
            <a:r>
              <a:rPr lang="en-GB" dirty="0" err="1" smtClean="0"/>
              <a:t>lexikai</a:t>
            </a:r>
            <a:r>
              <a:rPr lang="en-GB" dirty="0" smtClean="0"/>
              <a:t> </a:t>
            </a:r>
            <a:r>
              <a:rPr lang="en-GB" dirty="0" err="1" smtClean="0"/>
              <a:t>kategóriái</a:t>
            </a:r>
            <a:r>
              <a:rPr lang="hu-HU" dirty="0" smtClean="0"/>
              <a:t>?</a:t>
            </a:r>
            <a:endParaRPr lang="en-GB" dirty="0"/>
          </a:p>
          <a:p>
            <a:pPr lvl="3"/>
            <a:r>
              <a:rPr lang="hu-HU" dirty="0" smtClean="0"/>
              <a:t>S </a:t>
            </a:r>
            <a:r>
              <a:rPr lang="hu-HU" dirty="0" smtClean="0"/>
              <a:t>-&gt; </a:t>
            </a:r>
            <a:r>
              <a:rPr lang="hu-HU" dirty="0" err="1" smtClean="0"/>
              <a:t>NP</a:t>
            </a:r>
            <a:r>
              <a:rPr lang="hu-HU" dirty="0" smtClean="0"/>
              <a:t> VP, </a:t>
            </a:r>
            <a:r>
              <a:rPr lang="hu-HU" dirty="0" err="1" smtClean="0"/>
              <a:t>NP</a:t>
            </a:r>
            <a:r>
              <a:rPr lang="hu-HU" dirty="0" smtClean="0"/>
              <a:t> -&gt; </a:t>
            </a:r>
            <a:r>
              <a:rPr lang="hu-HU" dirty="0" err="1" smtClean="0"/>
              <a:t>Det</a:t>
            </a:r>
            <a:r>
              <a:rPr lang="hu-HU" dirty="0" smtClean="0"/>
              <a:t> N, VP -&gt; V </a:t>
            </a:r>
            <a:r>
              <a:rPr lang="hu-HU" dirty="0" err="1" smtClean="0"/>
              <a:t>NP</a:t>
            </a:r>
            <a:endParaRPr lang="hu-HU" dirty="0" smtClean="0"/>
          </a:p>
          <a:p>
            <a:pPr lvl="2"/>
            <a:r>
              <a:rPr lang="en-GB" dirty="0" err="1" smtClean="0"/>
              <a:t>hogyan</a:t>
            </a:r>
            <a:r>
              <a:rPr lang="en-GB" dirty="0" smtClean="0"/>
              <a:t> </a:t>
            </a:r>
            <a:r>
              <a:rPr lang="en-GB" dirty="0" err="1" smtClean="0"/>
              <a:t>kezeljük</a:t>
            </a:r>
            <a:r>
              <a:rPr lang="en-GB" dirty="0" smtClean="0"/>
              <a:t> a </a:t>
            </a:r>
            <a:r>
              <a:rPr lang="en-GB" dirty="0" err="1" smtClean="0"/>
              <a:t>természetes</a:t>
            </a:r>
            <a:r>
              <a:rPr lang="en-GB" dirty="0" smtClean="0"/>
              <a:t> </a:t>
            </a:r>
            <a:r>
              <a:rPr lang="en-GB" dirty="0" err="1" smtClean="0"/>
              <a:t>nyelvi</a:t>
            </a:r>
            <a:r>
              <a:rPr lang="en-GB" dirty="0" smtClean="0"/>
              <a:t> </a:t>
            </a:r>
            <a:r>
              <a:rPr lang="en-GB" dirty="0" err="1" smtClean="0"/>
              <a:t>morfológiát</a:t>
            </a:r>
            <a:r>
              <a:rPr lang="en-GB" dirty="0" smtClean="0"/>
              <a:t>? </a:t>
            </a:r>
          </a:p>
          <a:p>
            <a:pPr lvl="2"/>
            <a:r>
              <a:rPr lang="hu-HU" dirty="0"/>
              <a:t>a természetes nyelvek szavai </a:t>
            </a:r>
            <a:r>
              <a:rPr lang="hu-HU" dirty="0" smtClean="0"/>
              <a:t>szintaktikailag nem egyértelműek </a:t>
            </a:r>
            <a:r>
              <a:rPr lang="hu-HU" dirty="0"/>
              <a:t>(pl. a </a:t>
            </a:r>
            <a:r>
              <a:rPr lang="hu-HU" i="1" dirty="0" smtClean="0"/>
              <a:t>fogat </a:t>
            </a:r>
            <a:r>
              <a:rPr lang="hu-HU" dirty="0" smtClean="0"/>
              <a:t>lehet főnév, egy másik főnév tárgyesete vagy ige)</a:t>
            </a:r>
            <a:endParaRPr lang="hu-HU" dirty="0" smtClean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400240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NLP</a:t>
            </a:r>
            <a:r>
              <a:rPr lang="hu-HU" dirty="0"/>
              <a:t> mint </a:t>
            </a:r>
            <a:r>
              <a:rPr lang="hu-HU" dirty="0" err="1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hu-HU" dirty="0" smtClean="0"/>
              <a:t>De:</a:t>
            </a:r>
            <a:endParaRPr lang="hu-HU" dirty="0" smtClean="0"/>
          </a:p>
          <a:p>
            <a:pPr lvl="1"/>
            <a:r>
              <a:rPr lang="hu-HU" dirty="0" err="1" smtClean="0"/>
              <a:t>parser</a:t>
            </a:r>
            <a:r>
              <a:rPr lang="hu-HU" dirty="0" smtClean="0"/>
              <a:t>:</a:t>
            </a:r>
          </a:p>
          <a:p>
            <a:pPr lvl="2"/>
            <a:r>
              <a:rPr lang="hu-HU" dirty="0" smtClean="0"/>
              <a:t>Nem </a:t>
            </a:r>
            <a:r>
              <a:rPr lang="hu-HU" dirty="0"/>
              <a:t>egyértelmű, hogyan kell definiálni akár egyetlen szintaktikai szabályt </a:t>
            </a:r>
            <a:r>
              <a:rPr lang="hu-HU" dirty="0" smtClean="0"/>
              <a:t>egy </a:t>
            </a:r>
            <a:r>
              <a:rPr lang="hu-HU" dirty="0"/>
              <a:t>természetes nyelvre</a:t>
            </a:r>
            <a:r>
              <a:rPr lang="hu-HU" dirty="0" smtClean="0"/>
              <a:t>.</a:t>
            </a:r>
            <a:endParaRPr lang="hu-HU" dirty="0" smtClean="0"/>
          </a:p>
          <a:p>
            <a:pPr lvl="2"/>
            <a:r>
              <a:rPr lang="hu-HU" dirty="0"/>
              <a:t>A természetes nyelvek szintaktikai szabályai szükségszerűen </a:t>
            </a:r>
            <a:r>
              <a:rPr lang="hu-HU" dirty="0" smtClean="0"/>
              <a:t>sokkal </a:t>
            </a:r>
            <a:r>
              <a:rPr lang="hu-HU" dirty="0"/>
              <a:t>bonyolultabbak, mint a programozási nyelveké; komplex és viszonylag nagy távolságú függőségek vannak a mondat részei között</a:t>
            </a:r>
          </a:p>
          <a:p>
            <a:pPr lvl="2"/>
            <a:r>
              <a:rPr lang="hu-HU" dirty="0"/>
              <a:t>A gyakorlatban egy természetes nyelvre definiált nyelvtani szabályok halmaza </a:t>
            </a:r>
            <a:r>
              <a:rPr lang="hu-HU" b="1" dirty="0"/>
              <a:t>vagy </a:t>
            </a:r>
            <a:r>
              <a:rPr lang="hu-HU" b="1" dirty="0" smtClean="0"/>
              <a:t>rendkívül </a:t>
            </a:r>
            <a:r>
              <a:rPr lang="hu-HU" b="1" dirty="0"/>
              <a:t>korlátozott </a:t>
            </a:r>
            <a:r>
              <a:rPr lang="hu-HU" dirty="0"/>
              <a:t>lesz abban az értelemben, hogy </a:t>
            </a:r>
            <a:r>
              <a:rPr lang="hu-HU" dirty="0" smtClean="0"/>
              <a:t>ezek alapján a </a:t>
            </a:r>
            <a:r>
              <a:rPr lang="hu-HU" dirty="0" err="1" smtClean="0"/>
              <a:t>parser</a:t>
            </a:r>
            <a:r>
              <a:rPr lang="hu-HU" dirty="0" smtClean="0"/>
              <a:t> csak </a:t>
            </a:r>
            <a:r>
              <a:rPr lang="hu-HU" dirty="0"/>
              <a:t>a ténylegesen előforduló mondatok kis részét </a:t>
            </a:r>
            <a:r>
              <a:rPr lang="hu-HU" dirty="0" smtClean="0"/>
              <a:t>képes elemezni,</a:t>
            </a:r>
          </a:p>
          <a:p>
            <a:pPr lvl="2"/>
            <a:r>
              <a:rPr lang="hu-HU" b="1" dirty="0"/>
              <a:t>Vagy, ha a nyelvtan elég erős </a:t>
            </a:r>
            <a:r>
              <a:rPr lang="hu-HU" dirty="0"/>
              <a:t>ahhoz, hogy sok ténylegesen előforduló mondatszerkezetet leírjon, akkor az elemző </a:t>
            </a:r>
            <a:r>
              <a:rPr lang="hu-HU" b="1" dirty="0" smtClean="0"/>
              <a:t>őrületes </a:t>
            </a:r>
            <a:r>
              <a:rPr lang="hu-HU" b="1" dirty="0"/>
              <a:t>mennyiségű alternatív elemzést</a:t>
            </a:r>
            <a:r>
              <a:rPr lang="hu-HU" dirty="0"/>
              <a:t> generál ugyanarra a mondatra, amelyek közül csak egy a helyes</a:t>
            </a:r>
            <a:r>
              <a:rPr lang="hu-HU" dirty="0" smtClean="0"/>
              <a:t>.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99764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Az </a:t>
            </a:r>
            <a:r>
              <a:rPr lang="hu-HU" dirty="0" err="1"/>
              <a:t>NLP</a:t>
            </a:r>
            <a:r>
              <a:rPr lang="hu-HU" dirty="0"/>
              <a:t> mint </a:t>
            </a:r>
            <a:r>
              <a:rPr lang="hu-HU" dirty="0" err="1"/>
              <a:t>compiler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hu-HU" dirty="0" smtClean="0"/>
              <a:t>De:</a:t>
            </a:r>
            <a:endParaRPr lang="hu-HU" dirty="0" smtClean="0"/>
          </a:p>
          <a:p>
            <a:pPr lvl="1"/>
            <a:r>
              <a:rPr lang="hu-HU" dirty="0" smtClean="0"/>
              <a:t>jelentésábrázolás:</a:t>
            </a:r>
            <a:endParaRPr lang="hu-HU" dirty="0" smtClean="0"/>
          </a:p>
          <a:p>
            <a:pPr lvl="2"/>
            <a:r>
              <a:rPr lang="hu-HU" dirty="0" smtClean="0"/>
              <a:t>szavak többértelműsége a </a:t>
            </a:r>
            <a:r>
              <a:rPr lang="hu-HU" dirty="0"/>
              <a:t>szemantikai szinten is probléma </a:t>
            </a:r>
            <a:r>
              <a:rPr lang="hu-HU" dirty="0" smtClean="0"/>
              <a:t>(</a:t>
            </a:r>
            <a:r>
              <a:rPr lang="hu-HU" dirty="0" err="1" smtClean="0"/>
              <a:t>poliszémia</a:t>
            </a:r>
            <a:r>
              <a:rPr lang="hu-HU" dirty="0" smtClean="0"/>
              <a:t>)</a:t>
            </a:r>
          </a:p>
          <a:p>
            <a:pPr lvl="2"/>
            <a:r>
              <a:rPr lang="hu-HU" dirty="0" smtClean="0"/>
              <a:t>ha közvetlenül a természetes nyelvekre alkalmazzuk a </a:t>
            </a:r>
            <a:r>
              <a:rPr lang="hu-HU" dirty="0" err="1" smtClean="0"/>
              <a:t>compileranalógiát</a:t>
            </a:r>
            <a:r>
              <a:rPr lang="hu-HU" dirty="0" smtClean="0"/>
              <a:t>, ebből az következik, </a:t>
            </a:r>
            <a:r>
              <a:rPr lang="hu-HU" dirty="0"/>
              <a:t>hogy minden szintaktikai szabályhoz meg kell határoznunk </a:t>
            </a:r>
            <a:r>
              <a:rPr lang="hu-HU" dirty="0" smtClean="0"/>
              <a:t>egy </a:t>
            </a:r>
            <a:r>
              <a:rPr lang="en-GB" dirty="0" err="1"/>
              <a:t>szemantikai</a:t>
            </a:r>
            <a:r>
              <a:rPr lang="en-GB" dirty="0"/>
              <a:t> </a:t>
            </a:r>
            <a:r>
              <a:rPr lang="en-GB" dirty="0" err="1"/>
              <a:t>értelmezést</a:t>
            </a:r>
            <a:r>
              <a:rPr lang="en-GB" dirty="0"/>
              <a:t> </a:t>
            </a:r>
            <a:r>
              <a:rPr lang="hu-HU" dirty="0" smtClean="0"/>
              <a:t>is</a:t>
            </a:r>
            <a:endParaRPr lang="hu-HU" dirty="0"/>
          </a:p>
          <a:p>
            <a:pPr lvl="2"/>
            <a:r>
              <a:rPr lang="hu-HU" dirty="0" smtClean="0"/>
              <a:t>ez </a:t>
            </a:r>
            <a:r>
              <a:rPr lang="en-GB" dirty="0" err="1" smtClean="0"/>
              <a:t>szigorú</a:t>
            </a:r>
            <a:r>
              <a:rPr lang="en-GB" dirty="0" smtClean="0"/>
              <a:t> </a:t>
            </a:r>
            <a:r>
              <a:rPr lang="en-GB" dirty="0" err="1"/>
              <a:t>kompozicionalitást</a:t>
            </a:r>
            <a:r>
              <a:rPr lang="en-GB" dirty="0"/>
              <a:t> </a:t>
            </a:r>
            <a:r>
              <a:rPr lang="en-GB" dirty="0" err="1"/>
              <a:t>feltételez</a:t>
            </a:r>
            <a:r>
              <a:rPr lang="en-GB" dirty="0"/>
              <a:t>: </a:t>
            </a:r>
            <a:r>
              <a:rPr lang="en-GB" dirty="0" err="1"/>
              <a:t>egy</a:t>
            </a:r>
            <a:r>
              <a:rPr lang="en-GB" dirty="0"/>
              <a:t> </a:t>
            </a:r>
            <a:r>
              <a:rPr lang="en-GB" dirty="0" err="1"/>
              <a:t>komplex</a:t>
            </a:r>
            <a:r>
              <a:rPr lang="en-GB" dirty="0"/>
              <a:t> </a:t>
            </a:r>
            <a:r>
              <a:rPr lang="en-GB" dirty="0" err="1"/>
              <a:t>szintaktikai</a:t>
            </a:r>
            <a:r>
              <a:rPr lang="en-GB" dirty="0"/>
              <a:t> </a:t>
            </a:r>
            <a:r>
              <a:rPr lang="en-GB" dirty="0" err="1"/>
              <a:t>struktúra</a:t>
            </a:r>
            <a:r>
              <a:rPr lang="en-GB" dirty="0"/>
              <a:t> </a:t>
            </a:r>
            <a:r>
              <a:rPr lang="en-GB" dirty="0" err="1"/>
              <a:t>jelentése</a:t>
            </a:r>
            <a:r>
              <a:rPr lang="en-GB" dirty="0"/>
              <a:t> a </a:t>
            </a:r>
            <a:r>
              <a:rPr lang="en-GB" dirty="0" err="1"/>
              <a:t>részei</a:t>
            </a:r>
            <a:r>
              <a:rPr lang="en-GB" dirty="0"/>
              <a:t> </a:t>
            </a:r>
            <a:r>
              <a:rPr lang="en-GB" dirty="0" err="1"/>
              <a:t>jelentésének</a:t>
            </a:r>
            <a:r>
              <a:rPr lang="en-GB" dirty="0"/>
              <a:t> </a:t>
            </a:r>
            <a:r>
              <a:rPr lang="en-GB" dirty="0" err="1"/>
              <a:t>kombinálásával</a:t>
            </a:r>
            <a:r>
              <a:rPr lang="en-GB" dirty="0"/>
              <a:t> </a:t>
            </a:r>
            <a:r>
              <a:rPr lang="en-GB" dirty="0" err="1"/>
              <a:t>épül</a:t>
            </a:r>
            <a:r>
              <a:rPr lang="en-GB" dirty="0"/>
              <a:t> </a:t>
            </a:r>
            <a:r>
              <a:rPr lang="en-GB" dirty="0" err="1"/>
              <a:t>fel</a:t>
            </a:r>
            <a:r>
              <a:rPr lang="en-GB" dirty="0"/>
              <a:t> </a:t>
            </a:r>
          </a:p>
          <a:p>
            <a:pPr lvl="2"/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elméleti</a:t>
            </a:r>
            <a:r>
              <a:rPr lang="en-GB" dirty="0"/>
              <a:t> </a:t>
            </a:r>
            <a:r>
              <a:rPr lang="en-GB" dirty="0" err="1"/>
              <a:t>nyelvészetben</a:t>
            </a:r>
            <a:r>
              <a:rPr lang="en-GB" dirty="0"/>
              <a:t> a </a:t>
            </a:r>
            <a:r>
              <a:rPr lang="en-GB" dirty="0" err="1"/>
              <a:t>szemantika</a:t>
            </a:r>
            <a:r>
              <a:rPr lang="en-GB" dirty="0"/>
              <a:t> </a:t>
            </a:r>
            <a:r>
              <a:rPr lang="en-GB" dirty="0" err="1"/>
              <a:t>szinte</a:t>
            </a:r>
            <a:r>
              <a:rPr lang="en-GB" dirty="0"/>
              <a:t> </a:t>
            </a:r>
            <a:r>
              <a:rPr lang="en-GB" dirty="0" err="1"/>
              <a:t>kizárólag</a:t>
            </a:r>
            <a:r>
              <a:rPr lang="en-GB" dirty="0"/>
              <a:t> </a:t>
            </a:r>
            <a:r>
              <a:rPr lang="en-GB" dirty="0" err="1"/>
              <a:t>arra</a:t>
            </a:r>
            <a:r>
              <a:rPr lang="en-GB" dirty="0"/>
              <a:t> a </a:t>
            </a:r>
            <a:r>
              <a:rPr lang="en-GB" dirty="0" err="1"/>
              <a:t>problémára</a:t>
            </a:r>
            <a:r>
              <a:rPr lang="en-GB" dirty="0"/>
              <a:t> </a:t>
            </a:r>
            <a:r>
              <a:rPr lang="en-GB" dirty="0" err="1"/>
              <a:t>összpontosított</a:t>
            </a:r>
            <a:r>
              <a:rPr lang="en-GB" dirty="0"/>
              <a:t>, </a:t>
            </a:r>
            <a:r>
              <a:rPr lang="en-GB" dirty="0" err="1"/>
              <a:t>hogyan</a:t>
            </a:r>
            <a:r>
              <a:rPr lang="en-GB" dirty="0"/>
              <a:t> </a:t>
            </a:r>
            <a:r>
              <a:rPr lang="en-GB" dirty="0" err="1"/>
              <a:t>oldható</a:t>
            </a:r>
            <a:r>
              <a:rPr lang="en-GB" dirty="0"/>
              <a:t> meg a </a:t>
            </a:r>
            <a:r>
              <a:rPr lang="hu-HU" dirty="0" smtClean="0"/>
              <a:t>jelentések kompozíciója </a:t>
            </a:r>
            <a:r>
              <a:rPr lang="en-GB" dirty="0" smtClean="0"/>
              <a:t>(</a:t>
            </a:r>
            <a:r>
              <a:rPr lang="en-GB" dirty="0" err="1" smtClean="0"/>
              <a:t>nagyon</a:t>
            </a:r>
            <a:r>
              <a:rPr lang="en-GB" dirty="0" smtClean="0"/>
              <a:t> </a:t>
            </a:r>
            <a:r>
              <a:rPr lang="en-GB" dirty="0" err="1"/>
              <a:t>nehéz</a:t>
            </a:r>
            <a:r>
              <a:rPr lang="en-GB" dirty="0"/>
              <a:t>), </a:t>
            </a:r>
            <a:r>
              <a:rPr lang="en-GB" dirty="0" err="1"/>
              <a:t>míg</a:t>
            </a:r>
            <a:r>
              <a:rPr lang="en-GB" dirty="0"/>
              <a:t> a </a:t>
            </a:r>
            <a:r>
              <a:rPr lang="en-GB" dirty="0" err="1"/>
              <a:t>lexikai</a:t>
            </a:r>
            <a:r>
              <a:rPr lang="en-GB" dirty="0"/>
              <a:t> </a:t>
            </a:r>
            <a:r>
              <a:rPr lang="en-GB" dirty="0" err="1"/>
              <a:t>jelentéseket</a:t>
            </a:r>
            <a:r>
              <a:rPr lang="en-GB" dirty="0"/>
              <a:t> </a:t>
            </a:r>
            <a:r>
              <a:rPr lang="en-GB" dirty="0" err="1"/>
              <a:t>elemzés</a:t>
            </a:r>
            <a:r>
              <a:rPr lang="en-GB" dirty="0"/>
              <a:t> </a:t>
            </a:r>
            <a:r>
              <a:rPr lang="en-GB" dirty="0" err="1"/>
              <a:t>nélkül</a:t>
            </a:r>
            <a:r>
              <a:rPr lang="en-GB" dirty="0"/>
              <a:t> </a:t>
            </a:r>
            <a:r>
              <a:rPr lang="en-GB" dirty="0" err="1"/>
              <a:t>hagyja</a:t>
            </a:r>
            <a:r>
              <a:rPr lang="en-GB" dirty="0"/>
              <a:t> </a:t>
            </a:r>
            <a:endParaRPr lang="hu-HU" dirty="0" smtClean="0"/>
          </a:p>
          <a:p>
            <a:pPr lvl="2"/>
            <a:r>
              <a:rPr lang="en-GB" dirty="0"/>
              <a:t>a </a:t>
            </a:r>
            <a:r>
              <a:rPr lang="en-GB" dirty="0" err="1"/>
              <a:t>szókincs</a:t>
            </a:r>
            <a:r>
              <a:rPr lang="en-GB" dirty="0"/>
              <a:t> </a:t>
            </a:r>
            <a:r>
              <a:rPr lang="en-GB" dirty="0" err="1"/>
              <a:t>elemei</a:t>
            </a:r>
            <a:r>
              <a:rPr lang="en-GB" dirty="0"/>
              <a:t> </a:t>
            </a:r>
            <a:r>
              <a:rPr lang="en-GB" dirty="0" err="1"/>
              <a:t>közötti</a:t>
            </a:r>
            <a:r>
              <a:rPr lang="en-GB" dirty="0"/>
              <a:t> </a:t>
            </a:r>
            <a:r>
              <a:rPr lang="en-GB" dirty="0" err="1" smtClean="0"/>
              <a:t>szemantikai</a:t>
            </a:r>
            <a:r>
              <a:rPr lang="en-GB" dirty="0" smtClean="0"/>
              <a:t> </a:t>
            </a:r>
            <a:r>
              <a:rPr lang="en-GB" dirty="0" err="1"/>
              <a:t>kapcsolatokat</a:t>
            </a:r>
            <a:r>
              <a:rPr lang="en-GB" dirty="0"/>
              <a:t> (</a:t>
            </a:r>
            <a:r>
              <a:rPr lang="en-GB" dirty="0" err="1"/>
              <a:t>szinonímia</a:t>
            </a:r>
            <a:r>
              <a:rPr lang="en-GB" dirty="0"/>
              <a:t>, </a:t>
            </a:r>
            <a:r>
              <a:rPr lang="en-GB" dirty="0" err="1"/>
              <a:t>antonímia</a:t>
            </a:r>
            <a:r>
              <a:rPr lang="en-GB" dirty="0"/>
              <a:t>) </a:t>
            </a:r>
            <a:r>
              <a:rPr lang="en-GB" dirty="0" err="1"/>
              <a:t>ritkán</a:t>
            </a:r>
            <a:r>
              <a:rPr lang="en-GB" dirty="0"/>
              <a:t> </a:t>
            </a:r>
            <a:r>
              <a:rPr lang="en-GB" dirty="0" err="1"/>
              <a:t>integrálják</a:t>
            </a:r>
            <a:r>
              <a:rPr lang="en-GB" dirty="0"/>
              <a:t> a </a:t>
            </a:r>
            <a:r>
              <a:rPr lang="en-GB" dirty="0" err="1"/>
              <a:t>szemantikai</a:t>
            </a:r>
            <a:r>
              <a:rPr lang="en-GB" dirty="0"/>
              <a:t> </a:t>
            </a:r>
            <a:r>
              <a:rPr lang="en-GB" dirty="0" err="1"/>
              <a:t>leírásba</a:t>
            </a:r>
            <a:r>
              <a:rPr lang="en-GB" dirty="0"/>
              <a:t> </a:t>
            </a:r>
          </a:p>
          <a:p>
            <a:pPr lvl="2"/>
            <a:r>
              <a:rPr lang="hu-HU" dirty="0"/>
              <a:t>teljesen </a:t>
            </a:r>
            <a:r>
              <a:rPr lang="hu-HU" dirty="0" smtClean="0"/>
              <a:t>homályos</a:t>
            </a:r>
            <a:r>
              <a:rPr lang="hu-HU" dirty="0"/>
              <a:t>, hogyan kellene egyáltalán kezelni a szavak közötti finom szemantikai függőségeket egy mondatban</a:t>
            </a:r>
            <a:r>
              <a:rPr lang="hu-HU" dirty="0" smtClean="0"/>
              <a:t>:</a:t>
            </a:r>
          </a:p>
          <a:p>
            <a:pPr lvl="3"/>
            <a:r>
              <a:rPr lang="hu-HU" dirty="0" smtClean="0"/>
              <a:t>leírja / megírja a levelet; leírja / megírja, amit gondol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55735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tudomány jelenlegi állása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 err="1"/>
              <a:t>Bár</a:t>
            </a:r>
            <a:r>
              <a:rPr lang="en-GB" dirty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err="1"/>
              <a:t>elméleti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a </a:t>
            </a:r>
            <a:r>
              <a:rPr lang="en-GB" dirty="0" err="1"/>
              <a:t>számítógépes</a:t>
            </a:r>
            <a:r>
              <a:rPr lang="en-GB" dirty="0"/>
              <a:t> </a:t>
            </a:r>
            <a:r>
              <a:rPr lang="en-GB" dirty="0" err="1"/>
              <a:t>nyelvészeti</a:t>
            </a:r>
            <a:r>
              <a:rPr lang="en-GB" dirty="0"/>
              <a:t> </a:t>
            </a:r>
            <a:r>
              <a:rPr lang="en-GB" dirty="0" err="1"/>
              <a:t>kutatások</a:t>
            </a:r>
            <a:r>
              <a:rPr lang="en-GB" dirty="0"/>
              <a:t> </a:t>
            </a:r>
            <a:r>
              <a:rPr lang="en-GB" dirty="0" err="1"/>
              <a:t>továbbra</a:t>
            </a:r>
            <a:r>
              <a:rPr lang="en-GB" dirty="0"/>
              <a:t> is </a:t>
            </a:r>
            <a:r>
              <a:rPr lang="en-GB" dirty="0" err="1"/>
              <a:t>folyamatban</a:t>
            </a:r>
            <a:r>
              <a:rPr lang="en-GB" dirty="0"/>
              <a:t> </a:t>
            </a:r>
            <a:r>
              <a:rPr lang="en-GB" dirty="0" err="1"/>
              <a:t>vannak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érvényes</a:t>
            </a:r>
            <a:r>
              <a:rPr lang="en-GB" dirty="0"/>
              <a:t> </a:t>
            </a:r>
            <a:r>
              <a:rPr lang="en-GB" dirty="0" err="1"/>
              <a:t>kutatási</a:t>
            </a:r>
            <a:r>
              <a:rPr lang="en-GB" dirty="0"/>
              <a:t> </a:t>
            </a:r>
            <a:r>
              <a:rPr lang="en-GB" dirty="0" err="1"/>
              <a:t>területet</a:t>
            </a:r>
            <a:r>
              <a:rPr lang="en-GB" dirty="0"/>
              <a:t> </a:t>
            </a:r>
            <a:r>
              <a:rPr lang="hu-HU" dirty="0" smtClean="0"/>
              <a:t>alkotnak</a:t>
            </a:r>
            <a:r>
              <a:rPr lang="en-GB" dirty="0" smtClean="0"/>
              <a:t>, </a:t>
            </a:r>
            <a:r>
              <a:rPr lang="en-GB" dirty="0" err="1"/>
              <a:t>nem</a:t>
            </a:r>
            <a:r>
              <a:rPr lang="en-GB" dirty="0"/>
              <a:t> </a:t>
            </a:r>
            <a:r>
              <a:rPr lang="en-GB" dirty="0" err="1" smtClean="0"/>
              <a:t>járulnak</a:t>
            </a:r>
            <a:r>
              <a:rPr lang="en-GB" dirty="0" smtClean="0"/>
              <a:t> </a:t>
            </a:r>
            <a:r>
              <a:rPr lang="hu-HU" dirty="0" smtClean="0"/>
              <a:t>érdemben </a:t>
            </a:r>
            <a:r>
              <a:rPr lang="en-GB" dirty="0" err="1" smtClean="0"/>
              <a:t>hozzá</a:t>
            </a:r>
            <a:r>
              <a:rPr lang="en-GB" dirty="0" smtClean="0"/>
              <a:t> </a:t>
            </a:r>
            <a:r>
              <a:rPr lang="en-GB" dirty="0" err="1"/>
              <a:t>az</a:t>
            </a:r>
            <a:r>
              <a:rPr lang="en-GB" dirty="0"/>
              <a:t> </a:t>
            </a:r>
            <a:r>
              <a:rPr lang="en-GB" dirty="0" smtClean="0"/>
              <a:t>NLP</a:t>
            </a:r>
            <a:r>
              <a:rPr lang="hu-HU" dirty="0" smtClean="0"/>
              <a:t>-</a:t>
            </a:r>
            <a:r>
              <a:rPr lang="en-GB" dirty="0" err="1" smtClean="0"/>
              <a:t>alkalmazások</a:t>
            </a:r>
            <a:r>
              <a:rPr lang="en-GB" dirty="0" smtClean="0"/>
              <a:t> </a:t>
            </a:r>
            <a:r>
              <a:rPr lang="en-GB" dirty="0" err="1"/>
              <a:t>fejlesztéséhez</a:t>
            </a:r>
            <a:r>
              <a:rPr lang="en-GB" dirty="0"/>
              <a:t>.</a:t>
            </a:r>
          </a:p>
          <a:p>
            <a:r>
              <a:rPr lang="hu-HU" dirty="0" smtClean="0"/>
              <a:t>A </a:t>
            </a:r>
            <a:r>
              <a:rPr lang="hu-HU" dirty="0" err="1" smtClean="0"/>
              <a:t>compilermodell</a:t>
            </a:r>
            <a:r>
              <a:rPr lang="hu-HU" dirty="0" smtClean="0"/>
              <a:t> 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/>
              <a:t>NLP-ben: </a:t>
            </a:r>
            <a:r>
              <a:rPr lang="en-GB" dirty="0" err="1"/>
              <a:t>domináns</a:t>
            </a:r>
            <a:r>
              <a:rPr lang="en-GB" dirty="0"/>
              <a:t> </a:t>
            </a:r>
            <a:r>
              <a:rPr lang="en-GB" dirty="0" err="1"/>
              <a:t>paradigma</a:t>
            </a:r>
            <a:r>
              <a:rPr lang="en-GB" dirty="0"/>
              <a:t> kb. 2000-ig.</a:t>
            </a:r>
          </a:p>
          <a:p>
            <a:r>
              <a:rPr lang="hu-HU" dirty="0" smtClean="0"/>
              <a:t>Egyszerű leíró jegyeken alapuló gépi tanulás (pl. </a:t>
            </a:r>
            <a:r>
              <a:rPr lang="hu-HU" dirty="0" err="1" smtClean="0"/>
              <a:t>bag</a:t>
            </a:r>
            <a:r>
              <a:rPr lang="hu-HU" dirty="0" smtClean="0"/>
              <a:t> of </a:t>
            </a:r>
            <a:r>
              <a:rPr lang="hu-HU" dirty="0" err="1" smtClean="0"/>
              <a:t>words</a:t>
            </a:r>
            <a:r>
              <a:rPr lang="hu-HU" dirty="0" smtClean="0"/>
              <a:t>): 2000-es évek</a:t>
            </a:r>
          </a:p>
          <a:p>
            <a:r>
              <a:rPr lang="hu-HU" dirty="0"/>
              <a:t>A </a:t>
            </a:r>
            <a:r>
              <a:rPr lang="hu-HU" dirty="0" err="1"/>
              <a:t>probabilisztikus</a:t>
            </a:r>
            <a:r>
              <a:rPr lang="hu-HU" dirty="0"/>
              <a:t> </a:t>
            </a:r>
            <a:r>
              <a:rPr lang="hu-HU" dirty="0" smtClean="0"/>
              <a:t>nyelvmodellek (előbb rejtett </a:t>
            </a:r>
            <a:r>
              <a:rPr lang="hu-HU" dirty="0" err="1" smtClean="0"/>
              <a:t>Markov-modellek</a:t>
            </a:r>
            <a:r>
              <a:rPr lang="hu-HU" dirty="0" smtClean="0"/>
              <a:t>, </a:t>
            </a:r>
            <a:r>
              <a:rPr lang="hu-HU" dirty="0" err="1" smtClean="0"/>
              <a:t>HMM-ek</a:t>
            </a:r>
            <a:r>
              <a:rPr lang="hu-HU" dirty="0"/>
              <a:t>, majd </a:t>
            </a:r>
            <a:r>
              <a:rPr lang="hu-HU" dirty="0" err="1"/>
              <a:t>RNN-ek</a:t>
            </a:r>
            <a:r>
              <a:rPr lang="hu-HU" dirty="0"/>
              <a:t>, végül </a:t>
            </a:r>
            <a:r>
              <a:rPr lang="hu-HU" dirty="0" err="1"/>
              <a:t>transzformerek</a:t>
            </a:r>
            <a:r>
              <a:rPr lang="hu-HU" dirty="0"/>
              <a:t>) </a:t>
            </a:r>
            <a:r>
              <a:rPr lang="hu-HU" dirty="0" smtClean="0"/>
              <a:t>eleinte a </a:t>
            </a:r>
            <a:r>
              <a:rPr lang="hu-HU" dirty="0"/>
              <a:t>gépi </a:t>
            </a:r>
            <a:r>
              <a:rPr lang="hu-HU" dirty="0" smtClean="0"/>
              <a:t>fordításban vették át az uralmat a 2000-es években, kb</a:t>
            </a:r>
            <a:r>
              <a:rPr lang="hu-HU" dirty="0"/>
              <a:t>. 2020-ra az </a:t>
            </a:r>
            <a:r>
              <a:rPr lang="hu-HU" dirty="0" err="1"/>
              <a:t>NLP</a:t>
            </a:r>
            <a:r>
              <a:rPr lang="hu-HU" dirty="0"/>
              <a:t> </a:t>
            </a:r>
            <a:r>
              <a:rPr lang="hu-HU" dirty="0" smtClean="0"/>
              <a:t>egészében.</a:t>
            </a:r>
            <a:endParaRPr lang="hu-HU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1383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Tárgyleírás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/>
              <a:t>Bemutatja a magyar nyelv számítógépes feldolgozásához rendelkezésre álló korszerű eszközöket (pl. </a:t>
            </a:r>
            <a:r>
              <a:rPr lang="hu-HU" dirty="0" err="1"/>
              <a:t>spaCy</a:t>
            </a:r>
            <a:r>
              <a:rPr lang="hu-HU" dirty="0"/>
              <a:t>, Stanza, e-magyar) és keretrendszereket (pl. </a:t>
            </a:r>
            <a:r>
              <a:rPr lang="hu-HU" dirty="0" err="1"/>
              <a:t>HuggingFace</a:t>
            </a:r>
            <a:r>
              <a:rPr lang="hu-HU" dirty="0"/>
              <a:t>, </a:t>
            </a:r>
            <a:r>
              <a:rPr lang="hu-HU" dirty="0" err="1"/>
              <a:t>NoSketchEngine</a:t>
            </a:r>
            <a:r>
              <a:rPr lang="hu-HU" dirty="0"/>
              <a:t>). Kiemelt hangsúlyt kapnak a modern </a:t>
            </a:r>
            <a:r>
              <a:rPr lang="hu-HU" b="1" dirty="0"/>
              <a:t>nyelvmodellek</a:t>
            </a:r>
            <a:r>
              <a:rPr lang="hu-HU" dirty="0"/>
              <a:t>, köztük a </a:t>
            </a:r>
            <a:r>
              <a:rPr lang="hu-HU" b="1" dirty="0"/>
              <a:t>neurális és </a:t>
            </a:r>
            <a:r>
              <a:rPr lang="hu-HU" b="1" dirty="0" err="1"/>
              <a:t>transzformeralapú</a:t>
            </a:r>
            <a:r>
              <a:rPr lang="hu-HU" b="1" dirty="0"/>
              <a:t> rendszerek </a:t>
            </a:r>
            <a:r>
              <a:rPr lang="hu-HU" dirty="0"/>
              <a:t>alapjai, alkalmazási lehetőségei, valamint ezek gyakorlati használata különféle nyelvi feladatok (pl. szövegértelmezés, összefoglalás, fordítás) megoldására.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8134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Előfeltételek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hu-HU" dirty="0" smtClean="0"/>
              <a:t>Nyelvészeti és nyelvtani alapfogalmak ismerete</a:t>
            </a:r>
          </a:p>
          <a:p>
            <a:r>
              <a:rPr lang="hu-HU" dirty="0" smtClean="0"/>
              <a:t>Számítógépes hardver, informatika, szoftvermérnöki ismeretek alapfogalmai</a:t>
            </a:r>
          </a:p>
          <a:p>
            <a:r>
              <a:rPr lang="hu-HU" dirty="0" smtClean="0"/>
              <a:t>A Python programozási nyelv és a kapcsolódó „ökoszisztéma” ismerete (</a:t>
            </a:r>
            <a:r>
              <a:rPr lang="hu-HU" dirty="0" err="1" smtClean="0"/>
              <a:t>Jupyter</a:t>
            </a:r>
            <a:r>
              <a:rPr lang="hu-HU" dirty="0" smtClean="0"/>
              <a:t> notebook, </a:t>
            </a:r>
            <a:r>
              <a:rPr lang="hu-HU" dirty="0" err="1" smtClean="0"/>
              <a:t>Google</a:t>
            </a:r>
            <a:r>
              <a:rPr lang="hu-HU" dirty="0" smtClean="0"/>
              <a:t> </a:t>
            </a:r>
            <a:r>
              <a:rPr lang="hu-HU" dirty="0" err="1" smtClean="0"/>
              <a:t>Colab</a:t>
            </a:r>
            <a:r>
              <a:rPr lang="hu-HU" dirty="0" smtClean="0"/>
              <a:t>, </a:t>
            </a:r>
            <a:r>
              <a:rPr lang="hu-HU" dirty="0" err="1" smtClean="0"/>
              <a:t>pip</a:t>
            </a:r>
            <a:r>
              <a:rPr lang="hu-HU" dirty="0" smtClean="0"/>
              <a:t>, </a:t>
            </a:r>
            <a:r>
              <a:rPr lang="hu-HU" dirty="0" err="1" smtClean="0"/>
              <a:t>conda</a:t>
            </a:r>
            <a:r>
              <a:rPr lang="hu-HU" dirty="0" smtClean="0"/>
              <a:t>)</a:t>
            </a:r>
          </a:p>
          <a:p>
            <a:r>
              <a:rPr lang="hu-HU" dirty="0" err="1" smtClean="0"/>
              <a:t>Valószínűségszámítás</a:t>
            </a:r>
            <a:r>
              <a:rPr lang="hu-HU" dirty="0" smtClean="0"/>
              <a:t> és lineáris algebra néhány alapfogalma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153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Követelmények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hu-HU" dirty="0" smtClean="0"/>
              <a:t>A résztvevők gyakorló feladatokat oldanak meg a félév során a tárgyalt témákhoz kapcsolódóan</a:t>
            </a:r>
          </a:p>
          <a:p>
            <a:pPr lvl="1"/>
            <a:r>
              <a:rPr lang="hu-HU" dirty="0" smtClean="0"/>
              <a:t>kis programozási feladatok</a:t>
            </a:r>
          </a:p>
          <a:p>
            <a:pPr lvl="1"/>
            <a:r>
              <a:rPr lang="hu-HU" dirty="0" smtClean="0"/>
              <a:t>létező szoftver telepítése, ezzel szöveg vagy szövegkorpusz feldolgozása</a:t>
            </a:r>
          </a:p>
          <a:p>
            <a:pPr lvl="1"/>
            <a:r>
              <a:rPr lang="hu-HU" dirty="0" smtClean="0"/>
              <a:t>nyelvmodell letöltése, szerkezetének vizsgálata</a:t>
            </a:r>
          </a:p>
          <a:p>
            <a:r>
              <a:rPr lang="hu-HU" dirty="0" smtClean="0"/>
              <a:t>A </a:t>
            </a:r>
            <a:r>
              <a:rPr lang="hu-HU" b="1" dirty="0" smtClean="0"/>
              <a:t>megoldásokat </a:t>
            </a:r>
            <a:r>
              <a:rPr lang="hu-HU" dirty="0" smtClean="0"/>
              <a:t>a </a:t>
            </a:r>
            <a:r>
              <a:rPr lang="hu-HU" b="1" dirty="0" smtClean="0"/>
              <a:t>megadott határidőre </a:t>
            </a:r>
            <a:r>
              <a:rPr lang="hu-HU" dirty="0" smtClean="0"/>
              <a:t>kell beadni</a:t>
            </a:r>
          </a:p>
          <a:p>
            <a:r>
              <a:rPr lang="hu-HU" dirty="0" smtClean="0"/>
              <a:t>A kurzus </a:t>
            </a:r>
            <a:r>
              <a:rPr lang="hu-HU" b="1" dirty="0" smtClean="0"/>
              <a:t>teljesítésének feltétele</a:t>
            </a:r>
            <a:r>
              <a:rPr lang="hu-HU" dirty="0" smtClean="0"/>
              <a:t>, hogy a résztvevő a gyakorlófeladatok </a:t>
            </a:r>
            <a:r>
              <a:rPr lang="hu-HU" b="1" dirty="0" smtClean="0"/>
              <a:t>60%-át sikeresen megoldja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6099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A kurzus tematikája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buAutoNum type="arabicPeriod" startAt="2"/>
            </a:pPr>
            <a:r>
              <a:rPr lang="en-GB" dirty="0" err="1" smtClean="0"/>
              <a:t>Szöveges</a:t>
            </a:r>
            <a:r>
              <a:rPr lang="en-GB" dirty="0" smtClean="0"/>
              <a:t> </a:t>
            </a:r>
            <a:r>
              <a:rPr lang="en-GB" dirty="0" err="1"/>
              <a:t>dokumentumok</a:t>
            </a:r>
            <a:r>
              <a:rPr lang="en-GB" dirty="0"/>
              <a:t> </a:t>
            </a:r>
            <a:r>
              <a:rPr lang="en-GB" dirty="0" err="1"/>
              <a:t>kezelése</a:t>
            </a:r>
            <a:r>
              <a:rPr lang="en-GB" dirty="0"/>
              <a:t> </a:t>
            </a:r>
            <a:r>
              <a:rPr lang="en-GB" dirty="0" err="1"/>
              <a:t>Pythonban</a:t>
            </a:r>
            <a:r>
              <a:rPr lang="en-GB" dirty="0"/>
              <a:t>; </a:t>
            </a:r>
            <a:r>
              <a:rPr lang="hu-HU" dirty="0" smtClean="0"/>
              <a:t>karakterkódolás; </a:t>
            </a:r>
            <a:r>
              <a:rPr lang="en-GB" dirty="0" err="1" smtClean="0"/>
              <a:t>formátumok</a:t>
            </a:r>
            <a:r>
              <a:rPr lang="en-GB" dirty="0" smtClean="0"/>
              <a:t> </a:t>
            </a:r>
            <a:r>
              <a:rPr lang="en-GB" dirty="0" err="1"/>
              <a:t>kezelése</a:t>
            </a:r>
            <a:r>
              <a:rPr lang="en-GB" dirty="0"/>
              <a:t> (Word </a:t>
            </a:r>
            <a:r>
              <a:rPr lang="en-GB" dirty="0" err="1"/>
              <a:t>docx</a:t>
            </a:r>
            <a:r>
              <a:rPr lang="en-GB" dirty="0"/>
              <a:t>, HTML, e-</a:t>
            </a:r>
            <a:r>
              <a:rPr lang="en-GB" dirty="0" err="1"/>
              <a:t>könyvek</a:t>
            </a:r>
            <a:r>
              <a:rPr lang="en-GB" dirty="0" smtClean="0"/>
              <a:t>)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3-4</a:t>
            </a:r>
            <a:r>
              <a:rPr lang="hu-HU" dirty="0" smtClean="0"/>
              <a:t>.	</a:t>
            </a:r>
            <a:r>
              <a:rPr lang="hu-HU" dirty="0" err="1" smtClean="0"/>
              <a:t>NLP-keretrendszerek</a:t>
            </a:r>
            <a:r>
              <a:rPr lang="hu-HU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SpaCy</a:t>
            </a:r>
            <a:r>
              <a:rPr lang="hu-HU" dirty="0" smtClean="0"/>
              <a:t>, </a:t>
            </a:r>
            <a:r>
              <a:rPr lang="hu-HU" dirty="0" smtClean="0"/>
              <a:t>Stanza,</a:t>
            </a:r>
            <a:br>
              <a:rPr lang="hu-HU" dirty="0" smtClean="0"/>
            </a:br>
            <a:r>
              <a:rPr lang="hu-HU" dirty="0" smtClean="0"/>
              <a:t>	e-magyar / </a:t>
            </a:r>
            <a:r>
              <a:rPr lang="hu-HU" dirty="0" err="1" smtClean="0"/>
              <a:t>emtsv</a:t>
            </a:r>
            <a:r>
              <a:rPr lang="hu-HU" dirty="0" smtClean="0"/>
              <a:t>)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5-6.	</a:t>
            </a:r>
            <a:r>
              <a:rPr lang="en-GB" dirty="0" err="1"/>
              <a:t>Korpuszok</a:t>
            </a:r>
            <a:r>
              <a:rPr lang="en-GB" dirty="0"/>
              <a:t> </a:t>
            </a:r>
            <a:r>
              <a:rPr lang="en-GB" dirty="0" err="1"/>
              <a:t>és</a:t>
            </a:r>
            <a:r>
              <a:rPr lang="en-GB" dirty="0"/>
              <a:t> </a:t>
            </a:r>
            <a:r>
              <a:rPr lang="en-GB" dirty="0" err="1"/>
              <a:t>annotáció</a:t>
            </a:r>
            <a:r>
              <a:rPr lang="en-GB" dirty="0"/>
              <a:t>; </a:t>
            </a:r>
            <a:r>
              <a:rPr lang="en-GB" dirty="0" err="1"/>
              <a:t>NoSketchEngine</a:t>
            </a:r>
            <a:r>
              <a:rPr lang="en-GB" dirty="0"/>
              <a:t>; </a:t>
            </a:r>
            <a:r>
              <a:rPr lang="hu-HU" dirty="0" smtClean="0"/>
              <a:t>	</a:t>
            </a:r>
            <a:r>
              <a:rPr lang="en-GB" dirty="0" err="1" smtClean="0"/>
              <a:t>CQL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7.	</a:t>
            </a:r>
            <a:r>
              <a:rPr lang="en-GB" dirty="0" err="1"/>
              <a:t>Probabilisztikus</a:t>
            </a:r>
            <a:r>
              <a:rPr lang="en-GB" dirty="0"/>
              <a:t> </a:t>
            </a:r>
            <a:r>
              <a:rPr lang="en-GB" dirty="0" err="1" smtClean="0"/>
              <a:t>nyelvmodellezés</a:t>
            </a:r>
            <a:r>
              <a:rPr lang="en-GB" dirty="0"/>
              <a:t>; </a:t>
            </a:r>
            <a:r>
              <a:rPr lang="en-GB" dirty="0" smtClean="0"/>
              <a:t>n-gram</a:t>
            </a:r>
            <a:r>
              <a:rPr lang="hu-HU" dirty="0"/>
              <a:t>-</a:t>
            </a:r>
            <a:r>
              <a:rPr lang="en-GB" dirty="0" smtClean="0"/>
              <a:t> </a:t>
            </a:r>
            <a:r>
              <a:rPr lang="hu-HU" dirty="0" smtClean="0"/>
              <a:t>	</a:t>
            </a:r>
            <a:r>
              <a:rPr lang="en-GB" dirty="0" err="1" smtClean="0"/>
              <a:t>modellek</a:t>
            </a:r>
            <a:r>
              <a:rPr lang="en-GB" dirty="0"/>
              <a:t>; </a:t>
            </a:r>
            <a:r>
              <a:rPr lang="en-GB" dirty="0" err="1"/>
              <a:t>perplexitás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3415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kurzus tematikája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hu-HU" dirty="0" smtClean="0"/>
              <a:t>8.	</a:t>
            </a:r>
            <a:r>
              <a:rPr lang="en-GB" dirty="0" err="1"/>
              <a:t>Szavak</a:t>
            </a:r>
            <a:r>
              <a:rPr lang="en-GB" dirty="0"/>
              <a:t> </a:t>
            </a:r>
            <a:r>
              <a:rPr lang="en-GB" dirty="0" err="1"/>
              <a:t>reprezentálása</a:t>
            </a:r>
            <a:r>
              <a:rPr lang="en-GB" dirty="0"/>
              <a:t> </a:t>
            </a:r>
            <a:r>
              <a:rPr lang="en-GB" dirty="0" err="1" smtClean="0"/>
              <a:t>vektortérben</a:t>
            </a:r>
            <a:r>
              <a:rPr lang="en-GB" dirty="0"/>
              <a:t>; </a:t>
            </a:r>
            <a:r>
              <a:rPr lang="hu-HU" dirty="0" smtClean="0"/>
              <a:t>	</a:t>
            </a:r>
            <a:r>
              <a:rPr lang="en-GB" dirty="0" err="1" smtClean="0"/>
              <a:t>disztribúciós</a:t>
            </a:r>
            <a:r>
              <a:rPr lang="en-GB" dirty="0" smtClean="0"/>
              <a:t> </a:t>
            </a:r>
            <a:r>
              <a:rPr lang="en-GB" dirty="0" err="1"/>
              <a:t>szemantika</a:t>
            </a:r>
            <a:r>
              <a:rPr lang="en-GB" dirty="0"/>
              <a:t> (word2vec </a:t>
            </a:r>
            <a:r>
              <a:rPr lang="en-GB" dirty="0" err="1"/>
              <a:t>stb</a:t>
            </a:r>
            <a:r>
              <a:rPr lang="en-GB" dirty="0"/>
              <a:t>.)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9.	</a:t>
            </a:r>
            <a:r>
              <a:rPr lang="en-GB" dirty="0" err="1"/>
              <a:t>Neurális</a:t>
            </a:r>
            <a:r>
              <a:rPr lang="en-GB" dirty="0"/>
              <a:t> </a:t>
            </a:r>
            <a:r>
              <a:rPr lang="en-GB" dirty="0" err="1" smtClean="0"/>
              <a:t>nyelvmodellek</a:t>
            </a:r>
            <a:r>
              <a:rPr lang="en-GB" dirty="0" smtClean="0"/>
              <a:t> </a:t>
            </a:r>
            <a:r>
              <a:rPr lang="hu-HU" dirty="0" smtClean="0"/>
              <a:t>(</a:t>
            </a:r>
            <a:r>
              <a:rPr lang="hu-HU" dirty="0" err="1" smtClean="0"/>
              <a:t>RNN</a:t>
            </a:r>
            <a:r>
              <a:rPr lang="hu-HU" dirty="0" smtClean="0"/>
              <a:t>, 	</a:t>
            </a:r>
            <a:r>
              <a:rPr lang="hu-HU" dirty="0" err="1" smtClean="0"/>
              <a:t>transzformer</a:t>
            </a:r>
            <a:r>
              <a:rPr lang="hu-HU" dirty="0" smtClean="0"/>
              <a:t>)</a:t>
            </a:r>
          </a:p>
          <a:p>
            <a:pPr marL="0" indent="0">
              <a:buNone/>
            </a:pPr>
            <a:r>
              <a:rPr lang="hu-HU" dirty="0" smtClean="0"/>
              <a:t>10-11. </a:t>
            </a:r>
            <a:r>
              <a:rPr lang="en-GB" dirty="0"/>
              <a:t>NLP </a:t>
            </a:r>
            <a:r>
              <a:rPr lang="en-GB" dirty="0" err="1"/>
              <a:t>diszkriminatív</a:t>
            </a:r>
            <a:r>
              <a:rPr lang="en-GB" dirty="0"/>
              <a:t> </a:t>
            </a:r>
            <a:r>
              <a:rPr lang="en-GB" dirty="0" err="1" smtClean="0"/>
              <a:t>nyelvmodellekkel</a:t>
            </a:r>
            <a:r>
              <a:rPr lang="en-GB" dirty="0" smtClean="0"/>
              <a:t> </a:t>
            </a:r>
            <a:r>
              <a:rPr lang="hu-HU" dirty="0" smtClean="0"/>
              <a:t>	(</a:t>
            </a:r>
            <a:r>
              <a:rPr lang="hu-HU" dirty="0" err="1" smtClean="0"/>
              <a:t>BERT</a:t>
            </a:r>
            <a:r>
              <a:rPr lang="hu-HU" dirty="0" smtClean="0"/>
              <a:t>, </a:t>
            </a:r>
            <a:r>
              <a:rPr lang="hu-HU" dirty="0" err="1" smtClean="0"/>
              <a:t>Hugging</a:t>
            </a:r>
            <a:r>
              <a:rPr lang="hu-HU" dirty="0" smtClean="0"/>
              <a:t> </a:t>
            </a:r>
            <a:r>
              <a:rPr lang="hu-HU" dirty="0" err="1" smtClean="0"/>
              <a:t>Face</a:t>
            </a:r>
            <a:r>
              <a:rPr lang="hu-HU" dirty="0" smtClean="0"/>
              <a:t>, </a:t>
            </a:r>
            <a:r>
              <a:rPr lang="hu-HU" dirty="0" smtClean="0"/>
              <a:t>finomhangolás)</a:t>
            </a:r>
            <a:endParaRPr lang="hu-HU" dirty="0" smtClean="0"/>
          </a:p>
          <a:p>
            <a:pPr marL="0" indent="0">
              <a:buNone/>
            </a:pPr>
            <a:r>
              <a:rPr lang="hu-HU" dirty="0" smtClean="0"/>
              <a:t>12-14.</a:t>
            </a:r>
            <a:r>
              <a:rPr lang="hu-HU" dirty="0"/>
              <a:t> </a:t>
            </a:r>
            <a:r>
              <a:rPr lang="en-GB" dirty="0" err="1"/>
              <a:t>Generatív</a:t>
            </a:r>
            <a:r>
              <a:rPr lang="en-GB" dirty="0"/>
              <a:t> </a:t>
            </a:r>
            <a:r>
              <a:rPr lang="en-GB" dirty="0" err="1" smtClean="0"/>
              <a:t>nyelvmodellek</a:t>
            </a:r>
            <a:r>
              <a:rPr lang="en-GB" dirty="0" smtClean="0"/>
              <a:t> </a:t>
            </a:r>
            <a:r>
              <a:rPr lang="en-GB" dirty="0" err="1" smtClean="0"/>
              <a:t>és</a:t>
            </a:r>
            <a:r>
              <a:rPr lang="hu-HU" dirty="0" smtClean="0"/>
              <a:t> </a:t>
            </a:r>
            <a:r>
              <a:rPr lang="en-GB" dirty="0" err="1" smtClean="0"/>
              <a:t>felhasználásuk</a:t>
            </a:r>
            <a:r>
              <a:rPr lang="hu-HU" dirty="0"/>
              <a:t/>
            </a:r>
            <a:br>
              <a:rPr lang="hu-HU" dirty="0"/>
            </a:br>
            <a:r>
              <a:rPr lang="hu-HU" dirty="0" smtClean="0"/>
              <a:t>	</a:t>
            </a:r>
            <a:r>
              <a:rPr lang="en-GB" dirty="0" err="1" smtClean="0"/>
              <a:t>az</a:t>
            </a:r>
            <a:r>
              <a:rPr lang="en-GB" dirty="0" smtClean="0"/>
              <a:t> </a:t>
            </a:r>
            <a:r>
              <a:rPr lang="en-GB" dirty="0"/>
              <a:t>NLP-ben </a:t>
            </a:r>
            <a:r>
              <a:rPr lang="hu-HU" dirty="0" smtClean="0"/>
              <a:t>(osztályozás, </a:t>
            </a:r>
            <a:r>
              <a:rPr lang="hu-HU" dirty="0" err="1" smtClean="0"/>
              <a:t>szentimentelemzés</a:t>
            </a:r>
            <a:r>
              <a:rPr lang="hu-HU" dirty="0" smtClean="0"/>
              <a:t>, 	kérdésmegválaszolás, gépi fordítás)</a:t>
            </a:r>
            <a:endParaRPr lang="en-GB" dirty="0"/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2082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Oktató szakmai háttere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hu-HU" dirty="0" smtClean="0"/>
              <a:t>Bölcsészettudomány: német szak (egyetemi diploma), DE Német Nyelvészeti Tanszékén oktató 1999-2015</a:t>
            </a:r>
            <a:endParaRPr lang="hu-HU" dirty="0" smtClean="0"/>
          </a:p>
          <a:p>
            <a:r>
              <a:rPr lang="hu-HU" dirty="0" smtClean="0"/>
              <a:t>PhD </a:t>
            </a:r>
            <a:r>
              <a:rPr lang="hu-HU" dirty="0" smtClean="0"/>
              <a:t>elméleti nyelvészetből 2005</a:t>
            </a:r>
            <a:endParaRPr lang="hu-HU" dirty="0" smtClean="0"/>
          </a:p>
          <a:p>
            <a:r>
              <a:rPr lang="hu-HU" dirty="0" smtClean="0"/>
              <a:t>Szabadúszóként </a:t>
            </a:r>
            <a:r>
              <a:rPr lang="hu-HU" dirty="0" err="1" smtClean="0"/>
              <a:t>NLP-rendszerek</a:t>
            </a:r>
            <a:r>
              <a:rPr lang="hu-HU" dirty="0" smtClean="0"/>
              <a:t> részei fejlesztésének támogatása (elektronikus szótárak, nyelvtanok), kiértékelése (pl. gépi fordítás) 2006 óta</a:t>
            </a:r>
          </a:p>
          <a:p>
            <a:r>
              <a:rPr lang="hu-HU" dirty="0" smtClean="0"/>
              <a:t>Programtervező informatikus (</a:t>
            </a:r>
            <a:r>
              <a:rPr lang="hu-HU" dirty="0" err="1" smtClean="0"/>
              <a:t>BSc</a:t>
            </a:r>
            <a:r>
              <a:rPr lang="hu-HU" dirty="0" smtClean="0"/>
              <a:t>, </a:t>
            </a:r>
            <a:r>
              <a:rPr lang="hu-HU" dirty="0" err="1" smtClean="0"/>
              <a:t>MSc</a:t>
            </a:r>
            <a:r>
              <a:rPr lang="hu-HU" dirty="0" smtClean="0"/>
              <a:t>) 2010-2016, </a:t>
            </a:r>
            <a:r>
              <a:rPr lang="hu-HU" dirty="0" smtClean="0"/>
              <a:t>diploma 2021</a:t>
            </a:r>
            <a:endParaRPr lang="hu-HU" dirty="0" smtClean="0"/>
          </a:p>
          <a:p>
            <a:r>
              <a:rPr lang="hu-HU" dirty="0" smtClean="0"/>
              <a:t>Munkahelyek:</a:t>
            </a:r>
            <a:endParaRPr lang="hu-HU" dirty="0" smtClean="0"/>
          </a:p>
          <a:p>
            <a:pPr lvl="1"/>
            <a:r>
              <a:rPr lang="hu-HU" dirty="0" smtClean="0"/>
              <a:t>DE </a:t>
            </a:r>
            <a:r>
              <a:rPr lang="hu-HU" dirty="0" err="1" smtClean="0"/>
              <a:t>ETK</a:t>
            </a:r>
            <a:r>
              <a:rPr lang="hu-HU" dirty="0" smtClean="0"/>
              <a:t> </a:t>
            </a:r>
            <a:r>
              <a:rPr lang="hu-HU" dirty="0" err="1" smtClean="0"/>
              <a:t>Bioinformatikai</a:t>
            </a:r>
            <a:r>
              <a:rPr lang="hu-HU" dirty="0" smtClean="0"/>
              <a:t> Tanszék oktató </a:t>
            </a:r>
            <a:r>
              <a:rPr lang="hu-HU" dirty="0" smtClean="0"/>
              <a:t>2022 óta</a:t>
            </a:r>
            <a:endParaRPr lang="hu-HU" dirty="0" smtClean="0"/>
          </a:p>
          <a:p>
            <a:pPr lvl="1"/>
            <a:r>
              <a:rPr lang="hu-HU" dirty="0" smtClean="0"/>
              <a:t>számítógépes nyelvész kutató a Regensburgi Egyetemen 2024 óta, kutatási terület történelmi nyelvek gépi feldolgozása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3372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 smtClean="0"/>
              <a:t>Hallgatók háttere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u-HU" dirty="0" smtClean="0"/>
              <a:t>Mutatkozzon be</a:t>
            </a:r>
            <a:endParaRPr lang="hu-HU" dirty="0" smtClean="0"/>
          </a:p>
          <a:p>
            <a:r>
              <a:rPr lang="hu-HU" dirty="0" smtClean="0"/>
              <a:t>Milyen nyelveket beszél (ír, olvas)</a:t>
            </a:r>
            <a:endParaRPr lang="hu-HU" dirty="0" smtClean="0"/>
          </a:p>
          <a:p>
            <a:r>
              <a:rPr lang="hu-HU" dirty="0" smtClean="0"/>
              <a:t>Jelenlegi és korábbi szakok</a:t>
            </a:r>
          </a:p>
          <a:p>
            <a:r>
              <a:rPr lang="hu-HU" dirty="0" smtClean="0"/>
              <a:t>Korábbi tapasztalat </a:t>
            </a:r>
            <a:r>
              <a:rPr lang="hu-HU" dirty="0" err="1" smtClean="0"/>
              <a:t>NLP</a:t>
            </a:r>
            <a:r>
              <a:rPr lang="hu-HU" dirty="0" smtClean="0"/>
              <a:t> területen</a:t>
            </a:r>
          </a:p>
          <a:p>
            <a:r>
              <a:rPr lang="hu-HU" dirty="0" smtClean="0"/>
              <a:t>Mit gondol, tudja-e használni a gépi nyelvfeldolgozást a saját szakmájában, és mire?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674DE1-D634-4C50-B1B3-E726B4473D1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2928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5585</TotalTime>
  <Words>2272</Words>
  <Application>Microsoft Office PowerPoint</Application>
  <PresentationFormat>Diavetítés a képernyőre (4:3 oldalarány)</PresentationFormat>
  <Paragraphs>207</Paragraphs>
  <Slides>26</Slides>
  <Notes>1</Notes>
  <HiddenSlides>0</HiddenSlides>
  <MMClips>0</MMClips>
  <ScaleCrop>false</ScaleCrop>
  <HeadingPairs>
    <vt:vector size="4" baseType="variant">
      <vt:variant>
        <vt:lpstr>Téma</vt:lpstr>
      </vt:variant>
      <vt:variant>
        <vt:i4>1</vt:i4>
      </vt:variant>
      <vt:variant>
        <vt:lpstr>Diacímek</vt:lpstr>
      </vt:variant>
      <vt:variant>
        <vt:i4>26</vt:i4>
      </vt:variant>
    </vt:vector>
  </HeadingPairs>
  <TitlesOfParts>
    <vt:vector size="27" baseType="lpstr">
      <vt:lpstr>Office-téma</vt:lpstr>
      <vt:lpstr>Természetes nyelvek feldolgozása Bevezetés</vt:lpstr>
      <vt:lpstr>Tárgyleírás</vt:lpstr>
      <vt:lpstr>Tárgyleírás</vt:lpstr>
      <vt:lpstr>Előfeltételek</vt:lpstr>
      <vt:lpstr>Követelmények</vt:lpstr>
      <vt:lpstr>A kurzus tematikája</vt:lpstr>
      <vt:lpstr>A kurzus tematikája</vt:lpstr>
      <vt:lpstr>Oktató szakmai háttere</vt:lpstr>
      <vt:lpstr>Hallgatók háttere</vt:lpstr>
      <vt:lpstr>Mit értünk természetes nyelvek számítógépes feldolgozásán?</vt:lpstr>
      <vt:lpstr>Mit értünk természetes nyelvek számítógépes feldolgozásán?</vt:lpstr>
      <vt:lpstr>Mi a természetes nyelv?</vt:lpstr>
      <vt:lpstr>Formális nyelvek</vt:lpstr>
      <vt:lpstr>Mi a nyelvészet?</vt:lpstr>
      <vt:lpstr>Az NLP nehéz probléma</vt:lpstr>
      <vt:lpstr>Az NLP nehéz probléma</vt:lpstr>
      <vt:lpstr>Az NLP nehéz probléma</vt:lpstr>
      <vt:lpstr>Az NLP nehéz probléma</vt:lpstr>
      <vt:lpstr>Az NLP nehéz probléma</vt:lpstr>
      <vt:lpstr>Az NLP mint compiler</vt:lpstr>
      <vt:lpstr>Az NLP mint compiler</vt:lpstr>
      <vt:lpstr>Az NLP mint compiler</vt:lpstr>
      <vt:lpstr>Az NLP mint compiler</vt:lpstr>
      <vt:lpstr>Az NLP mint compiler</vt:lpstr>
      <vt:lpstr>Az NLP mint compiler</vt:lpstr>
      <vt:lpstr>A tudomány jelenlegi állása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bemutató</dc:title>
  <dc:creator>Anonim</dc:creator>
  <cp:lastModifiedBy>Anonim</cp:lastModifiedBy>
  <cp:revision>71</cp:revision>
  <dcterms:created xsi:type="dcterms:W3CDTF">2025-09-06T09:08:53Z</dcterms:created>
  <dcterms:modified xsi:type="dcterms:W3CDTF">2025-10-03T00:40:56Z</dcterms:modified>
</cp:coreProperties>
</file>