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6" r:id="rId4"/>
    <p:sldId id="258" r:id="rId5"/>
    <p:sldId id="259" r:id="rId6"/>
    <p:sldId id="267" r:id="rId7"/>
    <p:sldId id="268" r:id="rId8"/>
    <p:sldId id="269" r:id="rId9"/>
    <p:sldId id="260" r:id="rId10"/>
    <p:sldId id="285" r:id="rId11"/>
    <p:sldId id="261" r:id="rId12"/>
    <p:sldId id="262" r:id="rId13"/>
    <p:sldId id="263" r:id="rId14"/>
    <p:sldId id="264" r:id="rId15"/>
    <p:sldId id="26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1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18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5FDB7-26F8-4A2E-B167-9EEDAD1EA659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151B3-2381-4A9E-AC67-392B951680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613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151B3-2381-4A9E-AC67-392B951680C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86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0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23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1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15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99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12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83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69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53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69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BE8A-813F-4BFF-84C0-172590C0755D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40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BE8A-813F-4BFF-84C0-172590C0755D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239B8-C5EA-4288-B361-97A79A7678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08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509.15218" TargetMode="External"/><Relationship Id="rId2" Type="http://schemas.openxmlformats.org/officeDocument/2006/relationships/hyperlink" Target="https://regexr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code.org/versions/Unicode17.0.0/core-spec/chapter-4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Természetes nyelvek feldolgozása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3200" i="1" dirty="0" smtClean="0"/>
              <a:t>Szöveges dokumentumok kezelése</a:t>
            </a:r>
            <a:endParaRPr lang="en-GB" i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Pethő Gergely</a:t>
            </a:r>
          </a:p>
          <a:p>
            <a:r>
              <a:rPr lang="hu-HU" dirty="0"/>
              <a:t>2025.10.03.</a:t>
            </a:r>
          </a:p>
          <a:p>
            <a:r>
              <a:rPr lang="hu-HU" dirty="0"/>
              <a:t>DE </a:t>
            </a:r>
            <a:r>
              <a:rPr lang="hu-HU" dirty="0" err="1"/>
              <a:t>ETK</a:t>
            </a:r>
            <a:r>
              <a:rPr lang="hu-HU" dirty="0"/>
              <a:t> </a:t>
            </a:r>
            <a:r>
              <a:rPr lang="hu-HU" dirty="0" err="1"/>
              <a:t>Bioinformatikai</a:t>
            </a:r>
            <a:r>
              <a:rPr lang="hu-HU" dirty="0"/>
              <a:t> Tanszék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9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Szöveg</a:t>
            </a:r>
            <a:r>
              <a:rPr lang="en-GB" dirty="0"/>
              <a:t> </a:t>
            </a:r>
            <a:r>
              <a:rPr lang="en-GB" dirty="0" err="1"/>
              <a:t>beszerzése</a:t>
            </a:r>
            <a:r>
              <a:rPr lang="en-GB" dirty="0"/>
              <a:t> </a:t>
            </a:r>
            <a:r>
              <a:rPr lang="en-GB" dirty="0" err="1"/>
              <a:t>weboldalakról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 smtClean="0"/>
              <a:t>Ahhoz, hogy a tartalmat szisztematikusan letöltsük </a:t>
            </a:r>
            <a:r>
              <a:rPr lang="hu-HU" dirty="0"/>
              <a:t>egy webhelyről </a:t>
            </a:r>
            <a:r>
              <a:rPr lang="hu-HU" dirty="0" smtClean="0"/>
              <a:t>(</a:t>
            </a:r>
            <a:r>
              <a:rPr lang="hu-HU" dirty="0" err="1" smtClean="0"/>
              <a:t>scraping</a:t>
            </a:r>
            <a:r>
              <a:rPr lang="hu-HU" dirty="0" smtClean="0"/>
              <a:t>), előbb ki kell derítenünk, hogy </a:t>
            </a:r>
            <a:r>
              <a:rPr lang="hu-HU" dirty="0" err="1" smtClean="0"/>
              <a:t>URL-eken</a:t>
            </a:r>
            <a:r>
              <a:rPr lang="hu-HU" dirty="0" smtClean="0"/>
              <a:t> keresztül, </a:t>
            </a:r>
            <a:r>
              <a:rPr lang="hu-HU" dirty="0"/>
              <a:t>esetleg milyen </a:t>
            </a:r>
            <a:r>
              <a:rPr lang="hu-HU" dirty="0" smtClean="0"/>
              <a:t>kérésparaméterekkel</a:t>
            </a:r>
            <a:r>
              <a:rPr lang="hu-HU" dirty="0"/>
              <a:t>, </a:t>
            </a:r>
            <a:r>
              <a:rPr lang="hu-HU" dirty="0" err="1" smtClean="0"/>
              <a:t>HTTP-fejlécekkel</a:t>
            </a:r>
            <a:r>
              <a:rPr lang="hu-HU" dirty="0" smtClean="0"/>
              <a:t> </a:t>
            </a:r>
            <a:r>
              <a:rPr lang="hu-HU" dirty="0"/>
              <a:t>történik a kommunikáció a böngésző és a </a:t>
            </a:r>
            <a:r>
              <a:rPr lang="hu-HU" dirty="0" err="1"/>
              <a:t>webszerver</a:t>
            </a:r>
            <a:r>
              <a:rPr lang="hu-HU" dirty="0"/>
              <a:t> </a:t>
            </a:r>
            <a:r>
              <a:rPr lang="hu-HU" dirty="0" smtClean="0"/>
              <a:t>között normális esetben, </a:t>
            </a:r>
            <a:r>
              <a:rPr lang="hu-HU" dirty="0"/>
              <a:t>majd rekonstruáljuk ezt a kommunikációt kizárólag </a:t>
            </a:r>
            <a:r>
              <a:rPr lang="hu-HU" dirty="0" smtClean="0"/>
              <a:t>kérésekkel böngészőn kívül.</a:t>
            </a:r>
          </a:p>
          <a:p>
            <a:pPr lvl="1"/>
            <a:r>
              <a:rPr lang="hu-HU" dirty="0"/>
              <a:t>Ez általában azt jelenti, hogy a </a:t>
            </a:r>
            <a:r>
              <a:rPr lang="hu-HU" b="1" dirty="0"/>
              <a:t>böngészőben megnyitjuk a </a:t>
            </a:r>
            <a:r>
              <a:rPr lang="hu-HU" b="1" dirty="0" err="1"/>
              <a:t>webhelyet</a:t>
            </a:r>
            <a:r>
              <a:rPr lang="hu-HU" dirty="0"/>
              <a:t>, és a böngésző </a:t>
            </a:r>
            <a:r>
              <a:rPr lang="hu-HU" dirty="0" smtClean="0"/>
              <a:t>fejlesztői </a:t>
            </a:r>
            <a:r>
              <a:rPr lang="hu-HU" dirty="0"/>
              <a:t>eszközeinek </a:t>
            </a:r>
            <a:r>
              <a:rPr lang="hu-HU" b="1" dirty="0" smtClean="0"/>
              <a:t>hálózatmonitorozó </a:t>
            </a:r>
            <a:r>
              <a:rPr lang="hu-HU" dirty="0" smtClean="0"/>
              <a:t>részében</a:t>
            </a:r>
            <a:r>
              <a:rPr lang="hu-HU" b="1" dirty="0"/>
              <a:t> megvizsgáljuk</a:t>
            </a:r>
            <a:r>
              <a:rPr lang="hu-HU" dirty="0"/>
              <a:t> a böngésző és a szerver </a:t>
            </a:r>
            <a:r>
              <a:rPr lang="hu-HU" dirty="0" smtClean="0"/>
              <a:t>közötti adatcserét. </a:t>
            </a:r>
          </a:p>
          <a:p>
            <a:r>
              <a:rPr lang="hu-HU" dirty="0"/>
              <a:t>Néhány webhely nagyon könnyen </a:t>
            </a:r>
            <a:r>
              <a:rPr lang="hu-HU" dirty="0" err="1"/>
              <a:t>scrape-elhető</a:t>
            </a:r>
            <a:r>
              <a:rPr lang="hu-HU" dirty="0"/>
              <a:t>, mivel jól viselkedő, egyszerű </a:t>
            </a:r>
            <a:r>
              <a:rPr lang="hu-HU" dirty="0" smtClean="0"/>
              <a:t>REST </a:t>
            </a:r>
            <a:r>
              <a:rPr lang="hu-HU" dirty="0" err="1"/>
              <a:t>API-t</a:t>
            </a:r>
            <a:r>
              <a:rPr lang="hu-HU" dirty="0"/>
              <a:t> </a:t>
            </a:r>
            <a:r>
              <a:rPr lang="hu-HU" dirty="0" smtClean="0"/>
              <a:t>használ </a:t>
            </a:r>
            <a:r>
              <a:rPr lang="hu-HU" dirty="0"/>
              <a:t>a </a:t>
            </a:r>
            <a:r>
              <a:rPr lang="hu-HU" dirty="0" err="1" smtClean="0"/>
              <a:t>backendjük</a:t>
            </a:r>
            <a:r>
              <a:rPr lang="hu-HU" dirty="0" smtClean="0"/>
              <a:t>, világosan szervezett, viszonylag </a:t>
            </a:r>
            <a:r>
              <a:rPr lang="hu-HU" dirty="0"/>
              <a:t>statikus </a:t>
            </a:r>
            <a:r>
              <a:rPr lang="hu-HU" dirty="0" smtClean="0"/>
              <a:t>oldalak</a:t>
            </a:r>
          </a:p>
          <a:p>
            <a:pPr lvl="1"/>
            <a:r>
              <a:rPr lang="hu-HU" dirty="0" smtClean="0"/>
              <a:t>Ideális esetben </a:t>
            </a:r>
            <a:r>
              <a:rPr lang="en-GB" dirty="0" smtClean="0"/>
              <a:t>a </a:t>
            </a:r>
            <a:r>
              <a:rPr lang="en-GB" dirty="0"/>
              <a:t>scraping </a:t>
            </a:r>
            <a:r>
              <a:rPr lang="hu-HU" dirty="0" smtClean="0"/>
              <a:t>annyiból áll, hogy </a:t>
            </a:r>
            <a:r>
              <a:rPr lang="en-GB" dirty="0" err="1" smtClean="0"/>
              <a:t>egyetlen</a:t>
            </a:r>
            <a:r>
              <a:rPr lang="en-GB" dirty="0" smtClean="0"/>
              <a:t> </a:t>
            </a:r>
            <a:r>
              <a:rPr lang="en-GB" dirty="0" err="1"/>
              <a:t>numerikus</a:t>
            </a:r>
            <a:r>
              <a:rPr lang="en-GB" dirty="0"/>
              <a:t> </a:t>
            </a:r>
            <a:r>
              <a:rPr lang="en-GB" dirty="0" err="1" smtClean="0"/>
              <a:t>érték</a:t>
            </a:r>
            <a:r>
              <a:rPr lang="hu-HU" dirty="0" smtClean="0"/>
              <a:t>et változtatva </a:t>
            </a:r>
            <a:r>
              <a:rPr lang="hu-HU" dirty="0" err="1" smtClean="0"/>
              <a:t>irerálunk</a:t>
            </a:r>
            <a:r>
              <a:rPr lang="hu-HU" dirty="0" smtClean="0"/>
              <a:t>, </a:t>
            </a:r>
            <a:r>
              <a:rPr lang="en-GB" dirty="0" err="1" smtClean="0"/>
              <a:t>amelyet</a:t>
            </a:r>
            <a:r>
              <a:rPr lang="en-GB" dirty="0" smtClean="0"/>
              <a:t> </a:t>
            </a:r>
            <a:r>
              <a:rPr lang="en-GB" dirty="0"/>
              <a:t>a GET </a:t>
            </a:r>
            <a:r>
              <a:rPr lang="en-GB" dirty="0" err="1"/>
              <a:t>kérés</a:t>
            </a:r>
            <a:r>
              <a:rPr lang="en-GB" dirty="0"/>
              <a:t> </a:t>
            </a:r>
            <a:r>
              <a:rPr lang="en-GB" dirty="0" err="1"/>
              <a:t>paramétereként</a:t>
            </a:r>
            <a:r>
              <a:rPr lang="en-GB" dirty="0"/>
              <a:t> </a:t>
            </a:r>
            <a:r>
              <a:rPr lang="en-GB" dirty="0" err="1"/>
              <a:t>adunk</a:t>
            </a:r>
            <a:r>
              <a:rPr lang="en-GB" dirty="0"/>
              <a:t> </a:t>
            </a:r>
            <a:r>
              <a:rPr lang="en-GB" dirty="0" err="1"/>
              <a:t>át</a:t>
            </a:r>
            <a:r>
              <a:rPr lang="en-GB" dirty="0"/>
              <a:t>, mint </a:t>
            </a:r>
            <a:r>
              <a:rPr lang="en-GB" dirty="0" err="1"/>
              <a:t>például</a:t>
            </a:r>
            <a:r>
              <a:rPr lang="en-GB" dirty="0"/>
              <a:t> </a:t>
            </a:r>
            <a:r>
              <a:rPr lang="hu-HU" dirty="0" err="1" smtClean="0"/>
              <a:t>page</a:t>
            </a:r>
            <a:r>
              <a:rPr lang="hu-HU" dirty="0" smtClean="0"/>
              <a:t>=1</a:t>
            </a:r>
            <a:endParaRPr lang="en-GB" dirty="0"/>
          </a:p>
          <a:p>
            <a:r>
              <a:rPr lang="hu-HU" dirty="0"/>
              <a:t>Néhány webhely </a:t>
            </a:r>
            <a:r>
              <a:rPr lang="hu-HU" dirty="0" smtClean="0"/>
              <a:t>olvashatatlanná tett, eleve bonyolult JavaScript-kódot használ standard </a:t>
            </a:r>
            <a:r>
              <a:rPr lang="hu-HU" dirty="0" err="1" smtClean="0"/>
              <a:t>REST-kérések</a:t>
            </a:r>
            <a:r>
              <a:rPr lang="hu-HU" dirty="0" smtClean="0"/>
              <a:t> nélkül a </a:t>
            </a:r>
            <a:r>
              <a:rPr lang="hu-HU" dirty="0" err="1" smtClean="0"/>
              <a:t>HTTP-kérések</a:t>
            </a:r>
            <a:r>
              <a:rPr lang="hu-HU" dirty="0" smtClean="0"/>
              <a:t> paramétereinek generálására, ráadásul titkosított adatokat átadva. Ezeket nagyon nehézkes visszafejteni, és általában nem éri meg a fáradságot.</a:t>
            </a:r>
          </a:p>
          <a:p>
            <a:r>
              <a:rPr lang="hu-HU" dirty="0"/>
              <a:t>Az ilyen, nehezen </a:t>
            </a:r>
            <a:r>
              <a:rPr lang="hu-HU" dirty="0" err="1"/>
              <a:t>scrape-elhető</a:t>
            </a:r>
            <a:r>
              <a:rPr lang="hu-HU" dirty="0"/>
              <a:t> </a:t>
            </a:r>
            <a:r>
              <a:rPr lang="hu-HU" dirty="0" err="1"/>
              <a:t>webhelyek</a:t>
            </a:r>
            <a:r>
              <a:rPr lang="hu-HU" dirty="0"/>
              <a:t> esetében </a:t>
            </a:r>
            <a:r>
              <a:rPr lang="hu-HU" b="1" dirty="0" smtClean="0"/>
              <a:t>böngészőautomatizálást</a:t>
            </a:r>
            <a:r>
              <a:rPr lang="hu-HU" dirty="0" smtClean="0"/>
              <a:t> célszerű használni </a:t>
            </a:r>
            <a:r>
              <a:rPr lang="hu-HU" b="1" dirty="0" err="1" smtClean="0"/>
              <a:t>Selenium</a:t>
            </a:r>
            <a:r>
              <a:rPr lang="hu-HU" dirty="0" smtClean="0"/>
              <a:t> </a:t>
            </a:r>
            <a:r>
              <a:rPr lang="hu-HU" dirty="0"/>
              <a:t>segítségével, ami nagyon lassú (és csalás), de </a:t>
            </a:r>
            <a:r>
              <a:rPr lang="hu-HU" dirty="0" smtClean="0"/>
              <a:t>hatékony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937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Szöveg</a:t>
            </a:r>
            <a:r>
              <a:rPr lang="en-GB" dirty="0"/>
              <a:t> </a:t>
            </a:r>
            <a:r>
              <a:rPr lang="en-GB" dirty="0" err="1"/>
              <a:t>beszerzése</a:t>
            </a:r>
            <a:r>
              <a:rPr lang="en-GB" dirty="0"/>
              <a:t> </a:t>
            </a:r>
            <a:r>
              <a:rPr lang="en-GB" dirty="0" err="1"/>
              <a:t>weboldalakról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 </a:t>
            </a:r>
            <a:r>
              <a:rPr lang="en-GB" dirty="0" err="1"/>
              <a:t>kimeneti</a:t>
            </a:r>
            <a:r>
              <a:rPr lang="en-GB" dirty="0"/>
              <a:t> </a:t>
            </a:r>
            <a:r>
              <a:rPr lang="en-GB" dirty="0" smtClean="0"/>
              <a:t>HTML </a:t>
            </a:r>
            <a:r>
              <a:rPr lang="en-GB" dirty="0" err="1"/>
              <a:t>dokumentumot</a:t>
            </a:r>
            <a:r>
              <a:rPr lang="en-GB" dirty="0"/>
              <a:t> (</a:t>
            </a:r>
            <a:r>
              <a:rPr lang="en-GB" dirty="0" err="1"/>
              <a:t>amely</a:t>
            </a:r>
            <a:r>
              <a:rPr lang="en-GB" dirty="0"/>
              <a:t> </a:t>
            </a:r>
            <a:r>
              <a:rPr lang="en-GB" dirty="0" err="1"/>
              <a:t>általában</a:t>
            </a:r>
            <a:r>
              <a:rPr lang="en-GB" dirty="0"/>
              <a:t> </a:t>
            </a:r>
            <a:r>
              <a:rPr lang="en-GB" dirty="0" smtClean="0"/>
              <a:t>s</a:t>
            </a:r>
            <a:r>
              <a:rPr lang="hu-HU" dirty="0" smtClean="0"/>
              <a:t>z</a:t>
            </a:r>
            <a:r>
              <a:rPr lang="en-GB" dirty="0" err="1" smtClean="0"/>
              <a:t>tringként</a:t>
            </a:r>
            <a:r>
              <a:rPr lang="en-GB" dirty="0" smtClean="0"/>
              <a:t> </a:t>
            </a:r>
            <a:r>
              <a:rPr lang="en-GB" dirty="0"/>
              <a:t>van </a:t>
            </a:r>
            <a:r>
              <a:rPr lang="en-GB" dirty="0" err="1"/>
              <a:t>ábrázolva</a:t>
            </a:r>
            <a:r>
              <a:rPr lang="en-GB" dirty="0"/>
              <a:t> a </a:t>
            </a:r>
            <a:r>
              <a:rPr lang="en-GB" dirty="0" err="1"/>
              <a:t>memóriában</a:t>
            </a:r>
            <a:r>
              <a:rPr lang="en-GB" dirty="0"/>
              <a:t>,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fájlként</a:t>
            </a:r>
            <a:r>
              <a:rPr lang="en-GB" dirty="0"/>
              <a:t> a </a:t>
            </a:r>
            <a:r>
              <a:rPr lang="en-GB" dirty="0" err="1"/>
              <a:t>fájlrendszerben</a:t>
            </a:r>
            <a:r>
              <a:rPr lang="en-GB" dirty="0"/>
              <a:t>) </a:t>
            </a:r>
            <a:r>
              <a:rPr lang="en-GB" dirty="0" err="1"/>
              <a:t>szöveggé</a:t>
            </a:r>
            <a:r>
              <a:rPr lang="en-GB" dirty="0"/>
              <a:t> </a:t>
            </a:r>
            <a:r>
              <a:rPr lang="en-GB" dirty="0" err="1"/>
              <a:t>kell</a:t>
            </a:r>
            <a:r>
              <a:rPr lang="en-GB" dirty="0"/>
              <a:t> </a:t>
            </a:r>
            <a:r>
              <a:rPr lang="en-GB" dirty="0" err="1"/>
              <a:t>alakítani</a:t>
            </a:r>
            <a:endParaRPr lang="en-GB" dirty="0"/>
          </a:p>
          <a:p>
            <a:pPr lvl="1"/>
            <a:r>
              <a:rPr lang="hu-HU" dirty="0"/>
              <a:t>Az </a:t>
            </a:r>
            <a:r>
              <a:rPr lang="hu-HU" dirty="0" err="1" smtClean="0"/>
              <a:t>NLP-megoldások</a:t>
            </a:r>
            <a:r>
              <a:rPr lang="hu-HU" dirty="0"/>
              <a:t>, beleértve a </a:t>
            </a:r>
            <a:r>
              <a:rPr lang="hu-HU" dirty="0" smtClean="0"/>
              <a:t>nyelvmodelleket </a:t>
            </a:r>
            <a:r>
              <a:rPr lang="hu-HU" dirty="0"/>
              <a:t>is, általában természetes nyelvi bemenetet várnak, és kezelni tudják az enyhe, nem zavaró </a:t>
            </a:r>
            <a:r>
              <a:rPr lang="hu-HU" dirty="0" smtClean="0"/>
              <a:t>jelölőnyelvi jelöléseket (</a:t>
            </a:r>
            <a:r>
              <a:rPr lang="hu-HU" dirty="0" err="1" smtClean="0"/>
              <a:t>markdownt</a:t>
            </a:r>
            <a:r>
              <a:rPr lang="hu-HU" dirty="0" smtClean="0"/>
              <a:t>), </a:t>
            </a:r>
            <a:r>
              <a:rPr lang="hu-HU" dirty="0"/>
              <a:t>de </a:t>
            </a:r>
            <a:r>
              <a:rPr lang="en-GB" dirty="0" err="1"/>
              <a:t>nyers</a:t>
            </a:r>
            <a:r>
              <a:rPr lang="en-GB" dirty="0"/>
              <a:t> HTML-t </a:t>
            </a:r>
            <a:r>
              <a:rPr lang="en-GB" dirty="0" err="1"/>
              <a:t>vagy</a:t>
            </a:r>
            <a:r>
              <a:rPr lang="en-GB" dirty="0"/>
              <a:t> XML-t </a:t>
            </a:r>
            <a:r>
              <a:rPr lang="hu-HU" dirty="0" smtClean="0"/>
              <a:t>nem (és ez ráadásul pazarlás is)</a:t>
            </a:r>
          </a:p>
          <a:p>
            <a:pPr lvl="1"/>
            <a:r>
              <a:rPr lang="en-GB" dirty="0"/>
              <a:t>Minden HTML </a:t>
            </a:r>
            <a:r>
              <a:rPr lang="en-GB" dirty="0" err="1"/>
              <a:t>tartalmaz</a:t>
            </a:r>
            <a:r>
              <a:rPr lang="en-GB" dirty="0"/>
              <a:t> </a:t>
            </a:r>
            <a:r>
              <a:rPr lang="en-GB" dirty="0" err="1"/>
              <a:t>olyan</a:t>
            </a:r>
            <a:r>
              <a:rPr lang="en-GB" dirty="0"/>
              <a:t> </a:t>
            </a:r>
            <a:r>
              <a:rPr lang="en-GB" dirty="0" err="1"/>
              <a:t>részeket</a:t>
            </a:r>
            <a:r>
              <a:rPr lang="en-GB" dirty="0"/>
              <a:t>, mint </a:t>
            </a:r>
            <a:r>
              <a:rPr lang="en-GB" dirty="0" err="1"/>
              <a:t>például</a:t>
            </a:r>
            <a:r>
              <a:rPr lang="en-GB" dirty="0"/>
              <a:t> a </a:t>
            </a:r>
            <a:r>
              <a:rPr lang="en-GB" dirty="0" err="1"/>
              <a:t>felhasználói</a:t>
            </a:r>
            <a:r>
              <a:rPr lang="en-GB" dirty="0"/>
              <a:t> </a:t>
            </a:r>
            <a:r>
              <a:rPr lang="en-GB" dirty="0" err="1"/>
              <a:t>interakciót</a:t>
            </a:r>
            <a:r>
              <a:rPr lang="en-GB" dirty="0"/>
              <a:t> </a:t>
            </a:r>
            <a:r>
              <a:rPr lang="en-GB" dirty="0" err="1"/>
              <a:t>szolgáló</a:t>
            </a:r>
            <a:r>
              <a:rPr lang="en-GB" dirty="0"/>
              <a:t> </a:t>
            </a:r>
            <a:r>
              <a:rPr lang="hu-HU" dirty="0" smtClean="0"/>
              <a:t>és a </a:t>
            </a:r>
            <a:r>
              <a:rPr lang="en-GB" dirty="0" err="1" smtClean="0"/>
              <a:t>megjelenített</a:t>
            </a:r>
            <a:r>
              <a:rPr lang="en-GB" dirty="0" smtClean="0"/>
              <a:t> </a:t>
            </a:r>
            <a:r>
              <a:rPr lang="en-GB" dirty="0" err="1"/>
              <a:t>oldal</a:t>
            </a:r>
            <a:r>
              <a:rPr lang="hu-HU" dirty="0"/>
              <a:t>t</a:t>
            </a:r>
            <a:r>
              <a:rPr lang="en-GB" dirty="0"/>
              <a:t> </a:t>
            </a:r>
            <a:r>
              <a:rPr lang="hu-HU" dirty="0"/>
              <a:t>dinamikusabbá tevő </a:t>
            </a:r>
            <a:r>
              <a:rPr lang="en-GB" dirty="0" smtClean="0"/>
              <a:t>JavaScript </a:t>
            </a:r>
            <a:r>
              <a:rPr lang="en-GB" dirty="0" err="1"/>
              <a:t>és</a:t>
            </a:r>
            <a:r>
              <a:rPr lang="en-GB" dirty="0"/>
              <a:t> a </a:t>
            </a:r>
            <a:r>
              <a:rPr lang="en-GB" dirty="0" err="1" smtClean="0"/>
              <a:t>CSS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dirty="0" err="1"/>
              <a:t>elrendezés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formázás</a:t>
            </a:r>
            <a:r>
              <a:rPr lang="en-GB" dirty="0"/>
              <a:t>) – </a:t>
            </a:r>
            <a:r>
              <a:rPr lang="en-GB" dirty="0" err="1"/>
              <a:t>eltávolítandó</a:t>
            </a:r>
            <a:r>
              <a:rPr lang="en-GB" dirty="0"/>
              <a:t> </a:t>
            </a:r>
            <a:endParaRPr lang="hu-HU" dirty="0" smtClean="0"/>
          </a:p>
          <a:p>
            <a:pPr lvl="1"/>
            <a:r>
              <a:rPr lang="en-GB" dirty="0" err="1"/>
              <a:t>Navigációs</a:t>
            </a:r>
            <a:r>
              <a:rPr lang="en-GB" dirty="0"/>
              <a:t> </a:t>
            </a:r>
            <a:r>
              <a:rPr lang="en-GB" dirty="0" err="1"/>
              <a:t>sávok</a:t>
            </a:r>
            <a:r>
              <a:rPr lang="en-GB" dirty="0"/>
              <a:t>, </a:t>
            </a:r>
            <a:r>
              <a:rPr lang="en-GB" dirty="0" err="1"/>
              <a:t>hirdetések</a:t>
            </a:r>
            <a:r>
              <a:rPr lang="en-GB" dirty="0"/>
              <a:t>, </a:t>
            </a:r>
            <a:r>
              <a:rPr lang="en-GB" dirty="0" err="1"/>
              <a:t>láblécek</a:t>
            </a:r>
            <a:r>
              <a:rPr lang="en-GB" dirty="0"/>
              <a:t>, </a:t>
            </a:r>
            <a:r>
              <a:rPr lang="en-GB" dirty="0" err="1" smtClean="0"/>
              <a:t>sablonszöveg</a:t>
            </a:r>
            <a:r>
              <a:rPr lang="hu-HU" dirty="0" smtClean="0"/>
              <a:t> </a:t>
            </a:r>
            <a:r>
              <a:rPr lang="en-GB" dirty="0" smtClean="0"/>
              <a:t>– </a:t>
            </a:r>
            <a:r>
              <a:rPr lang="en-GB" dirty="0" err="1" smtClean="0"/>
              <a:t>eltávolítandó</a:t>
            </a:r>
            <a:endParaRPr lang="hu-HU" dirty="0" smtClean="0"/>
          </a:p>
          <a:p>
            <a:pPr lvl="1"/>
            <a:r>
              <a:rPr lang="en-GB" dirty="0" err="1"/>
              <a:t>Hiperhivatkozások</a:t>
            </a:r>
            <a:r>
              <a:rPr lang="en-GB" dirty="0"/>
              <a:t> – a </a:t>
            </a:r>
            <a:r>
              <a:rPr lang="en-GB" dirty="0" err="1" smtClean="0"/>
              <a:t>szöveg</a:t>
            </a:r>
            <a:r>
              <a:rPr lang="hu-HU" dirty="0" smtClean="0"/>
              <a:t>et</a:t>
            </a:r>
            <a:r>
              <a:rPr lang="en-GB" dirty="0" smtClean="0"/>
              <a:t> </a:t>
            </a:r>
            <a:r>
              <a:rPr lang="en-GB" dirty="0" err="1" smtClean="0"/>
              <a:t>megtart</a:t>
            </a:r>
            <a:r>
              <a:rPr lang="hu-HU" dirty="0" err="1" smtClean="0"/>
              <a:t>juk</a:t>
            </a:r>
            <a:r>
              <a:rPr lang="en-GB" dirty="0" smtClean="0"/>
              <a:t>,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smtClean="0"/>
              <a:t>URL</a:t>
            </a:r>
            <a:r>
              <a:rPr lang="hu-HU" dirty="0" err="1" smtClean="0"/>
              <a:t>-t</a:t>
            </a:r>
            <a:r>
              <a:rPr lang="en-GB" dirty="0" smtClean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smtClean="0"/>
              <a:t>a</a:t>
            </a:r>
            <a:r>
              <a:rPr lang="hu-HU" dirty="0" smtClean="0"/>
              <a:t>z &lt;a&gt; </a:t>
            </a:r>
            <a:r>
              <a:rPr lang="en-GB" dirty="0" err="1" smtClean="0"/>
              <a:t>címk</a:t>
            </a:r>
            <a:r>
              <a:rPr lang="hu-HU" dirty="0" smtClean="0"/>
              <a:t>ét</a:t>
            </a:r>
            <a:r>
              <a:rPr lang="en-GB" dirty="0" smtClean="0"/>
              <a:t> </a:t>
            </a:r>
            <a:r>
              <a:rPr lang="hu-HU" dirty="0" smtClean="0"/>
              <a:t>eldobjuk</a:t>
            </a:r>
          </a:p>
          <a:p>
            <a:pPr lvl="1"/>
            <a:r>
              <a:rPr lang="en-GB" dirty="0"/>
              <a:t>A HTML </a:t>
            </a:r>
            <a:r>
              <a:rPr lang="en-GB" dirty="0" err="1" smtClean="0"/>
              <a:t>figyelmen</a:t>
            </a:r>
            <a:r>
              <a:rPr lang="en-GB" dirty="0" smtClean="0"/>
              <a:t> </a:t>
            </a:r>
            <a:r>
              <a:rPr lang="en-GB" dirty="0" err="1"/>
              <a:t>kívül</a:t>
            </a:r>
            <a:r>
              <a:rPr lang="en-GB" dirty="0"/>
              <a:t> </a:t>
            </a:r>
            <a:r>
              <a:rPr lang="en-GB" dirty="0" err="1"/>
              <a:t>hagyja</a:t>
            </a:r>
            <a:r>
              <a:rPr lang="en-GB" dirty="0"/>
              <a:t> a </a:t>
            </a:r>
            <a:r>
              <a:rPr lang="en-GB" dirty="0" err="1" smtClean="0"/>
              <a:t>szóközöket</a:t>
            </a:r>
            <a:r>
              <a:rPr lang="hu-HU" dirty="0" smtClean="0"/>
              <a:t>, sortöréseket</a:t>
            </a:r>
            <a:r>
              <a:rPr lang="en-GB" dirty="0" smtClean="0"/>
              <a:t> –</a:t>
            </a:r>
            <a:r>
              <a:rPr lang="hu-HU" dirty="0" smtClean="0"/>
              <a:t>– normalizálni kell</a:t>
            </a:r>
          </a:p>
          <a:p>
            <a:pPr lvl="1"/>
            <a:r>
              <a:rPr lang="hu-HU" dirty="0" smtClean="0"/>
              <a:t>HTML-entitások </a:t>
            </a:r>
            <a:r>
              <a:rPr lang="hu-HU" dirty="0" err="1" smtClean="0"/>
              <a:t>&amp;amp</a:t>
            </a:r>
            <a:r>
              <a:rPr lang="hu-HU" dirty="0" smtClean="0"/>
              <a:t>; = &amp;, </a:t>
            </a:r>
            <a:r>
              <a:rPr lang="hu-HU" dirty="0" err="1" smtClean="0"/>
              <a:t>&amp;gt</a:t>
            </a:r>
            <a:r>
              <a:rPr lang="hu-HU" dirty="0" smtClean="0"/>
              <a:t>; = &gt;, </a:t>
            </a:r>
            <a:r>
              <a:rPr lang="hu-HU" dirty="0" err="1" smtClean="0"/>
              <a:t>&amp;nbsp</a:t>
            </a:r>
            <a:r>
              <a:rPr lang="hu-HU" dirty="0" smtClean="0"/>
              <a:t>; egyfajta szóköz, </a:t>
            </a:r>
            <a:r>
              <a:rPr lang="en-GB" dirty="0" smtClean="0"/>
              <a:t>&amp;#9878;</a:t>
            </a:r>
            <a:r>
              <a:rPr lang="hu-HU" dirty="0" smtClean="0"/>
              <a:t> vagy </a:t>
            </a:r>
            <a:r>
              <a:rPr lang="en-GB" dirty="0" smtClean="0"/>
              <a:t>&amp;#x2696;</a:t>
            </a:r>
            <a:r>
              <a:rPr lang="hu-HU" dirty="0" smtClean="0"/>
              <a:t> = </a:t>
            </a:r>
            <a:r>
              <a:rPr lang="en-GB" dirty="0" smtClean="0"/>
              <a:t>⚖</a:t>
            </a:r>
            <a:r>
              <a:rPr lang="hu-HU" dirty="0" smtClean="0"/>
              <a:t> – ezeket dekódolni kell</a:t>
            </a:r>
          </a:p>
          <a:p>
            <a:pPr lvl="1"/>
            <a:r>
              <a:rPr lang="hu-HU" dirty="0" smtClean="0"/>
              <a:t>számozott (&lt;</a:t>
            </a:r>
            <a:r>
              <a:rPr lang="hu-HU" dirty="0" err="1" smtClean="0"/>
              <a:t>ol</a:t>
            </a:r>
            <a:r>
              <a:rPr lang="hu-HU" dirty="0" smtClean="0"/>
              <a:t>&gt;), pontozott (&lt;</a:t>
            </a:r>
            <a:r>
              <a:rPr lang="hu-HU" dirty="0" err="1" smtClean="0"/>
              <a:t>ul</a:t>
            </a:r>
            <a:r>
              <a:rPr lang="hu-HU" dirty="0" smtClean="0"/>
              <a:t>&gt;) listák, bekezdések (&lt;p&gt;), sortörések (&lt;</a:t>
            </a:r>
            <a:r>
              <a:rPr lang="hu-HU" dirty="0" err="1" smtClean="0"/>
              <a:t>lb</a:t>
            </a:r>
            <a:r>
              <a:rPr lang="hu-HU" dirty="0" smtClean="0"/>
              <a:t>&gt;) címkéi – át kell alakítani sortöréssé, számmá, listajellé</a:t>
            </a:r>
          </a:p>
        </p:txBody>
      </p:sp>
    </p:spTree>
    <p:extLst>
      <p:ext uri="{BB962C8B-B14F-4D97-AF65-F5344CB8AC3E}">
        <p14:creationId xmlns:p14="http://schemas.microsoft.com/office/powerpoint/2010/main" val="36540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Szöveg</a:t>
            </a:r>
            <a:r>
              <a:rPr lang="en-GB" dirty="0"/>
              <a:t> </a:t>
            </a:r>
            <a:r>
              <a:rPr lang="en-GB" dirty="0" err="1"/>
              <a:t>beszerzése</a:t>
            </a:r>
            <a:r>
              <a:rPr lang="en-GB" dirty="0"/>
              <a:t> </a:t>
            </a:r>
            <a:r>
              <a:rPr lang="en-GB" dirty="0" err="1"/>
              <a:t>weboldalakról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</a:t>
            </a:r>
            <a:r>
              <a:rPr lang="hu-HU" dirty="0" smtClean="0"/>
              <a:t>jelölőnyelvi jelölések alakítása </a:t>
            </a:r>
            <a:r>
              <a:rPr lang="hu-HU" dirty="0"/>
              <a:t>általában kétféleképpen végezhető el: 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HTML </a:t>
            </a:r>
            <a:r>
              <a:rPr lang="en-GB" dirty="0" err="1"/>
              <a:t>dokumentum</a:t>
            </a:r>
            <a:r>
              <a:rPr lang="en-GB" dirty="0"/>
              <a:t> </a:t>
            </a:r>
            <a:r>
              <a:rPr lang="hu-HU" dirty="0" smtClean="0"/>
              <a:t>szintaktikai feldolgozása </a:t>
            </a:r>
            <a:r>
              <a:rPr lang="en-GB" dirty="0" smtClean="0"/>
              <a:t>(parsing</a:t>
            </a:r>
            <a:r>
              <a:rPr lang="en-GB" dirty="0"/>
              <a:t>) </a:t>
            </a:r>
          </a:p>
          <a:p>
            <a:pPr lvl="2"/>
            <a:r>
              <a:rPr lang="en-GB" dirty="0" err="1"/>
              <a:t>talán</a:t>
            </a:r>
            <a:r>
              <a:rPr lang="en-GB" dirty="0"/>
              <a:t> </a:t>
            </a:r>
            <a:r>
              <a:rPr lang="en-GB" dirty="0" err="1" smtClean="0"/>
              <a:t>általánosabb</a:t>
            </a:r>
            <a:r>
              <a:rPr lang="hu-HU" dirty="0" smtClean="0"/>
              <a:t>, kevesebb kézi programozás kell hozzá, de igazából ez nem nagyon van így</a:t>
            </a:r>
          </a:p>
          <a:p>
            <a:pPr lvl="1"/>
            <a:r>
              <a:rPr lang="hu-HU" dirty="0" smtClean="0"/>
              <a:t>a</a:t>
            </a:r>
            <a:r>
              <a:rPr lang="en-GB" dirty="0" smtClean="0"/>
              <a:t> </a:t>
            </a:r>
            <a:r>
              <a:rPr lang="en-GB" dirty="0" err="1"/>
              <a:t>releváns</a:t>
            </a:r>
            <a:r>
              <a:rPr lang="en-GB" dirty="0"/>
              <a:t> </a:t>
            </a:r>
            <a:r>
              <a:rPr lang="en-GB" dirty="0" err="1"/>
              <a:t>szöveg</a:t>
            </a:r>
            <a:r>
              <a:rPr lang="en-GB" dirty="0"/>
              <a:t> </a:t>
            </a:r>
            <a:r>
              <a:rPr lang="en-GB" dirty="0" err="1"/>
              <a:t>kinyerése</a:t>
            </a:r>
            <a:r>
              <a:rPr lang="en-GB" dirty="0"/>
              <a:t> </a:t>
            </a:r>
            <a:r>
              <a:rPr lang="en-GB" dirty="0" err="1"/>
              <a:t>vagy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irreleváns</a:t>
            </a:r>
            <a:r>
              <a:rPr lang="en-GB" dirty="0"/>
              <a:t> </a:t>
            </a:r>
            <a:r>
              <a:rPr lang="en-GB" dirty="0" err="1"/>
              <a:t>részek</a:t>
            </a:r>
            <a:r>
              <a:rPr lang="en-GB" dirty="0"/>
              <a:t> </a:t>
            </a:r>
            <a:r>
              <a:rPr lang="en-GB" dirty="0" err="1"/>
              <a:t>törlése</a:t>
            </a:r>
            <a:r>
              <a:rPr lang="en-GB" dirty="0"/>
              <a:t> </a:t>
            </a:r>
            <a:r>
              <a:rPr lang="en-GB" dirty="0" err="1"/>
              <a:t>reguláris</a:t>
            </a:r>
            <a:r>
              <a:rPr lang="en-GB" dirty="0"/>
              <a:t> </a:t>
            </a:r>
            <a:r>
              <a:rPr lang="en-GB" dirty="0" err="1" smtClean="0"/>
              <a:t>kifejezésekkel</a:t>
            </a:r>
            <a:endParaRPr lang="hu-HU" dirty="0" smtClean="0"/>
          </a:p>
          <a:p>
            <a:pPr lvl="2"/>
            <a:r>
              <a:rPr lang="hu-HU" dirty="0" smtClean="0"/>
              <a:t>zömében </a:t>
            </a:r>
            <a:r>
              <a:rPr lang="en-GB" dirty="0" err="1" smtClean="0"/>
              <a:t>webhely-specifikus</a:t>
            </a:r>
            <a:r>
              <a:rPr lang="en-GB" dirty="0" smtClean="0"/>
              <a:t> </a:t>
            </a:r>
            <a:endParaRPr lang="en-GB" dirty="0"/>
          </a:p>
          <a:p>
            <a:pPr lvl="2"/>
            <a:r>
              <a:rPr lang="en-GB" dirty="0" err="1"/>
              <a:t>kicsit</a:t>
            </a:r>
            <a:r>
              <a:rPr lang="en-GB" dirty="0"/>
              <a:t> </a:t>
            </a:r>
            <a:r>
              <a:rPr lang="en-GB" dirty="0" err="1"/>
              <a:t>több</a:t>
            </a:r>
            <a:r>
              <a:rPr lang="en-GB" dirty="0"/>
              <a:t> </a:t>
            </a:r>
            <a:r>
              <a:rPr lang="hu-HU" dirty="0" smtClean="0"/>
              <a:t>kézi programozás</a:t>
            </a:r>
          </a:p>
          <a:p>
            <a:pPr lvl="2"/>
            <a:r>
              <a:rPr lang="hu-HU" dirty="0" smtClean="0"/>
              <a:t>sokkal gyorsabb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Szöveg</a:t>
            </a:r>
            <a:r>
              <a:rPr lang="en-GB" dirty="0"/>
              <a:t> </a:t>
            </a:r>
            <a:r>
              <a:rPr lang="en-GB" dirty="0" err="1"/>
              <a:t>beszerzése</a:t>
            </a:r>
            <a:r>
              <a:rPr lang="en-GB" dirty="0"/>
              <a:t> </a:t>
            </a:r>
            <a:r>
              <a:rPr lang="en-GB" dirty="0" err="1"/>
              <a:t>weboldalakról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BeautifulSoup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(bs4):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smtClean="0"/>
              <a:t>a legjobb Python-könyvtár HTML- és XML-dokumentumok feldolgozására</a:t>
            </a:r>
          </a:p>
          <a:p>
            <a:pPr lvl="1"/>
            <a:r>
              <a:rPr lang="hu-HU" dirty="0" smtClean="0"/>
              <a:t>a </a:t>
            </a:r>
            <a:r>
              <a:rPr lang="en-GB" dirty="0" err="1" smtClean="0"/>
              <a:t>dokumentumfá</a:t>
            </a:r>
            <a:r>
              <a:rPr lang="hu-HU" dirty="0" smtClean="0"/>
              <a:t>t</a:t>
            </a:r>
            <a:r>
              <a:rPr lang="en-GB" dirty="0" smtClean="0"/>
              <a:t> </a:t>
            </a:r>
            <a:r>
              <a:rPr lang="en-GB" dirty="0" err="1" smtClean="0"/>
              <a:t>kényelmes</a:t>
            </a:r>
            <a:r>
              <a:rPr lang="hu-HU" dirty="0" smtClean="0"/>
              <a:t>en</a:t>
            </a:r>
            <a:r>
              <a:rPr lang="en-GB" dirty="0" smtClean="0"/>
              <a:t>, </a:t>
            </a:r>
            <a:r>
              <a:rPr lang="en-GB" dirty="0" err="1"/>
              <a:t>viszonylag</a:t>
            </a:r>
            <a:r>
              <a:rPr lang="en-GB" dirty="0"/>
              <a:t> </a:t>
            </a:r>
            <a:r>
              <a:rPr lang="en-GB" dirty="0" err="1" smtClean="0"/>
              <a:t>intuitív</a:t>
            </a:r>
            <a:r>
              <a:rPr lang="hu-HU" dirty="0" smtClean="0"/>
              <a:t>an,</a:t>
            </a:r>
            <a:r>
              <a:rPr lang="en-GB" dirty="0" smtClean="0"/>
              <a:t> </a:t>
            </a:r>
            <a:r>
              <a:rPr lang="en-GB" b="1" dirty="0" err="1" smtClean="0"/>
              <a:t>objektumorientált</a:t>
            </a:r>
            <a:r>
              <a:rPr lang="en-GB" b="1" dirty="0" smtClean="0"/>
              <a:t> </a:t>
            </a:r>
            <a:r>
              <a:rPr lang="hu-HU" dirty="0" smtClean="0"/>
              <a:t>keretben feldolgozhatóvá teszi</a:t>
            </a:r>
            <a:endParaRPr lang="en-GB" dirty="0"/>
          </a:p>
          <a:p>
            <a:pPr lvl="2"/>
            <a:r>
              <a:rPr lang="en-GB" dirty="0" err="1"/>
              <a:t>minden</a:t>
            </a:r>
            <a:r>
              <a:rPr lang="en-GB" dirty="0"/>
              <a:t> </a:t>
            </a:r>
            <a:r>
              <a:rPr lang="en-GB" dirty="0" err="1" smtClean="0"/>
              <a:t>objektum</a:t>
            </a:r>
            <a:r>
              <a:rPr lang="en-GB" dirty="0" smtClean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csomópont</a:t>
            </a:r>
            <a:r>
              <a:rPr lang="en-GB" dirty="0"/>
              <a:t> a </a:t>
            </a:r>
            <a:r>
              <a:rPr lang="en-GB" dirty="0" err="1"/>
              <a:t>fában</a:t>
            </a:r>
            <a:r>
              <a:rPr lang="en-GB" dirty="0"/>
              <a:t> (pl. </a:t>
            </a:r>
            <a:r>
              <a:rPr lang="en-GB" dirty="0" err="1"/>
              <a:t>egy</a:t>
            </a:r>
            <a:r>
              <a:rPr lang="en-GB" dirty="0"/>
              <a:t> HTML/XML </a:t>
            </a:r>
            <a:r>
              <a:rPr lang="en-GB" dirty="0" err="1"/>
              <a:t>elem</a:t>
            </a:r>
            <a:r>
              <a:rPr lang="en-GB" dirty="0"/>
              <a:t>),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objektum</a:t>
            </a:r>
            <a:r>
              <a:rPr lang="en-GB" dirty="0"/>
              <a:t> </a:t>
            </a:r>
            <a:r>
              <a:rPr lang="en-GB" dirty="0" err="1"/>
              <a:t>attribútumai</a:t>
            </a:r>
            <a:r>
              <a:rPr lang="en-GB" dirty="0"/>
              <a:t> </a:t>
            </a:r>
            <a:r>
              <a:rPr lang="en-GB" dirty="0" err="1" smtClean="0"/>
              <a:t>kulcs-érték</a:t>
            </a:r>
            <a:r>
              <a:rPr lang="en-GB" dirty="0" smtClean="0"/>
              <a:t> </a:t>
            </a:r>
            <a:r>
              <a:rPr lang="en-GB" dirty="0" err="1"/>
              <a:t>párokként</a:t>
            </a:r>
            <a:r>
              <a:rPr lang="en-GB" dirty="0"/>
              <a:t> </a:t>
            </a:r>
            <a:r>
              <a:rPr lang="hu-HU" dirty="0" smtClean="0"/>
              <a:t>jelennek meg egy </a:t>
            </a:r>
            <a:r>
              <a:rPr lang="hu-HU" dirty="0" err="1" smtClean="0"/>
              <a:t>dictben</a:t>
            </a:r>
            <a:endParaRPr lang="en-GB" dirty="0"/>
          </a:p>
          <a:p>
            <a:pPr lvl="1"/>
            <a:r>
              <a:rPr lang="hu-HU" dirty="0"/>
              <a:t>ez hasonló a böngészők és a </a:t>
            </a:r>
            <a:r>
              <a:rPr lang="hu-HU" dirty="0" err="1"/>
              <a:t>JS</a:t>
            </a:r>
            <a:r>
              <a:rPr lang="hu-HU" dirty="0"/>
              <a:t> által a HTML </a:t>
            </a:r>
            <a:r>
              <a:rPr lang="hu-HU" dirty="0" smtClean="0"/>
              <a:t>dokumentum elemeinek címzésére használt </a:t>
            </a:r>
            <a:r>
              <a:rPr lang="hu-HU" dirty="0" err="1" smtClean="0"/>
              <a:t>DOM-hoz</a:t>
            </a:r>
            <a:r>
              <a:rPr lang="hu-HU" dirty="0" smtClean="0"/>
              <a:t>, de nem azonos vele</a:t>
            </a:r>
          </a:p>
          <a:p>
            <a:pPr lvl="2"/>
            <a:r>
              <a:rPr lang="hu-HU" dirty="0"/>
              <a:t>a </a:t>
            </a:r>
            <a:r>
              <a:rPr lang="hu-HU" dirty="0" err="1"/>
              <a:t>DOM-hoz</a:t>
            </a:r>
            <a:r>
              <a:rPr lang="hu-HU" dirty="0"/>
              <a:t> hasonlóan a HTML/XML dokumentumot </a:t>
            </a:r>
            <a:r>
              <a:rPr lang="hu-HU" dirty="0" smtClean="0"/>
              <a:t>objektumok alkotta faként </a:t>
            </a:r>
            <a:r>
              <a:rPr lang="hu-HU" dirty="0"/>
              <a:t>ábrázolja, amelyek szülő-gyermek </a:t>
            </a:r>
            <a:r>
              <a:rPr lang="hu-HU" dirty="0" smtClean="0"/>
              <a:t>kapcsolatokkal </a:t>
            </a:r>
            <a:r>
              <a:rPr lang="hu-HU" dirty="0"/>
              <a:t>vannak </a:t>
            </a:r>
            <a:r>
              <a:rPr lang="hu-HU" dirty="0" smtClean="0"/>
              <a:t>összekötve; </a:t>
            </a:r>
            <a:r>
              <a:rPr lang="en-GB" dirty="0" err="1" smtClean="0"/>
              <a:t>ezek</a:t>
            </a:r>
            <a:r>
              <a:rPr lang="hu-HU" dirty="0" err="1" smtClean="0"/>
              <a:t>nek</a:t>
            </a:r>
            <a:r>
              <a:rPr lang="en-GB" dirty="0" smtClean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 smtClean="0"/>
              <a:t>objektumok</a:t>
            </a:r>
            <a:r>
              <a:rPr lang="hu-HU" dirty="0" err="1" smtClean="0"/>
              <a:t>nak</a:t>
            </a:r>
            <a:r>
              <a:rPr lang="hu-HU" dirty="0" smtClean="0"/>
              <a:t> meghívható </a:t>
            </a:r>
            <a:r>
              <a:rPr lang="en-GB" dirty="0" err="1" smtClean="0"/>
              <a:t>attribútum</a:t>
            </a:r>
            <a:r>
              <a:rPr lang="hu-HU" dirty="0" err="1" smtClean="0"/>
              <a:t>aik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azonosak</a:t>
            </a:r>
            <a:r>
              <a:rPr lang="en-GB" dirty="0"/>
              <a:t> a HTML/XML </a:t>
            </a:r>
            <a:r>
              <a:rPr lang="en-GB" dirty="0" err="1"/>
              <a:t>elemek</a:t>
            </a:r>
            <a:r>
              <a:rPr lang="en-GB" dirty="0"/>
              <a:t> </a:t>
            </a:r>
            <a:r>
              <a:rPr lang="en-GB" dirty="0" err="1"/>
              <a:t>attribútumaival</a:t>
            </a:r>
            <a:r>
              <a:rPr lang="en-GB" dirty="0"/>
              <a:t>)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 smtClean="0"/>
              <a:t>metódus</a:t>
            </a:r>
            <a:r>
              <a:rPr lang="hu-HU" dirty="0" err="1" smtClean="0"/>
              <a:t>aik</a:t>
            </a:r>
            <a:r>
              <a:rPr lang="en-GB" dirty="0" smtClean="0"/>
              <a:t> </a:t>
            </a:r>
            <a:r>
              <a:rPr lang="hu-HU" dirty="0" smtClean="0"/>
              <a:t>vannak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8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Szöveg</a:t>
            </a:r>
            <a:r>
              <a:rPr lang="en-GB" dirty="0"/>
              <a:t> </a:t>
            </a:r>
            <a:r>
              <a:rPr lang="en-GB" dirty="0" err="1"/>
              <a:t>beszerzése</a:t>
            </a:r>
            <a:r>
              <a:rPr lang="en-GB" dirty="0"/>
              <a:t> </a:t>
            </a:r>
            <a:r>
              <a:rPr lang="en-GB" dirty="0" err="1"/>
              <a:t>weboldalakról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Általános módszer:</a:t>
            </a:r>
          </a:p>
          <a:p>
            <a:pPr lvl="1"/>
            <a:r>
              <a:rPr lang="en-GB" dirty="0"/>
              <a:t>A </a:t>
            </a:r>
            <a:r>
              <a:rPr lang="en-GB" dirty="0" smtClean="0"/>
              <a:t>HTML </a:t>
            </a:r>
            <a:r>
              <a:rPr lang="en-GB" dirty="0" err="1"/>
              <a:t>lekérése</a:t>
            </a:r>
            <a:r>
              <a:rPr lang="en-GB" dirty="0"/>
              <a:t> requests </a:t>
            </a:r>
            <a:r>
              <a:rPr lang="en-GB" dirty="0" err="1"/>
              <a:t>segítségével</a:t>
            </a:r>
            <a:r>
              <a:rPr lang="en-GB" dirty="0"/>
              <a:t>, </a:t>
            </a:r>
            <a:r>
              <a:rPr lang="en-GB" dirty="0" err="1"/>
              <a:t>esetleg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felhasználói</a:t>
            </a:r>
            <a:r>
              <a:rPr lang="en-GB" dirty="0"/>
              <a:t> </a:t>
            </a:r>
            <a:r>
              <a:rPr lang="en-GB" dirty="0" err="1"/>
              <a:t>ügynök</a:t>
            </a:r>
            <a:r>
              <a:rPr lang="en-GB" dirty="0"/>
              <a:t> (user agent) </a:t>
            </a:r>
            <a:r>
              <a:rPr lang="en-GB" dirty="0" err="1" smtClean="0"/>
              <a:t>beállítása</a:t>
            </a:r>
            <a:r>
              <a:rPr lang="hu-HU" dirty="0" smtClean="0"/>
              <a:t> fejlécben</a:t>
            </a:r>
            <a:r>
              <a:rPr lang="en-GB" dirty="0" smtClean="0"/>
              <a:t>, </a:t>
            </a:r>
            <a:r>
              <a:rPr lang="en-GB" dirty="0" err="1"/>
              <a:t>munkamenet</a:t>
            </a:r>
            <a:r>
              <a:rPr lang="en-GB" dirty="0"/>
              <a:t> </a:t>
            </a:r>
            <a:r>
              <a:rPr lang="en-GB" dirty="0" err="1" smtClean="0"/>
              <a:t>indítása</a:t>
            </a:r>
            <a:r>
              <a:rPr lang="en-GB" dirty="0"/>
              <a:t>, </a:t>
            </a:r>
            <a:r>
              <a:rPr lang="en-GB" dirty="0" err="1"/>
              <a:t>bejelentkezés</a:t>
            </a:r>
            <a:r>
              <a:rPr lang="en-GB" dirty="0"/>
              <a:t> POST </a:t>
            </a:r>
            <a:r>
              <a:rPr lang="en-GB" dirty="0" err="1"/>
              <a:t>kéréssel</a:t>
            </a:r>
            <a:r>
              <a:rPr lang="en-GB" dirty="0"/>
              <a:t> </a:t>
            </a:r>
            <a:r>
              <a:rPr lang="en-GB" dirty="0" err="1"/>
              <a:t>stb</a:t>
            </a:r>
            <a:r>
              <a:rPr lang="en-GB" dirty="0" smtClean="0"/>
              <a:t>.</a:t>
            </a:r>
            <a:endParaRPr lang="hu-HU" dirty="0" smtClean="0"/>
          </a:p>
          <a:p>
            <a:pPr lvl="1"/>
            <a:r>
              <a:rPr lang="hu-HU" dirty="0" smtClean="0"/>
              <a:t>Megvizsgáljuk </a:t>
            </a:r>
            <a:r>
              <a:rPr lang="hu-HU" dirty="0"/>
              <a:t>a HTML-t, </a:t>
            </a:r>
            <a:r>
              <a:rPr lang="hu-HU" dirty="0" smtClean="0"/>
              <a:t>meghatározzuk, </a:t>
            </a:r>
            <a:r>
              <a:rPr lang="hu-HU" dirty="0"/>
              <a:t>hogy a dokumentum melyik része tartalmazza </a:t>
            </a:r>
            <a:r>
              <a:rPr lang="hu-HU" dirty="0" smtClean="0"/>
              <a:t>a bennünket érdeklő információt </a:t>
            </a:r>
            <a:endParaRPr lang="en-GB" dirty="0"/>
          </a:p>
          <a:p>
            <a:pPr lvl="2"/>
            <a:r>
              <a:rPr lang="hu-HU" dirty="0"/>
              <a:t>ez jellemzően úgy történik, hogy </a:t>
            </a:r>
            <a:r>
              <a:rPr lang="hu-HU" dirty="0" smtClean="0"/>
              <a:t>kiválasztunk </a:t>
            </a:r>
            <a:r>
              <a:rPr lang="hu-HU" dirty="0"/>
              <a:t>egy </a:t>
            </a:r>
            <a:r>
              <a:rPr lang="hu-HU" dirty="0" smtClean="0"/>
              <a:t>&lt;</a:t>
            </a:r>
            <a:r>
              <a:rPr lang="hu-HU" dirty="0" err="1"/>
              <a:t>div</a:t>
            </a:r>
            <a:r>
              <a:rPr lang="hu-HU" dirty="0"/>
              <a:t>&gt; elemet vagy hasonlót egy bizonyos </a:t>
            </a:r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hu-HU" dirty="0" err="1" smtClean="0"/>
              <a:t>attribútumértékkel</a:t>
            </a:r>
            <a:r>
              <a:rPr lang="hu-HU" dirty="0" smtClean="0"/>
              <a:t> </a:t>
            </a:r>
          </a:p>
          <a:p>
            <a:pPr lvl="3"/>
            <a:r>
              <a:rPr lang="hu-HU" dirty="0" smtClean="0"/>
              <a:t>a </a:t>
            </a:r>
            <a:r>
              <a:rPr lang="hu-HU" dirty="0" err="1" smtClean="0"/>
              <a:t>class</a:t>
            </a:r>
            <a:r>
              <a:rPr lang="hu-HU" dirty="0" smtClean="0"/>
              <a:t> arra való, hogy a </a:t>
            </a:r>
            <a:r>
              <a:rPr lang="hu-HU" dirty="0" err="1"/>
              <a:t>CSS</a:t>
            </a:r>
            <a:r>
              <a:rPr lang="hu-HU" dirty="0"/>
              <a:t> </a:t>
            </a:r>
            <a:r>
              <a:rPr lang="hu-HU" dirty="0" smtClean="0"/>
              <a:t>használja megjelenítéshez, </a:t>
            </a:r>
            <a:r>
              <a:rPr lang="hu-HU" dirty="0"/>
              <a:t>de </a:t>
            </a:r>
            <a:r>
              <a:rPr lang="hu-HU" dirty="0" smtClean="0"/>
              <a:t>többnyire tartalomkinyerésre </a:t>
            </a:r>
            <a:r>
              <a:rPr lang="hu-HU" dirty="0"/>
              <a:t>is </a:t>
            </a:r>
            <a:r>
              <a:rPr lang="hu-HU" dirty="0" smtClean="0"/>
              <a:t>hasznos</a:t>
            </a:r>
            <a:endParaRPr lang="hu-HU" dirty="0"/>
          </a:p>
          <a:p>
            <a:pPr lvl="2"/>
            <a:r>
              <a:rPr lang="hu-HU" dirty="0" smtClean="0"/>
              <a:t>vagy a dokumentumgyökérhez, egyéb egyedi elemhez viszonyított pozíció alapján választunk ki egyedi elemet, pl. a dokumentum vagy a body </a:t>
            </a:r>
            <a:r>
              <a:rPr lang="hu-HU" dirty="0"/>
              <a:t>harmadik &lt;</a:t>
            </a:r>
            <a:r>
              <a:rPr lang="hu-HU" dirty="0" err="1"/>
              <a:t>table</a:t>
            </a:r>
            <a:r>
              <a:rPr lang="hu-HU" dirty="0"/>
              <a:t>&gt; </a:t>
            </a:r>
            <a:r>
              <a:rPr lang="hu-HU" dirty="0" smtClean="0"/>
              <a:t>leszármazottjának második &lt;</a:t>
            </a:r>
            <a:r>
              <a:rPr lang="hu-HU" dirty="0" err="1" smtClean="0"/>
              <a:t>td</a:t>
            </a:r>
            <a:r>
              <a:rPr lang="hu-HU" dirty="0" smtClean="0"/>
              <a:t>&gt; leszármazottja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82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Szöveg kinyerése formázott szövegfájlból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MS Word </a:t>
            </a:r>
            <a:r>
              <a:rPr lang="hu-HU" dirty="0" err="1" smtClean="0"/>
              <a:t>docx</a:t>
            </a:r>
            <a:r>
              <a:rPr lang="hu-HU" dirty="0" smtClean="0"/>
              <a:t>: valószínűleg a leggyakoribb</a:t>
            </a:r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docx-fájl</a:t>
            </a:r>
            <a:r>
              <a:rPr lang="hu-HU" dirty="0" smtClean="0"/>
              <a:t> XML-fájlok </a:t>
            </a:r>
            <a:r>
              <a:rPr lang="hu-HU" dirty="0" err="1" smtClean="0"/>
              <a:t>zippel</a:t>
            </a:r>
            <a:r>
              <a:rPr lang="hu-HU" dirty="0" smtClean="0"/>
              <a:t> tömörített gyűjteménye</a:t>
            </a:r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zipfile</a:t>
            </a:r>
            <a:r>
              <a:rPr lang="hu-HU" dirty="0" smtClean="0"/>
              <a:t> könyvtárral kitömöríthető (része a Python standard könyvtárnak), utána a számunkra érdekes XML-fájl (általában </a:t>
            </a:r>
            <a:r>
              <a:rPr lang="hu-HU" i="1" dirty="0" err="1" smtClean="0"/>
              <a:t>word</a:t>
            </a:r>
            <a:r>
              <a:rPr lang="hu-HU" i="1" dirty="0" smtClean="0"/>
              <a:t>/</a:t>
            </a:r>
            <a:r>
              <a:rPr lang="hu-HU" i="1" dirty="0" err="1" smtClean="0"/>
              <a:t>document.xml</a:t>
            </a:r>
            <a:r>
              <a:rPr lang="hu-HU" dirty="0" smtClean="0"/>
              <a:t>) BS4-gyel értelmezhető</a:t>
            </a:r>
          </a:p>
          <a:p>
            <a:pPr lvl="1"/>
            <a:r>
              <a:rPr lang="hu-HU" dirty="0" smtClean="0"/>
              <a:t>de sokkal jobb az egész eredeti fájlt feldolgozni a </a:t>
            </a:r>
            <a:r>
              <a:rPr lang="hu-HU" i="1" dirty="0" err="1" smtClean="0"/>
              <a:t>python-docx</a:t>
            </a:r>
            <a:r>
              <a:rPr lang="hu-HU" i="1" dirty="0" smtClean="0"/>
              <a:t> </a:t>
            </a:r>
            <a:r>
              <a:rPr lang="hu-HU" dirty="0" smtClean="0"/>
              <a:t>könyvtárral</a:t>
            </a:r>
            <a:r>
              <a:rPr lang="hu-HU" i="1" dirty="0" smtClean="0"/>
              <a:t>, </a:t>
            </a:r>
            <a:r>
              <a:rPr lang="hu-HU" dirty="0" smtClean="0"/>
              <a:t>ami harmadik féltől származó könyvtár</a:t>
            </a:r>
          </a:p>
          <a:p>
            <a:pPr lvl="2"/>
            <a:r>
              <a:rPr lang="hu-HU" dirty="0" smtClean="0"/>
              <a:t>ez megoldja a </a:t>
            </a:r>
            <a:r>
              <a:rPr lang="hu-HU" dirty="0" err="1" smtClean="0"/>
              <a:t>zip-kitömörítést</a:t>
            </a:r>
            <a:r>
              <a:rPr lang="hu-HU" dirty="0" smtClean="0"/>
              <a:t>, értelmezést, és objektumorientált interfész kínál a dokumentum tartalmához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39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 kinyerése formázott szövegfájlból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err="1" smtClean="0"/>
              <a:t>ODT</a:t>
            </a:r>
            <a:r>
              <a:rPr lang="hu-HU" dirty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OpenDocument</a:t>
            </a:r>
            <a:r>
              <a:rPr lang="hu-HU" dirty="0" smtClean="0"/>
              <a:t> Text): hasonló koncepció, mint a </a:t>
            </a:r>
            <a:r>
              <a:rPr lang="hu-HU" dirty="0" err="1" smtClean="0"/>
              <a:t>docx</a:t>
            </a:r>
            <a:r>
              <a:rPr lang="hu-HU" dirty="0" smtClean="0"/>
              <a:t>, főleg az </a:t>
            </a:r>
            <a:r>
              <a:rPr lang="hu-HU" dirty="0" err="1" smtClean="0"/>
              <a:t>OpenOffice</a:t>
            </a:r>
            <a:r>
              <a:rPr lang="hu-HU" dirty="0" smtClean="0"/>
              <a:t> és a </a:t>
            </a:r>
            <a:r>
              <a:rPr lang="hu-HU" dirty="0" err="1" smtClean="0"/>
              <a:t>LibreOffice</a:t>
            </a:r>
            <a:r>
              <a:rPr lang="hu-HU" dirty="0" smtClean="0"/>
              <a:t> használja, a </a:t>
            </a:r>
            <a:r>
              <a:rPr lang="hu-HU" dirty="0" err="1" smtClean="0"/>
              <a:t>docx</a:t>
            </a:r>
            <a:r>
              <a:rPr lang="hu-HU" dirty="0" smtClean="0"/>
              <a:t> nyílt szoftver alternatívája</a:t>
            </a:r>
          </a:p>
          <a:p>
            <a:pPr lvl="1"/>
            <a:r>
              <a:rPr lang="hu-HU" dirty="0" smtClean="0"/>
              <a:t>XML-fájlok </a:t>
            </a:r>
            <a:r>
              <a:rPr lang="hu-HU" dirty="0" err="1" smtClean="0"/>
              <a:t>zip-tömörített</a:t>
            </a:r>
            <a:r>
              <a:rPr lang="hu-HU" dirty="0" smtClean="0"/>
              <a:t> gyűjteménye, kitömöríthetjük, feldolgozzuk a </a:t>
            </a:r>
            <a:r>
              <a:rPr lang="hu-HU" i="1" dirty="0" err="1" smtClean="0"/>
              <a:t>content.xml</a:t>
            </a:r>
            <a:r>
              <a:rPr lang="hu-HU" dirty="0" err="1" smtClean="0"/>
              <a:t>-t</a:t>
            </a:r>
            <a:endParaRPr lang="hu-HU" dirty="0" smtClean="0"/>
          </a:p>
          <a:p>
            <a:pPr lvl="1"/>
            <a:r>
              <a:rPr lang="hu-HU" dirty="0" smtClean="0"/>
              <a:t>jobb az </a:t>
            </a:r>
            <a:r>
              <a:rPr lang="hu-HU" i="1" dirty="0" err="1" smtClean="0"/>
              <a:t>odfpy</a:t>
            </a:r>
            <a:r>
              <a:rPr lang="hu-HU" i="1" dirty="0" smtClean="0"/>
              <a:t> </a:t>
            </a:r>
            <a:r>
              <a:rPr lang="hu-HU" dirty="0" smtClean="0"/>
              <a:t>könyvtárat használni</a:t>
            </a:r>
          </a:p>
          <a:p>
            <a:pPr lvl="1"/>
            <a:r>
              <a:rPr lang="hu-HU" dirty="0" smtClean="0"/>
              <a:t>vagy az </a:t>
            </a:r>
            <a:r>
              <a:rPr lang="hu-HU" dirty="0" err="1" smtClean="0"/>
              <a:t>odfdo</a:t>
            </a:r>
            <a:r>
              <a:rPr lang="hu-HU" dirty="0" smtClean="0"/>
              <a:t> könyvtárat, ami egyszerűbb, kényelmesebb interfészt kínál</a:t>
            </a:r>
          </a:p>
          <a:p>
            <a:r>
              <a:rPr lang="hu-HU" dirty="0" smtClean="0"/>
              <a:t>RTF (Rich Text </a:t>
            </a:r>
            <a:r>
              <a:rPr lang="hu-HU" dirty="0" err="1" smtClean="0"/>
              <a:t>Format</a:t>
            </a:r>
            <a:r>
              <a:rPr lang="hu-HU" dirty="0" smtClean="0"/>
              <a:t>): a Microsoft </a:t>
            </a:r>
            <a:r>
              <a:rPr lang="hu-HU" dirty="0"/>
              <a:t>által 1987-ben bevezetett</a:t>
            </a:r>
            <a:r>
              <a:rPr lang="hu-HU" dirty="0" smtClean="0"/>
              <a:t>, céges formátum, a legtöbb szövegszerkesztő támogatja, formázást tesz lehetővé, formázó jelöléseket tartalmazó szövegfájl formájában van tárolva az RTF specifikációnak megfelelően</a:t>
            </a:r>
          </a:p>
          <a:p>
            <a:pPr lvl="1"/>
            <a:r>
              <a:rPr lang="hu-HU" i="1" dirty="0" err="1" smtClean="0"/>
              <a:t>striprtf</a:t>
            </a:r>
            <a:r>
              <a:rPr lang="hu-HU" i="1" dirty="0" smtClean="0"/>
              <a:t> </a:t>
            </a:r>
            <a:r>
              <a:rPr lang="hu-HU" dirty="0" smtClean="0"/>
              <a:t>könyvtár egyszerű szöveget nyer ki az RTF-fájlokból, figyelmen kívül hagyja a formázást</a:t>
            </a:r>
          </a:p>
        </p:txBody>
      </p:sp>
    </p:spTree>
    <p:extLst>
      <p:ext uri="{BB962C8B-B14F-4D97-AF65-F5344CB8AC3E}">
        <p14:creationId xmlns:p14="http://schemas.microsoft.com/office/powerpoint/2010/main" val="22018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Kinyerés PDF-ből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 smtClean="0"/>
              <a:t>A PDF képeket, szöveget tárol bináris dokumentumban</a:t>
            </a:r>
          </a:p>
          <a:p>
            <a:r>
              <a:rPr lang="hu-HU" dirty="0" smtClean="0"/>
              <a:t>Szövegszerkesztők formátumai (</a:t>
            </a:r>
            <a:r>
              <a:rPr lang="hu-HU" dirty="0" err="1" smtClean="0"/>
              <a:t>docx</a:t>
            </a:r>
            <a:r>
              <a:rPr lang="hu-HU" dirty="0" smtClean="0"/>
              <a:t> stb.) a szöveget logikai szinten tárolják, bekezdések, sorok formájában; a PDF ezzel szemben az egyes karakterek pontos pozícióját, betűtípusát és méretét tárolja külön-külön</a:t>
            </a:r>
          </a:p>
          <a:p>
            <a:pPr lvl="1"/>
            <a:r>
              <a:rPr lang="hu-HU" dirty="0" smtClean="0"/>
              <a:t>kiváló, ha a lap elrendezését akarjuk pontosan reprodukálni a </a:t>
            </a:r>
            <a:r>
              <a:rPr lang="hu-HU" dirty="0" err="1" smtClean="0"/>
              <a:t>pdf-olvasóban</a:t>
            </a:r>
            <a:endParaRPr lang="hu-HU" dirty="0" smtClean="0"/>
          </a:p>
          <a:p>
            <a:pPr lvl="1"/>
            <a:r>
              <a:rPr lang="hu-HU" dirty="0" smtClean="0"/>
              <a:t>nem annyira jó, ha utólag szerkeszteni akarjuk, vagy kinyerni a szöveget</a:t>
            </a:r>
          </a:p>
          <a:p>
            <a:pPr lvl="1"/>
            <a:r>
              <a:rPr lang="hu-HU" dirty="0" smtClean="0"/>
              <a:t>ennek kézenfekvő következménye az is, hogy a szóközöket nem tárolja expliciten, karakterként</a:t>
            </a:r>
          </a:p>
          <a:p>
            <a:r>
              <a:rPr lang="hu-HU" dirty="0" smtClean="0"/>
              <a:t>A legjobb könyvtár a PDF alacsony szintű feldolgozására a </a:t>
            </a:r>
            <a:r>
              <a:rPr lang="hu-HU" i="1" dirty="0" err="1" smtClean="0"/>
              <a:t>PyMuPDF</a:t>
            </a:r>
            <a:endParaRPr lang="hu-HU" i="1" dirty="0"/>
          </a:p>
          <a:p>
            <a:pPr lvl="1"/>
            <a:r>
              <a:rPr lang="hu-HU" dirty="0" smtClean="0"/>
              <a:t>megpróbálja rekonstruálni, hogy karakterek csoportjai hogyan alkotnak szavakat, sorokat, blokkokat (szöveg alkotta foltokat az oldalon)</a:t>
            </a:r>
          </a:p>
          <a:p>
            <a:pPr lvl="1"/>
            <a:r>
              <a:rPr lang="hu-HU" dirty="0" smtClean="0"/>
              <a:t>ezeket a </a:t>
            </a:r>
            <a:r>
              <a:rPr lang="hu-HU" i="1" dirty="0" err="1" smtClean="0"/>
              <a:t>PyMuPDF</a:t>
            </a:r>
            <a:r>
              <a:rPr lang="hu-HU" i="1" dirty="0" smtClean="0"/>
              <a:t> </a:t>
            </a:r>
            <a:r>
              <a:rPr lang="hu-HU" dirty="0" smtClean="0"/>
              <a:t>objektumként reprezentálja</a:t>
            </a:r>
          </a:p>
          <a:p>
            <a:pPr lvl="1"/>
            <a:r>
              <a:rPr lang="hu-HU" dirty="0" smtClean="0"/>
              <a:t>megpróbálja a karakterek közötti távolságokból kikövetkeztetni, hogy hol legyenek a szóközök (hasábok közötti térköz stb.)</a:t>
            </a:r>
          </a:p>
          <a:p>
            <a:r>
              <a:rPr lang="hu-HU" dirty="0" smtClean="0"/>
              <a:t>Továbbra is probléma a blokkok közötti olvasási sorrend</a:t>
            </a:r>
          </a:p>
          <a:p>
            <a:pPr lvl="1"/>
            <a:r>
              <a:rPr lang="hu-HU" dirty="0" smtClean="0"/>
              <a:t>A PDF-ben az oldalon elhelyezkedő karakterek között sorrend sincs értelmezve</a:t>
            </a:r>
          </a:p>
          <a:p>
            <a:pPr lvl="1"/>
            <a:r>
              <a:rPr lang="hu-HU" dirty="0" smtClean="0"/>
              <a:t>csak azt tudja, hogy egymáshoz képest hol vannak</a:t>
            </a:r>
          </a:p>
        </p:txBody>
      </p:sp>
    </p:spTree>
    <p:extLst>
      <p:ext uri="{BB962C8B-B14F-4D97-AF65-F5344CB8AC3E}">
        <p14:creationId xmlns:p14="http://schemas.microsoft.com/office/powerpoint/2010/main" val="237966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 smtClean="0"/>
              <a:t>Docling</a:t>
            </a:r>
            <a:r>
              <a:rPr lang="hu-HU" dirty="0" smtClean="0"/>
              <a:t> általános szövegkinyerésre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Docling</a:t>
            </a:r>
            <a:r>
              <a:rPr lang="hu-HU" dirty="0" smtClean="0"/>
              <a:t> viszonylag új, nagyon népszerű Python-csomag és parancssori alkalmazás (5 millió letöltés), célja szöveges tartalom kinyerése sok különféle dokumentumformátumból</a:t>
            </a:r>
          </a:p>
          <a:p>
            <a:pPr lvl="1"/>
            <a:r>
              <a:rPr lang="hu-HU" dirty="0" smtClean="0"/>
              <a:t>első </a:t>
            </a:r>
            <a:r>
              <a:rPr lang="hu-HU" dirty="0" err="1" smtClean="0"/>
              <a:t>release</a:t>
            </a:r>
            <a:r>
              <a:rPr lang="hu-HU" dirty="0" smtClean="0"/>
              <a:t> 2024. július</a:t>
            </a:r>
          </a:p>
          <a:p>
            <a:r>
              <a:rPr lang="hu-HU" dirty="0" smtClean="0"/>
              <a:t>Egyablakos megoldással kinyerhető szöveg:</a:t>
            </a:r>
          </a:p>
          <a:p>
            <a:pPr lvl="1"/>
            <a:r>
              <a:rPr lang="hu-HU" dirty="0" err="1" smtClean="0"/>
              <a:t>pdf</a:t>
            </a:r>
            <a:r>
              <a:rPr lang="hu-HU" dirty="0" smtClean="0"/>
              <a:t>, MS Office, HTML formátumokból, kép-, </a:t>
            </a:r>
            <a:r>
              <a:rPr lang="hu-HU" dirty="0" err="1" smtClean="0"/>
              <a:t>audiofájlból</a:t>
            </a:r>
            <a:r>
              <a:rPr lang="hu-HU" dirty="0" smtClean="0"/>
              <a:t> (beszédről készült hangfelvétel)</a:t>
            </a:r>
          </a:p>
          <a:p>
            <a:pPr lvl="1"/>
            <a:r>
              <a:rPr lang="hu-HU" dirty="0" smtClean="0"/>
              <a:t>automatikusan elvégzi az OCR-t </a:t>
            </a:r>
            <a:r>
              <a:rPr lang="hu-HU" dirty="0" err="1" smtClean="0"/>
              <a:t>szkennelt</a:t>
            </a:r>
            <a:r>
              <a:rPr lang="hu-HU" dirty="0" smtClean="0"/>
              <a:t> PDF-ben, képeken, </a:t>
            </a:r>
            <a:r>
              <a:rPr lang="hu-HU" dirty="0" err="1" smtClean="0"/>
              <a:t>audió</a:t>
            </a:r>
            <a:r>
              <a:rPr lang="hu-HU" dirty="0" smtClean="0"/>
              <a:t> átírásakor</a:t>
            </a:r>
          </a:p>
          <a:p>
            <a:pPr lvl="2"/>
            <a:r>
              <a:rPr lang="hu-HU" dirty="0" smtClean="0"/>
              <a:t>ha szerencsénk van</a:t>
            </a:r>
          </a:p>
          <a:p>
            <a:pPr lvl="1"/>
            <a:r>
              <a:rPr lang="hu-HU" dirty="0" smtClean="0"/>
              <a:t>foglalkozik az oldal elrendezésével, olvasási sorrenddel, táblázatok szerkezetével</a:t>
            </a:r>
          </a:p>
          <a:p>
            <a:pPr lvl="1"/>
            <a:r>
              <a:rPr lang="hu-HU" dirty="0" smtClean="0"/>
              <a:t>különböző formátumokba exportál, pl. </a:t>
            </a:r>
            <a:r>
              <a:rPr lang="hu-HU" dirty="0" err="1" smtClean="0"/>
              <a:t>markdown</a:t>
            </a:r>
            <a:r>
              <a:rPr lang="hu-HU" dirty="0" smtClean="0"/>
              <a:t>, HTML, </a:t>
            </a:r>
            <a:r>
              <a:rPr lang="hu-HU" dirty="0" err="1" smtClean="0"/>
              <a:t>JSON</a:t>
            </a:r>
            <a:endParaRPr lang="hu-HU" dirty="0" smtClean="0"/>
          </a:p>
          <a:p>
            <a:r>
              <a:rPr lang="hu-HU" dirty="0" smtClean="0"/>
              <a:t>Kifejezetten arra való, hogy RAG és egyén generatív MI </a:t>
            </a:r>
            <a:r>
              <a:rPr lang="hu-HU" dirty="0" err="1" smtClean="0"/>
              <a:t>pipeline-okba</a:t>
            </a:r>
            <a:r>
              <a:rPr lang="hu-HU" dirty="0" smtClean="0"/>
              <a:t> betápláljuk a szöveges bemenetet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Docling</a:t>
            </a:r>
            <a:r>
              <a:rPr lang="hu-HU" dirty="0" smtClean="0"/>
              <a:t> </a:t>
            </a:r>
            <a:r>
              <a:rPr lang="hu-HU" b="1" dirty="0" smtClean="0"/>
              <a:t>rút</a:t>
            </a:r>
          </a:p>
          <a:p>
            <a:pPr lvl="1"/>
            <a:r>
              <a:rPr lang="hu-HU" b="1" dirty="0" smtClean="0"/>
              <a:t>teljesen </a:t>
            </a:r>
            <a:r>
              <a:rPr lang="hu-HU" dirty="0" smtClean="0"/>
              <a:t>dokumentálatlan</a:t>
            </a:r>
          </a:p>
          <a:p>
            <a:pPr lvl="1"/>
            <a:r>
              <a:rPr lang="hu-HU" dirty="0" smtClean="0"/>
              <a:t>sejtésünk sincs, hogy mit </a:t>
            </a:r>
            <a:r>
              <a:rPr lang="hu-HU" dirty="0" smtClean="0"/>
              <a:t>kezdjünk </a:t>
            </a:r>
            <a:r>
              <a:rPr lang="hu-HU" dirty="0" smtClean="0"/>
              <a:t>vele</a:t>
            </a:r>
          </a:p>
          <a:p>
            <a:pPr lvl="1"/>
            <a:r>
              <a:rPr lang="hu-HU" dirty="0" smtClean="0"/>
              <a:t>vagy hogy milyen elven működik, mit csinál a háttérben, mit tud, mit nem tud</a:t>
            </a:r>
          </a:p>
          <a:p>
            <a:pPr lvl="1"/>
            <a:r>
              <a:rPr lang="hu-HU" dirty="0" smtClean="0"/>
              <a:t>nagyon lassú és nem hatékonyan használja az erőforrásokat</a:t>
            </a:r>
          </a:p>
          <a:p>
            <a:pPr lvl="1"/>
            <a:r>
              <a:rPr lang="hu-HU" dirty="0" smtClean="0"/>
              <a:t>a kimenet minősége ingadozó, soha nem kiváló, néha elfogadható, néha használhatatlan</a:t>
            </a:r>
          </a:p>
          <a:p>
            <a:pPr lvl="1"/>
            <a:r>
              <a:rPr lang="hu-HU" dirty="0" smtClean="0"/>
              <a:t>de kényelmes, lusta embereknek és sürgős helyzetekben elmegy, nincs nála jobb</a:t>
            </a:r>
          </a:p>
        </p:txBody>
      </p:sp>
    </p:spTree>
    <p:extLst>
      <p:ext uri="{BB962C8B-B14F-4D97-AF65-F5344CB8AC3E}">
        <p14:creationId xmlns:p14="http://schemas.microsoft.com/office/powerpoint/2010/main" val="66197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Kinyerés e-könyv formátumokból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 smtClean="0"/>
              <a:t>Epub</a:t>
            </a:r>
            <a:r>
              <a:rPr lang="hu-HU" dirty="0" smtClean="0"/>
              <a:t> és </a:t>
            </a:r>
            <a:r>
              <a:rPr lang="hu-HU" dirty="0" err="1" smtClean="0"/>
              <a:t>mobi</a:t>
            </a:r>
            <a:r>
              <a:rPr lang="hu-HU" dirty="0" smtClean="0"/>
              <a:t>: a leggyakoribb e-könyv formátumok</a:t>
            </a:r>
          </a:p>
          <a:p>
            <a:pPr lvl="1"/>
            <a:r>
              <a:rPr lang="hu-HU" dirty="0" smtClean="0"/>
              <a:t>az </a:t>
            </a:r>
            <a:r>
              <a:rPr lang="hu-HU" dirty="0" err="1" smtClean="0"/>
              <a:t>epub</a:t>
            </a:r>
            <a:r>
              <a:rPr lang="hu-HU" dirty="0" smtClean="0"/>
              <a:t> </a:t>
            </a:r>
            <a:r>
              <a:rPr lang="hu-HU" dirty="0" err="1" smtClean="0"/>
              <a:t>zip-archívumba</a:t>
            </a:r>
            <a:r>
              <a:rPr lang="hu-HU" dirty="0" smtClean="0"/>
              <a:t> csomagolt HTML-oldalakból és képekből áll</a:t>
            </a:r>
          </a:p>
          <a:p>
            <a:pPr lvl="1"/>
            <a:r>
              <a:rPr lang="hu-HU" i="1" dirty="0" err="1" smtClean="0"/>
              <a:t>ebooklib</a:t>
            </a:r>
            <a:r>
              <a:rPr lang="hu-HU" i="1" dirty="0" smtClean="0"/>
              <a:t> </a:t>
            </a:r>
            <a:r>
              <a:rPr lang="hu-HU" dirty="0" smtClean="0"/>
              <a:t>nevű könyvtár tudja olvasni, utána a HTML-t feldolgozzuk BS4-gyel</a:t>
            </a:r>
          </a:p>
          <a:p>
            <a:pPr lvl="1"/>
            <a:r>
              <a:rPr lang="hu-HU" dirty="0" smtClean="0"/>
              <a:t>vagy kitömörítjük </a:t>
            </a:r>
            <a:r>
              <a:rPr lang="hu-HU" i="1" dirty="0" err="1" smtClean="0"/>
              <a:t>zipfile</a:t>
            </a:r>
            <a:r>
              <a:rPr lang="hu-HU" dirty="0" err="1" smtClean="0"/>
              <a:t>-lal</a:t>
            </a:r>
            <a:r>
              <a:rPr lang="hu-HU" dirty="0" smtClean="0"/>
              <a:t>, utána BS4</a:t>
            </a:r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mobi</a:t>
            </a:r>
            <a:r>
              <a:rPr lang="hu-HU" dirty="0" smtClean="0"/>
              <a:t> céges bináris formátum, de feldolgozható a </a:t>
            </a:r>
            <a:r>
              <a:rPr lang="hu-HU" i="1" dirty="0" err="1" smtClean="0"/>
              <a:t>mobi</a:t>
            </a:r>
            <a:r>
              <a:rPr lang="hu-HU" i="1" dirty="0" smtClean="0"/>
              <a:t> </a:t>
            </a:r>
            <a:r>
              <a:rPr lang="hu-HU" dirty="0" smtClean="0"/>
              <a:t>könyvtárral, ez kinyeri a HTML-t és a benne lévő szöveget</a:t>
            </a:r>
          </a:p>
        </p:txBody>
      </p:sp>
    </p:spTree>
    <p:extLst>
      <p:ext uri="{BB962C8B-B14F-4D97-AF65-F5344CB8AC3E}">
        <p14:creationId xmlns:p14="http://schemas.microsoft.com/office/powerpoint/2010/main" val="2559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Szövegek forrásai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hu-HU" dirty="0" err="1" smtClean="0"/>
              <a:t>NLP</a:t>
            </a:r>
            <a:r>
              <a:rPr lang="hu-HU" dirty="0" smtClean="0"/>
              <a:t>: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elektronikus</a:t>
            </a:r>
            <a:r>
              <a:rPr lang="en-GB" dirty="0"/>
              <a:t> </a:t>
            </a:r>
            <a:r>
              <a:rPr lang="en-GB" dirty="0" err="1"/>
              <a:t>szöveg</a:t>
            </a:r>
            <a:r>
              <a:rPr lang="en-GB" dirty="0"/>
              <a:t> </a:t>
            </a:r>
            <a:r>
              <a:rPr lang="en-GB" dirty="0" err="1"/>
              <a:t>szemantikai</a:t>
            </a:r>
            <a:r>
              <a:rPr lang="en-GB" dirty="0"/>
              <a:t> </a:t>
            </a:r>
            <a:r>
              <a:rPr lang="en-GB" dirty="0" err="1"/>
              <a:t>tartalmának</a:t>
            </a:r>
            <a:r>
              <a:rPr lang="en-GB" dirty="0"/>
              <a:t> (= </a:t>
            </a:r>
            <a:r>
              <a:rPr lang="en-GB" dirty="0" err="1"/>
              <a:t>jelentésének</a:t>
            </a:r>
            <a:r>
              <a:rPr lang="en-GB" dirty="0"/>
              <a:t>) </a:t>
            </a:r>
            <a:r>
              <a:rPr lang="en-GB" dirty="0" err="1"/>
              <a:t>automatikus</a:t>
            </a:r>
            <a:r>
              <a:rPr lang="en-GB" dirty="0"/>
              <a:t> </a:t>
            </a:r>
            <a:r>
              <a:rPr lang="en-GB" dirty="0" err="1" smtClean="0"/>
              <a:t>feldolgozása</a:t>
            </a:r>
            <a:r>
              <a:rPr lang="en-GB" dirty="0" smtClean="0"/>
              <a:t> </a:t>
            </a:r>
            <a:r>
              <a:rPr lang="en-GB" dirty="0" err="1"/>
              <a:t>gyakorlati</a:t>
            </a:r>
            <a:r>
              <a:rPr lang="en-GB" dirty="0"/>
              <a:t> </a:t>
            </a:r>
            <a:r>
              <a:rPr lang="en-GB" dirty="0" err="1"/>
              <a:t>cél</a:t>
            </a:r>
            <a:r>
              <a:rPr lang="en-GB" dirty="0"/>
              <a:t> </a:t>
            </a:r>
            <a:r>
              <a:rPr lang="en-GB" dirty="0" err="1"/>
              <a:t>elérése</a:t>
            </a:r>
            <a:r>
              <a:rPr lang="en-GB" dirty="0"/>
              <a:t> </a:t>
            </a:r>
            <a:r>
              <a:rPr lang="en-GB" dirty="0" err="1"/>
              <a:t>érdekében</a:t>
            </a:r>
            <a:r>
              <a:rPr lang="en-GB" dirty="0"/>
              <a:t>, mint </a:t>
            </a:r>
            <a:r>
              <a:rPr lang="en-GB" dirty="0" err="1"/>
              <a:t>például</a:t>
            </a:r>
            <a:r>
              <a:rPr lang="en-GB" dirty="0"/>
              <a:t> </a:t>
            </a:r>
            <a:r>
              <a:rPr lang="en-GB" dirty="0" err="1"/>
              <a:t>kulcsszó-azonosítás</a:t>
            </a:r>
            <a:r>
              <a:rPr lang="en-GB" dirty="0"/>
              <a:t>, </a:t>
            </a:r>
            <a:r>
              <a:rPr lang="en-GB" dirty="0" err="1"/>
              <a:t>szövegbesorolás</a:t>
            </a:r>
            <a:r>
              <a:rPr lang="en-GB" dirty="0"/>
              <a:t> (spam/</a:t>
            </a:r>
            <a:r>
              <a:rPr lang="en-GB" dirty="0" err="1"/>
              <a:t>nem</a:t>
            </a:r>
            <a:r>
              <a:rPr lang="en-GB" dirty="0"/>
              <a:t> spam), </a:t>
            </a:r>
            <a:r>
              <a:rPr lang="hu-HU" dirty="0" smtClean="0"/>
              <a:t>kivonatolás </a:t>
            </a:r>
            <a:r>
              <a:rPr lang="en-GB" dirty="0" err="1" smtClean="0"/>
              <a:t>és</a:t>
            </a:r>
            <a:r>
              <a:rPr lang="en-GB" dirty="0" smtClean="0"/>
              <a:t> </a:t>
            </a:r>
            <a:r>
              <a:rPr lang="en-GB" dirty="0" err="1"/>
              <a:t>gépi</a:t>
            </a:r>
            <a:r>
              <a:rPr lang="en-GB" dirty="0"/>
              <a:t> </a:t>
            </a:r>
            <a:r>
              <a:rPr lang="en-GB" dirty="0" err="1"/>
              <a:t>fordítás</a:t>
            </a:r>
            <a:r>
              <a:rPr lang="en-GB" dirty="0" smtClean="0"/>
              <a:t>.</a:t>
            </a:r>
            <a:endParaRPr lang="hu-HU" dirty="0" smtClean="0"/>
          </a:p>
          <a:p>
            <a:r>
              <a:rPr lang="en-GB" dirty="0" err="1"/>
              <a:t>Ez</a:t>
            </a:r>
            <a:r>
              <a:rPr lang="en-GB" dirty="0"/>
              <a:t> </a:t>
            </a:r>
            <a:r>
              <a:rPr lang="en-GB" dirty="0" err="1"/>
              <a:t>azt</a:t>
            </a:r>
            <a:r>
              <a:rPr lang="en-GB" dirty="0"/>
              <a:t> </a:t>
            </a:r>
            <a:r>
              <a:rPr lang="en-GB" dirty="0" err="1"/>
              <a:t>feltételezi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vannak</a:t>
            </a:r>
            <a:r>
              <a:rPr lang="en-GB" dirty="0"/>
              <a:t> </a:t>
            </a:r>
            <a:r>
              <a:rPr lang="en-GB" dirty="0" err="1"/>
              <a:t>feldolgozandó</a:t>
            </a:r>
            <a:r>
              <a:rPr lang="en-GB" dirty="0"/>
              <a:t> </a:t>
            </a:r>
            <a:r>
              <a:rPr lang="en-GB" dirty="0" err="1"/>
              <a:t>elektronikus</a:t>
            </a:r>
            <a:r>
              <a:rPr lang="en-GB" dirty="0"/>
              <a:t> </a:t>
            </a:r>
            <a:r>
              <a:rPr lang="en-GB" dirty="0" err="1" smtClean="0"/>
              <a:t>szövege</a:t>
            </a:r>
            <a:r>
              <a:rPr lang="hu-HU" dirty="0" err="1" smtClean="0"/>
              <a:t>in</a:t>
            </a:r>
            <a:r>
              <a:rPr lang="en-GB" dirty="0" smtClean="0"/>
              <a:t>k</a:t>
            </a:r>
            <a:r>
              <a:rPr lang="hu-HU" dirty="0" smtClean="0"/>
              <a:t>.</a:t>
            </a:r>
          </a:p>
          <a:p>
            <a:r>
              <a:rPr lang="en-GB" dirty="0"/>
              <a:t>A </a:t>
            </a:r>
            <a:r>
              <a:rPr lang="en-GB" dirty="0" err="1"/>
              <a:t>szöveget</a:t>
            </a:r>
            <a:r>
              <a:rPr lang="en-GB" dirty="0"/>
              <a:t> </a:t>
            </a:r>
            <a:r>
              <a:rPr lang="en-GB" dirty="0" err="1"/>
              <a:t>karakterláncként</a:t>
            </a:r>
            <a:r>
              <a:rPr lang="en-GB" dirty="0"/>
              <a:t> </a:t>
            </a:r>
            <a:r>
              <a:rPr lang="en-GB" dirty="0" err="1"/>
              <a:t>kell</a:t>
            </a:r>
            <a:r>
              <a:rPr lang="en-GB" dirty="0"/>
              <a:t> </a:t>
            </a:r>
            <a:r>
              <a:rPr lang="en-GB" dirty="0" err="1"/>
              <a:t>ábrázolni</a:t>
            </a:r>
            <a:r>
              <a:rPr lang="en-GB" dirty="0"/>
              <a:t> a </a:t>
            </a:r>
            <a:r>
              <a:rPr lang="en-GB" dirty="0" err="1"/>
              <a:t>számítógép</a:t>
            </a:r>
            <a:r>
              <a:rPr lang="en-GB" dirty="0"/>
              <a:t> </a:t>
            </a:r>
            <a:r>
              <a:rPr lang="en-GB" dirty="0" err="1"/>
              <a:t>memóriájában</a:t>
            </a:r>
            <a:r>
              <a:rPr lang="hu-HU" dirty="0" smtClean="0"/>
              <a:t>.</a:t>
            </a:r>
          </a:p>
          <a:p>
            <a:r>
              <a:rPr lang="en-GB" dirty="0" err="1"/>
              <a:t>Egyes</a:t>
            </a:r>
            <a:r>
              <a:rPr lang="en-GB" dirty="0"/>
              <a:t> </a:t>
            </a:r>
            <a:r>
              <a:rPr lang="en-GB" dirty="0" err="1"/>
              <a:t>szövegek</a:t>
            </a:r>
            <a:r>
              <a:rPr lang="en-GB" dirty="0"/>
              <a:t> </a:t>
            </a:r>
            <a:r>
              <a:rPr lang="en-GB" dirty="0" err="1"/>
              <a:t>eleve</a:t>
            </a:r>
            <a:r>
              <a:rPr lang="en-GB" dirty="0"/>
              <a:t> </a:t>
            </a:r>
            <a:r>
              <a:rPr lang="en-GB" dirty="0" err="1"/>
              <a:t>ebben</a:t>
            </a:r>
            <a:r>
              <a:rPr lang="en-GB" dirty="0"/>
              <a:t> a </a:t>
            </a:r>
            <a:r>
              <a:rPr lang="en-GB" dirty="0" err="1"/>
              <a:t>formában</a:t>
            </a:r>
            <a:r>
              <a:rPr lang="en-GB" dirty="0"/>
              <a:t> </a:t>
            </a:r>
            <a:r>
              <a:rPr lang="en-GB" dirty="0" err="1"/>
              <a:t>jönnek</a:t>
            </a:r>
            <a:r>
              <a:rPr lang="en-GB" dirty="0"/>
              <a:t> </a:t>
            </a:r>
            <a:r>
              <a:rPr lang="en-GB" dirty="0" err="1"/>
              <a:t>létre</a:t>
            </a:r>
            <a:r>
              <a:rPr lang="en-GB" dirty="0"/>
              <a:t>,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szövegeket</a:t>
            </a:r>
            <a:r>
              <a:rPr lang="en-GB" dirty="0"/>
              <a:t> </a:t>
            </a:r>
            <a:r>
              <a:rPr lang="en-GB" dirty="0" err="1"/>
              <a:t>konvertálni</a:t>
            </a:r>
            <a:r>
              <a:rPr lang="en-GB" dirty="0"/>
              <a:t> </a:t>
            </a:r>
            <a:r>
              <a:rPr lang="en-GB" dirty="0" err="1" smtClean="0"/>
              <a:t>kell</a:t>
            </a:r>
            <a:r>
              <a:rPr lang="hu-H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266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Gyors bevezetés a reguláris kifejezésekbe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b="1" dirty="0" smtClean="0"/>
              <a:t>Reguláris kifejezések </a:t>
            </a:r>
            <a:r>
              <a:rPr lang="hu-HU" dirty="0" smtClean="0"/>
              <a:t>(</a:t>
            </a:r>
            <a:r>
              <a:rPr lang="hu-HU" dirty="0" err="1" smtClean="0"/>
              <a:t>regex</a:t>
            </a:r>
            <a:r>
              <a:rPr lang="hu-HU" dirty="0" smtClean="0"/>
              <a:t>): olyan eszköz, amivel a felhasználó megadott </a:t>
            </a:r>
            <a:r>
              <a:rPr lang="hu-HU" b="1" dirty="0" smtClean="0"/>
              <a:t>minták </a:t>
            </a:r>
            <a:r>
              <a:rPr lang="hu-HU" dirty="0" smtClean="0"/>
              <a:t>alapján tud keresni vagy szerkeszteni </a:t>
            </a:r>
            <a:r>
              <a:rPr lang="hu-HU" dirty="0" err="1" smtClean="0"/>
              <a:t>sztringekben</a:t>
            </a:r>
            <a:endParaRPr lang="hu-HU" dirty="0" smtClean="0"/>
          </a:p>
          <a:p>
            <a:r>
              <a:rPr lang="hu-HU" dirty="0" smtClean="0"/>
              <a:t>Tömören, rugalmasan lehet velük meghatározni </a:t>
            </a:r>
            <a:r>
              <a:rPr lang="hu-HU" b="1" dirty="0" smtClean="0"/>
              <a:t>keresési feltételeket </a:t>
            </a:r>
            <a:r>
              <a:rPr lang="hu-HU" dirty="0" err="1" smtClean="0"/>
              <a:t>szövegfeldolgozási</a:t>
            </a:r>
            <a:r>
              <a:rPr lang="hu-HU" dirty="0" smtClean="0"/>
              <a:t> feladatok megoldására.</a:t>
            </a:r>
          </a:p>
          <a:p>
            <a:pPr lvl="1"/>
            <a:r>
              <a:rPr lang="hu-HU" dirty="0" smtClean="0"/>
              <a:t>Egyszerű kulcsszavas keresések helyet a </a:t>
            </a:r>
            <a:r>
              <a:rPr lang="hu-HU" dirty="0" err="1" smtClean="0"/>
              <a:t>regexekkel</a:t>
            </a:r>
            <a:r>
              <a:rPr lang="hu-HU" dirty="0" smtClean="0"/>
              <a:t> összetett mintázatok kereshetőek, pl. dátumot tartalmazó sorok, naplóbejegyzések kivonása</a:t>
            </a:r>
          </a:p>
          <a:p>
            <a:pPr lvl="1"/>
            <a:r>
              <a:rPr lang="hu-HU" dirty="0" smtClean="0"/>
              <a:t>Hasznos sok területen: rendszeradminisztráció, adatelemzés, szoftverfejlesztés, </a:t>
            </a:r>
            <a:r>
              <a:rPr lang="hu-HU" dirty="0" err="1" smtClean="0"/>
              <a:t>webscraping</a:t>
            </a:r>
            <a:r>
              <a:rPr lang="hu-HU" dirty="0" smtClean="0"/>
              <a:t>, természetes nyelvi szövegek feldolgozása.</a:t>
            </a:r>
          </a:p>
          <a:p>
            <a:pPr lvl="1"/>
            <a:r>
              <a:rPr lang="hu-HU" dirty="0" smtClean="0"/>
              <a:t>Mélyen integrálva van a Linuxba különféle parancssori eszközök révén: különösen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hu-HU" dirty="0" smtClean="0"/>
              <a:t>,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dirty="0" smtClean="0"/>
              <a:t>Python támogatja, de a legjobb programozási nyelv </a:t>
            </a:r>
            <a:r>
              <a:rPr lang="hu-HU" dirty="0" err="1" smtClean="0"/>
              <a:t>regexekhez</a:t>
            </a:r>
            <a:r>
              <a:rPr lang="hu-HU" dirty="0" smtClean="0"/>
              <a:t> a </a:t>
            </a:r>
            <a:r>
              <a:rPr lang="hu-HU" dirty="0" err="1" smtClean="0"/>
              <a:t>Perl</a:t>
            </a:r>
            <a:r>
              <a:rPr lang="hu-HU" dirty="0" smtClean="0"/>
              <a:t>.</a:t>
            </a:r>
          </a:p>
          <a:p>
            <a:pPr lvl="2"/>
            <a:r>
              <a:rPr lang="hu-HU" dirty="0" smtClean="0"/>
              <a:t>a </a:t>
            </a:r>
            <a:r>
              <a:rPr lang="hu-HU" dirty="0" err="1" smtClean="0"/>
              <a:t>regexek</a:t>
            </a:r>
            <a:r>
              <a:rPr lang="hu-HU" dirty="0" smtClean="0"/>
              <a:t> feldolgozására szolgáló Python-interfész nagyon esetlen</a:t>
            </a:r>
          </a:p>
        </p:txBody>
      </p:sp>
    </p:spTree>
    <p:extLst>
      <p:ext uri="{BB962C8B-B14F-4D97-AF65-F5344CB8AC3E}">
        <p14:creationId xmlns:p14="http://schemas.microsoft.com/office/powerpoint/2010/main" val="29941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Gyors bevezetés a reguláris kifejezésekbe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smtClean="0"/>
              <a:t>A reguláris kifejezések szintaxisa meglehetősen tömör, sokszor karakterek véletlenszerű sorozatának tűnhet, bármi </a:t>
            </a:r>
            <a:r>
              <a:rPr lang="hu-HU" dirty="0" err="1" smtClean="0"/>
              <a:t>stuktúra</a:t>
            </a:r>
            <a:r>
              <a:rPr lang="hu-HU" dirty="0" smtClean="0"/>
              <a:t> nélkül</a:t>
            </a:r>
          </a:p>
          <a:p>
            <a:pPr lvl="1"/>
            <a:r>
              <a:rPr lang="hu-HU" dirty="0" smtClean="0"/>
              <a:t>ijesztően néznek ki, ha valaki nem ismeri őket</a:t>
            </a:r>
          </a:p>
          <a:p>
            <a:r>
              <a:rPr lang="hu-HU" dirty="0" smtClean="0"/>
              <a:t>Sok ingyenes tesztelő eszköz van</a:t>
            </a:r>
            <a:r>
              <a:rPr lang="hu-HU" dirty="0"/>
              <a:t>, amivel </a:t>
            </a:r>
            <a:r>
              <a:rPr lang="hu-HU" dirty="0" err="1" smtClean="0"/>
              <a:t>regexekkel</a:t>
            </a:r>
            <a:r>
              <a:rPr lang="hu-HU" dirty="0" smtClean="0"/>
              <a:t> lehet gyakorolni, tesztelni, </a:t>
            </a:r>
            <a:r>
              <a:rPr lang="hu-HU" dirty="0" err="1" smtClean="0"/>
              <a:t>debugolni</a:t>
            </a:r>
            <a:r>
              <a:rPr lang="hu-HU" dirty="0" smtClean="0"/>
              <a:t>, és azonnal mutatják az eredményt</a:t>
            </a:r>
          </a:p>
          <a:p>
            <a:pPr lvl="1"/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err="1">
                <a:hlinkClick r:id="rId2"/>
              </a:rPr>
              <a:t>regexr.com</a:t>
            </a:r>
            <a:r>
              <a:rPr lang="en-GB" dirty="0" smtClean="0">
                <a:hlinkClick r:id="rId2"/>
              </a:rPr>
              <a:t>/</a:t>
            </a:r>
            <a:endParaRPr lang="hu-HU" dirty="0" smtClean="0"/>
          </a:p>
          <a:p>
            <a:pPr lvl="1"/>
            <a:r>
              <a:rPr lang="hu-HU" dirty="0" err="1">
                <a:hlinkClick r:id="rId3"/>
              </a:rPr>
              <a:t>https</a:t>
            </a:r>
            <a:r>
              <a:rPr lang="hu-HU" dirty="0">
                <a:hlinkClick r:id="rId3"/>
              </a:rPr>
              <a:t>://</a:t>
            </a:r>
            <a:r>
              <a:rPr lang="hu-HU" dirty="0" err="1" smtClean="0">
                <a:hlinkClick r:id="rId3"/>
              </a:rPr>
              <a:t>arxiv.org</a:t>
            </a:r>
            <a:r>
              <a:rPr lang="hu-HU" dirty="0" smtClean="0">
                <a:hlinkClick r:id="rId3"/>
              </a:rPr>
              <a:t>/</a:t>
            </a:r>
            <a:r>
              <a:rPr lang="hu-HU" dirty="0" err="1" smtClean="0">
                <a:hlinkClick r:id="rId3"/>
              </a:rPr>
              <a:t>abs</a:t>
            </a:r>
            <a:r>
              <a:rPr lang="hu-HU" dirty="0" smtClean="0">
                <a:hlinkClick r:id="rId3"/>
              </a:rPr>
              <a:t>/2509.15218</a:t>
            </a:r>
            <a:r>
              <a:rPr lang="hu-HU" dirty="0" smtClean="0"/>
              <a:t> példabemenetként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regex</a:t>
            </a:r>
            <a:r>
              <a:rPr lang="hu-HU" dirty="0" smtClean="0"/>
              <a:t> egy </a:t>
            </a:r>
            <a:r>
              <a:rPr lang="hu-HU" b="1" dirty="0" err="1" smtClean="0"/>
              <a:t>mintasztring</a:t>
            </a:r>
            <a:r>
              <a:rPr lang="hu-HU" b="1" dirty="0" smtClean="0"/>
              <a:t> (karakterekből áll), </a:t>
            </a:r>
            <a:r>
              <a:rPr lang="hu-HU" dirty="0"/>
              <a:t>a </a:t>
            </a:r>
            <a:r>
              <a:rPr lang="hu-HU" dirty="0" err="1"/>
              <a:t>regexmotor</a:t>
            </a:r>
            <a:r>
              <a:rPr lang="hu-HU" dirty="0"/>
              <a:t> </a:t>
            </a:r>
            <a:r>
              <a:rPr lang="hu-HU" b="1" dirty="0" smtClean="0"/>
              <a:t>ráilleszti </a:t>
            </a:r>
            <a:r>
              <a:rPr lang="hu-HU" dirty="0" smtClean="0"/>
              <a:t>egy </a:t>
            </a:r>
            <a:r>
              <a:rPr lang="hu-HU" b="1" dirty="0" smtClean="0"/>
              <a:t>bemeneti </a:t>
            </a:r>
            <a:r>
              <a:rPr lang="hu-HU" b="1" dirty="0" err="1" smtClean="0"/>
              <a:t>sztringben</a:t>
            </a:r>
            <a:r>
              <a:rPr lang="hu-HU" b="1" dirty="0" smtClean="0"/>
              <a:t> </a:t>
            </a:r>
            <a:r>
              <a:rPr lang="hu-HU" dirty="0" smtClean="0"/>
              <a:t>szereplő </a:t>
            </a:r>
            <a:r>
              <a:rPr lang="hu-HU" b="1" dirty="0" smtClean="0"/>
              <a:t>karakterszakaszokra</a:t>
            </a:r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regexr-ben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minta a fenti szövegmezőbe kerül, a bemeneti szöveg az alsóba</a:t>
            </a:r>
          </a:p>
          <a:p>
            <a:pPr lvl="1"/>
            <a:r>
              <a:rPr lang="hu-HU" dirty="0" smtClean="0"/>
              <a:t>Az illeszkedő karakterszakaszokat kékkel kiemeli</a:t>
            </a:r>
          </a:p>
        </p:txBody>
      </p:sp>
    </p:spTree>
    <p:extLst>
      <p:ext uri="{BB962C8B-B14F-4D97-AF65-F5344CB8AC3E}">
        <p14:creationId xmlns:p14="http://schemas.microsoft.com/office/powerpoint/2010/main" val="25153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Gyors bevezetés a reguláris kifejezésekbe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grep</a:t>
            </a:r>
            <a:r>
              <a:rPr lang="hu-HU" dirty="0" smtClean="0"/>
              <a:t>, </a:t>
            </a:r>
            <a:r>
              <a:rPr lang="hu-HU" dirty="0" err="1" smtClean="0"/>
              <a:t>sed</a:t>
            </a:r>
            <a:r>
              <a:rPr lang="hu-HU" dirty="0" smtClean="0"/>
              <a:t> alkalmazásban, </a:t>
            </a:r>
            <a:r>
              <a:rPr lang="hu-HU" dirty="0" err="1" smtClean="0"/>
              <a:t>perl</a:t>
            </a:r>
            <a:r>
              <a:rPr lang="hu-HU" dirty="0" smtClean="0"/>
              <a:t> és más nyelvekben (és a </a:t>
            </a:r>
            <a:r>
              <a:rPr lang="hu-HU" dirty="0" err="1" smtClean="0"/>
              <a:t>regexr</a:t>
            </a:r>
            <a:r>
              <a:rPr lang="hu-HU" dirty="0" smtClean="0"/>
              <a:t> eszközben) a reguláris kifejezést két egyforma szimbólum közé írjuk, ez általában két per /</a:t>
            </a:r>
          </a:p>
          <a:p>
            <a:r>
              <a:rPr lang="hu-HU" dirty="0" smtClean="0"/>
              <a:t>Bináris paraméterek (</a:t>
            </a:r>
            <a:r>
              <a:rPr lang="hu-HU" dirty="0" err="1" smtClean="0"/>
              <a:t>flags</a:t>
            </a:r>
            <a:r>
              <a:rPr lang="hu-HU" dirty="0" smtClean="0"/>
              <a:t>) a határolóktól jobbra kerülnek:</a:t>
            </a:r>
          </a:p>
          <a:p>
            <a:pPr lvl="1"/>
            <a:r>
              <a:rPr lang="hu-HU" i="1" dirty="0" smtClean="0"/>
              <a:t>g </a:t>
            </a:r>
            <a:r>
              <a:rPr lang="hu-HU" dirty="0" smtClean="0"/>
              <a:t>globális (összes illeszkedő rész keresése)</a:t>
            </a:r>
          </a:p>
          <a:p>
            <a:pPr lvl="1"/>
            <a:r>
              <a:rPr lang="hu-HU" i="1" dirty="0" smtClean="0"/>
              <a:t>i </a:t>
            </a:r>
            <a:r>
              <a:rPr lang="hu-HU" dirty="0" smtClean="0"/>
              <a:t>kis/nagybetűket nem különbözteti meg</a:t>
            </a:r>
          </a:p>
          <a:p>
            <a:pPr lvl="1"/>
            <a:r>
              <a:rPr lang="hu-HU" i="1" dirty="0" smtClean="0"/>
              <a:t>s </a:t>
            </a:r>
            <a:r>
              <a:rPr lang="hu-HU" dirty="0" smtClean="0"/>
              <a:t>és </a:t>
            </a:r>
            <a:r>
              <a:rPr lang="hu-HU" i="1" dirty="0" smtClean="0"/>
              <a:t>m </a:t>
            </a:r>
            <a:r>
              <a:rPr lang="hu-HU" dirty="0" smtClean="0"/>
              <a:t>(később ismertetjük)</a:t>
            </a:r>
          </a:p>
          <a:p>
            <a:r>
              <a:rPr lang="hu-HU" dirty="0" smtClean="0"/>
              <a:t>A legegyszerűbb reguláris kifejezés sima karakterek sorozata, amelyeket </a:t>
            </a:r>
            <a:r>
              <a:rPr lang="hu-HU" b="1" dirty="0" smtClean="0"/>
              <a:t>betű szerint </a:t>
            </a:r>
            <a:r>
              <a:rPr lang="hu-HU" dirty="0" smtClean="0"/>
              <a:t>értelmezünk.</a:t>
            </a:r>
          </a:p>
          <a:p>
            <a:pPr lvl="1"/>
            <a:r>
              <a:rPr lang="hu-HU" dirty="0" smtClean="0">
                <a:solidFill>
                  <a:srgbClr val="00B050"/>
                </a:solidFill>
              </a:rPr>
              <a:t>/an/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err="1" smtClean="0">
                <a:solidFill>
                  <a:srgbClr val="00B050"/>
                </a:solidFill>
              </a:rPr>
              <a:t>in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err="1" smtClean="0">
                <a:solidFill>
                  <a:srgbClr val="00B050"/>
                </a:solidFill>
              </a:rPr>
              <a:t>one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err="1" smtClean="0">
                <a:solidFill>
                  <a:srgbClr val="00B050"/>
                </a:solidFill>
              </a:rPr>
              <a:t>ll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backslash</a:t>
            </a:r>
            <a:r>
              <a:rPr lang="hu-HU" dirty="0"/>
              <a:t> </a:t>
            </a:r>
            <a:r>
              <a:rPr lang="hu-HU" dirty="0" smtClean="0"/>
              <a:t>(\) ún. </a:t>
            </a:r>
            <a:r>
              <a:rPr lang="hu-HU" dirty="0" err="1" smtClean="0"/>
              <a:t>escape-karakter</a:t>
            </a:r>
            <a:r>
              <a:rPr lang="hu-HU" dirty="0" smtClean="0"/>
              <a:t>, megváltoztatja a következő karakter jelentését:</a:t>
            </a:r>
          </a:p>
          <a:p>
            <a:pPr lvl="1"/>
            <a:r>
              <a:rPr lang="hu-HU" i="1" dirty="0" smtClean="0"/>
              <a:t>\b</a:t>
            </a:r>
            <a:r>
              <a:rPr lang="hu-HU" dirty="0" smtClean="0"/>
              <a:t> szóhatárt jelent; </a:t>
            </a:r>
            <a:r>
              <a:rPr lang="hu-HU" dirty="0" smtClean="0">
                <a:solidFill>
                  <a:srgbClr val="00B050"/>
                </a:solidFill>
              </a:rPr>
              <a:t>/\bon\b/</a:t>
            </a:r>
            <a:endParaRPr lang="hu-HU" dirty="0" smtClean="0">
              <a:solidFill>
                <a:srgbClr val="00B050"/>
              </a:solidFill>
            </a:endParaRPr>
          </a:p>
          <a:p>
            <a:pPr lvl="1"/>
            <a:r>
              <a:rPr lang="hu-HU" i="1" dirty="0" smtClean="0"/>
              <a:t>\d</a:t>
            </a:r>
            <a:r>
              <a:rPr lang="hu-HU" dirty="0" smtClean="0"/>
              <a:t> számjegyet jelent, </a:t>
            </a:r>
            <a:r>
              <a:rPr lang="hu-HU" i="1" dirty="0" smtClean="0"/>
              <a:t>\w</a:t>
            </a:r>
            <a:r>
              <a:rPr lang="hu-HU" dirty="0" smtClean="0"/>
              <a:t> alfanumerikus karakter vagy _; </a:t>
            </a:r>
            <a:r>
              <a:rPr lang="hu-HU" dirty="0" smtClean="0">
                <a:solidFill>
                  <a:srgbClr val="00B050"/>
                </a:solidFill>
              </a:rPr>
              <a:t>/\b\w\</a:t>
            </a:r>
            <a:r>
              <a:rPr lang="hu-HU" dirty="0" err="1" smtClean="0">
                <a:solidFill>
                  <a:srgbClr val="00B050"/>
                </a:solidFill>
              </a:rPr>
              <a:t>w</a:t>
            </a:r>
            <a:r>
              <a:rPr lang="hu-HU" dirty="0" smtClean="0">
                <a:solidFill>
                  <a:srgbClr val="00B050"/>
                </a:solidFill>
              </a:rPr>
              <a:t>\b/</a:t>
            </a:r>
          </a:p>
          <a:p>
            <a:pPr lvl="1"/>
            <a:r>
              <a:rPr lang="hu-HU" i="1" dirty="0" smtClean="0"/>
              <a:t>\s</a:t>
            </a:r>
            <a:r>
              <a:rPr lang="hu-HU" dirty="0" smtClean="0"/>
              <a:t> bármely szóköz; </a:t>
            </a:r>
            <a:r>
              <a:rPr lang="hu-HU" i="1" dirty="0" smtClean="0"/>
              <a:t>\W</a:t>
            </a:r>
            <a:r>
              <a:rPr lang="hu-HU" dirty="0" smtClean="0"/>
              <a:t> és </a:t>
            </a:r>
            <a:r>
              <a:rPr lang="hu-HU" i="1" dirty="0" smtClean="0"/>
              <a:t>\S</a:t>
            </a:r>
            <a:r>
              <a:rPr lang="hu-HU" dirty="0" smtClean="0"/>
              <a:t> a </a:t>
            </a:r>
            <a:r>
              <a:rPr lang="hu-HU" i="1" dirty="0" smtClean="0"/>
              <a:t>\w</a:t>
            </a:r>
            <a:r>
              <a:rPr lang="hu-HU" dirty="0" smtClean="0"/>
              <a:t> és az </a:t>
            </a:r>
            <a:r>
              <a:rPr lang="hu-HU" i="1" dirty="0" smtClean="0"/>
              <a:t>\s</a:t>
            </a:r>
            <a:r>
              <a:rPr lang="hu-HU" dirty="0" smtClean="0"/>
              <a:t> negációja</a:t>
            </a:r>
            <a:endParaRPr lang="hu-HU" dirty="0"/>
          </a:p>
          <a:p>
            <a:pPr lvl="1"/>
            <a:r>
              <a:rPr lang="hu-HU" i="1" dirty="0" smtClean="0"/>
              <a:t>\\</a:t>
            </a:r>
            <a:r>
              <a:rPr lang="hu-HU" dirty="0" smtClean="0"/>
              <a:t> maga a </a:t>
            </a:r>
            <a:r>
              <a:rPr lang="hu-HU" dirty="0" err="1" smtClean="0"/>
              <a:t>backslash</a:t>
            </a:r>
            <a:r>
              <a:rPr lang="hu-HU" dirty="0" smtClean="0"/>
              <a:t>, </a:t>
            </a:r>
            <a:r>
              <a:rPr lang="hu-HU" i="1" dirty="0" smtClean="0"/>
              <a:t>\.</a:t>
            </a:r>
            <a:r>
              <a:rPr lang="hu-HU" dirty="0" smtClean="0"/>
              <a:t> maga a pont; 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err="1" smtClean="0">
                <a:solidFill>
                  <a:srgbClr val="00B050"/>
                </a:solidFill>
              </a:rPr>
              <a:t>on</a:t>
            </a:r>
            <a:r>
              <a:rPr lang="hu-HU" dirty="0" smtClean="0">
                <a:solidFill>
                  <a:srgbClr val="00B050"/>
                </a:solidFill>
              </a:rPr>
              <a:t>\./</a:t>
            </a:r>
            <a:endParaRPr lang="hu-HU" dirty="0"/>
          </a:p>
          <a:p>
            <a:pPr lvl="1"/>
            <a:r>
              <a:rPr lang="hu-HU" i="1" dirty="0" smtClean="0"/>
              <a:t>\n </a:t>
            </a:r>
            <a:r>
              <a:rPr lang="hu-HU" dirty="0" smtClean="0"/>
              <a:t>sortörés, </a:t>
            </a:r>
            <a:r>
              <a:rPr lang="hu-HU" i="1" dirty="0" smtClean="0"/>
              <a:t>\t </a:t>
            </a:r>
            <a:r>
              <a:rPr lang="hu-HU" dirty="0" smtClean="0"/>
              <a:t>tabulátor (ismerős lehet Python és más nyelvi </a:t>
            </a:r>
            <a:r>
              <a:rPr lang="hu-HU" dirty="0" err="1" smtClean="0"/>
              <a:t>sztringekből</a:t>
            </a:r>
            <a:r>
              <a:rPr lang="hu-H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91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Gyors bevezetés a reguláris kifejezésekbe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smtClean="0"/>
              <a:t>A </a:t>
            </a:r>
            <a:r>
              <a:rPr lang="hu-HU" dirty="0" err="1" smtClean="0"/>
              <a:t>regexek</a:t>
            </a:r>
            <a:r>
              <a:rPr lang="hu-HU" dirty="0" smtClean="0"/>
              <a:t> szintaxisa ún. </a:t>
            </a:r>
            <a:r>
              <a:rPr lang="hu-HU" dirty="0" err="1" smtClean="0"/>
              <a:t>metakaraktereket</a:t>
            </a:r>
            <a:r>
              <a:rPr lang="hu-HU" dirty="0" smtClean="0"/>
              <a:t> definiál:</a:t>
            </a:r>
          </a:p>
          <a:p>
            <a:pPr lvl="1"/>
            <a:r>
              <a:rPr lang="hu-HU" i="1" dirty="0" smtClean="0"/>
              <a:t>^</a:t>
            </a:r>
            <a:r>
              <a:rPr lang="hu-HU" dirty="0" smtClean="0"/>
              <a:t> a </a:t>
            </a:r>
            <a:r>
              <a:rPr lang="hu-HU" dirty="0" err="1" smtClean="0"/>
              <a:t>sztring</a:t>
            </a:r>
            <a:r>
              <a:rPr lang="hu-HU" dirty="0" smtClean="0"/>
              <a:t> </a:t>
            </a:r>
            <a:r>
              <a:rPr lang="hu-HU" b="1" dirty="0" smtClean="0"/>
              <a:t>elejét </a:t>
            </a:r>
            <a:r>
              <a:rPr lang="hu-HU" dirty="0" smtClean="0"/>
              <a:t>jelöli (vagy a sorét, ha az </a:t>
            </a:r>
            <a:r>
              <a:rPr lang="hu-HU" i="1" dirty="0" smtClean="0"/>
              <a:t>/m </a:t>
            </a:r>
            <a:r>
              <a:rPr lang="hu-HU" dirty="0" smtClean="0"/>
              <a:t>bináris paraméter meg lett adva), a $ </a:t>
            </a:r>
            <a:r>
              <a:rPr lang="hu-HU" i="1" dirty="0" err="1" smtClean="0"/>
              <a:t>a</a:t>
            </a:r>
            <a:r>
              <a:rPr lang="hu-HU" i="1" dirty="0" smtClean="0"/>
              <a:t> </a:t>
            </a:r>
            <a:r>
              <a:rPr lang="hu-HU" dirty="0" err="1" smtClean="0"/>
              <a:t>sztring</a:t>
            </a:r>
            <a:r>
              <a:rPr lang="hu-HU" dirty="0" smtClean="0"/>
              <a:t> (vagy sor) </a:t>
            </a:r>
            <a:r>
              <a:rPr lang="hu-HU" b="1" dirty="0" smtClean="0"/>
              <a:t>végét</a:t>
            </a:r>
            <a:r>
              <a:rPr lang="hu-HU" dirty="0" smtClean="0"/>
              <a:t>; </a:t>
            </a:r>
            <a:r>
              <a:rPr lang="hu-HU" dirty="0" smtClean="0">
                <a:solidFill>
                  <a:srgbClr val="00B050"/>
                </a:solidFill>
              </a:rPr>
              <a:t>/^</a:t>
            </a:r>
            <a:r>
              <a:rPr lang="hu-HU" dirty="0" err="1" smtClean="0">
                <a:solidFill>
                  <a:srgbClr val="00B050"/>
                </a:solidFill>
              </a:rPr>
              <a:t>For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</a:p>
          <a:p>
            <a:pPr lvl="1"/>
            <a:r>
              <a:rPr lang="hu-HU" dirty="0" smtClean="0"/>
              <a:t>. </a:t>
            </a:r>
            <a:r>
              <a:rPr lang="hu-HU" b="1" dirty="0" smtClean="0"/>
              <a:t>bármely karaktert </a:t>
            </a:r>
            <a:r>
              <a:rPr lang="hu-HU" dirty="0" smtClean="0"/>
              <a:t>helyettesít; 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err="1" smtClean="0">
                <a:solidFill>
                  <a:srgbClr val="00B050"/>
                </a:solidFill>
              </a:rPr>
              <a:t>ll</a:t>
            </a:r>
            <a:r>
              <a:rPr lang="hu-HU" dirty="0" smtClean="0">
                <a:solidFill>
                  <a:srgbClr val="00B050"/>
                </a:solidFill>
              </a:rPr>
              <a:t>./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/\../</a:t>
            </a:r>
          </a:p>
          <a:p>
            <a:pPr lvl="2"/>
            <a:r>
              <a:rPr lang="hu-HU" dirty="0" smtClean="0"/>
              <a:t>kivéve a sortörést; erre csak akkor illeszkedik, ha a </a:t>
            </a:r>
            <a:r>
              <a:rPr lang="hu-HU" dirty="0" err="1" smtClean="0"/>
              <a:t>dotall</a:t>
            </a:r>
            <a:r>
              <a:rPr lang="hu-HU" dirty="0" smtClean="0"/>
              <a:t> (</a:t>
            </a:r>
            <a:r>
              <a:rPr lang="hu-HU" i="1" dirty="0" smtClean="0"/>
              <a:t>/s</a:t>
            </a:r>
            <a:r>
              <a:rPr lang="hu-HU" dirty="0" smtClean="0"/>
              <a:t>) paraméter meg lett adva.</a:t>
            </a:r>
          </a:p>
          <a:p>
            <a:pPr lvl="1"/>
            <a:r>
              <a:rPr lang="hu-HU" dirty="0" smtClean="0"/>
              <a:t>szögletes zárójelpár </a:t>
            </a:r>
            <a:r>
              <a:rPr lang="hu-HU" i="1" dirty="0" smtClean="0"/>
              <a:t>[ ]</a:t>
            </a:r>
            <a:r>
              <a:rPr lang="hu-HU" dirty="0" smtClean="0"/>
              <a:t> </a:t>
            </a:r>
            <a:r>
              <a:rPr lang="hu-HU" b="1" dirty="0" smtClean="0"/>
              <a:t>karakterhalmazt </a:t>
            </a:r>
            <a:r>
              <a:rPr lang="hu-HU" dirty="0" smtClean="0"/>
              <a:t>vesz körül, ez </a:t>
            </a:r>
            <a:r>
              <a:rPr lang="hu-HU" b="1" dirty="0" smtClean="0"/>
              <a:t>egyetlen </a:t>
            </a:r>
            <a:r>
              <a:rPr lang="hu-HU" dirty="0" smtClean="0"/>
              <a:t>karakterre illeszkedik, amely eleme a halmaznak; 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err="1" smtClean="0">
                <a:solidFill>
                  <a:srgbClr val="00B050"/>
                </a:solidFill>
              </a:rPr>
              <a:t>use</a:t>
            </a:r>
            <a:r>
              <a:rPr lang="hu-HU" dirty="0" smtClean="0">
                <a:solidFill>
                  <a:srgbClr val="00B050"/>
                </a:solidFill>
              </a:rPr>
              <a:t>[</a:t>
            </a:r>
            <a:r>
              <a:rPr lang="hu-HU" dirty="0" err="1" smtClean="0">
                <a:solidFill>
                  <a:srgbClr val="00B050"/>
                </a:solidFill>
              </a:rPr>
              <a:t>rsd</a:t>
            </a:r>
            <a:r>
              <a:rPr lang="hu-HU" dirty="0" smtClean="0">
                <a:solidFill>
                  <a:srgbClr val="00B050"/>
                </a:solidFill>
              </a:rPr>
              <a:t>]/</a:t>
            </a:r>
          </a:p>
          <a:p>
            <a:pPr lvl="2"/>
            <a:r>
              <a:rPr lang="hu-HU" dirty="0" smtClean="0"/>
              <a:t>egy vagy több karaktertartomány (karakterkódok értelmében) is megadható úgy, hogy - (mínusz) jelet írunk a tartomány eleje és vége közé szögletes zárójelen belül;</a:t>
            </a:r>
            <a:br>
              <a:rPr lang="hu-HU" dirty="0" smtClean="0"/>
            </a:br>
            <a:r>
              <a:rPr lang="hu-HU" dirty="0" smtClean="0">
                <a:solidFill>
                  <a:srgbClr val="00B050"/>
                </a:solidFill>
              </a:rPr>
              <a:t>/[A-Za-z1-9_]/, /[A-Z][</a:t>
            </a:r>
            <a:r>
              <a:rPr lang="hu-HU" dirty="0" err="1" smtClean="0">
                <a:solidFill>
                  <a:srgbClr val="00B050"/>
                </a:solidFill>
              </a:rPr>
              <a:t>a-z</a:t>
            </a:r>
            <a:r>
              <a:rPr lang="hu-HU" dirty="0" smtClean="0">
                <a:solidFill>
                  <a:srgbClr val="00B050"/>
                </a:solidFill>
              </a:rPr>
              <a:t>]/, </a:t>
            </a:r>
            <a:r>
              <a:rPr lang="hu-HU" dirty="0">
                <a:solidFill>
                  <a:srgbClr val="00B050"/>
                </a:solidFill>
              </a:rPr>
              <a:t>/[</a:t>
            </a:r>
            <a:r>
              <a:rPr lang="hu-HU" dirty="0" err="1">
                <a:solidFill>
                  <a:srgbClr val="00B050"/>
                </a:solidFill>
              </a:rPr>
              <a:t>A-Z</a:t>
            </a:r>
            <a:r>
              <a:rPr lang="hu-HU" dirty="0" smtClean="0">
                <a:solidFill>
                  <a:srgbClr val="00B050"/>
                </a:solidFill>
              </a:rPr>
              <a:t>][</a:t>
            </a:r>
            <a:r>
              <a:rPr lang="hu-HU" dirty="0" err="1" smtClean="0">
                <a:solidFill>
                  <a:srgbClr val="00B050"/>
                </a:solidFill>
              </a:rPr>
              <a:t>A-Z</a:t>
            </a:r>
            <a:r>
              <a:rPr lang="hu-HU" dirty="0" smtClean="0">
                <a:solidFill>
                  <a:srgbClr val="00B050"/>
                </a:solidFill>
              </a:rPr>
              <a:t>]/</a:t>
            </a:r>
            <a:r>
              <a:rPr lang="hu-HU" dirty="0" smtClean="0"/>
              <a:t> </a:t>
            </a:r>
          </a:p>
          <a:p>
            <a:pPr lvl="2"/>
            <a:r>
              <a:rPr lang="hu-HU" dirty="0" smtClean="0"/>
              <a:t>a ^ </a:t>
            </a:r>
            <a:r>
              <a:rPr lang="hu-HU" dirty="0" err="1" smtClean="0"/>
              <a:t>a</a:t>
            </a:r>
            <a:r>
              <a:rPr lang="hu-HU" dirty="0" smtClean="0"/>
              <a:t> nyitó szögletes zárójel után a halmaz negációját (komplementerét) jelöli, pl. [^</a:t>
            </a:r>
            <a:r>
              <a:rPr lang="hu-HU" dirty="0" err="1" smtClean="0"/>
              <a:t>aeiou</a:t>
            </a:r>
            <a:r>
              <a:rPr lang="hu-HU" dirty="0" smtClean="0"/>
              <a:t>] bármely nem magánhangzó karakter; </a:t>
            </a:r>
            <a:br>
              <a:rPr lang="hu-HU" dirty="0" smtClean="0"/>
            </a:br>
            <a:r>
              <a:rPr lang="hu-HU" dirty="0" smtClean="0">
                <a:solidFill>
                  <a:srgbClr val="00B050"/>
                </a:solidFill>
              </a:rPr>
              <a:t>/[A-Z][^</a:t>
            </a:r>
            <a:r>
              <a:rPr lang="hu-HU" dirty="0" err="1" smtClean="0">
                <a:solidFill>
                  <a:srgbClr val="00B050"/>
                </a:solidFill>
              </a:rPr>
              <a:t>aeiouAEIOU</a:t>
            </a:r>
            <a:r>
              <a:rPr lang="hu-HU" dirty="0" smtClean="0">
                <a:solidFill>
                  <a:srgbClr val="00B050"/>
                </a:solidFill>
              </a:rPr>
              <a:t>]/</a:t>
            </a:r>
          </a:p>
          <a:p>
            <a:pPr lvl="1"/>
            <a:r>
              <a:rPr lang="hu-HU" dirty="0" smtClean="0"/>
              <a:t>a zárójelpár </a:t>
            </a:r>
            <a:r>
              <a:rPr lang="hu-HU" i="1" dirty="0" smtClean="0"/>
              <a:t>() </a:t>
            </a:r>
            <a:r>
              <a:rPr lang="hu-HU" dirty="0" smtClean="0"/>
              <a:t>egy vagy több karakterből álló szekvenciát </a:t>
            </a:r>
            <a:r>
              <a:rPr lang="hu-HU" b="1" dirty="0" smtClean="0"/>
              <a:t>csoportba </a:t>
            </a:r>
            <a:r>
              <a:rPr lang="hu-HU" dirty="0" smtClean="0"/>
              <a:t>foglal; a csoport módosítható kvantorral, </a:t>
            </a:r>
            <a:r>
              <a:rPr lang="hu-HU" dirty="0" err="1" smtClean="0"/>
              <a:t>diszjunkcióval</a:t>
            </a:r>
            <a:r>
              <a:rPr lang="hu-HU" dirty="0" smtClean="0"/>
              <a:t>, </a:t>
            </a:r>
            <a:r>
              <a:rPr lang="hu-HU" dirty="0"/>
              <a:t>a </a:t>
            </a:r>
            <a:r>
              <a:rPr lang="hu-HU" dirty="0" err="1"/>
              <a:t>regexfeldolgozó</a:t>
            </a:r>
            <a:r>
              <a:rPr lang="hu-HU" dirty="0"/>
              <a:t> </a:t>
            </a:r>
            <a:r>
              <a:rPr lang="hu-HU" dirty="0" smtClean="0"/>
              <a:t>visszaadhatja külön </a:t>
            </a:r>
            <a:r>
              <a:rPr lang="hu-HU" dirty="0" err="1" smtClean="0"/>
              <a:t>részsztringként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regex</a:t>
            </a:r>
            <a:r>
              <a:rPr lang="hu-HU" dirty="0" smtClean="0"/>
              <a:t> </a:t>
            </a:r>
            <a:r>
              <a:rPr lang="hu-HU" b="1" dirty="0" err="1" smtClean="0"/>
              <a:t>diszjunkciót</a:t>
            </a:r>
            <a:r>
              <a:rPr lang="hu-HU" b="1" dirty="0" smtClean="0"/>
              <a:t> </a:t>
            </a:r>
            <a:r>
              <a:rPr lang="hu-HU" dirty="0" smtClean="0"/>
              <a:t>| tartalmazhat, ami azt jelenti, hogy a tőle balra vagy jobbra levő mintára illeszkedik; általában csoportokkal használjuk;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err="1" smtClean="0">
                <a:solidFill>
                  <a:srgbClr val="00B050"/>
                </a:solidFill>
              </a:rPr>
              <a:t>we</a:t>
            </a:r>
            <a:r>
              <a:rPr lang="hu-HU" dirty="0" smtClean="0">
                <a:solidFill>
                  <a:srgbClr val="00B050"/>
                </a:solidFill>
              </a:rPr>
              <a:t>|</a:t>
            </a:r>
            <a:r>
              <a:rPr lang="hu-HU" dirty="0" err="1" smtClean="0">
                <a:solidFill>
                  <a:srgbClr val="00B050"/>
                </a:solidFill>
              </a:rPr>
              <a:t>our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/th(e|is|</a:t>
            </a:r>
            <a:r>
              <a:rPr lang="hu-HU" dirty="0" err="1" smtClean="0">
                <a:solidFill>
                  <a:srgbClr val="00B050"/>
                </a:solidFill>
              </a:rPr>
              <a:t>at</a:t>
            </a:r>
            <a:r>
              <a:rPr lang="hu-HU" dirty="0" smtClean="0">
                <a:solidFill>
                  <a:srgbClr val="00B050"/>
                </a:solidFill>
              </a:rPr>
              <a:t>)/</a:t>
            </a:r>
          </a:p>
        </p:txBody>
      </p:sp>
    </p:spTree>
    <p:extLst>
      <p:ext uri="{BB962C8B-B14F-4D97-AF65-F5344CB8AC3E}">
        <p14:creationId xmlns:p14="http://schemas.microsoft.com/office/powerpoint/2010/main" val="113658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Gyors bevezetés a reguláris kifejezésekbe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err="1" smtClean="0"/>
              <a:t>Metakarakterek</a:t>
            </a:r>
            <a:r>
              <a:rPr lang="hu-HU" dirty="0" smtClean="0"/>
              <a:t> (folytatás)</a:t>
            </a:r>
          </a:p>
          <a:p>
            <a:pPr lvl="1"/>
            <a:r>
              <a:rPr lang="hu-HU" b="1" dirty="0" smtClean="0"/>
              <a:t>kvantorok </a:t>
            </a:r>
            <a:r>
              <a:rPr lang="hu-HU" dirty="0" smtClean="0"/>
              <a:t>következhetnek egyetlen karakter, halmaz vagy csoport után:</a:t>
            </a:r>
          </a:p>
          <a:p>
            <a:pPr lvl="2"/>
            <a:r>
              <a:rPr lang="hu-HU" i="1" dirty="0" smtClean="0"/>
              <a:t>?</a:t>
            </a:r>
            <a:r>
              <a:rPr lang="hu-HU" dirty="0" smtClean="0"/>
              <a:t> jelentése </a:t>
            </a:r>
            <a:r>
              <a:rPr lang="hu-HU" b="1" dirty="0" smtClean="0"/>
              <a:t>legfeljebb </a:t>
            </a:r>
            <a:r>
              <a:rPr lang="hu-HU" dirty="0" smtClean="0"/>
              <a:t>1 </a:t>
            </a:r>
            <a:r>
              <a:rPr lang="hu-HU" dirty="0"/>
              <a:t>(</a:t>
            </a:r>
            <a:r>
              <a:rPr lang="hu-HU" dirty="0" err="1"/>
              <a:t>1</a:t>
            </a:r>
            <a:r>
              <a:rPr lang="hu-HU" dirty="0"/>
              <a:t> </a:t>
            </a:r>
            <a:r>
              <a:rPr lang="hu-HU" dirty="0" smtClean="0"/>
              <a:t>vagy </a:t>
            </a:r>
            <a:r>
              <a:rPr lang="hu-HU" dirty="0"/>
              <a:t>0); </a:t>
            </a:r>
            <a:r>
              <a:rPr lang="hu-HU" dirty="0">
                <a:solidFill>
                  <a:srgbClr val="00B050"/>
                </a:solidFill>
              </a:rPr>
              <a:t>/</a:t>
            </a:r>
            <a:r>
              <a:rPr lang="hu-HU" dirty="0" err="1">
                <a:solidFill>
                  <a:srgbClr val="00B050"/>
                </a:solidFill>
              </a:rPr>
              <a:t>models</a:t>
            </a:r>
            <a:r>
              <a:rPr lang="hu-HU" dirty="0">
                <a:solidFill>
                  <a:srgbClr val="00B050"/>
                </a:solidFill>
              </a:rPr>
              <a:t>?/, /\</a:t>
            </a:r>
            <a:r>
              <a:rPr lang="hu-HU" dirty="0" err="1">
                <a:solidFill>
                  <a:srgbClr val="00B050"/>
                </a:solidFill>
              </a:rPr>
              <a:t>ban</a:t>
            </a:r>
            <a:r>
              <a:rPr lang="hu-HU" dirty="0">
                <a:solidFill>
                  <a:srgbClr val="00B050"/>
                </a:solidFill>
              </a:rPr>
              <a:t>?\b/, /\. ?\n/</a:t>
            </a:r>
          </a:p>
          <a:p>
            <a:pPr lvl="2"/>
            <a:r>
              <a:rPr lang="hu-HU" i="1" dirty="0"/>
              <a:t>+</a:t>
            </a:r>
            <a:r>
              <a:rPr lang="hu-HU" dirty="0"/>
              <a:t> </a:t>
            </a:r>
            <a:r>
              <a:rPr lang="hu-HU" dirty="0" smtClean="0"/>
              <a:t>jelentése </a:t>
            </a:r>
            <a:r>
              <a:rPr lang="hu-HU" b="1" dirty="0" smtClean="0"/>
              <a:t>legalább </a:t>
            </a:r>
            <a:r>
              <a:rPr lang="hu-HU" dirty="0" smtClean="0"/>
              <a:t>1 </a:t>
            </a:r>
            <a:r>
              <a:rPr lang="hu-HU" dirty="0"/>
              <a:t>(</a:t>
            </a:r>
            <a:r>
              <a:rPr lang="hu-HU" dirty="0" err="1"/>
              <a:t>1</a:t>
            </a:r>
            <a:r>
              <a:rPr lang="hu-HU" dirty="0"/>
              <a:t> </a:t>
            </a:r>
            <a:r>
              <a:rPr lang="hu-HU" dirty="0" smtClean="0"/>
              <a:t>vagy sok); </a:t>
            </a:r>
            <a:r>
              <a:rPr lang="hu-HU" dirty="0">
                <a:solidFill>
                  <a:srgbClr val="00B050"/>
                </a:solidFill>
              </a:rPr>
              <a:t>/ +/, /\n+/, /\\</a:t>
            </a:r>
            <a:r>
              <a:rPr lang="hu-HU" dirty="0" err="1">
                <a:solidFill>
                  <a:srgbClr val="00B050"/>
                </a:solidFill>
              </a:rPr>
              <a:t>textbf</a:t>
            </a:r>
            <a:r>
              <a:rPr lang="hu-HU" dirty="0">
                <a:solidFill>
                  <a:srgbClr val="00B050"/>
                </a:solidFill>
              </a:rPr>
              <a:t>{.+}/</a:t>
            </a:r>
          </a:p>
          <a:p>
            <a:pPr lvl="2"/>
            <a:r>
              <a:rPr lang="hu-HU" i="1" dirty="0"/>
              <a:t>+?</a:t>
            </a:r>
            <a:r>
              <a:rPr lang="hu-HU" dirty="0"/>
              <a:t> </a:t>
            </a:r>
            <a:r>
              <a:rPr lang="hu-HU" dirty="0" smtClean="0"/>
              <a:t>a + </a:t>
            </a:r>
            <a:r>
              <a:rPr lang="hu-HU" b="1" dirty="0" smtClean="0"/>
              <a:t>nem mohó </a:t>
            </a:r>
            <a:r>
              <a:rPr lang="hu-HU" dirty="0" smtClean="0"/>
              <a:t>változata, </a:t>
            </a:r>
            <a:r>
              <a:rPr lang="hu-HU" b="1" dirty="0" smtClean="0"/>
              <a:t>legalább 1 </a:t>
            </a:r>
            <a:r>
              <a:rPr lang="hu-HU" dirty="0" smtClean="0"/>
              <a:t>karakterre illeszkedik, de a </a:t>
            </a:r>
            <a:r>
              <a:rPr lang="hu-HU" b="1" dirty="0" smtClean="0"/>
              <a:t>lehető legrövidebb </a:t>
            </a:r>
            <a:r>
              <a:rPr lang="hu-HU" dirty="0" smtClean="0"/>
              <a:t>karaktersorozatra, míg a </a:t>
            </a:r>
            <a:r>
              <a:rPr lang="hu-HU" b="1" dirty="0" smtClean="0"/>
              <a:t>sima + </a:t>
            </a:r>
            <a:r>
              <a:rPr lang="hu-HU" dirty="0" smtClean="0"/>
              <a:t>a </a:t>
            </a:r>
            <a:r>
              <a:rPr lang="hu-HU" b="1" dirty="0" smtClean="0"/>
              <a:t>lehető leghosszabb </a:t>
            </a:r>
            <a:r>
              <a:rPr lang="hu-HU" dirty="0" smtClean="0"/>
              <a:t>sorozatra; </a:t>
            </a:r>
            <a:r>
              <a:rPr lang="hu-HU" dirty="0" smtClean="0">
                <a:solidFill>
                  <a:srgbClr val="00B050"/>
                </a:solidFill>
              </a:rPr>
              <a:t>/\\</a:t>
            </a:r>
            <a:r>
              <a:rPr lang="hu-HU" dirty="0" err="1">
                <a:solidFill>
                  <a:srgbClr val="00B050"/>
                </a:solidFill>
              </a:rPr>
              <a:t>textbf</a:t>
            </a:r>
            <a:r>
              <a:rPr lang="hu-HU" dirty="0">
                <a:solidFill>
                  <a:srgbClr val="00B050"/>
                </a:solidFill>
              </a:rPr>
              <a:t>{.+?/ </a:t>
            </a:r>
            <a:r>
              <a:rPr lang="hu-HU" dirty="0"/>
              <a:t>vs. </a:t>
            </a:r>
            <a:r>
              <a:rPr lang="hu-HU" dirty="0" smtClean="0">
                <a:solidFill>
                  <a:srgbClr val="00B050"/>
                </a:solidFill>
              </a:rPr>
              <a:t>/\\</a:t>
            </a:r>
            <a:r>
              <a:rPr lang="hu-HU" dirty="0" err="1">
                <a:solidFill>
                  <a:srgbClr val="00B050"/>
                </a:solidFill>
              </a:rPr>
              <a:t>textbf</a:t>
            </a:r>
            <a:r>
              <a:rPr lang="hu-HU" dirty="0">
                <a:solidFill>
                  <a:srgbClr val="00B050"/>
                </a:solidFill>
              </a:rPr>
              <a:t>{.+/ </a:t>
            </a:r>
            <a:r>
              <a:rPr lang="hu-HU" dirty="0"/>
              <a:t>vs. </a:t>
            </a:r>
            <a:r>
              <a:rPr lang="hu-HU" dirty="0">
                <a:solidFill>
                  <a:srgbClr val="00B050"/>
                </a:solidFill>
              </a:rPr>
              <a:t>/\\</a:t>
            </a:r>
            <a:r>
              <a:rPr lang="hu-HU" dirty="0" err="1">
                <a:solidFill>
                  <a:srgbClr val="00B050"/>
                </a:solidFill>
              </a:rPr>
              <a:t>textbf</a:t>
            </a:r>
            <a:r>
              <a:rPr lang="hu-HU" dirty="0">
                <a:solidFill>
                  <a:srgbClr val="00B050"/>
                </a:solidFill>
              </a:rPr>
              <a:t>{.+}/ </a:t>
            </a:r>
            <a:r>
              <a:rPr lang="hu-HU" dirty="0"/>
              <a:t>vs. </a:t>
            </a:r>
            <a:r>
              <a:rPr lang="hu-HU" dirty="0">
                <a:solidFill>
                  <a:srgbClr val="00B050"/>
                </a:solidFill>
              </a:rPr>
              <a:t>/\\</a:t>
            </a:r>
            <a:r>
              <a:rPr lang="hu-HU" dirty="0" err="1">
                <a:solidFill>
                  <a:srgbClr val="00B050"/>
                </a:solidFill>
              </a:rPr>
              <a:t>textbf</a:t>
            </a:r>
            <a:r>
              <a:rPr lang="hu-HU" dirty="0">
                <a:solidFill>
                  <a:srgbClr val="00B050"/>
                </a:solidFill>
              </a:rPr>
              <a:t>{.+?}/</a:t>
            </a:r>
            <a:r>
              <a:rPr lang="hu-HU" dirty="0"/>
              <a:t> - </a:t>
            </a:r>
            <a:r>
              <a:rPr lang="hu-HU" dirty="0" smtClean="0"/>
              <a:t>általában a nem mohóra van szükség</a:t>
            </a:r>
            <a:endParaRPr lang="hu-HU" dirty="0"/>
          </a:p>
          <a:p>
            <a:pPr lvl="2"/>
            <a:r>
              <a:rPr lang="hu-HU" i="1" dirty="0"/>
              <a:t>* </a:t>
            </a:r>
            <a:r>
              <a:rPr lang="hu-HU" dirty="0" smtClean="0"/>
              <a:t>jelentése </a:t>
            </a:r>
            <a:r>
              <a:rPr lang="hu-HU" b="1" dirty="0" smtClean="0"/>
              <a:t>bármely szám </a:t>
            </a:r>
            <a:r>
              <a:rPr lang="hu-HU" dirty="0" smtClean="0"/>
              <a:t>(0 vagy sok); </a:t>
            </a:r>
            <a:r>
              <a:rPr lang="hu-HU" dirty="0" smtClean="0">
                <a:solidFill>
                  <a:srgbClr val="00B050"/>
                </a:solidFill>
              </a:rPr>
              <a:t>/th\w*s/</a:t>
            </a:r>
          </a:p>
          <a:p>
            <a:pPr lvl="2"/>
            <a:r>
              <a:rPr lang="hu-HU" i="1" dirty="0" smtClean="0"/>
              <a:t>*? </a:t>
            </a:r>
            <a:r>
              <a:rPr lang="hu-HU" dirty="0" smtClean="0"/>
              <a:t>a *, </a:t>
            </a:r>
            <a:r>
              <a:rPr lang="hu-HU" b="1" dirty="0"/>
              <a:t>nem mohó </a:t>
            </a:r>
            <a:r>
              <a:rPr lang="hu-HU" dirty="0" smtClean="0"/>
              <a:t>változata, </a:t>
            </a:r>
            <a:r>
              <a:rPr lang="hu-HU" b="1" dirty="0" smtClean="0"/>
              <a:t>bármely karakterekre </a:t>
            </a:r>
            <a:r>
              <a:rPr lang="hu-HU" dirty="0"/>
              <a:t>illeszkedik, de a </a:t>
            </a:r>
            <a:r>
              <a:rPr lang="hu-HU" b="1" dirty="0"/>
              <a:t>lehető legrövidebb </a:t>
            </a:r>
            <a:r>
              <a:rPr lang="hu-HU" dirty="0" smtClean="0"/>
              <a:t>karaktersorozatra (csak akkor van értelme, ha utána jönnek más karakterek is a </a:t>
            </a:r>
            <a:r>
              <a:rPr lang="hu-HU" dirty="0" err="1" smtClean="0"/>
              <a:t>regexben</a:t>
            </a:r>
            <a:r>
              <a:rPr lang="hu-HU" dirty="0" smtClean="0"/>
              <a:t>); </a:t>
            </a:r>
            <a:r>
              <a:rPr lang="hu-HU" dirty="0">
                <a:solidFill>
                  <a:srgbClr val="00B050"/>
                </a:solidFill>
              </a:rPr>
              <a:t>/</a:t>
            </a:r>
            <a:r>
              <a:rPr lang="hu-HU" dirty="0" smtClean="0">
                <a:solidFill>
                  <a:srgbClr val="00B050"/>
                </a:solidFill>
              </a:rPr>
              <a:t>[</a:t>
            </a:r>
            <a:r>
              <a:rPr lang="hu-HU" dirty="0">
                <a:solidFill>
                  <a:srgbClr val="00B050"/>
                </a:solidFill>
              </a:rPr>
              <a:t>A-Z</a:t>
            </a:r>
            <a:r>
              <a:rPr lang="hu-HU" dirty="0" smtClean="0">
                <a:solidFill>
                  <a:srgbClr val="00B050"/>
                </a:solidFill>
              </a:rPr>
              <a:t>].*?\./, /\([^)]*?\)/</a:t>
            </a:r>
          </a:p>
          <a:p>
            <a:pPr lvl="2"/>
            <a:r>
              <a:rPr lang="hu-HU" dirty="0" smtClean="0"/>
              <a:t>kapcsos zárójel { } </a:t>
            </a:r>
            <a:r>
              <a:rPr lang="hu-HU" b="1" dirty="0" smtClean="0"/>
              <a:t>a részminta pontos számú ismétlését </a:t>
            </a:r>
            <a:r>
              <a:rPr lang="hu-HU" dirty="0" smtClean="0"/>
              <a:t>jelenti, pl. </a:t>
            </a:r>
            <a:r>
              <a:rPr lang="hu-HU" dirty="0" smtClean="0">
                <a:solidFill>
                  <a:srgbClr val="00B050"/>
                </a:solidFill>
              </a:rPr>
              <a:t>/[</a:t>
            </a:r>
            <a:r>
              <a:rPr lang="hu-HU" dirty="0" err="1">
                <a:solidFill>
                  <a:srgbClr val="00B050"/>
                </a:solidFill>
              </a:rPr>
              <a:t>aeiou</a:t>
            </a:r>
            <a:r>
              <a:rPr lang="hu-HU" dirty="0">
                <a:solidFill>
                  <a:srgbClr val="00B050"/>
                </a:solidFill>
              </a:rPr>
              <a:t>]{2</a:t>
            </a:r>
            <a:r>
              <a:rPr lang="hu-HU" dirty="0" smtClean="0">
                <a:solidFill>
                  <a:srgbClr val="00B050"/>
                </a:solidFill>
              </a:rPr>
              <a:t>}/</a:t>
            </a:r>
            <a:r>
              <a:rPr lang="hu-HU" dirty="0" smtClean="0"/>
              <a:t>, vagy </a:t>
            </a:r>
            <a:r>
              <a:rPr lang="hu-HU" b="1" dirty="0" smtClean="0"/>
              <a:t>számtartományt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/\b\w{3,5}\b/</a:t>
            </a:r>
            <a:r>
              <a:rPr lang="hu-HU" dirty="0" smtClean="0"/>
              <a:t>, </a:t>
            </a:r>
            <a:r>
              <a:rPr lang="hu-HU" dirty="0" err="1" smtClean="0"/>
              <a:t>or</a:t>
            </a:r>
            <a:r>
              <a:rPr lang="hu-HU" dirty="0" smtClean="0"/>
              <a:t> a </a:t>
            </a:r>
            <a:r>
              <a:rPr lang="hu-HU" b="1" dirty="0" smtClean="0"/>
              <a:t>minimum </a:t>
            </a:r>
            <a:r>
              <a:rPr lang="hu-HU" dirty="0" err="1" smtClean="0"/>
              <a:t>number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/\b\w{10,}\b/</a:t>
            </a:r>
            <a:r>
              <a:rPr lang="hu-HU" dirty="0"/>
              <a:t>;</a:t>
            </a:r>
            <a:r>
              <a:rPr lang="hu-HU" dirty="0" smtClean="0"/>
              <a:t> a maximum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expressed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i="1" dirty="0" smtClean="0"/>
              <a:t>{1,n} </a:t>
            </a:r>
            <a:r>
              <a:rPr lang="hu-HU" dirty="0" smtClean="0">
                <a:solidFill>
                  <a:srgbClr val="00B050"/>
                </a:solidFill>
              </a:rPr>
              <a:t>/\b(\w{1,3} ){</a:t>
            </a:r>
            <a:r>
              <a:rPr lang="hu-HU" dirty="0" err="1" smtClean="0">
                <a:solidFill>
                  <a:srgbClr val="00B050"/>
                </a:solidFill>
              </a:rPr>
              <a:t>3</a:t>
            </a:r>
            <a:r>
              <a:rPr lang="hu-HU" dirty="0" smtClean="0">
                <a:solidFill>
                  <a:srgbClr val="00B050"/>
                </a:solidFill>
              </a:rPr>
              <a:t>,}/</a:t>
            </a:r>
          </a:p>
          <a:p>
            <a:pPr lvl="2"/>
            <a:r>
              <a:rPr lang="hu-HU" dirty="0" smtClean="0"/>
              <a:t>a </a:t>
            </a:r>
            <a:r>
              <a:rPr lang="hu-HU" dirty="0" err="1" smtClean="0"/>
              <a:t>pattern</a:t>
            </a:r>
            <a:r>
              <a:rPr lang="hu-HU" dirty="0" smtClean="0"/>
              <a:t> </a:t>
            </a:r>
            <a:r>
              <a:rPr lang="hu-HU" dirty="0" err="1" smtClean="0"/>
              <a:t>matching</a:t>
            </a:r>
            <a:r>
              <a:rPr lang="hu-HU" dirty="0" smtClean="0"/>
              <a:t> </a:t>
            </a:r>
            <a:r>
              <a:rPr lang="hu-HU" dirty="0" err="1" smtClean="0"/>
              <a:t>either</a:t>
            </a:r>
            <a:r>
              <a:rPr lang="hu-HU" dirty="0" smtClean="0"/>
              <a:t> </a:t>
            </a:r>
            <a:r>
              <a:rPr lang="hu-HU" dirty="0" err="1" smtClean="0"/>
              <a:t>HH</a:t>
            </a:r>
            <a:r>
              <a:rPr lang="hu-HU" dirty="0" smtClean="0"/>
              <a:t>:MM and </a:t>
            </a:r>
            <a:r>
              <a:rPr lang="hu-HU" dirty="0" err="1" smtClean="0"/>
              <a:t>HH</a:t>
            </a:r>
            <a:r>
              <a:rPr lang="hu-HU" dirty="0" smtClean="0"/>
              <a:t>:MM:SS</a:t>
            </a:r>
            <a:br>
              <a:rPr lang="hu-HU" dirty="0" smtClean="0"/>
            </a:br>
            <a:r>
              <a:rPr lang="en-GB" dirty="0" smtClean="0">
                <a:solidFill>
                  <a:srgbClr val="00B050"/>
                </a:solidFill>
              </a:rPr>
              <a:t>([</a:t>
            </a:r>
            <a:r>
              <a:rPr lang="en-GB" dirty="0">
                <a:solidFill>
                  <a:srgbClr val="00B050"/>
                </a:solidFill>
              </a:rPr>
              <a:t>01][0-9]|2[0-3])(:[0-5][0-9]){1,2</a:t>
            </a:r>
            <a:r>
              <a:rPr lang="en-GB" dirty="0" smtClean="0">
                <a:solidFill>
                  <a:srgbClr val="00B050"/>
                </a:solidFill>
              </a:rPr>
              <a:t>}</a:t>
            </a:r>
            <a:endParaRPr lang="hu-HU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0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Gyors bevezetés a reguláris kifejezésekbe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Unicode </a:t>
            </a:r>
            <a:r>
              <a:rPr lang="en-GB" dirty="0" smtClean="0"/>
              <a:t>character</a:t>
            </a:r>
            <a:r>
              <a:rPr lang="hu-HU" dirty="0" smtClean="0"/>
              <a:t> </a:t>
            </a:r>
            <a:r>
              <a:rPr lang="en-GB" dirty="0" smtClean="0"/>
              <a:t>properties</a:t>
            </a:r>
            <a:r>
              <a:rPr lang="hu-HU" dirty="0" smtClean="0"/>
              <a:t>: </a:t>
            </a:r>
            <a:r>
              <a:rPr lang="hu-HU" i="1" dirty="0"/>
              <a:t>\p{}</a:t>
            </a:r>
          </a:p>
          <a:p>
            <a:pPr lvl="1"/>
            <a:r>
              <a:rPr lang="en-GB" dirty="0"/>
              <a:t>For languages other than English, matching Unicode characters </a:t>
            </a:r>
            <a:r>
              <a:rPr lang="en-GB" dirty="0" smtClean="0"/>
              <a:t>is </a:t>
            </a:r>
            <a:r>
              <a:rPr lang="en-GB" dirty="0"/>
              <a:t>an </a:t>
            </a:r>
            <a:r>
              <a:rPr lang="en-GB" dirty="0" smtClean="0"/>
              <a:t>important </a:t>
            </a:r>
            <a:r>
              <a:rPr lang="en-GB" dirty="0"/>
              <a:t>consideration when using </a:t>
            </a:r>
            <a:r>
              <a:rPr lang="en-GB" dirty="0" smtClean="0"/>
              <a:t>regexes</a:t>
            </a:r>
            <a:endParaRPr lang="hu-HU" dirty="0" smtClean="0"/>
          </a:p>
          <a:p>
            <a:pPr lvl="1"/>
            <a:r>
              <a:rPr lang="hu-HU" i="1" dirty="0" smtClean="0"/>
              <a:t>\w</a:t>
            </a:r>
            <a:r>
              <a:rPr lang="hu-HU" dirty="0" smtClean="0"/>
              <a:t> </a:t>
            </a:r>
            <a:r>
              <a:rPr lang="hu-HU" dirty="0" err="1" smtClean="0"/>
              <a:t>usually</a:t>
            </a:r>
            <a:r>
              <a:rPr lang="hu-HU" dirty="0" smtClean="0"/>
              <a:t> </a:t>
            </a:r>
            <a:r>
              <a:rPr lang="hu-HU" dirty="0" err="1" smtClean="0"/>
              <a:t>matches</a:t>
            </a:r>
            <a:r>
              <a:rPr lang="hu-HU" dirty="0" smtClean="0"/>
              <a:t> Unicode </a:t>
            </a:r>
            <a:r>
              <a:rPr lang="hu-HU" dirty="0" err="1" smtClean="0"/>
              <a:t>letters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en-GB" dirty="0" smtClean="0"/>
              <a:t>this </a:t>
            </a:r>
            <a:r>
              <a:rPr lang="en-GB" dirty="0"/>
              <a:t>does not allow for more fine-grained </a:t>
            </a:r>
            <a:r>
              <a:rPr lang="en-GB" dirty="0" smtClean="0"/>
              <a:t>searches</a:t>
            </a:r>
            <a:r>
              <a:rPr lang="hu-HU" dirty="0" smtClean="0"/>
              <a:t>, </a:t>
            </a:r>
            <a:r>
              <a:rPr lang="hu-HU" dirty="0" err="1" smtClean="0"/>
              <a:t>e.g</a:t>
            </a:r>
            <a:r>
              <a:rPr lang="hu-HU" dirty="0" smtClean="0"/>
              <a:t>. </a:t>
            </a:r>
            <a:r>
              <a:rPr lang="hu-HU" dirty="0" err="1" smtClean="0"/>
              <a:t>finding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upper-case</a:t>
            </a:r>
            <a:r>
              <a:rPr lang="hu-HU" dirty="0" smtClean="0"/>
              <a:t> </a:t>
            </a:r>
            <a:r>
              <a:rPr lang="hu-HU" dirty="0" err="1" smtClean="0"/>
              <a:t>letters</a:t>
            </a:r>
            <a:r>
              <a:rPr lang="hu-HU" dirty="0" smtClean="0"/>
              <a:t>, </a:t>
            </a:r>
            <a:r>
              <a:rPr lang="hu-HU" dirty="0" err="1" smtClean="0"/>
              <a:t>including</a:t>
            </a:r>
            <a:r>
              <a:rPr lang="hu-HU" dirty="0" smtClean="0"/>
              <a:t> non-ASCII </a:t>
            </a:r>
            <a:r>
              <a:rPr lang="hu-HU" dirty="0" err="1" smtClean="0"/>
              <a:t>ones</a:t>
            </a:r>
            <a:endParaRPr lang="hu-HU" dirty="0" smtClean="0"/>
          </a:p>
          <a:p>
            <a:pPr lvl="1"/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possibility</a:t>
            </a:r>
            <a:r>
              <a:rPr lang="hu-HU" dirty="0" smtClean="0"/>
              <a:t>: </a:t>
            </a:r>
            <a:r>
              <a:rPr lang="hu-HU" dirty="0" smtClean="0">
                <a:solidFill>
                  <a:srgbClr val="00B050"/>
                </a:solidFill>
              </a:rPr>
              <a:t>/[</a:t>
            </a:r>
            <a:r>
              <a:rPr lang="hu-HU" dirty="0" err="1" smtClean="0">
                <a:solidFill>
                  <a:srgbClr val="00B050"/>
                </a:solidFill>
              </a:rPr>
              <a:t>A-ZÁÉÍÓÚÖÜŐŰ</a:t>
            </a:r>
            <a:r>
              <a:rPr lang="hu-HU" dirty="0" smtClean="0">
                <a:solidFill>
                  <a:srgbClr val="00B050"/>
                </a:solidFill>
              </a:rPr>
              <a:t>]/</a:t>
            </a:r>
            <a:r>
              <a:rPr lang="hu-HU" dirty="0" smtClean="0"/>
              <a:t> –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clumsy</a:t>
            </a:r>
            <a:r>
              <a:rPr lang="hu-HU" dirty="0" smtClean="0"/>
              <a:t>, </a:t>
            </a:r>
            <a:r>
              <a:rPr lang="hu-HU" dirty="0" err="1" smtClean="0"/>
              <a:t>does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cover</a:t>
            </a:r>
            <a:r>
              <a:rPr lang="hu-HU" dirty="0" smtClean="0"/>
              <a:t> </a:t>
            </a:r>
            <a:r>
              <a:rPr lang="hu-HU" dirty="0" err="1" smtClean="0"/>
              <a:t>foreign</a:t>
            </a:r>
            <a:r>
              <a:rPr lang="hu-HU" dirty="0" smtClean="0"/>
              <a:t> </a:t>
            </a:r>
            <a:r>
              <a:rPr lang="hu-HU" dirty="0" err="1" smtClean="0"/>
              <a:t>letters</a:t>
            </a:r>
            <a:endParaRPr lang="hu-HU" dirty="0" smtClean="0"/>
          </a:p>
          <a:p>
            <a:pPr lvl="1"/>
            <a:r>
              <a:rPr lang="hu-HU" dirty="0" smtClean="0"/>
              <a:t>The </a:t>
            </a:r>
            <a:r>
              <a:rPr lang="hu-HU" dirty="0" err="1" smtClean="0"/>
              <a:t>correct</a:t>
            </a:r>
            <a:r>
              <a:rPr lang="hu-HU" dirty="0" smtClean="0"/>
              <a:t> </a:t>
            </a:r>
            <a:r>
              <a:rPr lang="hu-HU" dirty="0" err="1" smtClean="0"/>
              <a:t>solution</a:t>
            </a:r>
            <a:r>
              <a:rPr lang="hu-HU" dirty="0" smtClean="0"/>
              <a:t> is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b="1" dirty="0" err="1" smtClean="0"/>
              <a:t>match</a:t>
            </a:r>
            <a:r>
              <a:rPr lang="hu-HU" b="1" dirty="0" smtClean="0"/>
              <a:t> a Unicode </a:t>
            </a:r>
            <a:r>
              <a:rPr lang="hu-HU" b="1" dirty="0" err="1" smtClean="0"/>
              <a:t>character</a:t>
            </a:r>
            <a:r>
              <a:rPr lang="hu-HU" b="1" dirty="0" smtClean="0"/>
              <a:t> </a:t>
            </a:r>
            <a:r>
              <a:rPr lang="hu-HU" b="1" dirty="0" err="1" smtClean="0"/>
              <a:t>class</a:t>
            </a:r>
            <a:endParaRPr lang="hu-HU" b="1" dirty="0"/>
          </a:p>
          <a:p>
            <a:pPr lvl="1"/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available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lang="hu-HU" dirty="0" smtClean="0"/>
              <a:t> </a:t>
            </a:r>
            <a:r>
              <a:rPr lang="hu-HU" dirty="0" err="1" smtClean="0"/>
              <a:t>third-party</a:t>
            </a:r>
            <a:r>
              <a:rPr lang="hu-HU" dirty="0" smtClean="0"/>
              <a:t> </a:t>
            </a:r>
            <a:r>
              <a:rPr lang="hu-HU" dirty="0" err="1" smtClean="0"/>
              <a:t>library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Python,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is part of </a:t>
            </a:r>
            <a:r>
              <a:rPr lang="hu-HU" dirty="0" err="1" smtClean="0"/>
              <a:t>the</a:t>
            </a:r>
            <a:r>
              <a:rPr lang="hu-HU" dirty="0" smtClean="0"/>
              <a:t> standard </a:t>
            </a:r>
            <a:r>
              <a:rPr lang="hu-HU" dirty="0" err="1" smtClean="0"/>
              <a:t>library</a:t>
            </a:r>
            <a:r>
              <a:rPr lang="hu-HU" dirty="0" smtClean="0"/>
              <a:t>; </a:t>
            </a:r>
            <a:r>
              <a:rPr lang="hu-HU" dirty="0" err="1" smtClean="0"/>
              <a:t>Perl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out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box</a:t>
            </a:r>
            <a:r>
              <a:rPr lang="hu-HU" dirty="0" smtClean="0"/>
              <a:t>,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Linux </a:t>
            </a:r>
            <a:r>
              <a:rPr lang="hu-HU" dirty="0" err="1" smtClean="0"/>
              <a:t>also</a:t>
            </a:r>
            <a:endParaRPr lang="hu-HU" dirty="0" smtClean="0"/>
          </a:p>
          <a:p>
            <a:pPr lvl="1"/>
            <a:r>
              <a:rPr lang="hu-HU" dirty="0" smtClean="0"/>
              <a:t>Most </a:t>
            </a:r>
            <a:r>
              <a:rPr lang="hu-HU" dirty="0" err="1" smtClean="0"/>
              <a:t>important</a:t>
            </a:r>
            <a:r>
              <a:rPr lang="hu-HU" dirty="0" smtClean="0"/>
              <a:t> </a:t>
            </a:r>
            <a:r>
              <a:rPr lang="hu-HU" dirty="0" err="1" smtClean="0"/>
              <a:t>ones</a:t>
            </a:r>
            <a:r>
              <a:rPr lang="hu-HU" dirty="0" smtClean="0"/>
              <a:t>:</a:t>
            </a:r>
          </a:p>
          <a:p>
            <a:pPr lvl="2"/>
            <a:r>
              <a:rPr lang="hu-HU" i="1" dirty="0"/>
              <a:t>\p{L}: </a:t>
            </a:r>
            <a:r>
              <a:rPr lang="hu-HU" b="1" dirty="0" err="1"/>
              <a:t>any</a:t>
            </a:r>
            <a:r>
              <a:rPr lang="hu-HU" b="1" dirty="0"/>
              <a:t> </a:t>
            </a:r>
            <a:r>
              <a:rPr lang="hu-HU" b="1" dirty="0" err="1"/>
              <a:t>letter</a:t>
            </a:r>
            <a:r>
              <a:rPr lang="hu-HU" dirty="0"/>
              <a:t>, </a:t>
            </a:r>
            <a:r>
              <a:rPr lang="hu-HU" i="1" dirty="0" smtClean="0"/>
              <a:t>\p{</a:t>
            </a:r>
            <a:r>
              <a:rPr lang="hu-HU" i="1" dirty="0" err="1" smtClean="0"/>
              <a:t>Lu</a:t>
            </a:r>
            <a:r>
              <a:rPr lang="hu-HU" i="1" dirty="0" smtClean="0"/>
              <a:t>}: </a:t>
            </a:r>
            <a:r>
              <a:rPr lang="hu-HU" b="1" dirty="0" err="1" smtClean="0"/>
              <a:t>uppercase</a:t>
            </a:r>
            <a:r>
              <a:rPr lang="hu-HU" b="1" dirty="0" smtClean="0"/>
              <a:t> </a:t>
            </a:r>
            <a:r>
              <a:rPr lang="hu-HU" b="1" dirty="0" err="1" smtClean="0"/>
              <a:t>letter</a:t>
            </a:r>
            <a:r>
              <a:rPr lang="hu-HU" dirty="0" smtClean="0"/>
              <a:t>, </a:t>
            </a:r>
            <a:r>
              <a:rPr lang="hu-HU" i="1" dirty="0" smtClean="0"/>
              <a:t>\</a:t>
            </a:r>
            <a:r>
              <a:rPr lang="hu-HU" i="1" dirty="0" err="1" smtClean="0"/>
              <a:t>p</a:t>
            </a:r>
            <a:r>
              <a:rPr lang="hu-HU" i="1" dirty="0" smtClean="0"/>
              <a:t>{</a:t>
            </a:r>
            <a:r>
              <a:rPr lang="hu-HU" i="1" dirty="0" err="1" smtClean="0"/>
              <a:t>Ll</a:t>
            </a:r>
            <a:r>
              <a:rPr lang="hu-HU" i="1" dirty="0" smtClean="0"/>
              <a:t>}: </a:t>
            </a:r>
            <a:r>
              <a:rPr lang="hu-HU" b="1" dirty="0" err="1" smtClean="0"/>
              <a:t>lowercase</a:t>
            </a:r>
            <a:r>
              <a:rPr lang="hu-HU" b="1" dirty="0" smtClean="0"/>
              <a:t> </a:t>
            </a:r>
            <a:r>
              <a:rPr lang="hu-HU" b="1" dirty="0" err="1" smtClean="0"/>
              <a:t>letter</a:t>
            </a:r>
            <a:r>
              <a:rPr lang="hu-HU" dirty="0" smtClean="0"/>
              <a:t>, </a:t>
            </a:r>
            <a:r>
              <a:rPr lang="hu-HU" i="1" dirty="0" smtClean="0"/>
              <a:t>\p{</a:t>
            </a:r>
            <a:r>
              <a:rPr lang="hu-HU" i="1" dirty="0" err="1" smtClean="0"/>
              <a:t>Lo</a:t>
            </a:r>
            <a:r>
              <a:rPr lang="hu-HU" i="1" dirty="0" smtClean="0"/>
              <a:t>}: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letter</a:t>
            </a:r>
            <a:r>
              <a:rPr lang="hu-HU" dirty="0" smtClean="0"/>
              <a:t>, </a:t>
            </a:r>
            <a:r>
              <a:rPr lang="hu-HU" dirty="0" err="1" smtClean="0"/>
              <a:t>meaning</a:t>
            </a:r>
            <a:r>
              <a:rPr lang="hu-HU" dirty="0" smtClean="0"/>
              <a:t> an </a:t>
            </a:r>
            <a:r>
              <a:rPr lang="hu-HU" b="1" dirty="0" err="1" smtClean="0"/>
              <a:t>uncased</a:t>
            </a:r>
            <a:r>
              <a:rPr lang="hu-HU" b="1" dirty="0" smtClean="0"/>
              <a:t> </a:t>
            </a:r>
            <a:r>
              <a:rPr lang="hu-HU" b="1" dirty="0" err="1" smtClean="0"/>
              <a:t>letter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an</a:t>
            </a:r>
            <a:r>
              <a:rPr lang="hu-HU" dirty="0" smtClean="0"/>
              <a:t> </a:t>
            </a:r>
            <a:r>
              <a:rPr lang="hu-HU" dirty="0" err="1" smtClean="0"/>
              <a:t>ideograph</a:t>
            </a:r>
            <a:endParaRPr lang="hu-HU" dirty="0" smtClean="0"/>
          </a:p>
          <a:p>
            <a:pPr lvl="2"/>
            <a:r>
              <a:rPr lang="hu-HU" i="1" dirty="0" smtClean="0"/>
              <a:t>\p{</a:t>
            </a:r>
            <a:r>
              <a:rPr lang="hu-HU" i="1" dirty="0" err="1" smtClean="0"/>
              <a:t>P</a:t>
            </a:r>
            <a:r>
              <a:rPr lang="hu-HU" i="1" dirty="0" smtClean="0"/>
              <a:t>}: </a:t>
            </a:r>
            <a:r>
              <a:rPr lang="hu-HU" b="1" dirty="0" err="1" smtClean="0"/>
              <a:t>any</a:t>
            </a:r>
            <a:r>
              <a:rPr lang="hu-HU" b="1" dirty="0" smtClean="0"/>
              <a:t> </a:t>
            </a:r>
            <a:r>
              <a:rPr lang="hu-HU" b="1" dirty="0" err="1" smtClean="0"/>
              <a:t>punctuation</a:t>
            </a:r>
            <a:r>
              <a:rPr lang="hu-HU" dirty="0" smtClean="0"/>
              <a:t>, </a:t>
            </a:r>
            <a:r>
              <a:rPr lang="hu-HU" i="1" dirty="0" smtClean="0"/>
              <a:t>\</a:t>
            </a:r>
            <a:r>
              <a:rPr lang="hu-HU" i="1" dirty="0" err="1" smtClean="0"/>
              <a:t>p</a:t>
            </a:r>
            <a:r>
              <a:rPr lang="hu-HU" i="1" dirty="0" smtClean="0"/>
              <a:t>{</a:t>
            </a:r>
            <a:r>
              <a:rPr lang="hu-HU" i="1" dirty="0" err="1" smtClean="0"/>
              <a:t>Pd</a:t>
            </a:r>
            <a:r>
              <a:rPr lang="hu-HU" i="1" dirty="0" smtClean="0"/>
              <a:t>}: </a:t>
            </a:r>
            <a:r>
              <a:rPr lang="hu-HU" dirty="0" err="1" smtClean="0"/>
              <a:t>dash</a:t>
            </a:r>
            <a:r>
              <a:rPr lang="hu-HU" dirty="0" smtClean="0"/>
              <a:t>, </a:t>
            </a:r>
            <a:r>
              <a:rPr lang="hu-HU" i="1" dirty="0" smtClean="0"/>
              <a:t>\</a:t>
            </a:r>
            <a:r>
              <a:rPr lang="hu-HU" i="1" dirty="0" err="1" smtClean="0"/>
              <a:t>p</a:t>
            </a:r>
            <a:r>
              <a:rPr lang="hu-HU" i="1" dirty="0" smtClean="0"/>
              <a:t>{</a:t>
            </a:r>
            <a:r>
              <a:rPr lang="hu-HU" i="1" dirty="0" err="1" smtClean="0"/>
              <a:t>Ps</a:t>
            </a:r>
            <a:r>
              <a:rPr lang="hu-HU" i="1" dirty="0" smtClean="0"/>
              <a:t>}: </a:t>
            </a:r>
            <a:r>
              <a:rPr lang="hu-HU" dirty="0" err="1" smtClean="0"/>
              <a:t>opening</a:t>
            </a:r>
            <a:r>
              <a:rPr lang="hu-HU" dirty="0" smtClean="0"/>
              <a:t> </a:t>
            </a:r>
            <a:r>
              <a:rPr lang="hu-HU" dirty="0" err="1" smtClean="0"/>
              <a:t>bracket-like</a:t>
            </a:r>
            <a:r>
              <a:rPr lang="hu-HU" dirty="0" smtClean="0"/>
              <a:t>, </a:t>
            </a:r>
            <a:r>
              <a:rPr lang="hu-HU" i="1" dirty="0" smtClean="0"/>
              <a:t>\</a:t>
            </a:r>
            <a:r>
              <a:rPr lang="hu-HU" i="1" dirty="0" err="1" smtClean="0"/>
              <a:t>p</a:t>
            </a:r>
            <a:r>
              <a:rPr lang="hu-HU" i="1" dirty="0" smtClean="0"/>
              <a:t>{</a:t>
            </a:r>
            <a:r>
              <a:rPr lang="hu-HU" i="1" dirty="0" err="1" smtClean="0"/>
              <a:t>Pe</a:t>
            </a:r>
            <a:r>
              <a:rPr lang="hu-HU" i="1" dirty="0" smtClean="0"/>
              <a:t>}: </a:t>
            </a:r>
            <a:r>
              <a:rPr lang="hu-HU" dirty="0" err="1" smtClean="0"/>
              <a:t>closing</a:t>
            </a:r>
            <a:r>
              <a:rPr lang="hu-HU" dirty="0" smtClean="0"/>
              <a:t> </a:t>
            </a:r>
            <a:r>
              <a:rPr lang="hu-HU" dirty="0" err="1" smtClean="0"/>
              <a:t>bracket-like</a:t>
            </a:r>
            <a:r>
              <a:rPr lang="hu-HU" dirty="0" smtClean="0"/>
              <a:t>, </a:t>
            </a:r>
            <a:r>
              <a:rPr lang="hu-HU" i="1" dirty="0" smtClean="0"/>
              <a:t>\</a:t>
            </a:r>
            <a:r>
              <a:rPr lang="hu-HU" i="1" dirty="0" err="1" smtClean="0"/>
              <a:t>p</a:t>
            </a:r>
            <a:r>
              <a:rPr lang="hu-HU" i="1" dirty="0" smtClean="0"/>
              <a:t>{Pi}: </a:t>
            </a:r>
            <a:r>
              <a:rPr lang="hu-HU" dirty="0" err="1" smtClean="0"/>
              <a:t>opening</a:t>
            </a:r>
            <a:r>
              <a:rPr lang="hu-HU" dirty="0" smtClean="0"/>
              <a:t> </a:t>
            </a:r>
            <a:r>
              <a:rPr lang="hu-HU" dirty="0" err="1" smtClean="0"/>
              <a:t>quote</a:t>
            </a:r>
            <a:r>
              <a:rPr lang="hu-HU" dirty="0" smtClean="0"/>
              <a:t>, </a:t>
            </a:r>
            <a:r>
              <a:rPr lang="hu-HU" i="1" dirty="0" smtClean="0"/>
              <a:t>\p{</a:t>
            </a:r>
            <a:r>
              <a:rPr lang="hu-HU" i="1" dirty="0" err="1" smtClean="0"/>
              <a:t>Pf</a:t>
            </a:r>
            <a:r>
              <a:rPr lang="hu-HU" i="1" dirty="0" smtClean="0"/>
              <a:t>}: </a:t>
            </a:r>
            <a:r>
              <a:rPr lang="hu-HU" dirty="0" err="1" smtClean="0"/>
              <a:t>closing</a:t>
            </a:r>
            <a:r>
              <a:rPr lang="hu-HU" dirty="0" smtClean="0"/>
              <a:t> </a:t>
            </a:r>
            <a:r>
              <a:rPr lang="hu-HU" dirty="0" err="1" smtClean="0"/>
              <a:t>quote</a:t>
            </a:r>
            <a:r>
              <a:rPr lang="hu-HU" dirty="0" smtClean="0"/>
              <a:t>, </a:t>
            </a:r>
            <a:r>
              <a:rPr lang="hu-HU" i="1" dirty="0" smtClean="0"/>
              <a:t>\</a:t>
            </a:r>
            <a:r>
              <a:rPr lang="hu-HU" i="1" dirty="0" err="1" smtClean="0"/>
              <a:t>p</a:t>
            </a:r>
            <a:r>
              <a:rPr lang="hu-HU" i="1" dirty="0" smtClean="0"/>
              <a:t>{</a:t>
            </a:r>
            <a:r>
              <a:rPr lang="hu-HU" i="1" dirty="0" err="1" smtClean="0"/>
              <a:t>Po</a:t>
            </a:r>
            <a:r>
              <a:rPr lang="hu-HU" i="1" dirty="0" smtClean="0"/>
              <a:t>}: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punctuation</a:t>
            </a:r>
            <a:endParaRPr lang="hu-HU" dirty="0" smtClean="0"/>
          </a:p>
          <a:p>
            <a:pPr lvl="2"/>
            <a:r>
              <a:rPr lang="hu-HU" i="1" dirty="0" smtClean="0"/>
              <a:t>\p{S}: </a:t>
            </a:r>
            <a:r>
              <a:rPr lang="hu-HU" b="1" dirty="0" err="1" smtClean="0"/>
              <a:t>any</a:t>
            </a:r>
            <a:r>
              <a:rPr lang="hu-HU" b="1" dirty="0" smtClean="0"/>
              <a:t> </a:t>
            </a:r>
            <a:r>
              <a:rPr lang="hu-HU" b="1" dirty="0" err="1" smtClean="0"/>
              <a:t>symbol</a:t>
            </a:r>
            <a:endParaRPr lang="hu-HU" b="1" dirty="0" smtClean="0"/>
          </a:p>
          <a:p>
            <a:pPr lvl="2"/>
            <a:r>
              <a:rPr lang="hu-HU" i="1" dirty="0" smtClean="0"/>
              <a:t>\p{</a:t>
            </a:r>
            <a:r>
              <a:rPr lang="hu-HU" i="1" dirty="0" err="1" smtClean="0"/>
              <a:t>Zs</a:t>
            </a:r>
            <a:r>
              <a:rPr lang="hu-HU" i="1" dirty="0" smtClean="0"/>
              <a:t>}: </a:t>
            </a:r>
            <a:r>
              <a:rPr lang="hu-HU" dirty="0" err="1" smtClean="0"/>
              <a:t>any</a:t>
            </a:r>
            <a:r>
              <a:rPr lang="hu-HU" dirty="0" smtClean="0"/>
              <a:t> </a:t>
            </a:r>
            <a:r>
              <a:rPr lang="hu-HU" dirty="0" err="1" smtClean="0"/>
              <a:t>space</a:t>
            </a:r>
            <a:endParaRPr lang="hu-HU" dirty="0" smtClean="0"/>
          </a:p>
          <a:p>
            <a:pPr lvl="2"/>
            <a:r>
              <a:rPr lang="hu-HU" dirty="0" err="1" smtClean="0"/>
              <a:t>complete</a:t>
            </a:r>
            <a:r>
              <a:rPr lang="hu-HU" dirty="0" smtClean="0"/>
              <a:t> </a:t>
            </a:r>
            <a:r>
              <a:rPr lang="hu-HU" dirty="0" err="1" smtClean="0"/>
              <a:t>list</a:t>
            </a:r>
            <a:r>
              <a:rPr lang="hu-HU" dirty="0"/>
              <a:t>: </a:t>
            </a:r>
            <a:r>
              <a:rPr lang="hu-HU" dirty="0" err="1">
                <a:hlinkClick r:id="rId2"/>
              </a:rPr>
              <a:t>https</a:t>
            </a:r>
            <a:r>
              <a:rPr lang="hu-HU" dirty="0">
                <a:hlinkClick r:id="rId2"/>
              </a:rPr>
              <a:t>://</a:t>
            </a:r>
            <a:r>
              <a:rPr lang="hu-HU" dirty="0" err="1">
                <a:hlinkClick r:id="rId2"/>
              </a:rPr>
              <a:t>www.unicode.org</a:t>
            </a:r>
            <a:r>
              <a:rPr lang="hu-HU" dirty="0">
                <a:hlinkClick r:id="rId2"/>
              </a:rPr>
              <a:t>/</a:t>
            </a:r>
            <a:r>
              <a:rPr lang="hu-HU" dirty="0" err="1">
                <a:hlinkClick r:id="rId2"/>
              </a:rPr>
              <a:t>versions</a:t>
            </a:r>
            <a:r>
              <a:rPr lang="hu-HU" dirty="0">
                <a:hlinkClick r:id="rId2"/>
              </a:rPr>
              <a:t>/Unicode17.0.0/</a:t>
            </a:r>
            <a:r>
              <a:rPr lang="hu-HU" dirty="0" err="1">
                <a:hlinkClick r:id="rId2"/>
              </a:rPr>
              <a:t>core-spec</a:t>
            </a:r>
            <a:r>
              <a:rPr lang="hu-HU" dirty="0">
                <a:hlinkClick r:id="rId2"/>
              </a:rPr>
              <a:t>/chapter-4</a:t>
            </a:r>
            <a:r>
              <a:rPr lang="hu-HU" dirty="0" smtClean="0">
                <a:hlinkClick r:id="rId2"/>
              </a:rPr>
              <a:t>/</a:t>
            </a:r>
            <a:r>
              <a:rPr lang="hu-HU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01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Gyors bevezetés a reguláris kifejezésekbe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err="1" smtClean="0"/>
              <a:t>Many</a:t>
            </a:r>
            <a:r>
              <a:rPr lang="hu-HU" dirty="0" smtClean="0"/>
              <a:t> more </a:t>
            </a:r>
            <a:r>
              <a:rPr lang="hu-HU" dirty="0" err="1" smtClean="0"/>
              <a:t>advanced</a:t>
            </a:r>
            <a:r>
              <a:rPr lang="hu-HU" dirty="0" smtClean="0"/>
              <a:t> </a:t>
            </a:r>
            <a:r>
              <a:rPr lang="hu-HU" dirty="0" err="1" smtClean="0"/>
              <a:t>techniques</a:t>
            </a:r>
            <a:r>
              <a:rPr lang="hu-HU" dirty="0" smtClean="0"/>
              <a:t>:</a:t>
            </a:r>
          </a:p>
          <a:p>
            <a:pPr lvl="1"/>
            <a:r>
              <a:rPr lang="en-GB" dirty="0" err="1"/>
              <a:t>Lookaround</a:t>
            </a:r>
            <a:r>
              <a:rPr lang="en-GB" dirty="0"/>
              <a:t> allows the user to specify the left and right boundary of a regex </a:t>
            </a:r>
            <a:r>
              <a:rPr lang="hu-HU" dirty="0" err="1" smtClean="0"/>
              <a:t>pattern</a:t>
            </a:r>
            <a:r>
              <a:rPr lang="hu-HU" dirty="0" smtClean="0"/>
              <a:t>, and </a:t>
            </a:r>
            <a:r>
              <a:rPr lang="en-GB" dirty="0" smtClean="0"/>
              <a:t>to </a:t>
            </a:r>
            <a:r>
              <a:rPr lang="en-GB" dirty="0"/>
              <a:t>separate the pattern to be matched and the context in which we want it to </a:t>
            </a:r>
            <a:r>
              <a:rPr lang="en-GB" dirty="0" smtClean="0"/>
              <a:t>appear</a:t>
            </a:r>
            <a:r>
              <a:rPr lang="hu-HU" dirty="0" smtClean="0"/>
              <a:t>.</a:t>
            </a:r>
          </a:p>
          <a:p>
            <a:pPr lvl="2"/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boundary</a:t>
            </a:r>
            <a:r>
              <a:rPr lang="hu-HU" dirty="0" smtClean="0"/>
              <a:t>: </a:t>
            </a:r>
            <a:r>
              <a:rPr lang="hu-HU" dirty="0" err="1" smtClean="0"/>
              <a:t>lookbehind</a:t>
            </a:r>
            <a:r>
              <a:rPr lang="hu-HU" dirty="0" smtClean="0"/>
              <a:t> </a:t>
            </a:r>
            <a:r>
              <a:rPr lang="hu-HU" i="1" dirty="0" smtClean="0"/>
              <a:t>?&lt;=</a:t>
            </a:r>
            <a:r>
              <a:rPr lang="hu-HU" dirty="0" smtClean="0"/>
              <a:t>; right: </a:t>
            </a:r>
            <a:r>
              <a:rPr lang="hu-HU" dirty="0" err="1" smtClean="0"/>
              <a:t>lookahead</a:t>
            </a:r>
            <a:r>
              <a:rPr lang="hu-HU" dirty="0"/>
              <a:t> </a:t>
            </a:r>
            <a:r>
              <a:rPr lang="hu-HU" i="1" dirty="0" smtClean="0"/>
              <a:t>?=</a:t>
            </a:r>
          </a:p>
          <a:p>
            <a:pPr lvl="3"/>
            <a:r>
              <a:rPr lang="hu-HU" dirty="0">
                <a:solidFill>
                  <a:srgbClr val="00B050"/>
                </a:solidFill>
              </a:rPr>
              <a:t>/(</a:t>
            </a:r>
            <a:r>
              <a:rPr lang="hu-HU" b="1" dirty="0">
                <a:solidFill>
                  <a:srgbClr val="00B050"/>
                </a:solidFill>
              </a:rPr>
              <a:t>?&lt;=</a:t>
            </a:r>
            <a:r>
              <a:rPr lang="hu-HU" dirty="0" err="1">
                <a:solidFill>
                  <a:srgbClr val="00B050"/>
                </a:solidFill>
              </a:rPr>
              <a:t>the</a:t>
            </a:r>
            <a:r>
              <a:rPr lang="hu-HU" dirty="0">
                <a:solidFill>
                  <a:srgbClr val="00B050"/>
                </a:solidFill>
              </a:rPr>
              <a:t> )\w+/</a:t>
            </a:r>
            <a:r>
              <a:rPr lang="hu-HU" dirty="0"/>
              <a:t>, </a:t>
            </a:r>
            <a:r>
              <a:rPr lang="hu-HU" dirty="0" smtClean="0">
                <a:solidFill>
                  <a:srgbClr val="00B050"/>
                </a:solidFill>
              </a:rPr>
              <a:t>/(</a:t>
            </a:r>
            <a:r>
              <a:rPr lang="hu-HU" b="1" dirty="0" smtClean="0">
                <a:solidFill>
                  <a:srgbClr val="00B050"/>
                </a:solidFill>
              </a:rPr>
              <a:t>?&lt;=</a:t>
            </a:r>
            <a:r>
              <a:rPr lang="hu-HU" dirty="0" smtClean="0">
                <a:solidFill>
                  <a:srgbClr val="00B050"/>
                </a:solidFill>
              </a:rPr>
              <a:t>{).+?(</a:t>
            </a:r>
            <a:r>
              <a:rPr lang="hu-HU" b="1" dirty="0" smtClean="0">
                <a:solidFill>
                  <a:srgbClr val="00B050"/>
                </a:solidFill>
              </a:rPr>
              <a:t>?=</a:t>
            </a:r>
            <a:r>
              <a:rPr lang="hu-HU" dirty="0" smtClean="0">
                <a:solidFill>
                  <a:srgbClr val="00B050"/>
                </a:solidFill>
              </a:rPr>
              <a:t>})/</a:t>
            </a:r>
          </a:p>
          <a:p>
            <a:pPr lvl="2"/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positive</a:t>
            </a:r>
            <a:r>
              <a:rPr lang="hu-HU" dirty="0" smtClean="0"/>
              <a:t> (</a:t>
            </a: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dirty="0" err="1" smtClean="0"/>
              <a:t>want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right)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b="1" dirty="0" err="1" smtClean="0"/>
              <a:t>negative</a:t>
            </a:r>
            <a:r>
              <a:rPr lang="hu-HU" dirty="0" smtClean="0"/>
              <a:t> (</a:t>
            </a: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we</a:t>
            </a:r>
            <a:r>
              <a:rPr lang="hu-HU" dirty="0" smtClean="0"/>
              <a:t> </a:t>
            </a:r>
            <a:r>
              <a:rPr lang="hu-HU" b="1" dirty="0" err="1" smtClean="0"/>
              <a:t>not</a:t>
            </a:r>
            <a:r>
              <a:rPr lang="hu-HU" b="1" dirty="0" smtClean="0"/>
              <a:t> </a:t>
            </a:r>
            <a:r>
              <a:rPr lang="hu-HU" dirty="0" err="1" smtClean="0"/>
              <a:t>want</a:t>
            </a:r>
            <a:r>
              <a:rPr lang="hu-HU" dirty="0" smtClean="0"/>
              <a:t> </a:t>
            </a:r>
            <a:r>
              <a:rPr lang="hu-HU" dirty="0" err="1" smtClean="0"/>
              <a:t>there</a:t>
            </a:r>
            <a:r>
              <a:rPr lang="hu-HU" dirty="0" smtClean="0"/>
              <a:t>), </a:t>
            </a:r>
            <a:r>
              <a:rPr lang="hu-HU" i="1" dirty="0" smtClean="0"/>
              <a:t>!</a:t>
            </a:r>
            <a:r>
              <a:rPr lang="hu-HU" dirty="0" smtClean="0"/>
              <a:t> </a:t>
            </a:r>
            <a:r>
              <a:rPr lang="hu-HU" dirty="0" err="1" smtClean="0"/>
              <a:t>instead</a:t>
            </a:r>
            <a:r>
              <a:rPr lang="hu-HU" dirty="0" smtClean="0"/>
              <a:t> of </a:t>
            </a:r>
            <a:r>
              <a:rPr lang="hu-HU" i="1" dirty="0" smtClean="0"/>
              <a:t>=</a:t>
            </a:r>
          </a:p>
          <a:p>
            <a:pPr lvl="3"/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en-GB" dirty="0" smtClean="0">
                <a:solidFill>
                  <a:srgbClr val="00B050"/>
                </a:solidFill>
              </a:rPr>
              <a:t>large</a:t>
            </a:r>
            <a:r>
              <a:rPr lang="en-GB" dirty="0">
                <a:solidFill>
                  <a:srgbClr val="00B050"/>
                </a:solidFill>
              </a:rPr>
              <a:t>(?! language</a:t>
            </a:r>
            <a:r>
              <a:rPr lang="en-GB" dirty="0" smtClean="0">
                <a:solidFill>
                  <a:srgbClr val="00B050"/>
                </a:solidFill>
              </a:rPr>
              <a:t>)</a:t>
            </a:r>
            <a:r>
              <a:rPr lang="hu-HU" dirty="0">
                <a:solidFill>
                  <a:srgbClr val="00B050"/>
                </a:solidFill>
              </a:rPr>
              <a:t>/</a:t>
            </a:r>
            <a:r>
              <a:rPr lang="hu-HU" dirty="0"/>
              <a:t>, </a:t>
            </a:r>
            <a:r>
              <a:rPr lang="hu-HU" dirty="0">
                <a:solidFill>
                  <a:srgbClr val="00B050"/>
                </a:solidFill>
              </a:rPr>
              <a:t>/(?&lt;![.!:] )[A-Z</a:t>
            </a:r>
            <a:r>
              <a:rPr lang="hu-HU" dirty="0" smtClean="0">
                <a:solidFill>
                  <a:srgbClr val="00B050"/>
                </a:solidFill>
              </a:rPr>
              <a:t>]/</a:t>
            </a:r>
          </a:p>
          <a:p>
            <a:pPr lvl="1"/>
            <a:r>
              <a:rPr lang="hu-HU" dirty="0" err="1" smtClean="0"/>
              <a:t>Referring</a:t>
            </a:r>
            <a:r>
              <a:rPr lang="hu-HU" dirty="0" smtClean="0"/>
              <a:t> back </a:t>
            </a:r>
            <a:r>
              <a:rPr lang="hu-HU" dirty="0" err="1" smtClean="0"/>
              <a:t>to</a:t>
            </a:r>
            <a:r>
              <a:rPr lang="hu-HU" dirty="0" smtClean="0"/>
              <a:t> a </a:t>
            </a:r>
            <a:r>
              <a:rPr lang="hu-HU" dirty="0" err="1" smtClean="0"/>
              <a:t>parenthesised</a:t>
            </a:r>
            <a:r>
              <a:rPr lang="hu-HU" dirty="0" smtClean="0"/>
              <a:t> (</a:t>
            </a:r>
            <a:r>
              <a:rPr lang="hu-HU" dirty="0" err="1" smtClean="0"/>
              <a:t>so-called</a:t>
            </a:r>
            <a:r>
              <a:rPr lang="hu-HU" dirty="0" smtClean="0"/>
              <a:t> </a:t>
            </a:r>
            <a:r>
              <a:rPr lang="hu-HU" dirty="0" err="1" smtClean="0"/>
              <a:t>capture</a:t>
            </a:r>
            <a:r>
              <a:rPr lang="hu-HU" dirty="0" smtClean="0"/>
              <a:t>) </a:t>
            </a:r>
            <a:r>
              <a:rPr lang="hu-HU" dirty="0" err="1" smtClean="0"/>
              <a:t>group</a:t>
            </a:r>
            <a:r>
              <a:rPr lang="hu-HU" dirty="0" smtClean="0"/>
              <a:t> </a:t>
            </a:r>
            <a:r>
              <a:rPr lang="hu-HU" b="1" dirty="0" err="1" smtClean="0"/>
              <a:t>matches</a:t>
            </a:r>
            <a:r>
              <a:rPr lang="hu-HU" b="1" dirty="0" smtClean="0"/>
              <a:t> </a:t>
            </a:r>
            <a:r>
              <a:rPr lang="hu-HU" b="1" dirty="0" err="1" smtClean="0"/>
              <a:t>repetition</a:t>
            </a:r>
            <a:r>
              <a:rPr lang="hu-HU" b="1" dirty="0" smtClean="0"/>
              <a:t> of </a:t>
            </a:r>
            <a:r>
              <a:rPr lang="hu-HU" b="1" dirty="0" err="1" smtClean="0"/>
              <a:t>matches</a:t>
            </a:r>
            <a:r>
              <a:rPr lang="hu-HU" dirty="0" smtClean="0"/>
              <a:t>,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of</a:t>
            </a:r>
            <a:r>
              <a:rPr lang="hu-HU" dirty="0" smtClean="0"/>
              <a:t> </a:t>
            </a:r>
            <a:r>
              <a:rPr lang="hu-HU" dirty="0" err="1" smtClean="0"/>
              <a:t>patterns</a:t>
            </a:r>
            <a:r>
              <a:rPr lang="hu-HU" dirty="0" smtClean="0"/>
              <a:t>: </a:t>
            </a:r>
            <a:r>
              <a:rPr lang="hu-HU" dirty="0" smtClean="0">
                <a:solidFill>
                  <a:srgbClr val="00B050"/>
                </a:solidFill>
              </a:rPr>
              <a:t>/(\w)\1/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/(\w{2})\1/</a:t>
            </a:r>
            <a:r>
              <a:rPr lang="hu-HU" dirty="0" smtClean="0"/>
              <a:t>, </a:t>
            </a:r>
            <a:r>
              <a:rPr lang="hu-HU" dirty="0" smtClean="0">
                <a:solidFill>
                  <a:srgbClr val="00B050"/>
                </a:solidFill>
              </a:rPr>
              <a:t>/(\w)(\</a:t>
            </a:r>
            <a:r>
              <a:rPr lang="hu-HU" dirty="0" err="1" smtClean="0">
                <a:solidFill>
                  <a:srgbClr val="00B050"/>
                </a:solidFill>
              </a:rPr>
              <a:t>w</a:t>
            </a:r>
            <a:r>
              <a:rPr lang="hu-HU" dirty="0" smtClean="0">
                <a:solidFill>
                  <a:srgbClr val="00B050"/>
                </a:solidFill>
              </a:rPr>
              <a:t>)\2\1/</a:t>
            </a:r>
          </a:p>
          <a:p>
            <a:pPr lvl="1"/>
            <a:r>
              <a:rPr lang="hu-HU" dirty="0" err="1" smtClean="0"/>
              <a:t>Named</a:t>
            </a:r>
            <a:r>
              <a:rPr lang="hu-HU" dirty="0" smtClean="0"/>
              <a:t> </a:t>
            </a:r>
            <a:r>
              <a:rPr lang="hu-HU" dirty="0" err="1" smtClean="0"/>
              <a:t>capture</a:t>
            </a:r>
            <a:r>
              <a:rPr lang="hu-HU" dirty="0" smtClean="0"/>
              <a:t> </a:t>
            </a:r>
            <a:r>
              <a:rPr lang="hu-HU" dirty="0" err="1" smtClean="0"/>
              <a:t>groups</a:t>
            </a:r>
            <a:r>
              <a:rPr lang="hu-HU" dirty="0" smtClean="0"/>
              <a:t>:</a:t>
            </a:r>
          </a:p>
          <a:p>
            <a:pPr lvl="2"/>
            <a:r>
              <a:rPr lang="hu-HU" dirty="0" smtClean="0">
                <a:solidFill>
                  <a:srgbClr val="00B050"/>
                </a:solidFill>
              </a:rPr>
              <a:t>/</a:t>
            </a:r>
            <a:r>
              <a:rPr lang="en-GB" dirty="0" smtClean="0">
                <a:solidFill>
                  <a:srgbClr val="00B050"/>
                </a:solidFill>
              </a:rPr>
              <a:t>?</a:t>
            </a:r>
            <a:r>
              <a:rPr lang="en-GB" dirty="0">
                <a:solidFill>
                  <a:srgbClr val="00B050"/>
                </a:solidFill>
              </a:rPr>
              <a:t>P&lt;</a:t>
            </a:r>
            <a:r>
              <a:rPr lang="en-GB" dirty="0" err="1">
                <a:solidFill>
                  <a:srgbClr val="00B050"/>
                </a:solidFill>
              </a:rPr>
              <a:t>first_name</a:t>
            </a:r>
            <a:r>
              <a:rPr lang="en-GB" dirty="0">
                <a:solidFill>
                  <a:srgbClr val="00B050"/>
                </a:solidFill>
              </a:rPr>
              <a:t>&gt;\w+) (?P&lt;</a:t>
            </a:r>
            <a:r>
              <a:rPr lang="en-GB" dirty="0" err="1">
                <a:solidFill>
                  <a:srgbClr val="00B050"/>
                </a:solidFill>
              </a:rPr>
              <a:t>last_name</a:t>
            </a:r>
            <a:r>
              <a:rPr lang="en-GB" dirty="0">
                <a:solidFill>
                  <a:srgbClr val="00B050"/>
                </a:solidFill>
              </a:rPr>
              <a:t>&gt;\w</a:t>
            </a:r>
            <a:r>
              <a:rPr lang="en-GB" dirty="0" smtClean="0">
                <a:solidFill>
                  <a:srgbClr val="00B050"/>
                </a:solidFill>
              </a:rPr>
              <a:t>+</a:t>
            </a:r>
            <a:r>
              <a:rPr lang="hu-HU" dirty="0" smtClean="0">
                <a:solidFill>
                  <a:srgbClr val="00B050"/>
                </a:solidFill>
              </a:rPr>
              <a:t>/</a:t>
            </a:r>
            <a:endParaRPr lang="hu-HU" dirty="0">
              <a:solidFill>
                <a:srgbClr val="00B050"/>
              </a:solidFill>
            </a:endParaRPr>
          </a:p>
          <a:p>
            <a:pPr lvl="2"/>
            <a:r>
              <a:rPr lang="hu-HU" dirty="0" err="1" smtClean="0"/>
              <a:t>if</a:t>
            </a:r>
            <a:r>
              <a:rPr lang="hu-HU" dirty="0" smtClean="0"/>
              <a:t> a </a:t>
            </a:r>
            <a:r>
              <a:rPr lang="hu-HU" dirty="0" err="1" smtClean="0"/>
              <a:t>group</a:t>
            </a:r>
            <a:r>
              <a:rPr lang="hu-HU" dirty="0" smtClean="0"/>
              <a:t> is </a:t>
            </a:r>
            <a:r>
              <a:rPr lang="hu-HU" dirty="0" err="1" smtClean="0"/>
              <a:t>named</a:t>
            </a:r>
            <a:r>
              <a:rPr lang="hu-HU" dirty="0" smtClean="0"/>
              <a:t>, </a:t>
            </a:r>
            <a:r>
              <a:rPr lang="hu-HU" dirty="0" err="1" smtClean="0"/>
              <a:t>the</a:t>
            </a:r>
            <a:r>
              <a:rPr lang="hu-HU" dirty="0" smtClean="0"/>
              <a:t> input’s </a:t>
            </a:r>
            <a:r>
              <a:rPr lang="hu-HU" dirty="0" err="1" smtClean="0"/>
              <a:t>substring</a:t>
            </a:r>
            <a:r>
              <a:rPr lang="hu-HU" dirty="0" smtClean="0"/>
              <a:t> </a:t>
            </a:r>
            <a:r>
              <a:rPr lang="hu-HU" dirty="0" err="1" smtClean="0"/>
              <a:t>matched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capture</a:t>
            </a:r>
            <a:r>
              <a:rPr lang="hu-HU" dirty="0" smtClean="0"/>
              <a:t> </a:t>
            </a:r>
            <a:r>
              <a:rPr lang="hu-HU" dirty="0" err="1" smtClean="0"/>
              <a:t>group</a:t>
            </a:r>
            <a:r>
              <a:rPr lang="hu-HU" dirty="0" smtClean="0"/>
              <a:t> is </a:t>
            </a:r>
            <a:r>
              <a:rPr lang="hu-HU" dirty="0" err="1" smtClean="0"/>
              <a:t>returned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value</a:t>
            </a:r>
            <a:r>
              <a:rPr lang="hu-HU" dirty="0" smtClean="0"/>
              <a:t> of a </a:t>
            </a:r>
            <a:r>
              <a:rPr lang="hu-HU" dirty="0" err="1" smtClean="0"/>
              <a:t>variable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key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name</a:t>
            </a:r>
            <a:r>
              <a:rPr lang="hu-HU" dirty="0" smtClean="0"/>
              <a:t>, </a:t>
            </a:r>
            <a:r>
              <a:rPr lang="hu-HU" dirty="0" err="1" smtClean="0"/>
              <a:t>depending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 and </a:t>
            </a:r>
            <a:r>
              <a:rPr lang="hu-HU" dirty="0" err="1" smtClean="0"/>
              <a:t>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761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Gyors bevezetés a reguláris kifejezésekbe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err="1" smtClean="0"/>
              <a:t>Regular</a:t>
            </a:r>
            <a:r>
              <a:rPr lang="hu-HU" dirty="0" smtClean="0"/>
              <a:t> </a:t>
            </a:r>
            <a:r>
              <a:rPr lang="hu-HU" dirty="0" err="1" smtClean="0"/>
              <a:t>expressions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useful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sometimes</a:t>
            </a:r>
            <a:r>
              <a:rPr lang="hu-HU" dirty="0" smtClean="0"/>
              <a:t> </a:t>
            </a:r>
            <a:r>
              <a:rPr lang="hu-HU" dirty="0" err="1" smtClean="0"/>
              <a:t>even</a:t>
            </a:r>
            <a:r>
              <a:rPr lang="hu-HU" dirty="0" smtClean="0"/>
              <a:t> </a:t>
            </a:r>
            <a:r>
              <a:rPr lang="hu-HU" dirty="0" err="1" smtClean="0"/>
              <a:t>crucial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NLP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writing</a:t>
            </a:r>
            <a:r>
              <a:rPr lang="hu-HU" dirty="0" smtClean="0"/>
              <a:t> </a:t>
            </a:r>
            <a:r>
              <a:rPr lang="hu-HU" b="1" dirty="0" err="1" smtClean="0"/>
              <a:t>tokenizers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output </a:t>
            </a:r>
            <a:r>
              <a:rPr lang="hu-HU" dirty="0" err="1" smtClean="0"/>
              <a:t>word</a:t>
            </a:r>
            <a:r>
              <a:rPr lang="hu-HU" dirty="0" smtClean="0"/>
              <a:t> and </a:t>
            </a:r>
            <a:r>
              <a:rPr lang="hu-HU" dirty="0" err="1" smtClean="0"/>
              <a:t>punctuation</a:t>
            </a:r>
            <a:r>
              <a:rPr lang="hu-HU" dirty="0" smtClean="0"/>
              <a:t> </a:t>
            </a:r>
            <a:r>
              <a:rPr lang="hu-HU" dirty="0" err="1" smtClean="0"/>
              <a:t>tokens</a:t>
            </a:r>
            <a:endParaRPr lang="hu-HU" dirty="0" smtClean="0"/>
          </a:p>
          <a:p>
            <a:pPr lvl="1"/>
            <a:r>
              <a:rPr lang="hu-HU" dirty="0" err="1" smtClean="0"/>
              <a:t>similar</a:t>
            </a:r>
            <a:r>
              <a:rPr lang="hu-HU" dirty="0" smtClean="0"/>
              <a:t> </a:t>
            </a:r>
            <a:r>
              <a:rPr lang="hu-HU" dirty="0" err="1" smtClean="0"/>
              <a:t>task</a:t>
            </a:r>
            <a:r>
              <a:rPr lang="hu-HU" dirty="0" smtClean="0"/>
              <a:t>: </a:t>
            </a:r>
            <a:r>
              <a:rPr lang="hu-HU" b="1" dirty="0" err="1" smtClean="0"/>
              <a:t>sentence</a:t>
            </a:r>
            <a:r>
              <a:rPr lang="hu-HU" b="1" dirty="0" smtClean="0"/>
              <a:t> </a:t>
            </a:r>
            <a:r>
              <a:rPr lang="hu-HU" b="1" dirty="0" err="1" smtClean="0"/>
              <a:t>segmentation</a:t>
            </a:r>
            <a:endParaRPr lang="hu-HU" b="1" dirty="0" smtClean="0"/>
          </a:p>
          <a:p>
            <a:pPr lvl="1"/>
            <a:r>
              <a:rPr lang="hu-HU" b="1" dirty="0" err="1" smtClean="0"/>
              <a:t>tagging</a:t>
            </a:r>
            <a:r>
              <a:rPr lang="hu-HU" b="1" dirty="0" smtClean="0"/>
              <a:t> </a:t>
            </a:r>
            <a:r>
              <a:rPr lang="hu-HU" dirty="0" err="1" smtClean="0"/>
              <a:t>certain</a:t>
            </a:r>
            <a:r>
              <a:rPr lang="hu-HU" dirty="0" smtClean="0"/>
              <a:t> </a:t>
            </a:r>
            <a:r>
              <a:rPr lang="hu-HU" dirty="0" err="1" smtClean="0"/>
              <a:t>types</a:t>
            </a:r>
            <a:r>
              <a:rPr lang="hu-HU" dirty="0" smtClean="0"/>
              <a:t> of </a:t>
            </a:r>
            <a:r>
              <a:rPr lang="hu-HU" dirty="0" err="1" smtClean="0"/>
              <a:t>spans</a:t>
            </a:r>
            <a:r>
              <a:rPr lang="hu-HU" dirty="0" smtClean="0"/>
              <a:t>, </a:t>
            </a:r>
            <a:r>
              <a:rPr lang="hu-HU" dirty="0" err="1" smtClean="0"/>
              <a:t>e.g</a:t>
            </a:r>
            <a:r>
              <a:rPr lang="hu-HU" dirty="0" smtClean="0"/>
              <a:t>. </a:t>
            </a:r>
            <a:r>
              <a:rPr lang="hu-HU" dirty="0" err="1" smtClean="0"/>
              <a:t>abbreviations</a:t>
            </a:r>
            <a:r>
              <a:rPr lang="hu-HU" dirty="0" smtClean="0"/>
              <a:t>, </a:t>
            </a:r>
            <a:r>
              <a:rPr lang="hu-HU" dirty="0" err="1" smtClean="0"/>
              <a:t>acronyms</a:t>
            </a:r>
            <a:r>
              <a:rPr lang="hu-HU" dirty="0" smtClean="0"/>
              <a:t>, </a:t>
            </a:r>
            <a:r>
              <a:rPr lang="hu-HU" dirty="0" err="1" smtClean="0"/>
              <a:t>dates</a:t>
            </a:r>
            <a:r>
              <a:rPr lang="hu-HU" dirty="0" smtClean="0"/>
              <a:t>, </a:t>
            </a:r>
            <a:r>
              <a:rPr lang="hu-HU" dirty="0" err="1" smtClean="0"/>
              <a:t>times</a:t>
            </a:r>
            <a:r>
              <a:rPr lang="hu-HU" dirty="0" smtClean="0"/>
              <a:t>, GPS </a:t>
            </a:r>
            <a:r>
              <a:rPr lang="hu-HU" dirty="0" err="1" smtClean="0"/>
              <a:t>coordinates</a:t>
            </a:r>
            <a:r>
              <a:rPr lang="hu-HU" dirty="0" smtClean="0"/>
              <a:t>, </a:t>
            </a:r>
            <a:r>
              <a:rPr lang="hu-HU" dirty="0" err="1" smtClean="0"/>
              <a:t>URLs</a:t>
            </a:r>
            <a:r>
              <a:rPr lang="hu-HU" dirty="0" smtClean="0"/>
              <a:t>, etc.</a:t>
            </a:r>
          </a:p>
          <a:p>
            <a:pPr lvl="1"/>
            <a:r>
              <a:rPr lang="hu-HU" dirty="0" err="1" smtClean="0"/>
              <a:t>searching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patterns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text corpus</a:t>
            </a:r>
          </a:p>
          <a:p>
            <a:r>
              <a:rPr lang="hu-HU" dirty="0" err="1" smtClean="0"/>
              <a:t>Matching</a:t>
            </a:r>
            <a:r>
              <a:rPr lang="hu-HU" dirty="0" smtClean="0"/>
              <a:t> </a:t>
            </a:r>
            <a:r>
              <a:rPr lang="hu-HU" dirty="0" err="1" smtClean="0"/>
              <a:t>regular</a:t>
            </a:r>
            <a:r>
              <a:rPr lang="hu-HU" dirty="0" smtClean="0"/>
              <a:t> </a:t>
            </a:r>
            <a:r>
              <a:rPr lang="hu-HU" dirty="0" err="1" smtClean="0"/>
              <a:t>expressions</a:t>
            </a:r>
            <a:r>
              <a:rPr lang="hu-HU" dirty="0" smtClean="0"/>
              <a:t> is </a:t>
            </a:r>
            <a:r>
              <a:rPr lang="hu-HU" b="1" dirty="0" err="1" smtClean="0"/>
              <a:t>extremely</a:t>
            </a:r>
            <a:r>
              <a:rPr lang="hu-HU" b="1" dirty="0" smtClean="0"/>
              <a:t> </a:t>
            </a:r>
            <a:r>
              <a:rPr lang="hu-HU" b="1" dirty="0" err="1" smtClean="0"/>
              <a:t>fast</a:t>
            </a:r>
            <a:endParaRPr lang="hu-HU" b="1" dirty="0" smtClean="0"/>
          </a:p>
          <a:p>
            <a:pPr lvl="1"/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even</a:t>
            </a:r>
            <a:r>
              <a:rPr lang="hu-HU" dirty="0" smtClean="0"/>
              <a:t>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large</a:t>
            </a:r>
            <a:r>
              <a:rPr lang="hu-HU" dirty="0" smtClean="0"/>
              <a:t> </a:t>
            </a:r>
            <a:r>
              <a:rPr lang="hu-HU" dirty="0" err="1" smtClean="0"/>
              <a:t>plain-text</a:t>
            </a:r>
            <a:r>
              <a:rPr lang="hu-HU" dirty="0" smtClean="0"/>
              <a:t> </a:t>
            </a:r>
            <a:r>
              <a:rPr lang="hu-HU" dirty="0" err="1" smtClean="0"/>
              <a:t>corpora</a:t>
            </a:r>
            <a:r>
              <a:rPr lang="hu-HU" dirty="0" smtClean="0"/>
              <a:t> (100M+ </a:t>
            </a:r>
            <a:r>
              <a:rPr lang="hu-HU" dirty="0" err="1" smtClean="0"/>
              <a:t>word</a:t>
            </a:r>
            <a:r>
              <a:rPr lang="hu-HU" dirty="0" smtClean="0"/>
              <a:t> </a:t>
            </a:r>
            <a:r>
              <a:rPr lang="hu-HU" dirty="0" err="1" smtClean="0"/>
              <a:t>tokens</a:t>
            </a:r>
            <a:r>
              <a:rPr lang="hu-HU" dirty="0" smtClean="0"/>
              <a:t>)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matter</a:t>
            </a:r>
            <a:r>
              <a:rPr lang="hu-HU" dirty="0" smtClean="0"/>
              <a:t> of </a:t>
            </a:r>
            <a:r>
              <a:rPr lang="hu-HU" dirty="0" err="1" smtClean="0"/>
              <a:t>seconds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most; O(</a:t>
            </a:r>
            <a:r>
              <a:rPr lang="hu-HU" i="1" dirty="0" smtClean="0"/>
              <a:t>n</a:t>
            </a:r>
            <a:r>
              <a:rPr lang="hu-HU" dirty="0" smtClean="0"/>
              <a:t>), </a:t>
            </a:r>
            <a:r>
              <a:rPr lang="hu-HU" i="1" dirty="0" err="1" smtClean="0"/>
              <a:t>n</a:t>
            </a:r>
            <a:r>
              <a:rPr lang="hu-HU" dirty="0" smtClean="0"/>
              <a:t> being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length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corpus</a:t>
            </a:r>
          </a:p>
          <a:p>
            <a:pPr lvl="1"/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parallelised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distributing</a:t>
            </a:r>
            <a:r>
              <a:rPr lang="hu-HU" dirty="0" smtClean="0"/>
              <a:t> </a:t>
            </a:r>
            <a:r>
              <a:rPr lang="hu-HU" dirty="0" err="1" smtClean="0"/>
              <a:t>inputs</a:t>
            </a:r>
            <a:r>
              <a:rPr lang="hu-HU" dirty="0" smtClean="0"/>
              <a:t> </a:t>
            </a:r>
            <a:r>
              <a:rPr lang="hu-HU" dirty="0" err="1" smtClean="0"/>
              <a:t>between</a:t>
            </a:r>
            <a:r>
              <a:rPr lang="hu-HU" dirty="0" smtClean="0"/>
              <a:t> </a:t>
            </a:r>
            <a:r>
              <a:rPr lang="hu-HU" dirty="0" err="1" smtClean="0"/>
              <a:t>threads</a:t>
            </a:r>
            <a:r>
              <a:rPr lang="hu-HU" dirty="0" smtClean="0"/>
              <a:t> / </a:t>
            </a:r>
            <a:r>
              <a:rPr lang="hu-HU" dirty="0" err="1" smtClean="0"/>
              <a:t>cores</a:t>
            </a:r>
            <a:endParaRPr lang="hu-HU" dirty="0" smtClean="0"/>
          </a:p>
          <a:p>
            <a:pPr lvl="1"/>
            <a:r>
              <a:rPr lang="hu-HU" dirty="0" err="1" smtClean="0"/>
              <a:t>retrieval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a </a:t>
            </a:r>
            <a:r>
              <a:rPr lang="hu-HU" dirty="0" err="1" smtClean="0"/>
              <a:t>hash-table-based</a:t>
            </a:r>
            <a:r>
              <a:rPr lang="hu-HU" dirty="0" smtClean="0"/>
              <a:t> </a:t>
            </a:r>
            <a:r>
              <a:rPr lang="hu-HU" b="1" dirty="0" smtClean="0"/>
              <a:t>index is </a:t>
            </a:r>
            <a:r>
              <a:rPr lang="hu-HU" b="1" dirty="0" err="1" smtClean="0"/>
              <a:t>faster</a:t>
            </a:r>
            <a:r>
              <a:rPr lang="hu-HU" b="1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constant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),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requires</a:t>
            </a:r>
            <a:r>
              <a:rPr lang="hu-HU" dirty="0" smtClean="0"/>
              <a:t> far more </a:t>
            </a:r>
            <a:r>
              <a:rPr lang="hu-HU" dirty="0" err="1" smtClean="0"/>
              <a:t>preparation</a:t>
            </a:r>
            <a:r>
              <a:rPr lang="hu-HU" dirty="0" smtClean="0"/>
              <a:t> and a </a:t>
            </a:r>
            <a:r>
              <a:rPr lang="hu-HU" dirty="0" err="1" smtClean="0"/>
              <a:t>lot</a:t>
            </a:r>
            <a:r>
              <a:rPr lang="hu-HU" dirty="0" smtClean="0"/>
              <a:t> of </a:t>
            </a:r>
            <a:r>
              <a:rPr lang="hu-HU" dirty="0" err="1" smtClean="0"/>
              <a:t>storage</a:t>
            </a:r>
            <a:r>
              <a:rPr lang="hu-HU" dirty="0" smtClean="0"/>
              <a:t> </a:t>
            </a:r>
            <a:r>
              <a:rPr lang="hu-HU" dirty="0" err="1" smtClean="0"/>
              <a:t>space</a:t>
            </a:r>
            <a:endParaRPr lang="hu-HU" dirty="0" smtClean="0"/>
          </a:p>
          <a:p>
            <a:pPr lvl="2"/>
            <a:r>
              <a:rPr lang="hu-HU" dirty="0" err="1" smtClean="0"/>
              <a:t>time</a:t>
            </a:r>
            <a:r>
              <a:rPr lang="hu-HU" dirty="0" smtClean="0"/>
              <a:t> vs. </a:t>
            </a:r>
            <a:r>
              <a:rPr lang="hu-HU" dirty="0" err="1" smtClean="0"/>
              <a:t>memory</a:t>
            </a:r>
            <a:r>
              <a:rPr lang="hu-HU" dirty="0" smtClean="0"/>
              <a:t> / </a:t>
            </a:r>
            <a:r>
              <a:rPr lang="hu-HU" dirty="0" err="1" smtClean="0"/>
              <a:t>storage</a:t>
            </a:r>
            <a:r>
              <a:rPr lang="hu-HU" dirty="0" smtClean="0"/>
              <a:t> </a:t>
            </a:r>
            <a:r>
              <a:rPr lang="hu-HU" dirty="0" err="1" smtClean="0"/>
              <a:t>tradeoff</a:t>
            </a:r>
            <a:endParaRPr lang="hu-HU" dirty="0" smtClean="0"/>
          </a:p>
          <a:p>
            <a:r>
              <a:rPr lang="hu-HU" dirty="0" err="1" smtClean="0"/>
              <a:t>Regular</a:t>
            </a:r>
            <a:r>
              <a:rPr lang="hu-HU" dirty="0" smtClean="0"/>
              <a:t> </a:t>
            </a:r>
            <a:r>
              <a:rPr lang="hu-HU" dirty="0" err="1" smtClean="0"/>
              <a:t>expressions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b="1" dirty="0" err="1" smtClean="0"/>
              <a:t>relatively</a:t>
            </a:r>
            <a:r>
              <a:rPr lang="hu-HU" b="1" dirty="0" smtClean="0"/>
              <a:t> </a:t>
            </a:r>
            <a:r>
              <a:rPr lang="hu-HU" b="1" dirty="0" err="1" smtClean="0"/>
              <a:t>easy</a:t>
            </a:r>
            <a:r>
              <a:rPr lang="hu-HU" b="1" dirty="0" smtClean="0"/>
              <a:t> </a:t>
            </a:r>
            <a:r>
              <a:rPr lang="hu-HU" b="1" dirty="0" err="1" smtClean="0"/>
              <a:t>to</a:t>
            </a:r>
            <a:r>
              <a:rPr lang="hu-HU" b="1" dirty="0" smtClean="0"/>
              <a:t> </a:t>
            </a:r>
            <a:r>
              <a:rPr lang="hu-HU" b="1" dirty="0" err="1" smtClean="0"/>
              <a:t>write</a:t>
            </a:r>
            <a:r>
              <a:rPr lang="hu-HU" b="1" dirty="0" smtClean="0"/>
              <a:t>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b="1" dirty="0" err="1" smtClean="0"/>
              <a:t>very</a:t>
            </a:r>
            <a:r>
              <a:rPr lang="hu-HU" b="1" dirty="0" smtClean="0"/>
              <a:t> </a:t>
            </a:r>
            <a:r>
              <a:rPr lang="hu-HU" b="1" dirty="0" err="1" smtClean="0"/>
              <a:t>hard</a:t>
            </a:r>
            <a:r>
              <a:rPr lang="hu-HU" b="1" dirty="0" smtClean="0"/>
              <a:t> </a:t>
            </a:r>
            <a:r>
              <a:rPr lang="hu-HU" b="1" dirty="0" err="1" smtClean="0"/>
              <a:t>to</a:t>
            </a:r>
            <a:r>
              <a:rPr lang="hu-HU" b="1" dirty="0" smtClean="0"/>
              <a:t> </a:t>
            </a:r>
            <a:r>
              <a:rPr lang="hu-HU" b="1" dirty="0" err="1" smtClean="0"/>
              <a:t>read</a:t>
            </a:r>
            <a:r>
              <a:rPr lang="hu-HU" b="1" dirty="0" smtClean="0"/>
              <a:t> and </a:t>
            </a:r>
            <a:r>
              <a:rPr lang="hu-HU" b="1" dirty="0" err="1" smtClean="0"/>
              <a:t>to</a:t>
            </a:r>
            <a:r>
              <a:rPr lang="hu-HU" b="1" dirty="0" smtClean="0"/>
              <a:t> </a:t>
            </a:r>
            <a:r>
              <a:rPr lang="hu-HU" b="1" dirty="0" err="1" smtClean="0"/>
              <a:t>debug</a:t>
            </a:r>
            <a:r>
              <a:rPr lang="hu-HU" dirty="0" smtClean="0"/>
              <a:t>, </a:t>
            </a:r>
            <a:r>
              <a:rPr lang="hu-HU" dirty="0" err="1" smtClean="0"/>
              <a:t>using</a:t>
            </a:r>
            <a:r>
              <a:rPr lang="hu-HU" dirty="0" smtClean="0"/>
              <a:t> a WYSIWYG </a:t>
            </a:r>
            <a:r>
              <a:rPr lang="hu-HU" dirty="0" err="1" smtClean="0"/>
              <a:t>regex</a:t>
            </a:r>
            <a:r>
              <a:rPr lang="hu-HU" dirty="0" smtClean="0"/>
              <a:t> </a:t>
            </a:r>
            <a:r>
              <a:rPr lang="hu-HU" dirty="0" err="1" smtClean="0"/>
              <a:t>evaluation</a:t>
            </a:r>
            <a:r>
              <a:rPr lang="hu-HU" dirty="0" smtClean="0"/>
              <a:t> </a:t>
            </a:r>
            <a:r>
              <a:rPr lang="hu-HU" dirty="0" err="1" smtClean="0"/>
              <a:t>tool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regexr</a:t>
            </a:r>
            <a:r>
              <a:rPr lang="hu-HU" dirty="0" smtClean="0"/>
              <a:t> is </a:t>
            </a:r>
            <a:r>
              <a:rPr lang="hu-HU" dirty="0" err="1" smtClean="0"/>
              <a:t>generally</a:t>
            </a:r>
            <a:r>
              <a:rPr lang="hu-HU" dirty="0" smtClean="0"/>
              <a:t> a </a:t>
            </a:r>
            <a:r>
              <a:rPr lang="hu-HU" dirty="0" err="1" smtClean="0"/>
              <a:t>good</a:t>
            </a:r>
            <a:r>
              <a:rPr lang="hu-HU" dirty="0" smtClean="0"/>
              <a:t> idea.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49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Reguláris </a:t>
            </a:r>
            <a:r>
              <a:rPr lang="hu-HU" dirty="0"/>
              <a:t>kifejezések </a:t>
            </a:r>
            <a:r>
              <a:rPr lang="hu-HU" dirty="0" smtClean="0"/>
              <a:t>Pythonnal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err="1" smtClean="0"/>
              <a:t>Regular</a:t>
            </a:r>
            <a:r>
              <a:rPr lang="hu-HU" dirty="0" smtClean="0"/>
              <a:t> </a:t>
            </a:r>
            <a:r>
              <a:rPr lang="hu-HU" dirty="0" err="1" smtClean="0"/>
              <a:t>expressions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Python:</a:t>
            </a:r>
          </a:p>
          <a:p>
            <a:pPr lvl="1"/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fast</a:t>
            </a:r>
            <a:r>
              <a:rPr lang="hu-HU" dirty="0" smtClean="0"/>
              <a:t>, </a:t>
            </a:r>
            <a:r>
              <a:rPr lang="hu-HU" dirty="0" err="1" smtClean="0"/>
              <a:t>highly</a:t>
            </a:r>
            <a:r>
              <a:rPr lang="hu-HU" dirty="0" smtClean="0"/>
              <a:t> </a:t>
            </a:r>
            <a:r>
              <a:rPr lang="hu-HU" dirty="0" err="1" smtClean="0"/>
              <a:t>optimised</a:t>
            </a:r>
            <a:r>
              <a:rPr lang="hu-HU" dirty="0" smtClean="0"/>
              <a:t> </a:t>
            </a:r>
            <a:r>
              <a:rPr lang="hu-HU" dirty="0" err="1" smtClean="0"/>
              <a:t>implementation</a:t>
            </a:r>
            <a:r>
              <a:rPr lang="hu-HU" dirty="0" smtClean="0"/>
              <a:t>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regex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is </a:t>
            </a:r>
            <a:r>
              <a:rPr lang="hu-HU" dirty="0" err="1" smtClean="0"/>
              <a:t>compiled</a:t>
            </a:r>
            <a:r>
              <a:rPr lang="hu-HU" dirty="0" smtClean="0"/>
              <a:t> </a:t>
            </a:r>
            <a:r>
              <a:rPr lang="hu-HU" b="1" dirty="0" err="1" smtClean="0"/>
              <a:t>once</a:t>
            </a:r>
            <a:r>
              <a:rPr lang="hu-HU" b="1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a </a:t>
            </a:r>
            <a:r>
              <a:rPr lang="hu-HU" dirty="0" err="1" smtClean="0"/>
              <a:t>finite-state</a:t>
            </a:r>
            <a:r>
              <a:rPr lang="hu-HU" dirty="0" smtClean="0"/>
              <a:t> </a:t>
            </a:r>
            <a:r>
              <a:rPr lang="hu-HU" dirty="0" err="1" smtClean="0"/>
              <a:t>machine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form</a:t>
            </a:r>
            <a:r>
              <a:rPr lang="hu-HU" dirty="0" smtClean="0"/>
              <a:t> of </a:t>
            </a:r>
            <a:r>
              <a:rPr lang="hu-HU" dirty="0" err="1" smtClean="0"/>
              <a:t>machine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,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machine</a:t>
            </a:r>
            <a:r>
              <a:rPr lang="hu-HU" dirty="0" smtClean="0"/>
              <a:t> is </a:t>
            </a:r>
            <a:r>
              <a:rPr lang="hu-HU" dirty="0" err="1" smtClean="0"/>
              <a:t>then</a:t>
            </a:r>
            <a:r>
              <a:rPr lang="hu-HU" dirty="0" smtClean="0"/>
              <a:t> </a:t>
            </a:r>
            <a:r>
              <a:rPr lang="hu-HU" dirty="0" err="1" smtClean="0"/>
              <a:t>cached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regex</a:t>
            </a:r>
            <a:r>
              <a:rPr lang="hu-HU" dirty="0" smtClean="0"/>
              <a:t> </a:t>
            </a:r>
            <a:r>
              <a:rPr lang="hu-HU" dirty="0" err="1" smtClean="0"/>
              <a:t>engine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memory</a:t>
            </a:r>
            <a:endParaRPr lang="hu-HU" dirty="0" smtClean="0"/>
          </a:p>
          <a:p>
            <a:pPr lvl="1"/>
            <a:r>
              <a:rPr lang="hu-HU" dirty="0" err="1" smtClean="0"/>
              <a:t>two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r>
              <a:rPr lang="hu-HU" dirty="0" smtClean="0"/>
              <a:t> </a:t>
            </a:r>
            <a:r>
              <a:rPr lang="hu-HU" dirty="0" err="1" smtClean="0"/>
              <a:t>styles</a:t>
            </a:r>
            <a:r>
              <a:rPr lang="hu-HU" dirty="0" smtClean="0"/>
              <a:t>,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names</a:t>
            </a:r>
            <a:r>
              <a:rPr lang="hu-HU" dirty="0" smtClean="0"/>
              <a:t> and </a:t>
            </a:r>
            <a:r>
              <a:rPr lang="hu-HU" dirty="0" err="1" smtClean="0"/>
              <a:t>arguments</a:t>
            </a:r>
            <a:r>
              <a:rPr lang="hu-HU" dirty="0" smtClean="0"/>
              <a:t>:</a:t>
            </a:r>
          </a:p>
          <a:p>
            <a:pPr lvl="2"/>
            <a:r>
              <a:rPr lang="hu-HU" dirty="0" err="1" smtClean="0"/>
              <a:t>function</a:t>
            </a:r>
            <a:endParaRPr lang="hu-HU" dirty="0" smtClean="0"/>
          </a:p>
          <a:p>
            <a:pPr lvl="2"/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 err="1" smtClean="0"/>
              <a:t>method</a:t>
            </a:r>
            <a:endParaRPr lang="hu-HU" dirty="0" smtClean="0"/>
          </a:p>
          <a:p>
            <a:pPr lvl="2"/>
            <a:r>
              <a:rPr lang="hu-HU" dirty="0" err="1" smtClean="0"/>
              <a:t>gratuitous</a:t>
            </a:r>
            <a:r>
              <a:rPr lang="hu-HU" dirty="0" smtClean="0"/>
              <a:t> </a:t>
            </a:r>
            <a:r>
              <a:rPr lang="hu-HU" dirty="0" err="1" smtClean="0"/>
              <a:t>synonymy</a:t>
            </a:r>
            <a:r>
              <a:rPr lang="hu-HU" dirty="0" smtClean="0"/>
              <a:t>, </a:t>
            </a:r>
            <a:r>
              <a:rPr lang="hu-HU" dirty="0" err="1" smtClean="0"/>
              <a:t>contrary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Zen of Python: „</a:t>
            </a:r>
            <a:r>
              <a:rPr lang="en-GB" dirty="0" smtClean="0"/>
              <a:t>There </a:t>
            </a:r>
            <a:r>
              <a:rPr lang="en-GB" dirty="0"/>
              <a:t>should be </a:t>
            </a:r>
            <a:r>
              <a:rPr lang="en-GB" dirty="0" smtClean="0"/>
              <a:t>one</a:t>
            </a:r>
            <a:r>
              <a:rPr lang="hu-HU" dirty="0"/>
              <a:t>—</a:t>
            </a:r>
            <a:r>
              <a:rPr lang="en-GB" dirty="0" smtClean="0"/>
              <a:t>and </a:t>
            </a:r>
            <a:r>
              <a:rPr lang="en-GB" dirty="0"/>
              <a:t>preferably only </a:t>
            </a:r>
            <a:r>
              <a:rPr lang="en-GB" dirty="0" smtClean="0"/>
              <a:t>one</a:t>
            </a:r>
            <a:r>
              <a:rPr lang="hu-HU" dirty="0" smtClean="0"/>
              <a:t>—</a:t>
            </a:r>
            <a:r>
              <a:rPr lang="en-GB" dirty="0" smtClean="0"/>
              <a:t>obvious </a:t>
            </a:r>
            <a:r>
              <a:rPr lang="en-GB" dirty="0"/>
              <a:t>way to do it</a:t>
            </a:r>
            <a:r>
              <a:rPr lang="en-GB" dirty="0" smtClean="0"/>
              <a:t>.</a:t>
            </a:r>
            <a:r>
              <a:rPr lang="hu-HU" dirty="0" smtClean="0"/>
              <a:t>”</a:t>
            </a:r>
          </a:p>
          <a:p>
            <a:pPr lvl="1"/>
            <a:r>
              <a:rPr lang="hu-HU" dirty="0" err="1" smtClean="0"/>
              <a:t>patterns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passed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a </a:t>
            </a:r>
            <a:r>
              <a:rPr lang="hu-HU" dirty="0" err="1" smtClean="0"/>
              <a:t>normal</a:t>
            </a:r>
            <a:r>
              <a:rPr lang="hu-HU" dirty="0" smtClean="0"/>
              <a:t> </a:t>
            </a:r>
            <a:r>
              <a:rPr lang="hu-HU" dirty="0" err="1" smtClean="0"/>
              <a:t>string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, </a:t>
            </a:r>
            <a:r>
              <a:rPr lang="hu-HU" dirty="0" err="1" smtClean="0"/>
              <a:t>alternatively</a:t>
            </a:r>
            <a:r>
              <a:rPr lang="hu-HU" dirty="0" smtClean="0"/>
              <a:t>,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string</a:t>
            </a:r>
            <a:r>
              <a:rPr lang="hu-HU" dirty="0" smtClean="0"/>
              <a:t> </a:t>
            </a:r>
            <a:r>
              <a:rPr lang="hu-HU" dirty="0" err="1" smtClean="0"/>
              <a:t>marked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regex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b="1" dirty="0" err="1" smtClean="0"/>
              <a:t>prefix</a:t>
            </a:r>
            <a:r>
              <a:rPr lang="hu-HU" b="1" dirty="0" smtClean="0"/>
              <a:t> </a:t>
            </a:r>
            <a:r>
              <a:rPr lang="hu-HU" b="1" i="1" dirty="0" smtClean="0"/>
              <a:t>r</a:t>
            </a:r>
            <a:r>
              <a:rPr lang="hu-HU" b="1" dirty="0"/>
              <a:t>:</a:t>
            </a:r>
            <a:r>
              <a:rPr lang="hu-HU" dirty="0"/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b\d+\w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+\b"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hu-HU" dirty="0" err="1"/>
              <a:t>T</a:t>
            </a:r>
            <a:r>
              <a:rPr lang="hu-HU" dirty="0" err="1" smtClean="0"/>
              <a:t>his</a:t>
            </a:r>
            <a:r>
              <a:rPr lang="hu-HU" dirty="0" smtClean="0"/>
              <a:t> is </a:t>
            </a:r>
            <a:r>
              <a:rPr lang="hu-HU" dirty="0" err="1" smtClean="0"/>
              <a:t>important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</a:t>
            </a:r>
            <a:r>
              <a:rPr lang="hu-HU" dirty="0" err="1" smtClean="0"/>
              <a:t>contains</a:t>
            </a:r>
            <a:r>
              <a:rPr lang="hu-HU" dirty="0"/>
              <a:t> a </a:t>
            </a:r>
            <a:r>
              <a:rPr lang="hu-HU" b="1" dirty="0" err="1"/>
              <a:t>regex-specific</a:t>
            </a:r>
            <a:r>
              <a:rPr lang="hu-HU" b="1" dirty="0"/>
              <a:t> </a:t>
            </a:r>
            <a:r>
              <a:rPr lang="hu-HU" b="1" dirty="0" err="1" smtClean="0"/>
              <a:t>escape</a:t>
            </a:r>
            <a:r>
              <a:rPr lang="hu-HU" b="1" dirty="0" smtClean="0"/>
              <a:t> </a:t>
            </a:r>
            <a:r>
              <a:rPr lang="hu-HU" b="1" dirty="0" err="1" smtClean="0"/>
              <a:t>sequence</a:t>
            </a:r>
            <a:r>
              <a:rPr lang="hu-HU" b="1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these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defined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Python </a:t>
            </a:r>
            <a:r>
              <a:rPr lang="hu-HU" dirty="0" err="1" smtClean="0"/>
              <a:t>strings</a:t>
            </a:r>
            <a:r>
              <a:rPr lang="hu-HU" dirty="0" smtClean="0"/>
              <a:t>; </a:t>
            </a:r>
            <a:r>
              <a:rPr lang="hu-HU" dirty="0" err="1" smtClean="0"/>
              <a:t>leaving</a:t>
            </a:r>
            <a:r>
              <a:rPr lang="hu-HU" dirty="0" smtClean="0"/>
              <a:t> out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i="1" dirty="0" smtClean="0"/>
              <a:t>r </a:t>
            </a:r>
            <a:r>
              <a:rPr lang="hu-HU" dirty="0" err="1" smtClean="0"/>
              <a:t>prefix</a:t>
            </a:r>
            <a:r>
              <a:rPr lang="hu-HU" dirty="0" smtClean="0"/>
              <a:t> </a:t>
            </a:r>
            <a:r>
              <a:rPr lang="hu-HU" dirty="0" err="1" smtClean="0"/>
              <a:t>doesn</a:t>
            </a:r>
            <a:r>
              <a:rPr lang="hu-HU" dirty="0" smtClean="0"/>
              <a:t>’t </a:t>
            </a:r>
            <a:r>
              <a:rPr lang="hu-HU" dirty="0" err="1" smtClean="0"/>
              <a:t>trigger</a:t>
            </a:r>
            <a:r>
              <a:rPr lang="hu-HU" dirty="0" smtClean="0"/>
              <a:t> </a:t>
            </a:r>
            <a:r>
              <a:rPr lang="hu-HU" dirty="0" err="1" smtClean="0"/>
              <a:t>any</a:t>
            </a:r>
            <a:r>
              <a:rPr lang="hu-HU" dirty="0" smtClean="0"/>
              <a:t> </a:t>
            </a:r>
            <a:r>
              <a:rPr lang="hu-HU" dirty="0" err="1" smtClean="0"/>
              <a:t>errors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cause</a:t>
            </a:r>
            <a:r>
              <a:rPr lang="hu-HU" dirty="0" smtClean="0"/>
              <a:t> </a:t>
            </a:r>
            <a:r>
              <a:rPr lang="hu-HU" dirty="0" err="1" smtClean="0"/>
              <a:t>problems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patterns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adding</a:t>
            </a:r>
            <a:r>
              <a:rPr lang="hu-HU" dirty="0" smtClean="0"/>
              <a:t> </a:t>
            </a:r>
            <a:r>
              <a:rPr lang="hu-HU" i="1" dirty="0" smtClean="0"/>
              <a:t>r </a:t>
            </a:r>
            <a:r>
              <a:rPr lang="hu-HU" dirty="0" smtClean="0"/>
              <a:t>is </a:t>
            </a:r>
            <a:r>
              <a:rPr lang="hu-HU" dirty="0" err="1" smtClean="0"/>
              <a:t>still</a:t>
            </a:r>
            <a:r>
              <a:rPr lang="hu-HU" dirty="0" smtClean="0"/>
              <a:t> </a:t>
            </a:r>
            <a:r>
              <a:rPr lang="hu-HU" dirty="0" err="1" smtClean="0"/>
              <a:t>good</a:t>
            </a:r>
            <a:r>
              <a:rPr lang="hu-HU" dirty="0" smtClean="0"/>
              <a:t> </a:t>
            </a:r>
            <a:r>
              <a:rPr lang="hu-HU" dirty="0" err="1" smtClean="0"/>
              <a:t>practice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clarity</a:t>
            </a:r>
            <a:r>
              <a:rPr lang="hu-HU" dirty="0" smtClean="0"/>
              <a:t>.</a:t>
            </a:r>
          </a:p>
          <a:p>
            <a:pPr lvl="1"/>
            <a:r>
              <a:rPr lang="hu-HU" b="1" dirty="0" err="1" smtClean="0"/>
              <a:t>flags</a:t>
            </a:r>
            <a:r>
              <a:rPr lang="hu-HU" b="1" dirty="0" smtClean="0"/>
              <a:t> </a:t>
            </a:r>
            <a:r>
              <a:rPr lang="hu-HU" b="1" dirty="0" err="1" smtClean="0"/>
              <a:t>are</a:t>
            </a:r>
            <a:r>
              <a:rPr lang="hu-HU" b="1" dirty="0" smtClean="0"/>
              <a:t> </a:t>
            </a:r>
            <a:r>
              <a:rPr lang="hu-HU" b="1" dirty="0" err="1" smtClean="0"/>
              <a:t>passed</a:t>
            </a:r>
            <a:r>
              <a:rPr lang="hu-HU" b="1" dirty="0" smtClean="0"/>
              <a:t> </a:t>
            </a:r>
            <a:r>
              <a:rPr lang="hu-HU" b="1" dirty="0" err="1" smtClean="0"/>
              <a:t>as</a:t>
            </a:r>
            <a:r>
              <a:rPr lang="hu-HU" b="1" dirty="0" smtClean="0"/>
              <a:t> </a:t>
            </a:r>
            <a:r>
              <a:rPr lang="hu-HU" b="1" dirty="0" err="1" smtClean="0"/>
              <a:t>arguments</a:t>
            </a:r>
            <a:r>
              <a:rPr lang="hu-HU" b="1" dirty="0" smtClean="0"/>
              <a:t> </a:t>
            </a:r>
            <a:r>
              <a:rPr lang="hu-HU" dirty="0" smtClean="0"/>
              <a:t>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regex</a:t>
            </a:r>
            <a:r>
              <a:rPr lang="hu-HU" dirty="0" smtClean="0"/>
              <a:t> </a:t>
            </a:r>
            <a:r>
              <a:rPr lang="hu-HU" dirty="0" err="1" smtClean="0"/>
              <a:t>methods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functions</a:t>
            </a:r>
            <a:r>
              <a:rPr lang="hu-HU" dirty="0" smtClean="0"/>
              <a:t>: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re.I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re.M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re.S</a:t>
            </a:r>
            <a:r>
              <a:rPr lang="hu-HU" dirty="0"/>
              <a:t> </a:t>
            </a:r>
            <a:r>
              <a:rPr lang="hu-HU" dirty="0" smtClean="0"/>
              <a:t>(</a:t>
            </a:r>
            <a:r>
              <a:rPr lang="hu-HU" b="1" dirty="0" err="1" smtClean="0"/>
              <a:t>same</a:t>
            </a:r>
            <a:r>
              <a:rPr lang="hu-HU" b="1" dirty="0" smtClean="0"/>
              <a:t> </a:t>
            </a:r>
            <a:r>
              <a:rPr lang="hu-HU" b="1" dirty="0" err="1" smtClean="0"/>
              <a:t>letter</a:t>
            </a:r>
            <a:r>
              <a:rPr lang="hu-HU" b="1" dirty="0" smtClean="0"/>
              <a:t>, </a:t>
            </a:r>
            <a:r>
              <a:rPr lang="hu-HU" b="1" dirty="0" err="1" smtClean="0"/>
              <a:t>uppercase</a:t>
            </a:r>
            <a:r>
              <a:rPr lang="hu-HU" dirty="0" smtClean="0"/>
              <a:t>), </a:t>
            </a:r>
            <a:r>
              <a:rPr lang="hu-HU" b="1" dirty="0" smtClean="0"/>
              <a:t>no </a:t>
            </a:r>
            <a:r>
              <a:rPr lang="hu-HU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re.G</a:t>
            </a:r>
            <a:r>
              <a:rPr lang="hu-HU" b="1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global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single</a:t>
            </a:r>
            <a:r>
              <a:rPr lang="hu-HU" dirty="0" smtClean="0"/>
              <a:t> </a:t>
            </a:r>
            <a:r>
              <a:rPr lang="hu-HU" dirty="0" err="1" smtClean="0"/>
              <a:t>search</a:t>
            </a:r>
            <a:r>
              <a:rPr lang="hu-HU" dirty="0" smtClean="0"/>
              <a:t> </a:t>
            </a:r>
            <a:r>
              <a:rPr lang="hu-HU" dirty="0" err="1" smtClean="0"/>
              <a:t>handled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functions</a:t>
            </a:r>
            <a:r>
              <a:rPr lang="hu-HU" dirty="0" smtClean="0"/>
              <a:t>/</a:t>
            </a:r>
            <a:r>
              <a:rPr lang="hu-HU" dirty="0" err="1" smtClean="0"/>
              <a:t>methods</a:t>
            </a:r>
            <a:r>
              <a:rPr lang="hu-HU" dirty="0" smtClean="0"/>
              <a:t>)</a:t>
            </a:r>
          </a:p>
          <a:p>
            <a:pPr lvl="2"/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a </a:t>
            </a:r>
            <a:r>
              <a:rPr lang="hu-HU" dirty="0" err="1"/>
              <a:t>suffix</a:t>
            </a:r>
            <a:r>
              <a:rPr lang="hu-HU" dirty="0"/>
              <a:t> </a:t>
            </a:r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 smtClean="0"/>
              <a:t>pattern</a:t>
            </a:r>
            <a:endParaRPr lang="hu-HU" dirty="0" smtClean="0"/>
          </a:p>
          <a:p>
            <a:pPr lvl="2"/>
            <a:r>
              <a:rPr lang="hu-HU" dirty="0" err="1" smtClean="0"/>
              <a:t>several</a:t>
            </a:r>
            <a:r>
              <a:rPr lang="hu-HU" dirty="0" smtClean="0"/>
              <a:t> </a:t>
            </a:r>
            <a:r>
              <a:rPr lang="hu-HU" dirty="0" err="1" smtClean="0"/>
              <a:t>flags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combined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bitwise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, |, </a:t>
            </a:r>
            <a:r>
              <a:rPr lang="hu-HU" dirty="0" err="1" smtClean="0"/>
              <a:t>e.g</a:t>
            </a:r>
            <a:r>
              <a:rPr lang="hu-HU" dirty="0" smtClean="0"/>
              <a:t>.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re.I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re.S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Reguláris kifejezések Pythonnal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err="1" smtClean="0"/>
              <a:t>Functions</a:t>
            </a:r>
            <a:r>
              <a:rPr lang="hu-HU" dirty="0" smtClean="0"/>
              <a:t>:</a:t>
            </a:r>
          </a:p>
          <a:p>
            <a:pPr lvl="1" algn="just"/>
            <a:r>
              <a:rPr lang="hu-HU" i="1" dirty="0" err="1" smtClean="0"/>
              <a:t>re.compile</a:t>
            </a:r>
            <a:r>
              <a:rPr lang="hu-HU" i="1" dirty="0" smtClean="0"/>
              <a:t>(</a:t>
            </a:r>
            <a:r>
              <a:rPr lang="hu-HU" i="1" dirty="0" err="1" smtClean="0"/>
              <a:t>pattern</a:t>
            </a:r>
            <a:r>
              <a:rPr lang="hu-HU" i="1" dirty="0" smtClean="0"/>
              <a:t>, </a:t>
            </a:r>
            <a:r>
              <a:rPr lang="hu-HU" i="1" dirty="0" err="1" smtClean="0"/>
              <a:t>flags</a:t>
            </a:r>
            <a:r>
              <a:rPr lang="hu-HU" i="1" dirty="0" smtClean="0"/>
              <a:t>): </a:t>
            </a:r>
            <a:r>
              <a:rPr lang="hu-HU" dirty="0" err="1" smtClean="0"/>
              <a:t>compiles</a:t>
            </a:r>
            <a:r>
              <a:rPr lang="hu-HU" dirty="0" smtClean="0"/>
              <a:t> a </a:t>
            </a:r>
            <a:r>
              <a:rPr lang="hu-HU" dirty="0" err="1" smtClean="0"/>
              <a:t>regex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</a:t>
            </a:r>
            <a:r>
              <a:rPr lang="hu-HU" dirty="0" err="1" smtClean="0"/>
              <a:t>string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i="1" dirty="0" err="1" smtClean="0"/>
              <a:t>re.Pattern</a:t>
            </a:r>
            <a:r>
              <a:rPr lang="hu-HU" i="1" dirty="0" smtClean="0"/>
              <a:t> </a:t>
            </a:r>
            <a:r>
              <a:rPr lang="hu-HU" dirty="0" err="1" smtClean="0"/>
              <a:t>object</a:t>
            </a:r>
            <a:r>
              <a:rPr lang="hu-HU" dirty="0"/>
              <a:t> </a:t>
            </a:r>
            <a:r>
              <a:rPr lang="hu-HU" dirty="0" err="1" smtClean="0"/>
              <a:t>which</a:t>
            </a:r>
            <a:r>
              <a:rPr lang="hu-HU" dirty="0" smtClean="0"/>
              <a:t> is </a:t>
            </a:r>
            <a:r>
              <a:rPr lang="hu-HU" dirty="0" err="1" smtClean="0"/>
              <a:t>then</a:t>
            </a:r>
            <a:r>
              <a:rPr lang="hu-HU" dirty="0" smtClean="0"/>
              <a:t> </a:t>
            </a:r>
            <a:r>
              <a:rPr lang="hu-HU" dirty="0" err="1" smtClean="0"/>
              <a:t>stored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value</a:t>
            </a:r>
            <a:r>
              <a:rPr lang="hu-HU" dirty="0" smtClean="0"/>
              <a:t> of a </a:t>
            </a:r>
            <a:r>
              <a:rPr lang="hu-HU" dirty="0" err="1" smtClean="0"/>
              <a:t>variable</a:t>
            </a:r>
            <a:endParaRPr lang="hu-HU" dirty="0" smtClean="0"/>
          </a:p>
          <a:p>
            <a:pPr lvl="2" algn="just"/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r>
              <a:rPr lang="hu-HU" dirty="0" smtClean="0"/>
              <a:t> is </a:t>
            </a:r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OO</a:t>
            </a:r>
            <a:r>
              <a:rPr lang="hu-HU" dirty="0" smtClean="0"/>
              <a:t> </a:t>
            </a:r>
            <a:r>
              <a:rPr lang="hu-HU" dirty="0" err="1" smtClean="0"/>
              <a:t>methods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called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, </a:t>
            </a:r>
            <a:r>
              <a:rPr lang="hu-HU" dirty="0" err="1" smtClean="0"/>
              <a:t>thus</a:t>
            </a:r>
            <a:r>
              <a:rPr lang="hu-HU" dirty="0" smtClean="0"/>
              <a:t> a </a:t>
            </a:r>
            <a:r>
              <a:rPr lang="hu-HU" dirty="0" err="1" smtClean="0"/>
              <a:t>necessary</a:t>
            </a:r>
            <a:r>
              <a:rPr lang="hu-HU" dirty="0" smtClean="0"/>
              <a:t> </a:t>
            </a:r>
            <a:r>
              <a:rPr lang="hu-HU" dirty="0" err="1" smtClean="0"/>
              <a:t>step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interface</a:t>
            </a:r>
            <a:r>
              <a:rPr lang="hu-HU" dirty="0" smtClean="0"/>
              <a:t> is </a:t>
            </a:r>
            <a:r>
              <a:rPr lang="hu-HU" dirty="0" err="1" smtClean="0"/>
              <a:t>used</a:t>
            </a:r>
            <a:endParaRPr lang="hu-HU" dirty="0" smtClean="0"/>
          </a:p>
          <a:p>
            <a:pPr lvl="2"/>
            <a:r>
              <a:rPr lang="hu-HU" dirty="0" err="1" smtClean="0"/>
              <a:t>however</a:t>
            </a:r>
            <a:r>
              <a:rPr lang="hu-HU" dirty="0" smtClean="0"/>
              <a:t>, </a:t>
            </a:r>
            <a:r>
              <a:rPr lang="hu-HU" dirty="0" err="1" smtClean="0"/>
              <a:t>usually</a:t>
            </a:r>
            <a:r>
              <a:rPr lang="hu-HU" dirty="0" smtClean="0"/>
              <a:t> </a:t>
            </a:r>
            <a:r>
              <a:rPr lang="hu-HU" dirty="0" err="1" smtClean="0"/>
              <a:t>superfluous</a:t>
            </a:r>
            <a:r>
              <a:rPr lang="hu-HU" dirty="0" smtClean="0"/>
              <a:t>, </a:t>
            </a:r>
            <a:r>
              <a:rPr lang="hu-HU" dirty="0" err="1" smtClean="0"/>
              <a:t>boilerplate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r>
              <a:rPr lang="hu-HU" dirty="0" smtClean="0"/>
              <a:t>, </a:t>
            </a:r>
            <a:r>
              <a:rPr lang="hu-HU" dirty="0" err="1" smtClean="0"/>
              <a:t>waste</a:t>
            </a:r>
            <a:r>
              <a:rPr lang="hu-HU" dirty="0" smtClean="0"/>
              <a:t> of </a:t>
            </a:r>
            <a:r>
              <a:rPr lang="hu-HU" dirty="0" err="1" smtClean="0"/>
              <a:t>time</a:t>
            </a:r>
            <a:r>
              <a:rPr lang="hu-HU" dirty="0" smtClean="0"/>
              <a:t> and </a:t>
            </a:r>
            <a:r>
              <a:rPr lang="hu-HU" dirty="0" err="1" smtClean="0"/>
              <a:t>space</a:t>
            </a:r>
            <a:r>
              <a:rPr lang="hu-HU" dirty="0" smtClean="0"/>
              <a:t>, </a:t>
            </a:r>
            <a:r>
              <a:rPr lang="hu-HU" dirty="0" err="1" smtClean="0"/>
              <a:t>and</a:t>
            </a:r>
            <a:r>
              <a:rPr lang="hu-HU" dirty="0" smtClean="0"/>
              <a:t> </a:t>
            </a:r>
            <a:r>
              <a:rPr lang="hu-HU" dirty="0" err="1" smtClean="0"/>
              <a:t>thus</a:t>
            </a:r>
            <a:r>
              <a:rPr lang="hu-HU" dirty="0" smtClean="0"/>
              <a:t> </a:t>
            </a:r>
            <a:r>
              <a:rPr lang="hu-HU" b="1" dirty="0" err="1" smtClean="0"/>
              <a:t>bad</a:t>
            </a:r>
            <a:r>
              <a:rPr lang="hu-HU" b="1" dirty="0" smtClean="0"/>
              <a:t> </a:t>
            </a:r>
            <a:r>
              <a:rPr lang="hu-HU" b="1" dirty="0" err="1" smtClean="0"/>
              <a:t>practice</a:t>
            </a:r>
            <a:r>
              <a:rPr lang="hu-HU" b="1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b="1" dirty="0" err="1" smtClean="0"/>
              <a:t>function-based</a:t>
            </a:r>
            <a:r>
              <a:rPr lang="hu-HU" b="1" dirty="0" smtClean="0"/>
              <a:t> </a:t>
            </a:r>
            <a:r>
              <a:rPr lang="hu-HU" b="1" dirty="0" err="1" smtClean="0"/>
              <a:t>interface</a:t>
            </a:r>
            <a:endParaRPr lang="hu-HU" b="1" dirty="0" smtClean="0"/>
          </a:p>
          <a:p>
            <a:pPr lvl="3"/>
            <a:r>
              <a:rPr lang="hu-HU" b="1" dirty="0" err="1" smtClean="0"/>
              <a:t>only</a:t>
            </a:r>
            <a:r>
              <a:rPr lang="hu-HU" b="1" dirty="0" smtClean="0"/>
              <a:t> </a:t>
            </a:r>
            <a:r>
              <a:rPr lang="hu-HU" dirty="0" err="1" smtClean="0"/>
              <a:t>do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program </a:t>
            </a:r>
            <a:r>
              <a:rPr lang="hu-HU" dirty="0" err="1" smtClean="0"/>
              <a:t>uses</a:t>
            </a:r>
            <a:r>
              <a:rPr lang="hu-HU" dirty="0" smtClean="0"/>
              <a:t> 20+ </a:t>
            </a:r>
            <a:r>
              <a:rPr lang="hu-HU" dirty="0" err="1" smtClean="0"/>
              <a:t>patterns</a:t>
            </a:r>
            <a:r>
              <a:rPr lang="hu-HU" dirty="0" smtClean="0"/>
              <a:t> </a:t>
            </a:r>
            <a:r>
              <a:rPr lang="hu-HU" dirty="0" err="1" smtClean="0"/>
              <a:t>repeatedly</a:t>
            </a:r>
            <a:r>
              <a:rPr lang="hu-HU" dirty="0" smtClean="0"/>
              <a:t> and </a:t>
            </a:r>
            <a:r>
              <a:rPr lang="hu-HU" dirty="0" err="1" smtClean="0"/>
              <a:t>in</a:t>
            </a:r>
            <a:r>
              <a:rPr lang="hu-HU" dirty="0" smtClean="0"/>
              <a:t> random </a:t>
            </a:r>
            <a:r>
              <a:rPr lang="hu-HU" dirty="0" err="1" smtClean="0"/>
              <a:t>order</a:t>
            </a:r>
            <a:endParaRPr lang="hu-HU" dirty="0"/>
          </a:p>
          <a:p>
            <a:pPr lvl="3"/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when</a:t>
            </a:r>
            <a:r>
              <a:rPr lang="hu-HU" dirty="0" smtClean="0"/>
              <a:t>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is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loop</a:t>
            </a:r>
            <a:r>
              <a:rPr lang="hu-HU" dirty="0" smtClean="0"/>
              <a:t> </a:t>
            </a:r>
            <a:r>
              <a:rPr lang="hu-HU" dirty="0" err="1" smtClean="0"/>
              <a:t>many</a:t>
            </a:r>
            <a:r>
              <a:rPr lang="hu-HU" dirty="0" smtClean="0"/>
              <a:t> </a:t>
            </a:r>
            <a:r>
              <a:rPr lang="hu-HU" dirty="0" err="1" smtClean="0"/>
              <a:t>times</a:t>
            </a:r>
            <a:r>
              <a:rPr lang="hu-HU" dirty="0" smtClean="0"/>
              <a:t> over, </a:t>
            </a:r>
            <a:r>
              <a:rPr lang="hu-HU" dirty="0" err="1" smtClean="0"/>
              <a:t>later</a:t>
            </a:r>
            <a:r>
              <a:rPr lang="hu-HU" dirty="0" smtClean="0"/>
              <a:t> </a:t>
            </a:r>
            <a:r>
              <a:rPr lang="hu-HU" dirty="0" err="1" smtClean="0"/>
              <a:t>another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</a:t>
            </a:r>
            <a:r>
              <a:rPr lang="hu-HU" dirty="0" err="1" smtClean="0"/>
              <a:t>many</a:t>
            </a:r>
            <a:r>
              <a:rPr lang="hu-HU" dirty="0" smtClean="0"/>
              <a:t> </a:t>
            </a:r>
            <a:r>
              <a:rPr lang="hu-HU" dirty="0" err="1" smtClean="0"/>
              <a:t>times</a:t>
            </a:r>
            <a:r>
              <a:rPr lang="hu-HU" dirty="0" smtClean="0"/>
              <a:t> </a:t>
            </a:r>
            <a:r>
              <a:rPr lang="hu-HU" dirty="0" err="1" smtClean="0"/>
              <a:t>over</a:t>
            </a:r>
            <a:r>
              <a:rPr lang="hu-HU" dirty="0" smtClean="0"/>
              <a:t>, etc.</a:t>
            </a:r>
          </a:p>
          <a:p>
            <a:pPr lvl="2"/>
            <a:r>
              <a:rPr lang="hu-HU" dirty="0" err="1" smtClean="0"/>
              <a:t>reason</a:t>
            </a:r>
            <a:r>
              <a:rPr lang="hu-HU" dirty="0" smtClean="0"/>
              <a:t>: </a:t>
            </a:r>
            <a:r>
              <a:rPr lang="hu-HU" b="1" dirty="0" err="1" smtClean="0"/>
              <a:t>all</a:t>
            </a:r>
            <a:r>
              <a:rPr lang="hu-HU" b="1" dirty="0" smtClean="0"/>
              <a:t> </a:t>
            </a:r>
            <a:r>
              <a:rPr lang="hu-HU" b="1" dirty="0" err="1" smtClean="0"/>
              <a:t>other</a:t>
            </a:r>
            <a:r>
              <a:rPr lang="hu-HU" b="1" dirty="0" smtClean="0"/>
              <a:t> </a:t>
            </a:r>
            <a:r>
              <a:rPr lang="hu-HU" b="1" dirty="0" err="1" smtClean="0"/>
              <a:t>functions</a:t>
            </a:r>
            <a:r>
              <a:rPr lang="hu-HU" b="1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search</a:t>
            </a:r>
            <a:r>
              <a:rPr lang="hu-HU" dirty="0" smtClean="0"/>
              <a:t>, </a:t>
            </a:r>
            <a:r>
              <a:rPr lang="hu-HU" dirty="0" err="1" smtClean="0"/>
              <a:t>match</a:t>
            </a:r>
            <a:r>
              <a:rPr lang="hu-HU" dirty="0" smtClean="0"/>
              <a:t>, </a:t>
            </a:r>
            <a:r>
              <a:rPr lang="hu-HU" dirty="0" err="1" smtClean="0"/>
              <a:t>findall</a:t>
            </a:r>
            <a:r>
              <a:rPr lang="hu-HU" dirty="0" smtClean="0"/>
              <a:t>, </a:t>
            </a:r>
            <a:r>
              <a:rPr lang="hu-HU" dirty="0" err="1" smtClean="0"/>
              <a:t>sub</a:t>
            </a:r>
            <a:r>
              <a:rPr lang="hu-HU" dirty="0" smtClean="0"/>
              <a:t>, etc.) </a:t>
            </a:r>
            <a:r>
              <a:rPr lang="hu-HU" b="1" dirty="0" err="1" smtClean="0"/>
              <a:t>compile</a:t>
            </a:r>
            <a:r>
              <a:rPr lang="hu-HU" b="1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</a:t>
            </a:r>
            <a:r>
              <a:rPr lang="hu-HU" dirty="0" err="1" smtClean="0"/>
              <a:t>passed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them</a:t>
            </a:r>
            <a:r>
              <a:rPr lang="hu-HU" dirty="0" smtClean="0"/>
              <a:t> </a:t>
            </a:r>
            <a:r>
              <a:rPr lang="hu-HU" dirty="0" err="1" smtClean="0"/>
              <a:t>automatically</a:t>
            </a:r>
            <a:r>
              <a:rPr lang="hu-HU" dirty="0" smtClean="0"/>
              <a:t> and </a:t>
            </a:r>
            <a:r>
              <a:rPr lang="hu-HU" dirty="0" err="1" smtClean="0"/>
              <a:t>store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central</a:t>
            </a:r>
            <a:r>
              <a:rPr lang="hu-HU" dirty="0" smtClean="0"/>
              <a:t> </a:t>
            </a:r>
            <a:r>
              <a:rPr lang="hu-HU" b="1" dirty="0" smtClean="0"/>
              <a:t>cache </a:t>
            </a:r>
            <a:r>
              <a:rPr lang="hu-HU" dirty="0" err="1" smtClean="0"/>
              <a:t>during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lifetime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interpreter</a:t>
            </a:r>
            <a:r>
              <a:rPr lang="hu-HU" dirty="0" smtClean="0"/>
              <a:t>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compiled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 is </a:t>
            </a:r>
            <a:r>
              <a:rPr lang="hu-HU" dirty="0" err="1" smtClean="0"/>
              <a:t>looked</a:t>
            </a:r>
            <a:r>
              <a:rPr lang="hu-HU" dirty="0" smtClean="0"/>
              <a:t> </a:t>
            </a:r>
            <a:r>
              <a:rPr lang="hu-HU" dirty="0" err="1" smtClean="0"/>
              <a:t>up</a:t>
            </a:r>
            <a:r>
              <a:rPr lang="hu-HU" dirty="0" smtClean="0"/>
              <a:t> and </a:t>
            </a:r>
            <a:r>
              <a:rPr lang="hu-HU" b="1" dirty="0" err="1" smtClean="0"/>
              <a:t>not</a:t>
            </a:r>
            <a:r>
              <a:rPr lang="hu-HU" b="1" dirty="0" smtClean="0"/>
              <a:t> </a:t>
            </a:r>
            <a:r>
              <a:rPr lang="hu-HU" b="1" dirty="0" err="1" smtClean="0"/>
              <a:t>recompiled</a:t>
            </a:r>
            <a:r>
              <a:rPr lang="hu-HU" b="1" dirty="0"/>
              <a:t> </a:t>
            </a:r>
            <a:r>
              <a:rPr lang="hu-HU" dirty="0" err="1" smtClean="0"/>
              <a:t>when</a:t>
            </a:r>
            <a:r>
              <a:rPr lang="hu-HU" dirty="0" smtClean="0"/>
              <a:t> </a:t>
            </a:r>
            <a:r>
              <a:rPr lang="hu-HU" dirty="0" err="1" smtClean="0"/>
              <a:t>passed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a </a:t>
            </a:r>
            <a:r>
              <a:rPr lang="hu-HU" dirty="0" err="1" smtClean="0"/>
              <a:t>string</a:t>
            </a:r>
            <a:endParaRPr lang="hu-HU" dirty="0" smtClean="0"/>
          </a:p>
          <a:p>
            <a:pPr lvl="3"/>
            <a:r>
              <a:rPr lang="hu-HU" dirty="0" err="1" smtClean="0"/>
              <a:t>size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cache is </a:t>
            </a:r>
            <a:r>
              <a:rPr lang="hu-HU" dirty="0" err="1" smtClean="0"/>
              <a:t>undocumented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should</a:t>
            </a:r>
            <a:r>
              <a:rPr lang="hu-HU" dirty="0" smtClean="0"/>
              <a:t> be </a:t>
            </a:r>
            <a:r>
              <a:rPr lang="hu-HU" dirty="0" err="1" smtClean="0"/>
              <a:t>larger</a:t>
            </a:r>
            <a:r>
              <a:rPr lang="hu-HU" dirty="0" smtClean="0"/>
              <a:t> </a:t>
            </a:r>
            <a:r>
              <a:rPr lang="hu-HU" dirty="0" err="1" smtClean="0"/>
              <a:t>than</a:t>
            </a:r>
            <a:r>
              <a:rPr lang="hu-HU" dirty="0" smtClean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328490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Szöveg- és bináris fájlok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A </a:t>
            </a:r>
            <a:r>
              <a:rPr lang="en-GB" dirty="0" err="1"/>
              <a:t>fájlokat</a:t>
            </a:r>
            <a:r>
              <a:rPr lang="en-GB" dirty="0"/>
              <a:t> </a:t>
            </a:r>
            <a:r>
              <a:rPr lang="hu-HU" dirty="0" smtClean="0"/>
              <a:t>durván </a:t>
            </a:r>
            <a:r>
              <a:rPr lang="en-GB" dirty="0" err="1" smtClean="0"/>
              <a:t>két</a:t>
            </a:r>
            <a:r>
              <a:rPr lang="en-GB" dirty="0" smtClean="0"/>
              <a:t> </a:t>
            </a:r>
            <a:r>
              <a:rPr lang="en-GB" dirty="0" err="1"/>
              <a:t>nagy</a:t>
            </a:r>
            <a:r>
              <a:rPr lang="en-GB" dirty="0"/>
              <a:t> </a:t>
            </a:r>
            <a:r>
              <a:rPr lang="en-GB" dirty="0" err="1"/>
              <a:t>kategóriába</a:t>
            </a:r>
            <a:r>
              <a:rPr lang="en-GB" dirty="0"/>
              <a:t> </a:t>
            </a:r>
            <a:r>
              <a:rPr lang="en-GB" dirty="0" err="1"/>
              <a:t>sorolhatjuk</a:t>
            </a:r>
            <a:r>
              <a:rPr lang="en-GB" dirty="0"/>
              <a:t>: </a:t>
            </a:r>
            <a:r>
              <a:rPr lang="en-GB" b="1" dirty="0" err="1"/>
              <a:t>bináris</a:t>
            </a:r>
            <a:r>
              <a:rPr lang="en-GB" b="1" dirty="0"/>
              <a:t> </a:t>
            </a:r>
            <a:r>
              <a:rPr lang="en-GB" b="1" dirty="0" err="1"/>
              <a:t>fájlok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b="1" dirty="0" err="1" smtClean="0"/>
              <a:t>szövegfájlok</a:t>
            </a:r>
            <a:r>
              <a:rPr lang="en-GB" dirty="0" smtClean="0"/>
              <a:t>.</a:t>
            </a:r>
            <a:endParaRPr lang="hu-HU" dirty="0" smtClean="0"/>
          </a:p>
          <a:p>
            <a:r>
              <a:rPr lang="en-GB" dirty="0"/>
              <a:t>A </a:t>
            </a:r>
            <a:r>
              <a:rPr lang="en-GB" b="1" dirty="0" err="1" smtClean="0"/>
              <a:t>szövegfájl</a:t>
            </a:r>
            <a:r>
              <a:rPr lang="en-GB" b="1" dirty="0" smtClean="0"/>
              <a:t> </a:t>
            </a:r>
            <a:r>
              <a:rPr lang="en-GB" b="1" dirty="0"/>
              <a:t>ember </a:t>
            </a:r>
            <a:r>
              <a:rPr lang="en-GB" b="1" dirty="0" err="1"/>
              <a:t>által</a:t>
            </a:r>
            <a:r>
              <a:rPr lang="en-GB" b="1" dirty="0"/>
              <a:t> </a:t>
            </a:r>
            <a:r>
              <a:rPr lang="en-GB" b="1" dirty="0" err="1"/>
              <a:t>olvasható</a:t>
            </a:r>
            <a:r>
              <a:rPr lang="en-GB" b="1" dirty="0"/>
              <a:t> </a:t>
            </a:r>
            <a:r>
              <a:rPr lang="en-GB" dirty="0" err="1"/>
              <a:t>karaktereket</a:t>
            </a:r>
            <a:r>
              <a:rPr lang="en-GB" dirty="0"/>
              <a:t> </a:t>
            </a:r>
            <a:r>
              <a:rPr lang="en-GB" dirty="0" err="1"/>
              <a:t>tartalmaz</a:t>
            </a:r>
            <a:r>
              <a:rPr lang="en-GB" dirty="0"/>
              <a:t>, </a:t>
            </a:r>
            <a:r>
              <a:rPr lang="en-GB" b="1" dirty="0" err="1"/>
              <a:t>sorokba</a:t>
            </a:r>
            <a:r>
              <a:rPr lang="en-GB" b="1" dirty="0"/>
              <a:t> </a:t>
            </a:r>
            <a:r>
              <a:rPr lang="en-GB" b="1" dirty="0" err="1"/>
              <a:t>rendezve</a:t>
            </a:r>
            <a:r>
              <a:rPr lang="en-GB" dirty="0" smtClean="0"/>
              <a:t>.</a:t>
            </a:r>
            <a:endParaRPr lang="hu-HU" dirty="0" smtClean="0"/>
          </a:p>
          <a:p>
            <a:pPr lvl="1"/>
            <a:r>
              <a:rPr lang="en-GB" dirty="0" err="1" smtClean="0"/>
              <a:t>alfanumerikus</a:t>
            </a:r>
            <a:r>
              <a:rPr lang="en-GB" dirty="0"/>
              <a:t>, </a:t>
            </a:r>
            <a:r>
              <a:rPr lang="en-GB" dirty="0" err="1"/>
              <a:t>írásjelek</a:t>
            </a:r>
            <a:r>
              <a:rPr lang="en-GB" dirty="0"/>
              <a:t>, </a:t>
            </a:r>
            <a:r>
              <a:rPr lang="en-GB" dirty="0" err="1"/>
              <a:t>egyéb</a:t>
            </a:r>
            <a:r>
              <a:rPr lang="en-GB" dirty="0"/>
              <a:t> </a:t>
            </a:r>
            <a:r>
              <a:rPr lang="en-GB" dirty="0" err="1"/>
              <a:t>szimbólumok</a:t>
            </a:r>
            <a:r>
              <a:rPr lang="en-GB" dirty="0"/>
              <a:t>, </a:t>
            </a:r>
            <a:r>
              <a:rPr lang="en-GB" dirty="0" err="1" smtClean="0"/>
              <a:t>szóköz</a:t>
            </a:r>
            <a:endParaRPr lang="hu-HU" dirty="0" smtClean="0"/>
          </a:p>
          <a:p>
            <a:pPr lvl="1"/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karakterkódolási</a:t>
            </a:r>
            <a:r>
              <a:rPr lang="en-GB" dirty="0"/>
              <a:t> </a:t>
            </a:r>
            <a:r>
              <a:rPr lang="en-GB" dirty="0" err="1"/>
              <a:t>rendszer</a:t>
            </a:r>
            <a:r>
              <a:rPr lang="en-GB" dirty="0"/>
              <a:t> </a:t>
            </a:r>
            <a:r>
              <a:rPr lang="en-GB" dirty="0" err="1"/>
              <a:t>segítségével</a:t>
            </a:r>
            <a:r>
              <a:rPr lang="en-GB" dirty="0"/>
              <a:t> </a:t>
            </a:r>
            <a:r>
              <a:rPr lang="en-GB" dirty="0" err="1"/>
              <a:t>bináris</a:t>
            </a:r>
            <a:r>
              <a:rPr lang="en-GB" dirty="0"/>
              <a:t> </a:t>
            </a:r>
            <a:r>
              <a:rPr lang="en-GB" dirty="0" err="1"/>
              <a:t>kóddá</a:t>
            </a:r>
            <a:r>
              <a:rPr lang="en-GB" dirty="0"/>
              <a:t> </a:t>
            </a:r>
            <a:r>
              <a:rPr lang="hu-HU" dirty="0" smtClean="0"/>
              <a:t>alakítva </a:t>
            </a:r>
            <a:r>
              <a:rPr lang="en-GB" dirty="0" err="1" smtClean="0"/>
              <a:t>tárolódik</a:t>
            </a:r>
            <a:r>
              <a:rPr lang="en-GB" dirty="0" smtClean="0"/>
              <a:t> </a:t>
            </a:r>
            <a:r>
              <a:rPr lang="en-GB" dirty="0" err="1"/>
              <a:t>lemezen</a:t>
            </a:r>
            <a:r>
              <a:rPr lang="en-GB" dirty="0"/>
              <a:t> </a:t>
            </a:r>
            <a:r>
              <a:rPr lang="en-GB" dirty="0" err="1"/>
              <a:t>vagy</a:t>
            </a:r>
            <a:r>
              <a:rPr lang="en-GB" dirty="0"/>
              <a:t> a </a:t>
            </a:r>
            <a:r>
              <a:rPr lang="en-GB" dirty="0" err="1" smtClean="0"/>
              <a:t>memóriában</a:t>
            </a:r>
            <a:endParaRPr lang="hu-HU" dirty="0" smtClean="0"/>
          </a:p>
          <a:p>
            <a:pPr lvl="1"/>
            <a:r>
              <a:rPr lang="en-GB" dirty="0"/>
              <a:t>a </a:t>
            </a:r>
            <a:r>
              <a:rPr lang="en-GB" dirty="0" err="1"/>
              <a:t>szabványosított</a:t>
            </a:r>
            <a:r>
              <a:rPr lang="en-GB" dirty="0"/>
              <a:t> </a:t>
            </a:r>
            <a:r>
              <a:rPr lang="en-GB" dirty="0" err="1"/>
              <a:t>kódolás</a:t>
            </a:r>
            <a:r>
              <a:rPr lang="en-GB" dirty="0"/>
              <a:t> </a:t>
            </a:r>
            <a:r>
              <a:rPr lang="en-GB" dirty="0" err="1"/>
              <a:t>dekódolásra</a:t>
            </a:r>
            <a:r>
              <a:rPr lang="en-GB" dirty="0"/>
              <a:t> </a:t>
            </a:r>
            <a:r>
              <a:rPr lang="en-GB" dirty="0" err="1"/>
              <a:t>kerül</a:t>
            </a:r>
            <a:r>
              <a:rPr lang="en-GB" dirty="0"/>
              <a:t>,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olvasható</a:t>
            </a:r>
            <a:r>
              <a:rPr lang="en-GB" dirty="0"/>
              <a:t> </a:t>
            </a:r>
            <a:r>
              <a:rPr lang="en-GB" dirty="0" err="1"/>
              <a:t>szimbólumok</a:t>
            </a:r>
            <a:r>
              <a:rPr lang="en-GB" dirty="0"/>
              <a:t> </a:t>
            </a:r>
            <a:r>
              <a:rPr lang="en-GB" dirty="0" err="1"/>
              <a:t>formájában</a:t>
            </a:r>
            <a:r>
              <a:rPr lang="en-GB" dirty="0"/>
              <a:t> </a:t>
            </a:r>
            <a:r>
              <a:rPr lang="en-GB" dirty="0" err="1"/>
              <a:t>jelenik</a:t>
            </a:r>
            <a:r>
              <a:rPr lang="en-GB" dirty="0"/>
              <a:t> meg a </a:t>
            </a:r>
            <a:r>
              <a:rPr lang="en-GB" dirty="0" err="1"/>
              <a:t>számítógépet</a:t>
            </a:r>
            <a:r>
              <a:rPr lang="en-GB" dirty="0"/>
              <a:t> </a:t>
            </a:r>
            <a:r>
              <a:rPr lang="en-GB" dirty="0" err="1"/>
              <a:t>használó</a:t>
            </a:r>
            <a:r>
              <a:rPr lang="en-GB" dirty="0"/>
              <a:t> ember </a:t>
            </a:r>
            <a:r>
              <a:rPr lang="en-GB" dirty="0" err="1" smtClean="0"/>
              <a:t>számára</a:t>
            </a:r>
            <a:endParaRPr lang="hu-HU" dirty="0" smtClean="0"/>
          </a:p>
          <a:p>
            <a:pPr lvl="1"/>
            <a:r>
              <a:rPr lang="en-GB" dirty="0" err="1"/>
              <a:t>ezt</a:t>
            </a:r>
            <a:r>
              <a:rPr lang="en-GB" dirty="0"/>
              <a:t> a </a:t>
            </a:r>
            <a:r>
              <a:rPr lang="en-GB" dirty="0" err="1"/>
              <a:t>megfeleltetést</a:t>
            </a:r>
            <a:r>
              <a:rPr lang="en-GB" dirty="0"/>
              <a:t> </a:t>
            </a:r>
            <a:r>
              <a:rPr lang="en-GB" dirty="0" err="1"/>
              <a:t>nevezhetjük</a:t>
            </a:r>
            <a:r>
              <a:rPr lang="en-GB" dirty="0"/>
              <a:t> </a:t>
            </a:r>
            <a:r>
              <a:rPr lang="en-GB" dirty="0" err="1" smtClean="0"/>
              <a:t>kódlapnak</a:t>
            </a:r>
            <a:r>
              <a:rPr lang="hu-HU" dirty="0" smtClean="0"/>
              <a:t> (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page</a:t>
            </a:r>
            <a:r>
              <a:rPr lang="hu-HU" dirty="0" smtClean="0"/>
              <a:t>)</a:t>
            </a:r>
            <a:r>
              <a:rPr lang="en-GB" dirty="0" smtClean="0"/>
              <a:t>, </a:t>
            </a:r>
            <a:r>
              <a:rPr lang="en-GB" dirty="0" err="1" smtClean="0"/>
              <a:t>kódtáblának</a:t>
            </a:r>
            <a:r>
              <a:rPr lang="hu-HU" dirty="0" smtClean="0"/>
              <a:t> (</a:t>
            </a:r>
            <a:r>
              <a:rPr lang="hu-HU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table</a:t>
            </a:r>
            <a:r>
              <a:rPr lang="hu-HU" dirty="0" smtClean="0"/>
              <a:t>)</a:t>
            </a:r>
            <a:r>
              <a:rPr lang="en-GB" dirty="0" smtClean="0"/>
              <a:t>, </a:t>
            </a:r>
            <a:r>
              <a:rPr lang="en-GB" dirty="0" err="1"/>
              <a:t>karaktertérképnek</a:t>
            </a:r>
            <a:r>
              <a:rPr lang="en-GB" dirty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character</a:t>
            </a:r>
            <a:r>
              <a:rPr lang="hu-HU" dirty="0" smtClean="0"/>
              <a:t> map) </a:t>
            </a:r>
            <a:r>
              <a:rPr lang="en-GB" dirty="0" err="1" smtClean="0"/>
              <a:t>stb</a:t>
            </a:r>
            <a:r>
              <a:rPr lang="en-GB" dirty="0" smtClean="0"/>
              <a:t>.</a:t>
            </a:r>
            <a:endParaRPr lang="hu-HU" dirty="0" smtClean="0"/>
          </a:p>
          <a:p>
            <a:r>
              <a:rPr lang="en-GB" dirty="0"/>
              <a:t>A </a:t>
            </a:r>
            <a:r>
              <a:rPr lang="en-GB" b="1" dirty="0" err="1"/>
              <a:t>bináris</a:t>
            </a:r>
            <a:r>
              <a:rPr lang="en-GB" b="1" dirty="0"/>
              <a:t> </a:t>
            </a:r>
            <a:r>
              <a:rPr lang="en-GB" b="1" dirty="0" err="1"/>
              <a:t>fájlokat</a:t>
            </a:r>
            <a:r>
              <a:rPr lang="en-GB" b="1" dirty="0"/>
              <a:t>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emberi</a:t>
            </a:r>
            <a:r>
              <a:rPr lang="en-GB" dirty="0"/>
              <a:t> </a:t>
            </a:r>
            <a:r>
              <a:rPr lang="en-GB" dirty="0" err="1"/>
              <a:t>olvasásra</a:t>
            </a:r>
            <a:r>
              <a:rPr lang="en-GB" dirty="0"/>
              <a:t> </a:t>
            </a:r>
            <a:r>
              <a:rPr lang="en-GB" dirty="0" err="1"/>
              <a:t>tervezték</a:t>
            </a:r>
            <a:r>
              <a:rPr lang="en-GB" dirty="0" smtClean="0"/>
              <a:t>.</a:t>
            </a:r>
            <a:r>
              <a:rPr lang="hu-HU" dirty="0"/>
              <a:t> Olyan formátumban tárolnak adatokat, amely gépi feldolgozásra van optimalizálva, bináris számjegyekből (bitek) </a:t>
            </a:r>
            <a:r>
              <a:rPr lang="hu-HU" dirty="0" smtClean="0"/>
              <a:t>áll.</a:t>
            </a:r>
          </a:p>
          <a:p>
            <a:pPr lvl="1"/>
            <a:r>
              <a:rPr lang="en-GB" dirty="0" err="1"/>
              <a:t>futtatható</a:t>
            </a:r>
            <a:r>
              <a:rPr lang="en-GB" dirty="0"/>
              <a:t>, </a:t>
            </a:r>
            <a:r>
              <a:rPr lang="en-GB" dirty="0" err="1"/>
              <a:t>kép</a:t>
            </a:r>
            <a:r>
              <a:rPr lang="en-GB" dirty="0"/>
              <a:t>, </a:t>
            </a:r>
            <a:r>
              <a:rPr lang="en-GB" dirty="0" err="1"/>
              <a:t>videó</a:t>
            </a:r>
            <a:r>
              <a:rPr lang="en-GB" dirty="0"/>
              <a:t>, hang, </a:t>
            </a:r>
            <a:r>
              <a:rPr lang="hu-HU" dirty="0" smtClean="0"/>
              <a:t>egyes alkalmazások </a:t>
            </a:r>
            <a:r>
              <a:rPr lang="en-GB" dirty="0" err="1" smtClean="0"/>
              <a:t>adatfájl</a:t>
            </a:r>
            <a:r>
              <a:rPr lang="hu-HU" dirty="0" err="1" smtClean="0"/>
              <a:t>jai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06604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Reguláris kifejezések Pythonnal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hu-HU" dirty="0" err="1" smtClean="0"/>
              <a:t>Functions</a:t>
            </a:r>
            <a:r>
              <a:rPr lang="hu-HU" dirty="0" smtClean="0"/>
              <a:t>:</a:t>
            </a:r>
          </a:p>
          <a:p>
            <a:pPr lvl="1"/>
            <a:r>
              <a:rPr lang="hu-HU" i="1" dirty="0" err="1" smtClean="0"/>
              <a:t>re.match</a:t>
            </a:r>
            <a:r>
              <a:rPr lang="hu-HU" i="1" dirty="0" smtClean="0"/>
              <a:t>(</a:t>
            </a:r>
            <a:r>
              <a:rPr lang="hu-HU" i="1" dirty="0" err="1" smtClean="0"/>
              <a:t>pattern</a:t>
            </a:r>
            <a:r>
              <a:rPr lang="hu-HU" i="1" dirty="0" smtClean="0"/>
              <a:t>, </a:t>
            </a:r>
            <a:r>
              <a:rPr lang="hu-HU" i="1" dirty="0" err="1" smtClean="0"/>
              <a:t>string</a:t>
            </a:r>
            <a:r>
              <a:rPr lang="hu-HU" i="1" dirty="0" smtClean="0"/>
              <a:t>, </a:t>
            </a:r>
            <a:r>
              <a:rPr lang="hu-HU" i="1" dirty="0" err="1" smtClean="0"/>
              <a:t>flags</a:t>
            </a:r>
            <a:r>
              <a:rPr lang="hu-HU" i="1" dirty="0" smtClean="0"/>
              <a:t>): </a:t>
            </a:r>
            <a:r>
              <a:rPr lang="hu-HU" dirty="0" err="1" smtClean="0"/>
              <a:t>checks</a:t>
            </a:r>
            <a:r>
              <a:rPr lang="hu-HU" dirty="0" smtClean="0"/>
              <a:t> </a:t>
            </a:r>
            <a:r>
              <a:rPr lang="hu-HU" dirty="0" err="1" smtClean="0"/>
              <a:t>whether</a:t>
            </a:r>
            <a:r>
              <a:rPr lang="hu-HU" dirty="0" smtClean="0"/>
              <a:t> </a:t>
            </a:r>
            <a:r>
              <a:rPr lang="hu-HU" b="1" dirty="0" err="1" smtClean="0"/>
              <a:t>the</a:t>
            </a:r>
            <a:r>
              <a:rPr lang="hu-HU" b="1" dirty="0" smtClean="0"/>
              <a:t> </a:t>
            </a:r>
            <a:r>
              <a:rPr lang="hu-HU" b="1" dirty="0" err="1" smtClean="0"/>
              <a:t>beginning</a:t>
            </a:r>
            <a:r>
              <a:rPr lang="hu-HU" b="1" dirty="0" smtClean="0"/>
              <a:t> (</a:t>
            </a:r>
            <a:r>
              <a:rPr lang="hu-HU" b="1" dirty="0" err="1" smtClean="0"/>
              <a:t>prefix</a:t>
            </a:r>
            <a:r>
              <a:rPr lang="hu-HU" b="1" dirty="0" smtClean="0"/>
              <a:t>) of </a:t>
            </a:r>
            <a:r>
              <a:rPr lang="hu-HU" b="1" i="1" dirty="0" err="1" smtClean="0"/>
              <a:t>string</a:t>
            </a:r>
            <a:r>
              <a:rPr lang="hu-HU" b="1" i="1" dirty="0" smtClean="0"/>
              <a:t> </a:t>
            </a:r>
            <a:r>
              <a:rPr lang="hu-HU" dirty="0" err="1" smtClean="0"/>
              <a:t>matches</a:t>
            </a:r>
            <a:r>
              <a:rPr lang="hu-HU" dirty="0" smtClean="0"/>
              <a:t> </a:t>
            </a:r>
            <a:r>
              <a:rPr lang="hu-HU" i="1" dirty="0" err="1" smtClean="0"/>
              <a:t>pattern</a:t>
            </a:r>
            <a:endParaRPr lang="hu-HU" i="1" dirty="0" smtClean="0"/>
          </a:p>
          <a:p>
            <a:pPr lvl="1"/>
            <a:r>
              <a:rPr lang="hu-HU" i="1" dirty="0" err="1" smtClean="0"/>
              <a:t>re.fullmatch</a:t>
            </a:r>
            <a:r>
              <a:rPr lang="hu-HU" i="1" dirty="0" smtClean="0"/>
              <a:t>(</a:t>
            </a:r>
            <a:r>
              <a:rPr lang="hu-HU" i="1" dirty="0" err="1" smtClean="0"/>
              <a:t>pattern</a:t>
            </a:r>
            <a:r>
              <a:rPr lang="hu-HU" i="1" dirty="0"/>
              <a:t>, </a:t>
            </a:r>
            <a:r>
              <a:rPr lang="hu-HU" i="1" dirty="0" err="1"/>
              <a:t>string</a:t>
            </a:r>
            <a:r>
              <a:rPr lang="hu-HU" i="1" dirty="0"/>
              <a:t>, </a:t>
            </a:r>
            <a:r>
              <a:rPr lang="hu-HU" i="1" dirty="0" err="1" smtClean="0"/>
              <a:t>flags</a:t>
            </a:r>
            <a:r>
              <a:rPr lang="hu-HU" i="1" dirty="0" smtClean="0"/>
              <a:t>): </a:t>
            </a:r>
            <a:r>
              <a:rPr lang="hu-HU" dirty="0" err="1" smtClean="0"/>
              <a:t>checks</a:t>
            </a:r>
            <a:r>
              <a:rPr lang="hu-HU" dirty="0" smtClean="0"/>
              <a:t> </a:t>
            </a:r>
            <a:r>
              <a:rPr lang="hu-HU" dirty="0" err="1" smtClean="0"/>
              <a:t>whether</a:t>
            </a:r>
            <a:r>
              <a:rPr lang="hu-HU" dirty="0" smtClean="0"/>
              <a:t> </a:t>
            </a:r>
            <a:r>
              <a:rPr lang="hu-HU" b="1" dirty="0" err="1" smtClean="0"/>
              <a:t>the</a:t>
            </a:r>
            <a:r>
              <a:rPr lang="hu-HU" b="1" dirty="0" smtClean="0"/>
              <a:t> </a:t>
            </a:r>
            <a:r>
              <a:rPr lang="hu-HU" b="1" dirty="0" err="1" smtClean="0"/>
              <a:t>whole</a:t>
            </a:r>
            <a:r>
              <a:rPr lang="hu-HU" b="1" dirty="0" smtClean="0"/>
              <a:t> </a:t>
            </a:r>
            <a:r>
              <a:rPr lang="hu-HU" b="1" i="1" dirty="0" err="1" smtClean="0"/>
              <a:t>string</a:t>
            </a:r>
            <a:r>
              <a:rPr lang="hu-HU" b="1" i="1" dirty="0" smtClean="0"/>
              <a:t> </a:t>
            </a:r>
            <a:r>
              <a:rPr lang="hu-HU" dirty="0" err="1" smtClean="0"/>
              <a:t>matches</a:t>
            </a:r>
            <a:r>
              <a:rPr lang="hu-HU" dirty="0" smtClean="0"/>
              <a:t> </a:t>
            </a:r>
            <a:r>
              <a:rPr lang="hu-HU" i="1" dirty="0" err="1" smtClean="0"/>
              <a:t>pattern</a:t>
            </a:r>
            <a:endParaRPr lang="hu-HU" i="1" dirty="0" smtClean="0"/>
          </a:p>
          <a:p>
            <a:pPr lvl="1"/>
            <a:r>
              <a:rPr lang="hu-HU" i="1" dirty="0" err="1" smtClean="0"/>
              <a:t>re.search</a:t>
            </a:r>
            <a:r>
              <a:rPr lang="hu-HU" i="1" dirty="0" smtClean="0"/>
              <a:t>(</a:t>
            </a:r>
            <a:r>
              <a:rPr lang="hu-HU" i="1" dirty="0" err="1" smtClean="0"/>
              <a:t>pattern</a:t>
            </a:r>
            <a:r>
              <a:rPr lang="hu-HU" i="1" dirty="0"/>
              <a:t>, </a:t>
            </a:r>
            <a:r>
              <a:rPr lang="hu-HU" i="1" dirty="0" err="1"/>
              <a:t>string</a:t>
            </a:r>
            <a:r>
              <a:rPr lang="hu-HU" i="1" dirty="0"/>
              <a:t>, </a:t>
            </a:r>
            <a:r>
              <a:rPr lang="hu-HU" i="1" dirty="0" err="1" smtClean="0"/>
              <a:t>flags</a:t>
            </a:r>
            <a:r>
              <a:rPr lang="hu-HU" i="1" dirty="0" smtClean="0"/>
              <a:t>): </a:t>
            </a:r>
            <a:r>
              <a:rPr lang="hu-HU" b="1" dirty="0" err="1" smtClean="0"/>
              <a:t>scans</a:t>
            </a:r>
            <a:r>
              <a:rPr lang="hu-HU" b="1" dirty="0" smtClean="0"/>
              <a:t> </a:t>
            </a:r>
            <a:r>
              <a:rPr lang="hu-HU" i="1" dirty="0" err="1" smtClean="0"/>
              <a:t>string</a:t>
            </a:r>
            <a:r>
              <a:rPr lang="hu-HU" i="1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i="1" dirty="0" err="1" smtClean="0"/>
              <a:t>pattern</a:t>
            </a:r>
            <a:r>
              <a:rPr lang="hu-HU" i="1" dirty="0" smtClean="0"/>
              <a:t>, </a:t>
            </a:r>
            <a:r>
              <a:rPr lang="hu-HU" b="1" dirty="0" err="1" smtClean="0"/>
              <a:t>returns</a:t>
            </a:r>
            <a:r>
              <a:rPr lang="hu-HU" b="1" dirty="0" smtClean="0"/>
              <a:t> </a:t>
            </a:r>
            <a:r>
              <a:rPr lang="hu-HU" b="1" dirty="0" err="1" smtClean="0"/>
              <a:t>first</a:t>
            </a:r>
            <a:r>
              <a:rPr lang="hu-HU" b="1" dirty="0" smtClean="0"/>
              <a:t> </a:t>
            </a:r>
            <a:r>
              <a:rPr lang="hu-HU" b="1" dirty="0" err="1" smtClean="0"/>
              <a:t>match</a:t>
            </a:r>
            <a:r>
              <a:rPr lang="hu-HU" b="1" dirty="0" smtClean="0"/>
              <a:t> </a:t>
            </a:r>
            <a:r>
              <a:rPr lang="hu-HU" dirty="0" smtClean="0"/>
              <a:t>(</a:t>
            </a:r>
            <a:r>
              <a:rPr lang="hu-HU" b="1" dirty="0" err="1" smtClean="0"/>
              <a:t>non-global</a:t>
            </a:r>
            <a:r>
              <a:rPr lang="hu-HU" dirty="0" smtClean="0"/>
              <a:t> </a:t>
            </a:r>
            <a:r>
              <a:rPr lang="hu-HU" dirty="0" err="1" smtClean="0"/>
              <a:t>matching</a:t>
            </a:r>
            <a:r>
              <a:rPr lang="hu-HU" dirty="0" smtClean="0"/>
              <a:t>)</a:t>
            </a:r>
          </a:p>
          <a:p>
            <a:pPr lvl="1"/>
            <a:r>
              <a:rPr lang="hu-HU" i="1" dirty="0" err="1" smtClean="0"/>
              <a:t>re.findall</a:t>
            </a:r>
            <a:r>
              <a:rPr lang="hu-HU" i="1" dirty="0" smtClean="0"/>
              <a:t>(</a:t>
            </a:r>
            <a:r>
              <a:rPr lang="hu-HU" i="1" dirty="0" err="1" smtClean="0"/>
              <a:t>pattern</a:t>
            </a:r>
            <a:r>
              <a:rPr lang="hu-HU" i="1" dirty="0"/>
              <a:t>, </a:t>
            </a:r>
            <a:r>
              <a:rPr lang="hu-HU" i="1" dirty="0" err="1"/>
              <a:t>string</a:t>
            </a:r>
            <a:r>
              <a:rPr lang="hu-HU" i="1" dirty="0"/>
              <a:t>, </a:t>
            </a:r>
            <a:r>
              <a:rPr lang="hu-HU" i="1" dirty="0" err="1"/>
              <a:t>flags</a:t>
            </a:r>
            <a:r>
              <a:rPr lang="hu-HU" i="1" dirty="0" smtClean="0"/>
              <a:t>): </a:t>
            </a:r>
            <a:r>
              <a:rPr lang="hu-HU" b="1" dirty="0" err="1" smtClean="0"/>
              <a:t>scans</a:t>
            </a:r>
            <a:r>
              <a:rPr lang="hu-HU" b="1" dirty="0" smtClean="0"/>
              <a:t> </a:t>
            </a:r>
            <a:r>
              <a:rPr lang="hu-HU" i="1" dirty="0" err="1" smtClean="0"/>
              <a:t>string</a:t>
            </a:r>
            <a:r>
              <a:rPr lang="hu-HU" dirty="0" smtClean="0"/>
              <a:t>, </a:t>
            </a:r>
            <a:r>
              <a:rPr lang="hu-HU" b="1" dirty="0" err="1" smtClean="0"/>
              <a:t>returns</a:t>
            </a:r>
            <a:r>
              <a:rPr lang="hu-HU" b="1" dirty="0" smtClean="0"/>
              <a:t> </a:t>
            </a:r>
            <a:r>
              <a:rPr lang="hu-HU" b="1" dirty="0" err="1" smtClean="0"/>
              <a:t>all</a:t>
            </a:r>
            <a:r>
              <a:rPr lang="hu-HU" b="1" dirty="0" smtClean="0"/>
              <a:t> </a:t>
            </a:r>
            <a:r>
              <a:rPr lang="hu-HU" b="1" dirty="0" err="1" smtClean="0"/>
              <a:t>matches</a:t>
            </a:r>
            <a:r>
              <a:rPr lang="hu-HU" b="1" dirty="0" smtClean="0"/>
              <a:t> </a:t>
            </a:r>
            <a:r>
              <a:rPr lang="hu-HU" dirty="0" smtClean="0"/>
              <a:t>(</a:t>
            </a:r>
            <a:r>
              <a:rPr lang="hu-HU" b="1" dirty="0" err="1" smtClean="0"/>
              <a:t>global</a:t>
            </a:r>
            <a:r>
              <a:rPr lang="hu-HU" dirty="0" smtClean="0"/>
              <a:t>) </a:t>
            </a:r>
            <a:r>
              <a:rPr lang="hu-HU" dirty="0" err="1" smtClean="0"/>
              <a:t>as</a:t>
            </a:r>
            <a:r>
              <a:rPr lang="hu-HU" dirty="0" smtClean="0"/>
              <a:t> a </a:t>
            </a:r>
            <a:r>
              <a:rPr lang="hu-HU" b="1" dirty="0" err="1" smtClean="0"/>
              <a:t>list</a:t>
            </a:r>
            <a:endParaRPr lang="hu-HU" b="1" dirty="0" smtClean="0"/>
          </a:p>
          <a:p>
            <a:pPr lvl="1"/>
            <a:r>
              <a:rPr lang="hu-HU" i="1" dirty="0" err="1" smtClean="0"/>
              <a:t>re.finditer</a:t>
            </a:r>
            <a:r>
              <a:rPr lang="hu-HU" i="1" dirty="0" smtClean="0"/>
              <a:t>(</a:t>
            </a:r>
            <a:r>
              <a:rPr lang="hu-HU" i="1" dirty="0" err="1" smtClean="0"/>
              <a:t>pattern</a:t>
            </a:r>
            <a:r>
              <a:rPr lang="hu-HU" i="1" dirty="0" smtClean="0"/>
              <a:t>, </a:t>
            </a:r>
            <a:r>
              <a:rPr lang="hu-HU" i="1" dirty="0" err="1" smtClean="0"/>
              <a:t>string</a:t>
            </a:r>
            <a:r>
              <a:rPr lang="hu-HU" i="1" dirty="0" smtClean="0"/>
              <a:t>, </a:t>
            </a:r>
            <a:r>
              <a:rPr lang="hu-HU" i="1" dirty="0" err="1" smtClean="0"/>
              <a:t>flags</a:t>
            </a:r>
            <a:r>
              <a:rPr lang="hu-HU" i="1" dirty="0" smtClean="0"/>
              <a:t>): </a:t>
            </a:r>
            <a:r>
              <a:rPr lang="hu-HU" dirty="0" err="1" smtClean="0"/>
              <a:t>same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returns</a:t>
            </a:r>
            <a:r>
              <a:rPr lang="hu-HU" dirty="0" smtClean="0"/>
              <a:t> an </a:t>
            </a:r>
            <a:r>
              <a:rPr lang="hu-HU" b="1" dirty="0" err="1" smtClean="0"/>
              <a:t>iterator</a:t>
            </a:r>
            <a:r>
              <a:rPr lang="hu-HU" dirty="0" smtClean="0"/>
              <a:t> </a:t>
            </a:r>
            <a:r>
              <a:rPr lang="hu-HU" dirty="0" err="1" smtClean="0"/>
              <a:t>yielding</a:t>
            </a:r>
            <a:r>
              <a:rPr lang="hu-HU" dirty="0" smtClean="0"/>
              <a:t> </a:t>
            </a:r>
            <a:r>
              <a:rPr lang="hu-HU" dirty="0" err="1" smtClean="0"/>
              <a:t>matches</a:t>
            </a:r>
            <a:r>
              <a:rPr lang="hu-HU" dirty="0" smtClean="0"/>
              <a:t>,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dirty="0" err="1" smtClean="0"/>
              <a:t>loop</a:t>
            </a:r>
            <a:endParaRPr lang="hu-HU" dirty="0" smtClean="0"/>
          </a:p>
          <a:p>
            <a:pPr lvl="1"/>
            <a:r>
              <a:rPr lang="hu-HU" i="1" dirty="0" err="1" smtClean="0"/>
              <a:t>re.split</a:t>
            </a:r>
            <a:r>
              <a:rPr lang="hu-HU" i="1" dirty="0" smtClean="0"/>
              <a:t>(</a:t>
            </a:r>
            <a:r>
              <a:rPr lang="hu-HU" i="1" dirty="0" err="1" smtClean="0"/>
              <a:t>pattern</a:t>
            </a:r>
            <a:r>
              <a:rPr lang="hu-HU" i="1" dirty="0" smtClean="0"/>
              <a:t>, </a:t>
            </a:r>
            <a:r>
              <a:rPr lang="hu-HU" i="1" dirty="0" err="1" smtClean="0"/>
              <a:t>string</a:t>
            </a:r>
            <a:r>
              <a:rPr lang="hu-HU" i="1" dirty="0" smtClean="0"/>
              <a:t>, </a:t>
            </a:r>
            <a:r>
              <a:rPr lang="hu-HU" i="1" dirty="0" err="1" smtClean="0"/>
              <a:t>flags</a:t>
            </a:r>
            <a:r>
              <a:rPr lang="hu-HU" i="1" dirty="0" smtClean="0"/>
              <a:t>): </a:t>
            </a:r>
            <a:r>
              <a:rPr lang="hu-HU" dirty="0" err="1" smtClean="0"/>
              <a:t>splits</a:t>
            </a:r>
            <a:r>
              <a:rPr lang="hu-HU" dirty="0" smtClean="0"/>
              <a:t> </a:t>
            </a:r>
            <a:r>
              <a:rPr lang="hu-HU" dirty="0" err="1" smtClean="0"/>
              <a:t>string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pattern</a:t>
            </a:r>
            <a:r>
              <a:rPr lang="hu-HU" dirty="0" smtClean="0"/>
              <a:t>, </a:t>
            </a:r>
            <a:r>
              <a:rPr lang="hu-HU" dirty="0" err="1" smtClean="0"/>
              <a:t>similar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but</a:t>
            </a:r>
            <a:r>
              <a:rPr lang="hu-HU" dirty="0" smtClean="0"/>
              <a:t> more </a:t>
            </a:r>
            <a:r>
              <a:rPr lang="hu-HU" dirty="0" err="1" smtClean="0"/>
              <a:t>flexible</a:t>
            </a:r>
            <a:r>
              <a:rPr lang="hu-HU" dirty="0" smtClean="0"/>
              <a:t> </a:t>
            </a:r>
            <a:r>
              <a:rPr lang="hu-HU" dirty="0" err="1" smtClean="0"/>
              <a:t>than</a:t>
            </a:r>
            <a:r>
              <a:rPr lang="hu-HU" dirty="0" smtClean="0"/>
              <a:t> </a:t>
            </a:r>
            <a:r>
              <a:rPr lang="hu-HU" i="1" dirty="0" err="1" smtClean="0"/>
              <a:t>str.split</a:t>
            </a:r>
            <a:r>
              <a:rPr lang="hu-HU" i="1" dirty="0" smtClean="0"/>
              <a:t>(</a:t>
            </a:r>
            <a:r>
              <a:rPr lang="hu-HU" i="1" dirty="0" err="1" smtClean="0"/>
              <a:t>delimiter</a:t>
            </a:r>
            <a:r>
              <a:rPr lang="hu-HU" i="1" dirty="0" smtClean="0"/>
              <a:t>)</a:t>
            </a:r>
          </a:p>
          <a:p>
            <a:pPr lvl="1"/>
            <a:r>
              <a:rPr lang="hu-HU" i="1" dirty="0" err="1" smtClean="0"/>
              <a:t>re.sub</a:t>
            </a:r>
            <a:r>
              <a:rPr lang="hu-HU" i="1" dirty="0" smtClean="0"/>
              <a:t>(</a:t>
            </a:r>
            <a:r>
              <a:rPr lang="hu-HU" i="1" dirty="0" err="1" smtClean="0"/>
              <a:t>pattern</a:t>
            </a:r>
            <a:r>
              <a:rPr lang="hu-HU" i="1" dirty="0" smtClean="0"/>
              <a:t>, </a:t>
            </a:r>
            <a:r>
              <a:rPr lang="hu-HU" i="1" dirty="0" err="1" smtClean="0"/>
              <a:t>repl</a:t>
            </a:r>
            <a:r>
              <a:rPr lang="hu-HU" i="1" dirty="0" smtClean="0"/>
              <a:t>, </a:t>
            </a:r>
            <a:r>
              <a:rPr lang="hu-HU" i="1" dirty="0" err="1" smtClean="0"/>
              <a:t>string</a:t>
            </a:r>
            <a:r>
              <a:rPr lang="hu-HU" i="1" dirty="0" smtClean="0"/>
              <a:t>, </a:t>
            </a:r>
            <a:r>
              <a:rPr lang="hu-HU" i="1" dirty="0" err="1" smtClean="0"/>
              <a:t>count</a:t>
            </a:r>
            <a:r>
              <a:rPr lang="hu-HU" i="1" dirty="0" smtClean="0"/>
              <a:t>, </a:t>
            </a:r>
            <a:r>
              <a:rPr lang="hu-HU" i="1" dirty="0" err="1" smtClean="0"/>
              <a:t>flags</a:t>
            </a:r>
            <a:r>
              <a:rPr lang="hu-HU" i="1" dirty="0" smtClean="0"/>
              <a:t>): </a:t>
            </a:r>
            <a:r>
              <a:rPr lang="hu-HU" dirty="0" err="1" smtClean="0"/>
              <a:t>substitutes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i="1" dirty="0" err="1" smtClean="0"/>
              <a:t>count</a:t>
            </a:r>
            <a:r>
              <a:rPr lang="hu-HU" i="1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default</a:t>
            </a:r>
            <a:r>
              <a:rPr lang="hu-HU" dirty="0" smtClean="0"/>
              <a:t>: </a:t>
            </a:r>
            <a:r>
              <a:rPr lang="hu-HU" dirty="0" err="1" smtClean="0"/>
              <a:t>all</a:t>
            </a:r>
            <a:r>
              <a:rPr lang="hu-HU" dirty="0" smtClean="0"/>
              <a:t>) </a:t>
            </a:r>
            <a:r>
              <a:rPr lang="hu-HU" dirty="0" err="1" smtClean="0"/>
              <a:t>matches</a:t>
            </a:r>
            <a:r>
              <a:rPr lang="hu-HU" dirty="0" smtClean="0"/>
              <a:t> of </a:t>
            </a:r>
            <a:r>
              <a:rPr lang="hu-HU" i="1" dirty="0" err="1" smtClean="0"/>
              <a:t>pattern</a:t>
            </a:r>
            <a:r>
              <a:rPr lang="hu-HU" i="1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i="1" dirty="0" err="1" smtClean="0"/>
              <a:t>string</a:t>
            </a:r>
            <a:r>
              <a:rPr lang="hu-HU" i="1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i="1" dirty="0" err="1" smtClean="0"/>
              <a:t>repl</a:t>
            </a:r>
            <a:r>
              <a:rPr lang="hu-HU" i="1" dirty="0" smtClean="0"/>
              <a:t>; </a:t>
            </a:r>
            <a:r>
              <a:rPr lang="hu-HU" i="1" dirty="0" err="1" smtClean="0"/>
              <a:t>repl</a:t>
            </a:r>
            <a:r>
              <a:rPr lang="hu-HU" i="1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contain</a:t>
            </a:r>
            <a:r>
              <a:rPr lang="hu-HU" dirty="0" smtClean="0"/>
              <a:t> </a:t>
            </a:r>
            <a:r>
              <a:rPr lang="hu-HU" dirty="0" err="1" smtClean="0"/>
              <a:t>backreferences</a:t>
            </a:r>
            <a:r>
              <a:rPr lang="hu-HU" dirty="0" smtClean="0"/>
              <a:t> </a:t>
            </a:r>
            <a:r>
              <a:rPr lang="hu-HU" i="1" dirty="0" smtClean="0"/>
              <a:t>\1, \2 </a:t>
            </a:r>
            <a:r>
              <a:rPr lang="hu-HU" dirty="0" smtClean="0"/>
              <a:t>etc.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matches</a:t>
            </a:r>
            <a:r>
              <a:rPr lang="hu-HU" dirty="0" smtClean="0"/>
              <a:t>, </a:t>
            </a:r>
            <a:r>
              <a:rPr lang="hu-HU" dirty="0" err="1" smtClean="0"/>
              <a:t>e.g</a:t>
            </a:r>
            <a:r>
              <a:rPr lang="hu-HU" dirty="0" smtClean="0"/>
              <a:t>. </a:t>
            </a:r>
            <a:r>
              <a:rPr lang="hu-HU" dirty="0" err="1" smtClean="0"/>
              <a:t>pattern</a:t>
            </a:r>
            <a:r>
              <a:rPr lang="hu-HU" dirty="0" smtClean="0"/>
              <a:t>=r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"\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b(\w).+?\b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hu-HU" dirty="0" err="1" smtClean="0">
                <a:latin typeface="+mj-lt"/>
                <a:cs typeface="Courier New" panose="02070309020205020404" pitchFamily="49" charset="0"/>
              </a:rPr>
              <a:t>repl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=r"\1."</a:t>
            </a:r>
          </a:p>
          <a:p>
            <a:r>
              <a:rPr lang="hu-HU" dirty="0"/>
              <a:t>The </a:t>
            </a:r>
            <a:r>
              <a:rPr lang="hu-HU" dirty="0" err="1" smtClean="0"/>
              <a:t>match</a:t>
            </a:r>
            <a:r>
              <a:rPr lang="hu-HU" dirty="0" smtClean="0"/>
              <a:t> and </a:t>
            </a:r>
            <a:r>
              <a:rPr lang="hu-HU" dirty="0" err="1" smtClean="0"/>
              <a:t>search</a:t>
            </a:r>
            <a:r>
              <a:rPr lang="hu-HU" dirty="0" smtClean="0"/>
              <a:t> </a:t>
            </a:r>
            <a:r>
              <a:rPr lang="hu-HU" dirty="0" err="1" smtClean="0"/>
              <a:t>functions</a:t>
            </a:r>
            <a:r>
              <a:rPr lang="hu-HU" dirty="0" smtClean="0"/>
              <a:t> </a:t>
            </a:r>
            <a:r>
              <a:rPr lang="hu-HU" dirty="0" err="1" smtClean="0"/>
              <a:t>return</a:t>
            </a:r>
            <a:r>
              <a:rPr lang="hu-HU" dirty="0" smtClean="0"/>
              <a:t> </a:t>
            </a:r>
            <a:r>
              <a:rPr lang="hu-HU" i="1" dirty="0" err="1" smtClean="0"/>
              <a:t>None</a:t>
            </a:r>
            <a:r>
              <a:rPr lang="hu-HU" i="1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no </a:t>
            </a:r>
            <a:r>
              <a:rPr lang="hu-HU" dirty="0" err="1" smtClean="0"/>
              <a:t>match</a:t>
            </a:r>
            <a:r>
              <a:rPr lang="hu-HU" dirty="0" smtClean="0"/>
              <a:t> is </a:t>
            </a:r>
            <a:r>
              <a:rPr lang="hu-HU" dirty="0" err="1" smtClean="0"/>
              <a:t>found</a:t>
            </a:r>
            <a:r>
              <a:rPr lang="hu-HU" dirty="0" smtClean="0"/>
              <a:t>, and a </a:t>
            </a:r>
            <a:r>
              <a:rPr lang="hu-HU" i="1" dirty="0" err="1" smtClean="0"/>
              <a:t>re.Match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r>
              <a:rPr lang="hu-HU" dirty="0" smtClean="0"/>
              <a:t> (</a:t>
            </a:r>
            <a:r>
              <a:rPr lang="hu-HU" dirty="0" err="1" smtClean="0"/>
              <a:t>always</a:t>
            </a:r>
            <a:r>
              <a:rPr lang="hu-HU" dirty="0" smtClean="0"/>
              <a:t> </a:t>
            </a:r>
            <a:r>
              <a:rPr lang="hu-HU" dirty="0" err="1" smtClean="0"/>
              <a:t>truthy</a:t>
            </a:r>
            <a:r>
              <a:rPr lang="hu-HU" dirty="0" smtClean="0"/>
              <a:t>)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match</a:t>
            </a:r>
            <a:r>
              <a:rPr lang="hu-HU" dirty="0" smtClean="0"/>
              <a:t> is </a:t>
            </a:r>
            <a:r>
              <a:rPr lang="hu-HU" dirty="0" err="1" smtClean="0"/>
              <a:t>found</a:t>
            </a:r>
            <a:endParaRPr lang="hu-HU" dirty="0" smtClean="0"/>
          </a:p>
          <a:p>
            <a:pPr lvl="1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81693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Szövegek forrásai</a:t>
            </a:r>
            <a:endParaRPr lang="en-GB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758615"/>
              </p:ext>
            </p:extLst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Szövegtípus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A szöveg karakterlánc</a:t>
                      </a:r>
                      <a:r>
                        <a:rPr lang="hu-HU" sz="1600" baseline="0" dirty="0" smtClean="0"/>
                        <a:t>?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Szükséges</a:t>
                      </a:r>
                      <a:r>
                        <a:rPr lang="hu-HU" baseline="0" dirty="0" smtClean="0"/>
                        <a:t> előkészítés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zövegdoboz 5"/>
          <p:cNvSpPr txBox="1"/>
          <p:nvPr/>
        </p:nvSpPr>
        <p:spPr>
          <a:xfrm>
            <a:off x="755575" y="4828510"/>
            <a:ext cx="7416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dokumentum egyszerűen megnyitható szöveges fájlként és természetes nyelvi szövegként feldolgozható</a:t>
            </a:r>
            <a:r>
              <a:rPr lang="hu-HU" dirty="0" smtClean="0"/>
              <a:t>, vagy szükség van valamilyen </a:t>
            </a:r>
            <a:r>
              <a:rPr lang="hu-HU" dirty="0" err="1" smtClean="0"/>
              <a:t>előfeldolgozásra</a:t>
            </a:r>
            <a:r>
              <a:rPr lang="hu-HU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Milyen lépéseket kell elvégezni ahhoz, hogy olyan </a:t>
            </a:r>
            <a:r>
              <a:rPr lang="hu-HU" dirty="0" err="1" smtClean="0"/>
              <a:t>szövegsztringet</a:t>
            </a:r>
            <a:r>
              <a:rPr lang="hu-HU" dirty="0" smtClean="0"/>
              <a:t> kapjunk, amellyel dolgozni tudunk?</a:t>
            </a:r>
          </a:p>
        </p:txBody>
      </p:sp>
    </p:spTree>
    <p:extLst>
      <p:ext uri="{BB962C8B-B14F-4D97-AF65-F5344CB8AC3E}">
        <p14:creationId xmlns:p14="http://schemas.microsoft.com/office/powerpoint/2010/main" val="10175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Szövegek forrásai</a:t>
            </a:r>
            <a:endParaRPr lang="en-GB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574315"/>
              </p:ext>
            </p:extLst>
          </p:nvPr>
        </p:nvGraphicFramePr>
        <p:xfrm>
          <a:off x="395536" y="1340768"/>
          <a:ext cx="8352928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866528"/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Szöveg típusa / forrása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A szöveg karakterlánc</a:t>
                      </a:r>
                      <a:r>
                        <a:rPr lang="hu-HU" sz="1600" baseline="0" dirty="0" smtClean="0"/>
                        <a:t>?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Szükséges</a:t>
                      </a:r>
                      <a:r>
                        <a:rPr lang="hu-HU" baseline="0" dirty="0" smtClean="0"/>
                        <a:t> előkészítés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E-mail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GB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Beszerzés</a:t>
                      </a:r>
                      <a:r>
                        <a:rPr lang="hu-HU" sz="1600" baseline="0" dirty="0" smtClean="0"/>
                        <a:t> a tulajdonostól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Weboldalak (pl. hír</a:t>
                      </a:r>
                      <a:r>
                        <a:rPr lang="hu-HU" sz="1600" baseline="0" dirty="0" smtClean="0"/>
                        <a:t>-, céges oldalak</a:t>
                      </a:r>
                      <a:r>
                        <a:rPr lang="hu-HU" sz="1600" dirty="0" smtClean="0"/>
                        <a:t>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hu-HU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i="1" dirty="0" smtClean="0"/>
                        <a:t>igen,</a:t>
                      </a:r>
                      <a:r>
                        <a:rPr lang="hu-HU" sz="1600" i="1" baseline="0" dirty="0" smtClean="0"/>
                        <a:t> de </a:t>
                      </a:r>
                      <a:r>
                        <a:rPr lang="hu-HU" sz="1600" i="1" baseline="0" dirty="0" err="1" smtClean="0"/>
                        <a:t>markupot</a:t>
                      </a:r>
                      <a:r>
                        <a:rPr lang="hu-HU" sz="1600" i="1" baseline="0" dirty="0" smtClean="0"/>
                        <a:t> tartalmaz</a:t>
                      </a:r>
                      <a:endParaRPr lang="en-GB" sz="160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HTTP</a:t>
                      </a:r>
                      <a:r>
                        <a:rPr lang="hu-HU" sz="1200" baseline="0" dirty="0" smtClean="0"/>
                        <a:t> kérések, web </a:t>
                      </a:r>
                      <a:r>
                        <a:rPr lang="hu-HU" sz="1200" baseline="0" dirty="0" err="1" smtClean="0"/>
                        <a:t>scraping</a:t>
                      </a:r>
                      <a:r>
                        <a:rPr lang="hu-HU" sz="1200" baseline="0" dirty="0" smtClean="0"/>
                        <a:t> (</a:t>
                      </a:r>
                      <a:r>
                        <a:rPr lang="hu-HU" sz="1200" baseline="0" dirty="0" err="1" smtClean="0"/>
                        <a:t>scraper</a:t>
                      </a:r>
                      <a:r>
                        <a:rPr lang="hu-HU" sz="1200" baseline="0" dirty="0" smtClean="0"/>
                        <a:t>, </a:t>
                      </a:r>
                      <a:r>
                        <a:rPr lang="hu-HU" sz="1200" baseline="0" dirty="0" err="1" smtClean="0"/>
                        <a:t>web</a:t>
                      </a:r>
                      <a:r>
                        <a:rPr lang="hu-HU" sz="1200" baseline="0" dirty="0" smtClean="0"/>
                        <a:t> </a:t>
                      </a:r>
                      <a:r>
                        <a:rPr lang="hu-HU" sz="1200" baseline="0" dirty="0" err="1" smtClean="0"/>
                        <a:t>crawler</a:t>
                      </a:r>
                      <a:r>
                        <a:rPr lang="hu-HU" sz="1200" baseline="0" dirty="0" smtClean="0"/>
                        <a:t>, </a:t>
                      </a:r>
                      <a:r>
                        <a:rPr lang="hu-HU" sz="1200" baseline="0" dirty="0" err="1" smtClean="0"/>
                        <a:t>spider</a:t>
                      </a:r>
                      <a:r>
                        <a:rPr lang="hu-HU" sz="1200" baseline="0" dirty="0" smtClean="0"/>
                        <a:t>, bot), HTML </a:t>
                      </a:r>
                      <a:r>
                        <a:rPr lang="hu-HU" sz="1200" baseline="0" dirty="0" err="1" smtClean="0"/>
                        <a:t>parsing</a:t>
                      </a:r>
                      <a:r>
                        <a:rPr lang="hu-HU" sz="1200" baseline="0" dirty="0" smtClean="0"/>
                        <a:t>, </a:t>
                      </a:r>
                      <a:r>
                        <a:rPr lang="hu-HU" sz="1200" baseline="0" dirty="0" err="1" smtClean="0"/>
                        <a:t>markup</a:t>
                      </a:r>
                      <a:r>
                        <a:rPr lang="hu-HU" sz="1200" baseline="0" dirty="0" smtClean="0"/>
                        <a:t> kezelése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200" dirty="0" smtClean="0"/>
                        <a:t>Elektronikus szöveget tároló adatbázis</a:t>
                      </a:r>
                      <a:endParaRPr lang="hu-HU" sz="1200" baseline="0" dirty="0" smtClean="0"/>
                    </a:p>
                    <a:p>
                      <a:r>
                        <a:rPr lang="hu-HU" sz="1100" i="1" baseline="0" dirty="0" smtClean="0"/>
                        <a:t>jogi dokumentumok: jogszabályok, bírósági határozatok; szabadalmak; klinikai betegadatok; ...</a:t>
                      </a:r>
                      <a:endParaRPr lang="en-GB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Adatbázis-interfész,</a:t>
                      </a:r>
                      <a:r>
                        <a:rPr lang="hu-HU" sz="1600" baseline="0" dirty="0" smtClean="0"/>
                        <a:t> lekérdezések vagy </a:t>
                      </a:r>
                      <a:r>
                        <a:rPr lang="hu-HU" sz="1600" dirty="0" smtClean="0"/>
                        <a:t>web </a:t>
                      </a:r>
                      <a:r>
                        <a:rPr lang="hu-HU" sz="1600" dirty="0" err="1" smtClean="0"/>
                        <a:t>scraping</a:t>
                      </a:r>
                      <a:r>
                        <a:rPr lang="hu-HU" sz="1600" dirty="0" smtClean="0"/>
                        <a:t>, </a:t>
                      </a:r>
                      <a:r>
                        <a:rPr lang="hu-HU" sz="1600" dirty="0" err="1" smtClean="0"/>
                        <a:t>API-hoz</a:t>
                      </a:r>
                      <a:r>
                        <a:rPr lang="hu-HU" sz="1600" dirty="0" smtClean="0"/>
                        <a:t> intézett kérések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dirty="0" smtClean="0"/>
                        <a:t>Egyszerű</a:t>
                      </a:r>
                      <a:r>
                        <a:rPr lang="hu-HU" sz="1400" baseline="0" dirty="0" smtClean="0"/>
                        <a:t> </a:t>
                      </a:r>
                      <a:r>
                        <a:rPr lang="hu-HU" sz="1400" dirty="0" smtClean="0"/>
                        <a:t>szöveges</a:t>
                      </a:r>
                      <a:r>
                        <a:rPr lang="hu-HU" sz="1400" baseline="0" dirty="0" smtClean="0"/>
                        <a:t> dokumentum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Nincs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400" baseline="0" dirty="0" smtClean="0"/>
                        <a:t>Formázott / </a:t>
                      </a:r>
                      <a:r>
                        <a:rPr lang="hu-HU" sz="1400" baseline="0" dirty="0" err="1" smtClean="0"/>
                        <a:t>rich</a:t>
                      </a:r>
                      <a:r>
                        <a:rPr lang="hu-HU" sz="1400" baseline="0" dirty="0" smtClean="0"/>
                        <a:t> text dokumentum (pl. </a:t>
                      </a:r>
                      <a:r>
                        <a:rPr lang="hu-HU" sz="1400" baseline="0" dirty="0" err="1" smtClean="0"/>
                        <a:t>docx</a:t>
                      </a:r>
                      <a:r>
                        <a:rPr lang="hu-HU" sz="1400" baseline="0" dirty="0" smtClean="0"/>
                        <a:t>, </a:t>
                      </a:r>
                      <a:r>
                        <a:rPr lang="hu-HU" sz="1400" baseline="0" dirty="0" err="1" smtClean="0"/>
                        <a:t>rtf</a:t>
                      </a:r>
                      <a:r>
                        <a:rPr lang="hu-HU" sz="1400" baseline="0" dirty="0" smtClean="0"/>
                        <a:t>, </a:t>
                      </a:r>
                      <a:r>
                        <a:rPr lang="hu-HU" sz="1400" baseline="0" dirty="0" err="1" smtClean="0"/>
                        <a:t>odt</a:t>
                      </a:r>
                      <a:r>
                        <a:rPr lang="hu-HU" sz="1400" baseline="0" dirty="0" smtClean="0"/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hu-HU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i="1" dirty="0" smtClean="0"/>
                        <a:t>többnyire bináris</a:t>
                      </a:r>
                      <a:endParaRPr lang="en-GB" sz="16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smtClean="0"/>
                        <a:t>Könyvtár</a:t>
                      </a:r>
                      <a:r>
                        <a:rPr lang="hu-HU" sz="1600" baseline="0" dirty="0" smtClean="0"/>
                        <a:t> / csomag</a:t>
                      </a:r>
                      <a:endParaRPr lang="en-GB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Egyéb </a:t>
                      </a:r>
                      <a:r>
                        <a:rPr lang="hu-HU" sz="1600" baseline="0" dirty="0" err="1" smtClean="0"/>
                        <a:t>markup</a:t>
                      </a:r>
                      <a:r>
                        <a:rPr lang="hu-HU" sz="1600" baseline="0" dirty="0" smtClean="0"/>
                        <a:t> (tipikusan XML)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hu-HU" sz="16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smtClean="0"/>
                        <a:t>Információ kinyerése </a:t>
                      </a:r>
                      <a:r>
                        <a:rPr lang="hu-HU" sz="1600" dirty="0" err="1" smtClean="0"/>
                        <a:t>parserrel</a:t>
                      </a:r>
                      <a:r>
                        <a:rPr lang="hu-HU" sz="1600" dirty="0" smtClean="0"/>
                        <a:t> (lassú) vagy </a:t>
                      </a:r>
                      <a:r>
                        <a:rPr lang="hu-HU" sz="1600" dirty="0" err="1" smtClean="0"/>
                        <a:t>regexekkel</a:t>
                      </a:r>
                      <a:r>
                        <a:rPr lang="hu-HU" sz="1600" dirty="0" smtClean="0"/>
                        <a:t> (gyors)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PDF</a:t>
                      </a:r>
                      <a:r>
                        <a:rPr lang="hu-HU" sz="1600" baseline="0" dirty="0" smtClean="0"/>
                        <a:t> vagy más </a:t>
                      </a:r>
                      <a:r>
                        <a:rPr lang="hu-HU" sz="1600" dirty="0" smtClean="0"/>
                        <a:t>e-könyv formátumok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hu-HU" sz="1600" dirty="0" smtClean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hu-HU" sz="1200" i="1" u="none" dirty="0" smtClean="0"/>
                        <a:t>bináris és/vagy </a:t>
                      </a:r>
                      <a:r>
                        <a:rPr lang="hu-HU" sz="1200" i="1" baseline="0" dirty="0" err="1" smtClean="0"/>
                        <a:t>markupot</a:t>
                      </a:r>
                      <a:r>
                        <a:rPr lang="hu-HU" sz="1200" i="1" baseline="0" dirty="0" smtClean="0"/>
                        <a:t> tartalmaz</a:t>
                      </a:r>
                      <a:endParaRPr lang="en-GB" sz="1200" i="1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 smtClean="0"/>
                        <a:t>Könyvtár</a:t>
                      </a:r>
                      <a:r>
                        <a:rPr lang="hu-HU" sz="1600" baseline="0" dirty="0" smtClean="0"/>
                        <a:t> / csomag</a:t>
                      </a:r>
                      <a:r>
                        <a:rPr lang="hu-HU" sz="1600" dirty="0" smtClean="0"/>
                        <a:t>, esetleg </a:t>
                      </a:r>
                      <a:r>
                        <a:rPr lang="hu-HU" sz="1600" baseline="0" dirty="0" smtClean="0"/>
                        <a:t>OCR</a:t>
                      </a:r>
                      <a:endParaRPr lang="en-GB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u-HU" sz="1600" dirty="0" smtClean="0"/>
                        <a:t>Képek</a:t>
                      </a:r>
                      <a:endParaRPr lang="hu-HU" dirty="0" smtClean="0"/>
                    </a:p>
                    <a:p>
                      <a:r>
                        <a:rPr lang="hu-HU" sz="1200" i="1" dirty="0" err="1" smtClean="0"/>
                        <a:t>szkennelt</a:t>
                      </a:r>
                      <a:r>
                        <a:rPr lang="hu-HU" sz="1200" i="1" dirty="0" smtClean="0"/>
                        <a:t> oldal,</a:t>
                      </a:r>
                      <a:r>
                        <a:rPr lang="hu-HU" sz="1200" i="1" baseline="0" dirty="0" smtClean="0"/>
                        <a:t> fényképezett nyugta, tábla, kiírás stb.</a:t>
                      </a:r>
                      <a:endParaRPr lang="hu-HU" sz="1200" i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OCR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4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Egyszerű szöveg feldolgozása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hu-HU" dirty="0"/>
              <a:t>Fő probléma: </a:t>
            </a:r>
            <a:r>
              <a:rPr lang="hu-HU" dirty="0" smtClean="0"/>
              <a:t>karakterkódolás</a:t>
            </a:r>
          </a:p>
          <a:p>
            <a:r>
              <a:rPr lang="en-GB" dirty="0"/>
              <a:t>Minden </a:t>
            </a:r>
            <a:r>
              <a:rPr lang="en-GB" dirty="0" err="1"/>
              <a:t>kódolási</a:t>
            </a:r>
            <a:r>
              <a:rPr lang="en-GB" dirty="0"/>
              <a:t> </a:t>
            </a:r>
            <a:r>
              <a:rPr lang="en-GB" dirty="0" err="1"/>
              <a:t>rendszer</a:t>
            </a:r>
            <a:r>
              <a:rPr lang="en-GB" dirty="0"/>
              <a:t> a </a:t>
            </a:r>
            <a:r>
              <a:rPr lang="en-GB" dirty="0" err="1"/>
              <a:t>karaktereket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vagy</a:t>
            </a:r>
            <a:r>
              <a:rPr lang="en-GB" dirty="0"/>
              <a:t> </a:t>
            </a:r>
            <a:r>
              <a:rPr lang="en-GB" dirty="0" err="1"/>
              <a:t>több</a:t>
            </a:r>
            <a:r>
              <a:rPr lang="en-GB" dirty="0"/>
              <a:t> 8 bites </a:t>
            </a:r>
            <a:r>
              <a:rPr lang="en-GB" dirty="0" err="1"/>
              <a:t>blokkban</a:t>
            </a:r>
            <a:r>
              <a:rPr lang="en-GB" dirty="0"/>
              <a:t> </a:t>
            </a:r>
            <a:r>
              <a:rPr lang="en-GB" dirty="0" err="1"/>
              <a:t>kódolja</a:t>
            </a:r>
            <a:endParaRPr lang="hu-HU" dirty="0" smtClean="0"/>
          </a:p>
          <a:p>
            <a:pPr lvl="1"/>
            <a:r>
              <a:rPr lang="en-GB" dirty="0"/>
              <a:t>8 bites </a:t>
            </a:r>
            <a:r>
              <a:rPr lang="en-GB" dirty="0" err="1"/>
              <a:t>kódolások</a:t>
            </a:r>
            <a:r>
              <a:rPr lang="hu-HU" dirty="0" smtClean="0"/>
              <a:t>:</a:t>
            </a:r>
          </a:p>
          <a:p>
            <a:pPr lvl="2"/>
            <a:r>
              <a:rPr lang="nn-NO" b="1" dirty="0" smtClean="0"/>
              <a:t>ASCII</a:t>
            </a:r>
            <a:r>
              <a:rPr lang="nn-NO" b="1" dirty="0"/>
              <a:t>:</a:t>
            </a:r>
            <a:r>
              <a:rPr lang="nn-NO" dirty="0"/>
              <a:t> az 1960-as évek elejétől, minden karaktert </a:t>
            </a:r>
            <a:r>
              <a:rPr lang="nn-NO" b="1" dirty="0"/>
              <a:t>7 </a:t>
            </a:r>
            <a:r>
              <a:rPr lang="nn-NO" b="1" dirty="0" smtClean="0"/>
              <a:t>bit</a:t>
            </a:r>
            <a:r>
              <a:rPr lang="hu-HU" b="1" dirty="0" smtClean="0"/>
              <a:t>en</a:t>
            </a:r>
            <a:r>
              <a:rPr lang="nn-NO" b="1" dirty="0" smtClean="0"/>
              <a:t> </a:t>
            </a:r>
            <a:r>
              <a:rPr lang="nn-NO" dirty="0"/>
              <a:t>ábrázol, </a:t>
            </a:r>
            <a:r>
              <a:rPr lang="nn-NO" dirty="0" smtClean="0"/>
              <a:t>ami</a:t>
            </a:r>
            <a:r>
              <a:rPr lang="hu-HU" dirty="0" err="1" smtClean="0"/>
              <a:t>vel</a:t>
            </a:r>
            <a:r>
              <a:rPr lang="nn-NO" dirty="0" smtClean="0"/>
              <a:t> </a:t>
            </a:r>
            <a:r>
              <a:rPr lang="hu-HU" b="1" dirty="0" smtClean="0"/>
              <a:t>2</a:t>
            </a:r>
            <a:r>
              <a:rPr lang="hu-HU" b="1" baseline="30000" dirty="0" smtClean="0"/>
              <a:t>7</a:t>
            </a:r>
            <a:r>
              <a:rPr lang="hu-HU" b="1" dirty="0" smtClean="0"/>
              <a:t>=128 </a:t>
            </a:r>
            <a:r>
              <a:rPr lang="hu-HU" b="1" dirty="0"/>
              <a:t>egyedi </a:t>
            </a:r>
            <a:r>
              <a:rPr lang="hu-HU" b="1" dirty="0" smtClean="0"/>
              <a:t>karakter </a:t>
            </a:r>
            <a:r>
              <a:rPr lang="hu-HU" dirty="0" smtClean="0"/>
              <a:t>különböztethető meg: </a:t>
            </a:r>
            <a:r>
              <a:rPr lang="hu-HU" dirty="0"/>
              <a:t>angol </a:t>
            </a:r>
            <a:r>
              <a:rPr lang="hu-HU" dirty="0" smtClean="0"/>
              <a:t>ábécé (latin) betűi, </a:t>
            </a:r>
            <a:r>
              <a:rPr lang="hu-HU" dirty="0"/>
              <a:t>számjegyek, írásjelek, néhány szimbólum és úgynevezett </a:t>
            </a:r>
            <a:r>
              <a:rPr lang="hu-HU" dirty="0" smtClean="0"/>
              <a:t>vezérlőkarakterek</a:t>
            </a:r>
          </a:p>
          <a:p>
            <a:pPr lvl="2"/>
            <a:r>
              <a:rPr lang="hu-HU" dirty="0" smtClean="0"/>
              <a:t>Kibővített ASCII: </a:t>
            </a:r>
            <a:r>
              <a:rPr lang="en-GB" dirty="0"/>
              <a:t>a </a:t>
            </a:r>
            <a:r>
              <a:rPr lang="hu-HU" dirty="0" smtClean="0"/>
              <a:t>bájt </a:t>
            </a:r>
            <a:r>
              <a:rPr lang="en-GB" dirty="0" smtClean="0"/>
              <a:t>8</a:t>
            </a:r>
            <a:r>
              <a:rPr lang="en-GB" dirty="0"/>
              <a:t>. </a:t>
            </a:r>
            <a:r>
              <a:rPr lang="en-GB" dirty="0" err="1"/>
              <a:t>bitjét</a:t>
            </a:r>
            <a:r>
              <a:rPr lang="en-GB" dirty="0"/>
              <a:t> is </a:t>
            </a:r>
            <a:r>
              <a:rPr lang="en-GB" dirty="0" err="1"/>
              <a:t>használja</a:t>
            </a:r>
            <a:r>
              <a:rPr lang="en-GB" dirty="0"/>
              <a:t>, </a:t>
            </a:r>
            <a:r>
              <a:rPr lang="hu-HU" dirty="0" smtClean="0"/>
              <a:t>ez </a:t>
            </a:r>
            <a:r>
              <a:rPr lang="en-GB" dirty="0" err="1" smtClean="0"/>
              <a:t>összesen</a:t>
            </a:r>
            <a:r>
              <a:rPr lang="en-GB" dirty="0" smtClean="0"/>
              <a:t> </a:t>
            </a:r>
            <a:r>
              <a:rPr lang="en-GB" dirty="0"/>
              <a:t>256 </a:t>
            </a:r>
            <a:r>
              <a:rPr lang="en-GB" dirty="0" err="1"/>
              <a:t>karaktert</a:t>
            </a:r>
            <a:r>
              <a:rPr lang="en-GB" dirty="0"/>
              <a:t> </a:t>
            </a:r>
            <a:r>
              <a:rPr lang="hu-HU" dirty="0"/>
              <a:t>jelent; az első 128 megegyezik az </a:t>
            </a:r>
            <a:r>
              <a:rPr lang="hu-HU" dirty="0" err="1" smtClean="0"/>
              <a:t>ASCII-vel</a:t>
            </a:r>
            <a:r>
              <a:rPr lang="hu-HU" dirty="0"/>
              <a:t>; a fennmaradó 128 régiónként vagy platformonként eltér, </a:t>
            </a:r>
            <a:r>
              <a:rPr lang="hu-HU" dirty="0" smtClean="0"/>
              <a:t>vannak köztük </a:t>
            </a:r>
            <a:r>
              <a:rPr lang="hu-HU" dirty="0" err="1" smtClean="0"/>
              <a:t>nyelvspecifikus</a:t>
            </a:r>
            <a:r>
              <a:rPr lang="hu-HU" dirty="0" smtClean="0"/>
              <a:t> karakterek, szimbólumok </a:t>
            </a:r>
            <a:r>
              <a:rPr lang="hu-HU" dirty="0"/>
              <a:t>stb., pl. </a:t>
            </a:r>
            <a:r>
              <a:rPr lang="en-GB" dirty="0" smtClean="0"/>
              <a:t>ISO-8859</a:t>
            </a:r>
            <a:r>
              <a:rPr lang="hu-HU" dirty="0" smtClean="0"/>
              <a:t> család és </a:t>
            </a:r>
            <a:r>
              <a:rPr lang="en-GB" dirty="0" smtClean="0"/>
              <a:t>Windows-1252</a:t>
            </a:r>
            <a:endParaRPr lang="hu-HU" dirty="0" smtClean="0"/>
          </a:p>
          <a:p>
            <a:pPr lvl="3"/>
            <a:r>
              <a:rPr lang="hu-HU" dirty="0"/>
              <a:t>ugyanaz a kód különböző karaktert jelenthet különböző kódlapokon </a:t>
            </a:r>
          </a:p>
          <a:p>
            <a:pPr lvl="3"/>
            <a:r>
              <a:rPr lang="hu-HU" dirty="0"/>
              <a:t>ugyanaz a karakter különböző kódponttal (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point</a:t>
            </a:r>
            <a:r>
              <a:rPr lang="hu-HU" dirty="0"/>
              <a:t>) </a:t>
            </a:r>
            <a:r>
              <a:rPr lang="hu-HU" dirty="0" smtClean="0"/>
              <a:t>szerepel különböző </a:t>
            </a:r>
            <a:r>
              <a:rPr lang="hu-HU" dirty="0"/>
              <a:t>kódlapokon </a:t>
            </a:r>
          </a:p>
          <a:p>
            <a:pPr lvl="3"/>
            <a:r>
              <a:rPr lang="en-GB" dirty="0" err="1"/>
              <a:t>nehéz</a:t>
            </a:r>
            <a:r>
              <a:rPr lang="en-GB" dirty="0"/>
              <a:t> </a:t>
            </a:r>
            <a:r>
              <a:rPr lang="en-GB" dirty="0" err="1"/>
              <a:t>szöveges</a:t>
            </a:r>
            <a:r>
              <a:rPr lang="en-GB" dirty="0"/>
              <a:t> </a:t>
            </a:r>
            <a:r>
              <a:rPr lang="en-GB" dirty="0" err="1"/>
              <a:t>fájlokat</a:t>
            </a:r>
            <a:r>
              <a:rPr lang="en-GB" dirty="0"/>
              <a:t> </a:t>
            </a:r>
            <a:r>
              <a:rPr lang="en-GB" dirty="0" err="1"/>
              <a:t>megosztani</a:t>
            </a:r>
            <a:r>
              <a:rPr lang="en-GB" dirty="0"/>
              <a:t> </a:t>
            </a:r>
            <a:r>
              <a:rPr lang="en-GB" dirty="0" err="1" smtClean="0"/>
              <a:t>rendszerek</a:t>
            </a:r>
            <a:r>
              <a:rPr lang="en-GB" dirty="0" smtClean="0"/>
              <a:t> </a:t>
            </a:r>
            <a:r>
              <a:rPr lang="en-GB" dirty="0" err="1"/>
              <a:t>között</a:t>
            </a:r>
            <a:r>
              <a:rPr lang="en-GB" dirty="0"/>
              <a:t> </a:t>
            </a:r>
          </a:p>
          <a:p>
            <a:pPr lvl="3"/>
            <a:r>
              <a:rPr lang="hu-HU" dirty="0"/>
              <a:t>lehetetlen többnyelvű dokumentumokat létrehozni, amelyek különböző írásrendszert igényelnének (például görög, ISO-8859-7, és török, ISO-8859-9, ugyanabban a dokumentumban</a:t>
            </a:r>
            <a:r>
              <a:rPr lang="hu-HU" dirty="0" smtClean="0"/>
              <a:t>)</a:t>
            </a:r>
          </a:p>
          <a:p>
            <a:pPr lvl="3"/>
            <a:r>
              <a:rPr lang="en-GB" dirty="0" err="1"/>
              <a:t>honnan</a:t>
            </a:r>
            <a:r>
              <a:rPr lang="en-GB" dirty="0"/>
              <a:t> </a:t>
            </a:r>
            <a:r>
              <a:rPr lang="en-GB" dirty="0" err="1"/>
              <a:t>tudható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melyik</a:t>
            </a:r>
            <a:r>
              <a:rPr lang="en-GB" dirty="0"/>
              <a:t> a </a:t>
            </a:r>
            <a:r>
              <a:rPr lang="en-GB" dirty="0" err="1"/>
              <a:t>fájlhoz</a:t>
            </a:r>
            <a:r>
              <a:rPr lang="en-GB" dirty="0"/>
              <a:t> </a:t>
            </a:r>
            <a:r>
              <a:rPr lang="en-GB" dirty="0" err="1"/>
              <a:t>tartozó</a:t>
            </a:r>
            <a:r>
              <a:rPr lang="en-GB" dirty="0"/>
              <a:t> </a:t>
            </a:r>
            <a:r>
              <a:rPr lang="en-GB" dirty="0" err="1"/>
              <a:t>helyes</a:t>
            </a:r>
            <a:r>
              <a:rPr lang="en-GB" dirty="0"/>
              <a:t> </a:t>
            </a:r>
            <a:r>
              <a:rPr lang="en-GB" dirty="0" err="1"/>
              <a:t>kódlap</a:t>
            </a:r>
            <a:r>
              <a:rPr lang="en-GB" dirty="0" smtClean="0"/>
              <a:t>?</a:t>
            </a:r>
            <a:endParaRPr lang="hu-HU" dirty="0" smtClean="0"/>
          </a:p>
          <a:p>
            <a:pPr lvl="2"/>
            <a:r>
              <a:rPr lang="en-GB" dirty="0" err="1"/>
              <a:t>minden</a:t>
            </a:r>
            <a:r>
              <a:rPr lang="en-GB" dirty="0"/>
              <a:t> 8-bites </a:t>
            </a:r>
            <a:r>
              <a:rPr lang="en-GB" dirty="0" err="1"/>
              <a:t>kódolás</a:t>
            </a:r>
            <a:r>
              <a:rPr lang="en-GB" dirty="0"/>
              <a:t> </a:t>
            </a:r>
            <a:r>
              <a:rPr lang="en-GB" dirty="0" err="1"/>
              <a:t>lényegében</a:t>
            </a:r>
            <a:r>
              <a:rPr lang="en-GB" dirty="0"/>
              <a:t> </a:t>
            </a:r>
            <a:r>
              <a:rPr lang="hu-HU" dirty="0"/>
              <a:t>elavult, de még mindig </a:t>
            </a:r>
            <a:r>
              <a:rPr lang="hu-HU" dirty="0" smtClean="0"/>
              <a:t>előfordul régi </a:t>
            </a:r>
            <a:r>
              <a:rPr lang="hu-HU" dirty="0"/>
              <a:t>fájlokban, a korai </a:t>
            </a:r>
            <a:r>
              <a:rPr lang="hu-HU" dirty="0" smtClean="0"/>
              <a:t>web </a:t>
            </a:r>
            <a:r>
              <a:rPr lang="hu-HU" dirty="0"/>
              <a:t>oldalain stb., és </a:t>
            </a:r>
            <a:r>
              <a:rPr lang="hu-HU" b="1" dirty="0">
                <a:solidFill>
                  <a:srgbClr val="FF0000"/>
                </a:solidFill>
              </a:rPr>
              <a:t>még mindig alapértelmezett a Windows </a:t>
            </a:r>
            <a:r>
              <a:rPr lang="hu-HU" b="1" dirty="0" err="1">
                <a:solidFill>
                  <a:srgbClr val="FF0000"/>
                </a:solidFill>
              </a:rPr>
              <a:t>cmd-ben</a:t>
            </a:r>
            <a:r>
              <a:rPr lang="hu-HU" b="1" dirty="0">
                <a:solidFill>
                  <a:srgbClr val="FF0000"/>
                </a:solidFill>
              </a:rPr>
              <a:t>, </a:t>
            </a:r>
            <a:r>
              <a:rPr lang="hu-HU" b="1" dirty="0" err="1" smtClean="0">
                <a:solidFill>
                  <a:srgbClr val="FF0000"/>
                </a:solidFill>
              </a:rPr>
              <a:t>PowerShellben</a:t>
            </a:r>
            <a:r>
              <a:rPr lang="hu-HU" b="1" dirty="0">
                <a:solidFill>
                  <a:srgbClr val="FF0000"/>
                </a:solidFill>
              </a:rPr>
              <a:t>, Pythonban </a:t>
            </a:r>
            <a:r>
              <a:rPr lang="hu-HU" dirty="0"/>
              <a:t>(Windowson)</a:t>
            </a:r>
            <a:r>
              <a:rPr lang="hu-HU" b="1" dirty="0">
                <a:solidFill>
                  <a:srgbClr val="FF0000"/>
                </a:solidFill>
              </a:rPr>
              <a:t>!!!</a:t>
            </a:r>
            <a:r>
              <a:rPr lang="hu-HU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593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Egyszerű szöveg feldolgozása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/>
              <a:t>Fő probléma: karakterkódolás</a:t>
            </a:r>
          </a:p>
          <a:p>
            <a:pPr lvl="1"/>
            <a:r>
              <a:rPr lang="hu-HU" dirty="0" smtClean="0"/>
              <a:t>Unicode: </a:t>
            </a:r>
            <a:r>
              <a:rPr lang="hu-HU" b="1" dirty="0" smtClean="0"/>
              <a:t>univerzális karakterkészlet </a:t>
            </a:r>
            <a:r>
              <a:rPr lang="hu-HU" dirty="0" smtClean="0"/>
              <a:t>(</a:t>
            </a:r>
            <a:r>
              <a:rPr lang="en-GB" dirty="0" err="1"/>
              <a:t>úgy</a:t>
            </a:r>
            <a:r>
              <a:rPr lang="en-GB" dirty="0"/>
              <a:t> </a:t>
            </a:r>
            <a:r>
              <a:rPr lang="en-GB" dirty="0" err="1"/>
              <a:t>tervezték</a:t>
            </a:r>
            <a:r>
              <a:rPr lang="en-GB" dirty="0"/>
              <a:t>, </a:t>
            </a:r>
            <a:r>
              <a:rPr lang="en-GB" dirty="0" err="1"/>
              <a:t>hogy</a:t>
            </a:r>
            <a:r>
              <a:rPr lang="en-GB" dirty="0"/>
              <a:t> </a:t>
            </a:r>
            <a:r>
              <a:rPr lang="en-GB" dirty="0" err="1"/>
              <a:t>gyakorlatilag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összes</a:t>
            </a:r>
            <a:r>
              <a:rPr lang="en-GB" dirty="0"/>
              <a:t> </a:t>
            </a:r>
            <a:r>
              <a:rPr lang="en-GB" dirty="0" err="1"/>
              <a:t>írásrendszer</a:t>
            </a:r>
            <a:r>
              <a:rPr lang="en-GB" dirty="0"/>
              <a:t> </a:t>
            </a:r>
            <a:r>
              <a:rPr lang="en-GB" dirty="0" err="1" smtClean="0"/>
              <a:t>karakter</a:t>
            </a:r>
            <a:r>
              <a:rPr lang="hu-HU" dirty="0" err="1" smtClean="0"/>
              <a:t>eit</a:t>
            </a:r>
            <a:r>
              <a:rPr lang="en-GB" dirty="0" smtClean="0"/>
              <a:t> </a:t>
            </a:r>
            <a:r>
              <a:rPr lang="en-GB" dirty="0" err="1" smtClean="0"/>
              <a:t>kódolja</a:t>
            </a:r>
            <a:r>
              <a:rPr lang="hu-HU" dirty="0" smtClean="0"/>
              <a:t>)</a:t>
            </a:r>
          </a:p>
          <a:p>
            <a:pPr lvl="1"/>
            <a:r>
              <a:rPr lang="en-GB" dirty="0" err="1"/>
              <a:t>Leggyakoribb</a:t>
            </a:r>
            <a:r>
              <a:rPr lang="en-GB" dirty="0"/>
              <a:t> </a:t>
            </a:r>
            <a:r>
              <a:rPr lang="en-GB" b="1" dirty="0" err="1"/>
              <a:t>kódolása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b="1" dirty="0" smtClean="0"/>
              <a:t>UTF-8</a:t>
            </a:r>
            <a:r>
              <a:rPr lang="en-GB" dirty="0" smtClean="0"/>
              <a:t> </a:t>
            </a:r>
            <a:endParaRPr lang="hu-HU" dirty="0" smtClean="0"/>
          </a:p>
          <a:p>
            <a:pPr lvl="2"/>
            <a:r>
              <a:rPr lang="en-GB" b="1" dirty="0" err="1"/>
              <a:t>változó</a:t>
            </a:r>
            <a:r>
              <a:rPr lang="en-GB" b="1" dirty="0"/>
              <a:t> </a:t>
            </a:r>
            <a:r>
              <a:rPr lang="en-GB" dirty="0" err="1" smtClean="0"/>
              <a:t>hosszúságú</a:t>
            </a:r>
            <a:r>
              <a:rPr lang="hu-HU" dirty="0" smtClean="0"/>
              <a:t>, </a:t>
            </a:r>
            <a:r>
              <a:rPr lang="hu-HU" b="1" dirty="0" smtClean="0"/>
              <a:t>1–4 bájtot </a:t>
            </a:r>
            <a:r>
              <a:rPr lang="en-GB" dirty="0" err="1"/>
              <a:t>használ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karakter</a:t>
            </a:r>
            <a:r>
              <a:rPr lang="en-GB" dirty="0"/>
              <a:t> </a:t>
            </a:r>
            <a:r>
              <a:rPr lang="en-GB" dirty="0" err="1" smtClean="0"/>
              <a:t>ábrázolására</a:t>
            </a:r>
            <a:endParaRPr lang="hu-HU" dirty="0" smtClean="0"/>
          </a:p>
          <a:p>
            <a:pPr lvl="2"/>
            <a:r>
              <a:rPr lang="hu-HU" dirty="0" smtClean="0"/>
              <a:t>hátrafelé kompatibilis az </a:t>
            </a:r>
            <a:r>
              <a:rPr lang="hu-HU" dirty="0" err="1" smtClean="0"/>
              <a:t>ASCII-vel</a:t>
            </a:r>
            <a:endParaRPr lang="hu-HU" dirty="0" smtClean="0"/>
          </a:p>
          <a:p>
            <a:pPr lvl="2"/>
            <a:r>
              <a:rPr lang="en-GB" dirty="0" err="1"/>
              <a:t>képes</a:t>
            </a:r>
            <a:r>
              <a:rPr lang="en-GB" dirty="0"/>
              <a:t> </a:t>
            </a:r>
            <a:r>
              <a:rPr lang="en-GB" dirty="0" err="1"/>
              <a:t>kódolni</a:t>
            </a:r>
            <a:r>
              <a:rPr lang="en-GB" dirty="0"/>
              <a:t> a </a:t>
            </a:r>
            <a:r>
              <a:rPr lang="en-GB" dirty="0" err="1"/>
              <a:t>teljes</a:t>
            </a:r>
            <a:r>
              <a:rPr lang="en-GB" dirty="0"/>
              <a:t> Unicode </a:t>
            </a:r>
            <a:r>
              <a:rPr lang="en-GB" dirty="0" err="1"/>
              <a:t>karakterkészletet</a:t>
            </a:r>
            <a:r>
              <a:rPr lang="en-GB" dirty="0"/>
              <a:t>, </a:t>
            </a:r>
            <a:r>
              <a:rPr lang="en-GB" dirty="0" err="1"/>
              <a:t>beleértve</a:t>
            </a:r>
            <a:r>
              <a:rPr lang="hu-HU" dirty="0" smtClean="0"/>
              <a:t>:</a:t>
            </a:r>
          </a:p>
          <a:p>
            <a:pPr lvl="3"/>
            <a:r>
              <a:rPr lang="hu-HU" dirty="0" smtClean="0"/>
              <a:t>ábécék és </a:t>
            </a:r>
            <a:r>
              <a:rPr lang="hu-HU" dirty="0"/>
              <a:t>egyéb írásrendszerek karakterei, </a:t>
            </a:r>
            <a:r>
              <a:rPr lang="hu-HU" dirty="0" smtClean="0"/>
              <a:t>írásjelek</a:t>
            </a:r>
          </a:p>
          <a:p>
            <a:pPr lvl="3"/>
            <a:r>
              <a:rPr lang="en-GB" dirty="0" err="1" smtClean="0"/>
              <a:t>pénznem</a:t>
            </a:r>
            <a:r>
              <a:rPr lang="hu-HU" dirty="0" err="1" smtClean="0"/>
              <a:t>ek</a:t>
            </a:r>
            <a:r>
              <a:rPr lang="en-GB" dirty="0" smtClean="0"/>
              <a:t>, </a:t>
            </a:r>
            <a:r>
              <a:rPr lang="en-GB" dirty="0" err="1"/>
              <a:t>matematikai</a:t>
            </a:r>
            <a:r>
              <a:rPr lang="en-GB" dirty="0"/>
              <a:t>, </a:t>
            </a:r>
            <a:r>
              <a:rPr lang="en-GB" dirty="0" err="1"/>
              <a:t>logikai</a:t>
            </a:r>
            <a:r>
              <a:rPr lang="en-GB" dirty="0"/>
              <a:t> </a:t>
            </a:r>
            <a:r>
              <a:rPr lang="en-GB" dirty="0" err="1"/>
              <a:t>szimbólumok</a:t>
            </a:r>
            <a:r>
              <a:rPr lang="en-GB" dirty="0"/>
              <a:t> </a:t>
            </a:r>
            <a:endParaRPr lang="hu-HU" dirty="0" smtClean="0"/>
          </a:p>
          <a:p>
            <a:pPr lvl="3"/>
            <a:r>
              <a:rPr lang="en-GB" dirty="0" err="1"/>
              <a:t>vonalak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nyilak</a:t>
            </a:r>
            <a:r>
              <a:rPr lang="en-GB" dirty="0"/>
              <a:t> </a:t>
            </a:r>
            <a:endParaRPr lang="hu-HU" dirty="0" smtClean="0"/>
          </a:p>
          <a:p>
            <a:pPr lvl="3"/>
            <a:r>
              <a:rPr lang="hu-HU" dirty="0"/>
              <a:t>diakritikus </a:t>
            </a:r>
            <a:r>
              <a:rPr lang="hu-HU" dirty="0" smtClean="0"/>
              <a:t>jelek (ékezetek stb.), </a:t>
            </a:r>
            <a:r>
              <a:rPr lang="hu-HU" dirty="0"/>
              <a:t>amelyek betűkkel kombinálhatók </a:t>
            </a:r>
            <a:endParaRPr lang="hu-HU" dirty="0" smtClean="0"/>
          </a:p>
          <a:p>
            <a:pPr lvl="2"/>
            <a:r>
              <a:rPr lang="hu-HU" dirty="0"/>
              <a:t>előfordulhat, hogy a karakterek </a:t>
            </a:r>
            <a:r>
              <a:rPr lang="hu-HU" dirty="0" smtClean="0"/>
              <a:t>mégsem </a:t>
            </a:r>
            <a:r>
              <a:rPr lang="hu-HU" dirty="0"/>
              <a:t>jelennek meg helyesen, ha a program által használt </a:t>
            </a:r>
            <a:r>
              <a:rPr lang="hu-HU" b="1" dirty="0"/>
              <a:t>betűtípus </a:t>
            </a:r>
            <a:r>
              <a:rPr lang="hu-HU" dirty="0"/>
              <a:t>(font) nem támogatja a szövegben szereplő </a:t>
            </a:r>
            <a:r>
              <a:rPr lang="hu-HU" dirty="0" smtClean="0"/>
              <a:t>konkrét karaktereket </a:t>
            </a:r>
          </a:p>
          <a:p>
            <a:pPr lvl="3"/>
            <a:r>
              <a:rPr lang="hu-HU" dirty="0"/>
              <a:t>egyetlen betűtípus sem tartalmazza az Unicode-ban meghatározott több mint 140 000 karakter </a:t>
            </a:r>
            <a:r>
              <a:rPr lang="hu-HU" dirty="0" smtClean="0"/>
              <a:t>mindegyikét</a:t>
            </a:r>
          </a:p>
          <a:p>
            <a:pPr lvl="3"/>
            <a:r>
              <a:rPr lang="en-GB" dirty="0"/>
              <a:t>a </a:t>
            </a:r>
            <a:r>
              <a:rPr lang="en-GB" dirty="0" err="1"/>
              <a:t>szoftver</a:t>
            </a:r>
            <a:r>
              <a:rPr lang="en-GB" dirty="0"/>
              <a:t> </a:t>
            </a:r>
            <a:r>
              <a:rPr lang="en-GB" dirty="0" err="1"/>
              <a:t>megjeleníthet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„</a:t>
            </a:r>
            <a:r>
              <a:rPr lang="en-GB" dirty="0" err="1"/>
              <a:t>hiányzó</a:t>
            </a:r>
            <a:r>
              <a:rPr lang="en-GB" dirty="0"/>
              <a:t> </a:t>
            </a:r>
            <a:r>
              <a:rPr lang="en-GB" dirty="0" err="1"/>
              <a:t>karakter</a:t>
            </a:r>
            <a:r>
              <a:rPr lang="en-GB" dirty="0"/>
              <a:t>” </a:t>
            </a:r>
            <a:r>
              <a:rPr lang="en-GB" dirty="0" err="1"/>
              <a:t>szimbólumot</a:t>
            </a:r>
            <a:r>
              <a:rPr lang="en-GB" dirty="0"/>
              <a:t>, mint </a:t>
            </a:r>
            <a:r>
              <a:rPr lang="en-GB" dirty="0" err="1" smtClean="0"/>
              <a:t>pl</a:t>
            </a:r>
            <a:r>
              <a:rPr lang="hu-HU" dirty="0" smtClean="0"/>
              <a:t>. </a:t>
            </a:r>
            <a:r>
              <a:rPr lang="en-GB" dirty="0" smtClean="0"/>
              <a:t>� </a:t>
            </a:r>
            <a:r>
              <a:rPr lang="hu-HU" dirty="0" smtClean="0"/>
              <a:t>vagy</a:t>
            </a:r>
            <a:r>
              <a:rPr lang="en-GB" dirty="0" smtClean="0"/>
              <a:t> □, </a:t>
            </a:r>
            <a:r>
              <a:rPr lang="hu-HU" dirty="0" smtClean="0"/>
              <a:t>bár </a:t>
            </a:r>
            <a:r>
              <a:rPr lang="en-GB" dirty="0" smtClean="0"/>
              <a:t>a </a:t>
            </a:r>
            <a:r>
              <a:rPr lang="en-GB" dirty="0" err="1"/>
              <a:t>mögöttes</a:t>
            </a:r>
            <a:r>
              <a:rPr lang="en-GB" dirty="0"/>
              <a:t> </a:t>
            </a:r>
            <a:r>
              <a:rPr lang="en-GB" dirty="0" err="1" smtClean="0"/>
              <a:t>adat</a:t>
            </a:r>
            <a:r>
              <a:rPr lang="hu-HU" dirty="0" smtClean="0"/>
              <a:t>ok a bájtok szintjén </a:t>
            </a:r>
            <a:r>
              <a:rPr lang="en-GB" dirty="0" err="1" smtClean="0"/>
              <a:t>helyesek</a:t>
            </a:r>
            <a:r>
              <a:rPr lang="en-GB" dirty="0" smtClean="0"/>
              <a:t> </a:t>
            </a:r>
            <a:endParaRPr lang="hu-HU" dirty="0" smtClean="0"/>
          </a:p>
          <a:p>
            <a:pPr lvl="3"/>
            <a:r>
              <a:rPr lang="hu-HU" dirty="0"/>
              <a:t>a modern rendszerek </a:t>
            </a:r>
            <a:r>
              <a:rPr lang="hu-HU" dirty="0" smtClean="0"/>
              <a:t>olyan mechanizmusokat </a:t>
            </a:r>
            <a:r>
              <a:rPr lang="hu-HU" dirty="0"/>
              <a:t>is használnak, </a:t>
            </a:r>
            <a:r>
              <a:rPr lang="hu-HU" dirty="0" smtClean="0"/>
              <a:t>amelyek szükség esetén átváltanak </a:t>
            </a:r>
            <a:r>
              <a:rPr lang="hu-HU" dirty="0"/>
              <a:t>egy másik betűtípusra, amely tartalmazza a </a:t>
            </a:r>
            <a:r>
              <a:rPr lang="hu-HU" dirty="0" smtClean="0"/>
              <a:t>szimbólumot (</a:t>
            </a:r>
            <a:r>
              <a:rPr lang="en-GB" dirty="0"/>
              <a:t>font </a:t>
            </a:r>
            <a:r>
              <a:rPr lang="en-GB" dirty="0" err="1" smtClean="0"/>
              <a:t>fallback</a:t>
            </a:r>
            <a:r>
              <a:rPr lang="hu-H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172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Egyszerű szöveg feldolgozása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 smtClean="0"/>
              <a:t>Helyes gyakorlat:</a:t>
            </a:r>
          </a:p>
          <a:p>
            <a:pPr lvl="1"/>
            <a:r>
              <a:rPr lang="hu-HU" dirty="0"/>
              <a:t>UTF-8 használata fájlkódolásként; a legtöbb szövegszerkesztőben ez az alapértelmezett, de ha nem, </a:t>
            </a:r>
            <a:r>
              <a:rPr lang="hu-HU" dirty="0" smtClean="0"/>
              <a:t>állítsuk </a:t>
            </a:r>
            <a:r>
              <a:rPr lang="hu-HU" dirty="0"/>
              <a:t>be </a:t>
            </a:r>
            <a:endParaRPr lang="hu-HU" dirty="0" smtClean="0"/>
          </a:p>
          <a:p>
            <a:pPr lvl="1"/>
            <a:r>
              <a:rPr lang="hu-HU" dirty="0"/>
              <a:t>lehetőleg soha ne próbáljunk konvertálni a kódolások között, használjuk ugyanazt a kódolást (UTF-8) a teljes </a:t>
            </a:r>
            <a:r>
              <a:rPr lang="hu-HU" dirty="0" err="1" smtClean="0"/>
              <a:t>pipeline</a:t>
            </a:r>
            <a:r>
              <a:rPr lang="hu-HU" dirty="0" smtClean="0"/>
              <a:t> során</a:t>
            </a:r>
          </a:p>
          <a:p>
            <a:pPr lvl="1"/>
            <a:r>
              <a:rPr lang="hu-HU" dirty="0" smtClean="0"/>
              <a:t>ellenőrizzük, </a:t>
            </a:r>
            <a:r>
              <a:rPr lang="hu-HU" dirty="0"/>
              <a:t>hogy a terminál támogatja az UTF-8 bemenetet és </a:t>
            </a:r>
            <a:r>
              <a:rPr lang="hu-HU" dirty="0" smtClean="0"/>
              <a:t>kimenetet</a:t>
            </a:r>
          </a:p>
          <a:p>
            <a:pPr lvl="2"/>
            <a:r>
              <a:rPr lang="en-GB" dirty="0" err="1"/>
              <a:t>Linuxon</a:t>
            </a:r>
            <a:r>
              <a:rPr lang="en-GB" dirty="0"/>
              <a:t> </a:t>
            </a:r>
            <a:r>
              <a:rPr lang="en-GB" dirty="0" err="1"/>
              <a:t>általában</a:t>
            </a:r>
            <a:r>
              <a:rPr lang="en-GB" dirty="0"/>
              <a:t> </a:t>
            </a:r>
            <a:r>
              <a:rPr lang="en-GB" dirty="0" err="1"/>
              <a:t>alapértelmezett</a:t>
            </a:r>
            <a:r>
              <a:rPr lang="en-GB" dirty="0"/>
              <a:t>, </a:t>
            </a:r>
            <a:r>
              <a:rPr lang="en-GB" dirty="0" err="1" smtClean="0"/>
              <a:t>Windowson</a:t>
            </a:r>
            <a:r>
              <a:rPr lang="en-GB" dirty="0" smtClean="0"/>
              <a:t> </a:t>
            </a:r>
            <a:r>
              <a:rPr lang="hu-HU" dirty="0" smtClean="0"/>
              <a:t>külön be kell állítani </a:t>
            </a:r>
            <a:r>
              <a:rPr lang="en-GB" dirty="0" smtClean="0"/>
              <a:t>a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chcp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65001</a:t>
            </a:r>
            <a:r>
              <a:rPr lang="en-GB" dirty="0"/>
              <a:t> </a:t>
            </a:r>
            <a:r>
              <a:rPr lang="en-GB" dirty="0" err="1"/>
              <a:t>paranccsal</a:t>
            </a:r>
            <a:r>
              <a:rPr lang="en-GB" dirty="0"/>
              <a:t> 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 err="1"/>
              <a:t>állítsuk</a:t>
            </a:r>
            <a:r>
              <a:rPr lang="en-GB" dirty="0"/>
              <a:t> be a </a:t>
            </a:r>
            <a:r>
              <a:rPr lang="en-GB" dirty="0" err="1"/>
              <a:t>kódolást</a:t>
            </a:r>
            <a:r>
              <a:rPr lang="en-GB" dirty="0"/>
              <a:t> a be-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kimenethez</a:t>
            </a:r>
            <a:r>
              <a:rPr lang="en-GB" dirty="0"/>
              <a:t>, pl. </a:t>
            </a:r>
            <a:r>
              <a:rPr lang="en-GB" dirty="0" smtClean="0"/>
              <a:t>Python</a:t>
            </a:r>
            <a:r>
              <a:rPr lang="hu-HU" dirty="0" err="1" smtClean="0"/>
              <a:t>ban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2661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Szöveg</a:t>
            </a:r>
            <a:r>
              <a:rPr lang="en-GB" dirty="0"/>
              <a:t> </a:t>
            </a:r>
            <a:r>
              <a:rPr lang="en-GB" dirty="0" err="1"/>
              <a:t>beszerzése</a:t>
            </a:r>
            <a:r>
              <a:rPr lang="en-GB" dirty="0"/>
              <a:t> </a:t>
            </a:r>
            <a:r>
              <a:rPr lang="en-GB" dirty="0" err="1"/>
              <a:t>weboldalakról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  <a:r>
              <a:rPr lang="hu-HU" dirty="0"/>
              <a:t> könyvtár: </a:t>
            </a:r>
            <a:r>
              <a:rPr lang="hu-HU" dirty="0" smtClean="0"/>
              <a:t>ún. harmadik </a:t>
            </a:r>
            <a:r>
              <a:rPr lang="hu-HU" dirty="0"/>
              <a:t>féltől származó csomag (nem része a standard könyvtárnak), lehetővé </a:t>
            </a:r>
            <a:r>
              <a:rPr lang="hu-HU" dirty="0" smtClean="0"/>
              <a:t>teszi, hogy Python-program webes </a:t>
            </a:r>
            <a:r>
              <a:rPr lang="hu-HU" dirty="0"/>
              <a:t>erőforrásokkal (</a:t>
            </a:r>
            <a:r>
              <a:rPr lang="hu-HU" dirty="0" err="1"/>
              <a:t>API-k</a:t>
            </a:r>
            <a:r>
              <a:rPr lang="hu-HU" dirty="0"/>
              <a:t>, weboldalak stb.) </a:t>
            </a:r>
            <a:r>
              <a:rPr lang="hu-HU" dirty="0" smtClean="0"/>
              <a:t>kommunikáljon anélkül</a:t>
            </a:r>
            <a:r>
              <a:rPr lang="hu-HU" dirty="0"/>
              <a:t>, hogy a felhasználónak </a:t>
            </a:r>
            <a:r>
              <a:rPr lang="hu-HU" dirty="0" smtClean="0"/>
              <a:t>bajlódnia kellene </a:t>
            </a:r>
            <a:r>
              <a:rPr lang="hu-HU" dirty="0"/>
              <a:t>az alacsony szintű </a:t>
            </a:r>
            <a:r>
              <a:rPr lang="hu-HU" dirty="0" smtClean="0"/>
              <a:t>részletekkel (pl</a:t>
            </a:r>
            <a:r>
              <a:rPr lang="hu-HU" dirty="0"/>
              <a:t>. </a:t>
            </a:r>
            <a:r>
              <a:rPr lang="hu-HU" dirty="0" smtClean="0"/>
              <a:t>URL kódolása, </a:t>
            </a:r>
            <a:r>
              <a:rPr lang="hu-HU" dirty="0" err="1" smtClean="0"/>
              <a:t>HTTP-fejlécek</a:t>
            </a:r>
            <a:r>
              <a:rPr lang="hu-HU" dirty="0" smtClean="0"/>
              <a:t>)</a:t>
            </a:r>
            <a:endParaRPr lang="hu-HU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hu-HU" dirty="0" smtClean="0"/>
              <a:t>adat lekérése </a:t>
            </a:r>
            <a:r>
              <a:rPr lang="hu-HU" dirty="0" err="1" smtClean="0"/>
              <a:t>GET</a:t>
            </a:r>
            <a:r>
              <a:rPr lang="hu-HU" dirty="0" smtClean="0"/>
              <a:t> kéréssel egy URL-ről</a:t>
            </a:r>
          </a:p>
          <a:p>
            <a:pPr lvl="1"/>
            <a:r>
              <a:rPr lang="hu-HU" dirty="0" smtClean="0"/>
              <a:t>POST, </a:t>
            </a:r>
            <a:r>
              <a:rPr lang="hu-HU" dirty="0" err="1" smtClean="0"/>
              <a:t>PUT</a:t>
            </a:r>
            <a:r>
              <a:rPr lang="hu-HU" dirty="0" smtClean="0"/>
              <a:t>, </a:t>
            </a:r>
            <a:r>
              <a:rPr lang="hu-HU" dirty="0" err="1" smtClean="0"/>
              <a:t>DELETE</a:t>
            </a:r>
            <a:r>
              <a:rPr lang="hu-HU" dirty="0" smtClean="0"/>
              <a:t> stb. kérések</a:t>
            </a:r>
          </a:p>
          <a:p>
            <a:pPr lvl="1"/>
            <a:r>
              <a:rPr lang="hu-HU" dirty="0" smtClean="0"/>
              <a:t>sütik (</a:t>
            </a:r>
            <a:r>
              <a:rPr lang="hu-HU" dirty="0" err="1" smtClean="0"/>
              <a:t>cookiek</a:t>
            </a:r>
            <a:r>
              <a:rPr lang="hu-HU" dirty="0" smtClean="0"/>
              <a:t>), munkamenetek (session), azonosítás (</a:t>
            </a:r>
            <a:r>
              <a:rPr lang="hu-HU" dirty="0" err="1" smtClean="0"/>
              <a:t>autentikáció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válaszként kapott adatok elérése (státuszkódok, fejlécek, tartalom)</a:t>
            </a:r>
          </a:p>
          <a:p>
            <a:r>
              <a:rPr lang="hu-HU" dirty="0" smtClean="0"/>
              <a:t>Röviden: a </a:t>
            </a:r>
            <a:r>
              <a:rPr lang="hu-HU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  <a:r>
              <a:rPr lang="hu-HU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smtClean="0"/>
              <a:t>lekéri </a:t>
            </a:r>
            <a:r>
              <a:rPr lang="hu-HU" dirty="0"/>
              <a:t>a feldolgozandó </a:t>
            </a:r>
            <a:r>
              <a:rPr lang="hu-HU" dirty="0" smtClean="0"/>
              <a:t>HTML-dokumentumot </a:t>
            </a:r>
            <a:r>
              <a:rPr lang="hu-HU" dirty="0"/>
              <a:t>a távoli szerverről, és visszaadja </a:t>
            </a:r>
            <a:r>
              <a:rPr lang="hu-HU" dirty="0" smtClean="0"/>
              <a:t>azt</a:t>
            </a:r>
          </a:p>
        </p:txBody>
      </p:sp>
    </p:spTree>
    <p:extLst>
      <p:ext uri="{BB962C8B-B14F-4D97-AF65-F5344CB8AC3E}">
        <p14:creationId xmlns:p14="http://schemas.microsoft.com/office/powerpoint/2010/main" val="28545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5322</TotalTime>
  <Words>4014</Words>
  <Application>Microsoft Office PowerPoint</Application>
  <PresentationFormat>Diavetítés a képernyőre (4:3 oldalarány)</PresentationFormat>
  <Paragraphs>303</Paragraphs>
  <Slides>30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30</vt:i4>
      </vt:variant>
    </vt:vector>
  </HeadingPairs>
  <TitlesOfParts>
    <vt:vector size="31" baseType="lpstr">
      <vt:lpstr>Office-téma</vt:lpstr>
      <vt:lpstr>Természetes nyelvek feldolgozása Szöveges dokumentumok kezelése</vt:lpstr>
      <vt:lpstr>Szövegek forrásai</vt:lpstr>
      <vt:lpstr>Szöveg- és bináris fájlok</vt:lpstr>
      <vt:lpstr>Szövegek forrásai</vt:lpstr>
      <vt:lpstr>Szövegek forrásai</vt:lpstr>
      <vt:lpstr>Egyszerű szöveg feldolgozása</vt:lpstr>
      <vt:lpstr>Egyszerű szöveg feldolgozása</vt:lpstr>
      <vt:lpstr>Egyszerű szöveg feldolgozása</vt:lpstr>
      <vt:lpstr>Szöveg beszerzése weboldalakról</vt:lpstr>
      <vt:lpstr>Szöveg beszerzése weboldalakról</vt:lpstr>
      <vt:lpstr>Szöveg beszerzése weboldalakról</vt:lpstr>
      <vt:lpstr>Szöveg beszerzése weboldalakról</vt:lpstr>
      <vt:lpstr>Szöveg beszerzése weboldalakról</vt:lpstr>
      <vt:lpstr>Szöveg beszerzése weboldalakról</vt:lpstr>
      <vt:lpstr>Szöveg kinyerése formázott szövegfájlból</vt:lpstr>
      <vt:lpstr>Szöveg kinyerése formázott szövegfájlból</vt:lpstr>
      <vt:lpstr>Kinyerés PDF-ből</vt:lpstr>
      <vt:lpstr>Docling általános szövegkinyerésre</vt:lpstr>
      <vt:lpstr>Kinyerés e-könyv formátumokból</vt:lpstr>
      <vt:lpstr>Gyors bevezetés a reguláris kifejezésekbe</vt:lpstr>
      <vt:lpstr>Gyors bevezetés a reguláris kifejezésekbe</vt:lpstr>
      <vt:lpstr>Gyors bevezetés a reguláris kifejezésekbe</vt:lpstr>
      <vt:lpstr>Gyors bevezetés a reguláris kifejezésekbe</vt:lpstr>
      <vt:lpstr>Gyors bevezetés a reguláris kifejezésekbe</vt:lpstr>
      <vt:lpstr>Gyors bevezetés a reguláris kifejezésekbe</vt:lpstr>
      <vt:lpstr>Gyors bevezetés a reguláris kifejezésekbe</vt:lpstr>
      <vt:lpstr>Gyors bevezetés a reguláris kifejezésekbe</vt:lpstr>
      <vt:lpstr>Reguláris kifejezések Pythonnal</vt:lpstr>
      <vt:lpstr>Reguláris kifejezések Pythonnal</vt:lpstr>
      <vt:lpstr>Reguláris kifejezések Pythonnal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Handling text documents</dc:title>
  <dc:creator>Anonim</dc:creator>
  <cp:lastModifiedBy>Anonim</cp:lastModifiedBy>
  <cp:revision>114</cp:revision>
  <dcterms:created xsi:type="dcterms:W3CDTF">2025-09-13T10:29:29Z</dcterms:created>
  <dcterms:modified xsi:type="dcterms:W3CDTF">2025-10-03T15:11:45Z</dcterms:modified>
</cp:coreProperties>
</file>