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4" r:id="rId3"/>
    <p:sldId id="259" r:id="rId4"/>
    <p:sldId id="258" r:id="rId5"/>
    <p:sldId id="265" r:id="rId6"/>
    <p:sldId id="266" r:id="rId7"/>
    <p:sldId id="267" r:id="rId8"/>
    <p:sldId id="271" r:id="rId9"/>
    <p:sldId id="268" r:id="rId10"/>
    <p:sldId id="261" r:id="rId11"/>
    <p:sldId id="269" r:id="rId12"/>
    <p:sldId id="272" r:id="rId13"/>
    <p:sldId id="270" r:id="rId14"/>
    <p:sldId id="273" r:id="rId15"/>
    <p:sldId id="263" r:id="rId16"/>
  </p:sldIdLst>
  <p:sldSz cx="18288000" cy="10287000"/>
  <p:notesSz cx="6858000" cy="9144000"/>
  <p:embeddedFontLs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gg8nrVrQIHCebcnYX+6Ez5Wxm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C7109-C5AB-4898-B54B-1CCE95067129}">
  <a:tblStyle styleId="{B90C7109-C5AB-4898-B54B-1CCE950671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8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521475FC-D027-68AA-47C0-0B94CB718A01}"/>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C72D7FC2-4444-8FAC-C997-0BA9EA832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C86ED32E-C844-1D6F-44A2-7474BA7C67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86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F7AB5B1E-02E2-3980-416D-298041288D23}"/>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7992B0FE-6585-86BF-7112-A4D7F2EEA8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6FC16096-01BC-11B5-AD8C-0E1549991D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605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7B363C8A-62F9-C1F6-613F-39B9DD701615}"/>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5D70CEC0-F30E-2238-E2DB-CD04067D04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6B2D80DF-47DB-55E8-9F6A-12554908E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944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E527421-5D09-B3DD-9179-6ABC7A927750}"/>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8E0C05B0-A9F6-AAEE-8770-A0BEC2DB2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EB37C9FE-93D7-DEEE-868E-B6863DC57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08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089c74d9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5" name="Google Shape;195;g22089c74d9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E1C0E022-5037-7A5E-E1E4-87E88D335D21}"/>
            </a:ext>
          </a:extLst>
        </p:cNvPr>
        <p:cNvGrpSpPr/>
        <p:nvPr/>
      </p:nvGrpSpPr>
      <p:grpSpPr>
        <a:xfrm>
          <a:off x="0" y="0"/>
          <a:ext cx="0" cy="0"/>
          <a:chOff x="0" y="0"/>
          <a:chExt cx="0" cy="0"/>
        </a:xfrm>
      </p:grpSpPr>
      <p:sp>
        <p:nvSpPr>
          <p:cNvPr id="141" name="Google Shape;141;p9:notes">
            <a:extLst>
              <a:ext uri="{FF2B5EF4-FFF2-40B4-BE49-F238E27FC236}">
                <a16:creationId xmlns:a16="http://schemas.microsoft.com/office/drawing/2014/main" id="{BE3D6C1C-C58F-97DF-8F0A-35C2E70E6D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a:extLst>
              <a:ext uri="{FF2B5EF4-FFF2-40B4-BE49-F238E27FC236}">
                <a16:creationId xmlns:a16="http://schemas.microsoft.com/office/drawing/2014/main" id="{120AF225-8EA1-A85C-7022-F732C543D6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63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7627280E-6EDF-F4F5-8D33-B287278FDBEE}"/>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89B7AB7F-BC49-12AA-B822-764FFD4601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54748DFE-6A3C-51F6-3079-C2F85E4C3A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17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AD63B66-B572-F23E-7537-41BDE615E040}"/>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6940815B-F680-24B9-6D83-B23035F891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A9D1F0D9-A231-269C-067C-CCCA3EBA7A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49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7A3221A-CC69-4808-9F92-16C8BEC0AC8C}"/>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9C58C8A9-B071-48E8-3D2C-B7BABCFE64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CF3D79E8-E359-CD35-649B-3B59FD2345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8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A9E4C4C5-138B-E877-A8C2-244C570C2011}"/>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89EB90BB-C36B-99EB-4F6D-827907927B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0028853A-8BC9-CC29-EEFF-5C39CFDDE3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95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1B11797D-3F0E-E8F0-33BC-FCCAE14F47DE}"/>
            </a:ext>
          </a:extLst>
        </p:cNvPr>
        <p:cNvGrpSpPr/>
        <p:nvPr/>
      </p:nvGrpSpPr>
      <p:grpSpPr>
        <a:xfrm>
          <a:off x="0" y="0"/>
          <a:ext cx="0" cy="0"/>
          <a:chOff x="0" y="0"/>
          <a:chExt cx="0" cy="0"/>
        </a:xfrm>
      </p:grpSpPr>
      <p:sp>
        <p:nvSpPr>
          <p:cNvPr id="156" name="Google Shape;156;p4:notes">
            <a:extLst>
              <a:ext uri="{FF2B5EF4-FFF2-40B4-BE49-F238E27FC236}">
                <a16:creationId xmlns:a16="http://schemas.microsoft.com/office/drawing/2014/main" id="{25D32AF4-79BF-5BE9-6FA9-04A28B1A9E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a:extLst>
              <a:ext uri="{FF2B5EF4-FFF2-40B4-BE49-F238E27FC236}">
                <a16:creationId xmlns:a16="http://schemas.microsoft.com/office/drawing/2014/main" id="{36C25605-9B6E-89D6-2E59-63571B3DA3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89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rot="-8100000">
            <a:off x="14324902" y="1469072"/>
            <a:ext cx="4879847" cy="15755995"/>
          </a:xfrm>
          <a:custGeom>
            <a:avLst/>
            <a:gdLst/>
            <a:ahLst/>
            <a:cxnLst/>
            <a:rect l="l" t="t" r="r" b="b"/>
            <a:pathLst>
              <a:path w="4879847" h="15755995" extrusionOk="0">
                <a:moveTo>
                  <a:pt x="0" y="0"/>
                </a:moveTo>
                <a:lnTo>
                  <a:pt x="4879847" y="0"/>
                </a:lnTo>
                <a:lnTo>
                  <a:pt x="4879847" y="15755996"/>
                </a:lnTo>
                <a:lnTo>
                  <a:pt x="0" y="15755996"/>
                </a:lnTo>
                <a:lnTo>
                  <a:pt x="0" y="0"/>
                </a:lnTo>
                <a:close/>
              </a:path>
            </a:pathLst>
          </a:custGeom>
          <a:blipFill rotWithShape="1">
            <a:blip r:embed="rId3">
              <a:alphaModFix/>
            </a:blip>
            <a:stretch>
              <a:fillRect l="-525782" t="-40820" b="-52989"/>
            </a:stretch>
          </a:blipFill>
          <a:ln>
            <a:noFill/>
          </a:ln>
        </p:spPr>
      </p:sp>
      <p:sp>
        <p:nvSpPr>
          <p:cNvPr id="85" name="Google Shape;85;p1"/>
          <p:cNvSpPr txBox="1"/>
          <p:nvPr/>
        </p:nvSpPr>
        <p:spPr>
          <a:xfrm>
            <a:off x="4284935" y="1244096"/>
            <a:ext cx="9383486" cy="4503349"/>
          </a:xfrm>
          <a:prstGeom prst="rect">
            <a:avLst/>
          </a:prstGeom>
          <a:noFill/>
          <a:ln>
            <a:noFill/>
          </a:ln>
        </p:spPr>
        <p:txBody>
          <a:bodyPr spcFirstLastPara="1" wrap="square" lIns="0" tIns="0" rIns="0" bIns="0" anchor="t" anchorCtr="0">
            <a:spAutoFit/>
          </a:bodyPr>
          <a:lstStyle/>
          <a:p>
            <a:pPr algn="ctr">
              <a:lnSpc>
                <a:spcPct val="123869"/>
              </a:lnSpc>
            </a:pPr>
            <a:r>
              <a:rPr lang="es-ES" sz="4000" b="1" dirty="0">
                <a:solidFill>
                  <a:srgbClr val="003366"/>
                </a:solidFill>
              </a:rPr>
              <a:t>Sistema Inteligente para la predicción de descompensaciones Clínicas</a:t>
            </a:r>
            <a:r>
              <a:rPr lang="en-US" sz="4000" b="1" i="0" u="none" strike="noStrike" cap="none" dirty="0">
                <a:solidFill>
                  <a:schemeClr val="dk1"/>
                </a:solidFill>
                <a:latin typeface="Montserrat"/>
                <a:ea typeface="Montserrat"/>
                <a:cs typeface="Montserrat"/>
                <a:sym typeface="Montserrat"/>
              </a:rPr>
              <a:t> </a:t>
            </a:r>
          </a:p>
          <a:p>
            <a:pPr>
              <a:lnSpc>
                <a:spcPct val="123869"/>
              </a:lnSpc>
            </a:pPr>
            <a:endParaRPr lang="en-US" sz="1800" b="1" dirty="0">
              <a:solidFill>
                <a:srgbClr val="791632"/>
              </a:solidFill>
              <a:latin typeface="Montserrat"/>
              <a:ea typeface="Montserrat"/>
              <a:cs typeface="Montserrat"/>
              <a:sym typeface="Montserrat"/>
            </a:endParaRPr>
          </a:p>
          <a:p>
            <a:pPr algn="ctr">
              <a:lnSpc>
                <a:spcPct val="123869"/>
              </a:lnSpc>
            </a:pPr>
            <a:r>
              <a:rPr lang="es-EC" sz="3200" b="1" dirty="0">
                <a:solidFill>
                  <a:srgbClr val="791632"/>
                </a:solidFill>
                <a:latin typeface="Montserrat"/>
              </a:rPr>
              <a:t>Diabetes Tipo 2, Hipertensión Arterial o ambas patologías</a:t>
            </a:r>
          </a:p>
          <a:p>
            <a:pPr algn="ctr">
              <a:lnSpc>
                <a:spcPct val="123869"/>
              </a:lnSpc>
            </a:pPr>
            <a:endParaRPr lang="es-EC" sz="3200" b="1" dirty="0">
              <a:solidFill>
                <a:srgbClr val="791632"/>
              </a:solidFill>
              <a:latin typeface="Montserrat"/>
            </a:endParaRPr>
          </a:p>
          <a:p>
            <a:pPr algn="ctr">
              <a:lnSpc>
                <a:spcPct val="123869"/>
              </a:lnSpc>
            </a:pPr>
            <a:r>
              <a:rPr lang="es-ES" sz="2800" dirty="0">
                <a:solidFill>
                  <a:srgbClr val="003366"/>
                </a:solidFill>
              </a:rPr>
              <a:t>Fase de Preparación y Procesamiento de Datos</a:t>
            </a:r>
            <a:endParaRPr lang="es-EC" sz="2800" dirty="0">
              <a:solidFill>
                <a:srgbClr val="003366"/>
              </a:solidFill>
            </a:endParaRPr>
          </a:p>
          <a:p>
            <a:pPr lvl="0">
              <a:lnSpc>
                <a:spcPct val="123869"/>
              </a:lnSpc>
            </a:pPr>
            <a:endParaRPr dirty="0"/>
          </a:p>
        </p:txBody>
      </p:sp>
      <p:sp>
        <p:nvSpPr>
          <p:cNvPr id="86" name="Google Shape;86;p1"/>
          <p:cNvSpPr/>
          <p:nvPr/>
        </p:nvSpPr>
        <p:spPr>
          <a:xfrm rot="2700000">
            <a:off x="521329" y="-3317944"/>
            <a:ext cx="2336254" cy="7543272"/>
          </a:xfrm>
          <a:custGeom>
            <a:avLst/>
            <a:gdLst/>
            <a:ahLst/>
            <a:cxnLst/>
            <a:rect l="l" t="t" r="r" b="b"/>
            <a:pathLst>
              <a:path w="2336254" h="7543272" extrusionOk="0">
                <a:moveTo>
                  <a:pt x="0" y="0"/>
                </a:moveTo>
                <a:lnTo>
                  <a:pt x="2336254" y="0"/>
                </a:lnTo>
                <a:lnTo>
                  <a:pt x="2336254" y="7543273"/>
                </a:lnTo>
                <a:lnTo>
                  <a:pt x="0" y="7543273"/>
                </a:lnTo>
                <a:lnTo>
                  <a:pt x="0" y="0"/>
                </a:lnTo>
                <a:close/>
              </a:path>
            </a:pathLst>
          </a:custGeom>
          <a:blipFill rotWithShape="1">
            <a:blip r:embed="rId3">
              <a:alphaModFix/>
            </a:blip>
            <a:stretch>
              <a:fillRect l="-525782" t="-40820" b="-52989"/>
            </a:stretch>
          </a:blipFill>
          <a:ln>
            <a:noFill/>
          </a:ln>
        </p:spPr>
      </p:sp>
      <p:sp>
        <p:nvSpPr>
          <p:cNvPr id="87" name="Google Shape;87;p1"/>
          <p:cNvSpPr/>
          <p:nvPr/>
        </p:nvSpPr>
        <p:spPr>
          <a:xfrm rot="2708328">
            <a:off x="9786933" y="8499369"/>
            <a:ext cx="4018080" cy="3956261"/>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rot="2708328">
            <a:off x="16181728" y="6542130"/>
            <a:ext cx="4018080" cy="5186608"/>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2708328">
            <a:off x="12319185" y="8489343"/>
            <a:ext cx="4018080" cy="3956261"/>
          </a:xfrm>
          <a:prstGeom prst="rect">
            <a:avLst/>
          </a:prstGeom>
          <a:solidFill>
            <a:srgbClr val="7916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2708328">
            <a:off x="16243905" y="1811602"/>
            <a:ext cx="4018080" cy="5186608"/>
          </a:xfrm>
          <a:prstGeom prst="rect">
            <a:avLst/>
          </a:prstGeom>
          <a:solidFill>
            <a:srgbClr val="7916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2708328">
            <a:off x="-1930035" y="-2608220"/>
            <a:ext cx="4018080" cy="5186608"/>
          </a:xfrm>
          <a:prstGeom prst="rect">
            <a:avLst/>
          </a:prstGeom>
          <a:solidFill>
            <a:srgbClr val="7916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Google Shape;85;p1">
            <a:extLst>
              <a:ext uri="{FF2B5EF4-FFF2-40B4-BE49-F238E27FC236}">
                <a16:creationId xmlns:a16="http://schemas.microsoft.com/office/drawing/2014/main" id="{B6D121A2-757C-BC0C-CBE3-79875B8E4646}"/>
              </a:ext>
            </a:extLst>
          </p:cNvPr>
          <p:cNvSpPr txBox="1"/>
          <p:nvPr/>
        </p:nvSpPr>
        <p:spPr>
          <a:xfrm>
            <a:off x="490653" y="6136710"/>
            <a:ext cx="9383486" cy="2235677"/>
          </a:xfrm>
          <a:prstGeom prst="rect">
            <a:avLst/>
          </a:prstGeom>
          <a:noFill/>
          <a:ln>
            <a:noFill/>
          </a:ln>
        </p:spPr>
        <p:txBody>
          <a:bodyPr spcFirstLastPara="1" wrap="square" lIns="0" tIns="0" rIns="0" bIns="0" anchor="t" anchorCtr="0">
            <a:spAutoFit/>
          </a:bodyPr>
          <a:lstStyle/>
          <a:p>
            <a:pPr algn="ctr">
              <a:lnSpc>
                <a:spcPct val="123869"/>
              </a:lnSpc>
            </a:pPr>
            <a:r>
              <a:rPr lang="es-ES" sz="4000" b="1" dirty="0">
                <a:solidFill>
                  <a:srgbClr val="003366"/>
                </a:solidFill>
              </a:rPr>
              <a:t>Presentado por: </a:t>
            </a:r>
            <a:endParaRPr lang="en-US" sz="4000" b="1" i="0" u="none" strike="noStrike" cap="none" dirty="0">
              <a:solidFill>
                <a:schemeClr val="dk1"/>
              </a:solidFill>
              <a:latin typeface="Montserrat"/>
              <a:ea typeface="Montserrat"/>
              <a:cs typeface="Montserrat"/>
              <a:sym typeface="Montserrat"/>
            </a:endParaRPr>
          </a:p>
          <a:p>
            <a:pPr>
              <a:lnSpc>
                <a:spcPct val="123869"/>
              </a:lnSpc>
            </a:pPr>
            <a:endParaRPr lang="en-US" sz="1800" b="1" dirty="0">
              <a:solidFill>
                <a:srgbClr val="791632"/>
              </a:solidFill>
              <a:latin typeface="Montserrat"/>
              <a:ea typeface="Montserrat"/>
              <a:cs typeface="Montserrat"/>
              <a:sym typeface="Montserrat"/>
            </a:endParaRPr>
          </a:p>
          <a:p>
            <a:pPr algn="ctr"/>
            <a:r>
              <a:rPr lang="es-ES" sz="2800" b="1" dirty="0">
                <a:solidFill>
                  <a:srgbClr val="791632"/>
                </a:solidFill>
                <a:latin typeface="Montserrat"/>
              </a:rPr>
              <a:t>Bolaños Escandón María Fernanda</a:t>
            </a:r>
          </a:p>
          <a:p>
            <a:pPr algn="ctr"/>
            <a:r>
              <a:rPr lang="es-ES" sz="2800" b="1" dirty="0">
                <a:solidFill>
                  <a:srgbClr val="791632"/>
                </a:solidFill>
                <a:latin typeface="Montserrat"/>
              </a:rPr>
              <a:t>Montaño Cárdenas Fernando Xavier</a:t>
            </a:r>
          </a:p>
          <a:p>
            <a:pPr lvl="0">
              <a:lnSpc>
                <a:spcPct val="123869"/>
              </a:lnSpc>
            </a:pPr>
            <a:endParaRPr dirty="0"/>
          </a:p>
        </p:txBody>
      </p:sp>
      <p:sp>
        <p:nvSpPr>
          <p:cNvPr id="3" name="Google Shape;85;p1">
            <a:extLst>
              <a:ext uri="{FF2B5EF4-FFF2-40B4-BE49-F238E27FC236}">
                <a16:creationId xmlns:a16="http://schemas.microsoft.com/office/drawing/2014/main" id="{74957AAA-3267-D223-733A-2BE63FC97220}"/>
              </a:ext>
            </a:extLst>
          </p:cNvPr>
          <p:cNvSpPr txBox="1"/>
          <p:nvPr/>
        </p:nvSpPr>
        <p:spPr>
          <a:xfrm>
            <a:off x="12320838" y="6778937"/>
            <a:ext cx="4076328" cy="534313"/>
          </a:xfrm>
          <a:prstGeom prst="rect">
            <a:avLst/>
          </a:prstGeom>
          <a:noFill/>
          <a:ln>
            <a:noFill/>
          </a:ln>
        </p:spPr>
        <p:txBody>
          <a:bodyPr spcFirstLastPara="1" wrap="square" lIns="0" tIns="0" rIns="0" bIns="0" anchor="t" anchorCtr="0">
            <a:spAutoFit/>
          </a:bodyPr>
          <a:lstStyle/>
          <a:p>
            <a:pPr algn="ctr">
              <a:lnSpc>
                <a:spcPct val="123869"/>
              </a:lnSpc>
            </a:pPr>
            <a:r>
              <a:rPr lang="es-EC" sz="2800" dirty="0">
                <a:solidFill>
                  <a:srgbClr val="003366"/>
                </a:solidFill>
              </a:rPr>
              <a:t>26/09/2025</a:t>
            </a:r>
          </a:p>
        </p:txBody>
      </p:sp>
      <p:sp>
        <p:nvSpPr>
          <p:cNvPr id="4" name="Google Shape;85;p1">
            <a:extLst>
              <a:ext uri="{FF2B5EF4-FFF2-40B4-BE49-F238E27FC236}">
                <a16:creationId xmlns:a16="http://schemas.microsoft.com/office/drawing/2014/main" id="{85BE4300-9F2D-5E22-E055-2D82F46E3F3D}"/>
              </a:ext>
            </a:extLst>
          </p:cNvPr>
          <p:cNvSpPr txBox="1"/>
          <p:nvPr/>
        </p:nvSpPr>
        <p:spPr>
          <a:xfrm>
            <a:off x="288060" y="9372268"/>
            <a:ext cx="9383486" cy="534313"/>
          </a:xfrm>
          <a:prstGeom prst="rect">
            <a:avLst/>
          </a:prstGeom>
          <a:noFill/>
          <a:ln>
            <a:noFill/>
          </a:ln>
        </p:spPr>
        <p:txBody>
          <a:bodyPr spcFirstLastPara="1" wrap="square" lIns="0" tIns="0" rIns="0" bIns="0" anchor="t" anchorCtr="0">
            <a:spAutoFit/>
          </a:bodyPr>
          <a:lstStyle/>
          <a:p>
            <a:pPr algn="ctr">
              <a:lnSpc>
                <a:spcPct val="123869"/>
              </a:lnSpc>
            </a:pPr>
            <a:r>
              <a:rPr lang="es-ES" sz="2800" b="1" dirty="0">
                <a:solidFill>
                  <a:srgbClr val="003366"/>
                </a:solidFill>
              </a:rPr>
              <a:t>Maestría en Inteligencia Artificial </a:t>
            </a:r>
            <a:endParaRPr lang="en-US" sz="2800" b="1" i="0" u="none" strike="noStrike" cap="none" dirty="0">
              <a:solidFill>
                <a:schemeClr val="dk1"/>
              </a:solidFill>
              <a:latin typeface="Montserrat"/>
              <a:ea typeface="Montserrat"/>
              <a:cs typeface="Montserrat"/>
              <a:sym typeface="Montserrat"/>
            </a:endParaRPr>
          </a:p>
        </p:txBody>
      </p:sp>
      <p:pic>
        <p:nvPicPr>
          <p:cNvPr id="6" name="Imagen 5">
            <a:extLst>
              <a:ext uri="{FF2B5EF4-FFF2-40B4-BE49-F238E27FC236}">
                <a16:creationId xmlns:a16="http://schemas.microsoft.com/office/drawing/2014/main" id="{EFF5F2C7-71EC-3FE8-2C9A-6AB0A1F8C4A1}"/>
              </a:ext>
            </a:extLst>
          </p:cNvPr>
          <p:cNvPicPr>
            <a:picLocks noChangeAspect="1"/>
          </p:cNvPicPr>
          <p:nvPr/>
        </p:nvPicPr>
        <p:blipFill>
          <a:blip r:embed="rId4"/>
          <a:stretch>
            <a:fillRect/>
          </a:stretch>
        </p:blipFill>
        <p:spPr>
          <a:xfrm>
            <a:off x="14287962" y="276256"/>
            <a:ext cx="2210108" cy="27816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p:nvPr/>
        </p:nvSpPr>
        <p:spPr>
          <a:xfrm rot="-10019606">
            <a:off x="11334035" y="-1136129"/>
            <a:ext cx="3889773" cy="12559257"/>
          </a:xfrm>
          <a:custGeom>
            <a:avLst/>
            <a:gdLst/>
            <a:ahLst/>
            <a:cxnLst/>
            <a:rect l="l" t="t" r="r" b="b"/>
            <a:pathLst>
              <a:path w="3889773" h="12559257" extrusionOk="0">
                <a:moveTo>
                  <a:pt x="0" y="0"/>
                </a:moveTo>
                <a:lnTo>
                  <a:pt x="3889773" y="0"/>
                </a:lnTo>
                <a:lnTo>
                  <a:pt x="3889773" y="12559258"/>
                </a:lnTo>
                <a:lnTo>
                  <a:pt x="0" y="12559258"/>
                </a:lnTo>
                <a:lnTo>
                  <a:pt x="0" y="0"/>
                </a:lnTo>
                <a:close/>
              </a:path>
            </a:pathLst>
          </a:custGeom>
          <a:blipFill rotWithShape="1">
            <a:blip r:embed="rId3">
              <a:alphaModFix/>
            </a:blip>
            <a:stretch>
              <a:fillRect l="-525782" t="-40820" b="-52989"/>
            </a:stretch>
          </a:blipFill>
          <a:ln>
            <a:noFill/>
          </a:ln>
        </p:spPr>
      </p:sp>
      <p:grpSp>
        <p:nvGrpSpPr>
          <p:cNvPr id="169" name="Google Shape;169;p5"/>
          <p:cNvGrpSpPr/>
          <p:nvPr/>
        </p:nvGrpSpPr>
        <p:grpSpPr>
          <a:xfrm rot="721907">
            <a:off x="12387555" y="-1337167"/>
            <a:ext cx="8981737" cy="13262821"/>
            <a:chOff x="0" y="-47625"/>
            <a:chExt cx="2365560" cy="3493089"/>
          </a:xfrm>
        </p:grpSpPr>
        <p:sp>
          <p:nvSpPr>
            <p:cNvPr id="170" name="Google Shape;170;p5"/>
            <p:cNvSpPr/>
            <p:nvPr/>
          </p:nvSpPr>
          <p:spPr>
            <a:xfrm>
              <a:off x="0" y="0"/>
              <a:ext cx="2365560" cy="3445464"/>
            </a:xfrm>
            <a:custGeom>
              <a:avLst/>
              <a:gdLst/>
              <a:ahLst/>
              <a:cxnLst/>
              <a:rect l="l" t="t" r="r" b="b"/>
              <a:pathLst>
                <a:path w="2365560" h="3445464" extrusionOk="0">
                  <a:moveTo>
                    <a:pt x="0" y="0"/>
                  </a:moveTo>
                  <a:lnTo>
                    <a:pt x="2365560" y="0"/>
                  </a:lnTo>
                  <a:lnTo>
                    <a:pt x="2365560" y="3445464"/>
                  </a:lnTo>
                  <a:lnTo>
                    <a:pt x="0" y="3445464"/>
                  </a:lnTo>
                  <a:close/>
                </a:path>
              </a:pathLst>
            </a:custGeom>
            <a:solidFill>
              <a:srgbClr val="791632"/>
            </a:solidFill>
            <a:ln>
              <a:noFill/>
            </a:ln>
          </p:spPr>
        </p:sp>
        <p:sp>
          <p:nvSpPr>
            <p:cNvPr id="171" name="Google Shape;171;p5"/>
            <p:cNvSpPr txBox="1"/>
            <p:nvPr/>
          </p:nvSpPr>
          <p:spPr>
            <a:xfrm>
              <a:off x="0" y="-47625"/>
              <a:ext cx="2365560" cy="3493089"/>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72" name="Google Shape;172;p5"/>
          <p:cNvSpPr txBox="1"/>
          <p:nvPr/>
        </p:nvSpPr>
        <p:spPr>
          <a:xfrm>
            <a:off x="1366504" y="2210031"/>
            <a:ext cx="8604118" cy="1107996"/>
          </a:xfrm>
          <a:prstGeom prst="rect">
            <a:avLst/>
          </a:prstGeom>
          <a:noFill/>
          <a:ln>
            <a:noFill/>
          </a:ln>
        </p:spPr>
        <p:txBody>
          <a:bodyPr spcFirstLastPara="1" wrap="square" lIns="0" tIns="0" rIns="0" bIns="0" anchor="t" anchorCtr="0">
            <a:spAutoFit/>
          </a:bodyPr>
          <a:lstStyle/>
          <a:p>
            <a:pPr lvl="0">
              <a:lnSpc>
                <a:spcPct val="120003"/>
              </a:lnSpc>
            </a:pPr>
            <a:r>
              <a:rPr lang="es-EC" sz="6000" b="1" dirty="0">
                <a:solidFill>
                  <a:srgbClr val="2A2E3A"/>
                </a:solidFill>
                <a:latin typeface="Montserrat"/>
              </a:rPr>
              <a:t>Balanceo de Clases</a:t>
            </a:r>
            <a:endParaRPr sz="6000" b="1" dirty="0">
              <a:solidFill>
                <a:srgbClr val="2A2E3A"/>
              </a:solidFill>
              <a:latin typeface="Montserrat"/>
            </a:endParaRPr>
          </a:p>
        </p:txBody>
      </p:sp>
      <p:sp>
        <p:nvSpPr>
          <p:cNvPr id="173" name="Google Shape;173;p5"/>
          <p:cNvSpPr txBox="1"/>
          <p:nvPr/>
        </p:nvSpPr>
        <p:spPr>
          <a:xfrm>
            <a:off x="1423050" y="3481450"/>
            <a:ext cx="6616500" cy="4823180"/>
          </a:xfrm>
          <a:prstGeom prst="rect">
            <a:avLst/>
          </a:prstGeom>
          <a:noFill/>
          <a:ln>
            <a:noFill/>
          </a:ln>
        </p:spPr>
        <p:txBody>
          <a:bodyPr spcFirstLastPara="1" wrap="square" lIns="0" tIns="0" rIns="0" bIns="0" anchor="t" anchorCtr="0">
            <a:spAutoFit/>
          </a:bodyPr>
          <a:lstStyle/>
          <a:p>
            <a:pPr marL="342900" indent="-342900" algn="just">
              <a:buFont typeface="Arial" panose="020B0604020202020204" pitchFamily="34" charset="0"/>
              <a:buChar char="•"/>
            </a:pPr>
            <a:r>
              <a:rPr lang="es-ES" sz="2800" dirty="0">
                <a:latin typeface="Montserrat" panose="00000500000000000000" pitchFamily="2" charset="0"/>
              </a:rPr>
              <a:t>Se aplicaron técnicas de </a:t>
            </a:r>
            <a:r>
              <a:rPr lang="es-ES" sz="2800" dirty="0" err="1">
                <a:latin typeface="Montserrat" panose="00000500000000000000" pitchFamily="2" charset="0"/>
              </a:rPr>
              <a:t>oversampling</a:t>
            </a:r>
            <a:r>
              <a:rPr lang="es-ES" sz="2800" dirty="0">
                <a:latin typeface="Montserrat" panose="00000500000000000000" pitchFamily="2" charset="0"/>
              </a:rPr>
              <a:t> (SMOTE, ADASYN, </a:t>
            </a:r>
            <a:r>
              <a:rPr lang="es-ES" sz="2800" dirty="0" err="1">
                <a:latin typeface="Montserrat" panose="00000500000000000000" pitchFamily="2" charset="0"/>
              </a:rPr>
              <a:t>BorderlineSMOTE</a:t>
            </a:r>
            <a:r>
              <a:rPr lang="es-ES" sz="2800" dirty="0">
                <a:latin typeface="Montserrat" panose="00000500000000000000" pitchFamily="2" charset="0"/>
              </a:rPr>
              <a:t>) y técnicas híbridas (SMOTEENN, </a:t>
            </a:r>
            <a:r>
              <a:rPr lang="es-ES" sz="2800" dirty="0" err="1">
                <a:latin typeface="Montserrat" panose="00000500000000000000" pitchFamily="2" charset="0"/>
              </a:rPr>
              <a:t>SMOTETomek</a:t>
            </a:r>
            <a:r>
              <a:rPr lang="es-ES" sz="2800" dirty="0">
                <a:latin typeface="Montserrat" panose="00000500000000000000" pitchFamily="2" charset="0"/>
              </a:rPr>
              <a:t>). </a:t>
            </a:r>
          </a:p>
          <a:p>
            <a:pPr marL="342900" indent="-342900" algn="just">
              <a:buFont typeface="Arial" panose="020B0604020202020204" pitchFamily="34" charset="0"/>
              <a:buChar char="•"/>
            </a:pPr>
            <a:endParaRPr lang="es-ES" sz="2800" dirty="0">
              <a:latin typeface="Montserrat" panose="00000500000000000000" pitchFamily="2" charset="0"/>
            </a:endParaRPr>
          </a:p>
          <a:p>
            <a:pPr marL="342900" indent="-342900" algn="just">
              <a:buFont typeface="Arial" panose="020B0604020202020204" pitchFamily="34" charset="0"/>
              <a:buChar char="•"/>
            </a:pPr>
            <a:r>
              <a:rPr lang="es-ES" sz="2800" dirty="0">
                <a:latin typeface="Montserrat" panose="00000500000000000000" pitchFamily="2" charset="0"/>
              </a:rPr>
              <a:t>El objetivo fue equilibrar la distribución de las clases para mejorar el rendimiento de los modelos predictivos.</a:t>
            </a:r>
          </a:p>
          <a:p>
            <a:pPr marL="0" marR="0" lvl="0" indent="0" algn="l" rtl="0">
              <a:lnSpc>
                <a:spcPct val="140043"/>
              </a:lnSpc>
              <a:spcBef>
                <a:spcPts val="0"/>
              </a:spcBef>
              <a:spcAft>
                <a:spcPts val="0"/>
              </a:spcAft>
              <a:buNone/>
            </a:pPr>
            <a:endParaRPr sz="2387" dirty="0">
              <a:solidFill>
                <a:srgbClr val="2A2E3A"/>
              </a:solidFill>
              <a:latin typeface="Montserrat"/>
              <a:ea typeface="Montserrat"/>
              <a:cs typeface="Montserrat"/>
              <a:sym typeface="Montserrat"/>
            </a:endParaRPr>
          </a:p>
        </p:txBody>
      </p:sp>
      <p:sp>
        <p:nvSpPr>
          <p:cNvPr id="174" name="Google Shape;174;p5"/>
          <p:cNvSpPr/>
          <p:nvPr/>
        </p:nvSpPr>
        <p:spPr>
          <a:xfrm>
            <a:off x="5468176" y="-2837880"/>
            <a:ext cx="4352935" cy="4352935"/>
          </a:xfrm>
          <a:prstGeom prst="donut">
            <a:avLst>
              <a:gd name="adj" fmla="val 25000"/>
            </a:avLst>
          </a:prstGeom>
          <a:solidFill>
            <a:srgbClr val="7916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5"/>
          <p:cNvSpPr/>
          <p:nvPr/>
        </p:nvSpPr>
        <p:spPr>
          <a:xfrm>
            <a:off x="-1998907" y="8412538"/>
            <a:ext cx="4352935" cy="4352935"/>
          </a:xfrm>
          <a:prstGeom prst="donut">
            <a:avLst>
              <a:gd name="adj" fmla="val 25000"/>
            </a:avLst>
          </a:prstGeom>
          <a:solidFill>
            <a:srgbClr val="7916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5"/>
          <p:cNvSpPr/>
          <p:nvPr/>
        </p:nvSpPr>
        <p:spPr>
          <a:xfrm>
            <a:off x="8749958" y="1695797"/>
            <a:ext cx="7352242" cy="7352242"/>
          </a:xfrm>
          <a:prstGeom prst="donut">
            <a:avLst>
              <a:gd name="adj" fmla="val 25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5"/>
          <p:cNvSpPr/>
          <p:nvPr/>
        </p:nvSpPr>
        <p:spPr>
          <a:xfrm>
            <a:off x="9036790" y="1982643"/>
            <a:ext cx="6778625" cy="6778597"/>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l="-25045" r="-25045"/>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B11A6283-3E3A-D1E9-D1C5-7B4B0E0A72A8}"/>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8F4D10E9-8EAE-9553-A018-A8231CF1E68D}"/>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D8B4A26A-38ED-5AAB-B20B-4FBA54770A7B}"/>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C3AC70D8-2653-9B02-E71F-B384A2F60E0E}"/>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DBAF3638-B669-C1BB-8894-E25ECD73D932}"/>
              </a:ext>
            </a:extLst>
          </p:cNvPr>
          <p:cNvSpPr txBox="1"/>
          <p:nvPr/>
        </p:nvSpPr>
        <p:spPr>
          <a:xfrm>
            <a:off x="1756086" y="1277707"/>
            <a:ext cx="16897674" cy="1107996"/>
          </a:xfrm>
          <a:prstGeom prst="rect">
            <a:avLst/>
          </a:prstGeom>
          <a:noFill/>
          <a:ln>
            <a:noFill/>
          </a:ln>
        </p:spPr>
        <p:txBody>
          <a:bodyPr spcFirstLastPara="1" wrap="square" lIns="0" tIns="0" rIns="0" bIns="0" anchor="t" anchorCtr="0">
            <a:spAutoFit/>
          </a:bodyPr>
          <a:lstStyle/>
          <a:p>
            <a:pPr lvl="0">
              <a:lnSpc>
                <a:spcPct val="120000"/>
              </a:lnSpc>
            </a:pPr>
            <a:r>
              <a:rPr lang="es-EC" sz="6000" b="1" dirty="0">
                <a:solidFill>
                  <a:srgbClr val="FFFBFB"/>
                </a:solidFill>
                <a:latin typeface="Montserrat"/>
              </a:rPr>
              <a:t>Resultados del Balanceo</a:t>
            </a:r>
            <a:endParaRPr sz="6000" b="1" dirty="0">
              <a:solidFill>
                <a:srgbClr val="FFFBFB"/>
              </a:solidFill>
              <a:latin typeface="Montserrat"/>
            </a:endParaRPr>
          </a:p>
        </p:txBody>
      </p:sp>
      <p:sp>
        <p:nvSpPr>
          <p:cNvPr id="2" name="Google Shape;150;p9">
            <a:extLst>
              <a:ext uri="{FF2B5EF4-FFF2-40B4-BE49-F238E27FC236}">
                <a16:creationId xmlns:a16="http://schemas.microsoft.com/office/drawing/2014/main" id="{A13B4E16-9292-899C-7337-2902982D76F0}"/>
              </a:ext>
            </a:extLst>
          </p:cNvPr>
          <p:cNvSpPr txBox="1"/>
          <p:nvPr/>
        </p:nvSpPr>
        <p:spPr>
          <a:xfrm>
            <a:off x="1066373" y="3639625"/>
            <a:ext cx="10323002" cy="1969770"/>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Tras aplicar SMOTEENN, las clases se distribuyen de manera balanceada, reduciendo el sesgo hacia la clase mayoritaria.</a:t>
            </a:r>
          </a:p>
          <a:p>
            <a:pPr algn="just"/>
            <a:endParaRPr lang="es-ES" sz="3200" dirty="0">
              <a:latin typeface="Montserrat" panose="00000500000000000000" pitchFamily="2" charset="0"/>
            </a:endParaRPr>
          </a:p>
        </p:txBody>
      </p:sp>
      <p:pic>
        <p:nvPicPr>
          <p:cNvPr id="3" name="Imagen 2">
            <a:extLst>
              <a:ext uri="{FF2B5EF4-FFF2-40B4-BE49-F238E27FC236}">
                <a16:creationId xmlns:a16="http://schemas.microsoft.com/office/drawing/2014/main" id="{4DB5FD5F-9226-C995-F94F-BEA5602A2E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674" y="4747036"/>
            <a:ext cx="11308133" cy="5162295"/>
          </a:xfrm>
          <a:prstGeom prst="rect">
            <a:avLst/>
          </a:prstGeom>
          <a:noFill/>
          <a:ln>
            <a:noFill/>
          </a:ln>
        </p:spPr>
      </p:pic>
    </p:spTree>
    <p:extLst>
      <p:ext uri="{BB962C8B-B14F-4D97-AF65-F5344CB8AC3E}">
        <p14:creationId xmlns:p14="http://schemas.microsoft.com/office/powerpoint/2010/main" val="163654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7346FC7F-F98B-6C5B-7558-B9F8DD439A8C}"/>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15430384-A798-A3A1-1C7B-B871725F5C69}"/>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522C1518-654D-7C74-A650-A30ECEABC07B}"/>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236C8912-7F50-EAF3-0313-4B5E4EC71A2A}"/>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7D15C3F7-9F10-14AD-647F-2CEC2A14F964}"/>
              </a:ext>
            </a:extLst>
          </p:cNvPr>
          <p:cNvSpPr txBox="1"/>
          <p:nvPr/>
        </p:nvSpPr>
        <p:spPr>
          <a:xfrm>
            <a:off x="1756086" y="1277707"/>
            <a:ext cx="16897674" cy="1107996"/>
          </a:xfrm>
          <a:prstGeom prst="rect">
            <a:avLst/>
          </a:prstGeom>
          <a:noFill/>
          <a:ln>
            <a:noFill/>
          </a:ln>
        </p:spPr>
        <p:txBody>
          <a:bodyPr spcFirstLastPara="1" wrap="square" lIns="0" tIns="0" rIns="0" bIns="0" anchor="t" anchorCtr="0">
            <a:spAutoFit/>
          </a:bodyPr>
          <a:lstStyle/>
          <a:p>
            <a:pPr>
              <a:lnSpc>
                <a:spcPct val="120000"/>
              </a:lnSpc>
            </a:pPr>
            <a:r>
              <a:rPr lang="es-EC" sz="6000" b="1" dirty="0">
                <a:solidFill>
                  <a:srgbClr val="FFFBFB"/>
                </a:solidFill>
                <a:latin typeface="Montserrat"/>
              </a:rPr>
              <a:t>Data </a:t>
            </a:r>
            <a:r>
              <a:rPr lang="es-EC" sz="6000" b="1" dirty="0" err="1">
                <a:solidFill>
                  <a:srgbClr val="FFFBFB"/>
                </a:solidFill>
                <a:latin typeface="Montserrat"/>
              </a:rPr>
              <a:t>Augmentation</a:t>
            </a:r>
            <a:endParaRPr lang="es-EC" sz="6000" b="1" dirty="0">
              <a:solidFill>
                <a:srgbClr val="FFFBFB"/>
              </a:solidFill>
              <a:latin typeface="Montserrat"/>
            </a:endParaRPr>
          </a:p>
        </p:txBody>
      </p:sp>
      <p:sp>
        <p:nvSpPr>
          <p:cNvPr id="2" name="Google Shape;150;p9">
            <a:extLst>
              <a:ext uri="{FF2B5EF4-FFF2-40B4-BE49-F238E27FC236}">
                <a16:creationId xmlns:a16="http://schemas.microsoft.com/office/drawing/2014/main" id="{27F3290A-B435-F4F8-B567-818F08D26B28}"/>
              </a:ext>
            </a:extLst>
          </p:cNvPr>
          <p:cNvSpPr txBox="1"/>
          <p:nvPr/>
        </p:nvSpPr>
        <p:spPr>
          <a:xfrm>
            <a:off x="1066373" y="3639625"/>
            <a:ext cx="16243432" cy="3016210"/>
          </a:xfrm>
          <a:prstGeom prst="rect">
            <a:avLst/>
          </a:prstGeom>
          <a:noFill/>
          <a:ln>
            <a:noFill/>
          </a:ln>
        </p:spPr>
        <p:txBody>
          <a:bodyPr spcFirstLastPara="1" wrap="square" lIns="0" tIns="0" rIns="0" bIns="0" anchor="t" anchorCtr="0">
            <a:spAutoFit/>
          </a:bodyPr>
          <a:lstStyle/>
          <a:p>
            <a:pPr marL="457200" indent="-457200" algn="just">
              <a:buFont typeface="Arial" panose="020B0604020202020204" pitchFamily="34" charset="0"/>
              <a:buChar char="•"/>
            </a:pPr>
            <a:r>
              <a:rPr lang="es-ES" sz="2800" dirty="0">
                <a:latin typeface="Montserrat" panose="00000500000000000000" pitchFamily="2" charset="0"/>
              </a:rPr>
              <a:t>Se aplicaron Gaussian </a:t>
            </a:r>
            <a:r>
              <a:rPr lang="es-ES" sz="2800" dirty="0" err="1">
                <a:latin typeface="Montserrat" panose="00000500000000000000" pitchFamily="2" charset="0"/>
              </a:rPr>
              <a:t>Noise</a:t>
            </a:r>
            <a:r>
              <a:rPr lang="es-ES" sz="2800" dirty="0">
                <a:latin typeface="Montserrat" panose="00000500000000000000" pitchFamily="2" charset="0"/>
              </a:rPr>
              <a:t>, SMOTE y </a:t>
            </a:r>
            <a:r>
              <a:rPr lang="es-ES" sz="2800" dirty="0" err="1">
                <a:latin typeface="Montserrat" panose="00000500000000000000" pitchFamily="2" charset="0"/>
              </a:rPr>
              <a:t>Mixup</a:t>
            </a:r>
            <a:r>
              <a:rPr lang="es-ES" sz="2800" dirty="0">
                <a:latin typeface="Montserrat" panose="00000500000000000000" pitchFamily="2" charset="0"/>
              </a:rPr>
              <a:t> para ampliar diversidad y balancear clases.</a:t>
            </a:r>
          </a:p>
          <a:p>
            <a:pPr marL="457200" indent="-457200" algn="just">
              <a:buFont typeface="Arial" panose="020B0604020202020204" pitchFamily="34" charset="0"/>
              <a:buChar char="•"/>
            </a:pPr>
            <a:endParaRPr lang="es-ES" sz="2800" dirty="0">
              <a:latin typeface="Montserrat" panose="00000500000000000000" pitchFamily="2" charset="0"/>
            </a:endParaRPr>
          </a:p>
          <a:p>
            <a:pPr marL="457200" indent="-457200" algn="just">
              <a:buFont typeface="Arial" panose="020B0604020202020204" pitchFamily="34" charset="0"/>
              <a:buChar char="•"/>
            </a:pPr>
            <a:r>
              <a:rPr lang="es-ES" sz="2800" dirty="0">
                <a:latin typeface="Montserrat" panose="00000500000000000000" pitchFamily="2" charset="0"/>
              </a:rPr>
              <a:t>Los datos sintéticos mantuvieron coherencia clínica en rangos de glucosa y presión arterial.</a:t>
            </a:r>
          </a:p>
          <a:p>
            <a:pPr marL="457200" indent="-457200" algn="just">
              <a:buFont typeface="Arial" panose="020B0604020202020204" pitchFamily="34" charset="0"/>
              <a:buChar char="•"/>
            </a:pPr>
            <a:endParaRPr lang="es-ES" sz="2800" dirty="0">
              <a:latin typeface="Montserrat" panose="00000500000000000000" pitchFamily="2" charset="0"/>
            </a:endParaRPr>
          </a:p>
          <a:p>
            <a:pPr marL="457200" indent="-457200" algn="just">
              <a:buFont typeface="Arial" panose="020B0604020202020204" pitchFamily="34" charset="0"/>
              <a:buChar char="•"/>
            </a:pPr>
            <a:r>
              <a:rPr lang="es-ES" sz="2800" dirty="0">
                <a:latin typeface="Montserrat" panose="00000500000000000000" pitchFamily="2" charset="0"/>
              </a:rPr>
              <a:t>Mejora la representatividad de clases minoritarias y reduce riesgo de sobreajuste.</a:t>
            </a:r>
          </a:p>
          <a:p>
            <a:pPr algn="just"/>
            <a:endParaRPr lang="es-ES" sz="2800" dirty="0">
              <a:latin typeface="Montserrat" panose="00000500000000000000" pitchFamily="2" charset="0"/>
            </a:endParaRPr>
          </a:p>
        </p:txBody>
      </p:sp>
    </p:spTree>
    <p:extLst>
      <p:ext uri="{BB962C8B-B14F-4D97-AF65-F5344CB8AC3E}">
        <p14:creationId xmlns:p14="http://schemas.microsoft.com/office/powerpoint/2010/main" val="93239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FA2F70B8-3A11-7523-DB0F-E2E3D1A60539}"/>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5D7C7D04-1F74-BCA6-FD04-4703F201D3C9}"/>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4943BDEB-3A4B-6E49-3FDC-EF089F84A6E6}"/>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D7F0212F-159B-FC28-F9B5-86FC3289CE7A}"/>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3CC77073-C5FD-A229-D7A9-EF3B5E0AB96E}"/>
              </a:ext>
            </a:extLst>
          </p:cNvPr>
          <p:cNvSpPr txBox="1"/>
          <p:nvPr/>
        </p:nvSpPr>
        <p:spPr>
          <a:xfrm>
            <a:off x="1756086" y="1277707"/>
            <a:ext cx="16897674" cy="1107996"/>
          </a:xfrm>
          <a:prstGeom prst="rect">
            <a:avLst/>
          </a:prstGeom>
          <a:noFill/>
          <a:ln>
            <a:noFill/>
          </a:ln>
        </p:spPr>
        <p:txBody>
          <a:bodyPr spcFirstLastPara="1" wrap="square" lIns="0" tIns="0" rIns="0" bIns="0" anchor="t" anchorCtr="0">
            <a:spAutoFit/>
          </a:bodyPr>
          <a:lstStyle/>
          <a:p>
            <a:pPr lvl="0">
              <a:lnSpc>
                <a:spcPct val="120000"/>
              </a:lnSpc>
            </a:pPr>
            <a:r>
              <a:rPr lang="es-ES" sz="6000" b="1" dirty="0">
                <a:solidFill>
                  <a:srgbClr val="FFFBFB"/>
                </a:solidFill>
                <a:latin typeface="Montserrat"/>
              </a:rPr>
              <a:t>Distribución en Train vs Test</a:t>
            </a:r>
            <a:endParaRPr sz="6000" b="1" dirty="0">
              <a:solidFill>
                <a:srgbClr val="FFFBFB"/>
              </a:solidFill>
              <a:latin typeface="Montserrat"/>
            </a:endParaRPr>
          </a:p>
        </p:txBody>
      </p:sp>
      <p:sp>
        <p:nvSpPr>
          <p:cNvPr id="2" name="Google Shape;150;p9">
            <a:extLst>
              <a:ext uri="{FF2B5EF4-FFF2-40B4-BE49-F238E27FC236}">
                <a16:creationId xmlns:a16="http://schemas.microsoft.com/office/drawing/2014/main" id="{E3D8BF26-2EB5-C753-5B8B-1F9384DF6C86}"/>
              </a:ext>
            </a:extLst>
          </p:cNvPr>
          <p:cNvSpPr txBox="1"/>
          <p:nvPr/>
        </p:nvSpPr>
        <p:spPr>
          <a:xfrm>
            <a:off x="1066373" y="3639625"/>
            <a:ext cx="10323002" cy="2954655"/>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Se verificó que las distribuciones de variables como glucosa se mantengan consistentes en los conjuntos de entrenamiento y prueba, asegurando validez estadística en la evaluación del modelo.</a:t>
            </a:r>
          </a:p>
          <a:p>
            <a:pPr algn="just"/>
            <a:endParaRPr lang="es-ES" sz="3200" dirty="0">
              <a:latin typeface="Montserrat" panose="00000500000000000000" pitchFamily="2" charset="0"/>
            </a:endParaRPr>
          </a:p>
        </p:txBody>
      </p:sp>
      <p:pic>
        <p:nvPicPr>
          <p:cNvPr id="3" name="Imagen 2">
            <a:extLst>
              <a:ext uri="{FF2B5EF4-FFF2-40B4-BE49-F238E27FC236}">
                <a16:creationId xmlns:a16="http://schemas.microsoft.com/office/drawing/2014/main" id="{45FB96EB-D076-9D89-6155-7DBBF4088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862" y="5635256"/>
            <a:ext cx="10062594" cy="4604647"/>
          </a:xfrm>
          <a:prstGeom prst="rect">
            <a:avLst/>
          </a:prstGeom>
          <a:noFill/>
          <a:ln>
            <a:noFill/>
          </a:ln>
        </p:spPr>
      </p:pic>
    </p:spTree>
    <p:extLst>
      <p:ext uri="{BB962C8B-B14F-4D97-AF65-F5344CB8AC3E}">
        <p14:creationId xmlns:p14="http://schemas.microsoft.com/office/powerpoint/2010/main" val="369887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25CC84A2-39DF-D9CB-CDF6-52FC4D7D3D5B}"/>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160FDCA6-5D25-D056-83A2-AC3859FC0B3E}"/>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EE62B296-907B-1E55-3202-F0DCDA127FBE}"/>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E7FA935F-8D40-27D8-1B25-A8C7E2EA4E07}"/>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243A46A1-8500-4AA5-1C51-06BD15C09343}"/>
              </a:ext>
            </a:extLst>
          </p:cNvPr>
          <p:cNvSpPr txBox="1"/>
          <p:nvPr/>
        </p:nvSpPr>
        <p:spPr>
          <a:xfrm>
            <a:off x="1756086" y="1277707"/>
            <a:ext cx="16897674" cy="2105192"/>
          </a:xfrm>
          <a:prstGeom prst="rect">
            <a:avLst/>
          </a:prstGeom>
          <a:noFill/>
          <a:ln>
            <a:noFill/>
          </a:ln>
        </p:spPr>
        <p:txBody>
          <a:bodyPr spcFirstLastPara="1" wrap="square" lIns="0" tIns="0" rIns="0" bIns="0" anchor="t" anchorCtr="0">
            <a:spAutoFit/>
          </a:bodyPr>
          <a:lstStyle/>
          <a:p>
            <a:pPr>
              <a:lnSpc>
                <a:spcPct val="120000"/>
              </a:lnSpc>
            </a:pPr>
            <a:r>
              <a:rPr lang="es-EC" sz="5500" b="1" dirty="0">
                <a:solidFill>
                  <a:srgbClr val="FFFBFB"/>
                </a:solidFill>
                <a:latin typeface="Montserrat"/>
              </a:rPr>
              <a:t>Pipeline de Preprocesamiento Automatizado</a:t>
            </a:r>
          </a:p>
          <a:p>
            <a:pPr lvl="0">
              <a:lnSpc>
                <a:spcPct val="120000"/>
              </a:lnSpc>
            </a:pPr>
            <a:endParaRPr sz="6000" b="1" dirty="0">
              <a:solidFill>
                <a:srgbClr val="FFFBFB"/>
              </a:solidFill>
              <a:latin typeface="Montserrat"/>
            </a:endParaRPr>
          </a:p>
        </p:txBody>
      </p:sp>
      <p:sp>
        <p:nvSpPr>
          <p:cNvPr id="2" name="Google Shape;150;p9">
            <a:extLst>
              <a:ext uri="{FF2B5EF4-FFF2-40B4-BE49-F238E27FC236}">
                <a16:creationId xmlns:a16="http://schemas.microsoft.com/office/drawing/2014/main" id="{15AA1091-EEAB-E05E-4025-B6AB9CECE6F1}"/>
              </a:ext>
            </a:extLst>
          </p:cNvPr>
          <p:cNvSpPr txBox="1"/>
          <p:nvPr/>
        </p:nvSpPr>
        <p:spPr>
          <a:xfrm>
            <a:off x="1066372" y="3639625"/>
            <a:ext cx="16222167" cy="3939540"/>
          </a:xfrm>
          <a:prstGeom prst="rect">
            <a:avLst/>
          </a:prstGeom>
          <a:noFill/>
          <a:ln>
            <a:noFill/>
          </a:ln>
        </p:spPr>
        <p:txBody>
          <a:bodyPr spcFirstLastPara="1" wrap="square" lIns="0" tIns="0" rIns="0" bIns="0" anchor="t" anchorCtr="0">
            <a:spAutoFit/>
          </a:bodyPr>
          <a:lstStyle/>
          <a:p>
            <a:pPr marL="457200" indent="-457200" algn="just">
              <a:buFont typeface="Arial" panose="020B0604020202020204" pitchFamily="34" charset="0"/>
              <a:buChar char="•"/>
            </a:pPr>
            <a:r>
              <a:rPr lang="es-ES" sz="3200" dirty="0">
                <a:latin typeface="Montserrat" panose="00000500000000000000" pitchFamily="2" charset="0"/>
              </a:rPr>
              <a:t>Pipeline modular, escalable y trazable para limpieza, imputación y balanceo de datos clínicos.</a:t>
            </a:r>
          </a:p>
          <a:p>
            <a:pPr marL="457200" indent="-457200" algn="just">
              <a:buFont typeface="Arial" panose="020B0604020202020204" pitchFamily="34" charset="0"/>
              <a:buChar char="•"/>
            </a:pPr>
            <a:endParaRPr lang="es-ES" sz="3200" dirty="0">
              <a:latin typeface="Montserrat" panose="00000500000000000000" pitchFamily="2" charset="0"/>
            </a:endParaRPr>
          </a:p>
          <a:p>
            <a:pPr marL="457200" indent="-457200" algn="just">
              <a:buFont typeface="Arial" panose="020B0604020202020204" pitchFamily="34" charset="0"/>
              <a:buChar char="•"/>
            </a:pPr>
            <a:r>
              <a:rPr lang="es-ES" sz="3200" dirty="0">
                <a:latin typeface="Montserrat" panose="00000500000000000000" pitchFamily="2" charset="0"/>
              </a:rPr>
              <a:t>Validado con pruebas unitarias, de integración y datos nuevos, garantizando robustez y coherencia clínica.</a:t>
            </a:r>
          </a:p>
          <a:p>
            <a:pPr marL="457200" indent="-457200" algn="just">
              <a:buFont typeface="Arial" panose="020B0604020202020204" pitchFamily="34" charset="0"/>
              <a:buChar char="•"/>
            </a:pPr>
            <a:endParaRPr lang="es-ES" sz="3200" dirty="0">
              <a:latin typeface="Montserrat" panose="00000500000000000000" pitchFamily="2" charset="0"/>
            </a:endParaRPr>
          </a:p>
          <a:p>
            <a:pPr marL="457200" indent="-457200" algn="just">
              <a:buFont typeface="Arial" panose="020B0604020202020204" pitchFamily="34" charset="0"/>
              <a:buChar char="•"/>
            </a:pPr>
            <a:r>
              <a:rPr lang="es-ES" sz="3200" dirty="0">
                <a:latin typeface="Montserrat" panose="00000500000000000000" pitchFamily="2" charset="0"/>
              </a:rPr>
              <a:t>Flujo reproducible y confiable, con soporte para </a:t>
            </a:r>
            <a:r>
              <a:rPr lang="es-ES" sz="3200" dirty="0" err="1">
                <a:latin typeface="Montserrat" panose="00000500000000000000" pitchFamily="2" charset="0"/>
              </a:rPr>
              <a:t>logging</a:t>
            </a:r>
            <a:r>
              <a:rPr lang="es-ES" sz="3200" dirty="0">
                <a:latin typeface="Montserrat" panose="00000500000000000000" pitchFamily="2" charset="0"/>
              </a:rPr>
              <a:t> y monitoreo de calidad.</a:t>
            </a:r>
          </a:p>
        </p:txBody>
      </p:sp>
    </p:spTree>
    <p:extLst>
      <p:ext uri="{BB962C8B-B14F-4D97-AF65-F5344CB8AC3E}">
        <p14:creationId xmlns:p14="http://schemas.microsoft.com/office/powerpoint/2010/main" val="185748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2089c74d98_0_6"/>
          <p:cNvSpPr/>
          <p:nvPr/>
        </p:nvSpPr>
        <p:spPr>
          <a:xfrm rot="-9976565">
            <a:off x="11279092" y="-317986"/>
            <a:ext cx="3893977" cy="12572829"/>
          </a:xfrm>
          <a:custGeom>
            <a:avLst/>
            <a:gdLst/>
            <a:ahLst/>
            <a:cxnLst/>
            <a:rect l="l" t="t" r="r" b="b"/>
            <a:pathLst>
              <a:path w="3889773" h="12559257" extrusionOk="0">
                <a:moveTo>
                  <a:pt x="0" y="0"/>
                </a:moveTo>
                <a:lnTo>
                  <a:pt x="3889773" y="0"/>
                </a:lnTo>
                <a:lnTo>
                  <a:pt x="3889773" y="12559257"/>
                </a:lnTo>
                <a:lnTo>
                  <a:pt x="0" y="12559257"/>
                </a:lnTo>
                <a:lnTo>
                  <a:pt x="0" y="0"/>
                </a:lnTo>
                <a:close/>
              </a:path>
            </a:pathLst>
          </a:custGeom>
          <a:blipFill rotWithShape="1">
            <a:blip r:embed="rId3">
              <a:alphaModFix/>
            </a:blip>
            <a:stretch>
              <a:fillRect l="-525743" t="-40817" b="-52988"/>
            </a:stretch>
          </a:blipFill>
          <a:ln>
            <a:noFill/>
          </a:ln>
        </p:spPr>
      </p:sp>
      <p:sp>
        <p:nvSpPr>
          <p:cNvPr id="198" name="Google Shape;198;g22089c74d98_0_6"/>
          <p:cNvSpPr/>
          <p:nvPr/>
        </p:nvSpPr>
        <p:spPr>
          <a:xfrm>
            <a:off x="17607516" y="-600420"/>
            <a:ext cx="2939457" cy="11495582"/>
          </a:xfrm>
          <a:custGeom>
            <a:avLst/>
            <a:gdLst/>
            <a:ahLst/>
            <a:cxnLst/>
            <a:rect l="l" t="t" r="r" b="b"/>
            <a:pathLst>
              <a:path w="8606155" h="10286874" extrusionOk="0">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solidFill>
            <a:srgbClr val="791632"/>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22089c74d98_0_6"/>
          <p:cNvSpPr txBox="1"/>
          <p:nvPr/>
        </p:nvSpPr>
        <p:spPr>
          <a:xfrm>
            <a:off x="1066375" y="2123813"/>
            <a:ext cx="16155076" cy="923330"/>
          </a:xfrm>
          <a:prstGeom prst="rect">
            <a:avLst/>
          </a:prstGeom>
          <a:noFill/>
          <a:ln>
            <a:noFill/>
          </a:ln>
        </p:spPr>
        <p:txBody>
          <a:bodyPr spcFirstLastPara="1" wrap="square" lIns="0" tIns="0" rIns="0" bIns="0" anchor="t" anchorCtr="0">
            <a:spAutoFit/>
          </a:bodyPr>
          <a:lstStyle/>
          <a:p>
            <a:pPr lvl="0" algn="just">
              <a:lnSpc>
                <a:spcPct val="119996"/>
              </a:lnSpc>
            </a:pPr>
            <a:r>
              <a:rPr lang="es-EC" sz="5000" b="1" dirty="0">
                <a:latin typeface="Montserrat" panose="00000500000000000000" pitchFamily="2" charset="0"/>
              </a:rPr>
              <a:t>Resultados Preliminares y Conclusiones</a:t>
            </a:r>
            <a:endParaRPr sz="5000" b="1" dirty="0">
              <a:latin typeface="Montserrat" panose="00000500000000000000" pitchFamily="2" charset="0"/>
            </a:endParaRPr>
          </a:p>
        </p:txBody>
      </p:sp>
      <p:sp>
        <p:nvSpPr>
          <p:cNvPr id="200" name="Google Shape;200;g22089c74d98_0_6"/>
          <p:cNvSpPr txBox="1"/>
          <p:nvPr/>
        </p:nvSpPr>
        <p:spPr>
          <a:xfrm>
            <a:off x="1066548" y="3599075"/>
            <a:ext cx="16711089" cy="6463308"/>
          </a:xfrm>
          <a:prstGeom prst="rect">
            <a:avLst/>
          </a:prstGeom>
          <a:noFill/>
          <a:ln>
            <a:noFill/>
          </a:ln>
        </p:spPr>
        <p:txBody>
          <a:bodyPr spcFirstLastPara="1" wrap="square" lIns="0" tIns="0" rIns="0" bIns="0" anchor="t" anchorCtr="0">
            <a:spAutoFit/>
          </a:bodyPr>
          <a:lstStyle/>
          <a:p>
            <a:pPr marL="342900" indent="-342900" algn="just">
              <a:buFont typeface="Arial" panose="020B0604020202020204" pitchFamily="34" charset="0"/>
              <a:buChar char="•"/>
            </a:pPr>
            <a:r>
              <a:rPr lang="es-ES" sz="3000" dirty="0">
                <a:latin typeface="Montserrat" panose="00000500000000000000" pitchFamily="2" charset="0"/>
              </a:rPr>
              <a:t>El pipeline de preprocesamiento logró un </a:t>
            </a:r>
            <a:r>
              <a:rPr lang="es-ES" sz="3000" dirty="0" err="1">
                <a:latin typeface="Montserrat" panose="00000500000000000000" pitchFamily="2" charset="0"/>
              </a:rPr>
              <a:t>dataset</a:t>
            </a:r>
            <a:r>
              <a:rPr lang="es-ES" sz="3000" dirty="0">
                <a:latin typeface="Montserrat" panose="00000500000000000000" pitchFamily="2" charset="0"/>
              </a:rPr>
              <a:t> balanceado (≈258k registros por clase) mediante SMOTEENN y Data </a:t>
            </a:r>
            <a:r>
              <a:rPr lang="es-ES" sz="3000" dirty="0" err="1">
                <a:latin typeface="Montserrat" panose="00000500000000000000" pitchFamily="2" charset="0"/>
              </a:rPr>
              <a:t>Augmentation</a:t>
            </a:r>
            <a:r>
              <a:rPr lang="es-ES" sz="3000" dirty="0">
                <a:latin typeface="Montserrat" panose="00000500000000000000" pitchFamily="2" charset="0"/>
              </a:rPr>
              <a:t>, manteniendo coherencia clínica.</a:t>
            </a:r>
          </a:p>
          <a:p>
            <a:pPr marL="342900" indent="-342900" algn="just">
              <a:buFont typeface="Arial" panose="020B0604020202020204" pitchFamily="34" charset="0"/>
              <a:buChar char="•"/>
            </a:pPr>
            <a:r>
              <a:rPr lang="es-ES" sz="3000" dirty="0">
                <a:latin typeface="Montserrat" panose="00000500000000000000" pitchFamily="2" charset="0"/>
              </a:rPr>
              <a:t>Los modelos preliminares (</a:t>
            </a:r>
            <a:r>
              <a:rPr lang="es-ES" sz="3000" dirty="0" err="1">
                <a:latin typeface="Montserrat" panose="00000500000000000000" pitchFamily="2" charset="0"/>
              </a:rPr>
              <a:t>Random</a:t>
            </a:r>
            <a:r>
              <a:rPr lang="es-ES" sz="3000" dirty="0">
                <a:latin typeface="Montserrat" panose="00000500000000000000" pitchFamily="2" charset="0"/>
              </a:rPr>
              <a:t> Forest) alcanzaron métricas perfectas en </a:t>
            </a:r>
            <a:r>
              <a:rPr lang="es-ES" sz="3000" dirty="0" err="1">
                <a:latin typeface="Montserrat" panose="00000500000000000000" pitchFamily="2" charset="0"/>
              </a:rPr>
              <a:t>accuracy</a:t>
            </a:r>
            <a:r>
              <a:rPr lang="es-ES" sz="3000" dirty="0">
                <a:latin typeface="Montserrat" panose="00000500000000000000" pitchFamily="2" charset="0"/>
              </a:rPr>
              <a:t>, </a:t>
            </a:r>
            <a:r>
              <a:rPr lang="es-ES" sz="3000" dirty="0" err="1">
                <a:latin typeface="Montserrat" panose="00000500000000000000" pitchFamily="2" charset="0"/>
              </a:rPr>
              <a:t>precision</a:t>
            </a:r>
            <a:r>
              <a:rPr lang="es-ES" sz="3000" dirty="0">
                <a:latin typeface="Montserrat" panose="00000500000000000000" pitchFamily="2" charset="0"/>
              </a:rPr>
              <a:t> y </a:t>
            </a:r>
            <a:r>
              <a:rPr lang="es-ES" sz="3000" dirty="0" err="1">
                <a:latin typeface="Montserrat" panose="00000500000000000000" pitchFamily="2" charset="0"/>
              </a:rPr>
              <a:t>recall</a:t>
            </a:r>
            <a:r>
              <a:rPr lang="es-ES" sz="3000" dirty="0">
                <a:latin typeface="Montserrat" panose="00000500000000000000" pitchFamily="2" charset="0"/>
              </a:rPr>
              <a:t> (1.00), lo que indica adecuada preservación de patrones discriminativos.</a:t>
            </a:r>
          </a:p>
          <a:p>
            <a:pPr marL="342900" indent="-342900" algn="just">
              <a:buFont typeface="Arial" panose="020B0604020202020204" pitchFamily="34" charset="0"/>
              <a:buChar char="•"/>
            </a:pPr>
            <a:r>
              <a:rPr lang="es-ES" sz="3000" dirty="0">
                <a:latin typeface="Montserrat" panose="00000500000000000000" pitchFamily="2" charset="0"/>
              </a:rPr>
              <a:t>Las técnicas de augmentación (Gaussian </a:t>
            </a:r>
            <a:r>
              <a:rPr lang="es-ES" sz="3000" dirty="0" err="1">
                <a:latin typeface="Montserrat" panose="00000500000000000000" pitchFamily="2" charset="0"/>
              </a:rPr>
              <a:t>Noise</a:t>
            </a:r>
            <a:r>
              <a:rPr lang="es-ES" sz="3000" dirty="0">
                <a:latin typeface="Montserrat" panose="00000500000000000000" pitchFamily="2" charset="0"/>
              </a:rPr>
              <a:t>, </a:t>
            </a:r>
            <a:r>
              <a:rPr lang="es-ES" sz="3000" dirty="0" err="1">
                <a:latin typeface="Montserrat" panose="00000500000000000000" pitchFamily="2" charset="0"/>
              </a:rPr>
              <a:t>Mixup</a:t>
            </a:r>
            <a:r>
              <a:rPr lang="es-ES" sz="3000" dirty="0">
                <a:latin typeface="Montserrat" panose="00000500000000000000" pitchFamily="2" charset="0"/>
              </a:rPr>
              <a:t>) permitieron fortalecer clases minoritarias, reduciendo la dependencia de la clase mayoritaria y mejorando la robustez frente a escenarios clínicos reales.</a:t>
            </a:r>
          </a:p>
          <a:p>
            <a:pPr marL="342900" indent="-342900" algn="just">
              <a:buFont typeface="Arial" panose="020B0604020202020204" pitchFamily="34" charset="0"/>
              <a:buChar char="•"/>
            </a:pPr>
            <a:r>
              <a:rPr lang="es-ES" sz="3000" dirty="0">
                <a:latin typeface="Montserrat" panose="00000500000000000000" pitchFamily="2" charset="0"/>
              </a:rPr>
              <a:t>Se garantiza un flujo modular, reproducible y trazable, adecuado para futuras fases de validación externa y despliegue en una plataforma de monitoreo clínico</a:t>
            </a:r>
          </a:p>
          <a:p>
            <a:pPr marL="342900" indent="-342900" algn="just">
              <a:buFont typeface="Arial" panose="020B0604020202020204" pitchFamily="34" charset="0"/>
              <a:buChar char="•"/>
            </a:pPr>
            <a:endParaRPr lang="es-ES" sz="3000" dirty="0">
              <a:latin typeface="Montserrat" panose="00000500000000000000" pitchFamily="2" charset="0"/>
            </a:endParaRPr>
          </a:p>
          <a:p>
            <a:pPr marL="342900" indent="-342900" algn="just">
              <a:buFont typeface="Arial" panose="020B0604020202020204" pitchFamily="34" charset="0"/>
              <a:buChar char="•"/>
            </a:pPr>
            <a:r>
              <a:rPr lang="es-ES" sz="3000" b="1" dirty="0">
                <a:latin typeface="Montserrat" panose="00000500000000000000" pitchFamily="2" charset="0"/>
              </a:rPr>
              <a:t>Próximos pasos: </a:t>
            </a:r>
            <a:r>
              <a:rPr lang="es-ES" sz="3000" dirty="0">
                <a:latin typeface="Montserrat" panose="00000500000000000000" pitchFamily="2" charset="0"/>
              </a:rPr>
              <a:t>Validar el pipeline y explorar modelos avanzados de series de tiempo como LSTM y </a:t>
            </a:r>
            <a:r>
              <a:rPr lang="es-EC" sz="3000" dirty="0" err="1">
                <a:latin typeface="Montserrat" panose="00000500000000000000" pitchFamily="2" charset="0"/>
              </a:rPr>
              <a:t>CatBoost</a:t>
            </a:r>
            <a:r>
              <a:rPr lang="es-EC" sz="3000" dirty="0">
                <a:latin typeface="Montserrat" panose="00000500000000000000" pitchFamily="2" charset="0"/>
              </a:rPr>
              <a:t> para realizar la clasificación multiclase </a:t>
            </a:r>
            <a:r>
              <a:rPr lang="es-ES" sz="3000" dirty="0">
                <a:latin typeface="Montserrat" panose="00000500000000000000" pitchFamily="2" charset="0"/>
              </a:rPr>
              <a:t>para predicciones más precisas y tempranas, entre otras.</a:t>
            </a:r>
            <a:endParaRPr sz="3000" dirty="0">
              <a:solidFill>
                <a:srgbClr val="2A2E3A"/>
              </a:solidFill>
              <a:latin typeface="Montserrat" panose="00000500000000000000" pitchFamily="2" charset="0"/>
              <a:ea typeface="Montserrat"/>
              <a:cs typeface="Montserrat"/>
              <a:sym typeface="Montserrat"/>
            </a:endParaRPr>
          </a:p>
        </p:txBody>
      </p:sp>
      <p:sp>
        <p:nvSpPr>
          <p:cNvPr id="201" name="Google Shape;201;g22089c74d98_0_6"/>
          <p:cNvSpPr/>
          <p:nvPr/>
        </p:nvSpPr>
        <p:spPr>
          <a:xfrm>
            <a:off x="200924"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
        <p:nvSpPr>
          <p:cNvPr id="202" name="Google Shape;202;g22089c74d98_0_6"/>
          <p:cNvSpPr/>
          <p:nvPr/>
        </p:nvSpPr>
        <p:spPr>
          <a:xfrm>
            <a:off x="1066372"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3425A689-7588-B167-53DF-53D9DB637FE5}"/>
            </a:ext>
          </a:extLst>
        </p:cNvPr>
        <p:cNvGrpSpPr/>
        <p:nvPr/>
      </p:nvGrpSpPr>
      <p:grpSpPr>
        <a:xfrm>
          <a:off x="0" y="0"/>
          <a:ext cx="0" cy="0"/>
          <a:chOff x="0" y="0"/>
          <a:chExt cx="0" cy="0"/>
        </a:xfrm>
      </p:grpSpPr>
      <p:sp>
        <p:nvSpPr>
          <p:cNvPr id="144" name="Google Shape;144;p9">
            <a:extLst>
              <a:ext uri="{FF2B5EF4-FFF2-40B4-BE49-F238E27FC236}">
                <a16:creationId xmlns:a16="http://schemas.microsoft.com/office/drawing/2014/main" id="{D75015D7-38B7-6E71-02E7-0FCF5B5DB8C6}"/>
              </a:ext>
            </a:extLst>
          </p:cNvPr>
          <p:cNvSpPr/>
          <p:nvPr/>
        </p:nvSpPr>
        <p:spPr>
          <a:xfrm rot="-9976565">
            <a:off x="11215296" y="-959429"/>
            <a:ext cx="3893977" cy="12572829"/>
          </a:xfrm>
          <a:custGeom>
            <a:avLst/>
            <a:gdLst/>
            <a:ahLst/>
            <a:cxnLst/>
            <a:rect l="l" t="t" r="r" b="b"/>
            <a:pathLst>
              <a:path w="3889773" h="12559257" extrusionOk="0">
                <a:moveTo>
                  <a:pt x="0" y="0"/>
                </a:moveTo>
                <a:lnTo>
                  <a:pt x="3889773" y="0"/>
                </a:lnTo>
                <a:lnTo>
                  <a:pt x="3889773" y="12559257"/>
                </a:lnTo>
                <a:lnTo>
                  <a:pt x="0" y="12559257"/>
                </a:lnTo>
                <a:lnTo>
                  <a:pt x="0" y="0"/>
                </a:lnTo>
                <a:close/>
              </a:path>
            </a:pathLst>
          </a:custGeom>
          <a:blipFill rotWithShape="1">
            <a:blip r:embed="rId3">
              <a:alphaModFix/>
            </a:blip>
            <a:stretch>
              <a:fillRect l="-525782" t="-40820" b="-52989"/>
            </a:stretch>
          </a:blipFill>
          <a:ln>
            <a:noFill/>
          </a:ln>
        </p:spPr>
      </p:sp>
      <p:sp>
        <p:nvSpPr>
          <p:cNvPr id="145" name="Google Shape;145;p9">
            <a:extLst>
              <a:ext uri="{FF2B5EF4-FFF2-40B4-BE49-F238E27FC236}">
                <a16:creationId xmlns:a16="http://schemas.microsoft.com/office/drawing/2014/main" id="{A97AC3B7-EA19-2728-D54B-FD9661CB2602}"/>
              </a:ext>
            </a:extLst>
          </p:cNvPr>
          <p:cNvSpPr/>
          <p:nvPr/>
        </p:nvSpPr>
        <p:spPr>
          <a:xfrm rot="409464">
            <a:off x="13335710" y="-1148973"/>
            <a:ext cx="5846948" cy="15119950"/>
          </a:xfrm>
          <a:custGeom>
            <a:avLst/>
            <a:gdLst/>
            <a:ahLst/>
            <a:cxnLst/>
            <a:rect l="l" t="t" r="r" b="b"/>
            <a:pathLst>
              <a:path w="8606155" h="10286874" extrusionOk="0">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solidFill>
            <a:srgbClr val="791632"/>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a:extLst>
              <a:ext uri="{FF2B5EF4-FFF2-40B4-BE49-F238E27FC236}">
                <a16:creationId xmlns:a16="http://schemas.microsoft.com/office/drawing/2014/main" id="{476ED751-0AC5-2171-3F13-D1A81077A318}"/>
              </a:ext>
            </a:extLst>
          </p:cNvPr>
          <p:cNvSpPr txBox="1"/>
          <p:nvPr/>
        </p:nvSpPr>
        <p:spPr>
          <a:xfrm>
            <a:off x="1066374" y="2123813"/>
            <a:ext cx="9863099" cy="923330"/>
          </a:xfrm>
          <a:prstGeom prst="rect">
            <a:avLst/>
          </a:prstGeom>
          <a:noFill/>
          <a:ln>
            <a:noFill/>
          </a:ln>
        </p:spPr>
        <p:txBody>
          <a:bodyPr spcFirstLastPara="1" wrap="square" lIns="0" tIns="0" rIns="0" bIns="0" anchor="t" anchorCtr="0">
            <a:spAutoFit/>
          </a:bodyPr>
          <a:lstStyle/>
          <a:p>
            <a:pPr lvl="0" algn="just">
              <a:lnSpc>
                <a:spcPct val="119996"/>
              </a:lnSpc>
            </a:pPr>
            <a:r>
              <a:rPr lang="es-EC" sz="5000" b="1" dirty="0">
                <a:latin typeface="Montserrat" panose="00000500000000000000" pitchFamily="2" charset="0"/>
              </a:rPr>
              <a:t>Contexto del Problema</a:t>
            </a:r>
            <a:endParaRPr sz="5000" b="1" dirty="0">
              <a:latin typeface="Montserrat" panose="00000500000000000000" pitchFamily="2" charset="0"/>
            </a:endParaRPr>
          </a:p>
        </p:txBody>
      </p:sp>
      <p:sp>
        <p:nvSpPr>
          <p:cNvPr id="150" name="Google Shape;150;p9">
            <a:extLst>
              <a:ext uri="{FF2B5EF4-FFF2-40B4-BE49-F238E27FC236}">
                <a16:creationId xmlns:a16="http://schemas.microsoft.com/office/drawing/2014/main" id="{FA2FDF41-616F-4574-A25B-EAF48C0C612D}"/>
              </a:ext>
            </a:extLst>
          </p:cNvPr>
          <p:cNvSpPr txBox="1"/>
          <p:nvPr/>
        </p:nvSpPr>
        <p:spPr>
          <a:xfrm>
            <a:off x="1066372" y="3173730"/>
            <a:ext cx="10323002" cy="3939540"/>
          </a:xfrm>
          <a:prstGeom prst="rect">
            <a:avLst/>
          </a:prstGeom>
          <a:noFill/>
          <a:ln>
            <a:noFill/>
          </a:ln>
        </p:spPr>
        <p:txBody>
          <a:bodyPr spcFirstLastPara="1" wrap="square" lIns="0" tIns="0" rIns="0" bIns="0" anchor="t" anchorCtr="0">
            <a:spAutoFit/>
          </a:bodyPr>
          <a:lstStyle/>
          <a:p>
            <a:pPr marL="457200" indent="-457200" algn="just">
              <a:buFont typeface="Arial" panose="020B0604020202020204" pitchFamily="34" charset="0"/>
              <a:buChar char="•"/>
            </a:pPr>
            <a:r>
              <a:rPr lang="es-ES" sz="3200" dirty="0">
                <a:latin typeface="Montserrat" panose="00000500000000000000" pitchFamily="2" charset="0"/>
              </a:rPr>
              <a:t>El manejo de enfermedades crónicas como la diabetes tipo 2 y la hipertensión requiere monitoreo constante.</a:t>
            </a:r>
          </a:p>
          <a:p>
            <a:pPr marL="457200" indent="-457200" algn="just">
              <a:buFont typeface="Arial" panose="020B0604020202020204" pitchFamily="34" charset="0"/>
              <a:buChar char="•"/>
            </a:pPr>
            <a:r>
              <a:rPr lang="es-ES" sz="3200" dirty="0">
                <a:latin typeface="Montserrat" panose="00000500000000000000" pitchFamily="2" charset="0"/>
              </a:rPr>
              <a:t>La falta de seguimiento oportuno incrementa el riesgo de descompensaciones clínicas.</a:t>
            </a:r>
          </a:p>
          <a:p>
            <a:pPr marL="457200" indent="-457200" algn="just">
              <a:buFont typeface="Arial" panose="020B0604020202020204" pitchFamily="34" charset="0"/>
              <a:buChar char="•"/>
            </a:pPr>
            <a:r>
              <a:rPr lang="es-ES" sz="3200" dirty="0">
                <a:latin typeface="Montserrat" panose="00000500000000000000" pitchFamily="2" charset="0"/>
              </a:rPr>
              <a:t>Los sistemas tradicionales dependen de visitas médicas periódicas, dejando vacíos de información.</a:t>
            </a:r>
          </a:p>
        </p:txBody>
      </p:sp>
      <p:sp>
        <p:nvSpPr>
          <p:cNvPr id="153" name="Google Shape;153;p9">
            <a:extLst>
              <a:ext uri="{FF2B5EF4-FFF2-40B4-BE49-F238E27FC236}">
                <a16:creationId xmlns:a16="http://schemas.microsoft.com/office/drawing/2014/main" id="{5362BB76-738C-1B4F-6E65-416E73CF7B18}"/>
              </a:ext>
            </a:extLst>
          </p:cNvPr>
          <p:cNvSpPr/>
          <p:nvPr/>
        </p:nvSpPr>
        <p:spPr>
          <a:xfrm>
            <a:off x="200924"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
        <p:nvSpPr>
          <p:cNvPr id="154" name="Google Shape;154;p9">
            <a:extLst>
              <a:ext uri="{FF2B5EF4-FFF2-40B4-BE49-F238E27FC236}">
                <a16:creationId xmlns:a16="http://schemas.microsoft.com/office/drawing/2014/main" id="{9BAA71B7-499A-4690-EEDC-96AF0673BF73}"/>
              </a:ext>
            </a:extLst>
          </p:cNvPr>
          <p:cNvSpPr/>
          <p:nvPr/>
        </p:nvSpPr>
        <p:spPr>
          <a:xfrm>
            <a:off x="1066372"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Tree>
    <p:extLst>
      <p:ext uri="{BB962C8B-B14F-4D97-AF65-F5344CB8AC3E}">
        <p14:creationId xmlns:p14="http://schemas.microsoft.com/office/powerpoint/2010/main" val="24538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p:nvPr/>
        </p:nvSpPr>
        <p:spPr>
          <a:xfrm rot="-9976565">
            <a:off x="11215296" y="-959429"/>
            <a:ext cx="3893977" cy="12572829"/>
          </a:xfrm>
          <a:custGeom>
            <a:avLst/>
            <a:gdLst/>
            <a:ahLst/>
            <a:cxnLst/>
            <a:rect l="l" t="t" r="r" b="b"/>
            <a:pathLst>
              <a:path w="3889773" h="12559257" extrusionOk="0">
                <a:moveTo>
                  <a:pt x="0" y="0"/>
                </a:moveTo>
                <a:lnTo>
                  <a:pt x="3889773" y="0"/>
                </a:lnTo>
                <a:lnTo>
                  <a:pt x="3889773" y="12559257"/>
                </a:lnTo>
                <a:lnTo>
                  <a:pt x="0" y="12559257"/>
                </a:lnTo>
                <a:lnTo>
                  <a:pt x="0" y="0"/>
                </a:lnTo>
                <a:close/>
              </a:path>
            </a:pathLst>
          </a:custGeom>
          <a:blipFill rotWithShape="1">
            <a:blip r:embed="rId3">
              <a:alphaModFix/>
            </a:blip>
            <a:stretch>
              <a:fillRect l="-525782" t="-40820" b="-52989"/>
            </a:stretch>
          </a:blipFill>
          <a:ln>
            <a:noFill/>
          </a:ln>
        </p:spPr>
      </p:sp>
      <p:sp>
        <p:nvSpPr>
          <p:cNvPr id="145" name="Google Shape;145;p9"/>
          <p:cNvSpPr/>
          <p:nvPr/>
        </p:nvSpPr>
        <p:spPr>
          <a:xfrm rot="409464">
            <a:off x="15392970" y="-1026310"/>
            <a:ext cx="3782374" cy="15119950"/>
          </a:xfrm>
          <a:custGeom>
            <a:avLst/>
            <a:gdLst/>
            <a:ahLst/>
            <a:cxnLst/>
            <a:rect l="l" t="t" r="r" b="b"/>
            <a:pathLst>
              <a:path w="8606155" h="10286874" extrusionOk="0">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solidFill>
            <a:srgbClr val="791632"/>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p:nvPr/>
        </p:nvSpPr>
        <p:spPr>
          <a:xfrm>
            <a:off x="1066374" y="2123813"/>
            <a:ext cx="9863099" cy="923330"/>
          </a:xfrm>
          <a:prstGeom prst="rect">
            <a:avLst/>
          </a:prstGeom>
          <a:noFill/>
          <a:ln>
            <a:noFill/>
          </a:ln>
        </p:spPr>
        <p:txBody>
          <a:bodyPr spcFirstLastPara="1" wrap="square" lIns="0" tIns="0" rIns="0" bIns="0" anchor="t" anchorCtr="0">
            <a:spAutoFit/>
          </a:bodyPr>
          <a:lstStyle/>
          <a:p>
            <a:pPr marL="0" marR="0" lvl="0" indent="0" algn="just" rtl="0">
              <a:lnSpc>
                <a:spcPct val="119996"/>
              </a:lnSpc>
              <a:spcBef>
                <a:spcPts val="0"/>
              </a:spcBef>
              <a:spcAft>
                <a:spcPts val="0"/>
              </a:spcAft>
              <a:buNone/>
            </a:pPr>
            <a:r>
              <a:rPr lang="en-US" sz="5000" b="1" dirty="0" err="1">
                <a:solidFill>
                  <a:srgbClr val="2A2E3A"/>
                </a:solidFill>
                <a:latin typeface="Montserrat"/>
                <a:ea typeface="Montserrat"/>
                <a:cs typeface="Montserrat"/>
                <a:sym typeface="Montserrat"/>
              </a:rPr>
              <a:t>Objetivo</a:t>
            </a:r>
            <a:r>
              <a:rPr lang="en-US" sz="5000" b="1" dirty="0">
                <a:solidFill>
                  <a:srgbClr val="2A2E3A"/>
                </a:solidFill>
                <a:latin typeface="Montserrat"/>
                <a:ea typeface="Montserrat"/>
                <a:cs typeface="Montserrat"/>
                <a:sym typeface="Montserrat"/>
              </a:rPr>
              <a:t> del </a:t>
            </a:r>
            <a:r>
              <a:rPr lang="en-US" sz="5000" b="1" dirty="0" err="1">
                <a:solidFill>
                  <a:srgbClr val="2A2E3A"/>
                </a:solidFill>
                <a:latin typeface="Montserrat"/>
                <a:ea typeface="Montserrat"/>
                <a:cs typeface="Montserrat"/>
                <a:sym typeface="Montserrat"/>
              </a:rPr>
              <a:t>sistema</a:t>
            </a:r>
            <a:endParaRPr sz="5000" dirty="0"/>
          </a:p>
        </p:txBody>
      </p:sp>
      <p:sp>
        <p:nvSpPr>
          <p:cNvPr id="150" name="Google Shape;150;p9"/>
          <p:cNvSpPr txBox="1"/>
          <p:nvPr/>
        </p:nvSpPr>
        <p:spPr>
          <a:xfrm>
            <a:off x="1066372" y="3115978"/>
            <a:ext cx="14350836" cy="3102388"/>
          </a:xfrm>
          <a:prstGeom prst="rect">
            <a:avLst/>
          </a:prstGeom>
          <a:noFill/>
          <a:ln>
            <a:noFill/>
          </a:ln>
        </p:spPr>
        <p:txBody>
          <a:bodyPr spcFirstLastPara="1" wrap="square" lIns="0" tIns="0" rIns="0" bIns="0" anchor="t" anchorCtr="0">
            <a:spAutoFit/>
          </a:bodyPr>
          <a:lstStyle/>
          <a:p>
            <a:pPr lvl="0" algn="just">
              <a:lnSpc>
                <a:spcPct val="139960"/>
              </a:lnSpc>
            </a:pPr>
            <a:r>
              <a:rPr lang="es-EC" sz="2400" dirty="0">
                <a:solidFill>
                  <a:srgbClr val="2A2E3A"/>
                </a:solidFill>
                <a:latin typeface="Montserrat"/>
              </a:rPr>
              <a:t>Diseñar, implementar y evaluar un sistema inteligente basado en modelos de aprendizaje automático supervisado y análisis de series de tiempo, capaz de predecir descompensaciones clínicas en pacientes con enfermedades crónicas (diabetes tipo 2, hipertensión arterial, o la combinación de ambas), utilizando datos históricos de monitoreo fisiológico. El sistema buscará generar soluciones tempranas diferenciadas según el tipo de patología, con el fin de integrarse en una futura plataforma de monitoreo clínico.</a:t>
            </a:r>
            <a:endParaRPr sz="2400" dirty="0">
              <a:solidFill>
                <a:srgbClr val="2A2E3A"/>
              </a:solidFill>
              <a:latin typeface="Montserrat"/>
            </a:endParaRPr>
          </a:p>
        </p:txBody>
      </p:sp>
      <p:sp>
        <p:nvSpPr>
          <p:cNvPr id="153" name="Google Shape;153;p9"/>
          <p:cNvSpPr/>
          <p:nvPr/>
        </p:nvSpPr>
        <p:spPr>
          <a:xfrm>
            <a:off x="200924"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
        <p:nvSpPr>
          <p:cNvPr id="154" name="Google Shape;154;p9"/>
          <p:cNvSpPr/>
          <p:nvPr/>
        </p:nvSpPr>
        <p:spPr>
          <a:xfrm>
            <a:off x="1066372" y="0"/>
            <a:ext cx="865632" cy="1794020"/>
          </a:xfrm>
          <a:custGeom>
            <a:avLst/>
            <a:gdLst/>
            <a:ahLst/>
            <a:cxnLst/>
            <a:rect l="l" t="t" r="r" b="b"/>
            <a:pathLst>
              <a:path w="812800" h="1204040" extrusionOk="0">
                <a:moveTo>
                  <a:pt x="0" y="0"/>
                </a:moveTo>
                <a:lnTo>
                  <a:pt x="609600" y="0"/>
                </a:lnTo>
                <a:lnTo>
                  <a:pt x="812800" y="602020"/>
                </a:lnTo>
                <a:lnTo>
                  <a:pt x="609600" y="1204040"/>
                </a:lnTo>
                <a:lnTo>
                  <a:pt x="0" y="1204040"/>
                </a:lnTo>
                <a:lnTo>
                  <a:pt x="203200" y="602020"/>
                </a:lnTo>
                <a:lnTo>
                  <a:pt x="0" y="0"/>
                </a:lnTo>
                <a:close/>
              </a:path>
            </a:pathLst>
          </a:custGeom>
          <a:solidFill>
            <a:srgbClr val="791632"/>
          </a:solidFill>
          <a:ln>
            <a:noFill/>
          </a:ln>
        </p:spPr>
      </p:sp>
      <p:sp>
        <p:nvSpPr>
          <p:cNvPr id="2" name="Google Shape;146;p9">
            <a:extLst>
              <a:ext uri="{FF2B5EF4-FFF2-40B4-BE49-F238E27FC236}">
                <a16:creationId xmlns:a16="http://schemas.microsoft.com/office/drawing/2014/main" id="{D84BBD4F-487B-60EF-1D4C-56588688352F}"/>
              </a:ext>
            </a:extLst>
          </p:cNvPr>
          <p:cNvSpPr txBox="1"/>
          <p:nvPr/>
        </p:nvSpPr>
        <p:spPr>
          <a:xfrm>
            <a:off x="1066374" y="6357905"/>
            <a:ext cx="9863099" cy="923330"/>
          </a:xfrm>
          <a:prstGeom prst="rect">
            <a:avLst/>
          </a:prstGeom>
          <a:noFill/>
          <a:ln>
            <a:noFill/>
          </a:ln>
        </p:spPr>
        <p:txBody>
          <a:bodyPr spcFirstLastPara="1" wrap="square" lIns="0" tIns="0" rIns="0" bIns="0" anchor="t" anchorCtr="0">
            <a:spAutoFit/>
          </a:bodyPr>
          <a:lstStyle/>
          <a:p>
            <a:pPr marL="0" marR="0" lvl="0" indent="0" algn="just" rtl="0">
              <a:lnSpc>
                <a:spcPct val="119996"/>
              </a:lnSpc>
              <a:spcBef>
                <a:spcPts val="0"/>
              </a:spcBef>
              <a:spcAft>
                <a:spcPts val="0"/>
              </a:spcAft>
              <a:buNone/>
            </a:pPr>
            <a:r>
              <a:rPr lang="en-US" sz="5000" b="1" dirty="0" err="1">
                <a:solidFill>
                  <a:srgbClr val="2A2E3A"/>
                </a:solidFill>
                <a:latin typeface="Montserrat"/>
                <a:ea typeface="Montserrat"/>
                <a:cs typeface="Montserrat"/>
                <a:sym typeface="Montserrat"/>
              </a:rPr>
              <a:t>Objetivo</a:t>
            </a:r>
            <a:r>
              <a:rPr lang="en-US" sz="5000" b="1" dirty="0">
                <a:solidFill>
                  <a:srgbClr val="2A2E3A"/>
                </a:solidFill>
                <a:latin typeface="Montserrat"/>
                <a:ea typeface="Montserrat"/>
                <a:cs typeface="Montserrat"/>
                <a:sym typeface="Montserrat"/>
              </a:rPr>
              <a:t> de La </a:t>
            </a:r>
            <a:r>
              <a:rPr lang="en-US" sz="5000" b="1" dirty="0" err="1">
                <a:solidFill>
                  <a:srgbClr val="2A2E3A"/>
                </a:solidFill>
                <a:latin typeface="Montserrat"/>
                <a:ea typeface="Montserrat"/>
                <a:cs typeface="Montserrat"/>
                <a:sym typeface="Montserrat"/>
              </a:rPr>
              <a:t>etapa</a:t>
            </a:r>
            <a:endParaRPr sz="5000" dirty="0"/>
          </a:p>
        </p:txBody>
      </p:sp>
      <p:sp>
        <p:nvSpPr>
          <p:cNvPr id="3" name="Google Shape;150;p9">
            <a:extLst>
              <a:ext uri="{FF2B5EF4-FFF2-40B4-BE49-F238E27FC236}">
                <a16:creationId xmlns:a16="http://schemas.microsoft.com/office/drawing/2014/main" id="{DBAE6629-C069-79D2-83B9-D40CB0AAA5AB}"/>
              </a:ext>
            </a:extLst>
          </p:cNvPr>
          <p:cNvSpPr txBox="1"/>
          <p:nvPr/>
        </p:nvSpPr>
        <p:spPr>
          <a:xfrm>
            <a:off x="1066372" y="7276671"/>
            <a:ext cx="14350836" cy="2068259"/>
          </a:xfrm>
          <a:prstGeom prst="rect">
            <a:avLst/>
          </a:prstGeom>
          <a:noFill/>
          <a:ln>
            <a:noFill/>
          </a:ln>
        </p:spPr>
        <p:txBody>
          <a:bodyPr spcFirstLastPara="1" wrap="square" lIns="0" tIns="0" rIns="0" bIns="0" anchor="t" anchorCtr="0">
            <a:spAutoFit/>
          </a:bodyPr>
          <a:lstStyle/>
          <a:p>
            <a:pPr lvl="0" algn="just">
              <a:lnSpc>
                <a:spcPct val="139960"/>
              </a:lnSpc>
            </a:pPr>
            <a:r>
              <a:rPr lang="es-ES" sz="2400" dirty="0">
                <a:solidFill>
                  <a:srgbClr val="2A2E3A"/>
                </a:solidFill>
                <a:latin typeface="Montserrat"/>
              </a:rPr>
              <a:t>El Análisis Exploratorio de Datos (EDA) permitió identificar patrones iniciales, detectar </a:t>
            </a:r>
            <a:r>
              <a:rPr lang="es-ES" sz="2400" dirty="0" err="1">
                <a:solidFill>
                  <a:srgbClr val="2A2E3A"/>
                </a:solidFill>
                <a:latin typeface="Montserrat"/>
              </a:rPr>
              <a:t>outliers</a:t>
            </a:r>
            <a:r>
              <a:rPr lang="es-ES" sz="2400" dirty="0">
                <a:solidFill>
                  <a:srgbClr val="2A2E3A"/>
                </a:solidFill>
                <a:latin typeface="Montserrat"/>
              </a:rPr>
              <a:t> clínicos relevantes (ej. glucosa &gt; 400 mg/</a:t>
            </a:r>
            <a:r>
              <a:rPr lang="es-ES" sz="2400" dirty="0" err="1">
                <a:solidFill>
                  <a:srgbClr val="2A2E3A"/>
                </a:solidFill>
                <a:latin typeface="Montserrat"/>
              </a:rPr>
              <a:t>dL</a:t>
            </a:r>
            <a:r>
              <a:rPr lang="es-ES" sz="2400" dirty="0">
                <a:solidFill>
                  <a:srgbClr val="2A2E3A"/>
                </a:solidFill>
                <a:latin typeface="Montserrat"/>
              </a:rPr>
              <a:t>), revisar correlaciones fuertes entre variables (HbA1c y glucosa &gt; 0.8) y caracterizar la distribución de clases, insumo clave para las estrategias de balanceo.</a:t>
            </a:r>
            <a:endParaRPr sz="2400" dirty="0">
              <a:solidFill>
                <a:srgbClr val="2A2E3A"/>
              </a:solidFill>
              <a:latin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1853133" y="1221001"/>
            <a:ext cx="9215417" cy="1329595"/>
          </a:xfrm>
          <a:prstGeom prst="rect">
            <a:avLst/>
          </a:prstGeom>
          <a:noFill/>
          <a:ln>
            <a:noFill/>
          </a:ln>
        </p:spPr>
        <p:txBody>
          <a:bodyPr spcFirstLastPara="1" wrap="square" lIns="0" tIns="0" rIns="0" bIns="0" anchor="t" anchorCtr="0">
            <a:spAutoFit/>
          </a:bodyPr>
          <a:lstStyle/>
          <a:p>
            <a:pPr lvl="0">
              <a:lnSpc>
                <a:spcPct val="120000"/>
              </a:lnSpc>
            </a:pPr>
            <a:r>
              <a:rPr lang="es-EC" sz="7080" b="1" dirty="0">
                <a:solidFill>
                  <a:schemeClr val="dk1"/>
                </a:solidFill>
                <a:latin typeface="Montserrat"/>
              </a:rPr>
              <a:t>Metodología</a:t>
            </a:r>
            <a:endParaRPr sz="7080" b="1" dirty="0">
              <a:solidFill>
                <a:schemeClr val="dk1"/>
              </a:solidFill>
              <a:latin typeface="Montserrat"/>
              <a:sym typeface="Montserrat"/>
            </a:endParaRPr>
          </a:p>
        </p:txBody>
      </p:sp>
      <p:sp>
        <p:nvSpPr>
          <p:cNvPr id="118" name="Google Shape;118;p3"/>
          <p:cNvSpPr/>
          <p:nvPr/>
        </p:nvSpPr>
        <p:spPr>
          <a:xfrm>
            <a:off x="16604357" y="5676900"/>
            <a:ext cx="2945028" cy="5777885"/>
          </a:xfrm>
          <a:custGeom>
            <a:avLst/>
            <a:gdLst/>
            <a:ahLst/>
            <a:cxnLst/>
            <a:rect l="l" t="t" r="r" b="b"/>
            <a:pathLst>
              <a:path w="406400" h="797321" extrusionOk="0">
                <a:moveTo>
                  <a:pt x="203200" y="0"/>
                </a:moveTo>
                <a:lnTo>
                  <a:pt x="406400" y="0"/>
                </a:lnTo>
                <a:lnTo>
                  <a:pt x="203200" y="797321"/>
                </a:lnTo>
                <a:lnTo>
                  <a:pt x="0" y="797321"/>
                </a:lnTo>
                <a:lnTo>
                  <a:pt x="203200" y="0"/>
                </a:lnTo>
                <a:close/>
              </a:path>
            </a:pathLst>
          </a:custGeom>
          <a:solidFill>
            <a:srgbClr val="791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3"/>
          <p:cNvSpPr/>
          <p:nvPr/>
        </p:nvSpPr>
        <p:spPr>
          <a:xfrm>
            <a:off x="-1371921" y="-634385"/>
            <a:ext cx="2743842" cy="5383177"/>
          </a:xfrm>
          <a:custGeom>
            <a:avLst/>
            <a:gdLst/>
            <a:ahLst/>
            <a:cxnLst/>
            <a:rect l="l" t="t" r="r" b="b"/>
            <a:pathLst>
              <a:path w="406400" h="797321" extrusionOk="0">
                <a:moveTo>
                  <a:pt x="203200" y="0"/>
                </a:moveTo>
                <a:lnTo>
                  <a:pt x="406400" y="0"/>
                </a:lnTo>
                <a:lnTo>
                  <a:pt x="203200" y="797321"/>
                </a:lnTo>
                <a:lnTo>
                  <a:pt x="0" y="797321"/>
                </a:lnTo>
                <a:lnTo>
                  <a:pt x="203200" y="0"/>
                </a:lnTo>
                <a:close/>
              </a:path>
            </a:pathLst>
          </a:custGeom>
          <a:solidFill>
            <a:srgbClr val="791632"/>
          </a:solidFill>
          <a:ln>
            <a:noFill/>
          </a:ln>
        </p:spPr>
      </p:sp>
      <p:sp>
        <p:nvSpPr>
          <p:cNvPr id="120" name="Google Shape;120;p3"/>
          <p:cNvSpPr/>
          <p:nvPr/>
        </p:nvSpPr>
        <p:spPr>
          <a:xfrm>
            <a:off x="17185844" y="-190500"/>
            <a:ext cx="714563" cy="1401909"/>
          </a:xfrm>
          <a:custGeom>
            <a:avLst/>
            <a:gdLst/>
            <a:ahLst/>
            <a:cxnLst/>
            <a:rect l="l" t="t" r="r" b="b"/>
            <a:pathLst>
              <a:path w="406400" h="797321" extrusionOk="0">
                <a:moveTo>
                  <a:pt x="203200" y="0"/>
                </a:moveTo>
                <a:lnTo>
                  <a:pt x="406400" y="0"/>
                </a:lnTo>
                <a:lnTo>
                  <a:pt x="203200" y="797321"/>
                </a:lnTo>
                <a:lnTo>
                  <a:pt x="0" y="797321"/>
                </a:lnTo>
                <a:lnTo>
                  <a:pt x="203200" y="0"/>
                </a:lnTo>
                <a:close/>
              </a:path>
            </a:pathLst>
          </a:custGeom>
          <a:solidFill>
            <a:srgbClr val="791632"/>
          </a:solidFill>
          <a:ln>
            <a:noFill/>
          </a:ln>
        </p:spPr>
      </p:sp>
      <p:sp>
        <p:nvSpPr>
          <p:cNvPr id="121" name="Google Shape;121;p3"/>
          <p:cNvSpPr/>
          <p:nvPr/>
        </p:nvSpPr>
        <p:spPr>
          <a:xfrm>
            <a:off x="17362308" y="499311"/>
            <a:ext cx="714563" cy="1401909"/>
          </a:xfrm>
          <a:custGeom>
            <a:avLst/>
            <a:gdLst/>
            <a:ahLst/>
            <a:cxnLst/>
            <a:rect l="l" t="t" r="r" b="b"/>
            <a:pathLst>
              <a:path w="406400" h="797321" extrusionOk="0">
                <a:moveTo>
                  <a:pt x="203200" y="0"/>
                </a:moveTo>
                <a:lnTo>
                  <a:pt x="406400" y="0"/>
                </a:lnTo>
                <a:lnTo>
                  <a:pt x="203200" y="797321"/>
                </a:lnTo>
                <a:lnTo>
                  <a:pt x="0" y="797321"/>
                </a:lnTo>
                <a:lnTo>
                  <a:pt x="203200" y="0"/>
                </a:lnTo>
                <a:close/>
              </a:path>
            </a:pathLst>
          </a:custGeom>
          <a:solidFill>
            <a:srgbClr val="7F7F7F"/>
          </a:solidFill>
          <a:ln>
            <a:noFill/>
          </a:ln>
        </p:spPr>
      </p:sp>
      <p:sp>
        <p:nvSpPr>
          <p:cNvPr id="122" name="Google Shape;122;p3"/>
          <p:cNvSpPr/>
          <p:nvPr/>
        </p:nvSpPr>
        <p:spPr>
          <a:xfrm>
            <a:off x="14711389" y="7425489"/>
            <a:ext cx="2945028" cy="5777885"/>
          </a:xfrm>
          <a:custGeom>
            <a:avLst/>
            <a:gdLst/>
            <a:ahLst/>
            <a:cxnLst/>
            <a:rect l="l" t="t" r="r" b="b"/>
            <a:pathLst>
              <a:path w="406400" h="797321" extrusionOk="0">
                <a:moveTo>
                  <a:pt x="203200" y="0"/>
                </a:moveTo>
                <a:lnTo>
                  <a:pt x="406400" y="0"/>
                </a:lnTo>
                <a:lnTo>
                  <a:pt x="203200" y="797321"/>
                </a:lnTo>
                <a:lnTo>
                  <a:pt x="0" y="797321"/>
                </a:lnTo>
                <a:lnTo>
                  <a:pt x="203200" y="0"/>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3" name="Google Shape;123;p3"/>
          <p:cNvGrpSpPr/>
          <p:nvPr/>
        </p:nvGrpSpPr>
        <p:grpSpPr>
          <a:xfrm>
            <a:off x="1496770" y="2914195"/>
            <a:ext cx="3086100" cy="579955"/>
            <a:chOff x="0" y="-19050"/>
            <a:chExt cx="812800" cy="152745"/>
          </a:xfrm>
        </p:grpSpPr>
        <p:sp>
          <p:nvSpPr>
            <p:cNvPr id="124" name="Google Shape;124;p3"/>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3"/>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dirty="0">
                  <a:solidFill>
                    <a:srgbClr val="FFFFFF"/>
                  </a:solidFill>
                  <a:latin typeface="Montserrat"/>
                  <a:ea typeface="Montserrat"/>
                  <a:cs typeface="Montserrat"/>
                  <a:sym typeface="Montserrat"/>
                </a:rPr>
                <a:t>1</a:t>
              </a:r>
              <a:endParaRPr dirty="0"/>
            </a:p>
          </p:txBody>
        </p:sp>
      </p:grpSp>
      <p:grpSp>
        <p:nvGrpSpPr>
          <p:cNvPr id="126" name="Google Shape;126;p3"/>
          <p:cNvGrpSpPr/>
          <p:nvPr/>
        </p:nvGrpSpPr>
        <p:grpSpPr>
          <a:xfrm>
            <a:off x="5288818" y="2914195"/>
            <a:ext cx="3086100" cy="579955"/>
            <a:chOff x="0" y="-19050"/>
            <a:chExt cx="812800" cy="152745"/>
          </a:xfrm>
        </p:grpSpPr>
        <p:sp>
          <p:nvSpPr>
            <p:cNvPr id="127" name="Google Shape;127;p3"/>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u="none" strike="noStrike" dirty="0">
                  <a:solidFill>
                    <a:srgbClr val="FFFFFF"/>
                  </a:solidFill>
                  <a:latin typeface="Montserrat"/>
                  <a:ea typeface="Montserrat"/>
                  <a:cs typeface="Montserrat"/>
                  <a:sym typeface="Montserrat"/>
                </a:rPr>
                <a:t>2</a:t>
              </a:r>
              <a:endParaRPr dirty="0"/>
            </a:p>
          </p:txBody>
        </p:sp>
      </p:grpSp>
      <p:grpSp>
        <p:nvGrpSpPr>
          <p:cNvPr id="129" name="Google Shape;129;p3"/>
          <p:cNvGrpSpPr/>
          <p:nvPr/>
        </p:nvGrpSpPr>
        <p:grpSpPr>
          <a:xfrm>
            <a:off x="9079768" y="2914195"/>
            <a:ext cx="3086100" cy="579955"/>
            <a:chOff x="0" y="-19050"/>
            <a:chExt cx="812800" cy="152745"/>
          </a:xfrm>
        </p:grpSpPr>
        <p:sp>
          <p:nvSpPr>
            <p:cNvPr id="130" name="Google Shape;130;p3"/>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u="none" strike="noStrike" dirty="0">
                  <a:solidFill>
                    <a:srgbClr val="FFFFFF"/>
                  </a:solidFill>
                  <a:latin typeface="Montserrat"/>
                  <a:ea typeface="Montserrat"/>
                  <a:cs typeface="Montserrat"/>
                  <a:sym typeface="Montserrat"/>
                </a:rPr>
                <a:t>3</a:t>
              </a:r>
              <a:endParaRPr dirty="0"/>
            </a:p>
          </p:txBody>
        </p:sp>
      </p:grpSp>
      <p:grpSp>
        <p:nvGrpSpPr>
          <p:cNvPr id="132" name="Google Shape;132;p3"/>
          <p:cNvGrpSpPr/>
          <p:nvPr/>
        </p:nvGrpSpPr>
        <p:grpSpPr>
          <a:xfrm>
            <a:off x="12890482" y="2914195"/>
            <a:ext cx="3086100" cy="579955"/>
            <a:chOff x="0" y="-19050"/>
            <a:chExt cx="812800" cy="152745"/>
          </a:xfrm>
        </p:grpSpPr>
        <p:sp>
          <p:nvSpPr>
            <p:cNvPr id="133" name="Google Shape;133;p3"/>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u="none" strike="noStrike" dirty="0">
                  <a:solidFill>
                    <a:srgbClr val="FFFFFF"/>
                  </a:solidFill>
                  <a:latin typeface="Montserrat"/>
                  <a:ea typeface="Montserrat"/>
                  <a:cs typeface="Montserrat"/>
                  <a:sym typeface="Montserrat"/>
                </a:rPr>
                <a:t>4</a:t>
              </a:r>
              <a:endParaRPr dirty="0"/>
            </a:p>
          </p:txBody>
        </p:sp>
      </p:grpSp>
      <p:sp>
        <p:nvSpPr>
          <p:cNvPr id="135" name="Google Shape;135;p3"/>
          <p:cNvSpPr txBox="1"/>
          <p:nvPr/>
        </p:nvSpPr>
        <p:spPr>
          <a:xfrm>
            <a:off x="1477006" y="3578305"/>
            <a:ext cx="3105864" cy="1949573"/>
          </a:xfrm>
          <a:prstGeom prst="rect">
            <a:avLst/>
          </a:prstGeom>
          <a:noFill/>
          <a:ln>
            <a:noFill/>
          </a:ln>
        </p:spPr>
        <p:txBody>
          <a:bodyPr spcFirstLastPara="1" wrap="square" lIns="0" tIns="0" rIns="0" bIns="0" anchor="t" anchorCtr="0">
            <a:spAutoFit/>
          </a:bodyPr>
          <a:lstStyle/>
          <a:p>
            <a:pPr algn="ctr">
              <a:lnSpc>
                <a:spcPct val="140021"/>
              </a:lnSpc>
            </a:pPr>
            <a:r>
              <a:rPr lang="es-EC" sz="2400" dirty="0">
                <a:latin typeface="Montserrat" panose="00000500000000000000" pitchFamily="2" charset="0"/>
              </a:rPr>
              <a:t>Preprocesamiento de datos clínicos históricos.</a:t>
            </a:r>
          </a:p>
          <a:p>
            <a:pPr marL="0" marR="0" lvl="0" indent="0" algn="ctr" rtl="0">
              <a:lnSpc>
                <a:spcPct val="140021"/>
              </a:lnSpc>
              <a:spcBef>
                <a:spcPts val="0"/>
              </a:spcBef>
              <a:spcAft>
                <a:spcPts val="0"/>
              </a:spcAft>
              <a:buNone/>
            </a:pPr>
            <a:r>
              <a:rPr lang="en-US" sz="1849" u="none" strike="noStrike" dirty="0">
                <a:solidFill>
                  <a:srgbClr val="2A2E3A"/>
                </a:solidFill>
                <a:latin typeface="Montserrat"/>
                <a:ea typeface="Montserrat"/>
                <a:cs typeface="Montserrat"/>
                <a:sym typeface="Montserrat"/>
              </a:rPr>
              <a:t>.</a:t>
            </a:r>
            <a:endParaRPr dirty="0"/>
          </a:p>
        </p:txBody>
      </p:sp>
      <p:sp>
        <p:nvSpPr>
          <p:cNvPr id="136" name="Google Shape;136;p3"/>
          <p:cNvSpPr txBox="1"/>
          <p:nvPr/>
        </p:nvSpPr>
        <p:spPr>
          <a:xfrm>
            <a:off x="5269054" y="3646549"/>
            <a:ext cx="3105864" cy="1949573"/>
          </a:xfrm>
          <a:prstGeom prst="rect">
            <a:avLst/>
          </a:prstGeom>
          <a:noFill/>
          <a:ln>
            <a:noFill/>
          </a:ln>
        </p:spPr>
        <p:txBody>
          <a:bodyPr spcFirstLastPara="1" wrap="square" lIns="0" tIns="0" rIns="0" bIns="0" anchor="t" anchorCtr="0">
            <a:spAutoFit/>
          </a:bodyPr>
          <a:lstStyle/>
          <a:p>
            <a:pPr algn="ctr">
              <a:lnSpc>
                <a:spcPct val="140021"/>
              </a:lnSpc>
            </a:pPr>
            <a:r>
              <a:rPr lang="es-ES" sz="2400" dirty="0">
                <a:latin typeface="Montserrat" panose="00000500000000000000" pitchFamily="2" charset="0"/>
              </a:rPr>
              <a:t>Análisis exploratorio y detección de </a:t>
            </a:r>
            <a:r>
              <a:rPr lang="es-ES" sz="2400" dirty="0" err="1">
                <a:latin typeface="Montserrat" panose="00000500000000000000" pitchFamily="2" charset="0"/>
              </a:rPr>
              <a:t>outliers</a:t>
            </a:r>
            <a:r>
              <a:rPr lang="es-ES" sz="2400" dirty="0"/>
              <a:t>.</a:t>
            </a:r>
          </a:p>
          <a:p>
            <a:pPr marL="0" marR="0" lvl="0" indent="0" algn="ctr" rtl="0">
              <a:lnSpc>
                <a:spcPct val="140021"/>
              </a:lnSpc>
              <a:spcBef>
                <a:spcPts val="0"/>
              </a:spcBef>
              <a:spcAft>
                <a:spcPts val="0"/>
              </a:spcAft>
              <a:buNone/>
            </a:pPr>
            <a:r>
              <a:rPr lang="en-US" sz="1849" u="none" strike="noStrike" dirty="0">
                <a:solidFill>
                  <a:srgbClr val="2A2E3A"/>
                </a:solidFill>
                <a:latin typeface="Montserrat"/>
                <a:ea typeface="Montserrat"/>
                <a:cs typeface="Montserrat"/>
                <a:sym typeface="Montserrat"/>
              </a:rPr>
              <a:t>.</a:t>
            </a:r>
            <a:endParaRPr dirty="0"/>
          </a:p>
        </p:txBody>
      </p:sp>
      <p:sp>
        <p:nvSpPr>
          <p:cNvPr id="137" name="Google Shape;137;p3"/>
          <p:cNvSpPr txBox="1"/>
          <p:nvPr/>
        </p:nvSpPr>
        <p:spPr>
          <a:xfrm>
            <a:off x="9079768" y="3578305"/>
            <a:ext cx="3105864" cy="1477328"/>
          </a:xfrm>
          <a:prstGeom prst="rect">
            <a:avLst/>
          </a:prstGeom>
          <a:noFill/>
          <a:ln>
            <a:noFill/>
          </a:ln>
        </p:spPr>
        <p:txBody>
          <a:bodyPr spcFirstLastPara="1" wrap="square" lIns="0" tIns="0" rIns="0" bIns="0" anchor="t" anchorCtr="0">
            <a:spAutoFit/>
          </a:bodyPr>
          <a:lstStyle/>
          <a:p>
            <a:pPr algn="ctr"/>
            <a:r>
              <a:rPr lang="es-EC" sz="2400" dirty="0">
                <a:latin typeface="Montserrat" panose="00000500000000000000" pitchFamily="2" charset="0"/>
              </a:rPr>
              <a:t>Balanceo de clases mediante técnicas de </a:t>
            </a:r>
            <a:r>
              <a:rPr lang="es-EC" sz="2400" dirty="0" err="1">
                <a:latin typeface="Montserrat" panose="00000500000000000000" pitchFamily="2" charset="0"/>
              </a:rPr>
              <a:t>oversampling</a:t>
            </a:r>
            <a:r>
              <a:rPr lang="es-EC" sz="2400" dirty="0">
                <a:latin typeface="Montserrat" panose="00000500000000000000" pitchFamily="2" charset="0"/>
              </a:rPr>
              <a:t> e híbridas</a:t>
            </a:r>
            <a:r>
              <a:rPr lang="es-EC" sz="2000" dirty="0">
                <a:latin typeface="Montserrat" panose="00000500000000000000" pitchFamily="2" charset="0"/>
              </a:rPr>
              <a:t>.</a:t>
            </a:r>
          </a:p>
        </p:txBody>
      </p:sp>
      <p:sp>
        <p:nvSpPr>
          <p:cNvPr id="138" name="Google Shape;138;p3"/>
          <p:cNvSpPr txBox="1"/>
          <p:nvPr/>
        </p:nvSpPr>
        <p:spPr>
          <a:xfrm>
            <a:off x="12762970" y="3578305"/>
            <a:ext cx="3105864" cy="1107996"/>
          </a:xfrm>
          <a:prstGeom prst="rect">
            <a:avLst/>
          </a:prstGeom>
          <a:noFill/>
          <a:ln>
            <a:noFill/>
          </a:ln>
        </p:spPr>
        <p:txBody>
          <a:bodyPr spcFirstLastPara="1" wrap="square" lIns="0" tIns="0" rIns="0" bIns="0" anchor="t" anchorCtr="0">
            <a:spAutoFit/>
          </a:bodyPr>
          <a:lstStyle/>
          <a:p>
            <a:pPr algn="ctr"/>
            <a:r>
              <a:rPr lang="es-EC" sz="2400" dirty="0">
                <a:latin typeface="Montserrat" panose="00000500000000000000" pitchFamily="2" charset="0"/>
              </a:rPr>
              <a:t>Entrenamiento de modelos supervisados</a:t>
            </a:r>
          </a:p>
        </p:txBody>
      </p:sp>
      <p:grpSp>
        <p:nvGrpSpPr>
          <p:cNvPr id="2" name="Google Shape;129;p3">
            <a:extLst>
              <a:ext uri="{FF2B5EF4-FFF2-40B4-BE49-F238E27FC236}">
                <a16:creationId xmlns:a16="http://schemas.microsoft.com/office/drawing/2014/main" id="{DBA0AD3E-4A7C-90F3-5505-19B6E16B8CB1}"/>
              </a:ext>
            </a:extLst>
          </p:cNvPr>
          <p:cNvGrpSpPr/>
          <p:nvPr/>
        </p:nvGrpSpPr>
        <p:grpSpPr>
          <a:xfrm>
            <a:off x="5288818" y="5554767"/>
            <a:ext cx="3086100" cy="579955"/>
            <a:chOff x="0" y="-19050"/>
            <a:chExt cx="812800" cy="152745"/>
          </a:xfrm>
        </p:grpSpPr>
        <p:sp>
          <p:nvSpPr>
            <p:cNvPr id="3" name="Google Shape;130;p3">
              <a:extLst>
                <a:ext uri="{FF2B5EF4-FFF2-40B4-BE49-F238E27FC236}">
                  <a16:creationId xmlns:a16="http://schemas.microsoft.com/office/drawing/2014/main" id="{BEA00C48-10B3-044D-96FE-ED806BF290BF}"/>
                </a:ext>
              </a:extLst>
            </p:cNvPr>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1;p3">
              <a:extLst>
                <a:ext uri="{FF2B5EF4-FFF2-40B4-BE49-F238E27FC236}">
                  <a16:creationId xmlns:a16="http://schemas.microsoft.com/office/drawing/2014/main" id="{D0380A34-D1F6-C456-2086-FBE514BA4377}"/>
                </a:ext>
              </a:extLst>
            </p:cNvPr>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u="none" strike="noStrike" dirty="0">
                  <a:solidFill>
                    <a:srgbClr val="FFFFFF"/>
                  </a:solidFill>
                  <a:latin typeface="Montserrat"/>
                  <a:ea typeface="Montserrat"/>
                  <a:cs typeface="Montserrat"/>
                  <a:sym typeface="Montserrat"/>
                </a:rPr>
                <a:t>5</a:t>
              </a:r>
              <a:endParaRPr dirty="0"/>
            </a:p>
          </p:txBody>
        </p:sp>
      </p:grpSp>
      <p:sp>
        <p:nvSpPr>
          <p:cNvPr id="5" name="Google Shape;137;p3">
            <a:extLst>
              <a:ext uri="{FF2B5EF4-FFF2-40B4-BE49-F238E27FC236}">
                <a16:creationId xmlns:a16="http://schemas.microsoft.com/office/drawing/2014/main" id="{74F3F851-C8F3-5A81-218F-75B27C42164C}"/>
              </a:ext>
            </a:extLst>
          </p:cNvPr>
          <p:cNvSpPr txBox="1"/>
          <p:nvPr/>
        </p:nvSpPr>
        <p:spPr>
          <a:xfrm>
            <a:off x="5288818" y="6218877"/>
            <a:ext cx="3105864" cy="1107996"/>
          </a:xfrm>
          <a:prstGeom prst="rect">
            <a:avLst/>
          </a:prstGeom>
          <a:noFill/>
          <a:ln>
            <a:noFill/>
          </a:ln>
        </p:spPr>
        <p:txBody>
          <a:bodyPr spcFirstLastPara="1" wrap="square" lIns="0" tIns="0" rIns="0" bIns="0" anchor="t" anchorCtr="0">
            <a:spAutoFit/>
          </a:bodyPr>
          <a:lstStyle/>
          <a:p>
            <a:pPr algn="ctr"/>
            <a:r>
              <a:rPr lang="es-ES" sz="2400" dirty="0">
                <a:latin typeface="Montserrat" panose="00000500000000000000" pitchFamily="2" charset="0"/>
              </a:rPr>
              <a:t>Evaluación y validación del rendimiento.</a:t>
            </a:r>
            <a:endParaRPr lang="es-EC" sz="2400" dirty="0">
              <a:latin typeface="Montserrat" panose="00000500000000000000" pitchFamily="2" charset="0"/>
            </a:endParaRPr>
          </a:p>
        </p:txBody>
      </p:sp>
      <p:grpSp>
        <p:nvGrpSpPr>
          <p:cNvPr id="6" name="Google Shape;129;p3">
            <a:extLst>
              <a:ext uri="{FF2B5EF4-FFF2-40B4-BE49-F238E27FC236}">
                <a16:creationId xmlns:a16="http://schemas.microsoft.com/office/drawing/2014/main" id="{D7E8E3CC-2A19-1F6C-B071-D307DD2D7A61}"/>
              </a:ext>
            </a:extLst>
          </p:cNvPr>
          <p:cNvGrpSpPr/>
          <p:nvPr/>
        </p:nvGrpSpPr>
        <p:grpSpPr>
          <a:xfrm>
            <a:off x="9098200" y="5554767"/>
            <a:ext cx="3086100" cy="579955"/>
            <a:chOff x="0" y="-19050"/>
            <a:chExt cx="812800" cy="152745"/>
          </a:xfrm>
        </p:grpSpPr>
        <p:sp>
          <p:nvSpPr>
            <p:cNvPr id="7" name="Google Shape;130;p3">
              <a:extLst>
                <a:ext uri="{FF2B5EF4-FFF2-40B4-BE49-F238E27FC236}">
                  <a16:creationId xmlns:a16="http://schemas.microsoft.com/office/drawing/2014/main" id="{A0FF6FEE-67E1-49C0-46F6-EDF7B03A5FF1}"/>
                </a:ext>
              </a:extLst>
            </p:cNvPr>
            <p:cNvSpPr/>
            <p:nvPr/>
          </p:nvSpPr>
          <p:spPr>
            <a:xfrm>
              <a:off x="0" y="0"/>
              <a:ext cx="812800" cy="133695"/>
            </a:xfrm>
            <a:custGeom>
              <a:avLst/>
              <a:gdLst/>
              <a:ahLst/>
              <a:cxnLst/>
              <a:rect l="l" t="t" r="r" b="b"/>
              <a:pathLst>
                <a:path w="812800" h="133695" extrusionOk="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791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31;p3">
              <a:extLst>
                <a:ext uri="{FF2B5EF4-FFF2-40B4-BE49-F238E27FC236}">
                  <a16:creationId xmlns:a16="http://schemas.microsoft.com/office/drawing/2014/main" id="{977C9728-CE92-57B6-D178-CA596D781EF5}"/>
                </a:ext>
              </a:extLst>
            </p:cNvPr>
            <p:cNvSpPr txBox="1"/>
            <p:nvPr/>
          </p:nvSpPr>
          <p:spPr>
            <a:xfrm>
              <a:off x="0" y="-19050"/>
              <a:ext cx="812800" cy="152745"/>
            </a:xfrm>
            <a:prstGeom prst="rect">
              <a:avLst/>
            </a:prstGeom>
            <a:noFill/>
            <a:ln>
              <a:noFill/>
            </a:ln>
          </p:spPr>
          <p:txBody>
            <a:bodyPr spcFirstLastPara="1" wrap="square" lIns="50800" tIns="50800" rIns="50800" bIns="50800" anchor="ctr" anchorCtr="0">
              <a:noAutofit/>
            </a:bodyPr>
            <a:lstStyle/>
            <a:p>
              <a:pPr marL="0" marR="0" lvl="0" indent="0" algn="ctr" rtl="0">
                <a:lnSpc>
                  <a:spcPct val="130013"/>
                </a:lnSpc>
                <a:spcBef>
                  <a:spcPts val="0"/>
                </a:spcBef>
                <a:spcAft>
                  <a:spcPts val="0"/>
                </a:spcAft>
                <a:buNone/>
              </a:pPr>
              <a:r>
                <a:rPr lang="en-US" sz="2199" u="none" strike="noStrike" dirty="0">
                  <a:solidFill>
                    <a:srgbClr val="FFFFFF"/>
                  </a:solidFill>
                  <a:latin typeface="Montserrat"/>
                  <a:ea typeface="Montserrat"/>
                  <a:cs typeface="Montserrat"/>
                  <a:sym typeface="Montserrat"/>
                </a:rPr>
                <a:t>6</a:t>
              </a:r>
              <a:endParaRPr dirty="0"/>
            </a:p>
          </p:txBody>
        </p:sp>
      </p:grpSp>
      <p:sp>
        <p:nvSpPr>
          <p:cNvPr id="9" name="Google Shape;137;p3">
            <a:extLst>
              <a:ext uri="{FF2B5EF4-FFF2-40B4-BE49-F238E27FC236}">
                <a16:creationId xmlns:a16="http://schemas.microsoft.com/office/drawing/2014/main" id="{25F2284F-801E-1562-DE59-D9625244DA23}"/>
              </a:ext>
            </a:extLst>
          </p:cNvPr>
          <p:cNvSpPr txBox="1"/>
          <p:nvPr/>
        </p:nvSpPr>
        <p:spPr>
          <a:xfrm>
            <a:off x="9098200" y="6218877"/>
            <a:ext cx="3105864" cy="1846659"/>
          </a:xfrm>
          <a:prstGeom prst="rect">
            <a:avLst/>
          </a:prstGeom>
          <a:noFill/>
          <a:ln>
            <a:noFill/>
          </a:ln>
        </p:spPr>
        <p:txBody>
          <a:bodyPr spcFirstLastPara="1" wrap="square" lIns="0" tIns="0" rIns="0" bIns="0" anchor="t" anchorCtr="0">
            <a:spAutoFit/>
          </a:bodyPr>
          <a:lstStyle/>
          <a:p>
            <a:pPr algn="ctr"/>
            <a:r>
              <a:rPr lang="es-ES" sz="2400" dirty="0">
                <a:latin typeface="Montserrat" panose="00000500000000000000" pitchFamily="2" charset="0"/>
              </a:rPr>
              <a:t>Integración en plataforma de monitoreo clínico en una siguiente etapa futura</a:t>
            </a:r>
            <a:endParaRPr lang="es-EC" sz="2400" dirty="0">
              <a:latin typeface="Montserrat"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83BFFD69-8F15-F809-96EB-8CC83BD8E473}"/>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30958575-BA05-210C-E3FC-98C4A867318B}"/>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EAF4ECFC-F451-0E2D-AA10-ED1830F9BC10}"/>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A6A62BC7-0B72-C11C-DDD6-0B8F2D04779B}"/>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1F10F580-5292-14A0-319D-90C067EFC9D6}"/>
              </a:ext>
            </a:extLst>
          </p:cNvPr>
          <p:cNvSpPr txBox="1"/>
          <p:nvPr/>
        </p:nvSpPr>
        <p:spPr>
          <a:xfrm>
            <a:off x="1756086" y="1277707"/>
            <a:ext cx="15206034" cy="1232645"/>
          </a:xfrm>
          <a:prstGeom prst="rect">
            <a:avLst/>
          </a:prstGeom>
          <a:noFill/>
          <a:ln>
            <a:noFill/>
          </a:ln>
        </p:spPr>
        <p:txBody>
          <a:bodyPr spcFirstLastPara="1" wrap="square" lIns="0" tIns="0" rIns="0" bIns="0" anchor="t" anchorCtr="0">
            <a:spAutoFit/>
          </a:bodyPr>
          <a:lstStyle/>
          <a:p>
            <a:pPr lvl="0">
              <a:lnSpc>
                <a:spcPct val="120000"/>
              </a:lnSpc>
            </a:pPr>
            <a:r>
              <a:rPr lang="es-EC" sz="6675" b="1" dirty="0">
                <a:solidFill>
                  <a:srgbClr val="FFFBFB"/>
                </a:solidFill>
                <a:latin typeface="Montserrat"/>
              </a:rPr>
              <a:t>Distribución de Clases (Target)</a:t>
            </a:r>
            <a:endParaRPr sz="6675" b="1" dirty="0">
              <a:solidFill>
                <a:srgbClr val="FFFBFB"/>
              </a:solidFill>
              <a:latin typeface="Montserrat"/>
            </a:endParaRPr>
          </a:p>
        </p:txBody>
      </p:sp>
      <p:sp>
        <p:nvSpPr>
          <p:cNvPr id="2" name="Google Shape;150;p9">
            <a:extLst>
              <a:ext uri="{FF2B5EF4-FFF2-40B4-BE49-F238E27FC236}">
                <a16:creationId xmlns:a16="http://schemas.microsoft.com/office/drawing/2014/main" id="{607E42D7-1C40-F89E-09C9-5E33304F67A3}"/>
              </a:ext>
            </a:extLst>
          </p:cNvPr>
          <p:cNvSpPr txBox="1"/>
          <p:nvPr/>
        </p:nvSpPr>
        <p:spPr>
          <a:xfrm>
            <a:off x="1066373" y="3639625"/>
            <a:ext cx="10323002" cy="4431983"/>
          </a:xfrm>
          <a:prstGeom prst="rect">
            <a:avLst/>
          </a:prstGeom>
          <a:noFill/>
          <a:ln>
            <a:noFill/>
          </a:ln>
        </p:spPr>
        <p:txBody>
          <a:bodyPr spcFirstLastPara="1" wrap="square" lIns="0" tIns="0" rIns="0" bIns="0" anchor="t" anchorCtr="0">
            <a:spAutoFit/>
          </a:bodyPr>
          <a:lstStyle/>
          <a:p>
            <a:pPr marL="457200" indent="-457200" algn="just">
              <a:buFont typeface="Arial" panose="020B0604020202020204" pitchFamily="34" charset="0"/>
              <a:buChar char="•"/>
            </a:pPr>
            <a:r>
              <a:rPr lang="es-ES" sz="3200" dirty="0">
                <a:latin typeface="Montserrat" panose="00000500000000000000" pitchFamily="2" charset="0"/>
              </a:rPr>
              <a:t>La clase objetivo presenta un fuerte desbalance: la mayoría de pacientes no presenta condición (-1), mientras que los casos de diabetes (0), hipertensión (1) y ambas condiciones (2) son minoritarios.</a:t>
            </a:r>
          </a:p>
          <a:p>
            <a:pPr algn="just"/>
            <a:endParaRPr lang="es-ES" sz="3200" dirty="0">
              <a:latin typeface="Montserrat" panose="00000500000000000000" pitchFamily="2" charset="0"/>
            </a:endParaRPr>
          </a:p>
          <a:p>
            <a:pPr algn="just"/>
            <a:r>
              <a:rPr lang="es-ES" sz="3200" b="1" dirty="0">
                <a:latin typeface="Montserrat" panose="00000500000000000000" pitchFamily="2" charset="0"/>
              </a:rPr>
              <a:t>Hallazgo</a:t>
            </a:r>
          </a:p>
          <a:p>
            <a:pPr algn="just"/>
            <a:endParaRPr lang="es-ES" sz="3200" dirty="0">
              <a:latin typeface="Montserrat" panose="00000500000000000000" pitchFamily="2" charset="0"/>
            </a:endParaRPr>
          </a:p>
          <a:p>
            <a:pPr marL="457200" indent="-457200" algn="just">
              <a:buFont typeface="Arial" panose="020B0604020202020204" pitchFamily="34" charset="0"/>
              <a:buChar char="•"/>
            </a:pPr>
            <a:r>
              <a:rPr lang="es-ES" sz="3200" dirty="0">
                <a:latin typeface="Montserrat" panose="00000500000000000000" pitchFamily="2" charset="0"/>
              </a:rPr>
              <a:t>Esto justifica el uso de técnicas de balanceo.</a:t>
            </a:r>
          </a:p>
        </p:txBody>
      </p:sp>
      <p:pic>
        <p:nvPicPr>
          <p:cNvPr id="5" name="Imagen 4">
            <a:extLst>
              <a:ext uri="{FF2B5EF4-FFF2-40B4-BE49-F238E27FC236}">
                <a16:creationId xmlns:a16="http://schemas.microsoft.com/office/drawing/2014/main" id="{DE60B514-66BB-B61F-9FCF-1A84909000D3}"/>
              </a:ext>
            </a:extLst>
          </p:cNvPr>
          <p:cNvPicPr>
            <a:picLocks noChangeAspect="1"/>
          </p:cNvPicPr>
          <p:nvPr/>
        </p:nvPicPr>
        <p:blipFill rotWithShape="1">
          <a:blip r:embed="rId3">
            <a:extLst>
              <a:ext uri="{28A0092B-C50C-407E-A947-70E740481C1C}">
                <a14:useLocalDpi xmlns:a14="http://schemas.microsoft.com/office/drawing/2010/main" val="0"/>
              </a:ext>
            </a:extLst>
          </a:blip>
          <a:srcRect t="7154" r="14952" b="2359"/>
          <a:stretch>
            <a:fillRect/>
          </a:stretch>
        </p:blipFill>
        <p:spPr bwMode="auto">
          <a:xfrm>
            <a:off x="11389376" y="3092496"/>
            <a:ext cx="6563772" cy="67529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149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1778C4AF-C5F3-0E0F-2A6F-E684D372200B}"/>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FCE69C5F-D017-F00F-9883-2710D44B5CD8}"/>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F83FBA4A-11AF-5A2C-9EE8-5CCEFD823FC4}"/>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C687751E-68FC-AFAD-D264-1A77DC451085}"/>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9C8EA9C6-CC56-A437-A2B2-827055A15323}"/>
              </a:ext>
            </a:extLst>
          </p:cNvPr>
          <p:cNvSpPr txBox="1"/>
          <p:nvPr/>
        </p:nvSpPr>
        <p:spPr>
          <a:xfrm>
            <a:off x="1756086" y="1277707"/>
            <a:ext cx="15206034" cy="1232645"/>
          </a:xfrm>
          <a:prstGeom prst="rect">
            <a:avLst/>
          </a:prstGeom>
          <a:noFill/>
          <a:ln>
            <a:noFill/>
          </a:ln>
        </p:spPr>
        <p:txBody>
          <a:bodyPr spcFirstLastPara="1" wrap="square" lIns="0" tIns="0" rIns="0" bIns="0" anchor="t" anchorCtr="0">
            <a:spAutoFit/>
          </a:bodyPr>
          <a:lstStyle/>
          <a:p>
            <a:pPr lvl="0">
              <a:lnSpc>
                <a:spcPct val="120000"/>
              </a:lnSpc>
            </a:pPr>
            <a:r>
              <a:rPr lang="es-EC" sz="6675" b="1" dirty="0">
                <a:solidFill>
                  <a:srgbClr val="FFFBFB"/>
                </a:solidFill>
                <a:latin typeface="Montserrat"/>
              </a:rPr>
              <a:t>Análisis de Glucosa</a:t>
            </a:r>
            <a:endParaRPr sz="6675" b="1" dirty="0">
              <a:solidFill>
                <a:srgbClr val="FFFBFB"/>
              </a:solidFill>
              <a:latin typeface="Montserrat"/>
            </a:endParaRPr>
          </a:p>
        </p:txBody>
      </p:sp>
      <p:sp>
        <p:nvSpPr>
          <p:cNvPr id="2" name="Google Shape;150;p9">
            <a:extLst>
              <a:ext uri="{FF2B5EF4-FFF2-40B4-BE49-F238E27FC236}">
                <a16:creationId xmlns:a16="http://schemas.microsoft.com/office/drawing/2014/main" id="{01F2A4D3-361A-F788-9350-E6BE4F96A5C6}"/>
              </a:ext>
            </a:extLst>
          </p:cNvPr>
          <p:cNvSpPr txBox="1"/>
          <p:nvPr/>
        </p:nvSpPr>
        <p:spPr>
          <a:xfrm>
            <a:off x="1066373" y="3639625"/>
            <a:ext cx="10323002" cy="2462213"/>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La glucosa en sangre muestra una distribución multimodal con presencia de </a:t>
            </a:r>
            <a:r>
              <a:rPr lang="es-ES" sz="3200" dirty="0" err="1">
                <a:latin typeface="Montserrat" panose="00000500000000000000" pitchFamily="2" charset="0"/>
              </a:rPr>
              <a:t>outliers</a:t>
            </a:r>
            <a:r>
              <a:rPr lang="es-ES" sz="3200" dirty="0">
                <a:latin typeface="Montserrat" panose="00000500000000000000" pitchFamily="2" charset="0"/>
              </a:rPr>
              <a:t>. Se observa diferencia significativa en niveles de glucosa según presencia de diabetes.</a:t>
            </a:r>
          </a:p>
          <a:p>
            <a:pPr algn="just"/>
            <a:endParaRPr lang="es-ES" sz="3200" dirty="0">
              <a:latin typeface="Montserrat" panose="00000500000000000000" pitchFamily="2" charset="0"/>
            </a:endParaRPr>
          </a:p>
        </p:txBody>
      </p:sp>
      <p:pic>
        <p:nvPicPr>
          <p:cNvPr id="5" name="Imagen 4">
            <a:extLst>
              <a:ext uri="{FF2B5EF4-FFF2-40B4-BE49-F238E27FC236}">
                <a16:creationId xmlns:a16="http://schemas.microsoft.com/office/drawing/2014/main" id="{FD308E44-EDAD-F892-F9D3-67DC56AEC0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52961" y="3092496"/>
            <a:ext cx="6535039" cy="6296379"/>
          </a:xfrm>
          <a:prstGeom prst="rect">
            <a:avLst/>
          </a:prstGeom>
          <a:noFill/>
          <a:ln>
            <a:noFill/>
          </a:ln>
        </p:spPr>
      </p:pic>
    </p:spTree>
    <p:extLst>
      <p:ext uri="{BB962C8B-B14F-4D97-AF65-F5344CB8AC3E}">
        <p14:creationId xmlns:p14="http://schemas.microsoft.com/office/powerpoint/2010/main" val="68314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963D5780-A4E6-D4B2-C69B-87AE93A380F9}"/>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AD437EB4-17D3-C3B0-9626-93179AAB8B9B}"/>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2EAD3528-B208-505F-3AC9-708FFD389738}"/>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0892CAD1-A0A1-5643-9048-7E3DC1774D49}"/>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495EB64E-C8CD-CDF3-391A-03770DB4DCA0}"/>
              </a:ext>
            </a:extLst>
          </p:cNvPr>
          <p:cNvSpPr txBox="1"/>
          <p:nvPr/>
        </p:nvSpPr>
        <p:spPr>
          <a:xfrm>
            <a:off x="1756086" y="1277707"/>
            <a:ext cx="15206034" cy="1232645"/>
          </a:xfrm>
          <a:prstGeom prst="rect">
            <a:avLst/>
          </a:prstGeom>
          <a:noFill/>
          <a:ln>
            <a:noFill/>
          </a:ln>
        </p:spPr>
        <p:txBody>
          <a:bodyPr spcFirstLastPara="1" wrap="square" lIns="0" tIns="0" rIns="0" bIns="0" anchor="t" anchorCtr="0">
            <a:spAutoFit/>
          </a:bodyPr>
          <a:lstStyle/>
          <a:p>
            <a:pPr lvl="0">
              <a:lnSpc>
                <a:spcPct val="120000"/>
              </a:lnSpc>
            </a:pPr>
            <a:r>
              <a:rPr lang="es-EC" sz="6675" b="1" dirty="0">
                <a:solidFill>
                  <a:srgbClr val="FFFBFB"/>
                </a:solidFill>
                <a:latin typeface="Montserrat"/>
              </a:rPr>
              <a:t>Análisis de Presión Arterial</a:t>
            </a:r>
            <a:endParaRPr sz="6675" b="1" dirty="0">
              <a:solidFill>
                <a:srgbClr val="FFFBFB"/>
              </a:solidFill>
              <a:latin typeface="Montserrat"/>
            </a:endParaRPr>
          </a:p>
        </p:txBody>
      </p:sp>
      <p:sp>
        <p:nvSpPr>
          <p:cNvPr id="2" name="Google Shape;150;p9">
            <a:extLst>
              <a:ext uri="{FF2B5EF4-FFF2-40B4-BE49-F238E27FC236}">
                <a16:creationId xmlns:a16="http://schemas.microsoft.com/office/drawing/2014/main" id="{A387E9FD-9FEF-51BA-6805-B4E28660D4C3}"/>
              </a:ext>
            </a:extLst>
          </p:cNvPr>
          <p:cNvSpPr txBox="1"/>
          <p:nvPr/>
        </p:nvSpPr>
        <p:spPr>
          <a:xfrm>
            <a:off x="1066373" y="3639625"/>
            <a:ext cx="10323002" cy="1969770"/>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La presión sistólica y diastólica presentan distribuciones concentradas, con elevación significativa en pacientes con hipertensión.</a:t>
            </a:r>
          </a:p>
          <a:p>
            <a:pPr algn="just"/>
            <a:endParaRPr lang="es-ES" sz="3200" dirty="0">
              <a:latin typeface="Montserrat" panose="00000500000000000000" pitchFamily="2" charset="0"/>
            </a:endParaRPr>
          </a:p>
        </p:txBody>
      </p:sp>
      <p:pic>
        <p:nvPicPr>
          <p:cNvPr id="3" name="Imagen 2">
            <a:extLst>
              <a:ext uri="{FF2B5EF4-FFF2-40B4-BE49-F238E27FC236}">
                <a16:creationId xmlns:a16="http://schemas.microsoft.com/office/drawing/2014/main" id="{F5D457C6-3B5E-BEF6-8B5E-AC53CFE04D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8952" y="5104024"/>
            <a:ext cx="6381749" cy="5143499"/>
          </a:xfrm>
          <a:prstGeom prst="rect">
            <a:avLst/>
          </a:prstGeom>
          <a:noFill/>
          <a:ln>
            <a:noFill/>
          </a:ln>
        </p:spPr>
      </p:pic>
      <p:pic>
        <p:nvPicPr>
          <p:cNvPr id="4" name="Imagen 3">
            <a:extLst>
              <a:ext uri="{FF2B5EF4-FFF2-40B4-BE49-F238E27FC236}">
                <a16:creationId xmlns:a16="http://schemas.microsoft.com/office/drawing/2014/main" id="{E40E8FF6-9B09-7717-A6B2-D07DB0EA1D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89375" y="5104024"/>
            <a:ext cx="6828134" cy="5182976"/>
          </a:xfrm>
          <a:prstGeom prst="rect">
            <a:avLst/>
          </a:prstGeom>
          <a:noFill/>
          <a:ln>
            <a:noFill/>
          </a:ln>
        </p:spPr>
      </p:pic>
    </p:spTree>
    <p:extLst>
      <p:ext uri="{BB962C8B-B14F-4D97-AF65-F5344CB8AC3E}">
        <p14:creationId xmlns:p14="http://schemas.microsoft.com/office/powerpoint/2010/main" val="341561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398C7245-810D-2E0B-7987-34C372DC5F88}"/>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143EA795-6F2D-5FD8-4729-C7C4F699E4DA}"/>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DF8F980B-54A9-00F2-91C7-E6B50B68D08E}"/>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7D3467F0-F458-D23A-01C1-121743C283F9}"/>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79FAADEA-95DF-3AB0-C6E6-DC6F99093EAE}"/>
              </a:ext>
            </a:extLst>
          </p:cNvPr>
          <p:cNvSpPr txBox="1"/>
          <p:nvPr/>
        </p:nvSpPr>
        <p:spPr>
          <a:xfrm>
            <a:off x="1756086" y="1277707"/>
            <a:ext cx="16897674" cy="1107996"/>
          </a:xfrm>
          <a:prstGeom prst="rect">
            <a:avLst/>
          </a:prstGeom>
          <a:noFill/>
          <a:ln>
            <a:noFill/>
          </a:ln>
        </p:spPr>
        <p:txBody>
          <a:bodyPr spcFirstLastPara="1" wrap="square" lIns="0" tIns="0" rIns="0" bIns="0" anchor="t" anchorCtr="0">
            <a:spAutoFit/>
          </a:bodyPr>
          <a:lstStyle/>
          <a:p>
            <a:pPr lvl="0">
              <a:lnSpc>
                <a:spcPct val="120000"/>
              </a:lnSpc>
            </a:pPr>
            <a:r>
              <a:rPr lang="es-EC" sz="6000" b="1" dirty="0">
                <a:solidFill>
                  <a:srgbClr val="FFFBFB"/>
                </a:solidFill>
                <a:latin typeface="Montserrat"/>
              </a:rPr>
              <a:t>Análisis de Hemoglobina</a:t>
            </a:r>
            <a:endParaRPr sz="6000" b="1" dirty="0">
              <a:solidFill>
                <a:srgbClr val="FFFBFB"/>
              </a:solidFill>
              <a:latin typeface="Montserrat"/>
            </a:endParaRPr>
          </a:p>
        </p:txBody>
      </p:sp>
      <p:sp>
        <p:nvSpPr>
          <p:cNvPr id="2" name="Google Shape;150;p9">
            <a:extLst>
              <a:ext uri="{FF2B5EF4-FFF2-40B4-BE49-F238E27FC236}">
                <a16:creationId xmlns:a16="http://schemas.microsoft.com/office/drawing/2014/main" id="{F2D7E537-387D-2312-A399-9D4848A211F7}"/>
              </a:ext>
            </a:extLst>
          </p:cNvPr>
          <p:cNvSpPr txBox="1"/>
          <p:nvPr/>
        </p:nvSpPr>
        <p:spPr>
          <a:xfrm>
            <a:off x="1066373" y="3639625"/>
            <a:ext cx="9651246" cy="2954655"/>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La HbA1c presenta valores extremos (</a:t>
            </a:r>
            <a:r>
              <a:rPr lang="es-ES" sz="3200" dirty="0" err="1">
                <a:latin typeface="Montserrat" panose="00000500000000000000" pitchFamily="2" charset="0"/>
              </a:rPr>
              <a:t>outliers</a:t>
            </a:r>
            <a:r>
              <a:rPr lang="es-ES" sz="3200" dirty="0">
                <a:latin typeface="Montserrat" panose="00000500000000000000" pitchFamily="2" charset="0"/>
              </a:rPr>
              <a:t>) que superan el umbral clínico del 6.5%, lo cual indica pacientes con mal control glucémico. Estos valores elevados son relevantes para la detección de diabetes tipo 2 y reflejan el riesgo de complicaciones metabólicas.</a:t>
            </a:r>
          </a:p>
        </p:txBody>
      </p:sp>
      <p:pic>
        <p:nvPicPr>
          <p:cNvPr id="4" name="Imagen 3">
            <a:extLst>
              <a:ext uri="{FF2B5EF4-FFF2-40B4-BE49-F238E27FC236}">
                <a16:creationId xmlns:a16="http://schemas.microsoft.com/office/drawing/2014/main" id="{D165109D-99BF-2853-DCE1-ECD57C2F59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5330" y="3835061"/>
            <a:ext cx="7272670" cy="6471429"/>
          </a:xfrm>
          <a:prstGeom prst="rect">
            <a:avLst/>
          </a:prstGeom>
          <a:noFill/>
          <a:ln>
            <a:noFill/>
          </a:ln>
        </p:spPr>
      </p:pic>
    </p:spTree>
    <p:extLst>
      <p:ext uri="{BB962C8B-B14F-4D97-AF65-F5344CB8AC3E}">
        <p14:creationId xmlns:p14="http://schemas.microsoft.com/office/powerpoint/2010/main" val="68128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74EBABF2-6B47-1EA6-DC42-0AB73C011915}"/>
            </a:ext>
          </a:extLst>
        </p:cNvPr>
        <p:cNvGrpSpPr/>
        <p:nvPr/>
      </p:nvGrpSpPr>
      <p:grpSpPr>
        <a:xfrm>
          <a:off x="0" y="0"/>
          <a:ext cx="0" cy="0"/>
          <a:chOff x="0" y="0"/>
          <a:chExt cx="0" cy="0"/>
        </a:xfrm>
      </p:grpSpPr>
      <p:grpSp>
        <p:nvGrpSpPr>
          <p:cNvPr id="159" name="Google Shape;159;p4">
            <a:extLst>
              <a:ext uri="{FF2B5EF4-FFF2-40B4-BE49-F238E27FC236}">
                <a16:creationId xmlns:a16="http://schemas.microsoft.com/office/drawing/2014/main" id="{6AC18A3F-CFF7-4516-879E-60811A4B598A}"/>
              </a:ext>
            </a:extLst>
          </p:cNvPr>
          <p:cNvGrpSpPr/>
          <p:nvPr/>
        </p:nvGrpSpPr>
        <p:grpSpPr>
          <a:xfrm>
            <a:off x="-190500" y="-171651"/>
            <a:ext cx="18669114" cy="3130468"/>
            <a:chOff x="0" y="-47625"/>
            <a:chExt cx="4816593" cy="1115276"/>
          </a:xfrm>
        </p:grpSpPr>
        <p:sp>
          <p:nvSpPr>
            <p:cNvPr id="160" name="Google Shape;160;p4">
              <a:extLst>
                <a:ext uri="{FF2B5EF4-FFF2-40B4-BE49-F238E27FC236}">
                  <a16:creationId xmlns:a16="http://schemas.microsoft.com/office/drawing/2014/main" id="{D3515885-4115-BE21-983E-032853791B16}"/>
                </a:ext>
              </a:extLst>
            </p:cNvPr>
            <p:cNvSpPr/>
            <p:nvPr/>
          </p:nvSpPr>
          <p:spPr>
            <a:xfrm>
              <a:off x="0" y="0"/>
              <a:ext cx="4816592" cy="1067651"/>
            </a:xfrm>
            <a:custGeom>
              <a:avLst/>
              <a:gdLst/>
              <a:ahLst/>
              <a:cxnLst/>
              <a:rect l="l" t="t" r="r" b="b"/>
              <a:pathLst>
                <a:path w="4816592" h="1067651" extrusionOk="0">
                  <a:moveTo>
                    <a:pt x="0" y="0"/>
                  </a:moveTo>
                  <a:lnTo>
                    <a:pt x="4816592" y="0"/>
                  </a:lnTo>
                  <a:lnTo>
                    <a:pt x="4816592" y="1067651"/>
                  </a:lnTo>
                  <a:lnTo>
                    <a:pt x="0" y="1067651"/>
                  </a:lnTo>
                  <a:close/>
                </a:path>
              </a:pathLst>
            </a:custGeom>
            <a:solidFill>
              <a:srgbClr val="791632"/>
            </a:solidFill>
            <a:ln>
              <a:noFill/>
            </a:ln>
          </p:spPr>
        </p:sp>
        <p:sp>
          <p:nvSpPr>
            <p:cNvPr id="161" name="Google Shape;161;p4">
              <a:extLst>
                <a:ext uri="{FF2B5EF4-FFF2-40B4-BE49-F238E27FC236}">
                  <a16:creationId xmlns:a16="http://schemas.microsoft.com/office/drawing/2014/main" id="{2DB335D1-FC25-E052-FBA6-E291B80E9C7B}"/>
                </a:ext>
              </a:extLst>
            </p:cNvPr>
            <p:cNvSpPr txBox="1"/>
            <p:nvPr/>
          </p:nvSpPr>
          <p:spPr>
            <a:xfrm>
              <a:off x="0" y="-47625"/>
              <a:ext cx="4816593" cy="1115276"/>
            </a:xfrm>
            <a:prstGeom prst="rect">
              <a:avLst/>
            </a:prstGeom>
            <a:solidFill>
              <a:srgbClr val="791632"/>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4">
            <a:extLst>
              <a:ext uri="{FF2B5EF4-FFF2-40B4-BE49-F238E27FC236}">
                <a16:creationId xmlns:a16="http://schemas.microsoft.com/office/drawing/2014/main" id="{422640D3-AE6A-BA2A-C365-E0F2C0339061}"/>
              </a:ext>
            </a:extLst>
          </p:cNvPr>
          <p:cNvSpPr txBox="1"/>
          <p:nvPr/>
        </p:nvSpPr>
        <p:spPr>
          <a:xfrm>
            <a:off x="1756086" y="1277707"/>
            <a:ext cx="16897674" cy="1107996"/>
          </a:xfrm>
          <a:prstGeom prst="rect">
            <a:avLst/>
          </a:prstGeom>
          <a:noFill/>
          <a:ln>
            <a:noFill/>
          </a:ln>
        </p:spPr>
        <p:txBody>
          <a:bodyPr spcFirstLastPara="1" wrap="square" lIns="0" tIns="0" rIns="0" bIns="0" anchor="t" anchorCtr="0">
            <a:spAutoFit/>
          </a:bodyPr>
          <a:lstStyle/>
          <a:p>
            <a:pPr lvl="0">
              <a:lnSpc>
                <a:spcPct val="120000"/>
              </a:lnSpc>
            </a:pPr>
            <a:r>
              <a:rPr lang="es-EC" sz="6000" b="1" dirty="0">
                <a:solidFill>
                  <a:srgbClr val="FFFBFB"/>
                </a:solidFill>
                <a:latin typeface="Montserrat"/>
              </a:rPr>
              <a:t>Análisis de BMI (Índice de Masa Corporal)</a:t>
            </a:r>
            <a:endParaRPr sz="6000" b="1" dirty="0">
              <a:solidFill>
                <a:srgbClr val="FFFBFB"/>
              </a:solidFill>
              <a:latin typeface="Montserrat"/>
            </a:endParaRPr>
          </a:p>
        </p:txBody>
      </p:sp>
      <p:sp>
        <p:nvSpPr>
          <p:cNvPr id="2" name="Google Shape;150;p9">
            <a:extLst>
              <a:ext uri="{FF2B5EF4-FFF2-40B4-BE49-F238E27FC236}">
                <a16:creationId xmlns:a16="http://schemas.microsoft.com/office/drawing/2014/main" id="{958A02D1-3FB6-D2EB-DE51-03F0DC264914}"/>
              </a:ext>
            </a:extLst>
          </p:cNvPr>
          <p:cNvSpPr txBox="1"/>
          <p:nvPr/>
        </p:nvSpPr>
        <p:spPr>
          <a:xfrm>
            <a:off x="1066373" y="3639625"/>
            <a:ext cx="10323002" cy="2462213"/>
          </a:xfrm>
          <a:prstGeom prst="rect">
            <a:avLst/>
          </a:prstGeom>
          <a:noFill/>
          <a:ln>
            <a:noFill/>
          </a:ln>
        </p:spPr>
        <p:txBody>
          <a:bodyPr spcFirstLastPara="1" wrap="square" lIns="0" tIns="0" rIns="0" bIns="0" anchor="t" anchorCtr="0">
            <a:spAutoFit/>
          </a:bodyPr>
          <a:lstStyle/>
          <a:p>
            <a:pPr algn="just"/>
            <a:r>
              <a:rPr lang="es-ES" sz="3200" dirty="0">
                <a:latin typeface="Montserrat" panose="00000500000000000000" pitchFamily="2" charset="0"/>
              </a:rPr>
              <a:t>El IMC presenta valores extremos (</a:t>
            </a:r>
            <a:r>
              <a:rPr lang="es-ES" sz="3200" dirty="0" err="1">
                <a:latin typeface="Montserrat" panose="00000500000000000000" pitchFamily="2" charset="0"/>
              </a:rPr>
              <a:t>outliers</a:t>
            </a:r>
            <a:r>
              <a:rPr lang="es-ES" sz="3200" dirty="0">
                <a:latin typeface="Montserrat" panose="00000500000000000000" pitchFamily="2" charset="0"/>
              </a:rPr>
              <a:t>), asociados a pacientes con obesidad severa. Es un predictor importante en la combinación de patologías.</a:t>
            </a:r>
          </a:p>
          <a:p>
            <a:pPr algn="just"/>
            <a:endParaRPr lang="es-ES" sz="3200" dirty="0">
              <a:latin typeface="Montserrat" panose="00000500000000000000" pitchFamily="2" charset="0"/>
            </a:endParaRPr>
          </a:p>
        </p:txBody>
      </p:sp>
      <p:pic>
        <p:nvPicPr>
          <p:cNvPr id="3" name="Imagen 2">
            <a:extLst>
              <a:ext uri="{FF2B5EF4-FFF2-40B4-BE49-F238E27FC236}">
                <a16:creationId xmlns:a16="http://schemas.microsoft.com/office/drawing/2014/main" id="{2AF1BDE8-F163-AAA4-E4FB-8303BDBF87AD}"/>
              </a:ext>
            </a:extLst>
          </p:cNvPr>
          <p:cNvPicPr>
            <a:picLocks noChangeAspect="1"/>
          </p:cNvPicPr>
          <p:nvPr/>
        </p:nvPicPr>
        <p:blipFill rotWithShape="1">
          <a:blip r:embed="rId3">
            <a:extLst>
              <a:ext uri="{28A0092B-C50C-407E-A947-70E740481C1C}">
                <a14:useLocalDpi xmlns:a14="http://schemas.microsoft.com/office/drawing/2010/main" val="0"/>
              </a:ext>
            </a:extLst>
          </a:blip>
          <a:srcRect b="2646"/>
          <a:stretch>
            <a:fillRect/>
          </a:stretch>
        </p:blipFill>
        <p:spPr bwMode="auto">
          <a:xfrm>
            <a:off x="10572377" y="4983480"/>
            <a:ext cx="7715623" cy="5303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49730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806</Words>
  <Application>Microsoft Office PowerPoint</Application>
  <PresentationFormat>Personalizado</PresentationFormat>
  <Paragraphs>75</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Arial</vt:lpstr>
      <vt:lpstr>Montserrat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MARIA FERNANDA BOLAÑOS ESCANDON</cp:lastModifiedBy>
  <cp:revision>11</cp:revision>
  <dcterms:created xsi:type="dcterms:W3CDTF">2006-08-16T00:00:00Z</dcterms:created>
  <dcterms:modified xsi:type="dcterms:W3CDTF">2025-09-27T00:22:20Z</dcterms:modified>
</cp:coreProperties>
</file>