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D32C6-DED2-4235-84F0-5822D19710E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7F73F6-7795-4ECA-AEE4-0627357C303D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400" dirty="0" smtClean="0"/>
            <a:t>2016 ICD10CM Chapters F01-F99</a:t>
          </a:r>
        </a:p>
        <a:p>
          <a:pPr>
            <a:spcAft>
              <a:spcPct val="35000"/>
            </a:spcAft>
          </a:pPr>
          <a:r>
            <a:rPr lang="en-US" sz="1400" dirty="0" smtClean="0"/>
            <a:t>Mental, Behavioral and Neurodevelopmental disorders </a:t>
          </a:r>
          <a:endParaRPr lang="en-US" sz="1400" dirty="0"/>
        </a:p>
      </dgm:t>
    </dgm:pt>
    <dgm:pt modelId="{6C68FD01-8E16-436C-889F-0C16B43D3D86}" type="parTrans" cxnId="{305DB968-C8AD-42D9-BAB7-1241F5EDFD73}">
      <dgm:prSet/>
      <dgm:spPr/>
      <dgm:t>
        <a:bodyPr/>
        <a:lstStyle/>
        <a:p>
          <a:endParaRPr lang="en-US"/>
        </a:p>
      </dgm:t>
    </dgm:pt>
    <dgm:pt modelId="{1D8DDD1F-498E-4862-8A0F-8F323C6E1EDD}" type="sibTrans" cxnId="{305DB968-C8AD-42D9-BAB7-1241F5EDFD73}">
      <dgm:prSet/>
      <dgm:spPr/>
      <dgm:t>
        <a:bodyPr/>
        <a:lstStyle/>
        <a:p>
          <a:endParaRPr lang="en-US"/>
        </a:p>
      </dgm:t>
    </dgm:pt>
    <dgm:pt modelId="{BC172AC5-B33A-46E9-B6C8-1C8604DF9E47}">
      <dgm:prSet phldrT="[Text]" custT="1"/>
      <dgm:spPr/>
      <dgm:t>
        <a:bodyPr/>
        <a:lstStyle/>
        <a:p>
          <a:pPr algn="r">
            <a:spcAft>
              <a:spcPts val="0"/>
            </a:spcAft>
          </a:pPr>
          <a:r>
            <a:rPr lang="en-US" sz="1600" dirty="0" err="1" smtClean="0"/>
            <a:t>Fei</a:t>
          </a:r>
          <a:r>
            <a:rPr lang="en-US" sz="1600" dirty="0" smtClean="0"/>
            <a:t> Baseline </a:t>
          </a:r>
        </a:p>
        <a:p>
          <a:pPr algn="r">
            <a:spcAft>
              <a:spcPts val="0"/>
            </a:spcAft>
          </a:pPr>
          <a:r>
            <a:rPr lang="en-US" sz="1600" dirty="0" smtClean="0"/>
            <a:t>ICD-9-CM &amp; </a:t>
          </a:r>
        </a:p>
        <a:p>
          <a:pPr algn="r">
            <a:spcAft>
              <a:spcPct val="35000"/>
            </a:spcAft>
          </a:pPr>
          <a:r>
            <a:rPr lang="en-US" sz="1600" dirty="0" smtClean="0"/>
            <a:t>ICD-10-CM codes</a:t>
          </a:r>
          <a:endParaRPr lang="en-US" sz="1600" dirty="0"/>
        </a:p>
      </dgm:t>
    </dgm:pt>
    <dgm:pt modelId="{E077072A-6C79-4A40-8D76-567E8353ED65}" type="parTrans" cxnId="{5F40AF3F-6F7F-496B-9885-4F18B90C1164}">
      <dgm:prSet/>
      <dgm:spPr/>
      <dgm:t>
        <a:bodyPr/>
        <a:lstStyle/>
        <a:p>
          <a:endParaRPr lang="en-US"/>
        </a:p>
      </dgm:t>
    </dgm:pt>
    <dgm:pt modelId="{73B83471-79BD-454F-A25F-39AC7154F613}" type="sibTrans" cxnId="{5F40AF3F-6F7F-496B-9885-4F18B90C1164}">
      <dgm:prSet/>
      <dgm:spPr/>
      <dgm:t>
        <a:bodyPr/>
        <a:lstStyle/>
        <a:p>
          <a:endParaRPr lang="en-US"/>
        </a:p>
      </dgm:t>
    </dgm:pt>
    <dgm:pt modelId="{384E9FC9-1EA5-4D23-A143-348D5A25EEDC}">
      <dgm:prSet phldrT="[Text]" custT="1"/>
      <dgm:spPr/>
      <dgm:t>
        <a:bodyPr/>
        <a:lstStyle/>
        <a:p>
          <a:pPr algn="l">
            <a:spcAft>
              <a:spcPts val="0"/>
            </a:spcAft>
          </a:pPr>
          <a:r>
            <a:rPr lang="en-US" sz="1600" dirty="0" smtClean="0"/>
            <a:t>DSM-5 Manual</a:t>
          </a:r>
        </a:p>
        <a:p>
          <a:pPr algn="l">
            <a:spcAft>
              <a:spcPct val="35000"/>
            </a:spcAft>
          </a:pPr>
          <a:r>
            <a:rPr lang="en-US" sz="1600" dirty="0" smtClean="0"/>
            <a:t>(ICD10CM codes)</a:t>
          </a:r>
          <a:endParaRPr lang="en-US" sz="1600" dirty="0"/>
        </a:p>
      </dgm:t>
    </dgm:pt>
    <dgm:pt modelId="{AA8A0508-2F64-442C-8C1C-1EDCE5832759}" type="parTrans" cxnId="{BA1C5B90-67B9-403B-98AA-D7C0670D10D3}">
      <dgm:prSet/>
      <dgm:spPr/>
      <dgm:t>
        <a:bodyPr/>
        <a:lstStyle/>
        <a:p>
          <a:endParaRPr lang="en-US"/>
        </a:p>
      </dgm:t>
    </dgm:pt>
    <dgm:pt modelId="{91F17D94-5372-4E0C-A3B0-0BC056DC9F6F}" type="sibTrans" cxnId="{BA1C5B90-67B9-403B-98AA-D7C0670D10D3}">
      <dgm:prSet/>
      <dgm:spPr/>
      <dgm:t>
        <a:bodyPr/>
        <a:lstStyle/>
        <a:p>
          <a:endParaRPr lang="en-US"/>
        </a:p>
      </dgm:t>
    </dgm:pt>
    <dgm:pt modelId="{684E474C-B4E8-4D49-AC32-9BD262549977}" type="pres">
      <dgm:prSet presAssocID="{0A1D32C6-DED2-4235-84F0-5822D19710E3}" presName="compositeShape" presStyleCnt="0">
        <dgm:presLayoutVars>
          <dgm:chMax val="7"/>
          <dgm:dir/>
          <dgm:resizeHandles val="exact"/>
        </dgm:presLayoutVars>
      </dgm:prSet>
      <dgm:spPr/>
    </dgm:pt>
    <dgm:pt modelId="{4CE34670-81DC-4D83-AB7A-D21B6E397FEC}" type="pres">
      <dgm:prSet presAssocID="{007F73F6-7795-4ECA-AEE4-0627357C303D}" presName="circ1" presStyleLbl="vennNode1" presStyleIdx="0" presStyleCnt="3" custScaleX="169243" custScaleY="124766"/>
      <dgm:spPr/>
      <dgm:t>
        <a:bodyPr/>
        <a:lstStyle/>
        <a:p>
          <a:endParaRPr lang="en-US"/>
        </a:p>
      </dgm:t>
    </dgm:pt>
    <dgm:pt modelId="{578B3155-3C25-447A-A6AA-19216689598D}" type="pres">
      <dgm:prSet presAssocID="{007F73F6-7795-4ECA-AEE4-0627357C303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A26F07-D1E1-4D2B-A456-9A0FBFBBB8CA}" type="pres">
      <dgm:prSet presAssocID="{BC172AC5-B33A-46E9-B6C8-1C8604DF9E47}" presName="circ2" presStyleLbl="vennNode1" presStyleIdx="1" presStyleCnt="3" custScaleX="169243" custScaleY="124766"/>
      <dgm:spPr/>
      <dgm:t>
        <a:bodyPr/>
        <a:lstStyle/>
        <a:p>
          <a:endParaRPr lang="en-US"/>
        </a:p>
      </dgm:t>
    </dgm:pt>
    <dgm:pt modelId="{93E0456E-7BE1-43B6-8D28-9B62EEAD3171}" type="pres">
      <dgm:prSet presAssocID="{BC172AC5-B33A-46E9-B6C8-1C8604DF9E4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E09429-7C08-4C6F-A89B-A460F4EA4378}" type="pres">
      <dgm:prSet presAssocID="{384E9FC9-1EA5-4D23-A143-348D5A25EEDC}" presName="circ3" presStyleLbl="vennNode1" presStyleIdx="2" presStyleCnt="3" custScaleX="169243" custScaleY="124766" custLinFactNeighborX="915"/>
      <dgm:spPr/>
      <dgm:t>
        <a:bodyPr/>
        <a:lstStyle/>
        <a:p>
          <a:endParaRPr lang="en-US"/>
        </a:p>
      </dgm:t>
    </dgm:pt>
    <dgm:pt modelId="{DD83839A-5E25-46A3-98CE-7584F2FC0E76}" type="pres">
      <dgm:prSet presAssocID="{384E9FC9-1EA5-4D23-A143-348D5A25EED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613B8B4-603D-4D75-9783-50B18D673C40}" type="presOf" srcId="{384E9FC9-1EA5-4D23-A143-348D5A25EEDC}" destId="{DD83839A-5E25-46A3-98CE-7584F2FC0E76}" srcOrd="1" destOrd="0" presId="urn:microsoft.com/office/officeart/2005/8/layout/venn1"/>
    <dgm:cxn modelId="{5F40AF3F-6F7F-496B-9885-4F18B90C1164}" srcId="{0A1D32C6-DED2-4235-84F0-5822D19710E3}" destId="{BC172AC5-B33A-46E9-B6C8-1C8604DF9E47}" srcOrd="1" destOrd="0" parTransId="{E077072A-6C79-4A40-8D76-567E8353ED65}" sibTransId="{73B83471-79BD-454F-A25F-39AC7154F613}"/>
    <dgm:cxn modelId="{B42A36C3-7DC6-4CB7-8D2E-08C01CB37AF6}" type="presOf" srcId="{BC172AC5-B33A-46E9-B6C8-1C8604DF9E47}" destId="{33A26F07-D1E1-4D2B-A456-9A0FBFBBB8CA}" srcOrd="0" destOrd="0" presId="urn:microsoft.com/office/officeart/2005/8/layout/venn1"/>
    <dgm:cxn modelId="{6B9AF078-279A-4A8D-AFEA-0DAAC4FD9C74}" type="presOf" srcId="{0A1D32C6-DED2-4235-84F0-5822D19710E3}" destId="{684E474C-B4E8-4D49-AC32-9BD262549977}" srcOrd="0" destOrd="0" presId="urn:microsoft.com/office/officeart/2005/8/layout/venn1"/>
    <dgm:cxn modelId="{305DB968-C8AD-42D9-BAB7-1241F5EDFD73}" srcId="{0A1D32C6-DED2-4235-84F0-5822D19710E3}" destId="{007F73F6-7795-4ECA-AEE4-0627357C303D}" srcOrd="0" destOrd="0" parTransId="{6C68FD01-8E16-436C-889F-0C16B43D3D86}" sibTransId="{1D8DDD1F-498E-4862-8A0F-8F323C6E1EDD}"/>
    <dgm:cxn modelId="{BA1C5B90-67B9-403B-98AA-D7C0670D10D3}" srcId="{0A1D32C6-DED2-4235-84F0-5822D19710E3}" destId="{384E9FC9-1EA5-4D23-A143-348D5A25EEDC}" srcOrd="2" destOrd="0" parTransId="{AA8A0508-2F64-442C-8C1C-1EDCE5832759}" sibTransId="{91F17D94-5372-4E0C-A3B0-0BC056DC9F6F}"/>
    <dgm:cxn modelId="{F2096680-B41F-4B6C-BA6C-442C90C80757}" type="presOf" srcId="{BC172AC5-B33A-46E9-B6C8-1C8604DF9E47}" destId="{93E0456E-7BE1-43B6-8D28-9B62EEAD3171}" srcOrd="1" destOrd="0" presId="urn:microsoft.com/office/officeart/2005/8/layout/venn1"/>
    <dgm:cxn modelId="{93B6481F-F37A-4EAC-BD31-0BC8FEB3F014}" type="presOf" srcId="{007F73F6-7795-4ECA-AEE4-0627357C303D}" destId="{578B3155-3C25-447A-A6AA-19216689598D}" srcOrd="1" destOrd="0" presId="urn:microsoft.com/office/officeart/2005/8/layout/venn1"/>
    <dgm:cxn modelId="{5D10FBC1-FE12-4FBE-BC7F-7B4082DD613D}" type="presOf" srcId="{007F73F6-7795-4ECA-AEE4-0627357C303D}" destId="{4CE34670-81DC-4D83-AB7A-D21B6E397FEC}" srcOrd="0" destOrd="0" presId="urn:microsoft.com/office/officeart/2005/8/layout/venn1"/>
    <dgm:cxn modelId="{3B86779B-6ED0-4BF8-B281-4C0B6B12A71E}" type="presOf" srcId="{384E9FC9-1EA5-4D23-A143-348D5A25EEDC}" destId="{CCE09429-7C08-4C6F-A89B-A460F4EA4378}" srcOrd="0" destOrd="0" presId="urn:microsoft.com/office/officeart/2005/8/layout/venn1"/>
    <dgm:cxn modelId="{98519057-C155-4A78-85EE-A0C99C5F42C2}" type="presParOf" srcId="{684E474C-B4E8-4D49-AC32-9BD262549977}" destId="{4CE34670-81DC-4D83-AB7A-D21B6E397FEC}" srcOrd="0" destOrd="0" presId="urn:microsoft.com/office/officeart/2005/8/layout/venn1"/>
    <dgm:cxn modelId="{9C1A8B70-D768-4DC3-895A-9A94D4061E11}" type="presParOf" srcId="{684E474C-B4E8-4D49-AC32-9BD262549977}" destId="{578B3155-3C25-447A-A6AA-19216689598D}" srcOrd="1" destOrd="0" presId="urn:microsoft.com/office/officeart/2005/8/layout/venn1"/>
    <dgm:cxn modelId="{0F6CBD44-0D4E-4D38-8F8D-22DB75C02C5F}" type="presParOf" srcId="{684E474C-B4E8-4D49-AC32-9BD262549977}" destId="{33A26F07-D1E1-4D2B-A456-9A0FBFBBB8CA}" srcOrd="2" destOrd="0" presId="urn:microsoft.com/office/officeart/2005/8/layout/venn1"/>
    <dgm:cxn modelId="{7AA2FD0E-44DF-466D-B953-145E569FE522}" type="presParOf" srcId="{684E474C-B4E8-4D49-AC32-9BD262549977}" destId="{93E0456E-7BE1-43B6-8D28-9B62EEAD3171}" srcOrd="3" destOrd="0" presId="urn:microsoft.com/office/officeart/2005/8/layout/venn1"/>
    <dgm:cxn modelId="{CEE2B5AB-AF79-4AC0-83A5-C02E24603405}" type="presParOf" srcId="{684E474C-B4E8-4D49-AC32-9BD262549977}" destId="{CCE09429-7C08-4C6F-A89B-A460F4EA4378}" srcOrd="4" destOrd="0" presId="urn:microsoft.com/office/officeart/2005/8/layout/venn1"/>
    <dgm:cxn modelId="{4EE2BF68-7122-48AE-B06B-6D3AF491C283}" type="presParOf" srcId="{684E474C-B4E8-4D49-AC32-9BD262549977}" destId="{DD83839A-5E25-46A3-98CE-7584F2FC0E7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34670-81DC-4D83-AB7A-D21B6E397FEC}">
      <dsp:nvSpPr>
        <dsp:cNvPr id="0" name=""/>
        <dsp:cNvSpPr/>
      </dsp:nvSpPr>
      <dsp:spPr>
        <a:xfrm>
          <a:off x="3048499" y="-268903"/>
          <a:ext cx="4418600" cy="32573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400" kern="1200" dirty="0" smtClean="0"/>
            <a:t>2016 ICD10CM Chapters F01-F99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Mental, Behavioral and Neurodevelopmental disorders </a:t>
          </a:r>
          <a:endParaRPr lang="en-US" sz="1400" kern="1200" dirty="0"/>
        </a:p>
      </dsp:txBody>
      <dsp:txXfrm>
        <a:off x="3637646" y="301140"/>
        <a:ext cx="3240307" cy="1465827"/>
      </dsp:txXfrm>
    </dsp:sp>
    <dsp:sp modelId="{33A26F07-D1E1-4D2B-A456-9A0FBFBBB8CA}">
      <dsp:nvSpPr>
        <dsp:cNvPr id="0" name=""/>
        <dsp:cNvSpPr/>
      </dsp:nvSpPr>
      <dsp:spPr>
        <a:xfrm>
          <a:off x="3990564" y="1362847"/>
          <a:ext cx="4418600" cy="32573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err="1" smtClean="0"/>
            <a:t>Fei</a:t>
          </a:r>
          <a:r>
            <a:rPr lang="en-US" sz="1600" kern="1200" dirty="0" smtClean="0"/>
            <a:t> Baseline </a:t>
          </a:r>
        </a:p>
        <a:p>
          <a:pPr lvl="0" algn="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ICD-9-CM &amp; </a:t>
          </a:r>
        </a:p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ICD-10-CM codes</a:t>
          </a:r>
          <a:endParaRPr lang="en-US" sz="1600" kern="1200" dirty="0"/>
        </a:p>
      </dsp:txBody>
      <dsp:txXfrm>
        <a:off x="5341919" y="2204341"/>
        <a:ext cx="2651160" cy="1791566"/>
      </dsp:txXfrm>
    </dsp:sp>
    <dsp:sp modelId="{CCE09429-7C08-4C6F-A89B-A460F4EA4378}">
      <dsp:nvSpPr>
        <dsp:cNvPr id="0" name=""/>
        <dsp:cNvSpPr/>
      </dsp:nvSpPr>
      <dsp:spPr>
        <a:xfrm>
          <a:off x="2130323" y="1362847"/>
          <a:ext cx="4418600" cy="325739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/>
            <a:t>DSM-5 Manual</a:t>
          </a:r>
        </a:p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(ICD10CM codes)</a:t>
          </a:r>
          <a:endParaRPr lang="en-US" sz="1600" kern="1200" dirty="0"/>
        </a:p>
      </dsp:txBody>
      <dsp:txXfrm>
        <a:off x="2546408" y="2204341"/>
        <a:ext cx="2651160" cy="1791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173-DBDF-4378-AA6B-DD7D8F4EA5F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F731-F510-4ACB-91C6-72040A49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173-DBDF-4378-AA6B-DD7D8F4EA5F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F731-F510-4ACB-91C6-72040A49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173-DBDF-4378-AA6B-DD7D8F4EA5F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F731-F510-4ACB-91C6-72040A49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173-DBDF-4378-AA6B-DD7D8F4EA5F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F731-F510-4ACB-91C6-72040A49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5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173-DBDF-4378-AA6B-DD7D8F4EA5F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F731-F510-4ACB-91C6-72040A49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2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173-DBDF-4378-AA6B-DD7D8F4EA5F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F731-F510-4ACB-91C6-72040A49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5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173-DBDF-4378-AA6B-DD7D8F4EA5F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F731-F510-4ACB-91C6-72040A49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173-DBDF-4378-AA6B-DD7D8F4EA5F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F731-F510-4ACB-91C6-72040A49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0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173-DBDF-4378-AA6B-DD7D8F4EA5F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F731-F510-4ACB-91C6-72040A49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2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173-DBDF-4378-AA6B-DD7D8F4EA5F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F731-F510-4ACB-91C6-72040A49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7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173-DBDF-4378-AA6B-DD7D8F4EA5F7}" type="datetimeFigureOut">
              <a:rPr lang="en-US" smtClean="0"/>
              <a:t>4/14/2016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AF731-F510-4ACB-91C6-72040A49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16173-DBDF-4378-AA6B-DD7D8F4EA5F7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AF731-F510-4ACB-91C6-72040A493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Mental Health Disorders value sets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49131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269064" y="3776869"/>
            <a:ext cx="1653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Sensitive Mental Health Disorders Value Sets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539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929"/>
            <a:ext cx="10515600" cy="659958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3600" dirty="0" smtClean="0"/>
              <a:t>Sensitive Mental Health Disorders Value Sets</a:t>
            </a:r>
            <a:endParaRPr lang="en-US" sz="2400" dirty="0"/>
          </a:p>
          <a:p>
            <a:r>
              <a:rPr lang="en-US" sz="2400" dirty="0" smtClean="0"/>
              <a:t>Started with DSM-5 ICD10CM Codes to create map between ICD and SNOMED CT (SCT)</a:t>
            </a:r>
          </a:p>
          <a:p>
            <a:r>
              <a:rPr lang="en-US" sz="2400" dirty="0" smtClean="0"/>
              <a:t>Recognized that DSM-5 contained diagnoses that are not sensitive and was missing (ICD10CM) codes that ARE sensitive, so I broadened the analysis to include all of ICD10CM as well as incorporated baseline FEi data.</a:t>
            </a:r>
          </a:p>
          <a:p>
            <a:r>
              <a:rPr lang="en-US" sz="2400" dirty="0" smtClean="0"/>
              <a:t>Performed gap analysis: FEi baseline data, DSM-5 manual (ICD10CM) and from 2016 ICD10CM Diagnoses codes, all codes in Chapters F01-F99 – </a:t>
            </a:r>
            <a:r>
              <a:rPr lang="en-US" sz="2400" dirty="0"/>
              <a:t>Mental, Behavioral and Neurodevelopmental </a:t>
            </a:r>
            <a:r>
              <a:rPr lang="en-US" sz="2400" dirty="0" smtClean="0"/>
              <a:t>disorders to derive a superset of sensitive MH disorder concepts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Some ICD10CM codes from chapters F01 – F99 were omitted if not deemed sensitive.  Those chapters should be reviewed by Behavioral Heath SMEs to ensure accuracy and completeness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Chapters F01 – F05; F07 – F20 not include in Sensitive MH Disorders value sets as they were physiological conditions not deemed sensitive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/>
              <a:t>Chapters F10 – F 19 </a:t>
            </a:r>
            <a:r>
              <a:rPr lang="en-US" dirty="0"/>
              <a:t>Mental and </a:t>
            </a:r>
            <a:r>
              <a:rPr lang="en-US" dirty="0" smtClean="0"/>
              <a:t>Behavioral Disorders Due </a:t>
            </a:r>
            <a:r>
              <a:rPr lang="en-US" dirty="0"/>
              <a:t>to </a:t>
            </a:r>
            <a:r>
              <a:rPr lang="en-US" dirty="0" smtClean="0"/>
              <a:t>Psychoactive Substance </a:t>
            </a:r>
            <a:r>
              <a:rPr lang="en-US" dirty="0"/>
              <a:t>U</a:t>
            </a:r>
            <a:r>
              <a:rPr lang="en-US" dirty="0" smtClean="0"/>
              <a:t>se are not included in the MH value sets at this time as they were carved out into Substance Use Disorder value sets (Deliverable #2).  Deliverable #2 is the ICD-SCT map between codes from ICD10CM Chapters F10 – F19. Those worksheets will be used as the source for individual value sets by substance, and also used to create a single combined Substance Use Disorders value set from those ICD10CM chapters.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</a:t>
            </a:r>
            <a:r>
              <a:rPr lang="en-US" dirty="0" smtClean="0"/>
              <a:t>he Substance Use Disorders codes can easily be added to Sensitive Mental Health Disorders value sets if desired.  Substance Use Disorders are also included in the DSM-5 manual, so it may make logical sense to include them as well in the SAMHSA Sensitive MH Disorders value sets.</a:t>
            </a:r>
          </a:p>
          <a:p>
            <a:r>
              <a:rPr lang="en-US" sz="2400" dirty="0" smtClean="0"/>
              <a:t>Created a mapping spreadsheet that contains a union of ALL FEi baseline ICD9CM &amp; ICD10CM codes as well as all codes descending from the following 2016 ICD10CM hierarchies: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F06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smtClean="0"/>
              <a:t>F20  – F99</a:t>
            </a:r>
            <a:endParaRPr lang="en-US" sz="2400" dirty="0" smtClean="0"/>
          </a:p>
          <a:p>
            <a:r>
              <a:rPr lang="en-US" sz="2400" dirty="0" smtClean="0"/>
              <a:t>Mapped those ICD10CM codes to ICD9CM (using GEM files), and ICD10CM codes to SCT</a:t>
            </a:r>
          </a:p>
          <a:p>
            <a:r>
              <a:rPr lang="en-US" sz="2400" dirty="0" smtClean="0"/>
              <a:t>Resulting mapping spreadsheet contains one row for each tuple (ICD9CM, ICD10CM, SCT)</a:t>
            </a:r>
            <a:endParaRPr lang="en-US" sz="2400" dirty="0"/>
          </a:p>
          <a:p>
            <a:endParaRPr lang="en-US" sz="2400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767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8883"/>
            <a:ext cx="10515600" cy="566808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600" dirty="0" smtClean="0"/>
              <a:t>VSAC Sensitive Mental Health Disorders Value Sets</a:t>
            </a:r>
          </a:p>
          <a:p>
            <a:endParaRPr lang="en-US" dirty="0" smtClean="0"/>
          </a:p>
          <a:p>
            <a:r>
              <a:rPr lang="en-US" dirty="0" smtClean="0"/>
              <a:t>The Sensitive MH Disorders Mapping spreadsheet is use to create the source files for VSAC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Select code /code description column pairs for each code system and copy &amp; paste into VSAC value set template spreadsheet.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Resolve duplicates to create a </a:t>
            </a:r>
            <a:r>
              <a:rPr lang="en-US" dirty="0" smtClean="0"/>
              <a:t>VSAC value set containing one row for each unique code/description from the defined code system and version (ICD9CM, ICD10CM, SNOMED CT).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 smtClean="0"/>
          </a:p>
          <a:p>
            <a:r>
              <a:rPr lang="en-US" dirty="0" smtClean="0"/>
              <a:t>The four resulting value sets contain similar concepts represented by three different different code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ICD-9-CM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ICD-10-CM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SNOMED 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Grouping - a </a:t>
            </a:r>
            <a:r>
              <a:rPr lang="en-US" dirty="0"/>
              <a:t>specialized type of value set containing a list of </a:t>
            </a:r>
            <a:r>
              <a:rPr lang="en-US" dirty="0" smtClean="0"/>
              <a:t>several value </a:t>
            </a:r>
            <a:r>
              <a:rPr lang="en-US" dirty="0"/>
              <a:t>sets sharing a common purpose and containing similar clinical concepts. </a:t>
            </a:r>
            <a:r>
              <a:rPr lang="en-US" dirty="0" smtClean="0"/>
              <a:t>Metadata related to the </a:t>
            </a:r>
            <a:r>
              <a:rPr lang="en-US" dirty="0" smtClean="0"/>
              <a:t>VSAC Grouping value set </a:t>
            </a:r>
            <a:r>
              <a:rPr lang="en-US" dirty="0" smtClean="0"/>
              <a:t>Sensitive Mental Health Disorders is the list </a:t>
            </a:r>
            <a:r>
              <a:rPr lang="en-US" dirty="0"/>
              <a:t>of </a:t>
            </a:r>
            <a:r>
              <a:rPr lang="en-US" dirty="0" smtClean="0"/>
              <a:t>OIDS </a:t>
            </a:r>
            <a:r>
              <a:rPr lang="en-US" dirty="0"/>
              <a:t>associated with </a:t>
            </a:r>
            <a:r>
              <a:rPr lang="en-US" dirty="0" smtClean="0"/>
              <a:t>the individual code system-specific value </a:t>
            </a:r>
            <a:r>
              <a:rPr lang="en-US" dirty="0"/>
              <a:t>sets </a:t>
            </a:r>
            <a:r>
              <a:rPr lang="en-US" dirty="0" smtClean="0"/>
              <a:t>comprised of </a:t>
            </a:r>
            <a:r>
              <a:rPr lang="en-US" dirty="0" smtClean="0"/>
              <a:t>similar </a:t>
            </a:r>
            <a:r>
              <a:rPr lang="en-US" dirty="0" smtClean="0"/>
              <a:t>concepts codes, along with enumeration of all codes (the </a:t>
            </a:r>
            <a:r>
              <a:rPr lang="en-US" dirty="0"/>
              <a:t>union of ICD-9-CM, ICD-10-CM, and SNOMED </a:t>
            </a:r>
            <a:r>
              <a:rPr lang="en-US" dirty="0" smtClean="0"/>
              <a:t>CT concept codes).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410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562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Wingdings</vt:lpstr>
      <vt:lpstr>Office Theme</vt:lpstr>
      <vt:lpstr>Sensitive Mental Health Disorders value sets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Serafina Versaggi</dc:creator>
  <cp:lastModifiedBy>Serafina Versaggi</cp:lastModifiedBy>
  <cp:revision>35</cp:revision>
  <dcterms:created xsi:type="dcterms:W3CDTF">2016-04-14T17:18:35Z</dcterms:created>
  <dcterms:modified xsi:type="dcterms:W3CDTF">2016-04-14T20:04:03Z</dcterms:modified>
</cp:coreProperties>
</file>