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57" r:id="rId5"/>
    <p:sldId id="274" r:id="rId6"/>
    <p:sldId id="275" r:id="rId7"/>
    <p:sldId id="258" r:id="rId8"/>
    <p:sldId id="276" r:id="rId9"/>
    <p:sldId id="259" r:id="rId10"/>
    <p:sldId id="260" r:id="rId11"/>
    <p:sldId id="261" r:id="rId12"/>
    <p:sldId id="266" r:id="rId13"/>
    <p:sldId id="265" r:id="rId14"/>
    <p:sldId id="264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9" autoAdjust="0"/>
  </p:normalViewPr>
  <p:slideViewPr>
    <p:cSldViewPr snapToGrid="0" snapToObjects="1">
      <p:cViewPr varScale="1">
        <p:scale>
          <a:sx n="114" d="100"/>
          <a:sy n="114" d="100"/>
        </p:scale>
        <p:origin x="-1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6386E-2A7C-704D-9299-AB0F6B8883A2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8251B-9B25-C444-B35F-DDB05B88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the FOAF</a:t>
            </a:r>
            <a:r>
              <a:rPr lang="en-US" baseline="0" dirty="0" smtClean="0"/>
              <a:t> question</a:t>
            </a:r>
          </a:p>
          <a:p>
            <a:r>
              <a:rPr lang="en-US" baseline="0" dirty="0" smtClean="0"/>
              <a:t>Make extension property derive from extension and the core FHIR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1B-9B25-C444-B35F-DDB05B886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6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 annotation property? A</a:t>
            </a:r>
            <a:r>
              <a:rPr lang="en-US" baseline="0" dirty="0" smtClean="0"/>
              <a:t> property (</a:t>
            </a:r>
            <a:r>
              <a:rPr lang="en-US" baseline="0" dirty="0" err="1" smtClean="0"/>
              <a:t>isExtension</a:t>
            </a:r>
            <a:r>
              <a:rPr lang="en-US" baseline="0" dirty="0" smtClean="0"/>
              <a:t>=true) coupled with a restriction class?</a:t>
            </a:r>
          </a:p>
          <a:p>
            <a:r>
              <a:rPr lang="en-US" baseline="0" dirty="0" smtClean="0"/>
              <a:t>Inheritance from other and some other concept as well? Reluctance to use subclass here is that it can impact conciseness of ontology. Everything is a class.</a:t>
            </a:r>
          </a:p>
          <a:p>
            <a:r>
              <a:rPr lang="en-US" baseline="0" dirty="0" smtClean="0"/>
              <a:t>Need use cases for assessing whether something is an extension</a:t>
            </a:r>
          </a:p>
          <a:p>
            <a:r>
              <a:rPr lang="en-US" baseline="0" dirty="0" smtClean="0"/>
              <a:t>Other just a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1B-9B25-C444-B35F-DDB05B886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bullet impacts how we represents</a:t>
            </a:r>
            <a:r>
              <a:rPr lang="en-US" baseline="0" dirty="0" smtClean="0"/>
              <a:t> extensions, modifying extensions, profiles, and terminology bindings.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8251B-9B25-C444-B35F-DDB05B886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FHIR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9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Problematic in semantic space </a:t>
            </a:r>
            <a:endParaRPr lang="en-US" dirty="0" smtClean="0"/>
          </a:p>
          <a:p>
            <a:pPr lvl="1"/>
            <a:r>
              <a:rPr lang="en-US" dirty="0" smtClean="0"/>
              <a:t>Attribute </a:t>
            </a:r>
            <a:r>
              <a:rPr lang="en-US" dirty="0" smtClean="0"/>
              <a:t>modifies class semantics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May be due to conflated semantics in FHIR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 Negation Indicator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Certain statuses (e.g., refuted, improbable, …)</a:t>
            </a:r>
          </a:p>
        </p:txBody>
      </p:sp>
    </p:spTree>
    <p:extLst>
      <p:ext uri="{BB962C8B-B14F-4D97-AF65-F5344CB8AC3E}">
        <p14:creationId xmlns:p14="http://schemas.microsoft.com/office/powerpoint/2010/main" val="71451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Bridging ‘higher level’ </a:t>
            </a:r>
            <a:r>
              <a:rPr lang="en-US" dirty="0" err="1" smtClean="0"/>
              <a:t>vs</a:t>
            </a:r>
            <a:r>
              <a:rPr lang="en-US" dirty="0" smtClean="0"/>
              <a:t> ‘lower level’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Modified concepts as restriction classes on the modifying extension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ConditionPresence</a:t>
            </a:r>
            <a:r>
              <a:rPr lang="en-US" dirty="0" smtClean="0"/>
              <a:t> ~ Condition where status != refuted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ConditionRefuted</a:t>
            </a:r>
            <a:r>
              <a:rPr lang="en-US" dirty="0" smtClean="0"/>
              <a:t> ~ Condition where status == refuted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3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Interesting question:</a:t>
            </a:r>
            <a:endParaRPr lang="en-US" dirty="0"/>
          </a:p>
          <a:p>
            <a:pPr lvl="1"/>
            <a:r>
              <a:rPr lang="en-US" dirty="0" smtClean="0"/>
              <a:t>Can OWL better ‘link’ terminology to model?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OFHIR and SNOMED both ontologies</a:t>
            </a:r>
          </a:p>
        </p:txBody>
      </p:sp>
    </p:spTree>
    <p:extLst>
      <p:ext uri="{BB962C8B-B14F-4D97-AF65-F5344CB8AC3E}">
        <p14:creationId xmlns:p14="http://schemas.microsoft.com/office/powerpoint/2010/main" val="393534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16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Terminology Alignment</a:t>
            </a:r>
            <a:br>
              <a:rPr lang="en-US" sz="3200" dirty="0" smtClean="0"/>
            </a:br>
            <a:r>
              <a:rPr lang="en-US" sz="3200" dirty="0" smtClean="0"/>
              <a:t>(Hypothetical)</a:t>
            </a:r>
            <a:endParaRPr lang="en-US" sz="3200" dirty="0"/>
          </a:p>
        </p:txBody>
      </p:sp>
      <p:pic>
        <p:nvPicPr>
          <p:cNvPr id="4" name="Content Placeholder 3" descr="terminology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91" r="-12891"/>
          <a:stretch>
            <a:fillRect/>
          </a:stretch>
        </p:blipFill>
        <p:spPr>
          <a:xfrm>
            <a:off x="776148" y="1726954"/>
            <a:ext cx="7659445" cy="4454712"/>
          </a:xfrm>
        </p:spPr>
      </p:pic>
    </p:spTree>
    <p:extLst>
      <p:ext uri="{BB962C8B-B14F-4D97-AF65-F5344CB8AC3E}">
        <p14:creationId xmlns:p14="http://schemas.microsoft.com/office/powerpoint/2010/main" val="13518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Update to reflect newer DSTU 2 specification</a:t>
            </a:r>
          </a:p>
          <a:p>
            <a:r>
              <a:rPr lang="en-US" dirty="0" smtClean="0"/>
              <a:t> Address known issues</a:t>
            </a:r>
          </a:p>
          <a:p>
            <a:r>
              <a:rPr lang="en-US" dirty="0"/>
              <a:t> </a:t>
            </a:r>
            <a:r>
              <a:rPr lang="en-US" dirty="0" smtClean="0"/>
              <a:t>Decide what is proper ‘level’ for this ontology </a:t>
            </a:r>
          </a:p>
          <a:p>
            <a:r>
              <a:rPr lang="en-US" dirty="0" smtClean="0"/>
              <a:t> Nail down core open questions</a:t>
            </a:r>
          </a:p>
          <a:p>
            <a:r>
              <a:rPr lang="en-US" dirty="0"/>
              <a:t> </a:t>
            </a:r>
            <a:r>
              <a:rPr lang="en-US" dirty="0" smtClean="0"/>
              <a:t>Align with FHIR RDF effort</a:t>
            </a:r>
          </a:p>
          <a:p>
            <a:r>
              <a:rPr lang="en-US" dirty="0"/>
              <a:t> </a:t>
            </a:r>
            <a:r>
              <a:rPr lang="en-US" dirty="0" smtClean="0"/>
              <a:t>Validate whether approach supports conversion from FHIR RDF – FHIR XML – FHIR JSON.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4979" y="2602317"/>
            <a:ext cx="6254044" cy="1362075"/>
          </a:xfrm>
        </p:spPr>
        <p:txBody>
          <a:bodyPr/>
          <a:lstStyle/>
          <a:p>
            <a:r>
              <a:rPr lang="en-US" dirty="0" smtClean="0"/>
              <a:t>Demonstration of Current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0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Formalize existing FHIR RDF semantics in OWL</a:t>
            </a:r>
          </a:p>
          <a:p>
            <a:r>
              <a:rPr lang="en-US" dirty="0"/>
              <a:t> </a:t>
            </a:r>
            <a:r>
              <a:rPr lang="en-US" dirty="0" smtClean="0"/>
              <a:t>Align with current FHIR RDF work conducted by Josh Mandel and Eric </a:t>
            </a:r>
            <a:r>
              <a:rPr lang="en-US" dirty="0" err="1" smtClean="0"/>
              <a:t>Prud’hommeaux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Enhance FHIR interoperability with other modeling frameworks using RDF</a:t>
            </a:r>
          </a:p>
        </p:txBody>
      </p:sp>
    </p:spTree>
    <p:extLst>
      <p:ext uri="{BB962C8B-B14F-4D97-AF65-F5344CB8AC3E}">
        <p14:creationId xmlns:p14="http://schemas.microsoft.com/office/powerpoint/2010/main" val="270731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 ‘lower level’ ontology that is very faithful to the FHIR physical model</a:t>
            </a:r>
          </a:p>
          <a:p>
            <a:r>
              <a:rPr lang="en-US" dirty="0"/>
              <a:t> </a:t>
            </a:r>
            <a:r>
              <a:rPr lang="en-US" dirty="0" smtClean="0"/>
              <a:t>A ‘higher level’ ontology that is aligned with FHIR conceptually but also more intuitive to the semantic community</a:t>
            </a:r>
          </a:p>
          <a:p>
            <a:r>
              <a:rPr lang="en-US" dirty="0"/>
              <a:t> </a:t>
            </a:r>
            <a:r>
              <a:rPr lang="en-US" dirty="0" smtClean="0"/>
              <a:t>Initially favored the latter but perhaps both approaches are needed</a:t>
            </a:r>
          </a:p>
        </p:txBody>
      </p:sp>
    </p:spTree>
    <p:extLst>
      <p:ext uri="{BB962C8B-B14F-4D97-AF65-F5344CB8AC3E}">
        <p14:creationId xmlns:p14="http://schemas.microsoft.com/office/powerpoint/2010/main" val="176186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Example: FHIR Extensions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0995" b="-190995"/>
          <a:stretch>
            <a:fillRect/>
          </a:stretch>
        </p:blipFill>
        <p:spPr>
          <a:xfrm>
            <a:off x="1469396" y="337776"/>
            <a:ext cx="6196405" cy="4078984"/>
          </a:xfrm>
        </p:spPr>
      </p:pic>
      <p:sp>
        <p:nvSpPr>
          <p:cNvPr id="6" name="Oval 5"/>
          <p:cNvSpPr/>
          <p:nvPr/>
        </p:nvSpPr>
        <p:spPr>
          <a:xfrm>
            <a:off x="2813538" y="2919143"/>
            <a:ext cx="776148" cy="758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4508" y="2919143"/>
            <a:ext cx="826605" cy="7584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value</a:t>
            </a:r>
            <a:endParaRPr lang="en-US" sz="1200" dirty="0"/>
          </a:p>
        </p:txBody>
      </p:sp>
      <p:cxnSp>
        <p:nvCxnSpPr>
          <p:cNvPr id="9" name="Straight Connector 8"/>
          <p:cNvCxnSpPr>
            <a:stCxn id="6" idx="6"/>
            <a:endCxn id="7" idx="2"/>
          </p:cNvCxnSpPr>
          <p:nvPr/>
        </p:nvCxnSpPr>
        <p:spPr>
          <a:xfrm>
            <a:off x="3589686" y="3298367"/>
            <a:ext cx="1404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5407" y="2938928"/>
            <a:ext cx="48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13538" y="4047428"/>
            <a:ext cx="776148" cy="758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4508" y="4047428"/>
            <a:ext cx="826605" cy="7584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:blank</a:t>
            </a:r>
            <a:endParaRPr lang="en-US" sz="1200" dirty="0"/>
          </a:p>
        </p:txBody>
      </p:sp>
      <p:cxnSp>
        <p:nvCxnSpPr>
          <p:cNvPr id="15" name="Straight Connector 14"/>
          <p:cNvCxnSpPr>
            <a:stCxn id="13" idx="6"/>
            <a:endCxn id="14" idx="2"/>
          </p:cNvCxnSpPr>
          <p:nvPr/>
        </p:nvCxnSpPr>
        <p:spPr>
          <a:xfrm>
            <a:off x="3589686" y="4426652"/>
            <a:ext cx="1404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4904" y="4057320"/>
            <a:ext cx="116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extension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5524" y="4184408"/>
            <a:ext cx="1067204" cy="48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http://…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14" idx="6"/>
            <a:endCxn id="18" idx="1"/>
          </p:cNvCxnSpPr>
          <p:nvPr/>
        </p:nvCxnSpPr>
        <p:spPr>
          <a:xfrm>
            <a:off x="5821113" y="4426652"/>
            <a:ext cx="714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29414" y="4047428"/>
            <a:ext cx="48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url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0968" y="5214032"/>
            <a:ext cx="776148" cy="758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cxnSp>
        <p:nvCxnSpPr>
          <p:cNvPr id="26" name="Straight Connector 25"/>
          <p:cNvCxnSpPr>
            <a:stCxn id="14" idx="4"/>
            <a:endCxn id="24" idx="0"/>
          </p:cNvCxnSpPr>
          <p:nvPr/>
        </p:nvCxnSpPr>
        <p:spPr>
          <a:xfrm>
            <a:off x="5407811" y="4805876"/>
            <a:ext cx="1231" cy="408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46057" y="4827896"/>
            <a:ext cx="75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value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59608" y="3602839"/>
            <a:ext cx="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931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Primitives </a:t>
            </a:r>
            <a:r>
              <a:rPr lang="en-US" dirty="0" err="1" smtClean="0"/>
              <a:t>vs</a:t>
            </a:r>
            <a:r>
              <a:rPr lang="en-US" dirty="0" smtClean="0"/>
              <a:t> Extensible Primitives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7824" b="-57824"/>
          <a:stretch>
            <a:fillRect/>
          </a:stretch>
        </p:blipFill>
        <p:spPr>
          <a:xfrm>
            <a:off x="2069400" y="2119257"/>
            <a:ext cx="5184022" cy="3015013"/>
          </a:xfrm>
        </p:spPr>
      </p:pic>
    </p:spTree>
    <p:extLst>
      <p:ext uri="{BB962C8B-B14F-4D97-AF65-F5344CB8AC3E}">
        <p14:creationId xmlns:p14="http://schemas.microsoft.com/office/powerpoint/2010/main" val="319477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Extensible Boolean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858" r="-15858"/>
          <a:stretch>
            <a:fillRect/>
          </a:stretch>
        </p:blipFill>
        <p:spPr>
          <a:xfrm>
            <a:off x="2234562" y="2427883"/>
            <a:ext cx="4412383" cy="2566230"/>
          </a:xfrm>
        </p:spPr>
      </p:pic>
    </p:spTree>
    <p:extLst>
      <p:ext uri="{BB962C8B-B14F-4D97-AF65-F5344CB8AC3E}">
        <p14:creationId xmlns:p14="http://schemas.microsoft.com/office/powerpoint/2010/main" val="5975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distinguish FHIR extensions?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Extension statement resides in a separate namespace from FHIR Core</a:t>
            </a:r>
          </a:p>
          <a:p>
            <a:r>
              <a:rPr lang="en-US" dirty="0"/>
              <a:t> </a:t>
            </a:r>
            <a:r>
              <a:rPr lang="en-US" dirty="0" smtClean="0"/>
              <a:t>Extension predicate derives from the ‘extension’ property hierarchy</a:t>
            </a:r>
          </a:p>
          <a:p>
            <a:r>
              <a:rPr lang="en-US" dirty="0"/>
              <a:t> </a:t>
            </a:r>
            <a:r>
              <a:rPr lang="en-US" dirty="0" smtClean="0"/>
              <a:t>Some implications on core ontology design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‘severity’/FOAF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9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Extension Property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7595" b="-57595"/>
          <a:stretch>
            <a:fillRect/>
          </a:stretch>
        </p:blipFill>
        <p:spPr>
          <a:xfrm>
            <a:off x="2673734" y="2499104"/>
            <a:ext cx="3652733" cy="2124420"/>
          </a:xfrm>
        </p:spPr>
      </p:pic>
    </p:spTree>
    <p:extLst>
      <p:ext uri="{BB962C8B-B14F-4D97-AF65-F5344CB8AC3E}">
        <p14:creationId xmlns:p14="http://schemas.microsoft.com/office/powerpoint/2010/main" val="362307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FHIR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new OWL class</a:t>
            </a:r>
          </a:p>
          <a:p>
            <a:r>
              <a:rPr lang="en-US" dirty="0"/>
              <a:t> </a:t>
            </a:r>
            <a:r>
              <a:rPr lang="en-US" dirty="0" smtClean="0"/>
              <a:t>Extends ‘Other’</a:t>
            </a:r>
          </a:p>
          <a:p>
            <a:r>
              <a:rPr lang="en-US" dirty="0"/>
              <a:t> </a:t>
            </a:r>
            <a:r>
              <a:rPr lang="en-US" dirty="0" smtClean="0"/>
              <a:t>Must be in an extension namespace</a:t>
            </a:r>
          </a:p>
        </p:txBody>
      </p:sp>
    </p:spTree>
    <p:extLst>
      <p:ext uri="{BB962C8B-B14F-4D97-AF65-F5344CB8AC3E}">
        <p14:creationId xmlns:p14="http://schemas.microsoft.com/office/powerpoint/2010/main" val="173497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2321</TotalTime>
  <Words>432</Words>
  <Application>Microsoft Macintosh PowerPoint</Application>
  <PresentationFormat>On-screen Show (4:3)</PresentationFormat>
  <Paragraphs>66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OFHIR</vt:lpstr>
      <vt:lpstr>Initial Goal</vt:lpstr>
      <vt:lpstr>Approach</vt:lpstr>
      <vt:lpstr>An Example: FHIR Extensions</vt:lpstr>
      <vt:lpstr>Primitives vs Extensible Primitives</vt:lpstr>
      <vt:lpstr>An Extensible Boolean</vt:lpstr>
      <vt:lpstr>How to distinguish FHIR extensions?</vt:lpstr>
      <vt:lpstr>Extension Property Hierarchy</vt:lpstr>
      <vt:lpstr>New FHIR Concepts</vt:lpstr>
      <vt:lpstr>Modifying Extensions</vt:lpstr>
      <vt:lpstr>Bridging ‘higher level’ vs ‘lower level’ ontologies</vt:lpstr>
      <vt:lpstr>Terminology</vt:lpstr>
      <vt:lpstr>Terminology Alignment (Hypothetical)</vt:lpstr>
      <vt:lpstr>Next Steps</vt:lpstr>
      <vt:lpstr>Demonstration of Current Ontology</vt:lpstr>
    </vt:vector>
  </TitlesOfParts>
  <Company>Cognitive Medical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OFHIR</dc:title>
  <dc:creator>Claude Nanjo</dc:creator>
  <cp:lastModifiedBy>Claude Nanjo</cp:lastModifiedBy>
  <cp:revision>43</cp:revision>
  <dcterms:created xsi:type="dcterms:W3CDTF">2014-05-30T16:09:13Z</dcterms:created>
  <dcterms:modified xsi:type="dcterms:W3CDTF">2014-12-09T19:51:25Z</dcterms:modified>
</cp:coreProperties>
</file>