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67" r:id="rId3"/>
    <p:sldId id="268" r:id="rId4"/>
    <p:sldId id="257" r:id="rId5"/>
    <p:sldId id="274" r:id="rId6"/>
    <p:sldId id="258" r:id="rId7"/>
    <p:sldId id="259" r:id="rId8"/>
    <p:sldId id="260" r:id="rId9"/>
    <p:sldId id="261" r:id="rId10"/>
    <p:sldId id="263" r:id="rId11"/>
    <p:sldId id="262" r:id="rId12"/>
    <p:sldId id="266" r:id="rId13"/>
    <p:sldId id="265" r:id="rId14"/>
    <p:sldId id="264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6386E-2A7C-704D-9299-AB0F6B8883A2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8251B-9B25-C444-B35F-DDB05B886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63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of the FOAF</a:t>
            </a:r>
            <a:r>
              <a:rPr lang="en-US" baseline="0" dirty="0" smtClean="0"/>
              <a:t> question</a:t>
            </a:r>
          </a:p>
          <a:p>
            <a:r>
              <a:rPr lang="en-US" baseline="0" dirty="0" smtClean="0"/>
              <a:t>Make extension property derive from extension and the core FHIR property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8251B-9B25-C444-B35F-DDB05B8867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62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an annotation property? A</a:t>
            </a:r>
            <a:r>
              <a:rPr lang="en-US" baseline="0" dirty="0" smtClean="0"/>
              <a:t> property (</a:t>
            </a:r>
            <a:r>
              <a:rPr lang="en-US" baseline="0" dirty="0" err="1" smtClean="0"/>
              <a:t>isExtension</a:t>
            </a:r>
            <a:r>
              <a:rPr lang="en-US" baseline="0" dirty="0" smtClean="0"/>
              <a:t>=true) coupled with a restriction class?</a:t>
            </a:r>
          </a:p>
          <a:p>
            <a:r>
              <a:rPr lang="en-US" baseline="0" dirty="0" smtClean="0"/>
              <a:t>Inheritance from other and some other concept as well? Reluctance to use subclass here is that it can impact conciseness of ontology. Everything is a class.</a:t>
            </a:r>
          </a:p>
          <a:p>
            <a:r>
              <a:rPr lang="en-US" baseline="0" dirty="0" smtClean="0"/>
              <a:t>Need use cases for assessing whether something is an extension</a:t>
            </a:r>
          </a:p>
          <a:p>
            <a:r>
              <a:rPr lang="en-US" baseline="0" dirty="0" smtClean="0"/>
              <a:t>Other just a tag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8251B-9B25-C444-B35F-DDB05B8867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90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there work that expresses ‘The</a:t>
            </a:r>
            <a:r>
              <a:rPr lang="en-US" baseline="0" dirty="0" smtClean="0"/>
              <a:t> absence of thing’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8251B-9B25-C444-B35F-DDB05B8867E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66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Should certainty be at the root level of all statements and not be considered a </a:t>
            </a:r>
            <a:r>
              <a:rPr lang="en-US" smtClean="0"/>
              <a:t>modifying extension?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8251B-9B25-C444-B35F-DDB05B8867E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93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11/25/14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11/25/14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11/25/14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11/25/14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11/25/14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11/25/14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7C3F878-F5E8-489B-AC8A-64F2A7E22C28}" type="datetimeFigureOut">
              <a:rPr lang="en-US" smtClean="0"/>
              <a:pPr/>
              <a:t>11/25/14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OFHIR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FHIR Ontology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798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Pro</a:t>
            </a:r>
          </a:p>
          <a:p>
            <a:pPr lvl="1"/>
            <a:r>
              <a:rPr lang="en-US" dirty="0" smtClean="0"/>
              <a:t> A separate concept</a:t>
            </a:r>
          </a:p>
          <a:p>
            <a:r>
              <a:rPr lang="en-US" dirty="0"/>
              <a:t> </a:t>
            </a:r>
            <a:r>
              <a:rPr lang="en-US" dirty="0" smtClean="0"/>
              <a:t>Con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Still a subclass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Does not address semantic conflation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Requires more refined interpretation of modified concept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747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ConditionRefuted</a:t>
            </a:r>
            <a:r>
              <a:rPr lang="en-US" dirty="0" smtClean="0"/>
              <a:t>” as an explicit concept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178508" y="2866228"/>
            <a:ext cx="2522482" cy="1904939"/>
          </a:xfrm>
          <a:prstGeom prst="ellipse">
            <a:avLst/>
          </a:prstGeom>
          <a:solidFill>
            <a:schemeClr val="accent1">
              <a:alpha val="2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Condition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68941" y="2936781"/>
            <a:ext cx="2548943" cy="1834386"/>
          </a:xfrm>
          <a:prstGeom prst="ellipse">
            <a:avLst/>
          </a:prstGeom>
          <a:solidFill>
            <a:srgbClr val="3366FF">
              <a:alpha val="3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Refuted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813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Model-terminology ‘conundrum’</a:t>
            </a:r>
          </a:p>
          <a:p>
            <a:r>
              <a:rPr lang="en-US" dirty="0"/>
              <a:t> </a:t>
            </a:r>
            <a:r>
              <a:rPr lang="en-US" dirty="0" smtClean="0"/>
              <a:t>Often, little parallel evolution</a:t>
            </a:r>
          </a:p>
          <a:p>
            <a:r>
              <a:rPr lang="en-US" dirty="0" smtClean="0"/>
              <a:t> Can OWL better ‘link’ terminology to model?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OFHIR and SNOMED both ontologies</a:t>
            </a:r>
          </a:p>
        </p:txBody>
      </p:sp>
    </p:spTree>
    <p:extLst>
      <p:ext uri="{BB962C8B-B14F-4D97-AF65-F5344CB8AC3E}">
        <p14:creationId xmlns:p14="http://schemas.microsoft.com/office/powerpoint/2010/main" val="3935346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681675"/>
          </a:xfrm>
        </p:spPr>
        <p:txBody>
          <a:bodyPr>
            <a:noAutofit/>
          </a:bodyPr>
          <a:lstStyle/>
          <a:p>
            <a:r>
              <a:rPr lang="en-US" sz="3200" dirty="0" smtClean="0"/>
              <a:t>Terminology Alignment</a:t>
            </a:r>
            <a:br>
              <a:rPr lang="en-US" sz="3200" dirty="0" smtClean="0"/>
            </a:br>
            <a:r>
              <a:rPr lang="en-US" sz="3200" dirty="0" smtClean="0"/>
              <a:t>(Experimental)</a:t>
            </a:r>
            <a:endParaRPr lang="en-US" sz="3200" dirty="0"/>
          </a:p>
        </p:txBody>
      </p:sp>
      <p:pic>
        <p:nvPicPr>
          <p:cNvPr id="4" name="Content Placeholder 3" descr="terminology.tiff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891" r="-12891"/>
          <a:stretch>
            <a:fillRect/>
          </a:stretch>
        </p:blipFill>
        <p:spPr>
          <a:xfrm>
            <a:off x="776148" y="1726954"/>
            <a:ext cx="7659445" cy="4454712"/>
          </a:xfrm>
        </p:spPr>
      </p:pic>
    </p:spTree>
    <p:extLst>
      <p:ext uri="{BB962C8B-B14F-4D97-AF65-F5344CB8AC3E}">
        <p14:creationId xmlns:p14="http://schemas.microsoft.com/office/powerpoint/2010/main" val="135188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Incorporate feedback from FHIR team</a:t>
            </a:r>
          </a:p>
          <a:p>
            <a:r>
              <a:rPr lang="en-US" dirty="0"/>
              <a:t> </a:t>
            </a:r>
            <a:r>
              <a:rPr lang="en-US" dirty="0" smtClean="0"/>
              <a:t>Incorporate feedback from Mayo team</a:t>
            </a:r>
          </a:p>
          <a:p>
            <a:r>
              <a:rPr lang="en-US" dirty="0"/>
              <a:t> </a:t>
            </a:r>
            <a:r>
              <a:rPr lang="en-US" dirty="0" smtClean="0"/>
              <a:t>Address known issues/bugs in generation</a:t>
            </a:r>
          </a:p>
          <a:p>
            <a:r>
              <a:rPr lang="en-US" dirty="0"/>
              <a:t> </a:t>
            </a:r>
            <a:r>
              <a:rPr lang="en-US" dirty="0" smtClean="0"/>
              <a:t>Thoroughly QA OFHIR</a:t>
            </a:r>
          </a:p>
          <a:p>
            <a:r>
              <a:rPr lang="en-US" dirty="0"/>
              <a:t> </a:t>
            </a:r>
            <a:r>
              <a:rPr lang="en-US" dirty="0" smtClean="0"/>
              <a:t>Add a modest hierarchy structure – to discuss with Lloyd McKenzie</a:t>
            </a:r>
          </a:p>
          <a:p>
            <a:r>
              <a:rPr lang="en-US" dirty="0"/>
              <a:t> </a:t>
            </a:r>
            <a:r>
              <a:rPr lang="en-US" dirty="0" smtClean="0"/>
              <a:t>Profiles</a:t>
            </a:r>
          </a:p>
          <a:p>
            <a:r>
              <a:rPr lang="en-US" dirty="0"/>
              <a:t> </a:t>
            </a:r>
            <a:r>
              <a:rPr lang="en-US" dirty="0" smtClean="0"/>
              <a:t>Terminology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806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AbsenceOf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concept (1..1)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UncertaintyOf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concept (1..1)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probability (0..1)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30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70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Information Captured by Profiles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Content (properties of resource)</a:t>
            </a:r>
          </a:p>
          <a:p>
            <a:r>
              <a:rPr lang="en-US" dirty="0"/>
              <a:t> </a:t>
            </a:r>
            <a:r>
              <a:rPr lang="en-US" dirty="0" smtClean="0"/>
              <a:t>Constraints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Allowed values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Cardinalities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Value 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454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Shape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Capture most information captured in a profile – validate this</a:t>
            </a:r>
          </a:p>
          <a:p>
            <a:r>
              <a:rPr lang="en-US" dirty="0"/>
              <a:t> </a:t>
            </a:r>
            <a:r>
              <a:rPr lang="en-US" dirty="0" smtClean="0"/>
              <a:t>May be extended to capture terminology bindings – depending on approach taken</a:t>
            </a:r>
          </a:p>
          <a:p>
            <a:r>
              <a:rPr lang="en-US" dirty="0"/>
              <a:t> </a:t>
            </a:r>
            <a:r>
              <a:rPr lang="en-US" dirty="0" smtClean="0"/>
              <a:t>RDF way of representing FHIR profiles</a:t>
            </a:r>
          </a:p>
          <a:p>
            <a:r>
              <a:rPr lang="en-US" dirty="0"/>
              <a:t> </a:t>
            </a:r>
            <a:r>
              <a:rPr lang="en-US" dirty="0" smtClean="0"/>
              <a:t>May need a FHIR extension to OSLC vocabulary.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200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OSLC Resource Shape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0" y="2262930"/>
            <a:ext cx="6258077" cy="298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85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OFHIR Aspirations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 Introduce a FHIR RDF representation for January DSTU update</a:t>
            </a:r>
          </a:p>
          <a:p>
            <a:r>
              <a:rPr lang="en-US" dirty="0"/>
              <a:t> </a:t>
            </a:r>
            <a:r>
              <a:rPr lang="en-US" dirty="0" smtClean="0"/>
              <a:t>Formalize existing FHIR RDF semantics in OWL</a:t>
            </a:r>
          </a:p>
          <a:p>
            <a:r>
              <a:rPr lang="en-US" dirty="0"/>
              <a:t> </a:t>
            </a:r>
            <a:r>
              <a:rPr lang="en-US" dirty="0" smtClean="0"/>
              <a:t>Enhance FHIR interoperability with other modeling frameworks using RDF</a:t>
            </a:r>
          </a:p>
          <a:p>
            <a:r>
              <a:rPr lang="en-US" dirty="0"/>
              <a:t> </a:t>
            </a:r>
            <a:r>
              <a:rPr lang="en-US" dirty="0" smtClean="0"/>
              <a:t>Enable OWL extensions to FHIR to support computable CDS</a:t>
            </a:r>
          </a:p>
          <a:p>
            <a:r>
              <a:rPr lang="en-US" dirty="0"/>
              <a:t> </a:t>
            </a:r>
            <a:r>
              <a:rPr lang="en-US" dirty="0" smtClean="0"/>
              <a:t>Better integrate clinical models with ontological terminologies (e.g., SNOMED-CT)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317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Make OFHIR intuitive to semantic community</a:t>
            </a:r>
          </a:p>
          <a:p>
            <a:r>
              <a:rPr lang="en-US" dirty="0" smtClean="0"/>
              <a:t> Multiple extension paths complicate semantics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Extensible primitives </a:t>
            </a:r>
          </a:p>
          <a:p>
            <a:r>
              <a:rPr lang="en-US" dirty="0" smtClean="0"/>
              <a:t>Handling FHIR extensions, in particular, modifying extensions</a:t>
            </a:r>
          </a:p>
          <a:p>
            <a:r>
              <a:rPr lang="en-US" dirty="0"/>
              <a:t> FHIR ‘</a:t>
            </a:r>
            <a:r>
              <a:rPr lang="en-US" dirty="0" err="1"/>
              <a:t>precoordinated</a:t>
            </a:r>
            <a:r>
              <a:rPr lang="en-US" dirty="0"/>
              <a:t>’ </a:t>
            </a:r>
            <a:r>
              <a:rPr lang="en-US" dirty="0" smtClean="0"/>
              <a:t>semantics</a:t>
            </a:r>
          </a:p>
          <a:p>
            <a:r>
              <a:rPr lang="en-US" dirty="0"/>
              <a:t> </a:t>
            </a:r>
            <a:r>
              <a:rPr lang="en-US" dirty="0" smtClean="0"/>
              <a:t>Model-terminology alignment</a:t>
            </a:r>
          </a:p>
          <a:p>
            <a:r>
              <a:rPr lang="en-US" dirty="0"/>
              <a:t> </a:t>
            </a:r>
            <a:r>
              <a:rPr lang="en-US" dirty="0" smtClean="0"/>
              <a:t>What to do with profiles? </a:t>
            </a:r>
          </a:p>
        </p:txBody>
      </p:sp>
    </p:spTree>
    <p:extLst>
      <p:ext uri="{BB962C8B-B14F-4D97-AF65-F5344CB8AC3E}">
        <p14:creationId xmlns:p14="http://schemas.microsoft.com/office/powerpoint/2010/main" val="1761867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Extensions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90995" b="-190995"/>
          <a:stretch>
            <a:fillRect/>
          </a:stretch>
        </p:blipFill>
        <p:spPr>
          <a:xfrm>
            <a:off x="1469396" y="558264"/>
            <a:ext cx="6196405" cy="3603812"/>
          </a:xfrm>
        </p:spPr>
      </p:pic>
      <p:sp>
        <p:nvSpPr>
          <p:cNvPr id="6" name="Oval 5"/>
          <p:cNvSpPr/>
          <p:nvPr/>
        </p:nvSpPr>
        <p:spPr>
          <a:xfrm>
            <a:off x="2813538" y="2919143"/>
            <a:ext cx="776148" cy="7584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994508" y="2919143"/>
            <a:ext cx="826605" cy="7584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value</a:t>
            </a:r>
            <a:endParaRPr lang="en-US" sz="1200" dirty="0"/>
          </a:p>
        </p:txBody>
      </p:sp>
      <p:cxnSp>
        <p:nvCxnSpPr>
          <p:cNvPr id="9" name="Straight Connector 8"/>
          <p:cNvCxnSpPr>
            <a:stCxn id="6" idx="6"/>
            <a:endCxn id="7" idx="2"/>
          </p:cNvCxnSpPr>
          <p:nvPr/>
        </p:nvCxnSpPr>
        <p:spPr>
          <a:xfrm>
            <a:off x="3589686" y="3298367"/>
            <a:ext cx="14048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95407" y="2938928"/>
            <a:ext cx="48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url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813538" y="4047428"/>
            <a:ext cx="776148" cy="7584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994508" y="4047428"/>
            <a:ext cx="826605" cy="7584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:blank</a:t>
            </a:r>
            <a:endParaRPr lang="en-US" sz="1200" dirty="0"/>
          </a:p>
        </p:txBody>
      </p:sp>
      <p:cxnSp>
        <p:nvCxnSpPr>
          <p:cNvPr id="15" name="Straight Connector 14"/>
          <p:cNvCxnSpPr>
            <a:stCxn id="13" idx="6"/>
            <a:endCxn id="14" idx="2"/>
          </p:cNvCxnSpPr>
          <p:nvPr/>
        </p:nvCxnSpPr>
        <p:spPr>
          <a:xfrm>
            <a:off x="3589686" y="4426652"/>
            <a:ext cx="14048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74904" y="4057320"/>
            <a:ext cx="1163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7F7F7F"/>
                </a:solidFill>
              </a:rPr>
              <a:t>extension</a:t>
            </a:r>
            <a:endParaRPr lang="en-US" i="1" dirty="0">
              <a:solidFill>
                <a:srgbClr val="7F7F7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535524" y="4184408"/>
            <a:ext cx="1067204" cy="4844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http://…</a:t>
            </a:r>
            <a:endParaRPr lang="en-US" sz="1400" dirty="0"/>
          </a:p>
        </p:txBody>
      </p:sp>
      <p:cxnSp>
        <p:nvCxnSpPr>
          <p:cNvPr id="20" name="Straight Connector 19"/>
          <p:cNvCxnSpPr>
            <a:stCxn id="14" idx="6"/>
            <a:endCxn id="18" idx="1"/>
          </p:cNvCxnSpPr>
          <p:nvPr/>
        </p:nvCxnSpPr>
        <p:spPr>
          <a:xfrm>
            <a:off x="5821113" y="4426652"/>
            <a:ext cx="7144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29414" y="4047428"/>
            <a:ext cx="48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7F7F7F"/>
                </a:solidFill>
              </a:rPr>
              <a:t>url</a:t>
            </a:r>
            <a:endParaRPr lang="en-US" i="1" dirty="0">
              <a:solidFill>
                <a:srgbClr val="7F7F7F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020968" y="5214032"/>
            <a:ext cx="776148" cy="7584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X</a:t>
            </a:r>
            <a:endParaRPr lang="en-US" sz="1200" dirty="0"/>
          </a:p>
        </p:txBody>
      </p:sp>
      <p:cxnSp>
        <p:nvCxnSpPr>
          <p:cNvPr id="26" name="Straight Connector 25"/>
          <p:cNvCxnSpPr>
            <a:stCxn id="14" idx="4"/>
            <a:endCxn id="24" idx="0"/>
          </p:cNvCxnSpPr>
          <p:nvPr/>
        </p:nvCxnSpPr>
        <p:spPr>
          <a:xfrm>
            <a:off x="5407811" y="4805876"/>
            <a:ext cx="1231" cy="4081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446057" y="4827896"/>
            <a:ext cx="75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7F7F7F"/>
                </a:solidFill>
              </a:rPr>
              <a:t>value</a:t>
            </a:r>
            <a:endParaRPr lang="en-US" i="1" dirty="0">
              <a:solidFill>
                <a:srgbClr val="7F7F7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159608" y="3602839"/>
            <a:ext cx="43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vs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939317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Primitives </a:t>
            </a:r>
            <a:r>
              <a:rPr lang="en-US" dirty="0" err="1" smtClean="0"/>
              <a:t>vs</a:t>
            </a:r>
            <a:r>
              <a:rPr lang="en-US" dirty="0" smtClean="0"/>
              <a:t> Extensible Primitives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57824" b="-57824"/>
          <a:stretch>
            <a:fillRect/>
          </a:stretch>
        </p:blipFill>
        <p:spPr>
          <a:xfrm>
            <a:off x="2069400" y="2119257"/>
            <a:ext cx="5184022" cy="3015013"/>
          </a:xfrm>
        </p:spPr>
      </p:pic>
    </p:spTree>
    <p:extLst>
      <p:ext uri="{BB962C8B-B14F-4D97-AF65-F5344CB8AC3E}">
        <p14:creationId xmlns:p14="http://schemas.microsoft.com/office/powerpoint/2010/main" val="3194774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distinguish FHIR extensions?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Extension statement resides in a separate namespace</a:t>
            </a:r>
          </a:p>
          <a:p>
            <a:r>
              <a:rPr lang="en-US" dirty="0"/>
              <a:t> </a:t>
            </a:r>
            <a:r>
              <a:rPr lang="en-US" dirty="0" smtClean="0"/>
              <a:t>Extension predicate derives from the ‘extension’ property hierarchy</a:t>
            </a:r>
          </a:p>
          <a:p>
            <a:r>
              <a:rPr lang="en-US" dirty="0"/>
              <a:t> </a:t>
            </a:r>
            <a:r>
              <a:rPr lang="en-US" dirty="0" smtClean="0"/>
              <a:t>Some implications on core ontology design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The ‘severity’/FOAF challenge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292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FHIR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A new OWL class</a:t>
            </a:r>
          </a:p>
          <a:p>
            <a:r>
              <a:rPr lang="en-US" dirty="0"/>
              <a:t> </a:t>
            </a:r>
            <a:r>
              <a:rPr lang="en-US" dirty="0" smtClean="0"/>
              <a:t>Extends ‘Other’</a:t>
            </a:r>
          </a:p>
          <a:p>
            <a:r>
              <a:rPr lang="en-US" dirty="0"/>
              <a:t> </a:t>
            </a:r>
            <a:r>
              <a:rPr lang="en-US" dirty="0" smtClean="0"/>
              <a:t>Must be in an extension namespace</a:t>
            </a:r>
          </a:p>
          <a:p>
            <a:r>
              <a:rPr lang="en-US" dirty="0"/>
              <a:t> </a:t>
            </a:r>
            <a:r>
              <a:rPr lang="en-US" dirty="0" smtClean="0"/>
              <a:t>Open question: What attributes should ‘Other’ contain?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970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Problematic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Attribute modifies class semantics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Often due to conflated semantics in FHIR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Addressed in CQF Logical Model</a:t>
            </a:r>
          </a:p>
          <a:p>
            <a:r>
              <a:rPr lang="en-US" dirty="0"/>
              <a:t> </a:t>
            </a:r>
            <a:r>
              <a:rPr lang="en-US" dirty="0" smtClean="0"/>
              <a:t>Example</a:t>
            </a:r>
            <a:endParaRPr lang="en-US" dirty="0"/>
          </a:p>
          <a:p>
            <a:pPr lvl="1"/>
            <a:r>
              <a:rPr lang="en-US" dirty="0" smtClean="0"/>
              <a:t> Negation Indicator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Certain statuses (e.g., refuted, improbable, …)</a:t>
            </a:r>
          </a:p>
        </p:txBody>
      </p:sp>
    </p:spTree>
    <p:extLst>
      <p:ext uri="{BB962C8B-B14F-4D97-AF65-F5344CB8AC3E}">
        <p14:creationId xmlns:p14="http://schemas.microsoft.com/office/powerpoint/2010/main" val="714512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Approach Under Consideration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‘extension’ property hierarchy partitioned between ‘</a:t>
            </a:r>
            <a:r>
              <a:rPr lang="en-US" dirty="0" err="1" smtClean="0"/>
              <a:t>modifyingExtensions</a:t>
            </a:r>
            <a:r>
              <a:rPr lang="en-US" dirty="0" smtClean="0"/>
              <a:t>’ and ‘</a:t>
            </a:r>
            <a:r>
              <a:rPr lang="en-US" dirty="0" err="1" smtClean="0"/>
              <a:t>nonModifyingExtension</a:t>
            </a:r>
            <a:r>
              <a:rPr lang="en-US" dirty="0" smtClean="0"/>
              <a:t>’</a:t>
            </a:r>
          </a:p>
          <a:p>
            <a:r>
              <a:rPr lang="en-US" dirty="0"/>
              <a:t> </a:t>
            </a:r>
            <a:r>
              <a:rPr lang="en-US" dirty="0" smtClean="0"/>
              <a:t>Modified concepts as restriction classes on the modifying extension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433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2020</TotalTime>
  <Words>584</Words>
  <Application>Microsoft Macintosh PowerPoint</Application>
  <PresentationFormat>On-screen Show (4:3)</PresentationFormat>
  <Paragraphs>102</Paragraphs>
  <Slides>19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Pushpin</vt:lpstr>
      <vt:lpstr>OFHIR</vt:lpstr>
      <vt:lpstr>OFHIR Aspirations</vt:lpstr>
      <vt:lpstr>Challenges</vt:lpstr>
      <vt:lpstr>FHIR Extensions</vt:lpstr>
      <vt:lpstr>Primitives vs Extensible Primitives</vt:lpstr>
      <vt:lpstr>How to distinguish FHIR extensions?</vt:lpstr>
      <vt:lpstr>New FHIR Concepts</vt:lpstr>
      <vt:lpstr>Modifying Extensions</vt:lpstr>
      <vt:lpstr>Approach Under Consideration</vt:lpstr>
      <vt:lpstr>Pros and Cons</vt:lpstr>
      <vt:lpstr>“ConditionRefuted” as an explicit concept</vt:lpstr>
      <vt:lpstr>Terminology</vt:lpstr>
      <vt:lpstr>Terminology Alignment (Experimental)</vt:lpstr>
      <vt:lpstr>Next Steps</vt:lpstr>
      <vt:lpstr>PowerPoint Presentation</vt:lpstr>
      <vt:lpstr>Profiles</vt:lpstr>
      <vt:lpstr>Information Captured by Profiles</vt:lpstr>
      <vt:lpstr>Resource Shape</vt:lpstr>
      <vt:lpstr>OSLC Resource Shape</vt:lpstr>
    </vt:vector>
  </TitlesOfParts>
  <Company>Cognitive Medical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OFHIR</dc:title>
  <dc:creator>Claude Nanjo</dc:creator>
  <cp:lastModifiedBy>Claude Nanjo</cp:lastModifiedBy>
  <cp:revision>32</cp:revision>
  <dcterms:created xsi:type="dcterms:W3CDTF">2014-05-30T16:09:13Z</dcterms:created>
  <dcterms:modified xsi:type="dcterms:W3CDTF">2014-11-25T21:52:19Z</dcterms:modified>
</cp:coreProperties>
</file>