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notesMaster" Target="notesMasters/notesMaster1.xml" /><Relationship Id="rId41" Type="http://schemas.openxmlformats.org/officeDocument/2006/relationships/theme" Target="theme/theme1.xml" /><Relationship Id="rId40" Type="http://schemas.openxmlformats.org/officeDocument/2006/relationships/viewProps" Target="viewProps.xml" /><Relationship Id="rId1" Type="http://schemas.openxmlformats.org/officeDocument/2006/relationships/slideMaster" Target="slideMasters/slideMaster1.xml" /><Relationship Id="rId39" Type="http://schemas.openxmlformats.org/officeDocument/2006/relationships/presProps" Target="presProps.xml" /><Relationship Id="rId4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Upload</a:t>
            </a:r>
            <a:r>
              <a:rPr/>
              <a:t> </a:t>
            </a:r>
            <a:r>
              <a:rPr/>
              <a:t>file</a:t>
            </a:r>
            <a:r>
              <a:rPr/>
              <a:t> </a:t>
            </a:r>
            <a:r>
              <a:rPr/>
              <a:t>to</a:t>
            </a:r>
            <a:r>
              <a:rPr/>
              <a:t> </a:t>
            </a:r>
            <a:r>
              <a:rPr/>
              <a:t>MS</a:t>
            </a:r>
            <a:r>
              <a:rPr/>
              <a:t> </a:t>
            </a:r>
            <a:r>
              <a:rPr/>
              <a:t>Teams/Slack.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ats.wtf/index.html" TargetMode="External" /><Relationship Id="rId3" Type="http://schemas.openxmlformats.org/officeDocument/2006/relationships/hyperlink" Target="https://here.r-lib.org/articles/here.html" TargetMode="External" /><Relationship Id="rId4" Type="http://schemas.openxmlformats.org/officeDocument/2006/relationships/hyperlink" Target="https://www.youtube.com/watch?v=JA-vLsN-sic&amp;feature=youtu.be"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Brief</a:t>
            </a:r>
            <a:r>
              <a:rPr/>
              <a:t> </a:t>
            </a:r>
            <a:r>
              <a:rPr/>
              <a:t>interlude…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Common file path problems:</a:t>
            </a:r>
          </a:p>
          <a:p>
            <a:pPr lvl="1"/>
            <a:r>
              <a:rPr/>
              <a:t>You want to run the same script on a different platform (e.g. Windows –&gt; UNIX), but the path to the data is now different.</a:t>
            </a:r>
          </a:p>
          <a:p>
            <a:pPr lvl="1"/>
            <a:r>
              <a:rPr/>
              <a:t>You want to be able to easily switch between projects, which live in different directories, without having to change your working directory every time.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Brief</a:t>
            </a:r>
            <a:r>
              <a:rPr/>
              <a:t> </a:t>
            </a:r>
            <a:r>
              <a:rPr/>
              <a:t>interlude…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 answer to this: “Project-oriented workflows”</a:t>
            </a:r>
          </a:p>
          <a:p>
            <a:pPr lvl="1"/>
            <a:r>
              <a:rPr>
                <a:hlinkClick r:id="rId2"/>
              </a:rPr>
              <a:t>What They Forgot to Teach You About R</a:t>
            </a:r>
            <a:r>
              <a:rPr/>
              <a:t> – see Chapter 2 on Project-oriented workflows.</a:t>
            </a:r>
          </a:p>
          <a:p>
            <a:pPr lvl="1"/>
            <a:r>
              <a:rPr/>
              <a:t>The package </a:t>
            </a:r>
            <a:r>
              <a:rPr>
                <a:hlinkClick r:id="rId3"/>
              </a:rPr>
              <a:t>here</a:t>
            </a:r>
            <a:r>
              <a:rPr/>
              <a:t> is an excellent package for making the most of project-oriented workflows.</a:t>
            </a:r>
          </a:p>
          <a:p>
            <a:pPr lvl="1"/>
            <a:r>
              <a:rPr/>
              <a:t>And for the You-Tubers among you, check out: </a:t>
            </a:r>
            <a:r>
              <a:rPr>
                <a:hlinkClick r:id="rId4"/>
              </a:rPr>
              <a:t>Improve your workflow for reproducible science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and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"C:/Users/rhrey/OneDrive - University College London/ClinicianCoders_wd/ClinicianCoders/clean_CCHIC.csv"</a:t>
            </a:r>
            <a:r>
              <a:rPr sz="1800">
                <a:latin typeface="Courier"/>
              </a:rPr>
              <a:t>)</a:t>
            </a:r>
          </a:p>
          <a:p>
            <a:pPr lvl="1"/>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Your</a:t>
            </a:r>
            <a:r>
              <a:rPr/>
              <a:t> </a:t>
            </a:r>
            <a:r>
              <a:rPr/>
              <a:t>data</a:t>
            </a:r>
            <a:r>
              <a:rPr/>
              <a:t> </a:t>
            </a:r>
            <a:r>
              <a:rPr/>
              <a:t>has</a:t>
            </a:r>
            <a:r>
              <a:rPr/>
              <a:t> </a:t>
            </a:r>
            <a:r>
              <a:rPr/>
              <a:t>been</a:t>
            </a:r>
            <a:r>
              <a:rPr/>
              <a:t> </a:t>
            </a:r>
            <a:r>
              <a:rPr/>
              <a:t>imported</a:t>
            </a:r>
            <a:r>
              <a:rPr/>
              <a:t> </a:t>
            </a:r>
            <a:r>
              <a:rPr/>
              <a:t>as</a:t>
            </a:r>
            <a:r>
              <a:rPr/>
              <a:t> </a:t>
            </a:r>
            <a:r>
              <a:rPr/>
              <a:t>a</a:t>
            </a:r>
            <a:r>
              <a:rPr/>
              <a:t> </a:t>
            </a:r>
            <a:r>
              <a:rPr sz="1800">
                <a:latin typeface="Courier"/>
              </a:rPr>
              <a:t>tibble</a:t>
            </a:r>
            <a:r>
              <a:rPr/>
              <a:t>,</a:t>
            </a:r>
            <a:r>
              <a:rPr/>
              <a:t> </a:t>
            </a:r>
            <a:r>
              <a:rPr/>
              <a:t>a</a:t>
            </a:r>
            <a:r>
              <a:rPr/>
              <a:t> </a:t>
            </a:r>
            <a:r>
              <a:rPr/>
              <a:t>specially</a:t>
            </a:r>
            <a:r>
              <a:rPr/>
              <a:t> </a:t>
            </a:r>
            <a:r>
              <a:rPr/>
              <a:t>formatted</a:t>
            </a:r>
            <a:r>
              <a:rPr/>
              <a:t> </a:t>
            </a:r>
            <a:r>
              <a:rPr/>
              <a:t>data</a:t>
            </a:r>
            <a:r>
              <a:rPr/>
              <a:t> </a:t>
            </a:r>
            <a:r>
              <a:rPr/>
              <a:t>frame.</a:t>
            </a:r>
            <a:r>
              <a:rPr/>
              <a:t> </a:t>
            </a:r>
            <a:r>
              <a:rPr/>
              <a:t>Notice</a:t>
            </a:r>
            <a:r>
              <a:rPr/>
              <a:t> </a:t>
            </a:r>
            <a:r>
              <a:rPr/>
              <a:t>how</a:t>
            </a:r>
            <a:r>
              <a:rPr/>
              <a:t> </a:t>
            </a:r>
            <a:r>
              <a:rPr/>
              <a:t>it</a:t>
            </a:r>
            <a:r>
              <a:rPr/>
              <a:t> </a:t>
            </a:r>
            <a:r>
              <a:rPr/>
              <a:t>reports</a:t>
            </a:r>
            <a:r>
              <a:rPr/>
              <a:t> </a:t>
            </a:r>
            <a:r>
              <a:rPr/>
              <a:t>the</a:t>
            </a:r>
            <a:r>
              <a:rPr/>
              <a:t> </a:t>
            </a:r>
            <a:r>
              <a:rPr/>
              <a:t>data</a:t>
            </a:r>
            <a:r>
              <a:rPr/>
              <a:t> </a:t>
            </a:r>
            <a:r>
              <a:rPr/>
              <a:t>type</a:t>
            </a:r>
            <a:r>
              <a:rPr/>
              <a:t> </a:t>
            </a:r>
            <a:r>
              <a:rPr/>
              <a:t>of</a:t>
            </a:r>
            <a:r>
              <a:rPr/>
              <a:t> </a:t>
            </a:r>
            <a:r>
              <a:rPr/>
              <a:t>each</a:t>
            </a:r>
            <a:r>
              <a:rPr/>
              <a:t> </a:t>
            </a:r>
            <a:r>
              <a:rPr/>
              <a:t>column</a:t>
            </a:r>
            <a:r>
              <a:rPr/>
              <a:t> </a:t>
            </a:r>
            <a:r>
              <a:rPr/>
              <a:t>under</a:t>
            </a:r>
            <a:r>
              <a:rPr/>
              <a:t> </a:t>
            </a:r>
            <a:r>
              <a:rPr/>
              <a:t>their</a:t>
            </a:r>
            <a:r>
              <a:rPr/>
              <a:t> </a:t>
            </a:r>
            <a:r>
              <a:rPr/>
              <a:t>name,</a:t>
            </a:r>
            <a:r>
              <a:rPr/>
              <a:t> </a:t>
            </a:r>
            <a:r>
              <a:rPr/>
              <a:t>similar</a:t>
            </a:r>
            <a:r>
              <a:rPr/>
              <a:t> </a:t>
            </a:r>
            <a:r>
              <a:rPr/>
              <a:t>to</a:t>
            </a:r>
            <a:r>
              <a:rPr/>
              <a:t> </a:t>
            </a:r>
            <a:r>
              <a:rPr sz="1800">
                <a:latin typeface="Courier"/>
              </a:rPr>
              <a:t>str()</a:t>
            </a:r>
            <a:r>
              <a:rPr/>
              <a:t> </a:t>
            </a:r>
            <a:r>
              <a:rPr/>
              <a:t>on</a:t>
            </a:r>
            <a:r>
              <a:rPr/>
              <a:t> </a:t>
            </a:r>
            <a:r>
              <a:rPr/>
              <a:t>a</a:t>
            </a:r>
            <a:r>
              <a:rPr/>
              <a:t> </a:t>
            </a:r>
            <a:r>
              <a:rPr/>
              <a:t>vector.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Coders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1"/>
            <a:r>
              <a:rPr/>
              <a:t>Use double dot </a:t>
            </a:r>
            <a:r>
              <a:rPr sz="1800">
                <a:latin typeface="Courier"/>
              </a:rPr>
              <a:t>..</a:t>
            </a:r>
            <a:r>
              <a:rPr/>
              <a:t> for a file in the directory above the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class(cchic)</a:t>
            </a:r>
          </a:p>
          <a:p>
            <a:pPr lvl="1"/>
            <a:r>
              <a:rPr sz="1800">
                <a:latin typeface="Courier"/>
              </a:rPr>
              <a:t>str(cchic)</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class()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class</a:t>
            </a:r>
            <a:r>
              <a:rPr sz="1800">
                <a:latin typeface="Courier"/>
              </a:rPr>
              <a:t>(cchic)</a:t>
            </a:r>
          </a:p>
          <a:p>
            <a:pPr lvl="0" marL="0" indent="0">
              <a:buNone/>
            </a:pPr>
            <a:r>
              <a:rPr/>
              <a:t>Prints the class of the object </a:t>
            </a:r>
            <a:r>
              <a:rPr sz="1800">
                <a:latin typeface="Courier"/>
              </a:rPr>
              <a:t>cchic</a:t>
            </a:r>
            <a:r>
              <a:rPr/>
              <a: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 in </a:t>
            </a:r>
            <a:r>
              <a:rPr sz="1800">
                <a:latin typeface="Courier"/>
              </a:rPr>
              <a:t>cchic</a:t>
            </a:r>
            <a: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temp_nc
##     &lt;dbl&gt;
## 1    36.1</a:t>
            </a:r>
          </a:p>
          <a:p>
            <a:pPr lvl="0" marL="0" indent="0">
              <a:buNone/>
            </a:pPr>
            <a:r>
              <a:rPr/>
              <a:t>This displays the the piece of data in the 21st row and 5th column.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importing data from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discharge_dttm</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discharge_dttm</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discharge_dttm</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2246 2754</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4444  556</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in </a:t>
            </a:r>
            <a:r>
              <a:rPr sz="1800">
                <a:latin typeface="Courier"/>
              </a:rPr>
              <a:t>cchic</a:t>
            </a:r>
            <a:r>
              <a:rPr/>
              <a:t> containing the word “temp”.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p>
          <a:p>
            <a:pPr lvl="2"/>
            <a:r>
              <a:rPr/>
              <a:t>You still have columns and rows.</a:t>
            </a:r>
            <a:br/>
          </a:p>
          <a:p>
            <a:pPr lvl="2"/>
            <a:r>
              <a:rPr/>
              <a:t>However, data values on a single row are separated by commas instead of walls of a cell.</a:t>
            </a:r>
            <a:br/>
          </a:p>
          <a:p>
            <a:pPr lvl="2"/>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download the practice data set.</a:t>
            </a:r>
          </a:p>
          <a:p>
            <a:pPr lvl="1"/>
            <a:r>
              <a:rPr/>
              <a:t>Available in </a:t>
            </a:r>
            <a:r>
              <a:rPr sz="1800">
                <a:latin typeface="Courier"/>
              </a:rPr>
              <a:t>.csv</a:t>
            </a:r>
            <a:r>
              <a:rPr/>
              <a:t> format:</a:t>
            </a:r>
          </a:p>
          <a:p>
            <a:pPr lvl="2"/>
            <a:r>
              <a:rPr sz="1800">
                <a:latin typeface="Courier"/>
              </a:rPr>
              <a:t>clean_CCHIC</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3"/>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p>
          <a:p>
            <a:pPr lvl="1"/>
            <a:r>
              <a:rPr/>
              <a:t>Your computer has a system for storing files within directories.</a:t>
            </a:r>
          </a:p>
          <a:p>
            <a:pPr lvl="1"/>
            <a:r>
              <a:rPr/>
              <a:t>Directories are also known as folders.</a:t>
            </a:r>
          </a:p>
          <a:p>
            <a:pPr lvl="1"/>
            <a:r>
              <a:rPr/>
              <a:t>The language used to instruct on the location of the file in known as the </a:t>
            </a:r>
            <a:r>
              <a:rPr sz="1800">
                <a:latin typeface="Courier"/>
              </a:rPr>
              <a:t>file path</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will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2021-05-24T15:38:20Z</dcterms:created>
  <dcterms:modified xsi:type="dcterms:W3CDTF">2021-05-24T15:38:20Z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