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116" d="100"/>
          <a:sy n="116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6" Type="http://schemas.openxmlformats.org/officeDocument/2006/relationships/theme" Target="theme/theme1.xml" /><Relationship Id="rId15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4" Type="http://schemas.openxmlformats.org/officeDocument/2006/relationships/presProps" Target="presProps.xml" /><Relationship Id="rId1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completed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checking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chat.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4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linicianCoders/ClinicianCoders/blob/master/Handout.pdf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Clinician</a:t>
            </a:r>
            <a:r>
              <a:rPr/>
              <a:t> </a:t>
            </a:r>
            <a:r>
              <a:rPr/>
              <a:t>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tips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your work frequently!</a:t>
            </a:r>
          </a:p>
          <a:p>
            <a:pPr lvl="1"/>
            <a:r>
              <a:rPr/>
              <a:t>It takes a while to get the hang of writing code.</a:t>
            </a:r>
          </a:p>
          <a:p>
            <a:pPr lvl="1"/>
            <a:r>
              <a:rPr/>
              <a:t>Be mindful as you type code out.</a:t>
            </a:r>
          </a:p>
          <a:p>
            <a:pPr lvl="2"/>
            <a:r>
              <a:rPr/>
              <a:t>Check your punctuation (e.g. placement of </a:t>
            </a:r>
            <a:r>
              <a:rPr>
                <a:latin typeface="Courier"/>
              </a:rPr>
              <a:t>()</a:t>
            </a:r>
            <a:r>
              <a:rPr/>
              <a:t> or </a:t>
            </a:r>
            <a:r>
              <a:rPr>
                <a:latin typeface="Courier"/>
              </a:rPr>
              <a:t>,</a:t>
            </a:r>
            <a:r>
              <a:rPr/>
              <a:t>).</a:t>
            </a:r>
          </a:p>
          <a:p>
            <a:pPr lvl="2"/>
            <a:r>
              <a:rPr/>
              <a:t>Capitalisation matters (e.g. </a:t>
            </a:r>
            <a:r>
              <a:rPr>
                <a:latin typeface="Courier"/>
              </a:rPr>
              <a:t>Data</a:t>
            </a:r>
            <a:r>
              <a:rPr/>
              <a:t> vs </a:t>
            </a:r>
            <a:r>
              <a:rPr>
                <a:latin typeface="Courier"/>
              </a:rPr>
              <a:t>data</a:t>
            </a:r>
            <a:r>
              <a:rPr/>
              <a:t>).</a:t>
            </a:r>
          </a:p>
          <a:p>
            <a:pPr lvl="1"/>
            <a:r>
              <a:rPr/>
              <a:t>Google is your friend.</a:t>
            </a:r>
          </a:p>
          <a:p>
            <a:pPr lvl="1"/>
            <a:r>
              <a:rPr/>
              <a:t>Tell us if you spot any errors we’ve made!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 b="1"/>
              <a:t>Thank</a:t>
            </a:r>
            <a:r>
              <a:rPr b="1"/>
              <a:t> </a:t>
            </a:r>
            <a:r>
              <a:rPr b="1"/>
              <a:t>you.</a:t>
            </a:r>
            <a:r>
              <a:rPr b="1"/>
              <a:t> </a:t>
            </a:r>
            <a:r>
              <a:rPr b="1"/>
              <a:t>We</a:t>
            </a:r>
            <a:r>
              <a:rPr b="1"/>
              <a:t> </a:t>
            </a:r>
            <a:r>
              <a:rPr b="1"/>
              <a:t>hope</a:t>
            </a:r>
            <a:r>
              <a:rPr b="1"/>
              <a:t> </a:t>
            </a:r>
            <a:r>
              <a:rPr b="1"/>
              <a:t>you</a:t>
            </a:r>
            <a:r>
              <a:rPr b="1"/>
              <a:t> </a:t>
            </a:r>
            <a:r>
              <a:rPr b="1"/>
              <a:t>enjoy</a:t>
            </a:r>
            <a:r>
              <a:rPr b="1"/>
              <a:t> </a:t>
            </a:r>
            <a:r>
              <a:rPr b="1"/>
              <a:t>the</a:t>
            </a:r>
            <a:r>
              <a:rPr b="1"/>
              <a:t> </a:t>
            </a:r>
            <a:r>
              <a:rPr b="1"/>
              <a:t>course.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Pre-requisites</a:t>
            </a:r>
          </a:p>
          <a:p>
            <a:pPr lvl="1"/>
            <a:r>
              <a:rPr/>
              <a:t>Course schedule</a:t>
            </a:r>
          </a:p>
          <a:p>
            <a:pPr lvl="1"/>
            <a:r>
              <a:rPr/>
              <a:t>Online format</a:t>
            </a:r>
          </a:p>
          <a:p>
            <a:pPr lvl="1"/>
            <a:r>
              <a:rPr/>
              <a:t>What to expect from the workshops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Layout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Does everyone have R studio installed?</a:t>
            </a:r>
          </a:p>
          <a:p>
            <a:pPr lvl="1"/>
            <a:r>
              <a:rPr/>
              <a:t>Does everyone have a spreadsheet program?</a:t>
            </a:r>
          </a:p>
          <a:p>
            <a:pPr lvl="1"/>
            <a:r>
              <a:rPr/>
              <a:t>Has everyone decided on a dataset?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Day 1</a:t>
            </a:r>
          </a:p>
          <a:p>
            <a:pPr lvl="1"/>
            <a:r>
              <a:rPr/>
              <a:t>13:00 - 13:30: Start and Welcome</a:t>
            </a:r>
          </a:p>
          <a:p>
            <a:pPr lvl="1"/>
            <a:r>
              <a:rPr/>
              <a:t>13:30 - 15:00: Workshop 1: Introduction to R</a:t>
            </a:r>
          </a:p>
          <a:p>
            <a:pPr lvl="1"/>
            <a:r>
              <a:rPr/>
              <a:t>15:00 - 15:15: Coffee Break</a:t>
            </a:r>
          </a:p>
          <a:p>
            <a:pPr lvl="1"/>
            <a:r>
              <a:rPr/>
              <a:t>15:15 - 16:00: Workshop 2: Cleaning your Dataset</a:t>
            </a:r>
          </a:p>
          <a:p>
            <a:pPr lvl="0" marL="0" indent="0">
              <a:buNone/>
            </a:pPr>
            <a:r>
              <a:rPr b="1"/>
              <a:t>Day 2</a:t>
            </a:r>
          </a:p>
          <a:p>
            <a:pPr lvl="1"/>
            <a:r>
              <a:rPr/>
              <a:t>13:00 - 14:15: Workshop 3: Getting your Data into R</a:t>
            </a:r>
          </a:p>
          <a:p>
            <a:pPr lvl="1"/>
            <a:r>
              <a:rPr/>
              <a:t>14:15 - 14:30: Coffee Break</a:t>
            </a:r>
          </a:p>
          <a:p>
            <a:pPr lvl="1"/>
            <a:r>
              <a:rPr/>
              <a:t>14:30 - 16:45: Workshop 4: Data Wrangling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Day 3</a:t>
            </a:r>
          </a:p>
          <a:p>
            <a:pPr lvl="1"/>
            <a:r>
              <a:rPr/>
              <a:t>09:00 - 10:30: Workshop 5: Data visualization</a:t>
            </a:r>
          </a:p>
          <a:p>
            <a:pPr lvl="1"/>
            <a:r>
              <a:rPr/>
              <a:t>10:30 - 10:45: Coffee break</a:t>
            </a:r>
          </a:p>
          <a:p>
            <a:pPr lvl="1"/>
            <a:r>
              <a:rPr/>
              <a:t>10:45 - 12:00: Workshop 6: Control flow and looping (part 1)</a:t>
            </a:r>
          </a:p>
          <a:p>
            <a:pPr lvl="1"/>
            <a:r>
              <a:rPr/>
              <a:t>12:00 - 13:00: Lunch break</a:t>
            </a:r>
          </a:p>
          <a:p>
            <a:pPr lvl="1"/>
            <a:r>
              <a:rPr/>
              <a:t>13:00 - 13:45: Workshop 6: Control flow and looping (part 2)</a:t>
            </a:r>
          </a:p>
          <a:p>
            <a:pPr lvl="1"/>
            <a:r>
              <a:rPr/>
              <a:t>13:45 - 14:00: Coffee break</a:t>
            </a:r>
          </a:p>
          <a:p>
            <a:pPr lvl="1"/>
            <a:r>
              <a:rPr/>
              <a:t>14:00 - 16:00: Workshop 7: Using your own 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Online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Please keep your camera turned on for the duration of the course to foster a “classroom” feeling.</a:t>
            </a:r>
          </a:p>
          <a:p>
            <a:pPr lvl="1"/>
            <a:r>
              <a:rPr/>
              <a:t>We ask that you are willing to share your screen for troubleshooting.</a:t>
            </a:r>
          </a:p>
          <a:p>
            <a:pPr lvl="1"/>
            <a:r>
              <a:rPr/>
              <a:t>Questions:</a:t>
            </a:r>
          </a:p>
          <a:p>
            <a:pPr lvl="2"/>
            <a:r>
              <a:rPr b="1"/>
              <a:t>General questions related to current workshop</a:t>
            </a:r>
            <a:r>
              <a:rPr/>
              <a:t> –&gt; raise a virtual hand</a:t>
            </a:r>
          </a:p>
          <a:p>
            <a:pPr lvl="2"/>
            <a:r>
              <a:rPr b="1"/>
              <a:t>Participant-specific questions/issues that are hindering ability to follow workshop</a:t>
            </a:r>
            <a:r>
              <a:rPr/>
              <a:t> –&gt; navigate to a break-out room</a:t>
            </a:r>
          </a:p>
          <a:p>
            <a:pPr lvl="2"/>
            <a:r>
              <a:rPr b="1"/>
              <a:t>Participant-specific questions/issues that do not require immediate assistance</a:t>
            </a:r>
            <a:r>
              <a:rPr/>
              <a:t> –&gt; post these in the Teams chat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the Critical Care Health Informatics Collaborative dataset.</a:t>
            </a:r>
          </a:p>
          <a:p>
            <a:pPr lvl="1"/>
            <a:r>
              <a:rPr/>
              <a:t>Multicentre adult intensive therapy unit database</a:t>
            </a:r>
          </a:p>
          <a:p>
            <a:pPr lvl="2"/>
            <a:r>
              <a:rPr/>
              <a:t>11 adult intensive care units</a:t>
            </a:r>
          </a:p>
          <a:p>
            <a:pPr lvl="2"/>
            <a:r>
              <a:rPr/>
              <a:t>5 UK teaching hospitals</a:t>
            </a:r>
          </a:p>
          <a:p>
            <a:pPr lvl="2"/>
            <a:r>
              <a:rPr/>
              <a:t>Privacy ensured through “highest standards of data security”</a:t>
            </a:r>
          </a:p>
          <a:p>
            <a:pPr lvl="2"/>
            <a:r>
              <a:rPr/>
              <a:t>18, 074 unique patients</a:t>
            </a:r>
          </a:p>
          <a:p>
            <a:pPr lvl="1"/>
            <a:r>
              <a:rPr/>
              <a:t>You will be using a synthetically derived dataset structured in a similar format to the CCHIC data.</a:t>
            </a:r>
          </a:p>
          <a:p>
            <a:pPr lvl="1"/>
            <a:r>
              <a:rPr/>
              <a:t>Data looks real, but isn’t.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7 workshops</a:t>
            </a:r>
          </a:p>
          <a:p>
            <a:pPr lvl="2"/>
            <a:r>
              <a:rPr/>
              <a:t>These include presentations and chances for you to follow along on your laptops.</a:t>
            </a:r>
          </a:p>
          <a:p>
            <a:pPr lvl="2"/>
            <a:r>
              <a:rPr/>
              <a:t>Workshop 2: You work your way through a worksheet during .</a:t>
            </a:r>
          </a:p>
          <a:p>
            <a:pPr lvl="2"/>
            <a:r>
              <a:rPr/>
              <a:t>Workshop 7: You try to answer a question of your own using data. We will ask you to submit this question by the end of Day 2.</a:t>
            </a:r>
          </a:p>
          <a:p>
            <a:pPr lvl="1"/>
            <a:r>
              <a:rPr/>
              <a:t>A pdf file is available on the GitHub: </a:t>
            </a:r>
            <a:r>
              <a:rPr>
                <a:hlinkClick r:id="rId2"/>
              </a:rPr>
              <a:t>https://github.com/ClinicianCoders/ClinicianCoders/blob/master/Handout.pdf</a:t>
            </a:r>
            <a:r>
              <a:rPr/>
              <a:t>. It contains all of the content from the course workshops for future reference.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Clinician Coders</dc:title>
  <dc:creator/>
  <cp:keywords/>
  <dcterms:created xsi:type="dcterms:W3CDTF">2021-09-21T12:09:07Z</dcterms:created>
  <dcterms:modified xsi:type="dcterms:W3CDTF">2021-09-21T12:09:07Z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