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0156"/>
    <p:restoredTop sz="63764"/>
  </p:normalViewPr>
  <p:slideViewPr>
    <p:cSldViewPr snapToGrid="0" snapToObjects="1">
      <p:cViewPr>
        <p:scale>
          <a:sx n="61" d="100"/>
          <a:sy n="61" d="100"/>
        </p:scale>
        <p:origin x="-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Ask learners to open RStudio, but don’t get them to type anything in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Get them to load tidyverse. Emphasise that this is a process we will keep repeating throughout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Maybe mention that a few of these packages are loaded with 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Explain each window.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Console - this is where R is run. Commands executed but not saved.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Source - text files that contain commands.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Environment - tells you which R objects you are working with.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Files - actually a helper window. Gives you files, help, plots. Warn people not to delete files from their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Explain what each button 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Say that the ## sign is just printed on the slide as an indicator that we are seeing output rather than code entered. They shouldn’t see the symbol on their consoles.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Get them to do this. ?Use this to introduce the </a:t>
            </a:r>
            <a:r>
              <a:rPr dirty="0" err="1"/>
              <a:t>labbook</a:t>
            </a:r>
            <a:r>
              <a:rPr dirty="0"/>
              <a:t> idea? Every scientist is expected to maintain a </a:t>
            </a:r>
            <a:r>
              <a:rPr dirty="0" err="1"/>
              <a:t>labbook</a:t>
            </a:r>
            <a:r>
              <a:rPr dirty="0"/>
              <a:t> and this should be no different for a data scientist; so each time you sit down to work create a new file; I do this by creating a directory in each project called </a:t>
            </a:r>
            <a:r>
              <a:rPr dirty="0" err="1"/>
              <a:t>labbooks</a:t>
            </a:r>
            <a:r>
              <a:rPr dirty="0"/>
              <a:t> and then files named according as </a:t>
            </a:r>
            <a:r>
              <a:rPr sz="1800" dirty="0">
                <a:latin typeface="Courier"/>
              </a:rPr>
              <a:t>CCYY-MM-DD.R</a:t>
            </a:r>
            <a:r>
              <a:rPr dirty="0"/>
              <a:t> See - https://</a:t>
            </a:r>
            <a:r>
              <a:rPr dirty="0" err="1"/>
              <a:t>www.training.nih.gov</a:t>
            </a:r>
            <a:r>
              <a:rPr dirty="0"/>
              <a:t>/assets/Lab_Notebook_508_(new).pdf - http://www3.imperial.ac.uk/pls/</a:t>
            </a:r>
            <a:r>
              <a:rPr dirty="0" err="1"/>
              <a:t>portallive</a:t>
            </a:r>
            <a:r>
              <a:rPr dirty="0"/>
              <a:t>/docs/1/7289716.PDF - https://</a:t>
            </a:r>
            <a:r>
              <a:rPr dirty="0" err="1"/>
              <a:t>en.wikipedia.org</a:t>
            </a:r>
            <a:r>
              <a:rPr dirty="0"/>
              <a:t>/wiki/</a:t>
            </a:r>
            <a:r>
              <a:rPr dirty="0" err="1"/>
              <a:t>Lab_notebook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Get them to do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Get them to look up the help page for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 this back to the factory idea argument = names of the inputs function = machine/factory value =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Work through this with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software-carpentr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www.datascibc.org" TargetMode="External"/><Relationship Id="rId4" Type="http://schemas.openxmlformats.org/officeDocument/2006/relationships/hyperlink" Target="https://r4ds.had.co.nz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Introduction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what R on it’s own looks like</a:t>
            </a:r>
          </a:p>
        </p:txBody>
      </p:sp>
      <p:pic>
        <p:nvPicPr>
          <p:cNvPr id="3" name="Picture 1" descr="../Images/RConso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what RStudio looks like - much easier to work with</a:t>
            </a:r>
          </a:p>
        </p:txBody>
      </p:sp>
      <p:pic>
        <p:nvPicPr>
          <p:cNvPr id="3" name="Picture 1" descr="../Images/RStudio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RStudio is made up of windows</a:t>
            </a:r>
          </a:p>
        </p:txBody>
      </p:sp>
      <p:pic>
        <p:nvPicPr>
          <p:cNvPr id="3" name="Picture 1" descr="../Images/RStudioHighlightWindow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Adjusting your view of RStudio.</a:t>
            </a:r>
          </a:p>
        </p:txBody>
      </p:sp>
      <p:pic>
        <p:nvPicPr>
          <p:cNvPr id="3" name="Picture 1" descr="../Images/RStudioButtonsHighlighted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Using the Console window</a:t>
            </a:r>
          </a:p>
        </p:txBody>
      </p:sp>
      <p:pic>
        <p:nvPicPr>
          <p:cNvPr id="3" name="Picture 1" descr="../Images/RStudioConso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Using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Bottom left window.</a:t>
            </a:r>
          </a:p>
          <a:p>
            <a:pPr lvl="1"/>
            <a:r>
              <a:t>This is R!</a:t>
            </a:r>
          </a:p>
          <a:p>
            <a:pPr lvl="1"/>
            <a:r>
              <a:t>This is your prompt to type </a:t>
            </a:r>
            <a:r>
              <a:rPr sz="1800">
                <a:latin typeface="Courier"/>
              </a:rPr>
              <a:t>&gt;</a:t>
            </a:r>
            <a:r>
              <a:t>.</a:t>
            </a:r>
          </a:p>
          <a:p>
            <a:pPr lvl="1"/>
            <a:r>
              <a:t>Type </a:t>
            </a:r>
            <a:r>
              <a:rPr sz="1800">
                <a:latin typeface="Courier"/>
              </a:rPr>
              <a:t>2 + 2</a:t>
            </a:r>
            <a:r>
              <a:t> then hit </a:t>
            </a:r>
            <a:r>
              <a:rPr sz="1800">
                <a:latin typeface="Courier"/>
              </a:rPr>
              <a:t>Enter</a:t>
            </a:r>
            <a: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Console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You should see:</a:t>
            </a:r>
          </a:p>
          <a:p>
            <a:pPr marL="1270000" lvl="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4</a:t>
            </a:r>
          </a:p>
          <a:p>
            <a:pPr lvl="1"/>
            <a:r>
              <a:rPr sz="1800">
                <a:latin typeface="Courier"/>
              </a:rPr>
              <a:t>&gt;</a:t>
            </a:r>
            <a:r>
              <a:t> is the command prompt</a:t>
            </a:r>
          </a:p>
          <a:p>
            <a:pPr lvl="1"/>
            <a:r>
              <a:rPr sz="1800">
                <a:latin typeface="Courier"/>
              </a:rPr>
              <a:t>2 + 2</a:t>
            </a:r>
            <a:r>
              <a:t> is the command</a:t>
            </a:r>
          </a:p>
          <a:p>
            <a:pPr lvl="1"/>
            <a:r>
              <a:rPr sz="1800">
                <a:latin typeface="Courier"/>
              </a:rPr>
              <a:t>4</a:t>
            </a:r>
            <a:r>
              <a:t> is the output from R.</a:t>
            </a:r>
          </a:p>
          <a:p>
            <a:pPr lvl="1"/>
            <a:r>
              <a:rPr sz="1800">
                <a:latin typeface="Courier"/>
              </a:rPr>
              <a:t>[1]</a:t>
            </a:r>
            <a:r>
              <a:t> is telling you that 4 is the first value in a sequence returned by 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Using the Source</a:t>
            </a:r>
          </a:p>
        </p:txBody>
      </p:sp>
      <p:pic>
        <p:nvPicPr>
          <p:cNvPr id="3" name="Picture 1" descr="../Images/RStudioSour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Using the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Type </a:t>
            </a:r>
            <a:r>
              <a:rPr sz="1800">
                <a:latin typeface="Courier"/>
              </a:rPr>
              <a:t>2 + 2</a:t>
            </a:r>
            <a:r>
              <a:t>, then </a:t>
            </a:r>
            <a:r>
              <a:rPr sz="1800">
                <a:latin typeface="Courier"/>
              </a:rPr>
              <a:t>Enter</a:t>
            </a:r>
            <a:r>
              <a:t>.</a:t>
            </a:r>
          </a:p>
          <a:p>
            <a:pPr lvl="1"/>
            <a:r>
              <a:t>What happens?</a:t>
            </a:r>
          </a:p>
          <a:p>
            <a:pPr lvl="1"/>
            <a:r>
              <a:t>To ask R to run code</a:t>
            </a:r>
          </a:p>
          <a:p>
            <a:pPr lvl="1"/>
            <a:r>
              <a:t>Highlight the code and:</a:t>
            </a:r>
          </a:p>
          <a:p>
            <a:pPr lvl="2"/>
            <a:r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2"/>
            <a:r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t>Notice the output in the console.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Saving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Click the </a:t>
            </a:r>
            <a:r>
              <a:rPr sz="1800">
                <a:latin typeface="Courier"/>
              </a:rPr>
              <a:t>save</a:t>
            </a:r>
            <a:r>
              <a:t> icon</a:t>
            </a:r>
          </a:p>
          <a:p>
            <a:pPr lvl="2"/>
            <a:r>
              <a:t>Save the file under a meaningful name.</a:t>
            </a:r>
          </a:p>
          <a:p>
            <a:pPr lvl="2"/>
            <a:r>
              <a:t>Save it somewhere you can find it again.</a:t>
            </a:r>
          </a:p>
          <a:p>
            <a:pPr lvl="2"/>
            <a:r>
              <a:t>.R is the file extension for R scripts.</a:t>
            </a:r>
          </a:p>
          <a:p>
            <a:pPr lvl="1"/>
            <a:r>
              <a:t>Close the Source window</a:t>
            </a:r>
          </a:p>
          <a:p>
            <a:pPr lvl="1"/>
            <a:r>
              <a:t>Close R Studio</a:t>
            </a:r>
          </a:p>
          <a:p>
            <a:pPr lvl="1"/>
            <a:r>
              <a:t>Restart R Studio and click the </a:t>
            </a:r>
            <a:r>
              <a:rPr sz="1800">
                <a:latin typeface="Courier"/>
              </a:rPr>
              <a:t>open</a:t>
            </a:r>
            <a:r>
              <a:t> icon</a:t>
            </a:r>
          </a:p>
          <a:p>
            <a:pPr lvl="1"/>
            <a:r>
              <a:t>Find your file and open</a:t>
            </a:r>
          </a:p>
          <a:p>
            <a:pPr lvl="1"/>
            <a:r>
              <a:t>Your code still there</a:t>
            </a:r>
          </a:p>
          <a:p>
            <a:pPr lvl="1"/>
            <a:r>
              <a:t>You can run it again.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./Images/Clinician%20Coders%20Branding_FINAL_CMYK_Colou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Names</a:t>
            </a:r>
          </a:p>
          <a:p>
            <a:pPr lvl="1"/>
            <a:r>
              <a:t>Data</a:t>
            </a:r>
          </a:p>
          <a:p>
            <a:pPr lvl="2"/>
            <a:r>
              <a:t>Vectors</a:t>
            </a:r>
          </a:p>
          <a:p>
            <a:pPr lvl="2"/>
            <a:r>
              <a:t>Data Frames</a:t>
            </a:r>
          </a:p>
          <a:p>
            <a:pPr lvl="1"/>
            <a:r>
              <a:t>Functions</a:t>
            </a:r>
          </a:p>
          <a:p>
            <a:pPr lvl="2"/>
            <a:r>
              <a:t>Stored in packages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 Main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Names</a:t>
            </a:r>
          </a:p>
          <a:p>
            <a:pPr lvl="2"/>
            <a:r>
              <a:t>Everything needs a name in R: tables, plots, data files</a:t>
            </a:r>
          </a:p>
          <a:p>
            <a:pPr lvl="1"/>
            <a:r>
              <a:t>Data</a:t>
            </a:r>
          </a:p>
          <a:p>
            <a:pPr lvl="2"/>
            <a:r>
              <a:t>Data comes in different forms: Real Numbers/Counting Numbers/Characters etc.</a:t>
            </a:r>
          </a:p>
          <a:p>
            <a:pPr lvl="2"/>
            <a:r>
              <a:t>Data is stored in vectors</a:t>
            </a:r>
          </a:p>
          <a:p>
            <a:pPr lvl="2"/>
            <a:r>
              <a:t>Vectors are stored in data frames</a:t>
            </a:r>
          </a:p>
          <a:p>
            <a:pPr lvl="1"/>
            <a:r>
              <a:t>Functions</a:t>
            </a:r>
          </a:p>
          <a:p>
            <a:pPr lvl="2"/>
            <a:r>
              <a:t>Little factories</a:t>
            </a:r>
          </a:p>
          <a:p>
            <a:pPr lvl="2"/>
            <a:r>
              <a:t>Take an input (raw material) use function (factory) get an output (product)</a:t>
            </a:r>
          </a:p>
          <a:p>
            <a:pPr lvl="2"/>
            <a:r>
              <a:t>Functions are collated into packages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You assign names to objects in R.</a:t>
            </a:r>
          </a:p>
          <a:p>
            <a:pPr lvl="1"/>
            <a:r>
              <a:t>This is the assignment operator </a:t>
            </a:r>
            <a:r>
              <a:rPr sz="1800">
                <a:latin typeface="Courier"/>
              </a:rPr>
              <a:t>&lt;-</a:t>
            </a:r>
          </a:p>
          <a:p>
            <a:pPr lvl="1"/>
            <a:r>
              <a:t>Shortcut:</a:t>
            </a:r>
          </a:p>
          <a:p>
            <a:pPr lvl="2"/>
            <a:r>
              <a:t>Mac OSX: </a:t>
            </a:r>
            <a:r>
              <a:rPr sz="1800">
                <a:latin typeface="Courier"/>
              </a:rPr>
              <a:t>Option + -</a:t>
            </a:r>
          </a:p>
          <a:p>
            <a:pPr lvl="2"/>
            <a:r>
              <a:t>Windows: </a:t>
            </a:r>
            <a:r>
              <a:rPr sz="1800">
                <a:latin typeface="Courier"/>
              </a:rPr>
              <a:t>Alt + -</a:t>
            </a:r>
          </a:p>
          <a:p>
            <a:pPr lvl="1"/>
            <a:r>
              <a:t>Return the stored value by typing the name.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 sz="1800">
                <a:latin typeface="Courier"/>
              </a:rPr>
              <a:t>practice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10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You can store any object under a name.</a:t>
            </a:r>
          </a:p>
          <a:p>
            <a:pPr lvl="1"/>
            <a:r>
              <a:t>This example stores a string. You need to use quote marks to assign it.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 sz="1800">
                <a:latin typeface="Courier"/>
              </a:rPr>
              <a:t>say_hello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t>Note that R does not like spaces in names.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 is a statistical computing language</a:t>
            </a:r>
          </a:p>
          <a:p>
            <a:pPr lvl="1"/>
            <a:r>
              <a:t>It is built around an understanding of data</a:t>
            </a:r>
          </a:p>
          <a:p>
            <a:pPr lvl="1"/>
            <a:r>
              <a:t>Statistics uses:</a:t>
            </a:r>
          </a:p>
          <a:p>
            <a:pPr lvl="2"/>
            <a:r>
              <a:t>Vectors</a:t>
            </a:r>
          </a:p>
          <a:p>
            <a:pPr lvl="2"/>
            <a:r>
              <a:t>Data frames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 vector contains elements of the same datatype.</a:t>
            </a:r>
          </a:p>
          <a:p>
            <a:pPr lvl="2"/>
            <a:r>
              <a:t>A vector of integers - an example would be age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t>A vector of real numbers - an example would be temperature.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t>A vector of characters - an example would be name.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t>A vector of logicals - an example would be ‘are the blood results avaiblable?’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Naming vectors.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</a:t>
            </a:r>
            <a:r>
              <a:rPr sz="1800">
                <a:latin typeface="Courier"/>
              </a:rPr>
              <a:t>c()</a:t>
            </a:r>
            <a:r>
              <a:t> function combines individual values into a single vector.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names in one vector.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Recalling elements of a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 creates an index for each element of the vector.</a:t>
            </a:r>
          </a:p>
          <a:p>
            <a:pPr lvl="1"/>
            <a:r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t>.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Frames.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You are already familiar with data frames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t>A data frame is a series of vectors aligned to form a table</a:t>
            </a:r>
          </a:p>
          <a:p>
            <a:pPr lvl="1"/>
            <a:r>
              <a:t>Each vector becomes a column in the table</a:t>
            </a:r>
          </a:p>
          <a:p>
            <a:pPr lvl="1"/>
            <a:r>
              <a:t>A properly formatted excel spreadsheet is essentially a data frame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Creating a data frame - 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t>Quotation marks are not needed for names in R, but are when your data is a string e.g. “male”, “female”</a:t>
            </a:r>
          </a:p>
          <a:p>
            <a:pPr lvl="1"/>
            <a:r>
              <a:t>As a rule:</a:t>
            </a:r>
          </a:p>
          <a:p>
            <a:pPr lvl="2"/>
            <a:r>
              <a:t>Characters on the left side of the assignment operator. No quote marks.</a:t>
            </a:r>
          </a:p>
          <a:p>
            <a:pPr lvl="2"/>
            <a:r>
              <a:t>Characters on the right side of the assignment operator. Use quote marks if storing letters.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Much of the following material can be sourced from open access resources</a:t>
            </a:r>
          </a:p>
          <a:p>
            <a:pPr lvl="2"/>
            <a:r>
              <a:rPr dirty="0">
                <a:hlinkClick r:id="rId2"/>
              </a:rPr>
              <a:t>Software Carpentry</a:t>
            </a:r>
          </a:p>
          <a:p>
            <a:pPr lvl="2"/>
            <a:r>
              <a:rPr dirty="0">
                <a:hlinkClick r:id="rId3"/>
              </a:rPr>
              <a:t>R Cheatsheets</a:t>
            </a:r>
          </a:p>
          <a:p>
            <a:pPr lvl="2"/>
            <a:r>
              <a:rPr dirty="0"/>
              <a:t>Stack Overflow</a:t>
            </a:r>
          </a:p>
          <a:p>
            <a:pPr lvl="2"/>
            <a:r>
              <a:rPr dirty="0">
                <a:hlinkClick r:id="rId4"/>
              </a:rPr>
              <a:t>Hadley Wickham’s R for Data Science</a:t>
            </a:r>
          </a:p>
          <a:p>
            <a:pPr lvl="1"/>
            <a:r>
              <a:rPr dirty="0"/>
              <a:t>Initially collated by members of the </a:t>
            </a:r>
            <a:r>
              <a:rPr dirty="0">
                <a:hlinkClick r:id="rId5"/>
              </a:rPr>
              <a:t>DataSciBC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Creating a data frame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Combine these vectors into a data frame using </a:t>
            </a:r>
            <a:r>
              <a:rPr sz="1800">
                <a:latin typeface="Courier"/>
              </a:rPr>
              <a:t>data.frame()</a:t>
            </a:r>
          </a:p>
          <a:p>
            <a:pPr lvl="2"/>
            <a:r>
              <a:t>Hint, the vector names need to go inside the 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t>Save the data frame under the name </a:t>
            </a:r>
            <a:r>
              <a:rPr sz="1800">
                <a:latin typeface="Courier"/>
              </a:rPr>
              <a:t>patients</a:t>
            </a:r>
          </a:p>
          <a:p>
            <a:pPr lvl="1"/>
            <a:r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t> to your console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Creating a data frame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the data frame.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t>R arranges the vectors as columns in the data frame</a:t>
            </a:r>
          </a:p>
          <a:p>
            <a:pPr lvl="1"/>
            <a:r>
              <a:t>R names the columns of the data frame after the names of the vectors</a:t>
            </a:r>
          </a:p>
          <a:p>
            <a:pPr lvl="1"/>
            <a:r>
              <a:t>R numbers each row of the data frame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Recalling a vector in a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Data frame colums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t> can be used to extract a vector from a data frame.</a:t>
            </a:r>
          </a:p>
          <a:p>
            <a:pPr lvl="1"/>
            <a:r>
              <a:t>We can get the </a:t>
            </a:r>
            <a:r>
              <a:rPr sz="1800">
                <a:latin typeface="Courier"/>
              </a:rPr>
              <a:t>age</a:t>
            </a:r>
            <a:r>
              <a:t> column from the data frame </a:t>
            </a:r>
            <a:r>
              <a:rPr sz="1800">
                <a:latin typeface="Courier"/>
              </a:rPr>
              <a:t>group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Vectors - other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Add a value of TRUE to a vector of integers</a:t>
            </a:r>
          </a:p>
          <a:p>
            <a:pPr lvl="1"/>
            <a:r>
              <a:t>Give it a name</a:t>
            </a:r>
          </a:p>
          <a:p>
            <a:pPr lvl="1"/>
            <a:r>
              <a:t>Recall the vector</a:t>
            </a:r>
          </a:p>
          <a:p>
            <a:pPr lvl="1"/>
            <a:r>
              <a:t>Use </a:t>
            </a:r>
            <a:r>
              <a:rPr sz="1800">
                <a:latin typeface="Courier"/>
              </a:rPr>
              <a:t>str()</a:t>
            </a:r>
            <a:r>
              <a:t> to examine the structure of the vector.</a:t>
            </a:r>
          </a:p>
          <a:p>
            <a:pPr lvl="1"/>
            <a:r>
              <a:t>What has happened?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Vectors - other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num [1:5] 1 2 3 4 1</a:t>
            </a:r>
          </a:p>
          <a:p>
            <a:pPr lvl="1"/>
            <a:r>
              <a:t>The value of </a:t>
            </a:r>
            <a:r>
              <a:rPr sz="1800">
                <a:latin typeface="Courier"/>
              </a:rPr>
              <a:t>TRUE</a:t>
            </a:r>
            <a:r>
              <a:t> has been changed to 1.</a:t>
            </a:r>
          </a:p>
          <a:p>
            <a:pPr lvl="1"/>
            <a:r>
              <a:t>The vector is still a numeric vector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Vectors - other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Add a string to a vector of integers</a:t>
            </a:r>
          </a:p>
          <a:p>
            <a:pPr lvl="1"/>
            <a:r>
              <a:t>Recall the vector</a:t>
            </a:r>
          </a:p>
          <a:p>
            <a:pPr lvl="1"/>
            <a:r>
              <a:t>What has happened?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Vectors - other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test2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(test2)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chr [1:5] "1" "2" "3" "4" "hi"</a:t>
            </a:r>
          </a:p>
          <a:p>
            <a:pPr lvl="1"/>
            <a:r>
              <a:t>The string has been added on to the end of the vector.</a:t>
            </a:r>
          </a:p>
          <a:p>
            <a:pPr lvl="1"/>
            <a:r>
              <a:t>The vector is now a string vector.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Functions as factories</a:t>
            </a:r>
          </a:p>
        </p:txBody>
      </p:sp>
      <p:pic>
        <p:nvPicPr>
          <p:cNvPr id="3" name="Picture 1" descr="../Images/Function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Functions as factories</a:t>
            </a:r>
          </a:p>
        </p:txBody>
      </p:sp>
      <p:pic>
        <p:nvPicPr>
          <p:cNvPr id="3" name="Picture 1" descr="../Images/Function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Motivation for R: what and why?</a:t>
            </a:r>
          </a:p>
          <a:p>
            <a:pPr lvl="1"/>
            <a:r>
              <a:t>R studio: a tour</a:t>
            </a:r>
          </a:p>
          <a:p>
            <a:pPr lvl="1"/>
            <a:r>
              <a:t>R building blocks</a:t>
            </a:r>
          </a:p>
          <a:p>
            <a:pPr lvl="1"/>
            <a:r>
              <a:t>Using/Writing functions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Functions as factories</a:t>
            </a:r>
          </a:p>
        </p:txBody>
      </p:sp>
      <p:pic>
        <p:nvPicPr>
          <p:cNvPr id="3" name="Picture 1" descr="../Images/Function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Sometimes taught as a “black box”</a:t>
            </a:r>
          </a:p>
          <a:p>
            <a:pPr lvl="1"/>
            <a:r>
              <a:t>You can think of them as a factory</a:t>
            </a:r>
          </a:p>
          <a:p>
            <a:pPr lvl="1"/>
            <a:r>
              <a:t>Usually labelled as a verb (they are “doing” something)</a:t>
            </a:r>
          </a:p>
          <a:p>
            <a:pPr lvl="1"/>
            <a:r>
              <a:t>Many come built into R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t>You can also install ‘packages’ containing bundles of functions</a:t>
            </a:r>
          </a:p>
          <a:p>
            <a:pPr lvl="1"/>
            <a:r>
              <a:t>View each function as a separate separate factory in a production line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Functions in a line</a:t>
            </a:r>
          </a:p>
        </p:txBody>
      </p:sp>
      <p:pic>
        <p:nvPicPr>
          <p:cNvPr id="3" name="Picture 1" descr="../Images/Function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t> are arguments.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t>The data frame is the output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Try these functions yourself. What do they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Use the </a:t>
            </a:r>
            <a:r>
              <a:rPr sz="1800">
                <a:latin typeface="Courier"/>
              </a:rPr>
              <a:t>group</a:t>
            </a:r>
            <a:r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  <a:p>
            <a:pPr lvl="1"/>
            <a:r>
              <a:rPr sz="1800">
                <a:latin typeface="Courier"/>
              </a:rPr>
              <a:t>mean()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Try these functions 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t> Gives an overview of the object</a:t>
            </a:r>
          </a:p>
          <a:p>
            <a:pPr lvl="1"/>
            <a:r>
              <a:rPr sz="1800">
                <a:latin typeface="Courier"/>
              </a:rPr>
              <a:t>mean()</a:t>
            </a:r>
            <a:r>
              <a:t> Gives the mean of a numeric vector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Warning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Functions are carrying out pre-written instructions</a:t>
            </a:r>
          </a:p>
          <a:p>
            <a:pPr lvl="1"/>
            <a:r>
              <a:t>They will fail if they are supplied with the wrong kind of data - they will return an error message instead</a:t>
            </a:r>
          </a:p>
          <a:p>
            <a:pPr lvl="1"/>
            <a:r>
              <a:t>Try </a:t>
            </a:r>
            <a:r>
              <a:rPr sz="1800">
                <a:latin typeface="Courier"/>
              </a:rPr>
              <a:t>mean(group$gender)</a:t>
            </a:r>
          </a:p>
          <a:p>
            <a:pPr lvl="1"/>
            <a:r>
              <a:t>There are other constraints</a:t>
            </a:r>
          </a:p>
          <a:p>
            <a:pPr lvl="1"/>
            <a:r>
              <a:t>Dependent on the function itself</a:t>
            </a:r>
          </a:p>
          <a:p>
            <a:pPr lvl="1"/>
            <a:r>
              <a:t>HINT: some functions will not work with missing values</a:t>
            </a:r>
          </a:p>
          <a:p>
            <a:pPr lvl="1"/>
            <a:r>
              <a:t>You will then need to specify the argument to remove these missing values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Help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How do you find out how to use a particular function?</a:t>
            </a:r>
          </a:p>
          <a:p>
            <a:pPr lvl="1"/>
            <a:r>
              <a:t>Three ways:</a:t>
            </a:r>
          </a:p>
          <a:p>
            <a:pPr lvl="2"/>
            <a:r>
              <a:t>Select the </a:t>
            </a:r>
            <a:r>
              <a:rPr sz="1800">
                <a:latin typeface="Courier"/>
              </a:rPr>
              <a:t>help</a:t>
            </a:r>
            <a:r>
              <a:t> tab in bottom right of RStudio, then type the function name into the search box, and read the help page.</a:t>
            </a:r>
          </a:p>
          <a:p>
            <a:pPr lvl="2"/>
            <a:r>
              <a:t>Type </a:t>
            </a:r>
            <a:r>
              <a:rPr sz="1800">
                <a:latin typeface="Courier"/>
              </a:rPr>
              <a:t>?function_name</a:t>
            </a:r>
            <a:r>
              <a:t> into the console.</a:t>
            </a:r>
          </a:p>
          <a:p>
            <a:pPr lvl="2"/>
            <a:r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t> into the console. It searches the whole database for matching terms.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what a help page looks like.</a:t>
            </a:r>
          </a:p>
        </p:txBody>
      </p:sp>
      <p:pic>
        <p:nvPicPr>
          <p:cNvPr id="3" name="Picture 1" descr="../Images/HelpPag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the help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It’s quite complicated.</a:t>
            </a:r>
          </a:p>
          <a:p>
            <a:pPr lvl="1"/>
            <a:r>
              <a:t>But the information is usually displayed in a standard format:</a:t>
            </a:r>
          </a:p>
          <a:p>
            <a:pPr lvl="2"/>
            <a:r>
              <a:t>Brief description</a:t>
            </a:r>
          </a:p>
          <a:p>
            <a:pPr lvl="2"/>
            <a:r>
              <a:t>An example of use</a:t>
            </a:r>
          </a:p>
          <a:p>
            <a:pPr lvl="2"/>
            <a:r>
              <a:t>The argument(s) that can be passed to the function - along with any default value it takes if there is no value provided.</a:t>
            </a:r>
          </a:p>
          <a:p>
            <a:pPr lvl="2"/>
            <a:r>
              <a:t>Breakdown of these arguments. Gives you more information about what you need to put in.</a:t>
            </a:r>
          </a:p>
          <a:p>
            <a:pPr lvl="2"/>
            <a:r>
              <a:t>Tells you how the function works and what to expect to see in the output.</a:t>
            </a:r>
          </a:p>
          <a:p>
            <a:pPr lvl="2"/>
            <a:r>
              <a:t>A reproducible example of use, that you can normally use verbatim.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Free software for statistical computing and plotting</a:t>
            </a:r>
          </a:p>
          <a:p>
            <a:pPr lvl="1"/>
            <a:r>
              <a:t>Works with variety of platforms</a:t>
            </a:r>
          </a:p>
          <a:p>
            <a:pPr lvl="2"/>
            <a:r>
              <a:t>UNIX</a:t>
            </a:r>
          </a:p>
          <a:p>
            <a:pPr lvl="2"/>
            <a:r>
              <a:t>MacOS</a:t>
            </a:r>
          </a:p>
          <a:p>
            <a:pPr lvl="2"/>
            <a:r>
              <a:t>Windows</a:t>
            </a:r>
          </a:p>
          <a:p>
            <a:pPr lvl="1"/>
            <a:r>
              <a:t>Built around handling data. ‘Understands’ data.</a:t>
            </a:r>
          </a:p>
          <a:p>
            <a:pPr lvl="2"/>
            <a:r>
              <a:t>Particularly well suited to data science / statistics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Explore functions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Look up the function </a:t>
            </a:r>
            <a:r>
              <a:rPr sz="1800">
                <a:latin typeface="Courier"/>
              </a:rPr>
              <a:t>ls</a:t>
            </a:r>
          </a:p>
          <a:p>
            <a:pPr lvl="1"/>
            <a:r>
              <a:t>What are the arguments you can give the function?</a:t>
            </a:r>
          </a:p>
          <a:p>
            <a:pPr lvl="2"/>
            <a:r>
              <a:t>How do you specify the argument for ‘pattern’? Try it</a:t>
            </a:r>
          </a:p>
          <a:p>
            <a:pPr lvl="2"/>
            <a:r>
              <a:t>When might this be useful?</a:t>
            </a:r>
          </a:p>
          <a:p>
            <a:pPr lvl="2"/>
            <a:r>
              <a:t>How do you specify the argument for ‘sorted’? Try it</a:t>
            </a:r>
          </a:p>
          <a:p>
            <a:pPr lvl="2"/>
            <a:r>
              <a:t>When might this be useful?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Packages - collections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There are bunch of functions that come with R. They are ‘base R’ functions.</a:t>
            </a:r>
          </a:p>
          <a:p>
            <a:pPr lvl="1"/>
            <a:r>
              <a:t>Thousands of open access functions in other packages</a:t>
            </a:r>
          </a:p>
          <a:p>
            <a:pPr lvl="1"/>
            <a:r>
              <a:t>To access these: install the packages, then load them.</a:t>
            </a:r>
          </a:p>
          <a:p>
            <a:pPr lvl="1"/>
            <a:r>
              <a:t>Let’s install and load the ‘tidyverse’ package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1"/>
            <a:r>
              <a:t>You can now use all of the functions that come with ‘tidyverse’.</a:t>
            </a:r>
          </a:p>
          <a:p>
            <a:pPr lvl="1"/>
            <a:r>
              <a:t>You need to load the package using </a:t>
            </a:r>
            <a:r>
              <a:rPr sz="1800">
                <a:latin typeface="Courier"/>
              </a:rPr>
              <a:t>library</a:t>
            </a:r>
            <a:r>
              <a:t> each time you open R. But you will not need to install it again.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Other useful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These are some packages we will be user later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t> - helps you manipulate dates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Why not?</a:t>
            </a:r>
          </a:p>
          <a:p>
            <a:pPr lvl="2"/>
            <a:r>
              <a:rPr dirty="0"/>
              <a:t>Need to learn a new language</a:t>
            </a:r>
          </a:p>
          <a:p>
            <a:pPr lvl="2"/>
            <a:r>
              <a:rPr dirty="0"/>
              <a:t>Does not use ‘point and click’</a:t>
            </a:r>
          </a:p>
          <a:p>
            <a:pPr lvl="2"/>
            <a:r>
              <a:rPr dirty="0"/>
              <a:t>Need to describe to the computer the steps you want it to take</a:t>
            </a:r>
          </a:p>
          <a:p>
            <a:pPr lvl="1"/>
            <a:r>
              <a:rPr dirty="0"/>
              <a:t>Why?</a:t>
            </a:r>
          </a:p>
          <a:p>
            <a:pPr lvl="2"/>
            <a:r>
              <a:rPr dirty="0"/>
              <a:t>You can do </a:t>
            </a:r>
            <a:r>
              <a:rPr i="1" dirty="0"/>
              <a:t>anything</a:t>
            </a:r>
          </a:p>
          <a:p>
            <a:pPr lvl="2"/>
            <a:r>
              <a:rPr dirty="0"/>
              <a:t>Not limited to the pre-designed command process of an app.</a:t>
            </a:r>
          </a:p>
          <a:p>
            <a:pPr lvl="2"/>
            <a:r>
              <a:rPr dirty="0"/>
              <a:t>You record everything you do, so you can do it again.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Really, 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Save time</a:t>
            </a:r>
          </a:p>
          <a:p>
            <a:pPr lvl="2"/>
            <a:r>
              <a:rPr dirty="0"/>
              <a:t>Small upfront investment for long term gain</a:t>
            </a:r>
          </a:p>
          <a:p>
            <a:pPr lvl="2"/>
            <a:r>
              <a:rPr dirty="0"/>
              <a:t>New data? - Easy</a:t>
            </a:r>
          </a:p>
          <a:p>
            <a:pPr lvl="2"/>
            <a:r>
              <a:rPr dirty="0"/>
              <a:t>Repeat analysis? - Easy</a:t>
            </a:r>
          </a:p>
          <a:p>
            <a:pPr lvl="2"/>
            <a:r>
              <a:rPr dirty="0"/>
              <a:t>Found an error? - Easy</a:t>
            </a:r>
          </a:p>
          <a:p>
            <a:pPr lvl="1"/>
            <a:r>
              <a:rPr dirty="0"/>
              <a:t>Reproducible Science</a:t>
            </a:r>
          </a:p>
          <a:p>
            <a:pPr lvl="2"/>
            <a:r>
              <a:rPr dirty="0"/>
              <a:t>Code makes your analysis explicit</a:t>
            </a:r>
          </a:p>
          <a:p>
            <a:pPr lvl="2"/>
            <a:r>
              <a:rPr dirty="0"/>
              <a:t>Writing code = writing lab-book = good reproducible science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Reproducible Science Pipeline</a:t>
            </a:r>
          </a:p>
        </p:txBody>
      </p:sp>
      <p:pic>
        <p:nvPicPr>
          <p:cNvPr id="3" name="Picture 1" descr="../Images/Pipelin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RStudio is an Integrated Development Environment.</a:t>
            </a:r>
          </a:p>
          <a:p>
            <a:pPr lvl="1"/>
            <a:r>
              <a:t>Easier to work with than R on it’s own, since it it a bit more ‘point and clicky’</a:t>
            </a:r>
          </a:p>
          <a:p>
            <a:pPr lvl="1"/>
            <a:r>
              <a:t>Allows</a:t>
            </a:r>
          </a:p>
          <a:p>
            <a:pPr lvl="2"/>
            <a:r>
              <a:t>Code editing</a:t>
            </a:r>
          </a:p>
          <a:p>
            <a:pPr lvl="2"/>
            <a:r>
              <a:t>Syntax highlighting</a:t>
            </a:r>
          </a:p>
          <a:p>
            <a:pPr lvl="2"/>
            <a:r>
              <a:t>Plotting tools</a:t>
            </a:r>
          </a:p>
          <a:p>
            <a:pPr lvl="2"/>
            <a:r>
              <a:t>Workspace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2108</Words>
  <Application>Microsoft Macintosh PowerPoint</Application>
  <PresentationFormat>Widescreen</PresentationFormat>
  <Paragraphs>317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Courier</vt:lpstr>
      <vt:lpstr>Office Theme</vt:lpstr>
      <vt:lpstr>Introduction to R</vt:lpstr>
      <vt:lpstr>PowerPoint Presentation</vt:lpstr>
      <vt:lpstr>Disclaimer</vt:lpstr>
      <vt:lpstr>Content</vt:lpstr>
      <vt:lpstr>What is R?</vt:lpstr>
      <vt:lpstr>Why use R?</vt:lpstr>
      <vt:lpstr>Really, why R?</vt:lpstr>
      <vt:lpstr>The Reproducible Science Pipeline</vt:lpstr>
      <vt:lpstr>Working with RStudio</vt:lpstr>
      <vt:lpstr>This is what R on it’s own looks like</vt:lpstr>
      <vt:lpstr>This is what RStudio looks like - much easier to work with</vt:lpstr>
      <vt:lpstr>RStudio is made up of windows</vt:lpstr>
      <vt:lpstr>Adjusting your view of RStudio.</vt:lpstr>
      <vt:lpstr>Using the Console window</vt:lpstr>
      <vt:lpstr>Using the console</vt:lpstr>
      <vt:lpstr>Console output</vt:lpstr>
      <vt:lpstr>Using the Source</vt:lpstr>
      <vt:lpstr>Using the Source</vt:lpstr>
      <vt:lpstr>Saving your work</vt:lpstr>
      <vt:lpstr>R building blocks</vt:lpstr>
      <vt:lpstr>3 Main Building Blocks</vt:lpstr>
      <vt:lpstr>Names</vt:lpstr>
      <vt:lpstr>Names</vt:lpstr>
      <vt:lpstr>Data</vt:lpstr>
      <vt:lpstr>Vectors</vt:lpstr>
      <vt:lpstr>Naming vectors.</vt:lpstr>
      <vt:lpstr>Recalling elements of a vector</vt:lpstr>
      <vt:lpstr>Data Frames.</vt:lpstr>
      <vt:lpstr>Creating a data frame - excercise</vt:lpstr>
      <vt:lpstr>Creating a data frame - exercise</vt:lpstr>
      <vt:lpstr>Creating a data frame - solution</vt:lpstr>
      <vt:lpstr>This is the data frame.</vt:lpstr>
      <vt:lpstr>Recalling a vector in a data frame</vt:lpstr>
      <vt:lpstr>Vectors - other properties</vt:lpstr>
      <vt:lpstr>Vectors - other properties</vt:lpstr>
      <vt:lpstr>Vectors - other properties</vt:lpstr>
      <vt:lpstr>Vectors - other properties</vt:lpstr>
      <vt:lpstr>Functions as factories</vt:lpstr>
      <vt:lpstr>Functions as factories</vt:lpstr>
      <vt:lpstr>Functions as factories</vt:lpstr>
      <vt:lpstr>Functions</vt:lpstr>
      <vt:lpstr>Functions in a line</vt:lpstr>
      <vt:lpstr>Functions</vt:lpstr>
      <vt:lpstr>Try these functions yourself. What do they do?</vt:lpstr>
      <vt:lpstr>Try these functions yourself.</vt:lpstr>
      <vt:lpstr>Warning note</vt:lpstr>
      <vt:lpstr>Help with functions</vt:lpstr>
      <vt:lpstr>This is what a help page looks like.</vt:lpstr>
      <vt:lpstr>Reading the help page</vt:lpstr>
      <vt:lpstr>Explore functions yourself</vt:lpstr>
      <vt:lpstr>Packages - collections of functions</vt:lpstr>
      <vt:lpstr>Other useful packages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/>
  <cp:keywords/>
  <cp:lastModifiedBy>Zhang, David</cp:lastModifiedBy>
  <cp:revision>3</cp:revision>
  <dcterms:created xsi:type="dcterms:W3CDTF">2020-02-25T12:45:31Z</dcterms:created>
  <dcterms:modified xsi:type="dcterms:W3CDTF">2020-02-25T13:12:08Z</dcterms:modified>
</cp:coreProperties>
</file>