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notesMaster" Target="notesMasters/notesMaster1.xml" /><Relationship Id="rId40" Type="http://schemas.openxmlformats.org/officeDocument/2006/relationships/theme" Target="theme/theme1.xml" /><Relationship Id="rId39" Type="http://schemas.openxmlformats.org/officeDocument/2006/relationships/viewProps" Target="viewProps.xml" /><Relationship Id="rId1" Type="http://schemas.openxmlformats.org/officeDocument/2006/relationships/slideMaster" Target="slideMasters/slideMaster1.xml" /><Relationship Id="rId38" Type="http://schemas.openxmlformats.org/officeDocument/2006/relationships/presProps" Target="presProps.xml" /><Relationship Id="rId41"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Candidates</a:t>
            </a:r>
            <a:r>
              <a:rPr/>
              <a:t> </a:t>
            </a:r>
            <a:r>
              <a:rPr/>
              <a:t>don’t</a:t>
            </a:r>
            <a:r>
              <a:rPr/>
              <a:t> </a:t>
            </a:r>
            <a:r>
              <a:rPr/>
              <a:t>necessarily</a:t>
            </a:r>
            <a:r>
              <a:rPr/>
              <a:t> </a:t>
            </a:r>
            <a:r>
              <a:rPr/>
              <a:t>need</a:t>
            </a:r>
            <a:r>
              <a:rPr/>
              <a:t> </a:t>
            </a:r>
            <a:r>
              <a:rPr/>
              <a:t>to</a:t>
            </a:r>
            <a:r>
              <a:rPr/>
              <a:t> </a:t>
            </a:r>
            <a:r>
              <a:rPr/>
              <a:t>do</a:t>
            </a:r>
            <a:r>
              <a:rPr/>
              <a:t> </a:t>
            </a:r>
            <a:r>
              <a:rPr/>
              <a:t>this</a:t>
            </a:r>
            <a:r>
              <a:rPr/>
              <a:t> </a:t>
            </a:r>
            <a:r>
              <a:rPr/>
              <a:t>at</a:t>
            </a:r>
            <a:r>
              <a:rPr/>
              <a:t> </a:t>
            </a:r>
            <a:r>
              <a:rPr/>
              <a:t>the</a:t>
            </a:r>
            <a:r>
              <a:rPr/>
              <a:t> </a:t>
            </a:r>
            <a:r>
              <a:rPr/>
              <a:t>moment.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a:t>
            </a:r>
            <a:r>
              <a:rPr/>
              <a:t> </a:t>
            </a:r>
            <a:r>
              <a:rPr/>
              <a:t>them</a:t>
            </a:r>
            <a:r>
              <a:rPr/>
              <a:t> </a:t>
            </a:r>
            <a:r>
              <a:rPr/>
              <a:t>explore</a:t>
            </a:r>
            <a:r>
              <a:rPr/>
              <a:t> </a:t>
            </a:r>
            <a:r>
              <a:rPr/>
              <a:t>these</a:t>
            </a:r>
            <a:r>
              <a:rPr/>
              <a:t> </a:t>
            </a:r>
            <a:r>
              <a:rPr/>
              <a:t>if</a:t>
            </a:r>
            <a:r>
              <a:rPr/>
              <a:t> </a:t>
            </a:r>
            <a:r>
              <a:rPr/>
              <a:t>you</a:t>
            </a:r>
            <a:r>
              <a:rPr/>
              <a:t> </a:t>
            </a:r>
            <a:r>
              <a:rPr/>
              <a:t>have</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Importing</a:t>
            </a:r>
            <a:r>
              <a:rPr/>
              <a:t> </a:t>
            </a:r>
            <a:r>
              <a:rPr/>
              <a:t>data</a:t>
            </a:r>
            <a:r>
              <a:rPr/>
              <a:t> </a:t>
            </a:r>
            <a:r>
              <a:rPr/>
              <a:t>into</a:t>
            </a:r>
            <a:r>
              <a:rPr/>
              <a:t> </a:t>
            </a:r>
            <a:r>
              <a:rPr/>
              <a:t>R</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Getting</a:t>
            </a:r>
            <a:r>
              <a:rPr/>
              <a:t> </a:t>
            </a:r>
            <a:r>
              <a:rPr/>
              <a:t>your</a:t>
            </a:r>
            <a:r>
              <a:rPr/>
              <a:t> </a:t>
            </a:r>
            <a:r>
              <a:rPr/>
              <a:t>work</a:t>
            </a:r>
            <a:r>
              <a:rPr/>
              <a:t> </a:t>
            </a:r>
            <a:r>
              <a:rPr/>
              <a:t>into</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There are 3 main methods</a:t>
            </a:r>
          </a:p>
          <a:p>
            <a:pPr lvl="1">
              <a:buAutoNum type="arabicPeriod"/>
            </a:pPr>
            <a:r>
              <a:rPr/>
              <a:t>Point and click</a:t>
            </a:r>
          </a:p>
          <a:p>
            <a:pPr lvl="2"/>
            <a:r>
              <a:rPr/>
              <a:t>Less fiddly as no need to write code</a:t>
            </a:r>
          </a:p>
          <a:p>
            <a:pPr lvl="2"/>
            <a:r>
              <a:rPr/>
              <a:t>But not reproducible</a:t>
            </a:r>
          </a:p>
          <a:p>
            <a:pPr lvl="1">
              <a:buAutoNum type="arabicPeriod"/>
            </a:pPr>
            <a:r>
              <a:rPr/>
              <a:t>Using commands</a:t>
            </a:r>
          </a:p>
          <a:p>
            <a:pPr lvl="2"/>
            <a:r>
              <a:rPr/>
              <a:t>Better for reproducibility</a:t>
            </a:r>
          </a:p>
          <a:p>
            <a:pPr lvl="2"/>
            <a:r>
              <a:rPr/>
              <a:t>Someone else would just have to replace the source code to run the code on their own computer</a:t>
            </a:r>
          </a:p>
          <a:p>
            <a:pPr lvl="1">
              <a:buAutoNum type="arabicPeriod"/>
            </a:pPr>
            <a:r>
              <a:rPr/>
              <a:t>Connecting to an online database or google spreadsheet</a:t>
            </a:r>
          </a:p>
          <a:p>
            <a:pPr lvl="2"/>
            <a:r>
              <a:rPr/>
              <a:t>This will only be mentioned in the handout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Method</a:t>
            </a:r>
            <a:r>
              <a:rPr/>
              <a:t> </a:t>
            </a:r>
            <a:r>
              <a:rPr/>
              <a:t>1:</a:t>
            </a:r>
            <a:r>
              <a:rPr/>
              <a:t> </a:t>
            </a:r>
            <a:r>
              <a:rPr/>
              <a:t>Point</a:t>
            </a:r>
            <a:r>
              <a:rPr/>
              <a:t> </a:t>
            </a:r>
            <a:r>
              <a:rPr/>
              <a:t>and</a:t>
            </a:r>
            <a:r>
              <a:rPr/>
              <a:t> </a:t>
            </a:r>
            <a:r>
              <a:rPr/>
              <a:t>click</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Click </a:t>
            </a:r>
            <a:r>
              <a:rPr sz="1800">
                <a:latin typeface="Courier"/>
              </a:rPr>
              <a:t>Import Dataset</a:t>
            </a:r>
            <a:r>
              <a:rPr/>
              <a:t> tab in the </a:t>
            </a:r>
            <a:r>
              <a:rPr sz="1800">
                <a:latin typeface="Courier"/>
              </a:rPr>
              <a:t>Environment</a:t>
            </a:r>
            <a:r>
              <a:rPr/>
              <a:t> pane</a:t>
            </a:r>
          </a:p>
        </p:txBody>
      </p:sp>
      <p:pic>
        <p:nvPicPr>
          <p:cNvPr descr="../Images/Point%20and%20click.png" id="0" name="Picture 1"/>
          <p:cNvPicPr>
            <a:picLocks noGrp="1" noChangeAspect="1"/>
          </p:cNvPicPr>
          <p:nvPr/>
        </p:nvPicPr>
        <p:blipFill>
          <a:blip r:embed="rId2"/>
          <a:stretch>
            <a:fillRect/>
          </a:stretch>
        </p:blipFill>
        <p:spPr bwMode="auto">
          <a:xfrm>
            <a:off x="6172200" y="2628900"/>
            <a:ext cx="5181600" cy="2705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Choose </a:t>
            </a:r>
            <a:r>
              <a:rPr sz="1800">
                <a:latin typeface="Courier"/>
              </a:rPr>
              <a:t>From text (readr)</a:t>
            </a:r>
          </a:p>
        </p:txBody>
      </p:sp>
      <p:pic>
        <p:nvPicPr>
          <p:cNvPr descr="../Images/ImportDataset1.png" id="0" name="Picture 1"/>
          <p:cNvPicPr>
            <a:picLocks noGrp="1" noChangeAspect="1"/>
          </p:cNvPicPr>
          <p:nvPr/>
        </p:nvPicPr>
        <p:blipFill>
          <a:blip r:embed="rId2"/>
          <a:stretch>
            <a:fillRect/>
          </a:stretch>
        </p:blipFill>
        <p:spPr bwMode="auto">
          <a:xfrm>
            <a:off x="6985000" y="1816100"/>
            <a:ext cx="3556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Browse</a:t>
            </a:r>
            <a:r>
              <a:rPr/>
              <a:t> </a:t>
            </a:r>
            <a:r>
              <a:rPr/>
              <a:t>files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Now browse for your file</a:t>
            </a:r>
            <a:br/>
          </a:p>
          <a:p>
            <a:pPr lvl="1"/>
            <a:r>
              <a:rPr/>
              <a:t>Click on the file you wish to select</a:t>
            </a:r>
            <a:br/>
          </a:p>
          <a:p>
            <a:pPr lvl="1"/>
            <a:r>
              <a:rPr/>
              <a:t>Then select </a:t>
            </a:r>
            <a:r>
              <a:rPr sz="1800">
                <a:latin typeface="Courier"/>
              </a:rPr>
              <a:t>Import</a:t>
            </a:r>
            <a:br/>
          </a:p>
          <a:p>
            <a:pPr lvl="1"/>
            <a:r>
              <a:rPr/>
              <a:t>IF you try this you will notice there is no text in the source pane. This method is not reproducible.</a:t>
            </a:r>
            <a:br/>
          </a:p>
        </p:txBody>
      </p:sp>
      <p:pic>
        <p:nvPicPr>
          <p:cNvPr descr="../Images/ImportDataset2.png" id="0" name="Picture 1"/>
          <p:cNvPicPr>
            <a:picLocks noGrp="1" noChangeAspect="1"/>
          </p:cNvPicPr>
          <p:nvPr/>
        </p:nvPicPr>
        <p:blipFill>
          <a:blip r:embed="rId2"/>
          <a:stretch>
            <a:fillRect/>
          </a:stretch>
        </p:blipFill>
        <p:spPr bwMode="auto">
          <a:xfrm>
            <a:off x="6172200" y="2603500"/>
            <a:ext cx="51816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How</a:t>
            </a:r>
            <a:r>
              <a:rPr/>
              <a:t> </a:t>
            </a:r>
            <a:r>
              <a:rPr/>
              <a:t>can</a:t>
            </a:r>
            <a:r>
              <a:rPr/>
              <a:t> </a:t>
            </a:r>
            <a:r>
              <a:rPr/>
              <a:t>I</a:t>
            </a:r>
            <a:r>
              <a:rPr/>
              <a:t> </a:t>
            </a:r>
            <a:r>
              <a:rPr/>
              <a:t>make</a:t>
            </a:r>
            <a:r>
              <a:rPr/>
              <a:t> </a:t>
            </a:r>
            <a:r>
              <a:rPr/>
              <a:t>this</a:t>
            </a:r>
            <a:r>
              <a:rPr/>
              <a:t> </a:t>
            </a:r>
            <a:r>
              <a:rPr/>
              <a:t>reproducible?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Look for the code in the </a:t>
            </a:r>
            <a:r>
              <a:rPr sz="1800">
                <a:latin typeface="Courier"/>
              </a:rPr>
              <a:t>Code Preview</a:t>
            </a:r>
          </a:p>
          <a:p>
            <a:pPr lvl="1"/>
            <a:r>
              <a:rPr/>
              <a:t>You can copy and paste this code into your source pane to make this step reproducible</a:t>
            </a:r>
          </a:p>
        </p:txBody>
      </p:sp>
      <p:pic>
        <p:nvPicPr>
          <p:cNvPr descr="../Images/ImportingDataset3.png" id="0" name="Picture 1"/>
          <p:cNvPicPr>
            <a:picLocks noGrp="1" noChangeAspect="1"/>
          </p:cNvPicPr>
          <p:nvPr/>
        </p:nvPicPr>
        <p:blipFill>
          <a:blip r:embed="rId2"/>
          <a:stretch>
            <a:fillRect/>
          </a:stretch>
        </p:blipFill>
        <p:spPr bwMode="auto">
          <a:xfrm>
            <a:off x="6172200" y="2603500"/>
            <a:ext cx="5181600" cy="27686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Method</a:t>
            </a:r>
            <a:r>
              <a:rPr/>
              <a:t> </a:t>
            </a:r>
            <a:r>
              <a:rPr/>
              <a:t>2:</a:t>
            </a:r>
            <a:r>
              <a:rPr/>
              <a:t> </a:t>
            </a:r>
            <a:r>
              <a:rPr/>
              <a:t>Commands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sz="1800">
                <a:latin typeface="Courier"/>
              </a:rPr>
              <a:t>readr</a:t>
            </a:r>
            <a:r>
              <a:rPr/>
              <a:t> is a package containing functions to help R </a:t>
            </a:r>
            <a:r>
              <a:rPr i="1"/>
              <a:t>read</a:t>
            </a:r>
            <a:r>
              <a:rPr/>
              <a:t> your external files</a:t>
            </a:r>
            <a:br/>
          </a:p>
          <a:p>
            <a:pPr lvl="1"/>
            <a:r>
              <a:rPr/>
              <a:t>It is automatically installed with </a:t>
            </a:r>
            <a:r>
              <a:rPr sz="1800">
                <a:latin typeface="Courier"/>
              </a:rPr>
              <a:t>tidyverse</a:t>
            </a:r>
            <a:br/>
          </a:p>
          <a:p>
            <a:pPr lvl="1"/>
            <a:r>
              <a:rPr/>
              <a:t>Install and load the package as follows</a:t>
            </a:r>
          </a:p>
          <a:p>
            <a:pPr lvl="0" marL="1270000" indent="0">
              <a:buNone/>
            </a:pPr>
            <a:r>
              <a:rPr sz="1800" b="1">
                <a:solidFill>
                  <a:srgbClr val="007020"/>
                </a:solidFill>
                <a:latin typeface="Courier"/>
              </a:rPr>
              <a:t>install.packages</a:t>
            </a:r>
            <a:r>
              <a:rPr sz="1800">
                <a:latin typeface="Courier"/>
              </a:rPr>
              <a:t>(</a:t>
            </a:r>
            <a:r>
              <a:rPr sz="1800">
                <a:solidFill>
                  <a:srgbClr val="4070A0"/>
                </a:solidFill>
                <a:latin typeface="Courier"/>
              </a:rPr>
              <a:t>"tidyverse"</a:t>
            </a:r>
            <a:r>
              <a:rPr sz="1800">
                <a:latin typeface="Courier"/>
              </a:rPr>
              <a:t>)</a:t>
            </a:r>
            <a:br/>
            <a:r>
              <a:rPr sz="1800" b="1">
                <a:solidFill>
                  <a:srgbClr val="007020"/>
                </a:solidFill>
                <a:latin typeface="Courier"/>
              </a:rPr>
              <a:t>library</a:t>
            </a:r>
            <a:r>
              <a:rPr sz="1800">
                <a:latin typeface="Courier"/>
              </a:rPr>
              <a:t>(tidyverse)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Read</a:t>
            </a:r>
            <a:r>
              <a:rPr/>
              <a:t> </a:t>
            </a:r>
            <a:r>
              <a:rPr/>
              <a:t>your</a:t>
            </a:r>
            <a:r>
              <a:rPr/>
              <a:t> </a:t>
            </a:r>
            <a:r>
              <a:rPr/>
              <a:t>file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then tell R to read a CSV file by writing the full file path name. This is an example file path, but what you need to type depends on where you stored the data on your computer.</a:t>
            </a:r>
          </a:p>
          <a:p>
            <a:pPr lvl="0" marL="1270000" indent="0">
              <a:buNone/>
            </a:pPr>
            <a:r>
              <a:rPr sz="1800" i="1">
                <a:solidFill>
                  <a:srgbClr val="60A0B0"/>
                </a:solidFill>
                <a:latin typeface="Courier"/>
              </a:rPr>
              <a:t># You are saving your data in an object called "cchic"</a:t>
            </a:r>
            <a:br/>
            <a:r>
              <a:rPr sz="1800">
                <a:latin typeface="Courier"/>
              </a:rPr>
              <a:t>cchic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"C:/Users/rhrey/OneDrive - University College London/PhD/Teaching/ClinicianCoders_wd/ClinicianCoders/clean_CCHIC.csv"</a:t>
            </a:r>
            <a:r>
              <a:rPr sz="1800">
                <a:latin typeface="Courier"/>
              </a:rPr>
              <a:t>)</a:t>
            </a:r>
          </a:p>
          <a:p>
            <a:pPr lvl="1"/>
            <a:r>
              <a:rPr/>
              <a:t>Display the contents of the data frame </a:t>
            </a:r>
            <a:r>
              <a:rPr sz="1800">
                <a:latin typeface="Courier"/>
              </a:rPr>
              <a:t>cchic</a:t>
            </a:r>
            <a:r>
              <a:rPr/>
              <a:t>.</a:t>
            </a:r>
          </a:p>
          <a:p>
            <a:pPr lvl="0" marL="1270000" indent="0">
              <a:buNone/>
            </a:pPr>
            <a:r>
              <a:rPr sz="1800">
                <a:latin typeface="Courier"/>
              </a:rPr>
              <a:t>cchic</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Tibble</a:t>
            </a:r>
          </a:p>
        </p:txBody>
      </p:sp>
      <p:pic>
        <p:nvPicPr>
          <p:cNvPr descr="../Images/Tibble.png" id="0" name="Picture 1"/>
          <p:cNvPicPr>
            <a:picLocks noGrp="1" noChangeAspect="1"/>
          </p:cNvPicPr>
          <p:nvPr/>
        </p:nvPicPr>
        <p:blipFill>
          <a:blip r:embed="rId2"/>
          <a:stretch>
            <a:fillRect/>
          </a:stretch>
        </p:blipFill>
        <p:spPr bwMode="auto">
          <a:xfrm>
            <a:off x="2641600" y="1816100"/>
            <a:ext cx="6896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Your</a:t>
            </a:r>
            <a:r>
              <a:rPr/>
              <a:t> </a:t>
            </a:r>
            <a:r>
              <a:rPr/>
              <a:t>data</a:t>
            </a:r>
            <a:r>
              <a:rPr/>
              <a:t> </a:t>
            </a:r>
            <a:r>
              <a:rPr/>
              <a:t>has</a:t>
            </a:r>
            <a:r>
              <a:rPr/>
              <a:t> </a:t>
            </a:r>
            <a:r>
              <a:rPr/>
              <a:t>been</a:t>
            </a:r>
            <a:r>
              <a:rPr/>
              <a:t> </a:t>
            </a:r>
            <a:r>
              <a:rPr/>
              <a:t>imported</a:t>
            </a:r>
            <a:r>
              <a:rPr/>
              <a:t> </a:t>
            </a:r>
            <a:r>
              <a:rPr/>
              <a:t>as</a:t>
            </a:r>
            <a:r>
              <a:rPr/>
              <a:t> </a:t>
            </a:r>
            <a:r>
              <a:rPr/>
              <a:t>a</a:t>
            </a:r>
            <a:r>
              <a:rPr/>
              <a:t> </a:t>
            </a:r>
            <a:r>
              <a:rPr sz="1800">
                <a:latin typeface="Courier"/>
              </a:rPr>
              <a:t>tibble</a:t>
            </a:r>
            <a:r>
              <a:rPr/>
              <a:t>,</a:t>
            </a:r>
            <a:r>
              <a:rPr/>
              <a:t> </a:t>
            </a:r>
            <a:r>
              <a:rPr/>
              <a:t>a</a:t>
            </a:r>
            <a:r>
              <a:rPr/>
              <a:t> </a:t>
            </a:r>
            <a:r>
              <a:rPr/>
              <a:t>specially</a:t>
            </a:r>
            <a:r>
              <a:rPr/>
              <a:t> </a:t>
            </a:r>
            <a:r>
              <a:rPr/>
              <a:t>formatted</a:t>
            </a:r>
            <a:r>
              <a:rPr/>
              <a:t> </a:t>
            </a:r>
            <a:r>
              <a:rPr/>
              <a:t>data</a:t>
            </a:r>
            <a:r>
              <a:rPr/>
              <a:t> </a:t>
            </a:r>
            <a:r>
              <a:rPr/>
              <a:t>frame.</a:t>
            </a:r>
            <a:r>
              <a:rPr/>
              <a:t> </a:t>
            </a:r>
            <a:r>
              <a:rPr/>
              <a:t>Notice</a:t>
            </a:r>
            <a:r>
              <a:rPr/>
              <a:t> </a:t>
            </a:r>
            <a:r>
              <a:rPr/>
              <a:t>how</a:t>
            </a:r>
            <a:r>
              <a:rPr/>
              <a:t> </a:t>
            </a:r>
            <a:r>
              <a:rPr/>
              <a:t>it</a:t>
            </a:r>
            <a:r>
              <a:rPr/>
              <a:t> </a:t>
            </a:r>
            <a:r>
              <a:rPr/>
              <a:t>reports</a:t>
            </a:r>
            <a:r>
              <a:rPr/>
              <a:t> </a:t>
            </a:r>
            <a:r>
              <a:rPr/>
              <a:t>the</a:t>
            </a:r>
            <a:r>
              <a:rPr/>
              <a:t> </a:t>
            </a:r>
            <a:r>
              <a:rPr/>
              <a:t>data</a:t>
            </a:r>
            <a:r>
              <a:rPr/>
              <a:t> </a:t>
            </a:r>
            <a:r>
              <a:rPr/>
              <a:t>type</a:t>
            </a:r>
            <a:r>
              <a:rPr/>
              <a:t> </a:t>
            </a:r>
            <a:r>
              <a:rPr/>
              <a:t>of</a:t>
            </a:r>
            <a:r>
              <a:rPr/>
              <a:t> </a:t>
            </a:r>
            <a:r>
              <a:rPr/>
              <a:t>each</a:t>
            </a:r>
            <a:r>
              <a:rPr/>
              <a:t> </a:t>
            </a:r>
            <a:r>
              <a:rPr/>
              <a:t>column</a:t>
            </a:r>
            <a:r>
              <a:rPr/>
              <a:t> </a:t>
            </a:r>
            <a:r>
              <a:rPr/>
              <a:t>under</a:t>
            </a:r>
            <a:r>
              <a:rPr/>
              <a:t> </a:t>
            </a:r>
            <a:r>
              <a:rPr/>
              <a:t>their</a:t>
            </a:r>
            <a:r>
              <a:rPr/>
              <a:t> </a:t>
            </a:r>
            <a:r>
              <a:rPr/>
              <a:t>name,</a:t>
            </a:r>
            <a:r>
              <a:rPr/>
              <a:t> </a:t>
            </a:r>
            <a:r>
              <a:rPr/>
              <a:t>similar</a:t>
            </a:r>
            <a:r>
              <a:rPr/>
              <a:t> </a:t>
            </a:r>
            <a:r>
              <a:rPr/>
              <a:t>to</a:t>
            </a:r>
            <a:r>
              <a:rPr/>
              <a:t> </a:t>
            </a:r>
            <a:r>
              <a:rPr sz="1800">
                <a:latin typeface="Courier"/>
              </a:rPr>
              <a:t>str()</a:t>
            </a:r>
            <a:r>
              <a:rPr/>
              <a:t> </a:t>
            </a:r>
            <a:r>
              <a:rPr/>
              <a:t>on</a:t>
            </a:r>
            <a:r>
              <a:rPr/>
              <a:t> </a:t>
            </a:r>
            <a:r>
              <a:rPr/>
              <a:t>a</a:t>
            </a:r>
            <a:r>
              <a:rPr/>
              <a:t> </a:t>
            </a:r>
            <a:r>
              <a:rPr/>
              <a:t>vector.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You have imported your data into R.</a:t>
            </a:r>
          </a:p>
          <a:p>
            <a:pPr lvl="1"/>
            <a:r>
              <a:rPr/>
              <a:t>You need a neat way of looking at it.</a:t>
            </a:r>
          </a:p>
          <a:p>
            <a:pPr lvl="0" marL="1270000" indent="0">
              <a:buNone/>
            </a:pPr>
            <a:r>
              <a:rPr sz="1800" b="1">
                <a:solidFill>
                  <a:srgbClr val="007020"/>
                </a:solidFill>
                <a:latin typeface="Courier"/>
              </a:rPr>
              <a:t>View</a:t>
            </a:r>
            <a:r>
              <a:rPr sz="1800">
                <a:latin typeface="Courier"/>
              </a:rPr>
              <a:t>(cchic)</a:t>
            </a:r>
          </a:p>
          <a:p>
            <a:pPr lvl="1"/>
            <a:r>
              <a:rPr/>
              <a:t>The data is displayed in a familiar spreadsheet format.</a:t>
            </a:r>
          </a:p>
          <a:p>
            <a:pPr lvl="2"/>
            <a:r>
              <a:rPr/>
              <a:t>This is a more human-legible table.</a:t>
            </a:r>
            <a:br/>
          </a:p>
          <a:p>
            <a:pPr lvl="2"/>
            <a:r>
              <a:rPr/>
              <a:t>You can also view the data via the environment pane.</a:t>
            </a:r>
          </a:p>
        </p:txBody>
      </p:sp>
      <p:pic>
        <p:nvPicPr>
          <p:cNvPr descr="../Images/View(cchic).png" id="0" name="Picture 1"/>
          <p:cNvPicPr>
            <a:picLocks noGrp="1" noChangeAspect="1"/>
          </p:cNvPicPr>
          <p:nvPr/>
        </p:nvPicPr>
        <p:blipFill>
          <a:blip r:embed="rId2"/>
          <a:stretch>
            <a:fillRect/>
          </a:stretch>
        </p:blipFill>
        <p:spPr bwMode="auto">
          <a:xfrm>
            <a:off x="6172200" y="2514600"/>
            <a:ext cx="5181600" cy="2959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Shortcuts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There are notations to shorten the code for the file path.</a:t>
            </a:r>
            <a:br/>
          </a:p>
          <a:p>
            <a:pPr lvl="1"/>
            <a:r>
              <a:rPr/>
              <a:t>Use single dot for a file within current working directory.</a:t>
            </a:r>
          </a:p>
          <a:p>
            <a:pPr lvl="0" marL="1270000" indent="0">
              <a:buNone/>
            </a:pPr>
            <a:r>
              <a:rPr sz="1800" b="1">
                <a:solidFill>
                  <a:srgbClr val="007020"/>
                </a:solidFill>
                <a:latin typeface="Courier"/>
              </a:rPr>
              <a:t>read_csv</a:t>
            </a:r>
            <a:r>
              <a:rPr sz="1800">
                <a:latin typeface="Courier"/>
              </a:rPr>
              <a:t>(</a:t>
            </a:r>
            <a:r>
              <a:rPr sz="1800">
                <a:solidFill>
                  <a:srgbClr val="4070A0"/>
                </a:solidFill>
                <a:latin typeface="Courier"/>
              </a:rPr>
              <a:t>"../clean_CCHIC.csv"</a:t>
            </a:r>
            <a:r>
              <a:rPr sz="1800">
                <a:latin typeface="Courier"/>
              </a:rPr>
              <a:t>)</a:t>
            </a:r>
          </a:p>
          <a:p>
            <a:pPr lvl="1"/>
            <a:r>
              <a:rPr/>
              <a:t>Use double dot “..” for a file in the directory above the current working directory.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20Coders%20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Spreadsheets in R are called data frames You can use these functions to investigate your data frame:</a:t>
            </a:r>
          </a:p>
          <a:p>
            <a:pPr lvl="1"/>
            <a:r>
              <a:rPr sz="1800">
                <a:latin typeface="Courier"/>
              </a:rPr>
              <a:t>head(cchic)</a:t>
            </a:r>
            <a:br/>
          </a:p>
          <a:p>
            <a:pPr lvl="1"/>
            <a:r>
              <a:rPr sz="1800">
                <a:latin typeface="Courier"/>
              </a:rPr>
              <a:t>tail(cchic)</a:t>
            </a:r>
            <a:br/>
          </a:p>
          <a:p>
            <a:pPr lvl="1"/>
            <a:r>
              <a:rPr sz="1800">
                <a:latin typeface="Courier"/>
              </a:rPr>
              <a:t>names(cchic)</a:t>
            </a:r>
            <a:br/>
          </a:p>
          <a:p>
            <a:pPr lvl="1"/>
            <a:r>
              <a:rPr sz="1800">
                <a:latin typeface="Courier"/>
              </a:rPr>
              <a:t>class(cchic)</a:t>
            </a:r>
          </a:p>
          <a:p>
            <a:pPr lvl="1"/>
            <a:r>
              <a:rPr sz="1800">
                <a:latin typeface="Courier"/>
              </a:rPr>
              <a:t>str(cchic)</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head()</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head</a:t>
            </a:r>
            <a:r>
              <a:rPr sz="1800">
                <a:latin typeface="Courier"/>
              </a:rPr>
              <a:t>(cchic)</a:t>
            </a:r>
          </a:p>
          <a:p>
            <a:pPr lvl="0" marL="0" indent="0">
              <a:buNone/>
            </a:pPr>
            <a:r>
              <a:rPr/>
              <a:t>Prints the first 6 rows of the data frame.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tail()</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tail</a:t>
            </a:r>
            <a:r>
              <a:rPr sz="1800">
                <a:latin typeface="Courier"/>
              </a:rPr>
              <a:t>(cchic)</a:t>
            </a:r>
          </a:p>
          <a:p>
            <a:pPr lvl="0" marL="0" indent="0">
              <a:buNone/>
            </a:pPr>
            <a:r>
              <a:rPr/>
              <a:t>Prints the last 6 rows of the data frame.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names()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names</a:t>
            </a:r>
            <a:r>
              <a:rPr sz="1800">
                <a:latin typeface="Courier"/>
              </a:rPr>
              <a:t>(cchic)</a:t>
            </a:r>
          </a:p>
          <a:p>
            <a:pPr lvl="0" marL="0" indent="0">
              <a:buNone/>
            </a:pPr>
            <a:r>
              <a:rPr/>
              <a:t>Prints the names of the variables.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class()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class</a:t>
            </a:r>
            <a:r>
              <a:rPr sz="1800">
                <a:latin typeface="Courier"/>
              </a:rPr>
              <a:t>(cchic)</a:t>
            </a:r>
          </a:p>
          <a:p>
            <a:pPr lvl="0" marL="0" indent="0">
              <a:buNone/>
            </a:pPr>
            <a:r>
              <a:rPr/>
              <a:t>Prints the class of the object </a:t>
            </a:r>
            <a:r>
              <a:rPr sz="1800">
                <a:latin typeface="Courier"/>
              </a:rPr>
              <a:t>cchic</a:t>
            </a:r>
            <a:r>
              <a:rPr/>
              <a: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str</a:t>
            </a:r>
            <a:r>
              <a:rPr sz="1800">
                <a:latin typeface="Courier"/>
              </a:rPr>
              <a:t>(cchic)</a:t>
            </a:r>
          </a:p>
          <a:p>
            <a:pPr lvl="0" marL="0" indent="0">
              <a:buNone/>
            </a:pPr>
            <a:r>
              <a:rPr/>
              <a:t>Prints the data type of each variable in </a:t>
            </a:r>
            <a:r>
              <a:rPr sz="1800">
                <a:latin typeface="Courier"/>
              </a:rPr>
              <a:t>cchic</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Look</a:t>
            </a:r>
            <a:r>
              <a:rPr/>
              <a:t> </a:t>
            </a:r>
            <a:r>
              <a:rPr/>
              <a:t>at</a:t>
            </a:r>
            <a:r>
              <a:rPr/>
              <a:t> </a:t>
            </a:r>
            <a:r>
              <a:rPr/>
              <a:t>specific</a:t>
            </a:r>
            <a:r>
              <a:rPr/>
              <a:t> </a:t>
            </a:r>
            <a:r>
              <a:rPr/>
              <a:t>items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You can look at specific data points.</a:t>
            </a:r>
          </a:p>
          <a:p>
            <a:pPr lvl="0" marL="1270000" indent="0">
              <a:buNone/>
            </a:pPr>
            <a:r>
              <a:rPr sz="1800">
                <a:latin typeface="Courier"/>
              </a:rPr>
              <a:t>cchic[</a:t>
            </a:r>
            <a:r>
              <a:rPr sz="1800">
                <a:solidFill>
                  <a:srgbClr val="40A070"/>
                </a:solidFill>
                <a:latin typeface="Courier"/>
              </a:rPr>
              <a:t>21</a:t>
            </a:r>
            <a:r>
              <a:rPr sz="1800">
                <a:latin typeface="Courier"/>
              </a:rPr>
              <a:t>, </a:t>
            </a:r>
            <a:r>
              <a:rPr sz="1800">
                <a:solidFill>
                  <a:srgbClr val="40A070"/>
                </a:solidFill>
                <a:latin typeface="Courier"/>
              </a:rPr>
              <a:t>5</a:t>
            </a:r>
            <a:r>
              <a:rPr sz="1800">
                <a:latin typeface="Courier"/>
              </a:rPr>
              <a:t>]</a:t>
            </a:r>
          </a:p>
          <a:p>
            <a:pPr lvl="0" marL="1270000" indent="0">
              <a:buNone/>
            </a:pPr>
            <a:r>
              <a:rPr sz="1800">
                <a:latin typeface="Courier"/>
              </a:rPr>
              <a:t>## # A tibble: 1 x 1
##   temp_nc
##     &lt;dbl&gt;
## 1    36.1</a:t>
            </a:r>
          </a:p>
          <a:p>
            <a:pPr lvl="0" marL="0" indent="0">
              <a:buNone/>
            </a:pPr>
            <a:r>
              <a:rPr/>
              <a:t>This displays the the piece of data in the 21st row and 5th column.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Selecting</a:t>
            </a:r>
            <a:r>
              <a:rPr/>
              <a:t> </a:t>
            </a:r>
            <a:r>
              <a:rPr/>
              <a:t>variables</a:t>
            </a:r>
            <a:r>
              <a:rPr/>
              <a:t> </a:t>
            </a:r>
            <a:r>
              <a:rPr/>
              <a:t>using</a:t>
            </a:r>
            <a:r>
              <a:rPr/>
              <a:t> </a:t>
            </a:r>
            <a:r>
              <a:rPr/>
              <a:t>$</a:t>
            </a:r>
            <a:r>
              <a:rPr/>
              <a:t> </a:t>
            </a:r>
            <a:r>
              <a:rPr/>
              <a:t>sign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also use the </a:t>
            </a:r>
            <a:r>
              <a:rPr sz="1800">
                <a:latin typeface="Courier"/>
              </a:rPr>
              <a:t>$</a:t>
            </a:r>
            <a:r>
              <a:rPr/>
              <a:t> function.</a:t>
            </a:r>
          </a:p>
          <a:p>
            <a:pPr lvl="1"/>
            <a:r>
              <a:rPr/>
              <a:t>Enter </a:t>
            </a:r>
            <a:r>
              <a:rPr sz="1800">
                <a:latin typeface="Courier"/>
              </a:rPr>
              <a:t>data_frame_name$variable_name</a:t>
            </a:r>
          </a:p>
          <a:p>
            <a:pPr lvl="0" marL="1270000" indent="0">
              <a:buNone/>
            </a:pPr>
            <a:r>
              <a:rPr sz="1800">
                <a:latin typeface="Courier"/>
              </a:rPr>
              <a:t>cchic</a:t>
            </a:r>
            <a:r>
              <a:rPr sz="1800">
                <a:solidFill>
                  <a:srgbClr val="666666"/>
                </a:solidFill>
                <a:latin typeface="Courier"/>
              </a:rPr>
              <a:t>$</a:t>
            </a:r>
            <a:r>
              <a:rPr sz="1800">
                <a:latin typeface="Courier"/>
              </a:rPr>
              <a:t>weight</a:t>
            </a:r>
          </a:p>
          <a:p>
            <a:pPr lvl="1"/>
            <a:r>
              <a:rPr/>
              <a:t>This will list all of the data in the weight column.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Other</a:t>
            </a:r>
            <a:r>
              <a:rPr/>
              <a:t> </a:t>
            </a:r>
            <a:r>
              <a:rPr/>
              <a:t>tools</a:t>
            </a:r>
            <a:r>
              <a:rPr/>
              <a:t> </a:t>
            </a:r>
            <a:r>
              <a:rPr/>
              <a:t>to</a:t>
            </a:r>
            <a:r>
              <a:rPr/>
              <a:t> </a:t>
            </a:r>
            <a:r>
              <a:rPr/>
              <a:t>review</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Specific functions from special packages help you describe the whole data set</a:t>
            </a:r>
          </a:p>
          <a:p>
            <a:pPr lvl="1"/>
            <a:r>
              <a:rPr/>
              <a:t>The function will look at each variable and will give you basic measures about the data, for example range and mean.</a:t>
            </a:r>
          </a:p>
          <a:p>
            <a:pPr lvl="1"/>
            <a:r>
              <a:rPr/>
              <a:t>The data will also be described in a number of plots.</a:t>
            </a:r>
          </a:p>
          <a:p>
            <a:pPr lvl="2"/>
            <a:r>
              <a:rPr sz="1800">
                <a:latin typeface="Courier"/>
              </a:rPr>
              <a:t>Desc()</a:t>
            </a:r>
            <a:r>
              <a:rPr/>
              <a:t> from </a:t>
            </a:r>
            <a:r>
              <a:rPr sz="1800">
                <a:latin typeface="Courier"/>
              </a:rPr>
              <a:t>DescTools</a:t>
            </a:r>
            <a:r>
              <a:rPr/>
              <a:t> package</a:t>
            </a:r>
          </a:p>
          <a:p>
            <a:pPr lvl="2"/>
            <a:r>
              <a:rPr sz="1800">
                <a:latin typeface="Courier"/>
              </a:rPr>
              <a:t>describe()</a:t>
            </a:r>
            <a:r>
              <a:rPr/>
              <a:t> from </a:t>
            </a:r>
            <a:r>
              <a:rPr sz="1800">
                <a:latin typeface="Courier"/>
              </a:rPr>
              <a:t>Hmisc</a:t>
            </a:r>
            <a:r>
              <a:rPr/>
              <a:t> package</a:t>
            </a:r>
            <a:br/>
          </a:p>
          <a:p>
            <a:pPr lvl="1"/>
            <a:r>
              <a:rPr/>
              <a:t>To use these you have to install the appropriate packages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Exercise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What types of variables do you have in </a:t>
            </a:r>
            <a:r>
              <a:rPr sz="1800">
                <a:latin typeface="Courier"/>
              </a:rPr>
              <a:t>cchic</a:t>
            </a:r>
            <a:r>
              <a:rPr/>
              <a:t>?</a:t>
            </a:r>
          </a:p>
          <a:p>
            <a:pPr lvl="1">
              <a:buAutoNum type="arabicPeriod"/>
            </a:pPr>
            <a:r>
              <a:rPr/>
              <a:t>Display the </a:t>
            </a:r>
            <a:r>
              <a:rPr sz="1800">
                <a:latin typeface="Courier"/>
              </a:rPr>
              <a:t>discharge_dttm</a:t>
            </a:r>
            <a:r>
              <a:rPr/>
              <a:t> vector from in </a:t>
            </a:r>
            <a:r>
              <a:rPr sz="1800">
                <a:latin typeface="Courier"/>
              </a:rPr>
              <a:t>cchic</a:t>
            </a:r>
            <a:r>
              <a:rPr/>
              <a:t>.</a:t>
            </a:r>
          </a:p>
          <a:p>
            <a:pPr lvl="1">
              <a:buAutoNum type="arabicPeriod"/>
            </a:pPr>
            <a:r>
              <a:rPr/>
              <a:t>How many men and women are in the database?</a:t>
            </a:r>
          </a:p>
          <a:p>
            <a:pPr lvl="1">
              <a:buAutoNum type="arabicPeriod"/>
            </a:pPr>
            <a:r>
              <a:rPr/>
              <a:t>How many survived and how many died?</a:t>
            </a:r>
          </a:p>
          <a:p>
            <a:pPr lvl="2">
              <a:buAutoNum type="alphaLcParenR"/>
            </a:pPr>
            <a:r>
              <a:rPr/>
              <a:t>What does the function </a:t>
            </a:r>
            <a:r>
              <a:rPr sz="1800">
                <a:latin typeface="Courier"/>
              </a:rPr>
              <a:t>ls()</a:t>
            </a:r>
            <a:r>
              <a:rPr/>
              <a:t> do?</a:t>
            </a:r>
          </a:p>
          <a:p>
            <a:pPr lvl="2">
              <a:buAutoNum type="alphaLcParenR"/>
            </a:pPr>
            <a:r>
              <a:rPr/>
              <a:t>Use it to see how many vectors contain information about “temp”.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will</a:t>
            </a:r>
            <a:r>
              <a:rPr/>
              <a:t> </a:t>
            </a:r>
            <a:r>
              <a:rPr/>
              <a:t>this</a:t>
            </a:r>
            <a:r>
              <a:rPr/>
              <a:t> </a:t>
            </a:r>
            <a:r>
              <a:rPr/>
              <a:t>workshop</a:t>
            </a:r>
            <a:r>
              <a:rPr/>
              <a:t> </a:t>
            </a:r>
            <a:r>
              <a:rPr/>
              <a:t>teach</a:t>
            </a:r>
            <a:r>
              <a:rPr/>
              <a:t> </a:t>
            </a:r>
            <a:r>
              <a:rPr/>
              <a:t>you?</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Getting </a:t>
            </a:r>
            <a:r>
              <a:rPr sz="1800">
                <a:latin typeface="Courier"/>
              </a:rPr>
              <a:t>csv</a:t>
            </a:r>
            <a:r>
              <a:rPr/>
              <a:t> files into R.</a:t>
            </a:r>
            <a:br/>
          </a:p>
          <a:p>
            <a:pPr lvl="1">
              <a:buAutoNum type="arabicPeriod"/>
            </a:pPr>
            <a:r>
              <a:rPr/>
              <a:t>Initial exploration of your data set.</a:t>
            </a:r>
            <a:br/>
          </a:p>
          <a:p>
            <a:pPr lvl="0" marL="0" indent="0">
              <a:buNone/>
            </a:pPr>
            <a:r>
              <a:rPr/>
              <a:t>The handout also includes some tips on importing data from Google Sheets.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1.</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types of variables do you have in </a:t>
            </a:r>
            <a:r>
              <a:rPr sz="1800">
                <a:latin typeface="Courier"/>
              </a:rPr>
              <a:t>cchic</a:t>
            </a:r>
            <a:r>
              <a:rPr/>
              <a:t>?</a:t>
            </a:r>
          </a:p>
          <a:p>
            <a:pPr lvl="0" marL="1270000" indent="0">
              <a:buNone/>
            </a:pPr>
            <a:r>
              <a:rPr sz="1800" b="1">
                <a:solidFill>
                  <a:srgbClr val="007020"/>
                </a:solidFill>
                <a:latin typeface="Courier"/>
              </a:rPr>
              <a:t>str</a:t>
            </a:r>
            <a:r>
              <a:rPr sz="1800">
                <a:latin typeface="Courier"/>
              </a:rPr>
              <a:t>(cchic)</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2</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Display the </a:t>
            </a:r>
            <a:r>
              <a:rPr sz="1800">
                <a:latin typeface="Courier"/>
              </a:rPr>
              <a:t>discharge_dttm</a:t>
            </a:r>
            <a:r>
              <a:rPr/>
              <a:t> vector in </a:t>
            </a:r>
            <a:r>
              <a:rPr sz="1800">
                <a:latin typeface="Courier"/>
              </a:rPr>
              <a:t>cchic</a:t>
            </a:r>
            <a:r>
              <a:rPr/>
              <a:t>.</a:t>
            </a:r>
          </a:p>
          <a:p>
            <a:pPr lvl="0" marL="1270000" indent="0">
              <a:buNone/>
            </a:pPr>
            <a:r>
              <a:rPr sz="1800">
                <a:latin typeface="Courier"/>
              </a:rPr>
              <a:t>cchic</a:t>
            </a:r>
            <a:r>
              <a:rPr sz="1800">
                <a:solidFill>
                  <a:srgbClr val="666666"/>
                </a:solidFill>
                <a:latin typeface="Courier"/>
              </a:rPr>
              <a:t>$</a:t>
            </a:r>
            <a:r>
              <a:rPr sz="1800">
                <a:latin typeface="Courier"/>
              </a:rPr>
              <a:t>discharge_dttm</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3</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men and women are in the database?</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sex)</a:t>
            </a:r>
          </a:p>
          <a:p>
            <a:pPr lvl="0" marL="1270000" indent="0">
              <a:buNone/>
            </a:pPr>
            <a:r>
              <a:rPr sz="1800">
                <a:latin typeface="Courier"/>
              </a:rPr>
              <a:t>## 
##    F    M 
## 2246 2754</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4</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survived and how many died?</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vital_status)</a:t>
            </a:r>
          </a:p>
          <a:p>
            <a:pPr lvl="0" marL="1270000" indent="0">
              <a:buNone/>
            </a:pPr>
            <a:r>
              <a:rPr sz="1800">
                <a:latin typeface="Courier"/>
              </a:rPr>
              <a:t>## 
##    A    D 
## 4444  556</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5</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does the function </a:t>
            </a:r>
            <a:r>
              <a:rPr sz="1800">
                <a:latin typeface="Courier"/>
              </a:rPr>
              <a:t>ls()</a:t>
            </a:r>
            <a:r>
              <a:rPr/>
              <a:t> do?</a:t>
            </a:r>
          </a:p>
          <a:p>
            <a:pPr lvl="0" marL="1270000" indent="0">
              <a:buNone/>
            </a:pPr>
            <a:r>
              <a:rPr sz="1800" b="1">
                <a:solidFill>
                  <a:srgbClr val="007020"/>
                </a:solidFill>
                <a:latin typeface="Courier"/>
              </a:rPr>
              <a:t>ls</a:t>
            </a:r>
            <a:r>
              <a:rPr sz="1800">
                <a:latin typeface="Courier"/>
              </a:rPr>
              <a:t>(cchic, </a:t>
            </a:r>
            <a:r>
              <a:rPr sz="1800">
                <a:solidFill>
                  <a:srgbClr val="902000"/>
                </a:solidFill>
                <a:latin typeface="Courier"/>
              </a:rPr>
              <a:t>pattern =</a:t>
            </a:r>
            <a:r>
              <a:rPr sz="1800">
                <a:latin typeface="Courier"/>
              </a:rPr>
              <a:t> </a:t>
            </a:r>
            <a:r>
              <a:rPr sz="1800">
                <a:solidFill>
                  <a:srgbClr val="4070A0"/>
                </a:solidFill>
                <a:latin typeface="Courier"/>
              </a:rPr>
              <a:t>"temp"</a:t>
            </a:r>
            <a:r>
              <a:rPr sz="1800">
                <a:latin typeface="Courier"/>
              </a:rPr>
              <a:t>)</a:t>
            </a:r>
          </a:p>
          <a:p>
            <a:pPr lvl="0" marL="1270000" indent="0">
              <a:buNone/>
            </a:pPr>
            <a:r>
              <a:rPr sz="1800">
                <a:latin typeface="Courier"/>
              </a:rPr>
              <a:t>## [1] "temp_c"  "temp_nc"</a:t>
            </a:r>
          </a:p>
          <a:p>
            <a:pPr lvl="0" marL="0" indent="0">
              <a:buNone/>
            </a:pPr>
            <a:r>
              <a:rPr/>
              <a:t>This lists all of the variables in </a:t>
            </a:r>
            <a:r>
              <a:rPr sz="1800">
                <a:latin typeface="Courier"/>
              </a:rPr>
              <a:t>cchic</a:t>
            </a:r>
            <a:r>
              <a:rPr/>
              <a:t> containing the word “temp”.</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lstStyle/>
          <a:p>
            <a:pPr lvl="0" marL="0" indent="0">
              <a:buNone/>
            </a:pPr>
            <a:r>
              <a:rPr/>
              <a:t>Time</a:t>
            </a:r>
            <a:r>
              <a:rPr/>
              <a:t> </a:t>
            </a:r>
            <a:r>
              <a:rPr/>
              <a:t>for</a:t>
            </a:r>
            <a:r>
              <a:rPr/>
              <a:t> </a:t>
            </a:r>
            <a:r>
              <a:rPr/>
              <a:t>lunch!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Introduction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have now learnt to input data into R manually.</a:t>
            </a:r>
            <a:br/>
          </a:p>
          <a:p>
            <a:pPr lvl="1"/>
            <a:r>
              <a:rPr/>
              <a:t>But what happens if you are given an Excel spreadsheet and told to analyse it?</a:t>
            </a:r>
          </a:p>
          <a:p>
            <a:pPr lvl="2"/>
            <a:r>
              <a:rPr/>
              <a:t>How can you look at and work with that data in 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a</a:t>
            </a:r>
            <a:r>
              <a:rPr/>
              <a:t> </a:t>
            </a:r>
            <a:r>
              <a:rPr/>
              <a:t>CSV</a:t>
            </a:r>
            <a:r>
              <a:rPr/>
              <a:t> </a:t>
            </a:r>
            <a:r>
              <a:rPr/>
              <a:t>file?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i="1"/>
              <a:t>Comma separated values</a:t>
            </a:r>
            <a:r>
              <a:rPr/>
              <a:t> file:</a:t>
            </a:r>
          </a:p>
          <a:p>
            <a:pPr lvl="2"/>
            <a:r>
              <a:rPr/>
              <a:t>You still have columns and rows.</a:t>
            </a:r>
            <a:br/>
          </a:p>
          <a:p>
            <a:pPr lvl="2"/>
            <a:r>
              <a:rPr/>
              <a:t>However, data values on a single row are separated by commas instead of walls of a cell.</a:t>
            </a:r>
            <a:br/>
          </a:p>
          <a:p>
            <a:pPr lvl="2"/>
            <a:r>
              <a:rPr/>
              <a:t>Excel spreadsheets are easily converted into this format.</a:t>
            </a:r>
          </a:p>
        </p:txBody>
      </p:sp>
      <p:pic>
        <p:nvPicPr>
          <p:cNvPr descr="../Images/UnformattedCSV.png" id="0" name="Picture 1"/>
          <p:cNvPicPr>
            <a:picLocks noGrp="1" noChangeAspect="1"/>
          </p:cNvPicPr>
          <p:nvPr/>
        </p:nvPicPr>
        <p:blipFill>
          <a:blip r:embed="rId2"/>
          <a:stretch>
            <a:fillRect/>
          </a:stretch>
        </p:blipFill>
        <p:spPr bwMode="auto">
          <a:xfrm>
            <a:off x="6172200" y="2654300"/>
            <a:ext cx="5181600" cy="26543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Time</a:t>
            </a:r>
            <a:r>
              <a:rPr/>
              <a:t> </a:t>
            </a:r>
            <a:r>
              <a:rPr/>
              <a:t>Out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Take a moment to download the practise data set.</a:t>
            </a:r>
          </a:p>
          <a:p>
            <a:pPr lvl="1"/>
            <a:r>
              <a:rPr/>
              <a:t>Available in </a:t>
            </a:r>
            <a:r>
              <a:rPr sz="1800">
                <a:latin typeface="Courier"/>
              </a:rPr>
              <a:t>csv</a:t>
            </a:r>
            <a:r>
              <a:rPr/>
              <a:t> format:</a:t>
            </a:r>
          </a:p>
          <a:p>
            <a:pPr lvl="2"/>
            <a:r>
              <a:rPr sz="1800">
                <a:latin typeface="Courier"/>
              </a:rPr>
              <a:t>clean_CCHIC</a:t>
            </a:r>
            <a:r>
              <a:rPr/>
              <a:t> from the slack channel</a:t>
            </a:r>
          </a:p>
          <a:p>
            <a:pPr lvl="2"/>
            <a:r>
              <a:rPr/>
              <a:t>Open and </a:t>
            </a:r>
            <a:r>
              <a:rPr sz="1800">
                <a:latin typeface="Courier"/>
              </a:rPr>
              <a:t>Save As</a:t>
            </a:r>
            <a:r>
              <a:rPr/>
              <a:t> a </a:t>
            </a:r>
            <a:r>
              <a:rPr sz="1800">
                <a:latin typeface="Courier"/>
              </a:rPr>
              <a:t>.csv</a:t>
            </a:r>
            <a:r>
              <a:rPr/>
              <a:t> file</a:t>
            </a:r>
          </a:p>
        </p:txBody>
      </p:sp>
      <p:pic>
        <p:nvPicPr>
          <p:cNvPr descr="../Images/SaveAsCSV.png" id="0" name="Picture 1"/>
          <p:cNvPicPr>
            <a:picLocks noGrp="1" noChangeAspect="1"/>
          </p:cNvPicPr>
          <p:nvPr/>
        </p:nvPicPr>
        <p:blipFill>
          <a:blip r:embed="rId2"/>
          <a:stretch>
            <a:fillRect/>
          </a:stretch>
        </p:blipFill>
        <p:spPr bwMode="auto">
          <a:xfrm>
            <a:off x="6527800" y="1816100"/>
            <a:ext cx="44831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Files,</a:t>
            </a:r>
            <a:r>
              <a:rPr/>
              <a:t> </a:t>
            </a:r>
            <a:r>
              <a:rPr/>
              <a:t>Directories</a:t>
            </a:r>
            <a:r>
              <a:rPr/>
              <a:t> </a:t>
            </a:r>
            <a:r>
              <a:rPr/>
              <a:t>and</a:t>
            </a:r>
            <a:r>
              <a:rPr/>
              <a:t> </a:t>
            </a:r>
            <a:r>
              <a:rPr/>
              <a:t>File</a:t>
            </a:r>
            <a:r>
              <a:rPr/>
              <a:t> </a:t>
            </a:r>
            <a:r>
              <a:rPr/>
              <a:t>Paths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 can not read your data if it does not know where it is stored.</a:t>
            </a:r>
          </a:p>
          <a:p>
            <a:pPr lvl="1"/>
            <a:r>
              <a:rPr/>
              <a:t>Your computer has a system for storing files within directories.</a:t>
            </a:r>
          </a:p>
          <a:p>
            <a:pPr lvl="1"/>
            <a:r>
              <a:rPr/>
              <a:t>Directories are also known as folders.</a:t>
            </a:r>
          </a:p>
          <a:p>
            <a:pPr lvl="1"/>
            <a:r>
              <a:rPr/>
              <a:t>The language used to instruct on the location of the file in known as the </a:t>
            </a:r>
            <a:r>
              <a:rPr sz="1800">
                <a:latin typeface="Courier"/>
              </a:rPr>
              <a:t>file path</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File</a:t>
            </a:r>
            <a:r>
              <a:rPr/>
              <a:t> </a:t>
            </a:r>
            <a:r>
              <a:rPr/>
              <a:t>paths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Starts with a </a:t>
            </a:r>
            <a:r>
              <a:rPr sz="1800">
                <a:latin typeface="Courier"/>
              </a:rPr>
              <a:t>Root Directory</a:t>
            </a:r>
            <a:r>
              <a:rPr/>
              <a:t> and then </a:t>
            </a:r>
            <a:r>
              <a:rPr sz="1800">
                <a:latin typeface="Courier"/>
              </a:rPr>
              <a:t>Branches</a:t>
            </a:r>
            <a:r>
              <a:rPr/>
              <a:t> are specified.</a:t>
            </a:r>
          </a:p>
          <a:p>
            <a:pPr lvl="1"/>
            <a:r>
              <a:rPr/>
              <a:t>You can find out the file path name by right clicking on any file:</a:t>
            </a:r>
          </a:p>
          <a:p>
            <a:pPr lvl="2"/>
            <a:r>
              <a:rPr sz="1800">
                <a:latin typeface="Courier"/>
              </a:rPr>
              <a:t>Properties</a:t>
            </a:r>
            <a:r>
              <a:rPr/>
              <a:t> in Windows</a:t>
            </a:r>
          </a:p>
          <a:p>
            <a:pPr lvl="2"/>
            <a:r>
              <a:rPr sz="1800">
                <a:latin typeface="Courier"/>
              </a:rPr>
              <a:t>Get Info</a:t>
            </a:r>
            <a:r>
              <a:rPr/>
              <a:t> in Mac</a:t>
            </a:r>
            <a:br/>
          </a:p>
          <a:p>
            <a:pPr lvl="1"/>
            <a:r>
              <a:rPr/>
              <a:t>Folders within directories are specified with:</a:t>
            </a:r>
          </a:p>
          <a:p>
            <a:pPr lvl="2"/>
            <a:r>
              <a:rPr sz="1800">
                <a:latin typeface="Courier"/>
              </a:rPr>
              <a:t>/</a:t>
            </a:r>
            <a:r>
              <a:rPr/>
              <a:t> in Mac</a:t>
            </a:r>
            <a:br/>
          </a:p>
          <a:p>
            <a:pPr lvl="2"/>
            <a:r>
              <a:rPr sz="1800">
                <a:latin typeface="Courier"/>
              </a:rPr>
              <a:t>\\</a:t>
            </a:r>
            <a:r>
              <a:rPr/>
              <a:t> in Windows</a:t>
            </a:r>
          </a:p>
          <a:p>
            <a:pPr lvl="1"/>
            <a:r>
              <a:rPr/>
              <a:t>However, the correct notation in R for both is </a:t>
            </a:r>
            <a:r>
              <a:rPr sz="1800">
                <a:latin typeface="Courier"/>
              </a:rPr>
              <a:t>/</a:t>
            </a:r>
          </a:p>
        </p:txBody>
      </p:sp>
      <p:pic>
        <p:nvPicPr>
          <p:cNvPr descr="../Images/FileProperties.png" id="0" name="Picture 1"/>
          <p:cNvPicPr>
            <a:picLocks noGrp="1" noChangeAspect="1"/>
          </p:cNvPicPr>
          <p:nvPr/>
        </p:nvPicPr>
        <p:blipFill>
          <a:blip r:embed="rId2"/>
          <a:stretch>
            <a:fillRect/>
          </a:stretch>
        </p:blipFill>
        <p:spPr bwMode="auto">
          <a:xfrm>
            <a:off x="7277100" y="1816100"/>
            <a:ext cx="2971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Finding</a:t>
            </a:r>
            <a:r>
              <a:rPr/>
              <a:t> </a:t>
            </a:r>
            <a:r>
              <a:rPr/>
              <a:t>and</a:t>
            </a:r>
            <a:r>
              <a:rPr/>
              <a:t> </a:t>
            </a:r>
            <a:r>
              <a:rPr/>
              <a:t>setting</a:t>
            </a:r>
            <a:r>
              <a:rPr/>
              <a:t> </a:t>
            </a:r>
            <a:r>
              <a:rPr/>
              <a:t>your</a:t>
            </a:r>
            <a:r>
              <a:rPr/>
              <a:t> </a:t>
            </a:r>
            <a:r>
              <a:rPr/>
              <a:t>Working</a:t>
            </a:r>
            <a:r>
              <a:rPr/>
              <a:t> </a:t>
            </a:r>
            <a:r>
              <a:rPr/>
              <a:t>Directory</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R will have chosen a working directory for you.</a:t>
            </a:r>
          </a:p>
          <a:p>
            <a:pPr lvl="0" marL="1270000" indent="0">
              <a:buNone/>
            </a:pPr>
            <a:r>
              <a:rPr sz="1800" b="1">
                <a:solidFill>
                  <a:srgbClr val="007020"/>
                </a:solidFill>
                <a:latin typeface="Courier"/>
              </a:rPr>
              <a:t>getwd</a:t>
            </a:r>
            <a:r>
              <a:rPr sz="1800">
                <a:latin typeface="Courier"/>
              </a:rPr>
              <a:t>()</a:t>
            </a:r>
          </a:p>
          <a:p>
            <a:pPr lvl="1"/>
            <a:r>
              <a:rPr/>
              <a:t>Will display your working directory in your console.</a:t>
            </a:r>
            <a:br/>
          </a:p>
          <a:p>
            <a:pPr lvl="1"/>
            <a:r>
              <a:rPr/>
              <a:t>You can then reset it to your desired working directory using.</a:t>
            </a:r>
          </a:p>
          <a:p>
            <a:pPr lvl="0" marL="1270000" indent="0">
              <a:buNone/>
            </a:pPr>
            <a:r>
              <a:rPr sz="1800" b="1">
                <a:solidFill>
                  <a:srgbClr val="007020"/>
                </a:solidFill>
                <a:latin typeface="Courier"/>
              </a:rPr>
              <a:t>setwd</a:t>
            </a:r>
            <a:r>
              <a:rPr sz="1800">
                <a:latin typeface="Courier"/>
              </a:rPr>
              <a:t>()</a:t>
            </a:r>
          </a:p>
        </p:txBody>
      </p:sp>
      <p:pic>
        <p:nvPicPr>
          <p:cNvPr descr="../Images/Setwd.png" id="0" name="Picture 1"/>
          <p:cNvPicPr>
            <a:picLocks noGrp="1" noChangeAspect="1"/>
          </p:cNvPicPr>
          <p:nvPr/>
        </p:nvPicPr>
        <p:blipFill>
          <a:blip r:embed="rId3"/>
          <a:stretch>
            <a:fillRect/>
          </a:stretch>
        </p:blipFill>
        <p:spPr bwMode="auto">
          <a:xfrm>
            <a:off x="6337300" y="1816100"/>
            <a:ext cx="48514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Remember.</a:t>
            </a:r>
            <a:r>
              <a:rPr/>
              <a:t> </a:t>
            </a:r>
            <a:r>
              <a:rPr/>
              <a:t>You</a:t>
            </a:r>
            <a:r>
              <a:rPr/>
              <a:t> </a:t>
            </a:r>
            <a:r>
              <a:rPr/>
              <a:t>need</a:t>
            </a:r>
            <a:r>
              <a:rPr/>
              <a:t> </a:t>
            </a:r>
            <a:r>
              <a:rPr/>
              <a:t>quotation</a:t>
            </a:r>
            <a:r>
              <a:rPr/>
              <a:t> </a:t>
            </a:r>
            <a:r>
              <a:rPr/>
              <a:t>marks</a:t>
            </a:r>
            <a:r>
              <a:rPr/>
              <a:t> </a:t>
            </a:r>
            <a:r>
              <a:rPr/>
              <a:t>(</a:t>
            </a:r>
            <a:r>
              <a:rPr sz="1800">
                <a:latin typeface="Courier"/>
              </a:rPr>
              <a:t>""</a:t>
            </a:r>
            <a:r>
              <a:rPr/>
              <a:t>)</a:t>
            </a:r>
            <a:r>
              <a:rPr/>
              <a:t> </a:t>
            </a:r>
            <a:r>
              <a:rPr/>
              <a:t>around</a:t>
            </a:r>
            <a:r>
              <a:rPr/>
              <a:t> </a:t>
            </a:r>
            <a:r>
              <a:rPr/>
              <a:t>your</a:t>
            </a:r>
            <a:r>
              <a:rPr/>
              <a:t> </a:t>
            </a:r>
            <a:r>
              <a:rPr/>
              <a:t>file</a:t>
            </a:r>
            <a:r>
              <a:rPr/>
              <a:t> </a:t>
            </a:r>
            <a:r>
              <a:rPr/>
              <a:t>path</a:t>
            </a:r>
            <a:r>
              <a:rPr/>
              <a:t> </a:t>
            </a:r>
            <a:r>
              <a:rPr/>
              <a:t>name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Importing data into R</dc:title>
  <dc:creator/>
  <cp:keywords/>
  <dcterms:created xsi:type="dcterms:W3CDTF">2020-03-02T19:06:23Z</dcterms:created>
  <dcterms:modified xsi:type="dcterms:W3CDTF">2020-03-02T19:06:23Z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