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http://datascibc.org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 then hit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1"/>
            <a:r>
              <a:rPr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, then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window.</a:t>
            </a:r>
          </a:p>
          <a:p>
            <a:pPr lvl="1"/>
            <a:r>
              <a:rPr/>
              <a:t>Close R Studio.</a:t>
            </a:r>
          </a:p>
          <a:p>
            <a:pPr lvl="1"/>
            <a:r>
              <a:rPr/>
              <a:t>Restart R Studio and click the </a:t>
            </a:r>
            <a:r>
              <a:rPr>
                <a:latin typeface="Courier"/>
              </a:rPr>
              <a:t>open</a:t>
            </a:r>
            <a:r>
              <a:rPr/>
              <a:t> icon.</a:t>
            </a:r>
          </a:p>
          <a:p>
            <a:pPr lvl="1"/>
            <a:r>
              <a:rPr/>
              <a:t>Find your file and open.</a:t>
            </a:r>
          </a:p>
          <a:p>
            <a:pPr lvl="1"/>
            <a:r>
              <a:rPr/>
              <a:t>Your code should still be there.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>
              <a:buAutoNum type="arabicPeriod"/>
            </a:pPr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>
                <a:latin typeface="Courier"/>
              </a:rPr>
              <a:t>&lt;-</a:t>
            </a:r>
            <a:r>
              <a:rPr/>
              <a:t>(</a:t>
            </a:r>
            <a:r>
              <a:rPr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indent="0">
              <a:buNone/>
            </a:pPr>
            <a:r>
              <a:rPr>
                <a:latin typeface="Courier"/>
              </a:rPr>
              <a:t>practice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practice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indent="0">
              <a:buNone/>
            </a:pPr>
            <a:r>
              <a:rPr>
                <a:latin typeface="Courier"/>
              </a:rPr>
              <a:t>say_hello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>
                <a:latin typeface="Courier"/>
              </a:rPr>
              <a:t>say_hello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indent="0">
              <a:buNone/>
            </a:pPr>
            <a:r>
              <a:rPr>
                <a:latin typeface="Courier"/>
              </a:rPr>
              <a:t>say 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>
                <a:latin typeface="Courier"/>
              </a:rPr>
              <a:t>class()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logical_vector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(logical_vector)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>
                <a:latin typeface="Courier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>
                <a:latin typeface="Courier"/>
              </a:rPr>
              <a:t>name[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Remember, vectors contain elements of the same data type.</a:t>
            </a:r>
          </a:p>
          <a:p>
            <a:pPr lvl="1"/>
            <a:r>
              <a:rPr/>
              <a:t>Thus, what would happen if we were to add a value of </a:t>
            </a:r>
            <a:r>
              <a:rPr>
                <a:latin typeface="Courier"/>
              </a:rPr>
              <a:t>TRUE</a:t>
            </a:r>
            <a:r>
              <a:rPr/>
              <a:t> to a vector of integers?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a value of TRUE to a vector of integers 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vector.</a:t>
            </a:r>
          </a:p>
          <a:p>
            <a:pPr lvl="1"/>
            <a:r>
              <a:rPr/>
              <a:t>This is because logical vectors (i.e. </a:t>
            </a:r>
            <a:r>
              <a:rPr>
                <a:latin typeface="Courier"/>
              </a:rPr>
              <a:t>TRUE</a:t>
            </a:r>
            <a:r>
              <a:rPr/>
              <a:t>/</a:t>
            </a:r>
            <a:r>
              <a:rPr>
                <a:latin typeface="Courier"/>
              </a:rPr>
              <a:t>FALSE</a:t>
            </a:r>
            <a:r>
              <a:rPr/>
              <a:t>) can be coded in a binary format (1/0).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integers.</a:t>
            </a:r>
          </a:p>
          <a:p>
            <a:pPr lvl="0" indent="0">
              <a:buNone/>
            </a:pPr>
            <a:r>
              <a:rPr>
                <a:latin typeface="Courier"/>
              </a:rPr>
              <a:t>test2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"hi"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Recall the vector and 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"1"  "2"  "3"  "4"  "hi"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>
                <a:latin typeface="Courier"/>
              </a:rPr>
              <a:t>Name: "Adam", "Sally", "Eve", "John", "James", "Jennifer"</a:t>
            </a:r>
          </a:p>
          <a:p>
            <a:pPr lvl="2"/>
            <a:r>
              <a:rPr>
                <a:latin typeface="Courier"/>
              </a:rPr>
              <a:t>Age: 50, 25, 32, 67, 46, 19</a:t>
            </a:r>
          </a:p>
          <a:p>
            <a:pPr lvl="2"/>
            <a:r>
              <a:rPr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>
                <a:latin typeface="Courier"/>
              </a:rPr>
              <a:t>patients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patients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>
                <a:latin typeface="Courier"/>
              </a:rPr>
              <a:t>age</a:t>
            </a:r>
            <a:r>
              <a:rPr/>
              <a:t> column from the data frame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>
                <a:latin typeface="Courier"/>
              </a:rPr>
              <a:t>Sys.time()</a:t>
            </a:r>
          </a:p>
          <a:p>
            <a:pPr lvl="2"/>
            <a:r>
              <a:rPr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>
                <a:latin typeface="Courier"/>
              </a:rPr>
              <a:t>head()</a:t>
            </a:r>
          </a:p>
          <a:p>
            <a:pPr lvl="1"/>
            <a:r>
              <a:rPr>
                <a:latin typeface="Courier"/>
              </a:rPr>
              <a:t>tail()</a:t>
            </a:r>
          </a:p>
          <a:p>
            <a:pPr lvl="1"/>
            <a:r>
              <a:rPr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(patients)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name                age           gender         
##  Length:6           Min.   :19.00   Length:6          
##  Class :character   1st Qu.:26.75   Class :character  
##  Mode  :character   Median :39.00   Mode  :character  
##                     Mean   :39.83                     
##                     3rd Qu.:49.00                     
##                  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 (i.e. highlighting of different sub-elements of syntax such as comments, control-flow statements, variables, etc.)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2021-09-07T14:12:45Z</dcterms:created>
  <dcterms:modified xsi:type="dcterms:W3CDTF">2021-09-07T14:12:45Z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