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notesMaster" Target="notesMasters/notesMaster1.xml" /><Relationship Id="rId38" Type="http://schemas.openxmlformats.org/officeDocument/2006/relationships/theme" Target="theme/theme1.xml" /><Relationship Id="rId3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6" Type="http://schemas.openxmlformats.org/officeDocument/2006/relationships/presProps" Target="presProps.xml" /><Relationship Id="rId3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instruction,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rains,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umbrella.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visited</a:t>
            </a:r>
            <a:r>
              <a:rPr/>
              <a:t> </a:t>
            </a:r>
            <a:r>
              <a:rPr/>
              <a:t>Wuhan,</a:t>
            </a:r>
            <a:r>
              <a:rPr/>
              <a:t> </a:t>
            </a:r>
            <a:r>
              <a:rPr/>
              <a:t>quarantine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linicianCoders/ClinicianCoders/Workshops/Workshop7.R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looping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(temp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"Put on sunscreen"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"Put on sunscreen"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we want to add a clause to tell the computer what to do if the condition is NOT met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username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"the1andonly"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(username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"the1andonly"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"Welcome!"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 sz="1800">
                <a:latin typeface="Courier"/>
              </a:rPr>
              <a:t>, username))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"Welcome!"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Try modifying example 3 to your own name, then rerunning - what does it print now?</a:t>
            </a:r>
          </a:p>
          <a:p>
            <a:pPr lvl="1"/>
            <a:r>
              <a:rPr/>
              <a:t>Try filling in the practice to compute the correct summary statistic (</a:t>
            </a:r>
            <a:r>
              <a:rPr sz="1800">
                <a:latin typeface="Courier"/>
              </a:rPr>
              <a:t>mean</a:t>
            </a:r>
            <a:r>
              <a:rPr/>
              <a:t> or </a:t>
            </a:r>
            <a:r>
              <a:rPr sz="1800">
                <a:latin typeface="Courier"/>
              </a:rPr>
              <a:t>median</a:t>
            </a:r>
            <a:r>
              <a:rPr/>
              <a:t>) on the variable </a:t>
            </a:r>
            <a:r>
              <a:rPr sz="1800">
                <a:latin typeface="Courier"/>
              </a:rPr>
              <a:t>cchic$urea</a:t>
            </a:r>
            <a:r>
              <a:rPr/>
              <a:t>. Use </a:t>
            </a:r>
            <a:r>
              <a:rPr sz="1800">
                <a:latin typeface="Courier"/>
              </a:rPr>
              <a:t>print</a:t>
            </a:r>
            <a:r>
              <a:rPr/>
              <a:t> to print our your result. Remeber to remove NA’s if needed.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username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"David"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(username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"the1andonly"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"Welcome!"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"Intruder alert! Move away from the machine"</a:t>
            </a:r>
            <a:r>
              <a:rPr sz="1800">
                <a:latin typeface="Courier"/>
              </a:rPr>
              <a:t>, username))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"Intruder alert! Move away from the machine David"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cchic)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urea), </a:t>
            </a:r>
            <a:r>
              <a:rPr sz="1800">
                <a:solidFill>
                  <a:srgbClr val="902000"/>
                </a:solidFill>
                <a:latin typeface="Courier"/>
              </a:rPr>
              <a:t>bins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542 rows containing non-finite values (stat_bin).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7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normal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(normal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6.1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times when one condition is not enough</a:t>
            </a:r>
          </a:p>
          <a:p>
            <a:pPr lvl="1"/>
            <a:r>
              <a:rPr/>
              <a:t>Here, we can string together multiple (as many as you like) </a:t>
            </a:r>
            <a:r>
              <a:rPr sz="1800">
                <a:latin typeface="Courier"/>
              </a:rPr>
              <a:t>else if</a:t>
            </a:r>
            <a:r>
              <a:rPr/>
              <a:t> statements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mean_urea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br/>
            <a:r>
              <a:rPr sz="1800">
                <a:latin typeface="Courier"/>
              </a:rPr>
              <a:t>median_urea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(median_urea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mean_urea){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negatively skewed"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(median_urea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mean_urea){</a:t>
            </a:r>
            <a:br/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positively skewed"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 is normally distributed"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 is negatively skewed"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%20Coders%20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Copy pasting code is bad</a:t>
            </a:r>
          </a:p>
          <a:p>
            <a:pPr lvl="1"/>
            <a:r>
              <a:rPr/>
              <a:t>Rule of thumb if you copy-paste &gt; 2 time, loop instead</a:t>
            </a:r>
          </a:p>
          <a:p>
            <a:pPr lvl="1"/>
            <a:r>
              <a:rPr/>
              <a:t>Huge/mutiple data sets</a:t>
            </a:r>
          </a:p>
          <a:p>
            <a:pPr lvl="1"/>
            <a:r>
              <a:rPr/>
              <a:t>Less human error-prone</a:t>
            </a:r>
          </a:p>
          <a:p>
            <a:pPr lvl="1"/>
            <a:r>
              <a:rPr/>
              <a:t>Perform same function many times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For</a:t>
            </a:r>
            <a:r>
              <a:rPr/>
              <a:t> and while loops</a:t>
            </a:r>
          </a:p>
          <a:p>
            <a:pPr lvl="1"/>
            <a:r>
              <a:rPr/>
              <a:t>Loops have 2 parts:</a:t>
            </a:r>
          </a:p>
          <a:p>
            <a:pPr lvl="2">
              <a:buAutoNum type="arabicPeriod"/>
            </a:pPr>
            <a:r>
              <a:rPr/>
              <a:t>Number of iterations</a:t>
            </a:r>
          </a:p>
          <a:p>
            <a:pPr lvl="2">
              <a:buAutoNum type="arabicPeriod"/>
            </a:pPr>
            <a:r>
              <a:rPr/>
              <a:t>Body - what to do each iteration?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(i)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
## [1] 2
## [1] 3
## [1] 4
## [1] 5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"the"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"classic"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"example"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"the"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"classic"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"world"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"example"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"the"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"classic"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"example"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(x[i])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"the"
## [1] "classic"
## [1] "hello"
## [1] "world"
## [1] "example"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loop that iterates across every column of </a:t>
            </a:r>
            <a:r>
              <a:rPr sz="1800">
                <a:latin typeface="Courier"/>
              </a:rPr>
              <a:t>cchic</a:t>
            </a:r>
            <a:r>
              <a:rPr/>
              <a:t> and prints out the column name of each column.</a:t>
            </a:r>
          </a:p>
          <a:p>
            <a:pPr lvl="1"/>
            <a:r>
              <a:rPr/>
              <a:t>Hint: </a:t>
            </a:r>
            <a:r>
              <a:rPr sz="1800">
                <a:latin typeface="Courier"/>
              </a:rPr>
              <a:t>length(cchic)</a:t>
            </a:r>
            <a:r>
              <a:rPr/>
              <a:t> will return the number of columns.</a:t>
            </a:r>
          </a:p>
          <a:p>
            <a:pPr lvl="1"/>
            <a:r>
              <a:rPr/>
              <a:t>Hint: </a:t>
            </a:r>
            <a:r>
              <a:rPr sz="1800">
                <a:latin typeface="Courier"/>
              </a:rPr>
              <a:t>print(names(cchic[1]))</a:t>
            </a:r>
            <a:r>
              <a:rPr/>
              <a:t> will print out the contents of column 1.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(cchic)){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(cchic[i]))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loops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power of looping is illustrated when you add in the flexibility of conditional statements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(i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"one"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(i)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"one"
## [1] 2
## [1] 3
## [1] 4
## [1] 5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the %% here checks the remainder when i is divided by 2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(i </a:t>
            </a:r>
            <a:r>
              <a:rPr sz="1800">
                <a:solidFill>
                  <a:srgbClr val="666666"/>
                </a:solidFill>
                <a:latin typeface="Courier"/>
              </a:rPr>
              <a:t>%%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"even"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"odd"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"odd"
## [1] "even"
## [1] "odd"
## [1] "even"
## [1] "odd"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Concept</a:t>
            </a:r>
            <a:r>
              <a:rPr/>
              <a:t> + practice = expert</a:t>
            </a:r>
          </a:p>
          <a:p>
            <a:pPr lvl="1"/>
            <a:r>
              <a:rPr/>
              <a:t>Conditional statements</a:t>
            </a:r>
          </a:p>
          <a:p>
            <a:pPr lvl="1"/>
            <a:r>
              <a:rPr/>
              <a:t>Looping fundamentals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Question: How do we calculate the mean of every numeric variable in </a:t>
            </a:r>
            <a:r>
              <a:rPr sz="1800">
                <a:latin typeface="Courier"/>
              </a:rPr>
              <a:t>chicc</a:t>
            </a:r>
            <a:r>
              <a:rPr/>
              <a:t> and print it out?</a:t>
            </a:r>
          </a:p>
          <a:p>
            <a:pPr lvl="1"/>
            <a:r>
              <a:rPr/>
              <a:t>How would we do this manually?</a:t>
            </a:r>
          </a:p>
          <a:p>
            <a:pPr lvl="1"/>
            <a:r>
              <a:rPr/>
              <a:t>Hint: to check whether something is a numeric variable use </a:t>
            </a:r>
            <a:r>
              <a:rPr sz="1800">
                <a:latin typeface="Courier"/>
              </a:rPr>
              <a:t>is.numeric()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lactate_abg))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2.07398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ph_abg))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7.355328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hco3_abg))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23.25858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temp_c))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36.3113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temp_nc))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36.36864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etc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(cchic)){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(cchic[i]))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is.numeric</a:t>
            </a:r>
            <a:r>
              <a:rPr sz="1800">
                <a:latin typeface="Courier"/>
              </a:rPr>
              <a:t>(cchic[[i]])){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(cchic[[i]]))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loopy!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Lots of practice, lot’s of errors!</a:t>
            </a:r>
          </a:p>
          <a:p>
            <a:pPr lvl="1"/>
            <a:r>
              <a:rPr/>
              <a:t>But eventually, you’ll never look back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might I want to restrict using a conditional statement?</a:t>
            </a:r>
          </a:p>
          <a:p>
            <a:pPr lvl="1"/>
            <a:r>
              <a:rPr/>
              <a:t>How do I write an if else statement?</a:t>
            </a:r>
          </a:p>
          <a:p>
            <a:pPr lvl="1"/>
            <a:r>
              <a:rPr/>
              <a:t>What is the basic structure of a loop?</a:t>
            </a:r>
          </a:p>
          <a:p>
            <a:pPr lvl="1"/>
            <a:r>
              <a:rPr/>
              <a:t>Why are loops important?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Again, please make sure the </a:t>
            </a:r>
            <a:r>
              <a:rPr sz="1800">
                <a:latin typeface="Courier"/>
              </a:rPr>
              <a:t>cchic</a:t>
            </a:r>
            <a:r>
              <a:rPr/>
              <a:t> dataframe is loaded into your R environment</a:t>
            </a:r>
          </a:p>
          <a:p>
            <a:pPr lvl="1"/>
            <a:r>
              <a:rPr/>
              <a:t>Please download Workshop7.R via </a:t>
            </a:r>
            <a:r>
              <a:rPr>
                <a:hlinkClick r:id="rId2"/>
              </a:rPr>
              <a:t>https://github.com/ClinicianCoders/ClinicianCoders/Workshops/Workshop7.R</a:t>
            </a:r>
          </a:p>
          <a:p>
            <a:pPr lvl="1"/>
            <a:r>
              <a:rPr/>
              <a:t>Question: How do we calculate the mean of every numeric variable in </a:t>
            </a:r>
            <a:r>
              <a:rPr sz="1800">
                <a:latin typeface="Courier"/>
              </a:rPr>
              <a:t>chicc</a:t>
            </a:r>
            <a:r>
              <a:rPr/>
              <a:t> and print it out?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inituition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case of a particular event, do action x</a:t>
            </a:r>
          </a:p>
          <a:p>
            <a:pPr lvl="1"/>
            <a:r>
              <a:rPr/>
              <a:t>Permits flexibility</a:t>
            </a:r>
          </a:p>
          <a:p>
            <a:pPr lvl="1"/>
            <a:r>
              <a:rPr/>
              <a:t>No one size fits all algorithms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Control flow is an </a:t>
            </a:r>
            <a:r>
              <a:rPr sz="1800">
                <a:latin typeface="Courier"/>
              </a:rPr>
              <a:t>if</a:t>
            </a:r>
            <a:r>
              <a:rPr/>
              <a:t> statement in R</a:t>
            </a:r>
          </a:p>
          <a:p>
            <a:pPr lvl="1"/>
            <a:r>
              <a:rPr/>
              <a:t>There are 3 parts to an </a:t>
            </a:r>
            <a:r>
              <a:rPr sz="1800">
                <a:latin typeface="Courier"/>
              </a:rPr>
              <a:t>if</a:t>
            </a:r>
            <a:r>
              <a:rPr/>
              <a:t> statement:</a:t>
            </a:r>
          </a:p>
          <a:p>
            <a:pPr lvl="2">
              <a:buAutoNum type="arabicPeriod"/>
            </a:pPr>
            <a:r>
              <a:rPr/>
              <a:t>Test - Does it meet criteria?</a:t>
            </a:r>
          </a:p>
          <a:p>
            <a:pPr lvl="2">
              <a:buAutoNum type="arabicPeriod"/>
            </a:pPr>
            <a:r>
              <a:rPr/>
              <a:t>Action - If yes, what should the algorithm do?</a:t>
            </a:r>
          </a:p>
          <a:p>
            <a:pPr lvl="2">
              <a:buAutoNum type="arabicPeriod"/>
            </a:pPr>
            <a:r>
              <a:rPr/>
              <a:t>Else - And if not?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raining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(raining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"Bring an umbrella!"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}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"Bring an umbrella!"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Different syntax for different test:</a:t>
            </a:r>
          </a:p>
          <a:p>
            <a:pPr lvl="2"/>
            <a:r>
              <a:rPr sz="1800">
                <a:latin typeface="Courier"/>
              </a:rPr>
              <a:t>x == y</a:t>
            </a:r>
            <a:r>
              <a:rPr/>
              <a:t> - is x equal to y</a:t>
            </a:r>
          </a:p>
          <a:p>
            <a:pPr lvl="2"/>
            <a:r>
              <a:rPr sz="1800">
                <a:latin typeface="Courier"/>
              </a:rPr>
              <a:t>x != y</a:t>
            </a:r>
            <a:r>
              <a:rPr/>
              <a:t> - is x NOT equal to y</a:t>
            </a:r>
          </a:p>
          <a:p>
            <a:pPr lvl="2"/>
            <a:r>
              <a:rPr sz="1800">
                <a:latin typeface="Courier"/>
              </a:rPr>
              <a:t>x &lt; y</a:t>
            </a:r>
            <a:r>
              <a:rPr/>
              <a:t> - is x less than y</a:t>
            </a:r>
          </a:p>
          <a:p>
            <a:pPr lvl="2"/>
            <a:r>
              <a:rPr sz="1800">
                <a:latin typeface="Courier"/>
              </a:rPr>
              <a:t>x &lt;= y</a:t>
            </a:r>
            <a:r>
              <a:rPr/>
              <a:t> - is x less than or equal to y</a:t>
            </a:r>
          </a:p>
          <a:p>
            <a:pPr lvl="2"/>
            <a:r>
              <a:rPr sz="1800">
                <a:latin typeface="Courier"/>
              </a:rPr>
              <a:t>x &gt; y</a:t>
            </a:r>
            <a:r>
              <a:rPr/>
              <a:t> - is x greater than y</a:t>
            </a:r>
          </a:p>
          <a:p>
            <a:pPr lvl="2"/>
            <a:r>
              <a:rPr sz="1800">
                <a:latin typeface="Courier"/>
              </a:rPr>
              <a:t>x &gt;= y</a:t>
            </a:r>
            <a:r>
              <a:rPr/>
              <a:t> - is x greater than or equal to 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&amp; looping</dc:title>
  <dc:creator/>
  <cp:keywords/>
  <dcterms:created xsi:type="dcterms:W3CDTF">2020-03-04T08:55:29Z</dcterms:created>
  <dcterms:modified xsi:type="dcterms:W3CDTF">2020-03-04T08:55:29Z</dcterms:modified>
</cp:coreProperties>
</file>