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notesMaster" Target="notesMasters/notesMaster1.xml" /><Relationship Id="rId57" Type="http://schemas.openxmlformats.org/officeDocument/2006/relationships/theme" Target="theme/theme1.xml" /><Relationship Id="rId5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55" Type="http://schemas.openxmlformats.org/officeDocument/2006/relationships/presProps" Target="presProps.xml" /><Relationship Id="rId58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https://r4ds.had.co.nz/introduction.html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Import</a:t>
            </a:r>
            <a:r>
              <a:rPr/>
              <a:t>: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Tidy</a:t>
            </a:r>
            <a:r>
              <a:rPr/>
              <a:t>: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short,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arranging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row.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ensure</a:t>
            </a:r>
            <a:r>
              <a:rPr/>
              <a:t> </a:t>
            </a:r>
            <a:r>
              <a:rPr/>
              <a:t>compatibility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functions.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Transform</a:t>
            </a:r>
            <a:r>
              <a:rPr/>
              <a:t>: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narrowing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(e.g. only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patients);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(e.g. 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discharge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arrival</a:t>
            </a:r>
            <a:r>
              <a:rPr/>
              <a:t> </a:t>
            </a:r>
            <a:r>
              <a:rPr/>
              <a:t>date);</a:t>
            </a:r>
            <a:r>
              <a:rPr/>
              <a:t> </a:t>
            </a:r>
            <a:r>
              <a:rPr/>
              <a:t>calculating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(e.g. counts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means).</a:t>
            </a:r>
          </a:p>
          <a:p>
            <a:pPr lvl="0" marL="0" indent="0">
              <a:buNone/>
            </a:pPr>
          </a:p>
          <a:p>
            <a:pPr lvl="1"/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 b="1"/>
              <a:t>tidying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 b="1"/>
              <a:t>transforming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 b="1"/>
              <a:t>wrangling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Visualisation</a:t>
            </a:r>
            <a:r>
              <a:rPr/>
              <a:t>: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transformed,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visualised.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visualisation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expect,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raise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Modelling</a:t>
            </a:r>
            <a:r>
              <a:rPr/>
              <a:t>: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sufficiently</a:t>
            </a:r>
            <a:r>
              <a:rPr/>
              <a:t> </a:t>
            </a:r>
            <a:r>
              <a:rPr/>
              <a:t>precise,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1"/>
            <a:r>
              <a:rPr b="1"/>
              <a:t>Communication</a:t>
            </a:r>
            <a:r>
              <a:rPr/>
              <a:t>: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communicating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tidyverse.</a:t>
            </a:r>
            <a:r>
              <a:rPr/>
              <a:t> </a:t>
            </a:r>
            <a:r>
              <a:rPr/>
              <a:t>Emphasise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repeating</a:t>
            </a:r>
            <a:r>
              <a:rPr/>
              <a:t> </a:t>
            </a:r>
            <a:r>
              <a:rPr/>
              <a:t>throughout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Maybe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loaded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tidyverse.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RStudio,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window.</a:t>
            </a:r>
          </a:p>
          <a:p>
            <a:pPr lvl="0" marL="0" indent="0">
              <a:buNone/>
            </a:pPr>
          </a:p>
          <a:p>
            <a:pPr lvl="1"/>
            <a:r>
              <a:rPr/>
              <a:t>Console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saved.</a:t>
            </a:r>
          </a:p>
          <a:p>
            <a:pPr lvl="0" marL="0" indent="0">
              <a:buNone/>
            </a:pPr>
          </a:p>
          <a:p>
            <a:pPr lvl="1"/>
            <a:r>
              <a:rPr/>
              <a:t>Source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commands.</a:t>
            </a:r>
          </a:p>
          <a:p>
            <a:pPr lvl="0" marL="0" indent="0">
              <a:buNone/>
            </a:pPr>
          </a:p>
          <a:p>
            <a:pPr lvl="1"/>
            <a:r>
              <a:rPr/>
              <a:t>Environment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with.</a:t>
            </a:r>
          </a:p>
          <a:p>
            <a:pPr lvl="0" marL="0" indent="0">
              <a:buNone/>
            </a:pPr>
          </a:p>
          <a:p>
            <a:pPr lvl="1"/>
            <a:r>
              <a:rPr/>
              <a:t>Files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helper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help,</a:t>
            </a:r>
            <a:r>
              <a:rPr/>
              <a:t> </a:t>
            </a:r>
            <a:r>
              <a:rPr/>
              <a:t>plots.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delete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computer.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does.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##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printed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entered.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consoles.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?Use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labbook</a:t>
            </a:r>
            <a:r>
              <a:rPr/>
              <a:t> </a:t>
            </a:r>
            <a:r>
              <a:rPr/>
              <a:t>idea?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scientist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maintain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labbook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scientist;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sit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file;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labbooks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according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 sz="1800">
                <a:latin typeface="Courier"/>
              </a:rPr>
              <a:t>CCYY-MM-DD.R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https://www.training.nih.gov/assets/Lab_Notebook_508_(new).pdf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http://www3.imperial.ac.uk/pls/portallive/docs/1/7289716.PDF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https://en.wikipedia.org/wiki/Lab_notebook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factory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inputs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machine/factory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oftware-carpentry.org/" TargetMode="External" /><Relationship Id="rId3" Type="http://schemas.openxmlformats.org/officeDocument/2006/relationships/hyperlink" Target="https://rstudio.com/resources/cheatsheets/" TargetMode="External" /><Relationship Id="rId4" Type="http://schemas.openxmlformats.org/officeDocument/2006/relationships/hyperlink" Target="https://r4ds.had.co.nz/" TargetMode="External" /><Relationship Id="rId5" Type="http://schemas.openxmlformats.org/officeDocument/2006/relationships/hyperlink" Target="www.datascibc.org" TargetMode="Externa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Conso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816100"/>
            <a:ext cx="6210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</a:p>
        </p:txBody>
      </p:sp>
      <p:pic>
        <p:nvPicPr>
          <p:cNvPr descr="../Images/RStudio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87600" y="1816100"/>
            <a:ext cx="7429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RStudio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windows</a:t>
            </a:r>
          </a:p>
        </p:txBody>
      </p:sp>
      <p:pic>
        <p:nvPicPr>
          <p:cNvPr descr="../Images/RStudioHighlightWindow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59000" y="1816100"/>
            <a:ext cx="7874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Adjusting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RStudio</a:t>
            </a:r>
          </a:p>
        </p:txBody>
      </p:sp>
      <p:pic>
        <p:nvPicPr>
          <p:cNvPr descr="../Images/RStudioButtonsHighlight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33600" y="1816100"/>
            <a:ext cx="7924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Console</a:t>
            </a:r>
            <a:r>
              <a:rPr/>
              <a:t> </a:t>
            </a:r>
            <a:r>
              <a:rPr/>
              <a:t>window</a:t>
            </a:r>
          </a:p>
        </p:txBody>
      </p:sp>
      <p:pic>
        <p:nvPicPr>
          <p:cNvPr descr="../Images/RStudioConso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816100"/>
            <a:ext cx="8382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Bottom left window.</a:t>
            </a:r>
          </a:p>
          <a:p>
            <a:pPr lvl="1"/>
            <a:r>
              <a:rPr/>
              <a:t>This is R!</a:t>
            </a:r>
          </a:p>
          <a:p>
            <a:pPr lvl="1"/>
            <a:r>
              <a:rPr/>
              <a:t>This is your prompt to type </a:t>
            </a:r>
            <a:r>
              <a:rPr sz="1800">
                <a:latin typeface="Courier"/>
              </a:rPr>
              <a:t>&gt;</a:t>
            </a:r>
            <a:r>
              <a:rPr/>
              <a:t>.</a:t>
            </a:r>
          </a:p>
          <a:p>
            <a:pPr lvl="1"/>
            <a:r>
              <a:rPr/>
              <a:t>Type </a:t>
            </a:r>
            <a:r>
              <a:rPr sz="1800">
                <a:latin typeface="Courier"/>
              </a:rPr>
              <a:t>2 + 2</a:t>
            </a:r>
            <a:r>
              <a:rPr/>
              <a:t> then hit </a:t>
            </a:r>
            <a:r>
              <a:rPr sz="1800">
                <a:latin typeface="Courier"/>
              </a:rPr>
              <a:t>Enter</a:t>
            </a:r>
            <a:r>
              <a:rPr/>
              <a:t>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Console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should see:</a:t>
            </a:r>
          </a:p>
          <a:p>
            <a:pPr lvl="0" marL="1270000" indent="0">
              <a:buNone/>
            </a:pP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4</a:t>
            </a:r>
          </a:p>
          <a:p>
            <a:pPr lvl="1"/>
            <a:r>
              <a:rPr sz="1800">
                <a:latin typeface="Courier"/>
              </a:rPr>
              <a:t>&gt;</a:t>
            </a:r>
            <a:r>
              <a:rPr/>
              <a:t> is the command prompt</a:t>
            </a:r>
          </a:p>
          <a:p>
            <a:pPr lvl="1"/>
            <a:r>
              <a:rPr sz="1800">
                <a:latin typeface="Courier"/>
              </a:rPr>
              <a:t>2 + 2</a:t>
            </a:r>
            <a:r>
              <a:rPr/>
              <a:t> is the command</a:t>
            </a:r>
          </a:p>
          <a:p>
            <a:pPr lvl="1"/>
            <a:r>
              <a:rPr sz="1800">
                <a:latin typeface="Courier"/>
              </a:rPr>
              <a:t>4</a:t>
            </a:r>
            <a:r>
              <a:rPr/>
              <a:t> is the output from R.</a:t>
            </a:r>
          </a:p>
          <a:p>
            <a:pPr lvl="1"/>
            <a:r>
              <a:rPr sz="1800">
                <a:latin typeface="Courier"/>
              </a:rPr>
              <a:t>[1]</a:t>
            </a:r>
            <a:r>
              <a:rPr/>
              <a:t> is telling you that 4 is the first value in a sequence returned by R.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</a:p>
        </p:txBody>
      </p:sp>
      <p:pic>
        <p:nvPicPr>
          <p:cNvPr descr="../Images/RStudioSourc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41500"/>
            <a:ext cx="10515600" cy="429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</a:t>
            </a:r>
            <a:r>
              <a:rPr sz="1800">
                <a:latin typeface="Courier"/>
              </a:rPr>
              <a:t>2 + 2</a:t>
            </a:r>
            <a:r>
              <a:rPr/>
              <a:t>, then </a:t>
            </a:r>
            <a:r>
              <a:rPr sz="1800">
                <a:latin typeface="Courier"/>
              </a:rPr>
              <a:t>Enter</a:t>
            </a:r>
            <a:r>
              <a:rPr/>
              <a:t>.</a:t>
            </a:r>
          </a:p>
          <a:p>
            <a:pPr lvl="1"/>
            <a:r>
              <a:rPr/>
              <a:t>What happens?</a:t>
            </a:r>
          </a:p>
          <a:p>
            <a:pPr lvl="1"/>
            <a:r>
              <a:rPr/>
              <a:t>To ask R to run code</a:t>
            </a:r>
          </a:p>
          <a:p>
            <a:pPr lvl="2"/>
            <a:r>
              <a:rPr/>
              <a:t>Highlight the code and:</a:t>
            </a:r>
          </a:p>
          <a:p>
            <a:pPr lvl="3"/>
            <a:r>
              <a:rPr/>
              <a:t>MacOS: </a:t>
            </a:r>
            <a:r>
              <a:rPr sz="1800">
                <a:latin typeface="Courier"/>
              </a:rPr>
              <a:t>Cmd + Enter</a:t>
            </a:r>
          </a:p>
          <a:p>
            <a:pPr lvl="3"/>
            <a:r>
              <a:rPr/>
              <a:t>Windows: </a:t>
            </a:r>
            <a:r>
              <a:rPr sz="1800">
                <a:latin typeface="Courier"/>
              </a:rPr>
              <a:t>Ctrl + Enter</a:t>
            </a:r>
          </a:p>
          <a:p>
            <a:pPr lvl="1"/>
            <a:r>
              <a:rPr/>
              <a:t>Notice the output in the console.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Click the </a:t>
            </a:r>
            <a:r>
              <a:rPr sz="1800">
                <a:latin typeface="Courier"/>
              </a:rPr>
              <a:t>save</a:t>
            </a:r>
            <a:r>
              <a:rPr/>
              <a:t> icon</a:t>
            </a:r>
          </a:p>
          <a:p>
            <a:pPr lvl="2"/>
            <a:r>
              <a:rPr/>
              <a:t>Save the file under a meaningful name.</a:t>
            </a:r>
          </a:p>
          <a:p>
            <a:pPr lvl="2"/>
            <a:r>
              <a:rPr/>
              <a:t>Save it somewhere you can find it again.</a:t>
            </a:r>
          </a:p>
          <a:p>
            <a:pPr lvl="2"/>
            <a:r>
              <a:rPr/>
              <a:t>.R is the file extension for R scripts.</a:t>
            </a:r>
          </a:p>
          <a:p>
            <a:pPr lvl="1"/>
            <a:r>
              <a:rPr/>
              <a:t>Close the Source window</a:t>
            </a:r>
          </a:p>
          <a:p>
            <a:pPr lvl="1"/>
            <a:r>
              <a:rPr/>
              <a:t>Close R Studio</a:t>
            </a:r>
          </a:p>
          <a:p>
            <a:pPr lvl="1"/>
            <a:r>
              <a:rPr/>
              <a:t>Restart R Studio and click the </a:t>
            </a:r>
            <a:r>
              <a:rPr sz="1800">
                <a:latin typeface="Courier"/>
              </a:rPr>
              <a:t>open</a:t>
            </a:r>
            <a:r>
              <a:rPr/>
              <a:t> icon</a:t>
            </a:r>
          </a:p>
          <a:p>
            <a:pPr lvl="1"/>
            <a:r>
              <a:rPr/>
              <a:t>Find your file and open</a:t>
            </a:r>
          </a:p>
          <a:p>
            <a:pPr lvl="1"/>
            <a:r>
              <a:rPr/>
              <a:t>Your code still there</a:t>
            </a:r>
          </a:p>
          <a:p>
            <a:pPr lvl="1"/>
            <a:r>
              <a:rPr/>
              <a:t>You can run it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%20Coders%20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Object names</a:t>
            </a:r>
          </a:p>
          <a:p>
            <a:pPr lvl="1"/>
            <a:r>
              <a:rPr/>
              <a:t>Data</a:t>
            </a:r>
          </a:p>
          <a:p>
            <a:pPr lvl="2"/>
            <a:r>
              <a:rPr b="1"/>
              <a:t>Vectors</a:t>
            </a:r>
          </a:p>
          <a:p>
            <a:pPr lvl="2"/>
            <a:r>
              <a:rPr b="1"/>
              <a:t>Data frames</a:t>
            </a:r>
          </a:p>
          <a:p>
            <a:pPr lvl="2"/>
            <a:r>
              <a:rPr/>
              <a:t>Matrices</a:t>
            </a:r>
          </a:p>
          <a:p>
            <a:pPr lvl="2"/>
            <a:r>
              <a:rPr/>
              <a:t>Lists</a:t>
            </a:r>
          </a:p>
          <a:p>
            <a:pPr lvl="1"/>
            <a:r>
              <a:rPr/>
              <a:t>Functions</a:t>
            </a:r>
          </a:p>
          <a:p>
            <a:pPr lvl="2"/>
            <a:r>
              <a:rPr/>
              <a:t>Stored in packages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Object names</a:t>
            </a:r>
          </a:p>
          <a:p>
            <a:pPr lvl="2"/>
            <a:r>
              <a:rPr/>
              <a:t>Everything needs a name in R: tables, plots, data files, functions</a:t>
            </a:r>
          </a:p>
          <a:p>
            <a:pPr lvl="1"/>
            <a:r>
              <a:rPr/>
              <a:t>Data</a:t>
            </a:r>
          </a:p>
          <a:p>
            <a:pPr lvl="2"/>
            <a:r>
              <a:rPr/>
              <a:t>Data comes in different classes:</a:t>
            </a:r>
          </a:p>
          <a:p>
            <a:pPr lvl="3"/>
            <a:r>
              <a:rPr/>
              <a:t>Real numbers - </a:t>
            </a:r>
            <a:r>
              <a:rPr sz="1800">
                <a:latin typeface="Courier"/>
              </a:rPr>
              <a:t>numeric</a:t>
            </a:r>
          </a:p>
          <a:p>
            <a:pPr lvl="3"/>
            <a:r>
              <a:rPr/>
              <a:t>Discrete numbers - </a:t>
            </a:r>
            <a:r>
              <a:rPr sz="1800">
                <a:latin typeface="Courier"/>
              </a:rPr>
              <a:t>integer</a:t>
            </a:r>
          </a:p>
          <a:p>
            <a:pPr lvl="3"/>
            <a:r>
              <a:rPr/>
              <a:t>Characters - </a:t>
            </a:r>
            <a:r>
              <a:rPr sz="1800">
                <a:latin typeface="Courier"/>
              </a:rPr>
              <a:t>character</a:t>
            </a:r>
          </a:p>
          <a:p>
            <a:pPr lvl="2"/>
            <a:r>
              <a:rPr/>
              <a:t>Data can be stored in vectors</a:t>
            </a:r>
          </a:p>
          <a:p>
            <a:pPr lvl="2"/>
            <a:r>
              <a:rPr/>
              <a:t>Vectors can be stored in data frames</a:t>
            </a:r>
          </a:p>
          <a:p>
            <a:pPr lvl="1"/>
            <a:r>
              <a:rPr/>
              <a:t>Functions</a:t>
            </a:r>
          </a:p>
          <a:p>
            <a:pPr lvl="2"/>
            <a:r>
              <a:rPr/>
              <a:t>Little factories</a:t>
            </a:r>
          </a:p>
          <a:p>
            <a:pPr lvl="2"/>
            <a:r>
              <a:rPr/>
              <a:t>Take an input (raw material) use function (factory) get an output (product)</a:t>
            </a:r>
          </a:p>
          <a:p>
            <a:pPr lvl="2"/>
            <a:r>
              <a:rPr/>
              <a:t>Functions are collated into packages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Object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assign names to objects in R.</a:t>
            </a:r>
          </a:p>
          <a:p>
            <a:pPr lvl="1"/>
            <a:r>
              <a:rPr/>
              <a:t>This is the assignment operator </a:t>
            </a:r>
            <a:r>
              <a:rPr sz="1800">
                <a:latin typeface="Courier"/>
              </a:rPr>
              <a:t>&lt;-</a:t>
            </a:r>
            <a:r>
              <a:rPr/>
              <a:t>(</a:t>
            </a:r>
            <a:r>
              <a:rPr sz="1800">
                <a:latin typeface="Courier"/>
              </a:rPr>
              <a:t>=</a:t>
            </a:r>
            <a:r>
              <a:rPr/>
              <a:t>)</a:t>
            </a:r>
          </a:p>
          <a:p>
            <a:pPr lvl="1"/>
            <a:r>
              <a:rPr/>
              <a:t>Shortcut:</a:t>
            </a:r>
          </a:p>
          <a:p>
            <a:pPr lvl="2"/>
            <a:r>
              <a:rPr/>
              <a:t>Mac OSX: </a:t>
            </a:r>
            <a:r>
              <a:rPr sz="1800">
                <a:latin typeface="Courier"/>
              </a:rPr>
              <a:t>Option + -</a:t>
            </a:r>
          </a:p>
          <a:p>
            <a:pPr lvl="2"/>
            <a:r>
              <a:rPr/>
              <a:t>Windows: </a:t>
            </a:r>
            <a:r>
              <a:rPr sz="1800">
                <a:latin typeface="Courier"/>
              </a:rPr>
              <a:t>Alt + -</a:t>
            </a:r>
          </a:p>
          <a:p>
            <a:pPr lvl="1"/>
            <a:r>
              <a:rPr/>
              <a:t>Return the stored value by typing the name.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practice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br/>
            <a:r>
              <a:rPr sz="1800">
                <a:latin typeface="Courier"/>
              </a:rPr>
              <a:t>practice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10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Object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store any object under a name.</a:t>
            </a:r>
          </a:p>
          <a:p>
            <a:pPr lvl="1"/>
            <a:r>
              <a:rPr/>
              <a:t>This example stores a character variable. You need to use quote marks to assign it.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say_hello &lt;-</a:t>
            </a:r>
            <a:r>
              <a:rPr sz="1800">
                <a:solidFill>
                  <a:srgbClr val="4070A0"/>
                </a:solidFill>
                <a:latin typeface="Courier"/>
              </a:rPr>
              <a:t> "hello"</a:t>
            </a:r>
            <a:br/>
            <a:r>
              <a:rPr sz="1800">
                <a:latin typeface="Courier"/>
              </a:rPr>
              <a:t>say_hello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"hello"</a:t>
            </a:r>
          </a:p>
          <a:p>
            <a:pPr lvl="1"/>
            <a:r>
              <a:rPr/>
              <a:t>Note that R does not like spaces in names.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say hello &lt;-</a:t>
            </a:r>
            <a:r>
              <a:rPr sz="1800">
                <a:solidFill>
                  <a:srgbClr val="4070A0"/>
                </a:solidFill>
                <a:latin typeface="Courier"/>
              </a:rPr>
              <a:t> "hello"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Error: &lt;text&gt;:1:5: unexpected symbol
## 1: say hello
##         ^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is a statistical computing language</a:t>
            </a:r>
          </a:p>
          <a:p>
            <a:pPr lvl="1"/>
            <a:r>
              <a:rPr/>
              <a:t>It is built around an understanding of data</a:t>
            </a:r>
          </a:p>
          <a:p>
            <a:pPr lvl="1"/>
            <a:r>
              <a:rPr/>
              <a:t>Statistics uses:</a:t>
            </a:r>
          </a:p>
          <a:p>
            <a:pPr lvl="2"/>
            <a:r>
              <a:rPr/>
              <a:t>Vectors</a:t>
            </a:r>
          </a:p>
          <a:p>
            <a:pPr lvl="2"/>
            <a:r>
              <a:rPr/>
              <a:t>Data frames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vector contains elements of the same datatype.</a:t>
            </a:r>
          </a:p>
          <a:p>
            <a:pPr lvl="2"/>
            <a:r>
              <a:rPr/>
              <a:t>A vector of integers - an example would be 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 48</a:t>
            </a:r>
          </a:p>
          <a:p>
            <a:pPr lvl="2"/>
            <a:r>
              <a:rPr/>
              <a:t>A vector of real numbers - an example would be temperature.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37.5 37.1 37.3 38.3 37.4 38.9</a:t>
            </a:r>
          </a:p>
          <a:p>
            <a:pPr lvl="2"/>
            <a:r>
              <a:rPr/>
              <a:t>A vector of characters/strings - an example would be name.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"Adam"  "Sally" "Eve"   "John"  "James"</a:t>
            </a:r>
          </a:p>
          <a:p>
            <a:pPr lvl="2"/>
            <a:r>
              <a:rPr/>
              <a:t>A vector of logicals - an example would be ‘are the blood results avaiblable?’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 TRUE FALSE FALSE  TRUE  TRUE</a:t>
            </a:r>
          </a:p>
          <a:p>
            <a:pPr lvl="1"/>
            <a:r>
              <a:rPr/>
              <a:t>You can always check the data type in a vector using the function </a:t>
            </a:r>
            <a:r>
              <a:rPr sz="1800">
                <a:latin typeface="Courier"/>
              </a:rPr>
              <a:t>class()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logical_vector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(logical_vector)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"logical"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Naming</a:t>
            </a:r>
            <a:r>
              <a:rPr/>
              <a:t> </a:t>
            </a:r>
            <a:r>
              <a:rPr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sz="1800">
                <a:latin typeface="Courier"/>
              </a:rPr>
              <a:t>c()</a:t>
            </a:r>
            <a:r>
              <a:rPr/>
              <a:t> function combines individual values into a single vector.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Storing several ages in one vector.</a:t>
            </a:r>
            <a:br/>
            <a:r>
              <a:rPr sz="1800">
                <a:latin typeface="Courier"/>
              </a:rPr>
              <a:t>age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Storing several peoples' names in one vector.</a:t>
            </a:r>
            <a:br/>
            <a:r>
              <a:rPr sz="1800">
                <a:latin typeface="Courier"/>
              </a:rPr>
              <a:t>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"Adam"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"Sally"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"Eve"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"John"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"James"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"Jennifer"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name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"Adam"     "Sally"    "Eve"      "John"     "James"    "Jennifer"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Recalling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creates an index for each element of the vector.</a:t>
            </a:r>
          </a:p>
          <a:p>
            <a:pPr lvl="1"/>
            <a:r>
              <a:rPr/>
              <a:t>It allocates a number to each element within the vector from left to right, starting with </a:t>
            </a:r>
            <a:r>
              <a:rPr sz="1800">
                <a:latin typeface="Courier"/>
              </a:rPr>
              <a:t>1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age of the second person.</a:t>
            </a:r>
            <a:br/>
            <a:r>
              <a:rPr sz="1800">
                <a:latin typeface="Courier"/>
              </a:rPr>
              <a:t>age[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25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age of the fourth person.</a:t>
            </a:r>
            <a:br/>
            <a:r>
              <a:rPr sz="1800">
                <a:latin typeface="Courier"/>
              </a:rPr>
              <a:t>age[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67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name of the fifth person.</a:t>
            </a:r>
            <a:br/>
            <a:r>
              <a:rPr sz="1800">
                <a:latin typeface="Courier"/>
              </a:rPr>
              <a:t>name[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"James"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are already familiar with data frames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A data frame is a series of vectors aligned to form a table</a:t>
            </a:r>
          </a:p>
          <a:p>
            <a:pPr lvl="1"/>
            <a:r>
              <a:rPr/>
              <a:t>Each vector becomes a column in the table</a:t>
            </a:r>
          </a:p>
          <a:p>
            <a:pPr lvl="1"/>
            <a:r>
              <a:rPr/>
              <a:t>A properly formatted excel spreadsheet is essentially a data frame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and name vectors containing information about these 6 patients.</a:t>
            </a:r>
          </a:p>
          <a:p>
            <a:pPr lvl="2"/>
            <a:r>
              <a:rPr sz="1800">
                <a:latin typeface="Courier"/>
              </a:rPr>
              <a:t>Name: "Adam", "Sally", "Eve", "John", "James", "Jennifer"</a:t>
            </a:r>
          </a:p>
          <a:p>
            <a:pPr lvl="2"/>
            <a:r>
              <a:rPr sz="1800">
                <a:latin typeface="Courier"/>
              </a:rPr>
              <a:t>Age: 50, 25, 32, 67, 46, 19</a:t>
            </a:r>
          </a:p>
          <a:p>
            <a:pPr lvl="2"/>
            <a:r>
              <a:rPr sz="1800">
                <a:latin typeface="Courier"/>
              </a:rPr>
              <a:t>Gender: "male", "female", "female", "male", "male", "female"</a:t>
            </a:r>
          </a:p>
          <a:p>
            <a:pPr lvl="1"/>
            <a:r>
              <a:rPr/>
              <a:t>Quotation marks are not needed for object names in R, but are when your data is made up of characters e.g. “male”, “female”.</a:t>
            </a:r>
          </a:p>
          <a:p>
            <a:pPr lvl="1"/>
            <a:r>
              <a:rPr/>
              <a:t>As a rule:</a:t>
            </a:r>
          </a:p>
          <a:p>
            <a:pPr lvl="2"/>
            <a:r>
              <a:rPr/>
              <a:t>Characters on the left side of the assignment operator. No quote marks.</a:t>
            </a:r>
          </a:p>
          <a:p>
            <a:pPr lvl="2"/>
            <a:r>
              <a:rPr/>
              <a:t>Characters on the right side of the assignment operator. Use quote marks if storing letters.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Much of the following material can be sourced from open access resources</a:t>
            </a:r>
          </a:p>
          <a:p>
            <a:pPr lvl="2"/>
            <a:r>
              <a:rPr>
                <a:hlinkClick r:id="rId2"/>
              </a:rPr>
              <a:t>Software Carpentry</a:t>
            </a:r>
          </a:p>
          <a:p>
            <a:pPr lvl="2"/>
            <a:r>
              <a:rPr>
                <a:hlinkClick r:id="rId3"/>
              </a:rPr>
              <a:t>R Cheatsheets</a:t>
            </a:r>
          </a:p>
          <a:p>
            <a:pPr lvl="2"/>
            <a:r>
              <a:rPr/>
              <a:t>Stack Overflow</a:t>
            </a:r>
          </a:p>
          <a:p>
            <a:pPr lvl="2"/>
            <a:r>
              <a:rPr>
                <a:hlinkClick r:id="rId4"/>
              </a:rPr>
              <a:t>Hadley Wickham’s R for Data Science</a:t>
            </a:r>
          </a:p>
          <a:p>
            <a:pPr lvl="1"/>
            <a:r>
              <a:rPr/>
              <a:t>Initially collated by members of the </a:t>
            </a:r>
            <a:r>
              <a:rPr>
                <a:hlinkClick r:id="rId5"/>
              </a:rPr>
              <a:t>DataSciBC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Combine these vectors into a data frame using </a:t>
            </a:r>
            <a:r>
              <a:rPr sz="1800">
                <a:latin typeface="Courier"/>
              </a:rPr>
              <a:t>data.frame()</a:t>
            </a:r>
            <a:r>
              <a:rPr/>
              <a:t>.</a:t>
            </a:r>
          </a:p>
          <a:p>
            <a:pPr lvl="2"/>
            <a:r>
              <a:rPr/>
              <a:t>Hint, the vector names need to go inside the </a:t>
            </a:r>
            <a:r>
              <a:rPr sz="1800">
                <a:latin typeface="Courier"/>
              </a:rPr>
              <a:t>()</a:t>
            </a:r>
            <a:r>
              <a:rPr/>
              <a:t>.</a:t>
            </a:r>
          </a:p>
          <a:p>
            <a:pPr lvl="1"/>
            <a:r>
              <a:rPr/>
              <a:t>Save the data frame under the name </a:t>
            </a:r>
            <a:r>
              <a:rPr sz="1800">
                <a:latin typeface="Courier"/>
              </a:rPr>
              <a:t>patients</a:t>
            </a:r>
            <a:r>
              <a:rPr/>
              <a:t>.</a:t>
            </a:r>
          </a:p>
          <a:p>
            <a:pPr lvl="1"/>
            <a:r>
              <a:rPr/>
              <a:t>Print the data frame called </a:t>
            </a:r>
            <a:r>
              <a:rPr sz="1800">
                <a:latin typeface="Courier"/>
              </a:rPr>
              <a:t>patients</a:t>
            </a:r>
            <a:r>
              <a:rPr/>
              <a:t> to your console.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Creating individual vectors.</a:t>
            </a:r>
            <a:br/>
            <a:br/>
            <a:r>
              <a:rPr sz="1800">
                <a:latin typeface="Courier"/>
              </a:rPr>
              <a:t>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"Adam"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"Sally"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"Eve"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"John"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"James"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"Jennifer"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)</a:t>
            </a:r>
            <a:br/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Combining into a data frame.</a:t>
            </a:r>
            <a:br/>
            <a:br/>
            <a:r>
              <a:rPr sz="1800">
                <a:latin typeface="Courier"/>
              </a:rPr>
              <a:t>patients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(name, age, gender)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patients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R arranges the vectors as columns in the data frame.</a:t>
            </a:r>
          </a:p>
          <a:p>
            <a:pPr lvl="1"/>
            <a:r>
              <a:rPr/>
              <a:t>R names the columns of the data frame after the names of the vectors.</a:t>
            </a:r>
          </a:p>
          <a:p>
            <a:pPr lvl="1"/>
            <a:r>
              <a:rPr/>
              <a:t>R numbers each row of the data frame, creating an index for each row within the data frame.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frame columns are vectors.</a:t>
            </a:r>
          </a:p>
          <a:p>
            <a:pPr lvl="1"/>
            <a:r>
              <a:rPr sz="1800">
                <a:latin typeface="Courier"/>
              </a:rPr>
              <a:t>$</a:t>
            </a:r>
            <a:r>
              <a:rPr/>
              <a:t> can be used to extract a vector from a data frame.</a:t>
            </a:r>
          </a:p>
          <a:p>
            <a:pPr lvl="1"/>
            <a:r>
              <a:rPr/>
              <a:t>We can get the </a:t>
            </a:r>
            <a:r>
              <a:rPr sz="1800">
                <a:latin typeface="Courier"/>
              </a:rPr>
              <a:t>age</a:t>
            </a:r>
            <a:r>
              <a:rPr/>
              <a:t> column from the data frame </a:t>
            </a:r>
            <a:r>
              <a:rPr sz="1800">
                <a:latin typeface="Courier"/>
              </a:rPr>
              <a:t>patients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patients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 a value of TRUE to a vector of integers.</a:t>
            </a:r>
          </a:p>
          <a:p>
            <a:pPr lvl="1"/>
            <a:r>
              <a:rPr/>
              <a:t>Give it a name.</a:t>
            </a:r>
          </a:p>
          <a:p>
            <a:pPr lvl="1"/>
            <a:r>
              <a:rPr/>
              <a:t>Recall the vector.</a:t>
            </a:r>
          </a:p>
          <a:p>
            <a:pPr lvl="1"/>
            <a:r>
              <a:rPr/>
              <a:t>Use </a:t>
            </a:r>
            <a:r>
              <a:rPr sz="1800">
                <a:latin typeface="Courier"/>
              </a:rPr>
              <a:t>str()</a:t>
            </a:r>
            <a:r>
              <a:rPr/>
              <a:t>/</a:t>
            </a:r>
            <a:r>
              <a:rPr sz="1800">
                <a:latin typeface="Courier"/>
              </a:rPr>
              <a:t>class()</a:t>
            </a:r>
            <a:r>
              <a:rPr/>
              <a:t> to examine the structure of the vector.</a:t>
            </a:r>
          </a:p>
          <a:p>
            <a:pPr lvl="1"/>
            <a:r>
              <a:rPr/>
              <a:t>What has happened?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test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test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 2 3 4 1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(test)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num [1:5] 1 2 3 4 1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(test)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"numeric"</a:t>
            </a:r>
          </a:p>
          <a:p>
            <a:pPr lvl="1"/>
            <a:r>
              <a:rPr/>
              <a:t>The value of </a:t>
            </a:r>
            <a:r>
              <a:rPr sz="1800">
                <a:latin typeface="Courier"/>
              </a:rPr>
              <a:t>TRUE</a:t>
            </a:r>
            <a:r>
              <a:rPr/>
              <a:t> has been changed to 1.</a:t>
            </a:r>
          </a:p>
          <a:p>
            <a:pPr lvl="1"/>
            <a:r>
              <a:rPr/>
              <a:t>The vector is still a numeric vector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 a character variable to a vector of integers</a:t>
            </a:r>
          </a:p>
          <a:p>
            <a:pPr lvl="1"/>
            <a:r>
              <a:rPr/>
              <a:t>Recall the vector</a:t>
            </a:r>
          </a:p>
          <a:p>
            <a:pPr lvl="1"/>
            <a:r>
              <a:rPr/>
              <a:t>What has happened?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test2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"hi"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test2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"1"  "2"  "3"  "4"  "hi"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(test2)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"character"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(test2)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chr [1:5] "1" "2" "3" "4" "hi"</a:t>
            </a:r>
          </a:p>
          <a:p>
            <a:pPr lvl="1"/>
            <a:r>
              <a:rPr/>
              <a:t>The character variable has been added on to the end of the vector.</a:t>
            </a:r>
          </a:p>
          <a:p>
            <a:pPr lvl="1"/>
            <a:r>
              <a:rPr/>
              <a:t>The vector is now a character vector.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9169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22500"/>
            <a:ext cx="10515600" cy="351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Motivation for R: what and why?</a:t>
            </a:r>
          </a:p>
          <a:p>
            <a:pPr lvl="1"/>
            <a:r>
              <a:rPr/>
              <a:t>Typical data science pipeline</a:t>
            </a:r>
          </a:p>
          <a:p>
            <a:pPr lvl="1"/>
            <a:r>
              <a:rPr/>
              <a:t>RStudio: a tour</a:t>
            </a:r>
          </a:p>
          <a:p>
            <a:pPr lvl="1"/>
            <a:r>
              <a:rPr/>
              <a:t>R building blocks</a:t>
            </a:r>
          </a:p>
          <a:p>
            <a:pPr lvl="1"/>
            <a:r>
              <a:rPr/>
              <a:t>Using/writing functions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30400"/>
            <a:ext cx="10515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Sometimes taught as a “black box”.</a:t>
            </a:r>
          </a:p>
          <a:p>
            <a:pPr lvl="1"/>
            <a:r>
              <a:rPr/>
              <a:t>You can think of them as a factory.</a:t>
            </a:r>
          </a:p>
          <a:p>
            <a:pPr lvl="1"/>
            <a:r>
              <a:rPr/>
              <a:t>Usually labelled as a verb (they are “doing” something).</a:t>
            </a:r>
          </a:p>
          <a:p>
            <a:pPr lvl="1"/>
            <a:r>
              <a:rPr/>
              <a:t>Many come built into R.</a:t>
            </a:r>
          </a:p>
          <a:p>
            <a:pPr lvl="2"/>
            <a:r>
              <a:rPr sz="1800">
                <a:latin typeface="Courier"/>
              </a:rPr>
              <a:t>Sys.time()</a:t>
            </a:r>
          </a:p>
          <a:p>
            <a:pPr lvl="2"/>
            <a:r>
              <a:rPr sz="1800">
                <a:latin typeface="Courier"/>
              </a:rPr>
              <a:t>mean(1:100)</a:t>
            </a:r>
          </a:p>
          <a:p>
            <a:pPr lvl="1"/>
            <a:r>
              <a:rPr/>
              <a:t>You can also install ‘packages’ containing bundles of functions.</a:t>
            </a:r>
          </a:p>
          <a:p>
            <a:pPr lvl="1"/>
            <a:r>
              <a:rPr/>
              <a:t>View each function as a separate factory in a production line.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</a:p>
        </p:txBody>
      </p:sp>
      <p:pic>
        <p:nvPicPr>
          <p:cNvPr descr="../Images/Function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730500"/>
            <a:ext cx="105156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have been using functions already!</a:t>
            </a:r>
          </a:p>
          <a:p>
            <a:pPr lvl="1"/>
            <a:r>
              <a:rPr sz="1800">
                <a:latin typeface="Courier"/>
              </a:rPr>
              <a:t>data.frame()</a:t>
            </a:r>
            <a:r>
              <a:rPr/>
              <a:t> is a function.</a:t>
            </a:r>
          </a:p>
          <a:p>
            <a:pPr lvl="1"/>
            <a:r>
              <a:rPr sz="1800">
                <a:latin typeface="Courier"/>
              </a:rPr>
              <a:t>age, gender, weight</a:t>
            </a:r>
            <a:r>
              <a:rPr/>
              <a:t> are the input arguments.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(name, age, gender)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The data frame is the output.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</a:t>
            </a:r>
            <a:r>
              <a:rPr sz="1800">
                <a:latin typeface="Courier"/>
              </a:rPr>
              <a:t>patients</a:t>
            </a:r>
            <a:r>
              <a:rPr/>
              <a:t> data frame as the argument.</a:t>
            </a:r>
          </a:p>
          <a:p>
            <a:pPr lvl="1"/>
            <a:r>
              <a:rPr sz="1800">
                <a:latin typeface="Courier"/>
              </a:rPr>
              <a:t>head()</a:t>
            </a:r>
          </a:p>
          <a:p>
            <a:pPr lvl="1"/>
            <a:r>
              <a:rPr sz="1800">
                <a:latin typeface="Courier"/>
              </a:rPr>
              <a:t>tail()</a:t>
            </a:r>
          </a:p>
          <a:p>
            <a:pPr lvl="1"/>
            <a:r>
              <a:rPr sz="1800">
                <a:latin typeface="Courier"/>
              </a:rPr>
              <a:t>summary()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head()</a:t>
            </a:r>
            <a:r>
              <a:rPr/>
              <a:t> Gives you the first 6 rows</a:t>
            </a:r>
          </a:p>
          <a:p>
            <a:pPr lvl="1"/>
            <a:r>
              <a:rPr sz="1800">
                <a:latin typeface="Courier"/>
              </a:rPr>
              <a:t>tail()</a:t>
            </a:r>
            <a:r>
              <a:rPr/>
              <a:t> Gives you the last 6 rows</a:t>
            </a:r>
          </a:p>
          <a:p>
            <a:pPr lvl="1"/>
            <a:r>
              <a:rPr sz="1800">
                <a:latin typeface="Courier"/>
              </a:rPr>
              <a:t>summary()</a:t>
            </a:r>
            <a:r>
              <a:rPr/>
              <a:t> Gives an overview of the object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(patients)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name        age           gender 
##  Adam    :1   Min.   :19.00   female:3  
##  Eve     :1   1st Qu.:26.75   male  :3  
##  James   :1   Median :39.00             
##  Jennifer:1   Mean   :39.83             
##  John    :1   3rd Qu.:49.00             
##  Sally   :1   Max.   :67.00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Warning</a:t>
            </a:r>
            <a:r>
              <a:rPr/>
              <a:t> </a:t>
            </a:r>
            <a:r>
              <a:rPr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Functions are carrying out pre-written instructions.</a:t>
            </a:r>
          </a:p>
          <a:p>
            <a:pPr lvl="1"/>
            <a:r>
              <a:rPr/>
              <a:t>They will fail if they are supplied with the wrong kind of data - they will return an error message instead.</a:t>
            </a:r>
          </a:p>
          <a:p>
            <a:pPr lvl="1"/>
            <a:r>
              <a:rPr/>
              <a:t>Try </a:t>
            </a:r>
            <a:r>
              <a:rPr sz="1800">
                <a:latin typeface="Courier"/>
              </a:rPr>
              <a:t>mean(patients$gender)</a:t>
            </a:r>
          </a:p>
          <a:p>
            <a:pPr lvl="1"/>
            <a:r>
              <a:rPr/>
              <a:t>There are other constraints, which are dependent on the function itself.</a:t>
            </a:r>
          </a:p>
          <a:p>
            <a:pPr lvl="1"/>
            <a:r>
              <a:rPr/>
              <a:t>HINT: some functions will not work with missing values. You will then need to specify the argument to remove these missing values.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How do you find out how to use a particular function?</a:t>
            </a:r>
          </a:p>
          <a:p>
            <a:pPr lvl="1"/>
            <a:r>
              <a:rPr/>
              <a:t>Three ways:</a:t>
            </a:r>
          </a:p>
          <a:p>
            <a:pPr lvl="2"/>
            <a:r>
              <a:rPr/>
              <a:t>Select the </a:t>
            </a:r>
            <a:r>
              <a:rPr sz="1800">
                <a:latin typeface="Courier"/>
              </a:rPr>
              <a:t>help</a:t>
            </a:r>
            <a:r>
              <a:rPr/>
              <a:t> tab in bottom right of RStudio, then type the function name into the search box, and read the help page.</a:t>
            </a:r>
          </a:p>
          <a:p>
            <a:pPr lvl="2"/>
            <a:r>
              <a:rPr/>
              <a:t>Type </a:t>
            </a:r>
            <a:r>
              <a:rPr sz="1800">
                <a:latin typeface="Courier"/>
              </a:rPr>
              <a:t>?function_name</a:t>
            </a:r>
            <a:r>
              <a:rPr/>
              <a:t> into the console.</a:t>
            </a:r>
          </a:p>
          <a:p>
            <a:pPr lvl="2"/>
            <a:r>
              <a:rPr/>
              <a:t>If you can’t remember the exact function name try typing </a:t>
            </a:r>
            <a:r>
              <a:rPr sz="1800">
                <a:latin typeface="Courier"/>
              </a:rPr>
              <a:t>??whatever_you_want_to_do</a:t>
            </a:r>
            <a:r>
              <a:rPr/>
              <a:t> into the console. It searches the whole database for matching terms.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pic>
        <p:nvPicPr>
          <p:cNvPr descr="../Images/HelpP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57700" y="1816100"/>
            <a:ext cx="3276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It’s quite complicated.</a:t>
            </a:r>
          </a:p>
          <a:p>
            <a:pPr lvl="1"/>
            <a:r>
              <a:rPr/>
              <a:t>But the information is usually displayed in a standard format:</a:t>
            </a:r>
          </a:p>
          <a:p>
            <a:pPr lvl="2"/>
            <a:r>
              <a:rPr/>
              <a:t>Brief description</a:t>
            </a:r>
          </a:p>
          <a:p>
            <a:pPr lvl="2"/>
            <a:r>
              <a:rPr/>
              <a:t>An example of use</a:t>
            </a:r>
          </a:p>
          <a:p>
            <a:pPr lvl="2"/>
            <a:r>
              <a:rPr/>
              <a:t>The argument(s) that can be passed to the function - along with any default value it takes if there is no value provided.</a:t>
            </a:r>
          </a:p>
          <a:p>
            <a:pPr lvl="2"/>
            <a:r>
              <a:rPr/>
              <a:t>Breakdown of these arguments. Gives you more information about what you need to put in.</a:t>
            </a:r>
          </a:p>
          <a:p>
            <a:pPr lvl="2"/>
            <a:r>
              <a:rPr/>
              <a:t>Tells you how the function works and what to expect to see in the output.</a:t>
            </a:r>
          </a:p>
          <a:p>
            <a:pPr lvl="2"/>
            <a:r>
              <a:rPr/>
              <a:t>A reproducible example of use, that you can normally use verbatim.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Open-source software for data analysis and visualisation</a:t>
            </a:r>
          </a:p>
          <a:p>
            <a:pPr lvl="1"/>
            <a:r>
              <a:rPr/>
              <a:t>Compatible with a variety of platforms</a:t>
            </a:r>
          </a:p>
          <a:p>
            <a:pPr lvl="2"/>
            <a:r>
              <a:rPr/>
              <a:t>UNIX</a:t>
            </a:r>
          </a:p>
          <a:p>
            <a:pPr lvl="2"/>
            <a:r>
              <a:rPr/>
              <a:t>MacOS</a:t>
            </a:r>
          </a:p>
          <a:p>
            <a:pPr lvl="2"/>
            <a:r>
              <a:rPr/>
              <a:t>Windows</a:t>
            </a:r>
          </a:p>
          <a:p>
            <a:pPr lvl="1"/>
            <a:r>
              <a:rPr/>
              <a:t>Particularly well suited to data science/statistics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Explore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Look up the function </a:t>
            </a:r>
            <a:r>
              <a:rPr sz="1800">
                <a:latin typeface="Courier"/>
              </a:rPr>
              <a:t>ls</a:t>
            </a:r>
          </a:p>
          <a:p>
            <a:pPr lvl="1"/>
            <a:r>
              <a:rPr/>
              <a:t>What are the arguments you can give the function?</a:t>
            </a:r>
          </a:p>
          <a:p>
            <a:pPr lvl="2"/>
            <a:r>
              <a:rPr/>
              <a:t>How do you specify the argument for ‘pattern’? Try it.</a:t>
            </a:r>
          </a:p>
          <a:p>
            <a:pPr lvl="2"/>
            <a:r>
              <a:rPr/>
              <a:t>When might this be useful?</a:t>
            </a:r>
          </a:p>
          <a:p>
            <a:pPr lvl="2"/>
            <a:r>
              <a:rPr/>
              <a:t>How do you specify the argument for ‘sorted’? Try it.</a:t>
            </a:r>
          </a:p>
          <a:p>
            <a:pPr lvl="2"/>
            <a:r>
              <a:rPr/>
              <a:t>When might this be useful?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collections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are bunch of functions that come with R. They are ‘base R’ functions.</a:t>
            </a:r>
          </a:p>
          <a:p>
            <a:pPr lvl="1"/>
            <a:r>
              <a:rPr/>
              <a:t>Thousands of open access functions in other packages.</a:t>
            </a:r>
          </a:p>
          <a:p>
            <a:pPr lvl="1"/>
            <a:r>
              <a:rPr/>
              <a:t>To access these: install the packages, then load them.</a:t>
            </a:r>
          </a:p>
          <a:p>
            <a:pPr lvl="1"/>
            <a:r>
              <a:rPr/>
              <a:t>Let’s install and load the ‘tidyverse’ package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install.packages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"tidyverse"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</a:p>
          <a:p>
            <a:pPr lvl="1"/>
            <a:r>
              <a:rPr/>
              <a:t>You can now use all of the functions that come with ‘tidyverse’.</a:t>
            </a:r>
          </a:p>
          <a:p>
            <a:pPr lvl="1"/>
            <a:r>
              <a:rPr/>
              <a:t>You need to load the package using </a:t>
            </a:r>
            <a:r>
              <a:rPr sz="1800">
                <a:latin typeface="Courier"/>
              </a:rPr>
              <a:t>library</a:t>
            </a:r>
            <a:r>
              <a:rPr/>
              <a:t> each time you open R. But you will not need to install it again.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are some packages we will be user later in the course.</a:t>
            </a:r>
          </a:p>
          <a:p>
            <a:pPr lvl="1"/>
            <a:r>
              <a:rPr sz="1800">
                <a:latin typeface="Courier"/>
              </a:rPr>
              <a:t>ggplot2</a:t>
            </a:r>
            <a:r>
              <a:rPr/>
              <a:t> - plots graphs in R</a:t>
            </a:r>
          </a:p>
          <a:p>
            <a:pPr lvl="1"/>
            <a:r>
              <a:rPr sz="1800">
                <a:latin typeface="Courier"/>
              </a:rPr>
              <a:t>readr</a:t>
            </a:r>
            <a:r>
              <a:rPr/>
              <a:t> - imports data into R</a:t>
            </a:r>
          </a:p>
          <a:p>
            <a:pPr lvl="1"/>
            <a:r>
              <a:rPr sz="1800">
                <a:latin typeface="Courier"/>
              </a:rPr>
              <a:t>stringr</a:t>
            </a:r>
            <a:r>
              <a:rPr/>
              <a:t> - helps you manipulate strings</a:t>
            </a:r>
          </a:p>
          <a:p>
            <a:pPr lvl="1"/>
            <a:r>
              <a:rPr sz="1800">
                <a:latin typeface="Courier"/>
              </a:rPr>
              <a:t>lubridate</a:t>
            </a:r>
            <a:r>
              <a:rPr/>
              <a:t> - helps you manipulate dates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Why not?</a:t>
            </a:r>
          </a:p>
          <a:p>
            <a:pPr lvl="2"/>
            <a:r>
              <a:rPr/>
              <a:t>Need to learn a new language.</a:t>
            </a:r>
          </a:p>
          <a:p>
            <a:pPr lvl="2"/>
            <a:r>
              <a:rPr/>
              <a:t>Does not use ‘point and click’.</a:t>
            </a:r>
          </a:p>
          <a:p>
            <a:pPr lvl="2"/>
            <a:r>
              <a:rPr/>
              <a:t>Need to describe to the computer the steps you want it to take.</a:t>
            </a:r>
          </a:p>
          <a:p>
            <a:pPr lvl="1"/>
            <a:r>
              <a:rPr/>
              <a:t>Why?</a:t>
            </a:r>
          </a:p>
          <a:p>
            <a:pPr lvl="2"/>
            <a:r>
              <a:rPr/>
              <a:t>Anything you can do in spreadsheets, you can do in R plus </a:t>
            </a:r>
            <a:r>
              <a:rPr b="1"/>
              <a:t>so much more</a:t>
            </a:r>
            <a:r>
              <a:rPr/>
              <a:t>.</a:t>
            </a:r>
          </a:p>
          <a:p>
            <a:pPr lvl="2"/>
            <a:r>
              <a:rPr/>
              <a:t>Not limited to the pre-designed command process of an app.</a:t>
            </a:r>
          </a:p>
          <a:p>
            <a:pPr lvl="2"/>
            <a:r>
              <a:rPr/>
              <a:t>You record everything you do, so you can do it again.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Really,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Save time</a:t>
            </a:r>
          </a:p>
          <a:p>
            <a:pPr lvl="2"/>
            <a:r>
              <a:rPr/>
              <a:t>Small upfront investment for long term gain</a:t>
            </a:r>
          </a:p>
          <a:p>
            <a:pPr lvl="2"/>
            <a:r>
              <a:rPr/>
              <a:t>New data + same analysis? - Easy</a:t>
            </a:r>
          </a:p>
          <a:p>
            <a:pPr lvl="2"/>
            <a:r>
              <a:rPr/>
              <a:t>Found an error? - Easy</a:t>
            </a:r>
          </a:p>
          <a:p>
            <a:pPr lvl="1"/>
            <a:r>
              <a:rPr/>
              <a:t>Reproducible Science</a:t>
            </a:r>
          </a:p>
          <a:p>
            <a:pPr lvl="2"/>
            <a:r>
              <a:rPr/>
              <a:t>Code makes your analysis explicit</a:t>
            </a:r>
          </a:p>
          <a:p>
            <a:pPr lvl="2"/>
            <a:r>
              <a:rPr/>
              <a:t>Writing code = writing lab-book = good reproducible science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Typical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pipeline</a:t>
            </a:r>
          </a:p>
        </p:txBody>
      </p:sp>
      <p:pic>
        <p:nvPicPr>
          <p:cNvPr descr="../Images/Pipelin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2057400"/>
            <a:ext cx="105156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RStudio is an Integrated Development Environment (IDE).</a:t>
            </a:r>
          </a:p>
          <a:p>
            <a:pPr lvl="1"/>
            <a:r>
              <a:rPr/>
              <a:t>Easier to work with than R on it’s own, since it it a bit more ‘point and clicky’</a:t>
            </a:r>
          </a:p>
          <a:p>
            <a:pPr lvl="1"/>
            <a:r>
              <a:rPr/>
              <a:t>Allows</a:t>
            </a:r>
          </a:p>
          <a:p>
            <a:pPr lvl="2"/>
            <a:r>
              <a:rPr/>
              <a:t>Code editing</a:t>
            </a:r>
          </a:p>
          <a:p>
            <a:pPr lvl="2"/>
            <a:r>
              <a:rPr/>
              <a:t>Syntax highlighting</a:t>
            </a:r>
          </a:p>
          <a:p>
            <a:pPr lvl="2"/>
            <a:r>
              <a:rPr/>
              <a:t>Plotting tools</a:t>
            </a:r>
          </a:p>
          <a:p>
            <a:pPr lvl="2"/>
            <a:r>
              <a:rPr/>
              <a:t>Workspace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/>
  <cp:keywords/>
  <dcterms:created xsi:type="dcterms:W3CDTF">2020-03-02T19:20:08Z</dcterms:created>
  <dcterms:modified xsi:type="dcterms:W3CDTF">2020-03-02T19:20:08Z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