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notesMaster" Target="notesMasters/notesMaster1.xml" /><Relationship Id="rId40" Type="http://schemas.openxmlformats.org/officeDocument/2006/relationships/theme" Target="theme/theme1.xml" /><Relationship Id="rId39" Type="http://schemas.openxmlformats.org/officeDocument/2006/relationships/viewProps" Target="viewProps.xml" /><Relationship Id="rId1" Type="http://schemas.openxmlformats.org/officeDocument/2006/relationships/slideMaster" Target="slideMasters/slideMaster1.xml" /><Relationship Id="rId38" Type="http://schemas.openxmlformats.org/officeDocument/2006/relationships/presProps" Target="presProps.xml" /><Relationship Id="rId41"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There are 3 main methods</a:t>
            </a:r>
          </a:p>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sz="1800">
                <a:latin typeface="Courier"/>
              </a:rPr>
              <a:t>Import Dataset</a:t>
            </a:r>
            <a:r>
              <a:rPr/>
              <a:t> tab in the </a:t>
            </a:r>
            <a:r>
              <a:rPr sz="1800">
                <a:latin typeface="Courier"/>
              </a:rPr>
              <a:t>Environment</a:t>
            </a:r>
            <a:r>
              <a:rPr/>
              <a:t> pane</a:t>
            </a:r>
          </a:p>
        </p:txBody>
      </p:sp>
      <p:pic>
        <p:nvPicPr>
          <p:cNvPr descr="../Images/Point%20and%20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sz="1800">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sz="1800">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sz="1800">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sz="1800">
                <a:latin typeface="Courier"/>
              </a:rPr>
              <a:t>readr</a:t>
            </a:r>
            <a:r>
              <a:rPr/>
              <a:t> is a package containing functions to help R </a:t>
            </a:r>
            <a:r>
              <a:rPr i="1"/>
              <a:t>read</a:t>
            </a:r>
            <a:r>
              <a:rPr/>
              <a:t> your external files</a:t>
            </a:r>
            <a:br/>
          </a:p>
          <a:p>
            <a:pPr lvl="1"/>
            <a:r>
              <a:rPr/>
              <a:t>It is automatically installed with </a:t>
            </a:r>
            <a:r>
              <a:rPr sz="1800">
                <a:latin typeface="Courier"/>
              </a:rPr>
              <a:t>tidyverse</a:t>
            </a:r>
            <a:br/>
          </a:p>
          <a:p>
            <a:pPr lvl="1"/>
            <a:r>
              <a:rPr/>
              <a:t>Install and load the package as follows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br/>
            <a:r>
              <a:rPr sz="1800" b="1">
                <a:solidFill>
                  <a:srgbClr val="007020"/>
                </a:solidFill>
                <a:latin typeface="Courier"/>
              </a:rPr>
              <a:t>library</a:t>
            </a:r>
            <a:r>
              <a:rPr sz="1800">
                <a:latin typeface="Courier"/>
              </a:rPr>
              <a:t>(tidyverse)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marL="1270000" indent="0">
              <a:buNone/>
            </a:pPr>
            <a:r>
              <a:rPr sz="1800" i="1">
                <a:solidFill>
                  <a:srgbClr val="60A0B0"/>
                </a:solidFill>
                <a:latin typeface="Courier"/>
              </a:rPr>
              <a:t># You are saving your data in an object called "cchic"</a:t>
            </a:r>
            <a:br/>
            <a:r>
              <a:rPr sz="1800">
                <a:latin typeface="Courier"/>
              </a:rPr>
              <a:t>cchic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"C:/Users/rhrey/OneDrive - University College London/PhD/Teaching/ClinicianCoders_wd/ClinicianCoders/clean_CCHIC.csv"</a:t>
            </a:r>
            <a:r>
              <a:rPr sz="1800">
                <a:latin typeface="Courier"/>
              </a:rPr>
              <a:t>)</a:t>
            </a:r>
          </a:p>
          <a:p>
            <a:pPr lvl="1"/>
            <a:r>
              <a:rPr/>
              <a:t>Display the contents of the data frame </a:t>
            </a:r>
            <a:r>
              <a:rPr sz="1800">
                <a:latin typeface="Courier"/>
              </a:rPr>
              <a:t>cchic</a:t>
            </a:r>
            <a:r>
              <a:rPr/>
              <a:t>.</a:t>
            </a:r>
          </a:p>
          <a:p>
            <a:pPr lvl="0" marL="1270000" indent="0">
              <a:buNone/>
            </a:pPr>
            <a:r>
              <a:rPr sz="1800">
                <a:latin typeface="Courier"/>
              </a:rPr>
              <a:t>cchic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Your</a:t>
            </a:r>
            <a:r>
              <a:rPr/>
              <a:t> </a:t>
            </a:r>
            <a:r>
              <a:rPr/>
              <a:t>data</a:t>
            </a:r>
            <a:r>
              <a:rPr/>
              <a:t> </a:t>
            </a:r>
            <a:r>
              <a:rPr/>
              <a:t>has</a:t>
            </a:r>
            <a:r>
              <a:rPr/>
              <a:t> </a:t>
            </a:r>
            <a:r>
              <a:rPr/>
              <a:t>been</a:t>
            </a:r>
            <a:r>
              <a:rPr/>
              <a:t> </a:t>
            </a:r>
            <a:r>
              <a:rPr/>
              <a:t>imported</a:t>
            </a:r>
            <a:r>
              <a:rPr/>
              <a:t> </a:t>
            </a:r>
            <a:r>
              <a:rPr/>
              <a:t>as</a:t>
            </a:r>
            <a:r>
              <a:rPr/>
              <a:t> </a:t>
            </a:r>
            <a:r>
              <a:rPr/>
              <a:t>a</a:t>
            </a:r>
            <a:r>
              <a:rPr/>
              <a:t> </a:t>
            </a:r>
            <a:r>
              <a:rPr sz="1800">
                <a:latin typeface="Courier"/>
              </a:rPr>
              <a:t>tibble</a:t>
            </a:r>
            <a:r>
              <a:rPr/>
              <a:t>,</a:t>
            </a:r>
            <a:r>
              <a:rPr/>
              <a:t> </a:t>
            </a:r>
            <a:r>
              <a:rPr/>
              <a:t>a</a:t>
            </a:r>
            <a:r>
              <a:rPr/>
              <a:t> </a:t>
            </a:r>
            <a:r>
              <a:rPr/>
              <a:t>specially</a:t>
            </a:r>
            <a:r>
              <a:rPr/>
              <a:t> </a:t>
            </a:r>
            <a:r>
              <a:rPr/>
              <a:t>formatted</a:t>
            </a:r>
            <a:r>
              <a:rPr/>
              <a:t> </a:t>
            </a:r>
            <a:r>
              <a:rPr/>
              <a:t>data</a:t>
            </a:r>
            <a:r>
              <a:rPr/>
              <a:t> </a:t>
            </a:r>
            <a:r>
              <a:rPr/>
              <a:t>frame.</a:t>
            </a:r>
            <a:r>
              <a:rPr/>
              <a:t> </a:t>
            </a:r>
            <a:r>
              <a:rPr/>
              <a:t>Notice</a:t>
            </a:r>
            <a:r>
              <a:rPr/>
              <a:t> </a:t>
            </a:r>
            <a:r>
              <a:rPr/>
              <a:t>how</a:t>
            </a:r>
            <a:r>
              <a:rPr/>
              <a:t> </a:t>
            </a:r>
            <a:r>
              <a:rPr/>
              <a:t>it</a:t>
            </a:r>
            <a:r>
              <a:rPr/>
              <a:t> </a:t>
            </a:r>
            <a:r>
              <a:rPr/>
              <a:t>reports</a:t>
            </a:r>
            <a:r>
              <a:rPr/>
              <a:t> </a:t>
            </a:r>
            <a:r>
              <a:rPr/>
              <a:t>the</a:t>
            </a:r>
            <a:r>
              <a:rPr/>
              <a:t> </a:t>
            </a:r>
            <a:r>
              <a:rPr/>
              <a:t>data</a:t>
            </a:r>
            <a:r>
              <a:rPr/>
              <a:t> </a:t>
            </a:r>
            <a:r>
              <a:rPr/>
              <a:t>type</a:t>
            </a:r>
            <a:r>
              <a:rPr/>
              <a:t> </a:t>
            </a:r>
            <a:r>
              <a:rPr/>
              <a:t>of</a:t>
            </a:r>
            <a:r>
              <a:rPr/>
              <a:t> </a:t>
            </a:r>
            <a:r>
              <a:rPr/>
              <a:t>each</a:t>
            </a:r>
            <a:r>
              <a:rPr/>
              <a:t> </a:t>
            </a:r>
            <a:r>
              <a:rPr/>
              <a:t>column</a:t>
            </a:r>
            <a:r>
              <a:rPr/>
              <a:t> </a:t>
            </a:r>
            <a:r>
              <a:rPr/>
              <a:t>under</a:t>
            </a:r>
            <a:r>
              <a:rPr/>
              <a:t> </a:t>
            </a:r>
            <a:r>
              <a:rPr/>
              <a:t>their</a:t>
            </a:r>
            <a:r>
              <a:rPr/>
              <a:t> </a:t>
            </a:r>
            <a:r>
              <a:rPr/>
              <a:t>name,</a:t>
            </a:r>
            <a:r>
              <a:rPr/>
              <a:t> </a:t>
            </a:r>
            <a:r>
              <a:rPr/>
              <a:t>similar</a:t>
            </a:r>
            <a:r>
              <a:rPr/>
              <a:t> </a:t>
            </a:r>
            <a:r>
              <a:rPr/>
              <a:t>to</a:t>
            </a:r>
            <a:r>
              <a:rPr/>
              <a:t> </a:t>
            </a:r>
            <a:r>
              <a:rPr sz="1800">
                <a:latin typeface="Courier"/>
              </a:rPr>
              <a:t>str()</a:t>
            </a:r>
            <a:r>
              <a:rPr/>
              <a:t> </a:t>
            </a:r>
            <a:r>
              <a:rPr/>
              <a:t>on</a:t>
            </a:r>
            <a:r>
              <a:rPr/>
              <a:t> </a:t>
            </a:r>
            <a:r>
              <a:rPr/>
              <a:t>a</a:t>
            </a:r>
            <a:r>
              <a:rPr/>
              <a:t> </a:t>
            </a:r>
            <a:r>
              <a:rPr/>
              <a:t>vector.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marL="1270000" indent="0">
              <a:buNone/>
            </a:pPr>
            <a:r>
              <a:rPr sz="1800" b="1">
                <a:solidFill>
                  <a:srgbClr val="007020"/>
                </a:solidFill>
                <a:latin typeface="Courier"/>
              </a:rPr>
              <a:t>View</a:t>
            </a:r>
            <a:r>
              <a:rPr sz="1800">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0" marL="1270000" indent="0">
              <a:buNone/>
            </a:pPr>
            <a:r>
              <a:rPr sz="1800" b="1">
                <a:solidFill>
                  <a:srgbClr val="007020"/>
                </a:solidFill>
                <a:latin typeface="Courier"/>
              </a:rPr>
              <a:t>read_csv</a:t>
            </a:r>
            <a:r>
              <a:rPr sz="1800">
                <a:latin typeface="Courier"/>
              </a:rPr>
              <a:t>(</a:t>
            </a:r>
            <a:r>
              <a:rPr sz="1800">
                <a:solidFill>
                  <a:srgbClr val="4070A0"/>
                </a:solidFill>
                <a:latin typeface="Courier"/>
              </a:rPr>
              <a:t>"../clean_CCHIC.csv"</a:t>
            </a:r>
            <a:r>
              <a:rPr sz="1800">
                <a:latin typeface="Courier"/>
              </a:rPr>
              <a:t>)</a:t>
            </a:r>
          </a:p>
          <a:p>
            <a:pPr lvl="1"/>
            <a:r>
              <a:rPr/>
              <a:t>Use double dot “..” for a file in the directory above the current working directory.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Spreadsheets in R are called data frames You can use these functions to investigate your data frame:</a:t>
            </a:r>
          </a:p>
          <a:p>
            <a:pPr lvl="1"/>
            <a:r>
              <a:rPr sz="1800">
                <a:latin typeface="Courier"/>
              </a:rPr>
              <a:t>head(cchic)</a:t>
            </a:r>
            <a:br/>
          </a:p>
          <a:p>
            <a:pPr lvl="1"/>
            <a:r>
              <a:rPr sz="1800">
                <a:latin typeface="Courier"/>
              </a:rPr>
              <a:t>tail(cchic)</a:t>
            </a:r>
            <a:br/>
          </a:p>
          <a:p>
            <a:pPr lvl="1"/>
            <a:r>
              <a:rPr sz="1800">
                <a:latin typeface="Courier"/>
              </a:rPr>
              <a:t>names(cchic)</a:t>
            </a:r>
            <a:br/>
          </a:p>
          <a:p>
            <a:pPr lvl="1"/>
            <a:r>
              <a:rPr sz="1800">
                <a:latin typeface="Courier"/>
              </a:rPr>
              <a:t>class(cchic)</a:t>
            </a:r>
          </a:p>
          <a:p>
            <a:pPr lvl="1"/>
            <a:r>
              <a:rPr sz="1800">
                <a:latin typeface="Courier"/>
              </a:rPr>
              <a:t>str(cchic)</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(cchic)</a:t>
            </a:r>
          </a:p>
          <a:p>
            <a:pPr lvl="0" marL="0" indent="0">
              <a:buNone/>
            </a:pPr>
            <a:r>
              <a:rPr/>
              <a:t>Prints the first 6 rows of the data frame.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(cchic)</a:t>
            </a:r>
          </a:p>
          <a:p>
            <a:pPr lvl="0" marL="0" indent="0">
              <a:buNone/>
            </a:pPr>
            <a:r>
              <a:rPr/>
              <a:t>Prints the last 6 rows of the data frame.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names</a:t>
            </a:r>
            <a:r>
              <a:rPr sz="1800">
                <a:latin typeface="Courier"/>
              </a:rPr>
              <a:t>(cchic)</a:t>
            </a:r>
          </a:p>
          <a:p>
            <a:pPr lvl="0" marL="0" indent="0">
              <a:buNone/>
            </a:pPr>
            <a:r>
              <a:rPr/>
              <a:t>Prints the names of the variables.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class()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class</a:t>
            </a:r>
            <a:r>
              <a:rPr sz="1800">
                <a:latin typeface="Courier"/>
              </a:rPr>
              <a:t>(cchic)</a:t>
            </a:r>
          </a:p>
          <a:p>
            <a:pPr lvl="0" marL="0" indent="0">
              <a:buNone/>
            </a:pPr>
            <a:r>
              <a:rPr/>
              <a:t>Prints the class of the object </a:t>
            </a:r>
            <a:r>
              <a:rPr sz="1800">
                <a:latin typeface="Courier"/>
              </a:rPr>
              <a:t>cchic</a:t>
            </a:r>
            <a: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(cchic)</a:t>
            </a:r>
          </a:p>
          <a:p>
            <a:pPr lvl="0" marL="0" indent="0">
              <a:buNone/>
            </a:pPr>
            <a:r>
              <a:rPr/>
              <a:t>Prints the data type of each variable in </a:t>
            </a:r>
            <a:r>
              <a:rPr sz="1800">
                <a:latin typeface="Courier"/>
              </a:rPr>
              <a:t>cchic</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You can look at specific data points.</a:t>
            </a:r>
          </a:p>
          <a:p>
            <a:pPr lvl="0" marL="1270000" indent="0">
              <a:buNone/>
            </a:pPr>
            <a:r>
              <a:rPr sz="1800">
                <a:latin typeface="Courier"/>
              </a:rPr>
              <a:t>cchic[</a:t>
            </a:r>
            <a:r>
              <a:rPr sz="1800">
                <a:solidFill>
                  <a:srgbClr val="40A070"/>
                </a:solidFill>
                <a:latin typeface="Courier"/>
              </a:rPr>
              <a:t>21</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 A tibble: 1 x 1
##   temp_nc
##     &lt;dbl&gt;
## 1    36.1</a:t>
            </a:r>
          </a:p>
          <a:p>
            <a:pPr lvl="0" marL="0" indent="0">
              <a:buNone/>
            </a:pPr>
            <a:r>
              <a:rPr/>
              <a:t>This displays the the piece of data in the 21st row and 5th column.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sz="1800">
                <a:latin typeface="Courier"/>
              </a:rPr>
              <a:t>$</a:t>
            </a:r>
            <a:r>
              <a:rPr/>
              <a:t> function.</a:t>
            </a:r>
          </a:p>
          <a:p>
            <a:pPr lvl="1"/>
            <a:r>
              <a:rPr/>
              <a:t>Enter </a:t>
            </a:r>
            <a:r>
              <a:rPr sz="1800">
                <a:latin typeface="Courier"/>
              </a:rPr>
              <a:t>data_frame_name$variable_name</a:t>
            </a:r>
          </a:p>
          <a:p>
            <a:pPr lvl="0" marL="1270000" indent="0">
              <a:buNone/>
            </a:pPr>
            <a:r>
              <a:rPr sz="1800">
                <a:latin typeface="Courier"/>
              </a:rPr>
              <a:t>cchic</a:t>
            </a:r>
            <a:r>
              <a:rPr sz="1800">
                <a:solidFill>
                  <a:srgbClr val="666666"/>
                </a:solidFill>
                <a:latin typeface="Courier"/>
              </a:rPr>
              <a:t>$</a:t>
            </a:r>
            <a:r>
              <a:rPr sz="1800">
                <a:latin typeface="Courier"/>
              </a:rPr>
              <a:t>weight</a:t>
            </a:r>
          </a:p>
          <a:p>
            <a:pPr lvl="1"/>
            <a:r>
              <a:rPr/>
              <a:t>This will list all of the data in the weight column.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sz="1800">
                <a:latin typeface="Courier"/>
              </a:rPr>
              <a:t>Desc()</a:t>
            </a:r>
            <a:r>
              <a:rPr/>
              <a:t> from </a:t>
            </a:r>
            <a:r>
              <a:rPr sz="1800">
                <a:latin typeface="Courier"/>
              </a:rPr>
              <a:t>DescTools</a:t>
            </a:r>
            <a:r>
              <a:rPr/>
              <a:t> package</a:t>
            </a:r>
          </a:p>
          <a:p>
            <a:pPr lvl="2"/>
            <a:r>
              <a:rPr sz="1800">
                <a:latin typeface="Courier"/>
              </a:rPr>
              <a:t>describe()</a:t>
            </a:r>
            <a:r>
              <a:rPr/>
              <a:t> from </a:t>
            </a:r>
            <a:r>
              <a:rPr sz="1800">
                <a:latin typeface="Courier"/>
              </a:rPr>
              <a:t>Hmisc</a:t>
            </a:r>
            <a:r>
              <a:rPr/>
              <a:t> package</a:t>
            </a:r>
            <a:br/>
          </a:p>
          <a:p>
            <a:pPr lvl="1"/>
            <a:r>
              <a:rPr/>
              <a:t>To use these you have to install the appropriate packages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sz="1800">
                <a:latin typeface="Courier"/>
              </a:rPr>
              <a:t>cchic</a:t>
            </a:r>
            <a:r>
              <a:rPr/>
              <a:t>?</a:t>
            </a:r>
          </a:p>
          <a:p>
            <a:pPr lvl="1">
              <a:buAutoNum type="arabicPeriod"/>
            </a:pPr>
            <a:r>
              <a:rPr/>
              <a:t>Display the </a:t>
            </a:r>
            <a:r>
              <a:rPr sz="1800">
                <a:latin typeface="Courier"/>
              </a:rPr>
              <a:t>discharge_dttm</a:t>
            </a:r>
            <a:r>
              <a:rPr/>
              <a:t> vector from in </a:t>
            </a:r>
            <a:r>
              <a:rPr sz="1800">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sz="1800">
                <a:latin typeface="Courier"/>
              </a:rPr>
              <a:t>ls()</a:t>
            </a:r>
            <a:r>
              <a:rPr/>
              <a:t> do?</a:t>
            </a:r>
          </a:p>
          <a:p>
            <a:pPr lvl="2">
              <a:buAutoNum type="alphaLcParenR"/>
            </a:pPr>
            <a:r>
              <a:rPr/>
              <a:t>Use it to see how many vectors contain information about “temp”.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sz="1800">
                <a:latin typeface="Courier"/>
              </a:rPr>
              <a:t>csv</a:t>
            </a:r>
            <a:r>
              <a:rPr/>
              <a:t> files into R.</a:t>
            </a:r>
            <a:br/>
          </a:p>
          <a:p>
            <a:pPr lvl="1">
              <a:buAutoNum type="arabicPeriod"/>
            </a:pPr>
            <a:r>
              <a:rPr/>
              <a:t>Initial exploration of your data set.</a:t>
            </a:r>
            <a:br/>
          </a:p>
          <a:p>
            <a:pPr lvl="0" marL="0" indent="0">
              <a:buNone/>
            </a:pPr>
            <a:r>
              <a:rPr/>
              <a:t>The handout also includes some tips on importing data from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types of variables do you have in </a:t>
            </a:r>
            <a:r>
              <a:rPr sz="1800">
                <a:latin typeface="Courier"/>
              </a:rPr>
              <a:t>cchic</a:t>
            </a:r>
            <a:r>
              <a:rPr/>
              <a:t>?</a:t>
            </a:r>
          </a:p>
          <a:p>
            <a:pPr lvl="0" marL="1270000" indent="0">
              <a:buNone/>
            </a:pPr>
            <a:r>
              <a:rPr sz="1800" b="1">
                <a:solidFill>
                  <a:srgbClr val="007020"/>
                </a:solidFill>
                <a:latin typeface="Courier"/>
              </a:rPr>
              <a:t>str</a:t>
            </a:r>
            <a:r>
              <a:rPr sz="1800">
                <a:latin typeface="Courier"/>
              </a:rPr>
              <a:t>(cchic)</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Display the </a:t>
            </a:r>
            <a:r>
              <a:rPr sz="1800">
                <a:latin typeface="Courier"/>
              </a:rPr>
              <a:t>discharge_dttm</a:t>
            </a:r>
            <a:r>
              <a:rPr/>
              <a:t> vector in </a:t>
            </a:r>
            <a:r>
              <a:rPr sz="1800">
                <a:latin typeface="Courier"/>
              </a:rPr>
              <a:t>cchic</a:t>
            </a:r>
            <a:r>
              <a:rPr/>
              <a:t>.</a:t>
            </a:r>
          </a:p>
          <a:p>
            <a:pPr lvl="0" marL="1270000" indent="0">
              <a:buNone/>
            </a:pPr>
            <a:r>
              <a:rPr sz="1800">
                <a:latin typeface="Courier"/>
              </a:rPr>
              <a:t>cchic</a:t>
            </a:r>
            <a:r>
              <a:rPr sz="1800">
                <a:solidFill>
                  <a:srgbClr val="666666"/>
                </a:solidFill>
                <a:latin typeface="Courier"/>
              </a:rPr>
              <a:t>$</a:t>
            </a:r>
            <a:r>
              <a:rPr sz="1800">
                <a:latin typeface="Courier"/>
              </a:rPr>
              <a:t>discharge_dttm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men and women are in the database?</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a:t>
            </a:r>
          </a:p>
          <a:p>
            <a:pPr lvl="0" marL="1270000" indent="0">
              <a:buNone/>
            </a:pPr>
            <a:r>
              <a:rPr sz="1800">
                <a:latin typeface="Courier"/>
              </a:rPr>
              <a:t>## 
##    F    M 
## 2246 2754</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survived and how many died?</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4444  556</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does the function </a:t>
            </a:r>
            <a:r>
              <a:rPr sz="1800">
                <a:latin typeface="Courier"/>
              </a:rPr>
              <a:t>ls()</a:t>
            </a:r>
            <a:r>
              <a:rPr/>
              <a:t> do?</a:t>
            </a:r>
          </a:p>
          <a:p>
            <a:pPr lvl="0" marL="1270000" indent="0">
              <a:buNone/>
            </a:pPr>
            <a:r>
              <a:rPr sz="1800" b="1">
                <a:solidFill>
                  <a:srgbClr val="007020"/>
                </a:solidFill>
                <a:latin typeface="Courier"/>
              </a:rPr>
              <a:t>ls</a:t>
            </a:r>
            <a:r>
              <a:rPr sz="1800">
                <a:latin typeface="Courier"/>
              </a:rPr>
              <a:t>(cchic, </a:t>
            </a:r>
            <a:r>
              <a:rPr sz="1800">
                <a:solidFill>
                  <a:srgbClr val="902000"/>
                </a:solidFill>
                <a:latin typeface="Courier"/>
              </a:rPr>
              <a:t>pattern =</a:t>
            </a:r>
            <a:r>
              <a:rPr sz="1800">
                <a:latin typeface="Courier"/>
              </a:rPr>
              <a:t> </a:t>
            </a:r>
            <a:r>
              <a:rPr sz="1800">
                <a:solidFill>
                  <a:srgbClr val="4070A0"/>
                </a:solidFill>
                <a:latin typeface="Courier"/>
              </a:rPr>
              <a:t>"temp"</a:t>
            </a:r>
            <a:r>
              <a:rPr sz="1800">
                <a:latin typeface="Courier"/>
              </a:rPr>
              <a:t>)</a:t>
            </a:r>
          </a:p>
          <a:p>
            <a:pPr lvl="0" marL="1270000" indent="0">
              <a:buNone/>
            </a:pPr>
            <a:r>
              <a:rPr sz="1800">
                <a:latin typeface="Courier"/>
              </a:rPr>
              <a:t>## [1] "temp_c"  "temp_nc"</a:t>
            </a:r>
          </a:p>
          <a:p>
            <a:pPr lvl="0" marL="0" indent="0">
              <a:buNone/>
            </a:pPr>
            <a:r>
              <a:rPr/>
              <a:t>This lists all of the variables in </a:t>
            </a:r>
            <a:r>
              <a:rPr sz="1800">
                <a:latin typeface="Courier"/>
              </a:rPr>
              <a:t>cchic</a:t>
            </a:r>
            <a:r>
              <a:rPr/>
              <a:t> containing the word “temp”.</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lvl="0" marL="0" indent="0">
              <a:buNone/>
            </a:pPr>
            <a:r>
              <a:rPr/>
              <a:t>Time</a:t>
            </a:r>
            <a:r>
              <a:rPr/>
              <a:t> </a:t>
            </a:r>
            <a:r>
              <a:rPr/>
              <a:t>for</a:t>
            </a:r>
            <a:r>
              <a:rPr/>
              <a:t> </a:t>
            </a:r>
            <a:r>
              <a:rPr/>
              <a:t>lunch!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p>
          <a:p>
            <a:pPr lvl="2"/>
            <a:r>
              <a:rPr/>
              <a:t>You still have columns and rows.</a:t>
            </a:r>
            <a:br/>
          </a:p>
          <a:p>
            <a:pPr lvl="2"/>
            <a:r>
              <a:rPr/>
              <a:t>However, data values on a single row are separated by commas instead of walls of a cell.</a:t>
            </a:r>
            <a:br/>
          </a:p>
          <a:p>
            <a:pPr lvl="2"/>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download the practise data set.</a:t>
            </a:r>
          </a:p>
          <a:p>
            <a:pPr lvl="1"/>
            <a:r>
              <a:rPr/>
              <a:t>Available in </a:t>
            </a:r>
            <a:r>
              <a:rPr sz="1800">
                <a:latin typeface="Courier"/>
              </a:rPr>
              <a:t>csv</a:t>
            </a:r>
            <a:r>
              <a:rPr/>
              <a:t> format:</a:t>
            </a:r>
          </a:p>
          <a:p>
            <a:pPr lvl="2"/>
            <a:r>
              <a:rPr sz="1800">
                <a:latin typeface="Courier"/>
              </a:rPr>
              <a:t>clean_CCHIC</a:t>
            </a:r>
            <a:r>
              <a:rPr/>
              <a:t> from the slack channel</a:t>
            </a:r>
          </a:p>
          <a:p>
            <a:pPr lvl="2"/>
            <a:r>
              <a:rPr/>
              <a:t>Open and </a:t>
            </a:r>
            <a:r>
              <a:rPr sz="1800">
                <a:latin typeface="Courier"/>
              </a:rPr>
              <a:t>Save As</a:t>
            </a:r>
            <a:r>
              <a:rPr/>
              <a:t> a </a:t>
            </a:r>
            <a:r>
              <a:rPr sz="1800">
                <a:latin typeface="Courier"/>
              </a:rPr>
              <a:t>.csv</a:t>
            </a:r>
            <a:r>
              <a:rPr/>
              <a:t> file</a:t>
            </a:r>
          </a:p>
        </p:txBody>
      </p:sp>
      <p:pic>
        <p:nvPicPr>
          <p:cNvPr descr="../Images/SaveAsCSV.png" id="0" name="Picture 1"/>
          <p:cNvPicPr>
            <a:picLocks noGrp="1" noChangeAspect="1"/>
          </p:cNvPicPr>
          <p:nvPr/>
        </p:nvPicPr>
        <p:blipFill>
          <a:blip r:embed="rId2"/>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p>
          <a:p>
            <a:pPr lvl="1"/>
            <a:r>
              <a:rPr/>
              <a:t>Your computer has a system for storing files within directories.</a:t>
            </a:r>
          </a:p>
          <a:p>
            <a:pPr lvl="1"/>
            <a:r>
              <a:rPr/>
              <a:t>Directories are also known as folders.</a:t>
            </a:r>
          </a:p>
          <a:p>
            <a:pPr lvl="1"/>
            <a:r>
              <a:rPr/>
              <a:t>The language used to instruct on the location of the file in known as the </a:t>
            </a:r>
            <a:r>
              <a:rPr sz="1800">
                <a:latin typeface="Courier"/>
              </a:rPr>
              <a:t>file path</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sz="1800">
                <a:latin typeface="Courier"/>
              </a:rPr>
              <a:t>Root directory</a:t>
            </a:r>
            <a:r>
              <a:rPr/>
              <a:t> and then </a:t>
            </a:r>
            <a:r>
              <a:rPr sz="1800">
                <a:latin typeface="Courier"/>
              </a:rPr>
              <a:t>Branches</a:t>
            </a:r>
            <a:r>
              <a:rPr/>
              <a:t> are specified.</a:t>
            </a:r>
          </a:p>
          <a:p>
            <a:pPr lvl="1"/>
            <a:r>
              <a:rPr/>
              <a:t>You can find out the file path name by right clicking on any file:</a:t>
            </a:r>
          </a:p>
          <a:p>
            <a:pPr lvl="2"/>
            <a:r>
              <a:rPr sz="1800">
                <a:latin typeface="Courier"/>
              </a:rPr>
              <a:t>Properties</a:t>
            </a:r>
            <a:r>
              <a:rPr/>
              <a:t> in Windows</a:t>
            </a:r>
          </a:p>
          <a:p>
            <a:pPr lvl="2"/>
            <a:r>
              <a:rPr sz="1800">
                <a:latin typeface="Courier"/>
              </a:rPr>
              <a:t>Get Info</a:t>
            </a:r>
            <a:r>
              <a:rPr/>
              <a:t> in Mac</a:t>
            </a:r>
            <a:br/>
          </a:p>
          <a:p>
            <a:pPr lvl="1"/>
            <a:r>
              <a:rPr/>
              <a:t>Folders within directories are specified with:</a:t>
            </a:r>
          </a:p>
          <a:p>
            <a:pPr lvl="2"/>
            <a:r>
              <a:rPr sz="1800">
                <a:latin typeface="Courier"/>
              </a:rPr>
              <a:t>/</a:t>
            </a:r>
            <a:r>
              <a:rPr/>
              <a:t> in Mac</a:t>
            </a:r>
            <a:br/>
          </a:p>
          <a:p>
            <a:pPr lvl="2"/>
            <a:r>
              <a:rPr sz="1800">
                <a:latin typeface="Courier"/>
              </a:rPr>
              <a:t>\\</a:t>
            </a:r>
            <a:r>
              <a:rPr/>
              <a:t> in Windows</a:t>
            </a:r>
          </a:p>
          <a:p>
            <a:pPr lvl="1"/>
            <a:r>
              <a:rPr/>
              <a:t>However, the correct notation in R for both is </a:t>
            </a:r>
            <a:r>
              <a:rPr sz="1800">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will have chosen a working directory for you.</a:t>
            </a:r>
          </a:p>
          <a:p>
            <a:pPr lvl="0" marL="1270000" indent="0">
              <a:buNone/>
            </a:pPr>
            <a:r>
              <a:rPr sz="1800" b="1">
                <a:solidFill>
                  <a:srgbClr val="007020"/>
                </a:solidFill>
                <a:latin typeface="Courier"/>
              </a:rPr>
              <a:t>getwd</a:t>
            </a:r>
            <a:r>
              <a:rPr sz="1800">
                <a:latin typeface="Courier"/>
              </a:rPr>
              <a:t>()</a:t>
            </a:r>
          </a:p>
          <a:p>
            <a:pPr lvl="1"/>
            <a:r>
              <a:rPr/>
              <a:t>Will display your working directory in your console.</a:t>
            </a:r>
            <a:br/>
          </a:p>
          <a:p>
            <a:pPr lvl="1"/>
            <a:r>
              <a:rPr/>
              <a:t>You can then reset it to your desired working directory using.</a:t>
            </a:r>
          </a:p>
          <a:p>
            <a:pPr lvl="0" marL="1270000" indent="0">
              <a:buNone/>
            </a:pPr>
            <a:r>
              <a:rPr sz="1800" b="1">
                <a:solidFill>
                  <a:srgbClr val="007020"/>
                </a:solidFill>
                <a:latin typeface="Courier"/>
              </a:rPr>
              <a:t>setwd</a:t>
            </a:r>
            <a:r>
              <a:rPr sz="1800">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sz="1800">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2020-03-02T19:24:55Z</dcterms:created>
  <dcterms:modified xsi:type="dcterms:W3CDTF">2020-03-02T19:24:55Z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