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notesMaster" Target="notesMasters/notesMaster1.xml" /><Relationship Id="rId44" Type="http://schemas.openxmlformats.org/officeDocument/2006/relationships/theme" Target="theme/theme1.xml" /><Relationship Id="rId43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2" Type="http://schemas.openxmlformats.org/officeDocument/2006/relationships/presProps" Target="presProps.xml" /><Relationship Id="rId4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figures?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normal.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generating</a:t>
            </a:r>
            <a:r>
              <a:rPr/>
              <a:t> </a:t>
            </a:r>
            <a:r>
              <a:rPr/>
              <a:t>ramdom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screens.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Quickly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Ordinal</a:t>
            </a:r>
          </a:p>
          <a:p>
            <a:pPr lvl="2"/>
            <a:r>
              <a:rPr/>
              <a:t>There is an order e.g. </a:t>
            </a:r>
            <a:r>
              <a:rPr sz="1800">
                <a:latin typeface="Courier"/>
              </a:rPr>
              <a:t>care_level</a:t>
            </a:r>
            <a:r>
              <a:rPr/>
              <a:t> where Level 3 &gt; Level 2 &gt; Level 1 etc.</a:t>
            </a:r>
          </a:p>
          <a:p>
            <a:pPr lvl="2"/>
            <a:r>
              <a:rPr/>
              <a:t>However, the difference between Level 1 and Level 2 critical care may not be the same as the difference between Level 2 and Level 3.</a:t>
            </a:r>
          </a:p>
        </p:txBody>
      </p:sp>
      <p:pic>
        <p:nvPicPr>
          <p:cNvPr descr="../Images/Ordinal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438400"/>
            <a:ext cx="5181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Interval</a:t>
            </a:r>
          </a:p>
          <a:p>
            <a:pPr lvl="2"/>
            <a:r>
              <a:rPr/>
              <a:t>There is an order to data points (e.g. </a:t>
            </a:r>
            <a:r>
              <a:rPr sz="1800">
                <a:latin typeface="Courier"/>
              </a:rPr>
              <a:t>age_cat</a:t>
            </a:r>
            <a:r>
              <a:rPr/>
              <a:t> for age centile) and the difference between these points are equal (e.g. 10 years)</a:t>
            </a:r>
          </a:p>
          <a:p>
            <a:pPr lvl="2"/>
            <a:r>
              <a:rPr/>
              <a:t>You can bin a continous variable into intervals.</a:t>
            </a:r>
          </a:p>
        </p:txBody>
      </p:sp>
      <p:pic>
        <p:nvPicPr>
          <p:cNvPr descr="../Images/Interval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438400"/>
            <a:ext cx="5181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Describing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 variables</a:t>
            </a:r>
          </a:p>
          <a:p>
            <a:pPr lvl="1"/>
            <a:r>
              <a:rPr/>
              <a:t>Discrete variables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Describing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establish the distribution of the data.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(cchic,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age_years))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What is the distribution of this data?</a:t>
            </a:r>
          </a:p>
        </p:txBody>
      </p:sp>
      <p:pic>
        <p:nvPicPr>
          <p:cNvPr descr="../Images/hist_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70100"/>
            <a:ext cx="5181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this command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height))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What is the distribution of this data?</a:t>
            </a:r>
          </a:p>
        </p:txBody>
      </p:sp>
      <p:pic>
        <p:nvPicPr>
          <p:cNvPr descr="../Images/hist_he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70100"/>
            <a:ext cx="5181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Parametric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Parametric data</a:t>
            </a:r>
          </a:p>
          <a:p>
            <a:pPr lvl="2"/>
            <a:r>
              <a:rPr/>
              <a:t>The data follows a known distribution</a:t>
            </a:r>
          </a:p>
          <a:p>
            <a:pPr lvl="2"/>
            <a:r>
              <a:rPr/>
              <a:t>It can be described using </a:t>
            </a:r>
            <a:r>
              <a:rPr i="1"/>
              <a:t>parameters</a:t>
            </a:r>
          </a:p>
          <a:p>
            <a:pPr lvl="2"/>
            <a:r>
              <a:rPr/>
              <a:t>Examples of distributions include normal, poission, exponential.</a:t>
            </a:r>
          </a:p>
          <a:p>
            <a:pPr lvl="1"/>
            <a:r>
              <a:rPr/>
              <a:t>Non parametric data</a:t>
            </a:r>
          </a:p>
          <a:p>
            <a:pPr lvl="2"/>
            <a:r>
              <a:rPr/>
              <a:t>The data can’t be said to follow a known distribution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Describing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do you use numbers to convey what your data looks like.</a:t>
            </a:r>
          </a:p>
          <a:p>
            <a:pPr lvl="1"/>
            <a:r>
              <a:rPr/>
              <a:t>Parametric data</a:t>
            </a:r>
          </a:p>
          <a:p>
            <a:pPr lvl="2"/>
            <a:r>
              <a:rPr/>
              <a:t>Use the parameters that describe the distribution.</a:t>
            </a:r>
          </a:p>
          <a:p>
            <a:pPr lvl="2"/>
            <a:r>
              <a:rPr/>
              <a:t>For a Gaussian (normal) distribution - use mean and standard deviation</a:t>
            </a:r>
          </a:p>
          <a:p>
            <a:pPr lvl="2"/>
            <a:r>
              <a:rPr/>
              <a:t>For a Poission distribution - use average event rate</a:t>
            </a:r>
          </a:p>
          <a:p>
            <a:pPr lvl="2"/>
            <a:r>
              <a:rPr/>
              <a:t>etc.</a:t>
            </a:r>
          </a:p>
          <a:p>
            <a:pPr lvl="1"/>
            <a:r>
              <a:rPr/>
              <a:t>Non-parametric data</a:t>
            </a:r>
          </a:p>
          <a:p>
            <a:pPr lvl="2"/>
            <a:r>
              <a:rPr/>
              <a:t>Use the median (the middle number when they are ranked from lowest to highest) and the interquartile range (the number 75% of the way up the list when ranked minus the number 25% of the way)</a:t>
            </a:r>
          </a:p>
          <a:p>
            <a:pPr lvl="1"/>
            <a:r>
              <a:rPr/>
              <a:t>You can use the command </a:t>
            </a:r>
            <a:r>
              <a:rPr sz="1800">
                <a:latin typeface="Courier"/>
              </a:rPr>
              <a:t>summary(data_frame_name)</a:t>
            </a:r>
            <a:r>
              <a:rPr/>
              <a:t> to get these numbers for each variable.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standard deviation mean?</a:t>
            </a:r>
          </a:p>
          <a:p>
            <a:pPr lvl="1"/>
            <a:r>
              <a:rPr/>
              <a:t>Both graphs have the same mean (center), but the second one has data which is more spread out.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small standard deviation</a:t>
            </a:r>
            <a:br/>
            <a:r>
              <a:rPr sz="1800">
                <a:latin typeface="Courier"/>
              </a:rPr>
              <a:t>dummy_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dummy_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(dummy_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(dummy_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dummy_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larger standard deviation</a:t>
            </a:r>
            <a:br/>
            <a:r>
              <a:rPr sz="1800">
                <a:latin typeface="Courier"/>
              </a:rPr>
              <a:t>dummy_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mean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dummy_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>
                <a:latin typeface="Courier"/>
              </a:rPr>
              <a:t>(dummy_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(dummy_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dummy_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height,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1.68634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sd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height,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0.1011704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na.rm</a:t>
            </a:r>
            <a:r>
              <a:rPr/>
              <a:t> argument tells R to ignore missing values in the variable.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Calculating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age_years,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IQR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age_years,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20</a:t>
            </a:r>
          </a:p>
          <a:p>
            <a:pPr lvl="0" marL="0" indent="0">
              <a:buNone/>
            </a:pPr>
            <a:r>
              <a:rPr/>
              <a:t>Again, we ignore the missing values.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Describing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Frequencies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vital_status)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A    D 
## 4444  556</a:t>
            </a:r>
          </a:p>
          <a:p>
            <a:pPr lvl="1"/>
            <a:r>
              <a:rPr/>
              <a:t>Proportions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status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vital_status)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prop.table</a:t>
            </a:r>
            <a:r>
              <a:rPr sz="1800">
                <a:latin typeface="Courier"/>
              </a:rPr>
              <a:t>(status)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  A      D 
## 0.8888 0.1112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Meaningful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your hypothesis</a:t>
            </a:r>
          </a:p>
          <a:p>
            <a:pPr lvl="1"/>
            <a:r>
              <a:rPr/>
              <a:t>What type of variables (data type) do you have?</a:t>
            </a:r>
          </a:p>
          <a:p>
            <a:pPr lvl="1"/>
            <a:r>
              <a:rPr/>
              <a:t>What are the assumptions of the test you are using?</a:t>
            </a:r>
          </a:p>
          <a:p>
            <a:pPr lvl="1"/>
            <a:r>
              <a:rPr/>
              <a:t>Interpreting the result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p:pic>
        <p:nvPicPr>
          <p:cNvPr descr="../Images/pValu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hoping…</a:t>
            </a:r>
          </a:p>
        </p:txBody>
      </p:sp>
      <p:pic>
        <p:nvPicPr>
          <p:cNvPr descr="../Images/pValu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p-value</a:t>
            </a:r>
          </a:p>
          <a:p>
            <a:pPr lvl="1"/>
            <a:r>
              <a:rPr/>
              <a:t>&lt;0.05</a:t>
            </a:r>
          </a:p>
          <a:p>
            <a:pPr lvl="1"/>
            <a:r>
              <a:rPr/>
              <a:t>0.03-0.049</a:t>
            </a:r>
          </a:p>
          <a:p>
            <a:pPr lvl="2"/>
            <a:r>
              <a:rPr/>
              <a:t>Would benefit from further testing.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 all starts with a hypothesis</a:t>
            </a:r>
          </a:p>
          <a:p>
            <a:pPr lvl="1"/>
            <a:r>
              <a:rPr/>
              <a:t>Null hypothesis</a:t>
            </a:r>
          </a:p>
          <a:p>
            <a:pPr lvl="2"/>
            <a:r>
              <a:rPr/>
              <a:t>“There is no difference in mean height between men and women”</a:t>
            </a:r>
          </a:p>
          <a:p>
            <a:pPr lvl="1"/>
            <a:r>
              <a:rPr/>
              <a:t>Alternate hypothesis</a:t>
            </a:r>
          </a:p>
          <a:p>
            <a:pPr lvl="2"/>
            <a:r>
              <a:rPr/>
              <a:t>“There is a difference in mean height between men and women”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 difference between the heights of males and females?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av.height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(height,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av.height
##   &lt;chr&gt;     &lt;dbl&gt;
## 1 F          1.62
## 2 M          1.74</a:t>
            </a:r>
          </a:p>
          <a:p>
            <a:pPr lvl="0" marL="0" indent="0">
              <a:buNone/>
            </a:pPr>
            <a:r>
              <a:rPr/>
              <a:t>Is the difference between heights statistically significant?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Compares means between two populations</a:t>
            </a:r>
          </a:p>
          <a:p>
            <a:pPr lvl="1"/>
            <a:r>
              <a:rPr/>
              <a:t>Paired vs. Unpaired</a:t>
            </a:r>
          </a:p>
        </p:txBody>
      </p:sp>
      <p:pic>
        <p:nvPicPr>
          <p:cNvPr descr="../Images/T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90800"/>
            <a:ext cx="5181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independent categorical variable with 2 groups and one dependent continuous variable</a:t>
            </a:r>
          </a:p>
          <a:p>
            <a:pPr lvl="1"/>
            <a:r>
              <a:rPr/>
              <a:t>The dependent variable is approximately normally distributed in each group</a:t>
            </a:r>
          </a:p>
          <a:p>
            <a:pPr lvl="1"/>
            <a:r>
              <a:rPr/>
              <a:t>The observations are independent of each other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Types of Data</a:t>
            </a:r>
          </a:p>
          <a:p>
            <a:pPr lvl="1"/>
            <a:r>
              <a:rPr/>
              <a:t>Exploring your dataset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Conducting statistical tests in 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height by sex
## t = -53.367, df = 4925.5, p-value &lt; 2.2e-16
## alternative hypothesis: true difference in means is not equal to 0
## 95 percent confidence interval:
##  -0.1263508 -0.1173967
## sample estimates:
## mean in group F mean in group M 
##        1.619212        1.741086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survival different between genders?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sex, 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vital_status)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
##        A    D
##   F 1986  260
##   M 2458  296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Null hypothesis</a:t>
            </a:r>
          </a:p>
          <a:p>
            <a:pPr lvl="2"/>
            <a:r>
              <a:rPr/>
              <a:t>There is no difference in survival between men and women</a:t>
            </a:r>
          </a:p>
          <a:p>
            <a:pPr lvl="1"/>
            <a:r>
              <a:rPr/>
              <a:t>Alternate hypothesis</a:t>
            </a:r>
          </a:p>
          <a:p>
            <a:pPr lvl="2"/>
            <a:r>
              <a:rPr/>
              <a:t>There is a difference in survival between men and women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test.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Data in cells should be frequencies or counts </a:t>
            </a:r>
            <a:r>
              <a:rPr i="1"/>
              <a:t>not</a:t>
            </a:r>
            <a:r>
              <a:rPr/>
              <a:t> percentages</a:t>
            </a:r>
          </a:p>
          <a:p>
            <a:pPr lvl="1">
              <a:buAutoNum type="arabicPeriod"/>
            </a:pPr>
            <a:r>
              <a:rPr/>
              <a:t>Levels/Categories are mutually exclusive – here being a alive/dead applies</a:t>
            </a:r>
          </a:p>
          <a:p>
            <a:pPr lvl="1">
              <a:buAutoNum type="arabicPeriod"/>
            </a:pPr>
            <a:r>
              <a:rPr/>
              <a:t>Each subject contributes to one cell – can either be male/female and alive/dead</a:t>
            </a:r>
          </a:p>
          <a:p>
            <a:pPr lvl="1">
              <a:buAutoNum type="arabicPeriod"/>
            </a:pPr>
            <a:r>
              <a:rPr/>
              <a:t>Independent study groups</a:t>
            </a:r>
          </a:p>
          <a:p>
            <a:pPr lvl="1">
              <a:buAutoNum type="arabicPeriod"/>
            </a:pPr>
            <a:r>
              <a:rPr/>
              <a:t>2 categorical variables</a:t>
            </a:r>
          </a:p>
          <a:p>
            <a:pPr lvl="1">
              <a:buAutoNum type="arabicPeriod"/>
            </a:pPr>
            <a:r>
              <a:rPr/>
              <a:t>Values in each cell should be 5+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Biochem Med (Zagreb). 2013 Jun; 23(2): 143–149.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test.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 with </a:t>
            </a:r>
            <a:r>
              <a:rPr sz="1800">
                <a:latin typeface="Courier"/>
              </a:rPr>
              <a:t>?chisq.test</a:t>
            </a:r>
            <a:r>
              <a:rPr/>
              <a:t>. Then do the test.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chisq.test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sex, 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vital_status)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Pearson's Chi-squared test with Yates' continuity correction
## 
## data:  cchic$sex and cchic$vital_status
## X-squared = 0.77666, df = 1, p-value = 0.3782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Non-parametric</a:t>
            </a:r>
            <a:r>
              <a:rPr/>
              <a:t> </a:t>
            </a:r>
            <a:r>
              <a:rPr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length of stay different between genders?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los))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facet_grid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sex)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6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any of the the following are true.</a:t>
            </a:r>
          </a:p>
          <a:p>
            <a:pPr lvl="2"/>
            <a:r>
              <a:rPr/>
              <a:t>Level of measurement is nominal or ordinal</a:t>
            </a:r>
          </a:p>
          <a:p>
            <a:pPr lvl="2"/>
            <a:r>
              <a:rPr/>
              <a:t>Unequal sample sizes</a:t>
            </a:r>
          </a:p>
          <a:p>
            <a:pPr lvl="2"/>
            <a:r>
              <a:rPr/>
              <a:t>Skewed data</a:t>
            </a:r>
          </a:p>
          <a:p>
            <a:pPr lvl="2"/>
            <a:r>
              <a:rPr/>
              <a:t>Unequal variance</a:t>
            </a:r>
          </a:p>
          <a:p>
            <a:pPr lvl="2"/>
            <a:r>
              <a:rPr/>
              <a:t>Continuous data collapsed into small number of categories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Mann</a:t>
            </a:r>
            <a:r>
              <a:rPr/>
              <a:t> </a:t>
            </a:r>
            <a:r>
              <a:rPr/>
              <a:t>Whitney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??Mann-Whitney</a:t>
            </a:r>
            <a:r>
              <a:rPr/>
              <a:t> will show you that the command is actually called </a:t>
            </a:r>
            <a:r>
              <a:rPr sz="1800">
                <a:latin typeface="Courier"/>
              </a:rPr>
              <a:t>wilcox.test</a:t>
            </a:r>
            <a:r>
              <a:rPr/>
              <a:t>.t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wilcox.test</a:t>
            </a:r>
            <a:r>
              <a:rPr sz="1800">
                <a:latin typeface="Courier"/>
              </a:rPr>
              <a:t>(los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sex,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Wilcoxon rank sum test with continuity correction
## 
## data:  los by sex
## W = 3104000, p-value = 0.8218
## alternative hypothesis: true location shift is not equal to 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Feel free to explore the handout and go through the exercises again.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sure </a:t>
            </a:r>
            <a:r>
              <a:rPr sz="1800">
                <a:latin typeface="Courier"/>
              </a:rPr>
              <a:t>cchic</a:t>
            </a:r>
            <a:r>
              <a:rPr/>
              <a:t> R dataframe from your work yesterday is loaded</a:t>
            </a:r>
          </a:p>
          <a:p>
            <a:pPr lvl="1"/>
            <a:r>
              <a:rPr/>
              <a:t>Ensure this includes the variables you created including </a:t>
            </a:r>
            <a:r>
              <a:rPr sz="1800">
                <a:latin typeface="Courier"/>
              </a:rPr>
              <a:t>los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los</a:t>
            </a:r>
            <a:r>
              <a:rPr/>
              <a:t> columns comes pre-generated in the </a:t>
            </a:r>
            <a:r>
              <a:rPr sz="1800">
                <a:latin typeface="Courier"/>
              </a:rPr>
              <a:t>intermediate_CCHIC.csv</a:t>
            </a:r>
            <a:r>
              <a:rPr/>
              <a:t> file.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often seeks to answer a question about a larger population by collecting data on a small portion</a:t>
            </a:r>
          </a:p>
          <a:p>
            <a:pPr lvl="1"/>
            <a:r>
              <a:rPr/>
              <a:t>Hypothesis driven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</a:t>
            </a:r>
          </a:p>
          <a:p>
            <a:pPr lvl="1"/>
            <a:r>
              <a:rPr/>
              <a:t>Discrete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e.g. age, height, weight</a:t>
            </a:r>
          </a:p>
          <a:p>
            <a:pPr lvl="1"/>
            <a:r>
              <a:rPr/>
              <a:t>Have distributions:</a:t>
            </a:r>
          </a:p>
          <a:p>
            <a:pPr lvl="2"/>
            <a:r>
              <a:rPr/>
              <a:t>Gaussian</a:t>
            </a:r>
          </a:p>
          <a:p>
            <a:pPr lvl="2"/>
            <a:r>
              <a:rPr/>
              <a:t>Poisson</a:t>
            </a:r>
          </a:p>
          <a:p>
            <a:pPr lvl="2"/>
            <a:r>
              <a:rPr/>
              <a:t>Binomial</a:t>
            </a:r>
          </a:p>
        </p:txBody>
      </p:sp>
      <p:pic>
        <p:nvPicPr>
          <p:cNvPr descr="../Images/Continuous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057400"/>
            <a:ext cx="5181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data?</a:t>
            </a:r>
          </a:p>
        </p:txBody>
      </p:sp>
      <p:pic>
        <p:nvPicPr>
          <p:cNvPr descr="../Images/Normal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</a:t>
            </a:r>
          </a:p>
          <a:p>
            <a:pPr lvl="2"/>
            <a:r>
              <a:rPr/>
              <a:t>e.g. hair colour, types of antibiotics</a:t>
            </a:r>
          </a:p>
          <a:p>
            <a:pPr lvl="2"/>
            <a:r>
              <a:rPr/>
              <a:t>There is no order between the data types (e.g. blonde, brunette, red hair)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</dc:title>
  <dc:creator/>
  <cp:keywords/>
  <dcterms:created xsi:type="dcterms:W3CDTF">2020-03-04T08:45:17Z</dcterms:created>
  <dcterms:modified xsi:type="dcterms:W3CDTF">2020-03-04T08:45:17Z</dcterms:modified>
</cp:coreProperties>
</file>