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notesMasters/notesMaster1.xml" ContentType="application/vnd.openxmlformats-officedocument.presentationml.notesMaster+xml"/>
  <Override PartName="/ppt/theme/theme2.xml" ContentType="application/vnd.openxmlformats-officedocument.theme+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Types>
</file>

<file path=_rels/.rels><?xml version="1.0" encoding="UTF-8"?>
<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08"/>
    <p:restoredTop sz="94746"/>
  </p:normalViewPr>
  <p:slideViewPr>
    <p:cSldViewPr snapToGrid="0" snapToObjects="1">
      <p:cViewPr varScale="1">
        <p:scale>
          <a:sx n="94" d="100"/>
          <a:sy n="94" d="100"/>
        </p:scale>
        <p:origin x="736" y="200"/>
      </p:cViewPr>
      <p:guideLst/>
    </p:cSldViewPr>
  </p:slideViewPr>
  <p:notesTextViewPr>
    <p:cViewPr>
      <p:scale>
        <a:sx n="1" d="1"/>
        <a:sy n="1" d="1"/>
      </p:scale>
      <p:origin x="0" y="0"/>
    </p:cViewPr>
  </p:notesTextViewPr>
  <p:gridSpacing cx="72008" cy="72008"/>
</p:viewPr>
</file>

<file path=ppt/_rels/presentation.xml.rels><?xml version="1.0" encoding="UTF-8"?>
<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notesMaster" Target="notesMasters/notesMaster1.xml" /><Relationship Id="rId48" Type="http://schemas.openxmlformats.org/officeDocument/2006/relationships/theme" Target="theme/theme1.xml" /><Relationship Id="rId47" Type="http://schemas.openxmlformats.org/officeDocument/2006/relationships/viewProps" Target="viewProps.xml" /><Relationship Id="rId1" Type="http://schemas.openxmlformats.org/officeDocument/2006/relationships/slideMaster" Target="slideMasters/slideMaster1.xml" /><Relationship Id="rId46" Type="http://schemas.openxmlformats.org/officeDocument/2006/relationships/presProps" Target="presProps.xml" /><Relationship Id="rId49" Type="http://schemas.openxmlformats.org/officeDocument/2006/relationships/tableStyles" Target="tableStyle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4/5/2019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2" Type="http://schemas.openxmlformats.org/officeDocument/2006/relationships/slide" Target="../slides/slide33.xml" /><Relationship Id="rId1"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2" Type="http://schemas.openxmlformats.org/officeDocument/2006/relationships/slide" Target="../slides/slide37.xml" /><Relationship Id="rId1"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2" Type="http://schemas.openxmlformats.org/officeDocument/2006/relationships/slide" Target="../slides/slide42.xml" /><Relationship Id="rId1"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2" Type="http://schemas.openxmlformats.org/officeDocument/2006/relationships/slide" Target="../slides/slide22.xml" /><Relationship Id="rId1"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2" Type="http://schemas.openxmlformats.org/officeDocument/2006/relationships/slide" Target="../slides/slide29.xml" /><Relationship Id="rId1"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2" Type="http://schemas.openxmlformats.org/officeDocument/2006/relationships/slide" Target="../slides/slide32.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Help</a:t>
            </a:r>
            <a:r>
              <a:rPr/>
              <a:t> </a:t>
            </a:r>
            <a:r>
              <a:rPr/>
              <a:t>them</a:t>
            </a:r>
            <a:r>
              <a:rPr/>
              <a:t> </a:t>
            </a:r>
            <a:r>
              <a:rPr/>
              <a:t>load</a:t>
            </a:r>
            <a:r>
              <a:rPr/>
              <a:t> </a:t>
            </a:r>
            <a:r>
              <a:rPr/>
              <a:t>the</a:t>
            </a:r>
            <a:r>
              <a:rPr/>
              <a:t> </a:t>
            </a:r>
            <a:r>
              <a:rPr/>
              <a:t>dataset</a:t>
            </a:r>
            <a:r>
              <a:rPr/>
              <a:t> </a:t>
            </a:r>
            <a:r>
              <a:rPr/>
              <a:t>if</a:t>
            </a:r>
            <a:r>
              <a:rPr/>
              <a:t> </a:t>
            </a:r>
            <a:r>
              <a:rPr/>
              <a:t>needed.</a:t>
            </a:r>
            <a:r>
              <a:rPr/>
              <a:t> </a:t>
            </a:r>
            <a:r>
              <a:rPr/>
              <a:t>This</a:t>
            </a:r>
            <a:r>
              <a:rPr/>
              <a:t> </a:t>
            </a:r>
            <a:r>
              <a:rPr/>
              <a:t>is</a:t>
            </a:r>
            <a:r>
              <a:rPr/>
              <a:t> </a:t>
            </a:r>
            <a:r>
              <a:rPr/>
              <a:t>the</a:t>
            </a:r>
            <a:r>
              <a:rPr/>
              <a:t> </a:t>
            </a:r>
            <a:r>
              <a:rPr/>
              <a:t>same</a:t>
            </a:r>
            <a:r>
              <a:rPr/>
              <a:t> </a:t>
            </a:r>
            <a:r>
              <a:rPr/>
              <a:t>one</a:t>
            </a:r>
            <a:r>
              <a:rPr/>
              <a:t> </a:t>
            </a:r>
            <a:r>
              <a:rPr/>
              <a:t>they</a:t>
            </a:r>
            <a:r>
              <a:rPr/>
              <a:t> </a:t>
            </a:r>
            <a:r>
              <a:rPr/>
              <a:t>used</a:t>
            </a:r>
            <a:r>
              <a:rPr/>
              <a:t> </a:t>
            </a:r>
            <a:r>
              <a:rPr/>
              <a:t>in</a:t>
            </a:r>
            <a:r>
              <a:rPr/>
              <a:t> </a:t>
            </a:r>
            <a:r>
              <a:rPr/>
              <a:t>the</a:t>
            </a:r>
            <a:r>
              <a:rPr/>
              <a:t> </a:t>
            </a:r>
            <a:r>
              <a:rPr/>
              <a:t>morning.</a:t>
            </a:r>
            <a:r>
              <a:rPr/>
              <a:t> </a:t>
            </a:r>
            <a:r>
              <a:rPr/>
              <a:t>It</a:t>
            </a:r>
            <a:r>
              <a:rPr/>
              <a:t> </a:t>
            </a:r>
            <a:r>
              <a:rPr/>
              <a:t>should</a:t>
            </a:r>
            <a:r>
              <a:rPr/>
              <a:t> </a:t>
            </a:r>
            <a:r>
              <a:rPr/>
              <a:t>include</a:t>
            </a:r>
            <a:r>
              <a:rPr/>
              <a:t> </a:t>
            </a:r>
            <a:r>
              <a:rPr/>
              <a:t>the</a:t>
            </a:r>
            <a:r>
              <a:rPr/>
              <a:t> </a:t>
            </a:r>
            <a:r>
              <a:rPr/>
              <a:t>length</a:t>
            </a:r>
            <a:r>
              <a:rPr/>
              <a:t> </a:t>
            </a:r>
            <a:r>
              <a:rPr/>
              <a:t>of</a:t>
            </a:r>
            <a:r>
              <a:rPr/>
              <a:t> </a:t>
            </a:r>
            <a:r>
              <a:rPr/>
              <a:t>stay</a:t>
            </a:r>
            <a:r>
              <a:rPr/>
              <a:t> </a:t>
            </a:r>
            <a:r>
              <a:rPr/>
              <a:t>variable.</a:t>
            </a:r>
          </a:p>
        </p:txBody>
      </p:sp>
      <p:sp>
        <p:nvSpPr>
          <p:cNvPr id="4" name="Slide Number Placeholder 3"/>
          <p:cNvSpPr>
            <a:spLocks noGrp="1"/>
          </p:cNvSpPr>
          <p:nvPr>
            <p:ph type="sldNum" sz="quarter" idx="10"/>
          </p:nvPr>
        </p:nvSpPr>
        <p:spPr/>
        <p:txBody>
          <a:bodyPr/>
          <a:lstStyle/>
          <a:p>
            <a:fld id="{18BDFEC3-8487-43E8-A154-7C12CBC1FFF2}" type="slidenum">
              <a:rPr lang="en-US"/>
              <a:t>4</a:t>
            </a:fld>
            <a:endParaRPr lang="en-US"/>
          </a:p>
        </p:txBody>
      </p:sp>
    </p:spTree>
  </p:cSld>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Quickly</a:t>
            </a:r>
            <a:r>
              <a:rPr/>
              <a:t> </a:t>
            </a:r>
            <a:r>
              <a:rPr/>
              <a:t>explain</a:t>
            </a:r>
            <a:r>
              <a:rPr/>
              <a:t> </a:t>
            </a:r>
            <a:r>
              <a:rPr/>
              <a:t>the</a:t>
            </a:r>
            <a:r>
              <a:rPr/>
              <a:t> </a:t>
            </a:r>
            <a:r>
              <a:rPr/>
              <a:t>main</a:t>
            </a:r>
            <a:r>
              <a:rPr/>
              <a:t> </a:t>
            </a:r>
            <a:r>
              <a:rPr/>
              <a:t>points</a:t>
            </a:r>
            <a:r>
              <a:rPr/>
              <a:t> </a:t>
            </a:r>
            <a:r>
              <a:rPr/>
              <a:t>of</a:t>
            </a:r>
            <a:r>
              <a:rPr/>
              <a:t> </a:t>
            </a:r>
            <a:r>
              <a:rPr/>
              <a:t>the</a:t>
            </a:r>
            <a:r>
              <a:rPr/>
              <a:t> </a:t>
            </a:r>
            <a:r>
              <a:rPr/>
              <a:t>output</a:t>
            </a:r>
          </a:p>
        </p:txBody>
      </p:sp>
      <p:sp>
        <p:nvSpPr>
          <p:cNvPr id="4" name="Slide Number Placeholder 3"/>
          <p:cNvSpPr>
            <a:spLocks noGrp="1"/>
          </p:cNvSpPr>
          <p:nvPr>
            <p:ph type="sldNum" sz="quarter" idx="10"/>
          </p:nvPr>
        </p:nvSpPr>
        <p:spPr/>
        <p:txBody>
          <a:bodyPr/>
          <a:lstStyle/>
          <a:p>
            <a:fld id="{18BDFEC3-8487-43E8-A154-7C12CBC1FFF2}" type="slidenum">
              <a:rPr lang="en-US"/>
              <a:t>33</a:t>
            </a:fld>
            <a:endParaRPr lang="en-US"/>
          </a:p>
        </p:txBody>
      </p:sp>
    </p:spTree>
  </p:cSld>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Get</a:t>
            </a:r>
            <a:r>
              <a:rPr/>
              <a:t> </a:t>
            </a:r>
            <a:r>
              <a:rPr/>
              <a:t>them</a:t>
            </a:r>
            <a:r>
              <a:rPr/>
              <a:t> </a:t>
            </a:r>
            <a:r>
              <a:rPr/>
              <a:t>to</a:t>
            </a:r>
            <a:r>
              <a:rPr/>
              <a:t> </a:t>
            </a:r>
            <a:r>
              <a:rPr/>
              <a:t>do</a:t>
            </a:r>
            <a:r>
              <a:rPr/>
              <a:t> </a:t>
            </a:r>
            <a:r>
              <a:rPr/>
              <a:t>this,</a:t>
            </a:r>
            <a:r>
              <a:rPr/>
              <a:t> </a:t>
            </a:r>
            <a:r>
              <a:rPr/>
              <a:t>then</a:t>
            </a:r>
            <a:r>
              <a:rPr/>
              <a:t> </a:t>
            </a:r>
            <a:r>
              <a:rPr/>
              <a:t>explain</a:t>
            </a:r>
            <a:r>
              <a:rPr/>
              <a:t> </a:t>
            </a:r>
            <a:r>
              <a:rPr/>
              <a:t>the</a:t>
            </a:r>
            <a:r>
              <a:rPr/>
              <a:t> </a:t>
            </a:r>
            <a:r>
              <a:rPr/>
              <a:t>output.</a:t>
            </a:r>
          </a:p>
        </p:txBody>
      </p:sp>
      <p:sp>
        <p:nvSpPr>
          <p:cNvPr id="4" name="Slide Number Placeholder 3"/>
          <p:cNvSpPr>
            <a:spLocks noGrp="1"/>
          </p:cNvSpPr>
          <p:nvPr>
            <p:ph type="sldNum" sz="quarter" idx="10"/>
          </p:nvPr>
        </p:nvSpPr>
        <p:spPr/>
        <p:txBody>
          <a:bodyPr/>
          <a:lstStyle/>
          <a:p>
            <a:fld id="{18BDFEC3-8487-43E8-A154-7C12CBC1FFF2}" type="slidenum">
              <a:rPr lang="en-US"/>
              <a:t>37</a:t>
            </a:fld>
            <a:endParaRPr lang="en-US"/>
          </a:p>
        </p:txBody>
      </p:sp>
    </p:spTree>
  </p:cSld>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Explain</a:t>
            </a:r>
            <a:r>
              <a:rPr/>
              <a:t> </a:t>
            </a:r>
            <a:r>
              <a:rPr/>
              <a:t>the</a:t>
            </a:r>
            <a:r>
              <a:rPr/>
              <a:t> </a:t>
            </a:r>
            <a:r>
              <a:rPr/>
              <a:t>output</a:t>
            </a:r>
          </a:p>
        </p:txBody>
      </p:sp>
      <p:sp>
        <p:nvSpPr>
          <p:cNvPr id="4" name="Slide Number Placeholder 3"/>
          <p:cNvSpPr>
            <a:spLocks noGrp="1"/>
          </p:cNvSpPr>
          <p:nvPr>
            <p:ph type="sldNum" sz="quarter" idx="10"/>
          </p:nvPr>
        </p:nvSpPr>
        <p:spPr/>
        <p:txBody>
          <a:bodyPr/>
          <a:lstStyle/>
          <a:p>
            <a:fld id="{18BDFEC3-8487-43E8-A154-7C12CBC1FFF2}" type="slidenum">
              <a:rPr lang="en-US"/>
              <a:t>42</a:t>
            </a:fld>
            <a:endParaRPr lang="en-US"/>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Data</a:t>
            </a:r>
            <a:r>
              <a:rPr/>
              <a:t> </a:t>
            </a:r>
            <a:r>
              <a:rPr/>
              <a:t>types</a:t>
            </a:r>
            <a:r>
              <a:rPr/>
              <a:t> </a:t>
            </a:r>
            <a:r>
              <a:rPr/>
              <a:t>have</a:t>
            </a:r>
            <a:r>
              <a:rPr/>
              <a:t> </a:t>
            </a:r>
            <a:r>
              <a:rPr/>
              <a:t>been</a:t>
            </a:r>
            <a:r>
              <a:rPr/>
              <a:t> </a:t>
            </a:r>
            <a:r>
              <a:rPr/>
              <a:t>covered</a:t>
            </a:r>
            <a:r>
              <a:rPr/>
              <a:t> </a:t>
            </a:r>
            <a:r>
              <a:rPr/>
              <a:t>in</a:t>
            </a:r>
            <a:r>
              <a:rPr/>
              <a:t> </a:t>
            </a:r>
            <a:r>
              <a:rPr/>
              <a:t>course</a:t>
            </a:r>
            <a:r>
              <a:rPr/>
              <a:t> </a:t>
            </a:r>
            <a:r>
              <a:rPr/>
              <a:t>before.</a:t>
            </a:r>
            <a:r>
              <a:rPr/>
              <a:t> </a:t>
            </a:r>
            <a:r>
              <a:rPr/>
              <a:t>The</a:t>
            </a:r>
            <a:r>
              <a:rPr/>
              <a:t> </a:t>
            </a:r>
            <a:r>
              <a:rPr/>
              <a:t>next</a:t>
            </a:r>
            <a:r>
              <a:rPr/>
              <a:t> </a:t>
            </a:r>
            <a:r>
              <a:rPr/>
              <a:t>few</a:t>
            </a:r>
            <a:r>
              <a:rPr/>
              <a:t> </a:t>
            </a:r>
            <a:r>
              <a:rPr/>
              <a:t>slides</a:t>
            </a:r>
            <a:r>
              <a:rPr/>
              <a:t> </a:t>
            </a:r>
            <a:r>
              <a:rPr/>
              <a:t>should</a:t>
            </a:r>
            <a:r>
              <a:rPr/>
              <a:t> </a:t>
            </a:r>
            <a:r>
              <a:rPr/>
              <a:t>be</a:t>
            </a:r>
            <a:r>
              <a:rPr/>
              <a:t> </a:t>
            </a:r>
            <a:r>
              <a:rPr/>
              <a:t>a</a:t>
            </a:r>
            <a:r>
              <a:rPr/>
              <a:t> </a:t>
            </a:r>
            <a:r>
              <a:rPr/>
              <a:t>bit</a:t>
            </a:r>
            <a:r>
              <a:rPr/>
              <a:t> </a:t>
            </a:r>
            <a:r>
              <a:rPr/>
              <a:t>of</a:t>
            </a:r>
            <a:r>
              <a:rPr/>
              <a:t> </a:t>
            </a:r>
            <a:r>
              <a:rPr/>
              <a:t>a</a:t>
            </a:r>
            <a:r>
              <a:rPr/>
              <a:t> </a:t>
            </a:r>
            <a:r>
              <a:rPr/>
              <a:t>recap.</a:t>
            </a:r>
          </a:p>
        </p:txBody>
      </p:sp>
      <p:sp>
        <p:nvSpPr>
          <p:cNvPr id="4" name="Slide Number Placeholder 3"/>
          <p:cNvSpPr>
            <a:spLocks noGrp="1"/>
          </p:cNvSpPr>
          <p:nvPr>
            <p:ph type="sldNum" sz="quarter" idx="10"/>
          </p:nvPr>
        </p:nvSpPr>
        <p:spPr/>
        <p:txBody>
          <a:bodyPr/>
          <a:lstStyle/>
          <a:p>
            <a:fld id="{18BDFEC3-8487-43E8-A154-7C12CBC1FFF2}" type="slidenum">
              <a:rPr lang="en-US"/>
              <a:t>7</a:t>
            </a:fld>
            <a:endParaRPr lang="en-US"/>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How</a:t>
            </a:r>
            <a:r>
              <a:rPr/>
              <a:t> </a:t>
            </a:r>
            <a:r>
              <a:rPr/>
              <a:t>do</a:t>
            </a:r>
            <a:r>
              <a:rPr/>
              <a:t> </a:t>
            </a:r>
            <a:r>
              <a:rPr/>
              <a:t>we</a:t>
            </a:r>
            <a:r>
              <a:rPr/>
              <a:t> </a:t>
            </a:r>
            <a:r>
              <a:rPr/>
              <a:t>convey</a:t>
            </a:r>
            <a:r>
              <a:rPr/>
              <a:t> </a:t>
            </a:r>
            <a:r>
              <a:rPr/>
              <a:t>information</a:t>
            </a:r>
            <a:r>
              <a:rPr/>
              <a:t> </a:t>
            </a:r>
            <a:r>
              <a:rPr/>
              <a:t>on</a:t>
            </a:r>
            <a:r>
              <a:rPr/>
              <a:t> </a:t>
            </a:r>
            <a:r>
              <a:rPr/>
              <a:t>what</a:t>
            </a:r>
            <a:r>
              <a:rPr/>
              <a:t> </a:t>
            </a:r>
            <a:r>
              <a:rPr/>
              <a:t>your</a:t>
            </a:r>
            <a:r>
              <a:rPr/>
              <a:t> </a:t>
            </a:r>
            <a:r>
              <a:rPr/>
              <a:t>data</a:t>
            </a:r>
            <a:r>
              <a:rPr/>
              <a:t> </a:t>
            </a:r>
            <a:r>
              <a:rPr/>
              <a:t>looks</a:t>
            </a:r>
            <a:r>
              <a:rPr/>
              <a:t> </a:t>
            </a:r>
            <a:r>
              <a:rPr/>
              <a:t>like,</a:t>
            </a:r>
            <a:r>
              <a:rPr/>
              <a:t> </a:t>
            </a:r>
            <a:r>
              <a:rPr/>
              <a:t>using</a:t>
            </a:r>
            <a:r>
              <a:rPr/>
              <a:t> </a:t>
            </a:r>
            <a:r>
              <a:rPr/>
              <a:t>numbers</a:t>
            </a:r>
            <a:r>
              <a:rPr/>
              <a:t> </a:t>
            </a:r>
            <a:r>
              <a:rPr/>
              <a:t>or</a:t>
            </a:r>
            <a:r>
              <a:rPr/>
              <a:t> </a:t>
            </a:r>
            <a:r>
              <a:rPr/>
              <a:t>figures?</a:t>
            </a:r>
          </a:p>
        </p:txBody>
      </p:sp>
      <p:sp>
        <p:nvSpPr>
          <p:cNvPr id="4" name="Slide Number Placeholder 3"/>
          <p:cNvSpPr>
            <a:spLocks noGrp="1"/>
          </p:cNvSpPr>
          <p:nvPr>
            <p:ph type="sldNum" sz="quarter" idx="10"/>
          </p:nvPr>
        </p:nvSpPr>
        <p:spPr/>
        <p:txBody>
          <a:bodyPr/>
          <a:lstStyle/>
          <a:p>
            <a:fld id="{18BDFEC3-8487-43E8-A154-7C12CBC1FFF2}" type="slidenum">
              <a:rPr lang="en-US"/>
              <a:t>13</a:t>
            </a:fld>
            <a:endParaRPr lang="en-US"/>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Get</a:t>
            </a:r>
            <a:r>
              <a:rPr/>
              <a:t> </a:t>
            </a:r>
            <a:r>
              <a:rPr/>
              <a:t>them</a:t>
            </a:r>
            <a:r>
              <a:rPr/>
              <a:t> </a:t>
            </a:r>
            <a:r>
              <a:rPr/>
              <a:t>to</a:t>
            </a:r>
            <a:r>
              <a:rPr/>
              <a:t> </a:t>
            </a:r>
            <a:r>
              <a:rPr/>
              <a:t>do</a:t>
            </a:r>
            <a:r>
              <a:rPr/>
              <a:t> </a:t>
            </a:r>
            <a:r>
              <a:rPr/>
              <a:t>this</a:t>
            </a:r>
            <a:r>
              <a:rPr/>
              <a:t> </a:t>
            </a:r>
            <a:r>
              <a:rPr/>
              <a:t>with</a:t>
            </a:r>
            <a:r>
              <a:rPr/>
              <a:t> </a:t>
            </a:r>
            <a:r>
              <a:rPr/>
              <a:t>you.</a:t>
            </a:r>
          </a:p>
        </p:txBody>
      </p:sp>
      <p:sp>
        <p:nvSpPr>
          <p:cNvPr id="4" name="Slide Number Placeholder 3"/>
          <p:cNvSpPr>
            <a:spLocks noGrp="1"/>
          </p:cNvSpPr>
          <p:nvPr>
            <p:ph type="sldNum" sz="quarter" idx="10"/>
          </p:nvPr>
        </p:nvSpPr>
        <p:spPr/>
        <p:txBody>
          <a:bodyPr/>
          <a:lstStyle/>
          <a:p>
            <a:fld id="{18BDFEC3-8487-43E8-A154-7C12CBC1FFF2}" type="slidenum">
              <a:rPr lang="en-US"/>
              <a:t>14</a:t>
            </a:fld>
            <a:endParaRPr lang="en-US"/>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Emphasise</a:t>
            </a:r>
            <a:r>
              <a:rPr/>
              <a:t> </a:t>
            </a:r>
            <a:r>
              <a:rPr/>
              <a:t>that</a:t>
            </a:r>
            <a:r>
              <a:rPr/>
              <a:t> </a:t>
            </a:r>
            <a:r>
              <a:rPr/>
              <a:t>parametric</a:t>
            </a:r>
            <a:r>
              <a:rPr/>
              <a:t> </a:t>
            </a:r>
            <a:r>
              <a:rPr/>
              <a:t>is</a:t>
            </a:r>
            <a:r>
              <a:rPr/>
              <a:t> </a:t>
            </a:r>
            <a:r>
              <a:rPr/>
              <a:t>not</a:t>
            </a:r>
            <a:r>
              <a:rPr/>
              <a:t> </a:t>
            </a:r>
            <a:r>
              <a:rPr/>
              <a:t>equal</a:t>
            </a:r>
            <a:r>
              <a:rPr/>
              <a:t> </a:t>
            </a:r>
            <a:r>
              <a:rPr/>
              <a:t>to</a:t>
            </a:r>
            <a:r>
              <a:rPr/>
              <a:t> </a:t>
            </a:r>
            <a:r>
              <a:rPr/>
              <a:t>normal.</a:t>
            </a:r>
          </a:p>
        </p:txBody>
      </p:sp>
      <p:sp>
        <p:nvSpPr>
          <p:cNvPr id="4" name="Slide Number Placeholder 3"/>
          <p:cNvSpPr>
            <a:spLocks noGrp="1"/>
          </p:cNvSpPr>
          <p:nvPr>
            <p:ph type="sldNum" sz="quarter" idx="10"/>
          </p:nvPr>
        </p:nvSpPr>
        <p:spPr/>
        <p:txBody>
          <a:bodyPr/>
          <a:lstStyle/>
          <a:p>
            <a:fld id="{18BDFEC3-8487-43E8-A154-7C12CBC1FFF2}" type="slidenum">
              <a:rPr lang="en-US"/>
              <a:t>16</a:t>
            </a:fld>
            <a:endParaRPr lang="en-US"/>
          </a:p>
        </p:txBody>
      </p:sp>
    </p:spTree>
  </p:cSld>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Get</a:t>
            </a:r>
            <a:r>
              <a:rPr/>
              <a:t> </a:t>
            </a:r>
            <a:r>
              <a:rPr/>
              <a:t>them</a:t>
            </a:r>
            <a:r>
              <a:rPr/>
              <a:t> </a:t>
            </a:r>
            <a:r>
              <a:rPr/>
              <a:t>to</a:t>
            </a:r>
            <a:r>
              <a:rPr/>
              <a:t> </a:t>
            </a:r>
            <a:r>
              <a:rPr/>
              <a:t>plot</a:t>
            </a:r>
            <a:r>
              <a:rPr/>
              <a:t> </a:t>
            </a:r>
            <a:r>
              <a:rPr/>
              <a:t>the</a:t>
            </a:r>
            <a:r>
              <a:rPr/>
              <a:t> </a:t>
            </a:r>
            <a:r>
              <a:rPr/>
              <a:t>graphs.</a:t>
            </a:r>
            <a:r>
              <a:rPr/>
              <a:t> </a:t>
            </a:r>
            <a:r>
              <a:rPr/>
              <a:t>Explain</a:t>
            </a:r>
            <a:r>
              <a:rPr/>
              <a:t> </a:t>
            </a:r>
            <a:r>
              <a:rPr/>
              <a:t>that</a:t>
            </a:r>
            <a:r>
              <a:rPr/>
              <a:t> </a:t>
            </a:r>
            <a:r>
              <a:rPr/>
              <a:t>we</a:t>
            </a:r>
            <a:r>
              <a:rPr/>
              <a:t> </a:t>
            </a:r>
            <a:r>
              <a:rPr/>
              <a:t>are</a:t>
            </a:r>
            <a:r>
              <a:rPr/>
              <a:t> </a:t>
            </a:r>
            <a:r>
              <a:rPr/>
              <a:t>generating</a:t>
            </a:r>
            <a:r>
              <a:rPr/>
              <a:t> </a:t>
            </a:r>
            <a:r>
              <a:rPr/>
              <a:t>ramdom</a:t>
            </a:r>
            <a:r>
              <a:rPr/>
              <a:t> </a:t>
            </a:r>
            <a:r>
              <a:rPr/>
              <a:t>data</a:t>
            </a:r>
            <a:r>
              <a:rPr/>
              <a:t> </a:t>
            </a:r>
            <a:r>
              <a:rPr/>
              <a:t>from</a:t>
            </a:r>
            <a:r>
              <a:rPr/>
              <a:t> </a:t>
            </a:r>
            <a:r>
              <a:rPr/>
              <a:t>different</a:t>
            </a:r>
            <a:r>
              <a:rPr/>
              <a:t> </a:t>
            </a:r>
            <a:r>
              <a:rPr/>
              <a:t>distributions</a:t>
            </a:r>
            <a:r>
              <a:rPr/>
              <a:t> </a:t>
            </a:r>
            <a:r>
              <a:rPr/>
              <a:t>and</a:t>
            </a:r>
            <a:r>
              <a:rPr/>
              <a:t> </a:t>
            </a:r>
            <a:r>
              <a:rPr/>
              <a:t>plotting</a:t>
            </a:r>
            <a:r>
              <a:rPr/>
              <a:t> </a:t>
            </a:r>
            <a:r>
              <a:rPr/>
              <a:t>them.</a:t>
            </a:r>
          </a:p>
        </p:txBody>
      </p:sp>
      <p:sp>
        <p:nvSpPr>
          <p:cNvPr id="4" name="Slide Number Placeholder 3"/>
          <p:cNvSpPr>
            <a:spLocks noGrp="1"/>
          </p:cNvSpPr>
          <p:nvPr>
            <p:ph type="sldNum" sz="quarter" idx="10"/>
          </p:nvPr>
        </p:nvSpPr>
        <p:spPr/>
        <p:txBody>
          <a:bodyPr/>
          <a:lstStyle/>
          <a:p>
            <a:fld id="{18BDFEC3-8487-43E8-A154-7C12CBC1FFF2}" type="slidenum">
              <a:rPr lang="en-US"/>
              <a:t>18</a:t>
            </a:fld>
            <a:endParaRPr lang="en-US"/>
          </a:p>
        </p:txBody>
      </p:sp>
    </p:spTree>
  </p:cSld>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Describe</a:t>
            </a:r>
            <a:r>
              <a:rPr/>
              <a:t> </a:t>
            </a:r>
            <a:r>
              <a:rPr/>
              <a:t>the</a:t>
            </a:r>
            <a:r>
              <a:rPr/>
              <a:t> </a:t>
            </a:r>
            <a:r>
              <a:rPr/>
              <a:t>golem</a:t>
            </a:r>
            <a:r>
              <a:rPr/>
              <a:t> </a:t>
            </a:r>
            <a:r>
              <a:rPr/>
              <a:t>story,</a:t>
            </a:r>
            <a:r>
              <a:rPr/>
              <a:t> </a:t>
            </a:r>
            <a:r>
              <a:rPr/>
              <a:t>and</a:t>
            </a:r>
            <a:r>
              <a:rPr/>
              <a:t> </a:t>
            </a:r>
            <a:r>
              <a:rPr/>
              <a:t>say</a:t>
            </a:r>
            <a:r>
              <a:rPr/>
              <a:t> </a:t>
            </a:r>
            <a:r>
              <a:rPr/>
              <a:t>that</a:t>
            </a:r>
            <a:r>
              <a:rPr/>
              <a:t> </a:t>
            </a:r>
            <a:r>
              <a:rPr/>
              <a:t>the</a:t>
            </a:r>
            <a:r>
              <a:rPr/>
              <a:t> </a:t>
            </a:r>
            <a:r>
              <a:rPr/>
              <a:t>book</a:t>
            </a:r>
            <a:r>
              <a:rPr/>
              <a:t> </a:t>
            </a:r>
            <a:r>
              <a:rPr/>
              <a:t>is</a:t>
            </a:r>
            <a:r>
              <a:rPr/>
              <a:t> </a:t>
            </a:r>
            <a:r>
              <a:rPr/>
              <a:t>good</a:t>
            </a:r>
            <a:r>
              <a:rPr/>
              <a:t> </a:t>
            </a:r>
            <a:r>
              <a:rPr/>
              <a:t>if</a:t>
            </a:r>
            <a:r>
              <a:rPr/>
              <a:t> </a:t>
            </a:r>
            <a:r>
              <a:rPr/>
              <a:t>you</a:t>
            </a:r>
            <a:r>
              <a:rPr/>
              <a:t> </a:t>
            </a:r>
            <a:r>
              <a:rPr/>
              <a:t>want.</a:t>
            </a:r>
          </a:p>
        </p:txBody>
      </p:sp>
      <p:sp>
        <p:nvSpPr>
          <p:cNvPr id="4" name="Slide Number Placeholder 3"/>
          <p:cNvSpPr>
            <a:spLocks noGrp="1"/>
          </p:cNvSpPr>
          <p:nvPr>
            <p:ph type="sldNum" sz="quarter" idx="10"/>
          </p:nvPr>
        </p:nvSpPr>
        <p:spPr/>
        <p:txBody>
          <a:bodyPr/>
          <a:lstStyle/>
          <a:p>
            <a:fld id="{18BDFEC3-8487-43E8-A154-7C12CBC1FFF2}" type="slidenum">
              <a:rPr lang="en-US"/>
              <a:t>22</a:t>
            </a:fld>
            <a:endParaRPr lang="en-US"/>
          </a:p>
        </p:txBody>
      </p:sp>
    </p:spTree>
  </p:cSld>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Note</a:t>
            </a:r>
            <a:r>
              <a:rPr/>
              <a:t> </a:t>
            </a:r>
            <a:r>
              <a:rPr/>
              <a:t>that</a:t>
            </a:r>
            <a:r>
              <a:rPr/>
              <a:t> </a:t>
            </a:r>
            <a:r>
              <a:rPr/>
              <a:t>these</a:t>
            </a:r>
            <a:r>
              <a:rPr/>
              <a:t> </a:t>
            </a:r>
            <a:r>
              <a:rPr/>
              <a:t>number</a:t>
            </a:r>
            <a:r>
              <a:rPr/>
              <a:t> </a:t>
            </a:r>
            <a:r>
              <a:rPr/>
              <a:t>may</a:t>
            </a:r>
            <a:r>
              <a:rPr/>
              <a:t> </a:t>
            </a:r>
            <a:r>
              <a:rPr/>
              <a:t>not</a:t>
            </a:r>
            <a:r>
              <a:rPr/>
              <a:t> </a:t>
            </a:r>
            <a:r>
              <a:rPr/>
              <a:t>be</a:t>
            </a:r>
            <a:r>
              <a:rPr/>
              <a:t> </a:t>
            </a:r>
            <a:r>
              <a:rPr/>
              <a:t>the</a:t>
            </a:r>
            <a:r>
              <a:rPr/>
              <a:t> </a:t>
            </a:r>
            <a:r>
              <a:rPr/>
              <a:t>same</a:t>
            </a:r>
            <a:r>
              <a:rPr/>
              <a:t> </a:t>
            </a:r>
            <a:r>
              <a:rPr/>
              <a:t>as</a:t>
            </a:r>
            <a:r>
              <a:rPr/>
              <a:t> </a:t>
            </a:r>
            <a:r>
              <a:rPr/>
              <a:t>the</a:t>
            </a:r>
            <a:r>
              <a:rPr/>
              <a:t> </a:t>
            </a:r>
            <a:r>
              <a:rPr/>
              <a:t>one</a:t>
            </a:r>
            <a:r>
              <a:rPr/>
              <a:t> </a:t>
            </a:r>
            <a:r>
              <a:rPr/>
              <a:t>candidates</a:t>
            </a:r>
            <a:r>
              <a:rPr/>
              <a:t> </a:t>
            </a:r>
            <a:r>
              <a:rPr/>
              <a:t>see</a:t>
            </a:r>
            <a:r>
              <a:rPr/>
              <a:t> </a:t>
            </a:r>
            <a:r>
              <a:rPr/>
              <a:t>on</a:t>
            </a:r>
            <a:r>
              <a:rPr/>
              <a:t> </a:t>
            </a:r>
            <a:r>
              <a:rPr/>
              <a:t>their</a:t>
            </a:r>
            <a:r>
              <a:rPr/>
              <a:t> </a:t>
            </a:r>
            <a:r>
              <a:rPr/>
              <a:t>screens.</a:t>
            </a:r>
            <a:r>
              <a:rPr/>
              <a:t> </a:t>
            </a:r>
            <a:r>
              <a:rPr/>
              <a:t>These</a:t>
            </a:r>
            <a:r>
              <a:rPr/>
              <a:t> </a:t>
            </a:r>
            <a:r>
              <a:rPr/>
              <a:t>slides</a:t>
            </a:r>
            <a:r>
              <a:rPr/>
              <a:t> </a:t>
            </a:r>
            <a:r>
              <a:rPr/>
              <a:t>are</a:t>
            </a:r>
            <a:r>
              <a:rPr/>
              <a:t> </a:t>
            </a:r>
            <a:r>
              <a:rPr/>
              <a:t>based</a:t>
            </a:r>
            <a:r>
              <a:rPr/>
              <a:t> </a:t>
            </a:r>
            <a:r>
              <a:rPr/>
              <a:t>on</a:t>
            </a:r>
            <a:r>
              <a:rPr/>
              <a:t> </a:t>
            </a:r>
            <a:r>
              <a:rPr/>
              <a:t>a</a:t>
            </a:r>
            <a:r>
              <a:rPr/>
              <a:t> </a:t>
            </a:r>
            <a:r>
              <a:rPr/>
              <a:t>smaller</a:t>
            </a:r>
            <a:r>
              <a:rPr/>
              <a:t> </a:t>
            </a:r>
            <a:r>
              <a:rPr/>
              <a:t>version</a:t>
            </a:r>
            <a:r>
              <a:rPr/>
              <a:t> </a:t>
            </a:r>
            <a:r>
              <a:rPr/>
              <a:t>of</a:t>
            </a:r>
            <a:r>
              <a:rPr/>
              <a:t> </a:t>
            </a:r>
            <a:r>
              <a:rPr/>
              <a:t>the</a:t>
            </a:r>
            <a:r>
              <a:rPr/>
              <a:t> </a:t>
            </a:r>
            <a:r>
              <a:rPr/>
              <a:t>dataset.</a:t>
            </a:r>
          </a:p>
        </p:txBody>
      </p:sp>
      <p:sp>
        <p:nvSpPr>
          <p:cNvPr id="4" name="Slide Number Placeholder 3"/>
          <p:cNvSpPr>
            <a:spLocks noGrp="1"/>
          </p:cNvSpPr>
          <p:nvPr>
            <p:ph type="sldNum" sz="quarter" idx="10"/>
          </p:nvPr>
        </p:nvSpPr>
        <p:spPr/>
        <p:txBody>
          <a:bodyPr/>
          <a:lstStyle/>
          <a:p>
            <a:fld id="{18BDFEC3-8487-43E8-A154-7C12CBC1FFF2}" type="slidenum">
              <a:rPr lang="en-US"/>
              <a:t>29</a:t>
            </a:fld>
            <a:endParaRPr lang="en-US"/>
          </a:p>
        </p:txBody>
      </p:sp>
    </p:spTree>
  </p:cSld>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Tell</a:t>
            </a:r>
            <a:r>
              <a:rPr/>
              <a:t> </a:t>
            </a:r>
            <a:r>
              <a:rPr/>
              <a:t>them</a:t>
            </a:r>
            <a:r>
              <a:rPr/>
              <a:t> </a:t>
            </a:r>
            <a:r>
              <a:rPr/>
              <a:t>to</a:t>
            </a:r>
            <a:r>
              <a:rPr/>
              <a:t> </a:t>
            </a:r>
            <a:r>
              <a:rPr/>
              <a:t>do</a:t>
            </a:r>
            <a:r>
              <a:rPr/>
              <a:t> </a:t>
            </a:r>
            <a:r>
              <a:rPr/>
              <a:t>this.</a:t>
            </a:r>
          </a:p>
        </p:txBody>
      </p:sp>
      <p:sp>
        <p:nvSpPr>
          <p:cNvPr id="4" name="Slide Number Placeholder 3"/>
          <p:cNvSpPr>
            <a:spLocks noGrp="1"/>
          </p:cNvSpPr>
          <p:nvPr>
            <p:ph type="sldNum" sz="quarter" idx="10"/>
          </p:nvPr>
        </p:nvSpPr>
        <p:spPr/>
        <p:txBody>
          <a:bodyPr/>
          <a:lstStyle/>
          <a:p>
            <a:fld id="{18BDFEC3-8487-43E8-A154-7C12CBC1FFF2}" type="slidenum">
              <a:rPr lang="en-US"/>
              <a:t>32</a:t>
            </a:fld>
            <a:endParaRPr lang="en-US"/>
          </a:p>
        </p:txBody>
      </p:sp>
    </p:spTree>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87F57-DAB0-1B4B-8665-341B9FC750F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0440D68-9855-CE43-88F7-6D205CEBA31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9AA02FF-7FFD-AC45-B155-681BF1342E6E}"/>
              </a:ext>
            </a:extLst>
          </p:cNvPr>
          <p:cNvSpPr>
            <a:spLocks noGrp="1"/>
          </p:cNvSpPr>
          <p:nvPr>
            <p:ph type="dt" sz="half" idx="10"/>
          </p:nvPr>
        </p:nvSpPr>
        <p:spPr/>
        <p:txBody>
          <a:bodyPr/>
          <a:lstStyle/>
          <a:p>
            <a:fld id="{937E6D32-4C03-264D-8FDB-034DA7582E3B}" type="datetimeFigureOut">
              <a:rPr lang="en-US" smtClean="0"/>
              <a:t>8/27/19</a:t>
            </a:fld>
            <a:endParaRPr lang="en-US"/>
          </a:p>
        </p:txBody>
      </p:sp>
      <p:sp>
        <p:nvSpPr>
          <p:cNvPr id="5" name="Footer Placeholder 4">
            <a:extLst>
              <a:ext uri="{FF2B5EF4-FFF2-40B4-BE49-F238E27FC236}">
                <a16:creationId xmlns:a16="http://schemas.microsoft.com/office/drawing/2014/main" id="{50F05D75-9624-FE43-B035-A555CD4DE2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4BAAE9-577D-C946-AFE8-41DF5C5BC31A}"/>
              </a:ext>
            </a:extLst>
          </p:cNvPr>
          <p:cNvSpPr>
            <a:spLocks noGrp="1"/>
          </p:cNvSpPr>
          <p:nvPr>
            <p:ph type="sldNum" sz="quarter" idx="12"/>
          </p:nvPr>
        </p:nvSpPr>
        <p:spPr/>
        <p:txBody>
          <a:bodyPr/>
          <a:lstStyle/>
          <a:p>
            <a:fld id="{A5655E29-7268-1047-A2C0-924C0156E4E4}" type="slidenum">
              <a:rPr lang="en-US" smtClean="0"/>
              <a:t>‹#›</a:t>
            </a:fld>
            <a:endParaRPr lang="en-US"/>
          </a:p>
        </p:txBody>
      </p:sp>
    </p:spTree>
    <p:extLst>
      <p:ext uri="{BB962C8B-B14F-4D97-AF65-F5344CB8AC3E}">
        <p14:creationId xmlns:p14="http://schemas.microsoft.com/office/powerpoint/2010/main" val="18727251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D39C3A-BDEB-8244-8422-7956AAC14A6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75E862B-0DE2-3546-8A16-EF9FC862744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35F9620-5373-184C-B8F5-50065A61F0E0}"/>
              </a:ext>
            </a:extLst>
          </p:cNvPr>
          <p:cNvSpPr>
            <a:spLocks noGrp="1"/>
          </p:cNvSpPr>
          <p:nvPr>
            <p:ph type="dt" sz="half" idx="10"/>
          </p:nvPr>
        </p:nvSpPr>
        <p:spPr/>
        <p:txBody>
          <a:bodyPr/>
          <a:lstStyle/>
          <a:p>
            <a:fld id="{937E6D32-4C03-264D-8FDB-034DA7582E3B}" type="datetimeFigureOut">
              <a:rPr lang="en-US" smtClean="0"/>
              <a:t>8/27/19</a:t>
            </a:fld>
            <a:endParaRPr lang="en-US"/>
          </a:p>
        </p:txBody>
      </p:sp>
      <p:sp>
        <p:nvSpPr>
          <p:cNvPr id="5" name="Footer Placeholder 4">
            <a:extLst>
              <a:ext uri="{FF2B5EF4-FFF2-40B4-BE49-F238E27FC236}">
                <a16:creationId xmlns:a16="http://schemas.microsoft.com/office/drawing/2014/main" id="{0A54F3A6-4228-A942-96A3-49443D4070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8E4871-5F4F-B94F-9B11-1C555D90923B}"/>
              </a:ext>
            </a:extLst>
          </p:cNvPr>
          <p:cNvSpPr>
            <a:spLocks noGrp="1"/>
          </p:cNvSpPr>
          <p:nvPr>
            <p:ph type="sldNum" sz="quarter" idx="12"/>
          </p:nvPr>
        </p:nvSpPr>
        <p:spPr/>
        <p:txBody>
          <a:bodyPr/>
          <a:lstStyle/>
          <a:p>
            <a:fld id="{A5655E29-7268-1047-A2C0-924C0156E4E4}" type="slidenum">
              <a:rPr lang="en-US" smtClean="0"/>
              <a:t>‹#›</a:t>
            </a:fld>
            <a:endParaRPr lang="en-US"/>
          </a:p>
        </p:txBody>
      </p:sp>
    </p:spTree>
    <p:extLst>
      <p:ext uri="{BB962C8B-B14F-4D97-AF65-F5344CB8AC3E}">
        <p14:creationId xmlns:p14="http://schemas.microsoft.com/office/powerpoint/2010/main" val="31377235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8638292-5D68-B247-8578-68BF58724DA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BC19345-E9D9-B14B-84E7-1A862142EFF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C4CB5C-0678-1F4D-B658-CD6CF9D98269}"/>
              </a:ext>
            </a:extLst>
          </p:cNvPr>
          <p:cNvSpPr>
            <a:spLocks noGrp="1"/>
          </p:cNvSpPr>
          <p:nvPr>
            <p:ph type="dt" sz="half" idx="10"/>
          </p:nvPr>
        </p:nvSpPr>
        <p:spPr/>
        <p:txBody>
          <a:bodyPr/>
          <a:lstStyle/>
          <a:p>
            <a:fld id="{937E6D32-4C03-264D-8FDB-034DA7582E3B}" type="datetimeFigureOut">
              <a:rPr lang="en-US" smtClean="0"/>
              <a:t>8/27/19</a:t>
            </a:fld>
            <a:endParaRPr lang="en-US"/>
          </a:p>
        </p:txBody>
      </p:sp>
      <p:sp>
        <p:nvSpPr>
          <p:cNvPr id="5" name="Footer Placeholder 4">
            <a:extLst>
              <a:ext uri="{FF2B5EF4-FFF2-40B4-BE49-F238E27FC236}">
                <a16:creationId xmlns:a16="http://schemas.microsoft.com/office/drawing/2014/main" id="{7879C839-DEA1-0746-8BE3-D4D2081AA4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06015C-D92F-4B4D-B0E1-822256A0DF26}"/>
              </a:ext>
            </a:extLst>
          </p:cNvPr>
          <p:cNvSpPr>
            <a:spLocks noGrp="1"/>
          </p:cNvSpPr>
          <p:nvPr>
            <p:ph type="sldNum" sz="quarter" idx="12"/>
          </p:nvPr>
        </p:nvSpPr>
        <p:spPr/>
        <p:txBody>
          <a:bodyPr/>
          <a:lstStyle/>
          <a:p>
            <a:fld id="{A5655E29-7268-1047-A2C0-924C0156E4E4}" type="slidenum">
              <a:rPr lang="en-US" smtClean="0"/>
              <a:t>‹#›</a:t>
            </a:fld>
            <a:endParaRPr lang="en-US"/>
          </a:p>
        </p:txBody>
      </p:sp>
    </p:spTree>
    <p:extLst>
      <p:ext uri="{BB962C8B-B14F-4D97-AF65-F5344CB8AC3E}">
        <p14:creationId xmlns:p14="http://schemas.microsoft.com/office/powerpoint/2010/main" val="31340715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10DDA37-E46B-B641-BC9F-636CB92A2C0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DC0B75-05BF-0C4A-B1B8-CDACCCCC7FDB}"/>
              </a:ext>
            </a:extLst>
          </p:cNvPr>
          <p:cNvSpPr>
            <a:spLocks noGrp="1"/>
          </p:cNvSpPr>
          <p:nvPr>
            <p:ph type="dt" sz="half" idx="10"/>
          </p:nvPr>
        </p:nvSpPr>
        <p:spPr/>
        <p:txBody>
          <a:bodyPr/>
          <a:lstStyle/>
          <a:p>
            <a:fld id="{937E6D32-4C03-264D-8FDB-034DA7582E3B}" type="datetimeFigureOut">
              <a:rPr lang="en-US" smtClean="0"/>
              <a:t>8/27/19</a:t>
            </a:fld>
            <a:endParaRPr lang="en-US"/>
          </a:p>
        </p:txBody>
      </p:sp>
      <p:sp>
        <p:nvSpPr>
          <p:cNvPr id="5" name="Footer Placeholder 4">
            <a:extLst>
              <a:ext uri="{FF2B5EF4-FFF2-40B4-BE49-F238E27FC236}">
                <a16:creationId xmlns:a16="http://schemas.microsoft.com/office/drawing/2014/main" id="{C2901E6F-DF5F-E24C-956E-3AB41B8F42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12973E-B8AF-BB41-A0AC-171B4840287B}"/>
              </a:ext>
            </a:extLst>
          </p:cNvPr>
          <p:cNvSpPr>
            <a:spLocks noGrp="1"/>
          </p:cNvSpPr>
          <p:nvPr>
            <p:ph type="sldNum" sz="quarter" idx="12"/>
          </p:nvPr>
        </p:nvSpPr>
        <p:spPr/>
        <p:txBody>
          <a:bodyPr/>
          <a:lstStyle/>
          <a:p>
            <a:fld id="{A5655E29-7268-1047-A2C0-924C0156E4E4}" type="slidenum">
              <a:rPr lang="en-US" smtClean="0"/>
              <a:t>‹#›</a:t>
            </a:fld>
            <a:endParaRPr lang="en-US"/>
          </a:p>
        </p:txBody>
      </p:sp>
    </p:spTree>
    <p:extLst>
      <p:ext uri="{BB962C8B-B14F-4D97-AF65-F5344CB8AC3E}">
        <p14:creationId xmlns:p14="http://schemas.microsoft.com/office/powerpoint/2010/main" val="25906300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26130-253A-E043-BB2B-EC3ECCCD07F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BC10AC4-187A-054C-904A-013E8FEA0BF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8C17D9A-A462-764F-948F-6E26723715EF}"/>
              </a:ext>
            </a:extLst>
          </p:cNvPr>
          <p:cNvSpPr>
            <a:spLocks noGrp="1"/>
          </p:cNvSpPr>
          <p:nvPr>
            <p:ph type="dt" sz="half" idx="10"/>
          </p:nvPr>
        </p:nvSpPr>
        <p:spPr/>
        <p:txBody>
          <a:bodyPr/>
          <a:lstStyle/>
          <a:p>
            <a:fld id="{937E6D32-4C03-264D-8FDB-034DA7582E3B}" type="datetimeFigureOut">
              <a:rPr lang="en-US" smtClean="0"/>
              <a:t>8/27/19</a:t>
            </a:fld>
            <a:endParaRPr lang="en-US"/>
          </a:p>
        </p:txBody>
      </p:sp>
      <p:sp>
        <p:nvSpPr>
          <p:cNvPr id="5" name="Footer Placeholder 4">
            <a:extLst>
              <a:ext uri="{FF2B5EF4-FFF2-40B4-BE49-F238E27FC236}">
                <a16:creationId xmlns:a16="http://schemas.microsoft.com/office/drawing/2014/main" id="{6F018ABA-33D1-C146-8DCF-F6E1DE3730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6915FA-4DCD-4742-A0A8-0BBC88D80538}"/>
              </a:ext>
            </a:extLst>
          </p:cNvPr>
          <p:cNvSpPr>
            <a:spLocks noGrp="1"/>
          </p:cNvSpPr>
          <p:nvPr>
            <p:ph type="sldNum" sz="quarter" idx="12"/>
          </p:nvPr>
        </p:nvSpPr>
        <p:spPr/>
        <p:txBody>
          <a:bodyPr/>
          <a:lstStyle/>
          <a:p>
            <a:fld id="{A5655E29-7268-1047-A2C0-924C0156E4E4}" type="slidenum">
              <a:rPr lang="en-US" smtClean="0"/>
              <a:t>‹#›</a:t>
            </a:fld>
            <a:endParaRPr lang="en-US"/>
          </a:p>
        </p:txBody>
      </p:sp>
    </p:spTree>
    <p:extLst>
      <p:ext uri="{BB962C8B-B14F-4D97-AF65-F5344CB8AC3E}">
        <p14:creationId xmlns:p14="http://schemas.microsoft.com/office/powerpoint/2010/main" val="15382612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11FE2-61CD-2E40-A43A-EED9A845FF8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1CB83AA-6B3D-8243-8929-B2C82ECF02B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AC6ADC3-E655-2545-8043-D0E704EC25F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B14AC6B-30BF-934E-8AF0-9D5135BFEFCE}"/>
              </a:ext>
            </a:extLst>
          </p:cNvPr>
          <p:cNvSpPr>
            <a:spLocks noGrp="1"/>
          </p:cNvSpPr>
          <p:nvPr>
            <p:ph type="dt" sz="half" idx="10"/>
          </p:nvPr>
        </p:nvSpPr>
        <p:spPr/>
        <p:txBody>
          <a:bodyPr/>
          <a:lstStyle/>
          <a:p>
            <a:fld id="{937E6D32-4C03-264D-8FDB-034DA7582E3B}" type="datetimeFigureOut">
              <a:rPr lang="en-US" smtClean="0"/>
              <a:t>8/27/19</a:t>
            </a:fld>
            <a:endParaRPr lang="en-US"/>
          </a:p>
        </p:txBody>
      </p:sp>
      <p:sp>
        <p:nvSpPr>
          <p:cNvPr id="6" name="Footer Placeholder 5">
            <a:extLst>
              <a:ext uri="{FF2B5EF4-FFF2-40B4-BE49-F238E27FC236}">
                <a16:creationId xmlns:a16="http://schemas.microsoft.com/office/drawing/2014/main" id="{C8B5FC3D-A9D9-034E-B4AD-B7DE0F07AB9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C3BA704-A97B-664F-A29E-263BEBA6B493}"/>
              </a:ext>
            </a:extLst>
          </p:cNvPr>
          <p:cNvSpPr>
            <a:spLocks noGrp="1"/>
          </p:cNvSpPr>
          <p:nvPr>
            <p:ph type="sldNum" sz="quarter" idx="12"/>
          </p:nvPr>
        </p:nvSpPr>
        <p:spPr/>
        <p:txBody>
          <a:bodyPr/>
          <a:lstStyle/>
          <a:p>
            <a:fld id="{A5655E29-7268-1047-A2C0-924C0156E4E4}" type="slidenum">
              <a:rPr lang="en-US" smtClean="0"/>
              <a:t>‹#›</a:t>
            </a:fld>
            <a:endParaRPr lang="en-US"/>
          </a:p>
        </p:txBody>
      </p:sp>
    </p:spTree>
    <p:extLst>
      <p:ext uri="{BB962C8B-B14F-4D97-AF65-F5344CB8AC3E}">
        <p14:creationId xmlns:p14="http://schemas.microsoft.com/office/powerpoint/2010/main" val="19734336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1A9F1-BC89-7C4A-9214-A5BE0AB1B35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5B6BC88-A191-1B4E-93B6-022477DE455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66B24D5-81F4-224A-9969-38BBFCB09EE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AB088AE-0C84-A44B-91C7-8F963F2A07A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50BF671-0E0E-DA40-8680-D83784EC8B8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F3B2AD7-AEE2-F646-8BCC-E8703194AB5F}"/>
              </a:ext>
            </a:extLst>
          </p:cNvPr>
          <p:cNvSpPr>
            <a:spLocks noGrp="1"/>
          </p:cNvSpPr>
          <p:nvPr>
            <p:ph type="dt" sz="half" idx="10"/>
          </p:nvPr>
        </p:nvSpPr>
        <p:spPr/>
        <p:txBody>
          <a:bodyPr/>
          <a:lstStyle/>
          <a:p>
            <a:fld id="{937E6D32-4C03-264D-8FDB-034DA7582E3B}" type="datetimeFigureOut">
              <a:rPr lang="en-US" smtClean="0"/>
              <a:t>8/27/19</a:t>
            </a:fld>
            <a:endParaRPr lang="en-US"/>
          </a:p>
        </p:txBody>
      </p:sp>
      <p:sp>
        <p:nvSpPr>
          <p:cNvPr id="8" name="Footer Placeholder 7">
            <a:extLst>
              <a:ext uri="{FF2B5EF4-FFF2-40B4-BE49-F238E27FC236}">
                <a16:creationId xmlns:a16="http://schemas.microsoft.com/office/drawing/2014/main" id="{9F372F84-EA31-7E4D-BD1E-9CA444C83F0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4D3C69E-19B8-F34F-AF8D-F27A144D3127}"/>
              </a:ext>
            </a:extLst>
          </p:cNvPr>
          <p:cNvSpPr>
            <a:spLocks noGrp="1"/>
          </p:cNvSpPr>
          <p:nvPr>
            <p:ph type="sldNum" sz="quarter" idx="12"/>
          </p:nvPr>
        </p:nvSpPr>
        <p:spPr/>
        <p:txBody>
          <a:bodyPr/>
          <a:lstStyle/>
          <a:p>
            <a:fld id="{A5655E29-7268-1047-A2C0-924C0156E4E4}" type="slidenum">
              <a:rPr lang="en-US" smtClean="0"/>
              <a:t>‹#›</a:t>
            </a:fld>
            <a:endParaRPr lang="en-US"/>
          </a:p>
        </p:txBody>
      </p:sp>
    </p:spTree>
    <p:extLst>
      <p:ext uri="{BB962C8B-B14F-4D97-AF65-F5344CB8AC3E}">
        <p14:creationId xmlns:p14="http://schemas.microsoft.com/office/powerpoint/2010/main" val="27475352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E5ED7-24E2-9543-B176-0ABE3B6AC08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3A6C28B-9F3E-F143-B91E-2841159F22AB}"/>
              </a:ext>
            </a:extLst>
          </p:cNvPr>
          <p:cNvSpPr>
            <a:spLocks noGrp="1"/>
          </p:cNvSpPr>
          <p:nvPr>
            <p:ph type="dt" sz="half" idx="10"/>
          </p:nvPr>
        </p:nvSpPr>
        <p:spPr/>
        <p:txBody>
          <a:bodyPr/>
          <a:lstStyle/>
          <a:p>
            <a:fld id="{937E6D32-4C03-264D-8FDB-034DA7582E3B}" type="datetimeFigureOut">
              <a:rPr lang="en-US" smtClean="0"/>
              <a:t>8/27/19</a:t>
            </a:fld>
            <a:endParaRPr lang="en-US"/>
          </a:p>
        </p:txBody>
      </p:sp>
      <p:sp>
        <p:nvSpPr>
          <p:cNvPr id="4" name="Footer Placeholder 3">
            <a:extLst>
              <a:ext uri="{FF2B5EF4-FFF2-40B4-BE49-F238E27FC236}">
                <a16:creationId xmlns:a16="http://schemas.microsoft.com/office/drawing/2014/main" id="{3713EF2D-1DB9-D144-8D7B-316B50AE14E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7F1CC1C-A842-D34E-A7B6-6E5A24250DBC}"/>
              </a:ext>
            </a:extLst>
          </p:cNvPr>
          <p:cNvSpPr>
            <a:spLocks noGrp="1"/>
          </p:cNvSpPr>
          <p:nvPr>
            <p:ph type="sldNum" sz="quarter" idx="12"/>
          </p:nvPr>
        </p:nvSpPr>
        <p:spPr/>
        <p:txBody>
          <a:bodyPr/>
          <a:lstStyle/>
          <a:p>
            <a:fld id="{A5655E29-7268-1047-A2C0-924C0156E4E4}" type="slidenum">
              <a:rPr lang="en-US" smtClean="0"/>
              <a:t>‹#›</a:t>
            </a:fld>
            <a:endParaRPr lang="en-US"/>
          </a:p>
        </p:txBody>
      </p:sp>
    </p:spTree>
    <p:extLst>
      <p:ext uri="{BB962C8B-B14F-4D97-AF65-F5344CB8AC3E}">
        <p14:creationId xmlns:p14="http://schemas.microsoft.com/office/powerpoint/2010/main" val="12545698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4BEAA5F-BD3F-2747-9C1C-6F6536405A30}"/>
              </a:ext>
            </a:extLst>
          </p:cNvPr>
          <p:cNvSpPr>
            <a:spLocks noGrp="1"/>
          </p:cNvSpPr>
          <p:nvPr>
            <p:ph type="dt" sz="half" idx="10"/>
          </p:nvPr>
        </p:nvSpPr>
        <p:spPr/>
        <p:txBody>
          <a:bodyPr/>
          <a:lstStyle/>
          <a:p>
            <a:fld id="{937E6D32-4C03-264D-8FDB-034DA7582E3B}" type="datetimeFigureOut">
              <a:rPr lang="en-US" smtClean="0"/>
              <a:t>8/27/19</a:t>
            </a:fld>
            <a:endParaRPr lang="en-US"/>
          </a:p>
        </p:txBody>
      </p:sp>
      <p:sp>
        <p:nvSpPr>
          <p:cNvPr id="3" name="Footer Placeholder 2">
            <a:extLst>
              <a:ext uri="{FF2B5EF4-FFF2-40B4-BE49-F238E27FC236}">
                <a16:creationId xmlns:a16="http://schemas.microsoft.com/office/drawing/2014/main" id="{408B9E6E-039F-0249-801B-6103C5ABBAF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D230358-4592-D84F-A0EA-8BF2628A01F5}"/>
              </a:ext>
            </a:extLst>
          </p:cNvPr>
          <p:cNvSpPr>
            <a:spLocks noGrp="1"/>
          </p:cNvSpPr>
          <p:nvPr>
            <p:ph type="sldNum" sz="quarter" idx="12"/>
          </p:nvPr>
        </p:nvSpPr>
        <p:spPr/>
        <p:txBody>
          <a:bodyPr/>
          <a:lstStyle/>
          <a:p>
            <a:fld id="{A5655E29-7268-1047-A2C0-924C0156E4E4}" type="slidenum">
              <a:rPr lang="en-US" smtClean="0"/>
              <a:t>‹#›</a:t>
            </a:fld>
            <a:endParaRPr lang="en-US"/>
          </a:p>
        </p:txBody>
      </p:sp>
    </p:spTree>
    <p:extLst>
      <p:ext uri="{BB962C8B-B14F-4D97-AF65-F5344CB8AC3E}">
        <p14:creationId xmlns:p14="http://schemas.microsoft.com/office/powerpoint/2010/main" val="31053678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4F591-01B8-0146-8E9C-D716C0C11E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1614410-E74E-EB49-B1DA-68B0A4BEAF6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3CB627E-8FEB-F94E-BF40-9FEE8A4DCB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19E7052-D7F9-5A4A-8AAC-08CD16D283A4}"/>
              </a:ext>
            </a:extLst>
          </p:cNvPr>
          <p:cNvSpPr>
            <a:spLocks noGrp="1"/>
          </p:cNvSpPr>
          <p:nvPr>
            <p:ph type="dt" sz="half" idx="10"/>
          </p:nvPr>
        </p:nvSpPr>
        <p:spPr/>
        <p:txBody>
          <a:bodyPr/>
          <a:lstStyle/>
          <a:p>
            <a:fld id="{937E6D32-4C03-264D-8FDB-034DA7582E3B}" type="datetimeFigureOut">
              <a:rPr lang="en-US" smtClean="0"/>
              <a:t>8/27/19</a:t>
            </a:fld>
            <a:endParaRPr lang="en-US"/>
          </a:p>
        </p:txBody>
      </p:sp>
      <p:sp>
        <p:nvSpPr>
          <p:cNvPr id="6" name="Footer Placeholder 5">
            <a:extLst>
              <a:ext uri="{FF2B5EF4-FFF2-40B4-BE49-F238E27FC236}">
                <a16:creationId xmlns:a16="http://schemas.microsoft.com/office/drawing/2014/main" id="{4050EF0C-418B-5942-87FD-8BBC8C06F92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87A0CA-D356-CB44-91BC-5159B62AD79F}"/>
              </a:ext>
            </a:extLst>
          </p:cNvPr>
          <p:cNvSpPr>
            <a:spLocks noGrp="1"/>
          </p:cNvSpPr>
          <p:nvPr>
            <p:ph type="sldNum" sz="quarter" idx="12"/>
          </p:nvPr>
        </p:nvSpPr>
        <p:spPr/>
        <p:txBody>
          <a:bodyPr/>
          <a:lstStyle/>
          <a:p>
            <a:fld id="{A5655E29-7268-1047-A2C0-924C0156E4E4}" type="slidenum">
              <a:rPr lang="en-US" smtClean="0"/>
              <a:t>‹#›</a:t>
            </a:fld>
            <a:endParaRPr lang="en-US"/>
          </a:p>
        </p:txBody>
      </p:sp>
    </p:spTree>
    <p:extLst>
      <p:ext uri="{BB962C8B-B14F-4D97-AF65-F5344CB8AC3E}">
        <p14:creationId xmlns:p14="http://schemas.microsoft.com/office/powerpoint/2010/main" val="23149573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D49E9-4D8D-4D4F-A028-4A969AA574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5CF626B-504D-3E42-84BE-0CAC53A8BF4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BE9CD8F-2308-8642-874A-ED0D25A22E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85D8BE4-CF48-F245-8411-0DAA33FEDBCC}"/>
              </a:ext>
            </a:extLst>
          </p:cNvPr>
          <p:cNvSpPr>
            <a:spLocks noGrp="1"/>
          </p:cNvSpPr>
          <p:nvPr>
            <p:ph type="dt" sz="half" idx="10"/>
          </p:nvPr>
        </p:nvSpPr>
        <p:spPr/>
        <p:txBody>
          <a:bodyPr/>
          <a:lstStyle/>
          <a:p>
            <a:fld id="{937E6D32-4C03-264D-8FDB-034DA7582E3B}" type="datetimeFigureOut">
              <a:rPr lang="en-US" smtClean="0"/>
              <a:t>8/27/19</a:t>
            </a:fld>
            <a:endParaRPr lang="en-US"/>
          </a:p>
        </p:txBody>
      </p:sp>
      <p:sp>
        <p:nvSpPr>
          <p:cNvPr id="6" name="Footer Placeholder 5">
            <a:extLst>
              <a:ext uri="{FF2B5EF4-FFF2-40B4-BE49-F238E27FC236}">
                <a16:creationId xmlns:a16="http://schemas.microsoft.com/office/drawing/2014/main" id="{9EC3DFB9-F5F2-564E-9042-336BA46EE63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E53F0D-14C8-8441-AFFB-716C63E1B051}"/>
              </a:ext>
            </a:extLst>
          </p:cNvPr>
          <p:cNvSpPr>
            <a:spLocks noGrp="1"/>
          </p:cNvSpPr>
          <p:nvPr>
            <p:ph type="sldNum" sz="quarter" idx="12"/>
          </p:nvPr>
        </p:nvSpPr>
        <p:spPr/>
        <p:txBody>
          <a:bodyPr/>
          <a:lstStyle/>
          <a:p>
            <a:fld id="{A5655E29-7268-1047-A2C0-924C0156E4E4}" type="slidenum">
              <a:rPr lang="en-US" smtClean="0"/>
              <a:t>‹#›</a:t>
            </a:fld>
            <a:endParaRPr lang="en-US"/>
          </a:p>
        </p:txBody>
      </p:sp>
    </p:spTree>
    <p:extLst>
      <p:ext uri="{BB962C8B-B14F-4D97-AF65-F5344CB8AC3E}">
        <p14:creationId xmlns:p14="http://schemas.microsoft.com/office/powerpoint/2010/main" val="19101799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C691513-1FAA-0E4F-BF0A-F546F01B9BC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CCAB061-79B5-4A4B-9136-7AD1C74E05A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F8850B-4EFB-D54B-BB8F-35702D7E723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7E6D32-4C03-264D-8FDB-034DA7582E3B}" type="datetimeFigureOut">
              <a:rPr lang="en-US" smtClean="0"/>
              <a:t>8/27/19</a:t>
            </a:fld>
            <a:endParaRPr lang="en-US"/>
          </a:p>
        </p:txBody>
      </p:sp>
      <p:sp>
        <p:nvSpPr>
          <p:cNvPr id="5" name="Footer Placeholder 4">
            <a:extLst>
              <a:ext uri="{FF2B5EF4-FFF2-40B4-BE49-F238E27FC236}">
                <a16:creationId xmlns:a16="http://schemas.microsoft.com/office/drawing/2014/main" id="{4E6506E4-A05F-654F-91C2-F1C380EB4C9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0EBDFA0-6157-4E4F-AB3A-F72514A6DC7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5655E29-7268-1047-A2C0-924C0156E4E4}" type="slidenum">
              <a:rPr lang="en-US" smtClean="0"/>
              <a:t>‹#›</a:t>
            </a:fld>
            <a:endParaRPr lang="en-US"/>
          </a:p>
        </p:txBody>
      </p:sp>
    </p:spTree>
    <p:extLst>
      <p:ext uri="{BB962C8B-B14F-4D97-AF65-F5344CB8AC3E}">
        <p14:creationId xmlns:p14="http://schemas.microsoft.com/office/powerpoint/2010/main" val="11030041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4.png" /></Relationships>
</file>

<file path=ppt/slides/_rels/slide12.xml.rels><?xml version="1.0" encoding="UTF-8"?>
<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5.png"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notesSlide" Target="../notesSlides/notesSlide4.xml" /><Relationship Id="rId3" Type="http://schemas.openxmlformats.org/officeDocument/2006/relationships/image" Target="../media/image6.png" /></Relationships>
</file>

<file path=ppt/slides/_rels/slide15.xml.rels><?xml version="1.0" encoding="UTF-8"?>
<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7.png"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png" /></Relationships>
</file>

<file path=ppt/slides/_rels/slide2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notesSlide" Target="../notesSlides/notesSlide7.xml" /><Relationship Id="rId4" Type="http://schemas.openxmlformats.org/officeDocument/2006/relationships/image" Target="../media/image9.png" /><Relationship Id="rId3" Type="http://schemas.openxmlformats.org/officeDocument/2006/relationships/image" Target="../media/image8.png" /></Relationships>
</file>

<file path=ppt/slides/_rels/slide2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0.png" /></Relationships>
</file>

<file path=ppt/slides/_rels/slide2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1.png" /></Relationships>
</file>

<file path=ppt/slides/_rels/slide2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8.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2.png" /></Relationships>
</file>

<file path=ppt/slides/_rels/slide3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9.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0.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1.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14.png" /><Relationship Id="rId2" Type="http://schemas.openxmlformats.org/officeDocument/2006/relationships/image" Target="../media/image13.png" /></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2.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2.png" /></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87F57-DAB0-1B4B-8665-341B9FC750F9}"/>
              </a:ext>
            </a:extLst>
          </p:cNvPr>
          <p:cNvSpPr>
            <a:spLocks noGrp="1"/>
          </p:cNvSpPr>
          <p:nvPr>
            <p:ph type="ctrTitle"/>
          </p:nvPr>
        </p:nvSpPr>
        <p:spPr>
          <a:xfrm>
            <a:off x="1524000" y="1122363"/>
            <a:ext cx="9144000" cy="2387600"/>
          </a:xfrm>
        </p:spPr>
        <p:txBody>
          <a:bodyPr/>
          <a:lstStyle/>
          <a:p>
            <a:pPr lvl="0" marL="0" indent="0">
              <a:buNone/>
            </a:pPr>
            <a:r>
              <a:rPr/>
              <a:t>Basic</a:t>
            </a:r>
            <a:r>
              <a:rPr/>
              <a:t> </a:t>
            </a:r>
            <a:r>
              <a:rPr/>
              <a:t>Statistics</a:t>
            </a:r>
          </a:p>
        </p:txBody>
      </p:sp>
      <p:sp>
        <p:nvSpPr>
          <p:cNvPr id="3" name="Subtitle 2">
            <a:extLst>
              <a:ext uri="{FF2B5EF4-FFF2-40B4-BE49-F238E27FC236}">
                <a16:creationId xmlns:a16="http://schemas.microsoft.com/office/drawing/2014/main" id="{C0440D68-9855-CE43-88F7-6D205CEBA31A}"/>
              </a:ext>
            </a:extLst>
          </p:cNvPr>
          <p:cNvSpPr>
            <a:spLocks noGrp="1"/>
          </p:cNvSpPr>
          <p:nvPr>
            <p:ph type="subTitle" idx="1"/>
          </p:nvPr>
        </p:nvSpPr>
        <p:spPr>
          <a:xfrm>
            <a:off x="1524000" y="3602038"/>
            <a:ext cx="9144000" cy="1655762"/>
          </a:xfrm>
        </p:spPr>
        <p:txBody>
          <a:bodyPr/>
          <a:lstStyle/>
          <a:p>
            <a:pPr lvl="0" marL="0" indent="0">
              <a:buNone/>
            </a:pPr>
            <a:br/>
            <a:b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lvl="0" marL="0" indent="0">
              <a:buNone/>
            </a:pPr>
            <a:r>
              <a:rPr/>
              <a:t>Types</a:t>
            </a:r>
            <a:r>
              <a:rPr/>
              <a:t> </a:t>
            </a:r>
            <a:r>
              <a:rPr/>
              <a:t>of</a:t>
            </a:r>
            <a:r>
              <a:rPr/>
              <a:t> </a:t>
            </a:r>
            <a:r>
              <a:rPr/>
              <a:t>discrete</a:t>
            </a:r>
            <a:r>
              <a:rPr/>
              <a:t> </a:t>
            </a:r>
            <a:r>
              <a:rPr/>
              <a:t>variables</a:t>
            </a:r>
          </a:p>
        </p:txBody>
      </p:sp>
      <p:sp>
        <p:nvSpPr>
          <p:cNvPr id="3" name="Content Placeholder 2">
            <a:extLst>
              <a:ext uri="{FF2B5EF4-FFF2-40B4-BE49-F238E27FC236}">
                <a16:creationId xmlns:a16="http://schemas.microsoft.com/office/drawing/2014/main" id="{D10DDA37-E46B-B641-BC9F-636CB92A2C08}"/>
              </a:ext>
            </a:extLst>
          </p:cNvPr>
          <p:cNvSpPr>
            <a:spLocks noGrp="1"/>
          </p:cNvSpPr>
          <p:nvPr>
            <p:ph idx="1"/>
          </p:nvPr>
        </p:nvSpPr>
        <p:spPr/>
        <p:txBody>
          <a:bodyPr/>
          <a:lstStyle/>
          <a:p>
            <a:pPr lvl="1"/>
            <a:r>
              <a:rPr/>
              <a:t>Nominal</a:t>
            </a:r>
          </a:p>
          <a:p>
            <a:pPr lvl="2"/>
            <a:r>
              <a:rPr/>
              <a:t>e.g. hair colour, types of antibiotics</a:t>
            </a:r>
          </a:p>
          <a:p>
            <a:pPr lvl="2"/>
            <a:r>
              <a:rPr/>
              <a:t>There is no order between the data types (e.g. blonde, brunette, red hair)</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11FE2-61CD-2E40-A43A-EED9A845FF8A}"/>
              </a:ext>
            </a:extLst>
          </p:cNvPr>
          <p:cNvSpPr>
            <a:spLocks noGrp="1"/>
          </p:cNvSpPr>
          <p:nvPr>
            <p:ph type="title"/>
          </p:nvPr>
        </p:nvSpPr>
        <p:spPr/>
        <p:txBody>
          <a:bodyPr/>
          <a:lstStyle/>
          <a:p>
            <a:pPr lvl="0" marL="0" indent="0">
              <a:buNone/>
            </a:pPr>
            <a:r>
              <a:rPr/>
              <a:t>Types</a:t>
            </a:r>
            <a:r>
              <a:rPr/>
              <a:t> </a:t>
            </a:r>
            <a:r>
              <a:rPr/>
              <a:t>of</a:t>
            </a:r>
            <a:r>
              <a:rPr/>
              <a:t> </a:t>
            </a:r>
            <a:r>
              <a:rPr/>
              <a:t>discrete</a:t>
            </a:r>
            <a:r>
              <a:rPr/>
              <a:t> </a:t>
            </a:r>
            <a:r>
              <a:rPr/>
              <a:t>variables</a:t>
            </a:r>
          </a:p>
        </p:txBody>
      </p:sp>
      <p:sp>
        <p:nvSpPr>
          <p:cNvPr id="3" name="Content Placeholder 2">
            <a:extLst>
              <a:ext uri="{FF2B5EF4-FFF2-40B4-BE49-F238E27FC236}">
                <a16:creationId xmlns:a16="http://schemas.microsoft.com/office/drawing/2014/main" id="{C1CB83AA-6B3D-8243-8929-B2C82ECF02B5}"/>
              </a:ext>
            </a:extLst>
          </p:cNvPr>
          <p:cNvSpPr>
            <a:spLocks noGrp="1"/>
          </p:cNvSpPr>
          <p:nvPr>
            <p:ph sz="half" idx="1"/>
          </p:nvPr>
        </p:nvSpPr>
        <p:spPr/>
        <p:txBody>
          <a:bodyPr/>
          <a:lstStyle/>
          <a:p>
            <a:pPr lvl="1"/>
            <a:r>
              <a:rPr/>
              <a:t>Ordinal</a:t>
            </a:r>
          </a:p>
          <a:p>
            <a:pPr lvl="2"/>
            <a:r>
              <a:rPr/>
              <a:t>There is an order e.g. </a:t>
            </a:r>
            <a:r>
              <a:rPr sz="1800">
                <a:latin typeface="Courier"/>
              </a:rPr>
              <a:t>care_level</a:t>
            </a:r>
            <a:r>
              <a:rPr/>
              <a:t> where Level 3 &gt; Level 2 &gt; Level 1 etc.</a:t>
            </a:r>
          </a:p>
          <a:p>
            <a:pPr lvl="2"/>
            <a:r>
              <a:rPr/>
              <a:t>However, the difference between Level 1 and Level 2 critical care may not be the same as the difference between Level 2 and Level 3.</a:t>
            </a:r>
          </a:p>
        </p:txBody>
      </p:sp>
      <p:pic>
        <p:nvPicPr>
          <p:cNvPr descr="../Images/OrdinalData.png" id="0" name="Picture 1"/>
          <p:cNvPicPr>
            <a:picLocks noGrp="1" noChangeAspect="1"/>
          </p:cNvPicPr>
          <p:nvPr/>
        </p:nvPicPr>
        <p:blipFill>
          <a:blip r:embed="rId2"/>
          <a:stretch>
            <a:fillRect/>
          </a:stretch>
        </p:blipFill>
        <p:spPr bwMode="auto">
          <a:xfrm>
            <a:off x="6172200" y="2438400"/>
            <a:ext cx="5181600" cy="3086100"/>
          </a:xfrm>
          <a:prstGeom prst="rect">
            <a:avLst/>
          </a:prstGeom>
          <a:noFill/>
          <a:ln w="9525">
            <a:noFill/>
            <a:headEnd/>
            <a:tailEnd/>
          </a:ln>
        </p:spPr>
      </p:pic>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11FE2-61CD-2E40-A43A-EED9A845FF8A}"/>
              </a:ext>
            </a:extLst>
          </p:cNvPr>
          <p:cNvSpPr>
            <a:spLocks noGrp="1"/>
          </p:cNvSpPr>
          <p:nvPr>
            <p:ph type="title"/>
          </p:nvPr>
        </p:nvSpPr>
        <p:spPr/>
        <p:txBody>
          <a:bodyPr/>
          <a:lstStyle/>
          <a:p>
            <a:pPr lvl="0" marL="0" indent="0">
              <a:buNone/>
            </a:pPr>
            <a:r>
              <a:rPr/>
              <a:t>Types</a:t>
            </a:r>
            <a:r>
              <a:rPr/>
              <a:t> </a:t>
            </a:r>
            <a:r>
              <a:rPr/>
              <a:t>of</a:t>
            </a:r>
            <a:r>
              <a:rPr/>
              <a:t> </a:t>
            </a:r>
            <a:r>
              <a:rPr/>
              <a:t>discrete</a:t>
            </a:r>
            <a:r>
              <a:rPr/>
              <a:t> </a:t>
            </a:r>
            <a:r>
              <a:rPr/>
              <a:t>data</a:t>
            </a:r>
          </a:p>
        </p:txBody>
      </p:sp>
      <p:sp>
        <p:nvSpPr>
          <p:cNvPr id="3" name="Content Placeholder 2">
            <a:extLst>
              <a:ext uri="{FF2B5EF4-FFF2-40B4-BE49-F238E27FC236}">
                <a16:creationId xmlns:a16="http://schemas.microsoft.com/office/drawing/2014/main" id="{C1CB83AA-6B3D-8243-8929-B2C82ECF02B5}"/>
              </a:ext>
            </a:extLst>
          </p:cNvPr>
          <p:cNvSpPr>
            <a:spLocks noGrp="1"/>
          </p:cNvSpPr>
          <p:nvPr>
            <p:ph sz="half" idx="1"/>
          </p:nvPr>
        </p:nvSpPr>
        <p:spPr/>
        <p:txBody>
          <a:bodyPr/>
          <a:lstStyle/>
          <a:p>
            <a:pPr lvl="1"/>
            <a:r>
              <a:rPr/>
              <a:t>Interval</a:t>
            </a:r>
          </a:p>
          <a:p>
            <a:pPr lvl="2"/>
            <a:r>
              <a:rPr/>
              <a:t>There is an order to data points (e.g. </a:t>
            </a:r>
            <a:r>
              <a:rPr sz="1800">
                <a:latin typeface="Courier"/>
              </a:rPr>
              <a:t>age_cat</a:t>
            </a:r>
            <a:r>
              <a:rPr/>
              <a:t> for age centile) and the difference between these points are equal (e.g. 10 years)</a:t>
            </a:r>
          </a:p>
        </p:txBody>
      </p:sp>
      <p:pic>
        <p:nvPicPr>
          <p:cNvPr descr="../Images/IntervalData.png" id="0" name="Picture 1"/>
          <p:cNvPicPr>
            <a:picLocks noGrp="1" noChangeAspect="1"/>
          </p:cNvPicPr>
          <p:nvPr/>
        </p:nvPicPr>
        <p:blipFill>
          <a:blip r:embed="rId2"/>
          <a:stretch>
            <a:fillRect/>
          </a:stretch>
        </p:blipFill>
        <p:spPr bwMode="auto">
          <a:xfrm>
            <a:off x="6172200" y="2438400"/>
            <a:ext cx="5181600" cy="3111500"/>
          </a:xfrm>
          <a:prstGeom prst="rect">
            <a:avLst/>
          </a:prstGeom>
          <a:noFill/>
          <a:ln w="9525">
            <a:noFill/>
            <a:headEnd/>
            <a:tailEnd/>
          </a:ln>
        </p:spPr>
      </p:pic>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lvl="0" marL="0" indent="0">
              <a:buNone/>
            </a:pPr>
            <a:r>
              <a:rPr/>
              <a:t>Describing</a:t>
            </a:r>
            <a:r>
              <a:rPr/>
              <a:t> </a:t>
            </a:r>
            <a:r>
              <a:rPr/>
              <a:t>data</a:t>
            </a:r>
          </a:p>
        </p:txBody>
      </p:sp>
      <p:sp>
        <p:nvSpPr>
          <p:cNvPr id="3" name="Content Placeholder 2">
            <a:extLst>
              <a:ext uri="{FF2B5EF4-FFF2-40B4-BE49-F238E27FC236}">
                <a16:creationId xmlns:a16="http://schemas.microsoft.com/office/drawing/2014/main" id="{D10DDA37-E46B-B641-BC9F-636CB92A2C08}"/>
              </a:ext>
            </a:extLst>
          </p:cNvPr>
          <p:cNvSpPr>
            <a:spLocks noGrp="1"/>
          </p:cNvSpPr>
          <p:nvPr>
            <p:ph idx="1"/>
          </p:nvPr>
        </p:nvSpPr>
        <p:spPr/>
        <p:txBody>
          <a:bodyPr/>
          <a:lstStyle/>
          <a:p>
            <a:pPr lvl="1"/>
            <a:r>
              <a:rPr/>
              <a:t>Continuous variables</a:t>
            </a:r>
          </a:p>
          <a:p>
            <a:pPr lvl="1"/>
            <a:r>
              <a:rPr/>
              <a:t>Discrete variables</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11FE2-61CD-2E40-A43A-EED9A845FF8A}"/>
              </a:ext>
            </a:extLst>
          </p:cNvPr>
          <p:cNvSpPr>
            <a:spLocks noGrp="1"/>
          </p:cNvSpPr>
          <p:nvPr>
            <p:ph type="title"/>
          </p:nvPr>
        </p:nvSpPr>
        <p:spPr/>
        <p:txBody>
          <a:bodyPr/>
          <a:lstStyle/>
          <a:p>
            <a:pPr lvl="0" marL="0" indent="0">
              <a:buNone/>
            </a:pPr>
            <a:r>
              <a:rPr/>
              <a:t>Describing</a:t>
            </a:r>
            <a:r>
              <a:rPr/>
              <a:t> </a:t>
            </a:r>
            <a:r>
              <a:rPr/>
              <a:t>continuous</a:t>
            </a:r>
            <a:r>
              <a:rPr/>
              <a:t> </a:t>
            </a:r>
            <a:r>
              <a:rPr/>
              <a:t>data.</a:t>
            </a:r>
          </a:p>
        </p:txBody>
      </p:sp>
      <p:sp>
        <p:nvSpPr>
          <p:cNvPr id="3" name="Content Placeholder 2">
            <a:extLst>
              <a:ext uri="{FF2B5EF4-FFF2-40B4-BE49-F238E27FC236}">
                <a16:creationId xmlns:a16="http://schemas.microsoft.com/office/drawing/2014/main" id="{C1CB83AA-6B3D-8243-8929-B2C82ECF02B5}"/>
              </a:ext>
            </a:extLst>
          </p:cNvPr>
          <p:cNvSpPr>
            <a:spLocks noGrp="1"/>
          </p:cNvSpPr>
          <p:nvPr>
            <p:ph sz="half" idx="1"/>
          </p:nvPr>
        </p:nvSpPr>
        <p:spPr/>
        <p:txBody>
          <a:bodyPr/>
          <a:lstStyle/>
          <a:p>
            <a:pPr lvl="0" marL="0" indent="0">
              <a:buNone/>
            </a:pPr>
            <a:r>
              <a:rPr/>
              <a:t>First establish the distribution of the data.</a:t>
            </a:r>
          </a:p>
          <a:p>
            <a:pPr lvl="0" marL="1270000" indent="0">
              <a:buNone/>
            </a:pPr>
            <a:r>
              <a:rPr sz="1800" b="1">
                <a:solidFill>
                  <a:srgbClr val="007020"/>
                </a:solidFill>
                <a:latin typeface="Courier"/>
              </a:rPr>
              <a:t>ggplot</a:t>
            </a:r>
            <a:r>
              <a:rPr sz="1800">
                <a:latin typeface="Courier"/>
              </a:rPr>
              <a:t>(cchic, </a:t>
            </a:r>
            <a:r>
              <a:rPr sz="1800" b="1">
                <a:solidFill>
                  <a:srgbClr val="007020"/>
                </a:solidFill>
                <a:latin typeface="Courier"/>
              </a:rPr>
              <a:t>aes</a:t>
            </a:r>
            <a:r>
              <a:rPr sz="1800">
                <a:latin typeface="Courier"/>
              </a:rPr>
              <a:t>(</a:t>
            </a:r>
            <a:r>
              <a:rPr sz="1800">
                <a:solidFill>
                  <a:srgbClr val="902000"/>
                </a:solidFill>
                <a:latin typeface="Courier"/>
              </a:rPr>
              <a:t>x =</a:t>
            </a:r>
            <a:r>
              <a:rPr sz="1800">
                <a:latin typeface="Courier"/>
              </a:rPr>
              <a:t> age_years)) </a:t>
            </a:r>
            <a:r>
              <a:rPr sz="1800">
                <a:solidFill>
                  <a:srgbClr val="666666"/>
                </a:solidFill>
                <a:latin typeface="Courier"/>
              </a:rPr>
              <a:t>+</a:t>
            </a:r>
            <a:br/>
            <a:r>
              <a:rPr sz="1800">
                <a:solidFill>
                  <a:srgbClr val="4070A0"/>
                </a:solidFill>
                <a:latin typeface="Courier"/>
              </a:rPr>
              <a:t>  </a:t>
            </a:r>
            <a:r>
              <a:rPr sz="1800" b="1">
                <a:solidFill>
                  <a:srgbClr val="007020"/>
                </a:solidFill>
                <a:latin typeface="Courier"/>
              </a:rPr>
              <a:t>geom_histogram</a:t>
            </a:r>
            <a:r>
              <a:rPr sz="1800">
                <a:latin typeface="Courier"/>
              </a:rPr>
              <a:t>()</a:t>
            </a:r>
          </a:p>
          <a:p>
            <a:pPr lvl="0" marL="0" indent="0">
              <a:buNone/>
            </a:pPr>
            <a:r>
              <a:rPr/>
              <a:t>What is the distribution of this data?</a:t>
            </a:r>
          </a:p>
        </p:txBody>
      </p:sp>
      <p:pic>
        <p:nvPicPr>
          <p:cNvPr descr="../Images/AgeDistribution.png" id="0" name="Picture 1"/>
          <p:cNvPicPr>
            <a:picLocks noGrp="1" noChangeAspect="1"/>
          </p:cNvPicPr>
          <p:nvPr/>
        </p:nvPicPr>
        <p:blipFill>
          <a:blip r:embed="rId3"/>
          <a:stretch>
            <a:fillRect/>
          </a:stretch>
        </p:blipFill>
        <p:spPr bwMode="auto">
          <a:xfrm>
            <a:off x="6172200" y="1981200"/>
            <a:ext cx="5181600" cy="4000500"/>
          </a:xfrm>
          <a:prstGeom prst="rect">
            <a:avLst/>
          </a:prstGeom>
          <a:noFill/>
          <a:ln w="9525">
            <a:noFill/>
            <a:headEnd/>
            <a:tailEnd/>
          </a:ln>
        </p:spPr>
      </p:pic>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11FE2-61CD-2E40-A43A-EED9A845FF8A}"/>
              </a:ext>
            </a:extLst>
          </p:cNvPr>
          <p:cNvSpPr>
            <a:spLocks noGrp="1"/>
          </p:cNvSpPr>
          <p:nvPr>
            <p:ph type="title"/>
          </p:nvPr>
        </p:nvSpPr>
        <p:spPr/>
        <p:txBody>
          <a:bodyPr/>
          <a:lstStyle/>
          <a:p>
            <a:pPr lvl="0" marL="0" indent="0">
              <a:buNone/>
            </a:pPr>
            <a:r>
              <a:rPr/>
              <a:t>What</a:t>
            </a:r>
            <a:r>
              <a:rPr/>
              <a:t> </a:t>
            </a:r>
            <a:r>
              <a:rPr/>
              <a:t>is</a:t>
            </a:r>
            <a:r>
              <a:rPr/>
              <a:t> </a:t>
            </a:r>
            <a:r>
              <a:rPr/>
              <a:t>the</a:t>
            </a:r>
            <a:r>
              <a:rPr/>
              <a:t> </a:t>
            </a:r>
            <a:r>
              <a:rPr/>
              <a:t>distribution</a:t>
            </a:r>
            <a:r>
              <a:rPr/>
              <a:t> </a:t>
            </a:r>
            <a:r>
              <a:rPr/>
              <a:t>of</a:t>
            </a:r>
            <a:r>
              <a:rPr/>
              <a:t> </a:t>
            </a:r>
            <a:r>
              <a:rPr/>
              <a:t>height?</a:t>
            </a:r>
          </a:p>
        </p:txBody>
      </p:sp>
      <p:sp>
        <p:nvSpPr>
          <p:cNvPr id="3" name="Content Placeholder 2">
            <a:extLst>
              <a:ext uri="{FF2B5EF4-FFF2-40B4-BE49-F238E27FC236}">
                <a16:creationId xmlns:a16="http://schemas.microsoft.com/office/drawing/2014/main" id="{C1CB83AA-6B3D-8243-8929-B2C82ECF02B5}"/>
              </a:ext>
            </a:extLst>
          </p:cNvPr>
          <p:cNvSpPr>
            <a:spLocks noGrp="1"/>
          </p:cNvSpPr>
          <p:nvPr>
            <p:ph sz="half" idx="1"/>
          </p:nvPr>
        </p:nvSpPr>
        <p:spPr/>
        <p:txBody>
          <a:bodyPr/>
          <a:lstStyle/>
          <a:p>
            <a:pPr lvl="0" marL="0" indent="0">
              <a:buNone/>
            </a:pPr>
            <a:r>
              <a:rPr/>
              <a:t>Try this command</a:t>
            </a:r>
          </a:p>
          <a:p>
            <a:pPr lvl="0" marL="1270000" indent="0">
              <a:buNone/>
            </a:pPr>
            <a:r>
              <a:rPr sz="1800" b="1">
                <a:solidFill>
                  <a:srgbClr val="007020"/>
                </a:solidFill>
                <a:latin typeface="Courier"/>
              </a:rPr>
              <a:t>ggplot</a:t>
            </a:r>
            <a:r>
              <a:rPr sz="1800">
                <a:latin typeface="Courier"/>
              </a:rPr>
              <a:t>(</a:t>
            </a:r>
            <a:r>
              <a:rPr sz="1800">
                <a:solidFill>
                  <a:srgbClr val="902000"/>
                </a:solidFill>
                <a:latin typeface="Courier"/>
              </a:rPr>
              <a:t>data =</a:t>
            </a:r>
            <a:r>
              <a:rPr sz="1800">
                <a:latin typeface="Courier"/>
              </a:rPr>
              <a:t> cchic, </a:t>
            </a:r>
            <a:r>
              <a:rPr sz="1800" b="1">
                <a:solidFill>
                  <a:srgbClr val="007020"/>
                </a:solidFill>
                <a:latin typeface="Courier"/>
              </a:rPr>
              <a:t>aes</a:t>
            </a:r>
            <a:r>
              <a:rPr sz="1800">
                <a:latin typeface="Courier"/>
              </a:rPr>
              <a:t>(</a:t>
            </a:r>
            <a:r>
              <a:rPr sz="1800">
                <a:solidFill>
                  <a:srgbClr val="902000"/>
                </a:solidFill>
                <a:latin typeface="Courier"/>
              </a:rPr>
              <a:t>x =</a:t>
            </a:r>
            <a:r>
              <a:rPr sz="1800">
                <a:latin typeface="Courier"/>
              </a:rPr>
              <a:t> height)) </a:t>
            </a:r>
            <a:r>
              <a:rPr sz="1800">
                <a:solidFill>
                  <a:srgbClr val="666666"/>
                </a:solidFill>
                <a:latin typeface="Courier"/>
              </a:rPr>
              <a:t>+</a:t>
            </a:r>
            <a:br/>
            <a:r>
              <a:rPr sz="1800">
                <a:solidFill>
                  <a:srgbClr val="4070A0"/>
                </a:solidFill>
                <a:latin typeface="Courier"/>
              </a:rPr>
              <a:t>  </a:t>
            </a:r>
            <a:r>
              <a:rPr sz="1800" b="1">
                <a:solidFill>
                  <a:srgbClr val="007020"/>
                </a:solidFill>
                <a:latin typeface="Courier"/>
              </a:rPr>
              <a:t>geom_histogram</a:t>
            </a:r>
            <a:r>
              <a:rPr sz="1800">
                <a:latin typeface="Courier"/>
              </a:rPr>
              <a:t>()</a:t>
            </a:r>
          </a:p>
          <a:p>
            <a:pPr lvl="0" marL="0" indent="0">
              <a:buNone/>
            </a:pPr>
            <a:r>
              <a:rPr/>
              <a:t>What is the distribution of this data?</a:t>
            </a:r>
          </a:p>
        </p:txBody>
      </p:sp>
      <p:pic>
        <p:nvPicPr>
          <p:cNvPr descr="../Images/HeightDistribution.png" id="0" name="Picture 1"/>
          <p:cNvPicPr>
            <a:picLocks noGrp="1" noChangeAspect="1"/>
          </p:cNvPicPr>
          <p:nvPr/>
        </p:nvPicPr>
        <p:blipFill>
          <a:blip r:embed="rId2"/>
          <a:stretch>
            <a:fillRect/>
          </a:stretch>
        </p:blipFill>
        <p:spPr bwMode="auto">
          <a:xfrm>
            <a:off x="6172200" y="2006600"/>
            <a:ext cx="5181600" cy="3962400"/>
          </a:xfrm>
          <a:prstGeom prst="rect">
            <a:avLst/>
          </a:prstGeom>
          <a:noFill/>
          <a:ln w="9525">
            <a:noFill/>
            <a:headEnd/>
            <a:tailEnd/>
          </a:ln>
        </p:spPr>
      </p:pic>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lvl="0" marL="0" indent="0">
              <a:buNone/>
            </a:pPr>
            <a:r>
              <a:rPr/>
              <a:t>Parametric</a:t>
            </a:r>
            <a:r>
              <a:rPr/>
              <a:t> </a:t>
            </a:r>
            <a:r>
              <a:rPr/>
              <a:t>vs</a:t>
            </a:r>
            <a:r>
              <a:rPr/>
              <a:t> </a:t>
            </a:r>
            <a:r>
              <a:rPr/>
              <a:t>non-parametric</a:t>
            </a:r>
            <a:r>
              <a:rPr/>
              <a:t> </a:t>
            </a:r>
            <a:r>
              <a:rPr/>
              <a:t>data</a:t>
            </a:r>
          </a:p>
        </p:txBody>
      </p:sp>
      <p:sp>
        <p:nvSpPr>
          <p:cNvPr id="3" name="Content Placeholder 2">
            <a:extLst>
              <a:ext uri="{FF2B5EF4-FFF2-40B4-BE49-F238E27FC236}">
                <a16:creationId xmlns:a16="http://schemas.microsoft.com/office/drawing/2014/main" id="{D10DDA37-E46B-B641-BC9F-636CB92A2C08}"/>
              </a:ext>
            </a:extLst>
          </p:cNvPr>
          <p:cNvSpPr>
            <a:spLocks noGrp="1"/>
          </p:cNvSpPr>
          <p:nvPr>
            <p:ph idx="1"/>
          </p:nvPr>
        </p:nvSpPr>
        <p:spPr/>
        <p:txBody>
          <a:bodyPr/>
          <a:lstStyle/>
          <a:p>
            <a:pPr lvl="1"/>
            <a:r>
              <a:rPr/>
              <a:t>Parametric data</a:t>
            </a:r>
          </a:p>
          <a:p>
            <a:pPr lvl="2"/>
            <a:r>
              <a:rPr/>
              <a:t>The data follows a known distribution</a:t>
            </a:r>
          </a:p>
          <a:p>
            <a:pPr lvl="2"/>
            <a:r>
              <a:rPr/>
              <a:t>It can be described using </a:t>
            </a:r>
            <a:r>
              <a:rPr i="1"/>
              <a:t>parameters</a:t>
            </a:r>
          </a:p>
          <a:p>
            <a:pPr lvl="2"/>
            <a:r>
              <a:rPr/>
              <a:t>Examples of distributions include, normal, poission, exponential.</a:t>
            </a:r>
          </a:p>
          <a:p>
            <a:pPr lvl="1"/>
            <a:r>
              <a:rPr/>
              <a:t>Non parametric data</a:t>
            </a:r>
          </a:p>
          <a:p>
            <a:pPr lvl="2"/>
            <a:r>
              <a:rPr/>
              <a:t>The data can’t be said to follow a known distribution</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lvl="0" marL="0" indent="0">
              <a:buNone/>
            </a:pPr>
            <a:r>
              <a:rPr/>
              <a:t>Describing</a:t>
            </a:r>
            <a:r>
              <a:rPr/>
              <a:t> </a:t>
            </a:r>
            <a:r>
              <a:rPr/>
              <a:t>parametric</a:t>
            </a:r>
            <a:r>
              <a:rPr/>
              <a:t> </a:t>
            </a:r>
            <a:r>
              <a:rPr/>
              <a:t>and</a:t>
            </a:r>
            <a:r>
              <a:rPr/>
              <a:t> </a:t>
            </a:r>
            <a:r>
              <a:rPr/>
              <a:t>non-parametric</a:t>
            </a:r>
            <a:r>
              <a:rPr/>
              <a:t> </a:t>
            </a:r>
            <a:r>
              <a:rPr/>
              <a:t>data</a:t>
            </a:r>
          </a:p>
        </p:txBody>
      </p:sp>
      <p:sp>
        <p:nvSpPr>
          <p:cNvPr id="3" name="Content Placeholder 2">
            <a:extLst>
              <a:ext uri="{FF2B5EF4-FFF2-40B4-BE49-F238E27FC236}">
                <a16:creationId xmlns:a16="http://schemas.microsoft.com/office/drawing/2014/main" id="{D10DDA37-E46B-B641-BC9F-636CB92A2C08}"/>
              </a:ext>
            </a:extLst>
          </p:cNvPr>
          <p:cNvSpPr>
            <a:spLocks noGrp="1"/>
          </p:cNvSpPr>
          <p:nvPr>
            <p:ph idx="1"/>
          </p:nvPr>
        </p:nvSpPr>
        <p:spPr/>
        <p:txBody>
          <a:bodyPr/>
          <a:lstStyle/>
          <a:p>
            <a:pPr lvl="0" marL="0" indent="0">
              <a:buNone/>
            </a:pPr>
            <a:r>
              <a:rPr/>
              <a:t>How do you use numbers to convey what your data looks like.</a:t>
            </a:r>
          </a:p>
          <a:p>
            <a:pPr lvl="1"/>
            <a:r>
              <a:rPr/>
              <a:t>Parametric data</a:t>
            </a:r>
          </a:p>
          <a:p>
            <a:pPr lvl="2"/>
            <a:r>
              <a:rPr/>
              <a:t>Use the parameters that describe the distribution.</a:t>
            </a:r>
          </a:p>
          <a:p>
            <a:pPr lvl="2"/>
            <a:r>
              <a:rPr/>
              <a:t>For a Gaussian (normal) distribution - use mean and standard deviation</a:t>
            </a:r>
          </a:p>
          <a:p>
            <a:pPr lvl="2"/>
            <a:r>
              <a:rPr/>
              <a:t>For a Poission distribution - use average event rate</a:t>
            </a:r>
          </a:p>
          <a:p>
            <a:pPr lvl="2"/>
            <a:r>
              <a:rPr/>
              <a:t>etc.</a:t>
            </a:r>
          </a:p>
          <a:p>
            <a:pPr lvl="1"/>
            <a:r>
              <a:rPr/>
              <a:t>Non Parametric data</a:t>
            </a:r>
          </a:p>
          <a:p>
            <a:pPr lvl="2"/>
            <a:r>
              <a:rPr/>
              <a:t>Use the median (the middle number when they are ranked from lowest to highest) and the interquartile range (the number 75% of the way up the list when ranked minus the number 25% of the way)</a:t>
            </a:r>
          </a:p>
          <a:p>
            <a:pPr lvl="1"/>
            <a:r>
              <a:rPr/>
              <a:t>You can use the command </a:t>
            </a:r>
            <a:r>
              <a:rPr sz="1800">
                <a:latin typeface="Courier"/>
              </a:rPr>
              <a:t>summary(data_frame_name)</a:t>
            </a:r>
            <a:r>
              <a:rPr/>
              <a:t> to get these numbers for each variable.</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lvl="0" marL="0" indent="0">
              <a:buNone/>
            </a:pPr>
            <a:r>
              <a:rPr/>
              <a:t>Mean</a:t>
            </a:r>
            <a:r>
              <a:rPr/>
              <a:t> </a:t>
            </a:r>
            <a:r>
              <a:rPr/>
              <a:t>versus</a:t>
            </a:r>
            <a:r>
              <a:rPr/>
              <a:t> </a:t>
            </a:r>
            <a:r>
              <a:rPr/>
              <a:t>standard</a:t>
            </a:r>
            <a:r>
              <a:rPr/>
              <a:t> </a:t>
            </a:r>
            <a:r>
              <a:rPr/>
              <a:t>deviation</a:t>
            </a:r>
          </a:p>
        </p:txBody>
      </p:sp>
      <p:sp>
        <p:nvSpPr>
          <p:cNvPr id="3" name="Content Placeholder 2">
            <a:extLst>
              <a:ext uri="{FF2B5EF4-FFF2-40B4-BE49-F238E27FC236}">
                <a16:creationId xmlns:a16="http://schemas.microsoft.com/office/drawing/2014/main" id="{D10DDA37-E46B-B641-BC9F-636CB92A2C08}"/>
              </a:ext>
            </a:extLst>
          </p:cNvPr>
          <p:cNvSpPr>
            <a:spLocks noGrp="1"/>
          </p:cNvSpPr>
          <p:nvPr>
            <p:ph idx="1"/>
          </p:nvPr>
        </p:nvSpPr>
        <p:spPr/>
        <p:txBody>
          <a:bodyPr/>
          <a:lstStyle/>
          <a:p>
            <a:pPr lvl="1"/>
            <a:r>
              <a:rPr/>
              <a:t>What does standard deviation mean?</a:t>
            </a:r>
          </a:p>
          <a:p>
            <a:pPr lvl="1"/>
            <a:r>
              <a:rPr/>
              <a:t>Both graphs have the same mean (center), but the second one has data which is more spread out.</a:t>
            </a:r>
          </a:p>
          <a:p>
            <a:pPr lvl="0" marL="1270000" indent="0">
              <a:buNone/>
            </a:pPr>
            <a:r>
              <a:rPr sz="1800" i="1">
                <a:solidFill>
                  <a:srgbClr val="60A0B0"/>
                </a:solidFill>
                <a:latin typeface="Courier"/>
              </a:rPr>
              <a:t># small standard deviation</a:t>
            </a:r>
            <a:br/>
            <a:r>
              <a:rPr sz="1800">
                <a:latin typeface="Courier"/>
              </a:rPr>
              <a:t>dummy_</a:t>
            </a:r>
            <a:r>
              <a:rPr sz="1800">
                <a:solidFill>
                  <a:srgbClr val="40A070"/>
                </a:solidFill>
                <a:latin typeface="Courier"/>
              </a:rPr>
              <a:t>1</a:t>
            </a:r>
            <a:r>
              <a:rPr sz="1800">
                <a:latin typeface="Courier"/>
              </a:rPr>
              <a:t> &lt;-</a:t>
            </a:r>
            <a:r>
              <a:rPr sz="1800">
                <a:solidFill>
                  <a:srgbClr val="4070A0"/>
                </a:solidFill>
                <a:latin typeface="Courier"/>
              </a:rPr>
              <a:t> </a:t>
            </a:r>
            <a:r>
              <a:rPr sz="1800" b="1">
                <a:solidFill>
                  <a:srgbClr val="007020"/>
                </a:solidFill>
                <a:latin typeface="Courier"/>
              </a:rPr>
              <a:t>rnorm</a:t>
            </a:r>
            <a:r>
              <a:rPr sz="1800">
                <a:latin typeface="Courier"/>
              </a:rPr>
              <a:t>(</a:t>
            </a:r>
            <a:r>
              <a:rPr sz="1800">
                <a:solidFill>
                  <a:srgbClr val="40A070"/>
                </a:solidFill>
                <a:latin typeface="Courier"/>
              </a:rPr>
              <a:t>1000</a:t>
            </a:r>
            <a:r>
              <a:rPr sz="1800">
                <a:latin typeface="Courier"/>
              </a:rPr>
              <a:t>, </a:t>
            </a:r>
            <a:r>
              <a:rPr sz="1800">
                <a:solidFill>
                  <a:srgbClr val="902000"/>
                </a:solidFill>
                <a:latin typeface="Courier"/>
              </a:rPr>
              <a:t>mean =</a:t>
            </a:r>
            <a:r>
              <a:rPr sz="1800">
                <a:latin typeface="Courier"/>
              </a:rPr>
              <a:t> </a:t>
            </a:r>
            <a:r>
              <a:rPr sz="1800">
                <a:solidFill>
                  <a:srgbClr val="40A070"/>
                </a:solidFill>
                <a:latin typeface="Courier"/>
              </a:rPr>
              <a:t>10</a:t>
            </a:r>
            <a:r>
              <a:rPr sz="1800">
                <a:latin typeface="Courier"/>
              </a:rPr>
              <a:t>, </a:t>
            </a:r>
            <a:r>
              <a:rPr sz="1800">
                <a:solidFill>
                  <a:srgbClr val="902000"/>
                </a:solidFill>
                <a:latin typeface="Courier"/>
              </a:rPr>
              <a:t>sd =</a:t>
            </a:r>
            <a:r>
              <a:rPr sz="1800">
                <a:latin typeface="Courier"/>
              </a:rPr>
              <a:t> </a:t>
            </a:r>
            <a:r>
              <a:rPr sz="1800">
                <a:solidFill>
                  <a:srgbClr val="40A070"/>
                </a:solidFill>
                <a:latin typeface="Courier"/>
              </a:rPr>
              <a:t>0.5</a:t>
            </a:r>
            <a:r>
              <a:rPr sz="1800">
                <a:latin typeface="Courier"/>
              </a:rPr>
              <a:t>)</a:t>
            </a:r>
            <a:br/>
            <a:r>
              <a:rPr sz="1800">
                <a:latin typeface="Courier"/>
              </a:rPr>
              <a:t>dummy_</a:t>
            </a:r>
            <a:r>
              <a:rPr sz="1800">
                <a:solidFill>
                  <a:srgbClr val="40A070"/>
                </a:solidFill>
                <a:latin typeface="Courier"/>
              </a:rPr>
              <a:t>1</a:t>
            </a:r>
            <a:r>
              <a:rPr sz="1800">
                <a:latin typeface="Courier"/>
              </a:rPr>
              <a:t> &lt;-</a:t>
            </a:r>
            <a:r>
              <a:rPr sz="1800">
                <a:solidFill>
                  <a:srgbClr val="4070A0"/>
                </a:solidFill>
                <a:latin typeface="Courier"/>
              </a:rPr>
              <a:t> </a:t>
            </a:r>
            <a:r>
              <a:rPr sz="1800" b="1">
                <a:solidFill>
                  <a:srgbClr val="007020"/>
                </a:solidFill>
                <a:latin typeface="Courier"/>
              </a:rPr>
              <a:t>as.data.frame</a:t>
            </a:r>
            <a:r>
              <a:rPr sz="1800">
                <a:latin typeface="Courier"/>
              </a:rPr>
              <a:t>(dummy_</a:t>
            </a:r>
            <a:r>
              <a:rPr sz="1800">
                <a:solidFill>
                  <a:srgbClr val="40A070"/>
                </a:solidFill>
                <a:latin typeface="Courier"/>
              </a:rPr>
              <a:t>1</a:t>
            </a:r>
            <a:r>
              <a:rPr sz="1800">
                <a:latin typeface="Courier"/>
              </a:rPr>
              <a:t>)</a:t>
            </a:r>
            <a:br/>
            <a:r>
              <a:rPr sz="1800" b="1">
                <a:solidFill>
                  <a:srgbClr val="007020"/>
                </a:solidFill>
                <a:latin typeface="Courier"/>
              </a:rPr>
              <a:t>ggplot</a:t>
            </a:r>
            <a:r>
              <a:rPr sz="1800">
                <a:latin typeface="Courier"/>
              </a:rPr>
              <a:t>(dummy_</a:t>
            </a:r>
            <a:r>
              <a:rPr sz="1800">
                <a:solidFill>
                  <a:srgbClr val="40A070"/>
                </a:solidFill>
                <a:latin typeface="Courier"/>
              </a:rPr>
              <a:t>1</a:t>
            </a:r>
            <a:r>
              <a:rPr sz="1800">
                <a:latin typeface="Courier"/>
              </a:rPr>
              <a:t>, </a:t>
            </a:r>
            <a:r>
              <a:rPr sz="1800" b="1">
                <a:solidFill>
                  <a:srgbClr val="007020"/>
                </a:solidFill>
                <a:latin typeface="Courier"/>
              </a:rPr>
              <a:t>aes</a:t>
            </a:r>
            <a:r>
              <a:rPr sz="1800">
                <a:latin typeface="Courier"/>
              </a:rPr>
              <a:t>(</a:t>
            </a:r>
            <a:r>
              <a:rPr sz="1800">
                <a:solidFill>
                  <a:srgbClr val="902000"/>
                </a:solidFill>
                <a:latin typeface="Courier"/>
              </a:rPr>
              <a:t>x =</a:t>
            </a:r>
            <a:r>
              <a:rPr sz="1800">
                <a:latin typeface="Courier"/>
              </a:rPr>
              <a:t> dummy_</a:t>
            </a:r>
            <a:r>
              <a:rPr sz="1800">
                <a:solidFill>
                  <a:srgbClr val="40A070"/>
                </a:solidFill>
                <a:latin typeface="Courier"/>
              </a:rPr>
              <a:t>1</a:t>
            </a:r>
            <a:r>
              <a:rPr sz="1800">
                <a:latin typeface="Courier"/>
              </a:rPr>
              <a:t>)) </a:t>
            </a:r>
            <a:r>
              <a:rPr sz="1800">
                <a:solidFill>
                  <a:srgbClr val="666666"/>
                </a:solidFill>
                <a:latin typeface="Courier"/>
              </a:rPr>
              <a:t>+</a:t>
            </a:r>
            <a:br/>
            <a:r>
              <a:rPr sz="1800">
                <a:solidFill>
                  <a:srgbClr val="4070A0"/>
                </a:solidFill>
                <a:latin typeface="Courier"/>
              </a:rPr>
              <a:t>  </a:t>
            </a:r>
            <a:r>
              <a:rPr sz="1800" b="1">
                <a:solidFill>
                  <a:srgbClr val="007020"/>
                </a:solidFill>
                <a:latin typeface="Courier"/>
              </a:rPr>
              <a:t>geom_histogram</a:t>
            </a:r>
            <a:r>
              <a:rPr sz="1800">
                <a:latin typeface="Courier"/>
              </a:rPr>
              <a:t>()</a:t>
            </a:r>
            <a:br/>
            <a:br/>
            <a:r>
              <a:rPr sz="1800" i="1">
                <a:solidFill>
                  <a:srgbClr val="60A0B0"/>
                </a:solidFill>
                <a:latin typeface="Courier"/>
              </a:rPr>
              <a:t># larger standard deviation</a:t>
            </a:r>
            <a:br/>
            <a:r>
              <a:rPr sz="1800">
                <a:latin typeface="Courier"/>
              </a:rPr>
              <a:t>dummy_</a:t>
            </a:r>
            <a:r>
              <a:rPr sz="1800">
                <a:solidFill>
                  <a:srgbClr val="40A070"/>
                </a:solidFill>
                <a:latin typeface="Courier"/>
              </a:rPr>
              <a:t>2</a:t>
            </a:r>
            <a:r>
              <a:rPr sz="1800">
                <a:latin typeface="Courier"/>
              </a:rPr>
              <a:t> &lt;-</a:t>
            </a:r>
            <a:r>
              <a:rPr sz="1800">
                <a:solidFill>
                  <a:srgbClr val="4070A0"/>
                </a:solidFill>
                <a:latin typeface="Courier"/>
              </a:rPr>
              <a:t> </a:t>
            </a:r>
            <a:r>
              <a:rPr sz="1800" b="1">
                <a:solidFill>
                  <a:srgbClr val="007020"/>
                </a:solidFill>
                <a:latin typeface="Courier"/>
              </a:rPr>
              <a:t>rnorm</a:t>
            </a:r>
            <a:r>
              <a:rPr sz="1800">
                <a:latin typeface="Courier"/>
              </a:rPr>
              <a:t>(</a:t>
            </a:r>
            <a:r>
              <a:rPr sz="1800">
                <a:solidFill>
                  <a:srgbClr val="40A070"/>
                </a:solidFill>
                <a:latin typeface="Courier"/>
              </a:rPr>
              <a:t>1000</a:t>
            </a:r>
            <a:r>
              <a:rPr sz="1800">
                <a:latin typeface="Courier"/>
              </a:rPr>
              <a:t>, </a:t>
            </a:r>
            <a:r>
              <a:rPr sz="1800">
                <a:solidFill>
                  <a:srgbClr val="902000"/>
                </a:solidFill>
                <a:latin typeface="Courier"/>
              </a:rPr>
              <a:t>mean =</a:t>
            </a:r>
            <a:r>
              <a:rPr sz="1800">
                <a:latin typeface="Courier"/>
              </a:rPr>
              <a:t> </a:t>
            </a:r>
            <a:r>
              <a:rPr sz="1800">
                <a:solidFill>
                  <a:srgbClr val="40A070"/>
                </a:solidFill>
                <a:latin typeface="Courier"/>
              </a:rPr>
              <a:t>10</a:t>
            </a:r>
            <a:r>
              <a:rPr sz="1800">
                <a:latin typeface="Courier"/>
              </a:rPr>
              <a:t>, </a:t>
            </a:r>
            <a:r>
              <a:rPr sz="1800">
                <a:solidFill>
                  <a:srgbClr val="902000"/>
                </a:solidFill>
                <a:latin typeface="Courier"/>
              </a:rPr>
              <a:t>sd =</a:t>
            </a:r>
            <a:r>
              <a:rPr sz="1800">
                <a:latin typeface="Courier"/>
              </a:rPr>
              <a:t> </a:t>
            </a:r>
            <a:r>
              <a:rPr sz="1800">
                <a:solidFill>
                  <a:srgbClr val="40A070"/>
                </a:solidFill>
                <a:latin typeface="Courier"/>
              </a:rPr>
              <a:t>20</a:t>
            </a:r>
            <a:r>
              <a:rPr sz="1800">
                <a:latin typeface="Courier"/>
              </a:rPr>
              <a:t>)</a:t>
            </a:r>
            <a:br/>
            <a:r>
              <a:rPr sz="1800">
                <a:latin typeface="Courier"/>
              </a:rPr>
              <a:t>dummy_</a:t>
            </a:r>
            <a:r>
              <a:rPr sz="1800">
                <a:solidFill>
                  <a:srgbClr val="40A070"/>
                </a:solidFill>
                <a:latin typeface="Courier"/>
              </a:rPr>
              <a:t>2</a:t>
            </a:r>
            <a:r>
              <a:rPr sz="1800">
                <a:latin typeface="Courier"/>
              </a:rPr>
              <a:t> &lt;-</a:t>
            </a:r>
            <a:r>
              <a:rPr sz="1800">
                <a:solidFill>
                  <a:srgbClr val="4070A0"/>
                </a:solidFill>
                <a:latin typeface="Courier"/>
              </a:rPr>
              <a:t> </a:t>
            </a:r>
            <a:r>
              <a:rPr sz="1800" b="1">
                <a:solidFill>
                  <a:srgbClr val="007020"/>
                </a:solidFill>
                <a:latin typeface="Courier"/>
              </a:rPr>
              <a:t>as.data.frame</a:t>
            </a:r>
            <a:r>
              <a:rPr sz="1800">
                <a:latin typeface="Courier"/>
              </a:rPr>
              <a:t>(dummy_</a:t>
            </a:r>
            <a:r>
              <a:rPr sz="1800">
                <a:solidFill>
                  <a:srgbClr val="40A070"/>
                </a:solidFill>
                <a:latin typeface="Courier"/>
              </a:rPr>
              <a:t>2</a:t>
            </a:r>
            <a:r>
              <a:rPr sz="1800">
                <a:latin typeface="Courier"/>
              </a:rPr>
              <a:t>)</a:t>
            </a:r>
            <a:br/>
            <a:r>
              <a:rPr sz="1800" b="1">
                <a:solidFill>
                  <a:srgbClr val="007020"/>
                </a:solidFill>
                <a:latin typeface="Courier"/>
              </a:rPr>
              <a:t>ggplot</a:t>
            </a:r>
            <a:r>
              <a:rPr sz="1800">
                <a:latin typeface="Courier"/>
              </a:rPr>
              <a:t>(dummy_</a:t>
            </a:r>
            <a:r>
              <a:rPr sz="1800">
                <a:solidFill>
                  <a:srgbClr val="40A070"/>
                </a:solidFill>
                <a:latin typeface="Courier"/>
              </a:rPr>
              <a:t>2</a:t>
            </a:r>
            <a:r>
              <a:rPr sz="1800">
                <a:latin typeface="Courier"/>
              </a:rPr>
              <a:t>, </a:t>
            </a:r>
            <a:r>
              <a:rPr sz="1800" b="1">
                <a:solidFill>
                  <a:srgbClr val="007020"/>
                </a:solidFill>
                <a:latin typeface="Courier"/>
              </a:rPr>
              <a:t>aes</a:t>
            </a:r>
            <a:r>
              <a:rPr sz="1800">
                <a:latin typeface="Courier"/>
              </a:rPr>
              <a:t>(</a:t>
            </a:r>
            <a:r>
              <a:rPr sz="1800">
                <a:solidFill>
                  <a:srgbClr val="902000"/>
                </a:solidFill>
                <a:latin typeface="Courier"/>
              </a:rPr>
              <a:t>x =</a:t>
            </a:r>
            <a:r>
              <a:rPr sz="1800">
                <a:latin typeface="Courier"/>
              </a:rPr>
              <a:t> dummy_</a:t>
            </a:r>
            <a:r>
              <a:rPr sz="1800">
                <a:solidFill>
                  <a:srgbClr val="40A070"/>
                </a:solidFill>
                <a:latin typeface="Courier"/>
              </a:rPr>
              <a:t>2</a:t>
            </a:r>
            <a:r>
              <a:rPr sz="1800">
                <a:latin typeface="Courier"/>
              </a:rPr>
              <a:t>)) </a:t>
            </a:r>
            <a:r>
              <a:rPr sz="1800">
                <a:solidFill>
                  <a:srgbClr val="666666"/>
                </a:solidFill>
                <a:latin typeface="Courier"/>
              </a:rPr>
              <a:t>+</a:t>
            </a:r>
            <a:br/>
            <a:r>
              <a:rPr sz="1800">
                <a:solidFill>
                  <a:srgbClr val="4070A0"/>
                </a:solidFill>
                <a:latin typeface="Courier"/>
              </a:rPr>
              <a:t>  </a:t>
            </a:r>
            <a:r>
              <a:rPr sz="1800" b="1">
                <a:solidFill>
                  <a:srgbClr val="007020"/>
                </a:solidFill>
                <a:latin typeface="Courier"/>
              </a:rPr>
              <a:t>geom_histogram</a:t>
            </a:r>
            <a:r>
              <a:rPr sz="1800">
                <a:latin typeface="Courier"/>
              </a:rPr>
              <a:t>()</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lvl="0" marL="0" indent="0">
              <a:buNone/>
            </a:pPr>
            <a:r>
              <a:rPr/>
              <a:t>Calculating</a:t>
            </a:r>
            <a:r>
              <a:rPr/>
              <a:t> </a:t>
            </a:r>
            <a:r>
              <a:rPr/>
              <a:t>mean</a:t>
            </a:r>
            <a:r>
              <a:rPr/>
              <a:t> </a:t>
            </a:r>
            <a:r>
              <a:rPr/>
              <a:t>and</a:t>
            </a:r>
            <a:r>
              <a:rPr/>
              <a:t> </a:t>
            </a:r>
            <a:r>
              <a:rPr/>
              <a:t>standard</a:t>
            </a:r>
            <a:r>
              <a:rPr/>
              <a:t> </a:t>
            </a:r>
            <a:r>
              <a:rPr/>
              <a:t>deviation</a:t>
            </a:r>
          </a:p>
        </p:txBody>
      </p:sp>
      <p:sp>
        <p:nvSpPr>
          <p:cNvPr id="3" name="Content Placeholder 2">
            <a:extLst>
              <a:ext uri="{FF2B5EF4-FFF2-40B4-BE49-F238E27FC236}">
                <a16:creationId xmlns:a16="http://schemas.microsoft.com/office/drawing/2014/main" id="{D10DDA37-E46B-B641-BC9F-636CB92A2C08}"/>
              </a:ext>
            </a:extLst>
          </p:cNvPr>
          <p:cNvSpPr>
            <a:spLocks noGrp="1"/>
          </p:cNvSpPr>
          <p:nvPr>
            <p:ph idx="1"/>
          </p:nvPr>
        </p:nvSpPr>
        <p:spPr/>
        <p:txBody>
          <a:bodyPr/>
          <a:lstStyle/>
          <a:p>
            <a:pPr lvl="0" marL="1270000" indent="0">
              <a:buNone/>
            </a:pPr>
            <a:r>
              <a:rPr sz="1800" b="1">
                <a:solidFill>
                  <a:srgbClr val="007020"/>
                </a:solidFill>
                <a:latin typeface="Courier"/>
              </a:rPr>
              <a:t>mean</a:t>
            </a:r>
            <a:r>
              <a:rPr sz="1800">
                <a:latin typeface="Courier"/>
              </a:rPr>
              <a:t>(cchic</a:t>
            </a:r>
            <a:r>
              <a:rPr sz="1800">
                <a:solidFill>
                  <a:srgbClr val="666666"/>
                </a:solidFill>
                <a:latin typeface="Courier"/>
              </a:rPr>
              <a:t>$</a:t>
            </a:r>
            <a:r>
              <a:rPr sz="1800">
                <a:latin typeface="Courier"/>
              </a:rPr>
              <a:t>height, </a:t>
            </a:r>
            <a:r>
              <a:rPr sz="1800">
                <a:solidFill>
                  <a:srgbClr val="902000"/>
                </a:solidFill>
                <a:latin typeface="Courier"/>
              </a:rPr>
              <a:t>na.rm =</a:t>
            </a:r>
            <a:r>
              <a:rPr sz="1800">
                <a:latin typeface="Courier"/>
              </a:rPr>
              <a:t> </a:t>
            </a:r>
            <a:r>
              <a:rPr sz="1800">
                <a:solidFill>
                  <a:srgbClr val="007020"/>
                </a:solidFill>
                <a:latin typeface="Courier"/>
              </a:rPr>
              <a:t>TRUE</a:t>
            </a:r>
            <a:r>
              <a:rPr sz="1800">
                <a:latin typeface="Courier"/>
              </a:rPr>
              <a:t>)</a:t>
            </a:r>
          </a:p>
          <a:p>
            <a:pPr lvl="0" marL="1270000" indent="0">
              <a:buNone/>
            </a:pPr>
            <a:r>
              <a:rPr sz="1800" b="1">
                <a:solidFill>
                  <a:srgbClr val="007020"/>
                </a:solidFill>
                <a:latin typeface="Courier"/>
              </a:rPr>
              <a:t>sd</a:t>
            </a:r>
            <a:r>
              <a:rPr sz="1800">
                <a:latin typeface="Courier"/>
              </a:rPr>
              <a:t>(cchic</a:t>
            </a:r>
            <a:r>
              <a:rPr sz="1800">
                <a:solidFill>
                  <a:srgbClr val="666666"/>
                </a:solidFill>
                <a:latin typeface="Courier"/>
              </a:rPr>
              <a:t>$</a:t>
            </a:r>
            <a:r>
              <a:rPr sz="1800">
                <a:latin typeface="Courier"/>
              </a:rPr>
              <a:t>height, </a:t>
            </a:r>
            <a:r>
              <a:rPr sz="1800">
                <a:solidFill>
                  <a:srgbClr val="902000"/>
                </a:solidFill>
                <a:latin typeface="Courier"/>
              </a:rPr>
              <a:t>na.rm =</a:t>
            </a:r>
            <a:r>
              <a:rPr sz="1800">
                <a:latin typeface="Courier"/>
              </a:rPr>
              <a:t> </a:t>
            </a:r>
            <a:r>
              <a:rPr sz="1800">
                <a:solidFill>
                  <a:srgbClr val="007020"/>
                </a:solidFill>
                <a:latin typeface="Courier"/>
              </a:rPr>
              <a:t>TRUE</a:t>
            </a:r>
            <a:r>
              <a:rPr sz="1800">
                <a:latin typeface="Courier"/>
              </a:rPr>
              <a:t>)</a:t>
            </a:r>
          </a:p>
          <a:p>
            <a:pPr lvl="0" marL="0" indent="0">
              <a:buNone/>
            </a:pPr>
            <a:r>
              <a:rPr/>
              <a:t>The </a:t>
            </a:r>
            <a:r>
              <a:rPr sz="1800">
                <a:latin typeface="Courier"/>
              </a:rPr>
              <a:t>na.rm</a:t>
            </a:r>
            <a:r>
              <a:rPr/>
              <a:t> argument tells R to ignore missing values in the variable. What happens if you leave it out?</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Clinician%20Coders%20Branding_FINAL_CMYK_Colour.png" id="0" name="Picture 1"/>
          <p:cNvPicPr>
            <a:picLocks noGrp="1" noChangeAspect="1"/>
          </p:cNvPicPr>
          <p:nvPr/>
        </p:nvPicPr>
        <p:blipFill>
          <a:blip r:embed="rId2"/>
          <a:stretch>
            <a:fillRect/>
          </a:stretch>
        </p:blipFill>
        <p:spPr bwMode="auto">
          <a:xfrm>
            <a:off x="838200" y="2260600"/>
            <a:ext cx="10515600" cy="3454400"/>
          </a:xfrm>
          <a:prstGeom prst="rect">
            <a:avLst/>
          </a:prstGeom>
          <a:noFill/>
          <a:ln w="9525">
            <a:noFill/>
            <a:headEnd/>
            <a:tailEnd/>
          </a:ln>
        </p:spPr>
      </p:pic>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lvl="0" marL="0" indent="0">
              <a:buNone/>
            </a:pPr>
            <a:r>
              <a:rPr/>
              <a:t>Calculating</a:t>
            </a:r>
            <a:r>
              <a:rPr/>
              <a:t> </a:t>
            </a:r>
            <a:r>
              <a:rPr/>
              <a:t>median</a:t>
            </a:r>
            <a:r>
              <a:rPr/>
              <a:t> </a:t>
            </a:r>
            <a:r>
              <a:rPr/>
              <a:t>and</a:t>
            </a:r>
            <a:r>
              <a:rPr/>
              <a:t> </a:t>
            </a:r>
            <a:r>
              <a:rPr/>
              <a:t>interquartile</a:t>
            </a:r>
            <a:r>
              <a:rPr/>
              <a:t> </a:t>
            </a:r>
            <a:r>
              <a:rPr/>
              <a:t>range</a:t>
            </a:r>
          </a:p>
        </p:txBody>
      </p:sp>
      <p:sp>
        <p:nvSpPr>
          <p:cNvPr id="3" name="Content Placeholder 2">
            <a:extLst>
              <a:ext uri="{FF2B5EF4-FFF2-40B4-BE49-F238E27FC236}">
                <a16:creationId xmlns:a16="http://schemas.microsoft.com/office/drawing/2014/main" id="{D10DDA37-E46B-B641-BC9F-636CB92A2C08}"/>
              </a:ext>
            </a:extLst>
          </p:cNvPr>
          <p:cNvSpPr>
            <a:spLocks noGrp="1"/>
          </p:cNvSpPr>
          <p:nvPr>
            <p:ph idx="1"/>
          </p:nvPr>
        </p:nvSpPr>
        <p:spPr/>
        <p:txBody>
          <a:bodyPr/>
          <a:lstStyle/>
          <a:p>
            <a:pPr lvl="0" marL="1270000" indent="0">
              <a:buNone/>
            </a:pPr>
            <a:r>
              <a:rPr sz="1800" b="1">
                <a:solidFill>
                  <a:srgbClr val="007020"/>
                </a:solidFill>
                <a:latin typeface="Courier"/>
              </a:rPr>
              <a:t>median</a:t>
            </a:r>
            <a:r>
              <a:rPr sz="1800">
                <a:latin typeface="Courier"/>
              </a:rPr>
              <a:t>(cchic</a:t>
            </a:r>
            <a:r>
              <a:rPr sz="1800">
                <a:solidFill>
                  <a:srgbClr val="666666"/>
                </a:solidFill>
                <a:latin typeface="Courier"/>
              </a:rPr>
              <a:t>$</a:t>
            </a:r>
            <a:r>
              <a:rPr sz="1800">
                <a:latin typeface="Courier"/>
              </a:rPr>
              <a:t>age_years, </a:t>
            </a:r>
            <a:r>
              <a:rPr sz="1800">
                <a:solidFill>
                  <a:srgbClr val="902000"/>
                </a:solidFill>
                <a:latin typeface="Courier"/>
              </a:rPr>
              <a:t>na.rm =</a:t>
            </a:r>
            <a:r>
              <a:rPr sz="1800">
                <a:latin typeface="Courier"/>
              </a:rPr>
              <a:t> </a:t>
            </a:r>
            <a:r>
              <a:rPr sz="1800">
                <a:solidFill>
                  <a:srgbClr val="007020"/>
                </a:solidFill>
                <a:latin typeface="Courier"/>
              </a:rPr>
              <a:t>TRUE</a:t>
            </a:r>
            <a:r>
              <a:rPr sz="1800">
                <a:latin typeface="Courier"/>
              </a:rPr>
              <a:t>)</a:t>
            </a:r>
          </a:p>
          <a:p>
            <a:pPr lvl="0" marL="1270000" indent="0">
              <a:buNone/>
            </a:pPr>
            <a:r>
              <a:rPr sz="1800" b="1">
                <a:solidFill>
                  <a:srgbClr val="007020"/>
                </a:solidFill>
                <a:latin typeface="Courier"/>
              </a:rPr>
              <a:t>IQR</a:t>
            </a:r>
            <a:r>
              <a:rPr sz="1800">
                <a:latin typeface="Courier"/>
              </a:rPr>
              <a:t>(cchic</a:t>
            </a:r>
            <a:r>
              <a:rPr sz="1800">
                <a:solidFill>
                  <a:srgbClr val="666666"/>
                </a:solidFill>
                <a:latin typeface="Courier"/>
              </a:rPr>
              <a:t>$</a:t>
            </a:r>
            <a:r>
              <a:rPr sz="1800">
                <a:latin typeface="Courier"/>
              </a:rPr>
              <a:t>age_years, </a:t>
            </a:r>
            <a:r>
              <a:rPr sz="1800">
                <a:solidFill>
                  <a:srgbClr val="902000"/>
                </a:solidFill>
                <a:latin typeface="Courier"/>
              </a:rPr>
              <a:t>na.rm =</a:t>
            </a:r>
            <a:r>
              <a:rPr sz="1800">
                <a:latin typeface="Courier"/>
              </a:rPr>
              <a:t> </a:t>
            </a:r>
            <a:r>
              <a:rPr sz="1800">
                <a:solidFill>
                  <a:srgbClr val="007020"/>
                </a:solidFill>
                <a:latin typeface="Courier"/>
              </a:rPr>
              <a:t>TRUE</a:t>
            </a:r>
            <a:r>
              <a:rPr sz="1800">
                <a:latin typeface="Courier"/>
              </a:rPr>
              <a:t>)</a:t>
            </a:r>
          </a:p>
          <a:p>
            <a:pPr lvl="0" marL="0" indent="0">
              <a:buNone/>
            </a:pPr>
            <a:r>
              <a:rPr/>
              <a:t>Again, we ignore the missing values.</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lvl="0" marL="0" indent="0">
              <a:buNone/>
            </a:pPr>
            <a:r>
              <a:rPr/>
              <a:t>Describing</a:t>
            </a:r>
            <a:r>
              <a:rPr/>
              <a:t> </a:t>
            </a:r>
            <a:r>
              <a:rPr/>
              <a:t>discrete</a:t>
            </a:r>
            <a:r>
              <a:rPr/>
              <a:t> </a:t>
            </a:r>
            <a:r>
              <a:rPr/>
              <a:t>data</a:t>
            </a:r>
          </a:p>
        </p:txBody>
      </p:sp>
      <p:sp>
        <p:nvSpPr>
          <p:cNvPr id="3" name="Content Placeholder 2">
            <a:extLst>
              <a:ext uri="{FF2B5EF4-FFF2-40B4-BE49-F238E27FC236}">
                <a16:creationId xmlns:a16="http://schemas.microsoft.com/office/drawing/2014/main" id="{D10DDA37-E46B-B641-BC9F-636CB92A2C08}"/>
              </a:ext>
            </a:extLst>
          </p:cNvPr>
          <p:cNvSpPr>
            <a:spLocks noGrp="1"/>
          </p:cNvSpPr>
          <p:nvPr>
            <p:ph idx="1"/>
          </p:nvPr>
        </p:nvSpPr>
        <p:spPr/>
        <p:txBody>
          <a:bodyPr/>
          <a:lstStyle/>
          <a:p>
            <a:pPr lvl="1"/>
            <a:r>
              <a:rPr/>
              <a:t>Frequencies</a:t>
            </a:r>
          </a:p>
          <a:p>
            <a:pPr lvl="0" marL="1270000" indent="0">
              <a:buNone/>
            </a:pPr>
            <a:r>
              <a:rPr sz="1800" b="1">
                <a:solidFill>
                  <a:srgbClr val="007020"/>
                </a:solidFill>
                <a:latin typeface="Courier"/>
              </a:rPr>
              <a:t>table</a:t>
            </a:r>
            <a:r>
              <a:rPr sz="1800">
                <a:latin typeface="Courier"/>
              </a:rPr>
              <a:t>(cchic</a:t>
            </a:r>
            <a:r>
              <a:rPr sz="1800">
                <a:solidFill>
                  <a:srgbClr val="666666"/>
                </a:solidFill>
                <a:latin typeface="Courier"/>
              </a:rPr>
              <a:t>$</a:t>
            </a:r>
            <a:r>
              <a:rPr sz="1800">
                <a:latin typeface="Courier"/>
              </a:rPr>
              <a:t>care_level)</a:t>
            </a:r>
          </a:p>
          <a:p>
            <a:pPr lvl="1"/>
            <a:r>
              <a:rPr/>
              <a:t>Proportions</a:t>
            </a:r>
          </a:p>
          <a:p>
            <a:pPr lvl="0" marL="1270000" indent="0">
              <a:buNone/>
            </a:pPr>
            <a:r>
              <a:rPr sz="1800">
                <a:latin typeface="Courier"/>
              </a:rPr>
              <a:t>care &lt;-</a:t>
            </a:r>
            <a:r>
              <a:rPr sz="1800">
                <a:solidFill>
                  <a:srgbClr val="4070A0"/>
                </a:solidFill>
                <a:latin typeface="Courier"/>
              </a:rPr>
              <a:t> </a:t>
            </a:r>
            <a:r>
              <a:rPr sz="1800" b="1">
                <a:solidFill>
                  <a:srgbClr val="007020"/>
                </a:solidFill>
                <a:latin typeface="Courier"/>
              </a:rPr>
              <a:t>table</a:t>
            </a:r>
            <a:r>
              <a:rPr sz="1800">
                <a:latin typeface="Courier"/>
              </a:rPr>
              <a:t>(cchic</a:t>
            </a:r>
            <a:r>
              <a:rPr sz="1800">
                <a:solidFill>
                  <a:srgbClr val="666666"/>
                </a:solidFill>
                <a:latin typeface="Courier"/>
              </a:rPr>
              <a:t>$</a:t>
            </a:r>
            <a:r>
              <a:rPr sz="1800">
                <a:latin typeface="Courier"/>
              </a:rPr>
              <a:t>care_level)</a:t>
            </a:r>
            <a:br/>
            <a:r>
              <a:rPr sz="1800" b="1">
                <a:solidFill>
                  <a:srgbClr val="007020"/>
                </a:solidFill>
                <a:latin typeface="Courier"/>
              </a:rPr>
              <a:t>prop.table</a:t>
            </a:r>
            <a:r>
              <a:rPr sz="1800">
                <a:latin typeface="Courier"/>
              </a:rPr>
              <a:t>(care)</a:t>
            </a:r>
          </a:p>
          <a:p>
            <a:pPr lvl="1"/>
            <a:r>
              <a:rPr/>
              <a:t>Percentatages</a:t>
            </a:r>
          </a:p>
          <a:p>
            <a:pPr lvl="0" marL="1270000" indent="0">
              <a:buNone/>
            </a:pPr>
            <a:r>
              <a:rPr sz="1800" b="1">
                <a:solidFill>
                  <a:srgbClr val="007020"/>
                </a:solidFill>
                <a:latin typeface="Courier"/>
              </a:rPr>
              <a:t>PercTable</a:t>
            </a:r>
            <a:r>
              <a:rPr sz="1800">
                <a:latin typeface="Courier"/>
              </a:rPr>
              <a:t>(care)</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11FE2-61CD-2E40-A43A-EED9A845FF8A}"/>
              </a:ext>
            </a:extLst>
          </p:cNvPr>
          <p:cNvSpPr>
            <a:spLocks noGrp="1"/>
          </p:cNvSpPr>
          <p:nvPr>
            <p:ph type="title"/>
          </p:nvPr>
        </p:nvSpPr>
        <p:spPr/>
        <p:txBody>
          <a:bodyPr/>
          <a:lstStyle/>
          <a:p>
            <a:pPr lvl="0" marL="0" indent="0">
              <a:buNone/>
            </a:pPr>
            <a:r>
              <a:rPr/>
              <a:t>Inferential</a:t>
            </a:r>
            <a:r>
              <a:rPr/>
              <a:t> </a:t>
            </a:r>
            <a:r>
              <a:rPr/>
              <a:t>statistics</a:t>
            </a:r>
          </a:p>
        </p:txBody>
      </p:sp>
      <p:pic>
        <p:nvPicPr>
          <p:cNvPr descr="../Images/Golem.png" id="0" name="Picture 1"/>
          <p:cNvPicPr>
            <a:picLocks noGrp="1" noChangeAspect="1"/>
          </p:cNvPicPr>
          <p:nvPr/>
        </p:nvPicPr>
        <p:blipFill>
          <a:blip r:embed="rId3"/>
          <a:stretch>
            <a:fillRect/>
          </a:stretch>
        </p:blipFill>
        <p:spPr bwMode="auto">
          <a:xfrm>
            <a:off x="1460500" y="1816100"/>
            <a:ext cx="3937000" cy="4343400"/>
          </a:xfrm>
          <a:prstGeom prst="rect">
            <a:avLst/>
          </a:prstGeom>
          <a:noFill/>
          <a:ln w="9525">
            <a:noFill/>
            <a:headEnd/>
            <a:tailEnd/>
          </a:ln>
        </p:spPr>
      </p:pic>
      <p:pic>
        <p:nvPicPr>
          <p:cNvPr descr="../Images/StatisticalRethinking.png" id="0" name="Picture 1"/>
          <p:cNvPicPr>
            <a:picLocks noGrp="1" noChangeAspect="1"/>
          </p:cNvPicPr>
          <p:nvPr/>
        </p:nvPicPr>
        <p:blipFill>
          <a:blip r:embed="rId4"/>
          <a:stretch>
            <a:fillRect/>
          </a:stretch>
        </p:blipFill>
        <p:spPr bwMode="auto">
          <a:xfrm>
            <a:off x="7327900" y="1816100"/>
            <a:ext cx="2870200" cy="4343400"/>
          </a:xfrm>
          <a:prstGeom prst="rect">
            <a:avLst/>
          </a:prstGeom>
          <a:noFill/>
          <a:ln w="9525">
            <a:noFill/>
            <a:headEnd/>
            <a:tailEnd/>
          </a:ln>
        </p:spPr>
      </p:pic>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lvl="0" marL="0" indent="0">
              <a:buNone/>
            </a:pPr>
            <a:r>
              <a:rPr/>
              <a:t>Meaningful</a:t>
            </a:r>
            <a:r>
              <a:rPr/>
              <a:t> </a:t>
            </a:r>
            <a:r>
              <a:rPr/>
              <a:t>analysis</a:t>
            </a:r>
          </a:p>
        </p:txBody>
      </p:sp>
      <p:sp>
        <p:nvSpPr>
          <p:cNvPr id="3" name="Content Placeholder 2">
            <a:extLst>
              <a:ext uri="{FF2B5EF4-FFF2-40B4-BE49-F238E27FC236}">
                <a16:creationId xmlns:a16="http://schemas.microsoft.com/office/drawing/2014/main" id="{D10DDA37-E46B-B641-BC9F-636CB92A2C08}"/>
              </a:ext>
            </a:extLst>
          </p:cNvPr>
          <p:cNvSpPr>
            <a:spLocks noGrp="1"/>
          </p:cNvSpPr>
          <p:nvPr>
            <p:ph idx="1"/>
          </p:nvPr>
        </p:nvSpPr>
        <p:spPr/>
        <p:txBody>
          <a:bodyPr/>
          <a:lstStyle/>
          <a:p>
            <a:pPr lvl="1"/>
            <a:r>
              <a:rPr/>
              <a:t>What is your hypothesis</a:t>
            </a:r>
          </a:p>
          <a:p>
            <a:pPr lvl="1"/>
            <a:r>
              <a:rPr/>
              <a:t>What type of variables (data type) do you have?</a:t>
            </a:r>
          </a:p>
          <a:p>
            <a:pPr lvl="1"/>
            <a:r>
              <a:rPr/>
              <a:t>What are the assumptions of the test you are using?</a:t>
            </a:r>
          </a:p>
          <a:p>
            <a:pPr lvl="1"/>
            <a:r>
              <a:rPr/>
              <a:t>Interpreting the result</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lvl="0" marL="0" indent="0">
              <a:buNone/>
            </a:pPr>
            <a:r>
              <a:rPr/>
              <a:t>What</a:t>
            </a:r>
            <a:r>
              <a:rPr/>
              <a:t> </a:t>
            </a:r>
            <a:r>
              <a:rPr/>
              <a:t>is</a:t>
            </a:r>
            <a:r>
              <a:rPr/>
              <a:t> </a:t>
            </a:r>
            <a:r>
              <a:rPr/>
              <a:t>a</a:t>
            </a:r>
            <a:r>
              <a:rPr/>
              <a:t> </a:t>
            </a:r>
            <a:r>
              <a:rPr/>
              <a:t>p-value?</a:t>
            </a:r>
          </a:p>
        </p:txBody>
      </p:sp>
      <p:pic>
        <p:nvPicPr>
          <p:cNvPr descr="../Images/pValue.png" id="0" name="Picture 1"/>
          <p:cNvPicPr>
            <a:picLocks noGrp="1" noChangeAspect="1"/>
          </p:cNvPicPr>
          <p:nvPr/>
        </p:nvPicPr>
        <p:blipFill>
          <a:blip r:embed="rId2"/>
          <a:stretch>
            <a:fillRect/>
          </a:stretch>
        </p:blipFill>
        <p:spPr bwMode="auto">
          <a:xfrm>
            <a:off x="2794000" y="1816100"/>
            <a:ext cx="6616700" cy="4343400"/>
          </a:xfrm>
          <a:prstGeom prst="rect">
            <a:avLst/>
          </a:prstGeom>
          <a:noFill/>
          <a:ln w="9525">
            <a:noFill/>
            <a:headEnd/>
            <a:tailEnd/>
          </a:ln>
        </p:spPr>
      </p:pic>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lvl="0" marL="0" indent="0">
              <a:buNone/>
            </a:pPr>
            <a:r>
              <a:rPr/>
              <a:t>What</a:t>
            </a:r>
            <a:r>
              <a:rPr/>
              <a:t> </a:t>
            </a:r>
            <a:r>
              <a:rPr/>
              <a:t>we</a:t>
            </a:r>
            <a:r>
              <a:rPr/>
              <a:t> </a:t>
            </a:r>
            <a:r>
              <a:rPr/>
              <a:t>are</a:t>
            </a:r>
            <a:r>
              <a:rPr/>
              <a:t> </a:t>
            </a:r>
            <a:r>
              <a:rPr/>
              <a:t>usually</a:t>
            </a:r>
            <a:r>
              <a:rPr/>
              <a:t> </a:t>
            </a:r>
            <a:r>
              <a:rPr/>
              <a:t>hoping…</a:t>
            </a:r>
          </a:p>
        </p:txBody>
      </p:sp>
      <p:pic>
        <p:nvPicPr>
          <p:cNvPr descr="../Images/pValue2.png" id="0" name="Picture 1"/>
          <p:cNvPicPr>
            <a:picLocks noGrp="1" noChangeAspect="1"/>
          </p:cNvPicPr>
          <p:nvPr/>
        </p:nvPicPr>
        <p:blipFill>
          <a:blip r:embed="rId2"/>
          <a:stretch>
            <a:fillRect/>
          </a:stretch>
        </p:blipFill>
        <p:spPr bwMode="auto">
          <a:xfrm>
            <a:off x="2895600" y="1816100"/>
            <a:ext cx="6388100" cy="4343400"/>
          </a:xfrm>
          <a:prstGeom prst="rect">
            <a:avLst/>
          </a:prstGeom>
          <a:noFill/>
          <a:ln w="9525">
            <a:noFill/>
            <a:headEnd/>
            <a:tailEnd/>
          </a:ln>
        </p:spPr>
      </p:pic>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lvl="0" marL="0" indent="0">
              <a:buNone/>
            </a:pPr>
            <a:r>
              <a:rPr/>
              <a:t>Testing</a:t>
            </a:r>
            <a:r>
              <a:rPr/>
              <a:t> </a:t>
            </a:r>
            <a:r>
              <a:rPr/>
              <a:t>significance</a:t>
            </a:r>
          </a:p>
        </p:txBody>
      </p:sp>
      <p:sp>
        <p:nvSpPr>
          <p:cNvPr id="3" name="Content Placeholder 2">
            <a:extLst>
              <a:ext uri="{FF2B5EF4-FFF2-40B4-BE49-F238E27FC236}">
                <a16:creationId xmlns:a16="http://schemas.microsoft.com/office/drawing/2014/main" id="{D10DDA37-E46B-B641-BC9F-636CB92A2C08}"/>
              </a:ext>
            </a:extLst>
          </p:cNvPr>
          <p:cNvSpPr>
            <a:spLocks noGrp="1"/>
          </p:cNvSpPr>
          <p:nvPr>
            <p:ph idx="1"/>
          </p:nvPr>
        </p:nvSpPr>
        <p:spPr/>
        <p:txBody>
          <a:bodyPr/>
          <a:lstStyle/>
          <a:p>
            <a:pPr lvl="1"/>
            <a:r>
              <a:rPr/>
              <a:t>p-value</a:t>
            </a:r>
          </a:p>
          <a:p>
            <a:pPr lvl="1"/>
            <a:r>
              <a:rPr/>
              <a:t>&lt;0.05</a:t>
            </a:r>
          </a:p>
          <a:p>
            <a:pPr lvl="1"/>
            <a:r>
              <a:rPr/>
              <a:t>0.03-0.049</a:t>
            </a:r>
          </a:p>
          <a:p>
            <a:pPr lvl="2"/>
            <a:r>
              <a:rPr/>
              <a:t>Would benefit from further testing.</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lvl="0" marL="0" indent="0">
              <a:buNone/>
            </a:pPr>
            <a:r>
              <a:rPr/>
              <a:t>Comparing</a:t>
            </a:r>
            <a:r>
              <a:rPr/>
              <a:t> </a:t>
            </a:r>
            <a:r>
              <a:rPr/>
              <a:t>means</a:t>
            </a:r>
          </a:p>
        </p:txBody>
      </p:sp>
      <p:sp>
        <p:nvSpPr>
          <p:cNvPr id="3" name="Content Placeholder 2">
            <a:extLst>
              <a:ext uri="{FF2B5EF4-FFF2-40B4-BE49-F238E27FC236}">
                <a16:creationId xmlns:a16="http://schemas.microsoft.com/office/drawing/2014/main" id="{D10DDA37-E46B-B641-BC9F-636CB92A2C08}"/>
              </a:ext>
            </a:extLst>
          </p:cNvPr>
          <p:cNvSpPr>
            <a:spLocks noGrp="1"/>
          </p:cNvSpPr>
          <p:nvPr>
            <p:ph idx="1"/>
          </p:nvPr>
        </p:nvSpPr>
        <p:spPr/>
        <p:txBody>
          <a:bodyPr/>
          <a:lstStyle/>
          <a:p>
            <a:pPr lvl="0" marL="0" indent="0">
              <a:buNone/>
            </a:pPr>
            <a:r>
              <a:rPr/>
              <a:t>It all starts with a hypothesis</a:t>
            </a:r>
          </a:p>
          <a:p>
            <a:pPr lvl="1"/>
            <a:r>
              <a:rPr/>
              <a:t>Null hypothesis</a:t>
            </a:r>
          </a:p>
          <a:p>
            <a:pPr lvl="2"/>
            <a:r>
              <a:rPr/>
              <a:t>“There is no difference in mean height between men and women”</a:t>
            </a:r>
          </a:p>
          <a:p>
            <a:pPr lvl="1"/>
            <a:r>
              <a:rPr/>
              <a:t>Alternate hypothesis</a:t>
            </a:r>
          </a:p>
          <a:p>
            <a:pPr lvl="2"/>
            <a:r>
              <a:rPr/>
              <a:t>“There is a difference in mean height between men and women”</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lvl="0" marL="0" indent="0">
              <a:buNone/>
            </a:pPr>
            <a:r>
              <a:rPr/>
              <a:t>More</a:t>
            </a:r>
            <a:r>
              <a:rPr/>
              <a:t> </a:t>
            </a:r>
            <a:r>
              <a:rPr/>
              <a:t>on</a:t>
            </a:r>
            <a:r>
              <a:rPr/>
              <a:t> </a:t>
            </a:r>
            <a:r>
              <a:rPr/>
              <a:t>hypothesis</a:t>
            </a:r>
            <a:r>
              <a:rPr/>
              <a:t> </a:t>
            </a:r>
            <a:r>
              <a:rPr/>
              <a:t>testing</a:t>
            </a:r>
          </a:p>
        </p:txBody>
      </p:sp>
      <p:sp>
        <p:nvSpPr>
          <p:cNvPr id="3" name="Content Placeholder 2">
            <a:extLst>
              <a:ext uri="{FF2B5EF4-FFF2-40B4-BE49-F238E27FC236}">
                <a16:creationId xmlns:a16="http://schemas.microsoft.com/office/drawing/2014/main" id="{D10DDA37-E46B-B641-BC9F-636CB92A2C08}"/>
              </a:ext>
            </a:extLst>
          </p:cNvPr>
          <p:cNvSpPr>
            <a:spLocks noGrp="1"/>
          </p:cNvSpPr>
          <p:nvPr>
            <p:ph idx="1"/>
          </p:nvPr>
        </p:nvSpPr>
        <p:spPr/>
        <p:txBody>
          <a:bodyPr/>
          <a:lstStyle/>
          <a:p>
            <a:pPr lvl="1"/>
            <a:r>
              <a:rPr/>
              <a:t>The null hypothesis (H0) assumes that the true mean difference (μd) is equal to zero.</a:t>
            </a:r>
          </a:p>
          <a:p>
            <a:pPr lvl="1"/>
            <a:r>
              <a:rPr/>
              <a:t>The two-tailed alternative hypothesis (H1) assumes that μd is not equal to zero.</a:t>
            </a:r>
          </a:p>
          <a:p>
            <a:pPr lvl="1"/>
            <a:r>
              <a:rPr/>
              <a:t>The upper-tailed alternative hypothesis (H1) assumes that μd is greater than zero.</a:t>
            </a:r>
          </a:p>
          <a:p>
            <a:pPr lvl="1"/>
            <a:r>
              <a:rPr/>
              <a:t>The lower-tailed alternative hypothesis (H1) assumes that μd is less than zero.</a:t>
            </a:r>
          </a:p>
          <a:p>
            <a:pPr lvl="1"/>
            <a:r>
              <a:rPr/>
              <a:t>Remember: hypotheses are never about data, they are about the processes which produce the data. The value of μd is unknown. The goal of hypothesis testing is to determine the hypothesis (null or alternative) with which the data are more consistent.</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lvl="0" marL="0" indent="0">
              <a:buNone/>
            </a:pPr>
            <a:r>
              <a:rPr/>
              <a:t>Comparing</a:t>
            </a:r>
            <a:r>
              <a:rPr/>
              <a:t> </a:t>
            </a:r>
            <a:r>
              <a:rPr/>
              <a:t>means</a:t>
            </a:r>
          </a:p>
        </p:txBody>
      </p:sp>
      <p:sp>
        <p:nvSpPr>
          <p:cNvPr id="3" name="Content Placeholder 2">
            <a:extLst>
              <a:ext uri="{FF2B5EF4-FFF2-40B4-BE49-F238E27FC236}">
                <a16:creationId xmlns:a16="http://schemas.microsoft.com/office/drawing/2014/main" id="{D10DDA37-E46B-B641-BC9F-636CB92A2C08}"/>
              </a:ext>
            </a:extLst>
          </p:cNvPr>
          <p:cNvSpPr>
            <a:spLocks noGrp="1"/>
          </p:cNvSpPr>
          <p:nvPr>
            <p:ph idx="1"/>
          </p:nvPr>
        </p:nvSpPr>
        <p:spPr/>
        <p:txBody>
          <a:bodyPr/>
          <a:lstStyle/>
          <a:p>
            <a:pPr lvl="0" marL="0" indent="0">
              <a:buNone/>
            </a:pPr>
            <a:r>
              <a:rPr/>
              <a:t>Is there a difference between the heights of males and females?</a:t>
            </a:r>
          </a:p>
          <a:p>
            <a:pPr lvl="0" marL="1270000" indent="0">
              <a:buNone/>
            </a:pPr>
            <a:r>
              <a:rPr sz="1800">
                <a:latin typeface="Courier"/>
              </a:rPr>
              <a:t>cchic </a:t>
            </a:r>
            <a:r>
              <a:rPr sz="1800">
                <a:solidFill>
                  <a:srgbClr val="666666"/>
                </a:solidFill>
                <a:latin typeface="Courier"/>
              </a:rPr>
              <a:t>%&gt;%</a:t>
            </a:r>
            <a:br/>
            <a:r>
              <a:rPr sz="1800">
                <a:solidFill>
                  <a:srgbClr val="4070A0"/>
                </a:solidFill>
                <a:latin typeface="Courier"/>
              </a:rPr>
              <a:t>  </a:t>
            </a:r>
            <a:r>
              <a:rPr sz="1800" b="1">
                <a:solidFill>
                  <a:srgbClr val="007020"/>
                </a:solidFill>
                <a:latin typeface="Courier"/>
              </a:rPr>
              <a:t>group_by</a:t>
            </a:r>
            <a:r>
              <a:rPr sz="1800">
                <a:latin typeface="Courier"/>
              </a:rPr>
              <a:t>(sex) </a:t>
            </a:r>
            <a:r>
              <a:rPr sz="1800">
                <a:solidFill>
                  <a:srgbClr val="666666"/>
                </a:solidFill>
                <a:latin typeface="Courier"/>
              </a:rPr>
              <a:t>%&gt;%</a:t>
            </a:r>
            <a:br/>
            <a:r>
              <a:rPr sz="1800">
                <a:solidFill>
                  <a:srgbClr val="4070A0"/>
                </a:solidFill>
                <a:latin typeface="Courier"/>
              </a:rPr>
              <a:t>  </a:t>
            </a:r>
            <a:r>
              <a:rPr sz="1800" b="1">
                <a:solidFill>
                  <a:srgbClr val="007020"/>
                </a:solidFill>
                <a:latin typeface="Courier"/>
              </a:rPr>
              <a:t>summarise</a:t>
            </a:r>
            <a:r>
              <a:rPr sz="1800">
                <a:latin typeface="Courier"/>
              </a:rPr>
              <a:t>(</a:t>
            </a:r>
            <a:r>
              <a:rPr sz="1800">
                <a:solidFill>
                  <a:srgbClr val="902000"/>
                </a:solidFill>
                <a:latin typeface="Courier"/>
              </a:rPr>
              <a:t>av.height =</a:t>
            </a:r>
            <a:r>
              <a:rPr sz="1800">
                <a:latin typeface="Courier"/>
              </a:rPr>
              <a:t> </a:t>
            </a:r>
            <a:r>
              <a:rPr sz="1800" b="1">
                <a:solidFill>
                  <a:srgbClr val="007020"/>
                </a:solidFill>
                <a:latin typeface="Courier"/>
              </a:rPr>
              <a:t>mean</a:t>
            </a:r>
            <a:r>
              <a:rPr sz="1800">
                <a:latin typeface="Courier"/>
              </a:rPr>
              <a:t>(height, </a:t>
            </a:r>
            <a:r>
              <a:rPr sz="1800">
                <a:solidFill>
                  <a:srgbClr val="902000"/>
                </a:solidFill>
                <a:latin typeface="Courier"/>
              </a:rPr>
              <a:t>na.rm =</a:t>
            </a:r>
            <a:r>
              <a:rPr sz="1800">
                <a:latin typeface="Courier"/>
              </a:rPr>
              <a:t> </a:t>
            </a:r>
            <a:r>
              <a:rPr sz="1800">
                <a:solidFill>
                  <a:srgbClr val="007020"/>
                </a:solidFill>
                <a:latin typeface="Courier"/>
              </a:rPr>
              <a:t>TRUE</a:t>
            </a:r>
            <a:r>
              <a:rPr sz="1800">
                <a:latin typeface="Courier"/>
              </a:rPr>
              <a:t>))</a:t>
            </a:r>
          </a:p>
          <a:p>
            <a:pPr lvl="0" marL="1270000" indent="0">
              <a:buNone/>
            </a:pPr>
            <a:r>
              <a:rPr sz="1800">
                <a:latin typeface="Courier"/>
              </a:rPr>
              <a:t>## # A tibble: 2 x 2
##   sex   av.height
##   &lt;chr&gt;     &lt;dbl&gt;
## 1 F          163.
## 2 M          173.</a:t>
            </a:r>
          </a:p>
          <a:p>
            <a:pPr lvl="0" marL="0" indent="0">
              <a:buNone/>
            </a:pPr>
            <a:r>
              <a:rPr/>
              <a:t>Is the difference between heights statistically significant?</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lvl="0" marL="0" indent="0">
              <a:buNone/>
            </a:pPr>
            <a:r>
              <a:rPr/>
              <a:t>Content</a:t>
            </a:r>
          </a:p>
        </p:txBody>
      </p:sp>
      <p:sp>
        <p:nvSpPr>
          <p:cNvPr id="3" name="Content Placeholder 2">
            <a:extLst>
              <a:ext uri="{FF2B5EF4-FFF2-40B4-BE49-F238E27FC236}">
                <a16:creationId xmlns:a16="http://schemas.microsoft.com/office/drawing/2014/main" id="{D10DDA37-E46B-B641-BC9F-636CB92A2C08}"/>
              </a:ext>
            </a:extLst>
          </p:cNvPr>
          <p:cNvSpPr>
            <a:spLocks noGrp="1"/>
          </p:cNvSpPr>
          <p:nvPr>
            <p:ph idx="1"/>
          </p:nvPr>
        </p:nvSpPr>
        <p:spPr/>
        <p:txBody>
          <a:bodyPr/>
          <a:lstStyle/>
          <a:p>
            <a:pPr lvl="1"/>
            <a:r>
              <a:rPr/>
              <a:t>Types of Data</a:t>
            </a:r>
          </a:p>
          <a:p>
            <a:pPr lvl="1"/>
            <a:r>
              <a:rPr/>
              <a:t>Exploring your dataset</a:t>
            </a:r>
          </a:p>
          <a:p>
            <a:pPr lvl="1"/>
            <a:r>
              <a:rPr/>
              <a:t>Descriptive Statistics</a:t>
            </a:r>
          </a:p>
          <a:p>
            <a:pPr lvl="1"/>
            <a:r>
              <a:rPr/>
              <a:t>Inferential Statistics</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11FE2-61CD-2E40-A43A-EED9A845FF8A}"/>
              </a:ext>
            </a:extLst>
          </p:cNvPr>
          <p:cNvSpPr>
            <a:spLocks noGrp="1"/>
          </p:cNvSpPr>
          <p:nvPr>
            <p:ph type="title"/>
          </p:nvPr>
        </p:nvSpPr>
        <p:spPr/>
        <p:txBody>
          <a:bodyPr/>
          <a:lstStyle/>
          <a:p>
            <a:pPr lvl="0" marL="0" indent="0">
              <a:buNone/>
            </a:pPr>
            <a:r>
              <a:rPr/>
              <a:t>t-test</a:t>
            </a:r>
          </a:p>
        </p:txBody>
      </p:sp>
      <p:sp>
        <p:nvSpPr>
          <p:cNvPr id="3" name="Content Placeholder 2">
            <a:extLst>
              <a:ext uri="{FF2B5EF4-FFF2-40B4-BE49-F238E27FC236}">
                <a16:creationId xmlns:a16="http://schemas.microsoft.com/office/drawing/2014/main" id="{C1CB83AA-6B3D-8243-8929-B2C82ECF02B5}"/>
              </a:ext>
            </a:extLst>
          </p:cNvPr>
          <p:cNvSpPr>
            <a:spLocks noGrp="1"/>
          </p:cNvSpPr>
          <p:nvPr>
            <p:ph sz="half" idx="1"/>
          </p:nvPr>
        </p:nvSpPr>
        <p:spPr/>
        <p:txBody>
          <a:bodyPr/>
          <a:lstStyle/>
          <a:p>
            <a:pPr lvl="1"/>
            <a:r>
              <a:rPr/>
              <a:t>Compares means between two populations</a:t>
            </a:r>
          </a:p>
          <a:p>
            <a:pPr lvl="1"/>
            <a:r>
              <a:rPr/>
              <a:t>Paired vs. Unpaired</a:t>
            </a:r>
          </a:p>
        </p:txBody>
      </p:sp>
      <p:pic>
        <p:nvPicPr>
          <p:cNvPr descr="../Images/Ttest.png" id="0" name="Picture 1"/>
          <p:cNvPicPr>
            <a:picLocks noGrp="1" noChangeAspect="1"/>
          </p:cNvPicPr>
          <p:nvPr/>
        </p:nvPicPr>
        <p:blipFill>
          <a:blip r:embed="rId2"/>
          <a:stretch>
            <a:fillRect/>
          </a:stretch>
        </p:blipFill>
        <p:spPr bwMode="auto">
          <a:xfrm>
            <a:off x="6172200" y="2590800"/>
            <a:ext cx="5181600" cy="2806700"/>
          </a:xfrm>
          <a:prstGeom prst="rect">
            <a:avLst/>
          </a:prstGeom>
          <a:noFill/>
          <a:ln w="9525">
            <a:noFill/>
            <a:headEnd/>
            <a:tailEnd/>
          </a:ln>
        </p:spPr>
      </p:pic>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lvl="0" marL="0" indent="0">
              <a:buNone/>
            </a:pPr>
            <a:r>
              <a:rPr/>
              <a:t>Assumptions</a:t>
            </a:r>
            <a:r>
              <a:rPr/>
              <a:t> </a:t>
            </a:r>
            <a:r>
              <a:rPr/>
              <a:t>of</a:t>
            </a:r>
            <a:r>
              <a:rPr/>
              <a:t> </a:t>
            </a:r>
            <a:r>
              <a:rPr/>
              <a:t>a</a:t>
            </a:r>
            <a:r>
              <a:rPr/>
              <a:t> </a:t>
            </a:r>
            <a:r>
              <a:rPr/>
              <a:t>t-test</a:t>
            </a:r>
          </a:p>
        </p:txBody>
      </p:sp>
      <p:sp>
        <p:nvSpPr>
          <p:cNvPr id="3" name="Content Placeholder 2">
            <a:extLst>
              <a:ext uri="{FF2B5EF4-FFF2-40B4-BE49-F238E27FC236}">
                <a16:creationId xmlns:a16="http://schemas.microsoft.com/office/drawing/2014/main" id="{D10DDA37-E46B-B641-BC9F-636CB92A2C08}"/>
              </a:ext>
            </a:extLst>
          </p:cNvPr>
          <p:cNvSpPr>
            <a:spLocks noGrp="1"/>
          </p:cNvSpPr>
          <p:nvPr>
            <p:ph idx="1"/>
          </p:nvPr>
        </p:nvSpPr>
        <p:spPr/>
        <p:txBody>
          <a:bodyPr/>
          <a:lstStyle/>
          <a:p>
            <a:pPr lvl="1"/>
            <a:r>
              <a:rPr/>
              <a:t>One independent categorical variable with 2 groups and one dependent continuous variable</a:t>
            </a:r>
          </a:p>
          <a:p>
            <a:pPr lvl="1"/>
            <a:r>
              <a:rPr/>
              <a:t>The dependent variable is approximately normally distributed in each group</a:t>
            </a:r>
          </a:p>
          <a:p>
            <a:pPr lvl="1"/>
            <a:r>
              <a:rPr/>
              <a:t>The observations are independent of each other</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lvl="0" marL="0" indent="0">
              <a:buNone/>
            </a:pPr>
            <a:r>
              <a:rPr/>
              <a:t>Doing</a:t>
            </a:r>
            <a:r>
              <a:rPr/>
              <a:t> </a:t>
            </a:r>
            <a:r>
              <a:rPr/>
              <a:t>a</a:t>
            </a:r>
            <a:r>
              <a:rPr/>
              <a:t> </a:t>
            </a:r>
            <a:r>
              <a:rPr/>
              <a:t>t-test</a:t>
            </a:r>
          </a:p>
        </p:txBody>
      </p:sp>
      <p:sp>
        <p:nvSpPr>
          <p:cNvPr id="3" name="Content Placeholder 2">
            <a:extLst>
              <a:ext uri="{FF2B5EF4-FFF2-40B4-BE49-F238E27FC236}">
                <a16:creationId xmlns:a16="http://schemas.microsoft.com/office/drawing/2014/main" id="{D10DDA37-E46B-B641-BC9F-636CB92A2C08}"/>
              </a:ext>
            </a:extLst>
          </p:cNvPr>
          <p:cNvSpPr>
            <a:spLocks noGrp="1"/>
          </p:cNvSpPr>
          <p:nvPr>
            <p:ph idx="1"/>
          </p:nvPr>
        </p:nvSpPr>
        <p:spPr/>
        <p:txBody>
          <a:bodyPr/>
          <a:lstStyle/>
          <a:p>
            <a:pPr lvl="0" marL="1270000" indent="0">
              <a:buNone/>
            </a:pPr>
            <a:r>
              <a:rPr sz="1800" b="1">
                <a:solidFill>
                  <a:srgbClr val="007020"/>
                </a:solidFill>
                <a:latin typeface="Courier"/>
              </a:rPr>
              <a:t>t.test</a:t>
            </a:r>
            <a:r>
              <a:rPr sz="1800">
                <a:latin typeface="Courier"/>
              </a:rPr>
              <a:t>(height </a:t>
            </a:r>
            <a:r>
              <a:rPr sz="1800">
                <a:solidFill>
                  <a:srgbClr val="666666"/>
                </a:solidFill>
                <a:latin typeface="Courier"/>
              </a:rPr>
              <a:t>~</a:t>
            </a:r>
            <a:r>
              <a:rPr sz="1800">
                <a:solidFill>
                  <a:srgbClr val="4070A0"/>
                </a:solidFill>
                <a:latin typeface="Courier"/>
              </a:rPr>
              <a:t> </a:t>
            </a:r>
            <a:r>
              <a:rPr sz="1800">
                <a:latin typeface="Courier"/>
              </a:rPr>
              <a:t>sex, </a:t>
            </a:r>
            <a:r>
              <a:rPr sz="1800">
                <a:solidFill>
                  <a:srgbClr val="902000"/>
                </a:solidFill>
                <a:latin typeface="Courier"/>
              </a:rPr>
              <a:t>data =</a:t>
            </a:r>
            <a:r>
              <a:rPr sz="1800">
                <a:latin typeface="Courier"/>
              </a:rPr>
              <a:t> cchic)</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lvl="0" marL="0" indent="0">
              <a:buNone/>
            </a:pPr>
            <a:r>
              <a:rPr/>
              <a:t>Doing</a:t>
            </a:r>
            <a:r>
              <a:rPr/>
              <a:t> </a:t>
            </a:r>
            <a:r>
              <a:rPr/>
              <a:t>the</a:t>
            </a:r>
            <a:r>
              <a:rPr/>
              <a:t> </a:t>
            </a:r>
            <a:r>
              <a:rPr/>
              <a:t>t-test</a:t>
            </a:r>
          </a:p>
        </p:txBody>
      </p:sp>
      <p:sp>
        <p:nvSpPr>
          <p:cNvPr id="3" name="Content Placeholder 2">
            <a:extLst>
              <a:ext uri="{FF2B5EF4-FFF2-40B4-BE49-F238E27FC236}">
                <a16:creationId xmlns:a16="http://schemas.microsoft.com/office/drawing/2014/main" id="{D10DDA37-E46B-B641-BC9F-636CB92A2C08}"/>
              </a:ext>
            </a:extLst>
          </p:cNvPr>
          <p:cNvSpPr>
            <a:spLocks noGrp="1"/>
          </p:cNvSpPr>
          <p:nvPr>
            <p:ph idx="1"/>
          </p:nvPr>
        </p:nvSpPr>
        <p:spPr/>
        <p:txBody>
          <a:bodyPr/>
          <a:lstStyle/>
          <a:p>
            <a:pPr lvl="0" marL="1270000" indent="0">
              <a:buNone/>
            </a:pPr>
            <a:r>
              <a:rPr sz="1800">
                <a:latin typeface="Courier"/>
              </a:rPr>
              <a:t>## 
##  Welch Two Sample t-test
## 
## data:  height by sex
## t = -5.8997, df = 86.692, p-value = 6.88e-08
## alternative hypothesis: true difference in means is not equal to 0
## 95 percent confidence interval:
##  -13.589546  -6.740124
## sample estimates:
## mean in group F mean in group M 
##        162.6923        172.8571</a:t>
            </a: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lvl="0" marL="0" indent="0">
              <a:buNone/>
            </a:pPr>
            <a:r>
              <a:rPr/>
              <a:t>Comparing</a:t>
            </a:r>
            <a:r>
              <a:rPr/>
              <a:t> </a:t>
            </a:r>
            <a:r>
              <a:rPr/>
              <a:t>counts</a:t>
            </a:r>
          </a:p>
        </p:txBody>
      </p:sp>
      <p:sp>
        <p:nvSpPr>
          <p:cNvPr id="3" name="Content Placeholder 2">
            <a:extLst>
              <a:ext uri="{FF2B5EF4-FFF2-40B4-BE49-F238E27FC236}">
                <a16:creationId xmlns:a16="http://schemas.microsoft.com/office/drawing/2014/main" id="{D10DDA37-E46B-B641-BC9F-636CB92A2C08}"/>
              </a:ext>
            </a:extLst>
          </p:cNvPr>
          <p:cNvSpPr>
            <a:spLocks noGrp="1"/>
          </p:cNvSpPr>
          <p:nvPr>
            <p:ph idx="1"/>
          </p:nvPr>
        </p:nvSpPr>
        <p:spPr/>
        <p:txBody>
          <a:bodyPr/>
          <a:lstStyle/>
          <a:p>
            <a:pPr lvl="1"/>
            <a:r>
              <a:rPr/>
              <a:t>Is survival different between genders?</a:t>
            </a:r>
          </a:p>
          <a:p>
            <a:pPr lvl="0" marL="1270000" indent="0">
              <a:buNone/>
            </a:pPr>
            <a:r>
              <a:rPr sz="1800" b="1">
                <a:solidFill>
                  <a:srgbClr val="007020"/>
                </a:solidFill>
                <a:latin typeface="Courier"/>
              </a:rPr>
              <a:t>table</a:t>
            </a:r>
            <a:r>
              <a:rPr sz="1800">
                <a:latin typeface="Courier"/>
              </a:rPr>
              <a:t>(cchic</a:t>
            </a:r>
            <a:r>
              <a:rPr sz="1800">
                <a:solidFill>
                  <a:srgbClr val="666666"/>
                </a:solidFill>
                <a:latin typeface="Courier"/>
              </a:rPr>
              <a:t>$</a:t>
            </a:r>
            <a:r>
              <a:rPr sz="1800">
                <a:latin typeface="Courier"/>
              </a:rPr>
              <a:t>sex, cchic</a:t>
            </a:r>
            <a:r>
              <a:rPr sz="1800">
                <a:solidFill>
                  <a:srgbClr val="666666"/>
                </a:solidFill>
                <a:latin typeface="Courier"/>
              </a:rPr>
              <a:t>$</a:t>
            </a:r>
            <a:r>
              <a:rPr sz="1800">
                <a:latin typeface="Courier"/>
              </a:rPr>
              <a:t>vital_status)</a:t>
            </a:r>
          </a:p>
          <a:p>
            <a:pPr lvl="0" marL="1270000" indent="0">
              <a:buNone/>
            </a:pPr>
            <a:r>
              <a:rPr sz="1800">
                <a:latin typeface="Courier"/>
              </a:rPr>
              <a:t>##    
##      A  D
##   F 46  6
##   M 43  6</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lvl="0" marL="0" indent="0">
              <a:buNone/>
            </a:pPr>
            <a:r>
              <a:rPr/>
              <a:t>What</a:t>
            </a:r>
            <a:r>
              <a:rPr/>
              <a:t> </a:t>
            </a:r>
            <a:r>
              <a:rPr/>
              <a:t>is</a:t>
            </a:r>
            <a:r>
              <a:rPr/>
              <a:t> </a:t>
            </a:r>
            <a:r>
              <a:rPr/>
              <a:t>our</a:t>
            </a:r>
            <a:r>
              <a:rPr/>
              <a:t> </a:t>
            </a:r>
            <a:r>
              <a:rPr/>
              <a:t>hypothesis?</a:t>
            </a:r>
          </a:p>
        </p:txBody>
      </p:sp>
      <p:sp>
        <p:nvSpPr>
          <p:cNvPr id="3" name="Content Placeholder 2">
            <a:extLst>
              <a:ext uri="{FF2B5EF4-FFF2-40B4-BE49-F238E27FC236}">
                <a16:creationId xmlns:a16="http://schemas.microsoft.com/office/drawing/2014/main" id="{D10DDA37-E46B-B641-BC9F-636CB92A2C08}"/>
              </a:ext>
            </a:extLst>
          </p:cNvPr>
          <p:cNvSpPr>
            <a:spLocks noGrp="1"/>
          </p:cNvSpPr>
          <p:nvPr>
            <p:ph idx="1"/>
          </p:nvPr>
        </p:nvSpPr>
        <p:spPr/>
        <p:txBody>
          <a:bodyPr/>
          <a:lstStyle/>
          <a:p>
            <a:pPr lvl="1"/>
            <a:r>
              <a:rPr/>
              <a:t>Null hypothesis</a:t>
            </a:r>
          </a:p>
          <a:p>
            <a:pPr lvl="2"/>
            <a:r>
              <a:rPr/>
              <a:t>There is no difference in survival between men and women</a:t>
            </a:r>
          </a:p>
          <a:p>
            <a:pPr lvl="1"/>
            <a:r>
              <a:rPr/>
              <a:t>Alternate hypothesis</a:t>
            </a:r>
          </a:p>
          <a:p>
            <a:pPr lvl="2"/>
            <a:r>
              <a:rPr/>
              <a:t>There is a difference in survival between men and women</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lvl="0" marL="0" indent="0">
              <a:buNone/>
            </a:pPr>
            <a:r>
              <a:rPr/>
              <a:t>Assumptions</a:t>
            </a:r>
            <a:r>
              <a:rPr/>
              <a:t> </a:t>
            </a:r>
            <a:r>
              <a:rPr/>
              <a:t>of</a:t>
            </a:r>
            <a:r>
              <a:rPr/>
              <a:t> </a:t>
            </a:r>
            <a:r>
              <a:rPr/>
              <a:t>the</a:t>
            </a:r>
            <a:r>
              <a:rPr/>
              <a:t> </a:t>
            </a:r>
            <a:r>
              <a:rPr/>
              <a:t>chi-squared</a:t>
            </a:r>
            <a:r>
              <a:rPr/>
              <a:t> </a:t>
            </a:r>
            <a:r>
              <a:rPr/>
              <a:t>test.</a:t>
            </a:r>
          </a:p>
        </p:txBody>
      </p:sp>
      <p:sp>
        <p:nvSpPr>
          <p:cNvPr id="3" name="Content Placeholder 2">
            <a:extLst>
              <a:ext uri="{FF2B5EF4-FFF2-40B4-BE49-F238E27FC236}">
                <a16:creationId xmlns:a16="http://schemas.microsoft.com/office/drawing/2014/main" id="{D10DDA37-E46B-B641-BC9F-636CB92A2C08}"/>
              </a:ext>
            </a:extLst>
          </p:cNvPr>
          <p:cNvSpPr>
            <a:spLocks noGrp="1"/>
          </p:cNvSpPr>
          <p:nvPr>
            <p:ph idx="1"/>
          </p:nvPr>
        </p:nvSpPr>
        <p:spPr/>
        <p:txBody>
          <a:bodyPr/>
          <a:lstStyle/>
          <a:p>
            <a:pPr lvl="1">
              <a:buAutoNum type="arabicPeriod"/>
            </a:pPr>
            <a:r>
              <a:rPr/>
              <a:t>Data in cells should be frequencies or counts </a:t>
            </a:r>
            <a:r>
              <a:rPr i="1"/>
              <a:t>not</a:t>
            </a:r>
            <a:r>
              <a:rPr/>
              <a:t> percentages</a:t>
            </a:r>
          </a:p>
          <a:p>
            <a:pPr lvl="1">
              <a:buAutoNum type="arabicPeriod"/>
            </a:pPr>
            <a:r>
              <a:rPr/>
              <a:t>Levels/Categories are mutually exclusive – here being a alive/dead applies</a:t>
            </a:r>
          </a:p>
          <a:p>
            <a:pPr lvl="1">
              <a:buAutoNum type="arabicPeriod"/>
            </a:pPr>
            <a:r>
              <a:rPr/>
              <a:t>Each subject contributes to one cell – can either be male/female and alive/dead</a:t>
            </a:r>
          </a:p>
          <a:p>
            <a:pPr lvl="1">
              <a:buAutoNum type="arabicPeriod"/>
            </a:pPr>
            <a:r>
              <a:rPr/>
              <a:t>Independent study groups</a:t>
            </a:r>
          </a:p>
          <a:p>
            <a:pPr lvl="1">
              <a:buAutoNum type="arabicPeriod"/>
            </a:pPr>
            <a:r>
              <a:rPr/>
              <a:t>2 categorical variables</a:t>
            </a:r>
          </a:p>
          <a:p>
            <a:pPr lvl="1">
              <a:buAutoNum type="arabicPeriod"/>
            </a:pPr>
            <a:r>
              <a:rPr/>
              <a:t>Values in each cell should be 5+</a:t>
            </a:r>
          </a:p>
          <a:p>
            <a:pPr lvl="0" marL="0" indent="0">
              <a:buNone/>
            </a:pPr>
            <a:r>
              <a:rPr sz="1800">
                <a:latin typeface="Courier"/>
              </a:rPr>
              <a:t>Biochem Med (Zagreb). 2013 Jun; 23(2): 143–149.</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lvl="0" marL="0" indent="0">
              <a:buNone/>
            </a:pPr>
            <a:r>
              <a:rPr/>
              <a:t>Doing</a:t>
            </a:r>
            <a:r>
              <a:rPr/>
              <a:t> </a:t>
            </a:r>
            <a:r>
              <a:rPr/>
              <a:t>the</a:t>
            </a:r>
            <a:r>
              <a:rPr/>
              <a:t> </a:t>
            </a:r>
            <a:r>
              <a:rPr/>
              <a:t>chi-squared</a:t>
            </a:r>
            <a:r>
              <a:rPr/>
              <a:t> </a:t>
            </a:r>
            <a:r>
              <a:rPr/>
              <a:t>test.</a:t>
            </a:r>
          </a:p>
        </p:txBody>
      </p:sp>
      <p:sp>
        <p:nvSpPr>
          <p:cNvPr id="3" name="Content Placeholder 2">
            <a:extLst>
              <a:ext uri="{FF2B5EF4-FFF2-40B4-BE49-F238E27FC236}">
                <a16:creationId xmlns:a16="http://schemas.microsoft.com/office/drawing/2014/main" id="{D10DDA37-E46B-B641-BC9F-636CB92A2C08}"/>
              </a:ext>
            </a:extLst>
          </p:cNvPr>
          <p:cNvSpPr>
            <a:spLocks noGrp="1"/>
          </p:cNvSpPr>
          <p:nvPr>
            <p:ph idx="1"/>
          </p:nvPr>
        </p:nvSpPr>
        <p:spPr/>
        <p:txBody>
          <a:bodyPr/>
          <a:lstStyle/>
          <a:p>
            <a:pPr lvl="0" marL="0" indent="0">
              <a:buNone/>
            </a:pPr>
            <a:r>
              <a:rPr/>
              <a:t>Start with </a:t>
            </a:r>
            <a:r>
              <a:rPr sz="1800">
                <a:latin typeface="Courier"/>
              </a:rPr>
              <a:t>?chisq.test</a:t>
            </a:r>
            <a:r>
              <a:rPr/>
              <a:t>. Then do the test.</a:t>
            </a:r>
          </a:p>
          <a:p>
            <a:pPr lvl="0" marL="1270000" indent="0">
              <a:buNone/>
            </a:pPr>
            <a:r>
              <a:rPr sz="1800" i="1">
                <a:solidFill>
                  <a:srgbClr val="60A0B0"/>
                </a:solidFill>
                <a:latin typeface="Courier"/>
              </a:rPr>
              <a:t># Changing the character vector to a factor one so that it works with the function.</a:t>
            </a:r>
            <a:br/>
            <a:r>
              <a:rPr sz="1800">
                <a:latin typeface="Courier"/>
              </a:rPr>
              <a:t>cchic &lt;-</a:t>
            </a:r>
            <a:r>
              <a:rPr sz="1800">
                <a:solidFill>
                  <a:srgbClr val="4070A0"/>
                </a:solidFill>
                <a:latin typeface="Courier"/>
              </a:rPr>
              <a:t> </a:t>
            </a:r>
            <a:r>
              <a:rPr sz="1800">
                <a:latin typeface="Courier"/>
              </a:rPr>
              <a:t>cchic </a:t>
            </a:r>
            <a:r>
              <a:rPr sz="1800">
                <a:solidFill>
                  <a:srgbClr val="666666"/>
                </a:solidFill>
                <a:latin typeface="Courier"/>
              </a:rPr>
              <a:t>%&gt;%</a:t>
            </a:r>
            <a:br/>
            <a:r>
              <a:rPr sz="1800">
                <a:solidFill>
                  <a:srgbClr val="4070A0"/>
                </a:solidFill>
                <a:latin typeface="Courier"/>
              </a:rPr>
              <a:t>  </a:t>
            </a:r>
            <a:r>
              <a:rPr sz="1800" b="1">
                <a:solidFill>
                  <a:srgbClr val="007020"/>
                </a:solidFill>
                <a:latin typeface="Courier"/>
              </a:rPr>
              <a:t>mutate</a:t>
            </a:r>
            <a:r>
              <a:rPr sz="1800">
                <a:latin typeface="Courier"/>
              </a:rPr>
              <a:t>(</a:t>
            </a:r>
            <a:r>
              <a:rPr sz="1800">
                <a:solidFill>
                  <a:srgbClr val="902000"/>
                </a:solidFill>
                <a:latin typeface="Courier"/>
              </a:rPr>
              <a:t>gender =</a:t>
            </a:r>
            <a:r>
              <a:rPr sz="1800">
                <a:latin typeface="Courier"/>
              </a:rPr>
              <a:t> </a:t>
            </a:r>
            <a:r>
              <a:rPr sz="1800" b="1">
                <a:solidFill>
                  <a:srgbClr val="007020"/>
                </a:solidFill>
                <a:latin typeface="Courier"/>
              </a:rPr>
              <a:t>as.factor</a:t>
            </a:r>
            <a:r>
              <a:rPr sz="1800">
                <a:latin typeface="Courier"/>
              </a:rPr>
              <a:t>(sex))</a:t>
            </a:r>
            <a:br/>
            <a:r>
              <a:rPr sz="1800" i="1">
                <a:solidFill>
                  <a:srgbClr val="60A0B0"/>
                </a:solidFill>
                <a:latin typeface="Courier"/>
              </a:rPr>
              <a:t># Doing the test.</a:t>
            </a:r>
            <a:br/>
            <a:r>
              <a:rPr sz="1800" b="1">
                <a:solidFill>
                  <a:srgbClr val="007020"/>
                </a:solidFill>
                <a:latin typeface="Courier"/>
              </a:rPr>
              <a:t>chisq.test</a:t>
            </a:r>
            <a:r>
              <a:rPr sz="1800">
                <a:latin typeface="Courier"/>
              </a:rPr>
              <a:t>(cchic</a:t>
            </a:r>
            <a:r>
              <a:rPr sz="1800">
                <a:solidFill>
                  <a:srgbClr val="666666"/>
                </a:solidFill>
                <a:latin typeface="Courier"/>
              </a:rPr>
              <a:t>$</a:t>
            </a:r>
            <a:r>
              <a:rPr sz="1800">
                <a:latin typeface="Courier"/>
              </a:rPr>
              <a:t>gender, cchic</a:t>
            </a:r>
            <a:r>
              <a:rPr sz="1800">
                <a:solidFill>
                  <a:srgbClr val="666666"/>
                </a:solidFill>
                <a:latin typeface="Courier"/>
              </a:rPr>
              <a:t>$</a:t>
            </a:r>
            <a:r>
              <a:rPr sz="1800">
                <a:latin typeface="Courier"/>
              </a:rPr>
              <a:t>vital_status)</a:t>
            </a:r>
          </a:p>
          <a:p>
            <a:pPr lvl="0" marL="1270000" indent="0">
              <a:buNone/>
            </a:pPr>
            <a:r>
              <a:rPr sz="1800">
                <a:latin typeface="Courier"/>
              </a:rPr>
              <a:t>## 
##  Pearson's Chi-squared test with Yates' continuity correction
## 
## data:  cchic$gender and cchic$vital_status
## X-squared = 1.0527e-30, df = 1, p-value = 1</a:t>
            </a: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lvl="0" marL="0" indent="0">
              <a:buNone/>
            </a:pPr>
            <a:r>
              <a:rPr/>
              <a:t>Non</a:t>
            </a:r>
            <a:r>
              <a:rPr/>
              <a:t> </a:t>
            </a:r>
            <a:r>
              <a:rPr/>
              <a:t>paramteric</a:t>
            </a:r>
            <a:r>
              <a:rPr/>
              <a:t> </a:t>
            </a:r>
            <a:r>
              <a:rPr/>
              <a:t>versions</a:t>
            </a:r>
          </a:p>
        </p:txBody>
      </p:sp>
      <p:sp>
        <p:nvSpPr>
          <p:cNvPr id="3" name="Content Placeholder 2">
            <a:extLst>
              <a:ext uri="{FF2B5EF4-FFF2-40B4-BE49-F238E27FC236}">
                <a16:creationId xmlns:a16="http://schemas.microsoft.com/office/drawing/2014/main" id="{D10DDA37-E46B-B641-BC9F-636CB92A2C08}"/>
              </a:ext>
            </a:extLst>
          </p:cNvPr>
          <p:cNvSpPr>
            <a:spLocks noGrp="1"/>
          </p:cNvSpPr>
          <p:nvPr>
            <p:ph idx="1"/>
          </p:nvPr>
        </p:nvSpPr>
        <p:spPr/>
        <p:txBody>
          <a:bodyPr/>
          <a:lstStyle/>
          <a:p>
            <a:pPr lvl="0" marL="0" indent="0">
              <a:buNone/>
            </a:pPr>
            <a:r>
              <a:rPr/>
              <a:t>Is length of stay different between genders?</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LOSMale.png" id="0" name="Picture 1"/>
          <p:cNvPicPr>
            <a:picLocks noGrp="1" noChangeAspect="1"/>
          </p:cNvPicPr>
          <p:nvPr/>
        </p:nvPicPr>
        <p:blipFill>
          <a:blip r:embed="rId2"/>
          <a:stretch>
            <a:fillRect/>
          </a:stretch>
        </p:blipFill>
        <p:spPr bwMode="auto">
          <a:xfrm>
            <a:off x="990600" y="1816100"/>
            <a:ext cx="4889500" cy="3835400"/>
          </a:xfrm>
          <a:prstGeom prst="rect">
            <a:avLst/>
          </a:prstGeom>
          <a:noFill/>
          <a:ln w="9525">
            <a:noFill/>
            <a:headEnd/>
            <a:tailEnd/>
          </a:ln>
        </p:spPr>
      </p:pic>
      <p:sp>
        <p:nvSpPr>
          <p:cNvPr id="1" name="TextBox 3"/>
          <p:cNvSpPr txBox="1"/>
          <p:nvPr/>
        </p:nvSpPr>
        <p:spPr>
          <a:xfrm>
            <a:off x="838200" y="5651500"/>
            <a:ext cx="5181600" cy="508000"/>
          </a:xfrm>
          <a:prstGeom prst="rect">
            <a:avLst/>
          </a:prstGeom>
          <a:noFill/>
        </p:spPr>
        <p:txBody>
          <a:bodyPr/>
          <a:lstStyle/>
          <a:p>
            <a:pPr lvl="0" marL="0" indent="0" algn="ctr">
              <a:buNone/>
            </a:pPr>
            <a:r>
              <a:rPr/>
              <a:t>Male</a:t>
            </a:r>
          </a:p>
        </p:txBody>
      </p:sp>
      <p:pic>
        <p:nvPicPr>
          <p:cNvPr descr="../Images/LOSFemale.png" id="0" name="Picture 1"/>
          <p:cNvPicPr>
            <a:picLocks noGrp="1" noChangeAspect="1"/>
          </p:cNvPicPr>
          <p:nvPr/>
        </p:nvPicPr>
        <p:blipFill>
          <a:blip r:embed="rId3"/>
          <a:stretch>
            <a:fillRect/>
          </a:stretch>
        </p:blipFill>
        <p:spPr bwMode="auto">
          <a:xfrm>
            <a:off x="6248400" y="1816100"/>
            <a:ext cx="50419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marL="0" indent="0" algn="ctr">
              <a:buNone/>
            </a:pPr>
            <a:r>
              <a:rPr/>
              <a:t>Female</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lvl="0" marL="0" indent="0">
              <a:buNone/>
            </a:pPr>
            <a:r>
              <a:rPr/>
              <a:t>Wait!</a:t>
            </a:r>
          </a:p>
        </p:txBody>
      </p:sp>
      <p:sp>
        <p:nvSpPr>
          <p:cNvPr id="3" name="Content Placeholder 2">
            <a:extLst>
              <a:ext uri="{FF2B5EF4-FFF2-40B4-BE49-F238E27FC236}">
                <a16:creationId xmlns:a16="http://schemas.microsoft.com/office/drawing/2014/main" id="{D10DDA37-E46B-B641-BC9F-636CB92A2C08}"/>
              </a:ext>
            </a:extLst>
          </p:cNvPr>
          <p:cNvSpPr>
            <a:spLocks noGrp="1"/>
          </p:cNvSpPr>
          <p:nvPr>
            <p:ph idx="1"/>
          </p:nvPr>
        </p:nvSpPr>
        <p:spPr/>
        <p:txBody>
          <a:bodyPr/>
          <a:lstStyle/>
          <a:p>
            <a:pPr lvl="1"/>
            <a:r>
              <a:rPr/>
              <a:t>Make sure </a:t>
            </a:r>
            <a:r>
              <a:rPr sz="1800">
                <a:latin typeface="Courier"/>
              </a:rPr>
              <a:t>cchic</a:t>
            </a:r>
            <a:r>
              <a:rPr/>
              <a:t> R dataframe from your work yesterday is loaded</a:t>
            </a:r>
          </a:p>
          <a:p>
            <a:pPr lvl="1"/>
            <a:r>
              <a:rPr/>
              <a:t>Ensure this includes the variables you created including </a:t>
            </a:r>
            <a:r>
              <a:rPr sz="1800">
                <a:latin typeface="Courier"/>
              </a:rPr>
              <a:t>los</a:t>
            </a:r>
          </a:p>
        </p:txBody>
      </p:sp>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lvl="0" marL="0" indent="0">
              <a:buNone/>
            </a:pPr>
            <a:r>
              <a:rPr/>
              <a:t>When</a:t>
            </a:r>
            <a:r>
              <a:rPr/>
              <a:t> </a:t>
            </a:r>
            <a:r>
              <a:rPr/>
              <a:t>do</a:t>
            </a:r>
            <a:r>
              <a:rPr/>
              <a:t> </a:t>
            </a:r>
            <a:r>
              <a:rPr/>
              <a:t>you</a:t>
            </a:r>
            <a:r>
              <a:rPr/>
              <a:t> </a:t>
            </a:r>
            <a:r>
              <a:rPr/>
              <a:t>use</a:t>
            </a:r>
            <a:r>
              <a:rPr/>
              <a:t> </a:t>
            </a:r>
            <a:r>
              <a:rPr/>
              <a:t>a</a:t>
            </a:r>
            <a:r>
              <a:rPr/>
              <a:t> </a:t>
            </a:r>
            <a:r>
              <a:rPr/>
              <a:t>non-parametric</a:t>
            </a:r>
            <a:r>
              <a:rPr/>
              <a:t> </a:t>
            </a:r>
            <a:r>
              <a:rPr/>
              <a:t>test?</a:t>
            </a:r>
          </a:p>
        </p:txBody>
      </p:sp>
      <p:sp>
        <p:nvSpPr>
          <p:cNvPr id="3" name="Content Placeholder 2">
            <a:extLst>
              <a:ext uri="{FF2B5EF4-FFF2-40B4-BE49-F238E27FC236}">
                <a16:creationId xmlns:a16="http://schemas.microsoft.com/office/drawing/2014/main" id="{D10DDA37-E46B-B641-BC9F-636CB92A2C08}"/>
              </a:ext>
            </a:extLst>
          </p:cNvPr>
          <p:cNvSpPr>
            <a:spLocks noGrp="1"/>
          </p:cNvSpPr>
          <p:nvPr>
            <p:ph idx="1"/>
          </p:nvPr>
        </p:nvSpPr>
        <p:spPr/>
        <p:txBody>
          <a:bodyPr/>
          <a:lstStyle/>
          <a:p>
            <a:pPr lvl="1"/>
            <a:r>
              <a:rPr/>
              <a:t>When any of the the following are true.</a:t>
            </a:r>
          </a:p>
          <a:p>
            <a:pPr lvl="2"/>
            <a:r>
              <a:rPr/>
              <a:t>Level of measurement is nominal or ordinal</a:t>
            </a:r>
          </a:p>
          <a:p>
            <a:pPr lvl="2"/>
            <a:r>
              <a:rPr/>
              <a:t>Unequal sample sizes</a:t>
            </a:r>
          </a:p>
          <a:p>
            <a:pPr lvl="2"/>
            <a:r>
              <a:rPr/>
              <a:t>Skewed data</a:t>
            </a:r>
          </a:p>
          <a:p>
            <a:pPr lvl="2"/>
            <a:r>
              <a:rPr/>
              <a:t>Unequal variance</a:t>
            </a:r>
          </a:p>
          <a:p>
            <a:pPr lvl="2"/>
            <a:r>
              <a:rPr/>
              <a:t>Continuous data collapsed into small number of categories</a:t>
            </a: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lvl="0" marL="0" indent="0">
              <a:buNone/>
            </a:pPr>
            <a:r>
              <a:rPr/>
              <a:t>Using</a:t>
            </a:r>
            <a:r>
              <a:rPr/>
              <a:t> </a:t>
            </a:r>
            <a:r>
              <a:rPr/>
              <a:t>the</a:t>
            </a:r>
            <a:r>
              <a:rPr/>
              <a:t> </a:t>
            </a:r>
            <a:r>
              <a:rPr/>
              <a:t>Mann</a:t>
            </a:r>
            <a:r>
              <a:rPr/>
              <a:t> </a:t>
            </a:r>
            <a:r>
              <a:rPr/>
              <a:t>Whitney</a:t>
            </a:r>
            <a:r>
              <a:rPr/>
              <a:t> </a:t>
            </a:r>
            <a:r>
              <a:rPr/>
              <a:t>test</a:t>
            </a:r>
          </a:p>
        </p:txBody>
      </p:sp>
      <p:sp>
        <p:nvSpPr>
          <p:cNvPr id="3" name="Content Placeholder 2">
            <a:extLst>
              <a:ext uri="{FF2B5EF4-FFF2-40B4-BE49-F238E27FC236}">
                <a16:creationId xmlns:a16="http://schemas.microsoft.com/office/drawing/2014/main" id="{D10DDA37-E46B-B641-BC9F-636CB92A2C08}"/>
              </a:ext>
            </a:extLst>
          </p:cNvPr>
          <p:cNvSpPr>
            <a:spLocks noGrp="1"/>
          </p:cNvSpPr>
          <p:nvPr>
            <p:ph idx="1"/>
          </p:nvPr>
        </p:nvSpPr>
        <p:spPr/>
        <p:txBody>
          <a:bodyPr/>
          <a:lstStyle/>
          <a:p>
            <a:pPr lvl="0" marL="0" indent="0">
              <a:buNone/>
            </a:pPr>
            <a:r>
              <a:rPr sz="1800">
                <a:latin typeface="Courier"/>
              </a:rPr>
              <a:t>??Mann-Whitney</a:t>
            </a:r>
            <a:r>
              <a:rPr/>
              <a:t> will show you that the command is actually called </a:t>
            </a:r>
            <a:r>
              <a:rPr sz="1800">
                <a:latin typeface="Courier"/>
              </a:rPr>
              <a:t>wilcox.test</a:t>
            </a:r>
            <a:r>
              <a:rPr/>
              <a:t>.</a:t>
            </a:r>
          </a:p>
          <a:p>
            <a:pPr lvl="0" marL="0" indent="0">
              <a:buNone/>
            </a:pPr>
            <a:r>
              <a:rPr/>
              <a:t>Both variables need to be in numeric format.</a:t>
            </a:r>
          </a:p>
          <a:p>
            <a:pPr lvl="0" marL="1270000" indent="0">
              <a:buNone/>
            </a:pPr>
            <a:r>
              <a:rPr sz="1800">
                <a:latin typeface="Courier"/>
              </a:rPr>
              <a:t>cchic &lt;-</a:t>
            </a:r>
            <a:r>
              <a:rPr sz="1800">
                <a:solidFill>
                  <a:srgbClr val="4070A0"/>
                </a:solidFill>
                <a:latin typeface="Courier"/>
              </a:rPr>
              <a:t> </a:t>
            </a:r>
            <a:r>
              <a:rPr sz="1800">
                <a:latin typeface="Courier"/>
              </a:rPr>
              <a:t>cchic </a:t>
            </a:r>
            <a:r>
              <a:rPr sz="1800">
                <a:solidFill>
                  <a:srgbClr val="666666"/>
                </a:solidFill>
                <a:latin typeface="Courier"/>
              </a:rPr>
              <a:t>%&gt;%</a:t>
            </a:r>
            <a:br/>
            <a:r>
              <a:rPr sz="1800">
                <a:solidFill>
                  <a:srgbClr val="4070A0"/>
                </a:solidFill>
                <a:latin typeface="Courier"/>
              </a:rPr>
              <a:t>  </a:t>
            </a:r>
            <a:r>
              <a:rPr sz="1800" b="1">
                <a:solidFill>
                  <a:srgbClr val="007020"/>
                </a:solidFill>
                <a:latin typeface="Courier"/>
              </a:rPr>
              <a:t>mutate</a:t>
            </a:r>
            <a:r>
              <a:rPr sz="1800">
                <a:latin typeface="Courier"/>
              </a:rPr>
              <a:t>(</a:t>
            </a:r>
            <a:r>
              <a:rPr sz="1800">
                <a:solidFill>
                  <a:srgbClr val="902000"/>
                </a:solidFill>
                <a:latin typeface="Courier"/>
              </a:rPr>
              <a:t>los_num =</a:t>
            </a:r>
            <a:r>
              <a:rPr sz="1800">
                <a:latin typeface="Courier"/>
              </a:rPr>
              <a:t> </a:t>
            </a:r>
            <a:r>
              <a:rPr sz="1800" b="1">
                <a:solidFill>
                  <a:srgbClr val="007020"/>
                </a:solidFill>
                <a:latin typeface="Courier"/>
              </a:rPr>
              <a:t>as.numeric</a:t>
            </a:r>
            <a:r>
              <a:rPr sz="1800">
                <a:latin typeface="Courier"/>
              </a:rPr>
              <a:t>(los))</a:t>
            </a: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lvl="0" marL="0" indent="0">
              <a:buNone/>
            </a:pPr>
            <a:r>
              <a:rPr/>
              <a:t>Doing</a:t>
            </a:r>
            <a:r>
              <a:rPr/>
              <a:t> </a:t>
            </a:r>
            <a:r>
              <a:rPr/>
              <a:t>the</a:t>
            </a:r>
            <a:r>
              <a:rPr/>
              <a:t> </a:t>
            </a:r>
            <a:r>
              <a:rPr/>
              <a:t>test</a:t>
            </a:r>
          </a:p>
        </p:txBody>
      </p:sp>
      <p:sp>
        <p:nvSpPr>
          <p:cNvPr id="3" name="Content Placeholder 2">
            <a:extLst>
              <a:ext uri="{FF2B5EF4-FFF2-40B4-BE49-F238E27FC236}">
                <a16:creationId xmlns:a16="http://schemas.microsoft.com/office/drawing/2014/main" id="{D10DDA37-E46B-B641-BC9F-636CB92A2C08}"/>
              </a:ext>
            </a:extLst>
          </p:cNvPr>
          <p:cNvSpPr>
            <a:spLocks noGrp="1"/>
          </p:cNvSpPr>
          <p:nvPr>
            <p:ph idx="1"/>
          </p:nvPr>
        </p:nvSpPr>
        <p:spPr/>
        <p:txBody>
          <a:bodyPr/>
          <a:lstStyle/>
          <a:p>
            <a:pPr lvl="0" marL="1270000" indent="0">
              <a:buNone/>
            </a:pPr>
            <a:r>
              <a:rPr sz="1800" b="1">
                <a:solidFill>
                  <a:srgbClr val="007020"/>
                </a:solidFill>
                <a:latin typeface="Courier"/>
              </a:rPr>
              <a:t>wilcox.test</a:t>
            </a:r>
            <a:r>
              <a:rPr sz="1800">
                <a:latin typeface="Courier"/>
              </a:rPr>
              <a:t>(los_num </a:t>
            </a:r>
            <a:r>
              <a:rPr sz="1800">
                <a:solidFill>
                  <a:srgbClr val="666666"/>
                </a:solidFill>
                <a:latin typeface="Courier"/>
              </a:rPr>
              <a:t>~</a:t>
            </a:r>
            <a:r>
              <a:rPr sz="1800">
                <a:solidFill>
                  <a:srgbClr val="4070A0"/>
                </a:solidFill>
                <a:latin typeface="Courier"/>
              </a:rPr>
              <a:t> </a:t>
            </a:r>
            <a:r>
              <a:rPr sz="1800">
                <a:latin typeface="Courier"/>
              </a:rPr>
              <a:t>sex, </a:t>
            </a:r>
            <a:r>
              <a:rPr sz="1800">
                <a:solidFill>
                  <a:srgbClr val="902000"/>
                </a:solidFill>
                <a:latin typeface="Courier"/>
              </a:rPr>
              <a:t>data =</a:t>
            </a:r>
            <a:r>
              <a:rPr sz="1800">
                <a:latin typeface="Courier"/>
              </a:rPr>
              <a:t> cchic)</a:t>
            </a:r>
          </a:p>
          <a:p>
            <a:pPr lvl="0" marL="1270000" indent="0">
              <a:buNone/>
            </a:pPr>
            <a:r>
              <a:rPr sz="1800">
                <a:latin typeface="Courier"/>
              </a:rPr>
              <a:t>## 
##  Wilcoxon rank sum test with continuity correction
## 
## data:  los_num by sex
## W = 1334.5, p-value = 0.1713
## alternative hypothesis: true location shift is not equal to 0</a:t>
            </a: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lvl="0" marL="0" indent="0">
              <a:buNone/>
            </a:pPr>
            <a:r>
              <a:rPr/>
              <a:t>Lunch</a:t>
            </a:r>
          </a:p>
        </p:txBody>
      </p:sp>
      <p:sp>
        <p:nvSpPr>
          <p:cNvPr id="3" name="Content Placeholder 2">
            <a:extLst>
              <a:ext uri="{FF2B5EF4-FFF2-40B4-BE49-F238E27FC236}">
                <a16:creationId xmlns:a16="http://schemas.microsoft.com/office/drawing/2014/main" id="{D10DDA37-E46B-B641-BC9F-636CB92A2C08}"/>
              </a:ext>
            </a:extLst>
          </p:cNvPr>
          <p:cNvSpPr>
            <a:spLocks noGrp="1"/>
          </p:cNvSpPr>
          <p:nvPr>
            <p:ph idx="1"/>
          </p:nvPr>
        </p:nvSpPr>
        <p:spPr/>
        <p:txBody>
          <a:bodyPr/>
          <a:lstStyle/>
          <a:p>
            <a:pPr lvl="1"/>
            <a:r>
              <a:rPr/>
              <a:t>Feel free to explore the handout and go through the exercices again.</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lvl="0" marL="0" indent="0">
              <a:buNone/>
            </a:pPr>
            <a:r>
              <a:rPr/>
              <a:t>The</a:t>
            </a:r>
            <a:r>
              <a:rPr/>
              <a:t> </a:t>
            </a:r>
            <a:r>
              <a:rPr/>
              <a:t>big</a:t>
            </a:r>
            <a:r>
              <a:rPr/>
              <a:t> </a:t>
            </a:r>
            <a:r>
              <a:rPr/>
              <a:t>picture</a:t>
            </a:r>
          </a:p>
        </p:txBody>
      </p:sp>
      <p:sp>
        <p:nvSpPr>
          <p:cNvPr id="3" name="Content Placeholder 2">
            <a:extLst>
              <a:ext uri="{FF2B5EF4-FFF2-40B4-BE49-F238E27FC236}">
                <a16:creationId xmlns:a16="http://schemas.microsoft.com/office/drawing/2014/main" id="{D10DDA37-E46B-B641-BC9F-636CB92A2C08}"/>
              </a:ext>
            </a:extLst>
          </p:cNvPr>
          <p:cNvSpPr>
            <a:spLocks noGrp="1"/>
          </p:cNvSpPr>
          <p:nvPr>
            <p:ph idx="1"/>
          </p:nvPr>
        </p:nvSpPr>
        <p:spPr/>
        <p:txBody>
          <a:bodyPr/>
          <a:lstStyle/>
          <a:p>
            <a:pPr lvl="1"/>
            <a:r>
              <a:rPr/>
              <a:t>Research often seeks to answer a question about a larger population by collecting data on a small portion</a:t>
            </a:r>
          </a:p>
          <a:p>
            <a:pPr lvl="1"/>
            <a:r>
              <a:rPr/>
              <a:t>Data collection:</a:t>
            </a:r>
          </a:p>
          <a:p>
            <a:pPr lvl="2"/>
            <a:r>
              <a:rPr/>
              <a:t>Many variables</a:t>
            </a:r>
          </a:p>
          <a:p>
            <a:pPr lvl="2"/>
            <a:r>
              <a:rPr/>
              <a:t>For each person/unit.</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lvl="0" marL="0" indent="0">
              <a:buNone/>
            </a:pPr>
            <a:r>
              <a:rPr/>
              <a:t>Descriptive</a:t>
            </a:r>
            <a:r>
              <a:rPr/>
              <a:t> </a:t>
            </a:r>
            <a:r>
              <a:rPr/>
              <a:t>and</a:t>
            </a:r>
            <a:r>
              <a:rPr/>
              <a:t> </a:t>
            </a:r>
            <a:r>
              <a:rPr/>
              <a:t>inferential</a:t>
            </a:r>
            <a:r>
              <a:rPr/>
              <a:t> </a:t>
            </a:r>
            <a:r>
              <a:rPr/>
              <a:t>statistics</a:t>
            </a:r>
          </a:p>
        </p:txBody>
      </p:sp>
      <p:sp>
        <p:nvSpPr>
          <p:cNvPr id="3" name="Content Placeholder 2">
            <a:extLst>
              <a:ext uri="{FF2B5EF4-FFF2-40B4-BE49-F238E27FC236}">
                <a16:creationId xmlns:a16="http://schemas.microsoft.com/office/drawing/2014/main" id="{D10DDA37-E46B-B641-BC9F-636CB92A2C08}"/>
              </a:ext>
            </a:extLst>
          </p:cNvPr>
          <p:cNvSpPr>
            <a:spLocks noGrp="1"/>
          </p:cNvSpPr>
          <p:nvPr>
            <p:ph idx="1"/>
          </p:nvPr>
        </p:nvSpPr>
        <p:spPr/>
        <p:txBody>
          <a:bodyPr/>
          <a:lstStyle/>
          <a:p>
            <a:pPr lvl="1"/>
            <a:r>
              <a:rPr/>
              <a:t>WAIT!</a:t>
            </a:r>
          </a:p>
          <a:p>
            <a:pPr lvl="1"/>
            <a:r>
              <a:rPr/>
              <a:t>First be aware of the types of data</a:t>
            </a:r>
          </a:p>
          <a:p>
            <a:pPr lvl="1"/>
            <a:r>
              <a:rPr/>
              <a:t>Guides:</a:t>
            </a:r>
          </a:p>
          <a:p>
            <a:pPr lvl="2"/>
            <a:r>
              <a:rPr/>
              <a:t>How best to describe the data you have</a:t>
            </a:r>
          </a:p>
          <a:p>
            <a:pPr lvl="2"/>
            <a:r>
              <a:rPr/>
              <a:t>How best to analyse (which test)</a:t>
            </a:r>
          </a:p>
          <a:p>
            <a:pPr lvl="3"/>
            <a:r>
              <a:rPr/>
              <a:t>Note that data scientists and pure statisticians moving away from being ‘test-focused’, but will discuss how to run some basic ones in this lesson.</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lvl="0" marL="0" indent="0">
              <a:buNone/>
            </a:pPr>
            <a:r>
              <a:rPr/>
              <a:t>Data</a:t>
            </a:r>
            <a:r>
              <a:rPr/>
              <a:t> </a:t>
            </a:r>
            <a:r>
              <a:rPr/>
              <a:t>types</a:t>
            </a:r>
          </a:p>
        </p:txBody>
      </p:sp>
      <p:sp>
        <p:nvSpPr>
          <p:cNvPr id="3" name="Content Placeholder 2">
            <a:extLst>
              <a:ext uri="{FF2B5EF4-FFF2-40B4-BE49-F238E27FC236}">
                <a16:creationId xmlns:a16="http://schemas.microsoft.com/office/drawing/2014/main" id="{D10DDA37-E46B-B641-BC9F-636CB92A2C08}"/>
              </a:ext>
            </a:extLst>
          </p:cNvPr>
          <p:cNvSpPr>
            <a:spLocks noGrp="1"/>
          </p:cNvSpPr>
          <p:nvPr>
            <p:ph idx="1"/>
          </p:nvPr>
        </p:nvSpPr>
        <p:spPr/>
        <p:txBody>
          <a:bodyPr/>
          <a:lstStyle/>
          <a:p>
            <a:pPr lvl="1"/>
            <a:r>
              <a:rPr/>
              <a:t>Continuous</a:t>
            </a:r>
          </a:p>
          <a:p>
            <a:pPr lvl="1"/>
            <a:r>
              <a:rPr/>
              <a:t>Discrete</a:t>
            </a:r>
          </a:p>
          <a:p>
            <a:pPr lvl="2"/>
            <a:r>
              <a:rPr/>
              <a:t>Nominal</a:t>
            </a:r>
          </a:p>
          <a:p>
            <a:pPr lvl="2"/>
            <a:r>
              <a:rPr/>
              <a:t>Ordinal</a:t>
            </a:r>
          </a:p>
          <a:p>
            <a:pPr lvl="2"/>
            <a:r>
              <a:rPr/>
              <a:t>Interval</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11FE2-61CD-2E40-A43A-EED9A845FF8A}"/>
              </a:ext>
            </a:extLst>
          </p:cNvPr>
          <p:cNvSpPr>
            <a:spLocks noGrp="1"/>
          </p:cNvSpPr>
          <p:nvPr>
            <p:ph type="title"/>
          </p:nvPr>
        </p:nvSpPr>
        <p:spPr/>
        <p:txBody>
          <a:bodyPr/>
          <a:lstStyle/>
          <a:p>
            <a:pPr lvl="0" marL="0" indent="0">
              <a:buNone/>
            </a:pPr>
            <a:r>
              <a:rPr/>
              <a:t>Continuous</a:t>
            </a:r>
            <a:r>
              <a:rPr/>
              <a:t> </a:t>
            </a:r>
            <a:r>
              <a:rPr/>
              <a:t>variables</a:t>
            </a:r>
          </a:p>
        </p:txBody>
      </p:sp>
      <p:sp>
        <p:nvSpPr>
          <p:cNvPr id="3" name="Content Placeholder 2">
            <a:extLst>
              <a:ext uri="{FF2B5EF4-FFF2-40B4-BE49-F238E27FC236}">
                <a16:creationId xmlns:a16="http://schemas.microsoft.com/office/drawing/2014/main" id="{C1CB83AA-6B3D-8243-8929-B2C82ECF02B5}"/>
              </a:ext>
            </a:extLst>
          </p:cNvPr>
          <p:cNvSpPr>
            <a:spLocks noGrp="1"/>
          </p:cNvSpPr>
          <p:nvPr>
            <p:ph sz="half" idx="1"/>
          </p:nvPr>
        </p:nvSpPr>
        <p:spPr/>
        <p:txBody>
          <a:bodyPr/>
          <a:lstStyle/>
          <a:p>
            <a:pPr lvl="1"/>
            <a:r>
              <a:rPr/>
              <a:t>e.g. age, height, weight</a:t>
            </a:r>
          </a:p>
          <a:p>
            <a:pPr lvl="1"/>
            <a:r>
              <a:rPr/>
              <a:t>Have distributions:</a:t>
            </a:r>
          </a:p>
          <a:p>
            <a:pPr lvl="2"/>
            <a:r>
              <a:rPr/>
              <a:t>Gaussian</a:t>
            </a:r>
          </a:p>
          <a:p>
            <a:pPr lvl="2"/>
            <a:r>
              <a:rPr/>
              <a:t>Poisson</a:t>
            </a:r>
          </a:p>
          <a:p>
            <a:pPr lvl="2"/>
            <a:r>
              <a:rPr/>
              <a:t>Binomial</a:t>
            </a:r>
          </a:p>
          <a:p>
            <a:pPr lvl="2"/>
            <a:r>
              <a:rPr/>
              <a:t>Cauchy/Lorenz</a:t>
            </a:r>
          </a:p>
          <a:p>
            <a:pPr lvl="1"/>
            <a:r>
              <a:rPr/>
              <a:t>Can’t be described</a:t>
            </a:r>
          </a:p>
        </p:txBody>
      </p:sp>
      <p:pic>
        <p:nvPicPr>
          <p:cNvPr descr="../Images/ContinuousDistribution.png" id="0" name="Picture 1"/>
          <p:cNvPicPr>
            <a:picLocks noGrp="1" noChangeAspect="1"/>
          </p:cNvPicPr>
          <p:nvPr/>
        </p:nvPicPr>
        <p:blipFill>
          <a:blip r:embed="rId2"/>
          <a:stretch>
            <a:fillRect/>
          </a:stretch>
        </p:blipFill>
        <p:spPr bwMode="auto">
          <a:xfrm>
            <a:off x="6172200" y="2057400"/>
            <a:ext cx="5181600" cy="3860800"/>
          </a:xfrm>
          <a:prstGeom prst="rect">
            <a:avLst/>
          </a:prstGeom>
          <a:noFill/>
          <a:ln w="9525">
            <a:noFill/>
            <a:headEnd/>
            <a:tailEnd/>
          </a:ln>
        </p:spPr>
      </p:pic>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lvl="0" marL="0" indent="0">
              <a:buNone/>
            </a:pPr>
            <a:r>
              <a:rPr/>
              <a:t>What</a:t>
            </a:r>
            <a:r>
              <a:rPr/>
              <a:t> </a:t>
            </a:r>
            <a:r>
              <a:rPr/>
              <a:t>is</a:t>
            </a:r>
            <a:r>
              <a:rPr/>
              <a:t> </a:t>
            </a:r>
            <a:r>
              <a:rPr/>
              <a:t>normally</a:t>
            </a:r>
            <a:r>
              <a:rPr/>
              <a:t> </a:t>
            </a:r>
            <a:r>
              <a:rPr/>
              <a:t>distributed</a:t>
            </a:r>
            <a:r>
              <a:rPr/>
              <a:t> </a:t>
            </a:r>
            <a:r>
              <a:rPr/>
              <a:t>data?</a:t>
            </a:r>
          </a:p>
        </p:txBody>
      </p:sp>
      <p:pic>
        <p:nvPicPr>
          <p:cNvPr descr="../Images/NormalDistribution.png" id="0" name="Picture 1"/>
          <p:cNvPicPr>
            <a:picLocks noGrp="1" noChangeAspect="1"/>
          </p:cNvPicPr>
          <p:nvPr/>
        </p:nvPicPr>
        <p:blipFill>
          <a:blip r:embed="rId2"/>
          <a:stretch>
            <a:fillRect/>
          </a:stretch>
        </p:blipFill>
        <p:spPr bwMode="auto">
          <a:xfrm>
            <a:off x="2844800" y="1816100"/>
            <a:ext cx="6515100" cy="4343400"/>
          </a:xfrm>
          <a:prstGeom prst="rect">
            <a:avLst/>
          </a:prstGeom>
          <a:noFill/>
          <a:ln w="9525">
            <a:noFill/>
            <a:headEnd/>
            <a:tailEnd/>
          </a:ln>
        </p:spPr>
      </p:pic>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TotalTime>
  <Words>4</Words>
  <Application>Microsoft Macintosh PowerPoint</Application>
  <PresentationFormat>Widescreen</PresentationFormat>
  <Paragraphs>1</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Statistics</dc:title>
  <dc:creator/>
  <cp:keywords/>
  <dcterms:created xsi:type="dcterms:W3CDTF">2019-10-09T15:33:37Z</dcterms:created>
  <dcterms:modified xsi:type="dcterms:W3CDTF">2019-10-09T15:33:37Z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utput">
    <vt:lpwstr/>
  </property>
</Properties>
</file>