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08"/>
    <p:restoredTop sz="94746"/>
  </p:normalViewPr>
  <p:slideViewPr>
    <p:cSldViewPr snapToGrid="0" snapToObjects="1">
      <p:cViewPr varScale="1">
        <p:scale>
          <a:sx d="100" n="96"/>
          <a:sy d="100" n="96"/>
        </p:scale>
        <p:origin x="149" y="67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2" Type="http://schemas.openxmlformats.org/officeDocument/2006/relationships/theme" Target="theme/theme1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0" Type="http://schemas.openxmlformats.org/officeDocument/2006/relationships/presProps" Target="presProps.xml" /><Relationship Id="rId45" Type="http://schemas.microsoft.com/office/2015/10/relationships/revisionInfo" Target="revisionInfo.xml" /><Relationship Id="rId44" Type="http://schemas.microsoft.com/office/2016/11/relationships/changesInfo" Target="changesInfos/changesInfo1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Tell them that there are a couple of things we need to cover about dplyr before we start working with it. This is the first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second thing we need to learn. It applies to most parts of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Dplyr works using ‘verbs’. The first one is </a:t>
            </a:r>
            <a:r>
              <a:rPr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second verb is 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Warn them that this concept takes a while to grasp. Also, warn participants that gather/spread have been superseded by pivot_longer/pivot_wider.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30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use them to compare values</a:t>
            </a:r>
          </a:p>
          <a:p>
            <a:pPr lvl="1"/>
            <a:r>
              <a:rPr>
                <a:latin typeface="Courier"/>
              </a:rPr>
              <a:t>==</a:t>
            </a:r>
            <a:r>
              <a:rPr/>
              <a:t> (equal to)</a:t>
            </a:r>
          </a:p>
          <a:p>
            <a:pPr lvl="1"/>
            <a:r>
              <a:rPr>
                <a:latin typeface="Courier"/>
              </a:rPr>
              <a:t>!=</a:t>
            </a:r>
            <a:r>
              <a:rPr/>
              <a:t> (not equal to)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(greater than)</a:t>
            </a:r>
          </a:p>
          <a:p>
            <a:pPr lvl="1"/>
            <a:r>
              <a:rPr>
                <a:latin typeface="Courier"/>
              </a:rPr>
              <a:t>&lt;</a:t>
            </a:r>
            <a:r>
              <a:rPr/>
              <a:t> (less than)</a:t>
            </a:r>
          </a:p>
          <a:p>
            <a:pPr lvl="1"/>
            <a:r>
              <a:rPr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1"/>
            <a:r>
              <a:rPr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1"/>
            <a:r>
              <a:rPr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0"/>
            <a:r>
              <a:rPr/>
              <a:t>More than one condition?</a:t>
            </a:r>
          </a:p>
          <a:p>
            <a:pPr lvl="1"/>
            <a:r>
              <a:rPr>
                <a:latin typeface="Courier"/>
              </a:rPr>
              <a:t>&amp;</a:t>
            </a:r>
            <a:r>
              <a:rPr/>
              <a:t> (and)</a:t>
            </a:r>
          </a:p>
          <a:p>
            <a:pPr lvl="1"/>
            <a:r>
              <a:rPr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running:</a:t>
            </a:r>
          </a:p>
          <a:p>
            <a:pPr lvl="0" indent="0">
              <a:buNone/>
            </a:pPr>
            <a:r>
              <a:rPr>
                <a:latin typeface="Courier"/>
              </a:rPr>
              <a:t>test_age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>
                <a:latin typeface="Courier"/>
              </a:rPr>
              <a:t>test_age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FALSE FALSE FALSE  TRUE FALSE FALSE</a:t>
            </a:r>
          </a:p>
          <a:p>
            <a:pPr lvl="0"/>
            <a:r>
              <a:rPr/>
              <a:t>It should return a logical vector. This can then be used to filter your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>
                <a:latin typeface="Courier"/>
              </a:rPr>
              <a:t>test_age[test_age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rows based on the conditions you specify.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Allows you to choose specific variables from your dataset.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</a:t>
            </a:r>
          </a:p>
          <a:p>
            <a:pPr lvl="0"/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filter() and select()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</a:t>
            </a:r>
          </a:p>
          <a:p>
            <a:pPr lvl="0"/>
            <a:r>
              <a:rPr/>
              <a:t>Output is the gender of patients who are 65 years or older.</a:t>
            </a:r>
          </a:p>
          <a:p>
            <a:pPr lvl="0"/>
            <a:r>
              <a:rPr b="1"/>
              <a:t>Question</a:t>
            </a:r>
            <a:r>
              <a:rPr/>
              <a:t>:What happens if you do </a:t>
            </a:r>
            <a:r>
              <a:rPr>
                <a:latin typeface="Courier"/>
              </a:rPr>
              <a:t>select()</a:t>
            </a:r>
            <a:r>
              <a:rPr/>
              <a:t> and then </a:t>
            </a:r>
            <a:r>
              <a:rPr>
                <a:latin typeface="Courier"/>
              </a:rPr>
              <a:t>filter()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filter() and select()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</a:t>
            </a:r>
            <a:r>
              <a:rPr/>
              <a:t>:What happens if you do </a:t>
            </a:r>
            <a:r>
              <a:rPr>
                <a:latin typeface="Courier"/>
              </a:rPr>
              <a:t>select()</a:t>
            </a:r>
            <a:r>
              <a:rPr/>
              <a:t> and then </a:t>
            </a:r>
            <a:r>
              <a:rPr>
                <a:latin typeface="Courier"/>
              </a:rPr>
              <a:t>filter()</a:t>
            </a:r>
            <a:r>
              <a:rPr/>
              <a:t>?</a:t>
            </a:r>
          </a:p>
          <a:p>
            <a:pPr lvl="0"/>
            <a:r>
              <a:rPr i="1"/>
              <a:t>You have removed the age variable from the dataset, so you can’t filter based on age.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Piped data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Piped data can be passed on to almost any function in R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Gives information on gender for patients older than 65.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dplyr wrangling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group_by()</a:t>
            </a:r>
          </a:p>
          <a:p>
            <a:pPr lvl="0"/>
            <a:r>
              <a:rPr>
                <a:latin typeface="Courier"/>
              </a:rPr>
              <a:t>summarise()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Exercise: Using group_by() and 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Try this.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mean_urea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(urea))</a:t>
            </a:r>
          </a:p>
          <a:p>
            <a:pPr lvl="0"/>
            <a:r>
              <a:rPr/>
              <a:t>What is the output?</a:t>
            </a:r>
          </a:p>
          <a:p>
            <a:pPr lvl="0"/>
            <a:r>
              <a:rPr/>
              <a:t>Hint – check for missing values in </a:t>
            </a:r>
            <a:r>
              <a:rPr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Solution: Using group_by() and 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mean_urea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(urea,</a:t>
            </a:r>
            <a:br/>
            <a:r>
              <a:rPr>
                <a:latin typeface="Courier"/>
              </a:rPr>
              <a:t>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2
##   sex   mean_urea
##   &lt;chr&gt;     &lt;dbl&gt;
## 1 F          7.49
## 2 M          8.82</a:t>
            </a:r>
          </a:p>
          <a:p>
            <a:pPr lvl="0"/>
            <a:r>
              <a:rPr/>
              <a:t>An alternative is to filter out the missing values of urea.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 a break.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sure you are happy running</a:t>
            </a:r>
          </a:p>
          <a:p>
            <a:pPr lvl="1"/>
            <a:r>
              <a:rPr>
                <a:latin typeface="Courier"/>
              </a:rPr>
              <a:t>filter()</a:t>
            </a:r>
          </a:p>
          <a:p>
            <a:pPr lvl="1"/>
            <a:r>
              <a:rPr>
                <a:latin typeface="Courier"/>
              </a:rPr>
              <a:t>select()</a:t>
            </a:r>
          </a:p>
          <a:p>
            <a:pPr lvl="1"/>
            <a:r>
              <a:rPr>
                <a:latin typeface="Courier"/>
              </a:rPr>
              <a:t>group_by()</a:t>
            </a:r>
          </a:p>
          <a:p>
            <a:pPr lvl="1"/>
            <a:r>
              <a:rPr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Favourite data tidying ‘recipes’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Rename a variable</a:t>
            </a:r>
          </a:p>
          <a:p>
            <a:pPr lvl="0" indent="-457200" marL="457200">
              <a:buAutoNum type="arabicPeriod"/>
            </a:pPr>
            <a:r>
              <a:rPr/>
              <a:t>Create a new variable</a:t>
            </a:r>
          </a:p>
          <a:p>
            <a:pPr lvl="0" indent="-457200" marL="457200">
              <a:buAutoNum type="arabicPeriod"/>
            </a:pPr>
            <a:r>
              <a:rPr/>
              <a:t>Extract numbers</a:t>
            </a:r>
          </a:p>
          <a:p>
            <a:pPr lvl="0" indent="-457200" marL="457200">
              <a:buAutoNum type="arabicPeriod"/>
            </a:pPr>
            <a:r>
              <a:rPr/>
              <a:t>Extract strings</a:t>
            </a:r>
          </a:p>
          <a:p>
            <a:pPr lvl="0" indent="-457200" marL="457200">
              <a:buAutoNum type="arabicPeriod"/>
            </a:pPr>
            <a:r>
              <a:rPr/>
              <a:t>Parse dates</a:t>
            </a:r>
          </a:p>
          <a:p>
            <a:pPr lvl="0" indent="-457200" marL="457200">
              <a:buAutoNum type="arabicPeriod"/>
            </a:pPr>
            <a:r>
              <a:rPr/>
              <a:t>Convert columns to rows and back again</a:t>
            </a:r>
          </a:p>
          <a:p>
            <a:pPr lvl="0" indent="-457200" marL="457200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Rename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(cchic)</a:t>
            </a:r>
          </a:p>
          <a:p>
            <a:pPr lvl="0"/>
            <a:r>
              <a:rPr/>
              <a:t>The variable called </a:t>
            </a:r>
            <a:r>
              <a:rPr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sodium =</a:t>
            </a:r>
            <a:r>
              <a:rPr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Create a new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the </a:t>
            </a:r>
            <a:r>
              <a:rPr>
                <a:latin typeface="Courier"/>
              </a:rPr>
              <a:t>mutate()</a:t>
            </a:r>
            <a:r>
              <a:rPr/>
              <a:t>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bmi =</a:t>
            </a:r>
            <a:r>
              <a:rPr>
                <a:latin typeface="Courier"/>
              </a:rPr>
              <a:t> (weight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(height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Extract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Parse numbers from text using the </a:t>
            </a:r>
            <a:r>
              <a:rPr>
                <a:latin typeface="Courier"/>
              </a:rPr>
              <a:t>readr</a:t>
            </a:r>
            <a:r>
              <a:rPr/>
              <a:t> package.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</a:p>
          <a:p>
            <a:pPr lvl="0"/>
            <a:r>
              <a:rPr/>
              <a:t>Create a vector where the unit has been included as part of the value. You can’t do maths on this vector.</a:t>
            </a:r>
          </a:p>
          <a:p>
            <a:pPr lvl="0" indent="0">
              <a:buNone/>
            </a:pPr>
            <a:r>
              <a:rPr>
                <a:latin typeface="Courier"/>
              </a:rPr>
              <a:t>weight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"70kg"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"80 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"82 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"74"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"39"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weight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readr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parse_number</a:t>
            </a:r>
            <a:r>
              <a:rPr>
                <a:latin typeface="Courier"/>
              </a:rPr>
              <a:t>(weight)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(weight)</a:t>
            </a:r>
          </a:p>
          <a:p>
            <a:pPr lvl="0" indent="0">
              <a:buNone/>
            </a:pPr>
            <a:r>
              <a:rPr>
                <a:latin typeface="Courier"/>
              </a:rPr>
              <a:t>##  num [1:5] 70 80 82 74 39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Manipulate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latin typeface="Courier"/>
              </a:rPr>
              <a:t>test_gender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Notice that </a:t>
            </a:r>
            <a:r>
              <a:rPr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/>
            <a:r>
              <a:rPr/>
              <a:t>We can change all of the letters to uppercase.</a:t>
            </a:r>
          </a:p>
          <a:p>
            <a:pPr lvl="0" indent="0">
              <a:buNone/>
            </a:pPr>
            <a:r>
              <a:rPr>
                <a:latin typeface="Courier"/>
              </a:rPr>
              <a:t>test_gender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str_to_upper</a:t>
            </a:r>
            <a:r>
              <a:rPr>
                <a:latin typeface="Courier"/>
              </a:rPr>
              <a:t>(test_gender)</a:t>
            </a:r>
            <a:br/>
            <a:r>
              <a:rPr>
                <a:latin typeface="Courier"/>
              </a:rPr>
              <a:t>test_gender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"F" "F" "M" "F"</a:t>
            </a:r>
          </a:p>
          <a:p>
            <a:pPr lvl="0"/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Working with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treats dates as characters unless you tell it not to.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(lubridate)</a:t>
            </a:r>
            <a:br/>
            <a:br/>
            <a:r>
              <a:rPr>
                <a:latin typeface="Courier"/>
              </a:rPr>
              <a:t>test_dates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"02-01-12"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"03-04-15"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"15-06-02"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Convert these characters to dates.</a:t>
            </a:r>
          </a:p>
          <a:p>
            <a:pPr lvl="0" indent="0">
              <a:buNone/>
            </a:pPr>
            <a:r>
              <a:rPr>
                <a:latin typeface="Courier"/>
              </a:rPr>
              <a:t>test_dates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lubridate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dmy</a:t>
            </a:r>
            <a:r>
              <a:rPr>
                <a:latin typeface="Courier"/>
              </a:rPr>
              <a:t>(test_dates)</a:t>
            </a:r>
            <a:br/>
            <a:r>
              <a:rPr>
                <a:latin typeface="Courier"/>
              </a:rPr>
              <a:t>test_dates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Working with dates - parsing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extract components of dates.</a:t>
            </a:r>
          </a:p>
          <a:p>
            <a:pPr lvl="0"/>
            <a:r>
              <a:rPr/>
              <a:t>Extracting years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year_born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(dob)))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year_born)</a:t>
            </a:r>
          </a:p>
          <a:p>
            <a:pPr lvl="0"/>
            <a:r>
              <a:rPr/>
              <a:t>Extracting days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discharge_day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(discharge_dttm)))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discharge_day)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Working with dates - date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difftime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(discharge_dttm),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(arrival_dttm), </a:t>
            </a:r>
            <a:r>
              <a:rPr>
                <a:solidFill>
                  <a:srgbClr val="7D9029"/>
                </a:solidFill>
                <a:latin typeface="Courier"/>
              </a:rPr>
              <a:t>units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"days"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Columns to rows and back again</a:t>
            </a:r>
          </a:p>
        </p:txBody>
      </p:sp>
      <p:pic>
        <p:nvPicPr>
          <p:cNvPr descr="fig:  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dataframe can pivoted in two ways: longer or wider.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dplyr</a:t>
            </a:r>
            <a:r>
              <a:rPr/>
              <a:t> package.</a:t>
            </a:r>
          </a:p>
          <a:p>
            <a:pPr lvl="0"/>
            <a:r>
              <a:rPr/>
              <a:t>Standard methods for selecting data.</a:t>
            </a:r>
          </a:p>
          <a:p>
            <a:pPr lvl="0"/>
            <a:r>
              <a:rPr/>
              <a:t>Recipes to perform common operations, such as:</a:t>
            </a:r>
          </a:p>
          <a:p>
            <a:pPr lvl="1"/>
            <a:r>
              <a:rPr/>
              <a:t>Manipulating strings</a:t>
            </a:r>
          </a:p>
          <a:p>
            <a:pPr lvl="1"/>
            <a:r>
              <a:rPr/>
              <a:t>Manipulating dates</a:t>
            </a:r>
          </a:p>
          <a:p>
            <a:pPr lvl="1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may want to calculate the mean and standard deviation of all temperatures, and don’t care about the source.</a:t>
            </a:r>
          </a:p>
          <a:p>
            <a:pPr lvl="0"/>
            <a:r>
              <a:rPr/>
              <a:t>You may want to plot all temperatures on a graph.</a:t>
            </a:r>
          </a:p>
          <a:p>
            <a:pPr lvl="0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Try this.</a:t>
            </a:r>
          </a:p>
          <a:p>
            <a:pPr lvl="0" indent="0">
              <a:buNone/>
            </a:pPr>
            <a:r>
              <a:rPr>
                <a:latin typeface="Courier"/>
              </a:rPr>
              <a:t>cchic_long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tidyr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cols =</a:t>
            </a:r>
            <a:r>
              <a:rPr>
                <a:latin typeface="Courier"/>
              </a:rPr>
              <a:t> temp_c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temp_nc,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"temp_point"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"temperature"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(nhs_number,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"temp"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(cchic_long)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"nhs_number"  "temp_point"  "temperature"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the “longer”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cchic_long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temp_point,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(temperature)</a:t>
            </a:r>
            <a:br/>
            <a:r>
              <a:rPr>
                <a:latin typeface="Courier"/>
              </a:rPr>
              <a:t>  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Workshop4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977900"/>
            <a:ext cx="6083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we want to convert it 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use the </a:t>
            </a:r>
            <a:r>
              <a:rPr>
                <a:latin typeface="Courier"/>
              </a:rPr>
              <a:t>tidyr</a:t>
            </a:r>
            <a:r>
              <a:rPr/>
              <a:t> function, </a:t>
            </a:r>
            <a:r>
              <a:rPr>
                <a:latin typeface="Courier"/>
              </a:rPr>
              <a:t>pivot_wider()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cchic_reverted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cchic_long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tidyr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names_from =</a:t>
            </a:r>
            <a:r>
              <a:rPr>
                <a:latin typeface="Courier"/>
              </a:rPr>
              <a:t> temp_point,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values_from =</a:t>
            </a:r>
            <a:r>
              <a:rPr>
                <a:latin typeface="Courier"/>
              </a:rPr>
              <a:t> temperature</a:t>
            </a:r>
            <a:br/>
            <a:r>
              <a:rPr>
                <a:latin typeface="Courier"/>
              </a:rPr>
              <a:t>  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(cchic_reverted)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"nhs_number" "temp_c"     "temp_nc"</a:t>
            </a:r>
          </a:p>
          <a:p>
            <a:pPr lvl="0"/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Deleting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if we wanted to remove the </a:t>
            </a:r>
            <a:r>
              <a:rPr>
                <a:latin typeface="Courier"/>
              </a:rPr>
              <a:t>temp_nc</a:t>
            </a:r>
            <a:r>
              <a:rPr/>
              <a:t> variable?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temp_nc)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/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How many patients weigh more than 70kg?</a:t>
            </a:r>
          </a:p>
          <a:p>
            <a:pPr lvl="1"/>
            <a:r>
              <a:rPr/>
              <a:t>Hint - look at the </a:t>
            </a:r>
            <a:r>
              <a:rPr>
                <a:latin typeface="Courier"/>
              </a:rPr>
              <a:t>n()</a:t>
            </a:r>
            <a:r>
              <a:rPr/>
              <a:t> function.</a:t>
            </a:r>
          </a:p>
          <a:p>
            <a:pPr lvl="0" indent="-457200" marL="457200">
              <a:buAutoNum type="arabicPeriod"/>
            </a:pPr>
            <a:r>
              <a:rPr/>
              <a:t>Outcome of patients who were 60 years or older?</a:t>
            </a:r>
          </a:p>
          <a:p>
            <a:pPr lvl="1"/>
            <a:r>
              <a:rPr/>
              <a:t>What is the mean length of stay of patients who are 60 years or older?</a:t>
            </a:r>
          </a:p>
          <a:p>
            <a:pPr lvl="1"/>
            <a:r>
              <a:rPr/>
              <a:t>How many of these patients were discharged alive?</a:t>
            </a:r>
          </a:p>
          <a:p>
            <a:pPr lvl="1"/>
            <a:r>
              <a:rPr/>
              <a:t>Hint - the variable </a:t>
            </a:r>
            <a:r>
              <a:rPr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many patients weigh more than 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(weight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number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× 1
##   number
##    &lt;int&gt;
## 1   2508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of patients who were 60 years or 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(los,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(vital_status)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vital_status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process of transforming raw data into a form you can use for analysis.</a:t>
            </a:r>
          </a:p>
          <a:p>
            <a:pPr lvl="0"/>
            <a:r>
              <a:rPr/>
              <a:t>Steps include:</a:t>
            </a:r>
          </a:p>
          <a:p>
            <a:pPr lvl="1"/>
            <a:r>
              <a:rPr/>
              <a:t>Cleaning the data (Workshop 2) - as tempting as it might be to do this in Excel, for reproducibility, always try to do this in R.</a:t>
            </a:r>
          </a:p>
          <a:p>
            <a:pPr lvl="1"/>
            <a:r>
              <a:rPr/>
              <a:t>Organising it into a structure that allows you to analyse it.</a:t>
            </a:r>
          </a:p>
          <a:p>
            <a:pPr lvl="1"/>
            <a:r>
              <a:rPr/>
              <a:t>Creating derived variables from raw data.</a:t>
            </a:r>
          </a:p>
          <a:p>
            <a:pPr lvl="1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Another way to think of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Taking raw data</a:t>
            </a:r>
          </a:p>
          <a:p>
            <a:pPr lvl="0"/>
            <a:r>
              <a:rPr/>
              <a:t>Subjecting it to processes along a data pipeline</a:t>
            </a:r>
          </a:p>
          <a:p>
            <a:pPr lvl="0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dplyr</a:t>
            </a:r>
            <a:r>
              <a:rPr/>
              <a:t> is a package containing functions to help manipulate data.</a:t>
            </a:r>
            <a:br/>
          </a:p>
          <a:p>
            <a:pPr lvl="0"/>
            <a:r>
              <a:rPr/>
              <a:t>It is automatically installed with </a:t>
            </a:r>
            <a:r>
              <a:rPr>
                <a:latin typeface="Courier"/>
              </a:rPr>
              <a:t>tidyverse</a:t>
            </a:r>
            <a:r>
              <a:rPr/>
              <a:t>.</a:t>
            </a:r>
          </a:p>
          <a:p>
            <a:pPr lvl="0"/>
            <a:r>
              <a:rPr/>
              <a:t>As we have already installed </a:t>
            </a:r>
            <a:r>
              <a:rPr>
                <a:latin typeface="Courier"/>
              </a:rPr>
              <a:t>tidyverse</a:t>
            </a:r>
            <a:r>
              <a:rPr/>
              <a:t>, we simply need to load the package.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the previous workshop, you should still have a data frame named </a:t>
            </a:r>
            <a:r>
              <a:rPr>
                <a:latin typeface="Courier"/>
              </a:rPr>
              <a:t>cchic</a:t>
            </a:r>
            <a:r>
              <a:rPr/>
              <a:t> in your environment. If not, please load it again.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concepts you need to know before using 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pipe</a:t>
            </a:r>
          </a:p>
          <a:p>
            <a:pPr lvl="0"/>
            <a:r>
              <a:rPr/>
              <a:t>Logical operators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Takes whatever you did before, and passes it on to the next function.</a:t>
            </a:r>
          </a:p>
          <a:p>
            <a:pPr lvl="0"/>
            <a:r>
              <a:rPr/>
              <a:t>Whenever you see it, think of the word ‘then’.</a:t>
            </a:r>
          </a:p>
          <a:p>
            <a:pPr lvl="0" indent="0">
              <a:buNone/>
            </a:pPr>
            <a:r>
              <a:rPr>
                <a:latin typeface="Courier"/>
              </a:rPr>
              <a:t>data_frame_name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pull</a:t>
            </a:r>
            <a:r>
              <a:rPr>
                <a:latin typeface="Courier"/>
              </a:rPr>
              <a:t>(column_name)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Shortcut - </a:t>
            </a:r>
            <a:r>
              <a:rPr>
                <a:latin typeface="Courier"/>
              </a:rPr>
              <a:t>Cmd + Shift + M</a:t>
            </a:r>
            <a:r>
              <a:rPr/>
              <a:t> (Mac) </a:t>
            </a:r>
            <a:r>
              <a:rPr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2022-10-10T14:12:11Z</dcterms:created>
  <dcterms:modified xsi:type="dcterms:W3CDTF">2022-10-10T14:12:11Z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