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notesMaster" Target="notesMasters/notesMaster1.xml" /><Relationship Id="rId45" Type="http://schemas.openxmlformats.org/officeDocument/2006/relationships/theme" Target="theme/theme1.xml" /><Relationship Id="rId44" Type="http://schemas.openxmlformats.org/officeDocument/2006/relationships/viewProps" Target="viewProps.xml" /><Relationship Id="rId1" Type="http://schemas.openxmlformats.org/officeDocument/2006/relationships/slideMaster" Target="slideMasters/slideMaster1.xml" /><Relationship Id="rId43" Type="http://schemas.openxmlformats.org/officeDocument/2006/relationships/presProps" Target="presProps.xml" /><Relationship Id="rId46"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may</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Tell</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then</a:t>
            </a:r>
            <a:r>
              <a:rPr/>
              <a:t> </a:t>
            </a: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a:latin typeface="Courier"/>
              </a:rPr>
              <a:t>age_cat</a:t>
            </a:r>
            <a:r>
              <a:rPr/>
              <a:t> for age centile) and the difference between these points are equal (e.g. 10 years)</a:t>
            </a:r>
          </a:p>
          <a:p>
            <a:pPr lvl="2"/>
            <a:r>
              <a:rPr/>
              <a:t>You can bin a continous variable into intervals.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indent="0">
              <a:buNone/>
            </a:pPr>
            <a:r>
              <a:rPr b="1">
                <a:solidFill>
                  <a:srgbClr val="007020"/>
                </a:solidFill>
                <a:latin typeface="Courier"/>
              </a:rPr>
              <a:t>ggplot</a:t>
            </a:r>
            <a:r>
              <a:rPr>
                <a:latin typeface="Courier"/>
              </a:rPr>
              <a:t>(cchic, </a:t>
            </a:r>
            <a:r>
              <a:rPr b="1">
                <a:solidFill>
                  <a:srgbClr val="007020"/>
                </a:solidFill>
                <a:latin typeface="Courier"/>
              </a:rPr>
              <a:t>aes</a:t>
            </a:r>
            <a:r>
              <a:rPr>
                <a:latin typeface="Courier"/>
              </a:rPr>
              <a:t>(</a:t>
            </a:r>
            <a:r>
              <a:rPr>
                <a:solidFill>
                  <a:srgbClr val="902000"/>
                </a:solidFill>
                <a:latin typeface="Courier"/>
              </a:rPr>
              <a:t>x =</a:t>
            </a:r>
            <a:r>
              <a:rPr>
                <a:latin typeface="Courier"/>
              </a:rPr>
              <a:t> age_years)) </a:t>
            </a:r>
            <a:r>
              <a:rPr>
                <a:solidFill>
                  <a:srgbClr val="666666"/>
                </a:solidFill>
                <a:latin typeface="Courier"/>
              </a:rPr>
              <a:t>+</a:t>
            </a:r>
            <a:br/>
            <a:r>
              <a:rPr>
                <a:solidFill>
                  <a:srgbClr val="4070A0"/>
                </a:solidFill>
                <a:latin typeface="Courier"/>
              </a:rPr>
              <a:t>  </a:t>
            </a:r>
            <a:r>
              <a:rPr b="1">
                <a:solidFill>
                  <a:srgbClr val="007020"/>
                </a:solidFill>
                <a:latin typeface="Courier"/>
              </a:rPr>
              <a:t>geom_histogram</a:t>
            </a:r>
            <a:r>
              <a:rPr>
                <a:latin typeface="Courier"/>
              </a:rPr>
              <a:t>()</a:t>
            </a:r>
          </a:p>
          <a:p>
            <a:pPr lvl="0" marL="0" indent="0">
              <a:buNone/>
            </a:pPr>
            <a:r>
              <a:rPr/>
              <a:t>What is the distribution of this data?</a:t>
            </a:r>
          </a:p>
        </p:txBody>
      </p:sp>
      <p:pic>
        <p:nvPicPr>
          <p:cNvPr descr="../Images/hist_age.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indent="0">
              <a:buNone/>
            </a:pPr>
            <a:r>
              <a:rPr b="1">
                <a:solidFill>
                  <a:srgbClr val="007020"/>
                </a:solidFill>
                <a:latin typeface="Courier"/>
              </a:rPr>
              <a:t>ggplot</a:t>
            </a:r>
            <a:r>
              <a:rPr>
                <a:latin typeface="Courier"/>
              </a:rPr>
              <a:t>(</a:t>
            </a:r>
            <a:r>
              <a:rPr>
                <a:solidFill>
                  <a:srgbClr val="902000"/>
                </a:solidFill>
                <a:latin typeface="Courier"/>
              </a:rPr>
              <a:t>data =</a:t>
            </a:r>
            <a:r>
              <a:rPr>
                <a:latin typeface="Courier"/>
              </a:rPr>
              <a:t> cchic, </a:t>
            </a:r>
            <a:r>
              <a:rPr b="1">
                <a:solidFill>
                  <a:srgbClr val="007020"/>
                </a:solidFill>
                <a:latin typeface="Courier"/>
              </a:rPr>
              <a:t>aes</a:t>
            </a:r>
            <a:r>
              <a:rPr>
                <a:latin typeface="Courier"/>
              </a:rPr>
              <a:t>(</a:t>
            </a:r>
            <a:r>
              <a:rPr>
                <a:solidFill>
                  <a:srgbClr val="902000"/>
                </a:solidFill>
                <a:latin typeface="Courier"/>
              </a:rPr>
              <a:t>x =</a:t>
            </a:r>
            <a:r>
              <a:rPr>
                <a:latin typeface="Courier"/>
              </a:rPr>
              <a:t> height)) </a:t>
            </a:r>
            <a:r>
              <a:rPr>
                <a:solidFill>
                  <a:srgbClr val="666666"/>
                </a:solidFill>
                <a:latin typeface="Courier"/>
              </a:rPr>
              <a:t>+</a:t>
            </a:r>
            <a:br/>
            <a:r>
              <a:rPr>
                <a:solidFill>
                  <a:srgbClr val="4070A0"/>
                </a:solidFill>
                <a:latin typeface="Courier"/>
              </a:rPr>
              <a:t>  </a:t>
            </a:r>
            <a:r>
              <a:rPr b="1">
                <a:solidFill>
                  <a:srgbClr val="007020"/>
                </a:solidFill>
                <a:latin typeface="Courier"/>
              </a:rPr>
              <a:t>geom_histogram</a:t>
            </a:r>
            <a:r>
              <a:rPr>
                <a:latin typeface="Courier"/>
              </a:rPr>
              <a:t>()</a:t>
            </a:r>
          </a:p>
          <a:p>
            <a:pPr lvl="0" marL="0" indent="0">
              <a:buNone/>
            </a:pPr>
            <a:r>
              <a:rPr/>
              <a:t>What is the distribution of this data?</a:t>
            </a:r>
          </a:p>
        </p:txBody>
      </p:sp>
      <p:pic>
        <p:nvPicPr>
          <p:cNvPr descr="../Images/hist_height.png" id="0" name="Picture 1"/>
          <p:cNvPicPr>
            <a:picLocks noGrp="1" noChangeAspect="1"/>
          </p:cNvPicPr>
          <p:nvPr/>
        </p:nvPicPr>
        <p:blipFill>
          <a:blip r:embed="rId2"/>
          <a:stretch>
            <a:fillRect/>
          </a:stretch>
        </p:blipFill>
        <p:spPr bwMode="auto">
          <a:xfrm>
            <a:off x="6172200" y="2070100"/>
            <a:ext cx="5181600" cy="383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a:latin typeface="Courier"/>
              </a:rPr>
              <a:t>summary(data_frame_name)</a:t>
            </a:r>
            <a:r>
              <a:rPr/>
              <a:t> to get these numbers for each variable.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indent="0">
              <a:buNone/>
            </a:pPr>
            <a:r>
              <a:rPr i="1">
                <a:solidFill>
                  <a:srgbClr val="60A0B0"/>
                </a:solidFill>
                <a:latin typeface="Courier"/>
              </a:rPr>
              <a:t># small standard deviation</a:t>
            </a:r>
            <a:br/>
            <a:r>
              <a:rPr>
                <a:latin typeface="Courier"/>
              </a:rPr>
              <a:t>dummy_</a:t>
            </a:r>
            <a:r>
              <a:rPr>
                <a:solidFill>
                  <a:srgbClr val="40A070"/>
                </a:solidFill>
                <a:latin typeface="Courier"/>
              </a:rPr>
              <a:t>1</a:t>
            </a:r>
            <a:r>
              <a:rPr>
                <a:latin typeface="Courier"/>
              </a:rPr>
              <a:t> &lt;-</a:t>
            </a:r>
            <a:r>
              <a:rPr>
                <a:solidFill>
                  <a:srgbClr val="4070A0"/>
                </a:solidFill>
                <a:latin typeface="Courier"/>
              </a:rPr>
              <a:t> </a:t>
            </a:r>
            <a:r>
              <a:rPr b="1">
                <a:solidFill>
                  <a:srgbClr val="007020"/>
                </a:solidFill>
                <a:latin typeface="Courier"/>
              </a:rPr>
              <a:t>rnorm</a:t>
            </a:r>
            <a:r>
              <a:rPr>
                <a:latin typeface="Courier"/>
              </a:rPr>
              <a:t>(</a:t>
            </a:r>
            <a:r>
              <a:rPr>
                <a:solidFill>
                  <a:srgbClr val="40A070"/>
                </a:solidFill>
                <a:latin typeface="Courier"/>
              </a:rPr>
              <a:t>1000</a:t>
            </a:r>
            <a:r>
              <a:rPr>
                <a:latin typeface="Courier"/>
              </a:rPr>
              <a:t>, </a:t>
            </a:r>
            <a:r>
              <a:rPr>
                <a:solidFill>
                  <a:srgbClr val="902000"/>
                </a:solidFill>
                <a:latin typeface="Courier"/>
              </a:rPr>
              <a:t>mean =</a:t>
            </a:r>
            <a:r>
              <a:rPr>
                <a:latin typeface="Courier"/>
              </a:rPr>
              <a:t> </a:t>
            </a:r>
            <a:r>
              <a:rPr>
                <a:solidFill>
                  <a:srgbClr val="40A070"/>
                </a:solidFill>
                <a:latin typeface="Courier"/>
              </a:rPr>
              <a:t>10</a:t>
            </a:r>
            <a:r>
              <a:rPr>
                <a:latin typeface="Courier"/>
              </a:rPr>
              <a:t>, </a:t>
            </a:r>
            <a:r>
              <a:rPr>
                <a:solidFill>
                  <a:srgbClr val="902000"/>
                </a:solidFill>
                <a:latin typeface="Courier"/>
              </a:rPr>
              <a:t>sd =</a:t>
            </a:r>
            <a:r>
              <a:rPr>
                <a:latin typeface="Courier"/>
              </a:rPr>
              <a:t> </a:t>
            </a:r>
            <a:r>
              <a:rPr>
                <a:solidFill>
                  <a:srgbClr val="40A070"/>
                </a:solidFill>
                <a:latin typeface="Courier"/>
              </a:rPr>
              <a:t>0.5</a:t>
            </a:r>
            <a:r>
              <a:rPr>
                <a:latin typeface="Courier"/>
              </a:rPr>
              <a:t>)</a:t>
            </a:r>
            <a:br/>
            <a:r>
              <a:rPr>
                <a:latin typeface="Courier"/>
              </a:rPr>
              <a:t>dummy_</a:t>
            </a:r>
            <a:r>
              <a:rPr>
                <a:solidFill>
                  <a:srgbClr val="40A070"/>
                </a:solidFill>
                <a:latin typeface="Courier"/>
              </a:rPr>
              <a:t>1</a:t>
            </a:r>
            <a:r>
              <a:rPr>
                <a:latin typeface="Courier"/>
              </a:rPr>
              <a:t> &lt;-</a:t>
            </a:r>
            <a:r>
              <a:rPr>
                <a:solidFill>
                  <a:srgbClr val="4070A0"/>
                </a:solidFill>
                <a:latin typeface="Courier"/>
              </a:rPr>
              <a:t> </a:t>
            </a:r>
            <a:r>
              <a:rPr b="1">
                <a:solidFill>
                  <a:srgbClr val="007020"/>
                </a:solidFill>
                <a:latin typeface="Courier"/>
              </a:rPr>
              <a:t>as.data.frame</a:t>
            </a:r>
            <a:r>
              <a:rPr>
                <a:latin typeface="Courier"/>
              </a:rPr>
              <a:t>(dummy_</a:t>
            </a:r>
            <a:r>
              <a:rPr>
                <a:solidFill>
                  <a:srgbClr val="40A070"/>
                </a:solidFill>
                <a:latin typeface="Courier"/>
              </a:rPr>
              <a:t>1</a:t>
            </a:r>
            <a:r>
              <a:rPr>
                <a:latin typeface="Courier"/>
              </a:rPr>
              <a:t>)</a:t>
            </a:r>
            <a:br/>
            <a:r>
              <a:rPr b="1">
                <a:solidFill>
                  <a:srgbClr val="007020"/>
                </a:solidFill>
                <a:latin typeface="Courier"/>
              </a:rPr>
              <a:t>ggplot</a:t>
            </a:r>
            <a:r>
              <a:rPr>
                <a:latin typeface="Courier"/>
              </a:rPr>
              <a:t>(dummy_</a:t>
            </a:r>
            <a:r>
              <a:rPr>
                <a:solidFill>
                  <a:srgbClr val="40A070"/>
                </a:solidFill>
                <a:latin typeface="Courier"/>
              </a:rPr>
              <a:t>1</a:t>
            </a:r>
            <a:r>
              <a:rPr>
                <a:latin typeface="Courier"/>
              </a:rPr>
              <a:t>, </a:t>
            </a:r>
            <a:r>
              <a:rPr b="1">
                <a:solidFill>
                  <a:srgbClr val="007020"/>
                </a:solidFill>
                <a:latin typeface="Courier"/>
              </a:rPr>
              <a:t>aes</a:t>
            </a:r>
            <a:r>
              <a:rPr>
                <a:latin typeface="Courier"/>
              </a:rPr>
              <a:t>(</a:t>
            </a:r>
            <a:r>
              <a:rPr>
                <a:solidFill>
                  <a:srgbClr val="902000"/>
                </a:solidFill>
                <a:latin typeface="Courier"/>
              </a:rPr>
              <a:t>x =</a:t>
            </a:r>
            <a:r>
              <a:rPr>
                <a:latin typeface="Courier"/>
              </a:rPr>
              <a:t> dummy_</a:t>
            </a:r>
            <a:r>
              <a:rPr>
                <a:solidFill>
                  <a:srgbClr val="40A070"/>
                </a:solidFill>
                <a:latin typeface="Courier"/>
              </a:rPr>
              <a:t>1</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geom_histogram</a:t>
            </a:r>
            <a:r>
              <a:rPr>
                <a:latin typeface="Courier"/>
              </a:rPr>
              <a:t>()</a:t>
            </a:r>
            <a:br/>
            <a:br/>
            <a:r>
              <a:rPr i="1">
                <a:solidFill>
                  <a:srgbClr val="60A0B0"/>
                </a:solidFill>
                <a:latin typeface="Courier"/>
              </a:rPr>
              <a:t># larger standard deviation</a:t>
            </a:r>
            <a:br/>
            <a:r>
              <a:rPr>
                <a:latin typeface="Courier"/>
              </a:rPr>
              <a:t>dummy_</a:t>
            </a:r>
            <a:r>
              <a:rPr>
                <a:solidFill>
                  <a:srgbClr val="40A070"/>
                </a:solidFill>
                <a:latin typeface="Courier"/>
              </a:rPr>
              <a:t>2</a:t>
            </a:r>
            <a:r>
              <a:rPr>
                <a:latin typeface="Courier"/>
              </a:rPr>
              <a:t> &lt;-</a:t>
            </a:r>
            <a:r>
              <a:rPr>
                <a:solidFill>
                  <a:srgbClr val="4070A0"/>
                </a:solidFill>
                <a:latin typeface="Courier"/>
              </a:rPr>
              <a:t> </a:t>
            </a:r>
            <a:r>
              <a:rPr b="1">
                <a:solidFill>
                  <a:srgbClr val="007020"/>
                </a:solidFill>
                <a:latin typeface="Courier"/>
              </a:rPr>
              <a:t>rnorm</a:t>
            </a:r>
            <a:r>
              <a:rPr>
                <a:latin typeface="Courier"/>
              </a:rPr>
              <a:t>(</a:t>
            </a:r>
            <a:r>
              <a:rPr>
                <a:solidFill>
                  <a:srgbClr val="40A070"/>
                </a:solidFill>
                <a:latin typeface="Courier"/>
              </a:rPr>
              <a:t>1000</a:t>
            </a:r>
            <a:r>
              <a:rPr>
                <a:latin typeface="Courier"/>
              </a:rPr>
              <a:t>, </a:t>
            </a:r>
            <a:r>
              <a:rPr>
                <a:solidFill>
                  <a:srgbClr val="902000"/>
                </a:solidFill>
                <a:latin typeface="Courier"/>
              </a:rPr>
              <a:t>mean =</a:t>
            </a:r>
            <a:r>
              <a:rPr>
                <a:latin typeface="Courier"/>
              </a:rPr>
              <a:t> </a:t>
            </a:r>
            <a:r>
              <a:rPr>
                <a:solidFill>
                  <a:srgbClr val="40A070"/>
                </a:solidFill>
                <a:latin typeface="Courier"/>
              </a:rPr>
              <a:t>10</a:t>
            </a:r>
            <a:r>
              <a:rPr>
                <a:latin typeface="Courier"/>
              </a:rPr>
              <a:t>, </a:t>
            </a:r>
            <a:r>
              <a:rPr>
                <a:solidFill>
                  <a:srgbClr val="902000"/>
                </a:solidFill>
                <a:latin typeface="Courier"/>
              </a:rPr>
              <a:t>sd =</a:t>
            </a:r>
            <a:r>
              <a:rPr>
                <a:latin typeface="Courier"/>
              </a:rPr>
              <a:t> </a:t>
            </a:r>
            <a:r>
              <a:rPr>
                <a:solidFill>
                  <a:srgbClr val="40A070"/>
                </a:solidFill>
                <a:latin typeface="Courier"/>
              </a:rPr>
              <a:t>20</a:t>
            </a:r>
            <a:r>
              <a:rPr>
                <a:latin typeface="Courier"/>
              </a:rPr>
              <a:t>)</a:t>
            </a:r>
            <a:br/>
            <a:r>
              <a:rPr>
                <a:latin typeface="Courier"/>
              </a:rPr>
              <a:t>dummy_</a:t>
            </a:r>
            <a:r>
              <a:rPr>
                <a:solidFill>
                  <a:srgbClr val="40A070"/>
                </a:solidFill>
                <a:latin typeface="Courier"/>
              </a:rPr>
              <a:t>2</a:t>
            </a:r>
            <a:r>
              <a:rPr>
                <a:latin typeface="Courier"/>
              </a:rPr>
              <a:t> &lt;-</a:t>
            </a:r>
            <a:r>
              <a:rPr>
                <a:solidFill>
                  <a:srgbClr val="4070A0"/>
                </a:solidFill>
                <a:latin typeface="Courier"/>
              </a:rPr>
              <a:t> </a:t>
            </a:r>
            <a:r>
              <a:rPr b="1">
                <a:solidFill>
                  <a:srgbClr val="007020"/>
                </a:solidFill>
                <a:latin typeface="Courier"/>
              </a:rPr>
              <a:t>as.data.frame</a:t>
            </a:r>
            <a:r>
              <a:rPr>
                <a:latin typeface="Courier"/>
              </a:rPr>
              <a:t>(dummy_</a:t>
            </a:r>
            <a:r>
              <a:rPr>
                <a:solidFill>
                  <a:srgbClr val="40A070"/>
                </a:solidFill>
                <a:latin typeface="Courier"/>
              </a:rPr>
              <a:t>2</a:t>
            </a:r>
            <a:r>
              <a:rPr>
                <a:latin typeface="Courier"/>
              </a:rPr>
              <a:t>)</a:t>
            </a:r>
            <a:br/>
            <a:r>
              <a:rPr b="1">
                <a:solidFill>
                  <a:srgbClr val="007020"/>
                </a:solidFill>
                <a:latin typeface="Courier"/>
              </a:rPr>
              <a:t>ggplot</a:t>
            </a:r>
            <a:r>
              <a:rPr>
                <a:latin typeface="Courier"/>
              </a:rPr>
              <a:t>(dummy_</a:t>
            </a:r>
            <a:r>
              <a:rPr>
                <a:solidFill>
                  <a:srgbClr val="40A070"/>
                </a:solidFill>
                <a:latin typeface="Courier"/>
              </a:rPr>
              <a:t>2</a:t>
            </a:r>
            <a:r>
              <a:rPr>
                <a:latin typeface="Courier"/>
              </a:rPr>
              <a:t>, </a:t>
            </a:r>
            <a:r>
              <a:rPr b="1">
                <a:solidFill>
                  <a:srgbClr val="007020"/>
                </a:solidFill>
                <a:latin typeface="Courier"/>
              </a:rPr>
              <a:t>aes</a:t>
            </a:r>
            <a:r>
              <a:rPr>
                <a:latin typeface="Courier"/>
              </a:rPr>
              <a:t>(</a:t>
            </a:r>
            <a:r>
              <a:rPr>
                <a:solidFill>
                  <a:srgbClr val="902000"/>
                </a:solidFill>
                <a:latin typeface="Courier"/>
              </a:rPr>
              <a:t>x =</a:t>
            </a:r>
            <a:r>
              <a:rPr>
                <a:latin typeface="Courier"/>
              </a:rPr>
              <a:t> dummy_</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geom_histogram</a:t>
            </a:r>
            <a:r>
              <a:rPr>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b="1">
                <a:solidFill>
                  <a:srgbClr val="007020"/>
                </a:solidFill>
                <a:latin typeface="Courier"/>
              </a:rPr>
              <a:t>mean</a:t>
            </a:r>
            <a:r>
              <a:rPr>
                <a:latin typeface="Courier"/>
              </a:rPr>
              <a:t>(cchic</a:t>
            </a:r>
            <a:r>
              <a:rPr>
                <a:solidFill>
                  <a:srgbClr val="666666"/>
                </a:solidFill>
                <a:latin typeface="Courier"/>
              </a:rPr>
              <a:t>$</a:t>
            </a:r>
            <a:r>
              <a:rPr>
                <a:latin typeface="Courier"/>
              </a:rPr>
              <a:t>height, </a:t>
            </a:r>
            <a:r>
              <a:rPr>
                <a:solidFill>
                  <a:srgbClr val="902000"/>
                </a:solidFill>
                <a:latin typeface="Courier"/>
              </a:rPr>
              <a:t>na.rm =</a:t>
            </a:r>
            <a:r>
              <a:rPr>
                <a:latin typeface="Courier"/>
              </a:rPr>
              <a:t> </a:t>
            </a:r>
            <a:r>
              <a:rPr>
                <a:solidFill>
                  <a:srgbClr val="007020"/>
                </a:solidFill>
                <a:latin typeface="Courier"/>
              </a:rPr>
              <a:t>TRUE</a:t>
            </a:r>
            <a:r>
              <a:rPr>
                <a:latin typeface="Courier"/>
              </a:rPr>
              <a:t>)</a:t>
            </a:r>
          </a:p>
          <a:p>
            <a:pPr lvl="0" indent="0">
              <a:buNone/>
            </a:pPr>
            <a:r>
              <a:rPr>
                <a:latin typeface="Courier"/>
              </a:rPr>
              <a:t>## [1] 1.68634</a:t>
            </a:r>
          </a:p>
          <a:p>
            <a:pPr lvl="0" indent="0">
              <a:buNone/>
            </a:pPr>
            <a:r>
              <a:rPr b="1">
                <a:solidFill>
                  <a:srgbClr val="007020"/>
                </a:solidFill>
                <a:latin typeface="Courier"/>
              </a:rPr>
              <a:t>sd</a:t>
            </a:r>
            <a:r>
              <a:rPr>
                <a:latin typeface="Courier"/>
              </a:rPr>
              <a:t>(cchic</a:t>
            </a:r>
            <a:r>
              <a:rPr>
                <a:solidFill>
                  <a:srgbClr val="666666"/>
                </a:solidFill>
                <a:latin typeface="Courier"/>
              </a:rPr>
              <a:t>$</a:t>
            </a:r>
            <a:r>
              <a:rPr>
                <a:latin typeface="Courier"/>
              </a:rPr>
              <a:t>height, </a:t>
            </a:r>
            <a:r>
              <a:rPr>
                <a:solidFill>
                  <a:srgbClr val="902000"/>
                </a:solidFill>
                <a:latin typeface="Courier"/>
              </a:rPr>
              <a:t>na.rm =</a:t>
            </a:r>
            <a:r>
              <a:rPr>
                <a:latin typeface="Courier"/>
              </a:rPr>
              <a:t> </a:t>
            </a:r>
            <a:r>
              <a:rPr>
                <a:solidFill>
                  <a:srgbClr val="007020"/>
                </a:solidFill>
                <a:latin typeface="Courier"/>
              </a:rPr>
              <a:t>TRUE</a:t>
            </a:r>
            <a:r>
              <a:rPr>
                <a:latin typeface="Courier"/>
              </a:rPr>
              <a:t>)</a:t>
            </a:r>
          </a:p>
          <a:p>
            <a:pPr lvl="0" indent="0">
              <a:buNone/>
            </a:pPr>
            <a:r>
              <a:rPr>
                <a:latin typeface="Courier"/>
              </a:rPr>
              <a:t>## [1] 0.1011704</a:t>
            </a:r>
          </a:p>
          <a:p>
            <a:pPr lvl="0" marL="0" indent="0">
              <a:buNone/>
            </a:pPr>
            <a:r>
              <a:rPr/>
              <a:t>The </a:t>
            </a:r>
            <a:r>
              <a:rPr>
                <a:latin typeface="Courier"/>
              </a:rPr>
              <a:t>na.rm</a:t>
            </a:r>
            <a:r>
              <a:rPr/>
              <a:t> argument tells R to ignore missing values in the variable.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b="1">
                <a:solidFill>
                  <a:srgbClr val="007020"/>
                </a:solidFill>
                <a:latin typeface="Courier"/>
              </a:rPr>
              <a:t>median</a:t>
            </a:r>
            <a:r>
              <a:rPr>
                <a:latin typeface="Courier"/>
              </a:rPr>
              <a:t>(cchic</a:t>
            </a:r>
            <a:r>
              <a:rPr>
                <a:solidFill>
                  <a:srgbClr val="666666"/>
                </a:solidFill>
                <a:latin typeface="Courier"/>
              </a:rPr>
              <a:t>$</a:t>
            </a:r>
            <a:r>
              <a:rPr>
                <a:latin typeface="Courier"/>
              </a:rPr>
              <a:t>age_years, </a:t>
            </a:r>
            <a:r>
              <a:rPr>
                <a:solidFill>
                  <a:srgbClr val="902000"/>
                </a:solidFill>
                <a:latin typeface="Courier"/>
              </a:rPr>
              <a:t>na.rm =</a:t>
            </a:r>
            <a:r>
              <a:rPr>
                <a:latin typeface="Courier"/>
              </a:rPr>
              <a:t> </a:t>
            </a:r>
            <a:r>
              <a:rPr>
                <a:solidFill>
                  <a:srgbClr val="007020"/>
                </a:solidFill>
                <a:latin typeface="Courier"/>
              </a:rPr>
              <a:t>TRUE</a:t>
            </a:r>
            <a:r>
              <a:rPr>
                <a:latin typeface="Courier"/>
              </a:rPr>
              <a:t>)</a:t>
            </a:r>
          </a:p>
          <a:p>
            <a:pPr lvl="0" indent="0">
              <a:buNone/>
            </a:pPr>
            <a:r>
              <a:rPr>
                <a:latin typeface="Courier"/>
              </a:rPr>
              <a:t>## [1] 60</a:t>
            </a:r>
          </a:p>
          <a:p>
            <a:pPr lvl="0" indent="0">
              <a:buNone/>
            </a:pPr>
            <a:r>
              <a:rPr b="1">
                <a:solidFill>
                  <a:srgbClr val="007020"/>
                </a:solidFill>
                <a:latin typeface="Courier"/>
              </a:rPr>
              <a:t>IQR</a:t>
            </a:r>
            <a:r>
              <a:rPr>
                <a:latin typeface="Courier"/>
              </a:rPr>
              <a:t>(cchic</a:t>
            </a:r>
            <a:r>
              <a:rPr>
                <a:solidFill>
                  <a:srgbClr val="666666"/>
                </a:solidFill>
                <a:latin typeface="Courier"/>
              </a:rPr>
              <a:t>$</a:t>
            </a:r>
            <a:r>
              <a:rPr>
                <a:latin typeface="Courier"/>
              </a:rPr>
              <a:t>age_years, </a:t>
            </a:r>
            <a:r>
              <a:rPr>
                <a:solidFill>
                  <a:srgbClr val="902000"/>
                </a:solidFill>
                <a:latin typeface="Courier"/>
              </a:rPr>
              <a:t>na.rm =</a:t>
            </a:r>
            <a:r>
              <a:rPr>
                <a:latin typeface="Courier"/>
              </a:rPr>
              <a:t> </a:t>
            </a:r>
            <a:r>
              <a:rPr>
                <a:solidFill>
                  <a:srgbClr val="007020"/>
                </a:solidFill>
                <a:latin typeface="Courier"/>
              </a:rPr>
              <a:t>TRUE</a:t>
            </a:r>
            <a:r>
              <a:rPr>
                <a:latin typeface="Courier"/>
              </a:rPr>
              <a:t>)</a:t>
            </a:r>
          </a:p>
          <a:p>
            <a:pPr lvl="0" indent="0">
              <a:buNone/>
            </a:pPr>
            <a:r>
              <a:rPr>
                <a:latin typeface="Courier"/>
              </a:rPr>
              <a:t>## [1] 20</a:t>
            </a:r>
          </a:p>
          <a:p>
            <a:pPr lvl="0" marL="0" indent="0">
              <a:buNone/>
            </a:pPr>
            <a:r>
              <a:rPr/>
              <a:t>Again, we ignore the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indent="0">
              <a:buNone/>
            </a:pPr>
            <a:r>
              <a:rPr b="1">
                <a:solidFill>
                  <a:srgbClr val="007020"/>
                </a:solidFill>
                <a:latin typeface="Courier"/>
              </a:rPr>
              <a:t>table</a:t>
            </a:r>
            <a:r>
              <a:rPr>
                <a:latin typeface="Courier"/>
              </a:rPr>
              <a:t>(cchic</a:t>
            </a:r>
            <a:r>
              <a:rPr>
                <a:solidFill>
                  <a:srgbClr val="666666"/>
                </a:solidFill>
                <a:latin typeface="Courier"/>
              </a:rPr>
              <a:t>$</a:t>
            </a:r>
            <a:r>
              <a:rPr>
                <a:latin typeface="Courier"/>
              </a:rPr>
              <a:t>vital_status)</a:t>
            </a:r>
          </a:p>
          <a:p>
            <a:pPr lvl="0" indent="0">
              <a:buNone/>
            </a:pPr>
            <a:r>
              <a:rPr>
                <a:latin typeface="Courier"/>
              </a:rPr>
              <a:t>## 
##    A    D 
## 4444  556</a:t>
            </a:r>
          </a:p>
          <a:p>
            <a:pPr lvl="1"/>
            <a:r>
              <a:rPr/>
              <a:t>Proportions</a:t>
            </a:r>
          </a:p>
          <a:p>
            <a:pPr lvl="0" indent="0">
              <a:buNone/>
            </a:pPr>
            <a:r>
              <a:rPr>
                <a:latin typeface="Courier"/>
              </a:rPr>
              <a:t>status &lt;-</a:t>
            </a:r>
            <a:r>
              <a:rPr>
                <a:solidFill>
                  <a:srgbClr val="4070A0"/>
                </a:solidFill>
                <a:latin typeface="Courier"/>
              </a:rPr>
              <a:t> </a:t>
            </a:r>
            <a:r>
              <a:rPr b="1">
                <a:solidFill>
                  <a:srgbClr val="007020"/>
                </a:solidFill>
                <a:latin typeface="Courier"/>
              </a:rPr>
              <a:t>table</a:t>
            </a:r>
            <a:r>
              <a:rPr>
                <a:latin typeface="Courier"/>
              </a:rPr>
              <a:t>(cchic</a:t>
            </a:r>
            <a:r>
              <a:rPr>
                <a:solidFill>
                  <a:srgbClr val="666666"/>
                </a:solidFill>
                <a:latin typeface="Courier"/>
              </a:rPr>
              <a:t>$</a:t>
            </a:r>
            <a:r>
              <a:rPr>
                <a:latin typeface="Courier"/>
              </a:rPr>
              <a:t>vital_status)</a:t>
            </a:r>
            <a:br/>
            <a:r>
              <a:rPr b="1">
                <a:solidFill>
                  <a:srgbClr val="007020"/>
                </a:solidFill>
                <a:latin typeface="Courier"/>
              </a:rPr>
              <a:t>prop.table</a:t>
            </a:r>
            <a:r>
              <a:rPr>
                <a:latin typeface="Courier"/>
              </a:rPr>
              <a:t>(status)</a:t>
            </a:r>
          </a:p>
          <a:p>
            <a:pPr lvl="0" indent="0">
              <a:buNone/>
            </a:pPr>
            <a:r>
              <a:rPr>
                <a:latin typeface="Courier"/>
              </a:rPr>
              <a:t>## 
##      A      D 
## 0.8888 0.1112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indent="0">
              <a:buNone/>
            </a:pPr>
            <a:r>
              <a:rPr>
                <a:latin typeface="Courier"/>
              </a:rPr>
              <a:t>cchic </a:t>
            </a:r>
            <a:r>
              <a:rPr>
                <a:solidFill>
                  <a:srgbClr val="666666"/>
                </a:solidFill>
                <a:latin typeface="Courier"/>
              </a:rPr>
              <a:t>%&gt;%</a:t>
            </a:r>
            <a:br/>
            <a:r>
              <a:rPr>
                <a:solidFill>
                  <a:srgbClr val="4070A0"/>
                </a:solidFill>
                <a:latin typeface="Courier"/>
              </a:rPr>
              <a:t>  </a:t>
            </a:r>
            <a:r>
              <a:rPr b="1">
                <a:solidFill>
                  <a:srgbClr val="007020"/>
                </a:solidFill>
                <a:latin typeface="Courier"/>
              </a:rPr>
              <a:t>group_by</a:t>
            </a:r>
            <a:r>
              <a:rPr>
                <a:latin typeface="Courier"/>
              </a:rPr>
              <a:t>(sex) </a:t>
            </a:r>
            <a:r>
              <a:rPr>
                <a:solidFill>
                  <a:srgbClr val="666666"/>
                </a:solidFill>
                <a:latin typeface="Courier"/>
              </a:rPr>
              <a:t>%&gt;%</a:t>
            </a:r>
            <a:br/>
            <a:r>
              <a:rPr>
                <a:solidFill>
                  <a:srgbClr val="4070A0"/>
                </a:solidFill>
                <a:latin typeface="Courier"/>
              </a:rPr>
              <a:t>  </a:t>
            </a:r>
            <a:r>
              <a:rPr b="1">
                <a:solidFill>
                  <a:srgbClr val="007020"/>
                </a:solidFill>
                <a:latin typeface="Courier"/>
              </a:rPr>
              <a:t>summarise</a:t>
            </a:r>
            <a:r>
              <a:rPr>
                <a:latin typeface="Courier"/>
              </a:rPr>
              <a:t>(</a:t>
            </a:r>
            <a:r>
              <a:rPr>
                <a:solidFill>
                  <a:srgbClr val="902000"/>
                </a:solidFill>
                <a:latin typeface="Courier"/>
              </a:rPr>
              <a:t>av.height =</a:t>
            </a:r>
            <a:r>
              <a:rPr>
                <a:latin typeface="Courier"/>
              </a:rPr>
              <a:t> </a:t>
            </a:r>
            <a:r>
              <a:rPr b="1">
                <a:solidFill>
                  <a:srgbClr val="007020"/>
                </a:solidFill>
                <a:latin typeface="Courier"/>
              </a:rPr>
              <a:t>mean</a:t>
            </a:r>
            <a:r>
              <a:rPr>
                <a:latin typeface="Courier"/>
              </a:rPr>
              <a:t>(height, </a:t>
            </a:r>
            <a:r>
              <a:rPr>
                <a:solidFill>
                  <a:srgbClr val="902000"/>
                </a:solidFill>
                <a:latin typeface="Courier"/>
              </a:rPr>
              <a:t>na.rm =</a:t>
            </a:r>
            <a:r>
              <a:rPr>
                <a:latin typeface="Courier"/>
              </a:rPr>
              <a:t> </a:t>
            </a:r>
            <a:r>
              <a:rPr>
                <a:solidFill>
                  <a:srgbClr val="007020"/>
                </a:solidFill>
                <a:latin typeface="Courier"/>
              </a:rPr>
              <a:t>TRUE</a:t>
            </a:r>
            <a:r>
              <a:rPr>
                <a:latin typeface="Courier"/>
              </a:rPr>
              <a:t>))</a:t>
            </a:r>
          </a:p>
          <a:p>
            <a:pPr lvl="0" indent="0">
              <a:buNone/>
            </a:pPr>
            <a:r>
              <a:rPr>
                <a:latin typeface="Courier"/>
              </a:rPr>
              <a:t>## `summarise()` ungrouping output (override with `.groups` argument)</a:t>
            </a:r>
          </a:p>
          <a:p>
            <a:pPr lvl="0" indent="0">
              <a:buNone/>
            </a:pPr>
            <a:r>
              <a:rPr>
                <a:latin typeface="Courier"/>
              </a:rPr>
              <a:t>## # A tibble: 2 x 2
##   sex   av.height
##   &lt;chr&gt;     &lt;dbl&gt;
## 1 F          1.62
## 2 M          1.74</a:t>
            </a:r>
          </a:p>
          <a:p>
            <a:pPr lvl="0" marL="0" indent="0">
              <a:buNone/>
            </a:pPr>
            <a:r>
              <a:rPr/>
              <a:t>Is the difference between heights statistically significant?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Preface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This workshop has been deprecated as of the the Clinician Coders Workshop in </a:t>
            </a:r>
            <a:r>
              <a:rPr b="1"/>
              <a:t>November 2020</a:t>
            </a:r>
            <a:r>
              <a:rPr/>
              <a:t>. The workshop on control flow and looping (previously workshop 7) has replaced it. However, the material is kept here to allow previous course attendees (and future) to refer back to this if they are interested.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b="1">
                <a:solidFill>
                  <a:srgbClr val="007020"/>
                </a:solidFill>
                <a:latin typeface="Courier"/>
              </a:rPr>
              <a:t>t.test</a:t>
            </a:r>
            <a:r>
              <a:rPr>
                <a:latin typeface="Courier"/>
              </a:rPr>
              <a:t>(height </a:t>
            </a:r>
            <a:r>
              <a:rPr>
                <a:solidFill>
                  <a:srgbClr val="666666"/>
                </a:solidFill>
                <a:latin typeface="Courier"/>
              </a:rPr>
              <a:t>~</a:t>
            </a:r>
            <a:r>
              <a:rPr>
                <a:solidFill>
                  <a:srgbClr val="4070A0"/>
                </a:solidFill>
                <a:latin typeface="Courier"/>
              </a:rPr>
              <a:t> </a:t>
            </a:r>
            <a:r>
              <a:rPr>
                <a:latin typeface="Courier"/>
              </a:rPr>
              <a:t>sex, </a:t>
            </a:r>
            <a:r>
              <a:rPr>
                <a:solidFill>
                  <a:srgbClr val="902000"/>
                </a:solidFill>
                <a:latin typeface="Courier"/>
              </a:rPr>
              <a:t>data =</a:t>
            </a:r>
            <a:r>
              <a:rPr>
                <a:latin typeface="Courier"/>
              </a:rPr>
              <a:t> cchic)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latin typeface="Courier"/>
              </a:rPr>
              <a:t>## 
##  Welch Two Sample t-test
## 
## data:  height by sex
## t = -53.367, df = 4925.5, p-value &lt; 2.2e-16
## alternative hypothesis: true difference in means is not equal to 0
## 95 percent confidence interval:
##  -0.1263508 -0.1173967
## sample estimates:
## mean in group F mean in group M 
##        1.619212        1.741086</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indent="0">
              <a:buNone/>
            </a:pPr>
            <a:r>
              <a:rPr b="1">
                <a:solidFill>
                  <a:srgbClr val="007020"/>
                </a:solidFill>
                <a:latin typeface="Courier"/>
              </a:rPr>
              <a:t>table</a:t>
            </a:r>
            <a:r>
              <a:rPr>
                <a:latin typeface="Courier"/>
              </a:rPr>
              <a:t>(cchic</a:t>
            </a:r>
            <a:r>
              <a:rPr>
                <a:solidFill>
                  <a:srgbClr val="666666"/>
                </a:solidFill>
                <a:latin typeface="Courier"/>
              </a:rPr>
              <a:t>$</a:t>
            </a:r>
            <a:r>
              <a:rPr>
                <a:latin typeface="Courier"/>
              </a:rPr>
              <a:t>sex, cchic</a:t>
            </a:r>
            <a:r>
              <a:rPr>
                <a:solidFill>
                  <a:srgbClr val="666666"/>
                </a:solidFill>
                <a:latin typeface="Courier"/>
              </a:rPr>
              <a:t>$</a:t>
            </a:r>
            <a:r>
              <a:rPr>
                <a:latin typeface="Courier"/>
              </a:rPr>
              <a:t>vital_status)</a:t>
            </a:r>
          </a:p>
          <a:p>
            <a:pPr lvl="0" indent="0">
              <a:buNone/>
            </a:pPr>
            <a:r>
              <a:rPr>
                <a:latin typeface="Courier"/>
              </a:rPr>
              <a:t>##    
##        A    D
##   F 1986  260
##   M 2458  296</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a:latin typeface="Courier"/>
              </a:rPr>
              <a:t>Biochem Med (Zagreb). 2013 Jun; 23(2): 143–149.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a:latin typeface="Courier"/>
              </a:rPr>
              <a:t>?chisq.test</a:t>
            </a:r>
            <a:r>
              <a:rPr/>
              <a:t>. Then do the test.</a:t>
            </a:r>
          </a:p>
          <a:p>
            <a:pPr lvl="0" indent="0">
              <a:buNone/>
            </a:pPr>
            <a:r>
              <a:rPr b="1">
                <a:solidFill>
                  <a:srgbClr val="007020"/>
                </a:solidFill>
                <a:latin typeface="Courier"/>
              </a:rPr>
              <a:t>chisq.test</a:t>
            </a:r>
            <a:r>
              <a:rPr>
                <a:latin typeface="Courier"/>
              </a:rPr>
              <a:t>(cchic</a:t>
            </a:r>
            <a:r>
              <a:rPr>
                <a:solidFill>
                  <a:srgbClr val="666666"/>
                </a:solidFill>
                <a:latin typeface="Courier"/>
              </a:rPr>
              <a:t>$</a:t>
            </a:r>
            <a:r>
              <a:rPr>
                <a:latin typeface="Courier"/>
              </a:rPr>
              <a:t>sex, cchic</a:t>
            </a:r>
            <a:r>
              <a:rPr>
                <a:solidFill>
                  <a:srgbClr val="666666"/>
                </a:solidFill>
                <a:latin typeface="Courier"/>
              </a:rPr>
              <a:t>$</a:t>
            </a:r>
            <a:r>
              <a:rPr>
                <a:latin typeface="Courier"/>
              </a:rPr>
              <a:t>vital_status)</a:t>
            </a:r>
          </a:p>
          <a:p>
            <a:pPr lvl="0" indent="0">
              <a:buNone/>
            </a:pPr>
            <a:r>
              <a:rPr>
                <a:latin typeface="Courier"/>
              </a:rPr>
              <a:t>## 
##  Pearson's Chi-squared test with Yates' continuity correction
## 
## data:  cchic$sex and cchic$vital_status
## X-squared = 0.77666, df = 1, p-value = 0.3782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Non-parametric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a:p>
            <a:pPr lvl="0" indent="0">
              <a:buNone/>
            </a:pPr>
            <a:r>
              <a:rPr b="1">
                <a:solidFill>
                  <a:srgbClr val="007020"/>
                </a:solidFill>
                <a:latin typeface="Courier"/>
              </a:rPr>
              <a:t>ggplot</a:t>
            </a:r>
            <a:r>
              <a:rPr>
                <a:latin typeface="Courier"/>
              </a:rPr>
              <a:t>(</a:t>
            </a:r>
            <a:r>
              <a:rPr>
                <a:solidFill>
                  <a:srgbClr val="902000"/>
                </a:solidFill>
                <a:latin typeface="Courier"/>
              </a:rPr>
              <a:t>data =</a:t>
            </a:r>
            <a:r>
              <a:rPr>
                <a:latin typeface="Courier"/>
              </a:rPr>
              <a:t> cchic, </a:t>
            </a:r>
            <a:r>
              <a:rPr b="1">
                <a:solidFill>
                  <a:srgbClr val="007020"/>
                </a:solidFill>
                <a:latin typeface="Courier"/>
              </a:rPr>
              <a:t>aes</a:t>
            </a:r>
            <a:r>
              <a:rPr>
                <a:latin typeface="Courier"/>
              </a:rPr>
              <a:t>(</a:t>
            </a:r>
            <a:r>
              <a:rPr>
                <a:solidFill>
                  <a:srgbClr val="902000"/>
                </a:solidFill>
                <a:latin typeface="Courier"/>
              </a:rPr>
              <a:t>x =</a:t>
            </a:r>
            <a:r>
              <a:rPr>
                <a:latin typeface="Courier"/>
              </a:rPr>
              <a:t> los)) </a:t>
            </a:r>
            <a:r>
              <a:rPr>
                <a:solidFill>
                  <a:srgbClr val="666666"/>
                </a:solidFill>
                <a:latin typeface="Courier"/>
              </a:rPr>
              <a:t>+</a:t>
            </a:r>
            <a:br/>
            <a:r>
              <a:rPr>
                <a:solidFill>
                  <a:srgbClr val="4070A0"/>
                </a:solidFill>
                <a:latin typeface="Courier"/>
              </a:rPr>
              <a:t>  </a:t>
            </a:r>
            <a:r>
              <a:rPr b="1">
                <a:solidFill>
                  <a:srgbClr val="007020"/>
                </a:solidFill>
                <a:latin typeface="Courier"/>
              </a:rPr>
              <a:t>geom_histogram</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facet_grid</a:t>
            </a:r>
            <a:r>
              <a:rPr>
                <a:latin typeface="Courier"/>
              </a:rPr>
              <a:t>(</a:t>
            </a:r>
            <a:r>
              <a:rPr>
                <a:solidFill>
                  <a:srgbClr val="666666"/>
                </a:solidFill>
                <a:latin typeface="Courier"/>
              </a:rPr>
              <a:t>~</a:t>
            </a:r>
            <a:r>
              <a:rPr>
                <a:latin typeface="Courier"/>
              </a:rPr>
              <a:t>sex)</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orkshop6_deprecated_files/figure-pptx/unnamed-chunk-1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latin typeface="Courier"/>
              </a:rPr>
              <a:t>??Mann-Whitney</a:t>
            </a:r>
            <a:r>
              <a:rPr/>
              <a:t> will show you that the command is actually called </a:t>
            </a:r>
            <a:r>
              <a:rPr>
                <a:latin typeface="Courier"/>
              </a:rPr>
              <a:t>wilcox.test</a:t>
            </a:r>
            <a:r>
              <a:rPr/>
              <a:t>.t</a:t>
            </a:r>
          </a:p>
          <a:p>
            <a:pPr lvl="0" indent="0">
              <a:buNone/>
            </a:pPr>
            <a:r>
              <a:rPr b="1">
                <a:solidFill>
                  <a:srgbClr val="007020"/>
                </a:solidFill>
                <a:latin typeface="Courier"/>
              </a:rPr>
              <a:t>wilcox.test</a:t>
            </a:r>
            <a:r>
              <a:rPr>
                <a:latin typeface="Courier"/>
              </a:rPr>
              <a:t>(los </a:t>
            </a:r>
            <a:r>
              <a:rPr>
                <a:solidFill>
                  <a:srgbClr val="666666"/>
                </a:solidFill>
                <a:latin typeface="Courier"/>
              </a:rPr>
              <a:t>~</a:t>
            </a:r>
            <a:r>
              <a:rPr>
                <a:solidFill>
                  <a:srgbClr val="4070A0"/>
                </a:solidFill>
                <a:latin typeface="Courier"/>
              </a:rPr>
              <a:t> </a:t>
            </a:r>
            <a:r>
              <a:rPr>
                <a:latin typeface="Courier"/>
              </a:rPr>
              <a:t>sex, </a:t>
            </a:r>
            <a:r>
              <a:rPr>
                <a:solidFill>
                  <a:srgbClr val="902000"/>
                </a:solidFill>
                <a:latin typeface="Courier"/>
              </a:rPr>
              <a:t>data =</a:t>
            </a:r>
            <a:r>
              <a:rPr>
                <a:latin typeface="Courier"/>
              </a:rPr>
              <a:t> cchic)</a:t>
            </a:r>
          </a:p>
          <a:p>
            <a:pPr lvl="0" indent="0">
              <a:buNone/>
            </a:pPr>
            <a:r>
              <a:rPr>
                <a:latin typeface="Courier"/>
              </a:rPr>
              <a:t>## 
##  Wilcoxon rank sum test with continuity correction
## 
## data:  los by sex
## W = 3104046, p-value = 0.8218
## alternative hypothesis: true location shift is not equal to 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Conducting statistical tests in 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exercises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a:latin typeface="Courier"/>
              </a:rPr>
              <a:t>cchic</a:t>
            </a:r>
            <a:r>
              <a:rPr/>
              <a:t> R dataframe from your work yesterday is loaded</a:t>
            </a:r>
          </a:p>
          <a:p>
            <a:pPr lvl="1"/>
            <a:r>
              <a:rPr/>
              <a:t>Ensure this includes the variables you created including </a:t>
            </a:r>
            <a:r>
              <a:rPr>
                <a:latin typeface="Courier"/>
              </a:rPr>
              <a:t>los</a:t>
            </a:r>
          </a:p>
          <a:p>
            <a:pPr lvl="1"/>
            <a:r>
              <a:rPr/>
              <a:t>The </a:t>
            </a:r>
            <a:r>
              <a:rPr>
                <a:latin typeface="Courier"/>
              </a:rPr>
              <a:t>los</a:t>
            </a:r>
            <a:r>
              <a:rPr/>
              <a:t> columns comes pre-generated in the </a:t>
            </a:r>
            <a:r>
              <a:rPr>
                <a:latin typeface="Courier"/>
              </a:rPr>
              <a:t>intermediate_CCHIC.csv</a:t>
            </a:r>
            <a:r>
              <a:rPr/>
              <a:t> file.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Hypothesis driven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2020-10-29T14:02:35Z</dcterms:created>
  <dcterms:modified xsi:type="dcterms:W3CDTF">2020-10-29T14:02:35Z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