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746"/>
  </p:normalViewPr>
  <p:slideViewPr>
    <p:cSldViewPr snapToGrid="0" snapToObjects="1">
      <p:cViewPr varScale="1">
        <p:scale>
          <a:sx n="155" d="100"/>
          <a:sy n="155"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Say that this is a quick intro to the course. And that this is what we cover during this intro.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Go through each item on list, make sure each person has completed all items. You can spend some time on this slide. Tell people that they can sign the CCHIC user sharing agreement if they want to access the full public dataset to play with later.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t>Lunch is provided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1448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atascibc/ClinicianCoders/blob/master/Handout.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marL="0" lvl="0" indent="0">
              <a:buNone/>
            </a:pPr>
            <a:r>
              <a:t>Welcome to Clinician Coders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marL="0" lvl="0" indent="0">
              <a:buNone/>
            </a:pPr>
            <a:r>
              <a:rPr b="1"/>
              <a:t>Thank you. We hope you enjoy the course.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linicianCodersBranding_FINAL_CMYK_Colour.png"/>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Hello!</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Pre-requisites</a:t>
            </a:r>
          </a:p>
          <a:p>
            <a:pPr lvl="1"/>
            <a:r>
              <a:t>Course schedule</a:t>
            </a:r>
          </a:p>
          <a:p>
            <a:pPr lvl="1"/>
            <a:r>
              <a:t>What to expect from the workshops</a:t>
            </a:r>
          </a:p>
          <a:p>
            <a:pPr lvl="2"/>
            <a:r>
              <a:t>Data</a:t>
            </a:r>
          </a:p>
          <a:p>
            <a:pPr lvl="2"/>
            <a:r>
              <a:t>Layout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Pre-requisites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Charging facilities – where’s your nearest?</a:t>
            </a:r>
          </a:p>
          <a:p>
            <a:pPr lvl="1"/>
            <a:r>
              <a:t>Access Wi-fi</a:t>
            </a:r>
          </a:p>
          <a:p>
            <a:pPr lvl="1"/>
            <a:r>
              <a:t>Download R Studio</a:t>
            </a:r>
          </a:p>
          <a:p>
            <a:pPr lvl="1"/>
            <a:r>
              <a:t>Have a spreadsheet program on your laptop</a:t>
            </a:r>
          </a:p>
          <a:p>
            <a:pPr lvl="1"/>
            <a:r>
              <a:t>Join the Slack channel</a:t>
            </a:r>
          </a:p>
          <a:p>
            <a:pPr lvl="1"/>
            <a:r>
              <a:t>Decide which dataset to use on the second day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rPr dirty="0"/>
              <a:t>Schedule - Day 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normAutofit/>
          </a:bodyPr>
          <a:lstStyle/>
          <a:p>
            <a:pPr marL="457200" lvl="1" indent="0">
              <a:lnSpc>
                <a:spcPct val="100000"/>
              </a:lnSpc>
              <a:buNone/>
            </a:pPr>
            <a:r>
              <a:rPr lang="en-GB" dirty="0"/>
              <a:t>09:30 - 11:00: Workshop 1: Introduction to R</a:t>
            </a:r>
            <a:br>
              <a:rPr lang="en-GB" dirty="0"/>
            </a:br>
            <a:r>
              <a:rPr lang="en-GB" dirty="0"/>
              <a:t>11:00 - 11:15: Coffee Break</a:t>
            </a:r>
            <a:br>
              <a:rPr lang="en-GB" dirty="0"/>
            </a:br>
            <a:r>
              <a:rPr lang="en-GB" dirty="0"/>
              <a:t>11:15 - 12:00: Workshop 2: Cleaning your Dataset</a:t>
            </a:r>
            <a:br>
              <a:rPr lang="en-GB" dirty="0"/>
            </a:br>
            <a:r>
              <a:rPr lang="en-GB" dirty="0"/>
              <a:t>12:00 - 13:00: Lunch break</a:t>
            </a:r>
            <a:br>
              <a:rPr lang="en-GB" dirty="0"/>
            </a:br>
            <a:r>
              <a:rPr lang="en-GB" dirty="0"/>
              <a:t>13:00 - 14:15: Workshop 3: Getting your Data into R</a:t>
            </a:r>
            <a:br>
              <a:rPr lang="en-GB" dirty="0"/>
            </a:br>
            <a:r>
              <a:rPr lang="en-GB" dirty="0"/>
              <a:t>14:15 - 14:30: Coffee Break</a:t>
            </a:r>
            <a:br>
              <a:rPr lang="en-GB" dirty="0"/>
            </a:br>
            <a:r>
              <a:rPr lang="en-GB" dirty="0"/>
              <a:t>14:30 - 16:30: Workshop 4: Data Wrangling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rPr dirty="0"/>
              <a:t>Schedule - Day 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457200" lvl="1" indent="0">
              <a:lnSpc>
                <a:spcPct val="100000"/>
              </a:lnSpc>
              <a:buNone/>
            </a:pPr>
            <a:r>
              <a:rPr lang="en-GB" dirty="0"/>
              <a:t>09:00 - 10:30: Workshop 5: Data visualisation</a:t>
            </a:r>
            <a:br>
              <a:rPr lang="en-GB" dirty="0"/>
            </a:br>
            <a:r>
              <a:rPr lang="en-GB" dirty="0"/>
              <a:t>10:30 - 10:45: Coffee break</a:t>
            </a:r>
            <a:br>
              <a:rPr lang="en-GB" dirty="0"/>
            </a:br>
            <a:r>
              <a:rPr lang="en-GB" dirty="0"/>
              <a:t>10:45 - 12:00: Workshop 6: Control flow and looping (part 1)</a:t>
            </a:r>
            <a:br>
              <a:rPr lang="en-GB" dirty="0"/>
            </a:br>
            <a:r>
              <a:rPr lang="en-GB" dirty="0"/>
              <a:t>12:00 - 13:00: Lunch break</a:t>
            </a:r>
            <a:br>
              <a:rPr lang="en-GB" dirty="0"/>
            </a:br>
            <a:r>
              <a:rPr lang="en-GB" dirty="0"/>
              <a:t>13:00 - 13:45: Workshop 6: Control flow and looping (part 2)</a:t>
            </a:r>
            <a:br>
              <a:rPr lang="en-GB" dirty="0"/>
            </a:br>
            <a:r>
              <a:rPr lang="en-GB" dirty="0"/>
              <a:t>13:45 - 14:00: Coffee break</a:t>
            </a:r>
            <a:br>
              <a:rPr lang="en-GB" dirty="0"/>
            </a:br>
            <a:r>
              <a:rPr lang="en-GB" dirty="0"/>
              <a:t>14:00 - 16:00: Workshop 7: Using your own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The 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We use the Critical Care Health Informatics Collaborative dataset.</a:t>
            </a:r>
          </a:p>
          <a:p>
            <a:pPr lvl="1"/>
            <a:r>
              <a:t>Multicentre adult intensive therapy unit database</a:t>
            </a:r>
          </a:p>
          <a:p>
            <a:pPr lvl="2"/>
            <a:r>
              <a:t>11 adult intensive care units</a:t>
            </a:r>
          </a:p>
          <a:p>
            <a:pPr lvl="2"/>
            <a:r>
              <a:t>5 UK teaching hospitals</a:t>
            </a:r>
          </a:p>
          <a:p>
            <a:pPr lvl="2"/>
            <a:r>
              <a:t>Privacy ensured through “highest standards of data security”</a:t>
            </a:r>
          </a:p>
          <a:p>
            <a:pPr lvl="2"/>
            <a:r>
              <a:t>18, 074 unique patients</a:t>
            </a:r>
          </a:p>
          <a:p>
            <a:pPr lvl="1"/>
            <a:r>
              <a:t>You will be using a synthetically derived dataset structured in a simillar format to the CCHIC data.</a:t>
            </a:r>
          </a:p>
          <a:p>
            <a:pPr lvl="1"/>
            <a:r>
              <a:t>Data looks real, but isn’t.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Workshop layout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8 workshops.</a:t>
            </a:r>
          </a:p>
          <a:p>
            <a:pPr lvl="1"/>
            <a:r>
              <a:t>These include presentations and chances for you to follow along on your laptops.</a:t>
            </a:r>
          </a:p>
          <a:p>
            <a:pPr lvl="1"/>
            <a:r>
              <a:t>You work your way through a worksheet during Workshop 2.</a:t>
            </a:r>
          </a:p>
          <a:p>
            <a:pPr lvl="1"/>
            <a:r>
              <a:t>You try to answer a question of your own using data during Workshop 8.</a:t>
            </a:r>
          </a:p>
          <a:p>
            <a:pPr lvl="1"/>
            <a:r>
              <a:t>A pdf file is available on the GitHub: </a:t>
            </a:r>
            <a:r>
              <a:rPr>
                <a:hlinkClick r:id="rId2"/>
              </a:rPr>
              <a:t>https://github.com/datascibc/ClinicianCoders/blob/master/Handout.pdf</a:t>
            </a:r>
            <a:r>
              <a:t>. It contains all of the content from the course workshops for future reference.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Final note - tips on writing code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Save your work frequently!</a:t>
            </a:r>
          </a:p>
          <a:p>
            <a:pPr lvl="1"/>
            <a:r>
              <a:t>It takes a while to get the hang of writing code.</a:t>
            </a:r>
          </a:p>
          <a:p>
            <a:pPr lvl="1"/>
            <a:r>
              <a:t>Be mindful as you type code out.</a:t>
            </a:r>
          </a:p>
          <a:p>
            <a:pPr lvl="2"/>
            <a:r>
              <a:t>Check your punctuation (e.g. placement of </a:t>
            </a:r>
            <a:r>
              <a:rPr>
                <a:latin typeface="Courier"/>
              </a:rPr>
              <a:t>()</a:t>
            </a:r>
            <a:r>
              <a:t> or </a:t>
            </a:r>
            <a:r>
              <a:rPr>
                <a:latin typeface="Courier"/>
              </a:rPr>
              <a:t>,</a:t>
            </a:r>
            <a:r>
              <a:t>).</a:t>
            </a:r>
          </a:p>
          <a:p>
            <a:pPr lvl="2"/>
            <a:r>
              <a:t>Capitalisation matters (e.g. </a:t>
            </a:r>
            <a:r>
              <a:rPr>
                <a:latin typeface="Courier"/>
              </a:rPr>
              <a:t>Data</a:t>
            </a:r>
            <a:r>
              <a:t> vs </a:t>
            </a:r>
            <a:r>
              <a:rPr>
                <a:latin typeface="Courier"/>
              </a:rPr>
              <a:t>data</a:t>
            </a:r>
            <a:r>
              <a:t>).</a:t>
            </a:r>
          </a:p>
          <a:p>
            <a:pPr lvl="1"/>
            <a:r>
              <a:t>Google is your friend.</a:t>
            </a:r>
          </a:p>
          <a:p>
            <a:pPr lvl="1"/>
            <a:r>
              <a:t>Tell us if you spot any errors we’ve made!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Words>
  <Application>Microsoft Macintosh PowerPoint</Application>
  <PresentationFormat>Widescreen</PresentationFormat>
  <Paragraphs>49</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vt:lpstr>
      <vt:lpstr>Office Theme</vt:lpstr>
      <vt:lpstr>Welcome to Clinician Coders</vt:lpstr>
      <vt:lpstr>PowerPoint Presentation</vt:lpstr>
      <vt:lpstr>Hello!</vt:lpstr>
      <vt:lpstr>Pre-requisites</vt:lpstr>
      <vt:lpstr>Schedule - Day 1</vt:lpstr>
      <vt:lpstr>Schedule - Day 2</vt:lpstr>
      <vt:lpstr>The data</vt:lpstr>
      <vt:lpstr>Workshop layout</vt:lpstr>
      <vt:lpstr>Final note - tips on writing code</vt:lpstr>
      <vt:lpstr>Thank you. We hope you enjoy the course.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38</TotalTime>
  <Words>4</Words>
  <Application>Microsoft Office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Clinician Coders</dc:title>
  <dc:creator/>
  <cp:keywords/>
  <cp:lastModifiedBy>Fairbrother-Browne, Aine</cp:lastModifiedBy>
  <cp:revision>1</cp:revision>
  <dcterms:created xsi:type="dcterms:W3CDTF">2021-09-21T11:41:01Z</dcterms:created>
  <dcterms:modified xsi:type="dcterms:W3CDTF">2022-10-09T11:18:54Z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