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746"/>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3/2/20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Help them load the dataset if needed. This is the same one they used in the morning. It should include the length of stay variable.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Get them to do this, then explain the output.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Explain the output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Data types have been covered in course before. The next few slides should be a bit of a recap.</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How do we convey information on what your data looks like, using numbers or figures?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Emphasise that parametric is not equal to normal.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Get them to plot the graphs. Explain that we are generating ramdom data from different distributions and plotting them.</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Describe the golem story, and say that the book is good if you want.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Note that these number may not be the same as the one candidates see on their screens. These slides are based on a smaller version of the dataset.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Tell them to do this.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Quickly explain the main points of the output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3/2/20</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3/2/20</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marL="0" lvl="0" indent="0">
              <a:buNone/>
            </a:pPr>
            <a:r>
              <a:t>Basic Statistics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Types of discrete variables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Nominal</a:t>
            </a:r>
          </a:p>
          <a:p>
            <a:pPr lvl="2"/>
            <a:r>
              <a:t>e.g. hair colour, types of antibiotics</a:t>
            </a:r>
          </a:p>
          <a:p>
            <a:pPr lvl="2"/>
            <a:r>
              <a:t>There is no order between the data types (e.g. blonde, brunette, red hair)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marL="0" lvl="0" indent="0">
              <a:buNone/>
            </a:pPr>
            <a:r>
              <a:t>Types of discrete 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t>Ordinal</a:t>
            </a:r>
          </a:p>
          <a:p>
            <a:pPr lvl="2"/>
            <a:r>
              <a:t>There is an order e.g. </a:t>
            </a:r>
            <a:r>
              <a:rPr sz="1800">
                <a:latin typeface="Courier"/>
              </a:rPr>
              <a:t>care_level</a:t>
            </a:r>
            <a:r>
              <a:t> where Level 3 &gt; Level 2 &gt; Level 1 etc.</a:t>
            </a:r>
          </a:p>
          <a:p>
            <a:pPr lvl="2"/>
            <a:r>
              <a:t>However, the difference between Level 1 and Level 2 critical care may not be the same as the difference between Level 2 and Level 3.</a:t>
            </a:r>
          </a:p>
        </p:txBody>
      </p:sp>
      <p:pic>
        <p:nvPicPr>
          <p:cNvPr id="4" name="Picture 1" descr="../Images/OrdinalData.png"/>
          <p:cNvPicPr>
            <a:picLocks noGrp="1" noChangeAspect="1"/>
          </p:cNvPicPr>
          <p:nvPr/>
        </p:nvPicPr>
        <p:blipFill>
          <a:blip r:embed="rId2"/>
          <a:stretch>
            <a:fillRect/>
          </a:stretch>
        </p:blipFill>
        <p:spPr bwMode="auto">
          <a:xfrm>
            <a:off x="6172200" y="2438400"/>
            <a:ext cx="5181600" cy="30861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marL="0" lvl="0" indent="0">
              <a:buNone/>
            </a:pPr>
            <a:r>
              <a:t>Types of discrete 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t>Interval</a:t>
            </a:r>
          </a:p>
          <a:p>
            <a:pPr lvl="2"/>
            <a:r>
              <a:t>There is an order to data points (e.g. </a:t>
            </a:r>
            <a:r>
              <a:rPr sz="1800">
                <a:latin typeface="Courier"/>
              </a:rPr>
              <a:t>age_cat</a:t>
            </a:r>
            <a:r>
              <a:t> for age centile) and the difference between these points are equal (e.g. 10 years)</a:t>
            </a:r>
          </a:p>
        </p:txBody>
      </p:sp>
      <p:pic>
        <p:nvPicPr>
          <p:cNvPr id="4" name="Picture 1" descr="../Images/IntervalData.png"/>
          <p:cNvPicPr>
            <a:picLocks noGrp="1" noChangeAspect="1"/>
          </p:cNvPicPr>
          <p:nvPr/>
        </p:nvPicPr>
        <p:blipFill>
          <a:blip r:embed="rId2"/>
          <a:stretch>
            <a:fillRect/>
          </a:stretch>
        </p:blipFill>
        <p:spPr bwMode="auto">
          <a:xfrm>
            <a:off x="6172200" y="2438400"/>
            <a:ext cx="5181600" cy="31115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Describing 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Continuous variables</a:t>
            </a:r>
          </a:p>
          <a:p>
            <a:pPr lvl="1"/>
            <a:r>
              <a:t>Discrete variables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marL="0" lvl="0" indent="0">
              <a:buNone/>
            </a:pPr>
            <a:r>
              <a:t>Describing continuous 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marL="0" lvl="0" indent="0">
              <a:buNone/>
            </a:pPr>
            <a:r>
              <a:t>First establish the distribution of the data.</a:t>
            </a:r>
          </a:p>
          <a:p>
            <a:pPr marL="1270000" lvl="0" indent="0">
              <a:buNone/>
            </a:pPr>
            <a:r>
              <a:rPr sz="1800" b="1">
                <a:solidFill>
                  <a:srgbClr val="007020"/>
                </a:solidFill>
                <a:latin typeface="Courier"/>
              </a:rPr>
              <a:t>ggplot</a:t>
            </a:r>
            <a:r>
              <a:rPr sz="1800">
                <a:latin typeface="Courier"/>
              </a:rPr>
              <a:t>(cchic,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age_years))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marL="0" lvl="0" indent="0">
              <a:buNone/>
            </a:pPr>
            <a:r>
              <a:t>What is the distribution of this data?</a:t>
            </a:r>
          </a:p>
        </p:txBody>
      </p:sp>
      <p:pic>
        <p:nvPicPr>
          <p:cNvPr id="4" name="Picture 1" descr="../Images/hist_age.png"/>
          <p:cNvPicPr>
            <a:picLocks noGrp="1" noChangeAspect="1"/>
          </p:cNvPicPr>
          <p:nvPr/>
        </p:nvPicPr>
        <p:blipFill>
          <a:blip r:embed="rId2"/>
          <a:stretch>
            <a:fillRect/>
          </a:stretch>
        </p:blipFill>
        <p:spPr bwMode="auto">
          <a:xfrm>
            <a:off x="6172200" y="2070100"/>
            <a:ext cx="5181600" cy="38354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marL="0" lvl="0" indent="0">
              <a:buNone/>
            </a:pPr>
            <a:r>
              <a:t>What is the distribution of height?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marL="0" lvl="0" indent="0">
              <a:buNone/>
            </a:pPr>
            <a:r>
              <a:t>Try this command</a:t>
            </a:r>
          </a:p>
          <a:p>
            <a:pPr marL="1270000" lvl="0" indent="0">
              <a:buNone/>
            </a:pPr>
            <a:r>
              <a:rPr sz="1800" b="1">
                <a:solidFill>
                  <a:srgbClr val="007020"/>
                </a:solidFill>
                <a:latin typeface="Courier"/>
              </a:rPr>
              <a:t>ggplot</a:t>
            </a:r>
            <a:r>
              <a:rPr sz="1800">
                <a:latin typeface="Courier"/>
              </a:rPr>
              <a:t>(</a:t>
            </a:r>
            <a:r>
              <a:rPr sz="1800">
                <a:solidFill>
                  <a:srgbClr val="902000"/>
                </a:solidFill>
                <a:latin typeface="Courier"/>
              </a:rPr>
              <a:t>data =</a:t>
            </a:r>
            <a:r>
              <a:rPr sz="1800">
                <a:latin typeface="Courier"/>
              </a:rPr>
              <a:t> 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height))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marL="0" lvl="0" indent="0">
              <a:buNone/>
            </a:pPr>
            <a:r>
              <a:t>What is the distribution of this data?</a:t>
            </a:r>
          </a:p>
        </p:txBody>
      </p:sp>
      <p:pic>
        <p:nvPicPr>
          <p:cNvPr id="4" name="Picture 1" descr="../Images/hist_height.png"/>
          <p:cNvPicPr>
            <a:picLocks noGrp="1" noChangeAspect="1"/>
          </p:cNvPicPr>
          <p:nvPr/>
        </p:nvPicPr>
        <p:blipFill>
          <a:blip r:embed="rId2"/>
          <a:stretch>
            <a:fillRect/>
          </a:stretch>
        </p:blipFill>
        <p:spPr bwMode="auto">
          <a:xfrm>
            <a:off x="6172200" y="2070100"/>
            <a:ext cx="5181600" cy="38354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Parametric vs non-parametric 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Parametric data</a:t>
            </a:r>
          </a:p>
          <a:p>
            <a:pPr lvl="2"/>
            <a:r>
              <a:t>The data follows a known distribution</a:t>
            </a:r>
          </a:p>
          <a:p>
            <a:pPr lvl="2"/>
            <a:r>
              <a:t>It can be described using </a:t>
            </a:r>
            <a:r>
              <a:rPr i="1"/>
              <a:t>parameters</a:t>
            </a:r>
          </a:p>
          <a:p>
            <a:pPr lvl="2"/>
            <a:r>
              <a:t>Examples of distributions include, normal, poission, exponential.</a:t>
            </a:r>
          </a:p>
          <a:p>
            <a:pPr lvl="1"/>
            <a:r>
              <a:t>Non parametric data</a:t>
            </a:r>
          </a:p>
          <a:p>
            <a:pPr lvl="2"/>
            <a:r>
              <a:t>The data can’t be said to follow a known distribution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Describing parametric and non-parametric 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0" lvl="0" indent="0">
              <a:buNone/>
            </a:pPr>
            <a:r>
              <a:t>How do you use numbers to convey what your data looks like.</a:t>
            </a:r>
          </a:p>
          <a:p>
            <a:pPr lvl="1"/>
            <a:r>
              <a:t>Parametric data</a:t>
            </a:r>
          </a:p>
          <a:p>
            <a:pPr lvl="2"/>
            <a:r>
              <a:t>Use the parameters that describe the distribution.</a:t>
            </a:r>
          </a:p>
          <a:p>
            <a:pPr lvl="2"/>
            <a:r>
              <a:t>For a Gaussian (normal) distribution - use mean and standard deviation</a:t>
            </a:r>
          </a:p>
          <a:p>
            <a:pPr lvl="2"/>
            <a:r>
              <a:t>For a Poission distribution - use average event rate</a:t>
            </a:r>
          </a:p>
          <a:p>
            <a:pPr lvl="2"/>
            <a:r>
              <a:t>etc.</a:t>
            </a:r>
          </a:p>
          <a:p>
            <a:pPr lvl="1"/>
            <a:r>
              <a:t>Non Parametric data</a:t>
            </a:r>
          </a:p>
          <a:p>
            <a:pPr lvl="2"/>
            <a:r>
              <a:t>Use the median (the middle number when they are ranked from lowest to highest) and the interquartile range (the number 75% of the way up the list when ranked minus the number 25% of the way)</a:t>
            </a:r>
          </a:p>
          <a:p>
            <a:pPr lvl="1"/>
            <a:r>
              <a:t>You can use the command </a:t>
            </a:r>
            <a:r>
              <a:rPr sz="1800">
                <a:latin typeface="Courier"/>
              </a:rPr>
              <a:t>summary(data_frame_name)</a:t>
            </a:r>
            <a:r>
              <a:t> to get these numbers for each variable.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Mean versus standard 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What does standard deviation mean?</a:t>
            </a:r>
          </a:p>
          <a:p>
            <a:pPr lvl="1"/>
            <a:r>
              <a:t>Both graphs have the same mean (center), but the second one has data which is more spread out.</a:t>
            </a:r>
          </a:p>
          <a:p>
            <a:pPr marL="1270000" lvl="0" indent="0">
              <a:buNone/>
            </a:pPr>
            <a:r>
              <a:rPr sz="1800" i="1">
                <a:solidFill>
                  <a:srgbClr val="60A0B0"/>
                </a:solidFill>
                <a:latin typeface="Courier"/>
              </a:rPr>
              <a:t># small standard deviation</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0.5</a:t>
            </a:r>
            <a:r>
              <a:rPr sz="1800">
                <a:latin typeface="Courier"/>
              </a:rPr>
              <a:t>)</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1</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1</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br/>
            <a:br/>
            <a:r>
              <a:rPr sz="1800" i="1">
                <a:solidFill>
                  <a:srgbClr val="60A0B0"/>
                </a:solidFill>
                <a:latin typeface="Courier"/>
              </a:rPr>
              <a:t># larger standard deviation</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20</a:t>
            </a:r>
            <a:r>
              <a:rPr sz="1800">
                <a:latin typeface="Courier"/>
              </a:rPr>
              <a:t>)</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2</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2</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Calculating mean and standard 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1270000" lvl="0" indent="0">
              <a:buNone/>
            </a:pPr>
            <a:r>
              <a:rPr sz="1800" b="1">
                <a:solidFill>
                  <a:srgbClr val="007020"/>
                </a:solidFill>
                <a:latin typeface="Courier"/>
              </a:rPr>
              <a:t>mean</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marL="1270000" lvl="0" indent="0">
              <a:buNone/>
            </a:pPr>
            <a:r>
              <a:rPr sz="1800">
                <a:latin typeface="Courier"/>
              </a:rPr>
              <a:t>## [1] 1.68634</a:t>
            </a:r>
          </a:p>
          <a:p>
            <a:pPr marL="1270000" lvl="0" indent="0">
              <a:buNone/>
            </a:pPr>
            <a:r>
              <a:rPr sz="1800" b="1">
                <a:solidFill>
                  <a:srgbClr val="007020"/>
                </a:solidFill>
                <a:latin typeface="Courier"/>
              </a:rPr>
              <a:t>sd</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marL="1270000" lvl="0" indent="0">
              <a:buNone/>
            </a:pPr>
            <a:r>
              <a:rPr sz="1800">
                <a:latin typeface="Courier"/>
              </a:rPr>
              <a:t>## [1] 0.1011704</a:t>
            </a:r>
          </a:p>
          <a:p>
            <a:pPr marL="0" lvl="0" indent="0">
              <a:buNone/>
            </a:pPr>
            <a:r>
              <a:t>The </a:t>
            </a:r>
            <a:r>
              <a:rPr sz="1800">
                <a:latin typeface="Courier"/>
              </a:rPr>
              <a:t>na.rm</a:t>
            </a:r>
            <a:r>
              <a:t> argument tells R to ignore missing values in the variable.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linician%20Coders%20Branding_FINAL_CMYK_Colour.png"/>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Calculating median and interquartile range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1270000" lvl="0" indent="0">
              <a:buNone/>
            </a:pPr>
            <a:r>
              <a:rPr sz="1800" b="1">
                <a:solidFill>
                  <a:srgbClr val="007020"/>
                </a:solidFill>
                <a:latin typeface="Courier"/>
              </a:rPr>
              <a:t>median</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marL="1270000" lvl="0" indent="0">
              <a:buNone/>
            </a:pPr>
            <a:r>
              <a:rPr sz="1800">
                <a:latin typeface="Courier"/>
              </a:rPr>
              <a:t>## [1] 60</a:t>
            </a:r>
          </a:p>
          <a:p>
            <a:pPr marL="1270000" lvl="0" indent="0">
              <a:buNone/>
            </a:pPr>
            <a:r>
              <a:rPr sz="1800" b="1">
                <a:solidFill>
                  <a:srgbClr val="007020"/>
                </a:solidFill>
                <a:latin typeface="Courier"/>
              </a:rPr>
              <a:t>IQR</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marL="1270000" lvl="0" indent="0">
              <a:buNone/>
            </a:pPr>
            <a:r>
              <a:rPr sz="1800">
                <a:latin typeface="Courier"/>
              </a:rPr>
              <a:t>## [1] 20</a:t>
            </a:r>
          </a:p>
          <a:p>
            <a:pPr marL="0" lvl="0" indent="0">
              <a:buNone/>
            </a:pPr>
            <a:r>
              <a:t>Again, we ignore the missing values.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Describing discrete 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Frequencies</a:t>
            </a:r>
          </a:p>
          <a:p>
            <a:pPr marL="1270000" lvl="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marL="1270000" lvl="0" indent="0">
              <a:buNone/>
            </a:pPr>
            <a:r>
              <a:rPr sz="1800">
                <a:latin typeface="Courier"/>
              </a:rPr>
              <a:t>## 
##    A    D 
## 4444  556</a:t>
            </a:r>
          </a:p>
          <a:p>
            <a:pPr lvl="1"/>
            <a:r>
              <a:t>Proportions</a:t>
            </a:r>
          </a:p>
          <a:p>
            <a:pPr marL="1270000" lvl="0" indent="0">
              <a:buNone/>
            </a:pPr>
            <a:r>
              <a:rPr sz="1800">
                <a:latin typeface="Courier"/>
              </a:rPr>
              <a:t>status &lt;-</a:t>
            </a:r>
            <a:r>
              <a:rPr sz="1800">
                <a:solidFill>
                  <a:srgbClr val="4070A0"/>
                </a:solidFill>
                <a:latin typeface="Courier"/>
              </a:rPr>
              <a:t> </a:t>
            </a: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br/>
            <a:r>
              <a:rPr sz="1800" b="1">
                <a:solidFill>
                  <a:srgbClr val="007020"/>
                </a:solidFill>
                <a:latin typeface="Courier"/>
              </a:rPr>
              <a:t>prop.table</a:t>
            </a:r>
            <a:r>
              <a:rPr sz="1800">
                <a:latin typeface="Courier"/>
              </a:rPr>
              <a:t>(status)</a:t>
            </a:r>
          </a:p>
          <a:p>
            <a:pPr marL="1270000" lvl="0" indent="0">
              <a:buNone/>
            </a:pPr>
            <a:r>
              <a:rPr sz="1800">
                <a:latin typeface="Courier"/>
              </a:rPr>
              <a:t>## 
##      A      D 
## 0.8888 0.1112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marL="0" lvl="0" indent="0">
              <a:buNone/>
            </a:pPr>
            <a:r>
              <a:t>Inferential statistics</a:t>
            </a:r>
          </a:p>
        </p:txBody>
      </p:sp>
      <p:pic>
        <p:nvPicPr>
          <p:cNvPr id="3" name="Picture 1" descr="../Images/Golem.png"/>
          <p:cNvPicPr>
            <a:picLocks noGrp="1" noChangeAspect="1"/>
          </p:cNvPicPr>
          <p:nvPr/>
        </p:nvPicPr>
        <p:blipFill>
          <a:blip r:embed="rId3"/>
          <a:stretch>
            <a:fillRect/>
          </a:stretch>
        </p:blipFill>
        <p:spPr bwMode="auto">
          <a:xfrm>
            <a:off x="1460500" y="1816100"/>
            <a:ext cx="3937000" cy="4343400"/>
          </a:xfrm>
          <a:prstGeom prst="rect">
            <a:avLst/>
          </a:prstGeom>
          <a:noFill/>
          <a:ln w="9525">
            <a:noFill/>
            <a:headEnd/>
            <a:tailEnd/>
          </a:ln>
        </p:spPr>
      </p:pic>
      <p:pic>
        <p:nvPicPr>
          <p:cNvPr id="4" name="Picture 1" descr="../Images/StatisticalRethinking.png"/>
          <p:cNvPicPr>
            <a:picLocks noGrp="1" noChangeAspect="1"/>
          </p:cNvPicPr>
          <p:nvPr/>
        </p:nvPicPr>
        <p:blipFill>
          <a:blip r:embed="rId4"/>
          <a:stretch>
            <a:fillRect/>
          </a:stretch>
        </p:blipFill>
        <p:spPr bwMode="auto">
          <a:xfrm>
            <a:off x="7327900" y="1816100"/>
            <a:ext cx="2870200" cy="43434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Meaningful analysis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What is your hypothesis</a:t>
            </a:r>
          </a:p>
          <a:p>
            <a:pPr lvl="1"/>
            <a:r>
              <a:t>What type of variables (data type) do you have?</a:t>
            </a:r>
          </a:p>
          <a:p>
            <a:pPr lvl="1"/>
            <a:r>
              <a:t>What are the assumptions of the test you are using?</a:t>
            </a:r>
          </a:p>
          <a:p>
            <a:pPr lvl="1"/>
            <a:r>
              <a:t>Interpreting the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What is a p-value?</a:t>
            </a:r>
          </a:p>
        </p:txBody>
      </p:sp>
      <p:pic>
        <p:nvPicPr>
          <p:cNvPr id="3" name="Picture 1" descr="../Images/pValue.png"/>
          <p:cNvPicPr>
            <a:picLocks noGrp="1" noChangeAspect="1"/>
          </p:cNvPicPr>
          <p:nvPr/>
        </p:nvPicPr>
        <p:blipFill>
          <a:blip r:embed="rId2"/>
          <a:stretch>
            <a:fillRect/>
          </a:stretch>
        </p:blipFill>
        <p:spPr bwMode="auto">
          <a:xfrm>
            <a:off x="2794000" y="1816100"/>
            <a:ext cx="6616700" cy="43434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What we are usually hoping…</a:t>
            </a:r>
          </a:p>
        </p:txBody>
      </p:sp>
      <p:pic>
        <p:nvPicPr>
          <p:cNvPr id="3" name="Picture 1" descr="../Images/pValue2.png"/>
          <p:cNvPicPr>
            <a:picLocks noGrp="1" noChangeAspect="1"/>
          </p:cNvPicPr>
          <p:nvPr/>
        </p:nvPicPr>
        <p:blipFill>
          <a:blip r:embed="rId2"/>
          <a:stretch>
            <a:fillRect/>
          </a:stretch>
        </p:blipFill>
        <p:spPr bwMode="auto">
          <a:xfrm>
            <a:off x="2895600" y="1816100"/>
            <a:ext cx="6388100" cy="43434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Testing significance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p-value</a:t>
            </a:r>
          </a:p>
          <a:p>
            <a:pPr lvl="1"/>
            <a:r>
              <a:t>&lt;0.05</a:t>
            </a:r>
          </a:p>
          <a:p>
            <a:pPr lvl="1"/>
            <a:r>
              <a:t>0.03-0.049</a:t>
            </a:r>
          </a:p>
          <a:p>
            <a:pPr lvl="2"/>
            <a:r>
              <a:t>Would benefit from further testing.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Comparing 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0" lvl="0" indent="0">
              <a:buNone/>
            </a:pPr>
            <a:r>
              <a:t>It all starts with a hypothesis</a:t>
            </a:r>
          </a:p>
          <a:p>
            <a:pPr lvl="1"/>
            <a:r>
              <a:t>Null hypothesis</a:t>
            </a:r>
          </a:p>
          <a:p>
            <a:pPr lvl="2"/>
            <a:r>
              <a:t>“There is no difference in mean height between men and women”</a:t>
            </a:r>
          </a:p>
          <a:p>
            <a:pPr lvl="1"/>
            <a:r>
              <a:t>Alternate hypothesis</a:t>
            </a:r>
          </a:p>
          <a:p>
            <a:pPr lvl="2"/>
            <a:r>
              <a:t>“There is a difference in mean height between men and women”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More on hypothesis testing</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The null hypothesis (H0) assumes that the true mean difference (μd) is equal to zero.</a:t>
            </a:r>
          </a:p>
          <a:p>
            <a:pPr lvl="1"/>
            <a:r>
              <a:t>The two-tailed alternative hypothesis (H1) assumes that μd is not equal to zero.</a:t>
            </a:r>
          </a:p>
          <a:p>
            <a:pPr lvl="1"/>
            <a:r>
              <a:t>The upper-tailed alternative hypothesis (H1) assumes that μd is greater than zero.</a:t>
            </a:r>
          </a:p>
          <a:p>
            <a:pPr lvl="1"/>
            <a:r>
              <a:t>The lower-tailed alternative hypothesis (H1) assumes that μd is less than zero.</a:t>
            </a:r>
          </a:p>
          <a:p>
            <a:pPr lvl="1"/>
            <a:r>
              <a:t>Remember: hypotheses are never about data, they are about the processes which produce the data. The value of μd is unknown. The goal of hypothesis testing is to determine the hypothesis (null or alternative) with which the data are more consistent.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Comparing 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0" lvl="0" indent="0">
              <a:buNone/>
            </a:pPr>
            <a:r>
              <a:t>Is there a difference between the heights of males and females?</a:t>
            </a:r>
          </a:p>
          <a:p>
            <a:pPr marL="1270000" lvl="0" indent="0">
              <a:buNone/>
            </a:pPr>
            <a:r>
              <a:rPr sz="1800">
                <a:latin typeface="Courier"/>
              </a:rPr>
              <a:t>cchic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(sex)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av.height =</a:t>
            </a:r>
            <a:r>
              <a:rPr sz="1800">
                <a:latin typeface="Courier"/>
              </a:rPr>
              <a:t> </a:t>
            </a:r>
            <a:r>
              <a:rPr sz="1800" b="1">
                <a:solidFill>
                  <a:srgbClr val="007020"/>
                </a:solidFill>
                <a:latin typeface="Courier"/>
              </a:rPr>
              <a:t>mean</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marL="1270000" lvl="0" indent="0">
              <a:buNone/>
            </a:pPr>
            <a:r>
              <a:rPr sz="1800">
                <a:latin typeface="Courier"/>
              </a:rPr>
              <a:t>## # A tibble: 2 x 2
##   sex   av.height
##   &lt;chr&gt;     &lt;dbl&gt;
## 1 F          1.62
## 2 M          1.74</a:t>
            </a:r>
          </a:p>
          <a:p>
            <a:pPr marL="0" lvl="0" indent="0">
              <a:buNone/>
            </a:pPr>
            <a:r>
              <a:t>Is the difference between heights statistically significant?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Content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Types of Data</a:t>
            </a:r>
          </a:p>
          <a:p>
            <a:pPr lvl="1"/>
            <a:r>
              <a:t>Exploring your dataset</a:t>
            </a:r>
          </a:p>
          <a:p>
            <a:pPr lvl="1"/>
            <a:r>
              <a:t>Descriptive Statistics</a:t>
            </a:r>
          </a:p>
          <a:p>
            <a:pPr lvl="1"/>
            <a:r>
              <a:t>Inferential Statistics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marL="0" lvl="0" indent="0">
              <a:buNone/>
            </a:pPr>
            <a:r>
              <a:t>t-test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t>Compares means between two populations</a:t>
            </a:r>
          </a:p>
          <a:p>
            <a:pPr lvl="1"/>
            <a:r>
              <a:t>Paired vs. Unpaired</a:t>
            </a:r>
          </a:p>
        </p:txBody>
      </p:sp>
      <p:pic>
        <p:nvPicPr>
          <p:cNvPr id="4" name="Picture 1" descr="../Images/Ttest.png"/>
          <p:cNvPicPr>
            <a:picLocks noGrp="1" noChangeAspect="1"/>
          </p:cNvPicPr>
          <p:nvPr/>
        </p:nvPicPr>
        <p:blipFill>
          <a:blip r:embed="rId2"/>
          <a:stretch>
            <a:fillRect/>
          </a:stretch>
        </p:blipFill>
        <p:spPr bwMode="auto">
          <a:xfrm>
            <a:off x="6172200" y="2590800"/>
            <a:ext cx="5181600" cy="28067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Assumptions of a 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One independent categorical variable with 2 groups and one dependent continuous variable</a:t>
            </a:r>
          </a:p>
          <a:p>
            <a:pPr lvl="1"/>
            <a:r>
              <a:t>The dependent variable is approximately normally distributed in each group</a:t>
            </a:r>
          </a:p>
          <a:p>
            <a:pPr lvl="1"/>
            <a:r>
              <a:t>The observations are independent of each other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Doing a 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1270000" lvl="0" indent="0">
              <a:buNone/>
            </a:pPr>
            <a:r>
              <a:rPr sz="1800" b="1">
                <a:solidFill>
                  <a:srgbClr val="007020"/>
                </a:solidFill>
                <a:latin typeface="Courier"/>
              </a:rPr>
              <a:t>t.test</a:t>
            </a:r>
            <a:r>
              <a:rPr sz="1800">
                <a:latin typeface="Courier"/>
              </a:rPr>
              <a:t>(height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Doing the 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1270000" lvl="0" indent="0">
              <a:buNone/>
            </a:pPr>
            <a:r>
              <a:rPr sz="1800">
                <a:latin typeface="Courier"/>
              </a:rPr>
              <a:t>## 
##  Welch Two Sample t-test
## 
## data:  height by sex
## t = -53.367, df = 4925.5, p-value &lt; 2.2e-16
## alternative hypothesis: true difference in means is not equal to 0
## 95 percent confidence interval:
##  -0.1263508 -0.1173967
## sample estimates:
## mean in group F mean in group M 
##        1.619212        1.741086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Comparing counts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Is survival different between genders?</a:t>
            </a:r>
          </a:p>
          <a:p>
            <a:pPr marL="1270000" lvl="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 cchic</a:t>
            </a:r>
            <a:r>
              <a:rPr sz="1800">
                <a:solidFill>
                  <a:srgbClr val="666666"/>
                </a:solidFill>
                <a:latin typeface="Courier"/>
              </a:rPr>
              <a:t>$</a:t>
            </a:r>
            <a:r>
              <a:rPr sz="1800">
                <a:latin typeface="Courier"/>
              </a:rPr>
              <a:t>vital_status)</a:t>
            </a:r>
          </a:p>
          <a:p>
            <a:pPr marL="1270000" lvl="0" indent="0">
              <a:buNone/>
            </a:pPr>
            <a:r>
              <a:rPr sz="1800">
                <a:latin typeface="Courier"/>
              </a:rPr>
              <a:t>##    
##        A    D
##   F 1986  260
##   M 2458  296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What is our hypothesis?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Null hypothesis</a:t>
            </a:r>
          </a:p>
          <a:p>
            <a:pPr lvl="2"/>
            <a:r>
              <a:t>There is no difference in survival between men and women</a:t>
            </a:r>
          </a:p>
          <a:p>
            <a:pPr lvl="1"/>
            <a:r>
              <a:t>Alternate hypothesis</a:t>
            </a:r>
          </a:p>
          <a:p>
            <a:pPr lvl="2"/>
            <a:r>
              <a:t>There is a difference in survival between men and women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Assumptions of the chi-squared 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t>Data in cells should be frequencies or counts </a:t>
            </a:r>
            <a:r>
              <a:rPr i="1"/>
              <a:t>not</a:t>
            </a:r>
            <a:r>
              <a:t> percentages</a:t>
            </a:r>
          </a:p>
          <a:p>
            <a:pPr lvl="1">
              <a:buAutoNum type="arabicPeriod"/>
            </a:pPr>
            <a:r>
              <a:t>Levels/Categories are mutually exclusive – here being a alive/dead applies</a:t>
            </a:r>
          </a:p>
          <a:p>
            <a:pPr lvl="1">
              <a:buAutoNum type="arabicPeriod"/>
            </a:pPr>
            <a:r>
              <a:t>Each subject contributes to one cell – can either be male/female and alive/dead</a:t>
            </a:r>
          </a:p>
          <a:p>
            <a:pPr lvl="1">
              <a:buAutoNum type="arabicPeriod"/>
            </a:pPr>
            <a:r>
              <a:t>Independent study groups</a:t>
            </a:r>
          </a:p>
          <a:p>
            <a:pPr lvl="1">
              <a:buAutoNum type="arabicPeriod"/>
            </a:pPr>
            <a:r>
              <a:t>2 categorical variables</a:t>
            </a:r>
          </a:p>
          <a:p>
            <a:pPr lvl="1">
              <a:buAutoNum type="arabicPeriod"/>
            </a:pPr>
            <a:r>
              <a:t>Values in each cell should be 5+</a:t>
            </a:r>
          </a:p>
          <a:p>
            <a:pPr marL="0" lvl="0" indent="0">
              <a:buNone/>
            </a:pPr>
            <a:r>
              <a:rPr sz="1800">
                <a:latin typeface="Courier"/>
              </a:rPr>
              <a:t>Biochem Med (Zagreb). 2013 Jun; 23(2): 143–149.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Doing the chi-squared 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0" lvl="0" indent="0">
              <a:buNone/>
            </a:pPr>
            <a:r>
              <a:t>Start with </a:t>
            </a:r>
            <a:r>
              <a:rPr sz="1800">
                <a:latin typeface="Courier"/>
              </a:rPr>
              <a:t>?chisq.test</a:t>
            </a:r>
            <a:r>
              <a:t>. Then do the test.</a:t>
            </a:r>
          </a:p>
          <a:p>
            <a:pPr marL="1270000" lvl="0" indent="0">
              <a:buNone/>
            </a:pPr>
            <a:r>
              <a:rPr sz="1800" b="1">
                <a:solidFill>
                  <a:srgbClr val="007020"/>
                </a:solidFill>
                <a:latin typeface="Courier"/>
              </a:rPr>
              <a:t>chisq.test</a:t>
            </a:r>
            <a:r>
              <a:rPr sz="1800">
                <a:latin typeface="Courier"/>
              </a:rPr>
              <a:t>(cchic</a:t>
            </a:r>
            <a:r>
              <a:rPr sz="1800">
                <a:solidFill>
                  <a:srgbClr val="666666"/>
                </a:solidFill>
                <a:latin typeface="Courier"/>
              </a:rPr>
              <a:t>$</a:t>
            </a:r>
            <a:r>
              <a:rPr sz="1800">
                <a:latin typeface="Courier"/>
              </a:rPr>
              <a:t>sex, cchic</a:t>
            </a:r>
            <a:r>
              <a:rPr sz="1800">
                <a:solidFill>
                  <a:srgbClr val="666666"/>
                </a:solidFill>
                <a:latin typeface="Courier"/>
              </a:rPr>
              <a:t>$</a:t>
            </a:r>
            <a:r>
              <a:rPr sz="1800">
                <a:latin typeface="Courier"/>
              </a:rPr>
              <a:t>vital_status)</a:t>
            </a:r>
          </a:p>
          <a:p>
            <a:pPr marL="1270000" lvl="0" indent="0">
              <a:buNone/>
            </a:pPr>
            <a:r>
              <a:rPr sz="1800">
                <a:latin typeface="Courier"/>
              </a:rPr>
              <a:t>## 
##  Pearson's Chi-squared test with Yates' continuity correction
## 
## data:  cchic$sex and cchic$vital_status
## X-squared = 0.77666, df = 1, p-value = 0.3782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Non paramteric versions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0" lvl="0" indent="0">
              <a:buNone/>
            </a:pPr>
            <a:r>
              <a:t>Is length of stay different between genders?</a:t>
            </a:r>
          </a:p>
          <a:p>
            <a:pPr marL="1270000" lvl="0" indent="0">
              <a:buNone/>
            </a:pPr>
            <a:r>
              <a:rPr sz="1800" b="1">
                <a:solidFill>
                  <a:srgbClr val="007020"/>
                </a:solidFill>
                <a:latin typeface="Courier"/>
              </a:rPr>
              <a:t>ggplot</a:t>
            </a:r>
            <a:r>
              <a:rPr sz="1800">
                <a:latin typeface="Courier"/>
              </a:rPr>
              <a:t>(</a:t>
            </a:r>
            <a:r>
              <a:rPr sz="1800">
                <a:solidFill>
                  <a:srgbClr val="902000"/>
                </a:solidFill>
                <a:latin typeface="Courier"/>
              </a:rPr>
              <a:t>data =</a:t>
            </a:r>
            <a:r>
              <a:rPr sz="1800">
                <a:latin typeface="Courier"/>
              </a:rPr>
              <a:t> 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los))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facet_grid</a:t>
            </a:r>
            <a:r>
              <a:rPr sz="1800">
                <a:latin typeface="Courier"/>
              </a:rPr>
              <a:t>(</a:t>
            </a:r>
            <a:r>
              <a:rPr sz="1800">
                <a:solidFill>
                  <a:srgbClr val="666666"/>
                </a:solidFill>
                <a:latin typeface="Courier"/>
              </a:rPr>
              <a:t>~</a:t>
            </a:r>
            <a:r>
              <a:rPr sz="1800">
                <a:latin typeface="Courier"/>
              </a:rPr>
              <a:t>sex)</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orkshop6_files/figure-pptx/unnamed-chunk-16-1.png"/>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Wait!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Make sure </a:t>
            </a:r>
            <a:r>
              <a:rPr sz="1800">
                <a:latin typeface="Courier"/>
              </a:rPr>
              <a:t>cchic</a:t>
            </a:r>
            <a:r>
              <a:t> R dataframe from your work yesterday is loaded</a:t>
            </a:r>
          </a:p>
          <a:p>
            <a:pPr lvl="1"/>
            <a:r>
              <a:t>Ensure this includes the variables you created including </a:t>
            </a:r>
            <a:r>
              <a:rPr sz="1800">
                <a:latin typeface="Courier"/>
              </a:rPr>
              <a:t>los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When do you use a non-parametric 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When any of the the following are true.</a:t>
            </a:r>
          </a:p>
          <a:p>
            <a:pPr lvl="2"/>
            <a:r>
              <a:t>Level of measurement is nominal or ordinal</a:t>
            </a:r>
          </a:p>
          <a:p>
            <a:pPr lvl="2"/>
            <a:r>
              <a:t>Unequal sample sizes</a:t>
            </a:r>
          </a:p>
          <a:p>
            <a:pPr lvl="2"/>
            <a:r>
              <a:t>Skewed data</a:t>
            </a:r>
          </a:p>
          <a:p>
            <a:pPr lvl="2"/>
            <a:r>
              <a:t>Unequal variance</a:t>
            </a:r>
          </a:p>
          <a:p>
            <a:pPr lvl="2"/>
            <a:r>
              <a:t>Continuous data collapsed into small number of categories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Using the Mann Whitney 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0" lvl="0" indent="0">
              <a:buNone/>
            </a:pPr>
            <a:r>
              <a:rPr sz="1800">
                <a:latin typeface="Courier"/>
              </a:rPr>
              <a:t>??Mann-Whitney</a:t>
            </a:r>
            <a:r>
              <a:t> will show you that the command is actually called </a:t>
            </a:r>
            <a:r>
              <a:rPr sz="1800">
                <a:latin typeface="Courier"/>
              </a:rPr>
              <a:t>wilcox.test</a:t>
            </a:r>
            <a:r>
              <a:t>.t</a:t>
            </a:r>
          </a:p>
          <a:p>
            <a:pPr marL="1270000" lvl="0" indent="0">
              <a:buNone/>
            </a:pPr>
            <a:r>
              <a:rPr sz="1800" b="1">
                <a:solidFill>
                  <a:srgbClr val="007020"/>
                </a:solidFill>
                <a:latin typeface="Courier"/>
              </a:rPr>
              <a:t>wilcox.test</a:t>
            </a:r>
            <a:r>
              <a:rPr sz="1800">
                <a:latin typeface="Courier"/>
              </a:rPr>
              <a:t>(los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a:p>
            <a:pPr marL="1270000" lvl="0" indent="0">
              <a:buNone/>
            </a:pPr>
            <a:r>
              <a:rPr sz="1800">
                <a:latin typeface="Courier"/>
              </a:rPr>
              <a:t>## 
##  Wilcoxon rank sum test with continuity correction
## 
## data:  los by sex
## W = 3104046, p-value = 0.8218
## alternative hypothesis: true location shift is not equal to 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Lunch</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Feel free to explore the handout and go through the exercices again.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The big picture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Research often seeks to answer a question about a larger population by collecting data on a small portion</a:t>
            </a:r>
          </a:p>
          <a:p>
            <a:pPr lvl="1"/>
            <a:r>
              <a:t>Data collection:</a:t>
            </a:r>
          </a:p>
          <a:p>
            <a:pPr lvl="2"/>
            <a:r>
              <a:t>Many variables</a:t>
            </a:r>
          </a:p>
          <a:p>
            <a:pPr lvl="2"/>
            <a:r>
              <a:t>For each person/unit.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Descriptive and inferential statistics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WAIT!</a:t>
            </a:r>
          </a:p>
          <a:p>
            <a:pPr lvl="1"/>
            <a:r>
              <a:t>First be aware of the types of data</a:t>
            </a:r>
          </a:p>
          <a:p>
            <a:pPr lvl="1"/>
            <a:r>
              <a:t>Guides:</a:t>
            </a:r>
          </a:p>
          <a:p>
            <a:pPr lvl="2"/>
            <a:r>
              <a:t>How best to describe the data you have</a:t>
            </a:r>
          </a:p>
          <a:p>
            <a:pPr lvl="2"/>
            <a:r>
              <a:t>How best to analyse (which test)</a:t>
            </a:r>
          </a:p>
          <a:p>
            <a:pPr lvl="3"/>
            <a:r>
              <a:t>Note that data scientists and pure statisticians moving away from being ‘test-focused’, but will discuss how to run some basic ones in this lesson.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Data types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Continuous</a:t>
            </a:r>
          </a:p>
          <a:p>
            <a:pPr lvl="1"/>
            <a:r>
              <a:t>Discrete</a:t>
            </a:r>
          </a:p>
          <a:p>
            <a:pPr lvl="2"/>
            <a:r>
              <a:t>Nominal</a:t>
            </a:r>
          </a:p>
          <a:p>
            <a:pPr lvl="2"/>
            <a:r>
              <a:t>Ordinal</a:t>
            </a:r>
          </a:p>
          <a:p>
            <a:pPr lvl="2"/>
            <a:r>
              <a:t>Interval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marL="0" lvl="0" indent="0">
              <a:buNone/>
            </a:pPr>
            <a:r>
              <a:t>Continuous 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t>e.g. age, height, weight</a:t>
            </a:r>
          </a:p>
          <a:p>
            <a:pPr lvl="1"/>
            <a:r>
              <a:t>Have distributions:</a:t>
            </a:r>
          </a:p>
          <a:p>
            <a:pPr lvl="2"/>
            <a:r>
              <a:t>Gaussian</a:t>
            </a:r>
          </a:p>
          <a:p>
            <a:pPr lvl="2"/>
            <a:r>
              <a:t>Poisson</a:t>
            </a:r>
          </a:p>
          <a:p>
            <a:pPr lvl="2"/>
            <a:r>
              <a:t>Binomial</a:t>
            </a:r>
          </a:p>
          <a:p>
            <a:pPr lvl="2"/>
            <a:r>
              <a:t>Cauchy/Lorenz</a:t>
            </a:r>
          </a:p>
          <a:p>
            <a:pPr lvl="1"/>
            <a:r>
              <a:t>Can’t be described</a:t>
            </a:r>
          </a:p>
        </p:txBody>
      </p:sp>
      <p:pic>
        <p:nvPicPr>
          <p:cNvPr id="4" name="Picture 1" descr="../Images/ContinuousDistribution.png"/>
          <p:cNvPicPr>
            <a:picLocks noGrp="1" noChangeAspect="1"/>
          </p:cNvPicPr>
          <p:nvPr/>
        </p:nvPicPr>
        <p:blipFill>
          <a:blip r:embed="rId2"/>
          <a:stretch>
            <a:fillRect/>
          </a:stretch>
        </p:blipFill>
        <p:spPr bwMode="auto">
          <a:xfrm>
            <a:off x="6172200" y="2057400"/>
            <a:ext cx="5181600" cy="38608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What is normally distributed data?</a:t>
            </a:r>
          </a:p>
        </p:txBody>
      </p:sp>
      <p:pic>
        <p:nvPicPr>
          <p:cNvPr id="3" name="Picture 1" descr="../Images/NormalDistribution.png"/>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1288</Words>
  <Application>Microsoft Macintosh PowerPoint</Application>
  <PresentationFormat>Widescreen</PresentationFormat>
  <Paragraphs>199</Paragraphs>
  <Slides>42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Courier</vt:lpstr>
      <vt:lpstr>Office Theme</vt:lpstr>
      <vt:lpstr>Basic Statistics</vt:lpstr>
      <vt:lpstr>PowerPoint Presentation</vt:lpstr>
      <vt:lpstr>Content</vt:lpstr>
      <vt:lpstr>Wait!</vt:lpstr>
      <vt:lpstr>The big picture</vt:lpstr>
      <vt:lpstr>Descriptive and inferential statistics</vt:lpstr>
      <vt:lpstr>Data types</vt:lpstr>
      <vt:lpstr>Continuous variables</vt:lpstr>
      <vt:lpstr>What is normally distributed data?</vt:lpstr>
      <vt:lpstr>Types of discrete variables</vt:lpstr>
      <vt:lpstr>Types of discrete variables</vt:lpstr>
      <vt:lpstr>Types of discrete data</vt:lpstr>
      <vt:lpstr>Describing data</vt:lpstr>
      <vt:lpstr>Describing continuous data.</vt:lpstr>
      <vt:lpstr>What is the distribution of height?</vt:lpstr>
      <vt:lpstr>Parametric vs non-parametric data</vt:lpstr>
      <vt:lpstr>Describing parametric and non-parametric data</vt:lpstr>
      <vt:lpstr>Mean versus standard deviation</vt:lpstr>
      <vt:lpstr>Calculating mean and standard deviation</vt:lpstr>
      <vt:lpstr>Calculating median and interquartile range</vt:lpstr>
      <vt:lpstr>Describing discrete data</vt:lpstr>
      <vt:lpstr>Inferential statistics</vt:lpstr>
      <vt:lpstr>Meaningful analysis</vt:lpstr>
      <vt:lpstr>What is a p-value?</vt:lpstr>
      <vt:lpstr>What we are usually hoping…</vt:lpstr>
      <vt:lpstr>Testing significance</vt:lpstr>
      <vt:lpstr>Comparing means</vt:lpstr>
      <vt:lpstr>More on hypothesis testing</vt:lpstr>
      <vt:lpstr>Comparing means</vt:lpstr>
      <vt:lpstr>t-test</vt:lpstr>
      <vt:lpstr>Assumptions of a t-test</vt:lpstr>
      <vt:lpstr>Doing a t-test</vt:lpstr>
      <vt:lpstr>Doing the t-test</vt:lpstr>
      <vt:lpstr>Comparing counts</vt:lpstr>
      <vt:lpstr>What is our hypothesis?</vt:lpstr>
      <vt:lpstr>Assumptions of the chi-squared test.</vt:lpstr>
      <vt:lpstr>Doing the chi-squared test.</vt:lpstr>
      <vt:lpstr>Non paramteric versions</vt:lpstr>
      <vt:lpstr>PowerPoint Presentation</vt:lpstr>
      <vt:lpstr>When do you use a non-parametric test?</vt:lpstr>
      <vt:lpstr>Using the Mann Whitney test</vt:lpstr>
      <vt:lpstr>Lunch</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
  <cp:keywords/>
  <cp:lastModifiedBy>Zhang, David</cp:lastModifiedBy>
  <cp:revision>1</cp:revision>
  <dcterms:created xsi:type="dcterms:W3CDTF">2019-10-30T11:06:20Z</dcterms:created>
  <dcterms:modified xsi:type="dcterms:W3CDTF">2020-03-02T21:49:21Z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