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notesMaster" Target="notesMasters/notesMaster1.xml" /><Relationship Id="rId40" Type="http://schemas.openxmlformats.org/officeDocument/2006/relationships/theme" Target="theme/theme1.xml" /><Relationship Id="rId3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38" Type="http://schemas.openxmlformats.org/officeDocument/2006/relationships/presProps" Target="presProps.xml" /><Relationship Id="rId41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Tell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instance,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selecting</a:t>
            </a:r>
            <a:r>
              <a:rPr/>
              <a:t> </a:t>
            </a:r>
            <a:r>
              <a:rPr/>
              <a:t>something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Dplyr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‘</a:t>
            </a:r>
            <a:r>
              <a:rPr/>
              <a:t>verbs</a:t>
            </a:r>
            <a:r>
              <a:rPr/>
              <a:t>’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sz="1800">
                <a:latin typeface="Courier"/>
              </a:rPr>
              <a:t>filter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verb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select.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grasp.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use them to compare values</a:t>
            </a:r>
          </a:p>
          <a:p>
            <a:pPr lvl="2"/>
            <a:r>
              <a:rPr sz="1800">
                <a:latin typeface="Courier"/>
              </a:rPr>
              <a:t>==</a:t>
            </a:r>
            <a:r>
              <a:rPr/>
              <a:t> (equal to)</a:t>
            </a:r>
          </a:p>
          <a:p>
            <a:pPr lvl="2"/>
            <a:r>
              <a:rPr sz="1800">
                <a:latin typeface="Courier"/>
              </a:rPr>
              <a:t>!=</a:t>
            </a:r>
            <a:r>
              <a:rPr/>
              <a:t> (not equal to)</a:t>
            </a:r>
          </a:p>
          <a:p>
            <a:pPr lvl="2"/>
            <a:r>
              <a:rPr sz="1800">
                <a:latin typeface="Courier"/>
              </a:rPr>
              <a:t>&gt;, &lt;</a:t>
            </a:r>
            <a:r>
              <a:rPr/>
              <a:t> (greater than, less than)</a:t>
            </a:r>
          </a:p>
          <a:p>
            <a:pPr lvl="2"/>
            <a:r>
              <a:rPr sz="1800">
                <a:latin typeface="Courier"/>
              </a:rPr>
              <a:t>&gt;=, &lt;=</a:t>
            </a:r>
            <a:r>
              <a:rPr/>
              <a:t> (greater than or equal to, less than or equal to)</a:t>
            </a:r>
          </a:p>
          <a:p>
            <a:pPr lvl="2"/>
            <a:r>
              <a:rPr sz="1800">
                <a:latin typeface="Courier"/>
              </a:rPr>
              <a:t>is.na()</a:t>
            </a:r>
            <a:r>
              <a:rPr/>
              <a:t> (is the value missing)</a:t>
            </a:r>
          </a:p>
          <a:p>
            <a:pPr lvl="1"/>
            <a:r>
              <a:rPr/>
              <a:t>More than one condition?</a:t>
            </a:r>
          </a:p>
          <a:p>
            <a:pPr lvl="2"/>
            <a:r>
              <a:rPr sz="1800">
                <a:latin typeface="Courier"/>
              </a:rPr>
              <a:t>&amp;</a:t>
            </a:r>
            <a:r>
              <a:rPr/>
              <a:t> (and)</a:t>
            </a:r>
          </a:p>
          <a:p>
            <a:pPr lvl="2"/>
            <a:r>
              <a:rPr sz="1800">
                <a:latin typeface="Courier"/>
              </a:rPr>
              <a:t>|</a:t>
            </a:r>
            <a:r>
              <a:rPr/>
              <a:t> (or)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age &gt;= 18</a:t>
            </a:r>
          </a:p>
          <a:p>
            <a:pPr lvl="1"/>
            <a:r>
              <a:rPr sz="1800">
                <a:latin typeface="Courier"/>
              </a:rPr>
              <a:t>age &gt;= 18 &amp; age &lt;= 60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 rows based on the conditions you specify.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The output is a data frame where all patients are 65 years or older.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Allows you to choose specific variables from your dataset.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</a:t>
            </a:r>
          </a:p>
          <a:p>
            <a:pPr lvl="0" marL="0" indent="0">
              <a:buNone/>
            </a:pPr>
            <a:r>
              <a:rPr/>
              <a:t>Output is a data frame with the gender of all patients.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filter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</a:t>
            </a:r>
          </a:p>
          <a:p>
            <a:pPr lvl="0" marL="0" indent="0">
              <a:buNone/>
            </a:pPr>
            <a:r>
              <a:rPr/>
              <a:t>Output is the gender of patients who are 65 years or older.</a:t>
            </a:r>
          </a:p>
          <a:p>
            <a:pPr lvl="0" marL="0" indent="0">
              <a:buNone/>
            </a:pPr>
            <a:r>
              <a:rPr/>
              <a:t>What happens if you do </a:t>
            </a:r>
            <a:r>
              <a:rPr sz="1800">
                <a:latin typeface="Courier"/>
              </a:rPr>
              <a:t>select()</a:t>
            </a:r>
            <a:r>
              <a:rPr/>
              <a:t> and then </a:t>
            </a:r>
            <a:r>
              <a:rPr sz="1800">
                <a:latin typeface="Courier"/>
              </a:rPr>
              <a:t>filter()</a:t>
            </a:r>
            <a:r>
              <a:rPr/>
              <a:t>? You have removed the age variable from the dataset, so you can’t filter based on age.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Piped data can be passed on to almost any function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()</a:t>
            </a:r>
          </a:p>
          <a:p>
            <a:pPr lvl="0" marL="0" indent="0">
              <a:buNone/>
            </a:pPr>
            <a:r>
              <a:rPr/>
              <a:t>Gives information on gender for patients older than 65.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wrangling</a:t>
            </a:r>
            <a:r>
              <a:rPr/>
              <a:t> </a:t>
            </a:r>
            <a:r>
              <a:rPr/>
              <a:t>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filter()</a:t>
            </a:r>
          </a:p>
          <a:p>
            <a:pPr lvl="1"/>
            <a:r>
              <a:rPr sz="1800">
                <a:latin typeface="Courier"/>
              </a:rPr>
              <a:t>select()</a:t>
            </a:r>
          </a:p>
          <a:p>
            <a:pPr lvl="1"/>
            <a:r>
              <a:rPr sz="1800">
                <a:latin typeface="Courier"/>
              </a:rPr>
              <a:t>group_by()</a:t>
            </a:r>
          </a:p>
          <a:p>
            <a:pPr lvl="1"/>
            <a:r>
              <a:rPr sz="1800">
                <a:latin typeface="Courier"/>
              </a:rPr>
              <a:t>summarise()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this.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mean_urea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(urea))</a:t>
            </a:r>
          </a:p>
          <a:p>
            <a:pPr lvl="0" marL="0" indent="0">
              <a:buNone/>
            </a:pPr>
            <a:r>
              <a:rPr/>
              <a:t>What is the output? Hint – check for missing values in </a:t>
            </a:r>
            <a:r>
              <a:rPr sz="1800">
                <a:latin typeface="Courier"/>
              </a:rPr>
              <a:t>cchic$urea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mean_urea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(urea,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br/>
            <a:r>
              <a:rPr sz="1800">
                <a:latin typeface="Courier"/>
              </a:rPr>
              <a:t>  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2 x 2
##   sex   mean_urea
##   &lt;chr&gt;     &lt;dbl&gt;
## 1 F          7.49
## 2 M          8.82</a:t>
            </a:r>
          </a:p>
          <a:p>
            <a:pPr lvl="0" marL="0" indent="0">
              <a:buNone/>
            </a:pPr>
            <a:r>
              <a:rPr/>
              <a:t>An alternative is to filter out the missing values of urea.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break.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 sure you are happy running</a:t>
            </a:r>
          </a:p>
          <a:p>
            <a:pPr lvl="1"/>
            <a:r>
              <a:rPr sz="1800">
                <a:latin typeface="Courier"/>
              </a:rPr>
              <a:t>filter()</a:t>
            </a:r>
          </a:p>
          <a:p>
            <a:pPr lvl="1"/>
            <a:r>
              <a:rPr sz="1800">
                <a:latin typeface="Courier"/>
              </a:rPr>
              <a:t>select()</a:t>
            </a:r>
          </a:p>
          <a:p>
            <a:pPr lvl="1"/>
            <a:r>
              <a:rPr sz="1800">
                <a:latin typeface="Courier"/>
              </a:rPr>
              <a:t>group_by()</a:t>
            </a:r>
          </a:p>
          <a:p>
            <a:pPr lvl="1"/>
            <a:r>
              <a:rPr sz="1800">
                <a:latin typeface="Courier"/>
              </a:rPr>
              <a:t>summarise()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%20Coders%20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Favourite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tidying</a:t>
            </a:r>
            <a:r>
              <a:rPr/>
              <a:t> </a:t>
            </a:r>
            <a:r>
              <a:rPr/>
              <a:t>‘</a:t>
            </a:r>
            <a:r>
              <a:rPr/>
              <a:t>recipies</a:t>
            </a:r>
            <a:r>
              <a:rPr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Rename a variable</a:t>
            </a:r>
          </a:p>
          <a:p>
            <a:pPr lvl="1">
              <a:buAutoNum type="arabicPeriod"/>
            </a:pPr>
            <a:r>
              <a:rPr/>
              <a:t>Create a new variable</a:t>
            </a:r>
          </a:p>
          <a:p>
            <a:pPr lvl="1">
              <a:buAutoNum type="arabicPeriod"/>
            </a:pPr>
            <a:r>
              <a:rPr/>
              <a:t>Extract numbers</a:t>
            </a:r>
          </a:p>
          <a:p>
            <a:pPr lvl="1">
              <a:buAutoNum type="arabicPeriod"/>
            </a:pPr>
            <a:r>
              <a:rPr/>
              <a:t>Extract strings</a:t>
            </a:r>
          </a:p>
          <a:p>
            <a:pPr lvl="1">
              <a:buAutoNum type="arabicPeriod"/>
            </a:pPr>
            <a:r>
              <a:rPr/>
              <a:t>Parse dates</a:t>
            </a:r>
          </a:p>
          <a:p>
            <a:pPr lvl="1">
              <a:buAutoNum type="arabicPeriod"/>
            </a:pPr>
            <a:r>
              <a:rPr/>
              <a:t>Convert columns to rows and back again</a:t>
            </a:r>
          </a:p>
          <a:p>
            <a:pPr lvl="1">
              <a:buAutoNum type="arabicPeriod"/>
            </a:pPr>
            <a:r>
              <a:rPr/>
              <a:t>Delete columns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Rename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The variable called </a:t>
            </a:r>
            <a:r>
              <a:rPr sz="1800">
                <a:latin typeface="Courier"/>
              </a:rPr>
              <a:t>na</a:t>
            </a:r>
            <a:r>
              <a:rPr/>
              <a:t> is very confusing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sodium =</a:t>
            </a:r>
            <a:r>
              <a:rPr sz="1800">
                <a:latin typeface="Courier"/>
              </a:rPr>
              <a:t> na)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 sz="1800">
                <a:latin typeface="Courier"/>
              </a:rPr>
              <a:t>mutate</a:t>
            </a:r>
            <a:r>
              <a:rPr/>
              <a:t> function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bmi =</a:t>
            </a:r>
            <a:r>
              <a:rPr sz="1800">
                <a:latin typeface="Courier"/>
              </a:rPr>
              <a:t> (weight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(height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Parse numbers from text using the </a:t>
            </a:r>
            <a:r>
              <a:rPr sz="1800">
                <a:latin typeface="Courier"/>
              </a:rPr>
              <a:t>readr</a:t>
            </a:r>
            <a:r>
              <a:rPr/>
              <a:t> package.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(readr)</a:t>
            </a:r>
          </a:p>
          <a:p>
            <a:pPr lvl="0" marL="0" indent="0">
              <a:buNone/>
            </a:pPr>
            <a:r>
              <a:rPr/>
              <a:t>Create a vector where the unit has been included as part of the value. You can’t do maths on this vector.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weight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"70kg"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"80 kg"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"82 kg"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"74"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"39"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weight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parse_number</a:t>
            </a:r>
            <a:r>
              <a:rPr sz="1800">
                <a:latin typeface="Courier"/>
              </a:rPr>
              <a:t>(weight)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(weight)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num [1:5] 70 80 82 74 39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(stringr)</a:t>
            </a:r>
            <a:br/>
            <a:r>
              <a:rPr sz="1800">
                <a:latin typeface="Courier"/>
              </a:rPr>
              <a:t>test_gender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Notice that </a:t>
            </a:r>
            <a:r>
              <a:rPr sz="1800">
                <a:latin typeface="Courier"/>
              </a:rPr>
              <a:t>female</a:t>
            </a:r>
            <a:r>
              <a:rPr/>
              <a:t> is coded in 2 different ways</a:t>
            </a:r>
          </a:p>
          <a:p>
            <a:pPr lvl="0" marL="0" indent="0">
              <a:buNone/>
            </a:pPr>
            <a:r>
              <a:rPr/>
              <a:t>We can change all of the letters to uppercase.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str_to_upper</a:t>
            </a:r>
            <a:r>
              <a:rPr sz="1800">
                <a:latin typeface="Courier"/>
              </a:rPr>
              <a:t>(test_gender)</a:t>
            </a:r>
            <a:br/>
            <a:r>
              <a:rPr sz="1800">
                <a:latin typeface="Courier"/>
              </a:rPr>
              <a:t>test_gender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"F" "F" "M" "F"</a:t>
            </a:r>
          </a:p>
          <a:p>
            <a:pPr lvl="0" marL="0" indent="0">
              <a:buNone/>
            </a:pPr>
            <a:r>
              <a:rPr/>
              <a:t>Look at the manipulate strings cheat sheet for other functions you can use.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treats dates as characters unless you tell it not to.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(lubridate)</a:t>
            </a:r>
            <a:br/>
            <a:br/>
            <a:r>
              <a:rPr sz="1800">
                <a:latin typeface="Courier"/>
              </a:rPr>
              <a:t>test_dates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"02-01-12"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"03-04-15"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"15-06-02"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Convert these characters to dates.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test_dates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(test_dates)</a:t>
            </a:r>
            <a:br/>
            <a:r>
              <a:rPr sz="1800">
                <a:latin typeface="Courier"/>
              </a:rPr>
              <a:t>test_dates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"2012-01-02" "2015-04-03" "2002-06-15"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Parsing</a:t>
            </a:r>
            <a:r>
              <a:rPr/>
              <a:t> </a:t>
            </a:r>
            <a:r>
              <a:rPr/>
              <a:t>dates.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extract components of dates.</a:t>
            </a:r>
          </a:p>
          <a:p>
            <a:pPr lvl="0" marL="0" indent="0">
              <a:buNone/>
            </a:pPr>
            <a:r>
              <a:rPr/>
              <a:t>Extracting years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year_born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year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ymd</a:t>
            </a:r>
            <a:r>
              <a:rPr sz="1800">
                <a:latin typeface="Courier"/>
              </a:rPr>
              <a:t>(dob)))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year_born)</a:t>
            </a:r>
          </a:p>
          <a:p>
            <a:pPr lvl="0" marL="0" indent="0">
              <a:buNone/>
            </a:pPr>
            <a:r>
              <a:rPr/>
              <a:t>Extracting days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discharge_day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ymd_hms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discharge_dttm)))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discharge_day)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Date</a:t>
            </a:r>
            <a:r>
              <a:rPr/>
              <a:t> </a:t>
            </a:r>
            <a:r>
              <a:rPr/>
              <a:t>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often want to calculate the difference between two dates or times. Let’s calculate the length of stay of patients admitted to the ICU.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difftime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ymd_hms</a:t>
            </a:r>
            <a:r>
              <a:rPr sz="1800">
                <a:latin typeface="Courier"/>
              </a:rPr>
              <a:t>(discharge_dttm),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ymd_hms</a:t>
            </a:r>
            <a:r>
              <a:rPr sz="1800">
                <a:latin typeface="Courier"/>
              </a:rPr>
              <a:t>(arrival_dttm), </a:t>
            </a:r>
            <a:r>
              <a:rPr sz="1800">
                <a:solidFill>
                  <a:srgbClr val="902000"/>
                </a:solidFill>
                <a:latin typeface="Courier"/>
              </a:rPr>
              <a:t>units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"days"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6.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rows.</a:t>
            </a:r>
          </a:p>
        </p:txBody>
      </p:sp>
      <p:pic>
        <p:nvPicPr>
          <p:cNvPr descr="../Images/WideToLong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2413000"/>
            <a:ext cx="105156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Convert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one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may want to calculate the mean and standard deviation of all temperatures, and don’t care about the source.</a:t>
            </a:r>
          </a:p>
          <a:p>
            <a:pPr lvl="1"/>
            <a:r>
              <a:rPr/>
              <a:t>You may want to plot all temperatures on a graph.</a:t>
            </a:r>
          </a:p>
          <a:p>
            <a:pPr lvl="1"/>
            <a:r>
              <a:rPr/>
              <a:t>Instead of temperature area, you may have temperature on day 1, 2 etc.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the </a:t>
            </a:r>
            <a:r>
              <a:rPr sz="1800">
                <a:latin typeface="Courier"/>
              </a:rPr>
              <a:t>dplyr</a:t>
            </a:r>
            <a:r>
              <a:rPr/>
              <a:t> package.</a:t>
            </a:r>
          </a:p>
          <a:p>
            <a:pPr lvl="1"/>
            <a:r>
              <a:rPr/>
              <a:t>Standard methods for selecting data</a:t>
            </a:r>
          </a:p>
          <a:p>
            <a:pPr lvl="1"/>
            <a:r>
              <a:rPr/>
              <a:t>Recipies to perform common operations</a:t>
            </a:r>
          </a:p>
          <a:p>
            <a:pPr lvl="2"/>
            <a:r>
              <a:rPr/>
              <a:t>Manipulating strings</a:t>
            </a:r>
          </a:p>
          <a:p>
            <a:pPr lvl="2"/>
            <a:r>
              <a:rPr/>
              <a:t>Manipulating dates</a:t>
            </a:r>
          </a:p>
          <a:p>
            <a:pPr lvl="2"/>
            <a:r>
              <a:rPr/>
              <a:t>Changing data structure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(tidyr)</a:t>
            </a:r>
            <a:br/>
            <a:r>
              <a:rPr sz="1800">
                <a:latin typeface="Courier"/>
              </a:rPr>
              <a:t>cchic</a:t>
            </a:r>
            <a:br/>
            <a:br/>
            <a:r>
              <a:rPr sz="1800">
                <a:latin typeface="Courier"/>
              </a:rPr>
              <a:t>cchic_long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gather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"temp_point"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"temperature"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temp_c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temp_nc</a:t>
            </a:r>
            <a:br/>
            <a:r>
              <a:rPr sz="1800">
                <a:latin typeface="Courier"/>
              </a:rPr>
              <a:t>  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(cchic_long)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‘</a:t>
            </a:r>
            <a:r>
              <a:rPr/>
              <a:t>gathered</a:t>
            </a:r>
            <a:r>
              <a:rPr/>
              <a:t>’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  <a:br/>
            <a:r>
              <a:rPr sz="1800">
                <a:latin typeface="Courier"/>
              </a:rPr>
              <a:t>cchic_long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temp_point,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(temperature)</a:t>
            </a:r>
            <a:br/>
            <a:r>
              <a:rPr sz="1800">
                <a:latin typeface="Courier"/>
              </a:rPr>
              <a:t>  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7.</a:t>
            </a:r>
            <a:r>
              <a:rPr/>
              <a:t> </a:t>
            </a:r>
            <a:r>
              <a:rPr/>
              <a:t>Deleting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if we wanted to remove the </a:t>
            </a:r>
            <a:r>
              <a:rPr sz="1800">
                <a:latin typeface="Courier"/>
              </a:rPr>
              <a:t>temp_nc</a:t>
            </a:r>
            <a:r>
              <a:rPr/>
              <a:t> variable?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temp_nc)</a:t>
            </a:r>
          </a:p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-</a:t>
            </a:r>
            <a:r>
              <a:rPr/>
              <a:t> sign means deselect here.</a:t>
            </a:r>
          </a:p>
          <a:p>
            <a:pPr lvl="0" marL="0" indent="0">
              <a:buNone/>
            </a:pPr>
            <a:r>
              <a:rPr/>
              <a:t>Don’t forget to assign the above code to something, otherwise the output won’t be saved.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How many patients weigh more than 70kg?</a:t>
            </a:r>
          </a:p>
          <a:p>
            <a:pPr lvl="2"/>
            <a:r>
              <a:rPr/>
              <a:t>Hint- look at the </a:t>
            </a:r>
            <a:r>
              <a:rPr sz="1800">
                <a:latin typeface="Courier"/>
              </a:rPr>
              <a:t>n()</a:t>
            </a:r>
            <a:r>
              <a:rPr/>
              <a:t> function.</a:t>
            </a:r>
          </a:p>
          <a:p>
            <a:pPr lvl="1">
              <a:buAutoNum type="arabicPeriod"/>
            </a:pPr>
            <a:r>
              <a:rPr/>
              <a:t>Outcome of patients who were 60 years or older?</a:t>
            </a:r>
          </a:p>
          <a:p>
            <a:pPr lvl="2"/>
            <a:r>
              <a:rPr/>
              <a:t>What is the mean length of stay of patients who are 60 years or older?</a:t>
            </a:r>
          </a:p>
          <a:p>
            <a:pPr lvl="2"/>
            <a:r>
              <a:rPr/>
              <a:t>How many of these patients were discharged alive?</a:t>
            </a:r>
          </a:p>
          <a:p>
            <a:pPr lvl="2"/>
            <a:r>
              <a:rPr/>
              <a:t>Hint - the variable </a:t>
            </a:r>
            <a:r>
              <a:rPr sz="1800">
                <a:latin typeface="Courier"/>
              </a:rPr>
              <a:t>vital_status</a:t>
            </a:r>
            <a:r>
              <a:rPr/>
              <a:t> indicates if the patient was alive or dead on discharge.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weigh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70kg?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(weight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70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number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</a:t>
            </a:r>
            <a:r>
              <a:rPr sz="1800">
                <a:latin typeface="Courier"/>
              </a:rPr>
              <a:t>())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1
##   number
##    &lt;int&gt;
## 1   2508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Outcome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older.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Mean length of stay</a:t>
            </a:r>
            <a:br/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(los,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Number of people alive at discharge.</a:t>
            </a:r>
            <a:br/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(vital_status)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.
##    A    D 
## 2936  391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wrangling?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Transforming raw data into a form you can use for analysis</a:t>
            </a:r>
          </a:p>
          <a:p>
            <a:pPr lvl="1"/>
            <a:r>
              <a:rPr/>
              <a:t>Includes</a:t>
            </a:r>
          </a:p>
          <a:p>
            <a:pPr lvl="2"/>
            <a:r>
              <a:rPr/>
              <a:t>Cleaning data (Workshop 2)</a:t>
            </a:r>
          </a:p>
          <a:p>
            <a:pPr lvl="2"/>
            <a:r>
              <a:rPr/>
              <a:t>Organising it into a structure that allows you to analyse it.</a:t>
            </a:r>
          </a:p>
          <a:p>
            <a:pPr lvl="2"/>
            <a:r>
              <a:rPr/>
              <a:t>Creating derived variables from raw data</a:t>
            </a:r>
          </a:p>
          <a:p>
            <a:pPr lvl="2"/>
            <a:r>
              <a:rPr/>
              <a:t>Validating the 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Taking raw data</a:t>
            </a:r>
          </a:p>
          <a:p>
            <a:pPr lvl="1"/>
            <a:r>
              <a:rPr/>
              <a:t>Subjecting it to processes along a data pipeline</a:t>
            </a:r>
          </a:p>
          <a:p>
            <a:pPr lvl="1"/>
            <a:r>
              <a:rPr/>
              <a:t>You can then use your processed data for analysis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PipelineWrangl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98700"/>
            <a:ext cx="10515600" cy="336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dplyr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You only need to install the package once.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"dplyr"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You need to load the package each time you open R.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 data from the file you created earlier. The data frame should be called </a:t>
            </a:r>
            <a:r>
              <a:rPr sz="1800">
                <a:latin typeface="Courier"/>
              </a:rPr>
              <a:t>cchic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Takes whatever you did before, and passes it on to the next function</a:t>
            </a:r>
          </a:p>
          <a:p>
            <a:pPr lvl="1"/>
            <a:r>
              <a:rPr/>
              <a:t>Whenever you see it, think of the word ‘then’</a:t>
            </a:r>
          </a:p>
          <a:p>
            <a:pPr lvl="1"/>
            <a:r>
              <a:rPr sz="1800">
                <a:latin typeface="Courier"/>
              </a:rPr>
              <a:t>data_frame_name %&gt;%  [select certain patients/rows] %&gt;%  [function]</a:t>
            </a:r>
          </a:p>
          <a:p>
            <a:pPr lvl="1"/>
            <a:r>
              <a:rPr/>
              <a:t>Shortcut - </a:t>
            </a:r>
            <a:r>
              <a:rPr sz="1800">
                <a:latin typeface="Courier"/>
              </a:rPr>
              <a:t>Cmd + Shift + M</a:t>
            </a:r>
            <a:r>
              <a:rPr/>
              <a:t> (Mac) </a:t>
            </a:r>
            <a:r>
              <a:rPr sz="1800">
                <a:latin typeface="Courier"/>
              </a:rPr>
              <a:t>Ctrl + Shift + M</a:t>
            </a:r>
            <a:r>
              <a:rPr/>
              <a:t> (Windows)</a:t>
            </a:r>
          </a:p>
        </p:txBody>
      </p:sp>
      <p:pic>
        <p:nvPicPr>
          <p:cNvPr descr="../Images/Pi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603500"/>
            <a:ext cx="5181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</dc:title>
  <dc:creator/>
  <cp:keywords/>
  <dcterms:created xsi:type="dcterms:W3CDTF">2019-10-29T21:48:01Z</dcterms:created>
  <dcterms:modified xsi:type="dcterms:W3CDTF">2019-10-29T21:48:01Z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