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notesMaster" Target="notesMasters/notesMaster1.xml" /><Relationship Id="rId47" Type="http://schemas.openxmlformats.org/officeDocument/2006/relationships/theme" Target="theme/theme1.xml" /><Relationship Id="rId46" Type="http://schemas.openxmlformats.org/officeDocument/2006/relationships/viewProps" Target="viewProps.xml" /><Relationship Id="rId1" Type="http://schemas.openxmlformats.org/officeDocument/2006/relationships/slideMaster" Target="slideMasters/slideMaster1.xml" /><Relationship Id="rId45" Type="http://schemas.openxmlformats.org/officeDocument/2006/relationships/presProps" Target="presProps.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Help</a:t>
            </a:r>
            <a:r>
              <a:rPr/>
              <a:t> </a:t>
            </a:r>
            <a:r>
              <a:rPr/>
              <a:t>them</a:t>
            </a:r>
            <a:r>
              <a:rPr/>
              <a:t> </a:t>
            </a:r>
            <a:r>
              <a:rPr/>
              <a:t>load</a:t>
            </a:r>
            <a:r>
              <a:rPr/>
              <a:t> </a:t>
            </a:r>
            <a:r>
              <a:rPr/>
              <a:t>the</a:t>
            </a:r>
            <a:r>
              <a:rPr/>
              <a:t> </a:t>
            </a:r>
            <a:r>
              <a:rPr/>
              <a:t>dataset</a:t>
            </a:r>
            <a:r>
              <a:rPr/>
              <a:t> </a:t>
            </a:r>
            <a:r>
              <a:rPr/>
              <a:t>if</a:t>
            </a:r>
            <a:r>
              <a:rPr/>
              <a:t> </a:t>
            </a:r>
            <a:r>
              <a:rPr/>
              <a:t>needed.</a:t>
            </a:r>
            <a:r>
              <a:rPr/>
              <a:t> </a:t>
            </a:r>
            <a:r>
              <a:rPr/>
              <a:t>This</a:t>
            </a:r>
            <a:r>
              <a:rPr/>
              <a:t> </a:t>
            </a:r>
            <a:r>
              <a:rPr/>
              <a:t>is</a:t>
            </a:r>
            <a:r>
              <a:rPr/>
              <a:t> </a:t>
            </a:r>
            <a:r>
              <a:rPr/>
              <a:t>the</a:t>
            </a:r>
            <a:r>
              <a:rPr/>
              <a:t> </a:t>
            </a:r>
            <a:r>
              <a:rPr/>
              <a:t>same</a:t>
            </a:r>
            <a:r>
              <a:rPr/>
              <a:t> </a:t>
            </a:r>
            <a:r>
              <a:rPr/>
              <a:t>one</a:t>
            </a:r>
            <a:r>
              <a:rPr/>
              <a:t> </a:t>
            </a:r>
            <a:r>
              <a:rPr/>
              <a:t>they</a:t>
            </a:r>
            <a:r>
              <a:rPr/>
              <a:t> </a:t>
            </a:r>
            <a:r>
              <a:rPr/>
              <a:t>used</a:t>
            </a:r>
            <a:r>
              <a:rPr/>
              <a:t> </a:t>
            </a:r>
            <a:r>
              <a:rPr/>
              <a:t>in</a:t>
            </a:r>
            <a:r>
              <a:rPr/>
              <a:t> </a:t>
            </a:r>
            <a:r>
              <a:rPr/>
              <a:t>the</a:t>
            </a:r>
            <a:r>
              <a:rPr/>
              <a:t> </a:t>
            </a:r>
            <a:r>
              <a:rPr/>
              <a:t>morning.</a:t>
            </a:r>
            <a:r>
              <a:rPr/>
              <a:t> </a:t>
            </a:r>
            <a:r>
              <a:rPr/>
              <a:t>It</a:t>
            </a:r>
            <a:r>
              <a:rPr/>
              <a:t> </a:t>
            </a:r>
            <a:r>
              <a:rPr/>
              <a:t>should</a:t>
            </a:r>
            <a:r>
              <a:rPr/>
              <a:t> </a:t>
            </a:r>
            <a:r>
              <a:rPr/>
              <a:t>include</a:t>
            </a:r>
            <a:r>
              <a:rPr/>
              <a:t> </a:t>
            </a:r>
            <a:r>
              <a:rPr/>
              <a:t>the</a:t>
            </a:r>
            <a:r>
              <a:rPr/>
              <a:t> </a:t>
            </a:r>
            <a:r>
              <a:rPr/>
              <a:t>length</a:t>
            </a:r>
            <a:r>
              <a:rPr/>
              <a:t> </a:t>
            </a:r>
            <a:r>
              <a:rPr/>
              <a:t>of</a:t>
            </a:r>
            <a:r>
              <a:rPr/>
              <a:t> </a:t>
            </a:r>
            <a:r>
              <a:rPr/>
              <a:t>stay</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then</a:t>
            </a:r>
            <a:r>
              <a:rPr/>
              <a:t> </a:t>
            </a: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types</a:t>
            </a:r>
            <a:r>
              <a:rPr/>
              <a:t> </a:t>
            </a:r>
            <a:r>
              <a:rPr/>
              <a:t>have</a:t>
            </a:r>
            <a:r>
              <a:rPr/>
              <a:t> </a:t>
            </a:r>
            <a:r>
              <a:rPr/>
              <a:t>been</a:t>
            </a:r>
            <a:r>
              <a:rPr/>
              <a:t> </a:t>
            </a:r>
            <a:r>
              <a:rPr/>
              <a:t>covered</a:t>
            </a:r>
            <a:r>
              <a:rPr/>
              <a:t> </a:t>
            </a:r>
            <a:r>
              <a:rPr/>
              <a:t>in</a:t>
            </a:r>
            <a:r>
              <a:rPr/>
              <a:t> </a:t>
            </a:r>
            <a:r>
              <a:rPr/>
              <a:t>course</a:t>
            </a:r>
            <a:r>
              <a:rPr/>
              <a:t> </a:t>
            </a:r>
            <a:r>
              <a:rPr/>
              <a:t>before.</a:t>
            </a:r>
            <a:r>
              <a:rPr/>
              <a:t> </a:t>
            </a:r>
            <a:r>
              <a:rPr/>
              <a:t>The</a:t>
            </a:r>
            <a:r>
              <a:rPr/>
              <a:t> </a:t>
            </a:r>
            <a:r>
              <a:rPr/>
              <a:t>next</a:t>
            </a:r>
            <a:r>
              <a:rPr/>
              <a:t> </a:t>
            </a:r>
            <a:r>
              <a:rPr/>
              <a:t>few</a:t>
            </a:r>
            <a:r>
              <a:rPr/>
              <a:t> </a:t>
            </a:r>
            <a:r>
              <a:rPr/>
              <a:t>slides</a:t>
            </a:r>
            <a:r>
              <a:rPr/>
              <a:t> </a:t>
            </a:r>
            <a:r>
              <a:rPr/>
              <a:t>should</a:t>
            </a:r>
            <a:r>
              <a:rPr/>
              <a:t> </a:t>
            </a:r>
            <a:r>
              <a:rPr/>
              <a:t>be</a:t>
            </a:r>
            <a:r>
              <a:rPr/>
              <a:t> </a:t>
            </a:r>
            <a:r>
              <a:rPr/>
              <a:t>a</a:t>
            </a:r>
            <a:r>
              <a:rPr/>
              <a:t> </a:t>
            </a:r>
            <a:r>
              <a:rPr/>
              <a:t>bit</a:t>
            </a:r>
            <a:r>
              <a:rPr/>
              <a:t> </a:t>
            </a:r>
            <a:r>
              <a:rPr/>
              <a:t>of</a:t>
            </a:r>
            <a:r>
              <a:rPr/>
              <a:t> </a:t>
            </a:r>
            <a:r>
              <a:rPr/>
              <a:t>a</a:t>
            </a:r>
            <a:r>
              <a:rPr/>
              <a:t> </a:t>
            </a:r>
            <a:r>
              <a:rPr/>
              <a:t>recap.</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do</a:t>
            </a:r>
            <a:r>
              <a:rPr/>
              <a:t> </a:t>
            </a:r>
            <a:r>
              <a:rPr/>
              <a:t>we</a:t>
            </a:r>
            <a:r>
              <a:rPr/>
              <a:t> </a:t>
            </a:r>
            <a:r>
              <a:rPr/>
              <a:t>convey</a:t>
            </a:r>
            <a:r>
              <a:rPr/>
              <a:t> </a:t>
            </a:r>
            <a:r>
              <a:rPr/>
              <a:t>information</a:t>
            </a:r>
            <a:r>
              <a:rPr/>
              <a:t> </a:t>
            </a:r>
            <a:r>
              <a:rPr/>
              <a:t>on</a:t>
            </a:r>
            <a:r>
              <a:rPr/>
              <a:t> </a:t>
            </a:r>
            <a:r>
              <a:rPr/>
              <a:t>what</a:t>
            </a:r>
            <a:r>
              <a:rPr/>
              <a:t> </a:t>
            </a:r>
            <a:r>
              <a:rPr/>
              <a:t>your</a:t>
            </a:r>
            <a:r>
              <a:rPr/>
              <a:t> </a:t>
            </a:r>
            <a:r>
              <a:rPr/>
              <a:t>data</a:t>
            </a:r>
            <a:r>
              <a:rPr/>
              <a:t> </a:t>
            </a:r>
            <a:r>
              <a:rPr/>
              <a:t>looks</a:t>
            </a:r>
            <a:r>
              <a:rPr/>
              <a:t> </a:t>
            </a:r>
            <a:r>
              <a:rPr/>
              <a:t>like,</a:t>
            </a:r>
            <a:r>
              <a:rPr/>
              <a:t> </a:t>
            </a:r>
            <a:r>
              <a:rPr/>
              <a:t>using</a:t>
            </a:r>
            <a:r>
              <a:rPr/>
              <a:t> </a:t>
            </a:r>
            <a:r>
              <a:rPr/>
              <a:t>numbers</a:t>
            </a:r>
            <a:r>
              <a:rPr/>
              <a:t> </a:t>
            </a:r>
            <a:r>
              <a:rPr/>
              <a:t>or</a:t>
            </a:r>
            <a:r>
              <a:rPr/>
              <a:t> </a:t>
            </a:r>
            <a:r>
              <a:rPr/>
              <a:t>figures?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Emphasise</a:t>
            </a:r>
            <a:r>
              <a:rPr/>
              <a:t> </a:t>
            </a:r>
            <a:r>
              <a:rPr/>
              <a:t>that</a:t>
            </a:r>
            <a:r>
              <a:rPr/>
              <a:t> </a:t>
            </a:r>
            <a:r>
              <a:rPr/>
              <a:t>parametric</a:t>
            </a:r>
            <a:r>
              <a:rPr/>
              <a:t> </a:t>
            </a:r>
            <a:r>
              <a:rPr/>
              <a:t>is</a:t>
            </a:r>
            <a:r>
              <a:rPr/>
              <a:t> </a:t>
            </a:r>
            <a:r>
              <a:rPr/>
              <a:t>not</a:t>
            </a:r>
            <a:r>
              <a:rPr/>
              <a:t> </a:t>
            </a:r>
            <a:r>
              <a:rPr/>
              <a:t>equal</a:t>
            </a:r>
            <a:r>
              <a:rPr/>
              <a:t> </a:t>
            </a:r>
            <a:r>
              <a:rPr/>
              <a:t>to</a:t>
            </a:r>
            <a:r>
              <a:rPr/>
              <a:t> </a:t>
            </a:r>
            <a:r>
              <a:rPr/>
              <a:t>normal.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plot</a:t>
            </a:r>
            <a:r>
              <a:rPr/>
              <a:t> </a:t>
            </a:r>
            <a:r>
              <a:rPr/>
              <a:t>the</a:t>
            </a:r>
            <a:r>
              <a:rPr/>
              <a:t> </a:t>
            </a:r>
            <a:r>
              <a:rPr/>
              <a:t>graphs.</a:t>
            </a:r>
            <a:r>
              <a:rPr/>
              <a:t> </a:t>
            </a:r>
            <a:r>
              <a:rPr/>
              <a:t>Explain</a:t>
            </a:r>
            <a:r>
              <a:rPr/>
              <a:t> </a:t>
            </a:r>
            <a:r>
              <a:rPr/>
              <a:t>that</a:t>
            </a:r>
            <a:r>
              <a:rPr/>
              <a:t> </a:t>
            </a:r>
            <a:r>
              <a:rPr/>
              <a:t>we</a:t>
            </a:r>
            <a:r>
              <a:rPr/>
              <a:t> </a:t>
            </a:r>
            <a:r>
              <a:rPr/>
              <a:t>are</a:t>
            </a:r>
            <a:r>
              <a:rPr/>
              <a:t> </a:t>
            </a:r>
            <a:r>
              <a:rPr/>
              <a:t>generating</a:t>
            </a:r>
            <a:r>
              <a:rPr/>
              <a:t> </a:t>
            </a:r>
            <a:r>
              <a:rPr/>
              <a:t>ramdom</a:t>
            </a:r>
            <a:r>
              <a:rPr/>
              <a:t> </a:t>
            </a:r>
            <a:r>
              <a:rPr/>
              <a:t>data</a:t>
            </a:r>
            <a:r>
              <a:rPr/>
              <a:t> </a:t>
            </a:r>
            <a:r>
              <a:rPr/>
              <a:t>from</a:t>
            </a:r>
            <a:r>
              <a:rPr/>
              <a:t> </a:t>
            </a:r>
            <a:r>
              <a:rPr/>
              <a:t>different</a:t>
            </a:r>
            <a:r>
              <a:rPr/>
              <a:t> </a:t>
            </a:r>
            <a:r>
              <a:rPr/>
              <a:t>distributions</a:t>
            </a:r>
            <a:r>
              <a:rPr/>
              <a:t> </a:t>
            </a:r>
            <a:r>
              <a:rPr/>
              <a:t>and</a:t>
            </a:r>
            <a:r>
              <a:rPr/>
              <a:t> </a:t>
            </a:r>
            <a:r>
              <a:rPr/>
              <a:t>plotting</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Describe</a:t>
            </a:r>
            <a:r>
              <a:rPr/>
              <a:t> </a:t>
            </a:r>
            <a:r>
              <a:rPr/>
              <a:t>the</a:t>
            </a:r>
            <a:r>
              <a:rPr/>
              <a:t> </a:t>
            </a:r>
            <a:r>
              <a:rPr/>
              <a:t>golem</a:t>
            </a:r>
            <a:r>
              <a:rPr/>
              <a:t> </a:t>
            </a:r>
            <a:r>
              <a:rPr/>
              <a:t>story,</a:t>
            </a:r>
            <a:r>
              <a:rPr/>
              <a:t> </a:t>
            </a:r>
            <a:r>
              <a:rPr/>
              <a:t>and</a:t>
            </a:r>
            <a:r>
              <a:rPr/>
              <a:t> </a:t>
            </a:r>
            <a:r>
              <a:rPr/>
              <a:t>say</a:t>
            </a:r>
            <a:r>
              <a:rPr/>
              <a:t> </a:t>
            </a:r>
            <a:r>
              <a:rPr/>
              <a:t>that</a:t>
            </a:r>
            <a:r>
              <a:rPr/>
              <a:t> </a:t>
            </a:r>
            <a:r>
              <a:rPr/>
              <a:t>the</a:t>
            </a:r>
            <a:r>
              <a:rPr/>
              <a:t> </a:t>
            </a:r>
            <a:r>
              <a:rPr/>
              <a:t>book</a:t>
            </a:r>
            <a:r>
              <a:rPr/>
              <a:t> </a:t>
            </a:r>
            <a:r>
              <a:rPr/>
              <a:t>is</a:t>
            </a:r>
            <a:r>
              <a:rPr/>
              <a:t> </a:t>
            </a:r>
            <a:r>
              <a:rPr/>
              <a:t>good</a:t>
            </a:r>
            <a:r>
              <a:rPr/>
              <a:t> </a:t>
            </a:r>
            <a:r>
              <a:rPr/>
              <a:t>if</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these</a:t>
            </a:r>
            <a:r>
              <a:rPr/>
              <a:t> </a:t>
            </a:r>
            <a:r>
              <a:rPr/>
              <a:t>number</a:t>
            </a:r>
            <a:r>
              <a:rPr/>
              <a:t> </a:t>
            </a:r>
            <a:r>
              <a:rPr/>
              <a:t>may</a:t>
            </a:r>
            <a:r>
              <a:rPr/>
              <a:t> </a:t>
            </a:r>
            <a:r>
              <a:rPr/>
              <a:t>not</a:t>
            </a:r>
            <a:r>
              <a:rPr/>
              <a:t> </a:t>
            </a:r>
            <a:r>
              <a:rPr/>
              <a:t>be</a:t>
            </a:r>
            <a:r>
              <a:rPr/>
              <a:t> </a:t>
            </a:r>
            <a:r>
              <a:rPr/>
              <a:t>the</a:t>
            </a:r>
            <a:r>
              <a:rPr/>
              <a:t> </a:t>
            </a:r>
            <a:r>
              <a:rPr/>
              <a:t>same</a:t>
            </a:r>
            <a:r>
              <a:rPr/>
              <a:t> </a:t>
            </a:r>
            <a:r>
              <a:rPr/>
              <a:t>as</a:t>
            </a:r>
            <a:r>
              <a:rPr/>
              <a:t> </a:t>
            </a:r>
            <a:r>
              <a:rPr/>
              <a:t>the</a:t>
            </a:r>
            <a:r>
              <a:rPr/>
              <a:t> </a:t>
            </a:r>
            <a:r>
              <a:rPr/>
              <a:t>one</a:t>
            </a:r>
            <a:r>
              <a:rPr/>
              <a:t> </a:t>
            </a:r>
            <a:r>
              <a:rPr/>
              <a:t>candidates</a:t>
            </a:r>
            <a:r>
              <a:rPr/>
              <a:t> </a:t>
            </a:r>
            <a:r>
              <a:rPr/>
              <a:t>see</a:t>
            </a:r>
            <a:r>
              <a:rPr/>
              <a:t> </a:t>
            </a:r>
            <a:r>
              <a:rPr/>
              <a:t>on</a:t>
            </a:r>
            <a:r>
              <a:rPr/>
              <a:t> </a:t>
            </a:r>
            <a:r>
              <a:rPr/>
              <a:t>their</a:t>
            </a:r>
            <a:r>
              <a:rPr/>
              <a:t> </a:t>
            </a:r>
            <a:r>
              <a:rPr/>
              <a:t>screens.</a:t>
            </a:r>
            <a:r>
              <a:rPr/>
              <a:t> </a:t>
            </a:r>
            <a:r>
              <a:rPr/>
              <a:t>These</a:t>
            </a:r>
            <a:r>
              <a:rPr/>
              <a:t> </a:t>
            </a:r>
            <a:r>
              <a:rPr/>
              <a:t>slides</a:t>
            </a:r>
            <a:r>
              <a:rPr/>
              <a:t> </a:t>
            </a:r>
            <a:r>
              <a:rPr/>
              <a:t>are</a:t>
            </a:r>
            <a:r>
              <a:rPr/>
              <a:t> </a:t>
            </a:r>
            <a:r>
              <a:rPr/>
              <a:t>based</a:t>
            </a:r>
            <a:r>
              <a:rPr/>
              <a:t> </a:t>
            </a:r>
            <a:r>
              <a:rPr/>
              <a:t>on</a:t>
            </a:r>
            <a:r>
              <a:rPr/>
              <a:t> </a:t>
            </a:r>
            <a:r>
              <a:rPr/>
              <a:t>a</a:t>
            </a:r>
            <a:r>
              <a:rPr/>
              <a:t> </a:t>
            </a:r>
            <a:r>
              <a:rPr/>
              <a:t>smaller</a:t>
            </a:r>
            <a:r>
              <a:rPr/>
              <a:t> </a:t>
            </a:r>
            <a:r>
              <a:rPr/>
              <a:t>version</a:t>
            </a:r>
            <a:r>
              <a:rPr/>
              <a:t> </a:t>
            </a:r>
            <a:r>
              <a:rPr/>
              <a:t>of</a:t>
            </a:r>
            <a:r>
              <a:rPr/>
              <a:t> </a:t>
            </a:r>
            <a:r>
              <a:rPr/>
              <a:t>the</a:t>
            </a:r>
            <a:r>
              <a:rPr/>
              <a:t> </a:t>
            </a:r>
            <a:r>
              <a:rPr/>
              <a:t>dataset.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Tell</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Quickly</a:t>
            </a:r>
            <a:r>
              <a:rPr/>
              <a:t> </a:t>
            </a:r>
            <a:r>
              <a:rPr/>
              <a:t>explain</a:t>
            </a:r>
            <a:r>
              <a:rPr/>
              <a:t> </a:t>
            </a:r>
            <a:r>
              <a:rPr/>
              <a:t>the</a:t>
            </a:r>
            <a:r>
              <a:rPr/>
              <a:t> </a:t>
            </a:r>
            <a:r>
              <a:rPr/>
              <a:t>main</a:t>
            </a:r>
            <a:r>
              <a:rPr/>
              <a:t> </a:t>
            </a:r>
            <a:r>
              <a:rPr/>
              <a:t>points</a:t>
            </a:r>
            <a:r>
              <a:rPr/>
              <a:t> </a:t>
            </a:r>
            <a:r>
              <a:rPr/>
              <a:t>of</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 Id="rId4" Type="http://schemas.openxmlformats.org/officeDocument/2006/relationships/image" Target="../media/image9.png" /><Relationship Id="rId3"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Basic</a:t>
            </a:r>
            <a:r>
              <a:rPr/>
              <a:t> </a:t>
            </a:r>
            <a:r>
              <a:rPr/>
              <a:t>Statistics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Nominal</a:t>
            </a:r>
          </a:p>
          <a:p>
            <a:pPr lvl="2"/>
            <a:r>
              <a:rPr/>
              <a:t>e.g. hair colour, types of antibiotics</a:t>
            </a:r>
          </a:p>
          <a:p>
            <a:pPr lvl="2"/>
            <a:r>
              <a:rPr/>
              <a:t>There is no order between the data types (e.g. blonde, brunette, red hair)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Ordinal</a:t>
            </a:r>
          </a:p>
          <a:p>
            <a:pPr lvl="2"/>
            <a:r>
              <a:rPr/>
              <a:t>There is an order e.g. </a:t>
            </a:r>
            <a:r>
              <a:rPr sz="1800">
                <a:latin typeface="Courier"/>
              </a:rPr>
              <a:t>care_level</a:t>
            </a:r>
            <a:r>
              <a:rPr/>
              <a:t> where Level 3 &gt; Level 2 &gt; Level 1 etc.</a:t>
            </a:r>
          </a:p>
          <a:p>
            <a:pPr lvl="2"/>
            <a:r>
              <a:rPr/>
              <a:t>However, the difference between Level 1 and Level 2 critical care may not be the same as the difference between Level 2 and Level 3.</a:t>
            </a:r>
          </a:p>
        </p:txBody>
      </p:sp>
      <p:pic>
        <p:nvPicPr>
          <p:cNvPr descr="../Images/OrdinalData.png" id="0" name="Picture 1"/>
          <p:cNvPicPr>
            <a:picLocks noGrp="1" noChangeAspect="1"/>
          </p:cNvPicPr>
          <p:nvPr/>
        </p:nvPicPr>
        <p:blipFill>
          <a:blip r:embed="rId2"/>
          <a:stretch>
            <a:fillRect/>
          </a:stretch>
        </p:blipFill>
        <p:spPr bwMode="auto">
          <a:xfrm>
            <a:off x="6172200" y="2438400"/>
            <a:ext cx="5181600" cy="3086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Interval</a:t>
            </a:r>
          </a:p>
          <a:p>
            <a:pPr lvl="2"/>
            <a:r>
              <a:rPr/>
              <a:t>There is an order to data points (e.g. </a:t>
            </a:r>
            <a:r>
              <a:rPr sz="1800">
                <a:latin typeface="Courier"/>
              </a:rPr>
              <a:t>age_cat</a:t>
            </a:r>
            <a:r>
              <a:rPr/>
              <a:t> for age centile) and the difference between these points are equal (e.g. 10 years)</a:t>
            </a:r>
          </a:p>
        </p:txBody>
      </p:sp>
      <p:pic>
        <p:nvPicPr>
          <p:cNvPr descr="../Images/IntervalData.png" id="0" name="Picture 1"/>
          <p:cNvPicPr>
            <a:picLocks noGrp="1" noChangeAspect="1"/>
          </p:cNvPicPr>
          <p:nvPr/>
        </p:nvPicPr>
        <p:blipFill>
          <a:blip r:embed="rId2"/>
          <a:stretch>
            <a:fillRect/>
          </a:stretch>
        </p:blipFill>
        <p:spPr bwMode="auto">
          <a:xfrm>
            <a:off x="6172200" y="2438400"/>
            <a:ext cx="5181600" cy="311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 variables</a:t>
            </a:r>
          </a:p>
          <a:p>
            <a:pPr lvl="1"/>
            <a:r>
              <a:rPr/>
              <a:t>Discrete variables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Describing</a:t>
            </a:r>
            <a:r>
              <a:rPr/>
              <a:t> </a:t>
            </a:r>
            <a:r>
              <a:rPr/>
              <a:t>continuous</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First establish the distribution of the data.</a:t>
            </a:r>
          </a:p>
          <a:p>
            <a:pPr lvl="0" marL="1270000" indent="0">
              <a:buNone/>
            </a:pPr>
            <a:r>
              <a:rPr sz="1800" b="1">
                <a:solidFill>
                  <a:srgbClr val="007020"/>
                </a:solidFill>
                <a:latin typeface="Courier"/>
              </a:rPr>
              <a:t>ggplot</a:t>
            </a:r>
            <a:r>
              <a:rPr sz="1800">
                <a:latin typeface="Courier"/>
              </a:rPr>
              <a:t>(cchic,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age_years))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hist_age.png" id="0" name="Picture 1"/>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the</a:t>
            </a:r>
            <a:r>
              <a:rPr/>
              <a:t> </a:t>
            </a:r>
            <a:r>
              <a:rPr/>
              <a:t>distribution</a:t>
            </a:r>
            <a:r>
              <a:rPr/>
              <a:t> </a:t>
            </a:r>
            <a:r>
              <a:rPr/>
              <a:t>of</a:t>
            </a:r>
            <a:r>
              <a:rPr/>
              <a:t> </a:t>
            </a:r>
            <a:r>
              <a:rPr/>
              <a:t>height?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Try this command</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height))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hist_height.png" id="0" name="Picture 1"/>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Parametric</a:t>
            </a:r>
            <a:r>
              <a:rPr/>
              <a:t> </a:t>
            </a:r>
            <a:r>
              <a:rPr/>
              <a:t>vs</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Parametric data</a:t>
            </a:r>
          </a:p>
          <a:p>
            <a:pPr lvl="2"/>
            <a:r>
              <a:rPr/>
              <a:t>The data follows a known distribution</a:t>
            </a:r>
          </a:p>
          <a:p>
            <a:pPr lvl="2"/>
            <a:r>
              <a:rPr/>
              <a:t>It can be described using </a:t>
            </a:r>
            <a:r>
              <a:rPr i="1"/>
              <a:t>parameters</a:t>
            </a:r>
          </a:p>
          <a:p>
            <a:pPr lvl="2"/>
            <a:r>
              <a:rPr/>
              <a:t>Examples of distributions include, normal, poission, exponential.</a:t>
            </a:r>
          </a:p>
          <a:p>
            <a:pPr lvl="1"/>
            <a:r>
              <a:rPr/>
              <a:t>Non parametric data</a:t>
            </a:r>
          </a:p>
          <a:p>
            <a:pPr lvl="2"/>
            <a:r>
              <a:rPr/>
              <a:t>The data can’t be said to follow a known distribution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parametric</a:t>
            </a:r>
            <a:r>
              <a:rPr/>
              <a:t> </a:t>
            </a:r>
            <a:r>
              <a:rPr/>
              <a:t>and</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do you use numbers to convey what your data looks like.</a:t>
            </a:r>
          </a:p>
          <a:p>
            <a:pPr lvl="1"/>
            <a:r>
              <a:rPr/>
              <a:t>Parametric data</a:t>
            </a:r>
          </a:p>
          <a:p>
            <a:pPr lvl="2"/>
            <a:r>
              <a:rPr/>
              <a:t>Use the parameters that describe the distribution.</a:t>
            </a:r>
          </a:p>
          <a:p>
            <a:pPr lvl="2"/>
            <a:r>
              <a:rPr/>
              <a:t>For a Gaussian (normal) distribution - use mean and standard deviation</a:t>
            </a:r>
          </a:p>
          <a:p>
            <a:pPr lvl="2"/>
            <a:r>
              <a:rPr/>
              <a:t>For a Poission distribution - use average event rate</a:t>
            </a:r>
          </a:p>
          <a:p>
            <a:pPr lvl="2"/>
            <a:r>
              <a:rPr/>
              <a:t>etc.</a:t>
            </a:r>
          </a:p>
          <a:p>
            <a:pPr lvl="1"/>
            <a:r>
              <a:rPr/>
              <a:t>Non Parametric data</a:t>
            </a:r>
          </a:p>
          <a:p>
            <a:pPr lvl="2"/>
            <a:r>
              <a:rPr/>
              <a:t>Use the median (the middle number when they are ranked from lowest to highest) and the interquartile range (the number 75% of the way up the list when ranked minus the number 25% of the way)</a:t>
            </a:r>
          </a:p>
          <a:p>
            <a:pPr lvl="1"/>
            <a:r>
              <a:rPr/>
              <a:t>You can use the command </a:t>
            </a:r>
            <a:r>
              <a:rPr sz="1800">
                <a:latin typeface="Courier"/>
              </a:rPr>
              <a:t>summary(data_frame_name)</a:t>
            </a:r>
            <a:r>
              <a:rPr/>
              <a:t> to get these numbers for each variable.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a:t>
            </a:r>
            <a:r>
              <a:rPr/>
              <a:t> </a:t>
            </a:r>
            <a:r>
              <a:rPr/>
              <a:t>versus</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does standard deviation mean?</a:t>
            </a:r>
          </a:p>
          <a:p>
            <a:pPr lvl="1"/>
            <a:r>
              <a:rPr/>
              <a:t>Both graphs have the same mean (center), but the second one has data which is more spread out.</a:t>
            </a:r>
          </a:p>
          <a:p>
            <a:pPr lvl="0" marL="1270000" indent="0">
              <a:buNone/>
            </a:pPr>
            <a:r>
              <a:rPr sz="1800" i="1">
                <a:solidFill>
                  <a:srgbClr val="60A0B0"/>
                </a:solidFill>
                <a:latin typeface="Courier"/>
              </a:rPr>
              <a:t># small standard deviation</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0.5</a:t>
            </a:r>
            <a:r>
              <a:rPr sz="1800">
                <a:latin typeface="Courier"/>
              </a:rPr>
              <a:t>)</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1</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1</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br/>
            <a:br/>
            <a:r>
              <a:rPr sz="1800" i="1">
                <a:solidFill>
                  <a:srgbClr val="60A0B0"/>
                </a:solidFill>
                <a:latin typeface="Courier"/>
              </a:rPr>
              <a:t># larger standard deviation</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20</a:t>
            </a:r>
            <a:r>
              <a:rPr sz="1800">
                <a:latin typeface="Courier"/>
              </a:rPr>
              <a:t>)</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2</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2</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mean</a:t>
            </a:r>
            <a:r>
              <a:rPr/>
              <a:t> </a:t>
            </a:r>
            <a:r>
              <a:rPr/>
              <a:t>and</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mean</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1.68634</a:t>
            </a:r>
          </a:p>
          <a:p>
            <a:pPr lvl="0" marL="1270000" indent="0">
              <a:buNone/>
            </a:pPr>
            <a:r>
              <a:rPr sz="1800" b="1">
                <a:solidFill>
                  <a:srgbClr val="007020"/>
                </a:solidFill>
                <a:latin typeface="Courier"/>
              </a:rPr>
              <a:t>sd</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0.1011704</a:t>
            </a:r>
          </a:p>
          <a:p>
            <a:pPr lvl="0" marL="0" indent="0">
              <a:buNone/>
            </a:pPr>
            <a:r>
              <a:rPr/>
              <a:t>The </a:t>
            </a:r>
            <a:r>
              <a:rPr sz="1800">
                <a:latin typeface="Courier"/>
              </a:rPr>
              <a:t>na.rm</a:t>
            </a:r>
            <a:r>
              <a:rPr/>
              <a:t> argument tells R to ignore missing values in the variable. What happens if you leave it out?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median</a:t>
            </a:r>
            <a:r>
              <a:rPr/>
              <a:t> </a:t>
            </a:r>
            <a:r>
              <a:rPr/>
              <a:t>and</a:t>
            </a:r>
            <a:r>
              <a:rPr/>
              <a:t> </a:t>
            </a:r>
            <a:r>
              <a:rPr/>
              <a:t>interquartile</a:t>
            </a:r>
            <a:r>
              <a:rPr/>
              <a:t> </a:t>
            </a:r>
            <a:r>
              <a:rPr/>
              <a:t>range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median</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60</a:t>
            </a:r>
          </a:p>
          <a:p>
            <a:pPr lvl="0" marL="1270000" indent="0">
              <a:buNone/>
            </a:pPr>
            <a:r>
              <a:rPr sz="1800" b="1">
                <a:solidFill>
                  <a:srgbClr val="007020"/>
                </a:solidFill>
                <a:latin typeface="Courier"/>
              </a:rPr>
              <a:t>IQR</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20</a:t>
            </a:r>
          </a:p>
          <a:p>
            <a:pPr lvl="0" marL="0" indent="0">
              <a:buNone/>
            </a:pPr>
            <a:r>
              <a:rPr/>
              <a:t>Again, we ignore the missing values.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discrete</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Frequencies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medical)</a:t>
            </a:r>
          </a:p>
          <a:p>
            <a:pPr lvl="0" marL="1270000" indent="0">
              <a:buNone/>
            </a:pPr>
            <a:r>
              <a:rPr sz="1800">
                <a:latin typeface="Courier"/>
              </a:rPr>
              <a:t>## 
##    0    1 
## 2542 2458</a:t>
            </a:r>
          </a:p>
          <a:p>
            <a:pPr lvl="1"/>
            <a:r>
              <a:rPr/>
              <a:t>Proportions</a:t>
            </a:r>
          </a:p>
          <a:p>
            <a:pPr lvl="0" marL="1270000" indent="0">
              <a:buNone/>
            </a:pPr>
            <a:r>
              <a:rPr sz="1800">
                <a:latin typeface="Courier"/>
              </a:rPr>
              <a:t>type &lt;-</a:t>
            </a:r>
            <a:r>
              <a:rPr sz="1800">
                <a:solidFill>
                  <a:srgbClr val="4070A0"/>
                </a:solidFill>
                <a:latin typeface="Courier"/>
              </a:rPr>
              <a:t> </a:t>
            </a: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medical)</a:t>
            </a:r>
            <a:br/>
            <a:r>
              <a:rPr sz="1800" b="1">
                <a:solidFill>
                  <a:srgbClr val="007020"/>
                </a:solidFill>
                <a:latin typeface="Courier"/>
              </a:rPr>
              <a:t>prop.table</a:t>
            </a:r>
            <a:r>
              <a:rPr sz="1800">
                <a:latin typeface="Courier"/>
              </a:rPr>
              <a:t>(type)</a:t>
            </a:r>
          </a:p>
          <a:p>
            <a:pPr lvl="0" marL="1270000" indent="0">
              <a:buNone/>
            </a:pPr>
            <a:r>
              <a:rPr sz="1800">
                <a:latin typeface="Courier"/>
              </a:rPr>
              <a:t>## 
##      0      1 
## 0.5084 0.4916</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Inferential</a:t>
            </a:r>
            <a:r>
              <a:rPr/>
              <a:t> </a:t>
            </a:r>
            <a:r>
              <a:rPr/>
              <a:t>statistics</a:t>
            </a:r>
          </a:p>
        </p:txBody>
      </p:sp>
      <p:pic>
        <p:nvPicPr>
          <p:cNvPr descr="../Images/Golem.png" id="0" name="Picture 1"/>
          <p:cNvPicPr>
            <a:picLocks noGrp="1" noChangeAspect="1"/>
          </p:cNvPicPr>
          <p:nvPr/>
        </p:nvPicPr>
        <p:blipFill>
          <a:blip r:embed="rId3"/>
          <a:stretch>
            <a:fillRect/>
          </a:stretch>
        </p:blipFill>
        <p:spPr bwMode="auto">
          <a:xfrm>
            <a:off x="1460500" y="1816100"/>
            <a:ext cx="3937000" cy="4343400"/>
          </a:xfrm>
          <a:prstGeom prst="rect">
            <a:avLst/>
          </a:prstGeom>
          <a:noFill/>
          <a:ln w="9525">
            <a:noFill/>
            <a:headEnd/>
            <a:tailEnd/>
          </a:ln>
        </p:spPr>
      </p:pic>
      <p:pic>
        <p:nvPicPr>
          <p:cNvPr descr="../Images/StatisticalRethinking.png" id="0" name="Picture 1"/>
          <p:cNvPicPr>
            <a:picLocks noGrp="1" noChangeAspect="1"/>
          </p:cNvPicPr>
          <p:nvPr/>
        </p:nvPicPr>
        <p:blipFill>
          <a:blip r:embed="rId4"/>
          <a:stretch>
            <a:fillRect/>
          </a:stretch>
        </p:blipFill>
        <p:spPr bwMode="auto">
          <a:xfrm>
            <a:off x="7327900" y="1816100"/>
            <a:ext cx="28702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Meaningful</a:t>
            </a:r>
            <a:r>
              <a:rPr/>
              <a:t> </a:t>
            </a:r>
            <a:r>
              <a:rPr/>
              <a:t>analysis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is your hypothesis</a:t>
            </a:r>
          </a:p>
          <a:p>
            <a:pPr lvl="1"/>
            <a:r>
              <a:rPr/>
              <a:t>What type of variables (data type) do you have?</a:t>
            </a:r>
          </a:p>
          <a:p>
            <a:pPr lvl="1"/>
            <a:r>
              <a:rPr/>
              <a:t>What are the assumptions of the test you are using?</a:t>
            </a:r>
          </a:p>
          <a:p>
            <a:pPr lvl="1"/>
            <a:r>
              <a:rPr/>
              <a:t>Interpreting the result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p:pic>
        <p:nvPicPr>
          <p:cNvPr descr="../Images/pValue.png" id="0" name="Picture 1"/>
          <p:cNvPicPr>
            <a:picLocks noGrp="1" noChangeAspect="1"/>
          </p:cNvPicPr>
          <p:nvPr/>
        </p:nvPicPr>
        <p:blipFill>
          <a:blip r:embed="rId2"/>
          <a:stretch>
            <a:fillRect/>
          </a:stretch>
        </p:blipFill>
        <p:spPr bwMode="auto">
          <a:xfrm>
            <a:off x="2794000" y="1816100"/>
            <a:ext cx="66167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we</a:t>
            </a:r>
            <a:r>
              <a:rPr/>
              <a:t> </a:t>
            </a:r>
            <a:r>
              <a:rPr/>
              <a:t>are</a:t>
            </a:r>
            <a:r>
              <a:rPr/>
              <a:t> </a:t>
            </a:r>
            <a:r>
              <a:rPr/>
              <a:t>usually</a:t>
            </a:r>
            <a:r>
              <a:rPr/>
              <a:t> </a:t>
            </a:r>
            <a:r>
              <a:rPr/>
              <a:t>hoping…</a:t>
            </a:r>
          </a:p>
        </p:txBody>
      </p:sp>
      <p:pic>
        <p:nvPicPr>
          <p:cNvPr descr="../Images/pValue2.png" id="0" name="Picture 1"/>
          <p:cNvPicPr>
            <a:picLocks noGrp="1" noChangeAspect="1"/>
          </p:cNvPicPr>
          <p:nvPr/>
        </p:nvPicPr>
        <p:blipFill>
          <a:blip r:embed="rId2"/>
          <a:stretch>
            <a:fillRect/>
          </a:stretch>
        </p:blipFill>
        <p:spPr bwMode="auto">
          <a:xfrm>
            <a:off x="2895600" y="1816100"/>
            <a:ext cx="63881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Testing</a:t>
            </a:r>
            <a:r>
              <a:rPr/>
              <a:t> </a:t>
            </a:r>
            <a:r>
              <a:rPr/>
              <a:t>significance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p-value</a:t>
            </a:r>
          </a:p>
          <a:p>
            <a:pPr lvl="1"/>
            <a:r>
              <a:rPr/>
              <a:t>&lt;0.05</a:t>
            </a:r>
          </a:p>
          <a:p>
            <a:pPr lvl="1"/>
            <a:r>
              <a:rPr/>
              <a:t>0.03-0.049</a:t>
            </a:r>
          </a:p>
          <a:p>
            <a:pPr lvl="2"/>
            <a:r>
              <a:rPr/>
              <a:t>Would benefit from further testing.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It all starts with a hypothesis</a:t>
            </a:r>
          </a:p>
          <a:p>
            <a:pPr lvl="1"/>
            <a:r>
              <a:rPr/>
              <a:t>Null hypothesis</a:t>
            </a:r>
          </a:p>
          <a:p>
            <a:pPr lvl="2"/>
            <a:r>
              <a:rPr/>
              <a:t>“There is no difference in mean height between men and women”</a:t>
            </a:r>
          </a:p>
          <a:p>
            <a:pPr lvl="1"/>
            <a:r>
              <a:rPr/>
              <a:t>Alternate hypothesis</a:t>
            </a:r>
          </a:p>
          <a:p>
            <a:pPr lvl="2"/>
            <a:r>
              <a:rPr/>
              <a:t>“There is a difference in mean height between men and women”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More</a:t>
            </a:r>
            <a:r>
              <a:rPr/>
              <a:t> </a:t>
            </a:r>
            <a:r>
              <a:rPr/>
              <a:t>on</a:t>
            </a:r>
            <a:r>
              <a:rPr/>
              <a:t> </a:t>
            </a:r>
            <a:r>
              <a:rPr/>
              <a:t>hypothesis</a:t>
            </a:r>
            <a:r>
              <a:rPr/>
              <a:t> </a:t>
            </a:r>
            <a:r>
              <a:rPr/>
              <a:t>testing</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 null hypothesis (H0) assumes that the true mean difference (μd) is equal to zero.</a:t>
            </a:r>
          </a:p>
          <a:p>
            <a:pPr lvl="1"/>
            <a:r>
              <a:rPr/>
              <a:t>The two-tailed alternative hypothesis (H1) assumes that μd is not equal to zero.</a:t>
            </a:r>
          </a:p>
          <a:p>
            <a:pPr lvl="1"/>
            <a:r>
              <a:rPr/>
              <a:t>The upper-tailed alternative hypothesis (H1) assumes that μd is greater than zero.</a:t>
            </a:r>
          </a:p>
          <a:p>
            <a:pPr lvl="1"/>
            <a:r>
              <a:rPr/>
              <a:t>The lower-tailed alternative hypothesis (H1) assumes that μd is less than zero.</a:t>
            </a:r>
          </a:p>
          <a:p>
            <a:pPr lvl="1"/>
            <a:r>
              <a:rPr/>
              <a:t>Remember: hypotheses are never about data, they are about the processes which produce the data. The value of μd is unknown. The goal of hypothesis testing is to determine the hypothesis (null or alternative) with which the data are more consistent.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there a difference between the heights of males and females?</a:t>
            </a:r>
          </a:p>
          <a:p>
            <a:pPr lvl="0" marL="1270000" indent="0">
              <a:buNone/>
            </a:pP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(sex)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av.height =</a:t>
            </a:r>
            <a:r>
              <a:rPr sz="1800">
                <a:latin typeface="Courier"/>
              </a:rPr>
              <a:t> </a:t>
            </a:r>
            <a:r>
              <a:rPr sz="1800" b="1">
                <a:solidFill>
                  <a:srgbClr val="007020"/>
                </a:solidFill>
                <a:latin typeface="Courier"/>
              </a:rPr>
              <a:t>mean</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 A tibble: 2 x 2
##   sex   av.height
##   &lt;chr&gt;     &lt;dbl&gt;
## 1 F          1.62
## 2 M          1.74</a:t>
            </a:r>
          </a:p>
          <a:p>
            <a:pPr lvl="0" marL="0" indent="0">
              <a:buNone/>
            </a:pPr>
            <a:r>
              <a:rPr/>
              <a:t>Is the difference between heights statistically significant?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Content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Types of Data</a:t>
            </a:r>
          </a:p>
          <a:p>
            <a:pPr lvl="1"/>
            <a:r>
              <a:rPr/>
              <a:t>Exploring your dataset</a:t>
            </a:r>
          </a:p>
          <a:p>
            <a:pPr lvl="1"/>
            <a:r>
              <a:rPr/>
              <a:t>Descriptive Statistics</a:t>
            </a:r>
          </a:p>
          <a:p>
            <a:pPr lvl="1"/>
            <a:r>
              <a:rPr/>
              <a:t>Inferential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t-test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Compares means between two populations</a:t>
            </a:r>
          </a:p>
          <a:p>
            <a:pPr lvl="1"/>
            <a:r>
              <a:rPr/>
              <a:t>Paired vs. Unpaired</a:t>
            </a:r>
          </a:p>
        </p:txBody>
      </p:sp>
      <p:pic>
        <p:nvPicPr>
          <p:cNvPr descr="../Images/Ttest.png" id="0" name="Picture 1"/>
          <p:cNvPicPr>
            <a:picLocks noGrp="1" noChangeAspect="1"/>
          </p:cNvPicPr>
          <p:nvPr/>
        </p:nvPicPr>
        <p:blipFill>
          <a:blip r:embed="rId2"/>
          <a:stretch>
            <a:fillRect/>
          </a:stretch>
        </p:blipFill>
        <p:spPr bwMode="auto">
          <a:xfrm>
            <a:off x="6172200" y="2590800"/>
            <a:ext cx="5181600" cy="2806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One independent categorical variable with 2 groups and one dependent continuous variable</a:t>
            </a:r>
          </a:p>
          <a:p>
            <a:pPr lvl="1"/>
            <a:r>
              <a:rPr/>
              <a:t>The dependent variable is approximately normally distributed in each group</a:t>
            </a:r>
          </a:p>
          <a:p>
            <a:pPr lvl="1"/>
            <a:r>
              <a:rPr/>
              <a:t>The observations are independent of each other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t.test</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a:latin typeface="Courier"/>
              </a:rPr>
              <a:t>## 
##  Welch Two Sample t-test
## 
## data:  height by sex
## t = -53.367, df = 4925.5, p-value &lt; 2.2e-16
## alternative hypothesis: true difference in means is not equal to 0
## 95 percent confidence interval:
##  -0.1263508 -0.1173967
## sample estimates:
## mean in group F mean in group M 
##        1.619212        1.741086</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counts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Is survival different between genders?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lvl="0" marL="1270000" indent="0">
              <a:buNone/>
            </a:pPr>
            <a:r>
              <a:rPr sz="1800">
                <a:latin typeface="Courier"/>
              </a:rPr>
              <a:t>##    
##        A    D
##   F 1986  260
##   M 2458  296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our</a:t>
            </a:r>
            <a:r>
              <a:rPr/>
              <a:t> </a:t>
            </a:r>
            <a:r>
              <a:rPr/>
              <a:t>hypothesis?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Null hypothesis</a:t>
            </a:r>
          </a:p>
          <a:p>
            <a:pPr lvl="2"/>
            <a:r>
              <a:rPr/>
              <a:t>There is no difference in survival between men and women</a:t>
            </a:r>
          </a:p>
          <a:p>
            <a:pPr lvl="1"/>
            <a:r>
              <a:rPr/>
              <a:t>Alternate hypothesis</a:t>
            </a:r>
          </a:p>
          <a:p>
            <a:pPr lvl="2"/>
            <a:r>
              <a:rPr/>
              <a:t>There is a difference in survival between men and women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Data in cells should be frequencies or counts </a:t>
            </a:r>
            <a:r>
              <a:rPr i="1"/>
              <a:t>not</a:t>
            </a:r>
            <a:r>
              <a:rPr/>
              <a:t> percentages</a:t>
            </a:r>
          </a:p>
          <a:p>
            <a:pPr lvl="1">
              <a:buAutoNum type="arabicPeriod"/>
            </a:pPr>
            <a:r>
              <a:rPr/>
              <a:t>Levels/Categories are mutually exclusive – here being a alive/dead applies</a:t>
            </a:r>
          </a:p>
          <a:p>
            <a:pPr lvl="1">
              <a:buAutoNum type="arabicPeriod"/>
            </a:pPr>
            <a:r>
              <a:rPr/>
              <a:t>Each subject contributes to one cell – can either be male/female and alive/dead</a:t>
            </a:r>
          </a:p>
          <a:p>
            <a:pPr lvl="1">
              <a:buAutoNum type="arabicPeriod"/>
            </a:pPr>
            <a:r>
              <a:rPr/>
              <a:t>Independent study groups</a:t>
            </a:r>
          </a:p>
          <a:p>
            <a:pPr lvl="1">
              <a:buAutoNum type="arabicPeriod"/>
            </a:pPr>
            <a:r>
              <a:rPr/>
              <a:t>2 categorical variables</a:t>
            </a:r>
          </a:p>
          <a:p>
            <a:pPr lvl="1">
              <a:buAutoNum type="arabicPeriod"/>
            </a:pPr>
            <a:r>
              <a:rPr/>
              <a:t>Values in each cell should be 5+</a:t>
            </a:r>
          </a:p>
          <a:p>
            <a:pPr lvl="0" marL="0" indent="0">
              <a:buNone/>
            </a:pPr>
            <a:r>
              <a:rPr sz="1800">
                <a:latin typeface="Courier"/>
              </a:rPr>
              <a:t>Biochem Med (Zagreb). 2013 Jun; 23(2): 143–149.</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Start with </a:t>
            </a:r>
            <a:r>
              <a:rPr sz="1800">
                <a:latin typeface="Courier"/>
              </a:rPr>
              <a:t>?chisq.test</a:t>
            </a:r>
            <a:r>
              <a:rPr/>
              <a:t>. Then do the test.</a:t>
            </a:r>
          </a:p>
          <a:p>
            <a:pPr lvl="0" marL="1270000" indent="0">
              <a:buNone/>
            </a:pPr>
            <a:r>
              <a:rPr sz="1800" b="1">
                <a:solidFill>
                  <a:srgbClr val="007020"/>
                </a:solidFill>
                <a:latin typeface="Courier"/>
              </a:rPr>
              <a:t>chisq.test</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lvl="0" marL="1270000" indent="0">
              <a:buNone/>
            </a:pPr>
            <a:r>
              <a:rPr sz="1800">
                <a:latin typeface="Courier"/>
              </a:rPr>
              <a:t>## 
##  Pearson's Chi-squared test with Yates' continuity correction
## 
## data:  cchic$sex and cchic$vital_status
## X-squared = 0.77666, df = 1, p-value = 0.3782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Non</a:t>
            </a:r>
            <a:r>
              <a:rPr/>
              <a:t> </a:t>
            </a:r>
            <a:r>
              <a:rPr/>
              <a:t>paramteric</a:t>
            </a:r>
            <a:r>
              <a:rPr/>
              <a:t> </a:t>
            </a:r>
            <a:r>
              <a:rPr/>
              <a:t>versions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length of stay different between genders?</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los))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facet_grid</a:t>
            </a:r>
            <a:r>
              <a:rPr sz="1800">
                <a:latin typeface="Courier"/>
              </a:rPr>
              <a:t>(</a:t>
            </a:r>
            <a:r>
              <a:rPr sz="1800">
                <a:solidFill>
                  <a:srgbClr val="666666"/>
                </a:solidFill>
                <a:latin typeface="Courier"/>
              </a:rPr>
              <a:t>~</a:t>
            </a:r>
            <a:r>
              <a:rPr sz="1800">
                <a:latin typeface="Courier"/>
              </a:rPr>
              <a:t>sex)</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orkshop6_files/figure-pptx/unnamed-chunk-1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Wait!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Make sure </a:t>
            </a:r>
            <a:r>
              <a:rPr sz="1800">
                <a:latin typeface="Courier"/>
              </a:rPr>
              <a:t>cchic</a:t>
            </a:r>
            <a:r>
              <a:rPr/>
              <a:t> R dataframe from your work yesterday is loaded</a:t>
            </a:r>
          </a:p>
          <a:p>
            <a:pPr lvl="1"/>
            <a:r>
              <a:rPr/>
              <a:t>Ensure this includes the variables you created including </a:t>
            </a:r>
            <a:r>
              <a:rPr sz="1800">
                <a:latin typeface="Courier"/>
              </a:rPr>
              <a:t>los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When</a:t>
            </a:r>
            <a:r>
              <a:rPr/>
              <a:t> </a:t>
            </a:r>
            <a:r>
              <a:rPr/>
              <a:t>do</a:t>
            </a:r>
            <a:r>
              <a:rPr/>
              <a:t> </a:t>
            </a:r>
            <a:r>
              <a:rPr/>
              <a:t>you</a:t>
            </a:r>
            <a:r>
              <a:rPr/>
              <a:t> </a:t>
            </a:r>
            <a:r>
              <a:rPr/>
              <a:t>use</a:t>
            </a:r>
            <a:r>
              <a:rPr/>
              <a:t> </a:t>
            </a:r>
            <a:r>
              <a:rPr/>
              <a:t>a</a:t>
            </a:r>
            <a:r>
              <a:rPr/>
              <a:t> </a:t>
            </a:r>
            <a:r>
              <a:rPr/>
              <a:t>non-parametric</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When any of the the following are true.</a:t>
            </a:r>
          </a:p>
          <a:p>
            <a:pPr lvl="2"/>
            <a:r>
              <a:rPr/>
              <a:t>Level of measurement is nominal or ordinal</a:t>
            </a:r>
          </a:p>
          <a:p>
            <a:pPr lvl="2"/>
            <a:r>
              <a:rPr/>
              <a:t>Unequal sample sizes</a:t>
            </a:r>
          </a:p>
          <a:p>
            <a:pPr lvl="2"/>
            <a:r>
              <a:rPr/>
              <a:t>Skewed data</a:t>
            </a:r>
          </a:p>
          <a:p>
            <a:pPr lvl="2"/>
            <a:r>
              <a:rPr/>
              <a:t>Unequal variance</a:t>
            </a:r>
          </a:p>
          <a:p>
            <a:pPr lvl="2"/>
            <a:r>
              <a:rPr/>
              <a:t>Continuous data collapsed into small number of categories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Using</a:t>
            </a:r>
            <a:r>
              <a:rPr/>
              <a:t> </a:t>
            </a:r>
            <a:r>
              <a:rPr/>
              <a:t>the</a:t>
            </a:r>
            <a:r>
              <a:rPr/>
              <a:t> </a:t>
            </a:r>
            <a:r>
              <a:rPr/>
              <a:t>Mann</a:t>
            </a:r>
            <a:r>
              <a:rPr/>
              <a:t> </a:t>
            </a:r>
            <a:r>
              <a:rPr/>
              <a:t>Whitney</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sz="1800">
                <a:latin typeface="Courier"/>
              </a:rPr>
              <a:t>??Mann-Whitney</a:t>
            </a:r>
            <a:r>
              <a:rPr/>
              <a:t> will show you that the command is actually called </a:t>
            </a:r>
            <a:r>
              <a:rPr sz="1800">
                <a:latin typeface="Courier"/>
              </a:rPr>
              <a:t>wilcox.test</a:t>
            </a:r>
            <a:r>
              <a:rPr/>
              <a:t>.t</a:t>
            </a:r>
          </a:p>
          <a:p>
            <a:pPr lvl="0" marL="1270000" indent="0">
              <a:buNone/>
            </a:pPr>
            <a:r>
              <a:rPr sz="1800" b="1">
                <a:solidFill>
                  <a:srgbClr val="007020"/>
                </a:solidFill>
                <a:latin typeface="Courier"/>
              </a:rPr>
              <a:t>wilcox.test</a:t>
            </a:r>
            <a:r>
              <a:rPr sz="1800">
                <a:latin typeface="Courier"/>
              </a:rPr>
              <a:t>(los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a:p>
            <a:pPr lvl="0" marL="1270000" indent="0">
              <a:buNone/>
            </a:pPr>
            <a:r>
              <a:rPr sz="1800">
                <a:latin typeface="Courier"/>
              </a:rPr>
              <a:t>## 
##  Wilcoxon rank sum test with continuity correction
## 
## data:  los by sex
## W = 3104046, p-value = 0.8218
## alternative hypothesis: true location shift is not equal to 0</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Lunch</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Feel free to explore the handout and go through the exercices again.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The</a:t>
            </a:r>
            <a:r>
              <a:rPr/>
              <a:t> </a:t>
            </a:r>
            <a:r>
              <a:rPr/>
              <a:t>big</a:t>
            </a:r>
            <a:r>
              <a:rPr/>
              <a:t> </a:t>
            </a:r>
            <a:r>
              <a:rPr/>
              <a:t>picture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Research often seeks to answer a question about a larger population by collecting data on a small portion</a:t>
            </a:r>
          </a:p>
          <a:p>
            <a:pPr lvl="1"/>
            <a:r>
              <a:rPr/>
              <a:t>Data collection:</a:t>
            </a:r>
          </a:p>
          <a:p>
            <a:pPr lvl="2"/>
            <a:r>
              <a:rPr/>
              <a:t>Many variables</a:t>
            </a:r>
          </a:p>
          <a:p>
            <a:pPr lvl="2"/>
            <a:r>
              <a:rPr/>
              <a:t>For each person/unit.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Descriptive</a:t>
            </a:r>
            <a:r>
              <a:rPr/>
              <a:t> </a:t>
            </a:r>
            <a:r>
              <a:rPr/>
              <a:t>and</a:t>
            </a:r>
            <a:r>
              <a:rPr/>
              <a:t> </a:t>
            </a:r>
            <a:r>
              <a:rPr/>
              <a:t>inferential</a:t>
            </a:r>
            <a:r>
              <a:rPr/>
              <a:t> </a:t>
            </a:r>
            <a:r>
              <a:rPr/>
              <a:t>statistics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WAIT!</a:t>
            </a:r>
          </a:p>
          <a:p>
            <a:pPr lvl="1"/>
            <a:r>
              <a:rPr/>
              <a:t>First be aware of the types of data</a:t>
            </a:r>
          </a:p>
          <a:p>
            <a:pPr lvl="1"/>
            <a:r>
              <a:rPr/>
              <a:t>Guides:</a:t>
            </a:r>
          </a:p>
          <a:p>
            <a:pPr lvl="2"/>
            <a:r>
              <a:rPr/>
              <a:t>How best to describe the data you have</a:t>
            </a:r>
          </a:p>
          <a:p>
            <a:pPr lvl="2"/>
            <a:r>
              <a:rPr/>
              <a:t>How best to analyse (which test)</a:t>
            </a:r>
          </a:p>
          <a:p>
            <a:pPr lvl="3"/>
            <a:r>
              <a:rPr/>
              <a:t>Note that data scientists and pure statisticians moving away from being ‘test-focused’, but will discuss how to run some basic ones in this lesson.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Data</a:t>
            </a:r>
            <a:r>
              <a:rPr/>
              <a:t> </a:t>
            </a:r>
            <a:r>
              <a:rPr/>
              <a:t>types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a:t>
            </a:r>
          </a:p>
          <a:p>
            <a:pPr lvl="1"/>
            <a:r>
              <a:rPr/>
              <a:t>Discrete</a:t>
            </a:r>
          </a:p>
          <a:p>
            <a:pPr lvl="2"/>
            <a:r>
              <a:rPr/>
              <a:t>Nominal</a:t>
            </a:r>
          </a:p>
          <a:p>
            <a:pPr lvl="2"/>
            <a:r>
              <a:rPr/>
              <a:t>Ordinal</a:t>
            </a:r>
          </a:p>
          <a:p>
            <a:pPr lvl="2"/>
            <a:r>
              <a:rPr/>
              <a:t>Interval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Continuous</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e.g. age, height, weight</a:t>
            </a:r>
          </a:p>
          <a:p>
            <a:pPr lvl="1"/>
            <a:r>
              <a:rPr/>
              <a:t>Have distributions:</a:t>
            </a:r>
          </a:p>
          <a:p>
            <a:pPr lvl="2"/>
            <a:r>
              <a:rPr/>
              <a:t>Gaussian</a:t>
            </a:r>
          </a:p>
          <a:p>
            <a:pPr lvl="2"/>
            <a:r>
              <a:rPr/>
              <a:t>Poisson</a:t>
            </a:r>
          </a:p>
          <a:p>
            <a:pPr lvl="2"/>
            <a:r>
              <a:rPr/>
              <a:t>Binomial</a:t>
            </a:r>
          </a:p>
          <a:p>
            <a:pPr lvl="2"/>
            <a:r>
              <a:rPr/>
              <a:t>Cauchy/Lorenz</a:t>
            </a:r>
          </a:p>
          <a:p>
            <a:pPr lvl="1"/>
            <a:r>
              <a:rPr/>
              <a:t>Can’t be described</a:t>
            </a:r>
          </a:p>
        </p:txBody>
      </p:sp>
      <p:pic>
        <p:nvPicPr>
          <p:cNvPr descr="../Images/ContinuousDistribution.png" id="0" name="Picture 1"/>
          <p:cNvPicPr>
            <a:picLocks noGrp="1" noChangeAspect="1"/>
          </p:cNvPicPr>
          <p:nvPr/>
        </p:nvPicPr>
        <p:blipFill>
          <a:blip r:embed="rId2"/>
          <a:stretch>
            <a:fillRect/>
          </a:stretch>
        </p:blipFill>
        <p:spPr bwMode="auto">
          <a:xfrm>
            <a:off x="6172200" y="2057400"/>
            <a:ext cx="5181600" cy="3860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normally</a:t>
            </a:r>
            <a:r>
              <a:rPr/>
              <a:t> </a:t>
            </a:r>
            <a:r>
              <a:rPr/>
              <a:t>distributed</a:t>
            </a:r>
            <a:r>
              <a:rPr/>
              <a:t> </a:t>
            </a:r>
            <a:r>
              <a:rPr/>
              <a:t>data?</a:t>
            </a:r>
          </a:p>
        </p:txBody>
      </p:sp>
      <p:pic>
        <p:nvPicPr>
          <p:cNvPr descr="../Images/NormalDistribution.pn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
  <cp:keywords/>
  <dcterms:created xsi:type="dcterms:W3CDTF">2019-10-29T22:28:50Z</dcterms:created>
  <dcterms:modified xsi:type="dcterms:W3CDTF">2019-10-29T22:28:50Z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