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746"/>
  </p:normalViewPr>
  <p:slideViewPr>
    <p:cSldViewPr snapToGrid="0" snapToObjects="1">
      <p:cViewPr varScale="1">
        <p:scale>
          <a:sx n="94" d="100"/>
          <a:sy n="94" d="100"/>
        </p:scale>
        <p:origin x="73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notesMaster" Target="notesMasters/notesMaster1.xml" /><Relationship Id="rId40" Type="http://schemas.openxmlformats.org/officeDocument/2006/relationships/theme" Target="theme/theme1.xml" /><Relationship Id="rId39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38" Type="http://schemas.openxmlformats.org/officeDocument/2006/relationships/presProps" Target="presProps.xml" /><Relationship Id="rId41" Type="http://schemas.openxmlformats.org/officeDocument/2006/relationships/tableStyles" Target="tableStyle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
<Relationships xmlns="http://schemas.openxmlformats.org/package/2006/relationships"><Relationship Id="rId2" Type="http://schemas.openxmlformats.org/officeDocument/2006/relationships/slide" Target="../slides/slide27.xml" /><Relationship Id="rId1" Type="http://schemas.openxmlformats.org/officeDocument/2006/relationships/notesMaster" Target="../notesMasters/notesMaster1.xml" /></Relationships>
</file>

<file path=ppt/notesSlides/_rels/notesSlide7.xml.rels><?xml version="1.0" encoding="UTF-8"?>
<Relationships xmlns="http://schemas.openxmlformats.org/package/2006/relationships"><Relationship Id="rId2" Type="http://schemas.openxmlformats.org/officeDocument/2006/relationships/slide" Target="../slides/slide30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Tell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couple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cover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dplyr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start</a:t>
            </a:r>
            <a:r>
              <a:rPr/>
              <a:t> </a:t>
            </a:r>
            <a:r>
              <a:rPr/>
              <a:t>working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it.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one.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thing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learn.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applies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parts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9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For</a:t>
            </a:r>
            <a:r>
              <a:rPr/>
              <a:t> </a:t>
            </a:r>
            <a:r>
              <a:rPr/>
              <a:t>instance,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selecting</a:t>
            </a:r>
            <a:r>
              <a:rPr/>
              <a:t> </a:t>
            </a:r>
            <a:r>
              <a:rPr/>
              <a:t>something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Dplyr</a:t>
            </a:r>
            <a:r>
              <a:rPr/>
              <a:t> </a:t>
            </a:r>
            <a:r>
              <a:rPr/>
              <a:t>works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‘</a:t>
            </a:r>
            <a:r>
              <a:rPr/>
              <a:t>verbs</a:t>
            </a:r>
            <a:r>
              <a:rPr/>
              <a:t>’</a:t>
            </a:r>
            <a:r>
              <a:rPr/>
              <a:t>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 sz="1800">
                <a:latin typeface="Courier"/>
              </a:rPr>
              <a:t>filter</a:t>
            </a:r>
            <a:r>
              <a:rPr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11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verb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select.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12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Warn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concept</a:t>
            </a:r>
            <a:r>
              <a:rPr/>
              <a:t> </a:t>
            </a:r>
            <a:r>
              <a:rPr/>
              <a:t>takes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while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grasp.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27</a:t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Get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30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87F57-DAB0-1B4B-8665-341B9FC750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440D68-9855-CE43-88F7-6D205CEBA3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AA02FF-7FFD-AC45-B155-681BF1342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05D75-9624-FE43-B035-A555CD4DE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4BAAE9-577D-C946-AFE8-41DF5C5BC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725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39C3A-BDEB-8244-8422-7956AAC14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5E862B-0DE2-3546-8A16-EF9FC86274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F9620-5373-184C-B8F5-50065A61F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54F3A6-4228-A942-96A3-49443D407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8E4871-5F4F-B94F-9B11-1C555D909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723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638292-5D68-B247-8578-68BF58724D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C19345-E9D9-B14B-84E7-1A862142EF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C4CB5C-0678-1F4D-B658-CD6CF9D98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79C839-DEA1-0746-8BE3-D4D2081AA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06015C-D92F-4B4D-B0E1-822256A0D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071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DC0B75-05BF-0C4A-B1B8-CDACCCCC7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901E6F-DF5F-E24C-956E-3AB41B8F4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12973E-B8AF-BB41-A0AC-171B48402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630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26130-253A-E043-BB2B-EC3ECCCD0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C10AC4-187A-054C-904A-013E8FEA0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C17D9A-A462-764F-948F-6E2672371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018ABA-33D1-C146-8DCF-F6E1DE373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6915FA-4DCD-4742-A0A8-0BBC88D80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261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11FE2-61CD-2E40-A43A-EED9A845F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B83AA-6B3D-8243-8929-B2C82ECF02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C6ADC3-E655-2545-8043-D0E704EC25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14AC6B-30BF-934E-8AF0-9D5135BFE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B5FC3D-A9D9-034E-B4AD-B7DE0F07A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3BA704-A97B-664F-A29E-263BEBA6B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433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1A9F1-BC89-7C4A-9214-A5BE0AB1B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B6BC88-A191-1B4E-93B6-022477DE4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6B24D5-81F4-224A-9969-38BBFCB09E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B088AE-0C84-A44B-91C7-8F963F2A07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0BF671-0E0E-DA40-8680-D83784EC8B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3B2AD7-AEE2-F646-8BCC-E8703194A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372F84-EA31-7E4D-BD1E-9CA444C83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D3C69E-19B8-F34F-AF8D-F27A144D3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535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E5ED7-24E2-9543-B176-0ABE3B6AC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A6C28B-9F3E-F143-B91E-2841159F2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13EF2D-1DB9-D144-8D7B-316B50AE1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F1CC1C-A842-D34E-A7B6-6E5A24250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569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BEAA5F-BD3F-2747-9C1C-6F6536405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8B9E6E-039F-0249-801B-6103C5ABB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230358-4592-D84F-A0EA-8BF2628A0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367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4F591-01B8-0146-8E9C-D716C0C11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14410-E74E-EB49-B1DA-68B0A4BEAF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CB627E-8FEB-F94E-BF40-9FEE8A4DCB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9E7052-D7F9-5A4A-8AAC-08CD16D28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50EF0C-418B-5942-87FD-8BBC8C06F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87A0CA-D356-CB44-91BC-5159B62AD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957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D49E9-4D8D-4D4F-A028-4A969AA57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CF626B-504D-3E42-84BE-0CAC53A8BF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E9CD8F-2308-8642-874A-ED0D25A22E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5D8BE4-CF48-F245-8411-0DAA33FED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C3DFB9-F5F2-564E-9042-336BA46EE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E53F0D-14C8-8441-AFFB-716C63E1B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179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691513-1FAA-0E4F-BF0A-F546F01B9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CAB061-79B5-4A4B-9136-7AD1C74E05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F8850B-4EFB-D54B-BB8F-35702D7E72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6506E4-A05F-654F-91C2-F1C380EB4C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EBDFA0-6157-4E4F-AB3A-F72514A6DC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004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esources.rstudio.com/rstudio-developed/strings" TargetMode="External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Relationship Id="rId3" Type="http://schemas.openxmlformats.org/officeDocument/2006/relationships/image" Target="../media/image4.png" />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.xml" />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notesSlide" Target="../notesSlides/notesSlide1.xml" /><Relationship Id="rId3" Type="http://schemas.openxmlformats.org/officeDocument/2006/relationships/image" Target="../media/image3.png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87F57-DAB0-1B4B-8665-341B9FC750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Data</a:t>
            </a:r>
            <a:r>
              <a:rPr/>
              <a:t> </a:t>
            </a:r>
            <a:r>
              <a:rPr/>
              <a:t>wrangling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440D68-9855-CE43-88F7-6D205CEBA3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logical</a:t>
            </a:r>
            <a:r>
              <a:rPr/>
              <a:t> </a:t>
            </a:r>
            <a:r>
              <a:rPr/>
              <a:t>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Try running: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test_age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50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25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32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67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46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19</a:t>
            </a:r>
            <a:r>
              <a:rPr sz="1800">
                <a:latin typeface="Courier"/>
              </a:rPr>
              <a:t>)</a:t>
            </a:r>
            <a:br/>
            <a:br/>
            <a:r>
              <a:rPr sz="1800" i="1">
                <a:solidFill>
                  <a:srgbClr val="60A0B0"/>
                </a:solidFill>
                <a:latin typeface="Courier"/>
              </a:rPr>
              <a:t># What elements in the vector are &gt;= 65?</a:t>
            </a:r>
            <a:br/>
            <a:r>
              <a:rPr sz="1800">
                <a:latin typeface="Courier"/>
              </a:rPr>
              <a:t>test_age </a:t>
            </a:r>
            <a:r>
              <a:rPr sz="1800">
                <a:solidFill>
                  <a:srgbClr val="666666"/>
                </a:solidFill>
                <a:latin typeface="Courier"/>
              </a:rPr>
              <a:t>&gt;=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65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FALSE FALSE FALSE  TRUE FALSE FALSE</a:t>
            </a:r>
          </a:p>
          <a:p>
            <a:pPr lvl="0" marL="0" indent="0">
              <a:buNone/>
            </a:pPr>
            <a:r>
              <a:rPr/>
              <a:t>It should return a logical vector. This can then be used to filter your vector.</a:t>
            </a:r>
          </a:p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 Extract elements of vector which are &gt;= 65</a:t>
            </a:r>
            <a:br/>
            <a:r>
              <a:rPr sz="1800">
                <a:latin typeface="Courier"/>
              </a:rPr>
              <a:t>test_age[test_age </a:t>
            </a:r>
            <a:r>
              <a:rPr sz="1800">
                <a:solidFill>
                  <a:srgbClr val="666666"/>
                </a:solidFill>
                <a:latin typeface="Courier"/>
              </a:rPr>
              <a:t>&gt;=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65</a:t>
            </a:r>
            <a:r>
              <a:rPr sz="1800">
                <a:latin typeface="Courier"/>
              </a:rPr>
              <a:t>]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67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Filter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Choose rows based on the conditions you specify.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cchic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>
                <a:latin typeface="Courier"/>
              </a:rPr>
              <a:t>dplyr</a:t>
            </a:r>
            <a:r>
              <a:rPr sz="1800">
                <a:solidFill>
                  <a:srgbClr val="666666"/>
                </a:solidFill>
                <a:latin typeface="Courier"/>
              </a:rPr>
              <a:t>::</a:t>
            </a:r>
            <a:r>
              <a:rPr sz="1800" b="1">
                <a:solidFill>
                  <a:srgbClr val="007020"/>
                </a:solidFill>
                <a:latin typeface="Courier"/>
              </a:rPr>
              <a:t>filter</a:t>
            </a:r>
            <a:r>
              <a:rPr sz="1800">
                <a:latin typeface="Courier"/>
              </a:rPr>
              <a:t>(age_years </a:t>
            </a:r>
            <a:r>
              <a:rPr sz="1800">
                <a:solidFill>
                  <a:srgbClr val="666666"/>
                </a:solidFill>
                <a:latin typeface="Courier"/>
              </a:rPr>
              <a:t>&gt;=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65</a:t>
            </a:r>
            <a:r>
              <a:rPr sz="1800">
                <a:latin typeface="Courier"/>
              </a:rPr>
              <a:t>)</a:t>
            </a:r>
          </a:p>
          <a:p>
            <a:pPr lvl="0" marL="0" indent="0">
              <a:buNone/>
            </a:pPr>
            <a:r>
              <a:rPr/>
              <a:t>The output is a data frame where all patients are 65 years or older.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Select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Allows you to choose specific variables from your dataset.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cchic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>
                <a:latin typeface="Courier"/>
              </a:rPr>
              <a:t>dplyr</a:t>
            </a:r>
            <a:r>
              <a:rPr sz="1800">
                <a:solidFill>
                  <a:srgbClr val="666666"/>
                </a:solidFill>
                <a:latin typeface="Courier"/>
              </a:rPr>
              <a:t>::</a:t>
            </a:r>
            <a:r>
              <a:rPr sz="1800" b="1">
                <a:solidFill>
                  <a:srgbClr val="007020"/>
                </a:solidFill>
                <a:latin typeface="Courier"/>
              </a:rPr>
              <a:t>select</a:t>
            </a:r>
            <a:r>
              <a:rPr sz="1800">
                <a:latin typeface="Courier"/>
              </a:rPr>
              <a:t>(sex)</a:t>
            </a:r>
          </a:p>
          <a:p>
            <a:pPr lvl="0" marL="0" indent="0">
              <a:buNone/>
            </a:pPr>
            <a:r>
              <a:rPr/>
              <a:t>Output is a data frame with the gender of all patients.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Using</a:t>
            </a:r>
            <a:r>
              <a:rPr/>
              <a:t> </a:t>
            </a:r>
            <a:r>
              <a:rPr/>
              <a:t>filter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select</a:t>
            </a:r>
            <a:r>
              <a:rPr/>
              <a:t> </a:t>
            </a:r>
            <a:r>
              <a:rPr/>
              <a:t>together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cchic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>
                <a:latin typeface="Courier"/>
              </a:rPr>
              <a:t>dplyr</a:t>
            </a:r>
            <a:r>
              <a:rPr sz="1800">
                <a:solidFill>
                  <a:srgbClr val="666666"/>
                </a:solidFill>
                <a:latin typeface="Courier"/>
              </a:rPr>
              <a:t>::</a:t>
            </a:r>
            <a:r>
              <a:rPr sz="1800" b="1">
                <a:solidFill>
                  <a:srgbClr val="007020"/>
                </a:solidFill>
                <a:latin typeface="Courier"/>
              </a:rPr>
              <a:t>filter</a:t>
            </a:r>
            <a:r>
              <a:rPr sz="1800">
                <a:latin typeface="Courier"/>
              </a:rPr>
              <a:t>(age_years </a:t>
            </a:r>
            <a:r>
              <a:rPr sz="1800">
                <a:solidFill>
                  <a:srgbClr val="666666"/>
                </a:solidFill>
                <a:latin typeface="Courier"/>
              </a:rPr>
              <a:t>&gt;=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65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>
                <a:latin typeface="Courier"/>
              </a:rPr>
              <a:t>dplyr</a:t>
            </a:r>
            <a:r>
              <a:rPr sz="1800">
                <a:solidFill>
                  <a:srgbClr val="666666"/>
                </a:solidFill>
                <a:latin typeface="Courier"/>
              </a:rPr>
              <a:t>::</a:t>
            </a:r>
            <a:r>
              <a:rPr sz="1800" b="1">
                <a:solidFill>
                  <a:srgbClr val="007020"/>
                </a:solidFill>
                <a:latin typeface="Courier"/>
              </a:rPr>
              <a:t>select</a:t>
            </a:r>
            <a:r>
              <a:rPr sz="1800">
                <a:latin typeface="Courier"/>
              </a:rPr>
              <a:t>(sex)</a:t>
            </a:r>
          </a:p>
          <a:p>
            <a:pPr lvl="0" marL="0" indent="0">
              <a:buNone/>
            </a:pPr>
            <a:r>
              <a:rPr/>
              <a:t>Output is the gender of patients who are 65 years or older.</a:t>
            </a:r>
          </a:p>
          <a:p>
            <a:pPr lvl="0" marL="0" indent="0">
              <a:buNone/>
            </a:pPr>
            <a:r>
              <a:rPr/>
              <a:t>What happens if you do </a:t>
            </a:r>
            <a:r>
              <a:rPr sz="1800">
                <a:latin typeface="Courier"/>
              </a:rPr>
              <a:t>select()</a:t>
            </a:r>
            <a:r>
              <a:rPr/>
              <a:t> and then </a:t>
            </a:r>
            <a:r>
              <a:rPr sz="1800">
                <a:latin typeface="Courier"/>
              </a:rPr>
              <a:t>filter()</a:t>
            </a:r>
            <a:r>
              <a:rPr/>
              <a:t>?</a:t>
            </a:r>
          </a:p>
          <a:p>
            <a:pPr lvl="0" marL="0" indent="0">
              <a:buNone/>
            </a:pPr>
            <a:r>
              <a:rPr/>
              <a:t>You have removed the age variable from the dataset, so you can’t filter based on age.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Piped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Piped data can be passed on to almost any function in R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cchic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>
                <a:latin typeface="Courier"/>
              </a:rPr>
              <a:t>dplyr</a:t>
            </a:r>
            <a:r>
              <a:rPr sz="1800">
                <a:solidFill>
                  <a:srgbClr val="666666"/>
                </a:solidFill>
                <a:latin typeface="Courier"/>
              </a:rPr>
              <a:t>::</a:t>
            </a:r>
            <a:r>
              <a:rPr sz="1800" b="1">
                <a:solidFill>
                  <a:srgbClr val="007020"/>
                </a:solidFill>
                <a:latin typeface="Courier"/>
              </a:rPr>
              <a:t>filter</a:t>
            </a:r>
            <a:r>
              <a:rPr sz="1800">
                <a:latin typeface="Courier"/>
              </a:rPr>
              <a:t>(age_years </a:t>
            </a:r>
            <a:r>
              <a:rPr sz="1800">
                <a:solidFill>
                  <a:srgbClr val="666666"/>
                </a:solidFill>
                <a:latin typeface="Courier"/>
              </a:rPr>
              <a:t>&gt;=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65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>
                <a:latin typeface="Courier"/>
              </a:rPr>
              <a:t>dplyr</a:t>
            </a:r>
            <a:r>
              <a:rPr sz="1800">
                <a:solidFill>
                  <a:srgbClr val="666666"/>
                </a:solidFill>
                <a:latin typeface="Courier"/>
              </a:rPr>
              <a:t>::</a:t>
            </a:r>
            <a:r>
              <a:rPr sz="1800" b="1">
                <a:solidFill>
                  <a:srgbClr val="007020"/>
                </a:solidFill>
                <a:latin typeface="Courier"/>
              </a:rPr>
              <a:t>select</a:t>
            </a:r>
            <a:r>
              <a:rPr sz="1800">
                <a:latin typeface="Courier"/>
              </a:rPr>
              <a:t>(sex)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summary</a:t>
            </a:r>
            <a:r>
              <a:rPr sz="1800">
                <a:latin typeface="Courier"/>
              </a:rPr>
              <a:t>()</a:t>
            </a:r>
          </a:p>
          <a:p>
            <a:pPr lvl="0" marL="0" indent="0">
              <a:buNone/>
            </a:pPr>
            <a:r>
              <a:rPr/>
              <a:t>Gives information on gender for patients older than 65.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Other</a:t>
            </a:r>
            <a:r>
              <a:rPr/>
              <a:t> </a:t>
            </a:r>
            <a:r>
              <a:rPr/>
              <a:t>dplyr</a:t>
            </a:r>
            <a:r>
              <a:rPr/>
              <a:t> </a:t>
            </a:r>
            <a:r>
              <a:rPr/>
              <a:t>wrangling</a:t>
            </a:r>
            <a:r>
              <a:rPr/>
              <a:t> </a:t>
            </a:r>
            <a:r>
              <a:rPr/>
              <a:t>verbs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sz="1800">
                <a:latin typeface="Courier"/>
              </a:rPr>
              <a:t>group_by()</a:t>
            </a:r>
          </a:p>
          <a:p>
            <a:pPr lvl="1"/>
            <a:r>
              <a:rPr sz="1800">
                <a:latin typeface="Courier"/>
              </a:rPr>
              <a:t>summarise()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summarise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Try this.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cchic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>
                <a:latin typeface="Courier"/>
              </a:rPr>
              <a:t>dplyr</a:t>
            </a:r>
            <a:r>
              <a:rPr sz="1800">
                <a:solidFill>
                  <a:srgbClr val="666666"/>
                </a:solidFill>
                <a:latin typeface="Courier"/>
              </a:rPr>
              <a:t>::</a:t>
            </a:r>
            <a:r>
              <a:rPr sz="1800" b="1">
                <a:solidFill>
                  <a:srgbClr val="007020"/>
                </a:solidFill>
                <a:latin typeface="Courier"/>
              </a:rPr>
              <a:t>group_by</a:t>
            </a:r>
            <a:r>
              <a:rPr sz="1800">
                <a:latin typeface="Courier"/>
              </a:rPr>
              <a:t>(sex)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>
                <a:latin typeface="Courier"/>
              </a:rPr>
              <a:t>dplyr</a:t>
            </a:r>
            <a:r>
              <a:rPr sz="1800">
                <a:solidFill>
                  <a:srgbClr val="666666"/>
                </a:solidFill>
                <a:latin typeface="Courier"/>
              </a:rPr>
              <a:t>::</a:t>
            </a:r>
            <a:r>
              <a:rPr sz="1800" b="1">
                <a:solidFill>
                  <a:srgbClr val="007020"/>
                </a:solidFill>
                <a:latin typeface="Courier"/>
              </a:rPr>
              <a:t>summarise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mean_urea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mean</a:t>
            </a:r>
            <a:r>
              <a:rPr sz="1800">
                <a:latin typeface="Courier"/>
              </a:rPr>
              <a:t>(urea))</a:t>
            </a:r>
          </a:p>
          <a:p>
            <a:pPr lvl="0" marL="0" indent="0">
              <a:buNone/>
            </a:pPr>
            <a:r>
              <a:rPr/>
              <a:t>What is the output? Hint – check for missing values in </a:t>
            </a:r>
            <a:r>
              <a:rPr sz="1800">
                <a:latin typeface="Courier"/>
              </a:rPr>
              <a:t>cchic$urea</a:t>
            </a:r>
            <a:r>
              <a:rPr/>
              <a:t>. You made need to add an additional argument in the function </a:t>
            </a:r>
            <a:r>
              <a:rPr sz="1800">
                <a:latin typeface="Courier"/>
              </a:rPr>
              <a:t>mean</a:t>
            </a:r>
            <a:r>
              <a:rPr/>
              <a:t>, which removes missing values.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Make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cchic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>
                <a:latin typeface="Courier"/>
              </a:rPr>
              <a:t>dplyr</a:t>
            </a:r>
            <a:r>
              <a:rPr sz="1800">
                <a:solidFill>
                  <a:srgbClr val="666666"/>
                </a:solidFill>
                <a:latin typeface="Courier"/>
              </a:rPr>
              <a:t>::</a:t>
            </a:r>
            <a:r>
              <a:rPr sz="1800" b="1">
                <a:solidFill>
                  <a:srgbClr val="007020"/>
                </a:solidFill>
                <a:latin typeface="Courier"/>
              </a:rPr>
              <a:t>group_by</a:t>
            </a:r>
            <a:r>
              <a:rPr sz="1800">
                <a:latin typeface="Courier"/>
              </a:rPr>
              <a:t>(sex)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>
                <a:latin typeface="Courier"/>
              </a:rPr>
              <a:t>dplyr</a:t>
            </a:r>
            <a:r>
              <a:rPr sz="1800">
                <a:solidFill>
                  <a:srgbClr val="666666"/>
                </a:solidFill>
                <a:latin typeface="Courier"/>
              </a:rPr>
              <a:t>::</a:t>
            </a:r>
            <a:r>
              <a:rPr sz="1800" b="1">
                <a:solidFill>
                  <a:srgbClr val="007020"/>
                </a:solidFill>
                <a:latin typeface="Courier"/>
              </a:rPr>
              <a:t>summarise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mean_urea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mean</a:t>
            </a:r>
            <a:r>
              <a:rPr sz="1800">
                <a:latin typeface="Courier"/>
              </a:rPr>
              <a:t>(urea,</a:t>
            </a:r>
            <a:br/>
            <a:r>
              <a:rPr sz="1800">
                <a:latin typeface="Courier"/>
              </a:rPr>
              <a:t>                                    </a:t>
            </a:r>
            <a:r>
              <a:rPr sz="1800">
                <a:solidFill>
                  <a:srgbClr val="902000"/>
                </a:solidFill>
                <a:latin typeface="Courier"/>
              </a:rPr>
              <a:t>na.rm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007020"/>
                </a:solidFill>
                <a:latin typeface="Courier"/>
              </a:rPr>
              <a:t>TRUE</a:t>
            </a:r>
            <a:r>
              <a:rPr sz="1800">
                <a:latin typeface="Courier"/>
              </a:rPr>
              <a:t>))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# A tibble: 2 x 2
##   sex   mean_urea
##   &lt;chr&gt;     &lt;dbl&gt;
## 1 F          7.49
## 2 M          8.82</a:t>
            </a:r>
          </a:p>
          <a:p>
            <a:pPr lvl="0" marL="0" indent="0">
              <a:buNone/>
            </a:pPr>
            <a:r>
              <a:rPr/>
              <a:t>An alternative is to filter out the missing values of urea.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Take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break.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Make sure you are happy running</a:t>
            </a:r>
          </a:p>
          <a:p>
            <a:pPr lvl="1"/>
            <a:r>
              <a:rPr sz="1800">
                <a:latin typeface="Courier"/>
              </a:rPr>
              <a:t>filter()</a:t>
            </a:r>
          </a:p>
          <a:p>
            <a:pPr lvl="1"/>
            <a:r>
              <a:rPr sz="1800">
                <a:latin typeface="Courier"/>
              </a:rPr>
              <a:t>select()</a:t>
            </a:r>
          </a:p>
          <a:p>
            <a:pPr lvl="1"/>
            <a:r>
              <a:rPr sz="1800">
                <a:latin typeface="Courier"/>
              </a:rPr>
              <a:t>group_by()</a:t>
            </a:r>
          </a:p>
          <a:p>
            <a:pPr lvl="1"/>
            <a:r>
              <a:rPr sz="1800">
                <a:latin typeface="Courier"/>
              </a:rPr>
              <a:t>summarise()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Favourite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tidying</a:t>
            </a:r>
            <a:r>
              <a:rPr/>
              <a:t> </a:t>
            </a:r>
            <a:r>
              <a:rPr/>
              <a:t>‘</a:t>
            </a:r>
            <a:r>
              <a:rPr/>
              <a:t>recipes</a:t>
            </a:r>
            <a:r>
              <a:rPr/>
              <a:t>’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rabicPeriod"/>
            </a:pPr>
            <a:r>
              <a:rPr/>
              <a:t>Rename a variable</a:t>
            </a:r>
          </a:p>
          <a:p>
            <a:pPr lvl="1">
              <a:buAutoNum type="arabicPeriod"/>
            </a:pPr>
            <a:r>
              <a:rPr/>
              <a:t>Create a new variable</a:t>
            </a:r>
          </a:p>
          <a:p>
            <a:pPr lvl="1">
              <a:buAutoNum type="arabicPeriod"/>
            </a:pPr>
            <a:r>
              <a:rPr/>
              <a:t>Extract numbers</a:t>
            </a:r>
          </a:p>
          <a:p>
            <a:pPr lvl="1">
              <a:buAutoNum type="arabicPeriod"/>
            </a:pPr>
            <a:r>
              <a:rPr/>
              <a:t>Extract strings</a:t>
            </a:r>
          </a:p>
          <a:p>
            <a:pPr lvl="1">
              <a:buAutoNum type="arabicPeriod"/>
            </a:pPr>
            <a:r>
              <a:rPr/>
              <a:t>Parse dates</a:t>
            </a:r>
          </a:p>
          <a:p>
            <a:pPr lvl="1">
              <a:buAutoNum type="arabicPeriod"/>
            </a:pPr>
            <a:r>
              <a:rPr/>
              <a:t>Convert columns to rows and back again</a:t>
            </a:r>
          </a:p>
          <a:p>
            <a:pPr lvl="1">
              <a:buAutoNum type="arabicPeriod"/>
            </a:pPr>
            <a:r>
              <a:rPr/>
              <a:t>Delete columns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../Images/Clinician%20Coders%20Branding_FINAL_CMYK_Colou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260600"/>
            <a:ext cx="10515600" cy="3454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1.</a:t>
            </a:r>
            <a:r>
              <a:rPr/>
              <a:t> </a:t>
            </a:r>
            <a:r>
              <a:rPr/>
              <a:t>Rename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variable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names</a:t>
            </a:r>
            <a:r>
              <a:rPr sz="1800">
                <a:latin typeface="Courier"/>
              </a:rPr>
              <a:t>(cchic)</a:t>
            </a:r>
          </a:p>
          <a:p>
            <a:pPr lvl="0" marL="0" indent="0">
              <a:buNone/>
            </a:pPr>
            <a:r>
              <a:rPr/>
              <a:t>The variable called </a:t>
            </a:r>
            <a:r>
              <a:rPr sz="1800">
                <a:latin typeface="Courier"/>
              </a:rPr>
              <a:t>na</a:t>
            </a:r>
            <a:r>
              <a:rPr/>
              <a:t> is very confusing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cchic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cchic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>
                <a:latin typeface="Courier"/>
              </a:rPr>
              <a:t>dplyr</a:t>
            </a:r>
            <a:r>
              <a:rPr sz="1800">
                <a:solidFill>
                  <a:srgbClr val="666666"/>
                </a:solidFill>
                <a:latin typeface="Courier"/>
              </a:rPr>
              <a:t>::</a:t>
            </a:r>
            <a:r>
              <a:rPr sz="1800" b="1">
                <a:solidFill>
                  <a:srgbClr val="007020"/>
                </a:solidFill>
                <a:latin typeface="Courier"/>
              </a:rPr>
              <a:t>rename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sodium =</a:t>
            </a:r>
            <a:r>
              <a:rPr sz="1800">
                <a:latin typeface="Courier"/>
              </a:rPr>
              <a:t> na)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2.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variable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Use the </a:t>
            </a:r>
            <a:r>
              <a:rPr sz="1800">
                <a:latin typeface="Courier"/>
              </a:rPr>
              <a:t>mutate</a:t>
            </a:r>
            <a:r>
              <a:rPr/>
              <a:t> function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cchic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cchic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>
                <a:latin typeface="Courier"/>
              </a:rPr>
              <a:t>dplyr</a:t>
            </a:r>
            <a:r>
              <a:rPr sz="1800">
                <a:solidFill>
                  <a:srgbClr val="666666"/>
                </a:solidFill>
                <a:latin typeface="Courier"/>
              </a:rPr>
              <a:t>::</a:t>
            </a:r>
            <a:r>
              <a:rPr sz="1800" b="1">
                <a:solidFill>
                  <a:srgbClr val="007020"/>
                </a:solidFill>
                <a:latin typeface="Courier"/>
              </a:rPr>
              <a:t>mutate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bmi =</a:t>
            </a:r>
            <a:r>
              <a:rPr sz="1800">
                <a:latin typeface="Courier"/>
              </a:rPr>
              <a:t> (weight </a:t>
            </a:r>
            <a:r>
              <a:rPr sz="1800">
                <a:solidFill>
                  <a:srgbClr val="666666"/>
                </a:solidFill>
                <a:latin typeface="Courier"/>
              </a:rPr>
              <a:t>/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(height </a:t>
            </a:r>
            <a:r>
              <a:rPr sz="1800">
                <a:solidFill>
                  <a:srgbClr val="666666"/>
                </a:solidFill>
                <a:latin typeface="Courier"/>
              </a:rPr>
              <a:t>/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100</a:t>
            </a:r>
            <a:r>
              <a:rPr sz="1800">
                <a:latin typeface="Courier"/>
              </a:rPr>
              <a:t>)</a:t>
            </a:r>
            <a:r>
              <a:rPr sz="1800">
                <a:solidFill>
                  <a:srgbClr val="666666"/>
                </a:solidFill>
                <a:latin typeface="Courier"/>
              </a:rPr>
              <a:t>^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))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3.</a:t>
            </a:r>
            <a:r>
              <a:rPr/>
              <a:t> </a:t>
            </a:r>
            <a:r>
              <a:rPr/>
              <a:t>Extract</a:t>
            </a:r>
            <a:r>
              <a:rPr/>
              <a:t> </a:t>
            </a:r>
            <a:r>
              <a:rPr/>
              <a:t>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Parse numbers from text using the </a:t>
            </a:r>
            <a:r>
              <a:rPr sz="1800">
                <a:latin typeface="Courier"/>
              </a:rPr>
              <a:t>readr</a:t>
            </a:r>
            <a:r>
              <a:rPr/>
              <a:t> package.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library</a:t>
            </a:r>
            <a:r>
              <a:rPr sz="1800">
                <a:latin typeface="Courier"/>
              </a:rPr>
              <a:t>(readr)</a:t>
            </a:r>
          </a:p>
          <a:p>
            <a:pPr lvl="0" marL="0" indent="0">
              <a:buNone/>
            </a:pPr>
            <a:r>
              <a:rPr/>
              <a:t>Create a vector where the unit has been included as part of the value. You can’t do maths on this vector.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weight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"70kg"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"80 kg"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"82 kg"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"74"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"39"</a:t>
            </a:r>
            <a:r>
              <a:rPr sz="1800">
                <a:latin typeface="Courier"/>
              </a:rPr>
              <a:t>)</a:t>
            </a:r>
            <a:br/>
            <a:br/>
            <a:r>
              <a:rPr sz="1800">
                <a:latin typeface="Courier"/>
              </a:rPr>
              <a:t>weight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readr</a:t>
            </a:r>
            <a:r>
              <a:rPr sz="1800">
                <a:solidFill>
                  <a:srgbClr val="666666"/>
                </a:solidFill>
                <a:latin typeface="Courier"/>
              </a:rPr>
              <a:t>::</a:t>
            </a:r>
            <a:r>
              <a:rPr sz="1800" b="1">
                <a:solidFill>
                  <a:srgbClr val="007020"/>
                </a:solidFill>
                <a:latin typeface="Courier"/>
              </a:rPr>
              <a:t>parse_number</a:t>
            </a:r>
            <a:r>
              <a:rPr sz="1800">
                <a:latin typeface="Courier"/>
              </a:rPr>
              <a:t>(weight)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str</a:t>
            </a:r>
            <a:r>
              <a:rPr sz="1800">
                <a:latin typeface="Courier"/>
              </a:rPr>
              <a:t>(weight)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num [1:5] 70 80 82 74 39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4.</a:t>
            </a:r>
            <a:r>
              <a:rPr/>
              <a:t> </a:t>
            </a:r>
            <a:r>
              <a:rPr/>
              <a:t>Manipulate</a:t>
            </a:r>
            <a:r>
              <a:rPr/>
              <a:t> </a:t>
            </a:r>
            <a:r>
              <a:rPr/>
              <a:t>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library</a:t>
            </a:r>
            <a:r>
              <a:rPr sz="1800">
                <a:latin typeface="Courier"/>
              </a:rPr>
              <a:t>(stringr)</a:t>
            </a:r>
            <a:br/>
            <a:r>
              <a:rPr sz="1800">
                <a:latin typeface="Courier"/>
              </a:rPr>
              <a:t>test_gender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"f"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"F"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"M"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"f"</a:t>
            </a:r>
            <a:r>
              <a:rPr sz="1800">
                <a:latin typeface="Courier"/>
              </a:rPr>
              <a:t>)</a:t>
            </a:r>
          </a:p>
          <a:p>
            <a:pPr lvl="0" marL="0" indent="0">
              <a:buNone/>
            </a:pPr>
            <a:r>
              <a:rPr/>
              <a:t>Notice that </a:t>
            </a:r>
            <a:r>
              <a:rPr sz="1800">
                <a:latin typeface="Courier"/>
              </a:rPr>
              <a:t>female</a:t>
            </a:r>
            <a:r>
              <a:rPr/>
              <a:t> is coded in 2 different ways</a:t>
            </a:r>
          </a:p>
          <a:p>
            <a:pPr lvl="0" marL="0" indent="0">
              <a:buNone/>
            </a:pPr>
            <a:r>
              <a:rPr/>
              <a:t>We can change all of the letters to uppercase.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test_gender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stringr</a:t>
            </a:r>
            <a:r>
              <a:rPr sz="1800">
                <a:solidFill>
                  <a:srgbClr val="666666"/>
                </a:solidFill>
                <a:latin typeface="Courier"/>
              </a:rPr>
              <a:t>::</a:t>
            </a:r>
            <a:r>
              <a:rPr sz="1800" b="1">
                <a:solidFill>
                  <a:srgbClr val="007020"/>
                </a:solidFill>
                <a:latin typeface="Courier"/>
              </a:rPr>
              <a:t>str_to_upper</a:t>
            </a:r>
            <a:r>
              <a:rPr sz="1800">
                <a:latin typeface="Courier"/>
              </a:rPr>
              <a:t>(test_gender)</a:t>
            </a:r>
            <a:br/>
            <a:r>
              <a:rPr sz="1800">
                <a:latin typeface="Courier"/>
              </a:rPr>
              <a:t>test_gender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"F" "F" "M" "F"</a:t>
            </a:r>
          </a:p>
          <a:p>
            <a:pPr lvl="0" marL="0" indent="0">
              <a:buNone/>
            </a:pPr>
            <a:r>
              <a:rPr/>
              <a:t>Look at the manipulate strings cheat sheet (</a:t>
            </a:r>
            <a:r>
              <a:rPr>
                <a:hlinkClick r:id="rId2"/>
              </a:rPr>
              <a:t>https://resources.rstudio.com/rstudio-developed/strings</a:t>
            </a:r>
            <a:r>
              <a:rPr/>
              <a:t>) for other functions you can use.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5.</a:t>
            </a:r>
            <a:r>
              <a:rPr/>
              <a:t> </a:t>
            </a:r>
            <a:r>
              <a:rPr/>
              <a:t>Working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 treats dates as characters unless you tell it not to.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library</a:t>
            </a:r>
            <a:r>
              <a:rPr sz="1800">
                <a:latin typeface="Courier"/>
              </a:rPr>
              <a:t>(lubridate)</a:t>
            </a:r>
            <a:br/>
            <a:br/>
            <a:r>
              <a:rPr sz="1800">
                <a:latin typeface="Courier"/>
              </a:rPr>
              <a:t>test_dates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"02-01-12"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"03-04-15"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"15-06-02"</a:t>
            </a:r>
            <a:r>
              <a:rPr sz="1800">
                <a:latin typeface="Courier"/>
              </a:rPr>
              <a:t>)</a:t>
            </a:r>
          </a:p>
          <a:p>
            <a:pPr lvl="0" marL="0" indent="0">
              <a:buNone/>
            </a:pPr>
            <a:r>
              <a:rPr/>
              <a:t>Convert these characters to dates.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test_dates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lubridate</a:t>
            </a:r>
            <a:r>
              <a:rPr sz="1800">
                <a:solidFill>
                  <a:srgbClr val="666666"/>
                </a:solidFill>
                <a:latin typeface="Courier"/>
              </a:rPr>
              <a:t>::</a:t>
            </a:r>
            <a:r>
              <a:rPr sz="1800" b="1">
                <a:solidFill>
                  <a:srgbClr val="007020"/>
                </a:solidFill>
                <a:latin typeface="Courier"/>
              </a:rPr>
              <a:t>dmy</a:t>
            </a:r>
            <a:r>
              <a:rPr sz="1800">
                <a:latin typeface="Courier"/>
              </a:rPr>
              <a:t>(test_dates)</a:t>
            </a:r>
            <a:br/>
            <a:r>
              <a:rPr sz="1800">
                <a:latin typeface="Courier"/>
              </a:rPr>
              <a:t>test_dates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"2012-01-02" "2015-04-03" "2002-06-15"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Parsing</a:t>
            </a:r>
            <a:r>
              <a:rPr/>
              <a:t> </a:t>
            </a:r>
            <a:r>
              <a:rPr/>
              <a:t>dates.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We can extract components of dates.</a:t>
            </a:r>
          </a:p>
          <a:p>
            <a:pPr lvl="0" marL="0" indent="0">
              <a:buNone/>
            </a:pPr>
            <a:r>
              <a:rPr/>
              <a:t>Extracting years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cchic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cchic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>
                <a:latin typeface="Courier"/>
              </a:rPr>
              <a:t>dplyr</a:t>
            </a:r>
            <a:r>
              <a:rPr sz="1800">
                <a:solidFill>
                  <a:srgbClr val="666666"/>
                </a:solidFill>
                <a:latin typeface="Courier"/>
              </a:rPr>
              <a:t>::</a:t>
            </a:r>
            <a:r>
              <a:rPr sz="1800" b="1">
                <a:solidFill>
                  <a:srgbClr val="007020"/>
                </a:solidFill>
                <a:latin typeface="Courier"/>
              </a:rPr>
              <a:t>mutate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year_born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year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ymd</a:t>
            </a:r>
            <a:r>
              <a:rPr sz="1800">
                <a:latin typeface="Courier"/>
              </a:rPr>
              <a:t>(dob)))</a:t>
            </a:r>
            <a:br/>
            <a:br/>
            <a:r>
              <a:rPr sz="1800" b="1">
                <a:solidFill>
                  <a:srgbClr val="007020"/>
                </a:solidFill>
                <a:latin typeface="Courier"/>
              </a:rPr>
              <a:t>str</a:t>
            </a:r>
            <a:r>
              <a:rPr sz="1800">
                <a:latin typeface="Courier"/>
              </a:rPr>
              <a:t>(cchic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year_born)</a:t>
            </a:r>
          </a:p>
          <a:p>
            <a:pPr lvl="0" marL="0" indent="0">
              <a:buNone/>
            </a:pPr>
            <a:r>
              <a:rPr/>
              <a:t>Extracting days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cchic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cchic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>
                <a:latin typeface="Courier"/>
              </a:rPr>
              <a:t>dplyr</a:t>
            </a:r>
            <a:r>
              <a:rPr sz="1800">
                <a:solidFill>
                  <a:srgbClr val="666666"/>
                </a:solidFill>
                <a:latin typeface="Courier"/>
              </a:rPr>
              <a:t>::</a:t>
            </a:r>
            <a:r>
              <a:rPr sz="1800" b="1">
                <a:solidFill>
                  <a:srgbClr val="007020"/>
                </a:solidFill>
                <a:latin typeface="Courier"/>
              </a:rPr>
              <a:t>mutate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discharge_day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day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ymd_hms</a:t>
            </a:r>
            <a:r>
              <a:rPr sz="1800">
                <a:latin typeface="Courier"/>
              </a:rPr>
              <a:t>(cchic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discharge_dttm)))</a:t>
            </a:r>
            <a:br/>
            <a:br/>
            <a:r>
              <a:rPr sz="1800" b="1">
                <a:solidFill>
                  <a:srgbClr val="007020"/>
                </a:solidFill>
                <a:latin typeface="Courier"/>
              </a:rPr>
              <a:t>str</a:t>
            </a:r>
            <a:r>
              <a:rPr sz="1800">
                <a:latin typeface="Courier"/>
              </a:rPr>
              <a:t>(cchic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discharge_day)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Date</a:t>
            </a:r>
            <a:r>
              <a:rPr/>
              <a:t> </a:t>
            </a:r>
            <a:r>
              <a:rPr/>
              <a:t>intervals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We often want to calculate the difference between two dates or times. Let’s calculate the length of stay of patients admitted to the ICU.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cchic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cchic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>
                <a:latin typeface="Courier"/>
              </a:rPr>
              <a:t>dplyr</a:t>
            </a:r>
            <a:r>
              <a:rPr sz="1800">
                <a:solidFill>
                  <a:srgbClr val="666666"/>
                </a:solidFill>
                <a:latin typeface="Courier"/>
              </a:rPr>
              <a:t>::</a:t>
            </a:r>
            <a:r>
              <a:rPr sz="1800" b="1">
                <a:solidFill>
                  <a:srgbClr val="007020"/>
                </a:solidFill>
                <a:latin typeface="Courier"/>
              </a:rPr>
              <a:t>mutate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los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difftime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ymd_hms</a:t>
            </a:r>
            <a:r>
              <a:rPr sz="1800">
                <a:latin typeface="Courier"/>
              </a:rPr>
              <a:t>(discharge_dttm),</a:t>
            </a:r>
            <a:br/>
            <a:r>
              <a:rPr sz="1800">
                <a:latin typeface="Courier"/>
              </a:rPr>
              <a:t>                        </a:t>
            </a:r>
            <a:r>
              <a:rPr sz="1800" b="1">
                <a:solidFill>
                  <a:srgbClr val="007020"/>
                </a:solidFill>
                <a:latin typeface="Courier"/>
              </a:rPr>
              <a:t>ymd_hms</a:t>
            </a:r>
            <a:r>
              <a:rPr sz="1800">
                <a:latin typeface="Courier"/>
              </a:rPr>
              <a:t>(arrival_dttm), </a:t>
            </a:r>
            <a:r>
              <a:rPr sz="1800">
                <a:solidFill>
                  <a:srgbClr val="902000"/>
                </a:solidFill>
                <a:latin typeface="Courier"/>
              </a:rPr>
              <a:t>units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"days"</a:t>
            </a:r>
            <a:r>
              <a:rPr sz="1800">
                <a:latin typeface="Courier"/>
              </a:rPr>
              <a:t>))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6.</a:t>
            </a:r>
            <a:r>
              <a:rPr/>
              <a:t> </a:t>
            </a:r>
            <a:r>
              <a:rPr/>
              <a:t>Columns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rows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back</a:t>
            </a:r>
            <a:r>
              <a:rPr/>
              <a:t> </a:t>
            </a:r>
            <a:r>
              <a:rPr/>
              <a:t>again</a:t>
            </a:r>
          </a:p>
        </p:txBody>
      </p:sp>
      <p:pic>
        <p:nvPicPr>
          <p:cNvPr descr="../Images/gatherspread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692400" y="1816100"/>
            <a:ext cx="6819900" cy="383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838200" y="5651500"/>
            <a:ext cx="10515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Convert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spread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several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one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Why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You may want to calculate the mean and standard deviation of all temperatures, and don’t care about the source.</a:t>
            </a:r>
          </a:p>
          <a:p>
            <a:pPr lvl="1"/>
            <a:r>
              <a:rPr/>
              <a:t>You may want to plot all temperatures on a graph.</a:t>
            </a:r>
          </a:p>
          <a:p>
            <a:pPr lvl="1"/>
            <a:r>
              <a:rPr/>
              <a:t>Instead of temperature area, you may have temperature on day 1, 2 etc.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Converting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library</a:t>
            </a:r>
            <a:r>
              <a:rPr sz="1800">
                <a:latin typeface="Courier"/>
              </a:rPr>
              <a:t>(tidyr)</a:t>
            </a:r>
            <a:br/>
            <a:r>
              <a:rPr sz="1800">
                <a:latin typeface="Courier"/>
              </a:rPr>
              <a:t>cchic</a:t>
            </a:r>
            <a:br/>
            <a:br/>
            <a:r>
              <a:rPr sz="1800">
                <a:latin typeface="Courier"/>
              </a:rPr>
              <a:t>cchic_long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cchic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>
                <a:latin typeface="Courier"/>
              </a:rPr>
              <a:t>tidyr</a:t>
            </a:r>
            <a:r>
              <a:rPr sz="1800">
                <a:solidFill>
                  <a:srgbClr val="666666"/>
                </a:solidFill>
                <a:latin typeface="Courier"/>
              </a:rPr>
              <a:t>::</a:t>
            </a:r>
            <a:r>
              <a:rPr sz="1800" b="1">
                <a:solidFill>
                  <a:srgbClr val="007020"/>
                </a:solidFill>
                <a:latin typeface="Courier"/>
              </a:rPr>
              <a:t>gather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key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"temp_point"</a:t>
            </a:r>
            <a:r>
              <a:rPr sz="1800">
                <a:latin typeface="Courier"/>
              </a:rPr>
              <a:t>, </a:t>
            </a:r>
            <a:br/>
            <a:r>
              <a:rPr sz="1800">
                <a:latin typeface="Courier"/>
              </a:rPr>
              <a:t>                </a:t>
            </a:r>
            <a:r>
              <a:rPr sz="1800">
                <a:solidFill>
                  <a:srgbClr val="902000"/>
                </a:solidFill>
                <a:latin typeface="Courier"/>
              </a:rPr>
              <a:t>value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"temperature"</a:t>
            </a:r>
            <a:r>
              <a:rPr sz="1800">
                <a:latin typeface="Courier"/>
              </a:rPr>
              <a:t>, </a:t>
            </a:r>
            <a:br/>
            <a:r>
              <a:rPr sz="1800">
                <a:latin typeface="Courier"/>
              </a:rPr>
              <a:t>                temp_c</a:t>
            </a:r>
            <a:r>
              <a:rPr sz="1800">
                <a:solidFill>
                  <a:srgbClr val="666666"/>
                </a:solidFill>
                <a:latin typeface="Courier"/>
              </a:rPr>
              <a:t>:</a:t>
            </a:r>
            <a:r>
              <a:rPr sz="1800">
                <a:latin typeface="Courier"/>
              </a:rPr>
              <a:t>temp_nc)</a:t>
            </a:r>
            <a:br/>
            <a:br/>
            <a:r>
              <a:rPr sz="1800" b="1">
                <a:solidFill>
                  <a:srgbClr val="007020"/>
                </a:solidFill>
                <a:latin typeface="Courier"/>
              </a:rPr>
              <a:t>names</a:t>
            </a:r>
            <a:r>
              <a:rPr sz="1800">
                <a:latin typeface="Courier"/>
              </a:rPr>
              <a:t>(cchic_long)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Using the </a:t>
            </a:r>
            <a:r>
              <a:rPr sz="1800">
                <a:latin typeface="Courier"/>
              </a:rPr>
              <a:t>dplyr</a:t>
            </a:r>
            <a:r>
              <a:rPr/>
              <a:t> package.</a:t>
            </a:r>
          </a:p>
          <a:p>
            <a:pPr lvl="1"/>
            <a:r>
              <a:rPr/>
              <a:t>Standard methods for selecting data.</a:t>
            </a:r>
          </a:p>
          <a:p>
            <a:pPr lvl="1"/>
            <a:r>
              <a:rPr/>
              <a:t>Recipes to perform common operations, such as:</a:t>
            </a:r>
          </a:p>
          <a:p>
            <a:pPr lvl="2"/>
            <a:r>
              <a:rPr/>
              <a:t>Manipulating strings</a:t>
            </a:r>
          </a:p>
          <a:p>
            <a:pPr lvl="2"/>
            <a:r>
              <a:rPr/>
              <a:t>Manipulating dates</a:t>
            </a:r>
          </a:p>
          <a:p>
            <a:pPr lvl="2"/>
            <a:r>
              <a:rPr/>
              <a:t>Changing data structure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why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‘</a:t>
            </a:r>
            <a:r>
              <a:rPr/>
              <a:t>gathered</a:t>
            </a:r>
            <a:r>
              <a:rPr/>
              <a:t>’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library</a:t>
            </a:r>
            <a:r>
              <a:rPr sz="1800">
                <a:latin typeface="Courier"/>
              </a:rPr>
              <a:t>(ggplot2)</a:t>
            </a:r>
            <a:br/>
            <a:r>
              <a:rPr sz="1800">
                <a:latin typeface="Courier"/>
              </a:rPr>
              <a:t>cchic_long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ggplot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aes</a:t>
            </a:r>
            <a:r>
              <a:rPr sz="1800">
                <a:latin typeface="Courier"/>
              </a:rPr>
              <a:t>(</a:t>
            </a:r>
            <a:br/>
            <a:r>
              <a:rPr sz="1800">
                <a:latin typeface="Courier"/>
              </a:rPr>
              <a:t>    </a:t>
            </a:r>
            <a:r>
              <a:rPr sz="1800">
                <a:solidFill>
                  <a:srgbClr val="902000"/>
                </a:solidFill>
                <a:latin typeface="Courier"/>
              </a:rPr>
              <a:t>x =</a:t>
            </a:r>
            <a:r>
              <a:rPr sz="1800">
                <a:latin typeface="Courier"/>
              </a:rPr>
              <a:t> temp_point, </a:t>
            </a:r>
            <a:r>
              <a:rPr sz="1800">
                <a:solidFill>
                  <a:srgbClr val="902000"/>
                </a:solidFill>
                <a:latin typeface="Courier"/>
              </a:rPr>
              <a:t>y =</a:t>
            </a:r>
            <a:br/>
            <a:r>
              <a:rPr sz="1800">
                <a:latin typeface="Courier"/>
              </a:rPr>
              <a:t>      </a:t>
            </a:r>
            <a:r>
              <a:rPr sz="1800" b="1">
                <a:solidFill>
                  <a:srgbClr val="007020"/>
                </a:solidFill>
                <a:latin typeface="Courier"/>
              </a:rPr>
              <a:t>as.numeric</a:t>
            </a:r>
            <a:r>
              <a:rPr sz="1800">
                <a:latin typeface="Courier"/>
              </a:rPr>
              <a:t>(temperature)</a:t>
            </a:r>
            <a:br/>
            <a:r>
              <a:rPr sz="1800">
                <a:latin typeface="Courier"/>
              </a:rPr>
              <a:t>  ))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geom_boxplot</a:t>
            </a:r>
            <a:r>
              <a:rPr sz="1800">
                <a:latin typeface="Courier"/>
              </a:rPr>
              <a:t>()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convert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back?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We can use the </a:t>
            </a:r>
            <a:r>
              <a:rPr sz="1800">
                <a:latin typeface="Courier"/>
              </a:rPr>
              <a:t>tidyr</a:t>
            </a:r>
            <a:r>
              <a:rPr/>
              <a:t> function, </a:t>
            </a:r>
            <a:r>
              <a:rPr sz="1800">
                <a:latin typeface="Courier"/>
              </a:rPr>
              <a:t>spread()</a:t>
            </a:r>
            <a:r>
              <a:rPr/>
              <a:t>.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cchic_reverted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cchic_long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>
                <a:latin typeface="Courier"/>
              </a:rPr>
              <a:t>tidyr</a:t>
            </a:r>
            <a:r>
              <a:rPr sz="1800">
                <a:solidFill>
                  <a:srgbClr val="666666"/>
                </a:solidFill>
                <a:latin typeface="Courier"/>
              </a:rPr>
              <a:t>::</a:t>
            </a:r>
            <a:r>
              <a:rPr sz="1800" b="1">
                <a:solidFill>
                  <a:srgbClr val="007020"/>
                </a:solidFill>
                <a:latin typeface="Courier"/>
              </a:rPr>
              <a:t>spread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key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"temp_point"</a:t>
            </a:r>
            <a:r>
              <a:rPr sz="1800">
                <a:latin typeface="Courier"/>
              </a:rPr>
              <a:t>, </a:t>
            </a:r>
            <a:br/>
            <a:r>
              <a:rPr sz="1800">
                <a:latin typeface="Courier"/>
              </a:rPr>
              <a:t>                </a:t>
            </a:r>
            <a:r>
              <a:rPr sz="1800">
                <a:solidFill>
                  <a:srgbClr val="902000"/>
                </a:solidFill>
                <a:latin typeface="Courier"/>
              </a:rPr>
              <a:t>value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"temperature"</a:t>
            </a:r>
            <a:r>
              <a:rPr sz="1800">
                <a:latin typeface="Courier"/>
              </a:rPr>
              <a:t>)</a:t>
            </a:r>
            <a:br/>
            <a:br/>
            <a:r>
              <a:rPr sz="1800" b="1">
                <a:solidFill>
                  <a:srgbClr val="007020"/>
                </a:solidFill>
                <a:latin typeface="Courier"/>
              </a:rPr>
              <a:t>names</a:t>
            </a:r>
            <a:r>
              <a:rPr sz="1800">
                <a:latin typeface="Courier"/>
              </a:rPr>
              <a:t>(cchic_reverted)</a:t>
            </a:r>
          </a:p>
          <a:p>
            <a:pPr lvl="0" marL="0" indent="0">
              <a:buNone/>
            </a:pPr>
            <a:r>
              <a:rPr/>
              <a:t>Notice that the variables “temp_c” and “temp_nc” are seperate again.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7.</a:t>
            </a:r>
            <a:r>
              <a:rPr/>
              <a:t> </a:t>
            </a:r>
            <a:r>
              <a:rPr/>
              <a:t>Deleting</a:t>
            </a:r>
            <a:r>
              <a:rPr/>
              <a:t> </a:t>
            </a:r>
            <a:r>
              <a:rPr/>
              <a:t>columns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 if we wanted to remove the </a:t>
            </a:r>
            <a:r>
              <a:rPr sz="1800">
                <a:latin typeface="Courier"/>
              </a:rPr>
              <a:t>temp_nc</a:t>
            </a:r>
            <a:r>
              <a:rPr/>
              <a:t> variable?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cchic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>
                <a:latin typeface="Courier"/>
              </a:rPr>
              <a:t>dplyr</a:t>
            </a:r>
            <a:r>
              <a:rPr sz="1800">
                <a:solidFill>
                  <a:srgbClr val="666666"/>
                </a:solidFill>
                <a:latin typeface="Courier"/>
              </a:rPr>
              <a:t>::</a:t>
            </a:r>
            <a:r>
              <a:rPr sz="1800" b="1">
                <a:solidFill>
                  <a:srgbClr val="007020"/>
                </a:solidFill>
                <a:latin typeface="Courier"/>
              </a:rPr>
              <a:t>select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666666"/>
                </a:solidFill>
                <a:latin typeface="Courier"/>
              </a:rPr>
              <a:t>-</a:t>
            </a:r>
            <a:r>
              <a:rPr sz="1800">
                <a:latin typeface="Courier"/>
              </a:rPr>
              <a:t>temp_nc)</a:t>
            </a:r>
          </a:p>
          <a:p>
            <a:pPr lvl="0" marL="0" indent="0">
              <a:buNone/>
            </a:pPr>
            <a:r>
              <a:rPr/>
              <a:t>The </a:t>
            </a:r>
            <a:r>
              <a:rPr sz="1800">
                <a:latin typeface="Courier"/>
              </a:rPr>
              <a:t>-</a:t>
            </a:r>
            <a:r>
              <a:rPr/>
              <a:t> sign means deselect here.</a:t>
            </a:r>
          </a:p>
          <a:p>
            <a:pPr lvl="0" marL="0" indent="0">
              <a:buNone/>
            </a:pPr>
            <a:r>
              <a:rPr/>
              <a:t>Don’t forget to assign the above code to something, otherwise the output won’t be saved.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Excercise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rabicPeriod"/>
            </a:pPr>
            <a:r>
              <a:rPr/>
              <a:t>How many patients weigh more than 70kg?</a:t>
            </a:r>
          </a:p>
          <a:p>
            <a:pPr lvl="2"/>
            <a:r>
              <a:rPr/>
              <a:t>Hint - look at the </a:t>
            </a:r>
            <a:r>
              <a:rPr sz="1800">
                <a:latin typeface="Courier"/>
              </a:rPr>
              <a:t>n()</a:t>
            </a:r>
            <a:r>
              <a:rPr/>
              <a:t> function.</a:t>
            </a:r>
          </a:p>
          <a:p>
            <a:pPr lvl="1">
              <a:buAutoNum type="arabicPeriod"/>
            </a:pPr>
            <a:r>
              <a:rPr/>
              <a:t>Outcome of patients who were 60 years or older?</a:t>
            </a:r>
          </a:p>
          <a:p>
            <a:pPr lvl="2"/>
            <a:r>
              <a:rPr/>
              <a:t>What is the mean length of stay of patients who are 60 years or older?</a:t>
            </a:r>
          </a:p>
          <a:p>
            <a:pPr lvl="2"/>
            <a:r>
              <a:rPr/>
              <a:t>How many of these patients were discharged alive?</a:t>
            </a:r>
          </a:p>
          <a:p>
            <a:pPr lvl="2"/>
            <a:r>
              <a:rPr/>
              <a:t>Hint - the variable </a:t>
            </a:r>
            <a:r>
              <a:rPr sz="1800">
                <a:latin typeface="Courier"/>
              </a:rPr>
              <a:t>vital_status</a:t>
            </a:r>
            <a:r>
              <a:rPr/>
              <a:t> indicates if the patient was alive or dead on discharge.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How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weigh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70kg?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cchic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>
                <a:latin typeface="Courier"/>
              </a:rPr>
              <a:t>dplyr</a:t>
            </a:r>
            <a:r>
              <a:rPr sz="1800">
                <a:solidFill>
                  <a:srgbClr val="666666"/>
                </a:solidFill>
                <a:latin typeface="Courier"/>
              </a:rPr>
              <a:t>::</a:t>
            </a:r>
            <a:r>
              <a:rPr sz="1800" b="1">
                <a:solidFill>
                  <a:srgbClr val="007020"/>
                </a:solidFill>
                <a:latin typeface="Courier"/>
              </a:rPr>
              <a:t>filter</a:t>
            </a:r>
            <a:r>
              <a:rPr sz="1800">
                <a:latin typeface="Courier"/>
              </a:rPr>
              <a:t>(weight </a:t>
            </a:r>
            <a:r>
              <a:rPr sz="1800">
                <a:solidFill>
                  <a:srgbClr val="666666"/>
                </a:solidFill>
                <a:latin typeface="Courier"/>
              </a:rPr>
              <a:t>&gt;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70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>
                <a:latin typeface="Courier"/>
              </a:rPr>
              <a:t>dplyr</a:t>
            </a:r>
            <a:r>
              <a:rPr sz="1800">
                <a:solidFill>
                  <a:srgbClr val="666666"/>
                </a:solidFill>
                <a:latin typeface="Courier"/>
              </a:rPr>
              <a:t>::</a:t>
            </a:r>
            <a:r>
              <a:rPr sz="1800" b="1">
                <a:solidFill>
                  <a:srgbClr val="007020"/>
                </a:solidFill>
                <a:latin typeface="Courier"/>
              </a:rPr>
              <a:t>summarise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number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n</a:t>
            </a:r>
            <a:r>
              <a:rPr sz="1800">
                <a:latin typeface="Courier"/>
              </a:rPr>
              <a:t>())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# A tibble: 1 x 1
##   number
##    &lt;int&gt;
## 1   2508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Outcome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60</a:t>
            </a:r>
            <a:r>
              <a:rPr/>
              <a:t> </a:t>
            </a:r>
            <a:r>
              <a:rPr/>
              <a:t>years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older.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 Mean length of stay</a:t>
            </a:r>
            <a:br/>
            <a:r>
              <a:rPr sz="1800">
                <a:latin typeface="Courier"/>
              </a:rPr>
              <a:t>cchic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>
                <a:latin typeface="Courier"/>
              </a:rPr>
              <a:t>dplyr</a:t>
            </a:r>
            <a:r>
              <a:rPr sz="1800">
                <a:solidFill>
                  <a:srgbClr val="666666"/>
                </a:solidFill>
                <a:latin typeface="Courier"/>
              </a:rPr>
              <a:t>::</a:t>
            </a:r>
            <a:r>
              <a:rPr sz="1800" b="1">
                <a:solidFill>
                  <a:srgbClr val="007020"/>
                </a:solidFill>
                <a:latin typeface="Courier"/>
              </a:rPr>
              <a:t>filter</a:t>
            </a:r>
            <a:r>
              <a:rPr sz="1800">
                <a:latin typeface="Courier"/>
              </a:rPr>
              <a:t>(age_years </a:t>
            </a:r>
            <a:r>
              <a:rPr sz="1800">
                <a:solidFill>
                  <a:srgbClr val="666666"/>
                </a:solidFill>
                <a:latin typeface="Courier"/>
              </a:rPr>
              <a:t>&gt;=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60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>
                <a:latin typeface="Courier"/>
              </a:rPr>
              <a:t>dplyr</a:t>
            </a:r>
            <a:r>
              <a:rPr sz="1800">
                <a:solidFill>
                  <a:srgbClr val="666666"/>
                </a:solidFill>
                <a:latin typeface="Courier"/>
              </a:rPr>
              <a:t>::</a:t>
            </a:r>
            <a:r>
              <a:rPr sz="1800" b="1">
                <a:solidFill>
                  <a:srgbClr val="007020"/>
                </a:solidFill>
                <a:latin typeface="Courier"/>
              </a:rPr>
              <a:t>summarise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los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mean</a:t>
            </a:r>
            <a:r>
              <a:rPr sz="1800">
                <a:latin typeface="Courier"/>
              </a:rPr>
              <a:t>(los, </a:t>
            </a:r>
            <a:r>
              <a:rPr sz="1800">
                <a:solidFill>
                  <a:srgbClr val="902000"/>
                </a:solidFill>
                <a:latin typeface="Courier"/>
              </a:rPr>
              <a:t>na.rm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007020"/>
                </a:solidFill>
                <a:latin typeface="Courier"/>
              </a:rPr>
              <a:t>TRUE</a:t>
            </a:r>
            <a:r>
              <a:rPr sz="1800">
                <a:latin typeface="Courier"/>
              </a:rPr>
              <a:t>))</a:t>
            </a:r>
          </a:p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 Number of people alive at discharge.</a:t>
            </a:r>
            <a:br/>
            <a:r>
              <a:rPr sz="1800">
                <a:latin typeface="Courier"/>
              </a:rPr>
              <a:t>cchic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>
                <a:latin typeface="Courier"/>
              </a:rPr>
              <a:t>dplyr</a:t>
            </a:r>
            <a:r>
              <a:rPr sz="1800">
                <a:solidFill>
                  <a:srgbClr val="666666"/>
                </a:solidFill>
                <a:latin typeface="Courier"/>
              </a:rPr>
              <a:t>::</a:t>
            </a:r>
            <a:r>
              <a:rPr sz="1800" b="1">
                <a:solidFill>
                  <a:srgbClr val="007020"/>
                </a:solidFill>
                <a:latin typeface="Courier"/>
              </a:rPr>
              <a:t>filter</a:t>
            </a:r>
            <a:r>
              <a:rPr sz="1800">
                <a:latin typeface="Courier"/>
              </a:rPr>
              <a:t>(age_years </a:t>
            </a:r>
            <a:r>
              <a:rPr sz="1800">
                <a:solidFill>
                  <a:srgbClr val="666666"/>
                </a:solidFill>
                <a:latin typeface="Courier"/>
              </a:rPr>
              <a:t>&gt;=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60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>
                <a:latin typeface="Courier"/>
              </a:rPr>
              <a:t>dplyr</a:t>
            </a:r>
            <a:r>
              <a:rPr sz="1800">
                <a:solidFill>
                  <a:srgbClr val="666666"/>
                </a:solidFill>
                <a:latin typeface="Courier"/>
              </a:rPr>
              <a:t>::</a:t>
            </a:r>
            <a:r>
              <a:rPr sz="1800" b="1">
                <a:solidFill>
                  <a:srgbClr val="007020"/>
                </a:solidFill>
                <a:latin typeface="Courier"/>
              </a:rPr>
              <a:t>select</a:t>
            </a:r>
            <a:r>
              <a:rPr sz="1800">
                <a:latin typeface="Courier"/>
              </a:rPr>
              <a:t>(vital_status)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table</a:t>
            </a:r>
            <a:r>
              <a:rPr sz="1800">
                <a:latin typeface="Courier"/>
              </a:rPr>
              <a:t>()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.
##    A    D 
## 2936  391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wrangling?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The process of transforming raw data into a form you can use for analysis.</a:t>
            </a:r>
          </a:p>
          <a:p>
            <a:pPr lvl="1"/>
            <a:r>
              <a:rPr/>
              <a:t>Steps include:</a:t>
            </a:r>
          </a:p>
          <a:p>
            <a:pPr lvl="2"/>
            <a:r>
              <a:rPr/>
              <a:t>Cleaning the data (Workshop 2) - as tempting as it might be to do this in Excel, for reproducibility, always try to do this in R.</a:t>
            </a:r>
          </a:p>
          <a:p>
            <a:pPr lvl="2"/>
            <a:r>
              <a:rPr/>
              <a:t>Organising it into a structure that allows you to analyse it.</a:t>
            </a:r>
          </a:p>
          <a:p>
            <a:pPr lvl="2"/>
            <a:r>
              <a:rPr/>
              <a:t>Creating derived variables from raw data.</a:t>
            </a:r>
          </a:p>
          <a:p>
            <a:pPr lvl="2"/>
            <a:r>
              <a:rPr/>
              <a:t>Validating the data.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11FE2-61CD-2E40-A43A-EED9A845F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Another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think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it…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B83AA-6B3D-8243-8929-B2C82ECF02B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rPr/>
              <a:t>Taking raw data</a:t>
            </a:r>
          </a:p>
          <a:p>
            <a:pPr lvl="1"/>
            <a:r>
              <a:rPr/>
              <a:t>Subjecting it to processes along a data pipeline</a:t>
            </a:r>
          </a:p>
          <a:p>
            <a:pPr lvl="1"/>
            <a:r>
              <a:rPr/>
              <a:t>Using the processed data for analysis</a:t>
            </a:r>
          </a:p>
        </p:txBody>
      </p:sp>
      <p:pic>
        <p:nvPicPr>
          <p:cNvPr descr="../Images/PipelineWrangling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72200" y="3162300"/>
            <a:ext cx="5181600" cy="1663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Load</a:t>
            </a:r>
            <a:r>
              <a:rPr/>
              <a:t> </a:t>
            </a:r>
            <a:r>
              <a:rPr/>
              <a:t>dplyr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 You only need to install the package once.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install.packages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"dplyr"</a:t>
            </a:r>
            <a:r>
              <a:rPr sz="1800">
                <a:latin typeface="Courier"/>
              </a:rPr>
              <a:t>)</a:t>
            </a:r>
            <a:br/>
            <a:br/>
            <a:r>
              <a:rPr sz="1800" i="1">
                <a:solidFill>
                  <a:srgbClr val="60A0B0"/>
                </a:solidFill>
                <a:latin typeface="Courier"/>
              </a:rPr>
              <a:t># You need to load the package each time you open R.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library</a:t>
            </a:r>
            <a:r>
              <a:rPr sz="1800">
                <a:latin typeface="Courier"/>
              </a:rPr>
              <a:t>(dplyr)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Load</a:t>
            </a:r>
            <a:r>
              <a:rPr/>
              <a:t> </a:t>
            </a:r>
            <a:r>
              <a:rPr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Load data from the file you created earlier. The data frame should be called </a:t>
            </a:r>
            <a:r>
              <a:rPr sz="1800">
                <a:latin typeface="Courier"/>
              </a:rPr>
              <a:t>cchic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11FE2-61CD-2E40-A43A-EED9A845F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pipe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B83AA-6B3D-8243-8929-B2C82ECF02B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rPr/>
              <a:t>Takes whatever you did before, and passes it on to the next function.</a:t>
            </a:r>
          </a:p>
          <a:p>
            <a:pPr lvl="1"/>
            <a:r>
              <a:rPr/>
              <a:t>Whenever you see it, think of the word ‘then’.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data_frame_name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>
                <a:latin typeface="Courier"/>
              </a:rPr>
              <a:t>dplyr</a:t>
            </a:r>
            <a:r>
              <a:rPr sz="1800">
                <a:solidFill>
                  <a:srgbClr val="666666"/>
                </a:solidFill>
                <a:latin typeface="Courier"/>
              </a:rPr>
              <a:t>::</a:t>
            </a:r>
            <a:r>
              <a:rPr sz="1800" b="1">
                <a:solidFill>
                  <a:srgbClr val="007020"/>
                </a:solidFill>
                <a:latin typeface="Courier"/>
              </a:rPr>
              <a:t>select</a:t>
            </a:r>
            <a:r>
              <a:rPr sz="1800">
                <a:latin typeface="Courier"/>
              </a:rPr>
              <a:t>(column_name)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mean</a:t>
            </a:r>
            <a:r>
              <a:rPr sz="1800">
                <a:latin typeface="Courier"/>
              </a:rPr>
              <a:t>()</a:t>
            </a:r>
          </a:p>
          <a:p>
            <a:pPr lvl="1"/>
            <a:r>
              <a:rPr/>
              <a:t>Shortcut - </a:t>
            </a:r>
            <a:r>
              <a:rPr sz="1800">
                <a:latin typeface="Courier"/>
              </a:rPr>
              <a:t>Cmd + Shift + M</a:t>
            </a:r>
            <a:r>
              <a:rPr/>
              <a:t> (Mac) </a:t>
            </a:r>
            <a:r>
              <a:rPr sz="1800">
                <a:latin typeface="Courier"/>
              </a:rPr>
              <a:t>Ctrl + Shift + M</a:t>
            </a:r>
            <a:r>
              <a:rPr/>
              <a:t> (Windows)</a:t>
            </a:r>
          </a:p>
        </p:txBody>
      </p:sp>
      <p:pic>
        <p:nvPicPr>
          <p:cNvPr descr="../Images/Pip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172200" y="2603500"/>
            <a:ext cx="5181600" cy="2781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Logical</a:t>
            </a:r>
            <a:r>
              <a:rPr/>
              <a:t> </a:t>
            </a:r>
            <a:r>
              <a:rPr/>
              <a:t>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You use them to compare values</a:t>
            </a:r>
          </a:p>
          <a:p>
            <a:pPr lvl="2"/>
            <a:r>
              <a:rPr sz="1800">
                <a:latin typeface="Courier"/>
              </a:rPr>
              <a:t>==</a:t>
            </a:r>
            <a:r>
              <a:rPr/>
              <a:t> (equal to)</a:t>
            </a:r>
          </a:p>
          <a:p>
            <a:pPr lvl="2"/>
            <a:r>
              <a:rPr sz="1800">
                <a:latin typeface="Courier"/>
              </a:rPr>
              <a:t>!=</a:t>
            </a:r>
            <a:r>
              <a:rPr/>
              <a:t> (not equal to)</a:t>
            </a:r>
          </a:p>
          <a:p>
            <a:pPr lvl="2"/>
            <a:r>
              <a:rPr sz="1800">
                <a:latin typeface="Courier"/>
              </a:rPr>
              <a:t>&gt;</a:t>
            </a:r>
            <a:r>
              <a:rPr/>
              <a:t> (greater than)</a:t>
            </a:r>
          </a:p>
          <a:p>
            <a:pPr lvl="2"/>
            <a:r>
              <a:rPr sz="1800">
                <a:latin typeface="Courier"/>
              </a:rPr>
              <a:t>&lt;</a:t>
            </a:r>
            <a:r>
              <a:rPr/>
              <a:t> (less than)</a:t>
            </a:r>
          </a:p>
          <a:p>
            <a:pPr lvl="2"/>
            <a:r>
              <a:rPr sz="1800">
                <a:latin typeface="Courier"/>
              </a:rPr>
              <a:t>&gt;=</a:t>
            </a:r>
            <a:r>
              <a:rPr/>
              <a:t> (greater than or equal to)</a:t>
            </a:r>
          </a:p>
          <a:p>
            <a:pPr lvl="2"/>
            <a:r>
              <a:rPr sz="1800">
                <a:latin typeface="Courier"/>
              </a:rPr>
              <a:t>&lt;=</a:t>
            </a:r>
            <a:r>
              <a:rPr/>
              <a:t> (less than or equal to)</a:t>
            </a:r>
          </a:p>
          <a:p>
            <a:pPr lvl="2"/>
            <a:r>
              <a:rPr sz="1800">
                <a:latin typeface="Courier"/>
              </a:rPr>
              <a:t>is.na()</a:t>
            </a:r>
            <a:r>
              <a:rPr/>
              <a:t> (is the value missing)</a:t>
            </a:r>
          </a:p>
          <a:p>
            <a:pPr lvl="1"/>
            <a:r>
              <a:rPr/>
              <a:t>More than one condition?</a:t>
            </a:r>
          </a:p>
          <a:p>
            <a:pPr lvl="2"/>
            <a:r>
              <a:rPr sz="1800">
                <a:latin typeface="Courier"/>
              </a:rPr>
              <a:t>&amp;</a:t>
            </a:r>
            <a:r>
              <a:rPr/>
              <a:t> (and)</a:t>
            </a:r>
          </a:p>
          <a:p>
            <a:pPr lvl="2"/>
            <a:r>
              <a:rPr sz="1800">
                <a:latin typeface="Courier"/>
              </a:rPr>
              <a:t>|</a:t>
            </a:r>
            <a:r>
              <a:rPr/>
              <a:t> (or)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4</Words>
  <Application>Microsoft Macintosh PowerPoint</Application>
  <PresentationFormat>Widescreen</PresentationFormat>
  <Paragraphs>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wrangling</dc:title>
  <dc:creator/>
  <cp:keywords/>
  <dcterms:created xsi:type="dcterms:W3CDTF">2020-02-26T09:26:30Z</dcterms:created>
  <dcterms:modified xsi:type="dcterms:W3CDTF">2020-02-26T09:26:30Z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</Properties>
</file>