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08"/>
    <p:restoredTop sz="94746"/>
  </p:normalViewPr>
  <p:slideViewPr>
    <p:cSldViewPr snapToGrid="0" snapToObjects="1">
      <p:cViewPr varScale="1">
        <p:scale>
          <a:sx d="100" n="116"/>
          <a:sy d="100" n="116"/>
        </p:scale>
        <p:origin x="354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notesMaster" Target="notesMasters/notesMaster1.xml" /><Relationship Id="rId58" Type="http://schemas.openxmlformats.org/officeDocument/2006/relationships/theme" Target="theme/theme1.xml" /><Relationship Id="rId5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6" Type="http://schemas.openxmlformats.org/officeDocument/2006/relationships/presProps" Target="presProps.xml" /><Relationship Id="rId5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organising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sequential,</a:t>
            </a:r>
            <a:r>
              <a:rPr/>
              <a:t> </a:t>
            </a:r>
            <a:r>
              <a:rPr/>
              <a:t>organised</a:t>
            </a:r>
            <a:r>
              <a:rPr/>
              <a:t> </a:t>
            </a:r>
            <a:r>
              <a:rPr/>
              <a:t>manner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eases</a:t>
            </a:r>
            <a:r>
              <a:rPr/>
              <a:t> </a:t>
            </a:r>
            <a:r>
              <a:rPr/>
              <a:t>reproducibility.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ClinicianCoders/ClinicianCoders/blob/master/Workshops/Workshop1.R" TargetMode="External" /><Relationship Id="rId4" Type="http://schemas.openxmlformats.org/officeDocument/2006/relationships/hyperlink" Target="https://style.tidyverse.org" TargetMode="External" /><Relationship Id="rId5" Type="http://schemas.openxmlformats.org/officeDocument/2006/relationships/hyperlink" Target="https://waterdata.usgs.gov/blog/intro-best-practices/" TargetMode="External" /><Relationship Id="rId6" Type="http://schemas.openxmlformats.org/officeDocument/2006/relationships/hyperlink" Target="https://towardsdatascience.com/best-practices-for-r-programming-ec0754010b5a" TargetMode="External" /><Relationship Id="rId7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http://datascibc.org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 then hit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should see: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1"/>
            <a:r>
              <a:rPr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>
                <a:latin typeface="Courier"/>
              </a:rPr>
              <a:t>2 + 2</a:t>
            </a:r>
            <a:r>
              <a:rPr/>
              <a:t>, then </a:t>
            </a:r>
            <a:r>
              <a:rPr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window.</a:t>
            </a:r>
          </a:p>
          <a:p>
            <a:pPr lvl="1"/>
            <a:r>
              <a:rPr/>
              <a:t>Close R Studio.</a:t>
            </a:r>
          </a:p>
          <a:p>
            <a:pPr lvl="1"/>
            <a:r>
              <a:rPr/>
              <a:t>Restart R Studio and click the </a:t>
            </a:r>
            <a:r>
              <a:rPr>
                <a:latin typeface="Courier"/>
              </a:rPr>
              <a:t>open</a:t>
            </a:r>
            <a:r>
              <a:rPr/>
              <a:t> icon.</a:t>
            </a:r>
          </a:p>
          <a:p>
            <a:pPr lvl="1"/>
            <a:r>
              <a:rPr/>
              <a:t>Find your file and open.</a:t>
            </a:r>
          </a:p>
          <a:p>
            <a:pPr lvl="1"/>
            <a:r>
              <a:rPr/>
              <a:t>Your code should still be there.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Good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Well-written scripts should be:</a:t>
            </a:r>
          </a:p>
          <a:p>
            <a:pPr lvl="2"/>
            <a:r>
              <a:rPr/>
              <a:t>Clear in their intended purpose</a:t>
            </a:r>
          </a:p>
          <a:p>
            <a:pPr lvl="2"/>
            <a:r>
              <a:rPr/>
              <a:t>Explicit about requirements/dependencies</a:t>
            </a:r>
          </a:p>
          <a:p>
            <a:pPr lvl="2"/>
            <a:r>
              <a:rPr/>
              <a:t>Sequential</a:t>
            </a:r>
          </a:p>
          <a:p>
            <a:pPr lvl="2"/>
            <a:r>
              <a:rPr/>
              <a:t>Consistent in their style</a:t>
            </a:r>
          </a:p>
          <a:p>
            <a:pPr lvl="1"/>
            <a:r>
              <a:rPr/>
              <a:t>As an example, see: </a:t>
            </a:r>
            <a:r>
              <a:rPr>
                <a:hlinkClick r:id="rId3"/>
              </a:rPr>
              <a:t>Workshop1.R</a:t>
            </a:r>
            <a:r>
              <a:rPr/>
              <a:t>.</a:t>
            </a:r>
          </a:p>
          <a:p>
            <a:pPr lvl="1"/>
            <a:r>
              <a:rPr/>
              <a:t>See also:</a:t>
            </a:r>
          </a:p>
          <a:p>
            <a:pPr lvl="2"/>
            <a:r>
              <a:rPr>
                <a:hlinkClick r:id="rId4"/>
              </a:rPr>
              <a:t>The tidyverse style guide</a:t>
            </a:r>
          </a:p>
          <a:p>
            <a:pPr lvl="2"/>
            <a:r>
              <a:rPr/>
              <a:t>Tips from the </a:t>
            </a:r>
            <a:r>
              <a:rPr>
                <a:hlinkClick r:id="rId5"/>
              </a:rPr>
              <a:t>US Geological Survey</a:t>
            </a:r>
          </a:p>
          <a:p>
            <a:pPr lvl="2"/>
            <a:r>
              <a:rPr/>
              <a:t>A blog post on </a:t>
            </a:r>
            <a:r>
              <a:rPr>
                <a:hlinkClick r:id="rId6"/>
              </a:rPr>
              <a:t>best practices</a:t>
            </a:r>
          </a:p>
        </p:txBody>
      </p:sp>
      <p:pic>
        <p:nvPicPr>
          <p:cNvPr descr="../Images/ScriptStructure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705600" y="1816100"/>
            <a:ext cx="4127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>
              <a:buAutoNum type="arabicPeriod"/>
            </a:pPr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>
              <a:buAutoNum type="arabicPeriod"/>
            </a:pPr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>
                <a:latin typeface="Courier"/>
              </a:rPr>
              <a:t>&lt;-</a:t>
            </a:r>
            <a:r>
              <a:rPr/>
              <a:t>(</a:t>
            </a:r>
            <a:r>
              <a:rPr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indent="0">
              <a:buNone/>
            </a:pPr>
            <a:r>
              <a:rPr>
                <a:latin typeface="Courier"/>
              </a:rPr>
              <a:t>practice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>
                <a:latin typeface="Courier"/>
              </a:rPr>
              <a:t>practice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indent="0">
              <a:buNone/>
            </a:pPr>
            <a:r>
              <a:rPr>
                <a:latin typeface="Courier"/>
              </a:rPr>
              <a:t>say_hello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br/>
            <a:r>
              <a:rPr>
                <a:latin typeface="Courier"/>
              </a:rPr>
              <a:t>say_hello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indent="0">
              <a:buNone/>
            </a:pPr>
            <a:r>
              <a:rPr>
                <a:latin typeface="Courier"/>
              </a:rPr>
              <a:t>say hello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</a:p>
          <a:p>
            <a:pPr lvl="0" indent="0">
              <a:buNone/>
            </a:pPr>
            <a:r>
              <a:rPr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 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 48</a:t>
            </a:r>
          </a:p>
          <a:p>
            <a:pPr lvl="0" indent="0">
              <a:buNone/>
            </a:pPr>
            <a:r>
              <a:rPr>
                <a:latin typeface="Courier"/>
              </a:rPr>
              <a:t>- A vector of real numbers - an example would be temperature.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37.5 37.1 37.3 38.3 37.4 38.9</a:t>
            </a:r>
          </a:p>
          <a:p>
            <a:pPr lvl="0" indent="0">
              <a:buNone/>
            </a:pPr>
            <a:r>
              <a:rPr>
                <a:latin typeface="Courier"/>
              </a:rPr>
              <a:t>- A vector of characters/strings - an example would be name.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"Adam"  "Sally" "Eve"   "John"  "James"</a:t>
            </a:r>
          </a:p>
          <a:p>
            <a:pPr lvl="0" indent="0">
              <a:buNone/>
            </a:pPr>
            <a:r>
              <a:rPr>
                <a:latin typeface="Courier"/>
              </a:rPr>
              <a:t>- A vector of logicals - an example would be 'are the blood results avaiblable?'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>
                <a:latin typeface="Courier"/>
              </a:rPr>
              <a:t>class()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logical_vector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(logical_vector)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"logical"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name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>
                <a:latin typeface="Courier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25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>
                <a:latin typeface="Courier"/>
              </a:rPr>
              <a:t>age[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>
                <a:latin typeface="Courier"/>
              </a:rPr>
              <a:t>name[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"James"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Remember, vectors contain elements of the same data type.</a:t>
            </a:r>
          </a:p>
          <a:p>
            <a:pPr lvl="1"/>
            <a:r>
              <a:rPr/>
              <a:t>Thus, what would happen if we were to add a value of </a:t>
            </a:r>
            <a:r>
              <a:rPr>
                <a:latin typeface="Courier"/>
              </a:rPr>
              <a:t>TRUE</a:t>
            </a:r>
            <a:r>
              <a:rPr/>
              <a:t> to a vector of integers?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Add a value of TRUE to a vector of integers 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>
                <a:latin typeface="Courier"/>
              </a:rPr>
              <a:t>test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3 4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vector.</a:t>
            </a:r>
          </a:p>
          <a:p>
            <a:pPr lvl="1"/>
            <a:r>
              <a:rPr/>
              <a:t>This is because logical vectors (i.e. </a:t>
            </a:r>
            <a:r>
              <a:rPr>
                <a:latin typeface="Courier"/>
              </a:rPr>
              <a:t>TRUE</a:t>
            </a:r>
            <a:r>
              <a:rPr/>
              <a:t>/</a:t>
            </a:r>
            <a:r>
              <a:rPr>
                <a:latin typeface="Courier"/>
              </a:rPr>
              <a:t>FALSE</a:t>
            </a:r>
            <a:r>
              <a:rPr/>
              <a:t>) can be coded in a binary format (1/0).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integers.</a:t>
            </a:r>
          </a:p>
          <a:p>
            <a:pPr lvl="0" indent="0">
              <a:buNone/>
            </a:pPr>
            <a:r>
              <a:rPr>
                <a:latin typeface="Courier"/>
              </a:rPr>
              <a:t>test2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"hi"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Recall the vector and use </a:t>
            </a:r>
            <a:r>
              <a:rPr>
                <a:latin typeface="Courier"/>
              </a:rPr>
              <a:t>class()</a:t>
            </a:r>
            <a:r>
              <a:rPr/>
              <a:t> to examine the class of the vector. What has happened?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Recall the vector</a:t>
            </a:r>
            <a:br/>
            <a:r>
              <a:rPr>
                <a:latin typeface="Courier"/>
              </a:rPr>
              <a:t>test2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"1"  "2"  "3"  "4"  "hi"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Examine the class of the vector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(test2)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>
                <a:latin typeface="Courier"/>
              </a:rPr>
              <a:t>Name: "Adam", "Sally", "Eve", "John", "James", "Jennifer"</a:t>
            </a:r>
          </a:p>
          <a:p>
            <a:pPr lvl="2"/>
            <a:r>
              <a:rPr>
                <a:latin typeface="Courier"/>
              </a:rPr>
              <a:t>Age: 50, 25, 32, 67, 46, 19</a:t>
            </a:r>
          </a:p>
          <a:p>
            <a:pPr lvl="2"/>
            <a:r>
              <a:rPr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object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"Adam"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"Sally"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"Eve"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"James"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"Jennifer"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  <a:br/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>
                <a:latin typeface="Courier"/>
              </a:rPr>
              <a:t>patients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patients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>
                <a:latin typeface="Courier"/>
              </a:rPr>
              <a:t>age</a:t>
            </a:r>
            <a:r>
              <a:rPr/>
              <a:t> column from the data frame </a:t>
            </a:r>
            <a:r>
              <a:rPr>
                <a:latin typeface="Courier"/>
              </a:rPr>
              <a:t>patients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patients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50 25 32 67 46 19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Typical data science pipeline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>
                <a:latin typeface="Courier"/>
              </a:rPr>
              <a:t>Sys.time()</a:t>
            </a:r>
          </a:p>
          <a:p>
            <a:pPr lvl="2"/>
            <a:r>
              <a:rPr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>
                <a:latin typeface="Courier"/>
              </a:rPr>
              <a:t>name, age, gender</a:t>
            </a:r>
            <a:r>
              <a:rPr/>
              <a:t> are the input arguments.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(name, age,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>
                <a:latin typeface="Courier"/>
              </a:rPr>
              <a:t>head()</a:t>
            </a:r>
          </a:p>
          <a:p>
            <a:pPr lvl="1"/>
            <a:r>
              <a:rPr>
                <a:latin typeface="Courier"/>
              </a:rPr>
              <a:t>tail()</a:t>
            </a:r>
          </a:p>
          <a:p>
            <a:pPr lvl="1"/>
            <a:r>
              <a:rPr>
                <a:latin typeface="Courier"/>
              </a:rPr>
              <a:t>summary()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(patients)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name                age           gender         
##  Length:6           Min.   :19.00   Length:6          
##  Class :character   1st Qu.:26.75   Class :character  
##  Mode  :character   Median :39.00   Mode  :character  
##                     Mean   :39.83                     
##                     3rd Qu.:49.00                     
##                     Max.   :67.00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packages.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are some packages we will be user later in the course.</a:t>
            </a:r>
          </a:p>
          <a:p>
            <a:pPr lvl="2"/>
            <a:r>
              <a:rPr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2"/>
            <a:r>
              <a:rPr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2"/>
            <a:r>
              <a:rPr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2"/>
            <a:r>
              <a:rPr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 (i.e. highlighting of different sub-elements of syntax such as comments, control-flow statements, variables, etc.)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2021-11-15T16:20:56Z</dcterms:created>
  <dcterms:modified xsi:type="dcterms:W3CDTF">2021-11-15T16:20:56Z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