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7" Type="http://schemas.openxmlformats.org/officeDocument/2006/relationships/theme" Target="theme/theme1.xml" /><Relationship Id="rId5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5" Type="http://schemas.openxmlformats.org/officeDocument/2006/relationships/presProps" Target="presProps.xml" /><Relationship Id="rId58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tidyverse.</a:t>
            </a:r>
            <a:r>
              <a:rPr/>
              <a:t> </a:t>
            </a: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Maybe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tidyverse.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</a:p>
        </p:txBody>
      </p:sp>
      <p:pic>
        <p:nvPicPr>
          <p:cNvPr descr="../Images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RStudio.</a:t>
            </a:r>
          </a:p>
        </p:txBody>
      </p:sp>
      <p:pic>
        <p:nvPicPr>
          <p:cNvPr descr="../Images/RStudioButtonsHighligh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RStudio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Bottom left window.</a:t>
            </a:r>
          </a:p>
          <a:p>
            <a:pPr lvl="1"/>
            <a:r>
              <a:rPr/>
              <a:t>This is R!</a:t>
            </a:r>
          </a:p>
          <a:p>
            <a:pPr lvl="1"/>
            <a:r>
              <a:rPr/>
              <a:t>This is your prompt to type </a:t>
            </a:r>
            <a:r>
              <a:rPr sz="1800">
                <a:latin typeface="Courier"/>
              </a:rPr>
              <a:t>&gt;</a:t>
            </a:r>
            <a:r>
              <a:rPr/>
              <a:t>.</a:t>
            </a:r>
          </a:p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then hit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should see: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</a:t>
            </a:r>
          </a:p>
          <a:p>
            <a:pPr lvl="1"/>
            <a:r>
              <a:rPr sz="1800">
                <a:latin typeface="Courier"/>
              </a:rPr>
              <a:t>&gt;</a:t>
            </a:r>
            <a:r>
              <a:rPr/>
              <a:t> is the command prompt</a:t>
            </a:r>
          </a:p>
          <a:p>
            <a:pPr lvl="1"/>
            <a:r>
              <a:rPr sz="1800">
                <a:latin typeface="Courier"/>
              </a:rPr>
              <a:t>2 + 2</a:t>
            </a:r>
            <a:r>
              <a:rPr/>
              <a:t> is the command</a:t>
            </a:r>
          </a:p>
          <a:p>
            <a:pPr lvl="1"/>
            <a:r>
              <a:rPr sz="1800">
                <a:latin typeface="Courier"/>
              </a:rPr>
              <a:t>4</a:t>
            </a:r>
            <a:r>
              <a:rPr/>
              <a:t> is the output from R.</a:t>
            </a:r>
          </a:p>
          <a:p>
            <a:pPr lvl="1"/>
            <a:r>
              <a:rPr sz="1800">
                <a:latin typeface="Courier"/>
              </a:rPr>
              <a:t>[1]</a:t>
            </a:r>
            <a:r>
              <a:rPr/>
              <a:t> is telling you that 4 is the first value in a sequence returned by R.</a:t>
            </a:r>
          </a:p>
          <a:p>
            <a:pPr lvl="0" marL="0" indent="0">
              <a:buNone/>
            </a:pPr>
            <a:r>
              <a:rPr/>
              <a:t>::: notes Say that the ## sign is just printed on the slide as an indicator that we are seeing output rather than code entered. They shouldn’t see the symbol on their consoles.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pic>
        <p:nvPicPr>
          <p:cNvPr descr="../Images/RStudioSour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1"/>
            <a:r>
              <a:rPr/>
              <a:t>Highlight the code and:</a:t>
            </a:r>
          </a:p>
          <a:p>
            <a:pPr lvl="2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 sz="1800"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Close the Source window</a:t>
            </a:r>
          </a:p>
          <a:p>
            <a:pPr lvl="1"/>
            <a:r>
              <a:rPr/>
              <a:t>Close R Studio</a:t>
            </a:r>
          </a:p>
          <a:p>
            <a:pPr lvl="1"/>
            <a:r>
              <a:rPr/>
              <a:t>Restart R Studio and click the </a:t>
            </a:r>
            <a:r>
              <a:rPr sz="1800">
                <a:latin typeface="Courier"/>
              </a:rPr>
              <a:t>open</a:t>
            </a:r>
            <a:r>
              <a:rPr/>
              <a:t> icon</a:t>
            </a:r>
          </a:p>
          <a:p>
            <a:pPr lvl="1"/>
            <a:r>
              <a:rPr/>
              <a:t>Find your file and open</a:t>
            </a:r>
          </a:p>
          <a:p>
            <a:pPr lvl="1"/>
            <a:r>
              <a:rPr/>
              <a:t>Your code still there</a:t>
            </a:r>
          </a:p>
          <a:p>
            <a:pPr lvl="1"/>
            <a:r>
              <a:rPr/>
              <a:t>You can run it again.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Stored in packages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</a:t>
            </a:r>
          </a:p>
          <a:p>
            <a:pPr lvl="2"/>
            <a:r>
              <a:rPr/>
              <a:t>Everything needs a name in R: tables, plots, data files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Data comes in different forms: Real Numbers/Counting Numbers/Characters etc.</a:t>
            </a:r>
          </a:p>
          <a:p>
            <a:pPr lvl="2"/>
            <a:r>
              <a:rPr/>
              <a:t>Data is stored in vectors</a:t>
            </a:r>
          </a:p>
          <a:p>
            <a:pPr lvl="2"/>
            <a:r>
              <a:rPr/>
              <a:t>Vectors are stored in 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2"/>
            <a:r>
              <a:rPr/>
              <a:t>Functions are collated into packages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 sz="1800">
                <a:latin typeface="Courier"/>
              </a:rPr>
              <a:t>&lt;-</a:t>
            </a:r>
          </a:p>
          <a:p>
            <a:pPr lvl="1"/>
            <a:r>
              <a:rPr/>
              <a:t>Shortcut:</a:t>
            </a:r>
          </a:p>
          <a:p>
            <a:pPr lvl="2"/>
            <a:r>
              <a:rPr/>
              <a:t>Mac OSX: </a:t>
            </a:r>
            <a:r>
              <a:rPr sz="1800">
                <a:latin typeface="Courier"/>
              </a:rPr>
              <a:t>Option + -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Alt + -</a:t>
            </a:r>
          </a:p>
          <a:p>
            <a:pPr lvl="1"/>
            <a:r>
              <a:rPr/>
              <a:t>Return the stored value by typing the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practice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 sz="1800">
                <a:latin typeface="Courier"/>
              </a:rPr>
              <a:t>practice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string. You need to use quote marks to assign 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say_hello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  <a:br/>
            <a:r>
              <a:rPr sz="1800">
                <a:latin typeface="Courier"/>
              </a:rPr>
              <a:t>say_hello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 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statistical computing language</a:t>
            </a:r>
          </a:p>
          <a:p>
            <a:pPr lvl="1"/>
            <a:r>
              <a:rPr/>
              <a:t>It is built around an understanding of data</a:t>
            </a:r>
          </a:p>
          <a:p>
            <a:pPr lvl="1"/>
            <a:r>
              <a:rPr/>
              <a:t>Statistics uses: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vector contains elements of the same datatype.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 - an example would be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avaiblable?’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TRUE FALSE FALSE  TRUE  TRUE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names in one vector.</a:t>
            </a:r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 sz="1800">
                <a:latin typeface="Courier"/>
              </a:rPr>
              <a:t>1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 sz="1800">
                <a:latin typeface="Courier"/>
              </a:rPr>
              <a:t>name[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"James"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are already familiar with data frames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 sz="1800">
                <a:latin typeface="Courier"/>
              </a:rPr>
              <a:t>Name: "Adam", "Sally", "Eve", "John", "James", "Jennifer"</a:t>
            </a:r>
          </a:p>
          <a:p>
            <a:pPr lvl="2"/>
            <a:r>
              <a:rPr sz="1800">
                <a:latin typeface="Courier"/>
              </a:rPr>
              <a:t>Age: 50, 25, 32, 67, 46, 19</a:t>
            </a:r>
          </a:p>
          <a:p>
            <a:pPr lvl="2"/>
            <a:r>
              <a:rPr sz="1800"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names in R, but are when your data is a string e.g. “male”, “female”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Much of the following material can be sourced from open access resources</a:t>
            </a:r>
          </a:p>
          <a:p>
            <a:pPr lvl="2"/>
            <a:r>
              <a:rPr/>
              <a:t>Software Carpentry</a:t>
            </a:r>
          </a:p>
          <a:p>
            <a:pPr lvl="2"/>
            <a:r>
              <a:rPr/>
              <a:t>Stack Overflow</a:t>
            </a:r>
          </a:p>
          <a:p>
            <a:pPr lvl="1"/>
            <a:r>
              <a:rPr/>
              <a:t>Initially collated by members of the DataSciBC (www.datascibc.org)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 sz="1800">
                <a:latin typeface="Courier"/>
              </a:rPr>
              <a:t>data.frame()</a:t>
            </a:r>
          </a:p>
          <a:p>
            <a:pPr lvl="2"/>
            <a:r>
              <a:rPr/>
              <a:t>Hint, the vector names need to go inside the 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Save the data frame under the name </a:t>
            </a:r>
            <a:r>
              <a:rPr sz="1800">
                <a:latin typeface="Courier"/>
              </a:rPr>
              <a:t>patients</a:t>
            </a:r>
          </a:p>
          <a:p>
            <a:pPr lvl="1"/>
            <a:r>
              <a:rPr/>
              <a:t>Print the data frame called </a:t>
            </a:r>
            <a:r>
              <a:rPr sz="1800">
                <a:latin typeface="Courier"/>
              </a:rPr>
              <a:t>patients</a:t>
            </a:r>
            <a:r>
              <a:rPr/>
              <a:t> to your console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</a:t>
            </a:r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 sz="1800">
                <a:latin typeface="Courier"/>
              </a:rPr>
              <a:t>patients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</a:t>
            </a:r>
          </a:p>
          <a:p>
            <a:pPr lvl="1"/>
            <a:r>
              <a:rPr/>
              <a:t>R names the columns of the data frame after the names of the vectors</a:t>
            </a:r>
          </a:p>
          <a:p>
            <a:pPr lvl="1"/>
            <a:r>
              <a:rPr/>
              <a:t>R numbers each row of the data frame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colums are vectors.</a:t>
            </a:r>
          </a:p>
          <a:p>
            <a:pPr lvl="1"/>
            <a:r>
              <a:rPr sz="1800"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 sz="1800">
                <a:latin typeface="Courier"/>
              </a:rPr>
              <a:t>age</a:t>
            </a:r>
            <a:r>
              <a:rPr/>
              <a:t> column from the data frame </a:t>
            </a:r>
            <a:r>
              <a:rPr sz="1800">
                <a:latin typeface="Courier"/>
              </a:rPr>
              <a:t>group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value of TRUE to a vector of integers</a:t>
            </a:r>
          </a:p>
          <a:p>
            <a:pPr lvl="1"/>
            <a:r>
              <a:rPr/>
              <a:t>Give it a name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str()</a:t>
            </a:r>
            <a:r>
              <a:rPr/>
              <a:t> to examine the structure of the vector.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1 2 3 4 1</a:t>
            </a:r>
          </a:p>
          <a:p>
            <a:pPr lvl="1"/>
            <a:r>
              <a:rPr/>
              <a:t>The value of </a:t>
            </a:r>
            <a:r>
              <a:rPr sz="1800"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string to a vector of integers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"hi"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"2"  "3"  "4"  "hi"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chr [1:5] "1" "2" "3" "4" "hi"</a:t>
            </a:r>
          </a:p>
          <a:p>
            <a:pPr lvl="1"/>
            <a:r>
              <a:rPr/>
              <a:t>The string has been added on to the end of the vector.</a:t>
            </a:r>
          </a:p>
          <a:p>
            <a:pPr lvl="1"/>
            <a:r>
              <a:rPr/>
              <a:t>The vector is now a string vector.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R 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taught as a “black box”</a:t>
            </a:r>
          </a:p>
          <a:p>
            <a:pPr lvl="1"/>
            <a:r>
              <a:rPr/>
              <a:t>You can think of them as a factory</a:t>
            </a:r>
          </a:p>
          <a:p>
            <a:pPr lvl="1"/>
            <a:r>
              <a:rPr/>
              <a:t>Usually labelled as a verb (they are “doing” something)</a:t>
            </a:r>
          </a:p>
          <a:p>
            <a:pPr lvl="1"/>
            <a:r>
              <a:rPr/>
              <a:t>Many come built into R</a:t>
            </a:r>
          </a:p>
          <a:p>
            <a:pPr lvl="2"/>
            <a:r>
              <a:rPr sz="1800">
                <a:latin typeface="Courier"/>
              </a:rPr>
              <a:t>Sys.time()</a:t>
            </a:r>
          </a:p>
          <a:p>
            <a:pPr lvl="2"/>
            <a:r>
              <a:rPr sz="1800"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</a:t>
            </a:r>
          </a:p>
          <a:p>
            <a:pPr lvl="1"/>
            <a:r>
              <a:rPr/>
              <a:t>View each function as a separate separate factory in a production line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 sz="1800"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 sz="1800">
                <a:latin typeface="Courier"/>
              </a:rPr>
              <a:t>age, gender, weight</a:t>
            </a:r>
            <a:r>
              <a:rPr/>
              <a:t> are arguments.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 sz="1800">
                <a:latin typeface="Courier"/>
              </a:rPr>
              <a:t>group</a:t>
            </a:r>
            <a:r>
              <a:rPr/>
              <a:t> data frame as the argument.</a:t>
            </a:r>
          </a:p>
          <a:p>
            <a:pPr lvl="1"/>
            <a:r>
              <a:rPr sz="1800">
                <a:latin typeface="Courier"/>
              </a:rPr>
              <a:t>head()</a:t>
            </a:r>
          </a:p>
          <a:p>
            <a:pPr lvl="1"/>
            <a:r>
              <a:rPr sz="1800">
                <a:latin typeface="Courier"/>
              </a:rPr>
              <a:t>tail()</a:t>
            </a:r>
          </a:p>
          <a:p>
            <a:pPr lvl="1"/>
            <a:r>
              <a:rPr sz="1800">
                <a:latin typeface="Courier"/>
              </a:rPr>
              <a:t>summary()</a:t>
            </a:r>
          </a:p>
          <a:p>
            <a:pPr lvl="1"/>
            <a:r>
              <a:rPr sz="1800">
                <a:latin typeface="Courier"/>
              </a:rPr>
              <a:t>mean()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 sz="1800"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 sz="1800"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1"/>
            <a:r>
              <a:rPr sz="1800">
                <a:latin typeface="Courier"/>
              </a:rPr>
              <a:t>mean()</a:t>
            </a:r>
            <a:r>
              <a:rPr/>
              <a:t> Gives the mean of a numeric vector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</a:t>
            </a:r>
          </a:p>
          <a:p>
            <a:pPr lvl="1"/>
            <a:r>
              <a:rPr/>
              <a:t>They will fail if they are supplied with the wrong kind of data - they will return an error message instead</a:t>
            </a:r>
          </a:p>
          <a:p>
            <a:pPr lvl="1"/>
            <a:r>
              <a:rPr/>
              <a:t>Try </a:t>
            </a:r>
            <a:r>
              <a:rPr sz="1800">
                <a:latin typeface="Courier"/>
              </a:rPr>
              <a:t>mean(group$gender)</a:t>
            </a:r>
          </a:p>
          <a:p>
            <a:pPr lvl="1"/>
            <a:r>
              <a:rPr/>
              <a:t>There are other constraints</a:t>
            </a:r>
          </a:p>
          <a:p>
            <a:pPr lvl="1"/>
            <a:r>
              <a:rPr/>
              <a:t>Dependent on the function itself</a:t>
            </a:r>
          </a:p>
          <a:p>
            <a:pPr lvl="1"/>
            <a:r>
              <a:rPr/>
              <a:t>HINT: some functions will not work with missing values</a:t>
            </a:r>
          </a:p>
          <a:p>
            <a:pPr lvl="1"/>
            <a:r>
              <a:rPr/>
              <a:t>You will then need to specify the argument to remove these missing values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 sz="1800"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 sz="1800"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 sz="1800"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quite complicated.</a:t>
            </a:r>
          </a:p>
          <a:p>
            <a:pPr lvl="1"/>
            <a:r>
              <a:rPr/>
              <a:t>But the information is usually displayed in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Breakdown of these arguments. Gives you more information about what you need to put in.</a:t>
            </a:r>
          </a:p>
          <a:p>
            <a:pPr lvl="2"/>
            <a:r>
              <a:rPr/>
              <a:t>Tells you how the function works and what to expect to see in the output.</a:t>
            </a:r>
          </a:p>
          <a:p>
            <a:pPr lvl="2"/>
            <a:r>
              <a:rPr/>
              <a:t>A reproducible example of use, that you can normally use verbatim.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Free software for statistical computing and plotting</a:t>
            </a:r>
          </a:p>
          <a:p>
            <a:pPr lvl="1"/>
            <a:r>
              <a:rPr/>
              <a:t>Works with variety of platforms</a:t>
            </a:r>
          </a:p>
          <a:p>
            <a:pPr lvl="2"/>
            <a:r>
              <a:rPr/>
              <a:t>UNIX</a:t>
            </a:r>
          </a:p>
          <a:p>
            <a:pPr lvl="2"/>
            <a:r>
              <a:rPr/>
              <a:t>MacOS</a:t>
            </a:r>
          </a:p>
          <a:p>
            <a:pPr lvl="2"/>
            <a:r>
              <a:rPr/>
              <a:t>Windows</a:t>
            </a:r>
          </a:p>
          <a:p>
            <a:pPr lvl="1"/>
            <a:r>
              <a:rPr/>
              <a:t>Built around handling data. ‘Understands’ data.</a:t>
            </a:r>
          </a:p>
          <a:p>
            <a:pPr lvl="2"/>
            <a:r>
              <a:rPr/>
              <a:t>Particularly well suited to data science / statistics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 sz="1800">
                <a:latin typeface="Courier"/>
              </a:rPr>
              <a:t>ls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‘pattern’? Try it</a:t>
            </a:r>
          </a:p>
          <a:p>
            <a:pPr lvl="2"/>
            <a:r>
              <a:rPr/>
              <a:t>When might this be useful?</a:t>
            </a:r>
          </a:p>
          <a:p>
            <a:pPr lvl="2"/>
            <a:r>
              <a:rPr/>
              <a:t>How do you specify the argument for ‘sorted’? Try it</a:t>
            </a:r>
          </a:p>
          <a:p>
            <a:pPr lvl="2"/>
            <a:r>
              <a:rPr/>
              <a:t>When might this be useful?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bunch of functions that come with R. They are ‘base R’ functions.</a:t>
            </a:r>
          </a:p>
          <a:p>
            <a:pPr lvl="1"/>
            <a:r>
              <a:rPr/>
              <a:t>Thousands of open access functions in other packages</a:t>
            </a:r>
          </a:p>
          <a:p>
            <a:pPr lvl="1"/>
            <a:r>
              <a:rPr/>
              <a:t>To access these: install the packages, then load them.</a:t>
            </a:r>
          </a:p>
          <a:p>
            <a:pPr lvl="1"/>
            <a:r>
              <a:rPr/>
              <a:t>Let’s install and load the ‘tidyverse’ package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"tidyverse"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  <a:p>
            <a:pPr lvl="1"/>
            <a:r>
              <a:rPr/>
              <a:t>You can now use all of the functions that come with ‘tidyverse’.</a:t>
            </a:r>
          </a:p>
          <a:p>
            <a:pPr lvl="1"/>
            <a:r>
              <a:rPr/>
              <a:t>You need to load the package using </a:t>
            </a:r>
            <a:r>
              <a:rPr sz="1800">
                <a:latin typeface="Courier"/>
              </a:rPr>
              <a:t>library</a:t>
            </a:r>
            <a:r>
              <a:rPr/>
              <a:t> each time you open R. But you will not need to install it again.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are some packages we will be user later in the course.</a:t>
            </a:r>
          </a:p>
          <a:p>
            <a:pPr lvl="1"/>
            <a:r>
              <a:rPr sz="1800"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1"/>
            <a:r>
              <a:rPr sz="1800"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1"/>
            <a:r>
              <a:rPr sz="1800"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1"/>
            <a:r>
              <a:rPr sz="1800">
                <a:latin typeface="Courier"/>
              </a:rPr>
              <a:t>lubridate</a:t>
            </a:r>
            <a:r>
              <a:rPr/>
              <a:t> - helps you manipulate dates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not?</a:t>
            </a:r>
          </a:p>
          <a:p>
            <a:pPr lvl="2"/>
            <a:r>
              <a:rPr/>
              <a:t>Need to learn a new language</a:t>
            </a:r>
          </a:p>
          <a:p>
            <a:pPr lvl="2"/>
            <a:r>
              <a:rPr/>
              <a:t>Does not use ‘point and click’</a:t>
            </a:r>
          </a:p>
          <a:p>
            <a:pPr lvl="2"/>
            <a:r>
              <a:rPr/>
              <a:t>Need to describe to the computer the steps you want it to take</a:t>
            </a:r>
          </a:p>
          <a:p>
            <a:pPr lvl="1"/>
            <a:r>
              <a:rPr/>
              <a:t>Why?</a:t>
            </a:r>
          </a:p>
          <a:p>
            <a:pPr lvl="2"/>
            <a:r>
              <a:rPr/>
              <a:t>You can do </a:t>
            </a:r>
            <a:r>
              <a:rPr i="1"/>
              <a:t>anything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You record everything you do, so you can do it again.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data? - Easy</a:t>
            </a:r>
          </a:p>
          <a:p>
            <a:pPr lvl="2"/>
            <a:r>
              <a:rPr/>
              <a:t>Repeat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../Images/Pipe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Environment.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R.</dc:title>
  <dc:creator/>
  <cp:keywords/>
  <dcterms:created xsi:type="dcterms:W3CDTF">2019-10-11T14:25:44Z</dcterms:created>
  <dcterms:modified xsi:type="dcterms:W3CDTF">2019-10-11T14:25:44Z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