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notesMaster" Target="notesMasters/notesMaster1.xml" /><Relationship Id="rId48" Type="http://schemas.openxmlformats.org/officeDocument/2006/relationships/theme" Target="theme/theme1.xml" /><Relationship Id="rId47" Type="http://schemas.openxmlformats.org/officeDocument/2006/relationships/viewProps" Target="viewProps.xml" /><Relationship Id="rId1" Type="http://schemas.openxmlformats.org/officeDocument/2006/relationships/slideMaster" Target="slideMasters/slideMaster1.xml" /><Relationship Id="rId46" Type="http://schemas.openxmlformats.org/officeDocument/2006/relationships/presProps" Target="presProps.xml" /><Relationship Id="rId4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then</a:t>
            </a:r>
            <a:r>
              <a:rPr/>
              <a:t> </a:t>
            </a: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with</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Describe</a:t>
            </a:r>
            <a:r>
              <a:rPr/>
              <a:t> </a:t>
            </a:r>
            <a:r>
              <a:rPr/>
              <a:t>the</a:t>
            </a:r>
            <a:r>
              <a:rPr/>
              <a:t> </a:t>
            </a:r>
            <a:r>
              <a:rPr/>
              <a:t>golem</a:t>
            </a:r>
            <a:r>
              <a:rPr/>
              <a:t> </a:t>
            </a:r>
            <a:r>
              <a:rPr/>
              <a:t>story,</a:t>
            </a:r>
            <a:r>
              <a:rPr/>
              <a:t> </a:t>
            </a:r>
            <a:r>
              <a:rPr/>
              <a:t>and</a:t>
            </a:r>
            <a:r>
              <a:rPr/>
              <a:t> </a:t>
            </a:r>
            <a:r>
              <a:rPr/>
              <a:t>say</a:t>
            </a:r>
            <a:r>
              <a:rPr/>
              <a:t> </a:t>
            </a:r>
            <a:r>
              <a:rPr/>
              <a:t>that</a:t>
            </a:r>
            <a:r>
              <a:rPr/>
              <a:t> </a:t>
            </a:r>
            <a:r>
              <a:rPr/>
              <a:t>the</a:t>
            </a:r>
            <a:r>
              <a:rPr/>
              <a:t> </a:t>
            </a:r>
            <a:r>
              <a:rPr/>
              <a:t>book</a:t>
            </a:r>
            <a:r>
              <a:rPr/>
              <a:t> </a:t>
            </a:r>
            <a:r>
              <a:rPr/>
              <a:t>is</a:t>
            </a:r>
            <a:r>
              <a:rPr/>
              <a:t> </a:t>
            </a:r>
            <a:r>
              <a:rPr/>
              <a:t>good</a:t>
            </a:r>
            <a:r>
              <a:rPr/>
              <a:t> </a:t>
            </a:r>
            <a:r>
              <a:rPr/>
              <a:t>if</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may</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Tell</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3"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 Id="rId4" Type="http://schemas.openxmlformats.org/officeDocument/2006/relationships/image" Target="../media/image9.png"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4.png" /><Relationship Id="rId2" Type="http://schemas.openxmlformats.org/officeDocument/2006/relationships/image" Target="../media/image1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sz="1800">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sz="1800">
                <a:latin typeface="Courier"/>
              </a:rPr>
              <a:t>age_cat</a:t>
            </a:r>
            <a:r>
              <a:rPr/>
              <a:t> for age centile) and the difference between these points are equal (e.g. 10 years)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marL="127000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AgeDistribution.png" id="0" name="Picture 1"/>
          <p:cNvPicPr>
            <a:picLocks noGrp="1" noChangeAspect="1"/>
          </p:cNvPicPr>
          <p:nvPr/>
        </p:nvPicPr>
        <p:blipFill>
          <a:blip r:embed="rId3"/>
          <a:stretch>
            <a:fillRect/>
          </a:stretch>
        </p:blipFill>
        <p:spPr bwMode="auto">
          <a:xfrm>
            <a:off x="6172200" y="1981200"/>
            <a:ext cx="5181600" cy="4000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eightDistribution.png" id="0" name="Picture 1"/>
          <p:cNvPicPr>
            <a:picLocks noGrp="1" noChangeAspect="1"/>
          </p:cNvPicPr>
          <p:nvPr/>
        </p:nvPicPr>
        <p:blipFill>
          <a:blip r:embed="rId2"/>
          <a:stretch>
            <a:fillRect/>
          </a:stretch>
        </p:blipFill>
        <p:spPr bwMode="auto">
          <a:xfrm>
            <a:off x="6172200" y="2006600"/>
            <a:ext cx="5181600" cy="3962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 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sz="1800">
                <a:latin typeface="Courier"/>
              </a:rPr>
              <a:t>summary(data_frame_name)</a:t>
            </a:r>
            <a:r>
              <a:rPr/>
              <a:t> to get these numbers for each variable.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marL="127000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The </a:t>
            </a:r>
            <a:r>
              <a:rPr sz="1800">
                <a:latin typeface="Courier"/>
              </a:rPr>
              <a:t>na.rm</a:t>
            </a:r>
            <a:r>
              <a:rPr/>
              <a:t> argument tells R to ignore missing values in the variable. What happens if you leave it out?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Again, we ignore the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p>
          <a:p>
            <a:pPr lvl="1"/>
            <a:r>
              <a:rPr/>
              <a:t>Proportions</a:t>
            </a:r>
          </a:p>
          <a:p>
            <a:pPr lvl="0" marL="1270000" indent="0">
              <a:buNone/>
            </a:pPr>
            <a:r>
              <a:rPr sz="1800">
                <a:latin typeface="Courier"/>
              </a:rPr>
              <a:t>care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br/>
            <a:r>
              <a:rPr sz="1800" b="1">
                <a:solidFill>
                  <a:srgbClr val="007020"/>
                </a:solidFill>
                <a:latin typeface="Courier"/>
              </a:rPr>
              <a:t>prop.table</a:t>
            </a:r>
            <a:r>
              <a:rPr sz="1800">
                <a:latin typeface="Courier"/>
              </a:rPr>
              <a:t>(care)</a:t>
            </a:r>
          </a:p>
          <a:p>
            <a:pPr lvl="1"/>
            <a:r>
              <a:rPr/>
              <a:t>Percentatages</a:t>
            </a:r>
          </a:p>
          <a:p>
            <a:pPr lvl="0" marL="1270000" indent="0">
              <a:buNone/>
            </a:pPr>
            <a:r>
              <a:rPr sz="1800" b="1">
                <a:solidFill>
                  <a:srgbClr val="007020"/>
                </a:solidFill>
                <a:latin typeface="Courier"/>
              </a:rPr>
              <a:t>PercTable</a:t>
            </a:r>
            <a:r>
              <a:rPr sz="1800">
                <a:latin typeface="Courier"/>
              </a:rPr>
              <a:t>(care)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Inferential</a:t>
            </a:r>
            <a:r>
              <a:rPr/>
              <a:t> </a:t>
            </a:r>
            <a:r>
              <a:rPr/>
              <a:t>statistics</a:t>
            </a:r>
          </a:p>
        </p:txBody>
      </p:sp>
      <p:pic>
        <p:nvPicPr>
          <p:cNvPr descr="../Images/Golem.png" id="0" name="Picture 1"/>
          <p:cNvPicPr>
            <a:picLocks noGrp="1" noChangeAspect="1"/>
          </p:cNvPicPr>
          <p:nvPr/>
        </p:nvPicPr>
        <p:blipFill>
          <a:blip r:embed="rId3"/>
          <a:stretch>
            <a:fillRect/>
          </a:stretch>
        </p:blipFill>
        <p:spPr bwMode="auto">
          <a:xfrm>
            <a:off x="1460500" y="1816100"/>
            <a:ext cx="3937000" cy="4343400"/>
          </a:xfrm>
          <a:prstGeom prst="rect">
            <a:avLst/>
          </a:prstGeom>
          <a:noFill/>
          <a:ln w="9525">
            <a:noFill/>
            <a:headEnd/>
            <a:tailEnd/>
          </a:ln>
        </p:spPr>
      </p:pic>
      <p:pic>
        <p:nvPicPr>
          <p:cNvPr descr="../Images/StatisticalRethinking.png" id="0" name="Picture 1"/>
          <p:cNvPicPr>
            <a:picLocks noGrp="1" noChangeAspect="1"/>
          </p:cNvPicPr>
          <p:nvPr/>
        </p:nvPicPr>
        <p:blipFill>
          <a:blip r:embed="rId4"/>
          <a:stretch>
            <a:fillRect/>
          </a:stretch>
        </p:blipFill>
        <p:spPr bwMode="auto">
          <a:xfrm>
            <a:off x="7327900" y="1816100"/>
            <a:ext cx="28702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More</a:t>
            </a:r>
            <a:r>
              <a:rPr/>
              <a:t> </a:t>
            </a:r>
            <a:r>
              <a:rPr/>
              <a:t>on</a:t>
            </a:r>
            <a:r>
              <a:rPr/>
              <a:t> </a:t>
            </a:r>
            <a:r>
              <a:rPr/>
              <a:t>hypothesis</a:t>
            </a:r>
            <a:r>
              <a:rPr/>
              <a:t> </a:t>
            </a:r>
            <a:r>
              <a:rPr/>
              <a:t>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null hypothesis (H0) assumes that the true mean difference (μd) is equal to zero.</a:t>
            </a:r>
          </a:p>
          <a:p>
            <a:pPr lvl="1"/>
            <a:r>
              <a:rPr/>
              <a:t>The two-tailed alternative hypothesis (H1) assumes that μd is not equal to zero.</a:t>
            </a:r>
          </a:p>
          <a:p>
            <a:pPr lvl="1"/>
            <a:r>
              <a:rPr/>
              <a:t>The upper-tailed alternative hypothesis (H1) assumes that μd is greater than zero.</a:t>
            </a:r>
          </a:p>
          <a:p>
            <a:pPr lvl="1"/>
            <a:r>
              <a:rPr/>
              <a:t>The lower-tailed alternative hypothesis (H1) assumes that μd is less than zero.</a:t>
            </a:r>
          </a:p>
          <a:p>
            <a:pPr lvl="1"/>
            <a:r>
              <a:rP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marL="1270000" indent="0">
              <a:buNone/>
            </a:pP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 A tibble: 2 x 2
##   sex   av.height
##   &lt;chr&gt;     &lt;dbl&gt;
## 1 F          162.
## 2 M          174.</a:t>
            </a:r>
          </a:p>
          <a:p>
            <a:pPr lvl="0" marL="0" indent="0">
              <a:buNone/>
            </a:pPr>
            <a:r>
              <a:rPr/>
              <a:t>Is the difference between heights statistically significant?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Inferential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t.test</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a:latin typeface="Courier"/>
              </a:rPr>
              <a:t>## 
##  Welch Two Sample t-test
## 
## data:  height by sex
## t = -25.441, df = 971.49, p-value &lt; 2.2e-16
## alternative hypothesis: true difference in means is not equal to 0
## 95 percent confidence interval:
##  -13.58394 -11.63838
## sample estimates:
## mean in group F mean in group M 
##        161.7038        174.3149</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A   D
##   F 411  38
##   M 497  65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sz="1800">
                <a:latin typeface="Courier"/>
              </a:rPr>
              <a:t>Biochem Med (Zagreb). 2013 Jun; 23(2): 143–149.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sz="1800">
                <a:latin typeface="Courier"/>
              </a:rPr>
              <a:t>?chisq.test</a:t>
            </a:r>
            <a:r>
              <a:rPr/>
              <a:t>. Then do the test.</a:t>
            </a:r>
          </a:p>
          <a:p>
            <a:pPr lvl="0" marL="1270000" indent="0">
              <a:buNone/>
            </a:pPr>
            <a:r>
              <a:rPr sz="1800" i="1">
                <a:solidFill>
                  <a:srgbClr val="60A0B0"/>
                </a:solidFill>
                <a:latin typeface="Courier"/>
              </a:rPr>
              <a:t># Changing the character vector to a factor one so that it works with the function.</a:t>
            </a:r>
            <a:b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gender =</a:t>
            </a:r>
            <a:r>
              <a:rPr sz="1800">
                <a:latin typeface="Courier"/>
              </a:rPr>
              <a:t> </a:t>
            </a:r>
            <a:r>
              <a:rPr sz="1800" b="1">
                <a:solidFill>
                  <a:srgbClr val="007020"/>
                </a:solidFill>
                <a:latin typeface="Courier"/>
              </a:rPr>
              <a:t>as.factor</a:t>
            </a:r>
            <a:r>
              <a:rPr sz="1800">
                <a:latin typeface="Courier"/>
              </a:rPr>
              <a:t>(sex))</a:t>
            </a:r>
            <a:br/>
            <a:r>
              <a:rPr sz="1800" i="1">
                <a:solidFill>
                  <a:srgbClr val="60A0B0"/>
                </a:solidFill>
                <a:latin typeface="Courier"/>
              </a:rPr>
              <a:t># Doing the test.</a:t>
            </a:r>
            <a:b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gender, cchic</a:t>
            </a:r>
            <a:r>
              <a:rPr sz="1800">
                <a:solidFill>
                  <a:srgbClr val="666666"/>
                </a:solidFill>
                <a:latin typeface="Courier"/>
              </a:rPr>
              <a:t>$</a:t>
            </a:r>
            <a:r>
              <a:rPr sz="1800">
                <a:latin typeface="Courier"/>
              </a:rPr>
              <a:t>vital_status)</a:t>
            </a:r>
          </a:p>
          <a:p>
            <a:pPr lvl="0" marL="1270000" indent="0">
              <a:buNone/>
            </a:pPr>
            <a:r>
              <a:rPr sz="1800">
                <a:latin typeface="Courier"/>
              </a:rPr>
              <a:t>## 
##  Pearson's Chi-squared test with Yates' continuity correction
## 
## data:  cchic$gender and cchic$vital_status
## X-squared = 2.2976, df = 1, p-value = 0.1296</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a:t>
            </a:r>
            <a:r>
              <a:rPr/>
              <a:t> </a:t>
            </a:r>
            <a:r>
              <a:rPr/>
              <a:t>paramteric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Male.png" id="0" name="Picture 1"/>
          <p:cNvPicPr>
            <a:picLocks noGrp="1" noChangeAspect="1"/>
          </p:cNvPicPr>
          <p:nvPr/>
        </p:nvPicPr>
        <p:blipFill>
          <a:blip r:embed="rId2"/>
          <a:stretch>
            <a:fillRect/>
          </a:stretch>
        </p:blipFill>
        <p:spPr bwMode="auto">
          <a:xfrm>
            <a:off x="990600" y="1816100"/>
            <a:ext cx="48895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Male</a:t>
            </a:r>
          </a:p>
        </p:txBody>
      </p:sp>
      <p:pic>
        <p:nvPicPr>
          <p:cNvPr descr="../Images/LOSFemale.png" id="0" name="Picture 1"/>
          <p:cNvPicPr>
            <a:picLocks noGrp="1" noChangeAspect="1"/>
          </p:cNvPicPr>
          <p:nvPr/>
        </p:nvPicPr>
        <p:blipFill>
          <a:blip r:embed="rId3"/>
          <a:stretch>
            <a:fillRect/>
          </a:stretch>
        </p:blipFill>
        <p:spPr bwMode="auto">
          <a:xfrm>
            <a:off x="6248400" y="1816100"/>
            <a:ext cx="50419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Female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sz="1800">
                <a:latin typeface="Courier"/>
              </a:rPr>
              <a:t>cchic</a:t>
            </a:r>
            <a:r>
              <a:rPr/>
              <a:t> R dataframe from your work yesterday is loaded</a:t>
            </a:r>
          </a:p>
          <a:p>
            <a:pPr lvl="1"/>
            <a:r>
              <a:rPr/>
              <a:t>Ensure this includes the variables you created including </a:t>
            </a:r>
            <a:r>
              <a:rPr sz="1800">
                <a:latin typeface="Courier"/>
              </a:rPr>
              <a:t>los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sz="1800">
                <a:latin typeface="Courier"/>
              </a:rPr>
              <a:t>??Mann-Whitney</a:t>
            </a:r>
            <a:r>
              <a:rPr/>
              <a:t> will show you that the command is actually called </a:t>
            </a:r>
            <a:r>
              <a:rPr sz="1800">
                <a:latin typeface="Courier"/>
              </a:rPr>
              <a:t>wilcox.test</a:t>
            </a:r>
            <a:r>
              <a:rPr/>
              <a:t>.</a:t>
            </a:r>
          </a:p>
          <a:p>
            <a:pPr lvl="0" marL="0" indent="0">
              <a:buNone/>
            </a:pPr>
            <a:r>
              <a:rPr/>
              <a:t>Both variables need to be in numeric format.</a:t>
            </a:r>
          </a:p>
          <a:p>
            <a:pPr lvl="0" marL="1270000" indent="0">
              <a:buNone/>
            </a:pP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los_num =</a:t>
            </a:r>
            <a:r>
              <a:rPr sz="1800">
                <a:latin typeface="Courier"/>
              </a:rPr>
              <a:t> </a:t>
            </a:r>
            <a:r>
              <a:rPr sz="1800" b="1">
                <a:solidFill>
                  <a:srgbClr val="007020"/>
                </a:solidFill>
                <a:latin typeface="Courier"/>
              </a:rPr>
              <a:t>as.numeric</a:t>
            </a:r>
            <a:r>
              <a:rPr sz="1800">
                <a:latin typeface="Courier"/>
              </a:rPr>
              <a:t>(los))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wilcox.test</a:t>
            </a:r>
            <a:r>
              <a:rPr sz="1800">
                <a:latin typeface="Courier"/>
              </a:rPr>
              <a:t>(los_num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a:p>
            <a:pPr lvl="0" marL="1270000" indent="0">
              <a:buNone/>
            </a:pPr>
            <a:r>
              <a:rPr sz="1800">
                <a:latin typeface="Courier"/>
              </a:rPr>
              <a:t>## 
##  Wilcoxon rank sum test with continuity correction
## 
## data:  los_num by sex
## W = 111366, p-value = 0.702
## alternative hypothesis: true location shift is not equal to 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exercices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Data collection:</a:t>
            </a:r>
          </a:p>
          <a:p>
            <a:pPr lvl="2"/>
            <a:r>
              <a:rPr/>
              <a:t>Many variables</a:t>
            </a:r>
          </a:p>
          <a:p>
            <a:pPr lvl="2"/>
            <a:r>
              <a:rPr/>
              <a:t>For each person/unit.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Descriptive</a:t>
            </a:r>
            <a:r>
              <a:rPr/>
              <a:t> </a:t>
            </a:r>
            <a:r>
              <a:rPr/>
              <a:t>and</a:t>
            </a:r>
            <a:r>
              <a:rPr/>
              <a:t> </a:t>
            </a:r>
            <a:r>
              <a:rPr/>
              <a:t>inferential</a:t>
            </a:r>
            <a:r>
              <a:rPr/>
              <a:t> </a:t>
            </a:r>
            <a:r>
              <a:rPr/>
              <a:t>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WAIT!</a:t>
            </a:r>
          </a:p>
          <a:p>
            <a:pPr lvl="1"/>
            <a:r>
              <a:rPr/>
              <a:t>First be aware of the types of data</a:t>
            </a:r>
          </a:p>
          <a:p>
            <a:pPr lvl="1"/>
            <a:r>
              <a:rPr/>
              <a:t>Guides:</a:t>
            </a:r>
          </a:p>
          <a:p>
            <a:pPr lvl="2"/>
            <a:r>
              <a:rPr/>
              <a:t>How best to describe the data you have</a:t>
            </a:r>
          </a:p>
          <a:p>
            <a:pPr lvl="2"/>
            <a:r>
              <a:rPr/>
              <a:t>How best to analyse (which test)</a:t>
            </a:r>
          </a:p>
          <a:p>
            <a:pPr lvl="3"/>
            <a:r>
              <a:rPr/>
              <a:t>Note that data scientists and pure statisticians moving away from being ‘test-focused’, but will discuss how to run some basic ones in this lesson.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a:p>
            <a:pPr lvl="2"/>
            <a:r>
              <a:rPr/>
              <a:t>Cauchy/Lorenz</a:t>
            </a:r>
          </a:p>
          <a:p>
            <a:pPr lvl="1"/>
            <a:r>
              <a:rPr/>
              <a:t>Can’t be described</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2019-10-11T15:11:22Z</dcterms:created>
  <dcterms:modified xsi:type="dcterms:W3CDTF">2019-10-11T15:11:22Z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