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notesMaster" Target="notesMasters/notesMaster1.xml" /><Relationship Id="rId42" Type="http://schemas.openxmlformats.org/officeDocument/2006/relationships/theme" Target="theme/theme1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0" Type="http://schemas.openxmlformats.org/officeDocument/2006/relationships/presProps" Target="presProps.xml" /><Relationship Id="rId4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‘</a:t>
            </a:r>
            <a:r>
              <a:rPr/>
              <a:t>verbs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sz="1800">
                <a:latin typeface="Courier"/>
              </a:rPr>
              <a:t>filter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verb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grasp.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temp_point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temp_c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temp_nc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ources.rstudio.com/rstudio-developed/strings" TargetMode="Externa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</a:t>
            </a:r>
            <a:r>
              <a:rPr/>
              <a:t> (greater than)</a:t>
            </a:r>
          </a:p>
          <a:p>
            <a:pPr lvl="2"/>
            <a:r>
              <a:rPr sz="1800">
                <a:latin typeface="Courier"/>
              </a:rPr>
              <a:t>&lt;</a:t>
            </a:r>
            <a:r>
              <a:rPr/>
              <a:t> (less than)</a:t>
            </a:r>
          </a:p>
          <a:p>
            <a:pPr lvl="2"/>
            <a:r>
              <a:rPr sz="1800">
                <a:latin typeface="Courier"/>
              </a:rPr>
              <a:t>&gt;=</a:t>
            </a:r>
            <a:r>
              <a:rPr/>
              <a:t> (greater than or equal to)</a:t>
            </a:r>
          </a:p>
          <a:p>
            <a:pPr lvl="2"/>
            <a:r>
              <a:rPr sz="1800">
                <a:latin typeface="Courier"/>
              </a:rPr>
              <a:t>&lt;=</a:t>
            </a:r>
            <a:r>
              <a:rPr/>
              <a:t> (less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running: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What elements in the vector are &gt;= 65?</a:t>
            </a:r>
            <a:br/>
            <a:r>
              <a:rPr sz="1800">
                <a:latin typeface="Courier"/>
              </a:rPr>
              <a:t>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FALSE FALSE FALSE  TRUE FALSE FALSE</a:t>
            </a:r>
          </a:p>
          <a:p>
            <a:pPr lvl="0" marL="0" indent="0">
              <a:buNone/>
            </a:pPr>
            <a:r>
              <a:rPr/>
              <a:t>It should return a logical vector. This can then be used to filter your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Extract elements of vector which are &gt;= 65</a:t>
            </a:r>
            <a:br/>
            <a:r>
              <a:rPr sz="1800">
                <a:latin typeface="Courier"/>
              </a:rPr>
              <a:t>test_age[test_age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variables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select()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 b="1"/>
              <a:t>Question</a:t>
            </a:r>
            <a:r>
              <a:rPr/>
              <a:t>:What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select()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Question</a:t>
            </a:r>
            <a:r>
              <a:rPr/>
              <a:t>:What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  <a:p>
            <a:pPr lvl="0" marL="0" indent="0">
              <a:buNone/>
            </a:pPr>
            <a:r>
              <a:rPr i="1"/>
              <a:t>You have removed the age variable from the dataset, so you can’t filter based on age.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group_by()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1"/>
            <a:r>
              <a:rPr/>
              <a:t>What is the output?</a:t>
            </a:r>
          </a:p>
          <a:p>
            <a:pPr lvl="1"/>
            <a:r>
              <a:rPr/>
              <a:t>Hint – check for missing values in </a:t>
            </a:r>
            <a:r>
              <a:rPr sz="1800">
                <a:latin typeface="Courier"/>
              </a:rPr>
              <a:t>cchic$urea</a:t>
            </a:r>
            <a:r>
              <a:rPr/>
              <a:t>. You made need to add an additional argument in the function </a:t>
            </a:r>
            <a:r>
              <a:rPr sz="1800">
                <a:latin typeface="Courier"/>
              </a:rPr>
              <a:t>mean</a:t>
            </a:r>
            <a:r>
              <a:rPr/>
              <a:t>, which removes missing values.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group_by()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</a:t>
            </a:r>
            <a:br/>
            <a:r>
              <a:rPr sz="1800">
                <a:latin typeface="Courier"/>
              </a:rPr>
              <a:t>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linicianCodersBranding_FINAL_CMYK_Colou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60600"/>
            <a:ext cx="105156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Convert columns to rows and back again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mutate()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stringr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(</a:t>
            </a:r>
            <a:r>
              <a:rPr>
                <a:hlinkClick r:id="rId2"/>
              </a:rPr>
              <a:t>https://resources.rstudio.com/rstudio-developed/strings</a:t>
            </a:r>
            <a:r>
              <a:rPr/>
              <a:t>) for other functions you can use.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lubridate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parsing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again</a:t>
            </a:r>
          </a:p>
        </p:txBody>
      </p:sp>
      <p:pic>
        <p:nvPicPr>
          <p:cNvPr descr="../Images/gatherspre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2400" y="1816100"/>
            <a:ext cx="68199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package.</a:t>
            </a:r>
          </a:p>
          <a:p>
            <a:pPr lvl="1"/>
            <a:r>
              <a:rPr/>
              <a:t>Standard methods for selecting data.</a:t>
            </a:r>
          </a:p>
          <a:p>
            <a:pPr lvl="1"/>
            <a:r>
              <a:rPr/>
              <a:t>Recipes to perform common operations, such as: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to calculate the mean and standard deviation of all temperatures, and don’t care about the source.</a:t>
            </a:r>
          </a:p>
          <a:p>
            <a:pPr lvl="1"/>
            <a:r>
              <a:rPr/>
              <a:t>You may want to plot all temperatures on a graph.</a:t>
            </a:r>
          </a:p>
          <a:p>
            <a:pPr lvl="1"/>
            <a:r>
              <a:rPr/>
              <a:t>Instead of temperature area, you may have temperature on day 1, 2 etc.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Try this.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cchic_long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gather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temp_c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temp_nc)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(cchic_long)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gathered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temp_point,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(temperature)</a:t>
            </a:r>
            <a:br/>
            <a:r>
              <a:rPr sz="1800">
                <a:latin typeface="Courier"/>
              </a:rPr>
              <a:t>  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use the </a:t>
            </a:r>
            <a:r>
              <a:rPr sz="1800">
                <a:latin typeface="Courier"/>
              </a:rPr>
              <a:t>tidyr</a:t>
            </a:r>
            <a:r>
              <a:rPr/>
              <a:t> function, </a:t>
            </a:r>
            <a:r>
              <a:rPr sz="1800">
                <a:latin typeface="Courier"/>
              </a:rPr>
              <a:t>spread()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cchic_reverted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cchic_long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tidyr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spread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"temp_point"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"temperature"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(cchic_reverted)</a:t>
            </a:r>
          </a:p>
          <a:p>
            <a:pPr lvl="0" marL="0" indent="0">
              <a:buNone/>
            </a:pPr>
            <a:r>
              <a:rPr/>
              <a:t>Notice that the variables “temp_c” and “temp_nc” are seperate again.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 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process of transforming raw data into a form you can use for analysis.</a:t>
            </a:r>
          </a:p>
          <a:p>
            <a:pPr lvl="1"/>
            <a:r>
              <a:rPr/>
              <a:t>Steps include:</a:t>
            </a:r>
          </a:p>
          <a:p>
            <a:pPr lvl="2"/>
            <a:r>
              <a:rPr/>
              <a:t>Cleaning the data (Workshop 2) - as tempting as it might be to do this in Excel, for reproducibility, always try to do this in R.</a:t>
            </a:r>
          </a:p>
          <a:p>
            <a:pPr lvl="2"/>
            <a:r>
              <a:rPr/>
              <a:t>Organising it into a structure that allows you to analyse it.</a:t>
            </a:r>
          </a:p>
          <a:p>
            <a:pPr lvl="2"/>
            <a:r>
              <a:rPr/>
              <a:t>Creating derived variables from raw data.</a:t>
            </a:r>
          </a:p>
          <a:p>
            <a:pPr lvl="2"/>
            <a:r>
              <a:rPr/>
              <a:t>Validating the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Taking raw data</a:t>
            </a:r>
          </a:p>
          <a:p>
            <a:pPr lvl="1"/>
            <a:r>
              <a:rPr/>
              <a:t>Subjecting it to processes along a data pipeline</a:t>
            </a:r>
          </a:p>
          <a:p>
            <a:pPr lvl="1"/>
            <a:r>
              <a:rPr/>
              <a:t>Using the processed data for analysis</a:t>
            </a:r>
          </a:p>
        </p:txBody>
      </p:sp>
      <p:pic>
        <p:nvPicPr>
          <p:cNvPr descr="../Images/PipelineWrang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3162300"/>
            <a:ext cx="51816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dplyr</a:t>
            </a:r>
            <a:r>
              <a:rPr/>
              <a:t> is a package containing functions to help manipulate data.</a:t>
            </a:r>
            <a:br/>
          </a:p>
          <a:p>
            <a:pPr lvl="1"/>
            <a:r>
              <a:rPr/>
              <a:t>It is automatically installed with </a:t>
            </a:r>
            <a:r>
              <a:rPr sz="1800">
                <a:latin typeface="Courier"/>
              </a:rPr>
              <a:t>tidyverse</a:t>
            </a:r>
            <a:r>
              <a:rPr/>
              <a:t>.</a:t>
            </a:r>
          </a:p>
          <a:p>
            <a:pPr lvl="1"/>
            <a:r>
              <a:rPr/>
              <a:t>As we have already installed </a:t>
            </a:r>
            <a:r>
              <a:rPr sz="1800">
                <a:latin typeface="Courier"/>
              </a:rPr>
              <a:t>tidyverse</a:t>
            </a:r>
            <a:r>
              <a:rPr/>
              <a:t>, we simply need to load the package.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need to load the package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 the previous workshop, you should still have a data frame named </a:t>
            </a:r>
            <a:r>
              <a:rPr sz="1800">
                <a:latin typeface="Courier"/>
              </a:rPr>
              <a:t>cchic</a:t>
            </a:r>
            <a:r>
              <a:rPr/>
              <a:t> in your environment. If not, please load it again.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dplyr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pipe</a:t>
            </a:r>
          </a:p>
          <a:p>
            <a:pPr lvl="1"/>
            <a:r>
              <a:rPr/>
              <a:t>Logical operators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before, and passes it on to the next function.</a:t>
            </a:r>
          </a:p>
          <a:p>
            <a:pPr lvl="1"/>
            <a:r>
              <a:rPr/>
              <a:t>Whenever you see it, think of the word ‘then’.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data_frame_name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(column_name)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/>
  <cp:keywords/>
  <dcterms:created xsi:type="dcterms:W3CDTF">2021-05-25T15:41:27Z</dcterms:created>
  <dcterms:modified xsi:type="dcterms:W3CDTF">2021-05-25T15:41:27Z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