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46"/>
  </p:normalViewPr>
  <p:slideViewPr>
    <p:cSldViewPr snapToGrid="0" snapToObjects="1">
      <p:cViewPr varScale="1">
        <p:scale>
          <a:sx n="94" d="100"/>
          <a:sy n="94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notesMaster" Target="notesMasters/notesMaster1.xml" /><Relationship Id="rId16" Type="http://schemas.openxmlformats.org/officeDocument/2006/relationships/theme" Target="theme/theme1.xml" /><Relationship Id="rId15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14" Type="http://schemas.openxmlformats.org/officeDocument/2006/relationships/presProps" Target="presProps.xml" /><Relationship Id="rId17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quick</a:t>
            </a:r>
            <a:r>
              <a:rPr/>
              <a:t> </a:t>
            </a:r>
            <a:r>
              <a:rPr/>
              <a:t>intro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course.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intro.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item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list,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completed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items.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spend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A02FF-7FFD-AC45-B155-681BF134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05D75-9624-FE43-B035-A555CD4D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BAAE9-577D-C946-AFE8-41DF5C5B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2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9C3A-BDEB-8244-8422-7956AAC1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E862B-0DE2-3546-8A16-EF9FC8627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F9620-5373-184C-B8F5-50065A61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4F3A6-4228-A942-96A3-49443D40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E4871-5F4F-B94F-9B11-1C555D90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2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38292-5D68-B247-8578-68BF58724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19345-E9D9-B14B-84E7-1A862142E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4CB5C-0678-1F4D-B658-CD6CF9D9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9C839-DEA1-0746-8BE3-D4D2081A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015C-D92F-4B4D-B0E1-822256A0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C0B75-05BF-0C4A-B1B8-CDACCCCC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01E6F-DF5F-E24C-956E-3AB41B8F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2973E-B8AF-BB41-A0AC-171B4840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3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6130-253A-E043-BB2B-EC3ECCC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10AC4-187A-054C-904A-013E8FEA0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17D9A-A462-764F-948F-6E267237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8ABA-33D1-C146-8DCF-F6E1DE37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915FA-4DCD-4742-A0A8-0BBC88D8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6ADC3-E655-2545-8043-D0E704EC2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4AC6B-30BF-934E-8AF0-9D5135BF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5FC3D-A9D9-034E-B4AD-B7DE0F07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BA704-A97B-664F-A29E-263BEBA6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3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A9F1-BC89-7C4A-9214-A5BE0AB1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6BC88-A191-1B4E-93B6-022477DE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B24D5-81F4-224A-9969-38BBFCB09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088AE-0C84-A44B-91C7-8F963F2A0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BF671-0E0E-DA40-8680-D83784EC8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B2AD7-AEE2-F646-8BCC-E8703194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72F84-EA31-7E4D-BD1E-9CA444C8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3C69E-19B8-F34F-AF8D-F27A144D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5ED7-24E2-9543-B176-0ABE3B6A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6C28B-9F3E-F143-B91E-2841159F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3EF2D-1DB9-D144-8D7B-316B50AE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1CC1C-A842-D34E-A7B6-6E5A2425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6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EAA5F-BD3F-2747-9C1C-6F653640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B9E6E-039F-0249-801B-6103C5AB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30358-4592-D84F-A0EA-8BF2628A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6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F591-01B8-0146-8E9C-D716C0C1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4410-E74E-EB49-B1DA-68B0A4BEA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B627E-8FEB-F94E-BF40-9FEE8A4DC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E7052-D7F9-5A4A-8AAC-08CD16D2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0EF0C-418B-5942-87FD-8BBC8C06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7A0CA-D356-CB44-91BC-5159B62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5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49E9-4D8D-4D4F-A028-4A969AA5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F626B-504D-3E42-84BE-0CAC53A8B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9CD8F-2308-8642-874A-ED0D25A22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D8BE4-CF48-F245-8411-0DAA33FE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3DFB9-F5F2-564E-9042-336BA46E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53F0D-14C8-8441-AFFB-716C63E1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7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91513-1FAA-0E4F-BF0A-F546F01B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AB061-79B5-4A4B-9136-7AD1C74E0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8850B-4EFB-D54B-BB8F-35702D7E7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506E4-A05F-654F-91C2-F1C380EB4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BDFA0-6157-4E4F-AB3A-F72514A6D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0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linicianCoders/ClinicianCoders/blob/master/Handout.pdf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Welcome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Clinician</a:t>
            </a:r>
            <a:r>
              <a:rPr/>
              <a:t> </a:t>
            </a:r>
            <a:r>
              <a:rPr/>
              <a:t>Coders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Final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tips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Save your work frequently!</a:t>
            </a:r>
          </a:p>
          <a:p>
            <a:pPr lvl="1"/>
            <a:r>
              <a:rPr/>
              <a:t>It takes a while to get the hang of writing code.</a:t>
            </a:r>
          </a:p>
          <a:p>
            <a:pPr lvl="1"/>
            <a:r>
              <a:rPr/>
              <a:t>Be mindful as you type code out.</a:t>
            </a:r>
          </a:p>
          <a:p>
            <a:pPr lvl="2"/>
            <a:r>
              <a:rPr/>
              <a:t>Check your punctuation (e.g. placement of </a:t>
            </a:r>
            <a:r>
              <a:rPr sz="1800">
                <a:latin typeface="Courier"/>
              </a:rPr>
              <a:t>()</a:t>
            </a:r>
            <a:r>
              <a:rPr/>
              <a:t> or </a:t>
            </a:r>
            <a:r>
              <a:rPr sz="1800">
                <a:latin typeface="Courier"/>
              </a:rPr>
              <a:t>,</a:t>
            </a:r>
            <a:r>
              <a:rPr/>
              <a:t>).</a:t>
            </a:r>
          </a:p>
          <a:p>
            <a:pPr lvl="2"/>
            <a:r>
              <a:rPr/>
              <a:t>Capitalisation matters (e.g. </a:t>
            </a:r>
            <a:r>
              <a:rPr sz="1800">
                <a:latin typeface="Courier"/>
              </a:rPr>
              <a:t>Data</a:t>
            </a:r>
            <a:r>
              <a:rPr/>
              <a:t> vs </a:t>
            </a:r>
            <a:r>
              <a:rPr sz="1800">
                <a:latin typeface="Courier"/>
              </a:rPr>
              <a:t>data</a:t>
            </a:r>
            <a:r>
              <a:rPr/>
              <a:t>).</a:t>
            </a:r>
          </a:p>
          <a:p>
            <a:pPr lvl="1"/>
            <a:r>
              <a:rPr/>
              <a:t>Google is your friend.</a:t>
            </a:r>
          </a:p>
          <a:p>
            <a:pPr lvl="1"/>
            <a:r>
              <a:rPr/>
              <a:t>Tell us if you spot any errors we’ve made!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6130-253A-E043-BB2B-EC3ECCC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 b="1"/>
              <a:t>Thank</a:t>
            </a:r>
            <a:r>
              <a:rPr b="1"/>
              <a:t> </a:t>
            </a:r>
            <a:r>
              <a:rPr b="1"/>
              <a:t>you.</a:t>
            </a:r>
            <a:r>
              <a:rPr b="1"/>
              <a:t> </a:t>
            </a:r>
            <a:r>
              <a:rPr b="1"/>
              <a:t>We</a:t>
            </a:r>
            <a:r>
              <a:rPr b="1"/>
              <a:t> </a:t>
            </a:r>
            <a:r>
              <a:rPr b="1"/>
              <a:t>hope</a:t>
            </a:r>
            <a:r>
              <a:rPr b="1"/>
              <a:t> </a:t>
            </a:r>
            <a:r>
              <a:rPr b="1"/>
              <a:t>you</a:t>
            </a:r>
            <a:r>
              <a:rPr b="1"/>
              <a:t> </a:t>
            </a:r>
            <a:r>
              <a:rPr b="1"/>
              <a:t>enjoy</a:t>
            </a:r>
            <a:r>
              <a:rPr b="1"/>
              <a:t> </a:t>
            </a:r>
            <a:r>
              <a:rPr b="1"/>
              <a:t>the</a:t>
            </a:r>
            <a:r>
              <a:rPr b="1"/>
              <a:t> </a:t>
            </a:r>
            <a:r>
              <a:rPr b="1"/>
              <a:t>course.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ClinicianCodersBranding_FINAL_CMYK_Colou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60600"/>
            <a:ext cx="10515600" cy="345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Hello!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Pre-requisites</a:t>
            </a:r>
          </a:p>
          <a:p>
            <a:pPr lvl="1"/>
            <a:r>
              <a:rPr/>
              <a:t>Course schedule</a:t>
            </a:r>
          </a:p>
          <a:p>
            <a:pPr lvl="1"/>
            <a:r>
              <a:rPr/>
              <a:t>Online format</a:t>
            </a:r>
          </a:p>
          <a:p>
            <a:pPr lvl="1"/>
            <a:r>
              <a:rPr/>
              <a:t>What to expect from the workshops</a:t>
            </a:r>
          </a:p>
          <a:p>
            <a:pPr lvl="2"/>
            <a:r>
              <a:rPr/>
              <a:t>Data</a:t>
            </a:r>
          </a:p>
          <a:p>
            <a:pPr lvl="2"/>
            <a:r>
              <a:rPr/>
              <a:t>Layout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Does everyone have R studio installed?</a:t>
            </a:r>
          </a:p>
          <a:p>
            <a:pPr lvl="1"/>
            <a:r>
              <a:rPr/>
              <a:t>Does everyone have a spreadsheet program?</a:t>
            </a:r>
          </a:p>
          <a:p>
            <a:pPr lvl="1"/>
            <a:r>
              <a:rPr/>
              <a:t>Has everyone decided on a dataset?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Schedule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Day 1</a:t>
            </a:r>
          </a:p>
          <a:p>
            <a:pPr lvl="1"/>
            <a:r>
              <a:rPr/>
              <a:t>13:00 - 13:30: Start and Welcome</a:t>
            </a:r>
          </a:p>
          <a:p>
            <a:pPr lvl="1"/>
            <a:r>
              <a:rPr/>
              <a:t>13:30 - 15:00: Workshop 1: Introduction to R</a:t>
            </a:r>
          </a:p>
          <a:p>
            <a:pPr lvl="1"/>
            <a:r>
              <a:rPr/>
              <a:t>15:00 - 15:15: Coffee Break</a:t>
            </a:r>
          </a:p>
          <a:p>
            <a:pPr lvl="1"/>
            <a:r>
              <a:rPr/>
              <a:t>15:15 - 16:00: Workshop 2: Cleaning your Dataset</a:t>
            </a:r>
          </a:p>
          <a:p>
            <a:pPr lvl="0" marL="0" indent="0">
              <a:buNone/>
            </a:pPr>
            <a:r>
              <a:rPr b="1"/>
              <a:t>Day 2</a:t>
            </a:r>
          </a:p>
          <a:p>
            <a:pPr lvl="1"/>
            <a:r>
              <a:rPr/>
              <a:t>13:00 - 14:15: Workshop 3: Getting your Data into R</a:t>
            </a:r>
          </a:p>
          <a:p>
            <a:pPr lvl="1"/>
            <a:r>
              <a:rPr/>
              <a:t>14:15 - 14:30: Coffee Break</a:t>
            </a:r>
          </a:p>
          <a:p>
            <a:pPr lvl="1"/>
            <a:r>
              <a:rPr/>
              <a:t>14:30 - 16:45: Workshop 4: Data Wrangling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Schedule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Day 3</a:t>
            </a:r>
          </a:p>
          <a:p>
            <a:pPr lvl="1"/>
            <a:r>
              <a:rPr/>
              <a:t>13:00 - 14:30: Workshop 5: Data visualization</a:t>
            </a:r>
          </a:p>
          <a:p>
            <a:pPr lvl="1"/>
            <a:r>
              <a:rPr/>
              <a:t>14:30 - 14:45: Coffee break</a:t>
            </a:r>
          </a:p>
          <a:p>
            <a:pPr lvl="1"/>
            <a:r>
              <a:rPr/>
              <a:t>14:45 - 16:00: Workshop 6: Control flow and looping (part 1)</a:t>
            </a:r>
          </a:p>
          <a:p>
            <a:pPr lvl="0" marL="0" indent="0">
              <a:buNone/>
            </a:pPr>
            <a:r>
              <a:rPr b="1"/>
              <a:t>Day 4</a:t>
            </a:r>
          </a:p>
          <a:p>
            <a:pPr lvl="1"/>
            <a:r>
              <a:rPr/>
              <a:t>13:00 - 13:45: Workshop 6: Control flow and looping (part 2)</a:t>
            </a:r>
          </a:p>
          <a:p>
            <a:pPr lvl="1"/>
            <a:r>
              <a:rPr/>
              <a:t>13:45 - 14:00: Coffee break</a:t>
            </a:r>
          </a:p>
          <a:p>
            <a:pPr lvl="1"/>
            <a:r>
              <a:rPr/>
              <a:t>14:00 - 16:00: Workshop 7: Using your own data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Online</a:t>
            </a:r>
            <a:r>
              <a:rPr/>
              <a:t> </a:t>
            </a:r>
            <a:r>
              <a:rPr/>
              <a:t>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Please keep your camera turned on for the duration of the course to foster a “classroom” feeling.</a:t>
            </a:r>
          </a:p>
          <a:p>
            <a:pPr lvl="1"/>
            <a:r>
              <a:rPr/>
              <a:t>We ask that you are willing to share your screen for troubleshooting.</a:t>
            </a:r>
          </a:p>
          <a:p>
            <a:pPr lvl="1"/>
            <a:r>
              <a:rPr/>
              <a:t>Questions:</a:t>
            </a:r>
          </a:p>
          <a:p>
            <a:pPr lvl="2"/>
            <a:r>
              <a:rPr b="1"/>
              <a:t>General questions related to current workshop</a:t>
            </a:r>
            <a:r>
              <a:rPr/>
              <a:t> –&gt; raise a virtual hand</a:t>
            </a:r>
          </a:p>
          <a:p>
            <a:pPr lvl="2"/>
            <a:r>
              <a:rPr b="1"/>
              <a:t>Participant-specific questions/issues that are hindering ability to follow workshop</a:t>
            </a:r>
            <a:r>
              <a:rPr/>
              <a:t> –&gt; navigate to a break-out room</a:t>
            </a:r>
          </a:p>
          <a:p>
            <a:pPr lvl="2"/>
            <a:r>
              <a:rPr b="1"/>
              <a:t>Participant-specific questions/issues that do not require immediate assistance</a:t>
            </a:r>
            <a:r>
              <a:rPr/>
              <a:t> –&gt; post these in the Teams chat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use the Critical Care Health Informatics Collaborative dataset.</a:t>
            </a:r>
          </a:p>
          <a:p>
            <a:pPr lvl="1"/>
            <a:r>
              <a:rPr/>
              <a:t>Multicentre adult intensive therapy unit database</a:t>
            </a:r>
          </a:p>
          <a:p>
            <a:pPr lvl="2"/>
            <a:r>
              <a:rPr/>
              <a:t>11 adult intensive care units</a:t>
            </a:r>
          </a:p>
          <a:p>
            <a:pPr lvl="2"/>
            <a:r>
              <a:rPr/>
              <a:t>5 UK teaching hospitals</a:t>
            </a:r>
          </a:p>
          <a:p>
            <a:pPr lvl="2"/>
            <a:r>
              <a:rPr/>
              <a:t>Privacy ensured through “highest standards of data security”</a:t>
            </a:r>
          </a:p>
          <a:p>
            <a:pPr lvl="2"/>
            <a:r>
              <a:rPr/>
              <a:t>18, 074 unique patients</a:t>
            </a:r>
          </a:p>
          <a:p>
            <a:pPr lvl="1"/>
            <a:r>
              <a:rPr/>
              <a:t>You will be using a synthetically derived dataset structured in a similar format to the CCHIC data.</a:t>
            </a:r>
          </a:p>
          <a:p>
            <a:pPr lvl="1"/>
            <a:r>
              <a:rPr/>
              <a:t>Data looks real, but isn’t.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Workshop</a:t>
            </a:r>
            <a:r>
              <a:rPr/>
              <a:t> </a:t>
            </a:r>
            <a:r>
              <a:rPr/>
              <a:t>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7 workshops</a:t>
            </a:r>
          </a:p>
          <a:p>
            <a:pPr lvl="2"/>
            <a:r>
              <a:rPr/>
              <a:t>These include presentations and chances for you to follow along on your laptops.</a:t>
            </a:r>
          </a:p>
          <a:p>
            <a:pPr lvl="2"/>
            <a:r>
              <a:rPr/>
              <a:t>Workshop 2: You work your way through a worksheet during .</a:t>
            </a:r>
          </a:p>
          <a:p>
            <a:pPr lvl="2"/>
            <a:r>
              <a:rPr/>
              <a:t>Workshop 7: You try to answer a question of your own using data. We will ask you to submit this question by the end of Day 3.</a:t>
            </a:r>
          </a:p>
          <a:p>
            <a:pPr lvl="1"/>
            <a:r>
              <a:rPr/>
              <a:t>A pdf file is available on the GitHub: </a:t>
            </a:r>
            <a:r>
              <a:rPr>
                <a:hlinkClick r:id="rId2"/>
              </a:rPr>
              <a:t>https://github.com/ClinicianCoders/ClinicianCoders/blob/master/Handout.pdf</a:t>
            </a:r>
            <a:r>
              <a:rPr/>
              <a:t>. It contains all of the content from the course workshops for future reference.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Macintosh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Clinician Coders</dc:title>
  <dc:creator/>
  <cp:keywords/>
  <dcterms:created xsi:type="dcterms:W3CDTF">2020-11-04T23:41:24Z</dcterms:created>
  <dcterms:modified xsi:type="dcterms:W3CDTF">2020-11-04T23:41:24Z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