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116" d="100"/>
          <a:sy n="116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7" Type="http://schemas.openxmlformats.org/officeDocument/2006/relationships/theme" Target="theme/theme1.xml" /><Relationship Id="rId5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5" Type="http://schemas.openxmlformats.org/officeDocument/2006/relationships/presProps" Target="presProps.xml" /><Relationship Id="rId58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https://r4ds.had.co.nz/introduction.html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Import</a:t>
            </a:r>
            <a:r>
              <a:rPr/>
              <a:t>: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Tidy</a:t>
            </a:r>
            <a:r>
              <a:rPr/>
              <a:t>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compatibility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Transform</a:t>
            </a:r>
            <a:r>
              <a:rPr/>
              <a:t>: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narrowing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(e.g. only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patients);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(e.g. 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discharge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arrival</a:t>
            </a:r>
            <a:r>
              <a:rPr/>
              <a:t> </a:t>
            </a:r>
            <a:r>
              <a:rPr/>
              <a:t>date);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(e.g. counts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means).</a:t>
            </a:r>
          </a:p>
          <a:p>
            <a:pPr lvl="0" marL="0" indent="0">
              <a:buNone/>
            </a:pPr>
          </a:p>
          <a:p>
            <a:pPr lvl="1"/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b="1"/>
              <a:t>tidying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 b="1"/>
              <a:t>transforming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 b="1"/>
              <a:t>wrangling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Visualisation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transformed,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visualised.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visualisation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expect,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Modelling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sufficiently</a:t>
            </a:r>
            <a:r>
              <a:rPr/>
              <a:t> </a:t>
            </a:r>
            <a:r>
              <a:rPr/>
              <a:t>precise,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Communication</a:t>
            </a:r>
            <a:r>
              <a:rPr/>
              <a:t>: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communicating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machine/factory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tidyverse.</a:t>
            </a:r>
            <a:r>
              <a:rPr/>
              <a:t> </a:t>
            </a: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Maybe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tidyverse.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##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consoles.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?Use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idea?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scientist;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file;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labbooks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>
                <a:latin typeface="Courier"/>
              </a:rPr>
              <a:t>CCYY-MM-DD.R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https://www.training.nih.gov/assets/Lab_Notebook_508_(new).pdf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http://www3.imperial.ac.uk/pls/portallive/docs/1/7289716.PDF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https://en.wikipedia.org/wiki/Lab_notebook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4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oftware-carpentry.org/" TargetMode="External" /><Relationship Id="rId3" Type="http://schemas.openxmlformats.org/officeDocument/2006/relationships/hyperlink" Target="https://rstudio.com/resources/cheatsheets/" TargetMode="External" /><Relationship Id="rId4" Type="http://schemas.openxmlformats.org/officeDocument/2006/relationships/hyperlink" Target="https://r4ds.had.co.nz/" TargetMode="External" /><Relationship Id="rId5" Type="http://schemas.openxmlformats.org/officeDocument/2006/relationships/hyperlink" Target="http://datascibc.org/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</a:p>
        </p:txBody>
      </p:sp>
      <p:pic>
        <p:nvPicPr>
          <p:cNvPr descr="../Images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../Images/RStudioButtonsHighligh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RStudio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Bottom left window.</a:t>
            </a:r>
          </a:p>
          <a:p>
            <a:pPr lvl="1"/>
            <a:r>
              <a:rPr/>
              <a:t>This is R!</a:t>
            </a:r>
          </a:p>
          <a:p>
            <a:pPr lvl="1"/>
            <a:r>
              <a:rPr/>
              <a:t>This is your prompt to type </a:t>
            </a:r>
            <a:r>
              <a:rPr>
                <a:latin typeface="Courier"/>
              </a:rPr>
              <a:t>&gt;</a:t>
            </a:r>
            <a:r>
              <a:rPr/>
              <a:t>.</a:t>
            </a:r>
          </a:p>
          <a:p>
            <a:pPr lvl="1"/>
            <a:r>
              <a:rPr/>
              <a:t>Type </a:t>
            </a:r>
            <a:r>
              <a:rPr>
                <a:latin typeface="Courier"/>
              </a:rPr>
              <a:t>2 + 2</a:t>
            </a:r>
            <a:r>
              <a:rPr/>
              <a:t> then hit </a:t>
            </a:r>
            <a:r>
              <a:rPr>
                <a:latin typeface="Courier"/>
              </a:rPr>
              <a:t>Enter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should see: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</a:t>
            </a:r>
          </a:p>
          <a:p>
            <a:pPr lvl="1"/>
            <a:r>
              <a:rPr>
                <a:latin typeface="Courier"/>
              </a:rPr>
              <a:t>&gt;</a:t>
            </a:r>
            <a:r>
              <a:rPr/>
              <a:t> is the command prompt</a:t>
            </a:r>
          </a:p>
          <a:p>
            <a:pPr lvl="1"/>
            <a:r>
              <a:rPr>
                <a:latin typeface="Courier"/>
              </a:rPr>
              <a:t>2 + 2</a:t>
            </a:r>
            <a:r>
              <a:rPr/>
              <a:t> is the command</a:t>
            </a:r>
          </a:p>
          <a:p>
            <a:pPr lvl="1"/>
            <a:r>
              <a:rPr>
                <a:latin typeface="Courier"/>
              </a:rPr>
              <a:t>4</a:t>
            </a:r>
            <a:r>
              <a:rPr/>
              <a:t> is the output from R.</a:t>
            </a:r>
          </a:p>
          <a:p>
            <a:pPr lvl="1"/>
            <a:r>
              <a:rPr>
                <a:latin typeface="Courier"/>
              </a:rPr>
              <a:t>[1]</a:t>
            </a:r>
            <a:r>
              <a:rPr/>
              <a:t> is telling you that 4 is the first value in a sequence returned by 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pic>
        <p:nvPicPr>
          <p:cNvPr descr="../Images/RStudioSour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>
                <a:latin typeface="Courier"/>
              </a:rPr>
              <a:t>2 + 2</a:t>
            </a:r>
            <a:r>
              <a:rPr/>
              <a:t>, then </a:t>
            </a:r>
            <a:r>
              <a:rPr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2"/>
            <a:r>
              <a:rPr/>
              <a:t>Highlight the code and:</a:t>
            </a:r>
          </a:p>
          <a:p>
            <a:pPr lvl="3"/>
            <a:r>
              <a:rPr/>
              <a:t>MacOS: </a:t>
            </a:r>
            <a:r>
              <a:rPr>
                <a:latin typeface="Courier"/>
              </a:rPr>
              <a:t>Cmd + Enter</a:t>
            </a:r>
          </a:p>
          <a:p>
            <a:pPr lvl="3"/>
            <a:r>
              <a:rPr/>
              <a:t>Windows: </a:t>
            </a:r>
            <a:r>
              <a:rPr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Close the Source window.</a:t>
            </a:r>
          </a:p>
          <a:p>
            <a:pPr lvl="1"/>
            <a:r>
              <a:rPr/>
              <a:t>Close R Studio.</a:t>
            </a:r>
          </a:p>
          <a:p>
            <a:pPr lvl="1"/>
            <a:r>
              <a:rPr/>
              <a:t>Restart R Studio and click the </a:t>
            </a:r>
            <a:r>
              <a:rPr>
                <a:latin typeface="Courier"/>
              </a:rPr>
              <a:t>open</a:t>
            </a:r>
            <a:r>
              <a:rPr/>
              <a:t> icon.</a:t>
            </a:r>
          </a:p>
          <a:p>
            <a:pPr lvl="1"/>
            <a:r>
              <a:rPr/>
              <a:t>Find your file and open.</a:t>
            </a:r>
          </a:p>
          <a:p>
            <a:pPr lvl="1"/>
            <a:r>
              <a:rPr/>
              <a:t>Your code should still be there.</a:t>
            </a:r>
          </a:p>
          <a:p>
            <a:pPr lvl="1"/>
            <a:r>
              <a:rPr/>
              <a:t>You can run it again.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 names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 b="1"/>
              <a:t>Vectors</a:t>
            </a:r>
          </a:p>
          <a:p>
            <a:pPr lvl="2"/>
            <a:r>
              <a:rPr b="1"/>
              <a:t>Data frames</a:t>
            </a:r>
          </a:p>
          <a:p>
            <a:pPr lvl="2"/>
            <a:r>
              <a:rPr/>
              <a:t>Matrices</a:t>
            </a:r>
          </a:p>
          <a:p>
            <a:pPr lvl="2"/>
            <a:r>
              <a:rPr/>
              <a:t>Lists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Stored in packages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Object names</a:t>
            </a:r>
          </a:p>
          <a:p>
            <a:pPr lvl="2"/>
            <a:r>
              <a:rPr/>
              <a:t>Everything needs a name in R: tables, plots, data files, functions</a:t>
            </a:r>
          </a:p>
          <a:p>
            <a:pPr lvl="1">
              <a:buAutoNum type="arabicPeriod"/>
            </a:pPr>
            <a:r>
              <a:rPr/>
              <a:t>Data</a:t>
            </a:r>
          </a:p>
          <a:p>
            <a:pPr lvl="2"/>
            <a:r>
              <a:rPr/>
              <a:t>Data comes in different classes:</a:t>
            </a:r>
          </a:p>
          <a:p>
            <a:pPr lvl="3"/>
            <a:r>
              <a:rPr/>
              <a:t>Real numbers - </a:t>
            </a:r>
            <a:r>
              <a:rPr>
                <a:latin typeface="Courier"/>
              </a:rPr>
              <a:t>numeric</a:t>
            </a:r>
          </a:p>
          <a:p>
            <a:pPr lvl="3"/>
            <a:r>
              <a:rPr/>
              <a:t>Discrete numbers - </a:t>
            </a:r>
            <a:r>
              <a:rPr>
                <a:latin typeface="Courier"/>
              </a:rPr>
              <a:t>integer</a:t>
            </a:r>
          </a:p>
          <a:p>
            <a:pPr lvl="3"/>
            <a:r>
              <a:rPr/>
              <a:t>Characters - </a:t>
            </a:r>
            <a:r>
              <a:rPr>
                <a:latin typeface="Courier"/>
              </a:rPr>
              <a:t>character</a:t>
            </a:r>
          </a:p>
          <a:p>
            <a:pPr lvl="2"/>
            <a:r>
              <a:rPr/>
              <a:t>Data can be stored in vectors</a:t>
            </a:r>
          </a:p>
          <a:p>
            <a:pPr lvl="2"/>
            <a:r>
              <a:rPr/>
              <a:t>Vectors can be stored in data frames</a:t>
            </a:r>
          </a:p>
          <a:p>
            <a:pPr lvl="1">
              <a:buAutoNum type="arabicPeriod"/>
            </a:pPr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2"/>
            <a:r>
              <a:rPr/>
              <a:t>Functions are collated into packages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>
                <a:latin typeface="Courier"/>
              </a:rPr>
              <a:t>&lt;-</a:t>
            </a:r>
            <a:r>
              <a:rPr/>
              <a:t>(</a:t>
            </a:r>
            <a:r>
              <a:rPr>
                <a:latin typeface="Courier"/>
              </a:rPr>
              <a:t>=</a:t>
            </a:r>
            <a:r>
              <a:rPr/>
              <a:t>)</a:t>
            </a:r>
          </a:p>
          <a:p>
            <a:pPr lvl="1"/>
            <a:r>
              <a:rPr/>
              <a:t>Shortcut:</a:t>
            </a:r>
          </a:p>
          <a:p>
            <a:pPr lvl="2"/>
            <a:r>
              <a:rPr/>
              <a:t>Mac OSX: </a:t>
            </a:r>
            <a:r>
              <a:rPr>
                <a:latin typeface="Courier"/>
              </a:rPr>
              <a:t>Option + -</a:t>
            </a:r>
          </a:p>
          <a:p>
            <a:pPr lvl="2"/>
            <a:r>
              <a:rPr/>
              <a:t>Windows: </a:t>
            </a:r>
            <a:r>
              <a:rPr>
                <a:latin typeface="Courier"/>
              </a:rPr>
              <a:t>Alt + -</a:t>
            </a:r>
          </a:p>
          <a:p>
            <a:pPr lvl="1"/>
            <a:r>
              <a:rPr/>
              <a:t>Return the stored value by typing the name.</a:t>
            </a:r>
          </a:p>
          <a:p>
            <a:pPr lvl="0" indent="0">
              <a:buNone/>
            </a:pPr>
            <a:r>
              <a:rPr>
                <a:latin typeface="Courier"/>
              </a:rPr>
              <a:t>practice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>
                <a:latin typeface="Courier"/>
              </a:rPr>
              <a:t>practice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character variable. You need to use quote marks to assign it.</a:t>
            </a:r>
          </a:p>
          <a:p>
            <a:pPr lvl="0" indent="0">
              <a:buNone/>
            </a:pPr>
            <a:r>
              <a:rPr>
                <a:latin typeface="Courier"/>
              </a:rPr>
              <a:t>say_hello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br/>
            <a:r>
              <a:rPr>
                <a:latin typeface="Courier"/>
              </a:rPr>
              <a:t>say_hello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indent="0">
              <a:buNone/>
            </a:pPr>
            <a:r>
              <a:rPr>
                <a:latin typeface="Courier"/>
              </a:rPr>
              <a:t>say hello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</a:p>
          <a:p>
            <a:pPr lvl="0" indent="0">
              <a:buNone/>
            </a:pPr>
            <a:r>
              <a:rPr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statistical computing language</a:t>
            </a:r>
          </a:p>
          <a:p>
            <a:pPr lvl="1"/>
            <a:r>
              <a:rPr/>
              <a:t>It is built around an understanding of data</a:t>
            </a:r>
          </a:p>
          <a:p>
            <a:pPr lvl="1"/>
            <a:r>
              <a:rPr/>
              <a:t>Statistics uses: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vector contains elements of the same data 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1" indent="0">
              <a:buNone/>
            </a:pPr>
            <a:r>
              <a:rPr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1" indent="0">
              <a:buNone/>
            </a:pPr>
            <a:r>
              <a:rPr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characters/strings - an example would be name.</a:t>
            </a:r>
          </a:p>
          <a:p>
            <a:pPr lvl="1" indent="0">
              <a:buNone/>
            </a:pPr>
            <a:r>
              <a:rPr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avaiblable?’</a:t>
            </a:r>
          </a:p>
          <a:p>
            <a:pPr lvl="1" indent="0">
              <a:buNone/>
            </a:pPr>
            <a:r>
              <a:rPr>
                <a:latin typeface="Courier"/>
              </a:rPr>
              <a:t>## [1]  TRUE FALSE FALSE  TRUE  TRUE</a:t>
            </a:r>
          </a:p>
          <a:p>
            <a:pPr lvl="1"/>
            <a:r>
              <a:rPr/>
              <a:t>You can always check the data type in a vector using the function </a:t>
            </a:r>
            <a:r>
              <a:rPr>
                <a:latin typeface="Courier"/>
              </a:rPr>
              <a:t>class()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logical_vector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(logical_vector)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"logical"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>
                <a:latin typeface="Courier"/>
              </a:rPr>
              <a:t>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age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50 25 32 67 46 19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Storing several peoples' names in one vector.</a:t>
            </a:r>
            <a:br/>
            <a:r>
              <a:rPr>
                <a:latin typeface="Courier"/>
              </a:rPr>
              <a:t>name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"Adam"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"Sally"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"Eve"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"John"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"James"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"Jennifer"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name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>
                <a:latin typeface="Courier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>
                <a:latin typeface="Courier"/>
              </a:rPr>
              <a:t>age[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25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>
                <a:latin typeface="Courier"/>
              </a:rPr>
              <a:t>age[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67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>
                <a:latin typeface="Courier"/>
              </a:rPr>
              <a:t>name[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"James"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Remember, vectors contain elements of the same data type.</a:t>
            </a:r>
          </a:p>
          <a:p>
            <a:pPr lvl="1"/>
            <a:r>
              <a:rPr/>
              <a:t>Thus, what would happen if we were to add a value of </a:t>
            </a:r>
            <a:r>
              <a:rPr>
                <a:latin typeface="Courier"/>
              </a:rPr>
              <a:t>TRUE</a:t>
            </a:r>
            <a:r>
              <a:rPr/>
              <a:t> to a vector of integers?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class()</a:t>
            </a:r>
            <a:r>
              <a:rPr/>
              <a:t> to examine the class of the vector. What has happened?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Add a value of TRUE to a vector of integers </a:t>
            </a:r>
            <a:br/>
            <a:r>
              <a:rPr>
                <a:latin typeface="Courier"/>
              </a:rPr>
              <a:t>test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Recall the vector</a:t>
            </a:r>
            <a:br/>
            <a:r>
              <a:rPr>
                <a:latin typeface="Courier"/>
              </a:rPr>
              <a:t>test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 2 3 4 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Examine the class of the vector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(test)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"numeric"</a:t>
            </a:r>
          </a:p>
          <a:p>
            <a:pPr lvl="1"/>
            <a:r>
              <a:rPr/>
              <a:t>The value of </a:t>
            </a:r>
            <a:r>
              <a:rPr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vector.</a:t>
            </a:r>
          </a:p>
          <a:p>
            <a:pPr lvl="1"/>
            <a:r>
              <a:rPr/>
              <a:t>This is because logical vectors (i.e. </a:t>
            </a:r>
            <a:r>
              <a:rPr>
                <a:latin typeface="Courier"/>
              </a:rPr>
              <a:t>TRUE</a:t>
            </a:r>
            <a:r>
              <a:rPr/>
              <a:t>/</a:t>
            </a:r>
            <a:r>
              <a:rPr>
                <a:latin typeface="Courier"/>
              </a:rPr>
              <a:t>FALSE</a:t>
            </a:r>
            <a:r>
              <a:rPr/>
              <a:t>) can be coded in a binary format (1/0).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Much of the following material can be sourced from open access resources</a:t>
            </a:r>
          </a:p>
          <a:p>
            <a:pPr lvl="2"/>
            <a:r>
              <a:rPr>
                <a:hlinkClick r:id="rId2"/>
              </a:rPr>
              <a:t>Software Carpentry</a:t>
            </a:r>
          </a:p>
          <a:p>
            <a:pPr lvl="2"/>
            <a:r>
              <a:rPr>
                <a:hlinkClick r:id="rId3"/>
              </a:rPr>
              <a:t>R Cheatsheets</a:t>
            </a:r>
          </a:p>
          <a:p>
            <a:pPr lvl="2"/>
            <a:r>
              <a:rPr/>
              <a:t>Stack Overflow</a:t>
            </a:r>
          </a:p>
          <a:p>
            <a:pPr lvl="2"/>
            <a:r>
              <a:rPr>
                <a:hlinkClick r:id="rId4"/>
              </a:rPr>
              <a:t>Hadley Wickham’s R for Data Science</a:t>
            </a:r>
          </a:p>
          <a:p>
            <a:pPr lvl="1"/>
            <a:r>
              <a:rPr/>
              <a:t>Initially collated by members of the </a:t>
            </a:r>
            <a:r>
              <a:rPr>
                <a:hlinkClick r:id="rId5"/>
              </a:rPr>
              <a:t>DataSciBC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character variable to a vector of integers.</a:t>
            </a:r>
          </a:p>
          <a:p>
            <a:pPr lvl="0" indent="0">
              <a:buNone/>
            </a:pPr>
            <a:r>
              <a:rPr>
                <a:latin typeface="Courier"/>
              </a:rPr>
              <a:t>test2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"hi"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Recall the vector and use </a:t>
            </a:r>
            <a:r>
              <a:rPr>
                <a:latin typeface="Courier"/>
              </a:rPr>
              <a:t>class()</a:t>
            </a:r>
            <a:r>
              <a:rPr/>
              <a:t> to examine the class of the vector. What has happened?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Recall the vector</a:t>
            </a:r>
            <a:br/>
            <a:r>
              <a:rPr>
                <a:latin typeface="Courier"/>
              </a:rPr>
              <a:t>test2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"1"  "2"  "3"  "4"  "hi"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Examine the class of the vector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(test2)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"character"</a:t>
            </a:r>
          </a:p>
          <a:p>
            <a:pPr lvl="1"/>
            <a:r>
              <a:rPr/>
              <a:t>The character variable has been added on to the end of the vector.</a:t>
            </a:r>
          </a:p>
          <a:p>
            <a:pPr lvl="1"/>
            <a:r>
              <a:rPr/>
              <a:t>The vector is now a character vector.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are already familiar with data frames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>
                <a:latin typeface="Courier"/>
              </a:rPr>
              <a:t>Name: "Adam", "Sally", "Eve", "John", "James", "Jennifer"</a:t>
            </a:r>
          </a:p>
          <a:p>
            <a:pPr lvl="2"/>
            <a:r>
              <a:rPr>
                <a:latin typeface="Courier"/>
              </a:rPr>
              <a:t>Age: 50, 25, 32, 67, 46, 19</a:t>
            </a:r>
          </a:p>
          <a:p>
            <a:pPr lvl="2"/>
            <a:r>
              <a:rPr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object names in R, but are when your data is made up of characters e.g. “male”, “female”.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>
                <a:latin typeface="Courier"/>
              </a:rPr>
              <a:t>data.frame()</a:t>
            </a:r>
            <a:r>
              <a:rPr/>
              <a:t>.</a:t>
            </a:r>
          </a:p>
          <a:p>
            <a:pPr lvl="2"/>
            <a:r>
              <a:rPr/>
              <a:t>Hint, the vector names need to go inside the </a:t>
            </a:r>
            <a:r>
              <a:rPr>
                <a:latin typeface="Courier"/>
              </a:rPr>
              <a:t>()</a:t>
            </a:r>
            <a:r>
              <a:rPr/>
              <a:t>.</a:t>
            </a:r>
          </a:p>
          <a:p>
            <a:pPr lvl="1"/>
            <a:r>
              <a:rPr/>
              <a:t>Save the data frame under the name </a:t>
            </a:r>
            <a:r>
              <a:rPr>
                <a:latin typeface="Courier"/>
              </a:rPr>
              <a:t>patients</a:t>
            </a:r>
            <a:r>
              <a:rPr/>
              <a:t>.</a:t>
            </a:r>
          </a:p>
          <a:p>
            <a:pPr lvl="1"/>
            <a:r>
              <a:rPr/>
              <a:t>Print the data frame called </a:t>
            </a:r>
            <a:r>
              <a:rPr>
                <a:latin typeface="Courier"/>
              </a:rPr>
              <a:t>patients</a:t>
            </a:r>
            <a:r>
              <a:rPr/>
              <a:t> to your console.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>
                <a:latin typeface="Courier"/>
              </a:rPr>
              <a:t>name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"Adam"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"Sally"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"Eve"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"John"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"James"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"Jennifer"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gender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>
                <a:latin typeface="Courier"/>
              </a:rPr>
              <a:t>patients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(name, age, gender)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patients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frame.</a:t>
            </a:r>
          </a:p>
          <a:p>
            <a:pPr lvl="1"/>
            <a:r>
              <a:rPr/>
              <a:t>R names the columns of the data frame after the names of the vectors.</a:t>
            </a:r>
          </a:p>
          <a:p>
            <a:pPr lvl="1"/>
            <a:r>
              <a:rPr/>
              <a:t>R numbers each row of the data frame, creating an index for each row within the data frame.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columns are vectors.</a:t>
            </a:r>
          </a:p>
          <a:p>
            <a:pPr lvl="1"/>
            <a:r>
              <a:rPr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>
                <a:latin typeface="Courier"/>
              </a:rPr>
              <a:t>age</a:t>
            </a:r>
            <a:r>
              <a:rPr/>
              <a:t> column from the data frame </a:t>
            </a:r>
            <a:r>
              <a:rPr>
                <a:latin typeface="Courier"/>
              </a:rPr>
              <a:t>patients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patients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50 25 32 67 46 19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Typical data science pipeline</a:t>
            </a:r>
          </a:p>
          <a:p>
            <a:pPr lvl="1"/>
            <a:r>
              <a:rPr/>
              <a:t>RStudio: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taught as a “black box”.</a:t>
            </a:r>
          </a:p>
          <a:p>
            <a:pPr lvl="1"/>
            <a:r>
              <a:rPr/>
              <a:t>You can think of them as a factory.</a:t>
            </a:r>
          </a:p>
          <a:p>
            <a:pPr lvl="1"/>
            <a:r>
              <a:rPr/>
              <a:t>Usually labelled as a verb (they are “doing” something).</a:t>
            </a:r>
          </a:p>
          <a:p>
            <a:pPr lvl="1"/>
            <a:r>
              <a:rPr/>
              <a:t>Many come built into R.</a:t>
            </a:r>
          </a:p>
          <a:p>
            <a:pPr lvl="2"/>
            <a:r>
              <a:rPr>
                <a:latin typeface="Courier"/>
              </a:rPr>
              <a:t>Sys.time()</a:t>
            </a:r>
          </a:p>
          <a:p>
            <a:pPr lvl="2"/>
            <a:r>
              <a:rPr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functions.</a:t>
            </a:r>
          </a:p>
          <a:p>
            <a:pPr lvl="1"/>
            <a:r>
              <a:rPr/>
              <a:t>View each function as a separate factory in a production line.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>
                <a:latin typeface="Courier"/>
              </a:rPr>
              <a:t>age, gender, weight</a:t>
            </a:r>
            <a:r>
              <a:rPr/>
              <a:t> are the input arguments.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(name, age, gender)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>
                <a:latin typeface="Courier"/>
              </a:rPr>
              <a:t>patients</a:t>
            </a:r>
            <a:r>
              <a:rPr/>
              <a:t> data frame as the argument.</a:t>
            </a:r>
          </a:p>
          <a:p>
            <a:pPr lvl="1"/>
            <a:r>
              <a:rPr>
                <a:latin typeface="Courier"/>
              </a:rPr>
              <a:t>head()</a:t>
            </a:r>
          </a:p>
          <a:p>
            <a:pPr lvl="1"/>
            <a:r>
              <a:rPr>
                <a:latin typeface="Courier"/>
              </a:rPr>
              <a:t>tail()</a:t>
            </a:r>
          </a:p>
          <a:p>
            <a:pPr lvl="1"/>
            <a:r>
              <a:rPr>
                <a:latin typeface="Courier"/>
              </a:rPr>
              <a:t>summary()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(patients)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name                age           gender         
##  Length:6           Min.   :19.00   Length:6          
##  Class :character   1st Qu.:26.75   Class :character  
##  Mode  :character   Median :39.00   Mode  :character  
##                     Mean   :39.83                     
##                     3rd Qu.:49.00                     
##                     Max.   :67.00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instructions.</a:t>
            </a:r>
          </a:p>
          <a:p>
            <a:pPr lvl="1"/>
            <a:r>
              <a:rPr/>
              <a:t>They will fail if they are supplied with the wrong kind of data - they will return an error message instead.</a:t>
            </a:r>
          </a:p>
          <a:p>
            <a:pPr lvl="1"/>
            <a:r>
              <a:rPr/>
              <a:t>Try </a:t>
            </a:r>
            <a:r>
              <a:rPr>
                <a:latin typeface="Courier"/>
              </a:rPr>
              <a:t>mean(patients$gender)</a:t>
            </a:r>
          </a:p>
          <a:p>
            <a:pPr lvl="1"/>
            <a:r>
              <a:rPr/>
              <a:t>There are other constraints, which are dependent on the function itself.</a:t>
            </a:r>
          </a:p>
          <a:p>
            <a:pPr lvl="1"/>
            <a:r>
              <a:rPr/>
              <a:t>HINT: some functions will not work with missing values. You will then need to specify the argument to remove these missing values.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quite complicated.</a:t>
            </a:r>
          </a:p>
          <a:p>
            <a:pPr lvl="1"/>
            <a:r>
              <a:rPr/>
              <a:t>But the information is usually displayed in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Breakdown of these arguments. Gives you more information about what you need to put in.</a:t>
            </a:r>
          </a:p>
          <a:p>
            <a:pPr lvl="2"/>
            <a:r>
              <a:rPr/>
              <a:t>Tells you how the function works and what to expect to see in the output.</a:t>
            </a:r>
          </a:p>
          <a:p>
            <a:pPr lvl="2"/>
            <a:r>
              <a:rPr/>
              <a:t>A reproducible example of use, that you can normally use verbatim.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Open-source software for data analysis and visualisation</a:t>
            </a:r>
          </a:p>
          <a:p>
            <a:pPr lvl="1"/>
            <a:r>
              <a:rPr/>
              <a:t>Compatible with a variety of platforms</a:t>
            </a:r>
          </a:p>
          <a:p>
            <a:pPr lvl="2"/>
            <a:r>
              <a:rPr/>
              <a:t>UNIX</a:t>
            </a:r>
          </a:p>
          <a:p>
            <a:pPr lvl="2"/>
            <a:r>
              <a:rPr/>
              <a:t>MacOS</a:t>
            </a:r>
          </a:p>
          <a:p>
            <a:pPr lvl="2"/>
            <a:r>
              <a:rPr/>
              <a:t>Windows</a:t>
            </a:r>
          </a:p>
          <a:p>
            <a:pPr lvl="1"/>
            <a:r>
              <a:rPr/>
              <a:t>Particularly well suited to data science/statistics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>
                <a:latin typeface="Courier"/>
              </a:rPr>
              <a:t>ls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‘pattern’? Try it.</a:t>
            </a:r>
          </a:p>
          <a:p>
            <a:pPr lvl="2"/>
            <a:r>
              <a:rPr/>
              <a:t>When might this be useful?</a:t>
            </a:r>
          </a:p>
          <a:p>
            <a:pPr lvl="2"/>
            <a:r>
              <a:rPr/>
              <a:t>How do you specify the argument for ‘sorted’? Try it.</a:t>
            </a:r>
          </a:p>
          <a:p>
            <a:pPr lvl="2"/>
            <a:r>
              <a:rPr/>
              <a:t>When might this be useful?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bunch of functions that come with R. They are ‘base R’ functions.</a:t>
            </a:r>
          </a:p>
          <a:p>
            <a:pPr lvl="1"/>
            <a:r>
              <a:rPr/>
              <a:t>Thousands of open access functions in other packages.</a:t>
            </a:r>
          </a:p>
          <a:p>
            <a:pPr lvl="1"/>
            <a:r>
              <a:rPr/>
              <a:t>To access these: install the packages, then load them.</a:t>
            </a:r>
          </a:p>
          <a:p>
            <a:pPr lvl="1"/>
            <a:r>
              <a:rPr/>
              <a:t>Let’s install and load the ‘tidyverse’ package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"tidyverse"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</a:p>
          <a:p>
            <a:pPr lvl="1"/>
            <a:r>
              <a:rPr/>
              <a:t>You can now use all of the functions that come with ‘tidyverse’.</a:t>
            </a:r>
          </a:p>
          <a:p>
            <a:pPr lvl="1"/>
            <a:r>
              <a:rPr/>
              <a:t>You need to load the package using </a:t>
            </a:r>
            <a:r>
              <a:rPr>
                <a:latin typeface="Courier"/>
              </a:rPr>
              <a:t>library</a:t>
            </a:r>
            <a:r>
              <a:rPr/>
              <a:t> each time you open R. But you will not need to install it again.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are some packages we will be user later in the course.</a:t>
            </a:r>
          </a:p>
          <a:p>
            <a:pPr lvl="2"/>
            <a:r>
              <a:rPr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2"/>
            <a:r>
              <a:rPr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2"/>
            <a:r>
              <a:rPr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2"/>
            <a:r>
              <a:rPr>
                <a:latin typeface="Courier"/>
              </a:rPr>
              <a:t>lubridate</a:t>
            </a:r>
            <a:r>
              <a:rPr/>
              <a:t> - helps you manipulate dates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not?</a:t>
            </a:r>
          </a:p>
          <a:p>
            <a:pPr lvl="2"/>
            <a:r>
              <a:rPr/>
              <a:t>Need to learn a new language.</a:t>
            </a:r>
          </a:p>
          <a:p>
            <a:pPr lvl="2"/>
            <a:r>
              <a:rPr/>
              <a:t>Does not use ‘point and click’.</a:t>
            </a:r>
          </a:p>
          <a:p>
            <a:pPr lvl="2"/>
            <a:r>
              <a:rPr/>
              <a:t>Need to describe to the computer the steps you want it to take.</a:t>
            </a:r>
          </a:p>
          <a:p>
            <a:pPr lvl="1"/>
            <a:r>
              <a:rPr/>
              <a:t>Why?</a:t>
            </a:r>
          </a:p>
          <a:p>
            <a:pPr lvl="2"/>
            <a:r>
              <a:rPr/>
              <a:t>Anything you can do in spreadsheets, you can do in R plus </a:t>
            </a:r>
            <a:r>
              <a:rPr b="1"/>
              <a:t>so much more</a:t>
            </a:r>
            <a:r>
              <a:rPr/>
              <a:t>.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You record everything you do, so you can do it again.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 + same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../Images/Pipe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057400"/>
            <a:ext cx="10515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 (IDE).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 (i.e. highlighting of different sub-elements of syntax such as comments, control-flow statements, variables, etc.)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/>
  <cp:keywords/>
  <dcterms:created xsi:type="dcterms:W3CDTF">2021-09-21T11:21:35Z</dcterms:created>
  <dcterms:modified xsi:type="dcterms:W3CDTF">2021-09-21T11:21:35Z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