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746"/>
  </p:normalViewPr>
  <p:slideViewPr>
    <p:cSldViewPr snapToGrid="0" snapToObjects="1">
      <p:cViewPr varScale="1">
        <p:scale>
          <a:sx n="116" d="100"/>
          <a:sy n="116" d="100"/>
        </p:scale>
        <p:origin x="354" y="102"/>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notesMaster" Target="notesMasters/notesMaster1.xml" /><Relationship Id="rId41" Type="http://schemas.openxmlformats.org/officeDocument/2006/relationships/theme" Target="theme/theme1.xml" /><Relationship Id="rId40" Type="http://schemas.openxmlformats.org/officeDocument/2006/relationships/viewProps" Target="viewProps.xml" /><Relationship Id="rId1" Type="http://schemas.openxmlformats.org/officeDocument/2006/relationships/slideMaster" Target="slideMasters/slideMaster1.xml" /><Relationship Id="rId39" Type="http://schemas.openxmlformats.org/officeDocument/2006/relationships/presProps" Target="presProps.xml" /><Relationship Id="rId4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Upload</a:t>
            </a:r>
            <a:r>
              <a:rPr/>
              <a:t> </a:t>
            </a:r>
            <a:r>
              <a:rPr/>
              <a:t>file</a:t>
            </a:r>
            <a:r>
              <a:rPr/>
              <a:t> </a:t>
            </a:r>
            <a:r>
              <a:rPr/>
              <a:t>to</a:t>
            </a:r>
            <a:r>
              <a:rPr/>
              <a:t> </a:t>
            </a:r>
            <a:r>
              <a:rPr/>
              <a:t>MS</a:t>
            </a:r>
            <a:r>
              <a:rPr/>
              <a:t> </a:t>
            </a:r>
            <a:r>
              <a:rPr/>
              <a:t>Teams/Slack.</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Candidates</a:t>
            </a:r>
            <a:r>
              <a:rPr/>
              <a:t> </a:t>
            </a:r>
            <a:r>
              <a:rPr/>
              <a:t>don’t</a:t>
            </a:r>
            <a:r>
              <a:rPr/>
              <a:t> </a:t>
            </a:r>
            <a:r>
              <a:rPr/>
              <a:t>necessarily</a:t>
            </a:r>
            <a:r>
              <a:rPr/>
              <a:t> </a:t>
            </a:r>
            <a:r>
              <a:rPr/>
              <a:t>need</a:t>
            </a:r>
            <a:r>
              <a:rPr/>
              <a:t> </a:t>
            </a:r>
            <a:r>
              <a:rPr/>
              <a:t>to</a:t>
            </a:r>
            <a:r>
              <a:rPr/>
              <a:t> </a:t>
            </a:r>
            <a:r>
              <a:rPr/>
              <a:t>do</a:t>
            </a:r>
            <a:r>
              <a:rPr/>
              <a:t> </a:t>
            </a:r>
            <a:r>
              <a:rPr/>
              <a:t>this</a:t>
            </a:r>
            <a:r>
              <a:rPr/>
              <a:t> </a:t>
            </a:r>
            <a:r>
              <a:rPr/>
              <a:t>at</a:t>
            </a:r>
            <a:r>
              <a:rPr/>
              <a:t> </a:t>
            </a:r>
            <a:r>
              <a:rPr/>
              <a:t>the</a:t>
            </a:r>
            <a:r>
              <a:rPr/>
              <a:t> </a:t>
            </a:r>
            <a:r>
              <a:rPr/>
              <a:t>moment.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Three</a:t>
            </a:r>
            <a:r>
              <a:rPr/>
              <a:t> </a:t>
            </a:r>
            <a:r>
              <a:rPr/>
              <a:t>main</a:t>
            </a:r>
            <a:r>
              <a:rPr/>
              <a:t> </a:t>
            </a:r>
            <a:r>
              <a:rPr/>
              <a:t>methods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Get</a:t>
            </a:r>
            <a:r>
              <a:rPr/>
              <a:t> </a:t>
            </a:r>
            <a:r>
              <a:rPr/>
              <a:t>them</a:t>
            </a:r>
            <a:r>
              <a:rPr/>
              <a:t> </a:t>
            </a:r>
            <a:r>
              <a:rPr/>
              <a:t>to</a:t>
            </a:r>
            <a:r>
              <a:rPr/>
              <a:t> </a:t>
            </a:r>
            <a:r>
              <a:rPr/>
              <a:t>do</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a:t>
            </a:r>
            <a:r>
              <a:rPr/>
              <a:t> </a:t>
            </a:r>
            <a:r>
              <a:rPr/>
              <a:t>them</a:t>
            </a:r>
            <a:r>
              <a:rPr/>
              <a:t> </a:t>
            </a:r>
            <a:r>
              <a:rPr/>
              <a:t>explore</a:t>
            </a:r>
            <a:r>
              <a:rPr/>
              <a:t> </a:t>
            </a:r>
            <a:r>
              <a:rPr/>
              <a:t>these</a:t>
            </a:r>
            <a:r>
              <a:rPr/>
              <a:t> </a:t>
            </a:r>
            <a:r>
              <a:rPr/>
              <a:t>if</a:t>
            </a:r>
            <a:r>
              <a:rPr/>
              <a:t> </a:t>
            </a:r>
            <a:r>
              <a:rPr/>
              <a:t>you</a:t>
            </a:r>
            <a:r>
              <a:rPr/>
              <a:t> </a:t>
            </a:r>
            <a:r>
              <a:rPr/>
              <a:t>have</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AA02FF-7FFD-AC45-B155-681BF1342E6E}"/>
              </a:ext>
            </a:extLst>
          </p:cNvPr>
          <p:cNvSpPr>
            <a:spLocks noGrp="1"/>
          </p:cNvSpPr>
          <p:nvPr>
            <p:ph type="dt" sz="half" idx="10"/>
          </p:nvPr>
        </p:nvSpPr>
        <p:spPr/>
        <p:txBody>
          <a:bodyPr/>
          <a:lstStyle/>
          <a:p>
            <a:fld id="{937E6D32-4C03-264D-8FDB-034DA7582E3B}" type="datetimeFigureOut">
              <a:rPr lang="en-US" smtClean="0"/>
              <a:t>9/21/2021</a:t>
            </a:fld>
            <a:endParaRPr lang="en-US"/>
          </a:p>
        </p:txBody>
      </p:sp>
      <p:sp>
        <p:nvSpPr>
          <p:cNvPr id="5" name="Footer Placeholder 4">
            <a:extLst>
              <a:ext uri="{FF2B5EF4-FFF2-40B4-BE49-F238E27FC236}">
                <a16:creationId xmlns:a16="http://schemas.microsoft.com/office/drawing/2014/main" id="{50F05D75-9624-FE43-B035-A555CD4DE2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BAAE9-577D-C946-AFE8-41DF5C5BC31A}"/>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87272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9C3A-BDEB-8244-8422-7956AAC14A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5E862B-0DE2-3546-8A16-EF9FC86274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5F9620-5373-184C-B8F5-50065A61F0E0}"/>
              </a:ext>
            </a:extLst>
          </p:cNvPr>
          <p:cNvSpPr>
            <a:spLocks noGrp="1"/>
          </p:cNvSpPr>
          <p:nvPr>
            <p:ph type="dt" sz="half" idx="10"/>
          </p:nvPr>
        </p:nvSpPr>
        <p:spPr/>
        <p:txBody>
          <a:bodyPr/>
          <a:lstStyle/>
          <a:p>
            <a:fld id="{937E6D32-4C03-264D-8FDB-034DA7582E3B}" type="datetimeFigureOut">
              <a:rPr lang="en-US" smtClean="0"/>
              <a:t>9/21/2021</a:t>
            </a:fld>
            <a:endParaRPr lang="en-US"/>
          </a:p>
        </p:txBody>
      </p:sp>
      <p:sp>
        <p:nvSpPr>
          <p:cNvPr id="5" name="Footer Placeholder 4">
            <a:extLst>
              <a:ext uri="{FF2B5EF4-FFF2-40B4-BE49-F238E27FC236}">
                <a16:creationId xmlns:a16="http://schemas.microsoft.com/office/drawing/2014/main" id="{0A54F3A6-4228-A942-96A3-49443D407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E4871-5F4F-B94F-9B11-1C555D90923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772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38292-5D68-B247-8578-68BF58724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C19345-E9D9-B14B-84E7-1A862142EF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4CB5C-0678-1F4D-B658-CD6CF9D98269}"/>
              </a:ext>
            </a:extLst>
          </p:cNvPr>
          <p:cNvSpPr>
            <a:spLocks noGrp="1"/>
          </p:cNvSpPr>
          <p:nvPr>
            <p:ph type="dt" sz="half" idx="10"/>
          </p:nvPr>
        </p:nvSpPr>
        <p:spPr/>
        <p:txBody>
          <a:bodyPr/>
          <a:lstStyle/>
          <a:p>
            <a:fld id="{937E6D32-4C03-264D-8FDB-034DA7582E3B}" type="datetimeFigureOut">
              <a:rPr lang="en-US" smtClean="0"/>
              <a:t>9/21/2021</a:t>
            </a:fld>
            <a:endParaRPr lang="en-US"/>
          </a:p>
        </p:txBody>
      </p:sp>
      <p:sp>
        <p:nvSpPr>
          <p:cNvPr id="5" name="Footer Placeholder 4">
            <a:extLst>
              <a:ext uri="{FF2B5EF4-FFF2-40B4-BE49-F238E27FC236}">
                <a16:creationId xmlns:a16="http://schemas.microsoft.com/office/drawing/2014/main" id="{7879C839-DEA1-0746-8BE3-D4D2081AA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6015C-D92F-4B4D-B0E1-822256A0DF26}"/>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340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C0B75-05BF-0C4A-B1B8-CDACCCCC7FDB}"/>
              </a:ext>
            </a:extLst>
          </p:cNvPr>
          <p:cNvSpPr>
            <a:spLocks noGrp="1"/>
          </p:cNvSpPr>
          <p:nvPr>
            <p:ph type="dt" sz="half" idx="10"/>
          </p:nvPr>
        </p:nvSpPr>
        <p:spPr/>
        <p:txBody>
          <a:bodyPr/>
          <a:lstStyle/>
          <a:p>
            <a:fld id="{937E6D32-4C03-264D-8FDB-034DA7582E3B}" type="datetimeFigureOut">
              <a:rPr lang="en-US" smtClean="0"/>
              <a:t>9/21/2021</a:t>
            </a:fld>
            <a:endParaRPr lang="en-US"/>
          </a:p>
        </p:txBody>
      </p:sp>
      <p:sp>
        <p:nvSpPr>
          <p:cNvPr id="5" name="Footer Placeholder 4">
            <a:extLst>
              <a:ext uri="{FF2B5EF4-FFF2-40B4-BE49-F238E27FC236}">
                <a16:creationId xmlns:a16="http://schemas.microsoft.com/office/drawing/2014/main" id="{C2901E6F-DF5F-E24C-956E-3AB41B8F4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2973E-B8AF-BB41-A0AC-171B4840287B}"/>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59063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6130-253A-E043-BB2B-EC3ECCCD0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10AC4-187A-054C-904A-013E8FEA0B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C17D9A-A462-764F-948F-6E26723715EF}"/>
              </a:ext>
            </a:extLst>
          </p:cNvPr>
          <p:cNvSpPr>
            <a:spLocks noGrp="1"/>
          </p:cNvSpPr>
          <p:nvPr>
            <p:ph type="dt" sz="half" idx="10"/>
          </p:nvPr>
        </p:nvSpPr>
        <p:spPr/>
        <p:txBody>
          <a:bodyPr/>
          <a:lstStyle/>
          <a:p>
            <a:fld id="{937E6D32-4C03-264D-8FDB-034DA7582E3B}" type="datetimeFigureOut">
              <a:rPr lang="en-US" smtClean="0"/>
              <a:t>9/21/2021</a:t>
            </a:fld>
            <a:endParaRPr lang="en-US"/>
          </a:p>
        </p:txBody>
      </p:sp>
      <p:sp>
        <p:nvSpPr>
          <p:cNvPr id="5" name="Footer Placeholder 4">
            <a:extLst>
              <a:ext uri="{FF2B5EF4-FFF2-40B4-BE49-F238E27FC236}">
                <a16:creationId xmlns:a16="http://schemas.microsoft.com/office/drawing/2014/main" id="{6F018ABA-33D1-C146-8DCF-F6E1DE373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915FA-4DCD-4742-A0A8-0BBC88D80538}"/>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53826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6ADC3-E655-2545-8043-D0E704EC2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4AC6B-30BF-934E-8AF0-9D5135BFEFCE}"/>
              </a:ext>
            </a:extLst>
          </p:cNvPr>
          <p:cNvSpPr>
            <a:spLocks noGrp="1"/>
          </p:cNvSpPr>
          <p:nvPr>
            <p:ph type="dt" sz="half" idx="10"/>
          </p:nvPr>
        </p:nvSpPr>
        <p:spPr/>
        <p:txBody>
          <a:bodyPr/>
          <a:lstStyle/>
          <a:p>
            <a:fld id="{937E6D32-4C03-264D-8FDB-034DA7582E3B}" type="datetimeFigureOut">
              <a:rPr lang="en-US" smtClean="0"/>
              <a:t>9/21/2021</a:t>
            </a:fld>
            <a:endParaRPr lang="en-US"/>
          </a:p>
        </p:txBody>
      </p:sp>
      <p:sp>
        <p:nvSpPr>
          <p:cNvPr id="6" name="Footer Placeholder 5">
            <a:extLst>
              <a:ext uri="{FF2B5EF4-FFF2-40B4-BE49-F238E27FC236}">
                <a16:creationId xmlns:a16="http://schemas.microsoft.com/office/drawing/2014/main" id="{C8B5FC3D-A9D9-034E-B4AD-B7DE0F07A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BA704-A97B-664F-A29E-263BEBA6B493}"/>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7343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A9F1-BC89-7C4A-9214-A5BE0AB1B3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6BC88-A191-1B4E-93B6-022477DE45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6B24D5-81F4-224A-9969-38BBFCB09E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B088AE-0C84-A44B-91C7-8F963F2A0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BF671-0E0E-DA40-8680-D83784EC8B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3B2AD7-AEE2-F646-8BCC-E8703194AB5F}"/>
              </a:ext>
            </a:extLst>
          </p:cNvPr>
          <p:cNvSpPr>
            <a:spLocks noGrp="1"/>
          </p:cNvSpPr>
          <p:nvPr>
            <p:ph type="dt" sz="half" idx="10"/>
          </p:nvPr>
        </p:nvSpPr>
        <p:spPr/>
        <p:txBody>
          <a:bodyPr/>
          <a:lstStyle/>
          <a:p>
            <a:fld id="{937E6D32-4C03-264D-8FDB-034DA7582E3B}" type="datetimeFigureOut">
              <a:rPr lang="en-US" smtClean="0"/>
              <a:t>9/21/2021</a:t>
            </a:fld>
            <a:endParaRPr lang="en-US"/>
          </a:p>
        </p:txBody>
      </p:sp>
      <p:sp>
        <p:nvSpPr>
          <p:cNvPr id="8" name="Footer Placeholder 7">
            <a:extLst>
              <a:ext uri="{FF2B5EF4-FFF2-40B4-BE49-F238E27FC236}">
                <a16:creationId xmlns:a16="http://schemas.microsoft.com/office/drawing/2014/main" id="{9F372F84-EA31-7E4D-BD1E-9CA444C83F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D3C69E-19B8-F34F-AF8D-F27A144D3127}"/>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747535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5ED7-24E2-9543-B176-0ABE3B6AC0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A6C28B-9F3E-F143-B91E-2841159F22AB}"/>
              </a:ext>
            </a:extLst>
          </p:cNvPr>
          <p:cNvSpPr>
            <a:spLocks noGrp="1"/>
          </p:cNvSpPr>
          <p:nvPr>
            <p:ph type="dt" sz="half" idx="10"/>
          </p:nvPr>
        </p:nvSpPr>
        <p:spPr/>
        <p:txBody>
          <a:bodyPr/>
          <a:lstStyle/>
          <a:p>
            <a:fld id="{937E6D32-4C03-264D-8FDB-034DA7582E3B}" type="datetimeFigureOut">
              <a:rPr lang="en-US" smtClean="0"/>
              <a:t>9/21/2021</a:t>
            </a:fld>
            <a:endParaRPr lang="en-US"/>
          </a:p>
        </p:txBody>
      </p:sp>
      <p:sp>
        <p:nvSpPr>
          <p:cNvPr id="4" name="Footer Placeholder 3">
            <a:extLst>
              <a:ext uri="{FF2B5EF4-FFF2-40B4-BE49-F238E27FC236}">
                <a16:creationId xmlns:a16="http://schemas.microsoft.com/office/drawing/2014/main" id="{3713EF2D-1DB9-D144-8D7B-316B50AE14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F1CC1C-A842-D34E-A7B6-6E5A24250DBC}"/>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254569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EAA5F-BD3F-2747-9C1C-6F6536405A30}"/>
              </a:ext>
            </a:extLst>
          </p:cNvPr>
          <p:cNvSpPr>
            <a:spLocks noGrp="1"/>
          </p:cNvSpPr>
          <p:nvPr>
            <p:ph type="dt" sz="half" idx="10"/>
          </p:nvPr>
        </p:nvSpPr>
        <p:spPr/>
        <p:txBody>
          <a:bodyPr/>
          <a:lstStyle/>
          <a:p>
            <a:fld id="{937E6D32-4C03-264D-8FDB-034DA7582E3B}" type="datetimeFigureOut">
              <a:rPr lang="en-US" smtClean="0"/>
              <a:t>9/21/2021</a:t>
            </a:fld>
            <a:endParaRPr lang="en-US"/>
          </a:p>
        </p:txBody>
      </p:sp>
      <p:sp>
        <p:nvSpPr>
          <p:cNvPr id="3" name="Footer Placeholder 2">
            <a:extLst>
              <a:ext uri="{FF2B5EF4-FFF2-40B4-BE49-F238E27FC236}">
                <a16:creationId xmlns:a16="http://schemas.microsoft.com/office/drawing/2014/main" id="{408B9E6E-039F-0249-801B-6103C5ABBA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230358-4592-D84F-A0EA-8BF2628A01F5}"/>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310536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F591-01B8-0146-8E9C-D716C0C11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614410-E74E-EB49-B1DA-68B0A4BEAF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CB627E-8FEB-F94E-BF40-9FEE8A4DC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E7052-D7F9-5A4A-8AAC-08CD16D283A4}"/>
              </a:ext>
            </a:extLst>
          </p:cNvPr>
          <p:cNvSpPr>
            <a:spLocks noGrp="1"/>
          </p:cNvSpPr>
          <p:nvPr>
            <p:ph type="dt" sz="half" idx="10"/>
          </p:nvPr>
        </p:nvSpPr>
        <p:spPr/>
        <p:txBody>
          <a:bodyPr/>
          <a:lstStyle/>
          <a:p>
            <a:fld id="{937E6D32-4C03-264D-8FDB-034DA7582E3B}" type="datetimeFigureOut">
              <a:rPr lang="en-US" smtClean="0"/>
              <a:t>9/21/2021</a:t>
            </a:fld>
            <a:endParaRPr lang="en-US"/>
          </a:p>
        </p:txBody>
      </p:sp>
      <p:sp>
        <p:nvSpPr>
          <p:cNvPr id="6" name="Footer Placeholder 5">
            <a:extLst>
              <a:ext uri="{FF2B5EF4-FFF2-40B4-BE49-F238E27FC236}">
                <a16:creationId xmlns:a16="http://schemas.microsoft.com/office/drawing/2014/main" id="{4050EF0C-418B-5942-87FD-8BBC8C06F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87A0CA-D356-CB44-91BC-5159B62AD79F}"/>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231495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D49E9-4D8D-4D4F-A028-4A969AA57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CF626B-504D-3E42-84BE-0CAC53A8BF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E9CD8F-2308-8642-874A-ED0D25A22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D8BE4-CF48-F245-8411-0DAA33FEDBCC}"/>
              </a:ext>
            </a:extLst>
          </p:cNvPr>
          <p:cNvSpPr>
            <a:spLocks noGrp="1"/>
          </p:cNvSpPr>
          <p:nvPr>
            <p:ph type="dt" sz="half" idx="10"/>
          </p:nvPr>
        </p:nvSpPr>
        <p:spPr/>
        <p:txBody>
          <a:bodyPr/>
          <a:lstStyle/>
          <a:p>
            <a:fld id="{937E6D32-4C03-264D-8FDB-034DA7582E3B}" type="datetimeFigureOut">
              <a:rPr lang="en-US" smtClean="0"/>
              <a:t>9/21/2021</a:t>
            </a:fld>
            <a:endParaRPr lang="en-US"/>
          </a:p>
        </p:txBody>
      </p:sp>
      <p:sp>
        <p:nvSpPr>
          <p:cNvPr id="6" name="Footer Placeholder 5">
            <a:extLst>
              <a:ext uri="{FF2B5EF4-FFF2-40B4-BE49-F238E27FC236}">
                <a16:creationId xmlns:a16="http://schemas.microsoft.com/office/drawing/2014/main" id="{9EC3DFB9-F5F2-564E-9042-336BA46EE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53F0D-14C8-8441-AFFB-716C63E1B051}"/>
              </a:ext>
            </a:extLst>
          </p:cNvPr>
          <p:cNvSpPr>
            <a:spLocks noGrp="1"/>
          </p:cNvSpPr>
          <p:nvPr>
            <p:ph type="sldNum" sz="quarter" idx="12"/>
          </p:nvPr>
        </p:nvSpPr>
        <p:spPr/>
        <p:txBody>
          <a:bodyPr/>
          <a:lstStyle/>
          <a:p>
            <a:fld id="{A5655E29-7268-1047-A2C0-924C0156E4E4}" type="slidenum">
              <a:rPr lang="en-US" smtClean="0"/>
              <a:t>‹#›</a:t>
            </a:fld>
            <a:endParaRPr lang="en-US"/>
          </a:p>
        </p:txBody>
      </p:sp>
    </p:spTree>
    <p:extLst>
      <p:ext uri="{BB962C8B-B14F-4D97-AF65-F5344CB8AC3E}">
        <p14:creationId xmlns:p14="http://schemas.microsoft.com/office/powerpoint/2010/main" val="1910179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91513-1FAA-0E4F-BF0A-F546F01B9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CAB061-79B5-4A4B-9136-7AD1C74E0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2F8850B-4EFB-D54B-BB8F-35702D7E7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7E6D32-4C03-264D-8FDB-034DA7582E3B}" type="datetimeFigureOut">
              <a:rPr lang="en-US" smtClean="0"/>
              <a:t>9/21/2021</a:t>
            </a:fld>
            <a:endParaRPr lang="en-US"/>
          </a:p>
        </p:txBody>
      </p:sp>
      <p:sp>
        <p:nvSpPr>
          <p:cNvPr id="5" name="Footer Placeholder 4">
            <a:extLst>
              <a:ext uri="{FF2B5EF4-FFF2-40B4-BE49-F238E27FC236}">
                <a16:creationId xmlns:a16="http://schemas.microsoft.com/office/drawing/2014/main" id="{4E6506E4-A05F-654F-91C2-F1C380EB4C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EBDFA0-6157-4E4F-AB3A-F72514A6D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55E29-7268-1047-A2C0-924C0156E4E4}" type="slidenum">
              <a:rPr lang="en-US" smtClean="0"/>
              <a:t>‹#›</a:t>
            </a:fld>
            <a:endParaRPr lang="en-US"/>
          </a:p>
        </p:txBody>
      </p:sp>
    </p:spTree>
    <p:extLst>
      <p:ext uri="{BB962C8B-B14F-4D97-AF65-F5344CB8AC3E}">
        <p14:creationId xmlns:p14="http://schemas.microsoft.com/office/powerpoint/2010/main" val="1103004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11448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3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stats.wtf/index.html" TargetMode="External" /><Relationship Id="rId3" Type="http://schemas.openxmlformats.org/officeDocument/2006/relationships/hyperlink" Target="https://here.r-lib.org/articles/here.html" TargetMode="External" /><Relationship Id="rId4" Type="http://schemas.openxmlformats.org/officeDocument/2006/relationships/hyperlink" Target="https://www.youtube.com/watch?v=JA-vLsN-sic&amp;feature=youtu.be" TargetMode="Externa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xml" /><Relationship Id="rId3" Type="http://schemas.openxmlformats.org/officeDocument/2006/relationships/image" Target="../media/image3.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2.xml"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7F57-DAB0-1B4B-8665-341B9FC750F9}"/>
              </a:ext>
            </a:extLst>
          </p:cNvPr>
          <p:cNvSpPr>
            <a:spLocks noGrp="1"/>
          </p:cNvSpPr>
          <p:nvPr>
            <p:ph type="ctrTitle"/>
          </p:nvPr>
        </p:nvSpPr>
        <p:spPr>
          <a:xfrm>
            <a:off x="1524000" y="1122363"/>
            <a:ext cx="9144000" cy="2387600"/>
          </a:xfrm>
        </p:spPr>
        <p:txBody>
          <a:bodyPr/>
          <a:lstStyle/>
          <a:p>
            <a:pPr lvl="0" marL="0" indent="0">
              <a:buNone/>
            </a:pPr>
            <a:r>
              <a:rPr/>
              <a:t>Importing</a:t>
            </a:r>
            <a:r>
              <a:rPr/>
              <a:t> </a:t>
            </a:r>
            <a:r>
              <a:rPr/>
              <a:t>data</a:t>
            </a:r>
            <a:r>
              <a:rPr/>
              <a:t> </a:t>
            </a:r>
            <a:r>
              <a:rPr/>
              <a:t>into</a:t>
            </a:r>
            <a:r>
              <a:rPr/>
              <a:t> </a:t>
            </a:r>
            <a:r>
              <a:rPr/>
              <a:t>R</a:t>
            </a:r>
          </a:p>
        </p:txBody>
      </p:sp>
      <p:sp>
        <p:nvSpPr>
          <p:cNvPr id="3" name="Subtitle 2">
            <a:extLst>
              <a:ext uri="{FF2B5EF4-FFF2-40B4-BE49-F238E27FC236}">
                <a16:creationId xmlns:a16="http://schemas.microsoft.com/office/drawing/2014/main" id="{C0440D68-9855-CE43-88F7-6D205CEBA31A}"/>
              </a:ext>
            </a:extLst>
          </p:cNvPr>
          <p:cNvSpPr>
            <a:spLocks noGrp="1"/>
          </p:cNvSpPr>
          <p:nvPr>
            <p:ph type="subTitle" idx="1"/>
          </p:nvPr>
        </p:nvSpPr>
        <p:spPr>
          <a:xfrm>
            <a:off x="1524000" y="3602038"/>
            <a:ext cx="9144000" cy="1655762"/>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Brief</a:t>
            </a:r>
            <a:r>
              <a:rPr/>
              <a:t> </a:t>
            </a:r>
            <a:r>
              <a:rPr/>
              <a:t>interlude…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Common file path problems:</a:t>
            </a:r>
          </a:p>
          <a:p>
            <a:pPr lvl="2"/>
            <a:r>
              <a:rPr/>
              <a:t>You want to run the same script on a different platform (e.g. Windows –&gt; UNIX), but the path to the data is now different.</a:t>
            </a:r>
          </a:p>
          <a:p>
            <a:pPr lvl="2"/>
            <a:r>
              <a:rPr/>
              <a:t>You want to be able to easily switch between projects, which live in different directories, without having to change your working directory every time.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Brief</a:t>
            </a:r>
            <a:r>
              <a:rPr/>
              <a:t> </a:t>
            </a:r>
            <a:r>
              <a:rPr/>
              <a:t>interlude…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The answer to this: “Project-oriented workflows”</a:t>
            </a:r>
          </a:p>
          <a:p>
            <a:pPr lvl="2"/>
            <a:r>
              <a:rPr>
                <a:hlinkClick r:id="rId2"/>
              </a:rPr>
              <a:t>What They Forgot to Teach You About R</a:t>
            </a:r>
            <a:r>
              <a:rPr/>
              <a:t> – see Chapter 2 on Project-oriented workflows.</a:t>
            </a:r>
          </a:p>
          <a:p>
            <a:pPr lvl="2"/>
            <a:r>
              <a:rPr/>
              <a:t>The package </a:t>
            </a:r>
            <a:r>
              <a:rPr>
                <a:hlinkClick r:id="rId3"/>
              </a:rPr>
              <a:t>here</a:t>
            </a:r>
            <a:r>
              <a:rPr/>
              <a:t> is an excellent package for making the most of project-oriented workflows.</a:t>
            </a:r>
          </a:p>
          <a:p>
            <a:pPr lvl="2"/>
            <a:r>
              <a:rPr/>
              <a:t>And for the You-Tubers among you, check out: </a:t>
            </a:r>
            <a:r>
              <a:rPr>
                <a:hlinkClick r:id="rId4"/>
              </a:rPr>
              <a:t>Improve your workflow for reproducible science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Getting</a:t>
            </a:r>
            <a:r>
              <a:rPr/>
              <a:t> </a:t>
            </a:r>
            <a:r>
              <a:rPr/>
              <a:t>your</a:t>
            </a:r>
            <a:r>
              <a:rPr/>
              <a:t> </a:t>
            </a:r>
            <a:r>
              <a:rPr/>
              <a:t>work</a:t>
            </a:r>
            <a:r>
              <a:rPr/>
              <a:t> </a:t>
            </a:r>
            <a:r>
              <a:rPr/>
              <a:t>into</a:t>
            </a:r>
            <a:r>
              <a:rPr/>
              <a:t> </a:t>
            </a:r>
            <a:r>
              <a:rPr/>
              <a: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rPr/>
              <a:t>Point and click</a:t>
            </a:r>
          </a:p>
          <a:p>
            <a:pPr lvl="2"/>
            <a:r>
              <a:rPr/>
              <a:t>Less fiddly as no need to write code</a:t>
            </a:r>
          </a:p>
          <a:p>
            <a:pPr lvl="2"/>
            <a:r>
              <a:rPr/>
              <a:t>But not reproducible</a:t>
            </a:r>
          </a:p>
          <a:p>
            <a:pPr lvl="1">
              <a:buAutoNum type="arabicPeriod"/>
            </a:pPr>
            <a:r>
              <a:rPr/>
              <a:t>Using commands</a:t>
            </a:r>
          </a:p>
          <a:p>
            <a:pPr lvl="2"/>
            <a:r>
              <a:rPr/>
              <a:t>Better for reproducibility</a:t>
            </a:r>
          </a:p>
          <a:p>
            <a:pPr lvl="2"/>
            <a:r>
              <a:rPr/>
              <a:t>Someone else would just have to replace the source code to run the code on their own computer</a:t>
            </a:r>
          </a:p>
          <a:p>
            <a:pPr lvl="1">
              <a:buAutoNum type="arabicPeriod"/>
            </a:pPr>
            <a:r>
              <a:rPr/>
              <a:t>Connecting to an online database or google spreadsheet</a:t>
            </a:r>
          </a:p>
          <a:p>
            <a:pPr lvl="2"/>
            <a:r>
              <a:rPr/>
              <a:t>This will only be mentioned in the handout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Method</a:t>
            </a:r>
            <a:r>
              <a:rPr/>
              <a:t> </a:t>
            </a:r>
            <a:r>
              <a:rPr/>
              <a:t>1:</a:t>
            </a:r>
            <a:r>
              <a:rPr/>
              <a:t> </a:t>
            </a:r>
            <a:r>
              <a:rPr/>
              <a:t>Point</a:t>
            </a:r>
            <a:r>
              <a:rPr/>
              <a:t> </a:t>
            </a:r>
            <a:r>
              <a:rPr/>
              <a:t>and</a:t>
            </a:r>
            <a:r>
              <a:rPr/>
              <a:t> </a:t>
            </a:r>
            <a:r>
              <a:rPr/>
              <a:t>click</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0" marL="0" indent="0">
              <a:buNone/>
            </a:pPr>
            <a:r>
              <a:rPr/>
              <a:t>Click </a:t>
            </a:r>
            <a:r>
              <a:rPr>
                <a:latin typeface="Courier"/>
              </a:rPr>
              <a:t>Import Dataset</a:t>
            </a:r>
            <a:r>
              <a:rPr/>
              <a:t> tab in the </a:t>
            </a:r>
            <a:r>
              <a:rPr>
                <a:latin typeface="Courier"/>
              </a:rPr>
              <a:t>Environment</a:t>
            </a:r>
            <a:r>
              <a:rPr/>
              <a:t> pane</a:t>
            </a:r>
          </a:p>
        </p:txBody>
      </p:sp>
      <p:pic>
        <p:nvPicPr>
          <p:cNvPr descr="../Images/Pointandclick.png" id="0" name="Picture 1"/>
          <p:cNvPicPr>
            <a:picLocks noGrp="1" noChangeAspect="1"/>
          </p:cNvPicPr>
          <p:nvPr/>
        </p:nvPicPr>
        <p:blipFill>
          <a:blip r:embed="rId2"/>
          <a:stretch>
            <a:fillRect/>
          </a:stretch>
        </p:blipFill>
        <p:spPr bwMode="auto">
          <a:xfrm>
            <a:off x="6172200" y="2628900"/>
            <a:ext cx="5181600" cy="27051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Choose </a:t>
            </a:r>
            <a:r>
              <a:rPr>
                <a:latin typeface="Courier"/>
              </a:rPr>
              <a:t>From text (readr)</a:t>
            </a:r>
          </a:p>
        </p:txBody>
      </p:sp>
      <p:pic>
        <p:nvPicPr>
          <p:cNvPr descr="../Images/ImportDataset1.png" id="0" name="Picture 1"/>
          <p:cNvPicPr>
            <a:picLocks noGrp="1" noChangeAspect="1"/>
          </p:cNvPicPr>
          <p:nvPr/>
        </p:nvPicPr>
        <p:blipFill>
          <a:blip r:embed="rId2"/>
          <a:stretch>
            <a:fillRect/>
          </a:stretch>
        </p:blipFill>
        <p:spPr bwMode="auto">
          <a:xfrm>
            <a:off x="6985000" y="1816100"/>
            <a:ext cx="35560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Browse</a:t>
            </a:r>
            <a:r>
              <a:rPr/>
              <a:t> </a:t>
            </a:r>
            <a:r>
              <a:rPr/>
              <a:t>files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Now browse for your file</a:t>
            </a:r>
            <a:br/>
          </a:p>
          <a:p>
            <a:pPr lvl="1"/>
            <a:r>
              <a:rPr/>
              <a:t>Click on the file you wish to select</a:t>
            </a:r>
            <a:br/>
          </a:p>
          <a:p>
            <a:pPr lvl="1"/>
            <a:r>
              <a:rPr/>
              <a:t>Then select </a:t>
            </a:r>
            <a:r>
              <a:rPr>
                <a:latin typeface="Courier"/>
              </a:rPr>
              <a:t>Import</a:t>
            </a:r>
            <a:br/>
          </a:p>
          <a:p>
            <a:pPr lvl="1"/>
            <a:r>
              <a:rPr/>
              <a:t>IF you try this you will notice there is no text in the source pane. This method is not reproducible.</a:t>
            </a:r>
            <a:br/>
          </a:p>
        </p:txBody>
      </p:sp>
      <p:pic>
        <p:nvPicPr>
          <p:cNvPr descr="../Images/ImportDataset2.png" id="0" name="Picture 1"/>
          <p:cNvPicPr>
            <a:picLocks noGrp="1" noChangeAspect="1"/>
          </p:cNvPicPr>
          <p:nvPr/>
        </p:nvPicPr>
        <p:blipFill>
          <a:blip r:embed="rId2"/>
          <a:stretch>
            <a:fillRect/>
          </a:stretch>
        </p:blipFill>
        <p:spPr bwMode="auto">
          <a:xfrm>
            <a:off x="6172200" y="2603500"/>
            <a:ext cx="5181600" cy="27813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How</a:t>
            </a:r>
            <a:r>
              <a:rPr/>
              <a:t> </a:t>
            </a:r>
            <a:r>
              <a:rPr/>
              <a:t>can</a:t>
            </a:r>
            <a:r>
              <a:rPr/>
              <a:t> </a:t>
            </a:r>
            <a:r>
              <a:rPr/>
              <a:t>I</a:t>
            </a:r>
            <a:r>
              <a:rPr/>
              <a:t> </a:t>
            </a:r>
            <a:r>
              <a:rPr/>
              <a:t>make</a:t>
            </a:r>
            <a:r>
              <a:rPr/>
              <a:t> </a:t>
            </a:r>
            <a:r>
              <a:rPr/>
              <a:t>this</a:t>
            </a:r>
            <a:r>
              <a:rPr/>
              <a:t> </a:t>
            </a:r>
            <a:r>
              <a:rPr/>
              <a:t>reproducible?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Look for the code in the </a:t>
            </a:r>
            <a:r>
              <a:rPr>
                <a:latin typeface="Courier"/>
              </a:rPr>
              <a:t>Code Preview</a:t>
            </a:r>
          </a:p>
          <a:p>
            <a:pPr lvl="1"/>
            <a:r>
              <a:rPr/>
              <a:t>You can copy and paste this code into your source pane to make this step reproducible</a:t>
            </a:r>
          </a:p>
        </p:txBody>
      </p:sp>
      <p:pic>
        <p:nvPicPr>
          <p:cNvPr descr="../Images/ImportingDataset3.png" id="0" name="Picture 1"/>
          <p:cNvPicPr>
            <a:picLocks noGrp="1" noChangeAspect="1"/>
          </p:cNvPicPr>
          <p:nvPr/>
        </p:nvPicPr>
        <p:blipFill>
          <a:blip r:embed="rId2"/>
          <a:stretch>
            <a:fillRect/>
          </a:stretch>
        </p:blipFill>
        <p:spPr bwMode="auto">
          <a:xfrm>
            <a:off x="6172200" y="2603500"/>
            <a:ext cx="5181600" cy="27686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Method</a:t>
            </a:r>
            <a:r>
              <a:rPr/>
              <a:t> </a:t>
            </a:r>
            <a:r>
              <a:rPr/>
              <a:t>2:</a:t>
            </a:r>
            <a:r>
              <a:rPr/>
              <a:t> </a:t>
            </a:r>
            <a:r>
              <a:rPr/>
              <a:t>Commands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latin typeface="Courier"/>
              </a:rPr>
              <a:t>readr</a:t>
            </a:r>
            <a:r>
              <a:rPr/>
              <a:t> is a package containing functions to help R </a:t>
            </a:r>
            <a:r>
              <a:rPr i="1"/>
              <a:t>read</a:t>
            </a:r>
            <a:r>
              <a:rPr/>
              <a:t> your external files</a:t>
            </a:r>
            <a:br/>
          </a:p>
          <a:p>
            <a:pPr lvl="1"/>
            <a:r>
              <a:rPr/>
              <a:t>It is automatically installed with </a:t>
            </a:r>
            <a:r>
              <a:rPr>
                <a:latin typeface="Courier"/>
              </a:rPr>
              <a:t>tidyverse</a:t>
            </a:r>
            <a:br/>
          </a:p>
          <a:p>
            <a:pPr lvl="1"/>
            <a:r>
              <a:rPr/>
              <a:t>Install and load the package as follows</a:t>
            </a:r>
          </a:p>
          <a:p>
            <a:pPr lvl="0" indent="0">
              <a:buNone/>
            </a:pPr>
            <a:r>
              <a:rPr>
                <a:solidFill>
                  <a:srgbClr val="06287E"/>
                </a:solidFill>
                <a:latin typeface="Courier"/>
              </a:rPr>
              <a:t>install.packages</a:t>
            </a:r>
            <a:r>
              <a:rPr>
                <a:latin typeface="Courier"/>
              </a:rPr>
              <a:t>(</a:t>
            </a:r>
            <a:r>
              <a:rPr>
                <a:solidFill>
                  <a:srgbClr val="4070A0"/>
                </a:solidFill>
                <a:latin typeface="Courier"/>
              </a:rPr>
              <a:t>"tidyverse"</a:t>
            </a:r>
            <a:r>
              <a:rPr>
                <a:latin typeface="Courier"/>
              </a:rPr>
              <a:t>)</a:t>
            </a:r>
            <a:br/>
            <a:r>
              <a:rPr>
                <a:solidFill>
                  <a:srgbClr val="06287E"/>
                </a:solidFill>
                <a:latin typeface="Courier"/>
              </a:rPr>
              <a:t>library</a:t>
            </a:r>
            <a:r>
              <a:rPr>
                <a:latin typeface="Courier"/>
              </a:rPr>
              <a:t>(tidyverse)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Read</a:t>
            </a:r>
            <a:r>
              <a:rPr/>
              <a:t> </a:t>
            </a:r>
            <a:r>
              <a:rPr/>
              <a:t>your</a:t>
            </a:r>
            <a:r>
              <a:rPr/>
              <a:t> </a:t>
            </a:r>
            <a:r>
              <a:rPr/>
              <a:t>file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can then tell R to read a CSV file by writing the full file path name. This is an example file path, but what you need to type depends on where you stored the data on your computer.</a:t>
            </a:r>
          </a:p>
          <a:p>
            <a:pPr lvl="0" indent="0">
              <a:buNone/>
            </a:pPr>
            <a:r>
              <a:rPr i="1">
                <a:solidFill>
                  <a:srgbClr val="60A0B0"/>
                </a:solidFill>
                <a:latin typeface="Courier"/>
              </a:rPr>
              <a:t># You are saving your data in an object called "cchic"</a:t>
            </a:r>
            <a:br/>
            <a:r>
              <a:rPr>
                <a:latin typeface="Courier"/>
              </a:rPr>
              <a:t>cchic </a:t>
            </a:r>
            <a:r>
              <a:rPr>
                <a:solidFill>
                  <a:srgbClr val="007020"/>
                </a:solidFill>
                <a:latin typeface="Courier"/>
              </a:rPr>
              <a:t>&lt;-</a:t>
            </a:r>
            <a:r>
              <a:rPr>
                <a:latin typeface="Courier"/>
              </a:rPr>
              <a:t> </a:t>
            </a:r>
            <a:r>
              <a:rPr>
                <a:solidFill>
                  <a:srgbClr val="06287E"/>
                </a:solidFill>
                <a:latin typeface="Courier"/>
              </a:rPr>
              <a:t>read_csv</a:t>
            </a:r>
            <a:r>
              <a:rPr>
                <a:latin typeface="Courier"/>
              </a:rPr>
              <a:t>(</a:t>
            </a:r>
            <a:r>
              <a:rPr>
                <a:solidFill>
                  <a:srgbClr val="4070A0"/>
                </a:solidFill>
                <a:latin typeface="Courier"/>
              </a:rPr>
              <a:t>"C:/Users/rhrey/OneDrive - University College London/ClinicianCoders_wd/ClinicianCoders/clean_CCHIC.csv"</a:t>
            </a:r>
            <a:r>
              <a:rPr>
                <a:latin typeface="Courier"/>
              </a:rPr>
              <a:t>)</a:t>
            </a:r>
          </a:p>
          <a:p>
            <a:pPr lvl="1"/>
            <a:r>
              <a:rPr/>
              <a:t>Display the contents of the data frame </a:t>
            </a:r>
            <a:r>
              <a:rPr>
                <a:latin typeface="Courier"/>
              </a:rPr>
              <a:t>cchic</a:t>
            </a:r>
            <a:r>
              <a:rPr/>
              <a:t>.</a:t>
            </a:r>
          </a:p>
          <a:p>
            <a:pPr lvl="0" indent="0">
              <a:buNone/>
            </a:pPr>
            <a:r>
              <a:rPr>
                <a:latin typeface="Courier"/>
              </a:rPr>
              <a:t>cchic</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Tibble</a:t>
            </a:r>
          </a:p>
        </p:txBody>
      </p:sp>
      <p:pic>
        <p:nvPicPr>
          <p:cNvPr descr="../Images/Tibble.png" id="0" name="Picture 1"/>
          <p:cNvPicPr>
            <a:picLocks noGrp="1" noChangeAspect="1"/>
          </p:cNvPicPr>
          <p:nvPr/>
        </p:nvPicPr>
        <p:blipFill>
          <a:blip r:embed="rId2"/>
          <a:stretch>
            <a:fillRect/>
          </a:stretch>
        </p:blipFill>
        <p:spPr bwMode="auto">
          <a:xfrm>
            <a:off x="2641600" y="1816100"/>
            <a:ext cx="68961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marL="0" indent="0" algn="ctr">
              <a:buNone/>
            </a:pPr>
            <a:r>
              <a:rPr/>
              <a:t>Your</a:t>
            </a:r>
            <a:r>
              <a:rPr/>
              <a:t> </a:t>
            </a:r>
            <a:r>
              <a:rPr/>
              <a:t>data</a:t>
            </a:r>
            <a:r>
              <a:rPr/>
              <a:t> </a:t>
            </a:r>
            <a:r>
              <a:rPr/>
              <a:t>has</a:t>
            </a:r>
            <a:r>
              <a:rPr/>
              <a:t> </a:t>
            </a:r>
            <a:r>
              <a:rPr/>
              <a:t>been</a:t>
            </a:r>
            <a:r>
              <a:rPr/>
              <a:t> </a:t>
            </a:r>
            <a:r>
              <a:rPr/>
              <a:t>imported</a:t>
            </a:r>
            <a:r>
              <a:rPr/>
              <a:t> </a:t>
            </a:r>
            <a:r>
              <a:rPr/>
              <a:t>as</a:t>
            </a:r>
            <a:r>
              <a:rPr/>
              <a:t> </a:t>
            </a:r>
            <a:r>
              <a:rPr/>
              <a:t>a</a:t>
            </a:r>
            <a:r>
              <a:rPr/>
              <a:t> </a:t>
            </a:r>
            <a:r>
              <a:rPr>
                <a:latin typeface="Courier"/>
              </a:rPr>
              <a:t>tibble</a:t>
            </a:r>
            <a:r>
              <a:rPr/>
              <a:t>,</a:t>
            </a:r>
            <a:r>
              <a:rPr/>
              <a:t> </a:t>
            </a:r>
            <a:r>
              <a:rPr/>
              <a:t>a</a:t>
            </a:r>
            <a:r>
              <a:rPr/>
              <a:t> </a:t>
            </a:r>
            <a:r>
              <a:rPr/>
              <a:t>specially</a:t>
            </a:r>
            <a:r>
              <a:rPr/>
              <a:t> </a:t>
            </a:r>
            <a:r>
              <a:rPr/>
              <a:t>formatted</a:t>
            </a:r>
            <a:r>
              <a:rPr/>
              <a:t> </a:t>
            </a:r>
            <a:r>
              <a:rPr/>
              <a:t>data</a:t>
            </a:r>
            <a:r>
              <a:rPr/>
              <a:t> </a:t>
            </a:r>
            <a:r>
              <a:rPr/>
              <a:t>frame.</a:t>
            </a:r>
            <a:r>
              <a:rPr/>
              <a:t> </a:t>
            </a:r>
            <a:r>
              <a:rPr/>
              <a:t>Notice</a:t>
            </a:r>
            <a:r>
              <a:rPr/>
              <a:t> </a:t>
            </a:r>
            <a:r>
              <a:rPr/>
              <a:t>how</a:t>
            </a:r>
            <a:r>
              <a:rPr/>
              <a:t> </a:t>
            </a:r>
            <a:r>
              <a:rPr/>
              <a:t>it</a:t>
            </a:r>
            <a:r>
              <a:rPr/>
              <a:t> </a:t>
            </a:r>
            <a:r>
              <a:rPr/>
              <a:t>reports</a:t>
            </a:r>
            <a:r>
              <a:rPr/>
              <a:t> </a:t>
            </a:r>
            <a:r>
              <a:rPr/>
              <a:t>the</a:t>
            </a:r>
            <a:r>
              <a:rPr/>
              <a:t> </a:t>
            </a:r>
            <a:r>
              <a:rPr/>
              <a:t>data</a:t>
            </a:r>
            <a:r>
              <a:rPr/>
              <a:t> </a:t>
            </a:r>
            <a:r>
              <a:rPr/>
              <a:t>type</a:t>
            </a:r>
            <a:r>
              <a:rPr/>
              <a:t> </a:t>
            </a:r>
            <a:r>
              <a:rPr/>
              <a:t>of</a:t>
            </a:r>
            <a:r>
              <a:rPr/>
              <a:t> </a:t>
            </a:r>
            <a:r>
              <a:rPr/>
              <a:t>each</a:t>
            </a:r>
            <a:r>
              <a:rPr/>
              <a:t> </a:t>
            </a:r>
            <a:r>
              <a:rPr/>
              <a:t>column</a:t>
            </a:r>
            <a:r>
              <a:rPr/>
              <a:t> </a:t>
            </a:r>
            <a:r>
              <a:rPr/>
              <a:t>under</a:t>
            </a:r>
            <a:r>
              <a:rPr/>
              <a:t> </a:t>
            </a:r>
            <a:r>
              <a:rPr/>
              <a:t>their</a:t>
            </a:r>
            <a:r>
              <a:rPr/>
              <a:t> </a:t>
            </a:r>
            <a:r>
              <a:rPr/>
              <a:t>name,</a:t>
            </a:r>
            <a:r>
              <a:rPr/>
              <a:t> </a:t>
            </a:r>
            <a:r>
              <a:rPr/>
              <a:t>similar</a:t>
            </a:r>
            <a:r>
              <a:rPr/>
              <a:t> </a:t>
            </a:r>
            <a:r>
              <a:rPr/>
              <a:t>to</a:t>
            </a:r>
            <a:r>
              <a:rPr/>
              <a:t> </a:t>
            </a:r>
            <a:r>
              <a:rPr>
                <a:latin typeface="Courier"/>
              </a:rPr>
              <a:t>str()</a:t>
            </a:r>
            <a:r>
              <a:rPr/>
              <a:t> </a:t>
            </a:r>
            <a:r>
              <a:rPr/>
              <a:t>on</a:t>
            </a:r>
            <a:r>
              <a:rPr/>
              <a:t> </a:t>
            </a:r>
            <a:r>
              <a:rPr/>
              <a:t>a</a:t>
            </a:r>
            <a:r>
              <a:rPr/>
              <a:t> </a:t>
            </a:r>
            <a:r>
              <a:rPr/>
              <a:t>vector.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linicianCodersBranding_FINAL_CMYK_Colour.png" id="0" name="Picture 1"/>
          <p:cNvPicPr>
            <a:picLocks noGrp="1" noChangeAspect="1"/>
          </p:cNvPicPr>
          <p:nvPr/>
        </p:nvPicPr>
        <p:blipFill>
          <a:blip r:embed="rId2"/>
          <a:stretch>
            <a:fillRect/>
          </a:stretch>
        </p:blipFill>
        <p:spPr bwMode="auto">
          <a:xfrm>
            <a:off x="838200" y="2260600"/>
            <a:ext cx="10515600" cy="34544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Viewing</a:t>
            </a:r>
            <a:r>
              <a:rPr/>
              <a:t> </a:t>
            </a:r>
            <a:r>
              <a:rPr/>
              <a:t>your</a:t>
            </a:r>
            <a:r>
              <a:rPr/>
              <a:t> </a:t>
            </a:r>
            <a:r>
              <a:rPr/>
              <a:t>data</a:t>
            </a:r>
            <a:r>
              <a:rPr/>
              <a:t> </a:t>
            </a:r>
            <a:r>
              <a:rPr/>
              <a:t>in</a:t>
            </a:r>
            <a:r>
              <a:rPr/>
              <a:t> </a:t>
            </a:r>
            <a:r>
              <a:rPr/>
              <a:t>R</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You have imported your data into R.</a:t>
            </a:r>
          </a:p>
          <a:p>
            <a:pPr lvl="1"/>
            <a:r>
              <a:rPr/>
              <a:t>You need a neat way of looking at it.</a:t>
            </a:r>
          </a:p>
          <a:p>
            <a:pPr lvl="0" indent="0">
              <a:buNone/>
            </a:pPr>
            <a:r>
              <a:rPr>
                <a:solidFill>
                  <a:srgbClr val="06287E"/>
                </a:solidFill>
                <a:latin typeface="Courier"/>
              </a:rPr>
              <a:t>View</a:t>
            </a:r>
            <a:r>
              <a:rPr>
                <a:latin typeface="Courier"/>
              </a:rPr>
              <a:t>(cchic)</a:t>
            </a:r>
          </a:p>
          <a:p>
            <a:pPr lvl="1"/>
            <a:r>
              <a:rPr/>
              <a:t>The data is displayed in a familiar spreadsheet format.</a:t>
            </a:r>
          </a:p>
          <a:p>
            <a:pPr lvl="2"/>
            <a:r>
              <a:rPr/>
              <a:t>This is a more human-legible table.</a:t>
            </a:r>
            <a:br/>
          </a:p>
          <a:p>
            <a:pPr lvl="2"/>
            <a:r>
              <a:rPr/>
              <a:t>You can also view the data via the environment pane.</a:t>
            </a:r>
          </a:p>
        </p:txBody>
      </p:sp>
      <p:pic>
        <p:nvPicPr>
          <p:cNvPr descr="../Images/View(cchic).png" id="0" name="Picture 1"/>
          <p:cNvPicPr>
            <a:picLocks noGrp="1" noChangeAspect="1"/>
          </p:cNvPicPr>
          <p:nvPr/>
        </p:nvPicPr>
        <p:blipFill>
          <a:blip r:embed="rId2"/>
          <a:stretch>
            <a:fillRect/>
          </a:stretch>
        </p:blipFill>
        <p:spPr bwMode="auto">
          <a:xfrm>
            <a:off x="6172200" y="2514600"/>
            <a:ext cx="5181600" cy="29591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Shortcuts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There are notations to shorten the code for the file path.</a:t>
            </a:r>
            <a:br/>
          </a:p>
          <a:p>
            <a:pPr lvl="1"/>
            <a:r>
              <a:rPr/>
              <a:t>Use single dot for a file within current working directory.</a:t>
            </a:r>
          </a:p>
          <a:p>
            <a:pPr lvl="1"/>
            <a:r>
              <a:rPr/>
              <a:t>Use double dot </a:t>
            </a:r>
            <a:r>
              <a:rPr>
                <a:latin typeface="Courier"/>
              </a:rPr>
              <a:t>..</a:t>
            </a:r>
            <a:r>
              <a:rPr/>
              <a:t> for a file in the directory above the current working directory.</a:t>
            </a:r>
          </a:p>
          <a:p>
            <a:pPr lvl="0" indent="0">
              <a:buNone/>
            </a:pPr>
            <a:r>
              <a:rPr>
                <a:solidFill>
                  <a:srgbClr val="06287E"/>
                </a:solidFill>
                <a:latin typeface="Courier"/>
              </a:rPr>
              <a:t>read_csv</a:t>
            </a:r>
            <a:r>
              <a:rPr>
                <a:latin typeface="Courier"/>
              </a:rPr>
              <a:t>(</a:t>
            </a:r>
            <a:r>
              <a:rPr>
                <a:solidFill>
                  <a:srgbClr val="4070A0"/>
                </a:solidFill>
                <a:latin typeface="Courier"/>
              </a:rPr>
              <a:t>"../clean_CCHIC.csv"</a:t>
            </a:r>
            <a:r>
              <a:rPr>
                <a:latin typeface="Courier"/>
              </a:rPr>
              <a: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Reviewing</a:t>
            </a:r>
            <a:r>
              <a:rPr/>
              <a:t> </a:t>
            </a:r>
            <a:r>
              <a:rPr/>
              <a:t>your</a:t>
            </a:r>
            <a:r>
              <a:rPr/>
              <a:t> </a:t>
            </a:r>
            <a:r>
              <a:rPr/>
              <a:t>data</a:t>
            </a:r>
            <a:r>
              <a:rPr/>
              <a:t> </a:t>
            </a:r>
            <a:r>
              <a:rPr/>
              <a:t>in</a:t>
            </a:r>
            <a:r>
              <a:rPr/>
              <a:t> </a:t>
            </a:r>
            <a:r>
              <a:rPr/>
              <a: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Spreadsheets in R are called data frames</a:t>
            </a:r>
          </a:p>
          <a:p>
            <a:pPr lvl="1"/>
            <a:r>
              <a:rPr/>
              <a:t>You can use these functions to investigate your data frame:</a:t>
            </a:r>
          </a:p>
          <a:p>
            <a:pPr lvl="2"/>
            <a:r>
              <a:rPr>
                <a:latin typeface="Courier"/>
              </a:rPr>
              <a:t>head(cchic)</a:t>
            </a:r>
            <a:br/>
          </a:p>
          <a:p>
            <a:pPr lvl="2"/>
            <a:r>
              <a:rPr>
                <a:latin typeface="Courier"/>
              </a:rPr>
              <a:t>tail(cchic)</a:t>
            </a:r>
            <a:br/>
          </a:p>
          <a:p>
            <a:pPr lvl="2"/>
            <a:r>
              <a:rPr>
                <a:latin typeface="Courier"/>
              </a:rPr>
              <a:t>names(cchic)</a:t>
            </a:r>
            <a:br/>
          </a:p>
          <a:p>
            <a:pPr lvl="2"/>
            <a:r>
              <a:rPr>
                <a:latin typeface="Courier"/>
              </a:rPr>
              <a:t>class(cchic)</a:t>
            </a:r>
            <a:br/>
          </a:p>
          <a:p>
            <a:pPr lvl="2"/>
            <a:r>
              <a:rPr>
                <a:latin typeface="Courier"/>
              </a:rPr>
              <a:t>str(cchic)</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head()</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indent="0">
              <a:buNone/>
            </a:pPr>
            <a:r>
              <a:rPr>
                <a:solidFill>
                  <a:srgbClr val="06287E"/>
                </a:solidFill>
                <a:latin typeface="Courier"/>
              </a:rPr>
              <a:t>head</a:t>
            </a:r>
            <a:r>
              <a:rPr>
                <a:latin typeface="Courier"/>
              </a:rPr>
              <a:t>(cchic)</a:t>
            </a:r>
          </a:p>
          <a:p>
            <a:pPr lvl="1"/>
            <a:r>
              <a:rPr/>
              <a:t>Prints the first 6 rows of the data frame.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tail()</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indent="0">
              <a:buNone/>
            </a:pPr>
            <a:r>
              <a:rPr>
                <a:solidFill>
                  <a:srgbClr val="06287E"/>
                </a:solidFill>
                <a:latin typeface="Courier"/>
              </a:rPr>
              <a:t>tail</a:t>
            </a:r>
            <a:r>
              <a:rPr>
                <a:latin typeface="Courier"/>
              </a:rPr>
              <a:t>(cchic)</a:t>
            </a:r>
          </a:p>
          <a:p>
            <a:pPr lvl="1"/>
            <a:r>
              <a:rPr/>
              <a:t>Prints the last 6 rows of the data frame.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names()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indent="0">
              <a:buNone/>
            </a:pPr>
            <a:r>
              <a:rPr>
                <a:solidFill>
                  <a:srgbClr val="06287E"/>
                </a:solidFill>
                <a:latin typeface="Courier"/>
              </a:rPr>
              <a:t>names</a:t>
            </a:r>
            <a:r>
              <a:rPr>
                <a:latin typeface="Courier"/>
              </a:rPr>
              <a:t>(cchic)</a:t>
            </a:r>
          </a:p>
          <a:p>
            <a:pPr lvl="1"/>
            <a:r>
              <a:rPr/>
              <a:t>Prints the names of the variables.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class()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indent="0">
              <a:buNone/>
            </a:pPr>
            <a:r>
              <a:rPr>
                <a:solidFill>
                  <a:srgbClr val="06287E"/>
                </a:solidFill>
                <a:latin typeface="Courier"/>
              </a:rPr>
              <a:t>class</a:t>
            </a:r>
            <a:r>
              <a:rPr>
                <a:latin typeface="Courier"/>
              </a:rPr>
              <a:t>(cchic)</a:t>
            </a:r>
          </a:p>
          <a:p>
            <a:pPr lvl="1"/>
            <a:r>
              <a:rPr/>
              <a:t>Prints the class of the object </a:t>
            </a:r>
            <a:r>
              <a:rPr>
                <a:latin typeface="Courier"/>
              </a:rPr>
              <a:t>cchic</a:t>
            </a:r>
            <a:r>
              <a:rPr/>
              <a: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str()</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0" indent="0">
              <a:buNone/>
            </a:pPr>
            <a:r>
              <a:rPr>
                <a:solidFill>
                  <a:srgbClr val="06287E"/>
                </a:solidFill>
                <a:latin typeface="Courier"/>
              </a:rPr>
              <a:t>str</a:t>
            </a:r>
            <a:r>
              <a:rPr>
                <a:latin typeface="Courier"/>
              </a:rPr>
              <a:t>(cchic)</a:t>
            </a:r>
          </a:p>
          <a:p>
            <a:pPr lvl="1"/>
            <a:r>
              <a:rPr/>
              <a:t>Prints the data type of each variable in </a:t>
            </a:r>
            <a:r>
              <a:rPr>
                <a:latin typeface="Courier"/>
              </a:rPr>
              <a:t>cchic</a:t>
            </a:r>
            <a:r>
              <a:rPr/>
              <a: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Look</a:t>
            </a:r>
            <a:r>
              <a:rPr/>
              <a:t> </a:t>
            </a:r>
            <a:r>
              <a:rPr/>
              <a:t>at</a:t>
            </a:r>
            <a:r>
              <a:rPr/>
              <a:t> </a:t>
            </a:r>
            <a:r>
              <a:rPr/>
              <a:t>specific</a:t>
            </a:r>
            <a:r>
              <a:rPr/>
              <a:t> </a:t>
            </a:r>
            <a:r>
              <a:rPr/>
              <a:t>items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can look at specific data points.</a:t>
            </a:r>
          </a:p>
          <a:p>
            <a:pPr lvl="0" indent="0">
              <a:buNone/>
            </a:pPr>
            <a:r>
              <a:rPr>
                <a:latin typeface="Courier"/>
              </a:rPr>
              <a:t>cchic[</a:t>
            </a:r>
            <a:r>
              <a:rPr>
                <a:solidFill>
                  <a:srgbClr val="40A070"/>
                </a:solidFill>
                <a:latin typeface="Courier"/>
              </a:rPr>
              <a:t>21</a:t>
            </a:r>
            <a:r>
              <a:rPr>
                <a:latin typeface="Courier"/>
              </a:rPr>
              <a:t>, </a:t>
            </a:r>
            <a:r>
              <a:rPr>
                <a:solidFill>
                  <a:srgbClr val="40A070"/>
                </a:solidFill>
                <a:latin typeface="Courier"/>
              </a:rPr>
              <a:t>5</a:t>
            </a:r>
            <a:r>
              <a:rPr>
                <a:latin typeface="Courier"/>
              </a:rPr>
              <a:t>]</a:t>
            </a:r>
          </a:p>
          <a:p>
            <a:pPr lvl="0" indent="0">
              <a:buNone/>
            </a:pPr>
            <a:r>
              <a:rPr>
                <a:latin typeface="Courier"/>
              </a:rPr>
              <a:t>## # A tibble: 1 × 1
##   temp_nc
##     &lt;dbl&gt;
## 1    36.1</a:t>
            </a:r>
          </a:p>
          <a:p>
            <a:pPr lvl="1"/>
            <a:r>
              <a:rPr/>
              <a:t>This displays the the piece of data in the 21st row and 5th column.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Selecting</a:t>
            </a:r>
            <a:r>
              <a:rPr/>
              <a:t> </a:t>
            </a:r>
            <a:r>
              <a:rPr/>
              <a:t>variables</a:t>
            </a:r>
            <a:r>
              <a:rPr/>
              <a:t> </a:t>
            </a:r>
            <a:r>
              <a:rPr/>
              <a:t>using</a:t>
            </a:r>
            <a:r>
              <a:rPr/>
              <a:t> </a:t>
            </a:r>
            <a:r>
              <a:rPr/>
              <a:t>$</a:t>
            </a:r>
            <a:r>
              <a:rPr/>
              <a:t> </a:t>
            </a:r>
            <a:r>
              <a:rPr/>
              <a:t>sign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can also use the </a:t>
            </a:r>
            <a:r>
              <a:rPr>
                <a:latin typeface="Courier"/>
              </a:rPr>
              <a:t>$</a:t>
            </a:r>
            <a:r>
              <a:rPr/>
              <a:t> function.</a:t>
            </a:r>
          </a:p>
          <a:p>
            <a:pPr lvl="1"/>
            <a:r>
              <a:rPr/>
              <a:t>Enter </a:t>
            </a:r>
            <a:r>
              <a:rPr>
                <a:latin typeface="Courier"/>
              </a:rPr>
              <a:t>data_frame_name$variable_name</a:t>
            </a:r>
          </a:p>
          <a:p>
            <a:pPr lvl="0" indent="0">
              <a:buNone/>
            </a:pPr>
            <a:r>
              <a:rPr>
                <a:latin typeface="Courier"/>
              </a:rPr>
              <a:t>cchic</a:t>
            </a:r>
            <a:r>
              <a:rPr>
                <a:solidFill>
                  <a:srgbClr val="4070A0"/>
                </a:solidFill>
                <a:latin typeface="Courier"/>
              </a:rPr>
              <a:t>$</a:t>
            </a:r>
            <a:r>
              <a:rPr>
                <a:latin typeface="Courier"/>
              </a:rPr>
              <a:t>weight</a:t>
            </a:r>
          </a:p>
          <a:p>
            <a:pPr lvl="1"/>
            <a:r>
              <a:rPr/>
              <a:t>This will list all of the data in the weight column.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What</a:t>
            </a:r>
            <a:r>
              <a:rPr/>
              <a:t> </a:t>
            </a:r>
            <a:r>
              <a:rPr/>
              <a:t>will</a:t>
            </a:r>
            <a:r>
              <a:rPr/>
              <a:t> </a:t>
            </a:r>
            <a:r>
              <a:rPr/>
              <a:t>this</a:t>
            </a:r>
            <a:r>
              <a:rPr/>
              <a:t> </a:t>
            </a:r>
            <a:r>
              <a:rPr/>
              <a:t>workshop</a:t>
            </a:r>
            <a:r>
              <a:rPr/>
              <a:t> </a:t>
            </a:r>
            <a:r>
              <a:rPr/>
              <a:t>teach</a:t>
            </a:r>
            <a:r>
              <a:rPr/>
              <a:t> </a:t>
            </a:r>
            <a:r>
              <a:rPr/>
              <a:t>you?</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rPr/>
              <a:t>Getting </a:t>
            </a:r>
            <a:r>
              <a:rPr>
                <a:latin typeface="Courier"/>
              </a:rPr>
              <a:t>.csv</a:t>
            </a:r>
            <a:r>
              <a:rPr/>
              <a:t> files into R.</a:t>
            </a:r>
            <a:br/>
          </a:p>
          <a:p>
            <a:pPr lvl="1">
              <a:buAutoNum type="arabicPeriod"/>
            </a:pPr>
            <a:r>
              <a:rPr/>
              <a:t>Initial exploration of your data set.</a:t>
            </a:r>
            <a:br/>
          </a:p>
          <a:p>
            <a:pPr lvl="1"/>
            <a:r>
              <a:rPr/>
              <a:t>The handout also includes some tips on importing data from Google Sheets.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Other</a:t>
            </a:r>
            <a:r>
              <a:rPr/>
              <a:t> </a:t>
            </a:r>
            <a:r>
              <a:rPr/>
              <a:t>tools</a:t>
            </a:r>
            <a:r>
              <a:rPr/>
              <a:t> </a:t>
            </a:r>
            <a:r>
              <a:rPr/>
              <a:t>to</a:t>
            </a:r>
            <a:r>
              <a:rPr/>
              <a:t> </a:t>
            </a:r>
            <a:r>
              <a:rPr/>
              <a:t>review</a:t>
            </a:r>
            <a:r>
              <a:rPr/>
              <a:t> </a:t>
            </a:r>
            <a:r>
              <a:rPr/>
              <a:t>data</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Specific functions from special packages help you describe the whole data set.</a:t>
            </a:r>
          </a:p>
          <a:p>
            <a:pPr lvl="1"/>
            <a:r>
              <a:rPr/>
              <a:t>The function will look at each variable and will give you basic measures about the data, for example range and mean.</a:t>
            </a:r>
          </a:p>
          <a:p>
            <a:pPr lvl="1"/>
            <a:r>
              <a:rPr/>
              <a:t>The data will also be described in a number of plots.</a:t>
            </a:r>
          </a:p>
          <a:p>
            <a:pPr lvl="2"/>
            <a:r>
              <a:rPr>
                <a:latin typeface="Courier"/>
              </a:rPr>
              <a:t>Desc()</a:t>
            </a:r>
            <a:r>
              <a:rPr/>
              <a:t> from </a:t>
            </a:r>
            <a:r>
              <a:rPr>
                <a:latin typeface="Courier"/>
              </a:rPr>
              <a:t>DescTools</a:t>
            </a:r>
            <a:r>
              <a:rPr/>
              <a:t> package</a:t>
            </a:r>
          </a:p>
          <a:p>
            <a:pPr lvl="2"/>
            <a:r>
              <a:rPr>
                <a:latin typeface="Courier"/>
              </a:rPr>
              <a:t>describe()</a:t>
            </a:r>
            <a:r>
              <a:rPr/>
              <a:t> from </a:t>
            </a:r>
            <a:r>
              <a:rPr>
                <a:latin typeface="Courier"/>
              </a:rPr>
              <a:t>Hmisc</a:t>
            </a:r>
            <a:r>
              <a:rPr/>
              <a:t> package</a:t>
            </a:r>
            <a:br/>
          </a:p>
          <a:p>
            <a:pPr lvl="1"/>
            <a:r>
              <a:rPr/>
              <a:t>To use these you have to install the appropriate packages.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Exercise</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buAutoNum type="arabicPeriod"/>
            </a:pPr>
            <a:r>
              <a:rPr/>
              <a:t>What types of variables do you have in </a:t>
            </a:r>
            <a:r>
              <a:rPr>
                <a:latin typeface="Courier"/>
              </a:rPr>
              <a:t>cchic</a:t>
            </a:r>
            <a:r>
              <a:rPr/>
              <a:t>?</a:t>
            </a:r>
          </a:p>
          <a:p>
            <a:pPr lvl="1">
              <a:buAutoNum type="arabicPeriod"/>
            </a:pPr>
            <a:r>
              <a:rPr/>
              <a:t>Display the </a:t>
            </a:r>
            <a:r>
              <a:rPr>
                <a:latin typeface="Courier"/>
              </a:rPr>
              <a:t>discharge_dttm</a:t>
            </a:r>
            <a:r>
              <a:rPr/>
              <a:t> vector from in </a:t>
            </a:r>
            <a:r>
              <a:rPr>
                <a:latin typeface="Courier"/>
              </a:rPr>
              <a:t>cchic</a:t>
            </a:r>
            <a:r>
              <a:rPr/>
              <a:t>.</a:t>
            </a:r>
          </a:p>
          <a:p>
            <a:pPr lvl="1">
              <a:buAutoNum type="arabicPeriod"/>
            </a:pPr>
            <a:r>
              <a:rPr/>
              <a:t>How many men and women are in the database?</a:t>
            </a:r>
          </a:p>
          <a:p>
            <a:pPr lvl="1">
              <a:buAutoNum type="arabicPeriod"/>
            </a:pPr>
            <a:r>
              <a:rPr/>
              <a:t>How many survived and how many died?</a:t>
            </a:r>
          </a:p>
          <a:p>
            <a:pPr lvl="2">
              <a:buAutoNum type="alphaLcParenR"/>
            </a:pPr>
            <a:r>
              <a:rPr/>
              <a:t>What does the function </a:t>
            </a:r>
            <a:r>
              <a:rPr>
                <a:latin typeface="Courier"/>
              </a:rPr>
              <a:t>ls()</a:t>
            </a:r>
            <a:r>
              <a:rPr/>
              <a:t> do?</a:t>
            </a:r>
          </a:p>
          <a:p>
            <a:pPr lvl="2">
              <a:buAutoNum type="alphaLcParenR"/>
            </a:pPr>
            <a:r>
              <a:rPr/>
              <a:t>Use it to see how many vectors contain information about “temp”.</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1.</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What types of variables do you have in </a:t>
            </a:r>
            <a:r>
              <a:rPr>
                <a:latin typeface="Courier"/>
              </a:rPr>
              <a:t>cchic</a:t>
            </a:r>
            <a:r>
              <a:rPr/>
              <a:t>?</a:t>
            </a:r>
          </a:p>
          <a:p>
            <a:pPr lvl="0" indent="0">
              <a:buNone/>
            </a:pPr>
            <a:r>
              <a:rPr>
                <a:solidFill>
                  <a:srgbClr val="06287E"/>
                </a:solidFill>
                <a:latin typeface="Courier"/>
              </a:rPr>
              <a:t>str</a:t>
            </a:r>
            <a:r>
              <a:rPr>
                <a:latin typeface="Courier"/>
              </a:rPr>
              <a:t>(cchic)</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2</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Display the </a:t>
            </a:r>
            <a:r>
              <a:rPr>
                <a:latin typeface="Courier"/>
              </a:rPr>
              <a:t>discharge_dttm</a:t>
            </a:r>
            <a:r>
              <a:rPr/>
              <a:t> vector in </a:t>
            </a:r>
            <a:r>
              <a:rPr>
                <a:latin typeface="Courier"/>
              </a:rPr>
              <a:t>cchic</a:t>
            </a:r>
            <a:r>
              <a:rPr/>
              <a:t>.</a:t>
            </a:r>
          </a:p>
          <a:p>
            <a:pPr lvl="0" indent="0">
              <a:buNone/>
            </a:pPr>
            <a:r>
              <a:rPr>
                <a:latin typeface="Courier"/>
              </a:rPr>
              <a:t>cchic</a:t>
            </a:r>
            <a:r>
              <a:rPr>
                <a:solidFill>
                  <a:srgbClr val="4070A0"/>
                </a:solidFill>
                <a:latin typeface="Courier"/>
              </a:rPr>
              <a:t>$</a:t>
            </a:r>
            <a:r>
              <a:rPr>
                <a:latin typeface="Courier"/>
              </a:rPr>
              <a:t>discharge_dttm</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3</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How many men and women are in the database?</a:t>
            </a:r>
          </a:p>
          <a:p>
            <a:pPr lvl="0" indent="0">
              <a:buNone/>
            </a:pPr>
            <a:r>
              <a:rPr>
                <a:solidFill>
                  <a:srgbClr val="06287E"/>
                </a:solidFill>
                <a:latin typeface="Courier"/>
              </a:rPr>
              <a:t>table</a:t>
            </a:r>
            <a:r>
              <a:rPr>
                <a:latin typeface="Courier"/>
              </a:rPr>
              <a:t>(cchic</a:t>
            </a:r>
            <a:r>
              <a:rPr>
                <a:solidFill>
                  <a:srgbClr val="4070A0"/>
                </a:solidFill>
                <a:latin typeface="Courier"/>
              </a:rPr>
              <a:t>$</a:t>
            </a:r>
            <a:r>
              <a:rPr>
                <a:latin typeface="Courier"/>
              </a:rPr>
              <a:t>sex)</a:t>
            </a:r>
          </a:p>
          <a:p>
            <a:pPr lvl="0" indent="0">
              <a:buNone/>
            </a:pPr>
            <a:r>
              <a:rPr>
                <a:latin typeface="Courier"/>
              </a:rPr>
              <a:t>## 
##    F    M 
## 2246 2754</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4</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How many survived and how many died?</a:t>
            </a:r>
          </a:p>
          <a:p>
            <a:pPr lvl="0" indent="0">
              <a:buNone/>
            </a:pPr>
            <a:r>
              <a:rPr>
                <a:solidFill>
                  <a:srgbClr val="06287E"/>
                </a:solidFill>
                <a:latin typeface="Courier"/>
              </a:rPr>
              <a:t>table</a:t>
            </a:r>
            <a:r>
              <a:rPr>
                <a:latin typeface="Courier"/>
              </a:rPr>
              <a:t>(cchic</a:t>
            </a:r>
            <a:r>
              <a:rPr>
                <a:solidFill>
                  <a:srgbClr val="4070A0"/>
                </a:solidFill>
                <a:latin typeface="Courier"/>
              </a:rPr>
              <a:t>$</a:t>
            </a:r>
            <a:r>
              <a:rPr>
                <a:latin typeface="Courier"/>
              </a:rPr>
              <a:t>vital_status)</a:t>
            </a:r>
          </a:p>
          <a:p>
            <a:pPr lvl="0" indent="0">
              <a:buNone/>
            </a:pPr>
            <a:r>
              <a:rPr>
                <a:latin typeface="Courier"/>
              </a:rPr>
              <a:t>## 
##    A    D 
## 4444  556</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Answer</a:t>
            </a:r>
            <a:r>
              <a:rPr/>
              <a:t> </a:t>
            </a:r>
            <a:r>
              <a:rPr/>
              <a:t>5</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What does the function </a:t>
            </a:r>
            <a:r>
              <a:rPr>
                <a:latin typeface="Courier"/>
              </a:rPr>
              <a:t>ls()</a:t>
            </a:r>
            <a:r>
              <a:rPr/>
              <a:t> do?</a:t>
            </a:r>
          </a:p>
          <a:p>
            <a:pPr lvl="0" indent="0">
              <a:buNone/>
            </a:pPr>
            <a:r>
              <a:rPr>
                <a:solidFill>
                  <a:srgbClr val="06287E"/>
                </a:solidFill>
                <a:latin typeface="Courier"/>
              </a:rPr>
              <a:t>ls</a:t>
            </a:r>
            <a:r>
              <a:rPr>
                <a:latin typeface="Courier"/>
              </a:rPr>
              <a:t>(cchic, </a:t>
            </a:r>
            <a:r>
              <a:rPr>
                <a:solidFill>
                  <a:srgbClr val="7D9029"/>
                </a:solidFill>
                <a:latin typeface="Courier"/>
              </a:rPr>
              <a:t>pattern =</a:t>
            </a:r>
            <a:r>
              <a:rPr>
                <a:latin typeface="Courier"/>
              </a:rPr>
              <a:t> </a:t>
            </a:r>
            <a:r>
              <a:rPr>
                <a:solidFill>
                  <a:srgbClr val="4070A0"/>
                </a:solidFill>
                <a:latin typeface="Courier"/>
              </a:rPr>
              <a:t>"temp"</a:t>
            </a:r>
            <a:r>
              <a:rPr>
                <a:latin typeface="Courier"/>
              </a:rPr>
              <a:t>)</a:t>
            </a:r>
          </a:p>
          <a:p>
            <a:pPr lvl="0" indent="0">
              <a:buNone/>
            </a:pPr>
            <a:r>
              <a:rPr>
                <a:latin typeface="Courier"/>
              </a:rPr>
              <a:t>## [1] "temp_c"  "temp_nc"</a:t>
            </a:r>
          </a:p>
          <a:p>
            <a:pPr lvl="1"/>
            <a:r>
              <a:rPr/>
              <a:t>This lists all of the variables in </a:t>
            </a:r>
            <a:r>
              <a:rPr>
                <a:latin typeface="Courier"/>
              </a:rPr>
              <a:t>cchic</a:t>
            </a:r>
            <a:r>
              <a:rPr/>
              <a:t> containing the word “temp”.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Introduction</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You have now learnt to input data into R manually.</a:t>
            </a:r>
            <a:br/>
          </a:p>
          <a:p>
            <a:pPr lvl="1"/>
            <a:r>
              <a:rPr/>
              <a:t>But what happens if you are given an Excel spreadsheet and told to analyse it?</a:t>
            </a:r>
          </a:p>
          <a:p>
            <a:pPr lvl="2"/>
            <a:r>
              <a:rPr/>
              <a:t>How can you look at and work with that data in 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What</a:t>
            </a:r>
            <a:r>
              <a:rPr/>
              <a:t> </a:t>
            </a:r>
            <a:r>
              <a:rPr/>
              <a:t>is</a:t>
            </a:r>
            <a:r>
              <a:rPr/>
              <a:t> </a:t>
            </a:r>
            <a:r>
              <a:rPr/>
              <a:t>a</a:t>
            </a:r>
            <a:r>
              <a:rPr/>
              <a:t> </a:t>
            </a:r>
            <a:r>
              <a:rPr/>
              <a:t>CSV</a:t>
            </a:r>
            <a:r>
              <a:rPr/>
              <a:t> </a:t>
            </a:r>
            <a:r>
              <a:rPr/>
              <a:t>file?</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i="1"/>
              <a:t>Comma separated values</a:t>
            </a:r>
            <a:r>
              <a:rPr/>
              <a:t> file:</a:t>
            </a:r>
          </a:p>
          <a:p>
            <a:pPr lvl="2"/>
            <a:r>
              <a:rPr/>
              <a:t>You still have columns and rows.</a:t>
            </a:r>
            <a:br/>
          </a:p>
          <a:p>
            <a:pPr lvl="2"/>
            <a:r>
              <a:rPr/>
              <a:t>However, data values on a single row are separated by commas instead of walls of a cell.</a:t>
            </a:r>
            <a:br/>
          </a:p>
          <a:p>
            <a:pPr lvl="2"/>
            <a:r>
              <a:rPr/>
              <a:t>Excel spreadsheets are easily converted into this format.</a:t>
            </a:r>
          </a:p>
        </p:txBody>
      </p:sp>
      <p:pic>
        <p:nvPicPr>
          <p:cNvPr descr="../Images/UnformattedCSV.png" id="0" name="Picture 1"/>
          <p:cNvPicPr>
            <a:picLocks noGrp="1" noChangeAspect="1"/>
          </p:cNvPicPr>
          <p:nvPr/>
        </p:nvPicPr>
        <p:blipFill>
          <a:blip r:embed="rId2"/>
          <a:stretch>
            <a:fillRect/>
          </a:stretch>
        </p:blipFill>
        <p:spPr bwMode="auto">
          <a:xfrm>
            <a:off x="6172200" y="2654300"/>
            <a:ext cx="5181600" cy="26543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Time</a:t>
            </a:r>
            <a:r>
              <a:rPr/>
              <a:t> </a:t>
            </a:r>
            <a:r>
              <a:rPr/>
              <a:t>Out</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Take a moment to download the practice data set.</a:t>
            </a:r>
          </a:p>
          <a:p>
            <a:pPr lvl="1"/>
            <a:r>
              <a:rPr/>
              <a:t>Available in </a:t>
            </a:r>
            <a:r>
              <a:rPr>
                <a:latin typeface="Courier"/>
              </a:rPr>
              <a:t>.csv</a:t>
            </a:r>
            <a:r>
              <a:rPr/>
              <a:t> format:</a:t>
            </a:r>
          </a:p>
          <a:p>
            <a:pPr lvl="2"/>
            <a:r>
              <a:rPr>
                <a:latin typeface="Courier"/>
              </a:rPr>
              <a:t>clean_CCHIC</a:t>
            </a:r>
          </a:p>
          <a:p>
            <a:pPr lvl="2"/>
            <a:r>
              <a:rPr/>
              <a:t>Open and </a:t>
            </a:r>
            <a:r>
              <a:rPr>
                <a:latin typeface="Courier"/>
              </a:rPr>
              <a:t>Save As</a:t>
            </a:r>
            <a:r>
              <a:rPr/>
              <a:t> a </a:t>
            </a:r>
            <a:r>
              <a:rPr>
                <a:latin typeface="Courier"/>
              </a:rPr>
              <a:t>.csv</a:t>
            </a:r>
            <a:r>
              <a:rPr/>
              <a:t> file</a:t>
            </a:r>
          </a:p>
        </p:txBody>
      </p:sp>
      <p:pic>
        <p:nvPicPr>
          <p:cNvPr descr="../Images/SaveAsCSV.png" id="0" name="Picture 1"/>
          <p:cNvPicPr>
            <a:picLocks noGrp="1" noChangeAspect="1"/>
          </p:cNvPicPr>
          <p:nvPr/>
        </p:nvPicPr>
        <p:blipFill>
          <a:blip r:embed="rId3"/>
          <a:stretch>
            <a:fillRect/>
          </a:stretch>
        </p:blipFill>
        <p:spPr bwMode="auto">
          <a:xfrm>
            <a:off x="6527800" y="1816100"/>
            <a:ext cx="44831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D468-EE70-CD4E-A3AC-039CC11EF1FB}"/>
              </a:ext>
            </a:extLst>
          </p:cNvPr>
          <p:cNvSpPr>
            <a:spLocks noGrp="1"/>
          </p:cNvSpPr>
          <p:nvPr>
            <p:ph type="title"/>
          </p:nvPr>
        </p:nvSpPr>
        <p:spPr/>
        <p:txBody>
          <a:bodyPr/>
          <a:lstStyle/>
          <a:p>
            <a:pPr lvl="0" marL="0" indent="0">
              <a:buNone/>
            </a:pPr>
            <a:r>
              <a:rPr/>
              <a:t>Files,</a:t>
            </a:r>
            <a:r>
              <a:rPr/>
              <a:t> </a:t>
            </a:r>
            <a:r>
              <a:rPr/>
              <a:t>directories</a:t>
            </a:r>
            <a:r>
              <a:rPr/>
              <a:t> </a:t>
            </a:r>
            <a:r>
              <a:rPr/>
              <a:t>and</a:t>
            </a:r>
            <a:r>
              <a:rPr/>
              <a:t> </a:t>
            </a:r>
            <a:r>
              <a:rPr/>
              <a:t>file</a:t>
            </a:r>
            <a:r>
              <a:rPr/>
              <a:t> </a:t>
            </a:r>
            <a:r>
              <a:rPr/>
              <a:t>paths</a:t>
            </a:r>
          </a:p>
        </p:txBody>
      </p:sp>
      <p:sp>
        <p:nvSpPr>
          <p:cNvPr id="3" name="Content Placeholder 2">
            <a:extLst>
              <a:ext uri="{FF2B5EF4-FFF2-40B4-BE49-F238E27FC236}">
                <a16:creationId xmlns:a16="http://schemas.microsoft.com/office/drawing/2014/main" id="{D10DDA37-E46B-B641-BC9F-636CB92A2C08}"/>
              </a:ext>
            </a:extLst>
          </p:cNvPr>
          <p:cNvSpPr>
            <a:spLocks noGrp="1"/>
          </p:cNvSpPr>
          <p:nvPr>
            <p:ph idx="1"/>
          </p:nvPr>
        </p:nvSpPr>
        <p:spPr/>
        <p:txBody>
          <a:bodyPr/>
          <a:lstStyle/>
          <a:p>
            <a:pPr lvl="1"/>
            <a:r>
              <a:rPr/>
              <a:t>R can not read your data if it does not know where it is stored.</a:t>
            </a:r>
          </a:p>
          <a:p>
            <a:pPr lvl="1"/>
            <a:r>
              <a:rPr/>
              <a:t>Your computer has a system for storing files within directories.</a:t>
            </a:r>
          </a:p>
          <a:p>
            <a:pPr lvl="1"/>
            <a:r>
              <a:rPr/>
              <a:t>Directories are also known as folders.</a:t>
            </a:r>
          </a:p>
          <a:p>
            <a:pPr lvl="1"/>
            <a:r>
              <a:rPr/>
              <a:t>The language used to instruct on the location of the file in known as the </a:t>
            </a:r>
            <a:r>
              <a:rPr>
                <a:latin typeface="Courier"/>
              </a:rPr>
              <a:t>file path</a:t>
            </a: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File</a:t>
            </a:r>
            <a:r>
              <a:rPr/>
              <a:t> </a:t>
            </a:r>
            <a:r>
              <a:rPr/>
              <a:t>paths</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Starts with a </a:t>
            </a:r>
            <a:r>
              <a:rPr>
                <a:latin typeface="Courier"/>
              </a:rPr>
              <a:t>Root directory</a:t>
            </a:r>
            <a:r>
              <a:rPr/>
              <a:t> and then </a:t>
            </a:r>
            <a:r>
              <a:rPr>
                <a:latin typeface="Courier"/>
              </a:rPr>
              <a:t>Branches</a:t>
            </a:r>
            <a:r>
              <a:rPr/>
              <a:t> are specified.</a:t>
            </a:r>
          </a:p>
          <a:p>
            <a:pPr lvl="1"/>
            <a:r>
              <a:rPr/>
              <a:t>You can find out the file path name by right clicking on any file:</a:t>
            </a:r>
          </a:p>
          <a:p>
            <a:pPr lvl="2"/>
            <a:r>
              <a:rPr>
                <a:latin typeface="Courier"/>
              </a:rPr>
              <a:t>Properties</a:t>
            </a:r>
            <a:r>
              <a:rPr/>
              <a:t> in Windows</a:t>
            </a:r>
          </a:p>
          <a:p>
            <a:pPr lvl="2"/>
            <a:r>
              <a:rPr>
                <a:latin typeface="Courier"/>
              </a:rPr>
              <a:t>Get Info</a:t>
            </a:r>
            <a:r>
              <a:rPr/>
              <a:t> in Mac</a:t>
            </a:r>
            <a:br/>
          </a:p>
          <a:p>
            <a:pPr lvl="1"/>
            <a:r>
              <a:rPr/>
              <a:t>Folders within directories are specified with:</a:t>
            </a:r>
          </a:p>
          <a:p>
            <a:pPr lvl="2"/>
            <a:r>
              <a:rPr>
                <a:latin typeface="Courier"/>
              </a:rPr>
              <a:t>/</a:t>
            </a:r>
            <a:r>
              <a:rPr/>
              <a:t> in Mac</a:t>
            </a:r>
            <a:br/>
          </a:p>
          <a:p>
            <a:pPr lvl="2"/>
            <a:r>
              <a:rPr>
                <a:latin typeface="Courier"/>
              </a:rPr>
              <a:t>\\</a:t>
            </a:r>
            <a:r>
              <a:rPr/>
              <a:t> in Windows</a:t>
            </a:r>
          </a:p>
          <a:p>
            <a:pPr lvl="1"/>
            <a:r>
              <a:rPr/>
              <a:t>However, the correct notation in R for both is </a:t>
            </a:r>
            <a:r>
              <a:rPr>
                <a:latin typeface="Courier"/>
              </a:rPr>
              <a:t>/</a:t>
            </a:r>
          </a:p>
        </p:txBody>
      </p:sp>
      <p:pic>
        <p:nvPicPr>
          <p:cNvPr descr="../Images/FileProperties.png" id="0" name="Picture 1"/>
          <p:cNvPicPr>
            <a:picLocks noGrp="1" noChangeAspect="1"/>
          </p:cNvPicPr>
          <p:nvPr/>
        </p:nvPicPr>
        <p:blipFill>
          <a:blip r:embed="rId2"/>
          <a:stretch>
            <a:fillRect/>
          </a:stretch>
        </p:blipFill>
        <p:spPr bwMode="auto">
          <a:xfrm>
            <a:off x="7277100" y="1816100"/>
            <a:ext cx="2971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11FE2-61CD-2E40-A43A-EED9A845FF8A}"/>
              </a:ext>
            </a:extLst>
          </p:cNvPr>
          <p:cNvSpPr>
            <a:spLocks noGrp="1"/>
          </p:cNvSpPr>
          <p:nvPr>
            <p:ph type="title"/>
          </p:nvPr>
        </p:nvSpPr>
        <p:spPr/>
        <p:txBody>
          <a:bodyPr/>
          <a:lstStyle/>
          <a:p>
            <a:pPr lvl="0" marL="0" indent="0">
              <a:buNone/>
            </a:pPr>
            <a:r>
              <a:rPr/>
              <a:t>Finding</a:t>
            </a:r>
            <a:r>
              <a:rPr/>
              <a:t> </a:t>
            </a:r>
            <a:r>
              <a:rPr/>
              <a:t>and</a:t>
            </a:r>
            <a:r>
              <a:rPr/>
              <a:t> </a:t>
            </a:r>
            <a:r>
              <a:rPr/>
              <a:t>setting</a:t>
            </a:r>
            <a:r>
              <a:rPr/>
              <a:t> </a:t>
            </a:r>
            <a:r>
              <a:rPr/>
              <a:t>your</a:t>
            </a:r>
            <a:r>
              <a:rPr/>
              <a:t> </a:t>
            </a:r>
            <a:r>
              <a:rPr/>
              <a:t>Working</a:t>
            </a:r>
            <a:r>
              <a:rPr/>
              <a:t> </a:t>
            </a:r>
            <a:r>
              <a:rPr/>
              <a:t>Directory</a:t>
            </a:r>
          </a:p>
        </p:txBody>
      </p:sp>
      <p:sp>
        <p:nvSpPr>
          <p:cNvPr id="3" name="Content Placeholder 2">
            <a:extLst>
              <a:ext uri="{FF2B5EF4-FFF2-40B4-BE49-F238E27FC236}">
                <a16:creationId xmlns:a16="http://schemas.microsoft.com/office/drawing/2014/main" id="{C1CB83AA-6B3D-8243-8929-B2C82ECF02B5}"/>
              </a:ext>
            </a:extLst>
          </p:cNvPr>
          <p:cNvSpPr>
            <a:spLocks noGrp="1"/>
          </p:cNvSpPr>
          <p:nvPr>
            <p:ph sz="half" idx="1"/>
          </p:nvPr>
        </p:nvSpPr>
        <p:spPr/>
        <p:txBody>
          <a:bodyPr/>
          <a:lstStyle/>
          <a:p>
            <a:pPr lvl="1"/>
            <a:r>
              <a:rPr/>
              <a:t>R will have chosen a working directory for you.</a:t>
            </a:r>
          </a:p>
          <a:p>
            <a:pPr lvl="0" indent="0">
              <a:buNone/>
            </a:pPr>
            <a:r>
              <a:rPr>
                <a:solidFill>
                  <a:srgbClr val="06287E"/>
                </a:solidFill>
                <a:latin typeface="Courier"/>
              </a:rPr>
              <a:t>getwd</a:t>
            </a:r>
            <a:r>
              <a:rPr>
                <a:latin typeface="Courier"/>
              </a:rPr>
              <a:t>()</a:t>
            </a:r>
          </a:p>
          <a:p>
            <a:pPr lvl="1"/>
            <a:r>
              <a:rPr/>
              <a:t>Will display your working directory in your console.</a:t>
            </a:r>
            <a:br/>
          </a:p>
          <a:p>
            <a:pPr lvl="1"/>
            <a:r>
              <a:rPr/>
              <a:t>You can then reset it to your desired working directory using.</a:t>
            </a:r>
          </a:p>
          <a:p>
            <a:pPr lvl="0" indent="0">
              <a:buNone/>
            </a:pPr>
            <a:r>
              <a:rPr>
                <a:solidFill>
                  <a:srgbClr val="06287E"/>
                </a:solidFill>
                <a:latin typeface="Courier"/>
              </a:rPr>
              <a:t>setwd</a:t>
            </a:r>
            <a:r>
              <a:rPr>
                <a:latin typeface="Courier"/>
              </a:rPr>
              <a:t>()</a:t>
            </a:r>
          </a:p>
        </p:txBody>
      </p:sp>
      <p:pic>
        <p:nvPicPr>
          <p:cNvPr descr="../Images/Setwd.png" id="0" name="Picture 1"/>
          <p:cNvPicPr>
            <a:picLocks noGrp="1" noChangeAspect="1"/>
          </p:cNvPicPr>
          <p:nvPr/>
        </p:nvPicPr>
        <p:blipFill>
          <a:blip r:embed="rId3"/>
          <a:stretch>
            <a:fillRect/>
          </a:stretch>
        </p:blipFill>
        <p:spPr bwMode="auto">
          <a:xfrm>
            <a:off x="6337300" y="1816100"/>
            <a:ext cx="48514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marL="0" indent="0" algn="ctr">
              <a:buNone/>
            </a:pPr>
            <a:r>
              <a:rPr/>
              <a:t>Remember.</a:t>
            </a:r>
            <a:r>
              <a:rPr/>
              <a:t> </a:t>
            </a:r>
            <a:r>
              <a:rPr/>
              <a:t>You</a:t>
            </a:r>
            <a:r>
              <a:rPr/>
              <a:t> </a:t>
            </a:r>
            <a:r>
              <a:rPr/>
              <a:t>need</a:t>
            </a:r>
            <a:r>
              <a:rPr/>
              <a:t> </a:t>
            </a:r>
            <a:r>
              <a:rPr/>
              <a:t>quotation</a:t>
            </a:r>
            <a:r>
              <a:rPr/>
              <a:t> </a:t>
            </a:r>
            <a:r>
              <a:rPr/>
              <a:t>marks</a:t>
            </a:r>
            <a:r>
              <a:rPr/>
              <a:t> </a:t>
            </a:r>
            <a:r>
              <a:rPr/>
              <a:t>(</a:t>
            </a:r>
            <a:r>
              <a:rPr>
                <a:latin typeface="Courier"/>
              </a:rPr>
              <a:t>""</a:t>
            </a:r>
            <a:r>
              <a:rPr/>
              <a:t>)</a:t>
            </a:r>
            <a:r>
              <a:rPr/>
              <a:t> </a:t>
            </a:r>
            <a:r>
              <a:rPr/>
              <a:t>around</a:t>
            </a:r>
            <a:r>
              <a:rPr/>
              <a:t> </a:t>
            </a:r>
            <a:r>
              <a:rPr/>
              <a:t>your</a:t>
            </a:r>
            <a:r>
              <a:rPr/>
              <a:t> </a:t>
            </a:r>
            <a:r>
              <a:rPr/>
              <a:t>file</a:t>
            </a:r>
            <a:r>
              <a:rPr/>
              <a:t> </a:t>
            </a:r>
            <a:r>
              <a:rPr/>
              <a:t>path</a:t>
            </a:r>
            <a:r>
              <a:rPr/>
              <a:t> </a:t>
            </a:r>
            <a:r>
              <a:rPr/>
              <a:t>name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4</Words>
  <Application>Microsoft Office PowerPoint</Application>
  <PresentationFormat>Widescreen</PresentationFormat>
  <Paragraphs>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Importing data into R</dc:title>
  <dc:creator/>
  <cp:keywords/>
  <dcterms:created xsi:type="dcterms:W3CDTF">2021-09-21T11:32:40Z</dcterms:created>
  <dcterms:modified xsi:type="dcterms:W3CDTF">2021-09-21T11:32:40Z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