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Nunito-bold.fntdata"/><Relationship Id="rId10" Type="http://schemas.openxmlformats.org/officeDocument/2006/relationships/slide" Target="slides/slide5.xml"/><Relationship Id="rId21" Type="http://schemas.openxmlformats.org/officeDocument/2006/relationships/font" Target="fonts/Nunito-regular.fntdata"/><Relationship Id="rId13" Type="http://schemas.openxmlformats.org/officeDocument/2006/relationships/slide" Target="slides/slide8.xml"/><Relationship Id="rId24" Type="http://schemas.openxmlformats.org/officeDocument/2006/relationships/font" Target="fonts/Nunito-boldItalic.fntdata"/><Relationship Id="rId12" Type="http://schemas.openxmlformats.org/officeDocument/2006/relationships/slide" Target="slides/slide7.xml"/><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f56c4ab19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f56c4ab19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f56c4ab193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f56c4ab193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f56c4ab193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f56c4ab19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f556f431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f556f431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556f431b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556f431b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f556f431b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f556f431b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f556f431b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f556f431b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f4cbd5b92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f4cbd5b92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f50ed99d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f50ed99d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56c4ab19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f56c4ab19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f56c4ab193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f56c4ab193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f56c4ab193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f56c4ab193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f56c4ab193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f56c4ab193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f56c4ab193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f56c4ab19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B</a:t>
            </a:r>
            <a:r>
              <a:rPr lang="en">
                <a:latin typeface="Times New Roman"/>
                <a:ea typeface="Times New Roman"/>
                <a:cs typeface="Times New Roman"/>
                <a:sym typeface="Times New Roman"/>
              </a:rPr>
              <a:t>oosting Algorithm</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b="1" lang="en">
                <a:solidFill>
                  <a:srgbClr val="0000FF"/>
                </a:solidFill>
                <a:latin typeface="Times New Roman"/>
                <a:ea typeface="Times New Roman"/>
                <a:cs typeface="Times New Roman"/>
                <a:sym typeface="Times New Roman"/>
              </a:rPr>
              <a:t>By</a:t>
            </a:r>
            <a:endParaRPr b="1">
              <a:solidFill>
                <a:srgbClr val="0000FF"/>
              </a:solidFill>
              <a:latin typeface="Times New Roman"/>
              <a:ea typeface="Times New Roman"/>
              <a:cs typeface="Times New Roman"/>
              <a:sym typeface="Times New Roman"/>
            </a:endParaRPr>
          </a:p>
          <a:p>
            <a:pPr indent="0" lvl="0" marL="0" rtl="0" algn="ctr">
              <a:spcBef>
                <a:spcPts val="0"/>
              </a:spcBef>
              <a:spcAft>
                <a:spcPts val="0"/>
              </a:spcAft>
              <a:buNone/>
            </a:pPr>
            <a:r>
              <a:t/>
            </a:r>
            <a:endParaRPr b="1">
              <a:solidFill>
                <a:srgbClr val="0000FF"/>
              </a:solidFill>
              <a:latin typeface="Times New Roman"/>
              <a:ea typeface="Times New Roman"/>
              <a:cs typeface="Times New Roman"/>
              <a:sym typeface="Times New Roman"/>
            </a:endParaRPr>
          </a:p>
          <a:p>
            <a:pPr indent="0" lvl="0" marL="0" rtl="0" algn="ctr">
              <a:spcBef>
                <a:spcPts val="0"/>
              </a:spcBef>
              <a:spcAft>
                <a:spcPts val="0"/>
              </a:spcAft>
              <a:buNone/>
            </a:pPr>
            <a:r>
              <a:rPr b="1" lang="en">
                <a:solidFill>
                  <a:srgbClr val="0000FF"/>
                </a:solidFill>
                <a:latin typeface="Times New Roman"/>
                <a:ea typeface="Times New Roman"/>
                <a:cs typeface="Times New Roman"/>
                <a:sym typeface="Times New Roman"/>
              </a:rPr>
              <a:t>Paul Clinton</a:t>
            </a:r>
            <a:endParaRPr b="1">
              <a:solidFill>
                <a:srgbClr val="0000FF"/>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idx="1" type="body"/>
          </p:nvPr>
        </p:nvSpPr>
        <p:spPr>
          <a:xfrm>
            <a:off x="311700" y="95250"/>
            <a:ext cx="8520600" cy="37962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300">
                <a:solidFill>
                  <a:schemeClr val="dk1"/>
                </a:solidFill>
                <a:latin typeface="Times New Roman"/>
                <a:ea typeface="Times New Roman"/>
                <a:cs typeface="Times New Roman"/>
                <a:sym typeface="Times New Roman"/>
              </a:rPr>
              <a:t>Disadvantages : </a:t>
            </a:r>
            <a:endParaRPr b="1" sz="1300">
              <a:solidFill>
                <a:schemeClr val="dk1"/>
              </a:solidFill>
              <a:latin typeface="Times New Roman"/>
              <a:ea typeface="Times New Roman"/>
              <a:cs typeface="Times New Roman"/>
              <a:sym typeface="Times New Roman"/>
            </a:endParaRPr>
          </a:p>
          <a:p>
            <a:pPr indent="-311150" lvl="0" marL="457200" rtl="0" algn="l">
              <a:spcBef>
                <a:spcPts val="120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Complexity and Hyperparameter Tuning:</a:t>
            </a:r>
            <a:endParaRPr sz="1300">
              <a:solidFill>
                <a:schemeClr val="dk1"/>
              </a:solidFill>
              <a:latin typeface="Times New Roman"/>
              <a:ea typeface="Times New Roman"/>
              <a:cs typeface="Times New Roman"/>
              <a:sym typeface="Times New Roman"/>
            </a:endParaRPr>
          </a:p>
          <a:p>
            <a:pPr indent="-311150" lvl="1" marL="914400" rtl="0" algn="l">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Many Hyperparameters: </a:t>
            </a:r>
            <a:endParaRPr sz="1300">
              <a:solidFill>
                <a:schemeClr val="dk1"/>
              </a:solidFill>
              <a:latin typeface="Times New Roman"/>
              <a:ea typeface="Times New Roman"/>
              <a:cs typeface="Times New Roman"/>
              <a:sym typeface="Times New Roman"/>
            </a:endParaRPr>
          </a:p>
          <a:p>
            <a:pPr indent="-311150" lvl="1" marL="914400" rtl="0" algn="l">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Tuning Process can be time-consuming </a:t>
            </a:r>
            <a:endParaRPr sz="13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Risk of Overfitting:</a:t>
            </a:r>
            <a:endParaRPr sz="13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High Memory Usage</a:t>
            </a:r>
            <a:endParaRPr sz="13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Not Easily Interpretable</a:t>
            </a:r>
            <a:endParaRPr sz="13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Longer Training Time for Large Models</a:t>
            </a:r>
            <a:endParaRPr sz="13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Sensitivity to Outliers.</a:t>
            </a:r>
            <a:endParaRPr sz="13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 sz="1300">
                <a:solidFill>
                  <a:schemeClr val="dk1"/>
                </a:solidFill>
                <a:latin typeface="Times New Roman"/>
                <a:ea typeface="Times New Roman"/>
                <a:cs typeface="Times New Roman"/>
                <a:sym typeface="Times New Roman"/>
              </a:rPr>
              <a:t>Applications:</a:t>
            </a:r>
            <a:endParaRPr b="1" sz="1300">
              <a:solidFill>
                <a:schemeClr val="dk1"/>
              </a:solidFill>
              <a:latin typeface="Times New Roman"/>
              <a:ea typeface="Times New Roman"/>
              <a:cs typeface="Times New Roman"/>
              <a:sym typeface="Times New Roman"/>
            </a:endParaRPr>
          </a:p>
          <a:p>
            <a:pPr indent="-311150" lvl="0" marL="457200" rtl="0" algn="l">
              <a:spcBef>
                <a:spcPts val="120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Data Science</a:t>
            </a:r>
            <a:endParaRPr sz="13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Finance and Banking-Credit Scoring,Fraud Detection,Risk Management</a:t>
            </a:r>
            <a:endParaRPr sz="13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Healthcare - Disease Prediction , Medical Diagnosis, Healthcare Resource Allocation</a:t>
            </a:r>
            <a:endParaRPr sz="13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E-commerce and Retail</a:t>
            </a:r>
            <a:endParaRPr sz="13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Marketing and Advertising</a:t>
            </a:r>
            <a:endParaRPr sz="13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Telecommunications</a:t>
            </a:r>
            <a:endParaRPr sz="13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Automotive and Manufacturing</a:t>
            </a:r>
            <a:endParaRPr sz="13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b="1" sz="13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ctrTitle"/>
          </p:nvPr>
        </p:nvSpPr>
        <p:spPr>
          <a:xfrm>
            <a:off x="238233" y="406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L</a:t>
            </a:r>
            <a:r>
              <a:rPr lang="en">
                <a:latin typeface="Times New Roman"/>
                <a:ea typeface="Times New Roman"/>
                <a:cs typeface="Times New Roman"/>
                <a:sym typeface="Times New Roman"/>
              </a:rPr>
              <a:t>G Boost Regressor</a:t>
            </a:r>
            <a:endParaRPr>
              <a:latin typeface="Times New Roman"/>
              <a:ea typeface="Times New Roman"/>
              <a:cs typeface="Times New Roman"/>
              <a:sym typeface="Times New Roman"/>
            </a:endParaRPr>
          </a:p>
        </p:txBody>
      </p:sp>
      <p:sp>
        <p:nvSpPr>
          <p:cNvPr id="113" name="Google Shape;113;p23"/>
          <p:cNvSpPr txBox="1"/>
          <p:nvPr>
            <p:ph idx="1" type="subTitle"/>
          </p:nvPr>
        </p:nvSpPr>
        <p:spPr>
          <a:xfrm>
            <a:off x="311700" y="26724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(Light Gradient Boosting Algorithm)</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rgbClr val="273239"/>
                </a:solidFill>
                <a:highlight>
                  <a:srgbClr val="FFFFFF"/>
                </a:highlight>
                <a:latin typeface="Nunito"/>
                <a:ea typeface="Nunito"/>
                <a:cs typeface="Nunito"/>
                <a:sym typeface="Nunito"/>
              </a:rPr>
              <a:t>Light Gradient Boosting  Algorithm</a:t>
            </a:r>
            <a:endParaRPr sz="2200"/>
          </a:p>
        </p:txBody>
      </p:sp>
      <p:sp>
        <p:nvSpPr>
          <p:cNvPr id="119" name="Google Shape;11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800"/>
              </a:spcAft>
              <a:buClr>
                <a:schemeClr val="dk1"/>
              </a:buClr>
              <a:buSzPts val="1100"/>
              <a:buFont typeface="Arial"/>
              <a:buNone/>
            </a:pPr>
            <a:r>
              <a:rPr lang="en" sz="1350">
                <a:solidFill>
                  <a:srgbClr val="273239"/>
                </a:solidFill>
                <a:highlight>
                  <a:srgbClr val="FFFFFF"/>
                </a:highlight>
                <a:latin typeface="Nunito"/>
                <a:ea typeface="Nunito"/>
                <a:cs typeface="Nunito"/>
                <a:sym typeface="Nunito"/>
              </a:rPr>
              <a:t>     </a:t>
            </a:r>
            <a:r>
              <a:rPr lang="en" sz="1350">
                <a:solidFill>
                  <a:schemeClr val="dk1"/>
                </a:solidFill>
                <a:highlight>
                  <a:srgbClr val="FFFFFF"/>
                </a:highlight>
                <a:latin typeface="Nunito"/>
                <a:ea typeface="Nunito"/>
                <a:cs typeface="Nunito"/>
                <a:sym typeface="Nunito"/>
              </a:rPr>
              <a:t>Light Gradient Boosting is a high-performance gradient boosting framework designed for efficient and scalable machine learning tasks. It is specially for speed and accuracy, used for both structured and unstructured data in diverse domains. its ability to handle large datasets with millions of rows and columns,  </a:t>
            </a:r>
            <a:r>
              <a:rPr lang="en" sz="1350">
                <a:solidFill>
                  <a:schemeClr val="dk1"/>
                </a:solidFill>
                <a:highlight>
                  <a:srgbClr val="FFFFFF"/>
                </a:highlight>
                <a:latin typeface="Nunito"/>
                <a:ea typeface="Nunito"/>
                <a:cs typeface="Nunito"/>
                <a:sym typeface="Nunito"/>
              </a:rPr>
              <a:t>support for parallel and distributed computing, and optimized it known for its excellent speed and low memory consumption.</a:t>
            </a:r>
            <a:endParaRPr>
              <a:solidFill>
                <a:schemeClr val="dk1"/>
              </a:solidFill>
            </a:endParaRPr>
          </a:p>
        </p:txBody>
      </p:sp>
      <p:pic>
        <p:nvPicPr>
          <p:cNvPr id="120" name="Google Shape;120;p24"/>
          <p:cNvPicPr preferRelativeResize="0"/>
          <p:nvPr/>
        </p:nvPicPr>
        <p:blipFill>
          <a:blip r:embed="rId3">
            <a:alphaModFix/>
          </a:blip>
          <a:stretch>
            <a:fillRect/>
          </a:stretch>
        </p:blipFill>
        <p:spPr>
          <a:xfrm>
            <a:off x="1291325" y="2792025"/>
            <a:ext cx="6306349" cy="2100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2833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000">
                <a:latin typeface="Times New Roman"/>
                <a:ea typeface="Times New Roman"/>
                <a:cs typeface="Times New Roman"/>
                <a:sym typeface="Times New Roman"/>
              </a:rPr>
              <a:t>Working Principle</a:t>
            </a:r>
            <a:endParaRPr b="1" sz="2000">
              <a:latin typeface="Times New Roman"/>
              <a:ea typeface="Times New Roman"/>
              <a:cs typeface="Times New Roman"/>
              <a:sym typeface="Times New Roman"/>
            </a:endParaRPr>
          </a:p>
          <a:p>
            <a:pPr indent="0" lvl="0" marL="0" rtl="0" algn="l">
              <a:spcBef>
                <a:spcPts val="1200"/>
              </a:spcBef>
              <a:spcAft>
                <a:spcPts val="0"/>
              </a:spcAft>
              <a:buNone/>
            </a:pPr>
            <a:r>
              <a:t/>
            </a:r>
            <a:endParaRPr sz="2000"/>
          </a:p>
        </p:txBody>
      </p:sp>
      <p:sp>
        <p:nvSpPr>
          <p:cNvPr id="126" name="Google Shape;12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b="1" lang="en" sz="1100">
                <a:solidFill>
                  <a:schemeClr val="dk1"/>
                </a:solidFill>
              </a:rPr>
              <a:t>Gradient Boosting:</a:t>
            </a:r>
            <a:r>
              <a:rPr lang="en" sz="1100">
                <a:solidFill>
                  <a:schemeClr val="dk1"/>
                </a:solidFill>
              </a:rPr>
              <a:t> Builds trees iteratively, focusing on correcting the errors of the previous models.</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Leaf-Wise Tree Growth:</a:t>
            </a:r>
            <a:r>
              <a:rPr lang="en" sz="1100">
                <a:solidFill>
                  <a:schemeClr val="dk1"/>
                </a:solidFill>
              </a:rPr>
              <a:t> Expands the leaf with the highest loss reduction, allowing deeper trees and potentially more accurate models.</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Histogram-Based Learning:</a:t>
            </a:r>
            <a:r>
              <a:rPr lang="en" sz="1100">
                <a:solidFill>
                  <a:schemeClr val="dk1"/>
                </a:solidFill>
              </a:rPr>
              <a:t> Uses binned data for faster and more memory-efficient tree splitting.</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GOSS:</a:t>
            </a:r>
            <a:r>
              <a:rPr lang="en" sz="1100">
                <a:solidFill>
                  <a:schemeClr val="dk1"/>
                </a:solidFill>
              </a:rPr>
              <a:t> Focuses on the most important data points by selectively sampling based on gradients.</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EFB:</a:t>
            </a:r>
            <a:r>
              <a:rPr lang="en" sz="1100">
                <a:solidFill>
                  <a:schemeClr val="dk1"/>
                </a:solidFill>
              </a:rPr>
              <a:t> Reduces feature dimensionality by bundling mutually exclusive features.</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Support for Categorical Features:</a:t>
            </a:r>
            <a:r>
              <a:rPr lang="en" sz="1100">
                <a:solidFill>
                  <a:schemeClr val="dk1"/>
                </a:solidFill>
              </a:rPr>
              <a:t> Handles categorical data directly without preprocessing.</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Distributed and GPU Learning:</a:t>
            </a:r>
            <a:r>
              <a:rPr lang="en" sz="1100">
                <a:solidFill>
                  <a:schemeClr val="dk1"/>
                </a:solidFill>
              </a:rPr>
              <a:t> Scales efficiently for large datasets and supports parallel and GPU-based training.</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Regularization and Early Stopping:</a:t>
            </a:r>
            <a:r>
              <a:rPr lang="en" sz="1100">
                <a:solidFill>
                  <a:schemeClr val="dk1"/>
                </a:solidFill>
              </a:rPr>
              <a:t> Prevents overfitting by controlling model complexity and halting training when appropriate.</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idx="1" type="body"/>
          </p:nvPr>
        </p:nvSpPr>
        <p:spPr>
          <a:xfrm>
            <a:off x="311700" y="396775"/>
            <a:ext cx="8520600" cy="440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rPr>
              <a:t>Advantages:</a:t>
            </a:r>
            <a:endParaRPr b="1" sz="1400">
              <a:solidFill>
                <a:schemeClr val="dk1"/>
              </a:solidFill>
            </a:endParaRPr>
          </a:p>
          <a:p>
            <a:pPr indent="0" lvl="0" marL="0" rtl="0" algn="l">
              <a:spcBef>
                <a:spcPts val="1200"/>
              </a:spcBef>
              <a:spcAft>
                <a:spcPts val="0"/>
              </a:spcAft>
              <a:buNone/>
            </a:pPr>
            <a:r>
              <a:rPr b="1" lang="en" sz="1200">
                <a:solidFill>
                  <a:schemeClr val="dk1"/>
                </a:solidFill>
              </a:rPr>
              <a:t>Speed: </a:t>
            </a:r>
            <a:r>
              <a:rPr lang="en" sz="1200">
                <a:solidFill>
                  <a:schemeClr val="dk1"/>
                </a:solidFill>
              </a:rPr>
              <a:t>LightGBM is faster than traditional gradient boosting algorithms, particularly with large datasets.</a:t>
            </a:r>
            <a:endParaRPr sz="1200">
              <a:solidFill>
                <a:schemeClr val="dk1"/>
              </a:solidFill>
            </a:endParaRPr>
          </a:p>
          <a:p>
            <a:pPr indent="0" lvl="0" marL="0" rtl="0" algn="l">
              <a:spcBef>
                <a:spcPts val="1200"/>
              </a:spcBef>
              <a:spcAft>
                <a:spcPts val="0"/>
              </a:spcAft>
              <a:buNone/>
            </a:pPr>
            <a:r>
              <a:rPr b="1" lang="en" sz="1200">
                <a:solidFill>
                  <a:schemeClr val="dk1"/>
                </a:solidFill>
              </a:rPr>
              <a:t>Low Memory Usage: </a:t>
            </a:r>
            <a:r>
              <a:rPr lang="en" sz="1200">
                <a:solidFill>
                  <a:schemeClr val="dk1"/>
                </a:solidFill>
              </a:rPr>
              <a:t>The histogram-based approach and efficient data handling lead to lower memory consumption.</a:t>
            </a:r>
            <a:endParaRPr sz="1200">
              <a:solidFill>
                <a:schemeClr val="dk1"/>
              </a:solidFill>
            </a:endParaRPr>
          </a:p>
          <a:p>
            <a:pPr indent="0" lvl="0" marL="0" rtl="0" algn="l">
              <a:spcBef>
                <a:spcPts val="1200"/>
              </a:spcBef>
              <a:spcAft>
                <a:spcPts val="0"/>
              </a:spcAft>
              <a:buNone/>
            </a:pPr>
            <a:r>
              <a:rPr b="1" lang="en" sz="1200">
                <a:solidFill>
                  <a:schemeClr val="dk1"/>
                </a:solidFill>
              </a:rPr>
              <a:t>High Accuracy: </a:t>
            </a:r>
            <a:r>
              <a:rPr lang="en" sz="1200">
                <a:solidFill>
                  <a:schemeClr val="dk1"/>
                </a:solidFill>
              </a:rPr>
              <a:t>The leaf-wise tree growth can result in more accurate models, especially when tuned correctly.</a:t>
            </a:r>
            <a:endParaRPr sz="1200">
              <a:solidFill>
                <a:schemeClr val="dk1"/>
              </a:solidFill>
            </a:endParaRPr>
          </a:p>
          <a:p>
            <a:pPr indent="0" lvl="0" marL="0" rtl="0" algn="l">
              <a:spcBef>
                <a:spcPts val="1200"/>
              </a:spcBef>
              <a:spcAft>
                <a:spcPts val="0"/>
              </a:spcAft>
              <a:buNone/>
            </a:pPr>
            <a:r>
              <a:rPr b="1" lang="en" sz="1200">
                <a:solidFill>
                  <a:schemeClr val="dk1"/>
                </a:solidFill>
              </a:rPr>
              <a:t>Scalability: </a:t>
            </a:r>
            <a:r>
              <a:rPr lang="en" sz="1200">
                <a:solidFill>
                  <a:schemeClr val="dk1"/>
                </a:solidFill>
              </a:rPr>
              <a:t>LightGBM is designed to scale well with large datasets and can be distributed across multiple machines.</a:t>
            </a:r>
            <a:endParaRPr sz="1200">
              <a:solidFill>
                <a:schemeClr val="dk1"/>
              </a:solidFill>
            </a:endParaRPr>
          </a:p>
          <a:p>
            <a:pPr indent="0" lvl="0" marL="0" rtl="0" algn="l">
              <a:spcBef>
                <a:spcPts val="1200"/>
              </a:spcBef>
              <a:spcAft>
                <a:spcPts val="0"/>
              </a:spcAft>
              <a:buNone/>
            </a:pPr>
            <a:r>
              <a:rPr b="1" lang="en" sz="1200">
                <a:solidFill>
                  <a:schemeClr val="dk1"/>
                </a:solidFill>
              </a:rPr>
              <a:t>Support for Categorical Features:</a:t>
            </a:r>
            <a:r>
              <a:rPr lang="en" sz="1200">
                <a:solidFill>
                  <a:schemeClr val="dk1"/>
                </a:solidFill>
              </a:rPr>
              <a:t> LightGBM can handle categorical features directly without needing to one-hot encode them, reducing complexity.</a:t>
            </a:r>
            <a:endParaRPr sz="1200">
              <a:solidFill>
                <a:schemeClr val="dk1"/>
              </a:solidFill>
            </a:endParaRPr>
          </a:p>
          <a:p>
            <a:pPr indent="0" lvl="0" marL="0" rtl="0" algn="l">
              <a:spcBef>
                <a:spcPts val="1200"/>
              </a:spcBef>
              <a:spcAft>
                <a:spcPts val="0"/>
              </a:spcAft>
              <a:buNone/>
            </a:pPr>
            <a:r>
              <a:rPr b="1" lang="en" sz="1400">
                <a:solidFill>
                  <a:schemeClr val="dk1"/>
                </a:solidFill>
              </a:rPr>
              <a:t>Disadvantages:</a:t>
            </a:r>
            <a:endParaRPr b="1" sz="1400">
              <a:solidFill>
                <a:schemeClr val="dk1"/>
              </a:solidFill>
            </a:endParaRPr>
          </a:p>
          <a:p>
            <a:pPr indent="0" lvl="0" marL="0" rtl="0" algn="l">
              <a:spcBef>
                <a:spcPts val="1200"/>
              </a:spcBef>
              <a:spcAft>
                <a:spcPts val="0"/>
              </a:spcAft>
              <a:buNone/>
            </a:pPr>
            <a:r>
              <a:rPr b="1" lang="en" sz="1200">
                <a:solidFill>
                  <a:schemeClr val="dk1"/>
                </a:solidFill>
              </a:rPr>
              <a:t>Overfitting Risk</a:t>
            </a:r>
            <a:r>
              <a:rPr lang="en" sz="1200">
                <a:solidFill>
                  <a:schemeClr val="dk1"/>
                </a:solidFill>
              </a:rPr>
              <a:t>: The leaf-wise growth can lead to overfitting if not carefully tuned, particularly with small datasets.</a:t>
            </a:r>
            <a:endParaRPr sz="1200">
              <a:solidFill>
                <a:schemeClr val="dk1"/>
              </a:solidFill>
            </a:endParaRPr>
          </a:p>
          <a:p>
            <a:pPr indent="0" lvl="0" marL="0" rtl="0" algn="l">
              <a:spcBef>
                <a:spcPts val="1200"/>
              </a:spcBef>
              <a:spcAft>
                <a:spcPts val="0"/>
              </a:spcAft>
              <a:buNone/>
            </a:pPr>
            <a:r>
              <a:rPr b="1" lang="en" sz="1200">
                <a:solidFill>
                  <a:schemeClr val="dk1"/>
                </a:solidFill>
              </a:rPr>
              <a:t>Complexity in Tuning:</a:t>
            </a:r>
            <a:r>
              <a:rPr lang="en" sz="1200">
                <a:solidFill>
                  <a:schemeClr val="dk1"/>
                </a:solidFill>
              </a:rPr>
              <a:t> While LightGBM can provide high accuracy, it may require careful parameter tuning, especially for controlling overfitting.</a:t>
            </a:r>
            <a:endParaRPr sz="1200">
              <a:solidFill>
                <a:schemeClr val="dk1"/>
              </a:solidFill>
            </a:endParaRPr>
          </a:p>
          <a:p>
            <a:pPr indent="0" lvl="0" marL="0" rtl="0" algn="l">
              <a:spcBef>
                <a:spcPts val="1200"/>
              </a:spcBef>
              <a:spcAft>
                <a:spcPts val="0"/>
              </a:spcAft>
              <a:buNone/>
            </a:pPr>
            <a:r>
              <a:rPr b="1" lang="en" sz="1200">
                <a:solidFill>
                  <a:schemeClr val="dk1"/>
                </a:solidFill>
              </a:rPr>
              <a:t>Sensitivity to Hyperparameters: </a:t>
            </a:r>
            <a:r>
              <a:rPr lang="en" sz="1200">
                <a:solidFill>
                  <a:schemeClr val="dk1"/>
                </a:solidFill>
              </a:rPr>
              <a:t>The performance of LightGBM can be highly dependent on hyperparameter settings, requiring extensive tuning.</a:t>
            </a:r>
            <a:endParaRPr sz="1200">
              <a:solidFill>
                <a:schemeClr val="dk1"/>
              </a:solidFill>
            </a:endParaRPr>
          </a:p>
          <a:p>
            <a:pPr indent="0" lvl="0" marL="0" rtl="0" algn="l">
              <a:spcBef>
                <a:spcPts val="1200"/>
              </a:spcBef>
              <a:spcAft>
                <a:spcPts val="1200"/>
              </a:spcAft>
              <a:buNone/>
            </a:pPr>
            <a:r>
              <a:t/>
            </a:r>
            <a:endParaRPr sz="12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ph idx="1" type="body"/>
          </p:nvPr>
        </p:nvSpPr>
        <p:spPr>
          <a:xfrm>
            <a:off x="235500" y="238075"/>
            <a:ext cx="85206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Application:</a:t>
            </a:r>
            <a:endParaRPr b="1"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900">
                <a:solidFill>
                  <a:schemeClr val="dk1"/>
                </a:solidFill>
                <a:latin typeface="Times New Roman"/>
                <a:ea typeface="Times New Roman"/>
                <a:cs typeface="Times New Roman"/>
                <a:sym typeface="Times New Roman"/>
              </a:rPr>
              <a:t>Finance:</a:t>
            </a:r>
            <a:endParaRPr b="1" sz="900">
              <a:solidFill>
                <a:schemeClr val="dk1"/>
              </a:solidFill>
              <a:latin typeface="Times New Roman"/>
              <a:ea typeface="Times New Roman"/>
              <a:cs typeface="Times New Roman"/>
              <a:sym typeface="Times New Roman"/>
            </a:endParaRPr>
          </a:p>
          <a:p>
            <a:pPr indent="-285750" lvl="0" marL="457200" rtl="0" algn="l">
              <a:spcBef>
                <a:spcPts val="1200"/>
              </a:spcBef>
              <a:spcAft>
                <a:spcPts val="0"/>
              </a:spcAft>
              <a:buClr>
                <a:schemeClr val="dk1"/>
              </a:buClr>
              <a:buSzPts val="900"/>
              <a:buChar char="●"/>
            </a:pPr>
            <a:r>
              <a:rPr b="1" lang="en" sz="900">
                <a:solidFill>
                  <a:schemeClr val="dk1"/>
                </a:solidFill>
                <a:latin typeface="Times New Roman"/>
                <a:ea typeface="Times New Roman"/>
                <a:cs typeface="Times New Roman"/>
                <a:sym typeface="Times New Roman"/>
              </a:rPr>
              <a:t>Credit Scoring:</a:t>
            </a:r>
            <a:r>
              <a:rPr lang="en" sz="900">
                <a:solidFill>
                  <a:schemeClr val="dk1"/>
                </a:solidFill>
                <a:latin typeface="Times New Roman"/>
                <a:ea typeface="Times New Roman"/>
                <a:cs typeface="Times New Roman"/>
                <a:sym typeface="Times New Roman"/>
              </a:rPr>
              <a:t> LightGBM is used for predicting the likelihood of loan defaults or credit risk, leveraging its ability to handle large and complex datasets.</a:t>
            </a:r>
            <a:endParaRPr sz="900">
              <a:solidFill>
                <a:schemeClr val="dk1"/>
              </a:solidFill>
              <a:latin typeface="Times New Roman"/>
              <a:ea typeface="Times New Roman"/>
              <a:cs typeface="Times New Roman"/>
              <a:sym typeface="Times New Roman"/>
            </a:endParaRPr>
          </a:p>
          <a:p>
            <a:pPr indent="-285750" lvl="0" marL="457200" rtl="0" algn="l">
              <a:spcBef>
                <a:spcPts val="0"/>
              </a:spcBef>
              <a:spcAft>
                <a:spcPts val="0"/>
              </a:spcAft>
              <a:buClr>
                <a:schemeClr val="dk1"/>
              </a:buClr>
              <a:buSzPts val="900"/>
              <a:buChar char="●"/>
            </a:pPr>
            <a:r>
              <a:rPr b="1" lang="en" sz="900">
                <a:solidFill>
                  <a:schemeClr val="dk1"/>
                </a:solidFill>
                <a:latin typeface="Times New Roman"/>
                <a:ea typeface="Times New Roman"/>
                <a:cs typeface="Times New Roman"/>
                <a:sym typeface="Times New Roman"/>
              </a:rPr>
              <a:t>Algorithmic Trading:</a:t>
            </a:r>
            <a:r>
              <a:rPr lang="en" sz="900">
                <a:solidFill>
                  <a:schemeClr val="dk1"/>
                </a:solidFill>
                <a:latin typeface="Times New Roman"/>
                <a:ea typeface="Times New Roman"/>
                <a:cs typeface="Times New Roman"/>
                <a:sym typeface="Times New Roman"/>
              </a:rPr>
              <a:t> In financial markets, LightGBM is used to model and predict price movements based on historical data.</a:t>
            </a:r>
            <a:endParaRPr sz="9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900">
                <a:solidFill>
                  <a:schemeClr val="dk1"/>
                </a:solidFill>
                <a:latin typeface="Times New Roman"/>
                <a:ea typeface="Times New Roman"/>
                <a:cs typeface="Times New Roman"/>
                <a:sym typeface="Times New Roman"/>
              </a:rPr>
              <a:t>E-commerce:</a:t>
            </a:r>
            <a:endParaRPr b="1" sz="900">
              <a:solidFill>
                <a:schemeClr val="dk1"/>
              </a:solidFill>
              <a:latin typeface="Times New Roman"/>
              <a:ea typeface="Times New Roman"/>
              <a:cs typeface="Times New Roman"/>
              <a:sym typeface="Times New Roman"/>
            </a:endParaRPr>
          </a:p>
          <a:p>
            <a:pPr indent="-285750" lvl="0" marL="457200" rtl="0" algn="l">
              <a:spcBef>
                <a:spcPts val="1200"/>
              </a:spcBef>
              <a:spcAft>
                <a:spcPts val="0"/>
              </a:spcAft>
              <a:buClr>
                <a:schemeClr val="dk1"/>
              </a:buClr>
              <a:buSzPts val="900"/>
              <a:buChar char="●"/>
            </a:pPr>
            <a:r>
              <a:rPr b="1" lang="en" sz="900">
                <a:solidFill>
                  <a:schemeClr val="dk1"/>
                </a:solidFill>
                <a:latin typeface="Times New Roman"/>
                <a:ea typeface="Times New Roman"/>
                <a:cs typeface="Times New Roman"/>
                <a:sym typeface="Times New Roman"/>
              </a:rPr>
              <a:t>Recommendation Systems:</a:t>
            </a:r>
            <a:r>
              <a:rPr lang="en" sz="900">
                <a:solidFill>
                  <a:schemeClr val="dk1"/>
                </a:solidFill>
                <a:latin typeface="Times New Roman"/>
                <a:ea typeface="Times New Roman"/>
                <a:cs typeface="Times New Roman"/>
                <a:sym typeface="Times New Roman"/>
              </a:rPr>
              <a:t> LightGBM powers recommendation engines by predicting user preferences and behaviors.</a:t>
            </a:r>
            <a:endParaRPr sz="900">
              <a:solidFill>
                <a:schemeClr val="dk1"/>
              </a:solidFill>
              <a:latin typeface="Times New Roman"/>
              <a:ea typeface="Times New Roman"/>
              <a:cs typeface="Times New Roman"/>
              <a:sym typeface="Times New Roman"/>
            </a:endParaRPr>
          </a:p>
          <a:p>
            <a:pPr indent="-285750" lvl="0" marL="457200" rtl="0" algn="l">
              <a:spcBef>
                <a:spcPts val="0"/>
              </a:spcBef>
              <a:spcAft>
                <a:spcPts val="0"/>
              </a:spcAft>
              <a:buClr>
                <a:schemeClr val="dk1"/>
              </a:buClr>
              <a:buSzPts val="900"/>
              <a:buChar char="●"/>
            </a:pPr>
            <a:r>
              <a:rPr b="1" lang="en" sz="900">
                <a:solidFill>
                  <a:schemeClr val="dk1"/>
                </a:solidFill>
                <a:latin typeface="Times New Roman"/>
                <a:ea typeface="Times New Roman"/>
                <a:cs typeface="Times New Roman"/>
                <a:sym typeface="Times New Roman"/>
              </a:rPr>
              <a:t>Customer Segmentation:</a:t>
            </a:r>
            <a:r>
              <a:rPr lang="en" sz="900">
                <a:solidFill>
                  <a:schemeClr val="dk1"/>
                </a:solidFill>
                <a:latin typeface="Times New Roman"/>
                <a:ea typeface="Times New Roman"/>
                <a:cs typeface="Times New Roman"/>
                <a:sym typeface="Times New Roman"/>
              </a:rPr>
              <a:t> It helps in clustering customers based on their behavior, allowing for personalized marketing.</a:t>
            </a:r>
            <a:endParaRPr sz="9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900">
                <a:solidFill>
                  <a:schemeClr val="dk1"/>
                </a:solidFill>
                <a:latin typeface="Times New Roman"/>
                <a:ea typeface="Times New Roman"/>
                <a:cs typeface="Times New Roman"/>
                <a:sym typeface="Times New Roman"/>
              </a:rPr>
              <a:t>Healthcare:</a:t>
            </a:r>
            <a:endParaRPr b="1" sz="900">
              <a:solidFill>
                <a:schemeClr val="dk1"/>
              </a:solidFill>
              <a:latin typeface="Times New Roman"/>
              <a:ea typeface="Times New Roman"/>
              <a:cs typeface="Times New Roman"/>
              <a:sym typeface="Times New Roman"/>
            </a:endParaRPr>
          </a:p>
          <a:p>
            <a:pPr indent="-285750" lvl="0" marL="457200" rtl="0" algn="l">
              <a:spcBef>
                <a:spcPts val="1200"/>
              </a:spcBef>
              <a:spcAft>
                <a:spcPts val="0"/>
              </a:spcAft>
              <a:buClr>
                <a:schemeClr val="dk1"/>
              </a:buClr>
              <a:buSzPts val="900"/>
              <a:buChar char="●"/>
            </a:pPr>
            <a:r>
              <a:rPr b="1" lang="en" sz="900">
                <a:solidFill>
                  <a:schemeClr val="dk1"/>
                </a:solidFill>
                <a:latin typeface="Times New Roman"/>
                <a:ea typeface="Times New Roman"/>
                <a:cs typeface="Times New Roman"/>
                <a:sym typeface="Times New Roman"/>
              </a:rPr>
              <a:t>Disease Prediction:</a:t>
            </a:r>
            <a:r>
              <a:rPr lang="en" sz="900">
                <a:solidFill>
                  <a:schemeClr val="dk1"/>
                </a:solidFill>
                <a:latin typeface="Times New Roman"/>
                <a:ea typeface="Times New Roman"/>
                <a:cs typeface="Times New Roman"/>
                <a:sym typeface="Times New Roman"/>
              </a:rPr>
              <a:t> Like XGBoost, LightGBM is used in predictive models for disease diagnosis, analyzing patient data for patterns.</a:t>
            </a:r>
            <a:endParaRPr sz="900">
              <a:solidFill>
                <a:schemeClr val="dk1"/>
              </a:solidFill>
              <a:latin typeface="Times New Roman"/>
              <a:ea typeface="Times New Roman"/>
              <a:cs typeface="Times New Roman"/>
              <a:sym typeface="Times New Roman"/>
            </a:endParaRPr>
          </a:p>
          <a:p>
            <a:pPr indent="-285750" lvl="0" marL="457200" rtl="0" algn="l">
              <a:spcBef>
                <a:spcPts val="0"/>
              </a:spcBef>
              <a:spcAft>
                <a:spcPts val="0"/>
              </a:spcAft>
              <a:buClr>
                <a:schemeClr val="dk1"/>
              </a:buClr>
              <a:buSzPts val="900"/>
              <a:buChar char="●"/>
            </a:pPr>
            <a:r>
              <a:rPr b="1" lang="en" sz="900">
                <a:solidFill>
                  <a:schemeClr val="dk1"/>
                </a:solidFill>
                <a:latin typeface="Times New Roman"/>
                <a:ea typeface="Times New Roman"/>
                <a:cs typeface="Times New Roman"/>
                <a:sym typeface="Times New Roman"/>
              </a:rPr>
              <a:t>Patient Outcome Prediction:</a:t>
            </a:r>
            <a:r>
              <a:rPr lang="en" sz="900">
                <a:solidFill>
                  <a:schemeClr val="dk1"/>
                </a:solidFill>
                <a:latin typeface="Times New Roman"/>
                <a:ea typeface="Times New Roman"/>
                <a:cs typeface="Times New Roman"/>
                <a:sym typeface="Times New Roman"/>
              </a:rPr>
              <a:t> It helps predict patient outcomes and treatment effectiveness.</a:t>
            </a:r>
            <a:endParaRPr sz="9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900">
                <a:solidFill>
                  <a:schemeClr val="dk1"/>
                </a:solidFill>
                <a:latin typeface="Times New Roman"/>
                <a:ea typeface="Times New Roman"/>
                <a:cs typeface="Times New Roman"/>
                <a:sym typeface="Times New Roman"/>
              </a:rPr>
              <a:t>Marketing and Advertising:</a:t>
            </a:r>
            <a:endParaRPr b="1" sz="900">
              <a:solidFill>
                <a:schemeClr val="dk1"/>
              </a:solidFill>
              <a:latin typeface="Times New Roman"/>
              <a:ea typeface="Times New Roman"/>
              <a:cs typeface="Times New Roman"/>
              <a:sym typeface="Times New Roman"/>
            </a:endParaRPr>
          </a:p>
          <a:p>
            <a:pPr indent="-285750" lvl="0" marL="457200" rtl="0" algn="l">
              <a:spcBef>
                <a:spcPts val="1200"/>
              </a:spcBef>
              <a:spcAft>
                <a:spcPts val="0"/>
              </a:spcAft>
              <a:buClr>
                <a:schemeClr val="dk1"/>
              </a:buClr>
              <a:buSzPts val="900"/>
              <a:buChar char="●"/>
            </a:pPr>
            <a:r>
              <a:rPr b="1" lang="en" sz="900">
                <a:solidFill>
                  <a:schemeClr val="dk1"/>
                </a:solidFill>
                <a:latin typeface="Times New Roman"/>
                <a:ea typeface="Times New Roman"/>
                <a:cs typeface="Times New Roman"/>
                <a:sym typeface="Times New Roman"/>
              </a:rPr>
              <a:t>Ad Targeting:</a:t>
            </a:r>
            <a:r>
              <a:rPr lang="en" sz="900">
                <a:solidFill>
                  <a:schemeClr val="dk1"/>
                </a:solidFill>
                <a:latin typeface="Times New Roman"/>
                <a:ea typeface="Times New Roman"/>
                <a:cs typeface="Times New Roman"/>
                <a:sym typeface="Times New Roman"/>
              </a:rPr>
              <a:t> LightGBM models are used to predict which ads are most likely to engage users, improving ad placement strategies.</a:t>
            </a:r>
            <a:endParaRPr sz="900">
              <a:solidFill>
                <a:schemeClr val="dk1"/>
              </a:solidFill>
              <a:latin typeface="Times New Roman"/>
              <a:ea typeface="Times New Roman"/>
              <a:cs typeface="Times New Roman"/>
              <a:sym typeface="Times New Roman"/>
            </a:endParaRPr>
          </a:p>
          <a:p>
            <a:pPr indent="-285750" lvl="0" marL="457200" rtl="0" algn="l">
              <a:spcBef>
                <a:spcPts val="0"/>
              </a:spcBef>
              <a:spcAft>
                <a:spcPts val="0"/>
              </a:spcAft>
              <a:buClr>
                <a:schemeClr val="dk1"/>
              </a:buClr>
              <a:buSzPts val="900"/>
              <a:buChar char="●"/>
            </a:pPr>
            <a:r>
              <a:rPr b="1" lang="en" sz="900">
                <a:solidFill>
                  <a:schemeClr val="dk1"/>
                </a:solidFill>
                <a:latin typeface="Times New Roman"/>
                <a:ea typeface="Times New Roman"/>
                <a:cs typeface="Times New Roman"/>
                <a:sym typeface="Times New Roman"/>
              </a:rPr>
              <a:t>Churn Prediction:</a:t>
            </a:r>
            <a:r>
              <a:rPr lang="en" sz="900">
                <a:solidFill>
                  <a:schemeClr val="dk1"/>
                </a:solidFill>
                <a:latin typeface="Times New Roman"/>
                <a:ea typeface="Times New Roman"/>
                <a:cs typeface="Times New Roman"/>
                <a:sym typeface="Times New Roman"/>
              </a:rPr>
              <a:t> Companies use this to predict which customers are likely to leave, allowing them to take preventive measures.</a:t>
            </a:r>
            <a:endParaRPr sz="9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900">
                <a:solidFill>
                  <a:schemeClr val="dk1"/>
                </a:solidFill>
                <a:latin typeface="Times New Roman"/>
                <a:ea typeface="Times New Roman"/>
                <a:cs typeface="Times New Roman"/>
                <a:sym typeface="Times New Roman"/>
              </a:rPr>
              <a:t>Energy:</a:t>
            </a:r>
            <a:endParaRPr b="1" sz="900">
              <a:solidFill>
                <a:schemeClr val="dk1"/>
              </a:solidFill>
              <a:latin typeface="Times New Roman"/>
              <a:ea typeface="Times New Roman"/>
              <a:cs typeface="Times New Roman"/>
              <a:sym typeface="Times New Roman"/>
            </a:endParaRPr>
          </a:p>
          <a:p>
            <a:pPr indent="-285750" lvl="0" marL="457200" rtl="0" algn="l">
              <a:spcBef>
                <a:spcPts val="1200"/>
              </a:spcBef>
              <a:spcAft>
                <a:spcPts val="0"/>
              </a:spcAft>
              <a:buClr>
                <a:schemeClr val="dk1"/>
              </a:buClr>
              <a:buSzPts val="900"/>
              <a:buChar char="●"/>
            </a:pPr>
            <a:r>
              <a:rPr b="1" lang="en" sz="900">
                <a:solidFill>
                  <a:schemeClr val="dk1"/>
                </a:solidFill>
                <a:latin typeface="Times New Roman"/>
                <a:ea typeface="Times New Roman"/>
                <a:cs typeface="Times New Roman"/>
                <a:sym typeface="Times New Roman"/>
              </a:rPr>
              <a:t>Consumption Forecasting:</a:t>
            </a:r>
            <a:r>
              <a:rPr lang="en" sz="900">
                <a:solidFill>
                  <a:schemeClr val="dk1"/>
                </a:solidFill>
                <a:latin typeface="Times New Roman"/>
                <a:ea typeface="Times New Roman"/>
                <a:cs typeface="Times New Roman"/>
                <a:sym typeface="Times New Roman"/>
              </a:rPr>
              <a:t> Energy companies use LightGBM to predict energy usage patterns and optimize grid management.</a:t>
            </a:r>
            <a:endParaRPr sz="900">
              <a:solidFill>
                <a:schemeClr val="dk1"/>
              </a:solidFill>
              <a:latin typeface="Times New Roman"/>
              <a:ea typeface="Times New Roman"/>
              <a:cs typeface="Times New Roman"/>
              <a:sym typeface="Times New Roman"/>
            </a:endParaRPr>
          </a:p>
          <a:p>
            <a:pPr indent="-285750" lvl="0" marL="457200" rtl="0" algn="l">
              <a:spcBef>
                <a:spcPts val="0"/>
              </a:spcBef>
              <a:spcAft>
                <a:spcPts val="0"/>
              </a:spcAft>
              <a:buClr>
                <a:schemeClr val="dk1"/>
              </a:buClr>
              <a:buSzPts val="900"/>
              <a:buChar char="●"/>
            </a:pPr>
            <a:r>
              <a:rPr b="1" lang="en" sz="900">
                <a:solidFill>
                  <a:schemeClr val="dk1"/>
                </a:solidFill>
                <a:latin typeface="Times New Roman"/>
                <a:ea typeface="Times New Roman"/>
                <a:cs typeface="Times New Roman"/>
                <a:sym typeface="Times New Roman"/>
              </a:rPr>
              <a:t>Fault Detection:</a:t>
            </a:r>
            <a:r>
              <a:rPr lang="en" sz="900">
                <a:solidFill>
                  <a:schemeClr val="dk1"/>
                </a:solidFill>
                <a:latin typeface="Times New Roman"/>
                <a:ea typeface="Times New Roman"/>
                <a:cs typeface="Times New Roman"/>
                <a:sym typeface="Times New Roman"/>
              </a:rPr>
              <a:t> In power systems, it can detect potential faults and prevent failures.</a:t>
            </a:r>
            <a:endParaRPr sz="9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900">
                <a:solidFill>
                  <a:schemeClr val="dk1"/>
                </a:solidFill>
                <a:latin typeface="Times New Roman"/>
                <a:ea typeface="Times New Roman"/>
                <a:cs typeface="Times New Roman"/>
                <a:sym typeface="Times New Roman"/>
              </a:rPr>
              <a:t>Sports Analytics:</a:t>
            </a:r>
            <a:endParaRPr b="1" sz="900">
              <a:solidFill>
                <a:schemeClr val="dk1"/>
              </a:solidFill>
              <a:latin typeface="Times New Roman"/>
              <a:ea typeface="Times New Roman"/>
              <a:cs typeface="Times New Roman"/>
              <a:sym typeface="Times New Roman"/>
            </a:endParaRPr>
          </a:p>
          <a:p>
            <a:pPr indent="-285750" lvl="0" marL="457200" rtl="0" algn="l">
              <a:spcBef>
                <a:spcPts val="1200"/>
              </a:spcBef>
              <a:spcAft>
                <a:spcPts val="0"/>
              </a:spcAft>
              <a:buClr>
                <a:schemeClr val="dk1"/>
              </a:buClr>
              <a:buSzPts val="900"/>
              <a:buChar char="●"/>
            </a:pPr>
            <a:r>
              <a:rPr b="1" lang="en" sz="900">
                <a:solidFill>
                  <a:schemeClr val="dk1"/>
                </a:solidFill>
                <a:latin typeface="Times New Roman"/>
                <a:ea typeface="Times New Roman"/>
                <a:cs typeface="Times New Roman"/>
                <a:sym typeface="Times New Roman"/>
              </a:rPr>
              <a:t>Performance Analysis:</a:t>
            </a:r>
            <a:r>
              <a:rPr lang="en" sz="900">
                <a:solidFill>
                  <a:schemeClr val="dk1"/>
                </a:solidFill>
                <a:latin typeface="Times New Roman"/>
                <a:ea typeface="Times New Roman"/>
                <a:cs typeface="Times New Roman"/>
                <a:sym typeface="Times New Roman"/>
              </a:rPr>
              <a:t> It helps in analyzing player and team performance by processing large datasets with multiple features.</a:t>
            </a:r>
            <a:endParaRPr sz="9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9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238233" y="406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AdaBoost Regressor</a:t>
            </a:r>
            <a:endParaRPr>
              <a:latin typeface="Times New Roman"/>
              <a:ea typeface="Times New Roman"/>
              <a:cs typeface="Times New Roman"/>
              <a:sym typeface="Times New Roman"/>
            </a:endParaRPr>
          </a:p>
        </p:txBody>
      </p:sp>
      <p:sp>
        <p:nvSpPr>
          <p:cNvPr id="61" name="Google Shape;61;p14"/>
          <p:cNvSpPr txBox="1"/>
          <p:nvPr>
            <p:ph idx="1" type="subTitle"/>
          </p:nvPr>
        </p:nvSpPr>
        <p:spPr>
          <a:xfrm>
            <a:off x="311700" y="26724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(Adaptive Boosting A</a:t>
            </a:r>
            <a:r>
              <a:rPr lang="en">
                <a:latin typeface="Times New Roman"/>
                <a:ea typeface="Times New Roman"/>
                <a:cs typeface="Times New Roman"/>
                <a:sym typeface="Times New Roman"/>
              </a:rPr>
              <a:t>lgorithm</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3116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20">
                <a:latin typeface="Times New Roman"/>
                <a:ea typeface="Times New Roman"/>
                <a:cs typeface="Times New Roman"/>
                <a:sym typeface="Times New Roman"/>
              </a:rPr>
              <a:t>Adaboost Regressor</a:t>
            </a:r>
            <a:endParaRPr sz="2220">
              <a:latin typeface="Times New Roman"/>
              <a:ea typeface="Times New Roman"/>
              <a:cs typeface="Times New Roman"/>
              <a:sym typeface="Times New Roman"/>
            </a:endParaRPr>
          </a:p>
        </p:txBody>
      </p:sp>
      <p:sp>
        <p:nvSpPr>
          <p:cNvPr id="67" name="Google Shape;67;p15"/>
          <p:cNvSpPr txBox="1"/>
          <p:nvPr>
            <p:ph idx="1" type="body"/>
          </p:nvPr>
        </p:nvSpPr>
        <p:spPr>
          <a:xfrm>
            <a:off x="311688" y="7810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100">
              <a:solidFill>
                <a:schemeClr val="dk1"/>
              </a:solidFill>
            </a:endParaRPr>
          </a:p>
          <a:p>
            <a:pPr indent="0" lvl="0" marL="0" rtl="0" algn="l">
              <a:spcBef>
                <a:spcPts val="1200"/>
              </a:spcBef>
              <a:spcAft>
                <a:spcPts val="0"/>
              </a:spcAft>
              <a:buNone/>
            </a:pPr>
            <a:r>
              <a:rPr lang="en" sz="1100">
                <a:solidFill>
                  <a:schemeClr val="dk1"/>
                </a:solidFill>
              </a:rPr>
              <a:t>      </a:t>
            </a:r>
            <a:r>
              <a:rPr lang="en" sz="1200">
                <a:solidFill>
                  <a:schemeClr val="dk1"/>
                </a:solidFill>
                <a:latin typeface="Times New Roman"/>
                <a:ea typeface="Times New Roman"/>
                <a:cs typeface="Times New Roman"/>
                <a:sym typeface="Times New Roman"/>
              </a:rPr>
              <a:t>AdaBoost, is a machine learning algorithm that belongs to a family of methods known as </a:t>
            </a:r>
            <a:r>
              <a:rPr b="1" lang="en" sz="1200">
                <a:solidFill>
                  <a:schemeClr val="dk1"/>
                </a:solidFill>
                <a:latin typeface="Times New Roman"/>
                <a:ea typeface="Times New Roman"/>
                <a:cs typeface="Times New Roman"/>
                <a:sym typeface="Times New Roman"/>
              </a:rPr>
              <a:t>ensemble methods</a:t>
            </a:r>
            <a:r>
              <a:rPr lang="en" sz="1200">
                <a:solidFill>
                  <a:schemeClr val="dk1"/>
                </a:solidFill>
                <a:latin typeface="Times New Roman"/>
                <a:ea typeface="Times New Roman"/>
                <a:cs typeface="Times New Roman"/>
                <a:sym typeface="Times New Roman"/>
              </a:rPr>
              <a:t>.it is a boosting algorithm that combines multiple weak learners to create a strong learner for regression tasks. It builds a model iteratively by focusing on the data points that previous models mispredicted.</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rPr lang="en" sz="1100">
                <a:solidFill>
                  <a:schemeClr val="dk1"/>
                </a:solidFill>
              </a:rPr>
              <a:t>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pic>
        <p:nvPicPr>
          <p:cNvPr id="68" name="Google Shape;68;p15"/>
          <p:cNvPicPr preferRelativeResize="0"/>
          <p:nvPr/>
        </p:nvPicPr>
        <p:blipFill>
          <a:blip r:embed="rId3">
            <a:alphaModFix/>
          </a:blip>
          <a:stretch>
            <a:fillRect/>
          </a:stretch>
        </p:blipFill>
        <p:spPr>
          <a:xfrm>
            <a:off x="1995500" y="2146300"/>
            <a:ext cx="4718775" cy="2654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1" type="body"/>
          </p:nvPr>
        </p:nvSpPr>
        <p:spPr>
          <a:xfrm>
            <a:off x="235500" y="104725"/>
            <a:ext cx="8520600" cy="4657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b="1" lang="en" sz="4800">
                <a:solidFill>
                  <a:schemeClr val="dk1"/>
                </a:solidFill>
                <a:latin typeface="Times New Roman"/>
                <a:ea typeface="Times New Roman"/>
                <a:cs typeface="Times New Roman"/>
                <a:sym typeface="Times New Roman"/>
              </a:rPr>
              <a:t>Working Principle</a:t>
            </a:r>
            <a:endParaRPr b="1" sz="4800">
              <a:solidFill>
                <a:schemeClr val="dk1"/>
              </a:solidFill>
              <a:latin typeface="Times New Roman"/>
              <a:ea typeface="Times New Roman"/>
              <a:cs typeface="Times New Roman"/>
              <a:sym typeface="Times New Roman"/>
            </a:endParaRPr>
          </a:p>
          <a:p>
            <a:pPr indent="-304800" lvl="0" marL="457200" rtl="0" algn="l">
              <a:spcBef>
                <a:spcPts val="1200"/>
              </a:spcBef>
              <a:spcAft>
                <a:spcPts val="0"/>
              </a:spcAft>
              <a:buClr>
                <a:schemeClr val="dk1"/>
              </a:buClr>
              <a:buSzPct val="100000"/>
              <a:buFont typeface="Times New Roman"/>
              <a:buChar char="●"/>
            </a:pPr>
            <a:r>
              <a:rPr lang="en" sz="4800">
                <a:solidFill>
                  <a:schemeClr val="dk1"/>
                </a:solidFill>
                <a:latin typeface="Times New Roman"/>
                <a:ea typeface="Times New Roman"/>
                <a:cs typeface="Times New Roman"/>
                <a:sym typeface="Times New Roman"/>
              </a:rPr>
              <a:t>    Starts with an initial model (weak learner), usually a decision tree.</a:t>
            </a:r>
            <a:endParaRPr sz="48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ct val="100000"/>
              <a:buFont typeface="Times New Roman"/>
              <a:buChar char="●"/>
            </a:pPr>
            <a:r>
              <a:rPr lang="en" sz="4800">
                <a:solidFill>
                  <a:schemeClr val="dk1"/>
                </a:solidFill>
                <a:latin typeface="Times New Roman"/>
                <a:ea typeface="Times New Roman"/>
                <a:cs typeface="Times New Roman"/>
                <a:sym typeface="Times New Roman"/>
              </a:rPr>
              <a:t>     Assigns equal weights to all training data points.</a:t>
            </a:r>
            <a:endParaRPr sz="48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ct val="100000"/>
              <a:buFont typeface="Times New Roman"/>
              <a:buChar char="●"/>
            </a:pPr>
            <a:r>
              <a:rPr lang="en" sz="4800">
                <a:solidFill>
                  <a:schemeClr val="dk1"/>
                </a:solidFill>
                <a:latin typeface="Times New Roman"/>
                <a:ea typeface="Times New Roman"/>
                <a:cs typeface="Times New Roman"/>
                <a:sym typeface="Times New Roman"/>
              </a:rPr>
              <a:t>     Iteratively trains a new model, focusing more on the points with high errors from the previous model.</a:t>
            </a:r>
            <a:endParaRPr sz="48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ct val="100000"/>
              <a:buFont typeface="Times New Roman"/>
              <a:buChar char="●"/>
            </a:pPr>
            <a:r>
              <a:rPr lang="en" sz="4800">
                <a:solidFill>
                  <a:schemeClr val="dk1"/>
                </a:solidFill>
                <a:latin typeface="Times New Roman"/>
                <a:ea typeface="Times New Roman"/>
                <a:cs typeface="Times New Roman"/>
                <a:sym typeface="Times New Roman"/>
              </a:rPr>
              <a:t>     Final prediction is a weighted average of all models.</a:t>
            </a:r>
            <a:endParaRPr sz="48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 sz="4800">
                <a:solidFill>
                  <a:schemeClr val="dk1"/>
                </a:solidFill>
                <a:latin typeface="Times New Roman"/>
                <a:ea typeface="Times New Roman"/>
                <a:cs typeface="Times New Roman"/>
                <a:sym typeface="Times New Roman"/>
              </a:rPr>
              <a:t>Advantages </a:t>
            </a:r>
            <a:endParaRPr b="1" sz="4800">
              <a:solidFill>
                <a:schemeClr val="dk1"/>
              </a:solidFill>
              <a:latin typeface="Times New Roman"/>
              <a:ea typeface="Times New Roman"/>
              <a:cs typeface="Times New Roman"/>
              <a:sym typeface="Times New Roman"/>
            </a:endParaRPr>
          </a:p>
          <a:p>
            <a:pPr indent="-304800" lvl="0" marL="457200" rtl="0" algn="l">
              <a:spcBef>
                <a:spcPts val="1200"/>
              </a:spcBef>
              <a:spcAft>
                <a:spcPts val="0"/>
              </a:spcAft>
              <a:buClr>
                <a:schemeClr val="dk1"/>
              </a:buClr>
              <a:buSzPct val="100000"/>
              <a:buFont typeface="Times New Roman"/>
              <a:buChar char="●"/>
            </a:pPr>
            <a:r>
              <a:rPr lang="en" sz="4800">
                <a:solidFill>
                  <a:schemeClr val="dk1"/>
                </a:solidFill>
                <a:latin typeface="Times New Roman"/>
                <a:ea typeface="Times New Roman"/>
                <a:cs typeface="Times New Roman"/>
                <a:sym typeface="Times New Roman"/>
              </a:rPr>
              <a:t>Improved accuracy by focusing on difficult cases, AdaBoost often provides better predictions than individual weak learners.</a:t>
            </a:r>
            <a:endParaRPr sz="48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ct val="100000"/>
              <a:buFont typeface="Times New Roman"/>
              <a:buChar char="●"/>
            </a:pPr>
            <a:r>
              <a:rPr lang="en" sz="4800">
                <a:solidFill>
                  <a:schemeClr val="dk1"/>
                </a:solidFill>
                <a:latin typeface="Times New Roman"/>
                <a:ea typeface="Times New Roman"/>
                <a:cs typeface="Times New Roman"/>
                <a:sym typeface="Times New Roman"/>
              </a:rPr>
              <a:t>It can work with various types of weak learners and handle both classification and regression tasks.</a:t>
            </a:r>
            <a:endParaRPr sz="48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ct val="100000"/>
              <a:buFont typeface="Times New Roman"/>
              <a:buChar char="●"/>
            </a:pPr>
            <a:r>
              <a:rPr lang="en" sz="4800">
                <a:solidFill>
                  <a:schemeClr val="dk1"/>
                </a:solidFill>
                <a:latin typeface="Times New Roman"/>
                <a:ea typeface="Times New Roman"/>
                <a:cs typeface="Times New Roman"/>
                <a:sym typeface="Times New Roman"/>
              </a:rPr>
              <a:t>Can achieve high accuracy.</a:t>
            </a:r>
            <a:endParaRPr sz="48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ct val="100000"/>
              <a:buFont typeface="Times New Roman"/>
              <a:buChar char="●"/>
            </a:pPr>
            <a:r>
              <a:rPr lang="en" sz="4800">
                <a:solidFill>
                  <a:schemeClr val="dk1"/>
                </a:solidFill>
                <a:latin typeface="Times New Roman"/>
                <a:ea typeface="Times New Roman"/>
                <a:cs typeface="Times New Roman"/>
                <a:sym typeface="Times New Roman"/>
              </a:rPr>
              <a:t>Robust to overfitting in certain scenarios.</a:t>
            </a:r>
            <a:endParaRPr sz="48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ct val="100000"/>
              <a:buFont typeface="Times New Roman"/>
              <a:buChar char="●"/>
            </a:pPr>
            <a:r>
              <a:rPr lang="en" sz="4800">
                <a:solidFill>
                  <a:schemeClr val="dk1"/>
                </a:solidFill>
                <a:latin typeface="Times New Roman"/>
                <a:ea typeface="Times New Roman"/>
                <a:cs typeface="Times New Roman"/>
                <a:sym typeface="Times New Roman"/>
              </a:rPr>
              <a:t>Effective with less tuning compared to other models.</a:t>
            </a:r>
            <a:endParaRPr sz="48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 sz="4800">
                <a:solidFill>
                  <a:schemeClr val="dk1"/>
                </a:solidFill>
                <a:latin typeface="Times New Roman"/>
                <a:ea typeface="Times New Roman"/>
                <a:cs typeface="Times New Roman"/>
                <a:sym typeface="Times New Roman"/>
              </a:rPr>
              <a:t>Disadvantages</a:t>
            </a:r>
            <a:endParaRPr b="1" sz="4800">
              <a:solidFill>
                <a:schemeClr val="dk1"/>
              </a:solidFill>
              <a:latin typeface="Times New Roman"/>
              <a:ea typeface="Times New Roman"/>
              <a:cs typeface="Times New Roman"/>
              <a:sym typeface="Times New Roman"/>
            </a:endParaRPr>
          </a:p>
          <a:p>
            <a:pPr indent="-304800" lvl="0" marL="457200" rtl="0" algn="l">
              <a:spcBef>
                <a:spcPts val="1200"/>
              </a:spcBef>
              <a:spcAft>
                <a:spcPts val="0"/>
              </a:spcAft>
              <a:buClr>
                <a:schemeClr val="dk1"/>
              </a:buClr>
              <a:buSzPct val="100000"/>
              <a:buFont typeface="Times New Roman"/>
              <a:buChar char="●"/>
            </a:pPr>
            <a:r>
              <a:rPr lang="en" sz="4800">
                <a:solidFill>
                  <a:schemeClr val="dk1"/>
                </a:solidFill>
                <a:latin typeface="Times New Roman"/>
                <a:ea typeface="Times New Roman"/>
                <a:cs typeface="Times New Roman"/>
                <a:sym typeface="Times New Roman"/>
              </a:rPr>
              <a:t>Sensitive to noisy data and outliers.</a:t>
            </a:r>
            <a:endParaRPr sz="48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ct val="100000"/>
              <a:buFont typeface="Times New Roman"/>
              <a:buChar char="●"/>
            </a:pPr>
            <a:r>
              <a:rPr lang="en" sz="4800">
                <a:solidFill>
                  <a:schemeClr val="dk1"/>
                </a:solidFill>
                <a:latin typeface="Times New Roman"/>
                <a:ea typeface="Times New Roman"/>
                <a:cs typeface="Times New Roman"/>
                <a:sym typeface="Times New Roman"/>
              </a:rPr>
              <a:t>Requires careful selection of weak learners.</a:t>
            </a:r>
            <a:endParaRPr sz="48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ct val="100000"/>
              <a:buFont typeface="Times New Roman"/>
              <a:buChar char="●"/>
            </a:pPr>
            <a:r>
              <a:rPr lang="en" sz="4800">
                <a:solidFill>
                  <a:schemeClr val="dk1"/>
                </a:solidFill>
                <a:latin typeface="Times New Roman"/>
                <a:ea typeface="Times New Roman"/>
                <a:cs typeface="Times New Roman"/>
                <a:sym typeface="Times New Roman"/>
              </a:rPr>
              <a:t>Performance heavily depends on the quality of the base model.</a:t>
            </a:r>
            <a:endParaRPr sz="48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 sz="4800">
                <a:solidFill>
                  <a:schemeClr val="dk1"/>
                </a:solidFill>
                <a:latin typeface="Times New Roman"/>
                <a:ea typeface="Times New Roman"/>
                <a:cs typeface="Times New Roman"/>
                <a:sym typeface="Times New Roman"/>
              </a:rPr>
              <a:t>Applications:</a:t>
            </a:r>
            <a:endParaRPr b="1" sz="4800">
              <a:solidFill>
                <a:schemeClr val="dk1"/>
              </a:solidFill>
              <a:latin typeface="Times New Roman"/>
              <a:ea typeface="Times New Roman"/>
              <a:cs typeface="Times New Roman"/>
              <a:sym typeface="Times New Roman"/>
            </a:endParaRPr>
          </a:p>
          <a:p>
            <a:pPr indent="-304800" lvl="0" marL="457200" rtl="0" algn="l">
              <a:spcBef>
                <a:spcPts val="1200"/>
              </a:spcBef>
              <a:spcAft>
                <a:spcPts val="0"/>
              </a:spcAft>
              <a:buClr>
                <a:schemeClr val="dk1"/>
              </a:buClr>
              <a:buSzPct val="100000"/>
              <a:buFont typeface="Times New Roman"/>
              <a:buChar char="●"/>
            </a:pPr>
            <a:r>
              <a:rPr lang="en" sz="4800">
                <a:solidFill>
                  <a:schemeClr val="dk1"/>
                </a:solidFill>
                <a:latin typeface="Times New Roman"/>
                <a:ea typeface="Times New Roman"/>
                <a:cs typeface="Times New Roman"/>
                <a:sym typeface="Times New Roman"/>
              </a:rPr>
              <a:t>Used in financial forecasting, risk management, and prediction models.</a:t>
            </a:r>
            <a:endParaRPr sz="48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ct val="100000"/>
              <a:buFont typeface="Times New Roman"/>
              <a:buChar char="●"/>
            </a:pPr>
            <a:r>
              <a:rPr lang="en" sz="4800">
                <a:solidFill>
                  <a:schemeClr val="dk1"/>
                </a:solidFill>
                <a:latin typeface="Times New Roman"/>
                <a:ea typeface="Times New Roman"/>
                <a:cs typeface="Times New Roman"/>
                <a:sym typeface="Times New Roman"/>
              </a:rPr>
              <a:t>Suitable for any regression problem where boosting is beneficial.</a:t>
            </a:r>
            <a:endParaRPr sz="48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48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48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48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257175" lvl="0" marL="457200" rtl="0" algn="l">
              <a:spcBef>
                <a:spcPts val="1200"/>
              </a:spcBef>
              <a:spcAft>
                <a:spcPts val="0"/>
              </a:spcAft>
              <a:buSzPct val="100000"/>
              <a:buFont typeface="Times New Roman"/>
              <a:buChar char="●"/>
            </a:pPr>
            <a:r>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ctrTitle"/>
          </p:nvPr>
        </p:nvSpPr>
        <p:spPr>
          <a:xfrm>
            <a:off x="238233" y="406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XG</a:t>
            </a:r>
            <a:r>
              <a:rPr lang="en">
                <a:latin typeface="Times New Roman"/>
                <a:ea typeface="Times New Roman"/>
                <a:cs typeface="Times New Roman"/>
                <a:sym typeface="Times New Roman"/>
              </a:rPr>
              <a:t>Boost Regressor</a:t>
            </a:r>
            <a:endParaRPr>
              <a:latin typeface="Times New Roman"/>
              <a:ea typeface="Times New Roman"/>
              <a:cs typeface="Times New Roman"/>
              <a:sym typeface="Times New Roman"/>
            </a:endParaRPr>
          </a:p>
        </p:txBody>
      </p:sp>
      <p:sp>
        <p:nvSpPr>
          <p:cNvPr id="79" name="Google Shape;79;p17"/>
          <p:cNvSpPr txBox="1"/>
          <p:nvPr>
            <p:ph idx="1" type="subTitle"/>
          </p:nvPr>
        </p:nvSpPr>
        <p:spPr>
          <a:xfrm>
            <a:off x="311700" y="26724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Extreme Gradient Boosting</a:t>
            </a:r>
            <a:r>
              <a:rPr lang="en">
                <a:solidFill>
                  <a:schemeClr val="dk1"/>
                </a:solidFill>
                <a:latin typeface="Times New Roman"/>
                <a:ea typeface="Times New Roman"/>
                <a:cs typeface="Times New Roman"/>
                <a:sym typeface="Times New Roman"/>
              </a:rPr>
              <a:t> Algorithm)</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31167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1200">
                <a:latin typeface="Times New Roman"/>
                <a:ea typeface="Times New Roman"/>
                <a:cs typeface="Times New Roman"/>
                <a:sym typeface="Times New Roman"/>
              </a:rPr>
              <a:t>XGBoost  Regressor</a:t>
            </a:r>
            <a:endParaRPr sz="2220">
              <a:latin typeface="Times New Roman"/>
              <a:ea typeface="Times New Roman"/>
              <a:cs typeface="Times New Roman"/>
              <a:sym typeface="Times New Roman"/>
            </a:endParaRPr>
          </a:p>
        </p:txBody>
      </p:sp>
      <p:sp>
        <p:nvSpPr>
          <p:cNvPr id="85" name="Google Shape;85;p18"/>
          <p:cNvSpPr txBox="1"/>
          <p:nvPr>
            <p:ph idx="1" type="body"/>
          </p:nvPr>
        </p:nvSpPr>
        <p:spPr>
          <a:xfrm>
            <a:off x="311688" y="7810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100">
              <a:solidFill>
                <a:schemeClr val="dk1"/>
              </a:solidFill>
            </a:endParaRPr>
          </a:p>
          <a:p>
            <a:pPr indent="0" lvl="0" marL="0" rtl="0" algn="l">
              <a:spcBef>
                <a:spcPts val="1200"/>
              </a:spcBef>
              <a:spcAft>
                <a:spcPts val="0"/>
              </a:spcAft>
              <a:buNone/>
            </a:pPr>
            <a:r>
              <a:rPr lang="en" sz="1100">
                <a:solidFill>
                  <a:schemeClr val="dk1"/>
                </a:solidFill>
              </a:rPr>
              <a:t>      </a:t>
            </a:r>
            <a:r>
              <a:rPr lang="en" sz="1200">
                <a:solidFill>
                  <a:schemeClr val="dk1"/>
                </a:solidFill>
                <a:latin typeface="Times New Roman"/>
                <a:ea typeface="Times New Roman"/>
                <a:cs typeface="Times New Roman"/>
                <a:sym typeface="Times New Roman"/>
              </a:rPr>
              <a:t>XGBoost is a powerful and widely-used ensemble learning technique that extends gradient boosting for better performance and efficiency. It has gained popularity in machine learning competitions and real-world applications due to its speed and accuracy.</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rPr lang="en" sz="1100">
                <a:solidFill>
                  <a:schemeClr val="dk1"/>
                </a:solidFill>
              </a:rPr>
              <a:t>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pic>
        <p:nvPicPr>
          <p:cNvPr id="86" name="Google Shape;86;p18"/>
          <p:cNvPicPr preferRelativeResize="0"/>
          <p:nvPr/>
        </p:nvPicPr>
        <p:blipFill>
          <a:blip r:embed="rId3">
            <a:alphaModFix/>
          </a:blip>
          <a:stretch>
            <a:fillRect/>
          </a:stretch>
        </p:blipFill>
        <p:spPr>
          <a:xfrm>
            <a:off x="1809750" y="2315100"/>
            <a:ext cx="4233326" cy="2248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9"/>
          <p:cNvPicPr preferRelativeResize="0"/>
          <p:nvPr/>
        </p:nvPicPr>
        <p:blipFill>
          <a:blip r:embed="rId3">
            <a:alphaModFix/>
          </a:blip>
          <a:stretch>
            <a:fillRect/>
          </a:stretch>
        </p:blipFill>
        <p:spPr>
          <a:xfrm>
            <a:off x="1396975" y="864925"/>
            <a:ext cx="5884350" cy="3413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idx="1" type="body"/>
          </p:nvPr>
        </p:nvSpPr>
        <p:spPr>
          <a:xfrm>
            <a:off x="235500" y="104725"/>
            <a:ext cx="8520600" cy="4657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4800">
                <a:solidFill>
                  <a:schemeClr val="dk1"/>
                </a:solidFill>
                <a:latin typeface="Times New Roman"/>
                <a:ea typeface="Times New Roman"/>
                <a:cs typeface="Times New Roman"/>
                <a:sym typeface="Times New Roman"/>
              </a:rPr>
              <a:t>Working Principle</a:t>
            </a:r>
            <a:endParaRPr b="1" sz="48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48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4800">
                <a:solidFill>
                  <a:schemeClr val="dk1"/>
                </a:solidFill>
                <a:latin typeface="Times New Roman"/>
                <a:ea typeface="Times New Roman"/>
                <a:cs typeface="Times New Roman"/>
                <a:sym typeface="Times New Roman"/>
              </a:rPr>
              <a:t>    </a:t>
            </a:r>
            <a:r>
              <a:rPr b="1" lang="en" sz="4800">
                <a:solidFill>
                  <a:schemeClr val="dk1"/>
                </a:solidFill>
                <a:latin typeface="Times New Roman"/>
                <a:ea typeface="Times New Roman"/>
                <a:cs typeface="Times New Roman"/>
                <a:sym typeface="Times New Roman"/>
              </a:rPr>
              <a:t>1. Gradient Boosting Framework:</a:t>
            </a:r>
            <a:endParaRPr b="1" sz="4800">
              <a:solidFill>
                <a:schemeClr val="dk1"/>
              </a:solidFill>
              <a:latin typeface="Times New Roman"/>
              <a:ea typeface="Times New Roman"/>
              <a:cs typeface="Times New Roman"/>
              <a:sym typeface="Times New Roman"/>
            </a:endParaRPr>
          </a:p>
          <a:p>
            <a:pPr indent="-304800" lvl="0" marL="457200" rtl="0" algn="l">
              <a:spcBef>
                <a:spcPts val="1200"/>
              </a:spcBef>
              <a:spcAft>
                <a:spcPts val="0"/>
              </a:spcAft>
              <a:buClr>
                <a:schemeClr val="dk1"/>
              </a:buClr>
              <a:buSzPct val="100000"/>
              <a:buChar char="●"/>
            </a:pPr>
            <a:r>
              <a:rPr b="1" lang="en" sz="4800">
                <a:solidFill>
                  <a:schemeClr val="dk1"/>
                </a:solidFill>
                <a:latin typeface="Times New Roman"/>
                <a:ea typeface="Times New Roman"/>
                <a:cs typeface="Times New Roman"/>
                <a:sym typeface="Times New Roman"/>
              </a:rPr>
              <a:t>Boosting</a:t>
            </a:r>
            <a:r>
              <a:rPr lang="en" sz="4800">
                <a:solidFill>
                  <a:schemeClr val="dk1"/>
                </a:solidFill>
                <a:latin typeface="Times New Roman"/>
                <a:ea typeface="Times New Roman"/>
                <a:cs typeface="Times New Roman"/>
                <a:sym typeface="Times New Roman"/>
              </a:rPr>
              <a:t>: where weak learners (typically decision trees) are sequentially added to the model. Each new learner focuses on correcting the errors made by the previous ones. This process continues until the model reaches a specified number of iterations or the errors are minimized.</a:t>
            </a:r>
            <a:endParaRPr sz="48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ct val="100000"/>
              <a:buChar char="●"/>
            </a:pPr>
            <a:r>
              <a:rPr b="1" lang="en" sz="4800">
                <a:solidFill>
                  <a:schemeClr val="dk1"/>
                </a:solidFill>
                <a:latin typeface="Times New Roman"/>
                <a:ea typeface="Times New Roman"/>
                <a:cs typeface="Times New Roman"/>
                <a:sym typeface="Times New Roman"/>
              </a:rPr>
              <a:t>Gradient Descent</a:t>
            </a:r>
            <a:r>
              <a:rPr lang="en" sz="4800">
                <a:solidFill>
                  <a:schemeClr val="dk1"/>
                </a:solidFill>
                <a:latin typeface="Times New Roman"/>
                <a:ea typeface="Times New Roman"/>
                <a:cs typeface="Times New Roman"/>
                <a:sym typeface="Times New Roman"/>
              </a:rPr>
              <a:t>: the boosting process is guided by gradient descent. Each iteration aims to minimize the loss function by computing gradients with respect to the model's predictions.</a:t>
            </a:r>
            <a:endParaRPr sz="4800">
              <a:solidFill>
                <a:schemeClr val="dk1"/>
              </a:solidFill>
              <a:latin typeface="Times New Roman"/>
              <a:ea typeface="Times New Roman"/>
              <a:cs typeface="Times New Roman"/>
              <a:sym typeface="Times New Roman"/>
            </a:endParaRPr>
          </a:p>
          <a:p>
            <a:pPr indent="0" lvl="0" marL="0" rtl="0" algn="l">
              <a:spcBef>
                <a:spcPts val="1400"/>
              </a:spcBef>
              <a:spcAft>
                <a:spcPts val="0"/>
              </a:spcAft>
              <a:buNone/>
            </a:pPr>
            <a:r>
              <a:rPr b="1" lang="en" sz="4800">
                <a:solidFill>
                  <a:schemeClr val="dk1"/>
                </a:solidFill>
                <a:latin typeface="Times New Roman"/>
                <a:ea typeface="Times New Roman"/>
                <a:cs typeface="Times New Roman"/>
                <a:sym typeface="Times New Roman"/>
              </a:rPr>
              <a:t>2. Regularization:</a:t>
            </a:r>
            <a:endParaRPr b="1" sz="4800">
              <a:solidFill>
                <a:schemeClr val="dk1"/>
              </a:solidFill>
              <a:latin typeface="Times New Roman"/>
              <a:ea typeface="Times New Roman"/>
              <a:cs typeface="Times New Roman"/>
              <a:sym typeface="Times New Roman"/>
            </a:endParaRPr>
          </a:p>
          <a:p>
            <a:pPr indent="-304800" lvl="0" marL="457200" rtl="0" algn="l">
              <a:spcBef>
                <a:spcPts val="1200"/>
              </a:spcBef>
              <a:spcAft>
                <a:spcPts val="0"/>
              </a:spcAft>
              <a:buClr>
                <a:schemeClr val="dk1"/>
              </a:buClr>
              <a:buSzPct val="100000"/>
              <a:buChar char="●"/>
            </a:pPr>
            <a:r>
              <a:rPr b="1" lang="en" sz="4800">
                <a:solidFill>
                  <a:schemeClr val="dk1"/>
                </a:solidFill>
                <a:latin typeface="Times New Roman"/>
                <a:ea typeface="Times New Roman"/>
                <a:cs typeface="Times New Roman"/>
                <a:sym typeface="Times New Roman"/>
              </a:rPr>
              <a:t>L1 and L2 Regularization</a:t>
            </a:r>
            <a:r>
              <a:rPr lang="en" sz="4800">
                <a:solidFill>
                  <a:schemeClr val="dk1"/>
                </a:solidFill>
                <a:latin typeface="Times New Roman"/>
                <a:ea typeface="Times New Roman"/>
                <a:cs typeface="Times New Roman"/>
                <a:sym typeface="Times New Roman"/>
              </a:rPr>
              <a:t>: XGBoost incorporates both L1 (Lasso) and L2 (Ridge) regularization terms in its objective function. These terms penalize large coefficients in the model, reducing the likelihood of overfitting by controlling the complexity of the trees.</a:t>
            </a:r>
            <a:endParaRPr sz="48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ct val="100000"/>
              <a:buChar char="●"/>
            </a:pPr>
            <a:r>
              <a:rPr b="1" lang="en" sz="4800">
                <a:solidFill>
                  <a:schemeClr val="dk1"/>
                </a:solidFill>
                <a:latin typeface="Times New Roman"/>
                <a:ea typeface="Times New Roman"/>
                <a:cs typeface="Times New Roman"/>
                <a:sym typeface="Times New Roman"/>
              </a:rPr>
              <a:t>Objective Function</a:t>
            </a:r>
            <a:r>
              <a:rPr lang="en" sz="4800">
                <a:solidFill>
                  <a:schemeClr val="dk1"/>
                </a:solidFill>
                <a:latin typeface="Times New Roman"/>
                <a:ea typeface="Times New Roman"/>
                <a:cs typeface="Times New Roman"/>
                <a:sym typeface="Times New Roman"/>
              </a:rPr>
              <a:t>: The regularized objective function in XGBoost balances the trade-off between model complexity and training loss. This helps in achieving better generalization on unseen data.</a:t>
            </a:r>
            <a:endParaRPr sz="4800">
              <a:solidFill>
                <a:schemeClr val="dk1"/>
              </a:solidFill>
              <a:latin typeface="Times New Roman"/>
              <a:ea typeface="Times New Roman"/>
              <a:cs typeface="Times New Roman"/>
              <a:sym typeface="Times New Roman"/>
            </a:endParaRPr>
          </a:p>
          <a:p>
            <a:pPr indent="0" lvl="0" marL="0" rtl="0" algn="l">
              <a:spcBef>
                <a:spcPts val="1400"/>
              </a:spcBef>
              <a:spcAft>
                <a:spcPts val="0"/>
              </a:spcAft>
              <a:buNone/>
            </a:pPr>
            <a:r>
              <a:rPr b="1" lang="en" sz="4800">
                <a:solidFill>
                  <a:schemeClr val="dk1"/>
                </a:solidFill>
                <a:latin typeface="Times New Roman"/>
                <a:ea typeface="Times New Roman"/>
                <a:cs typeface="Times New Roman"/>
                <a:sym typeface="Times New Roman"/>
              </a:rPr>
              <a:t>3. Tree Pruning and Sparsity Awareness:</a:t>
            </a:r>
            <a:endParaRPr b="1" sz="4800">
              <a:solidFill>
                <a:schemeClr val="dk1"/>
              </a:solidFill>
              <a:latin typeface="Times New Roman"/>
              <a:ea typeface="Times New Roman"/>
              <a:cs typeface="Times New Roman"/>
              <a:sym typeface="Times New Roman"/>
            </a:endParaRPr>
          </a:p>
          <a:p>
            <a:pPr indent="-304800" lvl="0" marL="457200" rtl="0" algn="l">
              <a:spcBef>
                <a:spcPts val="1200"/>
              </a:spcBef>
              <a:spcAft>
                <a:spcPts val="0"/>
              </a:spcAft>
              <a:buClr>
                <a:schemeClr val="dk1"/>
              </a:buClr>
              <a:buSzPct val="100000"/>
              <a:buChar char="●"/>
            </a:pPr>
            <a:r>
              <a:rPr b="1" lang="en" sz="4800">
                <a:solidFill>
                  <a:schemeClr val="dk1"/>
                </a:solidFill>
                <a:latin typeface="Times New Roman"/>
                <a:ea typeface="Times New Roman"/>
                <a:cs typeface="Times New Roman"/>
                <a:sym typeface="Times New Roman"/>
              </a:rPr>
              <a:t>Tree Pruning</a:t>
            </a:r>
            <a:r>
              <a:rPr lang="en" sz="4800">
                <a:solidFill>
                  <a:schemeClr val="dk1"/>
                </a:solidFill>
                <a:latin typeface="Times New Roman"/>
                <a:ea typeface="Times New Roman"/>
                <a:cs typeface="Times New Roman"/>
                <a:sym typeface="Times New Roman"/>
              </a:rPr>
              <a:t>: XGBoost uses a process called "tree pruning" to remove branches</a:t>
            </a:r>
            <a:endParaRPr sz="48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48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48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48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257175" lvl="0" marL="457200" rtl="0" algn="l">
              <a:spcBef>
                <a:spcPts val="1200"/>
              </a:spcBef>
              <a:spcAft>
                <a:spcPts val="0"/>
              </a:spcAft>
              <a:buSzPct val="100000"/>
              <a:buFont typeface="Times New Roman"/>
              <a:buChar char="●"/>
            </a:pPr>
            <a:r>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Advantages</a:t>
            </a:r>
            <a:endParaRPr sz="300"/>
          </a:p>
        </p:txBody>
      </p:sp>
      <p:sp>
        <p:nvSpPr>
          <p:cNvPr id="102" name="Google Shape;102;p21"/>
          <p:cNvSpPr txBox="1"/>
          <p:nvPr>
            <p:ph idx="1" type="body"/>
          </p:nvPr>
        </p:nvSpPr>
        <p:spPr>
          <a:xfrm>
            <a:off x="311700" y="1017725"/>
            <a:ext cx="8520600" cy="37476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Clr>
                <a:schemeClr val="dk1"/>
              </a:buClr>
              <a:buSzPts val="1200"/>
              <a:buFont typeface="Times New Roman"/>
              <a:buAutoNum type="arabicPeriod"/>
            </a:pPr>
            <a:r>
              <a:rPr b="1" lang="en" sz="1200">
                <a:solidFill>
                  <a:schemeClr val="dk1"/>
                </a:solidFill>
                <a:latin typeface="Times New Roman"/>
                <a:ea typeface="Times New Roman"/>
                <a:cs typeface="Times New Roman"/>
                <a:sym typeface="Times New Roman"/>
              </a:rPr>
              <a:t>High Performance and Accuracy</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AutoNum type="arabicPeriod"/>
            </a:pPr>
            <a:r>
              <a:rPr b="1" lang="en" sz="1200">
                <a:solidFill>
                  <a:schemeClr val="dk1"/>
                </a:solidFill>
                <a:latin typeface="Times New Roman"/>
                <a:ea typeface="Times New Roman"/>
                <a:cs typeface="Times New Roman"/>
                <a:sym typeface="Times New Roman"/>
              </a:rPr>
              <a:t>Regularization to Prevent Overfitting</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AutoNum type="arabicPeriod"/>
            </a:pPr>
            <a:r>
              <a:rPr b="1" lang="en" sz="1200">
                <a:solidFill>
                  <a:schemeClr val="dk1"/>
                </a:solidFill>
                <a:latin typeface="Times New Roman"/>
                <a:ea typeface="Times New Roman"/>
                <a:cs typeface="Times New Roman"/>
                <a:sym typeface="Times New Roman"/>
              </a:rPr>
              <a:t>Handling Missing Data</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AutoNum type="arabicPeriod"/>
            </a:pPr>
            <a:r>
              <a:rPr b="1" lang="en" sz="1200">
                <a:solidFill>
                  <a:schemeClr val="dk1"/>
                </a:solidFill>
                <a:latin typeface="Times New Roman"/>
                <a:ea typeface="Times New Roman"/>
                <a:cs typeface="Times New Roman"/>
                <a:sym typeface="Times New Roman"/>
              </a:rPr>
              <a:t>Flexibility</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Wide Range of Parameters</a:t>
            </a:r>
            <a:r>
              <a:rPr lang="en" sz="1200">
                <a:solidFill>
                  <a:schemeClr val="dk1"/>
                </a:solidFill>
                <a:latin typeface="Times New Roman"/>
                <a:ea typeface="Times New Roman"/>
                <a:cs typeface="Times New Roman"/>
                <a:sym typeface="Times New Roman"/>
              </a:rPr>
              <a:t>: It offers a variety of hyperparameters, allowing customization for different tasks. It can be tailored for classification, regression, and ranking problems.</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Custom Objective Functions</a:t>
            </a:r>
            <a:r>
              <a:rPr lang="en" sz="1200">
                <a:solidFill>
                  <a:schemeClr val="dk1"/>
                </a:solidFill>
                <a:latin typeface="Times New Roman"/>
                <a:ea typeface="Times New Roman"/>
                <a:cs typeface="Times New Roman"/>
                <a:sym typeface="Times New Roman"/>
              </a:rPr>
              <a:t>: You can define custom loss functions, making it adaptable to various machine learning problems.</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AutoNum type="arabicPeriod"/>
            </a:pPr>
            <a:r>
              <a:rPr b="1" lang="en" sz="1200">
                <a:solidFill>
                  <a:schemeClr val="dk1"/>
                </a:solidFill>
                <a:latin typeface="Times New Roman"/>
                <a:ea typeface="Times New Roman"/>
                <a:cs typeface="Times New Roman"/>
                <a:sym typeface="Times New Roman"/>
              </a:rPr>
              <a:t>Support for Cross-Validation and Early Stopping</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It has built-in support for cross-validation and early stopping, which can help in tuning the model and preventing overfitting during training.</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AutoNum type="arabicPeriod"/>
            </a:pPr>
            <a:r>
              <a:rPr b="1" lang="en" sz="1200">
                <a:solidFill>
                  <a:schemeClr val="dk1"/>
                </a:solidFill>
                <a:latin typeface="Times New Roman"/>
                <a:ea typeface="Times New Roman"/>
                <a:cs typeface="Times New Roman"/>
                <a:sym typeface="Times New Roman"/>
              </a:rPr>
              <a:t>Feature Importance</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It provides a clear view of feature importance, allowing you to understand which features contribute the most to predictions, which is useful for model interpretability.</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AutoNum type="arabicPeriod"/>
            </a:pPr>
            <a:r>
              <a:rPr b="1" lang="en" sz="1200">
                <a:solidFill>
                  <a:schemeClr val="dk1"/>
                </a:solidFill>
                <a:latin typeface="Times New Roman"/>
                <a:ea typeface="Times New Roman"/>
                <a:cs typeface="Times New Roman"/>
                <a:sym typeface="Times New Roman"/>
              </a:rPr>
              <a:t>Scalability</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It is highly scalable and can handle large datasets efficiently. It supports distributed computing, making it suitable for big data applications.</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