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73" r:id="rId2"/>
    <p:sldId id="405" r:id="rId3"/>
    <p:sldId id="404" r:id="rId4"/>
    <p:sldId id="406" r:id="rId5"/>
    <p:sldId id="407" r:id="rId6"/>
    <p:sldId id="408" r:id="rId7"/>
    <p:sldId id="410" r:id="rId8"/>
    <p:sldId id="413" r:id="rId9"/>
    <p:sldId id="411" r:id="rId10"/>
    <p:sldId id="412" r:id="rId11"/>
    <p:sldId id="409" r:id="rId12"/>
    <p:sldId id="435" r:id="rId13"/>
    <p:sldId id="414" r:id="rId14"/>
    <p:sldId id="415" r:id="rId15"/>
    <p:sldId id="417" r:id="rId16"/>
    <p:sldId id="436" r:id="rId17"/>
    <p:sldId id="437" r:id="rId18"/>
    <p:sldId id="438" r:id="rId19"/>
    <p:sldId id="439" r:id="rId20"/>
    <p:sldId id="440" r:id="rId21"/>
    <p:sldId id="433" r:id="rId22"/>
    <p:sldId id="416" r:id="rId23"/>
    <p:sldId id="434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30" r:id="rId33"/>
    <p:sldId id="427" r:id="rId34"/>
    <p:sldId id="428" r:id="rId35"/>
    <p:sldId id="429" r:id="rId36"/>
    <p:sldId id="431" r:id="rId37"/>
    <p:sldId id="432" r:id="rId38"/>
    <p:sldId id="402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ommaster.es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95A2-9324-404C-A798-FF263CEACCDA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254F4-82B1-4EFA-8A7C-22D21FAEA2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71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F2FEE-868E-4ED1-9ACC-222C3D8B3D46}" type="datetimeFigureOut">
              <a:rPr lang="es-ES" smtClean="0"/>
              <a:t>25/09/2019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1EAE7-BC45-4EEB-85F3-C1A7B5C199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73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874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823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351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525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999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627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63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631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63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631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63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5275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63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6276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914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3643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65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3915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954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1869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480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432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118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88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3945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6747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775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567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042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85756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8531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764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225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6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76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71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52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7D9E2EC-A2F8-4F2C-B0BC-D61FFABA076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77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lección y nombre del profe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dondear rectángulo de esquina diagonal"/>
          <p:cNvSpPr/>
          <p:nvPr userDrawn="1"/>
        </p:nvSpPr>
        <p:spPr>
          <a:xfrm>
            <a:off x="0" y="2643182"/>
            <a:ext cx="9144000" cy="1071570"/>
          </a:xfrm>
          <a:prstGeom prst="round2Diag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85720" y="2686046"/>
            <a:ext cx="8572560" cy="957268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14282" y="3786190"/>
            <a:ext cx="8643998" cy="5429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NOMBRE DEL PROFESOR (Profesión)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[Espacio reservado para el logotipo de la empresa patrocinadora de la lección]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6981"/>
            <a:ext cx="6335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28625" y="1571625"/>
            <a:ext cx="8286750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Texto del título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27080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sp>
        <p:nvSpPr>
          <p:cNvPr id="15" name="14 CuadroTexto"/>
          <p:cNvSpPr txBox="1"/>
          <p:nvPr userDrawn="1"/>
        </p:nvSpPr>
        <p:spPr>
          <a:xfrm>
            <a:off x="428596" y="8572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s-ES" b="1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 DE CONTENIDOS:</a:t>
            </a:r>
            <a:endParaRPr lang="es-E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  <p:sp>
        <p:nvSpPr>
          <p:cNvPr id="18" name="2 Marcador de contenido"/>
          <p:cNvSpPr>
            <a:spLocks noGrp="1"/>
          </p:cNvSpPr>
          <p:nvPr>
            <p:ph sz="half" idx="15" hasCustomPrompt="1"/>
          </p:nvPr>
        </p:nvSpPr>
        <p:spPr>
          <a:xfrm>
            <a:off x="457200" y="1285860"/>
            <a:ext cx="8186766" cy="4840303"/>
          </a:xfrm>
        </p:spPr>
        <p:txBody>
          <a:bodyPr/>
          <a:lstStyle>
            <a:lvl1pPr marL="514350" indent="-514350">
              <a:buFont typeface="Arial" pitchFamily="34" charset="0"/>
              <a:buChar char="•"/>
              <a:defRPr sz="2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-457200">
              <a:buFont typeface="Arial" pitchFamily="34" charset="0"/>
              <a:buChar char="•"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71600" indent="-457200">
              <a:buFont typeface="Arial" pitchFamily="34" charset="0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Arial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4"/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sp>
        <p:nvSpPr>
          <p:cNvPr id="13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488968"/>
          </a:xfrm>
        </p:spPr>
        <p:txBody>
          <a:bodyPr>
            <a:noAutofit/>
          </a:bodyPr>
          <a:lstStyle>
            <a:lvl1pPr algn="l">
              <a:defRPr sz="28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5" hasCustomPrompt="1"/>
          </p:nvPr>
        </p:nvSpPr>
        <p:spPr>
          <a:xfrm>
            <a:off x="457200" y="1714488"/>
            <a:ext cx="4043362" cy="4411675"/>
          </a:xfrm>
        </p:spPr>
        <p:txBody>
          <a:bodyPr/>
          <a:lstStyle>
            <a:lvl1pPr marL="514350" indent="-514350">
              <a:buFont typeface="+mj-lt"/>
              <a:buNone/>
              <a:defRPr sz="2000" b="1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-457200">
              <a:buFont typeface="+mj-lt"/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71600" indent="-457200">
              <a:buFont typeface="+mj-lt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+mj-lt"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lt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Texto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4"/>
            <a:endParaRPr lang="es-ES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6" hasCustomPrompt="1"/>
          </p:nvPr>
        </p:nvSpPr>
        <p:spPr>
          <a:xfrm>
            <a:off x="4643438" y="1714488"/>
            <a:ext cx="4043362" cy="4411675"/>
          </a:xfrm>
        </p:spPr>
        <p:txBody>
          <a:bodyPr/>
          <a:lstStyle>
            <a:lvl1pPr marL="514350" indent="-514350">
              <a:buFont typeface="+mj-lt"/>
              <a:buNone/>
              <a:defRPr sz="2000" b="1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-457200">
              <a:buFont typeface="+mj-lt"/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71600" indent="-457200">
              <a:buFont typeface="+mj-lt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+mj-lt"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lt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Texto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4"/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417530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457200" indent="-457200">
              <a:buFont typeface="+mj-lt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-457200">
              <a:buFont typeface="+mj-lt"/>
              <a:buAutoNum type="arabicPeriod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857232"/>
            <a:ext cx="8229600" cy="560406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s-ES" dirty="0"/>
              <a:t>Texto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5"/>
          </p:nvPr>
        </p:nvSpPr>
        <p:spPr>
          <a:xfrm>
            <a:off x="428596" y="1571612"/>
            <a:ext cx="8286779" cy="4643438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3008313" cy="649306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785794"/>
            <a:ext cx="5111750" cy="534036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800600"/>
            <a:ext cx="8286808" cy="566738"/>
          </a:xfrm>
        </p:spPr>
        <p:txBody>
          <a:bodyPr anchor="b"/>
          <a:lstStyle>
            <a:lvl1pPr algn="ctr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7158" y="857231"/>
            <a:ext cx="8429684" cy="38703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28596" y="5367338"/>
            <a:ext cx="8286808" cy="804862"/>
          </a:xfrm>
        </p:spPr>
        <p:txBody>
          <a:bodyPr>
            <a:noAutofit/>
          </a:bodyPr>
          <a:lstStyle>
            <a:lvl1pPr marL="0" indent="0" algn="ctr">
              <a:buNone/>
              <a:defRPr sz="30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6E1B-312A-423E-9AA8-10252D357A40}" type="datetimeFigureOut">
              <a:rPr lang="es-ES" smtClean="0"/>
              <a:pPr/>
              <a:t>25/09/2019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dondear rectángulo de esquina sencilla"/>
          <p:cNvSpPr/>
          <p:nvPr userDrawn="1"/>
        </p:nvSpPr>
        <p:spPr>
          <a:xfrm>
            <a:off x="0" y="0"/>
            <a:ext cx="5000628" cy="428628"/>
          </a:xfrm>
          <a:prstGeom prst="round1Rect">
            <a:avLst/>
          </a:prstGeom>
          <a:solidFill>
            <a:srgbClr val="0067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3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072066" cy="285704"/>
          </a:xfrm>
        </p:spPr>
        <p:txBody>
          <a:bodyPr>
            <a:noAutofit/>
          </a:bodyPr>
          <a:lstStyle>
            <a:lvl1pPr algn="l">
              <a:buNone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s-ES" sz="2200" dirty="0">
                <a:solidFill>
                  <a:schemeClr val="bg1"/>
                </a:solidFill>
                <a:latin typeface="Cambria" pitchFamily="18" charset="0"/>
              </a:rPr>
              <a:t>Título </a:t>
            </a:r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0"/>
            <a:ext cx="32654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9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3143240" y="6286520"/>
            <a:ext cx="2857520" cy="428628"/>
          </a:xfrm>
        </p:spPr>
        <p:txBody>
          <a:bodyPr>
            <a:normAutofit/>
          </a:bodyPr>
          <a:lstStyle>
            <a:lvl1pPr algn="ctr">
              <a:buNone/>
              <a:defRPr sz="1000" baseline="0"/>
            </a:lvl1pPr>
          </a:lstStyle>
          <a:p>
            <a:r>
              <a:rPr lang="es-ES" sz="1000" dirty="0"/>
              <a:t>[Espacio reservado para el logotipo de la empresa patrocinadora de la lección]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6E1B-312A-423E-9AA8-10252D357A40}" type="datetimeFigureOut">
              <a:rPr lang="es-ES" smtClean="0"/>
              <a:pPr/>
              <a:t>25/09/2019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[Espacio reservado para el logotipo de la empresa patrocinadora]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5DD9-F398-43AA-B65B-95C907E72B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5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3maker.com/" TargetMode="External"/><Relationship Id="rId3" Type="http://schemas.openxmlformats.org/officeDocument/2006/relationships/notesSlide" Target="../notesSlides/notesSlide38.xml"/><Relationship Id="rId7" Type="http://schemas.openxmlformats.org/officeDocument/2006/relationships/hyperlink" Target="http://librosweb.es/libro/css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Relationship Id="rId6" Type="http://schemas.openxmlformats.org/officeDocument/2006/relationships/hyperlink" Target="http://www.mclibre.org/consultar/htmlcss/" TargetMode="External"/><Relationship Id="rId5" Type="http://schemas.openxmlformats.org/officeDocument/2006/relationships/hyperlink" Target="http://es.learnlayout.com/" TargetMode="External"/><Relationship Id="rId10" Type="http://schemas.openxmlformats.org/officeDocument/2006/relationships/hyperlink" Target="https://css3gen.com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://border-radiu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59632" y="1796235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  <a:defRPr/>
            </a:pPr>
            <a:r>
              <a:rPr lang="es-ES_tradnl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LENGUAJE </a:t>
            </a:r>
            <a:r>
              <a:rPr lang="es-ES_tradnl" sz="4000" b="1" dirty="0">
                <a:latin typeface="Arial" panose="020B0604020202020204" pitchFamily="34" charset="0"/>
                <a:cs typeface="Arial" panose="020B0604020202020204" pitchFamily="34" charset="0"/>
              </a:rPr>
              <a:t>DE MARCAS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404663"/>
            <a:ext cx="7678688" cy="591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Ejemplos de selectores descendentes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div.principal span.especial { ...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Todos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los elementos span con atributo class="especial" que estén dentro de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elemento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div con atributo class="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principal“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span em {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... }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Todos los elementos &lt;em&gt; dentro de un &lt;span&gt; dentro de un &lt;p&gt;</a:t>
            </a: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Reglas @media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especial de reglas CSS (incluidas en CSS3) para indicar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 medio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o medios en los que se aplicarán los estilos incluidos en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regla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medio en el que se aplican los estilos, se indica tras @media</a:t>
            </a: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@media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r="49313"/>
          <a:stretch/>
        </p:blipFill>
        <p:spPr>
          <a:xfrm>
            <a:off x="2699792" y="3068960"/>
            <a:ext cx="3456384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1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Aprende más sobre selectores CSS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https://uniwebsidad.com/libros/css/capitulo-2/selectores-basicos</a:t>
            </a:r>
            <a:endParaRPr lang="es-E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s-E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www.mclibre.org/consultar/htmlcss/css/css-selectores.html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_tradnl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https://code.tutsplus.com/es/tutorials/the-30-css-selectors-you-must-memorize--net-16048</a:t>
            </a:r>
            <a:endParaRPr lang="es-E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Cuando se establece el valor de una propiedad CSS en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elemento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sus elementos descendientes heredan de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forma automática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valor de esa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Hay propiedades que no se heredan: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ejemplo, si se establece la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regla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color: red; 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Todo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lo que está dentro de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tendrá el color red mientras no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declare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otra regla más específica, que será la que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prevalezca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p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color: blue; }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- Herencia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7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77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 Buscar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todas las declaraciones aplicables a un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</a:p>
          <a:p>
            <a:pPr marL="514350" indent="-514350">
              <a:buAutoNum type="arabicPeriod"/>
            </a:pP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Solo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se tienen en cuenta las que correspondan al medio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CSS seleccionado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1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, etc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marL="457200" lvl="1" indent="0">
              <a:buNone/>
            </a:pP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2. Si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no existen reglas, se usa el valor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heredado</a:t>
            </a:r>
          </a:p>
          <a:p>
            <a:pPr marL="0" indent="0">
              <a:buNone/>
            </a:pP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no hubiera valor heredado, el navegador usa el valor por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defecto</a:t>
            </a:r>
          </a:p>
          <a:p>
            <a:pPr marL="0" indent="0">
              <a:buNone/>
            </a:pPr>
            <a:endParaRPr lang="es-E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Si existen reglas, se aplica la de mayor peso de acuerdo a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los siguientes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criterios:</a:t>
            </a: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asigna un peso según su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origen</a:t>
            </a:r>
          </a:p>
          <a:p>
            <a:pPr marL="457200" lvl="1" indent="0">
              <a:buNone/>
            </a:pP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mayor a menor: autor, usuario,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un atributo tiene la palabra clave </a:t>
            </a:r>
            <a:r>
              <a:rPr lang="es-ES" sz="21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s-E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s-E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se le da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mayor prioridad</a:t>
            </a: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2100" dirty="0" err="1">
                <a:latin typeface="Arial" panose="020B0604020202020204" pitchFamily="34" charset="0"/>
                <a:cs typeface="Arial" panose="020B0604020202020204" pitchFamily="34" charset="0"/>
              </a:rPr>
              <a:t>atributo:valor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s-E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; atributo: valor ; }</a:t>
            </a: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da mayor prioridad a los selectores más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</a:p>
          <a:p>
            <a:pPr marL="457200" lvl="1" indent="0">
              <a:buNone/>
            </a:pP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etiqueta &lt;&lt;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clase &lt;&lt; ID</a:t>
            </a:r>
          </a:p>
          <a:p>
            <a:pPr lvl="1"/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Si después de aplicar las normas anteriores existen dos o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más reglas </a:t>
            </a:r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con la misma prioridad, se aplica la que se indicó en </a:t>
            </a:r>
            <a:r>
              <a:rPr lang="es-E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último lugar</a:t>
            </a:r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– Reglas de aplicación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Unidades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absolutas</a:t>
            </a:r>
          </a:p>
          <a:p>
            <a:pPr lvl="1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centímetros</a:t>
            </a:r>
          </a:p>
          <a:p>
            <a:pPr lvl="1"/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milímetros</a:t>
            </a:r>
          </a:p>
          <a:p>
            <a:pPr lvl="1"/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pulgadas (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inches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). 1in==2.54cm</a:t>
            </a:r>
          </a:p>
          <a:p>
            <a:pPr lvl="1"/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puntos. 1pt==0.35mm  la más utilizada</a:t>
            </a:r>
          </a:p>
          <a:p>
            <a:pPr lvl="1"/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picas. 1pc==12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Unidades relativas</a:t>
            </a:r>
            <a:r>
              <a:rPr lang="es-ES" dirty="0" smtClean="0"/>
              <a:t>	</a:t>
            </a:r>
          </a:p>
          <a:p>
            <a:pPr marL="440871" lvl="1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relativa respecto al tamaño de letra del elemento</a:t>
            </a:r>
          </a:p>
          <a:p>
            <a:pPr marL="440871" lvl="1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es de 12pt, 1em==12pt</a:t>
            </a:r>
          </a:p>
          <a:p>
            <a:pPr marL="440871" lvl="1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relativa respecto a la altura de la letra x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minúscula</a:t>
            </a:r>
          </a:p>
          <a:p>
            <a:pPr marL="440871" lvl="1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(píxel) relativa respecto a la resolución de la pantalla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del dispositivo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(respecto al tamaño del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Porcentajes</a:t>
            </a:r>
          </a:p>
          <a:p>
            <a:pPr marL="0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Valor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numérico seguido del símbolo %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Unidades de </a:t>
            </a:r>
            <a:r>
              <a:rPr lang="es-ES" dirty="0" smtClean="0">
                <a:solidFill>
                  <a:schemeClr val="tx1"/>
                </a:solidFill>
              </a:rPr>
              <a:t>medida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8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Propiedades de maquetación </a:t>
            </a:r>
            <a:r>
              <a:rPr lang="es-ES" sz="1800" b="1" dirty="0" smtClean="0"/>
              <a:t>básica</a:t>
            </a:r>
          </a:p>
          <a:p>
            <a:pPr marL="0" indent="0">
              <a:buNone/>
            </a:pPr>
            <a:endParaRPr lang="es-ES" sz="1800" b="1" dirty="0" smtClean="0"/>
          </a:p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Ancho de un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elemento.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Alto de un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elemento.</a:t>
            </a: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vertical-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Alineamiento vertical dentro de un elemento.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Espacio que se añade entre el elemento y sus vecinos. Se puede diferencia por lado (arriba, abajo, izquierda, derecha).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Relleno interior que se añade en los bordes. A diferencia de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cuenta para el tamaño del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elemento.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Mueve el elemento todo lo posible hacia el lado indicado.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Propiedades Básicas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1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Propiedades de fuente y </a:t>
            </a:r>
            <a:r>
              <a:rPr lang="es-ES" sz="1800" b="1" dirty="0" smtClean="0"/>
              <a:t>texto</a:t>
            </a:r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Tipo de letra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Tamaño de letra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Peso (normal, negrita,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Estilo (normal, cursiva,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text-decoration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“Decoraciones” como subrayado, tachado, etc.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text-align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Alineación del texto (izquierda, derecha, etc.)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text-transform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Mostrar un texto en mayúsculas, minúsculas o la primera letra de cada palabra en mayúsculas.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Propiedades Básicas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9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Propiedades de color y </a:t>
            </a:r>
            <a:r>
              <a:rPr lang="es-ES" sz="1800" b="1" dirty="0" smtClean="0"/>
              <a:t>fondo</a:t>
            </a:r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color: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Color del elemento. Se puede especificar en diferentes formatos como palabras predefinidas (red,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etc.) RGB o como valor hexadecimal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-color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Color del fondo del elemento.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background-image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Permite especificar una imagen de fondo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background-repeat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Permite usar una imagen a modo de mosaico en diferentes modalidades.</a:t>
            </a: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box-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shadow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Crear un efecto de sombra para un elemento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Propiedades Básicas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9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Propiedades de </a:t>
            </a:r>
            <a:r>
              <a:rPr lang="es-ES" sz="1800" b="1" dirty="0" smtClean="0"/>
              <a:t>listas</a:t>
            </a:r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list-style-image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Usar la imagen especificada como viñeta para la lista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list-style-type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Diferentes estilos de viñetas y estilos de numeración para elementos de lista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1800" dirty="0"/>
              <a:t>ul { </a:t>
            </a:r>
            <a:endParaRPr lang="es-ES_tradnl" sz="1800" dirty="0" smtClean="0"/>
          </a:p>
          <a:p>
            <a:pPr marL="0" indent="0">
              <a:buNone/>
            </a:pPr>
            <a:r>
              <a:rPr lang="pl-PL" sz="1800" dirty="0" smtClean="0"/>
              <a:t>list-style-image</a:t>
            </a:r>
            <a:r>
              <a:rPr lang="pl-PL" sz="1800" dirty="0"/>
              <a:t>: url("https://mdn.mozillademos.org/files/11981/starsolid.gif</a:t>
            </a:r>
            <a:r>
              <a:rPr lang="pl-PL" sz="1800" dirty="0" smtClean="0"/>
              <a:t>")</a:t>
            </a:r>
            <a:endParaRPr lang="es-ES_tradnl" sz="1800" dirty="0" smtClean="0"/>
          </a:p>
          <a:p>
            <a:pPr marL="0" indent="0">
              <a:buNone/>
            </a:pPr>
            <a:r>
              <a:rPr lang="pl-PL" sz="1800" dirty="0" smtClean="0"/>
              <a:t> }</a:t>
            </a:r>
            <a:endParaRPr lang="es-ES_tradnl" sz="1800" dirty="0" smtClean="0"/>
          </a:p>
          <a:p>
            <a:pPr marL="0" indent="0">
              <a:buNone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dirty="0" err="1" smtClean="0"/>
              <a:t>ol</a:t>
            </a:r>
            <a:r>
              <a:rPr lang="es-ES" sz="1800" dirty="0" smtClean="0"/>
              <a:t> </a:t>
            </a:r>
            <a:r>
              <a:rPr lang="es-ES" sz="1800" dirty="0"/>
              <a:t>{ </a:t>
            </a:r>
            <a:r>
              <a:rPr lang="es-ES" sz="1800" dirty="0" err="1"/>
              <a:t>list-style</a:t>
            </a:r>
            <a:r>
              <a:rPr lang="es-ES" sz="1800" dirty="0"/>
              <a:t>: </a:t>
            </a:r>
            <a:r>
              <a:rPr lang="es-ES" sz="1800" dirty="0" err="1"/>
              <a:t>upper-alpha</a:t>
            </a:r>
            <a:r>
              <a:rPr lang="es-ES" sz="1800"/>
              <a:t>; </a:t>
            </a:r>
            <a:r>
              <a:rPr lang="es-ES" sz="1800" smtClean="0"/>
              <a:t>}</a:t>
            </a:r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Posibles valores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: disc,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decimal, decimal-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leading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lower-roman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upper-roman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lower-greek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lower-latin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upper-latin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armenian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georgian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lower-alpha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1000" dirty="0" err="1">
                <a:latin typeface="Arial" panose="020B0604020202020204" pitchFamily="34" charset="0"/>
                <a:cs typeface="Arial" panose="020B0604020202020204" pitchFamily="34" charset="0"/>
              </a:rPr>
              <a:t>upper-alpha</a:t>
            </a:r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Propiedades Básicas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9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Modelo de Objetos del Documento (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DOM define objetos y propiedades de los elementos HTML y XML, y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los métodos para acceder a ellos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• Representación de documentos HTML y XML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• API para consultar y manipular los documentos (contenido,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estructura,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estilo)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Los objetos de un documento se organizan en una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jerarquía (árbol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): jerarquía DOM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7"/>
            <a:ext cx="5072066" cy="285704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DOM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642" y="3933056"/>
            <a:ext cx="6666667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4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Propiedades de </a:t>
            </a:r>
            <a:r>
              <a:rPr lang="es-ES" sz="1800" b="1" dirty="0" smtClean="0"/>
              <a:t>bordes</a:t>
            </a:r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Añade un borde a un elemento y establece algunas propiedades (grosor, estilo de línea, etc.)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-color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Color del borde.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Diferentes estilos para el borde (sólido, puntos, etc.)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Permite crear esquinas redondeadas para un elemento.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Propiedades Básicas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34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ejercicio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1 de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CSS-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basicos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Ejercicio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2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– Cajas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285" y="715281"/>
            <a:ext cx="3171429" cy="216190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03648" y="3202720"/>
            <a:ext cx="7191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tamaño de cada área (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 se define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 propiedades relativas a las cuatro direcciones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top,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dirty="0" err="1"/>
              <a:t>margin</a:t>
            </a:r>
            <a:r>
              <a:rPr lang="es-ES" dirty="0"/>
              <a:t>: 10px /* Propiedad resumida */</a:t>
            </a:r>
          </a:p>
          <a:p>
            <a:pPr lvl="1"/>
            <a:r>
              <a:rPr lang="es-ES" dirty="0" err="1"/>
              <a:t>margin</a:t>
            </a:r>
            <a:r>
              <a:rPr lang="es-ES" dirty="0"/>
              <a:t>‐top: 20px;</a:t>
            </a:r>
          </a:p>
          <a:p>
            <a:pPr lvl="1"/>
            <a:r>
              <a:rPr lang="es-ES" dirty="0" err="1"/>
              <a:t>margin‐right</a:t>
            </a:r>
            <a:r>
              <a:rPr lang="es-ES" dirty="0"/>
              <a:t>: 20px;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3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– Cajas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20104" y="908720"/>
            <a:ext cx="772389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Ejemplo gráfico:</a:t>
            </a:r>
          </a:p>
          <a:p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 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="padding:20px;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red;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300px;"&gt;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CAJÓN 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 PADDING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s-E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20px 5px 0px 50px;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red;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300px;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#5599AA"&gt;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CAJÓN CON PADDING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 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#5599AA"&gt;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red; margin:100px;  "&gt;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TEXTO con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blue;margin-left:100px;"&gt;</a:t>
            </a: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TEXTO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solo 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s-E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86640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Una caja se puede colocar según uno de los siguientes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modos</a:t>
            </a:r>
          </a:p>
          <a:p>
            <a:pPr marL="0" indent="0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position: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o estático: es el modo de posicionamiento habitual</a:t>
            </a: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Como el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posicionamiento normal pero la caja se desplaza según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los atributos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top,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caja se coloca de manera absoluta con respecto a la primera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caja contenedora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 estática según los valores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top,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 estuviera contenido en ninguna caja no estática tomaría &lt;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atributo z-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permite controlar como se apilan las cajas</a:t>
            </a: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cajas que queden debajo se ocultarán</a:t>
            </a: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 posicionamiento absoluto, pero la caja mantiene su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posición y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 se mueve cuando se usan las barras de desplazamiento</a:t>
            </a: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Posicionamiento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flotante: Desplaza las cajas todo lo posible hacia la</a:t>
            </a:r>
          </a:p>
          <a:p>
            <a:pPr marL="440871" lvl="1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izquierda o hacia la derecha de la línea en la que se encuentran.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Posicionamiento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0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Las cajas se colocan seguidas verticalmente de arriba abajo, en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el orden en el que aparecen los elementos correspondientes en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el documento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Posicionamiento estático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285" y="2319476"/>
            <a:ext cx="437142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9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893025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La caja se desplaza respecto de su posición normal según se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indica en las propiedades top,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</a:t>
            </a:r>
            <a:r>
              <a:rPr lang="es-ES" dirty="0" err="1" smtClean="0">
                <a:solidFill>
                  <a:schemeClr val="tx1"/>
                </a:solidFill>
              </a:rPr>
              <a:t>relative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1855352"/>
            <a:ext cx="4993316" cy="174823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75656" y="3795647"/>
            <a:ext cx="724664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 style="position: relative; left:200px; top:200px; border: 1px solid blue; width:200px"&gt;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CAJÓN Position relative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Ejemplos: </a:t>
            </a:r>
          </a:p>
          <a:p>
            <a:endParaRPr lang="es-ES" dirty="0"/>
          </a:p>
          <a:p>
            <a:r>
              <a:rPr lang="es-ES" dirty="0" smtClean="0"/>
              <a:t>http</a:t>
            </a:r>
            <a:r>
              <a:rPr lang="es-ES" dirty="0"/>
              <a:t>://librosweb.es/libro/css/capitulo_5/posicionamiento_relativo.html</a:t>
            </a:r>
          </a:p>
        </p:txBody>
      </p:sp>
    </p:spTree>
    <p:extLst>
      <p:ext uri="{BB962C8B-B14F-4D97-AF65-F5344CB8AC3E}">
        <p14:creationId xmlns:p14="http://schemas.microsoft.com/office/powerpoint/2010/main" val="81137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La posición de la caja se determina con las propiedades top,</a:t>
            </a:r>
          </a:p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respecto al primer elemento contenedor </a:t>
            </a:r>
            <a:r>
              <a:rPr lang="es-E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 estático</a:t>
            </a:r>
          </a:p>
          <a:p>
            <a:pPr marL="0" indent="0">
              <a:buNone/>
            </a:pPr>
            <a:endParaRPr lang="es-E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 no hubiera un contenedor posicionado, entonces se usa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ventana del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navegador como referencia</a:t>
            </a:r>
          </a:p>
          <a:p>
            <a:pPr marL="440871" lvl="1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que el contenedor se considere posicionado basta con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declararle position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cajas sí pueden verse afectadas</a:t>
            </a:r>
          </a:p>
          <a:p>
            <a:pPr marL="440871" lvl="1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ocupar la posición que ha dejado la anterior</a:t>
            </a:r>
          </a:p>
          <a:p>
            <a:pPr marL="440871" lvl="1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pueden producir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solapamientos</a:t>
            </a:r>
          </a:p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</a:t>
            </a:r>
            <a:r>
              <a:rPr lang="es-ES" dirty="0" smtClean="0">
                <a:solidFill>
                  <a:schemeClr val="tx1"/>
                </a:solidFill>
              </a:rPr>
              <a:t>absoluto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412" y="4509120"/>
            <a:ext cx="4057143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54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cajas correspondientes no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 mueven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en la pantalla del navegador aun cuando se usen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barras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desplazamiento</a:t>
            </a:r>
            <a:endParaRPr lang="es-E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servir por ejemplo en el medio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para imprimir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páginas con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encabezado y pie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página.</a:t>
            </a:r>
          </a:p>
          <a:p>
            <a:pPr marL="0" indent="0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Muy visto en los avisadores del uso de cookies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fijo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9499" y="2795941"/>
            <a:ext cx="2713054" cy="15214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2040" y="3232651"/>
            <a:ext cx="2641045" cy="21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0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Una caja flotante se declara con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float:right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float:left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caja flotante se desplaza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horizontalmente</a:t>
            </a:r>
          </a:p>
          <a:p>
            <a:pPr marL="0" indent="0">
              <a:buNone/>
            </a:pPr>
            <a:endParaRPr lang="es-ES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Hasta la zona más a la izquierda o más a la derecha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posible</a:t>
            </a: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 hay otras cajas flotantes, se van colocando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seguidas</a:t>
            </a: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 no existe sitio en la línea actual, la caja flotante baja a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línea inferior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hasta que encuentra el sitio necesario para mostrarse lo más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la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izquierda o lo más a la derecha posible en esa nueva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línea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La caja deja de pertenecer al flujo normal de la página, lo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 significa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que el resto de cajas ocupan el lugar que ha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dejado</a:t>
            </a: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que un elemento no se vea afectado por lo que hagan las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cajas flotantes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su alrededor puede definir la propiedad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que fuerza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que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se muestre debajo de cualquier caja flotante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flotante</a:t>
            </a:r>
          </a:p>
        </p:txBody>
      </p:sp>
    </p:spTree>
    <p:extLst>
      <p:ext uri="{BB962C8B-B14F-4D97-AF65-F5344CB8AC3E}">
        <p14:creationId xmlns:p14="http://schemas.microsoft.com/office/powerpoint/2010/main" val="300950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1404370"/>
            <a:ext cx="7678688" cy="49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CSS (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Hojas de estilo en cascada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es un lenguaje de hojas de estilo para definir y crear la presentación de un documento estructurado escrito en un lenguaje de marcado.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7"/>
            <a:ext cx="5072066" cy="28570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CSS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357" y="2533364"/>
            <a:ext cx="6895238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52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Una caja flotante se declara con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float:right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float:left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flotante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404370"/>
            <a:ext cx="6761905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0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se consigue que un contenido no fluya alrededor de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contenido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sino que se muestre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debajo</a:t>
            </a: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Lectura recomendada: http://es.learnlayout.com/position.html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Posicionamiento flotante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916832"/>
            <a:ext cx="4602886" cy="24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84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– Ejemplo Estructura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21" y="1916832"/>
            <a:ext cx="7832583" cy="38034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64179" y="496429"/>
            <a:ext cx="783258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+mj-lt"/>
              </a:rPr>
              <a:t>Diseño a 2 columnas con cabecera y pie de </a:t>
            </a:r>
            <a:r>
              <a:rPr lang="es-ES" b="1" dirty="0" smtClean="0">
                <a:solidFill>
                  <a:srgbClr val="000000"/>
                </a:solidFill>
                <a:latin typeface="+mj-lt"/>
              </a:rPr>
              <a:t>página</a:t>
            </a:r>
          </a:p>
          <a:p>
            <a:endParaRPr lang="es-ES" b="1" dirty="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s-ES" sz="1600" dirty="0" smtClean="0">
                <a:solidFill>
                  <a:srgbClr val="000000"/>
                </a:solidFill>
                <a:latin typeface="+mj-lt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latin typeface="+mj-lt"/>
              </a:rPr>
              <a:t>http://librosweb.es/css/capitulo_12/estructura_o_layout.html</a:t>
            </a:r>
          </a:p>
          <a:p>
            <a:pPr lvl="1"/>
            <a:r>
              <a:rPr lang="es-ES" sz="1600" dirty="0" smtClean="0">
                <a:solidFill>
                  <a:srgbClr val="000000"/>
                </a:solidFill>
                <a:latin typeface="+mj-lt"/>
              </a:rPr>
              <a:t>Uso </a:t>
            </a:r>
            <a:r>
              <a:rPr lang="es-ES" sz="1600" dirty="0">
                <a:solidFill>
                  <a:srgbClr val="000000"/>
                </a:solidFill>
                <a:latin typeface="+mj-lt"/>
              </a:rPr>
              <a:t>de </a:t>
            </a:r>
            <a:r>
              <a:rPr lang="es-ES" sz="1600" dirty="0" err="1">
                <a:solidFill>
                  <a:srgbClr val="000000"/>
                </a:solidFill>
                <a:latin typeface="+mj-lt"/>
              </a:rPr>
              <a:t>float</a:t>
            </a:r>
            <a:r>
              <a:rPr lang="es-ES" sz="1600" dirty="0">
                <a:solidFill>
                  <a:srgbClr val="000000"/>
                </a:solidFill>
                <a:latin typeface="+mj-lt"/>
              </a:rPr>
              <a:t> y </a:t>
            </a:r>
            <a:r>
              <a:rPr lang="es-ES" sz="1600" dirty="0" err="1">
                <a:solidFill>
                  <a:srgbClr val="000000"/>
                </a:solidFill>
                <a:latin typeface="+mj-lt"/>
              </a:rPr>
              <a:t>clear</a:t>
            </a:r>
            <a:endParaRPr lang="es-E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91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 2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del documento 2 - Ejercicio CSS-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basicos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42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hace que se trate el elemento como un bloque</a:t>
            </a:r>
          </a:p>
          <a:p>
            <a:pPr marL="440871" lvl="1" indent="0">
              <a:buNone/>
            </a:pP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hace que se trate el elemento como en línea</a:t>
            </a:r>
          </a:p>
          <a:p>
            <a:pPr marL="440871" lvl="1" indent="0">
              <a:buNone/>
            </a:pP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desaparece de la página</a:t>
            </a:r>
          </a:p>
          <a:p>
            <a:pPr marL="1394460" lvl="3" indent="0">
              <a:buNone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los demás elementos pueden ocupar su lugar</a:t>
            </a:r>
          </a:p>
          <a:p>
            <a:pPr marL="1394460" lvl="3" indent="0">
              <a:buNone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ignoran las propiedades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y position ya que la caja no se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  <a:endParaRPr lang="es-E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Permite ocultar completamente un elemento que </a:t>
            </a:r>
            <a:r>
              <a:rPr lang="es-ES" sz="1800" u="sng" dirty="0">
                <a:latin typeface="Arial" panose="020B0604020202020204" pitchFamily="34" charset="0"/>
                <a:cs typeface="Arial" panose="020B0604020202020204" pitchFamily="34" charset="0"/>
              </a:rPr>
              <a:t>sigue ocupando </a:t>
            </a:r>
            <a:r>
              <a:rPr lang="es-E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su sitio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visible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2829649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Controla la forma en la que se visualizan los contenidos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que sobresalen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 sus elementos:</a:t>
            </a: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contenido no se corta y se muestra sobresaliendo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zona reservada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visualizar el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elemento. Comportamiento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defecto</a:t>
            </a:r>
          </a:p>
          <a:p>
            <a:pPr marL="440871" lvl="1" indent="0">
              <a:buNone/>
            </a:pP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contenido sobrante se oculta y sólo se visualiza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parte que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cabe dentro de la zona reservada para el elemento</a:t>
            </a:r>
          </a:p>
          <a:p>
            <a:pPr marL="440871" lvl="1" indent="0">
              <a:buNone/>
            </a:pP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solamente se visualiza el contenido que cabe dentro de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zona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reservada para el elemento, pero también se muestran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barras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que permiten visualizar el resto del contenido</a:t>
            </a:r>
          </a:p>
          <a:p>
            <a:pPr marL="440871" lvl="1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el comportamiento depende del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</a:p>
          <a:p>
            <a:pPr marL="440871" lvl="1" indent="0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z-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Indica las cajas que se muestran delante o detrás de otras cuando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producen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solapamientos	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715760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los textos tenemos como propiedades más interesantes:</a:t>
            </a: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normal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bolder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lighter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100 | 200 | 300 | 400 | 500 | 600 | 700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| 800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| 900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normal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oblique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font-variant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normal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small-caps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Texto tipografía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26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31640" y="620688"/>
            <a:ext cx="7678688" cy="498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los textos tenemos como propiedades más interesantes:</a:t>
            </a: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text-align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left | right | center | justify | 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line-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normal | &lt;numero&gt; | &lt;medida&gt; | &lt;porcentaje&gt;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text-decoration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(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underline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overline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|| line-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blink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)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text-transform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capitalize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uppercase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lowercase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vertical-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sub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top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-top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text-bottom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| &lt;porcentaje&gt;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| &lt;medida&gt;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text-indent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&lt;medida&gt; | &lt;porcentaje&gt; |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</a:t>
            </a:r>
            <a:r>
              <a:rPr lang="es-ES" dirty="0">
                <a:solidFill>
                  <a:schemeClr val="tx1"/>
                </a:solidFill>
              </a:rPr>
              <a:t>– </a:t>
            </a:r>
            <a:r>
              <a:rPr lang="es-ES" dirty="0" smtClean="0">
                <a:solidFill>
                  <a:schemeClr val="tx1"/>
                </a:solidFill>
              </a:rPr>
              <a:t>Texto apariencia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72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1404370"/>
            <a:ext cx="7678688" cy="4916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es.learnlayout.com/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http://www.mclibre.org/consultar/htmlcss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http://librosweb.es/libro/css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Apuntes complementarios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www.css3maker.com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http://border-radius.com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/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css3gen.com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border-image.com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7"/>
            <a:ext cx="5072066" cy="285704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Bibliografía 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CSS (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Hojas de estilo en cascada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es un lenguaje de hojas de estilo para definir y crear la presentación de un documento estructurado escrito en un lenguaje de marcado.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Estilos en línea: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Estilos en archivo externo (hoja de estilo) al archivo </a:t>
            </a:r>
            <a:r>
              <a:rPr 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_tradnl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/estilo.css"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pPr marL="876300" lvl="2" indent="0">
              <a:buClr>
                <a:schemeClr val="accent3"/>
              </a:buClr>
              <a:buNone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Estilos </a:t>
            </a: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internos en mismo archivo HTML: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&lt;style type="text/</a:t>
            </a:r>
            <a:r>
              <a:rPr lang="en-US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1851660" lvl="4" indent="0">
              <a:buClr>
                <a:schemeClr val="accent3"/>
              </a:buClr>
              <a:buNone/>
              <a:defRPr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body{</a:t>
            </a:r>
          </a:p>
          <a:p>
            <a:pPr marL="1851660" lvl="4" indent="0">
              <a:buClr>
                <a:schemeClr val="accent3"/>
              </a:buClr>
              <a:buNone/>
              <a:defRPr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background-color:olive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851660" lvl="4" indent="0">
              <a:buClr>
                <a:schemeClr val="accent3"/>
              </a:buClr>
              <a:buNone/>
              <a:defRPr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color:white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851660" lvl="4" indent="0">
              <a:buClr>
                <a:schemeClr val="accent3"/>
              </a:buClr>
              <a:buNone/>
              <a:defRPr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1394460" lvl="3" indent="0">
              <a:buClr>
                <a:schemeClr val="accent3"/>
              </a:buClr>
              <a:buNone/>
              <a:defRPr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&lt;/style&gt;</a:t>
            </a:r>
            <a:endParaRPr lang="es-ES_tradnl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920280" y="2431212"/>
            <a:ext cx="7223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 </a:t>
            </a:r>
            <a:r>
              <a:rPr lang="es-E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STYLE="font-size:20px; </a:t>
            </a:r>
            <a:r>
              <a:rPr lang="es-E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font-family:Courier</a:t>
            </a:r>
            <a:r>
              <a:rPr lang="es-E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color:green</a:t>
            </a:r>
            <a:r>
              <a:rPr 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de estilo&lt;/P&gt;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7"/>
            <a:ext cx="5072066" cy="28570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CSS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17508" y="5278613"/>
            <a:ext cx="15121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h1{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598020" y="5661248"/>
            <a:ext cx="27363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.clase-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colornaranja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color:orange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s-ES" altLang="es-E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4793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Estilos en archivo externo (hoja de estilo) al archivo </a:t>
            </a:r>
            <a:r>
              <a:rPr 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Esta es la opción más recomendable (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Se puede considerar hacerlo en el documento XHTML cuando es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proyecto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simple o si son pequeñas modificaciones de uno más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general)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extensión de los archivos es .</a:t>
            </a:r>
            <a:r>
              <a:rPr lang="es-ES_tradnl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s-ES_tradnl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/estilo.css" 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_tradnl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pPr marL="876300" lvl="2" indent="0">
              <a:buClr>
                <a:schemeClr val="accent3"/>
              </a:buClr>
              <a:buNone/>
              <a:defRPr/>
            </a:pPr>
            <a:endParaRPr lang="es-ES_trad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relación entre los archivos CSS y el XHTML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tipo de recurso para CSS siempre es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URL del archivo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media: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indica el medio en el que se van a aplicar los estilos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del archivo CSS (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 con fichero externo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5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Todos los elementos de la página: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Ejm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Etiqueta: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estilo aplicable a una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Agrupar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varias etiquetas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separadas por coma ,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Ejm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h1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h2, h3, h4, h5, h6 {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font‐family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Verdana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764704"/>
            <a:ext cx="7678688" cy="555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asociar clases a elemento de HTML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asociar más de una clase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compartir clases entre elementos HTML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class="cabecera2"&gt;</a:t>
            </a: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class="clase1 clase2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876300" lvl="2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&lt;div class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="clase1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Ejem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.cabecera2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text‐align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center;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.clase1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text‐align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548680"/>
            <a:ext cx="7678688" cy="562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fontScale="92500"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Permite aplicar un estilo a un único elemento de una 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elemento se identifica con un atributo id, que es único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 id="destacado"&gt;Segundo párrafo&lt;/p&gt;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estilo para el ID se especifica precedido con el carácter #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#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destacado { color: red;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RECOMENDACIÓN: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 selector de clase, que se aplica a varios elementos, para </a:t>
            </a:r>
            <a:r>
              <a:rPr lang="es-E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 una </a:t>
            </a:r>
            <a:r>
              <a:rPr lang="es-E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apariencia homogénea al </a:t>
            </a:r>
            <a:r>
              <a:rPr lang="es-E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endParaRPr lang="es-ES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0871" lvl="1" indent="0">
              <a:buClr>
                <a:schemeClr val="accent3"/>
              </a:buClr>
              <a:buNone/>
              <a:defRPr/>
            </a:pPr>
            <a:r>
              <a:rPr lang="es-ES" sz="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 </a:t>
            </a:r>
            <a:r>
              <a:rPr lang="es-E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de ID con mesura</a:t>
            </a:r>
            <a:endParaRPr lang="es-ES" sz="15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0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 Título"/>
          <p:cNvSpPr txBox="1">
            <a:spLocks noGrp="1" noRot="1" noMove="1" noResize="1"/>
          </p:cNvSpPr>
          <p:nvPr>
            <p:custDataLst>
              <p:tags r:id="rId1"/>
            </p:custDataLst>
          </p:nvPr>
        </p:nvSpPr>
        <p:spPr>
          <a:xfrm>
            <a:off x="446506" y="1404370"/>
            <a:ext cx="3756047" cy="391864"/>
          </a:xfrm>
          <a:prstGeom prst="rect">
            <a:avLst/>
          </a:prstGeom>
        </p:spPr>
        <p:txBody>
          <a:bodyPr vert="horz" lIns="91424" tIns="45712" rIns="91424" bIns="45712" rtlCol="0" anchor="ctr">
            <a:noAutofit/>
          </a:bodyPr>
          <a:lstStyle>
            <a:lvl1pPr algn="ctr" defTabSz="1043056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259632" y="404663"/>
            <a:ext cx="7678688" cy="591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_tradnl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Selectores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Descendentes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Separados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por espacio: permite seleccionar los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especificados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por un selector dentro del ámbito de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otro</a:t>
            </a:r>
          </a:p>
          <a:p>
            <a:pPr marL="440871" lvl="1" indent="0">
              <a:buClr>
                <a:schemeClr val="accent3"/>
              </a:buClr>
              <a:buNone/>
              <a:defRPr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Ejem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div .clase1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text‐align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Se aplica a todos los elementos con atributo class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="clase "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que estén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dentro de un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ATENCIÓN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: Los espacios y la puntuación son importantes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destacado { ...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Todos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los párrafos &lt;p&gt; que estén declarados con atributo class="destacado"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destacado { ...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Todos los párrafos &lt;p&gt; y todos los elementos con atributo class="destacado"</a:t>
            </a: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115616" y="6516"/>
            <a:ext cx="6912768" cy="39814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HTML + </a:t>
            </a:r>
            <a:r>
              <a:rPr lang="es-ES" dirty="0" smtClean="0">
                <a:solidFill>
                  <a:schemeClr val="tx1"/>
                </a:solidFill>
              </a:rPr>
              <a:t>CSS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11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5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2317</Words>
  <Application>Microsoft Office PowerPoint</Application>
  <PresentationFormat>Presentación en pantalla (4:3)</PresentationFormat>
  <Paragraphs>491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</vt:lpstr>
      <vt:lpstr>Courier New</vt:lpstr>
      <vt:lpstr>Verdana</vt:lpstr>
      <vt:lpstr>Wingdings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tuco</cp:lastModifiedBy>
  <cp:revision>213</cp:revision>
  <cp:lastPrinted>2013-07-17T22:01:09Z</cp:lastPrinted>
  <dcterms:created xsi:type="dcterms:W3CDTF">2013-03-05T16:14:37Z</dcterms:created>
  <dcterms:modified xsi:type="dcterms:W3CDTF">2019-09-25T22:11:46Z</dcterms:modified>
</cp:coreProperties>
</file>