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1" r:id="rId5"/>
    <p:sldId id="262" r:id="rId6"/>
    <p:sldId id="281" r:id="rId7"/>
    <p:sldId id="263" r:id="rId8"/>
    <p:sldId id="265" r:id="rId9"/>
    <p:sldId id="282" r:id="rId10"/>
    <p:sldId id="283" r:id="rId11"/>
    <p:sldId id="266" r:id="rId12"/>
    <p:sldId id="267" r:id="rId13"/>
    <p:sldId id="268" r:id="rId14"/>
    <p:sldId id="284" r:id="rId15"/>
    <p:sldId id="272" r:id="rId16"/>
    <p:sldId id="273" r:id="rId17"/>
    <p:sldId id="274" r:id="rId18"/>
    <p:sldId id="275" r:id="rId19"/>
    <p:sldId id="276" r:id="rId20"/>
    <p:sldId id="277" r:id="rId21"/>
    <p:sldId id="285" r:id="rId22"/>
    <p:sldId id="278"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02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A128185B-313A-498E-83A2-2E75A09A7DFF}" type="datetimeFigureOut">
              <a:rPr lang="en-US" smtClean="0"/>
              <a:pPr/>
              <a:t>7/28/2021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6D50275E-CF29-415A-8ABF-09FEA8730B5D}"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28185B-313A-498E-83A2-2E75A09A7DFF}" type="datetimeFigureOut">
              <a:rPr lang="en-US" smtClean="0"/>
              <a:pPr/>
              <a:t>7/28/2021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50275E-CF29-415A-8ABF-09FEA8730B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28185B-313A-498E-83A2-2E75A09A7DFF}" type="datetimeFigureOut">
              <a:rPr lang="en-US" smtClean="0"/>
              <a:pPr/>
              <a:t>7/28/2021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50275E-CF29-415A-8ABF-09FEA8730B5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28185B-313A-498E-83A2-2E75A09A7DFF}" type="datetimeFigureOut">
              <a:rPr lang="en-US" smtClean="0"/>
              <a:pPr/>
              <a:t>7/28/2021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50275E-CF29-415A-8ABF-09FEA8730B5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128185B-313A-498E-83A2-2E75A09A7DFF}" type="datetimeFigureOut">
              <a:rPr lang="en-US" smtClean="0"/>
              <a:pPr/>
              <a:t>7/28/2021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50275E-CF29-415A-8ABF-09FEA8730B5D}"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128185B-313A-498E-83A2-2E75A09A7DFF}" type="datetimeFigureOut">
              <a:rPr lang="en-US" smtClean="0"/>
              <a:pPr/>
              <a:t>7/28/2021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D50275E-CF29-415A-8ABF-09FEA8730B5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128185B-313A-498E-83A2-2E75A09A7DFF}" type="datetimeFigureOut">
              <a:rPr lang="en-US" smtClean="0"/>
              <a:pPr/>
              <a:t>7/28/2021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D50275E-CF29-415A-8ABF-09FEA8730B5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128185B-313A-498E-83A2-2E75A09A7DFF}" type="datetimeFigureOut">
              <a:rPr lang="en-US" smtClean="0"/>
              <a:pPr/>
              <a:t>7/28/2021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D50275E-CF29-415A-8ABF-09FEA8730B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128185B-313A-498E-83A2-2E75A09A7DFF}" type="datetimeFigureOut">
              <a:rPr lang="en-US" smtClean="0"/>
              <a:pPr/>
              <a:t>7/28/2021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D50275E-CF29-415A-8ABF-09FEA8730B5D}"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128185B-313A-498E-83A2-2E75A09A7DFF}" type="datetimeFigureOut">
              <a:rPr lang="en-US" smtClean="0"/>
              <a:pPr/>
              <a:t>7/28/2021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D50275E-CF29-415A-8ABF-09FEA8730B5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A128185B-313A-498E-83A2-2E75A09A7DFF}" type="datetimeFigureOut">
              <a:rPr lang="en-US" smtClean="0"/>
              <a:pPr/>
              <a:t>7/28/2021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D50275E-CF29-415A-8ABF-09FEA8730B5D}"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128185B-313A-498E-83A2-2E75A09A7DFF}" type="datetimeFigureOut">
              <a:rPr lang="en-US" smtClean="0"/>
              <a:pPr/>
              <a:t>7/28/2021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D50275E-CF29-415A-8ABF-09FEA8730B5D}"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r>
              <a:rPr lang="en-US" dirty="0" smtClean="0"/>
              <a:t>ntroduction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a:t>
            </a:r>
            <a:r>
              <a:rPr lang="en-US" dirty="0" smtClean="0"/>
              <a:t> </a:t>
            </a:r>
            <a:r>
              <a:rPr lang="en-US" dirty="0" smtClean="0"/>
              <a:t>personal computer has a microprocessor that manages the computer's arithmetical, logical and control activities. </a:t>
            </a:r>
            <a:endParaRPr lang="en-US" dirty="0" smtClean="0"/>
          </a:p>
          <a:p>
            <a:r>
              <a:rPr lang="en-US" dirty="0" smtClean="0"/>
              <a:t>Each </a:t>
            </a:r>
            <a:r>
              <a:rPr lang="en-US" dirty="0" smtClean="0"/>
              <a:t>family of processors has its own set of instructions for handling various operations like getting input from keyboard, displaying information on screen and performing various other jobs. These set of instructions are called 'machine language </a:t>
            </a:r>
            <a:r>
              <a:rPr lang="en-US" dirty="0" smtClean="0"/>
              <a:t>instructions'. </a:t>
            </a:r>
          </a:p>
          <a:p>
            <a:r>
              <a:rPr lang="en-US" dirty="0" smtClean="0"/>
              <a:t>Processor </a:t>
            </a:r>
            <a:r>
              <a:rPr lang="en-US" dirty="0" smtClean="0"/>
              <a:t>understands only machine language instructions which are strings of 1s and 0s. However machine language is too obscure and complex for using in software development. So the low level assembly language is designed for a specific family of processors that represents various instructions in symbolic code and a more understandable form.</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Main Memory(Primary memory/working storage)</a:t>
            </a:r>
            <a:br>
              <a:rPr lang="en-US" b="1" dirty="0" smtClean="0"/>
            </a:br>
            <a:endParaRPr lang="en-US" dirty="0"/>
          </a:p>
        </p:txBody>
      </p:sp>
      <p:sp>
        <p:nvSpPr>
          <p:cNvPr id="3" name="Content Placeholder 2"/>
          <p:cNvSpPr>
            <a:spLocks noGrp="1"/>
          </p:cNvSpPr>
          <p:nvPr>
            <p:ph idx="1"/>
          </p:nvPr>
        </p:nvSpPr>
        <p:spPr/>
        <p:txBody>
          <a:bodyPr/>
          <a:lstStyle/>
          <a:p>
            <a:r>
              <a:rPr lang="en-US" dirty="0" smtClean="0"/>
              <a:t>A</a:t>
            </a:r>
            <a:r>
              <a:rPr lang="en-US" dirty="0" smtClean="0"/>
              <a:t>lso </a:t>
            </a:r>
            <a:r>
              <a:rPr lang="en-US" dirty="0" smtClean="0"/>
              <a:t>known as primary storage </a:t>
            </a:r>
            <a:r>
              <a:rPr lang="en-US" dirty="0" smtClean="0"/>
              <a:t>it provides </a:t>
            </a:r>
            <a:r>
              <a:rPr lang="en-US" dirty="0" smtClean="0"/>
              <a:t>storage location for data and instructions accessed by the control </a:t>
            </a:r>
            <a:r>
              <a:rPr lang="en-US" dirty="0" smtClean="0"/>
              <a:t>unit.</a:t>
            </a:r>
          </a:p>
          <a:p>
            <a:r>
              <a:rPr lang="en-US" dirty="0" smtClean="0"/>
              <a:t>Computer </a:t>
            </a:r>
            <a:r>
              <a:rPr lang="en-US" dirty="0" smtClean="0"/>
              <a:t>memory can be classified into </a:t>
            </a:r>
            <a:r>
              <a:rPr lang="en-US" b="1" i="1" dirty="0" smtClean="0"/>
              <a:t>read only memory (ROM)</a:t>
            </a:r>
            <a:r>
              <a:rPr lang="en-US" dirty="0" smtClean="0"/>
              <a:t> and </a:t>
            </a:r>
            <a:r>
              <a:rPr lang="en-US" b="1" i="1" dirty="0" smtClean="0"/>
              <a:t>random access memory (RAM)</a:t>
            </a:r>
            <a:r>
              <a:rPr lang="en-US" dirty="0" smtClean="0"/>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Overall functional organization of the CPU</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smtClean="0"/>
              <a:t>arithmetic and logic unit</a:t>
            </a:r>
            <a:r>
              <a:rPr lang="en-US" dirty="0" smtClean="0"/>
              <a:t>, the </a:t>
            </a:r>
            <a:r>
              <a:rPr lang="en-US" dirty="0" smtClean="0"/>
              <a:t>control unit and the main memory use electrical pathways or links referred to  as </a:t>
            </a:r>
            <a:r>
              <a:rPr lang="en-US" b="1" i="1" dirty="0" smtClean="0"/>
              <a:t>buses.</a:t>
            </a:r>
            <a:r>
              <a:rPr lang="en-US" b="1" dirty="0" smtClean="0"/>
              <a:t> </a:t>
            </a:r>
            <a:endParaRPr lang="en-US" b="1" dirty="0" smtClean="0"/>
          </a:p>
          <a:p>
            <a:r>
              <a:rPr lang="en-US" dirty="0" smtClean="0"/>
              <a:t>There </a:t>
            </a:r>
            <a:r>
              <a:rPr lang="en-US" dirty="0" smtClean="0"/>
              <a:t>are three types of buses </a:t>
            </a:r>
            <a:r>
              <a:rPr lang="en-US" dirty="0" smtClean="0"/>
              <a:t>namely;</a:t>
            </a:r>
          </a:p>
          <a:p>
            <a:pPr lvl="1">
              <a:buNone/>
            </a:pPr>
            <a:r>
              <a:rPr lang="en-US" b="1" dirty="0" smtClean="0"/>
              <a:t>   Control </a:t>
            </a:r>
            <a:r>
              <a:rPr lang="en-US" b="1" dirty="0" smtClean="0"/>
              <a:t>bus:</a:t>
            </a:r>
            <a:r>
              <a:rPr lang="en-US" dirty="0" smtClean="0"/>
              <a:t> This is the pathway for all timing and controlling functions sent by the control unit to other parts of the system.</a:t>
            </a:r>
            <a:br>
              <a:rPr lang="en-US" dirty="0" smtClean="0"/>
            </a:br>
            <a:r>
              <a:rPr lang="en-US" b="1" dirty="0" smtClean="0"/>
              <a:t>Address bus</a:t>
            </a:r>
            <a:r>
              <a:rPr lang="en-US" dirty="0" smtClean="0"/>
              <a:t>: This is the pathway used to locate the storage position in memory where the next instruction data to be processed is to be found.</a:t>
            </a:r>
            <a:br>
              <a:rPr lang="en-US" dirty="0" smtClean="0"/>
            </a:br>
            <a:r>
              <a:rPr lang="en-US" b="1" dirty="0" smtClean="0"/>
              <a:t>Data bus</a:t>
            </a:r>
            <a:r>
              <a:rPr lang="en-US" dirty="0" smtClean="0"/>
              <a:t>: This is the pathway where the actual data transfer takes place.</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https://oer-studentresources.gesci.org/wp-content/courses/Computer/CS-F1-Computer-systems/img2.3.png"/>
          <p:cNvPicPr/>
          <p:nvPr/>
        </p:nvPicPr>
        <p:blipFill>
          <a:blip r:embed="rId2" cstate="print"/>
          <a:srcRect/>
          <a:stretch>
            <a:fillRect/>
          </a:stretch>
        </p:blipFill>
        <p:spPr bwMode="auto">
          <a:xfrm>
            <a:off x="1752600" y="1600200"/>
            <a:ext cx="69342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6019800"/>
          </a:xfrm>
        </p:spPr>
        <p:txBody>
          <a:bodyPr/>
          <a:lstStyle/>
          <a:p>
            <a:r>
              <a:rPr lang="en-US" dirty="0" smtClean="0"/>
              <a:t>The figure below shows a summary of the overall </a:t>
            </a:r>
            <a:r>
              <a:rPr lang="en-US" dirty="0" smtClean="0"/>
              <a:t>organization </a:t>
            </a:r>
            <a:r>
              <a:rPr lang="en-US" dirty="0" smtClean="0"/>
              <a:t>of the CPU and how it controls other computer components</a:t>
            </a:r>
            <a:r>
              <a:rPr lang="en-US" dirty="0" smtClean="0"/>
              <a:t>.</a:t>
            </a:r>
            <a:endParaRPr lang="en-US" dirty="0" smtClean="0"/>
          </a:p>
          <a:p>
            <a:endParaRPr lang="en-US" dirty="0"/>
          </a:p>
        </p:txBody>
      </p:sp>
      <p:pic>
        <p:nvPicPr>
          <p:cNvPr id="4" name="Picture 3" descr="cpu functioning"/>
          <p:cNvPicPr/>
          <p:nvPr/>
        </p:nvPicPr>
        <p:blipFill>
          <a:blip r:embed="rId2" cstate="print"/>
          <a:srcRect/>
          <a:stretch>
            <a:fillRect/>
          </a:stretch>
        </p:blipFill>
        <p:spPr bwMode="auto">
          <a:xfrm>
            <a:off x="1524000" y="2057400"/>
            <a:ext cx="6815051"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819400"/>
            <a:ext cx="7498080" cy="1143000"/>
          </a:xfrm>
        </p:spPr>
        <p:txBody>
          <a:bodyPr/>
          <a:lstStyle/>
          <a:p>
            <a:r>
              <a:rPr lang="en-US" dirty="0" smtClean="0"/>
              <a:t>Assemblers, </a:t>
            </a:r>
            <a:r>
              <a:rPr lang="en-US" dirty="0" smtClean="0"/>
              <a:t>Linkers </a:t>
            </a:r>
            <a:r>
              <a:rPr lang="en-US" dirty="0" smtClean="0"/>
              <a:t>and </a:t>
            </a:r>
            <a:r>
              <a:rPr lang="en-US" dirty="0" smtClean="0"/>
              <a:t>Loaders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Assembly is a low-level </a:t>
            </a:r>
            <a:r>
              <a:rPr lang="en-US" dirty="0" smtClean="0"/>
              <a:t>task- Need </a:t>
            </a:r>
            <a:r>
              <a:rPr lang="en-US" dirty="0" smtClean="0"/>
              <a:t>to assemble assembly language into machine code binary. </a:t>
            </a:r>
            <a:endParaRPr lang="en-US" dirty="0" smtClean="0"/>
          </a:p>
          <a:p>
            <a:r>
              <a:rPr lang="en-US" dirty="0" smtClean="0"/>
              <a:t>Requires </a:t>
            </a:r>
            <a:r>
              <a:rPr lang="en-US" dirty="0" smtClean="0"/>
              <a:t>- Assembly language instructions - pseudo-instructions - And </a:t>
            </a:r>
            <a:r>
              <a:rPr lang="en-US" dirty="0" smtClean="0"/>
              <a:t>Specified </a:t>
            </a:r>
            <a:r>
              <a:rPr lang="en-US" dirty="0" smtClean="0"/>
              <a:t>layout and data using assembler </a:t>
            </a:r>
            <a:r>
              <a:rPr lang="en-US" dirty="0" smtClean="0"/>
              <a:t>directives</a:t>
            </a:r>
            <a:endParaRPr lang="en-US" dirty="0" smtClean="0"/>
          </a:p>
          <a:p>
            <a:r>
              <a:rPr lang="en-US" dirty="0" smtClean="0"/>
              <a:t> Today, we use a modified Harvard Architecture (Von Neumann architecture) that mixes data and instructions in </a:t>
            </a:r>
            <a:r>
              <a:rPr lang="en-US" dirty="0" smtClean="0"/>
              <a:t>memory, but </a:t>
            </a:r>
            <a:r>
              <a:rPr lang="en-US" dirty="0" smtClean="0"/>
              <a:t>kept in separate </a:t>
            </a:r>
            <a:r>
              <a:rPr lang="en-US" dirty="0" smtClean="0"/>
              <a:t>segments, and </a:t>
            </a:r>
            <a:r>
              <a:rPr lang="en-US" dirty="0" smtClean="0"/>
              <a:t>has separate caches</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Assembler</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a:t>
            </a:r>
            <a:r>
              <a:rPr lang="en-US" dirty="0" smtClean="0"/>
              <a:t>program which converts assembly language into machine code. </a:t>
            </a:r>
            <a:endParaRPr lang="en-US" dirty="0" smtClean="0"/>
          </a:p>
          <a:p>
            <a:r>
              <a:rPr lang="en-US" dirty="0" smtClean="0"/>
              <a:t>A </a:t>
            </a:r>
            <a:r>
              <a:rPr lang="en-US" dirty="0" smtClean="0"/>
              <a:t>computer doesn’t understand human </a:t>
            </a:r>
            <a:r>
              <a:rPr lang="en-US" dirty="0" smtClean="0"/>
              <a:t>languages </a:t>
            </a:r>
            <a:r>
              <a:rPr lang="en-US" dirty="0" smtClean="0"/>
              <a:t>but it deals in a much simpler language called binary language, </a:t>
            </a:r>
            <a:r>
              <a:rPr lang="en-US" dirty="0" smtClean="0"/>
              <a:t>however</a:t>
            </a:r>
            <a:r>
              <a:rPr lang="en-US" dirty="0" smtClean="0"/>
              <a:t> </a:t>
            </a:r>
            <a:r>
              <a:rPr lang="en-US" dirty="0" smtClean="0"/>
              <a:t>a programmer can not write the whole program with its complexity in a binary language therefore we need a program that can convert the human written language (assembly language) into binary language, these </a:t>
            </a:r>
            <a:r>
              <a:rPr lang="en-US" dirty="0" err="1" smtClean="0"/>
              <a:t>softwares</a:t>
            </a:r>
            <a:r>
              <a:rPr lang="en-US" dirty="0" smtClean="0"/>
              <a:t> are called assemblers.</a:t>
            </a:r>
          </a:p>
          <a:p>
            <a:r>
              <a:rPr lang="en-US" dirty="0" smtClean="0"/>
              <a:t>In assembler, a programmer can write a program into sequence of assembler </a:t>
            </a:r>
            <a:r>
              <a:rPr lang="en-US" dirty="0" smtClean="0"/>
              <a:t>instructions. The </a:t>
            </a:r>
            <a:r>
              <a:rPr lang="en-US" dirty="0" smtClean="0"/>
              <a:t>sequence of assembler instruction is known as source code and source program.</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SSEMBLER"/>
          <p:cNvPicPr>
            <a:picLocks noGrp="1"/>
          </p:cNvPicPr>
          <p:nvPr>
            <p:ph idx="1"/>
          </p:nvPr>
        </p:nvPicPr>
        <p:blipFill>
          <a:blip r:embed="rId2" cstate="print"/>
          <a:stretch>
            <a:fillRect/>
          </a:stretch>
        </p:blipFill>
        <p:spPr bwMode="auto">
          <a:xfrm>
            <a:off x="2803525" y="1466850"/>
            <a:ext cx="476250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Compiler is a program that converts a number of </a:t>
            </a:r>
            <a:r>
              <a:rPr lang="en-US" dirty="0" smtClean="0"/>
              <a:t>statements </a:t>
            </a:r>
            <a:r>
              <a:rPr lang="en-US" dirty="0" smtClean="0"/>
              <a:t>of </a:t>
            </a:r>
            <a:r>
              <a:rPr lang="en-US" dirty="0" smtClean="0"/>
              <a:t>a program </a:t>
            </a:r>
            <a:r>
              <a:rPr lang="en-US" dirty="0" smtClean="0"/>
              <a:t>into binary </a:t>
            </a:r>
            <a:r>
              <a:rPr lang="en-US" dirty="0" smtClean="0"/>
              <a:t>language.</a:t>
            </a:r>
          </a:p>
          <a:p>
            <a:r>
              <a:rPr lang="en-US" dirty="0" smtClean="0"/>
              <a:t>It </a:t>
            </a:r>
            <a:r>
              <a:rPr lang="en-US" dirty="0" smtClean="0"/>
              <a:t>is more intelligent than </a:t>
            </a:r>
            <a:r>
              <a:rPr lang="en-US" dirty="0" smtClean="0"/>
              <a:t>an interpreter </a:t>
            </a:r>
            <a:r>
              <a:rPr lang="en-US" dirty="0" smtClean="0"/>
              <a:t>because it goes through the entire code at once and can tell the possible </a:t>
            </a:r>
            <a:r>
              <a:rPr lang="en-US" dirty="0" smtClean="0"/>
              <a:t>errors, </a:t>
            </a:r>
            <a:r>
              <a:rPr lang="en-US" dirty="0" smtClean="0"/>
              <a:t>limits and ranges</a:t>
            </a:r>
            <a:r>
              <a:rPr lang="en-US" dirty="0" smtClean="0"/>
              <a:t>.</a:t>
            </a:r>
          </a:p>
          <a:p>
            <a:r>
              <a:rPr lang="en-US" dirty="0" smtClean="0"/>
              <a:t>However,</a:t>
            </a:r>
            <a:r>
              <a:rPr lang="en-US" dirty="0" smtClean="0"/>
              <a:t> </a:t>
            </a:r>
            <a:r>
              <a:rPr lang="en-US" dirty="0" smtClean="0"/>
              <a:t>this makes it’s operating time a little slower</a:t>
            </a:r>
            <a:r>
              <a:rPr lang="en-US" dirty="0" smtClean="0"/>
              <a:t>. </a:t>
            </a:r>
          </a:p>
          <a:p>
            <a:r>
              <a:rPr lang="en-US" dirty="0" smtClean="0"/>
              <a:t>It </a:t>
            </a:r>
            <a:r>
              <a:rPr lang="en-US" dirty="0" smtClean="0"/>
              <a:t>is </a:t>
            </a:r>
            <a:r>
              <a:rPr lang="en-US" dirty="0" smtClean="0"/>
              <a:t>platform-dependent, it helps </a:t>
            </a:r>
            <a:r>
              <a:rPr lang="en-US" dirty="0" smtClean="0"/>
              <a:t>to detect error and </a:t>
            </a:r>
            <a:r>
              <a:rPr lang="en-US" dirty="0" smtClean="0"/>
              <a:t>gets </a:t>
            </a:r>
            <a:r>
              <a:rPr lang="en-US" dirty="0" smtClean="0"/>
              <a:t>displayed after reading the entire code by compiler.</a:t>
            </a:r>
          </a:p>
          <a:p>
            <a:r>
              <a:rPr lang="en-US" dirty="0" smtClean="0"/>
              <a:t>In other words we can say </a:t>
            </a:r>
            <a:r>
              <a:rPr lang="en-US" dirty="0" smtClean="0"/>
              <a:t>that; Compilers </a:t>
            </a:r>
            <a:r>
              <a:rPr lang="en-US" dirty="0" smtClean="0"/>
              <a:t>turns the high level language to binary language or machine code </a:t>
            </a:r>
            <a:r>
              <a:rPr lang="en-US" dirty="0" smtClean="0"/>
              <a:t>at once</a:t>
            </a:r>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mpiler"/>
          <p:cNvPicPr/>
          <p:nvPr/>
        </p:nvPicPr>
        <p:blipFill>
          <a:blip r:embed="rId2" cstate="print"/>
          <a:srcRect/>
          <a:stretch>
            <a:fillRect/>
          </a:stretch>
        </p:blipFill>
        <p:spPr bwMode="auto">
          <a:xfrm>
            <a:off x="1981200" y="990600"/>
            <a:ext cx="57912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Assembly language is a low-level programming language for a computer, or other programmable </a:t>
            </a:r>
            <a:r>
              <a:rPr lang="en-US" dirty="0" smtClean="0"/>
              <a:t>device.</a:t>
            </a:r>
          </a:p>
          <a:p>
            <a:r>
              <a:rPr lang="en-US" dirty="0" smtClean="0"/>
              <a:t>It is </a:t>
            </a:r>
            <a:r>
              <a:rPr lang="en-US" dirty="0" smtClean="0"/>
              <a:t>specific </a:t>
            </a:r>
            <a:r>
              <a:rPr lang="en-US" dirty="0" smtClean="0"/>
              <a:t>to a particular computer architecture in contrast to most </a:t>
            </a:r>
            <a:r>
              <a:rPr lang="en-US" dirty="0" smtClean="0"/>
              <a:t>high level </a:t>
            </a:r>
            <a:r>
              <a:rPr lang="en-US" dirty="0" smtClean="0"/>
              <a:t>programming languages, which are generally portable across multiple systems. </a:t>
            </a:r>
            <a:endParaRPr lang="en-US" dirty="0" smtClean="0"/>
          </a:p>
          <a:p>
            <a:r>
              <a:rPr lang="en-US" dirty="0" smtClean="0"/>
              <a:t>Assembly </a:t>
            </a:r>
            <a:r>
              <a:rPr lang="en-US" dirty="0" smtClean="0"/>
              <a:t>language is converted into executable machine code by a utility program referred to as an assembler </a:t>
            </a:r>
            <a:r>
              <a:rPr lang="en-US" dirty="0" err="1" smtClean="0"/>
              <a:t>eg</a:t>
            </a:r>
            <a:r>
              <a:rPr lang="en-US" dirty="0" smtClean="0"/>
              <a:t> </a:t>
            </a:r>
            <a:r>
              <a:rPr lang="en-US" dirty="0" smtClean="0"/>
              <a:t>NASM, MASM etc.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Linker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For </a:t>
            </a:r>
            <a:r>
              <a:rPr lang="en-US" dirty="0" smtClean="0"/>
              <a:t>a code to run we need to include a header file or a file saved from the library which are </a:t>
            </a:r>
            <a:r>
              <a:rPr lang="en-US" dirty="0" smtClean="0"/>
              <a:t>pre-defined.</a:t>
            </a:r>
          </a:p>
          <a:p>
            <a:r>
              <a:rPr lang="en-US" dirty="0" smtClean="0"/>
              <a:t>I</a:t>
            </a:r>
            <a:r>
              <a:rPr lang="en-US" dirty="0" smtClean="0"/>
              <a:t>f </a:t>
            </a:r>
            <a:r>
              <a:rPr lang="en-US" dirty="0" smtClean="0"/>
              <a:t>they are not included in the beginning of the program then after execution the compiler will generate errors, and the code will not work.</a:t>
            </a:r>
          </a:p>
          <a:p>
            <a:r>
              <a:rPr lang="en-US" dirty="0" smtClean="0"/>
              <a:t>Linker is a program that holds one or more object </a:t>
            </a:r>
            <a:r>
              <a:rPr lang="en-US" dirty="0" smtClean="0"/>
              <a:t>files </a:t>
            </a:r>
            <a:r>
              <a:rPr lang="en-US" dirty="0" smtClean="0"/>
              <a:t>created by </a:t>
            </a:r>
            <a:r>
              <a:rPr lang="en-US" dirty="0" smtClean="0"/>
              <a:t>compiler, then combines </a:t>
            </a:r>
            <a:r>
              <a:rPr lang="en-US" dirty="0" smtClean="0"/>
              <a:t>them into one executable file</a:t>
            </a:r>
            <a:r>
              <a:rPr lang="en-US" dirty="0" smtClean="0"/>
              <a:t>.</a:t>
            </a:r>
          </a:p>
          <a:p>
            <a:r>
              <a:rPr lang="en-US" dirty="0" smtClean="0"/>
              <a:t>Linking </a:t>
            </a:r>
            <a:r>
              <a:rPr lang="en-US" dirty="0" smtClean="0"/>
              <a:t>is </a:t>
            </a:r>
            <a:r>
              <a:rPr lang="en-US" dirty="0" smtClean="0"/>
              <a:t>implemented </a:t>
            </a:r>
            <a:r>
              <a:rPr lang="en-US" dirty="0" smtClean="0"/>
              <a:t>at both </a:t>
            </a:r>
            <a:r>
              <a:rPr lang="en-US" dirty="0" smtClean="0"/>
              <a:t>load </a:t>
            </a:r>
            <a:r>
              <a:rPr lang="en-US" dirty="0" smtClean="0"/>
              <a:t>time and compile time. Compile time is when high level language is </a:t>
            </a:r>
            <a:r>
              <a:rPr lang="en-US" dirty="0" smtClean="0"/>
              <a:t>turned </a:t>
            </a:r>
            <a:r>
              <a:rPr lang="en-US" dirty="0" smtClean="0"/>
              <a:t>to machine code and load time is when the code is loaded into the memory by loader.</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Linker is of two types:</a:t>
            </a:r>
          </a:p>
          <a:p>
            <a:pPr lvl="1">
              <a:buNone/>
            </a:pPr>
            <a:r>
              <a:rPr lang="en-US" b="1" i="1" dirty="0" smtClean="0"/>
              <a:t>1.Dynamic Linker:-          </a:t>
            </a:r>
          </a:p>
          <a:p>
            <a:pPr lvl="2">
              <a:buNone/>
            </a:pPr>
            <a:r>
              <a:rPr lang="en-US" dirty="0" smtClean="0"/>
              <a:t>It is implemented during run time.</a:t>
            </a:r>
          </a:p>
          <a:p>
            <a:pPr lvl="2">
              <a:buNone/>
            </a:pPr>
            <a:r>
              <a:rPr lang="en-US" dirty="0" smtClean="0"/>
              <a:t>It requires less memory.</a:t>
            </a:r>
          </a:p>
          <a:p>
            <a:pPr lvl="2">
              <a:buNone/>
            </a:pPr>
            <a:r>
              <a:rPr lang="en-US" dirty="0" smtClean="0"/>
              <a:t>In dynamic linking there are many chances of error and </a:t>
            </a:r>
            <a:r>
              <a:rPr lang="en-US" dirty="0" smtClean="0"/>
              <a:t>failure</a:t>
            </a:r>
            <a:endParaRPr lang="en-US" dirty="0" smtClean="0"/>
          </a:p>
          <a:p>
            <a:pPr lvl="2">
              <a:buNone/>
            </a:pPr>
            <a:r>
              <a:rPr lang="en-US" dirty="0" smtClean="0"/>
              <a:t>Linking </a:t>
            </a:r>
            <a:r>
              <a:rPr lang="en-US" dirty="0" smtClean="0"/>
              <a:t>stores </a:t>
            </a:r>
            <a:r>
              <a:rPr lang="en-US" dirty="0" smtClean="0"/>
              <a:t>the program in virtual memory to save RAM</a:t>
            </a:r>
            <a:r>
              <a:rPr lang="en-US" dirty="0" smtClean="0"/>
              <a:t>, So </a:t>
            </a:r>
            <a:r>
              <a:rPr lang="en-US" dirty="0" smtClean="0"/>
              <a:t>we have need to shared library</a:t>
            </a:r>
          </a:p>
          <a:p>
            <a:pPr lvl="1">
              <a:buNone/>
            </a:pPr>
            <a:r>
              <a:rPr lang="en-US" b="1" i="1" dirty="0" smtClean="0"/>
              <a:t>2.Static Linker:-</a:t>
            </a:r>
          </a:p>
          <a:p>
            <a:pPr lvl="2">
              <a:buNone/>
            </a:pPr>
            <a:r>
              <a:rPr lang="en-US" dirty="0" smtClean="0"/>
              <a:t>It is implemented during compilation of source program.</a:t>
            </a:r>
          </a:p>
          <a:p>
            <a:pPr lvl="2">
              <a:buNone/>
            </a:pPr>
            <a:r>
              <a:rPr lang="en-US" dirty="0" smtClean="0"/>
              <a:t>It requires more memory.</a:t>
            </a:r>
          </a:p>
          <a:p>
            <a:pPr lvl="2">
              <a:buNone/>
            </a:pPr>
            <a:r>
              <a:rPr lang="en-US" dirty="0" smtClean="0"/>
              <a:t>Linking </a:t>
            </a:r>
            <a:r>
              <a:rPr lang="en-US" dirty="0" smtClean="0"/>
              <a:t>is implemented before </a:t>
            </a:r>
            <a:r>
              <a:rPr lang="en-US" dirty="0" smtClean="0"/>
              <a:t>execution</a:t>
            </a:r>
            <a:endParaRPr lang="en-US" dirty="0" smtClean="0"/>
          </a:p>
          <a:p>
            <a:pPr lvl="2">
              <a:buNone/>
            </a:pPr>
            <a:r>
              <a:rPr lang="en-US" dirty="0" smtClean="0"/>
              <a:t>It is faster and portable.</a:t>
            </a:r>
          </a:p>
          <a:p>
            <a:pPr lvl="2">
              <a:buNone/>
            </a:pPr>
            <a:r>
              <a:rPr lang="en-US" dirty="0" smtClean="0"/>
              <a:t>T</a:t>
            </a:r>
            <a:r>
              <a:rPr lang="en-US" dirty="0" smtClean="0"/>
              <a:t>here </a:t>
            </a:r>
            <a:r>
              <a:rPr lang="en-US" dirty="0" smtClean="0"/>
              <a:t>are less chances </a:t>
            </a:r>
            <a:r>
              <a:rPr lang="en-US" dirty="0" smtClean="0"/>
              <a:t>of </a:t>
            </a:r>
            <a:r>
              <a:rPr lang="en-US" dirty="0" smtClean="0"/>
              <a:t>error and No chances to failure.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Loader</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a:t>
            </a:r>
            <a:r>
              <a:rPr lang="en-US" dirty="0" smtClean="0"/>
              <a:t> </a:t>
            </a:r>
            <a:r>
              <a:rPr lang="en-US" dirty="0" smtClean="0"/>
              <a:t>program that loads machine codes of a program into the system memory</a:t>
            </a:r>
            <a:r>
              <a:rPr lang="en-US" dirty="0" smtClean="0"/>
              <a:t>. </a:t>
            </a:r>
          </a:p>
          <a:p>
            <a:r>
              <a:rPr lang="en-US" dirty="0" smtClean="0"/>
              <a:t>It </a:t>
            </a:r>
            <a:r>
              <a:rPr lang="en-US" dirty="0" smtClean="0"/>
              <a:t>is part of the </a:t>
            </a:r>
            <a:r>
              <a:rPr lang="en-US" dirty="0" smtClean="0"/>
              <a:t>O/S </a:t>
            </a:r>
            <a:r>
              <a:rPr lang="en-US" dirty="0" smtClean="0"/>
              <a:t>of the computer that is responsible for loading the program. </a:t>
            </a:r>
            <a:endParaRPr lang="en-US" dirty="0" smtClean="0"/>
          </a:p>
          <a:p>
            <a:r>
              <a:rPr lang="en-US" dirty="0" smtClean="0"/>
              <a:t>It </a:t>
            </a:r>
            <a:r>
              <a:rPr lang="en-US" dirty="0" smtClean="0"/>
              <a:t>is the bare beginning of the execution of a program. </a:t>
            </a:r>
            <a:endParaRPr lang="en-US" dirty="0" smtClean="0"/>
          </a:p>
          <a:p>
            <a:r>
              <a:rPr lang="en-US" dirty="0" smtClean="0"/>
              <a:t>Loading </a:t>
            </a:r>
            <a:r>
              <a:rPr lang="en-US" dirty="0" smtClean="0"/>
              <a:t>a program involves reading the contents of executable file into memory. Only after the program is </a:t>
            </a:r>
            <a:r>
              <a:rPr lang="en-US" dirty="0" smtClean="0"/>
              <a:t>loaded, </a:t>
            </a:r>
            <a:r>
              <a:rPr lang="en-US" dirty="0" smtClean="0"/>
              <a:t>the operating system starts the program by passing control to the loaded program code. </a:t>
            </a:r>
            <a:endParaRPr lang="en-US" dirty="0" smtClean="0"/>
          </a:p>
          <a:p>
            <a:r>
              <a:rPr lang="en-US" dirty="0" smtClean="0"/>
              <a:t>All operating systems </a:t>
            </a:r>
            <a:r>
              <a:rPr lang="en-US" dirty="0" smtClean="0"/>
              <a:t>that support loading have </a:t>
            </a:r>
            <a:r>
              <a:rPr lang="en-US" dirty="0" smtClean="0"/>
              <a:t>loaders </a:t>
            </a:r>
            <a:r>
              <a:rPr lang="en-US" dirty="0" smtClean="0"/>
              <a:t>and many have loaders permanently in their memory.</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Linker and Loader"/>
          <p:cNvPicPr>
            <a:picLocks noGrp="1"/>
          </p:cNvPicPr>
          <p:nvPr>
            <p:ph idx="1"/>
          </p:nvPr>
        </p:nvPicPr>
        <p:blipFill>
          <a:blip r:embed="rId2" cstate="print"/>
          <a:stretch>
            <a:fillRect/>
          </a:stretch>
        </p:blipFill>
        <p:spPr bwMode="auto">
          <a:xfrm>
            <a:off x="1851025" y="1466850"/>
            <a:ext cx="666750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r>
              <a:rPr lang="en-US" dirty="0" smtClean="0"/>
              <a:t>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Compiler produces assembly files (contain RISC-V assembly, pseudo-instructions, directives, etc.) </a:t>
            </a:r>
            <a:endParaRPr lang="en-US" dirty="0" smtClean="0"/>
          </a:p>
          <a:p>
            <a:r>
              <a:rPr lang="en-US" dirty="0" smtClean="0"/>
              <a:t>Assembler </a:t>
            </a:r>
            <a:r>
              <a:rPr lang="en-US" dirty="0" smtClean="0"/>
              <a:t>produces object files (contain RISC-V machine code, missing symbols, some layout information, etc.) </a:t>
            </a:r>
          </a:p>
          <a:p>
            <a:r>
              <a:rPr lang="en-US" dirty="0" smtClean="0"/>
              <a:t>Linker joins object files into one executable file (contains RISC-V machine code, no missing symbols, some layout information) </a:t>
            </a:r>
          </a:p>
          <a:p>
            <a:r>
              <a:rPr lang="en-US" dirty="0" smtClean="0"/>
              <a:t>Loader puts program into memory, jumps to 1st </a:t>
            </a:r>
            <a:r>
              <a:rPr lang="en-US" dirty="0" smtClean="0"/>
              <a:t>instruction, </a:t>
            </a:r>
            <a:r>
              <a:rPr lang="en-US" dirty="0" smtClean="0"/>
              <a:t>and starts executing a process (machine code)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History of the Microprocessor Family</a:t>
            </a:r>
            <a:endParaRPr lang="en-US" dirty="0"/>
          </a:p>
        </p:txBody>
      </p:sp>
      <p:pic>
        <p:nvPicPr>
          <p:cNvPr id="2050" name="Picture 2"/>
          <p:cNvPicPr>
            <a:picLocks noGrp="1" noChangeAspect="1" noChangeArrowheads="1"/>
          </p:cNvPicPr>
          <p:nvPr>
            <p:ph idx="1"/>
          </p:nvPr>
        </p:nvPicPr>
        <p:blipFill>
          <a:blip r:embed="rId2" cstate="print"/>
          <a:stretch>
            <a:fillRect/>
          </a:stretch>
        </p:blipFill>
        <p:spPr bwMode="auto">
          <a:xfrm>
            <a:off x="1066800" y="1524000"/>
            <a:ext cx="8077200"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1371600" y="1447800"/>
            <a:ext cx="746760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assembly language programming</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An </a:t>
            </a:r>
            <a:r>
              <a:rPr lang="en-US" dirty="0" smtClean="0"/>
              <a:t>understanding of assembly language provides knowledge of: </a:t>
            </a:r>
            <a:endParaRPr lang="en-US" dirty="0" smtClean="0">
              <a:sym typeface="Symbol"/>
            </a:endParaRPr>
          </a:p>
          <a:p>
            <a:pPr lvl="2">
              <a:buNone/>
            </a:pPr>
            <a:r>
              <a:rPr lang="en-US" dirty="0" smtClean="0"/>
              <a:t>Interface </a:t>
            </a:r>
            <a:r>
              <a:rPr lang="en-US" dirty="0" smtClean="0"/>
              <a:t>of programs with OS, processor and BIOS; </a:t>
            </a:r>
            <a:endParaRPr lang="en-US" dirty="0" smtClean="0"/>
          </a:p>
          <a:p>
            <a:pPr lvl="2">
              <a:buNone/>
            </a:pPr>
            <a:r>
              <a:rPr lang="en-US" dirty="0" smtClean="0"/>
              <a:t>Representation </a:t>
            </a:r>
            <a:r>
              <a:rPr lang="en-US" dirty="0" smtClean="0"/>
              <a:t>of data in memory and other external devices; </a:t>
            </a:r>
            <a:endParaRPr lang="en-US" dirty="0" smtClean="0"/>
          </a:p>
          <a:p>
            <a:pPr lvl="2">
              <a:buNone/>
            </a:pPr>
            <a:r>
              <a:rPr lang="en-US" dirty="0" smtClean="0"/>
              <a:t>How </a:t>
            </a:r>
            <a:r>
              <a:rPr lang="en-US" dirty="0" smtClean="0"/>
              <a:t>processor accesses and executes instruction; </a:t>
            </a:r>
            <a:endParaRPr lang="en-US" dirty="0" smtClean="0">
              <a:sym typeface="Symbol"/>
            </a:endParaRPr>
          </a:p>
          <a:p>
            <a:pPr lvl="2">
              <a:buNone/>
            </a:pPr>
            <a:r>
              <a:rPr lang="en-US" dirty="0" smtClean="0"/>
              <a:t>How </a:t>
            </a:r>
            <a:r>
              <a:rPr lang="en-US" dirty="0" smtClean="0"/>
              <a:t>instructions accesses and process data; </a:t>
            </a:r>
            <a:endParaRPr lang="en-US" dirty="0" smtClean="0">
              <a:sym typeface="Symbol"/>
            </a:endParaRPr>
          </a:p>
          <a:p>
            <a:pPr lvl="2">
              <a:buNone/>
            </a:pPr>
            <a:r>
              <a:rPr lang="en-US" dirty="0" smtClean="0"/>
              <a:t>How </a:t>
            </a:r>
            <a:r>
              <a:rPr lang="en-US" dirty="0" smtClean="0"/>
              <a:t>a program access external devices. </a:t>
            </a:r>
            <a:endParaRPr lang="en-US" dirty="0" smtClean="0"/>
          </a:p>
          <a:p>
            <a:r>
              <a:rPr lang="en-US" dirty="0" smtClean="0"/>
              <a:t>A</a:t>
            </a:r>
            <a:r>
              <a:rPr lang="en-US" dirty="0" smtClean="0"/>
              <a:t>dvantages </a:t>
            </a:r>
            <a:r>
              <a:rPr lang="en-US" dirty="0" smtClean="0"/>
              <a:t>of using assembly language are: </a:t>
            </a:r>
            <a:endParaRPr lang="en-US" dirty="0" smtClean="0"/>
          </a:p>
          <a:p>
            <a:pPr lvl="2">
              <a:buNone/>
            </a:pPr>
            <a:r>
              <a:rPr lang="en-US" dirty="0" smtClean="0">
                <a:sym typeface="Symbol"/>
              </a:rPr>
              <a:t></a:t>
            </a:r>
            <a:r>
              <a:rPr lang="en-US" dirty="0" smtClean="0"/>
              <a:t> </a:t>
            </a:r>
            <a:r>
              <a:rPr lang="en-US" dirty="0" smtClean="0"/>
              <a:t>It requires less memory and execution time; </a:t>
            </a:r>
            <a:endParaRPr lang="en-US" dirty="0" smtClean="0"/>
          </a:p>
          <a:p>
            <a:pPr lvl="2">
              <a:buNone/>
            </a:pPr>
            <a:r>
              <a:rPr lang="en-US" dirty="0" smtClean="0">
                <a:sym typeface="Symbol"/>
              </a:rPr>
              <a:t></a:t>
            </a:r>
            <a:r>
              <a:rPr lang="en-US" dirty="0" smtClean="0"/>
              <a:t> </a:t>
            </a:r>
            <a:r>
              <a:rPr lang="en-US" dirty="0" smtClean="0"/>
              <a:t>It allows hardware-specific complex jobs in an easier way; </a:t>
            </a:r>
            <a:endParaRPr lang="en-US" dirty="0" smtClean="0"/>
          </a:p>
          <a:p>
            <a:pPr lvl="2">
              <a:buNone/>
            </a:pPr>
            <a:r>
              <a:rPr lang="en-US" dirty="0" smtClean="0">
                <a:sym typeface="Symbol"/>
              </a:rPr>
              <a:t></a:t>
            </a:r>
            <a:r>
              <a:rPr lang="en-US" dirty="0" smtClean="0"/>
              <a:t> </a:t>
            </a:r>
            <a:r>
              <a:rPr lang="en-US" dirty="0" smtClean="0"/>
              <a:t>It is suitable for time-critical jobs; </a:t>
            </a:r>
            <a:endParaRPr lang="en-US" dirty="0" smtClean="0"/>
          </a:p>
          <a:p>
            <a:pPr lvl="2">
              <a:buNone/>
            </a:pPr>
            <a:r>
              <a:rPr lang="en-US" dirty="0" smtClean="0">
                <a:sym typeface="Symbol"/>
              </a:rPr>
              <a:t></a:t>
            </a:r>
            <a:r>
              <a:rPr lang="en-US" dirty="0" smtClean="0"/>
              <a:t> </a:t>
            </a:r>
            <a:r>
              <a:rPr lang="en-US" dirty="0" smtClean="0"/>
              <a:t>It is most suitable for writing interrupt service routines and other memory resident programs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362200"/>
            <a:ext cx="7498080" cy="1143000"/>
          </a:xfrm>
        </p:spPr>
        <p:txBody>
          <a:bodyPr>
            <a:normAutofit fontScale="90000"/>
          </a:bodyPr>
          <a:lstStyle/>
          <a:p>
            <a:r>
              <a:rPr lang="en-US" dirty="0" smtClean="0"/>
              <a:t>Functional Organization of Computer Hardware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Central Processing Unit (CPU)</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Also </a:t>
            </a:r>
            <a:r>
              <a:rPr lang="en-US" dirty="0" smtClean="0"/>
              <a:t>known as the </a:t>
            </a:r>
            <a:r>
              <a:rPr lang="en-US" dirty="0" smtClean="0"/>
              <a:t>Processor- </a:t>
            </a:r>
            <a:r>
              <a:rPr lang="en-US" dirty="0" smtClean="0"/>
              <a:t>most important component of the computer. </a:t>
            </a:r>
            <a:endParaRPr lang="en-US" dirty="0" smtClean="0"/>
          </a:p>
          <a:p>
            <a:r>
              <a:rPr lang="en-US" dirty="0" smtClean="0"/>
              <a:t>regarded </a:t>
            </a:r>
            <a:r>
              <a:rPr lang="en-US" dirty="0" smtClean="0"/>
              <a:t>as the </a:t>
            </a:r>
            <a:r>
              <a:rPr lang="en-US" b="1" i="1" dirty="0" smtClean="0"/>
              <a:t>brain</a:t>
            </a:r>
            <a:r>
              <a:rPr lang="en-US" dirty="0" smtClean="0"/>
              <a:t> of the computer. This is so because all data processing and control operations are coordinated here. </a:t>
            </a:r>
            <a:endParaRPr lang="en-US" dirty="0" smtClean="0"/>
          </a:p>
          <a:p>
            <a:r>
              <a:rPr lang="en-US" dirty="0" smtClean="0"/>
              <a:t>In micro computers, the </a:t>
            </a:r>
            <a:r>
              <a:rPr lang="en-US" dirty="0" smtClean="0"/>
              <a:t>CPU is housed inside the system unit. It is mounted on a circuit board known as, the </a:t>
            </a:r>
            <a:r>
              <a:rPr lang="en-US" b="1" i="1" dirty="0" smtClean="0"/>
              <a:t>motherboard</a:t>
            </a:r>
            <a:r>
              <a:rPr lang="en-US" dirty="0" smtClean="0"/>
              <a:t> or the </a:t>
            </a:r>
            <a:r>
              <a:rPr lang="en-US" b="1" i="1" dirty="0" smtClean="0"/>
              <a:t>system board</a:t>
            </a:r>
            <a:r>
              <a:rPr lang="en-US" dirty="0" smtClean="0"/>
              <a:t>.  </a:t>
            </a:r>
          </a:p>
          <a:p>
            <a:r>
              <a:rPr lang="en-US" dirty="0" smtClean="0"/>
              <a:t>The CPU has three different functional units called </a:t>
            </a:r>
            <a:r>
              <a:rPr lang="en-US" b="1" i="1" dirty="0" smtClean="0"/>
              <a:t>arithmetic and logic unit</a:t>
            </a:r>
            <a:r>
              <a:rPr lang="en-US" dirty="0" smtClean="0"/>
              <a:t>, </a:t>
            </a:r>
            <a:r>
              <a:rPr lang="en-US" b="1" i="1" dirty="0" smtClean="0"/>
              <a:t>control unit</a:t>
            </a:r>
            <a:r>
              <a:rPr lang="en-US" dirty="0" smtClean="0"/>
              <a:t> and the </a:t>
            </a:r>
            <a:r>
              <a:rPr lang="en-US" b="1" i="1" dirty="0" smtClean="0"/>
              <a:t>main memory.</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Arithmetic and Logic Unit (ALU)</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a:t>
            </a:r>
            <a:r>
              <a:rPr lang="en-US" dirty="0" smtClean="0"/>
              <a:t>unit of </a:t>
            </a:r>
            <a:r>
              <a:rPr lang="en-US" dirty="0" smtClean="0"/>
              <a:t>CPU</a:t>
            </a:r>
            <a:r>
              <a:rPr lang="en-US" dirty="0" smtClean="0"/>
              <a:t> </a:t>
            </a:r>
            <a:r>
              <a:rPr lang="en-US" dirty="0" smtClean="0"/>
              <a:t>where all arithmetic and logical operations are carried out</a:t>
            </a:r>
            <a:r>
              <a:rPr lang="en-US" dirty="0" smtClean="0"/>
              <a:t>. </a:t>
            </a:r>
          </a:p>
          <a:p>
            <a:r>
              <a:rPr lang="en-US" dirty="0" smtClean="0"/>
              <a:t>The </a:t>
            </a:r>
            <a:r>
              <a:rPr lang="en-US" dirty="0" smtClean="0"/>
              <a:t>basic arithmetic operations </a:t>
            </a:r>
            <a:r>
              <a:rPr lang="en-US" dirty="0" smtClean="0"/>
              <a:t>include; addition, subtraction, multiplication </a:t>
            </a:r>
            <a:r>
              <a:rPr lang="en-US" dirty="0" smtClean="0"/>
              <a:t>and division</a:t>
            </a:r>
            <a:r>
              <a:rPr lang="en-US" dirty="0" smtClean="0"/>
              <a:t>.</a:t>
            </a:r>
          </a:p>
          <a:p>
            <a:r>
              <a:rPr lang="en-US" dirty="0" smtClean="0"/>
              <a:t>Logic </a:t>
            </a:r>
            <a:r>
              <a:rPr lang="en-US" dirty="0" smtClean="0"/>
              <a:t>operations are based on the computers capacity to compare two or more values. For example</a:t>
            </a:r>
            <a:r>
              <a:rPr lang="en-US" dirty="0" smtClean="0"/>
              <a:t>, it </a:t>
            </a:r>
            <a:r>
              <a:rPr lang="en-US" dirty="0" smtClean="0"/>
              <a:t>may compare whether a piece of data is greater than or less than, equal </a:t>
            </a:r>
            <a:r>
              <a:rPr lang="en-US" dirty="0" smtClean="0"/>
              <a:t>to or </a:t>
            </a:r>
            <a:r>
              <a:rPr lang="en-US" dirty="0" smtClean="0"/>
              <a:t>not equal </a:t>
            </a:r>
            <a:r>
              <a:rPr lang="en-US" dirty="0" smtClean="0"/>
              <a:t>to.</a:t>
            </a:r>
          </a:p>
          <a:p>
            <a:r>
              <a:rPr lang="en-US" dirty="0" smtClean="0"/>
              <a:t>In </a:t>
            </a:r>
            <a:r>
              <a:rPr lang="en-US" dirty="0" smtClean="0"/>
              <a:t>order for the ALU to be able to process data</a:t>
            </a:r>
            <a:r>
              <a:rPr lang="en-US" dirty="0" smtClean="0"/>
              <a:t>, it </a:t>
            </a:r>
            <a:r>
              <a:rPr lang="en-US" dirty="0" smtClean="0"/>
              <a:t>has special temporary storage locations called registers</a:t>
            </a:r>
            <a:r>
              <a:rPr lang="en-US" dirty="0" smtClean="0"/>
              <a:t>, which hold </a:t>
            </a:r>
            <a:r>
              <a:rPr lang="en-US" dirty="0" smtClean="0"/>
              <a:t>the data just before </a:t>
            </a:r>
            <a:r>
              <a:rPr lang="en-US" dirty="0" smtClean="0"/>
              <a:t>processing and hold </a:t>
            </a:r>
            <a:r>
              <a:rPr lang="en-US" dirty="0" smtClean="0"/>
              <a:t>the results after processing.</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Control Unit</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Coordinates </a:t>
            </a:r>
            <a:r>
              <a:rPr lang="en-US" dirty="0" smtClean="0"/>
              <a:t>all processing activities in the CPU as well as </a:t>
            </a:r>
            <a:r>
              <a:rPr lang="en-US" dirty="0" smtClean="0"/>
              <a:t>input, storage </a:t>
            </a:r>
            <a:r>
              <a:rPr lang="en-US" dirty="0" smtClean="0"/>
              <a:t>and output operations. </a:t>
            </a:r>
            <a:endParaRPr lang="en-US" dirty="0" smtClean="0"/>
          </a:p>
          <a:p>
            <a:r>
              <a:rPr lang="en-US" dirty="0" smtClean="0"/>
              <a:t>It </a:t>
            </a:r>
            <a:r>
              <a:rPr lang="en-US" dirty="0" smtClean="0"/>
              <a:t>determines which operation or instruction is to be executed next. </a:t>
            </a:r>
            <a:endParaRPr lang="en-US" dirty="0" smtClean="0"/>
          </a:p>
          <a:p>
            <a:r>
              <a:rPr lang="en-US" dirty="0" smtClean="0"/>
              <a:t>To </a:t>
            </a:r>
            <a:r>
              <a:rPr lang="en-US" dirty="0" smtClean="0"/>
              <a:t>coordinate these activities</a:t>
            </a:r>
            <a:r>
              <a:rPr lang="en-US" dirty="0" smtClean="0"/>
              <a:t>, the </a:t>
            </a:r>
            <a:r>
              <a:rPr lang="en-US" dirty="0" smtClean="0"/>
              <a:t>control unit uses a </a:t>
            </a:r>
            <a:r>
              <a:rPr lang="en-US" b="1" i="1" dirty="0" smtClean="0"/>
              <a:t>system clock</a:t>
            </a:r>
            <a:r>
              <a:rPr lang="en-US" b="1" dirty="0" smtClean="0"/>
              <a:t>.</a:t>
            </a:r>
            <a:r>
              <a:rPr lang="en-US" dirty="0" smtClean="0"/>
              <a:t> The system clock sends electric signals as its means of communication, just like the way the traffic </a:t>
            </a:r>
            <a:r>
              <a:rPr lang="en-US" dirty="0" smtClean="0"/>
              <a:t>is controlled.</a:t>
            </a:r>
          </a:p>
          <a:p>
            <a:r>
              <a:rPr lang="en-US" dirty="0" smtClean="0"/>
              <a:t>The </a:t>
            </a:r>
            <a:r>
              <a:rPr lang="en-US" dirty="0" smtClean="0"/>
              <a:t>number of pulses per second determines the speed of a microprocessor. The faster the clock pulses, the faster the CPU hence the faster the computer can process data.</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371</TotalTime>
  <Words>1100</Words>
  <Application>Microsoft Office PowerPoint</Application>
  <PresentationFormat>On-screen Show (4:3)</PresentationFormat>
  <Paragraphs>86</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Solstice</vt:lpstr>
      <vt:lpstr>Introduction</vt:lpstr>
      <vt:lpstr>Slide 2</vt:lpstr>
      <vt:lpstr>History of the Microprocessor Family</vt:lpstr>
      <vt:lpstr>Slide 4</vt:lpstr>
      <vt:lpstr>Advantages of assembly language programming </vt:lpstr>
      <vt:lpstr>Functional Organization of Computer Hardware</vt:lpstr>
      <vt:lpstr>Central Processing Unit (CPU) </vt:lpstr>
      <vt:lpstr>Arithmetic and Logic Unit (ALU) </vt:lpstr>
      <vt:lpstr>Control Unit </vt:lpstr>
      <vt:lpstr>Main Memory(Primary memory/working storage) </vt:lpstr>
      <vt:lpstr>Overall functional organization of the CPU </vt:lpstr>
      <vt:lpstr>Slide 12</vt:lpstr>
      <vt:lpstr>Slide 13</vt:lpstr>
      <vt:lpstr>Assemblers, Linkers and Loaders</vt:lpstr>
      <vt:lpstr>Slide 15</vt:lpstr>
      <vt:lpstr>Assembler </vt:lpstr>
      <vt:lpstr>Slide 17</vt:lpstr>
      <vt:lpstr>Compiler</vt:lpstr>
      <vt:lpstr>Slide 19</vt:lpstr>
      <vt:lpstr>Linker</vt:lpstr>
      <vt:lpstr>Slide 21</vt:lpstr>
      <vt:lpstr>Loader </vt:lpstr>
      <vt:lpstr>Slide 23</vt:lpstr>
      <vt:lpstr>Conclusion</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organization of computer hardware</dc:title>
  <dc:creator>Lucille</dc:creator>
  <cp:lastModifiedBy>Lucille</cp:lastModifiedBy>
  <cp:revision>21</cp:revision>
  <dcterms:created xsi:type="dcterms:W3CDTF">2021-07-27T15:40:25Z</dcterms:created>
  <dcterms:modified xsi:type="dcterms:W3CDTF">2021-07-28T17:33:00Z</dcterms:modified>
</cp:coreProperties>
</file>