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2" r:id="rId15"/>
    <p:sldId id="274"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1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A8C36C3-F3E6-4288-810F-7ED26092BD5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8C36C3-F3E6-4288-810F-7ED26092BD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8C36C3-F3E6-4288-810F-7ED26092BD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8C36C3-F3E6-4288-810F-7ED26092BD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8C36C3-F3E6-4288-810F-7ED26092BD5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8C36C3-F3E6-4288-810F-7ED26092BD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A8C36C3-F3E6-4288-810F-7ED26092BD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A8C36C3-F3E6-4288-810F-7ED26092BD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A8C36C3-F3E6-4288-810F-7ED26092BD5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8C36C3-F3E6-4288-810F-7ED26092BD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8666CDD-9D97-4592-ABBA-1EE454748C93}" type="datetimeFigureOut">
              <a:rPr lang="en-US" smtClean="0"/>
              <a:pPr/>
              <a:t>8/30/2021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8C36C3-F3E6-4288-810F-7ED26092BD5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8666CDD-9D97-4592-ABBA-1EE454748C93}" type="datetimeFigureOut">
              <a:rPr lang="en-US" smtClean="0"/>
              <a:pPr/>
              <a:t>8/30/2021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A8C36C3-F3E6-4288-810F-7ED26092BD5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macro is a sequence of instructions, assigned by a name and could be used anywhere in the program.</a:t>
            </a:r>
          </a:p>
          <a:p>
            <a:r>
              <a:rPr lang="en-US" dirty="0" smtClean="0"/>
              <a:t>The macro begins with the %macro directive and ends with the %</a:t>
            </a:r>
            <a:r>
              <a:rPr lang="en-US" dirty="0" err="1" smtClean="0"/>
              <a:t>endmacro</a:t>
            </a:r>
            <a:r>
              <a:rPr lang="en-US" dirty="0" smtClean="0"/>
              <a:t> directive.</a:t>
            </a:r>
          </a:p>
          <a:p>
            <a:r>
              <a:rPr lang="en-US" dirty="0" smtClean="0"/>
              <a:t>The Syntax for macro definition;</a:t>
            </a:r>
          </a:p>
          <a:p>
            <a:pPr lvl="2">
              <a:buNone/>
            </a:pPr>
            <a:r>
              <a:rPr lang="en-US" dirty="0" smtClean="0"/>
              <a:t>%macro </a:t>
            </a:r>
            <a:r>
              <a:rPr lang="en-US" dirty="0" err="1" smtClean="0"/>
              <a:t>macro_name</a:t>
            </a:r>
            <a:r>
              <a:rPr lang="en-US" dirty="0" smtClean="0"/>
              <a:t> 		</a:t>
            </a:r>
            <a:r>
              <a:rPr lang="en-US" dirty="0" err="1" smtClean="0"/>
              <a:t>number_of_params</a:t>
            </a:r>
            <a:r>
              <a:rPr lang="en-US" dirty="0" smtClean="0"/>
              <a:t> </a:t>
            </a:r>
          </a:p>
          <a:p>
            <a:pPr lvl="2">
              <a:buNone/>
            </a:pPr>
            <a:r>
              <a:rPr lang="en-US" dirty="0" smtClean="0"/>
              <a:t>&lt;macro body&gt; </a:t>
            </a:r>
          </a:p>
          <a:p>
            <a:pPr lvl="2">
              <a:buNone/>
            </a:pPr>
            <a:r>
              <a:rPr lang="en-US" dirty="0" smtClean="0"/>
              <a:t>%</a:t>
            </a:r>
            <a:r>
              <a:rPr lang="en-US" dirty="0" err="1" smtClean="0"/>
              <a:t>endmacro</a:t>
            </a:r>
            <a:r>
              <a:rPr lang="en-US" dirty="0" smtClean="0"/>
              <a:t> </a:t>
            </a:r>
          </a:p>
          <a:p>
            <a:pPr lvl="2">
              <a:buNone/>
            </a:pPr>
            <a:endParaRPr lang="en-US" dirty="0" smtClean="0"/>
          </a:p>
          <a:p>
            <a:r>
              <a:rPr lang="en-US" dirty="0" smtClean="0"/>
              <a:t>Where, </a:t>
            </a:r>
            <a:r>
              <a:rPr lang="en-US" i="1" dirty="0" err="1" smtClean="0"/>
              <a:t>number_of_params</a:t>
            </a:r>
            <a:r>
              <a:rPr lang="en-US" dirty="0" smtClean="0"/>
              <a:t> specifies the number parameters, </a:t>
            </a:r>
            <a:r>
              <a:rPr lang="en-US" i="1" dirty="0" err="1" smtClean="0"/>
              <a:t>macro_name</a:t>
            </a:r>
            <a:r>
              <a:rPr lang="en-US" dirty="0" smtClean="0"/>
              <a:t> specifies the name of the macro.</a:t>
            </a:r>
          </a:p>
          <a:p>
            <a:r>
              <a:rPr lang="en-US" dirty="0" smtClean="0"/>
              <a:t>The macro is invoked by using the macro name along with the necessary parameters. </a:t>
            </a:r>
          </a:p>
          <a:p>
            <a:r>
              <a:rPr lang="en-US" dirty="0" smtClean="0"/>
              <a:t>Used in place of repetitive instructions in a program.</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u="sng" dirty="0" smtClean="0"/>
              <a:t>The MUL/IMUL Instruction- </a:t>
            </a:r>
            <a:r>
              <a:rPr lang="en-US" dirty="0" smtClean="0"/>
              <a:t>The MUL (Multiply) instruction handles unsigned data and the IMUL (Integer Multiply) handles signed data. Both instructions affect the Carry and Overflow flag.</a:t>
            </a:r>
          </a:p>
          <a:p>
            <a:r>
              <a:rPr lang="en-US" dirty="0" smtClean="0"/>
              <a:t>Syntax: MUL/IMUL multiplier </a:t>
            </a:r>
          </a:p>
          <a:p>
            <a:r>
              <a:rPr lang="en-US" dirty="0" smtClean="0"/>
              <a:t>Multiplicand in both cases will be in an accumulator, depending upon the size of the multiplicand and the multiplier and the generated product is also stored in two registers depending upon the size of the operands.</a:t>
            </a: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47800" y="1219200"/>
            <a:ext cx="7498080" cy="4800600"/>
          </a:xfrm>
        </p:spPr>
        <p:txBody>
          <a:bodyPr>
            <a:normAutofit fontScale="77500" lnSpcReduction="20000"/>
          </a:bodyPr>
          <a:lstStyle/>
          <a:p>
            <a:r>
              <a:rPr lang="en-US" u="sng" dirty="0" smtClean="0"/>
              <a:t>The DIV/IDIV Instructions- </a:t>
            </a:r>
            <a:r>
              <a:rPr lang="en-US" dirty="0" smtClean="0"/>
              <a:t>The division operation generates two elements - a </a:t>
            </a:r>
            <a:r>
              <a:rPr lang="en-US" b="1" dirty="0" smtClean="0"/>
              <a:t>quotient</a:t>
            </a:r>
            <a:r>
              <a:rPr lang="en-US" dirty="0" smtClean="0"/>
              <a:t> and a </a:t>
            </a:r>
            <a:r>
              <a:rPr lang="en-US" b="1" dirty="0" smtClean="0"/>
              <a:t>remainder</a:t>
            </a:r>
            <a:r>
              <a:rPr lang="en-US" dirty="0" smtClean="0"/>
              <a:t>. In case of multiplication, overflow does not occur because double-length registers are used to keep the product. However, in case of division, overflow may occur. The processor generates an interrupt if overflow occurs.</a:t>
            </a:r>
          </a:p>
          <a:p>
            <a:r>
              <a:rPr lang="en-US" dirty="0" smtClean="0"/>
              <a:t>The DIV (Divide) instruction is used for unsigned data and the IDIV (Integer Divide) is used for signed data.</a:t>
            </a:r>
          </a:p>
          <a:p>
            <a:r>
              <a:rPr lang="en-US" dirty="0" smtClean="0"/>
              <a:t>Syntax: DIV/IDIV divisor </a:t>
            </a:r>
          </a:p>
          <a:p>
            <a:r>
              <a:rPr lang="en-US" dirty="0" smtClean="0"/>
              <a:t>The dividend is in an accumulator, both instructions can work with 8-bit, 16-bit or 32-bit operands and the operation affects all six status flags.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pPr>
              <a:buNone/>
            </a:pPr>
            <a:r>
              <a:rPr lang="en-US" u="sng" dirty="0" smtClean="0"/>
              <a:t>iv. Logical instructions</a:t>
            </a:r>
          </a:p>
          <a:p>
            <a:r>
              <a:rPr lang="en-US" dirty="0" smtClean="0"/>
              <a:t>Boolean values are either </a:t>
            </a:r>
            <a:r>
              <a:rPr lang="en-US" b="1" i="1" dirty="0" smtClean="0"/>
              <a:t>True or False. </a:t>
            </a:r>
            <a:r>
              <a:rPr lang="en-US" dirty="0" smtClean="0"/>
              <a:t>usually </a:t>
            </a:r>
            <a:r>
              <a:rPr lang="en-US" dirty="0" smtClean="0"/>
              <a:t>represented by </a:t>
            </a:r>
            <a:r>
              <a:rPr lang="en-US" b="1" i="1" dirty="0" smtClean="0"/>
              <a:t>1 for True </a:t>
            </a:r>
            <a:r>
              <a:rPr lang="en-US" dirty="0" smtClean="0"/>
              <a:t>and </a:t>
            </a:r>
            <a:r>
              <a:rPr lang="en-US" b="1" i="1" dirty="0" smtClean="0"/>
              <a:t>0 for False</a:t>
            </a:r>
            <a:endParaRPr lang="en-US" dirty="0" smtClean="0"/>
          </a:p>
          <a:p>
            <a:r>
              <a:rPr lang="en-US" dirty="0" smtClean="0"/>
              <a:t>AND, OR, XOR, TEST, and NOT Boolean logic, which test, set, and clear the bits according to the need of the program</a:t>
            </a:r>
          </a:p>
          <a:p>
            <a:r>
              <a:rPr lang="en-US" dirty="0" smtClean="0"/>
              <a:t>Formats include;</a:t>
            </a:r>
          </a:p>
          <a:p>
            <a:pPr lvl="1"/>
            <a:r>
              <a:rPr lang="en-US" dirty="0" smtClean="0"/>
              <a:t>AND	</a:t>
            </a:r>
            <a:r>
              <a:rPr lang="en-US" dirty="0" err="1" smtClean="0"/>
              <a:t>AND</a:t>
            </a:r>
            <a:r>
              <a:rPr lang="en-US" dirty="0" smtClean="0"/>
              <a:t> operand1, operand2</a:t>
            </a:r>
          </a:p>
          <a:p>
            <a:pPr lvl="1"/>
            <a:r>
              <a:rPr lang="en-US" dirty="0" smtClean="0"/>
              <a:t>OR	</a:t>
            </a:r>
            <a:r>
              <a:rPr lang="en-US" dirty="0" smtClean="0"/>
              <a:t>	</a:t>
            </a:r>
            <a:r>
              <a:rPr lang="en-US" dirty="0" err="1" smtClean="0"/>
              <a:t>OR</a:t>
            </a:r>
            <a:r>
              <a:rPr lang="en-US" dirty="0" smtClean="0"/>
              <a:t> operand1, operand2</a:t>
            </a:r>
          </a:p>
          <a:p>
            <a:pPr lvl="1"/>
            <a:r>
              <a:rPr lang="en-US" dirty="0" smtClean="0"/>
              <a:t>XOR	</a:t>
            </a:r>
            <a:r>
              <a:rPr lang="en-US" dirty="0" err="1" smtClean="0"/>
              <a:t>XOR</a:t>
            </a:r>
            <a:r>
              <a:rPr lang="en-US" dirty="0" smtClean="0"/>
              <a:t> operand1, operand2</a:t>
            </a:r>
          </a:p>
          <a:p>
            <a:pPr lvl="1"/>
            <a:r>
              <a:rPr lang="en-US" dirty="0" smtClean="0"/>
              <a:t>TEST	</a:t>
            </a:r>
            <a:r>
              <a:rPr lang="en-US" dirty="0" err="1" smtClean="0"/>
              <a:t>TEST</a:t>
            </a:r>
            <a:r>
              <a:rPr lang="en-US" dirty="0" smtClean="0"/>
              <a:t> operand1, operand2</a:t>
            </a:r>
          </a:p>
          <a:p>
            <a:pPr lvl="1"/>
            <a:r>
              <a:rPr lang="en-US" dirty="0" smtClean="0"/>
              <a:t>NOT	</a:t>
            </a:r>
            <a:r>
              <a:rPr lang="en-US" dirty="0" err="1" smtClean="0"/>
              <a:t>NOT</a:t>
            </a:r>
            <a:r>
              <a:rPr lang="en-US" dirty="0" smtClean="0"/>
              <a:t> operand1</a:t>
            </a:r>
          </a:p>
          <a:p>
            <a:r>
              <a:rPr lang="en-US" dirty="0" smtClean="0"/>
              <a:t>The first operand in all the cases could be either in register or in memory while the second operand could be either in register/memory or an immediate (constant) value. </a:t>
            </a:r>
          </a:p>
          <a:p>
            <a:r>
              <a:rPr lang="en-US" dirty="0" smtClean="0"/>
              <a:t>Memory-to-memory operations are not possible. </a:t>
            </a:r>
          </a:p>
          <a:p>
            <a:r>
              <a:rPr lang="en-US" dirty="0" smtClean="0"/>
              <a:t>These instructions compare or match bits of the operands and set the CF, OF, PF, SF and ZF flags</a:t>
            </a:r>
            <a:endParaRPr lang="en-US"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u="sng" dirty="0" smtClean="0"/>
              <a:t>The AND Instruction- </a:t>
            </a:r>
            <a:r>
              <a:rPr lang="en-US" dirty="0" smtClean="0"/>
              <a:t>used for supporting logical expressions by performing bitwise AND operation. The bitwise AND operation returns 1, if the matching bits from both the operands are 1, otherwise it returns 0. example…</a:t>
            </a:r>
          </a:p>
          <a:p>
            <a:pPr lvl="2">
              <a:buNone/>
            </a:pPr>
            <a:r>
              <a:rPr lang="en-US" dirty="0" smtClean="0"/>
              <a:t>Operand1: 0101 </a:t>
            </a:r>
          </a:p>
          <a:p>
            <a:pPr lvl="2">
              <a:buNone/>
            </a:pPr>
            <a:r>
              <a:rPr lang="en-US" dirty="0" smtClean="0"/>
              <a:t>Operand2: 0011 </a:t>
            </a:r>
          </a:p>
          <a:p>
            <a:pPr lvl="2">
              <a:buNone/>
            </a:pPr>
            <a:r>
              <a:rPr lang="en-US" dirty="0" smtClean="0"/>
              <a:t>---------------------------- </a:t>
            </a:r>
          </a:p>
          <a:p>
            <a:pPr lvl="2">
              <a:buNone/>
            </a:pPr>
            <a:r>
              <a:rPr lang="en-US" dirty="0" smtClean="0"/>
              <a:t>After AND -&gt; Operand1: 0001</a:t>
            </a:r>
          </a:p>
          <a:p>
            <a:r>
              <a:rPr lang="en-US" dirty="0" smtClean="0"/>
              <a:t>Can be used to clear specific bits in an operand while preserving the remaining bits-</a:t>
            </a:r>
            <a:r>
              <a:rPr lang="en-US" b="1" i="1" dirty="0" smtClean="0"/>
              <a:t>masking. </a:t>
            </a:r>
            <a:r>
              <a:rPr lang="en-US" b="1" i="1" dirty="0" err="1" smtClean="0"/>
              <a:t>E.g</a:t>
            </a:r>
            <a:r>
              <a:rPr lang="en-US" b="1" i="1" dirty="0" smtClean="0"/>
              <a:t>; </a:t>
            </a:r>
            <a:r>
              <a:rPr lang="en-US" dirty="0" smtClean="0"/>
              <a:t>We convert lower case to upper case by clearing bit 5:</a:t>
            </a:r>
          </a:p>
          <a:p>
            <a:pPr lvl="2">
              <a:buNone/>
            </a:pPr>
            <a:r>
              <a:rPr lang="pt-BR" dirty="0" smtClean="0"/>
              <a:t>0 1 </a:t>
            </a:r>
            <a:r>
              <a:rPr lang="pt-BR" b="1" dirty="0" smtClean="0"/>
              <a:t>1 0 0 0 0 1 {‘a’ }</a:t>
            </a:r>
          </a:p>
          <a:p>
            <a:pPr lvl="2">
              <a:buNone/>
            </a:pPr>
            <a:r>
              <a:rPr lang="pt-BR" dirty="0" smtClean="0"/>
              <a:t>0 1 </a:t>
            </a:r>
            <a:r>
              <a:rPr lang="pt-BR" b="1" dirty="0" smtClean="0"/>
              <a:t>0 0 0 0 0 1 {‘A’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u="sng" dirty="0" smtClean="0"/>
              <a:t>The OR instruction- </a:t>
            </a:r>
            <a:r>
              <a:rPr lang="en-US" dirty="0" smtClean="0"/>
              <a:t>used for supporting logical expression by performing bitwise OR operation. The bitwise OR operator returns 1, if the matching bits from either or both operands are one. It returns 0, if both the bits are zero. example,</a:t>
            </a:r>
          </a:p>
          <a:p>
            <a:pPr lvl="2">
              <a:buNone/>
            </a:pPr>
            <a:r>
              <a:rPr lang="en-US" dirty="0" smtClean="0"/>
              <a:t>Operand1: 0101 </a:t>
            </a:r>
          </a:p>
          <a:p>
            <a:pPr lvl="2">
              <a:buNone/>
            </a:pPr>
            <a:r>
              <a:rPr lang="en-US" dirty="0" smtClean="0"/>
              <a:t>Operand2: 0011 </a:t>
            </a:r>
          </a:p>
          <a:p>
            <a:pPr lvl="2">
              <a:buNone/>
            </a:pPr>
            <a:r>
              <a:rPr lang="en-US" dirty="0" smtClean="0"/>
              <a:t>---------------------------- </a:t>
            </a:r>
          </a:p>
          <a:p>
            <a:pPr lvl="2">
              <a:buNone/>
            </a:pPr>
            <a:r>
              <a:rPr lang="en-US" dirty="0" smtClean="0"/>
              <a:t>After OR -&gt; Operand1: 0111</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u="sng" dirty="0" smtClean="0"/>
              <a:t>The XOR instruction-</a:t>
            </a:r>
            <a:r>
              <a:rPr lang="en-US" dirty="0" smtClean="0"/>
              <a:t> sets the resultant bit to 1, if and only if the bits from the operands are different. If the bits from the operands are same (both 0 or both 1), the resultant bit is 0. example,</a:t>
            </a:r>
          </a:p>
          <a:p>
            <a:pPr lvl="2">
              <a:buNone/>
            </a:pPr>
            <a:r>
              <a:rPr lang="en-US" dirty="0" smtClean="0"/>
              <a:t>Operand1: 0101 </a:t>
            </a:r>
          </a:p>
          <a:p>
            <a:pPr lvl="2">
              <a:buNone/>
            </a:pPr>
            <a:r>
              <a:rPr lang="en-US" dirty="0" smtClean="0"/>
              <a:t>Operand2: 0011 </a:t>
            </a:r>
          </a:p>
          <a:p>
            <a:pPr lvl="2">
              <a:buNone/>
            </a:pPr>
            <a:r>
              <a:rPr lang="en-US" dirty="0" smtClean="0"/>
              <a:t>---------------------------- </a:t>
            </a:r>
          </a:p>
          <a:p>
            <a:pPr lvl="2">
              <a:buNone/>
            </a:pPr>
            <a:r>
              <a:rPr lang="en-US" dirty="0" smtClean="0"/>
              <a:t>After XOR -&gt; Operand1: 0110</a:t>
            </a:r>
          </a:p>
          <a:p>
            <a:r>
              <a:rPr lang="en-US" b="1" dirty="0" err="1" smtClean="0"/>
              <a:t>XORing</a:t>
            </a:r>
            <a:r>
              <a:rPr lang="en-US" dirty="0" smtClean="0"/>
              <a:t> an operand with itself changes the operand to </a:t>
            </a:r>
            <a:r>
              <a:rPr lang="en-US" b="1" dirty="0" smtClean="0"/>
              <a:t>0</a:t>
            </a:r>
            <a:r>
              <a:rPr lang="en-US" dirty="0" smtClean="0"/>
              <a:t>. This is used to clear a register.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u="sng" dirty="0" smtClean="0"/>
              <a:t>The NOT instruction- </a:t>
            </a:r>
            <a:r>
              <a:rPr lang="en-US" dirty="0" smtClean="0"/>
              <a:t>reverses the bits in an operand. </a:t>
            </a:r>
          </a:p>
          <a:p>
            <a:r>
              <a:rPr lang="en-US" dirty="0" smtClean="0"/>
              <a:t>The operand could be either in a register or in the memory. example,</a:t>
            </a:r>
          </a:p>
          <a:p>
            <a:pPr lvl="2">
              <a:buNone/>
            </a:pPr>
            <a:r>
              <a:rPr lang="en-US" dirty="0" smtClean="0"/>
              <a:t>Operand1: 0101 0011 </a:t>
            </a:r>
          </a:p>
          <a:p>
            <a:pPr lvl="2">
              <a:buNone/>
            </a:pPr>
            <a:r>
              <a:rPr lang="en-US" dirty="0" smtClean="0"/>
              <a:t>After NOT -&gt; Operand1: 1010 1100</a:t>
            </a:r>
          </a:p>
          <a:p>
            <a:endParaRPr lang="en-US" dirty="0" smtClean="0"/>
          </a:p>
          <a:p>
            <a:r>
              <a:rPr lang="en-US" dirty="0" smtClean="0"/>
              <a:t>Example; x, ~x</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1371600"/>
            <a:ext cx="7467600" cy="5102352"/>
          </a:xfrm>
        </p:spPr>
        <p:txBody>
          <a:bodyPr>
            <a:normAutofit fontScale="92500"/>
          </a:bodyPr>
          <a:lstStyle/>
          <a:p>
            <a:r>
              <a:rPr lang="en-US" u="sng" dirty="0" smtClean="0"/>
              <a:t>The TEST </a:t>
            </a:r>
            <a:r>
              <a:rPr lang="en-US" u="sng" dirty="0" smtClean="0"/>
              <a:t>instruction- </a:t>
            </a:r>
            <a:r>
              <a:rPr lang="en-US" dirty="0" smtClean="0"/>
              <a:t>works same as the AND operation, but unlike AND instruction, it does not change the first operand. </a:t>
            </a:r>
          </a:p>
          <a:p>
            <a:r>
              <a:rPr lang="en-US" dirty="0" smtClean="0"/>
              <a:t>So, if we need to check whether a number in a register is even or odd, we can also do this using the TEST instruction without changing the original number.</a:t>
            </a:r>
          </a:p>
          <a:p>
            <a:r>
              <a:rPr lang="en-US" dirty="0" smtClean="0"/>
              <a:t>Allows for checking several bits at </a:t>
            </a:r>
            <a:r>
              <a:rPr lang="en-US" dirty="0" smtClean="0"/>
              <a:t>once</a:t>
            </a:r>
          </a:p>
          <a:p>
            <a:r>
              <a:rPr lang="en-US" dirty="0" smtClean="0"/>
              <a:t>Default test value- 00001101</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Procedures or subroutines are very important in assembly language, as the assembly language programs tend to be large in size. </a:t>
            </a:r>
          </a:p>
          <a:p>
            <a:r>
              <a:rPr lang="en-US" dirty="0" smtClean="0"/>
              <a:t>Procedures are identified by a name. Following this name, the body of the procedure is </a:t>
            </a:r>
            <a:r>
              <a:rPr lang="en-US" dirty="0" smtClean="0"/>
              <a:t>described. </a:t>
            </a:r>
            <a:r>
              <a:rPr lang="en-US" dirty="0" smtClean="0"/>
              <a:t>End of the procedure is indicated by a return statement.</a:t>
            </a:r>
          </a:p>
          <a:p>
            <a:r>
              <a:rPr lang="en-US" dirty="0" smtClean="0"/>
              <a:t>Following is the syntax to define a procedure;</a:t>
            </a:r>
          </a:p>
          <a:p>
            <a:pPr lvl="1">
              <a:buNone/>
            </a:pPr>
            <a:r>
              <a:rPr lang="en-US" dirty="0" err="1" smtClean="0"/>
              <a:t>proc_name</a:t>
            </a:r>
            <a:r>
              <a:rPr lang="en-US" dirty="0" smtClean="0"/>
              <a:t>: </a:t>
            </a:r>
          </a:p>
          <a:p>
            <a:pPr lvl="2">
              <a:buNone/>
            </a:pPr>
            <a:r>
              <a:rPr lang="en-US" dirty="0" smtClean="0"/>
              <a:t>procedure body </a:t>
            </a:r>
          </a:p>
          <a:p>
            <a:pPr lvl="2">
              <a:buNone/>
            </a:pPr>
            <a:r>
              <a:rPr lang="en-US" dirty="0" smtClean="0"/>
              <a:t>... </a:t>
            </a:r>
          </a:p>
          <a:p>
            <a:pPr lvl="2">
              <a:buNone/>
            </a:pPr>
            <a:r>
              <a:rPr lang="en-US" dirty="0" smtClean="0"/>
              <a:t>ret</a:t>
            </a:r>
          </a:p>
          <a:p>
            <a:r>
              <a:rPr lang="en-US" dirty="0" smtClean="0"/>
              <a:t>The procedure is called from another function by using the CALL instruction. The CALL instruction should have the name of the called procedure as an argument as shown below;</a:t>
            </a:r>
          </a:p>
          <a:p>
            <a:pPr lvl="1">
              <a:buNone/>
            </a:pPr>
            <a:r>
              <a:rPr lang="en-US" dirty="0" smtClean="0"/>
              <a:t>CALL </a:t>
            </a:r>
            <a:r>
              <a:rPr lang="en-US" dirty="0" err="1" smtClean="0"/>
              <a:t>proc_name</a:t>
            </a:r>
            <a:r>
              <a:rPr lang="en-US" dirty="0" smtClean="0"/>
              <a:t> </a:t>
            </a:r>
          </a:p>
          <a:p>
            <a:r>
              <a:rPr lang="en-US" dirty="0" smtClean="0"/>
              <a:t>The called procedure returns the control to the calling procedure by using the RET instruction.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Stacks Data Structure</a:t>
            </a:r>
            <a:br>
              <a:rPr lang="en-US" dirty="0" smtClean="0"/>
            </a:br>
            <a:endParaRPr lang="en-US" dirty="0"/>
          </a:p>
        </p:txBody>
      </p:sp>
      <p:sp>
        <p:nvSpPr>
          <p:cNvPr id="3" name="Content Placeholder 2"/>
          <p:cNvSpPr>
            <a:spLocks noGrp="1"/>
          </p:cNvSpPr>
          <p:nvPr>
            <p:ph idx="1"/>
          </p:nvPr>
        </p:nvSpPr>
        <p:spPr>
          <a:xfrm>
            <a:off x="1143000" y="1219200"/>
            <a:ext cx="7467600" cy="5254752"/>
          </a:xfrm>
        </p:spPr>
        <p:txBody>
          <a:bodyPr>
            <a:normAutofit fontScale="47500" lnSpcReduction="20000"/>
          </a:bodyPr>
          <a:lstStyle/>
          <a:p>
            <a:r>
              <a:rPr lang="en-US" dirty="0" smtClean="0"/>
              <a:t>A stack is an array-like data structure in the memory in which data can be stored and removed from a location called the 'top' of the stack. The data that needs to be stored is 'pushed' into the stack and data to be retrieved is 'popped' out from the stack. </a:t>
            </a:r>
          </a:p>
          <a:p>
            <a:r>
              <a:rPr lang="en-US" dirty="0" smtClean="0"/>
              <a:t>Stack is a LIFO data </a:t>
            </a:r>
            <a:r>
              <a:rPr lang="en-US" dirty="0" smtClean="0"/>
              <a:t>structure</a:t>
            </a:r>
            <a:endParaRPr lang="en-US" dirty="0" smtClean="0"/>
          </a:p>
          <a:p>
            <a:r>
              <a:rPr lang="en-US" dirty="0" smtClean="0"/>
              <a:t>Assembly language provides two instructions for stack operations: PUSH and POP. These instructions have syntaxes like;</a:t>
            </a:r>
          </a:p>
          <a:p>
            <a:pPr lvl="1">
              <a:buNone/>
            </a:pPr>
            <a:r>
              <a:rPr lang="en-US" dirty="0" smtClean="0"/>
              <a:t>PUSH		 operand </a:t>
            </a:r>
          </a:p>
          <a:p>
            <a:pPr lvl="1">
              <a:buNone/>
            </a:pPr>
            <a:r>
              <a:rPr lang="en-US" dirty="0" smtClean="0"/>
              <a:t>POP 		address/register </a:t>
            </a:r>
          </a:p>
          <a:p>
            <a:pPr lvl="1">
              <a:buNone/>
            </a:pPr>
            <a:endParaRPr lang="en-US" dirty="0" smtClean="0"/>
          </a:p>
          <a:p>
            <a:r>
              <a:rPr lang="en-US" dirty="0" smtClean="0"/>
              <a:t>The memory space reserved in the stack segment is used for implementing stack. The registers SS and ESP (or SP) are used for implementing the stack.</a:t>
            </a:r>
          </a:p>
          <a:p>
            <a:r>
              <a:rPr lang="en-US" dirty="0" smtClean="0"/>
              <a:t>The top of the stack, which points to the last data item inserted into the stack is pointed to by the SS:ESP register, where the SS register points to the beginning of the stack segment and the SP (or ESP) gives the offset into the stack segment.</a:t>
            </a:r>
          </a:p>
          <a:p>
            <a:r>
              <a:rPr lang="en-US" dirty="0" smtClean="0"/>
              <a:t>Characteristics of stack implementation</a:t>
            </a:r>
            <a:r>
              <a:rPr lang="en-US" dirty="0" smtClean="0"/>
              <a:t>;</a:t>
            </a:r>
            <a:endParaRPr lang="en-US" dirty="0" smtClean="0"/>
          </a:p>
          <a:p>
            <a:pPr lvl="1"/>
            <a:r>
              <a:rPr lang="en-US" dirty="0" smtClean="0"/>
              <a:t>Only </a:t>
            </a:r>
            <a:r>
              <a:rPr lang="en-US" b="1" dirty="0" smtClean="0"/>
              <a:t>words</a:t>
            </a:r>
            <a:r>
              <a:rPr lang="en-US" dirty="0" smtClean="0"/>
              <a:t> or </a:t>
            </a:r>
            <a:r>
              <a:rPr lang="en-US" b="1" dirty="0" err="1" smtClean="0"/>
              <a:t>doublewords</a:t>
            </a:r>
            <a:r>
              <a:rPr lang="en-US" dirty="0" smtClean="0"/>
              <a:t> could be saved into the stack, not a byte.</a:t>
            </a:r>
          </a:p>
          <a:p>
            <a:pPr lvl="1"/>
            <a:r>
              <a:rPr lang="en-US" dirty="0" smtClean="0"/>
              <a:t>The stack grows in the reverse direction, i.e., toward the lower memory address</a:t>
            </a:r>
          </a:p>
          <a:p>
            <a:pPr lvl="1"/>
            <a:r>
              <a:rPr lang="en-US" dirty="0" smtClean="0"/>
              <a:t>The top of the stack points to the last item inserted in the stack; it points to the lower byte of the last word inserted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Instructions- language used to tell the computer architecture what to do. </a:t>
            </a:r>
            <a:endParaRPr lang="en-US" dirty="0" smtClean="0"/>
          </a:p>
          <a:p>
            <a:r>
              <a:rPr lang="en-US" dirty="0" smtClean="0"/>
              <a:t>Stored </a:t>
            </a:r>
            <a:r>
              <a:rPr lang="en-US" dirty="0" smtClean="0"/>
              <a:t>in and read by computers as sequences of bits. Referred to as machine language.</a:t>
            </a:r>
          </a:p>
          <a:p>
            <a:r>
              <a:rPr lang="en-US" dirty="0" smtClean="0"/>
              <a:t>Instruction sets are the set of words of the language. </a:t>
            </a:r>
          </a:p>
          <a:p>
            <a:r>
              <a:rPr lang="en-US" dirty="0" smtClean="0"/>
              <a:t>To ease the task of reading and writing programs using bits, instructions have a natural language equivalent called assembly language notation. For example, in C, we use the expression c = a + b;  in assembly language, we  use add c, a, b. </a:t>
            </a:r>
          </a:p>
          <a:p>
            <a:r>
              <a:rPr lang="en-US" dirty="0" smtClean="0"/>
              <a:t>Groups of bits are named as follows: bit 0 or 1; byte 8 bits; half word 16 bits; word 32 bits; double word 64 bits. could represent a number, a character, an instruction, etc.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instructions</a:t>
            </a:r>
            <a:endParaRPr lang="en-US" dirty="0"/>
          </a:p>
        </p:txBody>
      </p:sp>
      <p:sp>
        <p:nvSpPr>
          <p:cNvPr id="3" name="Content Placeholder 2"/>
          <p:cNvSpPr>
            <a:spLocks noGrp="1"/>
          </p:cNvSpPr>
          <p:nvPr>
            <p:ph sz="quarter" idx="1"/>
          </p:nvPr>
        </p:nvSpPr>
        <p:spPr/>
        <p:txBody>
          <a:bodyPr/>
          <a:lstStyle/>
          <a:p>
            <a:pPr>
              <a:buNone/>
            </a:pPr>
            <a:r>
              <a:rPr lang="en-US" u="sng" dirty="0" err="1" smtClean="0"/>
              <a:t>i</a:t>
            </a:r>
            <a:r>
              <a:rPr lang="en-US" u="sng" dirty="0" smtClean="0"/>
              <a:t>. Transfer instruction</a:t>
            </a:r>
          </a:p>
          <a:p>
            <a:pPr lvl="1">
              <a:buNone/>
            </a:pPr>
            <a:r>
              <a:rPr lang="en-US" b="1" dirty="0" smtClean="0"/>
              <a:t>MOV INSTRUCTION</a:t>
            </a:r>
          </a:p>
          <a:p>
            <a:r>
              <a:rPr lang="en-US" dirty="0" smtClean="0"/>
              <a:t>Purpose: Data transfer between memory cells, registers and the accumulator.</a:t>
            </a:r>
          </a:p>
          <a:p>
            <a:r>
              <a:rPr lang="en-US" dirty="0" smtClean="0"/>
              <a:t>Syntax: MOV Destination, Source</a:t>
            </a:r>
          </a:p>
          <a:p>
            <a:r>
              <a:rPr lang="en-US" dirty="0" smtClean="0"/>
              <a:t>Where Destination is the place where the data will be moved and Source is the place where the data is.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a:buNone/>
            </a:pPr>
            <a:r>
              <a:rPr lang="en-US" u="sng" dirty="0" smtClean="0"/>
              <a:t>ii. Stack Instructions</a:t>
            </a:r>
          </a:p>
          <a:p>
            <a:r>
              <a:rPr lang="en-US" dirty="0" smtClean="0"/>
              <a:t>These instructions allow the use of the stack to store or retrieve data.</a:t>
            </a:r>
          </a:p>
          <a:p>
            <a:r>
              <a:rPr lang="en-US" dirty="0" smtClean="0"/>
              <a:t>Purpose: It recovers a piece of information from the stack</a:t>
            </a:r>
          </a:p>
          <a:p>
            <a:r>
              <a:rPr lang="en-US" dirty="0" smtClean="0"/>
              <a:t>Syntax: POP destination</a:t>
            </a:r>
          </a:p>
          <a:p>
            <a:endParaRPr lang="en-US" dirty="0" smtClean="0"/>
          </a:p>
          <a:p>
            <a:r>
              <a:rPr lang="en-US" u="sng" dirty="0" smtClean="0"/>
              <a:t>PUSH instruction</a:t>
            </a:r>
          </a:p>
          <a:p>
            <a:r>
              <a:rPr lang="en-US" dirty="0" smtClean="0"/>
              <a:t>The PUSH instruction decreases the value of SP by two and then transfers the content of the source operator to the new resulting address on the recently modified register.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None/>
            </a:pPr>
            <a:r>
              <a:rPr lang="en-US" u="sng" dirty="0" smtClean="0"/>
              <a:t>iii. Arithmetic instruction</a:t>
            </a:r>
          </a:p>
          <a:p>
            <a:r>
              <a:rPr lang="en-US" u="sng" dirty="0" smtClean="0"/>
              <a:t>The INC Instruction- </a:t>
            </a:r>
            <a:r>
              <a:rPr lang="en-US" dirty="0" smtClean="0"/>
              <a:t>used for incrementing an operand by one. It works on a single operand that can be either in a register or in memory.</a:t>
            </a:r>
          </a:p>
          <a:p>
            <a:r>
              <a:rPr lang="fr-FR" dirty="0" err="1" smtClean="0"/>
              <a:t>Syntax</a:t>
            </a:r>
            <a:r>
              <a:rPr lang="fr-FR" dirty="0" smtClean="0"/>
              <a:t>: INC destination ; </a:t>
            </a:r>
            <a:r>
              <a:rPr lang="fr-FR" i="1" dirty="0" smtClean="0"/>
              <a:t>destination = destination + 1</a:t>
            </a:r>
          </a:p>
          <a:p>
            <a:r>
              <a:rPr lang="en-US" i="1" dirty="0" smtClean="0"/>
              <a:t>Example;</a:t>
            </a:r>
          </a:p>
          <a:p>
            <a:pPr lvl="1">
              <a:buNone/>
            </a:pPr>
            <a:r>
              <a:rPr lang="en-US" i="1" dirty="0" smtClean="0"/>
              <a:t>INC EBX ; Increments 32-bit register </a:t>
            </a:r>
          </a:p>
          <a:p>
            <a:pPr lvl="1">
              <a:buNone/>
            </a:pPr>
            <a:r>
              <a:rPr lang="en-US" i="1" dirty="0" smtClean="0"/>
              <a:t>INC DL ; Increments 8-bit register </a:t>
            </a:r>
          </a:p>
          <a:p>
            <a:pPr lvl="1">
              <a:buNone/>
            </a:pPr>
            <a:r>
              <a:rPr lang="en-US" i="1" dirty="0" smtClean="0"/>
              <a:t>INC [count] ; Increments the count variable</a:t>
            </a:r>
            <a:endParaRPr lang="fr-FR" i="1" dirty="0" smtClean="0"/>
          </a:p>
          <a:p>
            <a:endParaRPr lang="fr-FR" i="1"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u="sng" dirty="0" smtClean="0"/>
              <a:t>The DEC Instruction- </a:t>
            </a:r>
            <a:r>
              <a:rPr lang="en-US" dirty="0" smtClean="0"/>
              <a:t>Used for decrementing an operand by one. It works on a single operand that can be either in a register or in memory.</a:t>
            </a:r>
          </a:p>
          <a:p>
            <a:r>
              <a:rPr lang="fr-FR" dirty="0" err="1" smtClean="0"/>
              <a:t>Syntax</a:t>
            </a:r>
            <a:r>
              <a:rPr lang="fr-FR" dirty="0" smtClean="0"/>
              <a:t>: DEC destination ; </a:t>
            </a:r>
            <a:r>
              <a:rPr lang="fr-FR" i="1" dirty="0" smtClean="0"/>
              <a:t>destination = destination – 1</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u="sng" dirty="0" smtClean="0"/>
              <a:t>The ADD and SUB Instructions- U</a:t>
            </a:r>
            <a:r>
              <a:rPr lang="en-US" dirty="0" smtClean="0"/>
              <a:t>sed for performing simple addition/subtraction of binary data in byte, word and </a:t>
            </a:r>
            <a:r>
              <a:rPr lang="en-US" dirty="0" err="1" smtClean="0"/>
              <a:t>doubleword</a:t>
            </a:r>
            <a:r>
              <a:rPr lang="en-US" dirty="0" smtClean="0"/>
              <a:t> size.</a:t>
            </a:r>
          </a:p>
          <a:p>
            <a:r>
              <a:rPr lang="en-US" dirty="0" smtClean="0"/>
              <a:t>The ADD/SUB instruction can take place between −</a:t>
            </a:r>
          </a:p>
          <a:p>
            <a:pPr lvl="1"/>
            <a:r>
              <a:rPr lang="en-US" dirty="0" smtClean="0"/>
              <a:t>Register to register</a:t>
            </a:r>
          </a:p>
          <a:p>
            <a:pPr lvl="1"/>
            <a:r>
              <a:rPr lang="en-US" dirty="0" smtClean="0"/>
              <a:t>Memory to register</a:t>
            </a:r>
          </a:p>
          <a:p>
            <a:pPr lvl="1"/>
            <a:r>
              <a:rPr lang="en-US" dirty="0" smtClean="0"/>
              <a:t>Register to memory</a:t>
            </a:r>
          </a:p>
          <a:p>
            <a:pPr lvl="1"/>
            <a:r>
              <a:rPr lang="en-US" dirty="0" smtClean="0"/>
              <a:t>Register to constant data</a:t>
            </a:r>
          </a:p>
          <a:p>
            <a:pPr lvl="1"/>
            <a:r>
              <a:rPr lang="en-US" dirty="0" smtClean="0"/>
              <a:t>Memory to constant data</a:t>
            </a:r>
          </a:p>
          <a:p>
            <a:r>
              <a:rPr lang="en-US" dirty="0" smtClean="0"/>
              <a:t>Syntax: ADD/SUB destination, source </a:t>
            </a:r>
          </a:p>
          <a:p>
            <a:r>
              <a:rPr lang="en-US" dirty="0" smtClean="0"/>
              <a:t>However, like other instructions, memory-to-memory operations are not possible using ADD/SUB instructions. An ADD or SUB operation sets or clears the overflow and carry flags.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TotalTime>
  <Words>1157</Words>
  <Application>Microsoft Office PowerPoint</Application>
  <PresentationFormat>On-screen Show (4:3)</PresentationFormat>
  <Paragraphs>120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MACROS</vt:lpstr>
      <vt:lpstr>PROCEDURES</vt:lpstr>
      <vt:lpstr>Stacks Data Structure </vt:lpstr>
      <vt:lpstr>INSTRUCTION SETS</vt:lpstr>
      <vt:lpstr>Types of instructions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dc:title>
  <dc:creator>Lucille</dc:creator>
  <cp:lastModifiedBy>Lucille</cp:lastModifiedBy>
  <cp:revision>3</cp:revision>
  <dcterms:created xsi:type="dcterms:W3CDTF">2021-08-22T05:58:54Z</dcterms:created>
  <dcterms:modified xsi:type="dcterms:W3CDTF">2021-08-30T16:18:06Z</dcterms:modified>
</cp:coreProperties>
</file>