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2" r:id="rId5"/>
    <p:sldId id="263" r:id="rId6"/>
    <p:sldId id="312" r:id="rId7"/>
    <p:sldId id="325" r:id="rId8"/>
    <p:sldId id="326" r:id="rId9"/>
    <p:sldId id="281" r:id="rId10"/>
    <p:sldId id="327" r:id="rId11"/>
    <p:sldId id="328" r:id="rId12"/>
    <p:sldId id="329" r:id="rId13"/>
    <p:sldId id="330" r:id="rId14"/>
    <p:sldId id="331" r:id="rId15"/>
    <p:sldId id="332" r:id="rId16"/>
    <p:sldId id="282" r:id="rId17"/>
    <p:sldId id="280" r:id="rId18"/>
    <p:sldId id="305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6" r:id="rId42"/>
    <p:sldId id="355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279" r:id="rId5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>
      <p:cViewPr>
        <p:scale>
          <a:sx n="80" d="100"/>
          <a:sy n="80" d="100"/>
        </p:scale>
        <p:origin x="-690" y="-7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4419899"/>
            <a:ext cx="907056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32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9640" y="359640"/>
            <a:ext cx="82789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latin typeface="Arial"/>
              </a:rPr>
              <a:t>Comp </a:t>
            </a:r>
            <a:r>
              <a:rPr lang="en-GB" sz="3200" b="1" spc="-1" dirty="0" smtClean="0">
                <a:latin typeface="Arial"/>
              </a:rPr>
              <a:t>313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3640" y="1295640"/>
            <a:ext cx="907056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latin typeface="Arial"/>
              </a:rPr>
              <a:t>Design and Analysis of Algorithms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3640" y="2891520"/>
            <a:ext cx="907056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latin typeface="Arial"/>
              </a:rPr>
              <a:t>Lecture </a:t>
            </a:r>
            <a:r>
              <a:rPr lang="en-GB" sz="3200" b="1" spc="-1" dirty="0">
                <a:latin typeface="Arial"/>
              </a:rPr>
              <a:t>5   GRAPHS AND ALGORITHMS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1558925"/>
            <a:ext cx="7081019" cy="300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09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96" y="1720849"/>
            <a:ext cx="7011492" cy="29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70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73225"/>
            <a:ext cx="56102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9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Traversing the graph means examining all the nodes and vertices of the graph. There are two standard methods .</a:t>
            </a:r>
          </a:p>
          <a:p>
            <a:r>
              <a:rPr lang="en-US" dirty="0"/>
              <a:t>Breadth First Search</a:t>
            </a:r>
          </a:p>
          <a:p>
            <a:r>
              <a:rPr lang="en-US" dirty="0"/>
              <a:t>Depth First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3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40" y="387002"/>
            <a:ext cx="8497176" cy="784797"/>
          </a:xfrm>
        </p:spPr>
        <p:txBody>
          <a:bodyPr/>
          <a:lstStyle/>
          <a:p>
            <a:r>
              <a:rPr lang="en-US" b="1" dirty="0"/>
              <a:t>Breadth First Search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220788"/>
            <a:ext cx="5781998" cy="37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83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107083"/>
            <a:ext cx="7600950" cy="316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80" y="4563467"/>
            <a:ext cx="23622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/>
            </a:r>
            <a:br>
              <a:rPr lang="en-US" sz="3200" b="1" u="sng" dirty="0"/>
            </a:br>
            <a:r>
              <a:rPr lang="en-US" sz="3200" b="1" dirty="0"/>
              <a:t>DFS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79872" y="1467123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3" y="1825625"/>
            <a:ext cx="6662688" cy="25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44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8384" y="139511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1482725"/>
            <a:ext cx="8420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13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311150"/>
            <a:ext cx="8208912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5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3" y="459011"/>
            <a:ext cx="8064896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latin typeface="Arial"/>
              </a:rPr>
              <a:t>Lecture Outline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>
                <a:latin typeface="Arial"/>
              </a:rPr>
              <a:t>Introduction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>
                <a:latin typeface="Arial"/>
              </a:rPr>
              <a:t>What is a Graph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>
                <a:latin typeface="Arial"/>
              </a:rPr>
              <a:t> Application areas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/>
              <a:t>Reading materials</a:t>
            </a:r>
          </a:p>
          <a:p>
            <a:pPr marL="723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808" y="1107083"/>
            <a:ext cx="9070560" cy="4248472"/>
          </a:xfrm>
        </p:spPr>
        <p:txBody>
          <a:bodyPr/>
          <a:lstStyle/>
          <a:p>
            <a:r>
              <a:rPr lang="en-US" sz="1200" dirty="0"/>
              <a:t>Given a connected undirected graph, a spanning tree of that graph is a </a:t>
            </a:r>
            <a:r>
              <a:rPr lang="en-US" sz="1200" dirty="0" err="1"/>
              <a:t>subgraph</a:t>
            </a:r>
            <a:r>
              <a:rPr lang="en-US" sz="1200" dirty="0"/>
              <a:t> that is a tree and joined all vertices. A single graph can have many spanning trees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827163"/>
            <a:ext cx="6048672" cy="357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4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Spanning Tree.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may be several minimum spanning trees of the same weight having the minimum number of edges.</a:t>
            </a:r>
          </a:p>
          <a:p>
            <a:r>
              <a:rPr lang="en-US" dirty="0"/>
              <a:t>If all the edge weights of a given graph are the same, then every spanning tree of that graph is minimum.</a:t>
            </a:r>
          </a:p>
          <a:p>
            <a:r>
              <a:rPr lang="en-US" dirty="0"/>
              <a:t>If each edge has a distinct weight, then there will be only one, unique minimum spanning tree.</a:t>
            </a:r>
          </a:p>
          <a:p>
            <a:r>
              <a:rPr lang="en-US" dirty="0"/>
              <a:t>A connected graph G can have more than one spanning trees.</a:t>
            </a:r>
          </a:p>
          <a:p>
            <a:r>
              <a:rPr lang="en-US" dirty="0"/>
              <a:t>A disconnected graph can't have to span the tree, or it can't span all the vertices.</a:t>
            </a:r>
          </a:p>
          <a:p>
            <a:r>
              <a:rPr lang="en-US" dirty="0"/>
              <a:t>Spanning Tree doesn't contain cycles.</a:t>
            </a:r>
          </a:p>
          <a:p>
            <a:r>
              <a:rPr lang="en-US" dirty="0"/>
              <a:t>Spanning Tree has </a:t>
            </a:r>
            <a:r>
              <a:rPr lang="en-US" b="1" dirty="0"/>
              <a:t>(n-1) edges</a:t>
            </a:r>
            <a:r>
              <a:rPr lang="en-US" dirty="0"/>
              <a:t> where n is the number of vertices.</a:t>
            </a:r>
          </a:p>
          <a:p>
            <a:r>
              <a:rPr lang="en-US" dirty="0"/>
              <a:t>Addition of even one single edge results in the spanning tree losing its property of </a:t>
            </a:r>
            <a:r>
              <a:rPr lang="en-US" b="1" dirty="0" err="1"/>
              <a:t>Acyclicity</a:t>
            </a:r>
            <a:r>
              <a:rPr lang="en-US" dirty="0"/>
              <a:t> and elimination of one single edge results in its losing the property of connectivity.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558965"/>
            <a:ext cx="8256786" cy="494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3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Minimum Spanning Tree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5213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</a:t>
            </a:r>
            <a:r>
              <a:rPr lang="en-US" dirty="0" err="1"/>
              <a:t>subgraph</a:t>
            </a:r>
            <a:r>
              <a:rPr lang="en-US" dirty="0"/>
              <a:t> termed as minimum cost spanning tree.</a:t>
            </a:r>
          </a:p>
          <a:p>
            <a:r>
              <a:rPr lang="en-US" dirty="0"/>
              <a:t>2. Suppose you want to construct highways or railroads spanning several cities then we can use the concept of minimum spanning trees.</a:t>
            </a:r>
          </a:p>
          <a:p>
            <a:r>
              <a:rPr lang="en-US" dirty="0"/>
              <a:t>3. Designing Local Area Networks.</a:t>
            </a:r>
          </a:p>
          <a:p>
            <a:r>
              <a:rPr lang="en-US" dirty="0"/>
              <a:t>4. Laying pipelines connecting offshore drilling sites, refineries and consumer markets.</a:t>
            </a:r>
          </a:p>
          <a:p>
            <a:r>
              <a:rPr lang="en-US" dirty="0"/>
              <a:t>5. Suppose you want to apply a set of houses with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/>
              <a:t>Electric Power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/>
              <a:t>Water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/>
              <a:t>Telephone lines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dirty="0"/>
              <a:t>Sewage lines</a:t>
            </a:r>
          </a:p>
          <a:p>
            <a:r>
              <a:rPr lang="en-US" b="1" dirty="0"/>
              <a:t>To reduce cost, you can connect houses with minimum cost spanning trees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79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330200"/>
            <a:ext cx="741682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12" y="3195315"/>
            <a:ext cx="12573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0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76" y="1467123"/>
            <a:ext cx="47529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617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Spanning Tree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methods to find Minimum Spanning Tree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err="1"/>
              <a:t>Kruskal's</a:t>
            </a:r>
            <a:r>
              <a:rPr lang="en-US" dirty="0"/>
              <a:t> Algorithm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/>
              <a:t>Prim's Algorithm</a:t>
            </a:r>
          </a:p>
          <a:p>
            <a:endParaRPr lang="en-US" dirty="0"/>
          </a:p>
          <a:p>
            <a:r>
              <a:rPr lang="en-US" b="1" dirty="0" err="1"/>
              <a:t>Kruskal's</a:t>
            </a:r>
            <a:r>
              <a:rPr lang="en-US" b="1" dirty="0"/>
              <a:t> Algorithm:</a:t>
            </a:r>
          </a:p>
          <a:p>
            <a:r>
              <a:rPr lang="en-US" dirty="0"/>
              <a:t>An algorithm to construct a Minimum Spanning Tree for a connected weighted graph. It is a Greedy Algorithm. The Greedy Choice is to put the smallest weight edge that does not because a cycle in the MST constructed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8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639763"/>
            <a:ext cx="8582025" cy="457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85" y="3193802"/>
            <a:ext cx="1728192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68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387003"/>
            <a:ext cx="81724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75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MST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1958975"/>
            <a:ext cx="45434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948" y="391539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Spanning Tree because it contains all the 9 vertices and (9 - 1) = 8 edges</a:t>
            </a:r>
          </a:p>
          <a:p>
            <a:r>
              <a:rPr lang="en-US" dirty="0">
                <a:solidFill>
                  <a:srgbClr val="00B050"/>
                </a:solidFill>
              </a:rPr>
              <a:t>MST=45</a:t>
            </a:r>
          </a:p>
        </p:txBody>
      </p:sp>
    </p:spTree>
    <p:extLst>
      <p:ext uri="{BB962C8B-B14F-4D97-AF65-F5344CB8AC3E}">
        <p14:creationId xmlns:p14="http://schemas.microsoft.com/office/powerpoint/2010/main" val="30412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latin typeface="Arial"/>
              </a:rPr>
              <a:t>Graphs &amp; Algorithms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10000"/>
          </a:bodyPr>
          <a:lstStyle/>
          <a:p>
            <a:r>
              <a:rPr lang="en-US" sz="2400" dirty="0"/>
              <a:t>A graph can be defined as group of vertices and edges that are used to connect these vertices. A graph can be seen as a cyclic tree, where the vertices (Nodes) maintain any complex relationship among them instead of having parent child relationship. </a:t>
            </a:r>
          </a:p>
          <a:p>
            <a:r>
              <a:rPr lang="en-US" sz="2400" dirty="0"/>
              <a:t>A graph G can be defined as an ordered set G(V, E) where V(G) represents the set of vertices and E(G) represents the set of edges which are used to connect these vertices.</a:t>
            </a:r>
          </a:p>
          <a:p>
            <a:r>
              <a:rPr lang="en-US" sz="2400" dirty="0"/>
              <a:t>A Graph G(V, E) with 5 vertices (A, B, C, D, E) and six edges ((A,B), (B,C), (C,E), (E,D), (D,B), (D,A)) is shown in the following figure.</a:t>
            </a:r>
          </a:p>
          <a:p>
            <a:pPr marL="7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GB" sz="24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Prim's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greedy algorithm. It starts with an empty spanning tree. The idea is to maintain two sets of vertices:</a:t>
            </a:r>
          </a:p>
          <a:p>
            <a:r>
              <a:rPr lang="en-US" dirty="0"/>
              <a:t>Contain vertices already included in MST.</a:t>
            </a:r>
          </a:p>
          <a:p>
            <a:r>
              <a:rPr lang="en-US" dirty="0"/>
              <a:t>Contain vertices not yet included.</a:t>
            </a:r>
          </a:p>
          <a:p>
            <a:endParaRPr lang="en-US" dirty="0"/>
          </a:p>
          <a:p>
            <a:r>
              <a:rPr lang="en-US" dirty="0"/>
              <a:t>At every step, it considers all the edges and picks the minimum weight edge. After picking the edge, it moves the other endpoint of edge to set containing MST.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7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finding MST using Prim's Algorithm: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MST set that keeps track of vertices already included in MST.</a:t>
            </a:r>
          </a:p>
          <a:p>
            <a:r>
              <a:rPr lang="en-US" dirty="0"/>
              <a:t>Assign key values to all vertices in the input graph. Initialize all key values as INFINITE (∞). Assign key values like 0 for the first vertex so that it is picked first.</a:t>
            </a:r>
          </a:p>
          <a:p>
            <a:r>
              <a:rPr lang="en-US" dirty="0"/>
              <a:t>While MST set doesn't include all vertices.</a:t>
            </a:r>
          </a:p>
          <a:p>
            <a:pPr lvl="1"/>
            <a:r>
              <a:rPr lang="en-US" dirty="0"/>
              <a:t>Pick vertex u which is not is MST set and has minimum key value. Include '</a:t>
            </a:r>
            <a:r>
              <a:rPr lang="en-US" dirty="0" err="1"/>
              <a:t>u'to</a:t>
            </a:r>
            <a:r>
              <a:rPr lang="en-US" dirty="0"/>
              <a:t> MST set.</a:t>
            </a:r>
          </a:p>
          <a:p>
            <a:pPr lvl="1"/>
            <a:r>
              <a:rPr lang="en-US" dirty="0"/>
              <a:t>Update the key value of all adjacent vertices of u. To update, iterate through all adjacent vertices. For every adjacent vertex v, if the weight of edge </a:t>
            </a:r>
            <a:r>
              <a:rPr lang="en-US" dirty="0" err="1"/>
              <a:t>u.v</a:t>
            </a:r>
            <a:r>
              <a:rPr lang="en-US" dirty="0"/>
              <a:t> less than the previous key value of v, update key value as a weight of </a:t>
            </a:r>
            <a:r>
              <a:rPr lang="en-US" dirty="0" err="1"/>
              <a:t>u.v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53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630363"/>
            <a:ext cx="7488832" cy="314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473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1468438"/>
            <a:ext cx="34004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2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8929160" cy="3856680"/>
          </a:xfrm>
        </p:spPr>
        <p:txBody>
          <a:bodyPr/>
          <a:lstStyle/>
          <a:p>
            <a:r>
              <a:rPr lang="en-US" dirty="0"/>
              <a:t> In Prim's algorithm, first we initialize the priority Queue Q. to contain all the vertices and the key of each vertex to ∞ except for the root, whose key is set to 0. Suppose 0 vertex is the root, i.e., r. By EXTRACT - MIN (Q) procure, now u = r and </a:t>
            </a:r>
            <a:r>
              <a:rPr lang="en-US" dirty="0" err="1"/>
              <a:t>Adj</a:t>
            </a:r>
            <a:r>
              <a:rPr lang="en-US" dirty="0"/>
              <a:t> [u] = {5, 1}.</a:t>
            </a:r>
          </a:p>
          <a:p>
            <a:r>
              <a:rPr lang="en-US" dirty="0"/>
              <a:t>Removing u from set Q and adds it to set V - Q of vertices in the tree. Now, update the key and π fields of every vertex v adjacent to u but not in a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07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330325"/>
            <a:ext cx="7430964" cy="344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3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79091"/>
            <a:ext cx="6552728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51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101600"/>
            <a:ext cx="8136904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0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5" y="696913"/>
            <a:ext cx="6885186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258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354013"/>
            <a:ext cx="7704856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91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44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55640" y="1398240"/>
            <a:ext cx="8101096" cy="349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5500"/>
          </a:bodyPr>
          <a:lstStyle/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dirty="0"/>
          </a:p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dirty="0"/>
          </a:p>
          <a:p>
            <a:pPr marL="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GB" sz="2400" b="0" strike="noStrike" spc="-1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0" y="1827163"/>
            <a:ext cx="2571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4" y="1874788"/>
            <a:ext cx="25146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179091"/>
            <a:ext cx="7142932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20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9" y="1125538"/>
            <a:ext cx="663106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43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49" y="673100"/>
            <a:ext cx="7105402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886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254125"/>
            <a:ext cx="60674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045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107083"/>
            <a:ext cx="72294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0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" y="1467123"/>
            <a:ext cx="748665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36" y="3195315"/>
            <a:ext cx="4276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137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1539131"/>
            <a:ext cx="84391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3411339"/>
            <a:ext cx="83248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22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179091"/>
            <a:ext cx="84582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86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Representing: Shortest Path</a:t>
            </a:r>
            <a:br>
              <a:rPr lang="en-US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597025"/>
            <a:ext cx="84677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3987403"/>
            <a:ext cx="59245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7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shortest path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89034"/>
            <a:ext cx="8239125" cy="403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2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terminologies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Path</a:t>
            </a:r>
          </a:p>
          <a:p>
            <a:r>
              <a:rPr lang="en-US" dirty="0"/>
              <a:t>A path can be defined as the sequence of nodes that are followed in order to reach some terminal node V from the initial node U.</a:t>
            </a:r>
          </a:p>
          <a:p>
            <a:r>
              <a:rPr lang="en-US" b="1" dirty="0"/>
              <a:t>Closed Path</a:t>
            </a:r>
          </a:p>
          <a:p>
            <a:r>
              <a:rPr lang="en-US" dirty="0"/>
              <a:t>A path will be called as closed path if the initial node is same as terminal node. A path will be closed path if V</a:t>
            </a:r>
            <a:r>
              <a:rPr lang="en-US" baseline="-25000" dirty="0"/>
              <a:t>0</a:t>
            </a:r>
            <a:r>
              <a:rPr lang="en-US" dirty="0"/>
              <a:t>=V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r>
              <a:rPr lang="en-US" b="1" dirty="0"/>
              <a:t>Simple Path</a:t>
            </a:r>
          </a:p>
          <a:p>
            <a:r>
              <a:rPr lang="en-US" dirty="0"/>
              <a:t>If all the nodes of the graph are distinct with an exception V</a:t>
            </a:r>
            <a:r>
              <a:rPr lang="en-US" baseline="-25000" dirty="0"/>
              <a:t>0</a:t>
            </a:r>
            <a:r>
              <a:rPr lang="en-US" dirty="0"/>
              <a:t>=V</a:t>
            </a:r>
            <a:r>
              <a:rPr lang="en-US" baseline="-25000" dirty="0"/>
              <a:t>N</a:t>
            </a:r>
            <a:r>
              <a:rPr lang="en-US" dirty="0"/>
              <a:t>, then such path P is called as closed simple path.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3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420813"/>
            <a:ext cx="84772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863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8" y="387003"/>
            <a:ext cx="62388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291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Dijkstra,s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greedy algorithm that solves the single-source shortest path problem for a directed graph G = (V, E) with nonnegative edge weights, i.e., w (u, v) ≥ 0 for each edge (u, v) ∈ E.</a:t>
            </a:r>
          </a:p>
          <a:p>
            <a:r>
              <a:rPr lang="en-US" dirty="0" err="1"/>
              <a:t>Dijkstra's</a:t>
            </a:r>
            <a:r>
              <a:rPr lang="en-US" dirty="0"/>
              <a:t> Algorithm maintains a set S of vertices whose final shortest - path weights from the source s have already been determined. That's for all vertices v ∈ S; we have d [v] = δ (s, v). The algorithm repeatedly selects the vertex u ∈ V - S with the minimum shortest - path estimate, insert u into S and relaxes all edges leaving u.</a:t>
            </a:r>
          </a:p>
          <a:p>
            <a:r>
              <a:rPr lang="en-US" dirty="0"/>
              <a:t>Because it always chooses the "lightest" or "closest" vertex in V - S to insert into set S, it is called as the </a:t>
            </a:r>
            <a:r>
              <a:rPr lang="en-US" b="1" dirty="0"/>
              <a:t>greedy strategy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336" y="1755155"/>
            <a:ext cx="381952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058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72" y="459011"/>
            <a:ext cx="8494560" cy="946080"/>
          </a:xfrm>
        </p:spPr>
        <p:txBody>
          <a:bodyPr/>
          <a:lstStyle/>
          <a:p>
            <a:r>
              <a:rPr lang="en-US" b="1" dirty="0"/>
              <a:t>REFERENCE MATERIALS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2805179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The design and Analysis of Computer Algorithms</a:t>
            </a:r>
            <a:r>
              <a:rPr lang="en-US" dirty="0"/>
              <a:t> by AHO/</a:t>
            </a:r>
            <a:r>
              <a:rPr lang="en-US" dirty="0" err="1"/>
              <a:t>Hocroft</a:t>
            </a:r>
            <a:r>
              <a:rPr lang="en-US" dirty="0"/>
              <a:t> Ullman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Design and analysis of Algorithms</a:t>
            </a:r>
            <a:r>
              <a:rPr lang="en-US" dirty="0"/>
              <a:t>  by Russell L Shackelford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Introduction to the Design and Analysis of Algorithms</a:t>
            </a:r>
            <a:r>
              <a:rPr lang="en-US" dirty="0"/>
              <a:t> by R.C.T Lee, S.S Tseng Chang Y.T Tsai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 Judith L </a:t>
            </a:r>
            <a:r>
              <a:rPr lang="en-US" dirty="0" err="1"/>
              <a:t>Gersting</a:t>
            </a:r>
            <a:r>
              <a:rPr lang="en-US" i="1" dirty="0" err="1"/>
              <a:t>Mathematical</a:t>
            </a:r>
            <a:r>
              <a:rPr lang="en-US" i="1" dirty="0"/>
              <a:t> Structures for computer science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0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63848" y="819051"/>
            <a:ext cx="8494560" cy="3816424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Cycle</a:t>
            </a:r>
          </a:p>
          <a:p>
            <a:r>
              <a:rPr lang="en-US" dirty="0"/>
              <a:t>A cycle can be defined as the path which has no repeated edges or vertices except the first and last vertices.</a:t>
            </a:r>
          </a:p>
          <a:p>
            <a:r>
              <a:rPr lang="en-US" dirty="0"/>
              <a:t>Connected Graph</a:t>
            </a:r>
          </a:p>
          <a:p>
            <a:r>
              <a:rPr lang="en-US" dirty="0"/>
              <a:t>A connected graph is the one in which some path exists between every two vertices (u, v) in V. There are no isolated nodes in connected graph.</a:t>
            </a:r>
          </a:p>
          <a:p>
            <a:r>
              <a:rPr lang="en-US" b="1" dirty="0"/>
              <a:t>Complete Graph</a:t>
            </a:r>
          </a:p>
          <a:p>
            <a:r>
              <a:rPr lang="en-US" dirty="0"/>
              <a:t>A complete graph is the one in which every node is connected with all other nodes. A complete graph contain n(n-1)/2 edges where n is the number of nodes in the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7784" y="1090657"/>
            <a:ext cx="9764915" cy="4579893"/>
          </a:xfrm>
        </p:spPr>
        <p:txBody>
          <a:bodyPr/>
          <a:lstStyle/>
          <a:p>
            <a:r>
              <a:rPr lang="en-US" b="1" dirty="0"/>
              <a:t>Weighted Graph</a:t>
            </a:r>
          </a:p>
          <a:p>
            <a:r>
              <a:rPr lang="en-US" dirty="0"/>
              <a:t>In a weighted graph, each edge is assigned with some data such as length or weight. The weight of an edge e can be given as w(e) which must be a positive (+) value indicating the cost of traversing the edge.</a:t>
            </a:r>
          </a:p>
          <a:p>
            <a:r>
              <a:rPr lang="en-US" b="1" dirty="0"/>
              <a:t>Digraph</a:t>
            </a:r>
          </a:p>
          <a:p>
            <a:r>
              <a:rPr lang="en-US" dirty="0"/>
              <a:t>A digraph is a directed graph in which each edge of the graph is associated with some direction and the traversing can be done only in the specified direction.</a:t>
            </a:r>
          </a:p>
          <a:p>
            <a:r>
              <a:rPr lang="en-US" b="1" dirty="0"/>
              <a:t>Loop</a:t>
            </a:r>
          </a:p>
          <a:p>
            <a:r>
              <a:rPr lang="en-US" dirty="0"/>
              <a:t>An edge that is associated with the similar end points can be called as Loop.</a:t>
            </a:r>
          </a:p>
          <a:p>
            <a:r>
              <a:rPr lang="en-US" b="1" dirty="0"/>
              <a:t>Adjacent Nodes</a:t>
            </a:r>
          </a:p>
          <a:p>
            <a:r>
              <a:rPr lang="en-US" dirty="0"/>
              <a:t>If two nodes u and v are connected via an edge e, then the nodes u and v are called as </a:t>
            </a:r>
            <a:r>
              <a:rPr lang="en-US" dirty="0" err="1"/>
              <a:t>neighbours</a:t>
            </a:r>
            <a:r>
              <a:rPr lang="en-US" dirty="0"/>
              <a:t> or adjacent nodes.</a:t>
            </a:r>
          </a:p>
          <a:p>
            <a:r>
              <a:rPr lang="en-US" b="1" dirty="0"/>
              <a:t>Degree of the Node</a:t>
            </a:r>
          </a:p>
          <a:p>
            <a:r>
              <a:rPr lang="en-US" dirty="0"/>
              <a:t>A degree of a node is the number of edges that are connected with that node. A node with degree 0 is called as isolated node.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Graph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856" y="145202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1483937"/>
            <a:ext cx="58388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7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15" y="1467123"/>
            <a:ext cx="599122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9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1216</Words>
  <Application>Microsoft Office PowerPoint</Application>
  <PresentationFormat>Custom</PresentationFormat>
  <Paragraphs>274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Graph terminologies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Graph Traversal Algorithm </vt:lpstr>
      <vt:lpstr>Breadth First Search</vt:lpstr>
      <vt:lpstr>PowerPoint Presentation</vt:lpstr>
      <vt:lpstr> DFS</vt:lpstr>
      <vt:lpstr>PowerPoint Presentation</vt:lpstr>
      <vt:lpstr>PowerPoint Presentation</vt:lpstr>
      <vt:lpstr>PowerPoint Presentation</vt:lpstr>
      <vt:lpstr>Spanning tree</vt:lpstr>
      <vt:lpstr>Properties of Spanning Tree.</vt:lpstr>
      <vt:lpstr>PowerPoint Presentation</vt:lpstr>
      <vt:lpstr>Application of Minimum Spanning Tree </vt:lpstr>
      <vt:lpstr>PowerPoint Presentation</vt:lpstr>
      <vt:lpstr>PowerPoint Presentation</vt:lpstr>
      <vt:lpstr>Minimum Spanning Tree Algorithms </vt:lpstr>
      <vt:lpstr>PowerPoint Presentation</vt:lpstr>
      <vt:lpstr>PowerPoint Presentation</vt:lpstr>
      <vt:lpstr>Final MST</vt:lpstr>
      <vt:lpstr>Prim's Algorithm </vt:lpstr>
      <vt:lpstr>Steps for finding MST using Prim's Algorithm: </vt:lpstr>
      <vt:lpstr>Algorithm</vt:lpstr>
      <vt:lpstr>Example</vt:lpstr>
      <vt:lpstr>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Topological sorting</vt:lpstr>
      <vt:lpstr>PowerPoint Presentation</vt:lpstr>
      <vt:lpstr>Shortest path algorithms</vt:lpstr>
      <vt:lpstr>Variants</vt:lpstr>
      <vt:lpstr>Representing: Shortest Path </vt:lpstr>
      <vt:lpstr>Properties of shortest path</vt:lpstr>
      <vt:lpstr>Relaxation</vt:lpstr>
      <vt:lpstr>PowerPoint Presentation</vt:lpstr>
      <vt:lpstr>Dijkstra,s</vt:lpstr>
      <vt:lpstr>REFERENCE MATERIALS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Windows User</cp:lastModifiedBy>
  <cp:revision>167</cp:revision>
  <dcterms:modified xsi:type="dcterms:W3CDTF">2021-11-23T10:00:27Z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2020-05-29T08:41:07Z</dcterms:created>
  <dc:creator>MOSES THIGA</dc:creator>
  <dc:description/>
  <dc:language>en-GB</dc:language>
  <cp:lastModifiedBy>MOSES THIGA</cp:lastModifiedBy>
  <dcterms:modified xsi:type="dcterms:W3CDTF">2020-05-30T22:09:57Z</dcterms:modified>
  <cp:revision>12</cp:revision>
  <dc:subject/>
  <dc:title/>
</cp:coreProperties>
</file>