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42"/>
  </p:notesMasterIdLst>
  <p:sldIdLst>
    <p:sldId id="361" r:id="rId2"/>
    <p:sldId id="362" r:id="rId3"/>
    <p:sldId id="368" r:id="rId4"/>
    <p:sldId id="369" r:id="rId5"/>
    <p:sldId id="370" r:id="rId6"/>
    <p:sldId id="363" r:id="rId7"/>
    <p:sldId id="364" r:id="rId8"/>
    <p:sldId id="365" r:id="rId9"/>
    <p:sldId id="366" r:id="rId10"/>
    <p:sldId id="367" r:id="rId11"/>
    <p:sldId id="397" r:id="rId12"/>
    <p:sldId id="400" r:id="rId13"/>
    <p:sldId id="398"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279" r:id="rId41"/>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660"/>
  </p:normalViewPr>
  <p:slideViewPr>
    <p:cSldViewPr>
      <p:cViewPr varScale="1">
        <p:scale>
          <a:sx n="78" d="100"/>
          <a:sy n="78" d="100"/>
        </p:scale>
        <p:origin x="-150" y="-96"/>
      </p:cViewPr>
      <p:guideLst>
        <p:guide orient="horz" pos="1786"/>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B4E1B5B6-E94F-47D3-A210-16DE13BF7846}" type="datetimeFigureOut">
              <a:rPr lang="en-US" smtClean="0"/>
              <a:t>23-Nov-21</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237B7D0B-CABF-4CBB-9270-5F8ED8B14F6E}" type="slidenum">
              <a:rPr lang="en-US" smtClean="0"/>
              <a:t>‹#›</a:t>
            </a:fld>
            <a:endParaRPr lang="en-US"/>
          </a:p>
        </p:txBody>
      </p:sp>
    </p:spTree>
    <p:extLst>
      <p:ext uri="{BB962C8B-B14F-4D97-AF65-F5344CB8AC3E}">
        <p14:creationId xmlns:p14="http://schemas.microsoft.com/office/powerpoint/2010/main" val="137768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B7D0B-CABF-4CBB-9270-5F8ED8B14F6E}" type="slidenum">
              <a:rPr lang="en-US" smtClean="0"/>
              <a:t>1</a:t>
            </a:fld>
            <a:endParaRPr lang="en-US"/>
          </a:p>
        </p:txBody>
      </p:sp>
    </p:spTree>
    <p:extLst>
      <p:ext uri="{BB962C8B-B14F-4D97-AF65-F5344CB8AC3E}">
        <p14:creationId xmlns:p14="http://schemas.microsoft.com/office/powerpoint/2010/main" val="282956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4"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a:endParaRPr>
          </a:p>
        </p:txBody>
      </p:sp>
      <p:sp>
        <p:nvSpPr>
          <p:cNvPr id="65"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7"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6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69"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
        <p:nvSpPr>
          <p:cNvPr id="70"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72"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a:endParaRPr>
          </a:p>
        </p:txBody>
      </p:sp>
      <p:sp>
        <p:nvSpPr>
          <p:cNvPr id="73"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a:endParaRPr>
          </a:p>
        </p:txBody>
      </p:sp>
      <p:sp>
        <p:nvSpPr>
          <p:cNvPr id="74"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a:endParaRPr>
          </a:p>
        </p:txBody>
      </p:sp>
      <p:sp>
        <p:nvSpPr>
          <p:cNvPr id="75"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a:endParaRPr>
          </a:p>
        </p:txBody>
      </p:sp>
      <p:sp>
        <p:nvSpPr>
          <p:cNvPr id="76"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a:endParaRPr>
          </a:p>
        </p:txBody>
      </p:sp>
      <p:sp>
        <p:nvSpPr>
          <p:cNvPr id="77"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48"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52"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53"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
        <p:nvSpPr>
          <p:cNvPr id="54"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56"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57"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58"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0"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61"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62"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179640" y="215640"/>
            <a:ext cx="791640" cy="863640"/>
          </a:xfrm>
          <a:prstGeom prst="rect">
            <a:avLst/>
          </a:prstGeom>
          <a:ln>
            <a:noFill/>
          </a:ln>
        </p:spPr>
      </p:pic>
      <p:sp>
        <p:nvSpPr>
          <p:cNvPr id="4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41" name="PlaceHolder 2"/>
          <p:cNvSpPr>
            <a:spLocks noGrp="1"/>
          </p:cNvSpPr>
          <p:nvPr>
            <p:ph type="body"/>
          </p:nvPr>
        </p:nvSpPr>
        <p:spPr>
          <a:xfrm>
            <a:off x="503640" y="1326240"/>
            <a:ext cx="9070560" cy="3856680"/>
          </a:xfrm>
          <a:prstGeom prst="rect">
            <a:avLst/>
          </a:prstGeom>
        </p:spPr>
        <p:txBody>
          <a:bodyPr lIns="0" tIns="0" rIns="0" bIns="0">
            <a:normAutofit/>
          </a:bodyPr>
          <a:lstStyle/>
          <a:p>
            <a:pPr marL="432000" indent="-324000" algn="ctr">
              <a:spcBef>
                <a:spcPts val="1414"/>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1"/>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48"/>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4"/>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1"/>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1"/>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1"/>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 algorithms</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864" y="1539131"/>
            <a:ext cx="84391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753" y="3339331"/>
            <a:ext cx="780697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82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9872" y="242987"/>
            <a:ext cx="8494560" cy="946080"/>
          </a:xfrm>
        </p:spPr>
        <p:txBody>
          <a:bodyPr/>
          <a:lstStyle/>
          <a:p>
            <a:r>
              <a:rPr lang="en-US" dirty="0"/>
              <a:t>Dijkstra’s algorithm</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976" y="2979291"/>
            <a:ext cx="446759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16" y="1189067"/>
            <a:ext cx="8420100" cy="164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05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err="1"/>
              <a:t>cont</a:t>
            </a:r>
            <a:r>
              <a:rPr lang="en-US" dirty="0"/>
              <a:t>…</a:t>
            </a:r>
          </a:p>
        </p:txBody>
      </p:sp>
      <p:sp>
        <p:nvSpPr>
          <p:cNvPr id="3" name="Text Placeholder 2"/>
          <p:cNvSpPr>
            <a:spLocks noGrp="1"/>
          </p:cNvSpPr>
          <p:nvPr>
            <p:ph type="body"/>
          </p:nvPr>
        </p:nvSpPr>
        <p:spPr>
          <a:xfrm>
            <a:off x="503640" y="1326240"/>
            <a:ext cx="8065064" cy="3856680"/>
          </a:xfrm>
        </p:spPr>
        <p:txBody>
          <a:bodyPr>
            <a:normAutofit/>
          </a:bodyPr>
          <a:lstStyle/>
          <a:p>
            <a:r>
              <a:rPr lang="en-US" dirty="0" err="1"/>
              <a:t>Dijkstra's</a:t>
            </a:r>
            <a:r>
              <a:rPr lang="en-US" dirty="0"/>
              <a:t> algorithm solves the single-source shortest-path problem when all edges have nonnegative weights. It is a greedy algorithm and similar to Prim's algorithm. Algorithm starts at the source vertex, s, it grows a tree, T, that ultimately spans all vertices reachable from S.</a:t>
            </a:r>
            <a:br>
              <a:rPr lang="en-US" dirty="0"/>
            </a:br>
            <a:r>
              <a:rPr lang="en-US" dirty="0"/>
              <a:t>Vertices are added to T in order of distance i.e., first S, then the vertex closest to S, then the</a:t>
            </a:r>
            <a:br>
              <a:rPr lang="en-US" dirty="0"/>
            </a:br>
            <a:r>
              <a:rPr lang="en-US" dirty="0"/>
              <a:t>next closest, and so on.  The Following implementation assumes that graph G is represented by</a:t>
            </a:r>
            <a:br>
              <a:rPr lang="en-US" dirty="0"/>
            </a:br>
            <a:r>
              <a:rPr lang="en-US" dirty="0"/>
              <a:t>adjacency lists </a:t>
            </a:r>
            <a:br>
              <a:rPr lang="en-US" dirty="0"/>
            </a:br>
            <a:endParaRPr lang="en-US" dirty="0"/>
          </a:p>
        </p:txBody>
      </p:sp>
    </p:spTree>
    <p:extLst>
      <p:ext uri="{BB962C8B-B14F-4D97-AF65-F5344CB8AC3E}">
        <p14:creationId xmlns:p14="http://schemas.microsoft.com/office/powerpoint/2010/main" val="140039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1367904" y="314995"/>
            <a:ext cx="9590595" cy="679941"/>
          </a:xfrm>
        </p:spPr>
        <p:txBody>
          <a:bodyPr lIns="0" tIns="0" rIns="0" bIns="0" anchor="t"/>
          <a:lstStyle/>
          <a:p>
            <a:pPr>
              <a:lnSpc>
                <a:spcPct val="95000"/>
              </a:lnSpc>
            </a:pPr>
            <a:r>
              <a:rPr lang="en-US" sz="3900" dirty="0">
                <a:solidFill>
                  <a:schemeClr val="tx1"/>
                </a:solidFill>
                <a:latin typeface="Arial" charset="0"/>
                <a:ea typeface="ＭＳ Ｐゴシック" pitchFamily="-101" charset="-128"/>
              </a:rPr>
              <a:t>Applications</a:t>
            </a:r>
          </a:p>
        </p:txBody>
      </p:sp>
      <p:sp>
        <p:nvSpPr>
          <p:cNvPr id="17411" name="Rectangle 2"/>
          <p:cNvSpPr>
            <a:spLocks noGrp="1" noChangeArrowheads="1"/>
          </p:cNvSpPr>
          <p:nvPr>
            <p:ph sz="quarter" idx="4294967295"/>
          </p:nvPr>
        </p:nvSpPr>
        <p:spPr>
          <a:xfrm>
            <a:off x="243266" y="892587"/>
            <a:ext cx="9594095" cy="4086209"/>
          </a:xfrm>
          <a:prstGeom prst="rect">
            <a:avLst/>
          </a:prstGeom>
        </p:spPr>
        <p:txBody>
          <a:bodyPr lIns="0" tIns="0" rIns="0" bIns="0"/>
          <a:lstStyle/>
          <a:p>
            <a:pPr marL="0" indent="0">
              <a:lnSpc>
                <a:spcPct val="95000"/>
              </a:lnSpc>
              <a:spcBef>
                <a:spcPct val="0"/>
              </a:spcBef>
              <a:buFont typeface="Arial" charset="0"/>
              <a:buNone/>
            </a:pPr>
            <a:r>
              <a:rPr lang="en-US" sz="2400" dirty="0">
                <a:solidFill>
                  <a:srgbClr val="444444"/>
                </a:solidFill>
                <a:latin typeface="Arial" charset="0"/>
                <a:ea typeface="ＭＳ Ｐゴシック" pitchFamily="-101" charset="-128"/>
              </a:rPr>
              <a:t>- Maps (Map Quest, Google Maps) </a:t>
            </a:r>
            <a:endParaRPr lang="en-US" sz="2400" dirty="0">
              <a:ea typeface="ＭＳ Ｐゴシック" pitchFamily="-101" charset="-128"/>
            </a:endParaRPr>
          </a:p>
          <a:p>
            <a:pPr marL="0" indent="0">
              <a:lnSpc>
                <a:spcPct val="95000"/>
              </a:lnSpc>
              <a:spcBef>
                <a:spcPct val="0"/>
              </a:spcBef>
              <a:buFont typeface="Arial" charset="0"/>
              <a:buNone/>
            </a:pPr>
            <a:r>
              <a:rPr lang="en-US" sz="2400" dirty="0">
                <a:solidFill>
                  <a:srgbClr val="444444"/>
                </a:solidFill>
                <a:latin typeface="Arial" charset="0"/>
                <a:ea typeface="ＭＳ Ｐゴシック" pitchFamily="-101" charset="-128"/>
              </a:rPr>
              <a:t>- Routing Systems</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548" y="1987318"/>
            <a:ext cx="3762733" cy="275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825" y="1711667"/>
            <a:ext cx="4146008" cy="338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710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880" y="1323107"/>
            <a:ext cx="69342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66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32" y="963067"/>
            <a:ext cx="846772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00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88" y="973138"/>
            <a:ext cx="6854900" cy="3878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87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56" y="1323107"/>
            <a:ext cx="3960440" cy="34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344" y="2115195"/>
            <a:ext cx="2304256"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54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88" y="459011"/>
            <a:ext cx="3744416"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360" y="1827163"/>
            <a:ext cx="228103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67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48" y="1107083"/>
            <a:ext cx="381642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360" y="2158999"/>
            <a:ext cx="1724025" cy="182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93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1323107"/>
            <a:ext cx="3456384"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128" y="1971179"/>
            <a:ext cx="252028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432" y="1453195"/>
            <a:ext cx="33432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28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Variants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24" y="1179091"/>
            <a:ext cx="84582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86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 of </a:t>
            </a:r>
            <a:r>
              <a:rPr lang="en-US" b="1" dirty="0" err="1"/>
              <a:t>Dijkstra's</a:t>
            </a:r>
            <a:r>
              <a:rPr lang="en-US" b="1" dirty="0"/>
              <a:t> Algorithm</a:t>
            </a:r>
            <a:r>
              <a:rPr lang="en-US" dirty="0"/>
              <a:t>:</a:t>
            </a:r>
            <a:br>
              <a:rPr lang="en-US" dirty="0"/>
            </a:br>
            <a:endParaRPr lang="en-US" dirty="0"/>
          </a:p>
        </p:txBody>
      </p:sp>
      <p:sp>
        <p:nvSpPr>
          <p:cNvPr id="3" name="Text Placeholder 2"/>
          <p:cNvSpPr>
            <a:spLocks noGrp="1"/>
          </p:cNvSpPr>
          <p:nvPr>
            <p:ph type="body"/>
          </p:nvPr>
        </p:nvSpPr>
        <p:spPr>
          <a:xfrm>
            <a:off x="503640" y="1326240"/>
            <a:ext cx="8137072" cy="3856680"/>
          </a:xfrm>
        </p:spPr>
        <p:txBody>
          <a:bodyPr/>
          <a:lstStyle/>
          <a:p>
            <a:r>
              <a:rPr lang="en-US" dirty="0"/>
              <a:t>It does a blind search, so wastes a lot of time while processing.</a:t>
            </a:r>
          </a:p>
          <a:p>
            <a:r>
              <a:rPr lang="en-US" dirty="0"/>
              <a:t>It can't handle negative edges.</a:t>
            </a:r>
          </a:p>
          <a:p>
            <a:r>
              <a:rPr lang="en-US" dirty="0"/>
              <a:t>It leads to the acyclic graph and most often cannot obtain the right shortest path.</a:t>
            </a:r>
          </a:p>
          <a:p>
            <a:r>
              <a:rPr lang="en-US" dirty="0"/>
              <a:t>We need to keep track of vertices that have been visited.</a:t>
            </a:r>
          </a:p>
          <a:p>
            <a:endParaRPr lang="en-US" dirty="0"/>
          </a:p>
        </p:txBody>
      </p:sp>
    </p:spTree>
    <p:extLst>
      <p:ext uri="{BB962C8B-B14F-4D97-AF65-F5344CB8AC3E}">
        <p14:creationId xmlns:p14="http://schemas.microsoft.com/office/powerpoint/2010/main" val="32657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Bellman-Ford Algorithm</a:t>
            </a:r>
            <a:r>
              <a:rPr lang="en-US" dirty="0"/>
              <a:t/>
            </a:r>
            <a:br>
              <a:rPr lang="en-US" dirty="0"/>
            </a:br>
            <a:endParaRPr lang="en-US" dirty="0"/>
          </a:p>
        </p:txBody>
      </p:sp>
      <p:sp>
        <p:nvSpPr>
          <p:cNvPr id="3" name="Text Placeholder 2"/>
          <p:cNvSpPr>
            <a:spLocks noGrp="1"/>
          </p:cNvSpPr>
          <p:nvPr>
            <p:ph type="body"/>
          </p:nvPr>
        </p:nvSpPr>
        <p:spPr>
          <a:xfrm>
            <a:off x="503640" y="1326240"/>
            <a:ext cx="9433216" cy="3856680"/>
          </a:xfrm>
        </p:spPr>
        <p:txBody>
          <a:bodyPr>
            <a:normAutofit lnSpcReduction="10000"/>
          </a:bodyPr>
          <a:lstStyle/>
          <a:p>
            <a:r>
              <a:rPr lang="en-US" dirty="0"/>
              <a:t>Solves single shortest path problem in which edge weight may be negative but no negative cycle exists.</a:t>
            </a:r>
          </a:p>
          <a:p>
            <a:r>
              <a:rPr lang="en-US" dirty="0"/>
              <a:t>This algorithm works correctly when some of the edges of the directed graph G may have negative weight. When there are no cycles of negative weight, then we can find out the shortest path between source and destination.</a:t>
            </a:r>
          </a:p>
          <a:p>
            <a:r>
              <a:rPr lang="en-US" dirty="0"/>
              <a:t>It is slower than </a:t>
            </a:r>
            <a:r>
              <a:rPr lang="en-US" dirty="0" err="1"/>
              <a:t>Dijkstra's</a:t>
            </a:r>
            <a:r>
              <a:rPr lang="en-US" dirty="0"/>
              <a:t> Algorithm but more versatile, as it capable of handling some of the negative weight edges.</a:t>
            </a:r>
          </a:p>
          <a:p>
            <a:r>
              <a:rPr lang="en-US" dirty="0"/>
              <a:t>This algorithm detects the negative cycle in a graph and reports their existence.</a:t>
            </a:r>
          </a:p>
          <a:p>
            <a:r>
              <a:rPr lang="en-US" dirty="0"/>
              <a:t>Based on the "</a:t>
            </a:r>
            <a:r>
              <a:rPr lang="en-US" b="1" dirty="0"/>
              <a:t>Principle of Relaxation</a:t>
            </a:r>
            <a:r>
              <a:rPr lang="en-US" dirty="0"/>
              <a:t>" in which more accurate values gradually recovered an approximation to the proper distance by until eventually reaching the optimum solution.</a:t>
            </a:r>
          </a:p>
          <a:p>
            <a:r>
              <a:rPr lang="en-US" dirty="0"/>
              <a:t>Given a weighted directed graph G = (V, E) with source s and weight function w: E → R, the Bellman-Ford algorithm returns a Boolean value indicating whether or not there is a negative weight cycle that is attainable from the source. If there is such a cycle, the algorithm produces the shortest paths and their weights. The algorithm returns TRUE if and only if a graph contains no negative - weight cycles that are reachable from the source.</a:t>
            </a:r>
          </a:p>
          <a:p>
            <a:endParaRPr lang="en-US" dirty="0"/>
          </a:p>
          <a:p>
            <a:endParaRPr lang="en-US" dirty="0"/>
          </a:p>
        </p:txBody>
      </p:sp>
    </p:spTree>
    <p:extLst>
      <p:ext uri="{BB962C8B-B14F-4D97-AF65-F5344CB8AC3E}">
        <p14:creationId xmlns:p14="http://schemas.microsoft.com/office/powerpoint/2010/main" val="312017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823" y="4923507"/>
            <a:ext cx="39909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904" y="531019"/>
            <a:ext cx="63531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863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896" y="387004"/>
            <a:ext cx="7056784" cy="446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547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314995"/>
            <a:ext cx="47434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448" y="963067"/>
            <a:ext cx="2752725"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93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Floyd-</a:t>
            </a:r>
            <a:r>
              <a:rPr lang="en-US" dirty="0" err="1"/>
              <a:t>Warshall</a:t>
            </a:r>
            <a:r>
              <a:rPr lang="en-US" dirty="0"/>
              <a:t> Algorithm</a:t>
            </a:r>
            <a:br>
              <a:rPr lang="en-US" dirty="0"/>
            </a:br>
            <a:endParaRPr lang="en-US" dirty="0"/>
          </a:p>
        </p:txBody>
      </p:sp>
      <p:sp>
        <p:nvSpPr>
          <p:cNvPr id="3" name="Subtitle 2"/>
          <p:cNvSpPr>
            <a:spLocks noGrp="1"/>
          </p:cNvSpPr>
          <p:nvPr>
            <p:ph type="subTitle"/>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Let the vertices of G be V = {1, 2........n} and consider a subset {1, 2........k} of vertices for some k. For any pair of vertices i, j ∈ V, considered all paths from i to j whose intermediate vertices are all drawn from {1, 2.......k}, and let p be a minimum </a:t>
            </a:r>
          </a:p>
          <a:p>
            <a:endParaRPr lang="en-US" dirty="0"/>
          </a:p>
          <a:p>
            <a:r>
              <a:rPr lang="en-US" dirty="0"/>
              <a:t>weight path from amongst them. The Floyd-</a:t>
            </a:r>
            <a:r>
              <a:rPr lang="en-US" dirty="0" err="1"/>
              <a:t>Warshall</a:t>
            </a:r>
            <a:r>
              <a:rPr lang="en-US" dirty="0"/>
              <a:t> algorithm exploits a link between path p and shortest paths from i to j with all intermediate vertices in the set {1, 2.......k-1}. The link depends on whether or not k is an intermediate vertex of path p.</a:t>
            </a:r>
          </a:p>
          <a:p>
            <a:r>
              <a:rPr lang="en-US" dirty="0"/>
              <a:t>If k is not an intermediate vertex of path p, then all intermediate vertices of path p are in the set {1, 2........k-1}. Thus, the shortest path from vertex i to vertex j with all intermediate vertices in the set {1, 2.......k-1} is also the shortest path i to j with all intermediate vertices in the set {1, 2.......k}.</a:t>
            </a:r>
          </a:p>
          <a:p>
            <a:r>
              <a:rPr lang="en-US" dirty="0"/>
              <a:t>If k is an intermediate vertex of path p, then we break p down into i → k → j.</a:t>
            </a:r>
          </a:p>
          <a:p>
            <a:endParaRPr lang="en-US" dirty="0"/>
          </a:p>
        </p:txBody>
      </p:sp>
    </p:spTree>
    <p:extLst>
      <p:ext uri="{BB962C8B-B14F-4D97-AF65-F5344CB8AC3E}">
        <p14:creationId xmlns:p14="http://schemas.microsoft.com/office/powerpoint/2010/main" val="70661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63" y="891059"/>
            <a:ext cx="8267700" cy="3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253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9640" y="225720"/>
            <a:ext cx="8494560" cy="665339"/>
          </a:xfrm>
        </p:spPr>
        <p:txBody>
          <a:bodyPr/>
          <a:lstStyle/>
          <a:p>
            <a:r>
              <a:rPr lang="en-US" b="1" dirty="0"/>
              <a:t>Johnson's Algorithm</a:t>
            </a:r>
            <a:r>
              <a:rPr lang="en-US" dirty="0"/>
              <a:t/>
            </a:r>
            <a:br>
              <a:rPr lang="en-US" dirty="0"/>
            </a:br>
            <a:endParaRPr lang="en-US" dirty="0"/>
          </a:p>
        </p:txBody>
      </p:sp>
      <p:sp>
        <p:nvSpPr>
          <p:cNvPr id="3" name="Subtitle 2"/>
          <p:cNvSpPr>
            <a:spLocks noGrp="1"/>
          </p:cNvSpPr>
          <p:nvPr>
            <p:ph type="subTitle"/>
          </p:nvPr>
        </p:nvSpPr>
        <p:spPr>
          <a:xfrm>
            <a:off x="503640" y="1035075"/>
            <a:ext cx="9289200" cy="4635475"/>
          </a:xfrm>
        </p:spPr>
        <p:txBody>
          <a:bodyPr/>
          <a:lstStyle/>
          <a:p>
            <a:r>
              <a:rPr lang="en-US" dirty="0"/>
              <a:t>The problem is to find the shortest path between every pair of vertices in a given weighted directed graph and weight may be negative. Using Johnson's Algorithm, we can find all pairs shortest path in O (V</a:t>
            </a:r>
            <a:r>
              <a:rPr lang="en-US" baseline="30000" dirty="0"/>
              <a:t>2</a:t>
            </a:r>
            <a:r>
              <a:rPr lang="en-US" dirty="0"/>
              <a:t> log ? V+VE ) time. Johnson's Algorithm uses both </a:t>
            </a:r>
            <a:r>
              <a:rPr lang="en-US" dirty="0" err="1"/>
              <a:t>Dijkstra's</a:t>
            </a:r>
            <a:r>
              <a:rPr lang="en-US" dirty="0"/>
              <a:t> Algorithm and Bellman-Ford Algorithm.</a:t>
            </a:r>
          </a:p>
          <a:p>
            <a:r>
              <a:rPr lang="en-US" dirty="0"/>
              <a:t>Johnson's Algorithm uses the technique of </a:t>
            </a:r>
            <a:r>
              <a:rPr lang="en-US" b="1" dirty="0"/>
              <a:t>"reweighting."</a:t>
            </a:r>
            <a:r>
              <a:rPr lang="en-US" dirty="0"/>
              <a:t> If all edge weights w in a graph G = (V, E) are nonnegative, we can find the shortest paths between all pairs of vertices by running </a:t>
            </a:r>
            <a:r>
              <a:rPr lang="en-US" dirty="0" err="1"/>
              <a:t>Dijkstra's</a:t>
            </a:r>
            <a:r>
              <a:rPr lang="en-US" dirty="0"/>
              <a:t> Algorithm once from each vertex. If G has negative - weight edges, we compute a new - set of non - negative edge weights that allows us to use the same method. The new set of edges weight w must satisfy two essential properties:</a:t>
            </a:r>
          </a:p>
          <a:p>
            <a:r>
              <a:rPr lang="en-US" dirty="0"/>
              <a:t>For all pair of vertices u, v ∈ V, the shortest path from u to v using weight function w is also the shortest path from u to v using weight function w.</a:t>
            </a:r>
          </a:p>
          <a:p>
            <a:r>
              <a:rPr lang="en-US" dirty="0"/>
              <a:t>For all edges (u, v), the new weight w (u, v) is nonnegative.</a:t>
            </a:r>
          </a:p>
          <a:p>
            <a:r>
              <a:rPr lang="en-US" dirty="0"/>
              <a:t>Given a weighted, directed graph G = (V, E) with weight function w: E→R and let h: </a:t>
            </a:r>
            <a:r>
              <a:rPr lang="en-US" dirty="0" err="1"/>
              <a:t>v→R</a:t>
            </a:r>
            <a:r>
              <a:rPr lang="en-US" dirty="0"/>
              <a:t> be any function mapping vertices to a real number.</a:t>
            </a:r>
          </a:p>
          <a:p>
            <a:endParaRPr lang="en-US" dirty="0"/>
          </a:p>
        </p:txBody>
      </p:sp>
    </p:spTree>
    <p:extLst>
      <p:ext uri="{BB962C8B-B14F-4D97-AF65-F5344CB8AC3E}">
        <p14:creationId xmlns:p14="http://schemas.microsoft.com/office/powerpoint/2010/main" val="71744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56" y="963067"/>
            <a:ext cx="6768751" cy="449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759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Complexity theory</a:t>
            </a:r>
          </a:p>
        </p:txBody>
      </p:sp>
      <p:sp>
        <p:nvSpPr>
          <p:cNvPr id="3" name="Subtitle 2"/>
          <p:cNvSpPr>
            <a:spLocks noGrp="1"/>
          </p:cNvSpPr>
          <p:nvPr>
            <p:ph type="subTitle"/>
          </p:nvPr>
        </p:nvSpPr>
        <p:spPr>
          <a:xfrm>
            <a:off x="503640" y="1107083"/>
            <a:ext cx="9070560" cy="4075837"/>
          </a:xfrm>
        </p:spPr>
        <p:txBody>
          <a:bodyPr/>
          <a:lstStyle/>
          <a:p>
            <a:r>
              <a:rPr lang="en-US" b="1" dirty="0"/>
              <a:t>Definition of NP class Problem</a:t>
            </a:r>
            <a:r>
              <a:rPr lang="en-US" dirty="0"/>
              <a:t>: - The set of all decision-based problems came into the division of NP Problems who can't be solved or produced an output within polynomial time but verified in the </a:t>
            </a:r>
            <a:r>
              <a:rPr lang="en-US" b="1" dirty="0"/>
              <a:t>polynomial time</a:t>
            </a:r>
            <a:r>
              <a:rPr lang="en-US" dirty="0"/>
              <a:t>. NP class contains P class as a subset. NP problems being hard to solve.</a:t>
            </a:r>
          </a:p>
          <a:p>
            <a:r>
              <a:rPr lang="en-US" b="1" dirty="0"/>
              <a:t>Definition of P class Problem:</a:t>
            </a:r>
            <a:r>
              <a:rPr lang="en-US" dirty="0"/>
              <a:t> - The set of decision-based problems come into the division of P Problems who can be solved or produced an output within polynomial time. P problems being easy to solve</a:t>
            </a:r>
          </a:p>
          <a:p>
            <a:r>
              <a:rPr lang="en-US" b="1" dirty="0"/>
              <a:t>Definition of Polynomial time:</a:t>
            </a:r>
            <a:r>
              <a:rPr lang="en-US" dirty="0"/>
              <a:t> - If we produce an output according to the given input within a specific amount of time such as within a minute, hours. This is known as Polynomial time.</a:t>
            </a:r>
          </a:p>
          <a:p>
            <a:endParaRPr lang="en-US" dirty="0"/>
          </a:p>
        </p:txBody>
      </p:sp>
    </p:spTree>
    <p:extLst>
      <p:ext uri="{BB962C8B-B14F-4D97-AF65-F5344CB8AC3E}">
        <p14:creationId xmlns:p14="http://schemas.microsoft.com/office/powerpoint/2010/main" val="307185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weights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40" y="1395115"/>
            <a:ext cx="82010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153" y="2043187"/>
            <a:ext cx="2813695" cy="253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49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03808" y="891059"/>
            <a:ext cx="9070560" cy="4680520"/>
          </a:xfrm>
        </p:spPr>
        <p:txBody>
          <a:bodyPr/>
          <a:lstStyle/>
          <a:p>
            <a:r>
              <a:rPr lang="en-US" b="1" dirty="0"/>
              <a:t>Definition of Non-Polynomial time:</a:t>
            </a:r>
            <a:r>
              <a:rPr lang="en-US" dirty="0"/>
              <a:t> - If we produce an output according to the given input but there are no time constraints is known as Non-Polynomial time. But yes output will produce but time is not fixed yet.</a:t>
            </a:r>
          </a:p>
          <a:p>
            <a:r>
              <a:rPr lang="en-US" b="1" dirty="0"/>
              <a:t>Definition of Decision Based Problem:</a:t>
            </a:r>
            <a:r>
              <a:rPr lang="en-US" dirty="0"/>
              <a:t> - A problem is called a decision problem if its output is a simple "yes" or "no" (or you may need this of this as true/false, 0/1, accept/reject.) We will phrase many optimization problems as decision problems. For example, Greedy method, D.P., given a graph G= (V, E) if there exists any Hamiltonian cycle.</a:t>
            </a:r>
          </a:p>
          <a:p>
            <a:r>
              <a:rPr lang="en-US" b="1" dirty="0"/>
              <a:t>Definition of NP-hard class:</a:t>
            </a:r>
            <a:r>
              <a:rPr lang="en-US" dirty="0"/>
              <a:t> - Here you to satisfy the following points to come into the division of NP-hard</a:t>
            </a:r>
          </a:p>
          <a:p>
            <a:r>
              <a:rPr lang="en-US" dirty="0"/>
              <a:t>If we can solve this problem in polynomial time, then we can solve all NP problems in polynomial time</a:t>
            </a:r>
          </a:p>
          <a:p>
            <a:r>
              <a:rPr lang="en-US" dirty="0"/>
              <a:t>If you convert the issue into one form to another form within the polynomial time</a:t>
            </a:r>
          </a:p>
          <a:p>
            <a:r>
              <a:rPr lang="en-US" b="1" dirty="0"/>
              <a:t>Definition of NP-complete class:</a:t>
            </a:r>
            <a:r>
              <a:rPr lang="en-US" dirty="0"/>
              <a:t> - A problem is in NP-complete, if</a:t>
            </a:r>
          </a:p>
          <a:p>
            <a:pPr marL="285750" lvl="4" indent="-285750">
              <a:buFont typeface="Arial" pitchFamily="34" charset="0"/>
              <a:buChar char="•"/>
            </a:pPr>
            <a:r>
              <a:rPr lang="en-US" dirty="0"/>
              <a:t>It is in NP</a:t>
            </a:r>
          </a:p>
          <a:p>
            <a:pPr marL="285750" lvl="4" indent="-285750">
              <a:buFont typeface="Arial" pitchFamily="34" charset="0"/>
              <a:buChar char="•"/>
            </a:pPr>
            <a:r>
              <a:rPr lang="en-US" dirty="0"/>
              <a:t>It is NP-hard</a:t>
            </a:r>
          </a:p>
          <a:p>
            <a:endParaRPr lang="en-US" dirty="0"/>
          </a:p>
        </p:txBody>
      </p:sp>
    </p:spTree>
    <p:extLst>
      <p:ext uri="{BB962C8B-B14F-4D97-AF65-F5344CB8AC3E}">
        <p14:creationId xmlns:p14="http://schemas.microsoft.com/office/powerpoint/2010/main" val="3564693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1463675"/>
            <a:ext cx="6552728" cy="353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728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programming</a:t>
            </a:r>
          </a:p>
        </p:txBody>
      </p:sp>
      <p:sp>
        <p:nvSpPr>
          <p:cNvPr id="3" name="Subtitle 2"/>
          <p:cNvSpPr>
            <a:spLocks noGrp="1"/>
          </p:cNvSpPr>
          <p:nvPr>
            <p:ph type="subTitle"/>
          </p:nvPr>
        </p:nvSpPr>
        <p:spPr>
          <a:xfrm>
            <a:off x="431800" y="1179091"/>
            <a:ext cx="9070560" cy="4104456"/>
          </a:xfrm>
        </p:spPr>
        <p:txBody>
          <a:bodyPr/>
          <a:lstStyle/>
          <a:p>
            <a:r>
              <a:rPr lang="en-US" dirty="0"/>
              <a:t>Dynamic Programming is the most powerful design technique for solving optimization problems.</a:t>
            </a:r>
          </a:p>
          <a:p>
            <a:r>
              <a:rPr lang="en-US" dirty="0"/>
              <a:t>Divide &amp; Conquer algorithm partition the problem into disjoint </a:t>
            </a:r>
            <a:r>
              <a:rPr lang="en-US" dirty="0" err="1"/>
              <a:t>subproblems</a:t>
            </a:r>
            <a:r>
              <a:rPr lang="en-US" dirty="0"/>
              <a:t> solve the </a:t>
            </a:r>
            <a:r>
              <a:rPr lang="en-US" dirty="0" err="1"/>
              <a:t>subproblems</a:t>
            </a:r>
            <a:r>
              <a:rPr lang="en-US" dirty="0"/>
              <a:t> recursively and then combine their solution to solve the original problems.</a:t>
            </a:r>
          </a:p>
          <a:p>
            <a:r>
              <a:rPr lang="en-US" dirty="0"/>
              <a:t>Dynamic Programming is used when the </a:t>
            </a:r>
            <a:r>
              <a:rPr lang="en-US" dirty="0" err="1"/>
              <a:t>subproblems</a:t>
            </a:r>
            <a:r>
              <a:rPr lang="en-US" dirty="0"/>
              <a:t> are not independent, e.g. when they share the same </a:t>
            </a:r>
            <a:r>
              <a:rPr lang="en-US" dirty="0" err="1"/>
              <a:t>subproblems</a:t>
            </a:r>
            <a:r>
              <a:rPr lang="en-US" dirty="0"/>
              <a:t>. In this case, divide and conquer may do more work than necessary, because it solves the same sub problem multiple times.</a:t>
            </a:r>
          </a:p>
          <a:p>
            <a:r>
              <a:rPr lang="en-US" dirty="0"/>
              <a:t>Dynamic Programming solves each </a:t>
            </a:r>
            <a:r>
              <a:rPr lang="en-US" dirty="0" err="1"/>
              <a:t>subproblems</a:t>
            </a:r>
            <a:r>
              <a:rPr lang="en-US" dirty="0"/>
              <a:t> just once and stores the result in a table so that it can be repeatedly retrieved if needed again.</a:t>
            </a:r>
          </a:p>
          <a:p>
            <a:r>
              <a:rPr lang="en-US" dirty="0"/>
              <a:t>Dynamic Programming is a </a:t>
            </a:r>
            <a:r>
              <a:rPr lang="en-US" b="1" dirty="0"/>
              <a:t>Bottom-up approach-</a:t>
            </a:r>
            <a:r>
              <a:rPr lang="en-US" dirty="0"/>
              <a:t> we solve all possible small problems and then combine to obtain solutions for bigger problems.</a:t>
            </a:r>
          </a:p>
          <a:p>
            <a:r>
              <a:rPr lang="en-US" dirty="0"/>
              <a:t>Dynamic Programming is a paradigm of algorithm design in which an optimization problem is solved by a combination of achieving sub-problem solutions and appearing to the "</a:t>
            </a:r>
            <a:r>
              <a:rPr lang="en-US" b="1" dirty="0"/>
              <a:t>principle of optimality</a:t>
            </a:r>
            <a:r>
              <a:rPr lang="en-US" dirty="0"/>
              <a:t>".</a:t>
            </a:r>
          </a:p>
          <a:p>
            <a:endParaRPr lang="en-US" dirty="0"/>
          </a:p>
        </p:txBody>
      </p:sp>
    </p:spTree>
    <p:extLst>
      <p:ext uri="{BB962C8B-B14F-4D97-AF65-F5344CB8AC3E}">
        <p14:creationId xmlns:p14="http://schemas.microsoft.com/office/powerpoint/2010/main" val="377691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40" y="749300"/>
            <a:ext cx="7696523"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355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873125"/>
            <a:ext cx="8353425" cy="45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030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920" y="1220788"/>
            <a:ext cx="5776293" cy="377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49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Stages:</a:t>
            </a:r>
            <a:r>
              <a:rPr lang="en-US" dirty="0"/>
              <a:t> The problem can be divided into several subproblems, which are called stages. A stage is a small portion of a given problem. For example, in the shortest path problem, they were defined by the structure of the graph.</a:t>
            </a:r>
          </a:p>
          <a:p>
            <a:r>
              <a:rPr lang="en-US" b="1" dirty="0"/>
              <a:t>States:</a:t>
            </a:r>
            <a:r>
              <a:rPr lang="en-US" dirty="0"/>
              <a:t> Each stage has several states associated with it. </a:t>
            </a:r>
          </a:p>
          <a:p>
            <a:r>
              <a:rPr lang="en-US" b="1" dirty="0"/>
              <a:t>Decision:</a:t>
            </a:r>
            <a:r>
              <a:rPr lang="en-US" dirty="0"/>
              <a:t> At each stage, there can be multiple choices out of which one of the best decisions should be taken. </a:t>
            </a:r>
          </a:p>
          <a:p>
            <a:r>
              <a:rPr lang="en-US" b="1" dirty="0"/>
              <a:t>Optimal policy:</a:t>
            </a:r>
            <a:r>
              <a:rPr lang="en-US" dirty="0"/>
              <a:t> It is a rule which determines the decision at each stage; a policy is called an optimal policy if it is globally optimal. This is known as Bellman principle of optimality.</a:t>
            </a:r>
          </a:p>
          <a:p>
            <a:r>
              <a:rPr lang="en-US" dirty="0"/>
              <a:t>Given the current state, the optimal choices for each of the remaining states does not depend on the previous states or decisions. </a:t>
            </a:r>
          </a:p>
          <a:p>
            <a:r>
              <a:rPr lang="en-US" dirty="0"/>
              <a:t>There exist a recursive relationship that identify the optimal decisions for stage j, given that stage j+1, has already been solved.</a:t>
            </a:r>
          </a:p>
          <a:p>
            <a:r>
              <a:rPr lang="en-US" dirty="0"/>
              <a:t>The final stage must be solved by itself.</a:t>
            </a:r>
          </a:p>
          <a:p>
            <a:endParaRPr lang="en-US" dirty="0"/>
          </a:p>
        </p:txBody>
      </p:sp>
    </p:spTree>
    <p:extLst>
      <p:ext uri="{BB962C8B-B14F-4D97-AF65-F5344CB8AC3E}">
        <p14:creationId xmlns:p14="http://schemas.microsoft.com/office/powerpoint/2010/main" val="3998647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of Dynamic Programming Algorithm</a:t>
            </a:r>
            <a:r>
              <a:rPr lang="en-US" dirty="0"/>
              <a:t/>
            </a:r>
            <a:br>
              <a:rPr lang="en-US" dirty="0"/>
            </a:br>
            <a:endParaRPr lang="en-US" dirty="0"/>
          </a:p>
        </p:txBody>
      </p:sp>
      <p:sp>
        <p:nvSpPr>
          <p:cNvPr id="3" name="Subtitle 2"/>
          <p:cNvSpPr>
            <a:spLocks noGrp="1"/>
          </p:cNvSpPr>
          <p:nvPr>
            <p:ph type="subTitle"/>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It can be broken into four steps:</a:t>
            </a:r>
          </a:p>
          <a:p>
            <a:r>
              <a:rPr lang="en-US" b="1" dirty="0"/>
              <a:t>Characterize</a:t>
            </a:r>
            <a:r>
              <a:rPr lang="en-US" dirty="0"/>
              <a:t> the structure of an optimal solution.</a:t>
            </a:r>
          </a:p>
          <a:p>
            <a:r>
              <a:rPr lang="en-US" b="1" dirty="0"/>
              <a:t>Recursively</a:t>
            </a:r>
            <a:r>
              <a:rPr lang="en-US" dirty="0"/>
              <a:t> defined the value of the optimal solution. Like Divide and Conquer, divide the problem into two or more optimal parts recursively. This helps to determine what the solution will look like.</a:t>
            </a:r>
          </a:p>
          <a:p>
            <a:r>
              <a:rPr lang="en-US" b="1" dirty="0"/>
              <a:t>Compute</a:t>
            </a:r>
            <a:r>
              <a:rPr lang="en-US" dirty="0"/>
              <a:t> the value of the optimal solution from the bottom up (starting with the smallest </a:t>
            </a:r>
            <a:r>
              <a:rPr lang="en-US" dirty="0" err="1"/>
              <a:t>subproblems</a:t>
            </a:r>
            <a:r>
              <a:rPr lang="en-US" dirty="0"/>
              <a:t>)</a:t>
            </a:r>
          </a:p>
          <a:p>
            <a:r>
              <a:rPr lang="en-US" b="1" dirty="0"/>
              <a:t>Construc</a:t>
            </a:r>
            <a:r>
              <a:rPr lang="en-US" dirty="0"/>
              <a:t>t the optimal solution for the entire problem form the computed values of smaller </a:t>
            </a:r>
            <a:r>
              <a:rPr lang="en-US" dirty="0" err="1"/>
              <a:t>subproblems</a:t>
            </a:r>
            <a:r>
              <a:rPr lang="en-US" dirty="0"/>
              <a:t>.</a:t>
            </a:r>
          </a:p>
          <a:p>
            <a:endParaRPr lang="en-US" dirty="0"/>
          </a:p>
        </p:txBody>
      </p:sp>
    </p:spTree>
    <p:extLst>
      <p:ext uri="{BB962C8B-B14F-4D97-AF65-F5344CB8AC3E}">
        <p14:creationId xmlns:p14="http://schemas.microsoft.com/office/powerpoint/2010/main" val="3533179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dynamic programming</a:t>
            </a:r>
            <a:br>
              <a:rPr lang="en-US" dirty="0"/>
            </a:br>
            <a:endParaRPr lang="en-US" dirty="0"/>
          </a:p>
        </p:txBody>
      </p:sp>
      <p:sp>
        <p:nvSpPr>
          <p:cNvPr id="3" name="Subtitle 2"/>
          <p:cNvSpPr>
            <a:spLocks noGrp="1"/>
          </p:cNvSpPr>
          <p:nvPr>
            <p:ph type="subTitle"/>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0/1 knapsack problem</a:t>
            </a:r>
          </a:p>
          <a:p>
            <a:r>
              <a:rPr lang="en-US" dirty="0"/>
              <a:t>Mathematical optimization problem</a:t>
            </a:r>
          </a:p>
          <a:p>
            <a:r>
              <a:rPr lang="en-US" dirty="0"/>
              <a:t>All pair Shortest path problem</a:t>
            </a:r>
          </a:p>
          <a:p>
            <a:r>
              <a:rPr lang="en-US" dirty="0"/>
              <a:t>Reliability design problem</a:t>
            </a:r>
          </a:p>
          <a:p>
            <a:r>
              <a:rPr lang="en-US" dirty="0"/>
              <a:t>Longest common subsequence (LCS)</a:t>
            </a:r>
          </a:p>
          <a:p>
            <a:r>
              <a:rPr lang="en-US" dirty="0"/>
              <a:t>Flight control and robotics control</a:t>
            </a:r>
          </a:p>
          <a:p>
            <a:r>
              <a:rPr lang="en-US" dirty="0"/>
              <a:t>Time-sharing: It schedules the job to maximize CPU usage</a:t>
            </a:r>
          </a:p>
          <a:p>
            <a:endParaRPr lang="en-US" dirty="0"/>
          </a:p>
        </p:txBody>
      </p:sp>
    </p:spTree>
    <p:extLst>
      <p:ext uri="{BB962C8B-B14F-4D97-AF65-F5344CB8AC3E}">
        <p14:creationId xmlns:p14="http://schemas.microsoft.com/office/powerpoint/2010/main" val="3239645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32" y="1395115"/>
            <a:ext cx="75819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01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Cont</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4" y="1467123"/>
            <a:ext cx="6192688"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512" y="1467123"/>
            <a:ext cx="2813695" cy="253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22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9872" y="459011"/>
            <a:ext cx="8494560" cy="946080"/>
          </a:xfrm>
        </p:spPr>
        <p:txBody>
          <a:bodyPr/>
          <a:lstStyle/>
          <a:p>
            <a:r>
              <a:rPr lang="en-US" b="1" dirty="0"/>
              <a:t>REFERENCE MATERIALS</a:t>
            </a:r>
            <a:r>
              <a:rPr lang="en-US" dirty="0"/>
              <a:t/>
            </a:r>
            <a:br>
              <a:rPr lang="en-US" dirty="0"/>
            </a:br>
            <a:endParaRPr lang="en-US" dirty="0"/>
          </a:p>
        </p:txBody>
      </p:sp>
      <p:sp>
        <p:nvSpPr>
          <p:cNvPr id="3" name="Subtitle 2"/>
          <p:cNvSpPr>
            <a:spLocks noGrp="1"/>
          </p:cNvSpPr>
          <p:nvPr>
            <p:ph type="subTitle"/>
          </p:nvPr>
        </p:nvSpPr>
        <p:spPr>
          <a:xfrm>
            <a:off x="503640" y="1326240"/>
            <a:ext cx="9070560" cy="2805179"/>
          </a:xfrm>
        </p:spPr>
        <p:txBody>
          <a:bodyPr/>
          <a:lstStyle/>
          <a:p>
            <a:pPr marL="342900" lvl="0" indent="-342900">
              <a:buFont typeface="+mj-lt"/>
              <a:buAutoNum type="arabicPeriod"/>
            </a:pPr>
            <a:r>
              <a:rPr lang="en-US" i="1" dirty="0"/>
              <a:t>The design and Analysis of Computer Algorithms</a:t>
            </a:r>
            <a:r>
              <a:rPr lang="en-US" dirty="0"/>
              <a:t> by AHO/</a:t>
            </a:r>
            <a:r>
              <a:rPr lang="en-US" dirty="0" err="1"/>
              <a:t>Hocroft</a:t>
            </a:r>
            <a:r>
              <a:rPr lang="en-US" dirty="0"/>
              <a:t> Ullman</a:t>
            </a:r>
          </a:p>
          <a:p>
            <a:pPr marL="342900" lvl="0" indent="-342900">
              <a:buFont typeface="+mj-lt"/>
              <a:buAutoNum type="arabicPeriod"/>
            </a:pPr>
            <a:r>
              <a:rPr lang="en-US" i="1" dirty="0"/>
              <a:t>Design and analysis of Algorithms</a:t>
            </a:r>
            <a:r>
              <a:rPr lang="en-US" dirty="0"/>
              <a:t>  by Russell L Shackelford</a:t>
            </a:r>
          </a:p>
          <a:p>
            <a:pPr marL="342900" lvl="0" indent="-342900">
              <a:buFont typeface="+mj-lt"/>
              <a:buAutoNum type="arabicPeriod"/>
            </a:pPr>
            <a:r>
              <a:rPr lang="en-US" i="1" dirty="0"/>
              <a:t>Introduction to the Design and Analysis of Algorithms</a:t>
            </a:r>
            <a:r>
              <a:rPr lang="en-US" dirty="0"/>
              <a:t> by R.C.T Lee, S.S Tseng Chang Y.T Tsai</a:t>
            </a:r>
          </a:p>
          <a:p>
            <a:pPr marL="342900" lvl="0" indent="-342900">
              <a:buFont typeface="+mj-lt"/>
              <a:buAutoNum type="arabicPeriod"/>
            </a:pPr>
            <a:r>
              <a:rPr lang="en-US" dirty="0"/>
              <a:t> Judith L </a:t>
            </a:r>
            <a:r>
              <a:rPr lang="en-US" dirty="0" err="1"/>
              <a:t>Gersting</a:t>
            </a:r>
            <a:r>
              <a:rPr lang="en-US" i="1" dirty="0" err="1"/>
              <a:t>Mathematical</a:t>
            </a:r>
            <a:r>
              <a:rPr lang="en-US" i="1" dirty="0"/>
              <a:t> Structures for computer science 4</a:t>
            </a:r>
            <a:r>
              <a:rPr lang="en-US" i="1" baseline="30000" dirty="0"/>
              <a:t>th</a:t>
            </a:r>
            <a:r>
              <a:rPr lang="en-US" i="1" dirty="0"/>
              <a:t> edition</a:t>
            </a:r>
            <a:endParaRPr lang="en-US" dirty="0"/>
          </a:p>
          <a:p>
            <a:endParaRPr lang="en-US" dirty="0"/>
          </a:p>
        </p:txBody>
      </p:sp>
    </p:spTree>
    <p:extLst>
      <p:ext uri="{BB962C8B-B14F-4D97-AF65-F5344CB8AC3E}">
        <p14:creationId xmlns:p14="http://schemas.microsoft.com/office/powerpoint/2010/main" val="301340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00" y="2547243"/>
            <a:ext cx="834390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655" y="170979"/>
            <a:ext cx="281369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90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Shortest Path</a:t>
            </a:r>
            <a:br>
              <a:rPr lang="en-US" dirty="0"/>
            </a:b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49" y="1179091"/>
            <a:ext cx="846772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201" y="3915395"/>
            <a:ext cx="460057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8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shortest path</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289034"/>
            <a:ext cx="8239125" cy="4282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26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Relaxation</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88" y="1420813"/>
            <a:ext cx="84772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86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88" y="170979"/>
            <a:ext cx="691276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291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6038</TotalTime>
  <Words>954</Words>
  <Application>Microsoft Office PowerPoint</Application>
  <PresentationFormat>Custom</PresentationFormat>
  <Paragraphs>154</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Shortest path algorithms</vt:lpstr>
      <vt:lpstr>Variants</vt:lpstr>
      <vt:lpstr>Negative weights</vt:lpstr>
      <vt:lpstr>Example Cont…</vt:lpstr>
      <vt:lpstr>PowerPoint Presentation</vt:lpstr>
      <vt:lpstr>Representing: Shortest Path </vt:lpstr>
      <vt:lpstr>Properties of shortest path</vt:lpstr>
      <vt:lpstr>Relaxation</vt:lpstr>
      <vt:lpstr>PowerPoint Presentation</vt:lpstr>
      <vt:lpstr>Dijkstra’s algorithm</vt:lpstr>
      <vt:lpstr>Algorithm  cont…</vt:lpstr>
      <vt:lpstr>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 of Dijkstra's Algorithm: </vt:lpstr>
      <vt:lpstr>Bellman-Ford Algorithm </vt:lpstr>
      <vt:lpstr>PowerPoint Presentation</vt:lpstr>
      <vt:lpstr>PowerPoint Presentation</vt:lpstr>
      <vt:lpstr>PowerPoint Presentation</vt:lpstr>
      <vt:lpstr>Floyd-Warshall Algorithm </vt:lpstr>
      <vt:lpstr>PowerPoint Presentation</vt:lpstr>
      <vt:lpstr>Johnson's Algorithm </vt:lpstr>
      <vt:lpstr>PowerPoint Presentation</vt:lpstr>
      <vt:lpstr>Complexity theory</vt:lpstr>
      <vt:lpstr>PowerPoint Presentation</vt:lpstr>
      <vt:lpstr>PowerPoint Presentation</vt:lpstr>
      <vt:lpstr>Dynamic programming</vt:lpstr>
      <vt:lpstr>PowerPoint Presentation</vt:lpstr>
      <vt:lpstr>PowerPoint Presentation</vt:lpstr>
      <vt:lpstr>PowerPoint Presentation</vt:lpstr>
      <vt:lpstr>PowerPoint Presentation</vt:lpstr>
      <vt:lpstr>Development of Dynamic Programming Algorithm </vt:lpstr>
      <vt:lpstr>Applications of dynamic programming </vt:lpstr>
      <vt:lpstr>PowerPoint Presentation</vt:lpstr>
      <vt:lpstr>REFERENCE MATERIALS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dc:creator>
  <cp:lastModifiedBy>Windows User</cp:lastModifiedBy>
  <cp:revision>187</cp:revision>
  <dcterms:modified xsi:type="dcterms:W3CDTF">2021-11-23T10:02:54Z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2020-05-29T08:41:07Z</dcterms:created>
  <dc:creator>MOSES THIGA</dc:creator>
  <dc:description/>
  <dc:language>en-GB</dc:language>
  <cp:lastModifiedBy>MOSES THIGA</cp:lastModifiedBy>
  <dcterms:modified xsi:type="dcterms:W3CDTF">2020-05-30T22:09:57Z</dcterms:modified>
  <cp:revision>12</cp:revision>
  <dc:subject/>
  <dc:title/>
</cp:coreProperties>
</file>