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75" r:id="rId7"/>
    <p:sldId id="271" r:id="rId8"/>
    <p:sldId id="273" r:id="rId9"/>
    <p:sldId id="274" r:id="rId10"/>
    <p:sldId id="272" r:id="rId11"/>
    <p:sldId id="277" r:id="rId12"/>
    <p:sldId id="276" r:id="rId13"/>
    <p:sldId id="261" r:id="rId14"/>
    <p:sldId id="262" r:id="rId15"/>
    <p:sldId id="263" r:id="rId16"/>
    <p:sldId id="280" r:id="rId17"/>
    <p:sldId id="269" r:id="rId18"/>
    <p:sldId id="279" r:id="rId19"/>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0" autoAdjust="0"/>
    <p:restoredTop sz="94660"/>
  </p:normalViewPr>
  <p:slideViewPr>
    <p:cSldViewPr>
      <p:cViewPr>
        <p:scale>
          <a:sx n="92" d="100"/>
          <a:sy n="92" d="100"/>
        </p:scale>
        <p:origin x="-324" y="366"/>
      </p:cViewPr>
      <p:guideLst>
        <p:guide orient="horz" pos="1786"/>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25" name="PlaceHolder 2"/>
          <p:cNvSpPr>
            <a:spLocks noGrp="1"/>
          </p:cNvSpPr>
          <p:nvPr>
            <p:ph type="body"/>
          </p:nvPr>
        </p:nvSpPr>
        <p:spPr>
          <a:xfrm>
            <a:off x="503640" y="1326240"/>
            <a:ext cx="9070560" cy="1839600"/>
          </a:xfrm>
          <a:prstGeom prst="rect">
            <a:avLst/>
          </a:prstGeom>
        </p:spPr>
        <p:txBody>
          <a:bodyPr lIns="0" tIns="0" rIns="0" bIns="0">
            <a:normAutofit/>
          </a:bodyPr>
          <a:lstStyle/>
          <a:p>
            <a:endParaRPr lang="en-GB" sz="3200" b="0" strike="noStrike" spc="-1">
              <a:latin typeface="Arial"/>
            </a:endParaRPr>
          </a:p>
        </p:txBody>
      </p:sp>
      <p:sp>
        <p:nvSpPr>
          <p:cNvPr id="26" name="PlaceHolder 3"/>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28"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29"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30"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
        <p:nvSpPr>
          <p:cNvPr id="31" name="PlaceHolder 5"/>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33" name="PlaceHolder 2"/>
          <p:cNvSpPr>
            <a:spLocks noGrp="1"/>
          </p:cNvSpPr>
          <p:nvPr>
            <p:ph type="body"/>
          </p:nvPr>
        </p:nvSpPr>
        <p:spPr>
          <a:xfrm>
            <a:off x="503640" y="1326240"/>
            <a:ext cx="2920320" cy="1839600"/>
          </a:xfrm>
          <a:prstGeom prst="rect">
            <a:avLst/>
          </a:prstGeom>
        </p:spPr>
        <p:txBody>
          <a:bodyPr lIns="0" tIns="0" rIns="0" bIns="0">
            <a:normAutofit/>
          </a:bodyPr>
          <a:lstStyle/>
          <a:p>
            <a:endParaRPr lang="en-GB" sz="3200" b="0" strike="noStrike" spc="-1">
              <a:latin typeface="Arial"/>
            </a:endParaRPr>
          </a:p>
        </p:txBody>
      </p:sp>
      <p:sp>
        <p:nvSpPr>
          <p:cNvPr id="34" name="PlaceHolder 3"/>
          <p:cNvSpPr>
            <a:spLocks noGrp="1"/>
          </p:cNvSpPr>
          <p:nvPr>
            <p:ph type="body"/>
          </p:nvPr>
        </p:nvSpPr>
        <p:spPr>
          <a:xfrm>
            <a:off x="3570480" y="1326240"/>
            <a:ext cx="2920320" cy="1839600"/>
          </a:xfrm>
          <a:prstGeom prst="rect">
            <a:avLst/>
          </a:prstGeom>
        </p:spPr>
        <p:txBody>
          <a:bodyPr lIns="0" tIns="0" rIns="0" bIns="0">
            <a:normAutofit/>
          </a:bodyPr>
          <a:lstStyle/>
          <a:p>
            <a:endParaRPr lang="en-GB" sz="3200" b="0" strike="noStrike" spc="-1">
              <a:latin typeface="Arial"/>
            </a:endParaRPr>
          </a:p>
        </p:txBody>
      </p:sp>
      <p:sp>
        <p:nvSpPr>
          <p:cNvPr id="35" name="PlaceHolder 4"/>
          <p:cNvSpPr>
            <a:spLocks noGrp="1"/>
          </p:cNvSpPr>
          <p:nvPr>
            <p:ph type="body"/>
          </p:nvPr>
        </p:nvSpPr>
        <p:spPr>
          <a:xfrm>
            <a:off x="6636960" y="1326240"/>
            <a:ext cx="2920320" cy="1839600"/>
          </a:xfrm>
          <a:prstGeom prst="rect">
            <a:avLst/>
          </a:prstGeom>
        </p:spPr>
        <p:txBody>
          <a:bodyPr lIns="0" tIns="0" rIns="0" bIns="0">
            <a:normAutofit/>
          </a:bodyPr>
          <a:lstStyle/>
          <a:p>
            <a:endParaRPr lang="en-GB" sz="3200" b="0" strike="noStrike" spc="-1">
              <a:latin typeface="Arial"/>
            </a:endParaRPr>
          </a:p>
        </p:txBody>
      </p:sp>
      <p:sp>
        <p:nvSpPr>
          <p:cNvPr id="36" name="PlaceHolder 5"/>
          <p:cNvSpPr>
            <a:spLocks noGrp="1"/>
          </p:cNvSpPr>
          <p:nvPr>
            <p:ph type="body"/>
          </p:nvPr>
        </p:nvSpPr>
        <p:spPr>
          <a:xfrm>
            <a:off x="503640" y="3341160"/>
            <a:ext cx="2920320" cy="1839600"/>
          </a:xfrm>
          <a:prstGeom prst="rect">
            <a:avLst/>
          </a:prstGeom>
        </p:spPr>
        <p:txBody>
          <a:bodyPr lIns="0" tIns="0" rIns="0" bIns="0">
            <a:normAutofit/>
          </a:bodyPr>
          <a:lstStyle/>
          <a:p>
            <a:endParaRPr lang="en-GB" sz="3200" b="0" strike="noStrike" spc="-1">
              <a:latin typeface="Arial"/>
            </a:endParaRPr>
          </a:p>
        </p:txBody>
      </p:sp>
      <p:sp>
        <p:nvSpPr>
          <p:cNvPr id="37" name="PlaceHolder 6"/>
          <p:cNvSpPr>
            <a:spLocks noGrp="1"/>
          </p:cNvSpPr>
          <p:nvPr>
            <p:ph type="body"/>
          </p:nvPr>
        </p:nvSpPr>
        <p:spPr>
          <a:xfrm>
            <a:off x="3570480" y="3341160"/>
            <a:ext cx="2920320" cy="1839600"/>
          </a:xfrm>
          <a:prstGeom prst="rect">
            <a:avLst/>
          </a:prstGeom>
        </p:spPr>
        <p:txBody>
          <a:bodyPr lIns="0" tIns="0" rIns="0" bIns="0">
            <a:normAutofit/>
          </a:bodyPr>
          <a:lstStyle/>
          <a:p>
            <a:endParaRPr lang="en-GB" sz="3200" b="0" strike="noStrike" spc="-1">
              <a:latin typeface="Arial"/>
            </a:endParaRPr>
          </a:p>
        </p:txBody>
      </p:sp>
      <p:sp>
        <p:nvSpPr>
          <p:cNvPr id="38" name="PlaceHolder 7"/>
          <p:cNvSpPr>
            <a:spLocks noGrp="1"/>
          </p:cNvSpPr>
          <p:nvPr>
            <p:ph type="body"/>
          </p:nvPr>
        </p:nvSpPr>
        <p:spPr>
          <a:xfrm>
            <a:off x="6636960" y="3341160"/>
            <a:ext cx="292032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3" name="PlaceHolder 2"/>
          <p:cNvSpPr>
            <a:spLocks noGrp="1"/>
          </p:cNvSpPr>
          <p:nvPr>
            <p:ph type="subTitle"/>
          </p:nvPr>
        </p:nvSpPr>
        <p:spPr>
          <a:xfrm>
            <a:off x="503640" y="1326240"/>
            <a:ext cx="9070560" cy="38566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5" name="PlaceHolder 2"/>
          <p:cNvSpPr>
            <a:spLocks noGrp="1"/>
          </p:cNvSpPr>
          <p:nvPr>
            <p:ph type="body"/>
          </p:nvPr>
        </p:nvSpPr>
        <p:spPr>
          <a:xfrm>
            <a:off x="503640" y="1326240"/>
            <a:ext cx="907056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7"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48"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079640" y="225720"/>
            <a:ext cx="8494560" cy="438660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52"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53"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
        <p:nvSpPr>
          <p:cNvPr id="54"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4" name="PlaceHolder 2"/>
          <p:cNvSpPr>
            <a:spLocks noGrp="1"/>
          </p:cNvSpPr>
          <p:nvPr>
            <p:ph type="subTitle"/>
          </p:nvPr>
        </p:nvSpPr>
        <p:spPr>
          <a:xfrm>
            <a:off x="503640" y="1326240"/>
            <a:ext cx="9070560" cy="38566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56"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57"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58" name="PlaceHolder 4"/>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0"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61"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62" name="PlaceHolder 4"/>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4" name="PlaceHolder 2"/>
          <p:cNvSpPr>
            <a:spLocks noGrp="1"/>
          </p:cNvSpPr>
          <p:nvPr>
            <p:ph type="body"/>
          </p:nvPr>
        </p:nvSpPr>
        <p:spPr>
          <a:xfrm>
            <a:off x="503640" y="1326240"/>
            <a:ext cx="9070560" cy="1839600"/>
          </a:xfrm>
          <a:prstGeom prst="rect">
            <a:avLst/>
          </a:prstGeom>
        </p:spPr>
        <p:txBody>
          <a:bodyPr lIns="0" tIns="0" rIns="0" bIns="0">
            <a:normAutofit/>
          </a:bodyPr>
          <a:lstStyle/>
          <a:p>
            <a:endParaRPr lang="en-GB" sz="3200" b="0" strike="noStrike" spc="-1">
              <a:latin typeface="Arial"/>
            </a:endParaRPr>
          </a:p>
        </p:txBody>
      </p:sp>
      <p:sp>
        <p:nvSpPr>
          <p:cNvPr id="65" name="PlaceHolder 3"/>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7"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68"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69"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
        <p:nvSpPr>
          <p:cNvPr id="70" name="PlaceHolder 5"/>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72" name="PlaceHolder 2"/>
          <p:cNvSpPr>
            <a:spLocks noGrp="1"/>
          </p:cNvSpPr>
          <p:nvPr>
            <p:ph type="body"/>
          </p:nvPr>
        </p:nvSpPr>
        <p:spPr>
          <a:xfrm>
            <a:off x="503640" y="1326240"/>
            <a:ext cx="2920320" cy="1839600"/>
          </a:xfrm>
          <a:prstGeom prst="rect">
            <a:avLst/>
          </a:prstGeom>
        </p:spPr>
        <p:txBody>
          <a:bodyPr lIns="0" tIns="0" rIns="0" bIns="0">
            <a:normAutofit/>
          </a:bodyPr>
          <a:lstStyle/>
          <a:p>
            <a:endParaRPr lang="en-GB" sz="3200" b="0" strike="noStrike" spc="-1">
              <a:latin typeface="Arial"/>
            </a:endParaRPr>
          </a:p>
        </p:txBody>
      </p:sp>
      <p:sp>
        <p:nvSpPr>
          <p:cNvPr id="73" name="PlaceHolder 3"/>
          <p:cNvSpPr>
            <a:spLocks noGrp="1"/>
          </p:cNvSpPr>
          <p:nvPr>
            <p:ph type="body"/>
          </p:nvPr>
        </p:nvSpPr>
        <p:spPr>
          <a:xfrm>
            <a:off x="3570480" y="1326240"/>
            <a:ext cx="2920320" cy="1839600"/>
          </a:xfrm>
          <a:prstGeom prst="rect">
            <a:avLst/>
          </a:prstGeom>
        </p:spPr>
        <p:txBody>
          <a:bodyPr lIns="0" tIns="0" rIns="0" bIns="0">
            <a:normAutofit/>
          </a:bodyPr>
          <a:lstStyle/>
          <a:p>
            <a:endParaRPr lang="en-GB" sz="3200" b="0" strike="noStrike" spc="-1">
              <a:latin typeface="Arial"/>
            </a:endParaRPr>
          </a:p>
        </p:txBody>
      </p:sp>
      <p:sp>
        <p:nvSpPr>
          <p:cNvPr id="74" name="PlaceHolder 4"/>
          <p:cNvSpPr>
            <a:spLocks noGrp="1"/>
          </p:cNvSpPr>
          <p:nvPr>
            <p:ph type="body"/>
          </p:nvPr>
        </p:nvSpPr>
        <p:spPr>
          <a:xfrm>
            <a:off x="6636960" y="1326240"/>
            <a:ext cx="2920320" cy="1839600"/>
          </a:xfrm>
          <a:prstGeom prst="rect">
            <a:avLst/>
          </a:prstGeom>
        </p:spPr>
        <p:txBody>
          <a:bodyPr lIns="0" tIns="0" rIns="0" bIns="0">
            <a:normAutofit/>
          </a:bodyPr>
          <a:lstStyle/>
          <a:p>
            <a:endParaRPr lang="en-GB" sz="3200" b="0" strike="noStrike" spc="-1">
              <a:latin typeface="Arial"/>
            </a:endParaRPr>
          </a:p>
        </p:txBody>
      </p:sp>
      <p:sp>
        <p:nvSpPr>
          <p:cNvPr id="75" name="PlaceHolder 5"/>
          <p:cNvSpPr>
            <a:spLocks noGrp="1"/>
          </p:cNvSpPr>
          <p:nvPr>
            <p:ph type="body"/>
          </p:nvPr>
        </p:nvSpPr>
        <p:spPr>
          <a:xfrm>
            <a:off x="503640" y="3341160"/>
            <a:ext cx="2920320" cy="1839600"/>
          </a:xfrm>
          <a:prstGeom prst="rect">
            <a:avLst/>
          </a:prstGeom>
        </p:spPr>
        <p:txBody>
          <a:bodyPr lIns="0" tIns="0" rIns="0" bIns="0">
            <a:normAutofit/>
          </a:bodyPr>
          <a:lstStyle/>
          <a:p>
            <a:endParaRPr lang="en-GB" sz="3200" b="0" strike="noStrike" spc="-1">
              <a:latin typeface="Arial"/>
            </a:endParaRPr>
          </a:p>
        </p:txBody>
      </p:sp>
      <p:sp>
        <p:nvSpPr>
          <p:cNvPr id="76" name="PlaceHolder 6"/>
          <p:cNvSpPr>
            <a:spLocks noGrp="1"/>
          </p:cNvSpPr>
          <p:nvPr>
            <p:ph type="body"/>
          </p:nvPr>
        </p:nvSpPr>
        <p:spPr>
          <a:xfrm>
            <a:off x="3570480" y="3341160"/>
            <a:ext cx="2920320" cy="1839600"/>
          </a:xfrm>
          <a:prstGeom prst="rect">
            <a:avLst/>
          </a:prstGeom>
        </p:spPr>
        <p:txBody>
          <a:bodyPr lIns="0" tIns="0" rIns="0" bIns="0">
            <a:normAutofit/>
          </a:bodyPr>
          <a:lstStyle/>
          <a:p>
            <a:endParaRPr lang="en-GB" sz="3200" b="0" strike="noStrike" spc="-1">
              <a:latin typeface="Arial"/>
            </a:endParaRPr>
          </a:p>
        </p:txBody>
      </p:sp>
      <p:sp>
        <p:nvSpPr>
          <p:cNvPr id="77" name="PlaceHolder 7"/>
          <p:cNvSpPr>
            <a:spLocks noGrp="1"/>
          </p:cNvSpPr>
          <p:nvPr>
            <p:ph type="body"/>
          </p:nvPr>
        </p:nvSpPr>
        <p:spPr>
          <a:xfrm>
            <a:off x="6636960" y="3341160"/>
            <a:ext cx="292032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6" name="PlaceHolder 2"/>
          <p:cNvSpPr>
            <a:spLocks noGrp="1"/>
          </p:cNvSpPr>
          <p:nvPr>
            <p:ph type="body"/>
          </p:nvPr>
        </p:nvSpPr>
        <p:spPr>
          <a:xfrm>
            <a:off x="503640" y="1326240"/>
            <a:ext cx="907056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8"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9"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079640" y="225720"/>
            <a:ext cx="8494560" cy="438660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13"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14" name="PlaceHolder 3"/>
          <p:cNvSpPr>
            <a:spLocks noGrp="1"/>
          </p:cNvSpPr>
          <p:nvPr>
            <p:ph type="body"/>
          </p:nvPr>
        </p:nvSpPr>
        <p:spPr>
          <a:xfrm>
            <a:off x="5151600" y="1326240"/>
            <a:ext cx="4426200" cy="3856680"/>
          </a:xfrm>
          <a:prstGeom prst="rect">
            <a:avLst/>
          </a:prstGeom>
        </p:spPr>
        <p:txBody>
          <a:bodyPr lIns="0" tIns="0" rIns="0" bIns="0">
            <a:normAutofit/>
          </a:bodyPr>
          <a:lstStyle/>
          <a:p>
            <a:endParaRPr lang="en-GB" sz="3200" b="0" strike="noStrike" spc="-1">
              <a:latin typeface="Arial"/>
            </a:endParaRPr>
          </a:p>
        </p:txBody>
      </p:sp>
      <p:sp>
        <p:nvSpPr>
          <p:cNvPr id="15" name="PlaceHolder 4"/>
          <p:cNvSpPr>
            <a:spLocks noGrp="1"/>
          </p:cNvSpPr>
          <p:nvPr>
            <p:ph type="body"/>
          </p:nvPr>
        </p:nvSpPr>
        <p:spPr>
          <a:xfrm>
            <a:off x="50364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17" name="PlaceHolder 2"/>
          <p:cNvSpPr>
            <a:spLocks noGrp="1"/>
          </p:cNvSpPr>
          <p:nvPr>
            <p:ph type="body"/>
          </p:nvPr>
        </p:nvSpPr>
        <p:spPr>
          <a:xfrm>
            <a:off x="503640" y="1326240"/>
            <a:ext cx="4426200" cy="3856680"/>
          </a:xfrm>
          <a:prstGeom prst="rect">
            <a:avLst/>
          </a:prstGeom>
        </p:spPr>
        <p:txBody>
          <a:bodyPr lIns="0" tIns="0" rIns="0" bIns="0">
            <a:normAutofit/>
          </a:bodyPr>
          <a:lstStyle/>
          <a:p>
            <a:endParaRPr lang="en-GB" sz="3200" b="0" strike="noStrike" spc="-1">
              <a:latin typeface="Arial"/>
            </a:endParaRPr>
          </a:p>
        </p:txBody>
      </p:sp>
      <p:sp>
        <p:nvSpPr>
          <p:cNvPr id="18"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19" name="PlaceHolder 4"/>
          <p:cNvSpPr>
            <a:spLocks noGrp="1"/>
          </p:cNvSpPr>
          <p:nvPr>
            <p:ph type="body"/>
          </p:nvPr>
        </p:nvSpPr>
        <p:spPr>
          <a:xfrm>
            <a:off x="5151600" y="3341160"/>
            <a:ext cx="442620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endParaRPr lang="en-GB" sz="4400" b="0" strike="noStrike" spc="-1">
              <a:latin typeface="Arial"/>
            </a:endParaRPr>
          </a:p>
        </p:txBody>
      </p:sp>
      <p:sp>
        <p:nvSpPr>
          <p:cNvPr id="21" name="PlaceHolder 2"/>
          <p:cNvSpPr>
            <a:spLocks noGrp="1"/>
          </p:cNvSpPr>
          <p:nvPr>
            <p:ph type="body"/>
          </p:nvPr>
        </p:nvSpPr>
        <p:spPr>
          <a:xfrm>
            <a:off x="503640" y="1326240"/>
            <a:ext cx="4426200" cy="1839600"/>
          </a:xfrm>
          <a:prstGeom prst="rect">
            <a:avLst/>
          </a:prstGeom>
        </p:spPr>
        <p:txBody>
          <a:bodyPr lIns="0" tIns="0" rIns="0" bIns="0">
            <a:normAutofit/>
          </a:bodyPr>
          <a:lstStyle/>
          <a:p>
            <a:endParaRPr lang="en-GB" sz="3200" b="0" strike="noStrike" spc="-1">
              <a:latin typeface="Arial"/>
            </a:endParaRPr>
          </a:p>
        </p:txBody>
      </p:sp>
      <p:sp>
        <p:nvSpPr>
          <p:cNvPr id="22" name="PlaceHolder 3"/>
          <p:cNvSpPr>
            <a:spLocks noGrp="1"/>
          </p:cNvSpPr>
          <p:nvPr>
            <p:ph type="body"/>
          </p:nvPr>
        </p:nvSpPr>
        <p:spPr>
          <a:xfrm>
            <a:off x="5151600" y="1326240"/>
            <a:ext cx="4426200" cy="1839600"/>
          </a:xfrm>
          <a:prstGeom prst="rect">
            <a:avLst/>
          </a:prstGeom>
        </p:spPr>
        <p:txBody>
          <a:bodyPr lIns="0" tIns="0" rIns="0" bIns="0">
            <a:normAutofit/>
          </a:bodyPr>
          <a:lstStyle/>
          <a:p>
            <a:endParaRPr lang="en-GB" sz="3200" b="0" strike="noStrike" spc="-1">
              <a:latin typeface="Arial"/>
            </a:endParaRPr>
          </a:p>
        </p:txBody>
      </p:sp>
      <p:sp>
        <p:nvSpPr>
          <p:cNvPr id="23" name="PlaceHolder 4"/>
          <p:cNvSpPr>
            <a:spLocks noGrp="1"/>
          </p:cNvSpPr>
          <p:nvPr>
            <p:ph type="body"/>
          </p:nvPr>
        </p:nvSpPr>
        <p:spPr>
          <a:xfrm>
            <a:off x="503640" y="3341160"/>
            <a:ext cx="9070560" cy="183960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179640" y="215640"/>
            <a:ext cx="791640" cy="863640"/>
          </a:xfrm>
          <a:prstGeom prst="rect">
            <a:avLst/>
          </a:prstGeom>
          <a:ln>
            <a:noFill/>
          </a:ln>
        </p:spPr>
      </p:pic>
      <p:sp>
        <p:nvSpPr>
          <p:cNvPr id="4"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2" name="PlaceHolder 2"/>
          <p:cNvSpPr>
            <a:spLocks noGrp="1"/>
          </p:cNvSpPr>
          <p:nvPr>
            <p:ph type="body"/>
          </p:nvPr>
        </p:nvSpPr>
        <p:spPr>
          <a:xfrm>
            <a:off x="503640" y="1326240"/>
            <a:ext cx="9071280" cy="328824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1"/>
              </a:spcBef>
              <a:buClr>
                <a:srgbClr val="000000"/>
              </a:buClr>
              <a:buSzPct val="75000"/>
              <a:buFont typeface="Symbol" charset="2"/>
              <a:buChar char=""/>
            </a:pPr>
            <a:r>
              <a:rPr lang="en-GB" sz="2800" b="0" strike="noStrike" spc="-1">
                <a:latin typeface="Arial"/>
              </a:rPr>
              <a:t>Second Outline Level</a:t>
            </a:r>
          </a:p>
          <a:p>
            <a:pPr marL="1296000" lvl="2" indent="-288000">
              <a:spcBef>
                <a:spcPts val="848"/>
              </a:spcBef>
              <a:buClr>
                <a:srgbClr val="000000"/>
              </a:buClr>
              <a:buSzPct val="45000"/>
              <a:buFont typeface="Wingdings" charset="2"/>
              <a:buChar char=""/>
            </a:pPr>
            <a:r>
              <a:rPr lang="en-GB" sz="2400" b="0" strike="noStrike" spc="-1">
                <a:latin typeface="Arial"/>
              </a:rPr>
              <a:t>Third Outline Level</a:t>
            </a:r>
          </a:p>
          <a:p>
            <a:pPr marL="1728000" lvl="3" indent="-216000">
              <a:spcBef>
                <a:spcPts val="564"/>
              </a:spcBef>
              <a:buClr>
                <a:srgbClr val="000000"/>
              </a:buClr>
              <a:buSzPct val="75000"/>
              <a:buFont typeface="Symbol" charset="2"/>
              <a:buChar char=""/>
            </a:pPr>
            <a:r>
              <a:rPr lang="en-GB" sz="2000" b="0" strike="noStrike" spc="-1">
                <a:latin typeface="Arial"/>
              </a:rPr>
              <a:t>Fourth Outline Level</a:t>
            </a:r>
          </a:p>
          <a:p>
            <a:pPr marL="2160000" lvl="4" indent="-216000">
              <a:spcBef>
                <a:spcPts val="281"/>
              </a:spcBef>
              <a:buClr>
                <a:srgbClr val="000000"/>
              </a:buClr>
              <a:buSzPct val="45000"/>
              <a:buFont typeface="Wingdings" charset="2"/>
              <a:buChar char=""/>
            </a:pPr>
            <a:r>
              <a:rPr lang="en-GB" sz="2000" b="0" strike="noStrike" spc="-1">
                <a:latin typeface="Arial"/>
              </a:rPr>
              <a:t>Fifth Outline Level</a:t>
            </a:r>
          </a:p>
          <a:p>
            <a:pPr marL="2592000" lvl="5" indent="-216000">
              <a:spcBef>
                <a:spcPts val="281"/>
              </a:spcBef>
              <a:buClr>
                <a:srgbClr val="000000"/>
              </a:buClr>
              <a:buSzPct val="45000"/>
              <a:buFont typeface="Wingdings" charset="2"/>
              <a:buChar char=""/>
            </a:pPr>
            <a:r>
              <a:rPr lang="en-GB" sz="2000" b="0" strike="noStrike" spc="-1">
                <a:latin typeface="Arial"/>
              </a:rPr>
              <a:t>Sixth Outline Level</a:t>
            </a:r>
          </a:p>
          <a:p>
            <a:pPr marL="3024000" lvl="6" indent="-216000">
              <a:spcBef>
                <a:spcPts val="281"/>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179640" y="215640"/>
            <a:ext cx="791640" cy="863640"/>
          </a:xfrm>
          <a:prstGeom prst="rect">
            <a:avLst/>
          </a:prstGeom>
          <a:ln>
            <a:noFill/>
          </a:ln>
        </p:spPr>
      </p:pic>
      <p:sp>
        <p:nvSpPr>
          <p:cNvPr id="40" name="PlaceHolder 1"/>
          <p:cNvSpPr>
            <a:spLocks noGrp="1"/>
          </p:cNvSpPr>
          <p:nvPr>
            <p:ph type="title"/>
          </p:nvPr>
        </p:nvSpPr>
        <p:spPr>
          <a:xfrm>
            <a:off x="1079640" y="225720"/>
            <a:ext cx="8494560" cy="946080"/>
          </a:xfrm>
          <a:prstGeom prst="rect">
            <a:avLst/>
          </a:prstGeom>
        </p:spPr>
        <p:txBody>
          <a:bodyPr lIns="0" tIns="0" rIns="0" bIns="0" anchor="ctr">
            <a:noAutofit/>
          </a:bodyPr>
          <a:lstStyle/>
          <a:p>
            <a:pPr algn="ctr"/>
            <a:r>
              <a:rPr lang="en-GB" sz="1800" b="0" strike="noStrike" spc="-1">
                <a:latin typeface="Arial"/>
              </a:rPr>
              <a:t>Click to edit the title text format</a:t>
            </a:r>
          </a:p>
        </p:txBody>
      </p:sp>
      <p:sp>
        <p:nvSpPr>
          <p:cNvPr id="41" name="PlaceHolder 2"/>
          <p:cNvSpPr>
            <a:spLocks noGrp="1"/>
          </p:cNvSpPr>
          <p:nvPr>
            <p:ph type="body"/>
          </p:nvPr>
        </p:nvSpPr>
        <p:spPr>
          <a:xfrm>
            <a:off x="503640" y="1326240"/>
            <a:ext cx="9070560" cy="3856680"/>
          </a:xfrm>
          <a:prstGeom prst="rect">
            <a:avLst/>
          </a:prstGeom>
        </p:spPr>
        <p:txBody>
          <a:bodyPr lIns="0" tIns="0" rIns="0" bIns="0">
            <a:normAutofit/>
          </a:bodyPr>
          <a:lstStyle/>
          <a:p>
            <a:pPr marL="432000" indent="-324000" algn="ctr">
              <a:spcBef>
                <a:spcPts val="1414"/>
              </a:spcBef>
              <a:buClr>
                <a:srgbClr val="000000"/>
              </a:buClr>
              <a:buSzPct val="45000"/>
              <a:buFont typeface="Wingdings" charset="2"/>
              <a:buChar char=""/>
            </a:pPr>
            <a:r>
              <a:rPr lang="en-GB" sz="1800" b="0" strike="noStrike" spc="-1">
                <a:latin typeface="Arial"/>
              </a:rPr>
              <a:t>Click to edit the outline text format</a:t>
            </a:r>
          </a:p>
          <a:p>
            <a:pPr marL="864000" lvl="1" indent="-324000" algn="ctr">
              <a:spcBef>
                <a:spcPts val="1131"/>
              </a:spcBef>
              <a:buClr>
                <a:srgbClr val="000000"/>
              </a:buClr>
              <a:buSzPct val="75000"/>
              <a:buFont typeface="Symbol" charset="2"/>
              <a:buChar char=""/>
            </a:pPr>
            <a:r>
              <a:rPr lang="en-GB" sz="1800" b="0" strike="noStrike" spc="-1">
                <a:latin typeface="Arial"/>
              </a:rPr>
              <a:t>Second Outline Level</a:t>
            </a:r>
          </a:p>
          <a:p>
            <a:pPr marL="1296000" lvl="2" indent="-288000" algn="ctr">
              <a:spcBef>
                <a:spcPts val="848"/>
              </a:spcBef>
              <a:buClr>
                <a:srgbClr val="000000"/>
              </a:buClr>
              <a:buSzPct val="45000"/>
              <a:buFont typeface="Wingdings" charset="2"/>
              <a:buChar char=""/>
            </a:pPr>
            <a:r>
              <a:rPr lang="en-GB" sz="1800" b="0" strike="noStrike" spc="-1">
                <a:latin typeface="Arial"/>
              </a:rPr>
              <a:t>Third Outline Level</a:t>
            </a:r>
          </a:p>
          <a:p>
            <a:pPr marL="1728000" lvl="3" indent="-216000" algn="ctr">
              <a:spcBef>
                <a:spcPts val="564"/>
              </a:spcBef>
              <a:buClr>
                <a:srgbClr val="000000"/>
              </a:buClr>
              <a:buSzPct val="75000"/>
              <a:buFont typeface="Symbol" charset="2"/>
              <a:buChar char=""/>
            </a:pPr>
            <a:r>
              <a:rPr lang="en-GB" sz="1800" b="0" strike="noStrike" spc="-1">
                <a:latin typeface="Arial"/>
              </a:rPr>
              <a:t>Fourth Outline Level</a:t>
            </a:r>
          </a:p>
          <a:p>
            <a:pPr marL="2160000" lvl="4" indent="-216000" algn="ctr">
              <a:spcBef>
                <a:spcPts val="281"/>
              </a:spcBef>
              <a:buClr>
                <a:srgbClr val="000000"/>
              </a:buClr>
              <a:buSzPct val="45000"/>
              <a:buFont typeface="Wingdings" charset="2"/>
              <a:buChar char=""/>
            </a:pPr>
            <a:r>
              <a:rPr lang="en-GB" sz="1800" b="0" strike="noStrike" spc="-1">
                <a:latin typeface="Arial"/>
              </a:rPr>
              <a:t>Fifth Outline Level</a:t>
            </a:r>
          </a:p>
          <a:p>
            <a:pPr marL="2592000" lvl="5" indent="-216000" algn="ctr">
              <a:spcBef>
                <a:spcPts val="281"/>
              </a:spcBef>
              <a:buClr>
                <a:srgbClr val="000000"/>
              </a:buClr>
              <a:buSzPct val="45000"/>
              <a:buFont typeface="Wingdings" charset="2"/>
              <a:buChar char=""/>
            </a:pPr>
            <a:r>
              <a:rPr lang="en-GB" sz="1800" b="0" strike="noStrike" spc="-1">
                <a:latin typeface="Arial"/>
              </a:rPr>
              <a:t>Sixth Outline Level</a:t>
            </a:r>
          </a:p>
          <a:p>
            <a:pPr marL="3024000" lvl="6" indent="-216000" algn="ctr">
              <a:spcBef>
                <a:spcPts val="281"/>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 name="CustomShape 1"/>
          <p:cNvSpPr/>
          <p:nvPr/>
        </p:nvSpPr>
        <p:spPr>
          <a:xfrm>
            <a:off x="503640" y="4391280"/>
            <a:ext cx="9070560" cy="791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endParaRPr lang="en-GB" sz="3200" b="0" strike="noStrike" spc="-1" dirty="0">
              <a:latin typeface="Arial"/>
            </a:endParaRPr>
          </a:p>
        </p:txBody>
      </p:sp>
      <p:sp>
        <p:nvSpPr>
          <p:cNvPr id="119" name="CustomShape 2"/>
          <p:cNvSpPr/>
          <p:nvPr/>
        </p:nvSpPr>
        <p:spPr>
          <a:xfrm>
            <a:off x="1079640" y="359640"/>
            <a:ext cx="8278920" cy="791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3200" b="1" spc="-1" dirty="0" smtClean="0">
                <a:latin typeface="Arial"/>
              </a:rPr>
              <a:t>Comp </a:t>
            </a:r>
            <a:r>
              <a:rPr lang="en-GB" sz="3200" b="1" spc="-1" dirty="0" smtClean="0">
                <a:latin typeface="Arial"/>
              </a:rPr>
              <a:t>313</a:t>
            </a:r>
            <a:endParaRPr lang="en-GB" sz="3200" b="0" strike="noStrike" spc="-1" dirty="0">
              <a:latin typeface="Arial"/>
            </a:endParaRPr>
          </a:p>
        </p:txBody>
      </p:sp>
      <p:sp>
        <p:nvSpPr>
          <p:cNvPr id="120" name="CustomShape 3"/>
          <p:cNvSpPr/>
          <p:nvPr/>
        </p:nvSpPr>
        <p:spPr>
          <a:xfrm>
            <a:off x="503640" y="1295640"/>
            <a:ext cx="9070560" cy="1223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3200" b="1" strike="noStrike" spc="-1" dirty="0" smtClean="0">
                <a:latin typeface="Arial"/>
              </a:rPr>
              <a:t>Design and Analysis of Algorithms</a:t>
            </a:r>
            <a:endParaRPr lang="en-GB" sz="3200" b="0" strike="noStrike" spc="-1" dirty="0">
              <a:latin typeface="Arial"/>
            </a:endParaRPr>
          </a:p>
        </p:txBody>
      </p:sp>
      <p:sp>
        <p:nvSpPr>
          <p:cNvPr id="121" name="CustomShape 4"/>
          <p:cNvSpPr/>
          <p:nvPr/>
        </p:nvSpPr>
        <p:spPr>
          <a:xfrm>
            <a:off x="503640" y="2891520"/>
            <a:ext cx="9070560" cy="911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3200" b="1" strike="noStrike" spc="-1" dirty="0">
                <a:latin typeface="Arial"/>
              </a:rPr>
              <a:t>Lecture </a:t>
            </a:r>
            <a:r>
              <a:rPr lang="en-GB" sz="3200" b="1" strike="noStrike" spc="-1" dirty="0" smtClean="0">
                <a:latin typeface="Arial"/>
              </a:rPr>
              <a:t>1 Introduction to  Algorithms</a:t>
            </a:r>
            <a:endParaRPr lang="en-GB" sz="32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Characteristics of a Good algorithm</a:t>
            </a:r>
            <a:endParaRPr lang="en-US" sz="3200" dirty="0"/>
          </a:p>
        </p:txBody>
      </p:sp>
      <p:sp>
        <p:nvSpPr>
          <p:cNvPr id="5" name="Text Placeholder 4"/>
          <p:cNvSpPr txBox="1">
            <a:spLocks noGrp="1"/>
          </p:cNvSpPr>
          <p:nvPr>
            <p:ph type="body"/>
          </p:nvPr>
        </p:nvSpPr>
        <p:spPr>
          <a:xfrm>
            <a:off x="503640" y="1326240"/>
            <a:ext cx="7344984" cy="3323987"/>
          </a:xfrm>
          <a:prstGeom prst="rect">
            <a:avLst/>
          </a:prstGeom>
          <a:noFill/>
        </p:spPr>
        <p:txBody>
          <a:bodyPr wrap="square" rtlCol="0">
            <a:spAutoFit/>
          </a:bodyPr>
          <a:lstStyle/>
          <a:p>
            <a:endParaRPr lang="en-US" dirty="0" smtClean="0"/>
          </a:p>
          <a:p>
            <a:r>
              <a:rPr lang="en-US" dirty="0" smtClean="0"/>
              <a:t>An algorithm should satisfy the following criteria</a:t>
            </a:r>
          </a:p>
          <a:p>
            <a:pPr marL="285750" indent="-285750">
              <a:buFont typeface="Arial" pitchFamily="34" charset="0"/>
              <a:buChar char="•"/>
            </a:pPr>
            <a:r>
              <a:rPr lang="en-US" dirty="0" smtClean="0"/>
              <a:t>Input/output</a:t>
            </a:r>
          </a:p>
          <a:p>
            <a:pPr marL="285750" indent="-285750">
              <a:buFont typeface="Arial" pitchFamily="34" charset="0"/>
              <a:buChar char="•"/>
            </a:pPr>
            <a:r>
              <a:rPr lang="en-US" dirty="0" smtClean="0"/>
              <a:t>Correctness</a:t>
            </a:r>
            <a:endParaRPr lang="en-US" dirty="0"/>
          </a:p>
          <a:p>
            <a:pPr marL="285750" indent="-285750">
              <a:buFont typeface="Arial" pitchFamily="34" charset="0"/>
              <a:buChar char="•"/>
            </a:pPr>
            <a:r>
              <a:rPr lang="en-US" dirty="0" smtClean="0"/>
              <a:t>Sequential</a:t>
            </a:r>
          </a:p>
          <a:p>
            <a:pPr marL="285750" indent="-285750">
              <a:buFont typeface="Arial" pitchFamily="34" charset="0"/>
              <a:buChar char="•"/>
            </a:pPr>
            <a:r>
              <a:rPr lang="en-US" dirty="0"/>
              <a:t>Feasibility</a:t>
            </a:r>
            <a:endParaRPr lang="en-US" dirty="0" smtClean="0"/>
          </a:p>
          <a:p>
            <a:pPr marL="285750" indent="-285750">
              <a:buFont typeface="Arial" pitchFamily="34" charset="0"/>
              <a:buChar char="•"/>
            </a:pPr>
            <a:r>
              <a:rPr lang="en-US" dirty="0" smtClean="0"/>
              <a:t>Definiteness (Simple and unambiguous)</a:t>
            </a:r>
          </a:p>
          <a:p>
            <a:pPr marL="285750" indent="-285750">
              <a:buFont typeface="Arial" pitchFamily="34" charset="0"/>
              <a:buChar char="•"/>
            </a:pPr>
            <a:r>
              <a:rPr lang="en-US" dirty="0" smtClean="0"/>
              <a:t>Finiteness </a:t>
            </a:r>
          </a:p>
          <a:p>
            <a:pPr marL="285750" indent="-285750">
              <a:buFont typeface="Arial" pitchFamily="34" charset="0"/>
              <a:buChar char="•"/>
            </a:pPr>
            <a:r>
              <a:rPr lang="en-US" dirty="0" smtClean="0"/>
              <a:t>Effectiveness</a:t>
            </a:r>
          </a:p>
          <a:p>
            <a:pPr marL="285750" indent="-285750">
              <a:buFont typeface="Arial" pitchFamily="34" charset="0"/>
              <a:buChar char="•"/>
            </a:pPr>
            <a:r>
              <a:rPr lang="en-US" dirty="0" smtClean="0"/>
              <a:t>Flexibility</a:t>
            </a:r>
          </a:p>
          <a:p>
            <a:pPr marL="285750" indent="-285750">
              <a:buFont typeface="Arial" pitchFamily="34" charset="0"/>
              <a:buChar char="•"/>
            </a:pPr>
            <a:r>
              <a:rPr lang="en-US" dirty="0"/>
              <a:t>Independent</a:t>
            </a:r>
            <a:endParaRPr lang="en-US" dirty="0" smtClean="0"/>
          </a:p>
          <a:p>
            <a:endParaRPr lang="en-US" dirty="0"/>
          </a:p>
        </p:txBody>
      </p:sp>
    </p:spTree>
    <p:extLst>
      <p:ext uri="{BB962C8B-B14F-4D97-AF65-F5344CB8AC3E}">
        <p14:creationId xmlns:p14="http://schemas.microsoft.com/office/powerpoint/2010/main" val="2220895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Algorithm example</a:t>
            </a:r>
            <a:endParaRPr lang="en-US" sz="3200" dirty="0"/>
          </a:p>
        </p:txBody>
      </p:sp>
      <p:sp>
        <p:nvSpPr>
          <p:cNvPr id="3" name="Text Placeholder 2"/>
          <p:cNvSpPr>
            <a:spLocks noGrp="1"/>
          </p:cNvSpPr>
          <p:nvPr>
            <p:ph type="body"/>
          </p:nvPr>
        </p:nvSpPr>
        <p:spPr>
          <a:xfrm>
            <a:off x="503640" y="1326240"/>
            <a:ext cx="8857152" cy="3856680"/>
          </a:xfrm>
        </p:spPr>
        <p:txBody>
          <a:bodyPr/>
          <a:lstStyle/>
          <a:p>
            <a:pPr lvl="0"/>
            <a:r>
              <a:rPr lang="en-US" b="1" dirty="0"/>
              <a:t>ALGORITHM: SELECTION SORT (A)</a:t>
            </a:r>
            <a:endParaRPr lang="en-US" dirty="0"/>
          </a:p>
          <a:p>
            <a:pPr lvl="0"/>
            <a:r>
              <a:rPr lang="en-US" dirty="0"/>
              <a:t>1. k ← length [A]</a:t>
            </a:r>
          </a:p>
          <a:p>
            <a:pPr lvl="0"/>
            <a:r>
              <a:rPr lang="en-US" dirty="0"/>
              <a:t>2. for j ←1 to n-1</a:t>
            </a:r>
          </a:p>
          <a:p>
            <a:pPr lvl="0"/>
            <a:r>
              <a:rPr lang="en-US" dirty="0"/>
              <a:t>3. smallest ←  j</a:t>
            </a:r>
          </a:p>
          <a:p>
            <a:pPr lvl="0"/>
            <a:r>
              <a:rPr lang="en-US" dirty="0"/>
              <a:t>4. for I ← j + 1 to k</a:t>
            </a:r>
          </a:p>
          <a:p>
            <a:pPr lvl="0"/>
            <a:r>
              <a:rPr lang="en-US" dirty="0"/>
              <a:t>5. if A [i] &lt; A [ smallest]</a:t>
            </a:r>
          </a:p>
          <a:p>
            <a:pPr lvl="0"/>
            <a:r>
              <a:rPr lang="en-US" dirty="0"/>
              <a:t>6. then smallest ←  i</a:t>
            </a:r>
          </a:p>
          <a:p>
            <a:pPr lvl="0"/>
            <a:r>
              <a:rPr lang="en-US" dirty="0"/>
              <a:t>7. </a:t>
            </a:r>
            <a:r>
              <a:rPr lang="en-US" dirty="0" smtClean="0"/>
              <a:t>SWAP </a:t>
            </a:r>
            <a:r>
              <a:rPr lang="en-US" dirty="0"/>
              <a:t>(A [j], A [smallest])</a:t>
            </a:r>
          </a:p>
          <a:p>
            <a:endParaRPr lang="en-US" dirty="0"/>
          </a:p>
        </p:txBody>
      </p:sp>
    </p:spTree>
    <p:extLst>
      <p:ext uri="{BB962C8B-B14F-4D97-AF65-F5344CB8AC3E}">
        <p14:creationId xmlns:p14="http://schemas.microsoft.com/office/powerpoint/2010/main" val="2424885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dirty="0" smtClean="0">
                <a:latin typeface="Arial"/>
              </a:rPr>
              <a:t>Applications</a:t>
            </a:r>
            <a:endParaRPr lang="en-GB" sz="4400" b="0" strike="noStrike" spc="-1" dirty="0">
              <a:latin typeface="Arial"/>
            </a:endParaRPr>
          </a:p>
        </p:txBody>
      </p:sp>
      <p:sp>
        <p:nvSpPr>
          <p:cNvPr id="131" name="CustomShape 2"/>
          <p:cNvSpPr/>
          <p:nvPr/>
        </p:nvSpPr>
        <p:spPr>
          <a:xfrm>
            <a:off x="503640" y="1326240"/>
            <a:ext cx="9070560" cy="385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marL="342900" indent="-342900">
              <a:buFont typeface="Wingdings" pitchFamily="2" charset="2"/>
              <a:buChar char="q"/>
            </a:pPr>
            <a:r>
              <a:rPr lang="en-US" sz="2400" dirty="0" err="1" smtClean="0"/>
              <a:t>Chatbots</a:t>
            </a:r>
            <a:r>
              <a:rPr lang="en-US" sz="2400" dirty="0" smtClean="0"/>
              <a:t> </a:t>
            </a:r>
            <a:r>
              <a:rPr lang="en-US" sz="2400" dirty="0" err="1" smtClean="0"/>
              <a:t>e.g</a:t>
            </a:r>
            <a:r>
              <a:rPr lang="en-US" sz="2400" dirty="0" smtClean="0"/>
              <a:t> </a:t>
            </a:r>
            <a:r>
              <a:rPr lang="en-US" sz="2400" dirty="0" err="1" smtClean="0"/>
              <a:t>facebook</a:t>
            </a:r>
            <a:endParaRPr lang="en-US" sz="2400" dirty="0" smtClean="0"/>
          </a:p>
          <a:p>
            <a:pPr marL="342900" indent="-342900">
              <a:buFont typeface="Wingdings" pitchFamily="2" charset="2"/>
              <a:buChar char="q"/>
            </a:pPr>
            <a:r>
              <a:rPr lang="en-US" sz="2400" dirty="0" smtClean="0"/>
              <a:t>Computer networks</a:t>
            </a:r>
          </a:p>
          <a:p>
            <a:pPr marL="342900" indent="-342900">
              <a:buFont typeface="Wingdings" pitchFamily="2" charset="2"/>
              <a:buChar char="q"/>
            </a:pPr>
            <a:r>
              <a:rPr lang="en-US" sz="2400" dirty="0" smtClean="0"/>
              <a:t>Stock </a:t>
            </a:r>
            <a:r>
              <a:rPr lang="en-US" sz="2400" dirty="0"/>
              <a:t>Market </a:t>
            </a:r>
            <a:r>
              <a:rPr lang="en-US" sz="2400" b="1" dirty="0" smtClean="0"/>
              <a:t>Algorithm</a:t>
            </a:r>
          </a:p>
          <a:p>
            <a:pPr marL="342900" indent="-342900">
              <a:buFont typeface="Wingdings" pitchFamily="2" charset="2"/>
              <a:buChar char="q"/>
            </a:pPr>
            <a:r>
              <a:rPr lang="en-US" sz="2400" dirty="0" smtClean="0"/>
              <a:t>Autopilot algorithm</a:t>
            </a:r>
            <a:endParaRPr lang="en-US" sz="2400" dirty="0"/>
          </a:p>
          <a:p>
            <a:pPr marL="342900" indent="-342900">
              <a:buFont typeface="Wingdings" pitchFamily="2" charset="2"/>
              <a:buChar char="q"/>
            </a:pPr>
            <a:r>
              <a:rPr lang="en-US" sz="2400" dirty="0" smtClean="0"/>
              <a:t>Facial </a:t>
            </a:r>
            <a:r>
              <a:rPr lang="en-US" sz="2400" dirty="0"/>
              <a:t>Recognition </a:t>
            </a:r>
            <a:r>
              <a:rPr lang="en-US" sz="2400" b="1" dirty="0"/>
              <a:t>Algorithm</a:t>
            </a:r>
            <a:r>
              <a:rPr lang="en-US" sz="2400" dirty="0" smtClean="0"/>
              <a:t>.</a:t>
            </a:r>
            <a:endParaRPr lang="en-US" sz="2400" dirty="0"/>
          </a:p>
          <a:p>
            <a:pPr marL="342900" indent="-342900">
              <a:buFont typeface="Wingdings" pitchFamily="2" charset="2"/>
              <a:buChar char="q"/>
            </a:pPr>
            <a:r>
              <a:rPr lang="en-US" sz="2400" dirty="0"/>
              <a:t>Beauty Pageant </a:t>
            </a:r>
            <a:r>
              <a:rPr lang="en-US" sz="2400" b="1" dirty="0" smtClean="0"/>
              <a:t>Algorithm</a:t>
            </a:r>
            <a:r>
              <a:rPr lang="en-US" sz="2400" dirty="0" smtClean="0"/>
              <a:t>.</a:t>
            </a:r>
          </a:p>
          <a:p>
            <a:pPr marL="342900" indent="-342900">
              <a:buFont typeface="Wingdings" pitchFamily="2" charset="2"/>
              <a:buChar char="q"/>
            </a:pPr>
            <a:r>
              <a:rPr lang="en-US" sz="2400" dirty="0" smtClean="0"/>
              <a:t>Medical diagnosis</a:t>
            </a:r>
          </a:p>
          <a:p>
            <a:pPr marL="342900" indent="-342900">
              <a:buFont typeface="Arial" charset="0"/>
              <a:buChar char="•"/>
            </a:pPr>
            <a:r>
              <a:rPr lang="en-US" sz="2400" dirty="0" smtClean="0"/>
              <a:t>Most program automation require algorithms</a:t>
            </a:r>
          </a:p>
          <a:p>
            <a:pPr marL="342900" indent="-342900">
              <a:buFont typeface="Arial" charset="0"/>
              <a:buChar char="•"/>
            </a:pPr>
            <a:r>
              <a:rPr lang="en-US" sz="2400" dirty="0" smtClean="0">
                <a:solidFill>
                  <a:srgbClr val="FF0000"/>
                </a:solidFill>
              </a:rPr>
              <a:t>Data structures+ Algorithms=Programs(efficient)</a:t>
            </a:r>
            <a:endParaRPr lang="en-US" sz="24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dirty="0" smtClean="0">
                <a:latin typeface="Arial"/>
              </a:rPr>
              <a:t>Algorithm Design Techniques</a:t>
            </a:r>
            <a:endParaRPr lang="en-GB" sz="4400" b="0" strike="noStrike" spc="-1" dirty="0">
              <a:latin typeface="Arial"/>
            </a:endParaRPr>
          </a:p>
        </p:txBody>
      </p:sp>
      <p:sp>
        <p:nvSpPr>
          <p:cNvPr id="133" name="CustomShape 2"/>
          <p:cNvSpPr/>
          <p:nvPr/>
        </p:nvSpPr>
        <p:spPr>
          <a:xfrm>
            <a:off x="503640" y="1326240"/>
            <a:ext cx="9070560" cy="385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marL="72360">
              <a:lnSpc>
                <a:spcPct val="100000"/>
              </a:lnSpc>
              <a:spcBef>
                <a:spcPts val="1417"/>
              </a:spcBef>
              <a:buClr>
                <a:srgbClr val="000000"/>
              </a:buClr>
            </a:pPr>
            <a:r>
              <a:rPr lang="en-US" sz="2400" dirty="0" smtClean="0"/>
              <a:t>Algorithm </a:t>
            </a:r>
            <a:r>
              <a:rPr lang="en-US" sz="2400" dirty="0"/>
              <a:t>design is a specific method to create a mathematical process in solving problems.</a:t>
            </a:r>
            <a:br>
              <a:rPr lang="en-US" sz="2400" dirty="0"/>
            </a:br>
            <a:r>
              <a:rPr lang="en-US" sz="2400" dirty="0"/>
              <a:t>Applied algorithm design is algorithm engineering</a:t>
            </a:r>
            <a:r>
              <a:rPr lang="en-US" sz="2400" dirty="0" smtClean="0"/>
              <a:t>.</a:t>
            </a:r>
          </a:p>
          <a:p>
            <a:pPr marL="72360">
              <a:lnSpc>
                <a:spcPct val="100000"/>
              </a:lnSpc>
              <a:spcBef>
                <a:spcPts val="1417"/>
              </a:spcBef>
              <a:buClr>
                <a:srgbClr val="000000"/>
              </a:buClr>
            </a:pPr>
            <a:r>
              <a:rPr lang="en-US" sz="2400" dirty="0"/>
              <a:t>One of the most important aspects of algorithm design is creating an algorithm that </a:t>
            </a:r>
            <a:r>
              <a:rPr lang="en-US" sz="2400" dirty="0" smtClean="0"/>
              <a:t>is efficient. </a:t>
            </a:r>
            <a:br>
              <a:rPr lang="en-US" sz="2400" dirty="0" smtClean="0"/>
            </a:br>
            <a:r>
              <a:rPr lang="en-US" sz="2400" dirty="0" smtClean="0"/>
              <a:t> </a:t>
            </a:r>
            <a:br>
              <a:rPr lang="en-US" sz="2400" dirty="0" smtClean="0"/>
            </a:br>
            <a:r>
              <a:rPr lang="en-GB" sz="2400" b="0" strike="noStrike" spc="-1" dirty="0" smtClean="0">
                <a:latin typeface="Arial"/>
              </a:rPr>
              <a:t>.</a:t>
            </a:r>
            <a:endParaRPr lang="en-GB"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dirty="0" smtClean="0">
                <a:latin typeface="Arial"/>
              </a:rPr>
              <a:t>Techniques</a:t>
            </a:r>
            <a:endParaRPr lang="en-GB" sz="4400" b="0" strike="noStrike" spc="-1" dirty="0">
              <a:latin typeface="Arial"/>
            </a:endParaRPr>
          </a:p>
        </p:txBody>
      </p:sp>
      <p:sp>
        <p:nvSpPr>
          <p:cNvPr id="135" name="CustomShape 2"/>
          <p:cNvSpPr/>
          <p:nvPr/>
        </p:nvSpPr>
        <p:spPr>
          <a:xfrm>
            <a:off x="755640" y="1398240"/>
            <a:ext cx="8101096" cy="349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fontScale="95500"/>
          </a:bodyPr>
          <a:lstStyle/>
          <a:p>
            <a:pPr marL="216000" indent="-215640">
              <a:lnSpc>
                <a:spcPct val="100000"/>
              </a:lnSpc>
              <a:spcBef>
                <a:spcPts val="1417"/>
              </a:spcBef>
              <a:buClr>
                <a:srgbClr val="000000"/>
              </a:buClr>
              <a:buSzPct val="45000"/>
              <a:buFont typeface="Wingdings" charset="2"/>
              <a:buChar char=""/>
            </a:pPr>
            <a:r>
              <a:rPr lang="en-US" sz="2400" dirty="0" smtClean="0"/>
              <a:t>Simple </a:t>
            </a:r>
            <a:r>
              <a:rPr lang="en-US" sz="2400" dirty="0"/>
              <a:t>recursive algorithms</a:t>
            </a:r>
            <a:br>
              <a:rPr lang="en-US" sz="2400" dirty="0"/>
            </a:br>
            <a:r>
              <a:rPr lang="en-US" sz="2400" dirty="0" smtClean="0"/>
              <a:t>• Backtracking algorithms</a:t>
            </a:r>
            <a:r>
              <a:rPr lang="en-US" sz="2400" dirty="0"/>
              <a:t/>
            </a:r>
            <a:br>
              <a:rPr lang="en-US" sz="2400" dirty="0"/>
            </a:br>
            <a:r>
              <a:rPr lang="en-US" sz="2400" dirty="0"/>
              <a:t>• Divide and conquer </a:t>
            </a:r>
            <a:r>
              <a:rPr lang="en-US" sz="2400" dirty="0" smtClean="0"/>
              <a:t>algorithms</a:t>
            </a:r>
            <a:r>
              <a:rPr lang="en-US" sz="2400" dirty="0"/>
              <a:t/>
            </a:r>
            <a:br>
              <a:rPr lang="en-US" sz="2400" dirty="0"/>
            </a:br>
            <a:r>
              <a:rPr lang="en-US" sz="2400" dirty="0"/>
              <a:t>• Dynamic programming algorithms</a:t>
            </a:r>
            <a:br>
              <a:rPr lang="en-US" sz="2400" dirty="0"/>
            </a:br>
            <a:r>
              <a:rPr lang="en-US" sz="2400" dirty="0"/>
              <a:t>• Greedy algorithms</a:t>
            </a:r>
            <a:br>
              <a:rPr lang="en-US" sz="2400" dirty="0"/>
            </a:br>
            <a:r>
              <a:rPr lang="en-US" sz="2400" dirty="0"/>
              <a:t>• Branch and bound algorithms</a:t>
            </a:r>
            <a:br>
              <a:rPr lang="en-US" sz="2400" dirty="0"/>
            </a:br>
            <a:r>
              <a:rPr lang="en-US" sz="2400" dirty="0"/>
              <a:t>• Brute force algorithms</a:t>
            </a:r>
            <a:br>
              <a:rPr lang="en-US" sz="2400" dirty="0"/>
            </a:br>
            <a:r>
              <a:rPr lang="en-US" sz="2400" dirty="0"/>
              <a:t>• Randomized algorithms</a:t>
            </a:r>
            <a:r>
              <a:rPr lang="en-US" sz="2400" dirty="0" smtClean="0"/>
              <a:t> </a:t>
            </a:r>
            <a:br>
              <a:rPr lang="en-US" sz="2400" dirty="0" smtClean="0"/>
            </a:br>
            <a:endParaRPr lang="en-GB"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Divide and Conquer</a:t>
            </a:r>
            <a:endParaRPr lang="en-US" sz="3200" dirty="0"/>
          </a:p>
        </p:txBody>
      </p:sp>
      <p:sp>
        <p:nvSpPr>
          <p:cNvPr id="3" name="Subtitle 2"/>
          <p:cNvSpPr>
            <a:spLocks noGrp="1"/>
          </p:cNvSpPr>
          <p:nvPr>
            <p:ph type="subTitle"/>
          </p:nvPr>
        </p:nvSpPr>
        <p:spPr/>
        <p:txBody>
          <a:bodyPr/>
          <a:lstStyle/>
          <a:p>
            <a:endParaRPr lang="en-US" dirty="0"/>
          </a:p>
        </p:txBody>
      </p:sp>
      <p:pic>
        <p:nvPicPr>
          <p:cNvPr id="4" name="Picture 3" descr="Divide and Conquer Introduction"/>
          <p:cNvPicPr/>
          <p:nvPr/>
        </p:nvPicPr>
        <p:blipFill>
          <a:blip r:embed="rId2" cstate="print"/>
          <a:srcRect/>
          <a:stretch>
            <a:fillRect/>
          </a:stretch>
        </p:blipFill>
        <p:spPr bwMode="auto">
          <a:xfrm>
            <a:off x="431800" y="1467123"/>
            <a:ext cx="8352928" cy="3675742"/>
          </a:xfrm>
          <a:prstGeom prst="rect">
            <a:avLst/>
          </a:prstGeom>
          <a:noFill/>
          <a:ln w="9525">
            <a:noFill/>
            <a:miter lim="800000"/>
            <a:headEnd/>
            <a:tailEnd/>
          </a:ln>
        </p:spPr>
      </p:pic>
    </p:spTree>
    <p:extLst>
      <p:ext uri="{BB962C8B-B14F-4D97-AF65-F5344CB8AC3E}">
        <p14:creationId xmlns:p14="http://schemas.microsoft.com/office/powerpoint/2010/main" val="152644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a:latin typeface="Arial"/>
              </a:rPr>
              <a:t>Conclusion / Wrap up</a:t>
            </a:r>
            <a:endParaRPr lang="en-GB" sz="4400" b="0" strike="noStrike" spc="-1">
              <a:latin typeface="Arial"/>
            </a:endParaRPr>
          </a:p>
        </p:txBody>
      </p:sp>
      <p:sp>
        <p:nvSpPr>
          <p:cNvPr id="154" name="CustomShape 2"/>
          <p:cNvSpPr/>
          <p:nvPr/>
        </p:nvSpPr>
        <p:spPr>
          <a:xfrm>
            <a:off x="503640" y="1326240"/>
            <a:ext cx="9070560" cy="385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marL="432000" indent="-323640" algn="just">
              <a:lnSpc>
                <a:spcPct val="100000"/>
              </a:lnSpc>
              <a:spcBef>
                <a:spcPts val="1417"/>
              </a:spcBef>
              <a:buClr>
                <a:srgbClr val="000000"/>
              </a:buClr>
              <a:buSzPct val="45000"/>
              <a:buFont typeface="Wingdings" charset="2"/>
              <a:buChar char=""/>
            </a:pPr>
            <a:r>
              <a:rPr lang="en-GB" sz="3200" b="0" strike="noStrike" spc="-1" dirty="0" smtClean="0">
                <a:latin typeface="Arial"/>
              </a:rPr>
              <a:t>Algorithm design and analysis is programming independent.</a:t>
            </a:r>
          </a:p>
          <a:p>
            <a:pPr marL="432000" indent="-323640" algn="just">
              <a:lnSpc>
                <a:spcPct val="100000"/>
              </a:lnSpc>
              <a:spcBef>
                <a:spcPts val="1417"/>
              </a:spcBef>
              <a:buClr>
                <a:srgbClr val="000000"/>
              </a:buClr>
              <a:buSzPct val="45000"/>
              <a:buFont typeface="Wingdings" charset="2"/>
              <a:buChar char=""/>
            </a:pPr>
            <a:r>
              <a:rPr lang="en-GB" sz="3200" spc="-1" dirty="0" smtClean="0">
                <a:latin typeface="Arial"/>
              </a:rPr>
              <a:t>This class is 60% theory and 40 % </a:t>
            </a:r>
            <a:r>
              <a:rPr lang="en-GB" sz="3200" spc="-1" dirty="0" err="1" smtClean="0">
                <a:latin typeface="Arial"/>
              </a:rPr>
              <a:t>practicals</a:t>
            </a:r>
            <a:endParaRPr lang="en-GB" sz="3200" spc="-1" dirty="0" smtClean="0">
              <a:latin typeface="Arial"/>
            </a:endParaRPr>
          </a:p>
          <a:p>
            <a:pPr marL="108360" algn="just">
              <a:lnSpc>
                <a:spcPct val="100000"/>
              </a:lnSpc>
              <a:spcBef>
                <a:spcPts val="1417"/>
              </a:spcBef>
              <a:buClr>
                <a:srgbClr val="000000"/>
              </a:buClr>
              <a:buSzPct val="45000"/>
            </a:pPr>
            <a:r>
              <a:rPr lang="en-GB" sz="3200" b="0" strike="noStrike" spc="-1" dirty="0">
                <a:latin typeface="Arial"/>
              </a:rPr>
              <a:t> </a:t>
            </a:r>
            <a:r>
              <a:rPr lang="en-GB" sz="3200" b="0" strike="noStrike" spc="-1" dirty="0" smtClean="0">
                <a:latin typeface="Arial"/>
              </a:rPr>
              <a:t>          STAY SAFE, WASH YOUR HANDS</a:t>
            </a:r>
            <a:endParaRPr lang="en-GB" sz="32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79872" y="459011"/>
            <a:ext cx="8494560" cy="946080"/>
          </a:xfrm>
        </p:spPr>
        <p:txBody>
          <a:bodyPr/>
          <a:lstStyle/>
          <a:p>
            <a:r>
              <a:rPr lang="en-US" b="1" dirty="0" smtClean="0"/>
              <a:t>REFERENCE MATERIALS</a:t>
            </a:r>
            <a:r>
              <a:rPr lang="en-US" dirty="0" smtClean="0"/>
              <a:t/>
            </a:r>
            <a:br>
              <a:rPr lang="en-US" dirty="0" smtClean="0"/>
            </a:br>
            <a:endParaRPr lang="en-US" dirty="0"/>
          </a:p>
        </p:txBody>
      </p:sp>
      <p:sp>
        <p:nvSpPr>
          <p:cNvPr id="3" name="Subtitle 2"/>
          <p:cNvSpPr>
            <a:spLocks noGrp="1"/>
          </p:cNvSpPr>
          <p:nvPr>
            <p:ph type="subTitle"/>
          </p:nvPr>
        </p:nvSpPr>
        <p:spPr>
          <a:xfrm>
            <a:off x="503640" y="1326240"/>
            <a:ext cx="9070560" cy="2805179"/>
          </a:xfrm>
        </p:spPr>
        <p:txBody>
          <a:bodyPr/>
          <a:lstStyle/>
          <a:p>
            <a:pPr marL="342900" lvl="0" indent="-342900">
              <a:buFont typeface="+mj-lt"/>
              <a:buAutoNum type="arabicPeriod"/>
            </a:pPr>
            <a:r>
              <a:rPr lang="en-US" i="1" dirty="0" smtClean="0"/>
              <a:t>The </a:t>
            </a:r>
            <a:r>
              <a:rPr lang="en-US" i="1" dirty="0"/>
              <a:t>design and Analysis of Computer Algorithms</a:t>
            </a:r>
            <a:r>
              <a:rPr lang="en-US" dirty="0"/>
              <a:t> by AHO/</a:t>
            </a:r>
            <a:r>
              <a:rPr lang="en-US" dirty="0" err="1"/>
              <a:t>Hocroft</a:t>
            </a:r>
            <a:r>
              <a:rPr lang="en-US" dirty="0"/>
              <a:t> Ullman</a:t>
            </a:r>
          </a:p>
          <a:p>
            <a:pPr marL="342900" lvl="0" indent="-342900">
              <a:buFont typeface="+mj-lt"/>
              <a:buAutoNum type="arabicPeriod"/>
            </a:pPr>
            <a:r>
              <a:rPr lang="en-US" i="1" dirty="0"/>
              <a:t>Design and analysis of Algorithms</a:t>
            </a:r>
            <a:r>
              <a:rPr lang="en-US" dirty="0"/>
              <a:t>  by Russell L Shackelford</a:t>
            </a:r>
          </a:p>
          <a:p>
            <a:pPr marL="342900" lvl="0" indent="-342900">
              <a:buFont typeface="+mj-lt"/>
              <a:buAutoNum type="arabicPeriod"/>
            </a:pPr>
            <a:r>
              <a:rPr lang="en-US" i="1" dirty="0"/>
              <a:t>Introduction to the Design and Analysis of Algorithms</a:t>
            </a:r>
            <a:r>
              <a:rPr lang="en-US" dirty="0"/>
              <a:t> by R.C.T Lee, S.S Tseng Chang Y.T Tsai</a:t>
            </a:r>
          </a:p>
          <a:p>
            <a:pPr marL="342900" lvl="0" indent="-342900">
              <a:buFont typeface="+mj-lt"/>
              <a:buAutoNum type="arabicPeriod"/>
            </a:pPr>
            <a:r>
              <a:rPr lang="en-US" dirty="0"/>
              <a:t> Judith L </a:t>
            </a:r>
            <a:r>
              <a:rPr lang="en-US" dirty="0" err="1"/>
              <a:t>Gersting</a:t>
            </a:r>
            <a:r>
              <a:rPr lang="en-US" i="1" dirty="0" err="1"/>
              <a:t>Mathematical</a:t>
            </a:r>
            <a:r>
              <a:rPr lang="en-US" i="1" dirty="0"/>
              <a:t> Structures for computer science 4</a:t>
            </a:r>
            <a:r>
              <a:rPr lang="en-US" i="1" baseline="30000" dirty="0"/>
              <a:t>th</a:t>
            </a:r>
            <a:r>
              <a:rPr lang="en-US" i="1" dirty="0"/>
              <a:t> edition</a:t>
            </a:r>
            <a:endParaRPr lang="en-US" dirty="0"/>
          </a:p>
          <a:p>
            <a:endParaRPr lang="en-US" dirty="0"/>
          </a:p>
        </p:txBody>
      </p:sp>
    </p:spTree>
    <p:extLst>
      <p:ext uri="{BB962C8B-B14F-4D97-AF65-F5344CB8AC3E}">
        <p14:creationId xmlns:p14="http://schemas.microsoft.com/office/powerpoint/2010/main" val="3013402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a:latin typeface="Arial"/>
              </a:rPr>
              <a:t>Devotional Meditation</a:t>
            </a:r>
            <a:endParaRPr lang="en-GB" sz="4400" b="0" strike="noStrike" spc="-1">
              <a:latin typeface="Arial"/>
            </a:endParaRPr>
          </a:p>
        </p:txBody>
      </p:sp>
      <p:sp>
        <p:nvSpPr>
          <p:cNvPr id="123" name="CustomShape 2"/>
          <p:cNvSpPr/>
          <p:nvPr/>
        </p:nvSpPr>
        <p:spPr>
          <a:xfrm>
            <a:off x="503640" y="1326240"/>
            <a:ext cx="9070560" cy="385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nSpc>
                <a:spcPct val="100000"/>
              </a:lnSpc>
            </a:pPr>
            <a:endParaRPr lang="en-GB" sz="1800" b="0" strike="noStrike" spc="-1">
              <a:latin typeface="Arial"/>
            </a:endParaRPr>
          </a:p>
          <a:p>
            <a:pPr algn="ctr">
              <a:lnSpc>
                <a:spcPct val="100000"/>
              </a:lnSpc>
              <a:spcBef>
                <a:spcPts val="1417"/>
              </a:spcBef>
            </a:pPr>
            <a:r>
              <a:rPr lang="en-GB" sz="3200" b="0" strike="noStrike" spc="-1">
                <a:latin typeface="Arial"/>
              </a:rPr>
              <a:t>Proverbs 1:7</a:t>
            </a:r>
          </a:p>
          <a:p>
            <a:pPr algn="ctr">
              <a:lnSpc>
                <a:spcPct val="100000"/>
              </a:lnSpc>
              <a:spcBef>
                <a:spcPts val="1417"/>
              </a:spcBef>
            </a:pPr>
            <a:r>
              <a:rPr lang="en-GB" sz="3200" b="0" strike="noStrike" spc="-1">
                <a:latin typeface="Arial"/>
              </a:rPr>
              <a:t>The fear of the LORD is the beginning of knowledge, but fools despise wisdom and instruction.</a:t>
            </a:r>
          </a:p>
          <a:p>
            <a:pPr algn="ctr">
              <a:lnSpc>
                <a:spcPct val="100000"/>
              </a:lnSpc>
              <a:spcBef>
                <a:spcPts val="1417"/>
              </a:spcBef>
            </a:pPr>
            <a:endParaRPr lang="en-GB"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dirty="0">
                <a:latin typeface="Arial"/>
              </a:rPr>
              <a:t>Lecture Outline</a:t>
            </a:r>
            <a:endParaRPr lang="en-GB" sz="4400" b="0" strike="noStrike" spc="-1" dirty="0">
              <a:latin typeface="Arial"/>
            </a:endParaRPr>
          </a:p>
        </p:txBody>
      </p:sp>
      <p:sp>
        <p:nvSpPr>
          <p:cNvPr id="125" name="CustomShape 2"/>
          <p:cNvSpPr/>
          <p:nvPr/>
        </p:nvSpPr>
        <p:spPr>
          <a:xfrm>
            <a:off x="503640" y="1326240"/>
            <a:ext cx="9070560" cy="385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marL="396000" indent="-323640">
              <a:lnSpc>
                <a:spcPct val="100000"/>
              </a:lnSpc>
              <a:spcBef>
                <a:spcPts val="850"/>
              </a:spcBef>
              <a:buClr>
                <a:srgbClr val="000000"/>
              </a:buClr>
              <a:buFont typeface="StarSymbol"/>
              <a:buAutoNum type="arabicPeriod"/>
            </a:pPr>
            <a:r>
              <a:rPr lang="en-GB" sz="2400" b="0" strike="noStrike" spc="-1" dirty="0" smtClean="0">
                <a:latin typeface="Arial"/>
              </a:rPr>
              <a:t>Introduction</a:t>
            </a:r>
            <a:endParaRPr lang="en-GB" sz="2400" b="0" strike="noStrike" spc="-1" dirty="0">
              <a:latin typeface="Arial"/>
            </a:endParaRPr>
          </a:p>
          <a:p>
            <a:pPr marL="396000" indent="-323640">
              <a:lnSpc>
                <a:spcPct val="100000"/>
              </a:lnSpc>
              <a:spcBef>
                <a:spcPts val="850"/>
              </a:spcBef>
              <a:buClr>
                <a:srgbClr val="000000"/>
              </a:buClr>
              <a:buFont typeface="StarSymbol"/>
              <a:buAutoNum type="arabicPeriod"/>
            </a:pPr>
            <a:r>
              <a:rPr lang="en-GB" sz="2400" b="0" strike="noStrike" spc="-1" dirty="0" smtClean="0">
                <a:latin typeface="Arial"/>
              </a:rPr>
              <a:t>Design</a:t>
            </a:r>
            <a:endParaRPr lang="en-GB" sz="2400" b="0" strike="noStrike" spc="-1" dirty="0">
              <a:latin typeface="Arial"/>
            </a:endParaRPr>
          </a:p>
          <a:p>
            <a:pPr marL="396000" indent="-323640">
              <a:lnSpc>
                <a:spcPct val="100000"/>
              </a:lnSpc>
              <a:spcBef>
                <a:spcPts val="850"/>
              </a:spcBef>
              <a:buClr>
                <a:srgbClr val="000000"/>
              </a:buClr>
              <a:buFont typeface="StarSymbol"/>
              <a:buAutoNum type="arabicPeriod"/>
            </a:pPr>
            <a:r>
              <a:rPr lang="en-GB" sz="2400" b="0" strike="noStrike" spc="-1" dirty="0" smtClean="0">
                <a:latin typeface="Arial"/>
              </a:rPr>
              <a:t>Analysis</a:t>
            </a:r>
            <a:endParaRPr lang="en-GB" sz="2400" b="0" strike="noStrike" spc="-1" dirty="0">
              <a:latin typeface="Arial"/>
            </a:endParaRPr>
          </a:p>
          <a:p>
            <a:pPr marL="396000" indent="-323640">
              <a:lnSpc>
                <a:spcPct val="100000"/>
              </a:lnSpc>
              <a:spcBef>
                <a:spcPts val="850"/>
              </a:spcBef>
              <a:buClr>
                <a:srgbClr val="000000"/>
              </a:buClr>
              <a:buFont typeface="StarSymbol"/>
              <a:buAutoNum type="arabicPeriod"/>
            </a:pPr>
            <a:r>
              <a:rPr lang="en-GB" sz="2400" b="0" strike="noStrike" spc="-1" dirty="0" smtClean="0">
                <a:latin typeface="Arial"/>
              </a:rPr>
              <a:t>Applications</a:t>
            </a:r>
          </a:p>
          <a:p>
            <a:pPr marL="396000" indent="-323640">
              <a:spcBef>
                <a:spcPts val="850"/>
              </a:spcBef>
              <a:buClr>
                <a:srgbClr val="000000"/>
              </a:buClr>
              <a:buFont typeface="StarSymbol"/>
              <a:buAutoNum type="arabicPeriod"/>
            </a:pPr>
            <a:r>
              <a:rPr lang="en-GB" sz="2400" spc="-1" dirty="0" smtClean="0"/>
              <a:t>Conclusion</a:t>
            </a:r>
          </a:p>
          <a:p>
            <a:pPr marL="396000" indent="-323640">
              <a:spcBef>
                <a:spcPts val="850"/>
              </a:spcBef>
              <a:buClr>
                <a:srgbClr val="000000"/>
              </a:buClr>
              <a:buFont typeface="StarSymbol"/>
              <a:buAutoNum type="arabicPeriod"/>
            </a:pPr>
            <a:r>
              <a:rPr lang="en-GB" sz="2400" spc="-1" dirty="0" smtClean="0"/>
              <a:t>Reading materials</a:t>
            </a:r>
            <a:endParaRPr lang="en-GB" sz="2400" spc="-1" dirty="0"/>
          </a:p>
          <a:p>
            <a:pPr marL="72360">
              <a:lnSpc>
                <a:spcPct val="100000"/>
              </a:lnSpc>
              <a:spcBef>
                <a:spcPts val="850"/>
              </a:spcBef>
              <a:buClr>
                <a:srgbClr val="000000"/>
              </a:buClr>
            </a:pPr>
            <a:endParaRPr lang="en-GB"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 name="CustomShape 1"/>
          <p:cNvSpPr/>
          <p:nvPr/>
        </p:nvSpPr>
        <p:spPr>
          <a:xfrm>
            <a:off x="1079640" y="225720"/>
            <a:ext cx="8494560" cy="946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GB" sz="4400" b="1" strike="noStrike" spc="-1" dirty="0" smtClean="0">
                <a:latin typeface="Arial"/>
              </a:rPr>
              <a:t>Introduction</a:t>
            </a:r>
            <a:endParaRPr lang="en-GB" sz="4400" b="0" strike="noStrike" spc="-1" dirty="0">
              <a:latin typeface="Arial"/>
            </a:endParaRPr>
          </a:p>
        </p:txBody>
      </p:sp>
      <p:sp>
        <p:nvSpPr>
          <p:cNvPr id="127" name="CustomShape 2"/>
          <p:cNvSpPr/>
          <p:nvPr/>
        </p:nvSpPr>
        <p:spPr>
          <a:xfrm>
            <a:off x="503640" y="1326240"/>
            <a:ext cx="9070560" cy="38566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marL="396000" indent="-323640">
              <a:lnSpc>
                <a:spcPct val="100000"/>
              </a:lnSpc>
              <a:spcBef>
                <a:spcPts val="850"/>
              </a:spcBef>
              <a:buClr>
                <a:srgbClr val="000000"/>
              </a:buClr>
              <a:buFont typeface="StarSymbol"/>
              <a:buAutoNum type="arabicPeriod" startAt="6"/>
            </a:pPr>
            <a:endParaRPr lang="en-GB" sz="2400" b="0" strike="noStrike" spc="-1" dirty="0">
              <a:latin typeface="Arial"/>
            </a:endParaRPr>
          </a:p>
        </p:txBody>
      </p:sp>
      <p:sp>
        <p:nvSpPr>
          <p:cNvPr id="2" name="TextBox 1"/>
          <p:cNvSpPr txBox="1"/>
          <p:nvPr/>
        </p:nvSpPr>
        <p:spPr>
          <a:xfrm>
            <a:off x="1511920" y="1596549"/>
            <a:ext cx="7416824" cy="2308324"/>
          </a:xfrm>
          <a:prstGeom prst="rect">
            <a:avLst/>
          </a:prstGeom>
          <a:noFill/>
        </p:spPr>
        <p:txBody>
          <a:bodyPr wrap="square" rtlCol="0">
            <a:spAutoFit/>
          </a:bodyPr>
          <a:lstStyle/>
          <a:p>
            <a:r>
              <a:rPr lang="en-US" b="1" dirty="0" smtClean="0"/>
              <a:t>Algorithm</a:t>
            </a:r>
            <a:r>
              <a:rPr lang="en-US" dirty="0" smtClean="0"/>
              <a:t> :A </a:t>
            </a:r>
            <a:r>
              <a:rPr lang="en-US" dirty="0"/>
              <a:t>finite set of instruction that specifies a sequence of operation </a:t>
            </a:r>
            <a:r>
              <a:rPr lang="en-US" dirty="0" smtClean="0"/>
              <a:t>to </a:t>
            </a:r>
            <a:r>
              <a:rPr lang="en-US" dirty="0"/>
              <a:t>be carried out in order to solve a specific problem or class of </a:t>
            </a:r>
            <a:r>
              <a:rPr lang="en-US" dirty="0" smtClean="0"/>
              <a:t>problems.</a:t>
            </a:r>
          </a:p>
          <a:p>
            <a:pPr lvl="0"/>
            <a:r>
              <a:rPr lang="en-US" dirty="0"/>
              <a:t>An algorithm can be defined as a well-defined computational procedure that takes some values, or the set of values, as an input and produces some value, or the set of values, as an output. An algorithm is thus a sequence of computational steps that transform the input into output.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Design , Analysis Implement and Experiment</a:t>
            </a:r>
            <a:endParaRPr lang="en-US" sz="3200" dirty="0"/>
          </a:p>
        </p:txBody>
      </p:sp>
      <p:sp>
        <p:nvSpPr>
          <p:cNvPr id="3" name="Subtitle 2"/>
          <p:cNvSpPr>
            <a:spLocks noGrp="1"/>
          </p:cNvSpPr>
          <p:nvPr>
            <p:ph type="subTitle"/>
          </p:nvPr>
        </p:nvSpPr>
        <p:spPr/>
        <p:txBody>
          <a:bodyPr/>
          <a:lstStyle/>
          <a:p>
            <a:endParaRPr lang="en-US" dirty="0"/>
          </a:p>
        </p:txBody>
      </p:sp>
      <p:pic>
        <p:nvPicPr>
          <p:cNvPr id="4" name="Picture 3" descr="DAA Tutorial | Design and Analysis of Algorithms Tutorial"/>
          <p:cNvPicPr/>
          <p:nvPr/>
        </p:nvPicPr>
        <p:blipFill>
          <a:blip r:embed="rId2" cstate="print"/>
          <a:srcRect/>
          <a:stretch>
            <a:fillRect/>
          </a:stretch>
        </p:blipFill>
        <p:spPr bwMode="auto">
          <a:xfrm>
            <a:off x="863848" y="1657985"/>
            <a:ext cx="7272808" cy="3409538"/>
          </a:xfrm>
          <a:prstGeom prst="rect">
            <a:avLst/>
          </a:prstGeom>
          <a:noFill/>
          <a:ln w="9525">
            <a:noFill/>
            <a:miter lim="800000"/>
            <a:headEnd/>
            <a:tailEnd/>
          </a:ln>
        </p:spPr>
      </p:pic>
    </p:spTree>
    <p:extLst>
      <p:ext uri="{BB962C8B-B14F-4D97-AF65-F5344CB8AC3E}">
        <p14:creationId xmlns:p14="http://schemas.microsoft.com/office/powerpoint/2010/main" val="39044746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Definitions </a:t>
            </a:r>
            <a:r>
              <a:rPr lang="en-US" sz="3200" dirty="0" err="1" smtClean="0"/>
              <a:t>Cont</a:t>
            </a:r>
            <a:r>
              <a:rPr lang="en-US" sz="3200" dirty="0" smtClean="0"/>
              <a:t>…</a:t>
            </a:r>
            <a:endParaRPr lang="en-US" sz="3200" dirty="0"/>
          </a:p>
        </p:txBody>
      </p:sp>
      <p:sp>
        <p:nvSpPr>
          <p:cNvPr id="3" name="Text Placeholder 2"/>
          <p:cNvSpPr>
            <a:spLocks noGrp="1"/>
          </p:cNvSpPr>
          <p:nvPr>
            <p:ph type="body"/>
          </p:nvPr>
        </p:nvSpPr>
        <p:spPr>
          <a:xfrm>
            <a:off x="1007864" y="4491459"/>
            <a:ext cx="8494560" cy="946080"/>
          </a:xfrm>
        </p:spPr>
        <p:txBody>
          <a:bodyPr/>
          <a:lstStyle/>
          <a:p>
            <a:r>
              <a:rPr lang="en-US" b="1" dirty="0"/>
              <a:t>Algorithm design</a:t>
            </a:r>
            <a:r>
              <a:rPr lang="en-US" dirty="0"/>
              <a:t> refers to a </a:t>
            </a:r>
            <a:r>
              <a:rPr lang="en-US" dirty="0" smtClean="0"/>
              <a:t>method (Technique) </a:t>
            </a:r>
            <a:r>
              <a:rPr lang="en-US" dirty="0"/>
              <a:t>or a mathematical process for problem-solving </a:t>
            </a:r>
            <a:r>
              <a:rPr lang="en-US" dirty="0" smtClean="0"/>
              <a:t>also known as algorithm engineering </a:t>
            </a:r>
            <a:r>
              <a:rPr lang="en-US" dirty="0" err="1" smtClean="0"/>
              <a:t>eg</a:t>
            </a:r>
            <a:r>
              <a:rPr lang="en-US" dirty="0" smtClean="0"/>
              <a:t> Divide and Conquer.</a:t>
            </a:r>
            <a:endParaRPr lang="en-US" dirty="0"/>
          </a:p>
        </p:txBody>
      </p:sp>
      <p:sp>
        <p:nvSpPr>
          <p:cNvPr id="4" name="Text Placeholder 3"/>
          <p:cNvSpPr>
            <a:spLocks noGrp="1"/>
          </p:cNvSpPr>
          <p:nvPr>
            <p:ph type="body"/>
          </p:nvPr>
        </p:nvSpPr>
        <p:spPr>
          <a:xfrm>
            <a:off x="1079872" y="2547243"/>
            <a:ext cx="8494560" cy="946080"/>
          </a:xfrm>
        </p:spPr>
        <p:txBody>
          <a:bodyPr/>
          <a:lstStyle/>
          <a:p>
            <a:r>
              <a:rPr lang="en-US" b="1" dirty="0" smtClean="0"/>
              <a:t>Analysis </a:t>
            </a:r>
            <a:r>
              <a:rPr lang="en-US" b="1" dirty="0"/>
              <a:t>of algorithms</a:t>
            </a:r>
            <a:r>
              <a:rPr lang="en-US" dirty="0"/>
              <a:t> is the process of finding the computational complexity of algorithms – the amount of time, storage, or other resources needed to execute them. Usually, this involves determining a function that relates the length of an algorithm's input to the number of steps it takes (its time complexity) or the number of storage locations it uses (its space complexity</a:t>
            </a:r>
            <a:r>
              <a:rPr lang="en-US" dirty="0" smtClean="0"/>
              <a:t>).</a:t>
            </a:r>
          </a:p>
          <a:p>
            <a:endParaRPr lang="en-US" dirty="0" smtClean="0"/>
          </a:p>
          <a:p>
            <a:pPr lvl="0"/>
            <a:r>
              <a:rPr lang="en-US" b="1" dirty="0"/>
              <a:t>Worst-case: f (n)</a:t>
            </a:r>
            <a:r>
              <a:rPr lang="en-US" dirty="0"/>
              <a:t> defined by the maximum number of steps taken on any instance of size </a:t>
            </a:r>
            <a:r>
              <a:rPr lang="en-US" b="1" dirty="0"/>
              <a:t>n</a:t>
            </a:r>
            <a:r>
              <a:rPr lang="en-US" dirty="0"/>
              <a:t>.</a:t>
            </a:r>
          </a:p>
          <a:p>
            <a:pPr lvl="0"/>
            <a:r>
              <a:rPr lang="en-US" b="1" dirty="0"/>
              <a:t>Best-case: f (n)</a:t>
            </a:r>
            <a:r>
              <a:rPr lang="en-US" dirty="0"/>
              <a:t> defined by the minimum number of steps taken on any instance of size </a:t>
            </a:r>
            <a:r>
              <a:rPr lang="en-US" b="1" dirty="0"/>
              <a:t>n</a:t>
            </a:r>
            <a:r>
              <a:rPr lang="en-US" dirty="0"/>
              <a:t>.</a:t>
            </a:r>
          </a:p>
          <a:p>
            <a:r>
              <a:rPr lang="en-US" b="1" dirty="0"/>
              <a:t>Average case: f (n)</a:t>
            </a:r>
            <a:r>
              <a:rPr lang="en-US" dirty="0"/>
              <a:t> defined by the average number of steps taken on any instance of size </a:t>
            </a:r>
            <a:r>
              <a:rPr lang="en-US" b="1" dirty="0"/>
              <a:t>n</a:t>
            </a:r>
            <a:endParaRPr lang="en-US" dirty="0" smtClean="0"/>
          </a:p>
          <a:p>
            <a:endParaRPr lang="en-US" dirty="0"/>
          </a:p>
          <a:p>
            <a:endParaRPr lang="en-US" dirty="0"/>
          </a:p>
        </p:txBody>
      </p:sp>
    </p:spTree>
    <p:extLst>
      <p:ext uri="{BB962C8B-B14F-4D97-AF65-F5344CB8AC3E}">
        <p14:creationId xmlns:p14="http://schemas.microsoft.com/office/powerpoint/2010/main" val="1820561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Why study Algorithm</a:t>
            </a:r>
          </a:p>
        </p:txBody>
      </p:sp>
      <p:sp>
        <p:nvSpPr>
          <p:cNvPr id="3" name="Text Placeholder 2"/>
          <p:cNvSpPr>
            <a:spLocks noGrp="1"/>
          </p:cNvSpPr>
          <p:nvPr>
            <p:ph type="body"/>
          </p:nvPr>
        </p:nvSpPr>
        <p:spPr>
          <a:xfrm>
            <a:off x="503640" y="1107083"/>
            <a:ext cx="9073176" cy="4075837"/>
          </a:xfrm>
        </p:spPr>
        <p:txBody>
          <a:bodyPr>
            <a:normAutofit/>
          </a:bodyPr>
          <a:lstStyle/>
          <a:p>
            <a:pPr lvl="0"/>
            <a:r>
              <a:rPr lang="en-US" dirty="0" smtClean="0"/>
              <a:t>1. To </a:t>
            </a:r>
            <a:r>
              <a:rPr lang="en-US" dirty="0"/>
              <a:t>understand the basic idea of the problem.</a:t>
            </a:r>
          </a:p>
          <a:p>
            <a:pPr lvl="0"/>
            <a:r>
              <a:rPr lang="en-US" dirty="0" smtClean="0"/>
              <a:t>2. To </a:t>
            </a:r>
            <a:r>
              <a:rPr lang="en-US" dirty="0"/>
              <a:t>find an approach to solve the problem.</a:t>
            </a:r>
          </a:p>
          <a:p>
            <a:pPr lvl="0"/>
            <a:r>
              <a:rPr lang="en-US" dirty="0" smtClean="0"/>
              <a:t>3. To </a:t>
            </a:r>
            <a:r>
              <a:rPr lang="en-US" dirty="0"/>
              <a:t>improve the efficiency of existing techniques.</a:t>
            </a:r>
          </a:p>
          <a:p>
            <a:pPr lvl="0"/>
            <a:r>
              <a:rPr lang="en-US" dirty="0" smtClean="0"/>
              <a:t>4. To </a:t>
            </a:r>
            <a:r>
              <a:rPr lang="en-US" dirty="0"/>
              <a:t>understand the basic principles of designing the algorithms.</a:t>
            </a:r>
          </a:p>
          <a:p>
            <a:pPr lvl="0"/>
            <a:r>
              <a:rPr lang="en-US" dirty="0" smtClean="0"/>
              <a:t>5. To </a:t>
            </a:r>
            <a:r>
              <a:rPr lang="en-US" dirty="0"/>
              <a:t>compare the performance of the algorithm with respect to other techniques.</a:t>
            </a:r>
          </a:p>
          <a:p>
            <a:pPr lvl="0"/>
            <a:r>
              <a:rPr lang="en-US" dirty="0" smtClean="0"/>
              <a:t>6. It </a:t>
            </a:r>
            <a:r>
              <a:rPr lang="en-US" dirty="0"/>
              <a:t>is the best method of description without describing the implementation detail.</a:t>
            </a:r>
          </a:p>
          <a:p>
            <a:pPr lvl="0"/>
            <a:r>
              <a:rPr lang="en-US" dirty="0" smtClean="0"/>
              <a:t>7. To give a clear </a:t>
            </a:r>
            <a:r>
              <a:rPr lang="en-US" dirty="0"/>
              <a:t>description of requirements and goal of the problem to the designer.</a:t>
            </a:r>
          </a:p>
          <a:p>
            <a:pPr lvl="0"/>
            <a:r>
              <a:rPr lang="en-US" dirty="0" smtClean="0"/>
              <a:t>8.  To </a:t>
            </a:r>
            <a:r>
              <a:rPr lang="en-US" dirty="0"/>
              <a:t>understand the flow of the problem.</a:t>
            </a:r>
          </a:p>
          <a:p>
            <a:pPr lvl="0"/>
            <a:r>
              <a:rPr lang="en-US" dirty="0"/>
              <a:t>9</a:t>
            </a:r>
            <a:r>
              <a:rPr lang="en-US" dirty="0" smtClean="0"/>
              <a:t>. To </a:t>
            </a:r>
            <a:r>
              <a:rPr lang="en-US" dirty="0"/>
              <a:t>measure the behavior (or performance) of the methods in all cases (best cases, worst cases, average cases)</a:t>
            </a:r>
          </a:p>
          <a:p>
            <a:pPr lvl="0"/>
            <a:r>
              <a:rPr lang="en-US" dirty="0" smtClean="0"/>
              <a:t>10. To identify </a:t>
            </a:r>
            <a:r>
              <a:rPr lang="en-US" dirty="0"/>
              <a:t>the resources (memory, input-output) cycles required by the algorithm.</a:t>
            </a:r>
          </a:p>
          <a:p>
            <a:pPr lvl="0"/>
            <a:r>
              <a:rPr lang="en-US" dirty="0" smtClean="0"/>
              <a:t>11. </a:t>
            </a:r>
            <a:r>
              <a:rPr lang="en-US" dirty="0"/>
              <a:t>To understand the principle of designing.</a:t>
            </a:r>
          </a:p>
          <a:p>
            <a:pPr lvl="0"/>
            <a:r>
              <a:rPr lang="en-US" dirty="0" smtClean="0"/>
              <a:t>12. To measure </a:t>
            </a:r>
            <a:r>
              <a:rPr lang="en-US" dirty="0"/>
              <a:t>and analyze the complexity (time and space) of the problems concerning input size without implementing and running it; </a:t>
            </a:r>
            <a:r>
              <a:rPr lang="en-US" dirty="0" err="1" smtClean="0"/>
              <a:t>inorder</a:t>
            </a:r>
            <a:r>
              <a:rPr lang="en-US" dirty="0" smtClean="0"/>
              <a:t> to reduce </a:t>
            </a:r>
            <a:r>
              <a:rPr lang="en-US" dirty="0"/>
              <a:t>the cost of design.</a:t>
            </a:r>
          </a:p>
          <a:p>
            <a:pPr lvl="0"/>
            <a:endParaRPr lang="en-US" dirty="0"/>
          </a:p>
          <a:p>
            <a:endParaRPr lang="en-US" dirty="0" smtClean="0"/>
          </a:p>
          <a:p>
            <a:endParaRPr lang="en-US" dirty="0"/>
          </a:p>
        </p:txBody>
      </p:sp>
    </p:spTree>
    <p:extLst>
      <p:ext uri="{BB962C8B-B14F-4D97-AF65-F5344CB8AC3E}">
        <p14:creationId xmlns:p14="http://schemas.microsoft.com/office/powerpoint/2010/main" val="58025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Algorithm </a:t>
            </a:r>
            <a:r>
              <a:rPr lang="en-US" sz="3200" dirty="0" err="1" smtClean="0"/>
              <a:t>vs</a:t>
            </a:r>
            <a:r>
              <a:rPr lang="en-US" sz="3200" dirty="0" smtClean="0"/>
              <a:t> Program</a:t>
            </a:r>
            <a:endParaRPr lang="en-US" sz="3200" dirty="0"/>
          </a:p>
        </p:txBody>
      </p:sp>
      <p:pic>
        <p:nvPicPr>
          <p:cNvPr id="5" name="Picture 4" descr="DAA Need of Algorithm"/>
          <p:cNvPicPr/>
          <p:nvPr/>
        </p:nvPicPr>
        <p:blipFill>
          <a:blip r:embed="rId2" cstate="print"/>
          <a:srcRect/>
          <a:stretch>
            <a:fillRect/>
          </a:stretch>
        </p:blipFill>
        <p:spPr bwMode="auto">
          <a:xfrm>
            <a:off x="1295896" y="1467123"/>
            <a:ext cx="5943600" cy="2907030"/>
          </a:xfrm>
          <a:prstGeom prst="rect">
            <a:avLst/>
          </a:prstGeom>
          <a:noFill/>
          <a:ln w="9525">
            <a:noFill/>
            <a:miter lim="800000"/>
            <a:headEnd/>
            <a:tailEnd/>
          </a:ln>
        </p:spPr>
      </p:pic>
    </p:spTree>
    <p:extLst>
      <p:ext uri="{BB962C8B-B14F-4D97-AF65-F5344CB8AC3E}">
        <p14:creationId xmlns:p14="http://schemas.microsoft.com/office/powerpoint/2010/main" val="834858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2952080" y="1179091"/>
            <a:ext cx="180020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988084" y="1359981"/>
            <a:ext cx="1548172" cy="369332"/>
          </a:xfrm>
          <a:prstGeom prst="rect">
            <a:avLst/>
          </a:prstGeom>
          <a:noFill/>
        </p:spPr>
        <p:txBody>
          <a:bodyPr wrap="square" rtlCol="0">
            <a:spAutoFit/>
          </a:bodyPr>
          <a:lstStyle/>
          <a:p>
            <a:r>
              <a:rPr lang="en-US" dirty="0" smtClean="0"/>
              <a:t>Algorithm</a:t>
            </a:r>
          </a:p>
        </p:txBody>
      </p:sp>
      <p:cxnSp>
        <p:nvCxnSpPr>
          <p:cNvPr id="7" name="Straight Arrow Connector 6"/>
          <p:cNvCxnSpPr/>
          <p:nvPr/>
        </p:nvCxnSpPr>
        <p:spPr>
          <a:xfrm>
            <a:off x="4392240" y="1431119"/>
            <a:ext cx="14401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015976" y="1431119"/>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52280" y="1548423"/>
            <a:ext cx="2794483" cy="646331"/>
          </a:xfrm>
          <a:prstGeom prst="rect">
            <a:avLst/>
          </a:prstGeom>
          <a:noFill/>
        </p:spPr>
        <p:txBody>
          <a:bodyPr wrap="none" rtlCol="0">
            <a:spAutoFit/>
          </a:bodyPr>
          <a:lstStyle/>
          <a:p>
            <a:r>
              <a:rPr lang="en-US" dirty="0" smtClean="0"/>
              <a:t>Output (A1&lt; A2&lt; </a:t>
            </a:r>
            <a:r>
              <a:rPr lang="en-US" dirty="0"/>
              <a:t>A3 </a:t>
            </a:r>
            <a:r>
              <a:rPr lang="en-US" dirty="0" smtClean="0"/>
              <a:t>&lt;A4</a:t>
            </a:r>
            <a:r>
              <a:rPr lang="en-US" dirty="0"/>
              <a:t>)</a:t>
            </a:r>
          </a:p>
          <a:p>
            <a:endParaRPr lang="en-US" dirty="0"/>
          </a:p>
        </p:txBody>
      </p:sp>
      <p:sp>
        <p:nvSpPr>
          <p:cNvPr id="11" name="TextBox 10"/>
          <p:cNvSpPr txBox="1"/>
          <p:nvPr/>
        </p:nvSpPr>
        <p:spPr>
          <a:xfrm>
            <a:off x="2087983" y="1498481"/>
            <a:ext cx="697627" cy="369332"/>
          </a:xfrm>
          <a:prstGeom prst="rect">
            <a:avLst/>
          </a:prstGeom>
          <a:noFill/>
        </p:spPr>
        <p:txBody>
          <a:bodyPr wrap="none" rtlCol="0">
            <a:spAutoFit/>
          </a:bodyPr>
          <a:lstStyle/>
          <a:p>
            <a:r>
              <a:rPr lang="en-US" dirty="0"/>
              <a:t>I</a:t>
            </a:r>
            <a:r>
              <a:rPr lang="en-US" dirty="0" smtClean="0"/>
              <a:t>nput</a:t>
            </a:r>
            <a:endParaRPr lang="en-US" dirty="0"/>
          </a:p>
        </p:txBody>
      </p:sp>
      <p:sp>
        <p:nvSpPr>
          <p:cNvPr id="13" name="TextBox 12"/>
          <p:cNvSpPr txBox="1"/>
          <p:nvPr/>
        </p:nvSpPr>
        <p:spPr>
          <a:xfrm>
            <a:off x="1205401" y="1925979"/>
            <a:ext cx="1621149" cy="369332"/>
          </a:xfrm>
          <a:prstGeom prst="rect">
            <a:avLst/>
          </a:prstGeom>
          <a:noFill/>
        </p:spPr>
        <p:txBody>
          <a:bodyPr wrap="none" rtlCol="0">
            <a:spAutoFit/>
          </a:bodyPr>
          <a:lstStyle/>
          <a:p>
            <a:r>
              <a:rPr lang="en-US" dirty="0" smtClean="0"/>
              <a:t>(A1 A2 A3 A4)</a:t>
            </a:r>
            <a:endParaRPr lang="en-US" dirty="0"/>
          </a:p>
        </p:txBody>
      </p:sp>
      <p:sp>
        <p:nvSpPr>
          <p:cNvPr id="15" name="Rectangle 14"/>
          <p:cNvSpPr/>
          <p:nvPr/>
        </p:nvSpPr>
        <p:spPr>
          <a:xfrm>
            <a:off x="1332817" y="2403227"/>
            <a:ext cx="5038725" cy="1477328"/>
          </a:xfrm>
          <a:prstGeom prst="rect">
            <a:avLst/>
          </a:prstGeom>
        </p:spPr>
        <p:txBody>
          <a:bodyPr>
            <a:spAutoFit/>
          </a:bodyPr>
          <a:lstStyle/>
          <a:p>
            <a:pPr lvl="0"/>
            <a:r>
              <a:rPr lang="en-US" b="1" dirty="0"/>
              <a:t>Input:</a:t>
            </a:r>
            <a:endParaRPr lang="en-US" dirty="0"/>
          </a:p>
          <a:p>
            <a:pPr lvl="0"/>
            <a:r>
              <a:rPr lang="en-US" dirty="0"/>
              <a:t>A sequence of n number (a</a:t>
            </a:r>
            <a:r>
              <a:rPr lang="en-US" baseline="-25000" dirty="0"/>
              <a:t>1</a:t>
            </a:r>
            <a:r>
              <a:rPr lang="en-US" dirty="0"/>
              <a:t>, a</a:t>
            </a:r>
            <a:r>
              <a:rPr lang="en-US" baseline="-25000" dirty="0"/>
              <a:t>2</a:t>
            </a:r>
            <a:r>
              <a:rPr lang="en-US" dirty="0"/>
              <a:t>,......a</a:t>
            </a:r>
            <a:r>
              <a:rPr lang="en-US" baseline="-25000" dirty="0"/>
              <a:t>n</a:t>
            </a:r>
            <a:r>
              <a:rPr lang="en-US" dirty="0"/>
              <a:t>)</a:t>
            </a:r>
          </a:p>
          <a:p>
            <a:pPr lvl="0"/>
            <a:r>
              <a:rPr lang="en-US" b="1" dirty="0"/>
              <a:t>Output:</a:t>
            </a:r>
            <a:endParaRPr lang="en-US" dirty="0"/>
          </a:p>
          <a:p>
            <a:pPr lvl="0"/>
            <a:r>
              <a:rPr lang="en-US" dirty="0"/>
              <a:t>A permutation (reordering) (a'</a:t>
            </a:r>
            <a:r>
              <a:rPr lang="en-US" baseline="-25000" dirty="0"/>
              <a:t>1</a:t>
            </a:r>
            <a:r>
              <a:rPr lang="en-US" dirty="0"/>
              <a:t>, a'</a:t>
            </a:r>
            <a:r>
              <a:rPr lang="en-US" baseline="-25000" dirty="0"/>
              <a:t>2</a:t>
            </a:r>
            <a:r>
              <a:rPr lang="en-US" dirty="0"/>
              <a:t> .... </a:t>
            </a:r>
            <a:r>
              <a:rPr lang="en-US" dirty="0" err="1"/>
              <a:t>a'</a:t>
            </a:r>
            <a:r>
              <a:rPr lang="en-US" baseline="-25000" dirty="0" err="1"/>
              <a:t>n</a:t>
            </a:r>
            <a:r>
              <a:rPr lang="en-US" dirty="0"/>
              <a:t>) of the input sequence such that (a'</a:t>
            </a:r>
            <a:r>
              <a:rPr lang="en-US" baseline="-25000" dirty="0"/>
              <a:t>1</a:t>
            </a:r>
            <a:r>
              <a:rPr lang="en-US" dirty="0"/>
              <a:t> ≤ a'</a:t>
            </a:r>
            <a:r>
              <a:rPr lang="en-US" baseline="-25000" dirty="0"/>
              <a:t>2</a:t>
            </a:r>
            <a:r>
              <a:rPr lang="en-US" dirty="0"/>
              <a:t> ≤ ....≤ </a:t>
            </a:r>
            <a:r>
              <a:rPr lang="en-US" dirty="0" err="1"/>
              <a:t>a'</a:t>
            </a:r>
            <a:r>
              <a:rPr lang="en-US" baseline="-25000" dirty="0" err="1"/>
              <a:t>n</a:t>
            </a:r>
            <a:r>
              <a:rPr lang="en-US" dirty="0"/>
              <a:t>)</a:t>
            </a:r>
          </a:p>
        </p:txBody>
      </p:sp>
    </p:spTree>
    <p:extLst>
      <p:ext uri="{BB962C8B-B14F-4D97-AF65-F5344CB8AC3E}">
        <p14:creationId xmlns:p14="http://schemas.microsoft.com/office/powerpoint/2010/main" val="3990902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1577</TotalTime>
  <Words>602</Words>
  <Application>Microsoft Office PowerPoint</Application>
  <PresentationFormat>Custom</PresentationFormat>
  <Paragraphs>94</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Office Theme</vt:lpstr>
      <vt:lpstr>PowerPoint Presentation</vt:lpstr>
      <vt:lpstr>PowerPoint Presentation</vt:lpstr>
      <vt:lpstr>PowerPoint Presentation</vt:lpstr>
      <vt:lpstr>PowerPoint Presentation</vt:lpstr>
      <vt:lpstr>Design , Analysis Implement and Experiment</vt:lpstr>
      <vt:lpstr>Definitions Cont…</vt:lpstr>
      <vt:lpstr>Why study Algorithm</vt:lpstr>
      <vt:lpstr>Algorithm vs Program</vt:lpstr>
      <vt:lpstr>PowerPoint Presentation</vt:lpstr>
      <vt:lpstr>Characteristics of a Good algorithm</vt:lpstr>
      <vt:lpstr>Algorithm example</vt:lpstr>
      <vt:lpstr>PowerPoint Presentation</vt:lpstr>
      <vt:lpstr>PowerPoint Presentation</vt:lpstr>
      <vt:lpstr>PowerPoint Presentation</vt:lpstr>
      <vt:lpstr>Divide and Conquer</vt:lpstr>
      <vt:lpstr>PowerPoint Presentation</vt:lpstr>
      <vt:lpstr>REFERENCE MATERIALS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46</cp:revision>
  <dcterms:modified xsi:type="dcterms:W3CDTF">2021-11-23T09:52:07Z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2020-05-29T08:41:07Z</dcterms:created>
  <dc:creator>MOSES THIGA</dc:creator>
  <dc:description/>
  <dc:language>en-GB</dc:language>
  <cp:lastModifiedBy>MOSES THIGA</cp:lastModifiedBy>
  <dcterms:modified xsi:type="dcterms:W3CDTF">2020-05-30T22:09:57Z</dcterms:modified>
  <cp:revision>12</cp:revision>
  <dc:subject/>
  <dc:title/>
</cp:coreProperties>
</file>