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62" r:id="rId6"/>
    <p:sldId id="263" r:id="rId7"/>
    <p:sldId id="281" r:id="rId8"/>
    <p:sldId id="282" r:id="rId9"/>
    <p:sldId id="280" r:id="rId10"/>
    <p:sldId id="283" r:id="rId11"/>
    <p:sldId id="284" r:id="rId12"/>
    <p:sldId id="285" r:id="rId13"/>
    <p:sldId id="304"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279" r:id="rId33"/>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786">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0" autoAdjust="0"/>
    <p:restoredTop sz="94660"/>
  </p:normalViewPr>
  <p:slideViewPr>
    <p:cSldViewPr>
      <p:cViewPr>
        <p:scale>
          <a:sx n="80" d="100"/>
          <a:sy n="80" d="100"/>
        </p:scale>
        <p:origin x="-690" y="-72"/>
      </p:cViewPr>
      <p:guideLst>
        <p:guide orient="horz" pos="1786"/>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25" name="PlaceHolder 2"/>
          <p:cNvSpPr>
            <a:spLocks noGrp="1"/>
          </p:cNvSpPr>
          <p:nvPr>
            <p:ph type="body"/>
          </p:nvPr>
        </p:nvSpPr>
        <p:spPr>
          <a:xfrm>
            <a:off x="503640" y="1326240"/>
            <a:ext cx="9070560" cy="1839600"/>
          </a:xfrm>
          <a:prstGeom prst="rect">
            <a:avLst/>
          </a:prstGeom>
        </p:spPr>
        <p:txBody>
          <a:bodyPr lIns="0" tIns="0" rIns="0" bIns="0">
            <a:normAutofit/>
          </a:bodyPr>
          <a:lstStyle/>
          <a:p>
            <a:endParaRPr lang="en-GB" sz="3200" b="0" strike="noStrike" spc="-1">
              <a:latin typeface="Arial"/>
            </a:endParaRPr>
          </a:p>
        </p:txBody>
      </p:sp>
      <p:sp>
        <p:nvSpPr>
          <p:cNvPr id="26" name="PlaceHolder 3"/>
          <p:cNvSpPr>
            <a:spLocks noGrp="1"/>
          </p:cNvSpPr>
          <p:nvPr>
            <p:ph type="body"/>
          </p:nvPr>
        </p:nvSpPr>
        <p:spPr>
          <a:xfrm>
            <a:off x="503640" y="3341160"/>
            <a:ext cx="907056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28"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a:endParaRPr>
          </a:p>
        </p:txBody>
      </p:sp>
      <p:sp>
        <p:nvSpPr>
          <p:cNvPr id="29"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a:endParaRPr>
          </a:p>
        </p:txBody>
      </p:sp>
      <p:sp>
        <p:nvSpPr>
          <p:cNvPr id="30" name="PlaceHolder 4"/>
          <p:cNvSpPr>
            <a:spLocks noGrp="1"/>
          </p:cNvSpPr>
          <p:nvPr>
            <p:ph type="body"/>
          </p:nvPr>
        </p:nvSpPr>
        <p:spPr>
          <a:xfrm>
            <a:off x="503640" y="3341160"/>
            <a:ext cx="4426200" cy="1839600"/>
          </a:xfrm>
          <a:prstGeom prst="rect">
            <a:avLst/>
          </a:prstGeom>
        </p:spPr>
        <p:txBody>
          <a:bodyPr lIns="0" tIns="0" rIns="0" bIns="0">
            <a:normAutofit/>
          </a:bodyPr>
          <a:lstStyle/>
          <a:p>
            <a:endParaRPr lang="en-GB" sz="3200" b="0" strike="noStrike" spc="-1">
              <a:latin typeface="Arial"/>
            </a:endParaRPr>
          </a:p>
        </p:txBody>
      </p:sp>
      <p:sp>
        <p:nvSpPr>
          <p:cNvPr id="31" name="PlaceHolder 5"/>
          <p:cNvSpPr>
            <a:spLocks noGrp="1"/>
          </p:cNvSpPr>
          <p:nvPr>
            <p:ph type="body"/>
          </p:nvPr>
        </p:nvSpPr>
        <p:spPr>
          <a:xfrm>
            <a:off x="5151600" y="3341160"/>
            <a:ext cx="442620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33" name="PlaceHolder 2"/>
          <p:cNvSpPr>
            <a:spLocks noGrp="1"/>
          </p:cNvSpPr>
          <p:nvPr>
            <p:ph type="body"/>
          </p:nvPr>
        </p:nvSpPr>
        <p:spPr>
          <a:xfrm>
            <a:off x="503640" y="1326240"/>
            <a:ext cx="2920320" cy="1839600"/>
          </a:xfrm>
          <a:prstGeom prst="rect">
            <a:avLst/>
          </a:prstGeom>
        </p:spPr>
        <p:txBody>
          <a:bodyPr lIns="0" tIns="0" rIns="0" bIns="0">
            <a:normAutofit/>
          </a:bodyPr>
          <a:lstStyle/>
          <a:p>
            <a:endParaRPr lang="en-GB" sz="3200" b="0" strike="noStrike" spc="-1">
              <a:latin typeface="Arial"/>
            </a:endParaRPr>
          </a:p>
        </p:txBody>
      </p:sp>
      <p:sp>
        <p:nvSpPr>
          <p:cNvPr id="34" name="PlaceHolder 3"/>
          <p:cNvSpPr>
            <a:spLocks noGrp="1"/>
          </p:cNvSpPr>
          <p:nvPr>
            <p:ph type="body"/>
          </p:nvPr>
        </p:nvSpPr>
        <p:spPr>
          <a:xfrm>
            <a:off x="3570480" y="1326240"/>
            <a:ext cx="2920320" cy="1839600"/>
          </a:xfrm>
          <a:prstGeom prst="rect">
            <a:avLst/>
          </a:prstGeom>
        </p:spPr>
        <p:txBody>
          <a:bodyPr lIns="0" tIns="0" rIns="0" bIns="0">
            <a:normAutofit/>
          </a:bodyPr>
          <a:lstStyle/>
          <a:p>
            <a:endParaRPr lang="en-GB" sz="3200" b="0" strike="noStrike" spc="-1">
              <a:latin typeface="Arial"/>
            </a:endParaRPr>
          </a:p>
        </p:txBody>
      </p:sp>
      <p:sp>
        <p:nvSpPr>
          <p:cNvPr id="35" name="PlaceHolder 4"/>
          <p:cNvSpPr>
            <a:spLocks noGrp="1"/>
          </p:cNvSpPr>
          <p:nvPr>
            <p:ph type="body"/>
          </p:nvPr>
        </p:nvSpPr>
        <p:spPr>
          <a:xfrm>
            <a:off x="6636960" y="1326240"/>
            <a:ext cx="2920320" cy="1839600"/>
          </a:xfrm>
          <a:prstGeom prst="rect">
            <a:avLst/>
          </a:prstGeom>
        </p:spPr>
        <p:txBody>
          <a:bodyPr lIns="0" tIns="0" rIns="0" bIns="0">
            <a:normAutofit/>
          </a:bodyPr>
          <a:lstStyle/>
          <a:p>
            <a:endParaRPr lang="en-GB" sz="3200" b="0" strike="noStrike" spc="-1">
              <a:latin typeface="Arial"/>
            </a:endParaRPr>
          </a:p>
        </p:txBody>
      </p:sp>
      <p:sp>
        <p:nvSpPr>
          <p:cNvPr id="36" name="PlaceHolder 5"/>
          <p:cNvSpPr>
            <a:spLocks noGrp="1"/>
          </p:cNvSpPr>
          <p:nvPr>
            <p:ph type="body"/>
          </p:nvPr>
        </p:nvSpPr>
        <p:spPr>
          <a:xfrm>
            <a:off x="503640" y="3341160"/>
            <a:ext cx="2920320" cy="1839600"/>
          </a:xfrm>
          <a:prstGeom prst="rect">
            <a:avLst/>
          </a:prstGeom>
        </p:spPr>
        <p:txBody>
          <a:bodyPr lIns="0" tIns="0" rIns="0" bIns="0">
            <a:normAutofit/>
          </a:bodyPr>
          <a:lstStyle/>
          <a:p>
            <a:endParaRPr lang="en-GB" sz="3200" b="0" strike="noStrike" spc="-1">
              <a:latin typeface="Arial"/>
            </a:endParaRPr>
          </a:p>
        </p:txBody>
      </p:sp>
      <p:sp>
        <p:nvSpPr>
          <p:cNvPr id="37" name="PlaceHolder 6"/>
          <p:cNvSpPr>
            <a:spLocks noGrp="1"/>
          </p:cNvSpPr>
          <p:nvPr>
            <p:ph type="body"/>
          </p:nvPr>
        </p:nvSpPr>
        <p:spPr>
          <a:xfrm>
            <a:off x="3570480" y="3341160"/>
            <a:ext cx="2920320" cy="1839600"/>
          </a:xfrm>
          <a:prstGeom prst="rect">
            <a:avLst/>
          </a:prstGeom>
        </p:spPr>
        <p:txBody>
          <a:bodyPr lIns="0" tIns="0" rIns="0" bIns="0">
            <a:normAutofit/>
          </a:bodyPr>
          <a:lstStyle/>
          <a:p>
            <a:endParaRPr lang="en-GB" sz="3200" b="0" strike="noStrike" spc="-1">
              <a:latin typeface="Arial"/>
            </a:endParaRPr>
          </a:p>
        </p:txBody>
      </p:sp>
      <p:sp>
        <p:nvSpPr>
          <p:cNvPr id="38" name="PlaceHolder 7"/>
          <p:cNvSpPr>
            <a:spLocks noGrp="1"/>
          </p:cNvSpPr>
          <p:nvPr>
            <p:ph type="body"/>
          </p:nvPr>
        </p:nvSpPr>
        <p:spPr>
          <a:xfrm>
            <a:off x="6636960" y="3341160"/>
            <a:ext cx="292032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43" name="PlaceHolder 2"/>
          <p:cNvSpPr>
            <a:spLocks noGrp="1"/>
          </p:cNvSpPr>
          <p:nvPr>
            <p:ph type="subTitle"/>
          </p:nvPr>
        </p:nvSpPr>
        <p:spPr>
          <a:xfrm>
            <a:off x="503640" y="1326240"/>
            <a:ext cx="9070560" cy="38566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45" name="PlaceHolder 2"/>
          <p:cNvSpPr>
            <a:spLocks noGrp="1"/>
          </p:cNvSpPr>
          <p:nvPr>
            <p:ph type="body"/>
          </p:nvPr>
        </p:nvSpPr>
        <p:spPr>
          <a:xfrm>
            <a:off x="503640" y="1326240"/>
            <a:ext cx="9070560" cy="38566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47" name="PlaceHolder 2"/>
          <p:cNvSpPr>
            <a:spLocks noGrp="1"/>
          </p:cNvSpPr>
          <p:nvPr>
            <p:ph type="body"/>
          </p:nvPr>
        </p:nvSpPr>
        <p:spPr>
          <a:xfrm>
            <a:off x="503640" y="1326240"/>
            <a:ext cx="4426200" cy="3856680"/>
          </a:xfrm>
          <a:prstGeom prst="rect">
            <a:avLst/>
          </a:prstGeom>
        </p:spPr>
        <p:txBody>
          <a:bodyPr lIns="0" tIns="0" rIns="0" bIns="0">
            <a:normAutofit/>
          </a:bodyPr>
          <a:lstStyle/>
          <a:p>
            <a:endParaRPr lang="en-GB" sz="3200" b="0" strike="noStrike" spc="-1">
              <a:latin typeface="Arial"/>
            </a:endParaRPr>
          </a:p>
        </p:txBody>
      </p:sp>
      <p:sp>
        <p:nvSpPr>
          <p:cNvPr id="48" name="PlaceHolder 3"/>
          <p:cNvSpPr>
            <a:spLocks noGrp="1"/>
          </p:cNvSpPr>
          <p:nvPr>
            <p:ph type="body"/>
          </p:nvPr>
        </p:nvSpPr>
        <p:spPr>
          <a:xfrm>
            <a:off x="5151600" y="1326240"/>
            <a:ext cx="4426200" cy="38566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079640" y="225720"/>
            <a:ext cx="8494560" cy="438660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52"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a:endParaRPr>
          </a:p>
        </p:txBody>
      </p:sp>
      <p:sp>
        <p:nvSpPr>
          <p:cNvPr id="53" name="PlaceHolder 3"/>
          <p:cNvSpPr>
            <a:spLocks noGrp="1"/>
          </p:cNvSpPr>
          <p:nvPr>
            <p:ph type="body"/>
          </p:nvPr>
        </p:nvSpPr>
        <p:spPr>
          <a:xfrm>
            <a:off x="5151600" y="1326240"/>
            <a:ext cx="4426200" cy="3856680"/>
          </a:xfrm>
          <a:prstGeom prst="rect">
            <a:avLst/>
          </a:prstGeom>
        </p:spPr>
        <p:txBody>
          <a:bodyPr lIns="0" tIns="0" rIns="0" bIns="0">
            <a:normAutofit/>
          </a:bodyPr>
          <a:lstStyle/>
          <a:p>
            <a:endParaRPr lang="en-GB" sz="3200" b="0" strike="noStrike" spc="-1">
              <a:latin typeface="Arial"/>
            </a:endParaRPr>
          </a:p>
        </p:txBody>
      </p:sp>
      <p:sp>
        <p:nvSpPr>
          <p:cNvPr id="54" name="PlaceHolder 4"/>
          <p:cNvSpPr>
            <a:spLocks noGrp="1"/>
          </p:cNvSpPr>
          <p:nvPr>
            <p:ph type="body"/>
          </p:nvPr>
        </p:nvSpPr>
        <p:spPr>
          <a:xfrm>
            <a:off x="503640" y="3341160"/>
            <a:ext cx="442620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4" name="PlaceHolder 2"/>
          <p:cNvSpPr>
            <a:spLocks noGrp="1"/>
          </p:cNvSpPr>
          <p:nvPr>
            <p:ph type="subTitle"/>
          </p:nvPr>
        </p:nvSpPr>
        <p:spPr>
          <a:xfrm>
            <a:off x="503640" y="1326240"/>
            <a:ext cx="9070560" cy="38566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56" name="PlaceHolder 2"/>
          <p:cNvSpPr>
            <a:spLocks noGrp="1"/>
          </p:cNvSpPr>
          <p:nvPr>
            <p:ph type="body"/>
          </p:nvPr>
        </p:nvSpPr>
        <p:spPr>
          <a:xfrm>
            <a:off x="503640" y="1326240"/>
            <a:ext cx="4426200" cy="3856680"/>
          </a:xfrm>
          <a:prstGeom prst="rect">
            <a:avLst/>
          </a:prstGeom>
        </p:spPr>
        <p:txBody>
          <a:bodyPr lIns="0" tIns="0" rIns="0" bIns="0">
            <a:normAutofit/>
          </a:bodyPr>
          <a:lstStyle/>
          <a:p>
            <a:endParaRPr lang="en-GB" sz="3200" b="0" strike="noStrike" spc="-1">
              <a:latin typeface="Arial"/>
            </a:endParaRPr>
          </a:p>
        </p:txBody>
      </p:sp>
      <p:sp>
        <p:nvSpPr>
          <p:cNvPr id="57"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a:endParaRPr>
          </a:p>
        </p:txBody>
      </p:sp>
      <p:sp>
        <p:nvSpPr>
          <p:cNvPr id="58" name="PlaceHolder 4"/>
          <p:cNvSpPr>
            <a:spLocks noGrp="1"/>
          </p:cNvSpPr>
          <p:nvPr>
            <p:ph type="body"/>
          </p:nvPr>
        </p:nvSpPr>
        <p:spPr>
          <a:xfrm>
            <a:off x="5151600" y="3341160"/>
            <a:ext cx="442620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60"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a:endParaRPr>
          </a:p>
        </p:txBody>
      </p:sp>
      <p:sp>
        <p:nvSpPr>
          <p:cNvPr id="61"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a:endParaRPr>
          </a:p>
        </p:txBody>
      </p:sp>
      <p:sp>
        <p:nvSpPr>
          <p:cNvPr id="62" name="PlaceHolder 4"/>
          <p:cNvSpPr>
            <a:spLocks noGrp="1"/>
          </p:cNvSpPr>
          <p:nvPr>
            <p:ph type="body"/>
          </p:nvPr>
        </p:nvSpPr>
        <p:spPr>
          <a:xfrm>
            <a:off x="503640" y="3341160"/>
            <a:ext cx="907056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64" name="PlaceHolder 2"/>
          <p:cNvSpPr>
            <a:spLocks noGrp="1"/>
          </p:cNvSpPr>
          <p:nvPr>
            <p:ph type="body"/>
          </p:nvPr>
        </p:nvSpPr>
        <p:spPr>
          <a:xfrm>
            <a:off x="503640" y="1326240"/>
            <a:ext cx="9070560" cy="1839600"/>
          </a:xfrm>
          <a:prstGeom prst="rect">
            <a:avLst/>
          </a:prstGeom>
        </p:spPr>
        <p:txBody>
          <a:bodyPr lIns="0" tIns="0" rIns="0" bIns="0">
            <a:normAutofit/>
          </a:bodyPr>
          <a:lstStyle/>
          <a:p>
            <a:endParaRPr lang="en-GB" sz="3200" b="0" strike="noStrike" spc="-1">
              <a:latin typeface="Arial"/>
            </a:endParaRPr>
          </a:p>
        </p:txBody>
      </p:sp>
      <p:sp>
        <p:nvSpPr>
          <p:cNvPr id="65" name="PlaceHolder 3"/>
          <p:cNvSpPr>
            <a:spLocks noGrp="1"/>
          </p:cNvSpPr>
          <p:nvPr>
            <p:ph type="body"/>
          </p:nvPr>
        </p:nvSpPr>
        <p:spPr>
          <a:xfrm>
            <a:off x="503640" y="3341160"/>
            <a:ext cx="907056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67"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a:endParaRPr>
          </a:p>
        </p:txBody>
      </p:sp>
      <p:sp>
        <p:nvSpPr>
          <p:cNvPr id="68"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a:endParaRPr>
          </a:p>
        </p:txBody>
      </p:sp>
      <p:sp>
        <p:nvSpPr>
          <p:cNvPr id="69" name="PlaceHolder 4"/>
          <p:cNvSpPr>
            <a:spLocks noGrp="1"/>
          </p:cNvSpPr>
          <p:nvPr>
            <p:ph type="body"/>
          </p:nvPr>
        </p:nvSpPr>
        <p:spPr>
          <a:xfrm>
            <a:off x="503640" y="3341160"/>
            <a:ext cx="4426200" cy="1839600"/>
          </a:xfrm>
          <a:prstGeom prst="rect">
            <a:avLst/>
          </a:prstGeom>
        </p:spPr>
        <p:txBody>
          <a:bodyPr lIns="0" tIns="0" rIns="0" bIns="0">
            <a:normAutofit/>
          </a:bodyPr>
          <a:lstStyle/>
          <a:p>
            <a:endParaRPr lang="en-GB" sz="3200" b="0" strike="noStrike" spc="-1">
              <a:latin typeface="Arial"/>
            </a:endParaRPr>
          </a:p>
        </p:txBody>
      </p:sp>
      <p:sp>
        <p:nvSpPr>
          <p:cNvPr id="70" name="PlaceHolder 5"/>
          <p:cNvSpPr>
            <a:spLocks noGrp="1"/>
          </p:cNvSpPr>
          <p:nvPr>
            <p:ph type="body"/>
          </p:nvPr>
        </p:nvSpPr>
        <p:spPr>
          <a:xfrm>
            <a:off x="5151600" y="3341160"/>
            <a:ext cx="442620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72" name="PlaceHolder 2"/>
          <p:cNvSpPr>
            <a:spLocks noGrp="1"/>
          </p:cNvSpPr>
          <p:nvPr>
            <p:ph type="body"/>
          </p:nvPr>
        </p:nvSpPr>
        <p:spPr>
          <a:xfrm>
            <a:off x="503640" y="1326240"/>
            <a:ext cx="2920320" cy="1839600"/>
          </a:xfrm>
          <a:prstGeom prst="rect">
            <a:avLst/>
          </a:prstGeom>
        </p:spPr>
        <p:txBody>
          <a:bodyPr lIns="0" tIns="0" rIns="0" bIns="0">
            <a:normAutofit/>
          </a:bodyPr>
          <a:lstStyle/>
          <a:p>
            <a:endParaRPr lang="en-GB" sz="3200" b="0" strike="noStrike" spc="-1">
              <a:latin typeface="Arial"/>
            </a:endParaRPr>
          </a:p>
        </p:txBody>
      </p:sp>
      <p:sp>
        <p:nvSpPr>
          <p:cNvPr id="73" name="PlaceHolder 3"/>
          <p:cNvSpPr>
            <a:spLocks noGrp="1"/>
          </p:cNvSpPr>
          <p:nvPr>
            <p:ph type="body"/>
          </p:nvPr>
        </p:nvSpPr>
        <p:spPr>
          <a:xfrm>
            <a:off x="3570480" y="1326240"/>
            <a:ext cx="2920320" cy="1839600"/>
          </a:xfrm>
          <a:prstGeom prst="rect">
            <a:avLst/>
          </a:prstGeom>
        </p:spPr>
        <p:txBody>
          <a:bodyPr lIns="0" tIns="0" rIns="0" bIns="0">
            <a:normAutofit/>
          </a:bodyPr>
          <a:lstStyle/>
          <a:p>
            <a:endParaRPr lang="en-GB" sz="3200" b="0" strike="noStrike" spc="-1">
              <a:latin typeface="Arial"/>
            </a:endParaRPr>
          </a:p>
        </p:txBody>
      </p:sp>
      <p:sp>
        <p:nvSpPr>
          <p:cNvPr id="74" name="PlaceHolder 4"/>
          <p:cNvSpPr>
            <a:spLocks noGrp="1"/>
          </p:cNvSpPr>
          <p:nvPr>
            <p:ph type="body"/>
          </p:nvPr>
        </p:nvSpPr>
        <p:spPr>
          <a:xfrm>
            <a:off x="6636960" y="1326240"/>
            <a:ext cx="2920320" cy="1839600"/>
          </a:xfrm>
          <a:prstGeom prst="rect">
            <a:avLst/>
          </a:prstGeom>
        </p:spPr>
        <p:txBody>
          <a:bodyPr lIns="0" tIns="0" rIns="0" bIns="0">
            <a:normAutofit/>
          </a:bodyPr>
          <a:lstStyle/>
          <a:p>
            <a:endParaRPr lang="en-GB" sz="3200" b="0" strike="noStrike" spc="-1">
              <a:latin typeface="Arial"/>
            </a:endParaRPr>
          </a:p>
        </p:txBody>
      </p:sp>
      <p:sp>
        <p:nvSpPr>
          <p:cNvPr id="75" name="PlaceHolder 5"/>
          <p:cNvSpPr>
            <a:spLocks noGrp="1"/>
          </p:cNvSpPr>
          <p:nvPr>
            <p:ph type="body"/>
          </p:nvPr>
        </p:nvSpPr>
        <p:spPr>
          <a:xfrm>
            <a:off x="503640" y="3341160"/>
            <a:ext cx="2920320" cy="1839600"/>
          </a:xfrm>
          <a:prstGeom prst="rect">
            <a:avLst/>
          </a:prstGeom>
        </p:spPr>
        <p:txBody>
          <a:bodyPr lIns="0" tIns="0" rIns="0" bIns="0">
            <a:normAutofit/>
          </a:bodyPr>
          <a:lstStyle/>
          <a:p>
            <a:endParaRPr lang="en-GB" sz="3200" b="0" strike="noStrike" spc="-1">
              <a:latin typeface="Arial"/>
            </a:endParaRPr>
          </a:p>
        </p:txBody>
      </p:sp>
      <p:sp>
        <p:nvSpPr>
          <p:cNvPr id="76" name="PlaceHolder 6"/>
          <p:cNvSpPr>
            <a:spLocks noGrp="1"/>
          </p:cNvSpPr>
          <p:nvPr>
            <p:ph type="body"/>
          </p:nvPr>
        </p:nvSpPr>
        <p:spPr>
          <a:xfrm>
            <a:off x="3570480" y="3341160"/>
            <a:ext cx="2920320" cy="1839600"/>
          </a:xfrm>
          <a:prstGeom prst="rect">
            <a:avLst/>
          </a:prstGeom>
        </p:spPr>
        <p:txBody>
          <a:bodyPr lIns="0" tIns="0" rIns="0" bIns="0">
            <a:normAutofit/>
          </a:bodyPr>
          <a:lstStyle/>
          <a:p>
            <a:endParaRPr lang="en-GB" sz="3200" b="0" strike="noStrike" spc="-1">
              <a:latin typeface="Arial"/>
            </a:endParaRPr>
          </a:p>
        </p:txBody>
      </p:sp>
      <p:sp>
        <p:nvSpPr>
          <p:cNvPr id="77" name="PlaceHolder 7"/>
          <p:cNvSpPr>
            <a:spLocks noGrp="1"/>
          </p:cNvSpPr>
          <p:nvPr>
            <p:ph type="body"/>
          </p:nvPr>
        </p:nvSpPr>
        <p:spPr>
          <a:xfrm>
            <a:off x="6636960" y="3341160"/>
            <a:ext cx="292032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6" name="PlaceHolder 2"/>
          <p:cNvSpPr>
            <a:spLocks noGrp="1"/>
          </p:cNvSpPr>
          <p:nvPr>
            <p:ph type="body"/>
          </p:nvPr>
        </p:nvSpPr>
        <p:spPr>
          <a:xfrm>
            <a:off x="503640" y="1326240"/>
            <a:ext cx="9070560" cy="38566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8" name="PlaceHolder 2"/>
          <p:cNvSpPr>
            <a:spLocks noGrp="1"/>
          </p:cNvSpPr>
          <p:nvPr>
            <p:ph type="body"/>
          </p:nvPr>
        </p:nvSpPr>
        <p:spPr>
          <a:xfrm>
            <a:off x="503640" y="1326240"/>
            <a:ext cx="4426200" cy="3856680"/>
          </a:xfrm>
          <a:prstGeom prst="rect">
            <a:avLst/>
          </a:prstGeom>
        </p:spPr>
        <p:txBody>
          <a:bodyPr lIns="0" tIns="0" rIns="0" bIns="0">
            <a:normAutofit/>
          </a:bodyPr>
          <a:lstStyle/>
          <a:p>
            <a:endParaRPr lang="en-GB" sz="3200" b="0" strike="noStrike" spc="-1">
              <a:latin typeface="Arial"/>
            </a:endParaRPr>
          </a:p>
        </p:txBody>
      </p:sp>
      <p:sp>
        <p:nvSpPr>
          <p:cNvPr id="9" name="PlaceHolder 3"/>
          <p:cNvSpPr>
            <a:spLocks noGrp="1"/>
          </p:cNvSpPr>
          <p:nvPr>
            <p:ph type="body"/>
          </p:nvPr>
        </p:nvSpPr>
        <p:spPr>
          <a:xfrm>
            <a:off x="5151600" y="1326240"/>
            <a:ext cx="4426200" cy="38566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079640" y="225720"/>
            <a:ext cx="8494560" cy="438660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13"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a:endParaRPr>
          </a:p>
        </p:txBody>
      </p:sp>
      <p:sp>
        <p:nvSpPr>
          <p:cNvPr id="14" name="PlaceHolder 3"/>
          <p:cNvSpPr>
            <a:spLocks noGrp="1"/>
          </p:cNvSpPr>
          <p:nvPr>
            <p:ph type="body"/>
          </p:nvPr>
        </p:nvSpPr>
        <p:spPr>
          <a:xfrm>
            <a:off x="5151600" y="1326240"/>
            <a:ext cx="4426200" cy="3856680"/>
          </a:xfrm>
          <a:prstGeom prst="rect">
            <a:avLst/>
          </a:prstGeom>
        </p:spPr>
        <p:txBody>
          <a:bodyPr lIns="0" tIns="0" rIns="0" bIns="0">
            <a:normAutofit/>
          </a:bodyPr>
          <a:lstStyle/>
          <a:p>
            <a:endParaRPr lang="en-GB" sz="3200" b="0" strike="noStrike" spc="-1">
              <a:latin typeface="Arial"/>
            </a:endParaRPr>
          </a:p>
        </p:txBody>
      </p:sp>
      <p:sp>
        <p:nvSpPr>
          <p:cNvPr id="15" name="PlaceHolder 4"/>
          <p:cNvSpPr>
            <a:spLocks noGrp="1"/>
          </p:cNvSpPr>
          <p:nvPr>
            <p:ph type="body"/>
          </p:nvPr>
        </p:nvSpPr>
        <p:spPr>
          <a:xfrm>
            <a:off x="503640" y="3341160"/>
            <a:ext cx="442620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17" name="PlaceHolder 2"/>
          <p:cNvSpPr>
            <a:spLocks noGrp="1"/>
          </p:cNvSpPr>
          <p:nvPr>
            <p:ph type="body"/>
          </p:nvPr>
        </p:nvSpPr>
        <p:spPr>
          <a:xfrm>
            <a:off x="503640" y="1326240"/>
            <a:ext cx="4426200" cy="3856680"/>
          </a:xfrm>
          <a:prstGeom prst="rect">
            <a:avLst/>
          </a:prstGeom>
        </p:spPr>
        <p:txBody>
          <a:bodyPr lIns="0" tIns="0" rIns="0" bIns="0">
            <a:normAutofit/>
          </a:bodyPr>
          <a:lstStyle/>
          <a:p>
            <a:endParaRPr lang="en-GB" sz="3200" b="0" strike="noStrike" spc="-1">
              <a:latin typeface="Arial"/>
            </a:endParaRPr>
          </a:p>
        </p:txBody>
      </p:sp>
      <p:sp>
        <p:nvSpPr>
          <p:cNvPr id="18"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a:endParaRPr>
          </a:p>
        </p:txBody>
      </p:sp>
      <p:sp>
        <p:nvSpPr>
          <p:cNvPr id="19" name="PlaceHolder 4"/>
          <p:cNvSpPr>
            <a:spLocks noGrp="1"/>
          </p:cNvSpPr>
          <p:nvPr>
            <p:ph type="body"/>
          </p:nvPr>
        </p:nvSpPr>
        <p:spPr>
          <a:xfrm>
            <a:off x="5151600" y="3341160"/>
            <a:ext cx="442620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21"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a:endParaRPr>
          </a:p>
        </p:txBody>
      </p:sp>
      <p:sp>
        <p:nvSpPr>
          <p:cNvPr id="22"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a:endParaRPr>
          </a:p>
        </p:txBody>
      </p:sp>
      <p:sp>
        <p:nvSpPr>
          <p:cNvPr id="23" name="PlaceHolder 4"/>
          <p:cNvSpPr>
            <a:spLocks noGrp="1"/>
          </p:cNvSpPr>
          <p:nvPr>
            <p:ph type="body"/>
          </p:nvPr>
        </p:nvSpPr>
        <p:spPr>
          <a:xfrm>
            <a:off x="503640" y="3341160"/>
            <a:ext cx="907056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179640" y="215640"/>
            <a:ext cx="791640" cy="863640"/>
          </a:xfrm>
          <a:prstGeom prst="rect">
            <a:avLst/>
          </a:prstGeom>
          <a:ln>
            <a:noFill/>
          </a:ln>
        </p:spPr>
      </p:pic>
      <p:sp>
        <p:nvSpPr>
          <p:cNvPr id="4"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r>
              <a:rPr lang="en-GB" sz="1800" b="0" strike="noStrike" spc="-1">
                <a:latin typeface="Arial"/>
              </a:rPr>
              <a:t>Click to edit the title text format</a:t>
            </a:r>
          </a:p>
        </p:txBody>
      </p:sp>
      <p:sp>
        <p:nvSpPr>
          <p:cNvPr id="2" name="PlaceHolder 2"/>
          <p:cNvSpPr>
            <a:spLocks noGrp="1"/>
          </p:cNvSpPr>
          <p:nvPr>
            <p:ph type="body"/>
          </p:nvPr>
        </p:nvSpPr>
        <p:spPr>
          <a:xfrm>
            <a:off x="503640" y="1326240"/>
            <a:ext cx="9071280" cy="328824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1"/>
              </a:spcBef>
              <a:buClr>
                <a:srgbClr val="000000"/>
              </a:buClr>
              <a:buSzPct val="75000"/>
              <a:buFont typeface="Symbol" charset="2"/>
              <a:buChar char=""/>
            </a:pPr>
            <a:r>
              <a:rPr lang="en-GB" sz="2800" b="0" strike="noStrike" spc="-1">
                <a:latin typeface="Arial"/>
              </a:rPr>
              <a:t>Second Outline Level</a:t>
            </a:r>
          </a:p>
          <a:p>
            <a:pPr marL="1296000" lvl="2" indent="-288000">
              <a:spcBef>
                <a:spcPts val="848"/>
              </a:spcBef>
              <a:buClr>
                <a:srgbClr val="000000"/>
              </a:buClr>
              <a:buSzPct val="45000"/>
              <a:buFont typeface="Wingdings" charset="2"/>
              <a:buChar char=""/>
            </a:pPr>
            <a:r>
              <a:rPr lang="en-GB" sz="2400" b="0" strike="noStrike" spc="-1">
                <a:latin typeface="Arial"/>
              </a:rPr>
              <a:t>Third Outline Level</a:t>
            </a:r>
          </a:p>
          <a:p>
            <a:pPr marL="1728000" lvl="3" indent="-216000">
              <a:spcBef>
                <a:spcPts val="564"/>
              </a:spcBef>
              <a:buClr>
                <a:srgbClr val="000000"/>
              </a:buClr>
              <a:buSzPct val="75000"/>
              <a:buFont typeface="Symbol" charset="2"/>
              <a:buChar char=""/>
            </a:pPr>
            <a:r>
              <a:rPr lang="en-GB" sz="2000" b="0" strike="noStrike" spc="-1">
                <a:latin typeface="Arial"/>
              </a:rPr>
              <a:t>Fourth Outline Level</a:t>
            </a:r>
          </a:p>
          <a:p>
            <a:pPr marL="2160000" lvl="4" indent="-216000">
              <a:spcBef>
                <a:spcPts val="281"/>
              </a:spcBef>
              <a:buClr>
                <a:srgbClr val="000000"/>
              </a:buClr>
              <a:buSzPct val="45000"/>
              <a:buFont typeface="Wingdings" charset="2"/>
              <a:buChar char=""/>
            </a:pPr>
            <a:r>
              <a:rPr lang="en-GB" sz="2000" b="0" strike="noStrike" spc="-1">
                <a:latin typeface="Arial"/>
              </a:rPr>
              <a:t>Fifth Outline Level</a:t>
            </a:r>
          </a:p>
          <a:p>
            <a:pPr marL="2592000" lvl="5" indent="-216000">
              <a:spcBef>
                <a:spcPts val="281"/>
              </a:spcBef>
              <a:buClr>
                <a:srgbClr val="000000"/>
              </a:buClr>
              <a:buSzPct val="45000"/>
              <a:buFont typeface="Wingdings" charset="2"/>
              <a:buChar char=""/>
            </a:pPr>
            <a:r>
              <a:rPr lang="en-GB" sz="2000" b="0" strike="noStrike" spc="-1">
                <a:latin typeface="Arial"/>
              </a:rPr>
              <a:t>Sixth Outline Level</a:t>
            </a:r>
          </a:p>
          <a:p>
            <a:pPr marL="3024000" lvl="6" indent="-216000">
              <a:spcBef>
                <a:spcPts val="281"/>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179640" y="215640"/>
            <a:ext cx="791640" cy="863640"/>
          </a:xfrm>
          <a:prstGeom prst="rect">
            <a:avLst/>
          </a:prstGeom>
          <a:ln>
            <a:noFill/>
          </a:ln>
        </p:spPr>
      </p:pic>
      <p:sp>
        <p:nvSpPr>
          <p:cNvPr id="40"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r>
              <a:rPr lang="en-GB" sz="1800" b="0" strike="noStrike" spc="-1">
                <a:latin typeface="Arial"/>
              </a:rPr>
              <a:t>Click to edit the title text format</a:t>
            </a:r>
          </a:p>
        </p:txBody>
      </p:sp>
      <p:sp>
        <p:nvSpPr>
          <p:cNvPr id="41" name="PlaceHolder 2"/>
          <p:cNvSpPr>
            <a:spLocks noGrp="1"/>
          </p:cNvSpPr>
          <p:nvPr>
            <p:ph type="body"/>
          </p:nvPr>
        </p:nvSpPr>
        <p:spPr>
          <a:xfrm>
            <a:off x="503640" y="1326240"/>
            <a:ext cx="9070560" cy="3856680"/>
          </a:xfrm>
          <a:prstGeom prst="rect">
            <a:avLst/>
          </a:prstGeom>
        </p:spPr>
        <p:txBody>
          <a:bodyPr lIns="0" tIns="0" rIns="0" bIns="0">
            <a:normAutofit/>
          </a:bodyPr>
          <a:lstStyle/>
          <a:p>
            <a:pPr marL="432000" indent="-324000" algn="ctr">
              <a:spcBef>
                <a:spcPts val="1414"/>
              </a:spcBef>
              <a:buClr>
                <a:srgbClr val="000000"/>
              </a:buClr>
              <a:buSzPct val="45000"/>
              <a:buFont typeface="Wingdings" charset="2"/>
              <a:buChar char=""/>
            </a:pPr>
            <a:r>
              <a:rPr lang="en-GB" sz="1800" b="0" strike="noStrike" spc="-1">
                <a:latin typeface="Arial"/>
              </a:rPr>
              <a:t>Click to edit the outline text format</a:t>
            </a:r>
          </a:p>
          <a:p>
            <a:pPr marL="864000" lvl="1" indent="-324000" algn="ctr">
              <a:spcBef>
                <a:spcPts val="1131"/>
              </a:spcBef>
              <a:buClr>
                <a:srgbClr val="000000"/>
              </a:buClr>
              <a:buSzPct val="75000"/>
              <a:buFont typeface="Symbol" charset="2"/>
              <a:buChar char=""/>
            </a:pPr>
            <a:r>
              <a:rPr lang="en-GB" sz="1800" b="0" strike="noStrike" spc="-1">
                <a:latin typeface="Arial"/>
              </a:rPr>
              <a:t>Second Outline Level</a:t>
            </a:r>
          </a:p>
          <a:p>
            <a:pPr marL="1296000" lvl="2" indent="-288000" algn="ctr">
              <a:spcBef>
                <a:spcPts val="848"/>
              </a:spcBef>
              <a:buClr>
                <a:srgbClr val="000000"/>
              </a:buClr>
              <a:buSzPct val="45000"/>
              <a:buFont typeface="Wingdings" charset="2"/>
              <a:buChar char=""/>
            </a:pPr>
            <a:r>
              <a:rPr lang="en-GB" sz="1800" b="0" strike="noStrike" spc="-1">
                <a:latin typeface="Arial"/>
              </a:rPr>
              <a:t>Third Outline Level</a:t>
            </a:r>
          </a:p>
          <a:p>
            <a:pPr marL="1728000" lvl="3" indent="-216000" algn="ctr">
              <a:spcBef>
                <a:spcPts val="564"/>
              </a:spcBef>
              <a:buClr>
                <a:srgbClr val="000000"/>
              </a:buClr>
              <a:buSzPct val="75000"/>
              <a:buFont typeface="Symbol" charset="2"/>
              <a:buChar char=""/>
            </a:pPr>
            <a:r>
              <a:rPr lang="en-GB" sz="1800" b="0" strike="noStrike" spc="-1">
                <a:latin typeface="Arial"/>
              </a:rPr>
              <a:t>Fourth Outline Level</a:t>
            </a:r>
          </a:p>
          <a:p>
            <a:pPr marL="2160000" lvl="4" indent="-216000" algn="ctr">
              <a:spcBef>
                <a:spcPts val="281"/>
              </a:spcBef>
              <a:buClr>
                <a:srgbClr val="000000"/>
              </a:buClr>
              <a:buSzPct val="45000"/>
              <a:buFont typeface="Wingdings" charset="2"/>
              <a:buChar char=""/>
            </a:pPr>
            <a:r>
              <a:rPr lang="en-GB" sz="1800" b="0" strike="noStrike" spc="-1">
                <a:latin typeface="Arial"/>
              </a:rPr>
              <a:t>Fifth Outline Level</a:t>
            </a:r>
          </a:p>
          <a:p>
            <a:pPr marL="2592000" lvl="5" indent="-216000" algn="ctr">
              <a:spcBef>
                <a:spcPts val="281"/>
              </a:spcBef>
              <a:buClr>
                <a:srgbClr val="000000"/>
              </a:buClr>
              <a:buSzPct val="45000"/>
              <a:buFont typeface="Wingdings" charset="2"/>
              <a:buChar char=""/>
            </a:pPr>
            <a:r>
              <a:rPr lang="en-GB" sz="1800" b="0" strike="noStrike" spc="-1">
                <a:latin typeface="Arial"/>
              </a:rPr>
              <a:t>Sixth Outline Level</a:t>
            </a:r>
          </a:p>
          <a:p>
            <a:pPr marL="3024000" lvl="6" indent="-216000" algn="ctr">
              <a:spcBef>
                <a:spcPts val="281"/>
              </a:spcBef>
              <a:buClr>
                <a:srgbClr val="000000"/>
              </a:buClr>
              <a:buSzPct val="45000"/>
              <a:buFont typeface="Wingdings" charset="2"/>
              <a:buChar char=""/>
            </a:pPr>
            <a:r>
              <a:rPr lang="en-GB"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 name="CustomShape 1"/>
          <p:cNvSpPr/>
          <p:nvPr/>
        </p:nvSpPr>
        <p:spPr>
          <a:xfrm>
            <a:off x="503640" y="4419899"/>
            <a:ext cx="9070560" cy="791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endParaRPr lang="en-GB" sz="3200" b="0" strike="noStrike" spc="-1" dirty="0">
              <a:latin typeface="Arial"/>
            </a:endParaRPr>
          </a:p>
        </p:txBody>
      </p:sp>
      <p:sp>
        <p:nvSpPr>
          <p:cNvPr id="119" name="CustomShape 2"/>
          <p:cNvSpPr/>
          <p:nvPr/>
        </p:nvSpPr>
        <p:spPr>
          <a:xfrm>
            <a:off x="1079640" y="359640"/>
            <a:ext cx="8278920" cy="791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3200" b="1" spc="-1" dirty="0">
                <a:latin typeface="Arial"/>
              </a:rPr>
              <a:t>Comp </a:t>
            </a:r>
            <a:r>
              <a:rPr lang="en-GB" sz="3200" b="1" spc="-1" dirty="0" smtClean="0">
                <a:latin typeface="Arial"/>
              </a:rPr>
              <a:t>313</a:t>
            </a:r>
            <a:endParaRPr lang="en-GB" sz="3200" b="0" strike="noStrike" spc="-1" dirty="0">
              <a:latin typeface="Arial"/>
            </a:endParaRPr>
          </a:p>
        </p:txBody>
      </p:sp>
      <p:sp>
        <p:nvSpPr>
          <p:cNvPr id="120" name="CustomShape 3"/>
          <p:cNvSpPr/>
          <p:nvPr/>
        </p:nvSpPr>
        <p:spPr>
          <a:xfrm>
            <a:off x="503640" y="1295640"/>
            <a:ext cx="9070560" cy="1223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3200" b="1" strike="noStrike" spc="-1" dirty="0">
                <a:latin typeface="Arial"/>
              </a:rPr>
              <a:t>Design and Analysis of Algorithms</a:t>
            </a:r>
            <a:endParaRPr lang="en-GB" sz="3200" b="0" strike="noStrike" spc="-1" dirty="0">
              <a:latin typeface="Arial"/>
            </a:endParaRPr>
          </a:p>
        </p:txBody>
      </p:sp>
      <p:sp>
        <p:nvSpPr>
          <p:cNvPr id="121" name="CustomShape 4"/>
          <p:cNvSpPr/>
          <p:nvPr/>
        </p:nvSpPr>
        <p:spPr>
          <a:xfrm>
            <a:off x="503640" y="2891520"/>
            <a:ext cx="9070560" cy="911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3200" b="1" strike="noStrike" spc="-1" dirty="0">
                <a:latin typeface="Arial"/>
              </a:rPr>
              <a:t>Lecture 2 DESIGN TECHNIQUES</a:t>
            </a:r>
            <a:endParaRPr lang="en-GB" sz="3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Greedy algorithms</a:t>
            </a:r>
            <a:r>
              <a:rPr lang="en-US" dirty="0"/>
              <a:t/>
            </a:r>
            <a:br>
              <a:rPr lang="en-US" dirty="0"/>
            </a:br>
            <a:endParaRPr lang="en-US" dirty="0"/>
          </a:p>
        </p:txBody>
      </p:sp>
      <p:sp>
        <p:nvSpPr>
          <p:cNvPr id="3" name="Subtitle 2"/>
          <p:cNvSpPr>
            <a:spLocks noGrp="1"/>
          </p:cNvSpPr>
          <p:nvPr>
            <p:ph type="subTitle"/>
          </p:nvPr>
        </p:nvSpPr>
        <p:spPr>
          <a:xfrm>
            <a:off x="287784" y="1326240"/>
            <a:ext cx="9286416" cy="3813291"/>
          </a:xfrm>
        </p:spPr>
        <p:txBody>
          <a:bodyPr/>
          <a:lstStyle/>
          <a:p>
            <a:pPr lvl="0"/>
            <a:endParaRPr lang="en-US" dirty="0"/>
          </a:p>
          <a:p>
            <a:pPr lvl="0"/>
            <a:endParaRPr lang="en-US" dirty="0"/>
          </a:p>
          <a:p>
            <a:pPr lvl="0"/>
            <a:endParaRPr lang="en-US" dirty="0"/>
          </a:p>
          <a:p>
            <a:pPr lvl="0"/>
            <a:endParaRPr lang="en-US" dirty="0"/>
          </a:p>
          <a:p>
            <a:pPr lvl="0"/>
            <a:endParaRPr lang="en-US" dirty="0"/>
          </a:p>
          <a:p>
            <a:pPr lvl="0"/>
            <a:r>
              <a:rPr lang="en-US" dirty="0"/>
              <a:t>Greedy method is used to solve the optimization problem. An optimization problem is one in which we are given a set of input values, which are required either to be maximized or minimized (known as objective), i.e. some constraints or conditions.</a:t>
            </a:r>
            <a:endParaRPr lang="x-none" dirty="0"/>
          </a:p>
          <a:p>
            <a:pPr lvl="0"/>
            <a:r>
              <a:rPr lang="en-US" dirty="0"/>
              <a:t>Greedy Algorithm always makes the choice (greedy criteria) looks best at the moment, to optimize a given objective </a:t>
            </a:r>
            <a:r>
              <a:rPr lang="en-US" dirty="0" err="1"/>
              <a:t>e.g</a:t>
            </a:r>
            <a:r>
              <a:rPr lang="en-US" dirty="0"/>
              <a:t>  Shortest path algorithm , MSTs.</a:t>
            </a:r>
          </a:p>
          <a:p>
            <a:pPr lvl="0"/>
            <a:endParaRPr lang="en-US" dirty="0"/>
          </a:p>
          <a:p>
            <a:pPr lvl="0"/>
            <a:r>
              <a:rPr lang="en-US" dirty="0"/>
              <a:t>A greedy algorithm sometimes work well for optimization problems</a:t>
            </a:r>
          </a:p>
          <a:p>
            <a:pPr lvl="0"/>
            <a:r>
              <a:rPr lang="en-US" dirty="0"/>
              <a:t>A greedy algorithm works in phases, at each phase – take the best you can get right now and disregards any future consequences and hopes that by choosing a local optimum at each phase , you will end up at global optimum</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x-none" dirty="0"/>
          </a:p>
          <a:p>
            <a:endParaRPr lang="en-US" dirty="0"/>
          </a:p>
        </p:txBody>
      </p:sp>
    </p:spTree>
    <p:extLst>
      <p:ext uri="{BB962C8B-B14F-4D97-AF65-F5344CB8AC3E}">
        <p14:creationId xmlns:p14="http://schemas.microsoft.com/office/powerpoint/2010/main" val="328153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Branch and bound algorithms</a:t>
            </a:r>
            <a:r>
              <a:rPr lang="en-US" dirty="0"/>
              <a:t/>
            </a:r>
            <a:br>
              <a:rPr lang="en-US" dirty="0"/>
            </a:br>
            <a:endParaRPr lang="en-US" dirty="0"/>
          </a:p>
        </p:txBody>
      </p:sp>
      <p:sp>
        <p:nvSpPr>
          <p:cNvPr id="3" name="Subtitle 2"/>
          <p:cNvSpPr>
            <a:spLocks noGrp="1"/>
          </p:cNvSpPr>
          <p:nvPr>
            <p:ph type="subTitle"/>
          </p:nvPr>
        </p:nvSpPr>
        <p:spPr>
          <a:xfrm>
            <a:off x="1079872" y="1326240"/>
            <a:ext cx="4608512" cy="3856680"/>
          </a:xfrm>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16" y="1323107"/>
            <a:ext cx="8064896"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992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TSP problem</a:t>
            </a:r>
          </a:p>
        </p:txBody>
      </p:sp>
      <p:sp>
        <p:nvSpPr>
          <p:cNvPr id="4" name="Rectangle 3"/>
          <p:cNvSpPr/>
          <p:nvPr/>
        </p:nvSpPr>
        <p:spPr>
          <a:xfrm>
            <a:off x="431800" y="1251099"/>
            <a:ext cx="8208912" cy="461665"/>
          </a:xfrm>
          <a:prstGeom prst="rect">
            <a:avLst/>
          </a:prstGeom>
        </p:spPr>
        <p:txBody>
          <a:bodyPr wrap="square">
            <a:spAutoFit/>
          </a:bodyPr>
          <a:lstStyle/>
          <a:p>
            <a:r>
              <a:rPr lang="en-US" sz="1200" dirty="0"/>
              <a:t>In the traveling salesman Problem, a salesman must visits n cities. visiting each city exactly once and finishing at the city he starts from (Hamiltonian cycle). It assumes  the cost  satisfies the triangle inequality.</a:t>
            </a: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848" y="1971179"/>
            <a:ext cx="4896544"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904408" y="2249919"/>
            <a:ext cx="3061864" cy="307777"/>
          </a:xfrm>
          <a:prstGeom prst="rect">
            <a:avLst/>
          </a:prstGeom>
          <a:noFill/>
        </p:spPr>
        <p:txBody>
          <a:bodyPr wrap="none" rtlCol="0">
            <a:spAutoFit/>
          </a:bodyPr>
          <a:lstStyle/>
          <a:p>
            <a:r>
              <a:rPr lang="en-US" sz="1400" dirty="0">
                <a:solidFill>
                  <a:srgbClr val="FF0000"/>
                </a:solidFill>
              </a:rPr>
              <a:t>Why is TSP an NP hard problem???</a:t>
            </a:r>
          </a:p>
        </p:txBody>
      </p:sp>
    </p:spTree>
    <p:extLst>
      <p:ext uri="{BB962C8B-B14F-4D97-AF65-F5344CB8AC3E}">
        <p14:creationId xmlns:p14="http://schemas.microsoft.com/office/powerpoint/2010/main" val="1807812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79640" y="225720"/>
            <a:ext cx="8494560" cy="809355"/>
          </a:xfrm>
        </p:spPr>
        <p:txBody>
          <a:bodyPr/>
          <a:lstStyle/>
          <a:p>
            <a:r>
              <a:rPr lang="en-US" sz="3200" dirty="0"/>
              <a:t>Brute force algorithms</a:t>
            </a:r>
            <a:r>
              <a:rPr lang="en-US" dirty="0"/>
              <a:t/>
            </a:r>
            <a:br>
              <a:rPr lang="en-US" dirty="0"/>
            </a:br>
            <a:endParaRPr lang="en-US" dirty="0"/>
          </a:p>
        </p:txBody>
      </p:sp>
      <p:sp>
        <p:nvSpPr>
          <p:cNvPr id="3" name="Subtitle 2"/>
          <p:cNvSpPr>
            <a:spLocks noGrp="1"/>
          </p:cNvSpPr>
          <p:nvPr>
            <p:ph type="subTitle"/>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 straightforward method of solving a problem that rely on sheer computing power and trying every possibility rather than advanced techniques to improve efficiency.</a:t>
            </a:r>
          </a:p>
          <a:p>
            <a:r>
              <a:rPr lang="en-US" b="1" dirty="0"/>
              <a:t>Brute force attacks</a:t>
            </a:r>
            <a:r>
              <a:rPr lang="en-US" dirty="0"/>
              <a:t> which cracks a  password that involves permutation.</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08890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Randomized algorithms</a:t>
            </a:r>
          </a:p>
        </p:txBody>
      </p:sp>
      <p:sp>
        <p:nvSpPr>
          <p:cNvPr id="3" name="Subtitle 2"/>
          <p:cNvSpPr>
            <a:spLocks noGrp="1"/>
          </p:cNvSpPr>
          <p:nvPr>
            <p:ph type="subTitle"/>
          </p:nvPr>
        </p:nvSpPr>
        <p:spPr>
          <a:xfrm>
            <a:off x="503808" y="1107083"/>
            <a:ext cx="9070560" cy="3856680"/>
          </a:xfrm>
        </p:spPr>
        <p:txBody>
          <a:bodyPr/>
          <a:lstStyle/>
          <a:p>
            <a:r>
              <a:rPr lang="en-US" dirty="0"/>
              <a:t>A randomized algorithm is defined as an algorithm that is allowed to access a source of independent, unbiased random bits, and it is then allowed to use these random bits to influence its computation.</a:t>
            </a:r>
          </a:p>
          <a:p>
            <a:r>
              <a:rPr lang="en-US" dirty="0"/>
              <a:t>Applied in cryptography to generate random keys to secure systems.</a:t>
            </a:r>
          </a:p>
          <a:p>
            <a:r>
              <a:rPr lang="en-US" dirty="0"/>
              <a:t>Sorting </a:t>
            </a:r>
            <a:r>
              <a:rPr lang="en-US" dirty="0" err="1"/>
              <a:t>e.g</a:t>
            </a:r>
            <a:r>
              <a:rPr lang="en-US" dirty="0"/>
              <a:t> Quick sort</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920" y="3123307"/>
            <a:ext cx="48291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6409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Algorithm analysis</a:t>
            </a:r>
          </a:p>
        </p:txBody>
      </p:sp>
      <p:sp>
        <p:nvSpPr>
          <p:cNvPr id="3" name="Subtitle 2"/>
          <p:cNvSpPr>
            <a:spLocks noGrp="1"/>
          </p:cNvSpPr>
          <p:nvPr>
            <p:ph type="subTitle"/>
          </p:nvPr>
        </p:nvSpPr>
        <p:spPr>
          <a:xfrm>
            <a:off x="863848" y="1251099"/>
            <a:ext cx="7992888" cy="3856680"/>
          </a:xfrm>
        </p:spPr>
        <p:txBody>
          <a:bodyPr/>
          <a:lstStyle/>
          <a:p>
            <a:endParaRPr lang="en-US" i="1" dirty="0"/>
          </a:p>
          <a:p>
            <a:endParaRPr lang="en-US" i="1" dirty="0"/>
          </a:p>
          <a:p>
            <a:r>
              <a:rPr lang="en-US" i="1" dirty="0"/>
              <a:t>Analysis of Algorithms </a:t>
            </a:r>
            <a:r>
              <a:rPr lang="en-US" dirty="0"/>
              <a:t>is the area of computer science that provides tools to analyze the efficiency ( time and space ) of different methods of solutions.</a:t>
            </a:r>
          </a:p>
          <a:p>
            <a:endParaRPr lang="en-US" dirty="0"/>
          </a:p>
          <a:p>
            <a:pPr lvl="0"/>
            <a:r>
              <a:rPr lang="en-US" b="1" dirty="0"/>
              <a:t>Time Complexity:</a:t>
            </a:r>
            <a:r>
              <a:rPr lang="en-US" dirty="0"/>
              <a:t> Running time of a program as a function of the size of the input.</a:t>
            </a:r>
            <a:endParaRPr lang="x-none" dirty="0"/>
          </a:p>
          <a:p>
            <a:r>
              <a:rPr lang="en-US" b="1" dirty="0"/>
              <a:t>Space Complexity:</a:t>
            </a:r>
            <a:r>
              <a:rPr lang="en-US" dirty="0"/>
              <a:t> Some forms of analysis could be done based on how much space an algorithm needs to complete its task. </a:t>
            </a:r>
          </a:p>
          <a:p>
            <a:endParaRPr lang="en-US" dirty="0"/>
          </a:p>
          <a:p>
            <a:endParaRPr lang="en-US" dirty="0"/>
          </a:p>
          <a:p>
            <a:endParaRPr lang="en-US" dirty="0"/>
          </a:p>
          <a:p>
            <a:endParaRPr lang="en-US" dirty="0"/>
          </a:p>
          <a:p>
            <a:endParaRPr lang="en-US" dirty="0"/>
          </a:p>
          <a:p>
            <a:endParaRPr lang="en-US" dirty="0"/>
          </a:p>
          <a:p>
            <a:r>
              <a:rPr lang="en-US" dirty="0"/>
              <a:t> </a:t>
            </a:r>
            <a:br>
              <a:rPr lang="en-US" dirty="0"/>
            </a:br>
            <a:endParaRPr lang="en-US" dirty="0"/>
          </a:p>
        </p:txBody>
      </p:sp>
    </p:spTree>
    <p:extLst>
      <p:ext uri="{BB962C8B-B14F-4D97-AF65-F5344CB8AC3E}">
        <p14:creationId xmlns:p14="http://schemas.microsoft.com/office/powerpoint/2010/main" val="1654450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Execution time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32" y="1061690"/>
            <a:ext cx="6791325"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8075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872" y="864123"/>
            <a:ext cx="68008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080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Types of analysis</a:t>
            </a:r>
          </a:p>
        </p:txBody>
      </p:sp>
      <p:sp>
        <p:nvSpPr>
          <p:cNvPr id="3" name="Subtitle 2"/>
          <p:cNvSpPr>
            <a:spLocks noGrp="1"/>
          </p:cNvSpPr>
          <p:nvPr>
            <p:ph type="subTitle"/>
          </p:nvPr>
        </p:nvSpPr>
        <p:spPr/>
        <p:txBody>
          <a:bodyPr/>
          <a:lstStyle/>
          <a:p>
            <a:pPr lvl="0"/>
            <a:endParaRPr lang="en-US" dirty="0"/>
          </a:p>
          <a:p>
            <a:pPr lvl="0"/>
            <a:endParaRPr lang="en-US" dirty="0"/>
          </a:p>
          <a:p>
            <a:pPr lvl="0"/>
            <a:endParaRPr lang="en-US" dirty="0"/>
          </a:p>
          <a:p>
            <a:pPr lvl="0"/>
            <a:endParaRPr lang="en-US" dirty="0"/>
          </a:p>
          <a:p>
            <a:pPr lvl="0"/>
            <a:r>
              <a:rPr lang="en-US" b="1" dirty="0"/>
              <a:t>Priori analysis- theoretical analysis (before implementation)</a:t>
            </a:r>
          </a:p>
          <a:p>
            <a:pPr lvl="0"/>
            <a:r>
              <a:rPr lang="en-US" b="1" dirty="0"/>
              <a:t>Posteriori analysis- ( After  implementation</a:t>
            </a:r>
            <a:r>
              <a:rPr lang="en-US" dirty="0"/>
              <a:t>)</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Broadly, we  can also achieve the following types of analysis -</a:t>
            </a:r>
            <a:endParaRPr lang="x-none" dirty="0"/>
          </a:p>
          <a:p>
            <a:pPr lvl="0"/>
            <a:r>
              <a:rPr lang="en-US" b="1" dirty="0"/>
              <a:t>Worst-case: f (n)</a:t>
            </a:r>
            <a:r>
              <a:rPr lang="en-US" dirty="0"/>
              <a:t> defined by the maximum number of steps taken on any instance of size </a:t>
            </a:r>
            <a:r>
              <a:rPr lang="en-US" b="1" dirty="0"/>
              <a:t>n</a:t>
            </a:r>
            <a:r>
              <a:rPr lang="en-US" dirty="0"/>
              <a:t> </a:t>
            </a:r>
            <a:endParaRPr lang="x-none" dirty="0"/>
          </a:p>
          <a:p>
            <a:pPr lvl="0"/>
            <a:r>
              <a:rPr lang="en-US" b="1" dirty="0"/>
              <a:t>Best-case: f (n)</a:t>
            </a:r>
            <a:r>
              <a:rPr lang="en-US" dirty="0"/>
              <a:t> defined by the minimum number of steps taken on any instance of size </a:t>
            </a:r>
            <a:r>
              <a:rPr lang="en-US" b="1" dirty="0"/>
              <a:t>n</a:t>
            </a:r>
            <a:r>
              <a:rPr lang="en-US" dirty="0"/>
              <a:t>.</a:t>
            </a:r>
            <a:endParaRPr lang="x-none" dirty="0"/>
          </a:p>
          <a:p>
            <a:pPr lvl="0"/>
            <a:r>
              <a:rPr lang="en-US" b="1" dirty="0"/>
              <a:t>Average case: f (n)</a:t>
            </a:r>
            <a:r>
              <a:rPr lang="en-US" dirty="0"/>
              <a:t> defined by the average number of steps taken on any instance of size </a:t>
            </a:r>
            <a:r>
              <a:rPr lang="en-US" b="1" dirty="0"/>
              <a:t>n</a:t>
            </a:r>
            <a:r>
              <a:rPr lang="en-US" dirty="0"/>
              <a:t>.</a:t>
            </a:r>
          </a:p>
          <a:p>
            <a:pPr lvl="0"/>
            <a:endParaRPr lang="en-US" dirty="0"/>
          </a:p>
          <a:p>
            <a:pPr lvl="0"/>
            <a:endParaRPr lang="en-US" dirty="0"/>
          </a:p>
          <a:p>
            <a:pPr lvl="0"/>
            <a:endParaRPr lang="en-US" dirty="0"/>
          </a:p>
          <a:p>
            <a:pPr lvl="0"/>
            <a:endParaRPr lang="en-US" dirty="0"/>
          </a:p>
          <a:p>
            <a:pPr lvl="0"/>
            <a:endParaRPr lang="x-none" dirty="0"/>
          </a:p>
          <a:p>
            <a:endParaRPr lang="en-US" dirty="0"/>
          </a:p>
        </p:txBody>
      </p:sp>
    </p:spTree>
    <p:extLst>
      <p:ext uri="{BB962C8B-B14F-4D97-AF65-F5344CB8AC3E}">
        <p14:creationId xmlns:p14="http://schemas.microsoft.com/office/powerpoint/2010/main" val="4093090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Algorithm analysis techniques</a:t>
            </a:r>
          </a:p>
        </p:txBody>
      </p:sp>
      <p:sp>
        <p:nvSpPr>
          <p:cNvPr id="3" name="Subtitle 2"/>
          <p:cNvSpPr>
            <a:spLocks noGrp="1"/>
          </p:cNvSpPr>
          <p:nvPr>
            <p:ph type="subTitle"/>
          </p:nvPr>
        </p:nvSpPr>
        <p:spPr>
          <a:xfrm>
            <a:off x="503640" y="1326240"/>
            <a:ext cx="8641128" cy="3856680"/>
          </a:xfrm>
        </p:spPr>
        <p:txBody>
          <a:bodyPr/>
          <a:lstStyle/>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Asymptotic Notations</a:t>
            </a:r>
          </a:p>
          <a:p>
            <a:pPr marL="342900" indent="-342900">
              <a:buAutoNum type="arabicPeriod"/>
            </a:pPr>
            <a:r>
              <a:rPr lang="en-US" dirty="0"/>
              <a:t>Master theorem</a:t>
            </a:r>
          </a:p>
          <a:p>
            <a:pPr marL="342900" indent="-342900">
              <a:buAutoNum type="arabicPeriod"/>
            </a:pPr>
            <a:endParaRPr lang="en-US" dirty="0"/>
          </a:p>
          <a:p>
            <a:r>
              <a:rPr lang="en-US" b="1" dirty="0"/>
              <a:t>Asymptotic analysis</a:t>
            </a:r>
          </a:p>
          <a:p>
            <a:r>
              <a:rPr lang="en-US" dirty="0"/>
              <a:t>In mathematical analysis, asymptotic analysis of an algorithm is a method of defining the mathematical</a:t>
            </a:r>
            <a:r>
              <a:rPr lang="en-US" b="1" dirty="0"/>
              <a:t> </a:t>
            </a:r>
            <a:r>
              <a:rPr lang="en-US" b="1" dirty="0" err="1"/>
              <a:t>boundation</a:t>
            </a:r>
            <a:r>
              <a:rPr lang="en-US" dirty="0"/>
              <a:t> of its run-time performance. Using the asymptotic analysis, we can easily conclude about the </a:t>
            </a:r>
            <a:r>
              <a:rPr lang="en-US" b="1" dirty="0"/>
              <a:t>average case, best case and worst case scenario</a:t>
            </a:r>
            <a:r>
              <a:rPr lang="en-US" dirty="0"/>
              <a:t> of an algorithm.</a:t>
            </a:r>
          </a:p>
          <a:p>
            <a:r>
              <a:rPr lang="en-US" dirty="0"/>
              <a:t>It is used to mathematically calculate the running time of any operation inside an algorithm.</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458770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 name="CustomShape 1"/>
          <p:cNvSpPr/>
          <p:nvPr/>
        </p:nvSpPr>
        <p:spPr>
          <a:xfrm>
            <a:off x="1079640" y="225720"/>
            <a:ext cx="8494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1" strike="noStrike" spc="-1">
                <a:latin typeface="Arial"/>
              </a:rPr>
              <a:t>Devotional Meditation</a:t>
            </a:r>
            <a:endParaRPr lang="en-GB" sz="4400" b="0" strike="noStrike" spc="-1">
              <a:latin typeface="Arial"/>
            </a:endParaRPr>
          </a:p>
        </p:txBody>
      </p:sp>
      <p:sp>
        <p:nvSpPr>
          <p:cNvPr id="123" name="CustomShape 2"/>
          <p:cNvSpPr/>
          <p:nvPr/>
        </p:nvSpPr>
        <p:spPr>
          <a:xfrm>
            <a:off x="503640" y="1326240"/>
            <a:ext cx="9070560" cy="3856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a:lnSpc>
                <a:spcPct val="100000"/>
              </a:lnSpc>
            </a:pPr>
            <a:endParaRPr lang="en-GB" sz="1800" b="0" strike="noStrike" spc="-1" dirty="0">
              <a:latin typeface="Arial"/>
            </a:endParaRPr>
          </a:p>
          <a:p>
            <a:pPr algn="ctr">
              <a:lnSpc>
                <a:spcPct val="100000"/>
              </a:lnSpc>
              <a:spcBef>
                <a:spcPts val="1417"/>
              </a:spcBef>
            </a:pPr>
            <a:r>
              <a:rPr lang="en-GB" sz="3200" b="0" strike="noStrike" spc="-1" dirty="0">
                <a:latin typeface="Arial"/>
              </a:rPr>
              <a:t>Ephesian 6:24</a:t>
            </a:r>
          </a:p>
          <a:p>
            <a:pPr algn="ctr">
              <a:lnSpc>
                <a:spcPct val="100000"/>
              </a:lnSpc>
              <a:spcBef>
                <a:spcPts val="1417"/>
              </a:spcBef>
            </a:pPr>
            <a:r>
              <a:rPr lang="en-US" sz="3200" dirty="0"/>
              <a:t>Grace to all who love our Lord Jesus Christ with an undying love.</a:t>
            </a:r>
            <a:endParaRPr lang="en-GB" sz="32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47824" y="1179091"/>
            <a:ext cx="8062280" cy="4000696"/>
          </a:xfrm>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Example:</a:t>
            </a:r>
            <a:r>
              <a:rPr lang="en-US" dirty="0"/>
              <a:t> Running time of one operation is F(n) and for another operation it is calculated as f(n2). It refers to running time will increase linearly with increase in 'n' for first operation and running time will increase exponentially for second operation. Similarly the running time of both operations will be same if n is significantly small.</a:t>
            </a:r>
          </a:p>
          <a:p>
            <a:endParaRPr lang="en-US" dirty="0"/>
          </a:p>
          <a:p>
            <a:r>
              <a:rPr lang="en-US" b="1" dirty="0"/>
              <a:t>Asymptotic Notations</a:t>
            </a:r>
          </a:p>
          <a:p>
            <a:r>
              <a:rPr lang="en-US" dirty="0"/>
              <a:t>The commonly used asymptotic notations for calculating the Complexity of an algorithm are:-</a:t>
            </a:r>
          </a:p>
          <a:p>
            <a:pPr lvl="0"/>
            <a:r>
              <a:rPr lang="en-US" b="1" dirty="0"/>
              <a:t>Big oh Notation (Ο)(worse case)- upper bounds</a:t>
            </a:r>
            <a:endParaRPr lang="en-US" dirty="0"/>
          </a:p>
          <a:p>
            <a:pPr lvl="0"/>
            <a:r>
              <a:rPr lang="en-US" b="1" dirty="0"/>
              <a:t>Omega Notation (Ω)(Best case)- Lower bound</a:t>
            </a:r>
            <a:endParaRPr lang="en-US" dirty="0"/>
          </a:p>
          <a:p>
            <a:pPr lvl="0"/>
            <a:r>
              <a:rPr lang="en-US" b="1" dirty="0"/>
              <a:t>Theta Notation (θ) (Average case)-  (Tight Bound)</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83923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Big oh Notation (O) –Upper bound</a:t>
            </a:r>
            <a:r>
              <a:rPr lang="en-US" dirty="0"/>
              <a:t/>
            </a:r>
            <a:br>
              <a:rPr lang="en-US" dirty="0"/>
            </a:br>
            <a:endParaRPr lang="en-US" dirty="0"/>
          </a:p>
        </p:txBody>
      </p:sp>
      <p:sp>
        <p:nvSpPr>
          <p:cNvPr id="3" name="Subtitle 2"/>
          <p:cNvSpPr>
            <a:spLocks noGrp="1"/>
          </p:cNvSpPr>
          <p:nvPr>
            <p:ph type="subTitle"/>
          </p:nvPr>
        </p:nvSpPr>
        <p:spPr/>
        <p:txBody>
          <a:bodyPr/>
          <a:lstStyle/>
          <a:p>
            <a:r>
              <a:rPr lang="en-US" dirty="0"/>
              <a:t>It is the formal way to express the upper boundary of an algorithm running time. It measures the worst case of time complexity or the longest amount of time, algorithm takes to complete their operation. It is represented as shown below: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856" y="2403226"/>
            <a:ext cx="3708648" cy="2745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8304" y="2403226"/>
            <a:ext cx="3534346" cy="259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5221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Big O  simplification rules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446" y="1611139"/>
            <a:ext cx="7096125"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405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Common Asymptotic Notations(Big O)</a:t>
            </a:r>
          </a:p>
        </p:txBody>
      </p:sp>
      <p:graphicFrame>
        <p:nvGraphicFramePr>
          <p:cNvPr id="4" name="Table 3"/>
          <p:cNvGraphicFramePr>
            <a:graphicFrameLocks noGrp="1"/>
          </p:cNvGraphicFramePr>
          <p:nvPr>
            <p:extLst>
              <p:ext uri="{D42A27DB-BD31-4B8C-83A1-F6EECF244321}">
                <p14:modId xmlns:p14="http://schemas.microsoft.com/office/powerpoint/2010/main" val="214921042"/>
              </p:ext>
            </p:extLst>
          </p:nvPr>
        </p:nvGraphicFramePr>
        <p:xfrm>
          <a:off x="935856" y="1539131"/>
          <a:ext cx="4176464" cy="3746500"/>
        </p:xfrm>
        <a:graphic>
          <a:graphicData uri="http://schemas.openxmlformats.org/drawingml/2006/table">
            <a:tbl>
              <a:tblPr firstRow="1" firstCol="1" bandRow="1">
                <a:tableStyleId>{5C22544A-7EE6-4342-B048-85BDC9FD1C3A}</a:tableStyleId>
              </a:tblPr>
              <a:tblGrid>
                <a:gridCol w="1369003">
                  <a:extLst>
                    <a:ext uri="{9D8B030D-6E8A-4147-A177-3AD203B41FA5}">
                      <a16:colId xmlns:a16="http://schemas.microsoft.com/office/drawing/2014/main" xmlns="" val="20000"/>
                    </a:ext>
                  </a:extLst>
                </a:gridCol>
                <a:gridCol w="2807461">
                  <a:extLst>
                    <a:ext uri="{9D8B030D-6E8A-4147-A177-3AD203B41FA5}">
                      <a16:colId xmlns:a16="http://schemas.microsoft.com/office/drawing/2014/main" xmlns="" val="20001"/>
                    </a:ext>
                  </a:extLst>
                </a:gridCol>
              </a:tblGrid>
              <a:tr h="0">
                <a:tc>
                  <a:txBody>
                    <a:bodyPr/>
                    <a:lstStyle/>
                    <a:p>
                      <a:pPr marL="190500">
                        <a:lnSpc>
                          <a:spcPts val="1725"/>
                        </a:lnSpc>
                        <a:spcAft>
                          <a:spcPts val="0"/>
                        </a:spcAft>
                      </a:pPr>
                      <a:r>
                        <a:rPr lang="en-US" sz="1000" dirty="0">
                          <a:effectLst/>
                        </a:rPr>
                        <a:t>constant</a:t>
                      </a:r>
                      <a:endParaRPr lang="en-US" sz="1100" dirty="0">
                        <a:effectLst/>
                        <a:latin typeface="Calibri"/>
                        <a:ea typeface="Calibri"/>
                        <a:cs typeface="Times New Roman"/>
                      </a:endParaRPr>
                    </a:p>
                  </a:txBody>
                  <a:tcPr marL="76200" marR="76200" marT="76200" marB="76200"/>
                </a:tc>
                <a:tc>
                  <a:txBody>
                    <a:bodyPr/>
                    <a:lstStyle/>
                    <a:p>
                      <a:pPr marL="190500">
                        <a:lnSpc>
                          <a:spcPts val="1725"/>
                        </a:lnSpc>
                        <a:spcAft>
                          <a:spcPts val="0"/>
                        </a:spcAft>
                      </a:pPr>
                      <a:r>
                        <a:rPr lang="en-US" sz="1000" dirty="0">
                          <a:effectLst/>
                        </a:rPr>
                        <a:t>O(1)  constant time.</a:t>
                      </a:r>
                      <a:endParaRPr lang="en-US" sz="1100" dirty="0">
                        <a:effectLst/>
                        <a:latin typeface="Calibri"/>
                        <a:ea typeface="Calibri"/>
                        <a:cs typeface="Times New Roman"/>
                      </a:endParaRPr>
                    </a:p>
                  </a:txBody>
                  <a:tcPr marL="76200" marR="76200" marT="76200" marB="76200"/>
                </a:tc>
                <a:extLst>
                  <a:ext uri="{0D108BD9-81ED-4DB2-BD59-A6C34878D82A}">
                    <a16:rowId xmlns:a16="http://schemas.microsoft.com/office/drawing/2014/main" xmlns="" val="10000"/>
                  </a:ext>
                </a:extLst>
              </a:tr>
              <a:tr h="0">
                <a:tc>
                  <a:txBody>
                    <a:bodyPr/>
                    <a:lstStyle/>
                    <a:p>
                      <a:pPr marL="190500">
                        <a:lnSpc>
                          <a:spcPts val="1725"/>
                        </a:lnSpc>
                        <a:spcAft>
                          <a:spcPts val="0"/>
                        </a:spcAft>
                      </a:pPr>
                      <a:r>
                        <a:rPr lang="en-US" sz="1000">
                          <a:effectLst/>
                        </a:rPr>
                        <a:t>linear</a:t>
                      </a:r>
                      <a:endParaRPr lang="en-US" sz="1100">
                        <a:effectLst/>
                        <a:latin typeface="Calibri"/>
                        <a:ea typeface="Calibri"/>
                        <a:cs typeface="Times New Roman"/>
                      </a:endParaRPr>
                    </a:p>
                  </a:txBody>
                  <a:tcPr marL="76200" marR="76200" marT="76200" marB="76200"/>
                </a:tc>
                <a:tc>
                  <a:txBody>
                    <a:bodyPr/>
                    <a:lstStyle/>
                    <a:p>
                      <a:pPr marL="190500">
                        <a:lnSpc>
                          <a:spcPts val="1725"/>
                        </a:lnSpc>
                        <a:spcAft>
                          <a:spcPts val="0"/>
                        </a:spcAft>
                      </a:pPr>
                      <a:r>
                        <a:rPr lang="en-US" sz="1000" dirty="0">
                          <a:effectLst/>
                        </a:rPr>
                        <a:t>O(n) linear time </a:t>
                      </a:r>
                      <a:endParaRPr lang="en-US" sz="1100" dirty="0">
                        <a:effectLst/>
                        <a:latin typeface="Calibri"/>
                        <a:ea typeface="Calibri"/>
                        <a:cs typeface="Times New Roman"/>
                      </a:endParaRPr>
                    </a:p>
                  </a:txBody>
                  <a:tcPr marL="76200" marR="76200" marT="76200" marB="76200"/>
                </a:tc>
                <a:extLst>
                  <a:ext uri="{0D108BD9-81ED-4DB2-BD59-A6C34878D82A}">
                    <a16:rowId xmlns:a16="http://schemas.microsoft.com/office/drawing/2014/main" xmlns="" val="10001"/>
                  </a:ext>
                </a:extLst>
              </a:tr>
              <a:tr h="0">
                <a:tc>
                  <a:txBody>
                    <a:bodyPr/>
                    <a:lstStyle/>
                    <a:p>
                      <a:pPr marL="190500">
                        <a:lnSpc>
                          <a:spcPts val="1725"/>
                        </a:lnSpc>
                        <a:spcAft>
                          <a:spcPts val="0"/>
                        </a:spcAft>
                      </a:pPr>
                      <a:r>
                        <a:rPr lang="en-US" sz="1000">
                          <a:effectLst/>
                        </a:rPr>
                        <a:t>logarithmic</a:t>
                      </a:r>
                      <a:endParaRPr lang="en-US" sz="1100">
                        <a:effectLst/>
                        <a:latin typeface="Calibri"/>
                        <a:ea typeface="Calibri"/>
                        <a:cs typeface="Times New Roman"/>
                      </a:endParaRPr>
                    </a:p>
                  </a:txBody>
                  <a:tcPr marL="76200" marR="76200" marT="76200" marB="76200"/>
                </a:tc>
                <a:tc>
                  <a:txBody>
                    <a:bodyPr/>
                    <a:lstStyle/>
                    <a:p>
                      <a:pPr marL="190500">
                        <a:lnSpc>
                          <a:spcPts val="1725"/>
                        </a:lnSpc>
                        <a:spcAft>
                          <a:spcPts val="0"/>
                        </a:spcAft>
                      </a:pPr>
                      <a:r>
                        <a:rPr lang="en-US" sz="1000">
                          <a:effectLst/>
                        </a:rPr>
                        <a:t>O(log n)</a:t>
                      </a:r>
                      <a:endParaRPr lang="en-US" sz="1100">
                        <a:effectLst/>
                        <a:latin typeface="Calibri"/>
                        <a:ea typeface="Calibri"/>
                        <a:cs typeface="Times New Roman"/>
                      </a:endParaRPr>
                    </a:p>
                  </a:txBody>
                  <a:tcPr marL="76200" marR="76200" marT="76200" marB="76200"/>
                </a:tc>
                <a:extLst>
                  <a:ext uri="{0D108BD9-81ED-4DB2-BD59-A6C34878D82A}">
                    <a16:rowId xmlns:a16="http://schemas.microsoft.com/office/drawing/2014/main" xmlns="" val="10002"/>
                  </a:ext>
                </a:extLst>
              </a:tr>
              <a:tr h="0">
                <a:tc>
                  <a:txBody>
                    <a:bodyPr/>
                    <a:lstStyle/>
                    <a:p>
                      <a:pPr marL="190500">
                        <a:lnSpc>
                          <a:spcPts val="1725"/>
                        </a:lnSpc>
                        <a:spcAft>
                          <a:spcPts val="0"/>
                        </a:spcAft>
                      </a:pPr>
                      <a:r>
                        <a:rPr lang="en-US" sz="1000">
                          <a:effectLst/>
                        </a:rPr>
                        <a:t>n log n</a:t>
                      </a:r>
                      <a:endParaRPr lang="en-US" sz="1100">
                        <a:effectLst/>
                        <a:latin typeface="Calibri"/>
                        <a:ea typeface="Calibri"/>
                        <a:cs typeface="Times New Roman"/>
                      </a:endParaRPr>
                    </a:p>
                  </a:txBody>
                  <a:tcPr marL="76200" marR="76200" marT="76200" marB="76200"/>
                </a:tc>
                <a:tc>
                  <a:txBody>
                    <a:bodyPr/>
                    <a:lstStyle/>
                    <a:p>
                      <a:pPr marL="190500">
                        <a:lnSpc>
                          <a:spcPts val="1725"/>
                        </a:lnSpc>
                        <a:spcAft>
                          <a:spcPts val="0"/>
                        </a:spcAft>
                      </a:pPr>
                      <a:r>
                        <a:rPr lang="en-US" sz="1000" dirty="0">
                          <a:effectLst/>
                        </a:rPr>
                        <a:t>O(n log n)</a:t>
                      </a:r>
                      <a:endParaRPr lang="en-US" sz="1100" dirty="0">
                        <a:effectLst/>
                        <a:latin typeface="Calibri"/>
                        <a:ea typeface="Calibri"/>
                        <a:cs typeface="Times New Roman"/>
                      </a:endParaRPr>
                    </a:p>
                  </a:txBody>
                  <a:tcPr marL="76200" marR="76200" marT="76200" marB="76200"/>
                </a:tc>
                <a:extLst>
                  <a:ext uri="{0D108BD9-81ED-4DB2-BD59-A6C34878D82A}">
                    <a16:rowId xmlns:a16="http://schemas.microsoft.com/office/drawing/2014/main" xmlns="" val="10003"/>
                  </a:ext>
                </a:extLst>
              </a:tr>
              <a:tr h="0">
                <a:tc>
                  <a:txBody>
                    <a:bodyPr/>
                    <a:lstStyle/>
                    <a:p>
                      <a:pPr marL="190500">
                        <a:lnSpc>
                          <a:spcPts val="1725"/>
                        </a:lnSpc>
                        <a:spcAft>
                          <a:spcPts val="0"/>
                        </a:spcAft>
                      </a:pPr>
                      <a:r>
                        <a:rPr lang="en-US" sz="1000">
                          <a:effectLst/>
                        </a:rPr>
                        <a:t>exponential</a:t>
                      </a:r>
                      <a:endParaRPr lang="en-US" sz="1100">
                        <a:effectLst/>
                        <a:latin typeface="Calibri"/>
                        <a:ea typeface="Calibri"/>
                        <a:cs typeface="Times New Roman"/>
                      </a:endParaRPr>
                    </a:p>
                  </a:txBody>
                  <a:tcPr marL="76200" marR="76200" marT="76200" marB="76200"/>
                </a:tc>
                <a:tc>
                  <a:txBody>
                    <a:bodyPr/>
                    <a:lstStyle/>
                    <a:p>
                      <a:pPr marL="190500">
                        <a:lnSpc>
                          <a:spcPts val="1725"/>
                        </a:lnSpc>
                        <a:spcAft>
                          <a:spcPts val="0"/>
                        </a:spcAft>
                      </a:pPr>
                      <a:r>
                        <a:rPr lang="en-US" sz="1000" dirty="0">
                          <a:effectLst/>
                        </a:rPr>
                        <a:t>O(</a:t>
                      </a:r>
                      <a:r>
                        <a:rPr lang="en-US" sz="1000" dirty="0" err="1">
                          <a:effectLst/>
                        </a:rPr>
                        <a:t>c^n</a:t>
                      </a:r>
                      <a:r>
                        <a:rPr lang="en-US" sz="1000" dirty="0">
                          <a:effectLst/>
                        </a:rPr>
                        <a:t>)  </a:t>
                      </a:r>
                      <a:r>
                        <a:rPr lang="en-US" sz="1000" dirty="0" err="1">
                          <a:effectLst/>
                        </a:rPr>
                        <a:t>e.g</a:t>
                      </a:r>
                      <a:r>
                        <a:rPr lang="en-US" sz="1000" dirty="0">
                          <a:effectLst/>
                        </a:rPr>
                        <a:t> O(2^n) </a:t>
                      </a:r>
                      <a:r>
                        <a:rPr lang="en-US" sz="1000" dirty="0" err="1">
                          <a:effectLst/>
                        </a:rPr>
                        <a:t>e.g</a:t>
                      </a:r>
                      <a:r>
                        <a:rPr lang="en-US" sz="1000" dirty="0">
                          <a:effectLst/>
                        </a:rPr>
                        <a:t> Fib(n)=Fib(n-1)+Fib(n-2)</a:t>
                      </a:r>
                      <a:endParaRPr lang="en-US" sz="1100" dirty="0">
                        <a:effectLst/>
                        <a:latin typeface="Calibri"/>
                        <a:ea typeface="Calibri"/>
                        <a:cs typeface="Times New Roman"/>
                      </a:endParaRPr>
                    </a:p>
                  </a:txBody>
                  <a:tcPr marL="76200" marR="76200" marT="76200" marB="76200"/>
                </a:tc>
                <a:extLst>
                  <a:ext uri="{0D108BD9-81ED-4DB2-BD59-A6C34878D82A}">
                    <a16:rowId xmlns:a16="http://schemas.microsoft.com/office/drawing/2014/main" xmlns="" val="10004"/>
                  </a:ext>
                </a:extLst>
              </a:tr>
              <a:tr h="0">
                <a:tc>
                  <a:txBody>
                    <a:bodyPr/>
                    <a:lstStyle/>
                    <a:p>
                      <a:pPr marL="190500">
                        <a:lnSpc>
                          <a:spcPts val="1725"/>
                        </a:lnSpc>
                        <a:spcAft>
                          <a:spcPts val="0"/>
                        </a:spcAft>
                      </a:pPr>
                      <a:r>
                        <a:rPr lang="en-US" sz="1000">
                          <a:effectLst/>
                        </a:rPr>
                        <a:t>cubic</a:t>
                      </a:r>
                      <a:endParaRPr lang="en-US" sz="1100">
                        <a:effectLst/>
                        <a:latin typeface="Calibri"/>
                        <a:ea typeface="Calibri"/>
                        <a:cs typeface="Times New Roman"/>
                      </a:endParaRPr>
                    </a:p>
                  </a:txBody>
                  <a:tcPr marL="76200" marR="76200" marT="76200" marB="76200"/>
                </a:tc>
                <a:tc>
                  <a:txBody>
                    <a:bodyPr/>
                    <a:lstStyle/>
                    <a:p>
                      <a:pPr marL="190500">
                        <a:lnSpc>
                          <a:spcPts val="1725"/>
                        </a:lnSpc>
                        <a:spcAft>
                          <a:spcPts val="0"/>
                        </a:spcAft>
                      </a:pPr>
                      <a:r>
                        <a:rPr lang="en-US" sz="1000" dirty="0">
                          <a:effectLst/>
                        </a:rPr>
                        <a:t>O(n^3)</a:t>
                      </a:r>
                      <a:endParaRPr lang="en-US" sz="1100" dirty="0">
                        <a:effectLst/>
                        <a:latin typeface="Calibri"/>
                        <a:ea typeface="Calibri"/>
                        <a:cs typeface="Times New Roman"/>
                      </a:endParaRPr>
                    </a:p>
                  </a:txBody>
                  <a:tcPr marL="76200" marR="76200" marT="76200" marB="76200"/>
                </a:tc>
                <a:extLst>
                  <a:ext uri="{0D108BD9-81ED-4DB2-BD59-A6C34878D82A}">
                    <a16:rowId xmlns:a16="http://schemas.microsoft.com/office/drawing/2014/main" xmlns="" val="10005"/>
                  </a:ext>
                </a:extLst>
              </a:tr>
              <a:tr h="0">
                <a:tc>
                  <a:txBody>
                    <a:bodyPr/>
                    <a:lstStyle/>
                    <a:p>
                      <a:pPr marL="190500">
                        <a:lnSpc>
                          <a:spcPts val="1725"/>
                        </a:lnSpc>
                        <a:spcAft>
                          <a:spcPts val="0"/>
                        </a:spcAft>
                      </a:pPr>
                      <a:r>
                        <a:rPr lang="en-US" sz="1000">
                          <a:effectLst/>
                        </a:rPr>
                        <a:t>polynomial</a:t>
                      </a:r>
                      <a:endParaRPr lang="en-US" sz="1100">
                        <a:effectLst/>
                        <a:latin typeface="Calibri"/>
                        <a:ea typeface="Calibri"/>
                        <a:cs typeface="Times New Roman"/>
                      </a:endParaRPr>
                    </a:p>
                  </a:txBody>
                  <a:tcPr marL="76200" marR="76200" marT="76200" marB="76200"/>
                </a:tc>
                <a:tc>
                  <a:txBody>
                    <a:bodyPr/>
                    <a:lstStyle/>
                    <a:p>
                      <a:pPr marL="190500">
                        <a:lnSpc>
                          <a:spcPts val="1725"/>
                        </a:lnSpc>
                        <a:spcAft>
                          <a:spcPts val="0"/>
                        </a:spcAft>
                      </a:pPr>
                      <a:r>
                        <a:rPr lang="en-US" sz="1000" dirty="0">
                          <a:effectLst/>
                        </a:rPr>
                        <a:t>O(</a:t>
                      </a:r>
                      <a:r>
                        <a:rPr lang="en-US" sz="1000" dirty="0" err="1">
                          <a:effectLst/>
                        </a:rPr>
                        <a:t>n^c</a:t>
                      </a:r>
                      <a:r>
                        <a:rPr lang="en-US" sz="1000" dirty="0">
                          <a:effectLst/>
                        </a:rPr>
                        <a:t>)</a:t>
                      </a:r>
                      <a:endParaRPr lang="en-US" sz="1100" dirty="0">
                        <a:effectLst/>
                        <a:latin typeface="Calibri"/>
                        <a:ea typeface="Calibri"/>
                        <a:cs typeface="Times New Roman"/>
                      </a:endParaRPr>
                    </a:p>
                  </a:txBody>
                  <a:tcPr marL="76200" marR="76200" marT="76200" marB="76200"/>
                </a:tc>
                <a:extLst>
                  <a:ext uri="{0D108BD9-81ED-4DB2-BD59-A6C34878D82A}">
                    <a16:rowId xmlns:a16="http://schemas.microsoft.com/office/drawing/2014/main" xmlns="" val="10006"/>
                  </a:ext>
                </a:extLst>
              </a:tr>
              <a:tr h="0">
                <a:tc>
                  <a:txBody>
                    <a:bodyPr/>
                    <a:lstStyle/>
                    <a:p>
                      <a:pPr marL="190500">
                        <a:lnSpc>
                          <a:spcPts val="1725"/>
                        </a:lnSpc>
                        <a:spcAft>
                          <a:spcPts val="0"/>
                        </a:spcAft>
                      </a:pPr>
                      <a:r>
                        <a:rPr lang="en-US" sz="1000" dirty="0">
                          <a:effectLst/>
                        </a:rPr>
                        <a:t>quadratic</a:t>
                      </a:r>
                      <a:endParaRPr lang="en-US" sz="1100" dirty="0">
                        <a:effectLst/>
                        <a:latin typeface="Calibri"/>
                        <a:ea typeface="Calibri"/>
                        <a:cs typeface="Times New Roman"/>
                      </a:endParaRPr>
                    </a:p>
                  </a:txBody>
                  <a:tcPr marL="76200" marR="76200" marT="76200" marB="76200"/>
                </a:tc>
                <a:tc>
                  <a:txBody>
                    <a:bodyPr/>
                    <a:lstStyle/>
                    <a:p>
                      <a:pPr marL="190500">
                        <a:lnSpc>
                          <a:spcPts val="1725"/>
                        </a:lnSpc>
                        <a:spcAft>
                          <a:spcPts val="0"/>
                        </a:spcAft>
                      </a:pPr>
                      <a:r>
                        <a:rPr lang="en-US" sz="1000" dirty="0">
                          <a:effectLst/>
                        </a:rPr>
                        <a:t>O(n^2)   growth directly</a:t>
                      </a:r>
                      <a:r>
                        <a:rPr lang="en-US" sz="1000" baseline="0" dirty="0">
                          <a:effectLst/>
                        </a:rPr>
                        <a:t> proportional  to the  square of the input  size </a:t>
                      </a:r>
                      <a:endParaRPr lang="en-US" sz="1100" dirty="0">
                        <a:effectLst/>
                        <a:latin typeface="Calibri"/>
                        <a:ea typeface="Calibri"/>
                        <a:cs typeface="Times New Roman"/>
                      </a:endParaRPr>
                    </a:p>
                  </a:txBody>
                  <a:tcPr marL="76200" marR="76200" marT="76200" marB="76200"/>
                </a:tc>
                <a:extLst>
                  <a:ext uri="{0D108BD9-81ED-4DB2-BD59-A6C34878D82A}">
                    <a16:rowId xmlns:a16="http://schemas.microsoft.com/office/drawing/2014/main" xmlns="" val="10007"/>
                  </a:ext>
                </a:extLst>
              </a:tr>
              <a:tr h="0">
                <a:tc>
                  <a:txBody>
                    <a:bodyPr/>
                    <a:lstStyle/>
                    <a:p>
                      <a:pPr marL="190500">
                        <a:lnSpc>
                          <a:spcPts val="1725"/>
                        </a:lnSpc>
                        <a:spcAft>
                          <a:spcPts val="0"/>
                        </a:spcAft>
                      </a:pPr>
                      <a:r>
                        <a:rPr lang="en-US" sz="1100" dirty="0">
                          <a:effectLst/>
                          <a:latin typeface="Calibri"/>
                          <a:ea typeface="Calibri"/>
                          <a:cs typeface="Times New Roman"/>
                        </a:rPr>
                        <a:t>Factorial time</a:t>
                      </a:r>
                    </a:p>
                  </a:txBody>
                  <a:tcPr marL="76200" marR="76200" marT="76200" marB="76200"/>
                </a:tc>
                <a:tc>
                  <a:txBody>
                    <a:bodyPr/>
                    <a:lstStyle/>
                    <a:p>
                      <a:pPr marL="190500">
                        <a:lnSpc>
                          <a:spcPts val="1725"/>
                        </a:lnSpc>
                        <a:spcAft>
                          <a:spcPts val="0"/>
                        </a:spcAft>
                      </a:pPr>
                      <a:r>
                        <a:rPr lang="en-US" sz="1100" dirty="0">
                          <a:effectLst/>
                          <a:latin typeface="Calibri"/>
                          <a:ea typeface="Calibri"/>
                          <a:cs typeface="Times New Roman"/>
                        </a:rPr>
                        <a:t>O(n!)</a:t>
                      </a:r>
                    </a:p>
                  </a:txBody>
                  <a:tcPr marL="76200" marR="76200" marT="76200" marB="76200"/>
                </a:tc>
                <a:extLst>
                  <a:ext uri="{0D108BD9-81ED-4DB2-BD59-A6C34878D82A}">
                    <a16:rowId xmlns:a16="http://schemas.microsoft.com/office/drawing/2014/main" xmlns="" val="10008"/>
                  </a:ext>
                </a:extLst>
              </a:tr>
            </a:tbl>
          </a:graphicData>
        </a:graphic>
      </p:graphicFrame>
      <p:sp>
        <p:nvSpPr>
          <p:cNvPr id="5" name="TextBox 4"/>
          <p:cNvSpPr txBox="1"/>
          <p:nvPr/>
        </p:nvSpPr>
        <p:spPr>
          <a:xfrm>
            <a:off x="5328344" y="1971179"/>
            <a:ext cx="3240360" cy="369332"/>
          </a:xfrm>
          <a:prstGeom prst="rect">
            <a:avLst/>
          </a:prstGeom>
          <a:noFill/>
        </p:spPr>
        <p:txBody>
          <a:bodyPr wrap="square" rtlCol="0">
            <a:spAutoFit/>
          </a:bodyPr>
          <a:lstStyle/>
          <a:p>
            <a:r>
              <a:rPr lang="en-US" sz="1200" dirty="0"/>
              <a:t>(n = size of input, c = some constant</a:t>
            </a:r>
            <a:r>
              <a:rPr lang="en-US" dirty="0"/>
              <a:t>)</a:t>
            </a:r>
          </a:p>
        </p:txBody>
      </p:sp>
    </p:spTree>
    <p:extLst>
      <p:ext uri="{BB962C8B-B14F-4D97-AF65-F5344CB8AC3E}">
        <p14:creationId xmlns:p14="http://schemas.microsoft.com/office/powerpoint/2010/main" val="2184714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400" dirty="0"/>
              <a:t>Model graph representing Big-O complexity of some functions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872" y="1107083"/>
            <a:ext cx="7128792"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7194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Example</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888" y="1270555"/>
            <a:ext cx="6067425"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7491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896" y="1605381"/>
            <a:ext cx="6248400" cy="2814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5017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Omega Notation (Ω)</a:t>
            </a:r>
            <a:br>
              <a:rPr lang="en-US" dirty="0"/>
            </a:b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872" y="2043187"/>
            <a:ext cx="3672408"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35856" y="963067"/>
            <a:ext cx="8424936" cy="923330"/>
          </a:xfrm>
          <a:prstGeom prst="rect">
            <a:avLst/>
          </a:prstGeom>
          <a:noFill/>
        </p:spPr>
        <p:txBody>
          <a:bodyPr wrap="square" rtlCol="0">
            <a:spAutoFit/>
          </a:bodyPr>
          <a:lstStyle/>
          <a:p>
            <a:r>
              <a:rPr lang="en-US" dirty="0"/>
              <a:t>It is the formal way to represent the </a:t>
            </a:r>
            <a:r>
              <a:rPr lang="en-US" b="1" dirty="0"/>
              <a:t>lower bound</a:t>
            </a:r>
            <a:r>
              <a:rPr lang="en-US" dirty="0"/>
              <a:t> of an algorithm's running time. It measures the best amount of time an algorithm can possibly take to complete or the best case time complexity.</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8344" y="1995661"/>
            <a:ext cx="3959746"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185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Theta Notation (O)- Tight bound</a:t>
            </a:r>
            <a:r>
              <a:rPr lang="en-US" dirty="0"/>
              <a:t/>
            </a:r>
            <a:br>
              <a:rPr lang="en-US" dirty="0"/>
            </a:br>
            <a:r>
              <a:rPr lang="en-US" dirty="0"/>
              <a:t/>
            </a:r>
            <a:br>
              <a:rPr lang="en-US" dirty="0"/>
            </a:br>
            <a:endParaRPr lang="en-US" dirty="0"/>
          </a:p>
        </p:txBody>
      </p:sp>
      <p:sp>
        <p:nvSpPr>
          <p:cNvPr id="3" name="Subtitle 2"/>
          <p:cNvSpPr>
            <a:spLocks noGrp="1"/>
          </p:cNvSpPr>
          <p:nvPr>
            <p:ph type="subTitle"/>
          </p:nvPr>
        </p:nvSpPr>
        <p:spPr/>
        <p:txBody>
          <a:bodyPr/>
          <a:lstStyle/>
          <a:p>
            <a:r>
              <a:rPr lang="en-US" dirty="0"/>
              <a:t>It is the formal way to express both the upper bound and lower bound of an algorithm running time.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16" y="2115195"/>
            <a:ext cx="4248472" cy="3118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6336" y="2403227"/>
            <a:ext cx="3566716"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284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master theorem</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824" y="1431059"/>
            <a:ext cx="7560840" cy="334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3087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 name="CustomShape 1"/>
          <p:cNvSpPr/>
          <p:nvPr/>
        </p:nvSpPr>
        <p:spPr>
          <a:xfrm>
            <a:off x="1079640" y="225720"/>
            <a:ext cx="8494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1" strike="noStrike" spc="-1" dirty="0">
                <a:latin typeface="Arial"/>
              </a:rPr>
              <a:t>Lecture Outline</a:t>
            </a:r>
            <a:endParaRPr lang="en-GB" sz="4400" b="0" strike="noStrike" spc="-1" dirty="0">
              <a:latin typeface="Arial"/>
            </a:endParaRPr>
          </a:p>
        </p:txBody>
      </p:sp>
      <p:sp>
        <p:nvSpPr>
          <p:cNvPr id="125" name="CustomShape 2"/>
          <p:cNvSpPr/>
          <p:nvPr/>
        </p:nvSpPr>
        <p:spPr>
          <a:xfrm>
            <a:off x="503640" y="1326240"/>
            <a:ext cx="9070560" cy="3856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marL="72360">
              <a:lnSpc>
                <a:spcPct val="100000"/>
              </a:lnSpc>
              <a:spcBef>
                <a:spcPts val="850"/>
              </a:spcBef>
              <a:buClr>
                <a:srgbClr val="000000"/>
              </a:buClr>
            </a:pPr>
            <a:endParaRPr lang="en-GB" sz="2400" b="0" strike="noStrike" spc="-1" dirty="0">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32" y="1467123"/>
            <a:ext cx="7704856"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856" y="2425699"/>
            <a:ext cx="6680969" cy="1057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646" y="3544247"/>
            <a:ext cx="7019985" cy="1379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9982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79872" y="459011"/>
            <a:ext cx="8494560" cy="946080"/>
          </a:xfrm>
        </p:spPr>
        <p:txBody>
          <a:bodyPr/>
          <a:lstStyle/>
          <a:p>
            <a:r>
              <a:rPr lang="en-US" b="1" dirty="0"/>
              <a:t>REFERENCE MATERIALS</a:t>
            </a:r>
            <a:r>
              <a:rPr lang="en-US" dirty="0"/>
              <a:t/>
            </a:r>
            <a:br>
              <a:rPr lang="en-US" dirty="0"/>
            </a:br>
            <a:endParaRPr lang="en-US" dirty="0"/>
          </a:p>
        </p:txBody>
      </p:sp>
      <p:sp>
        <p:nvSpPr>
          <p:cNvPr id="3" name="Subtitle 2"/>
          <p:cNvSpPr>
            <a:spLocks noGrp="1"/>
          </p:cNvSpPr>
          <p:nvPr>
            <p:ph type="subTitle"/>
          </p:nvPr>
        </p:nvSpPr>
        <p:spPr>
          <a:xfrm>
            <a:off x="503640" y="1326240"/>
            <a:ext cx="9070560" cy="2805179"/>
          </a:xfrm>
        </p:spPr>
        <p:txBody>
          <a:bodyPr/>
          <a:lstStyle/>
          <a:p>
            <a:pPr marL="342900" lvl="0" indent="-342900">
              <a:buFont typeface="+mj-lt"/>
              <a:buAutoNum type="arabicPeriod"/>
            </a:pPr>
            <a:r>
              <a:rPr lang="en-US" i="1" dirty="0"/>
              <a:t>The design and Analysis of Computer Algorithms</a:t>
            </a:r>
            <a:r>
              <a:rPr lang="en-US" dirty="0"/>
              <a:t> by AHO/</a:t>
            </a:r>
            <a:r>
              <a:rPr lang="en-US" dirty="0" err="1"/>
              <a:t>Hocroft</a:t>
            </a:r>
            <a:r>
              <a:rPr lang="en-US" dirty="0"/>
              <a:t> Ullman</a:t>
            </a:r>
          </a:p>
          <a:p>
            <a:pPr marL="342900" lvl="0" indent="-342900">
              <a:buFont typeface="+mj-lt"/>
              <a:buAutoNum type="arabicPeriod"/>
            </a:pPr>
            <a:r>
              <a:rPr lang="en-US" i="1" dirty="0"/>
              <a:t>Design and analysis of Algorithms</a:t>
            </a:r>
            <a:r>
              <a:rPr lang="en-US" dirty="0"/>
              <a:t>  by Russell L Shackelford</a:t>
            </a:r>
          </a:p>
          <a:p>
            <a:pPr marL="342900" lvl="0" indent="-342900">
              <a:buFont typeface="+mj-lt"/>
              <a:buAutoNum type="arabicPeriod"/>
            </a:pPr>
            <a:r>
              <a:rPr lang="en-US" i="1" dirty="0"/>
              <a:t>Introduction to the Design and Analysis of Algorithms</a:t>
            </a:r>
            <a:r>
              <a:rPr lang="en-US" dirty="0"/>
              <a:t> by R.C.T Lee, S.S Tseng Chang Y.T Tsai</a:t>
            </a:r>
          </a:p>
          <a:p>
            <a:pPr marL="342900" lvl="0" indent="-342900">
              <a:buFont typeface="+mj-lt"/>
              <a:buAutoNum type="arabicPeriod"/>
            </a:pPr>
            <a:r>
              <a:rPr lang="en-US" dirty="0"/>
              <a:t> Judith L </a:t>
            </a:r>
            <a:r>
              <a:rPr lang="en-US" dirty="0" err="1"/>
              <a:t>Gersting</a:t>
            </a:r>
            <a:r>
              <a:rPr lang="en-US" i="1" dirty="0" err="1"/>
              <a:t>Mathematical</a:t>
            </a:r>
            <a:r>
              <a:rPr lang="en-US" i="1" dirty="0"/>
              <a:t> Structures for computer science 4</a:t>
            </a:r>
            <a:r>
              <a:rPr lang="en-US" i="1" baseline="30000" dirty="0"/>
              <a:t>th</a:t>
            </a:r>
            <a:r>
              <a:rPr lang="en-US" i="1" dirty="0"/>
              <a:t> edition</a:t>
            </a:r>
            <a:endParaRPr lang="en-US" dirty="0"/>
          </a:p>
          <a:p>
            <a:endParaRPr lang="en-US" dirty="0"/>
          </a:p>
        </p:txBody>
      </p:sp>
    </p:spTree>
    <p:extLst>
      <p:ext uri="{BB962C8B-B14F-4D97-AF65-F5344CB8AC3E}">
        <p14:creationId xmlns:p14="http://schemas.microsoft.com/office/powerpoint/2010/main" val="3013402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 name="CustomShape 1"/>
          <p:cNvSpPr/>
          <p:nvPr/>
        </p:nvSpPr>
        <p:spPr>
          <a:xfrm>
            <a:off x="1079640" y="225720"/>
            <a:ext cx="8494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1" strike="noStrike" spc="-1" dirty="0">
                <a:latin typeface="Arial"/>
              </a:rPr>
              <a:t>Algorithm Design Techniques</a:t>
            </a:r>
            <a:endParaRPr lang="en-GB" sz="4400" b="0" strike="noStrike" spc="-1" dirty="0">
              <a:latin typeface="Arial"/>
            </a:endParaRPr>
          </a:p>
        </p:txBody>
      </p:sp>
      <p:sp>
        <p:nvSpPr>
          <p:cNvPr id="133" name="CustomShape 2"/>
          <p:cNvSpPr/>
          <p:nvPr/>
        </p:nvSpPr>
        <p:spPr>
          <a:xfrm>
            <a:off x="503640" y="1326240"/>
            <a:ext cx="9070560" cy="3856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marL="72360">
              <a:lnSpc>
                <a:spcPct val="100000"/>
              </a:lnSpc>
              <a:spcBef>
                <a:spcPts val="1417"/>
              </a:spcBef>
              <a:buClr>
                <a:srgbClr val="000000"/>
              </a:buClr>
            </a:pPr>
            <a:r>
              <a:rPr lang="en-US" sz="2400" dirty="0"/>
              <a:t>Algorithm design is a specific method to create a mathematical process in solving problems.</a:t>
            </a:r>
            <a:br>
              <a:rPr lang="en-US" sz="2400" dirty="0"/>
            </a:br>
            <a:r>
              <a:rPr lang="en-US" sz="2400" dirty="0"/>
              <a:t>Applied algorithm design is algorithm engineering.</a:t>
            </a:r>
          </a:p>
          <a:p>
            <a:pPr marL="72360">
              <a:lnSpc>
                <a:spcPct val="100000"/>
              </a:lnSpc>
              <a:spcBef>
                <a:spcPts val="1417"/>
              </a:spcBef>
              <a:buClr>
                <a:srgbClr val="000000"/>
              </a:buClr>
            </a:pPr>
            <a:r>
              <a:rPr lang="en-US" sz="2400" dirty="0"/>
              <a:t>One of the most important aspects of algorithm design is creating an algorithm that is efficient. </a:t>
            </a:r>
            <a:br>
              <a:rPr lang="en-US" sz="2400" dirty="0"/>
            </a:br>
            <a:r>
              <a:rPr lang="en-US" sz="2400" dirty="0"/>
              <a:t> </a:t>
            </a:r>
            <a:br>
              <a:rPr lang="en-US" sz="2400" dirty="0"/>
            </a:br>
            <a:r>
              <a:rPr lang="en-GB" sz="2400" b="0" strike="noStrike" spc="-1" dirty="0">
                <a:latin typeface="Aria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 name="CustomShape 1"/>
          <p:cNvSpPr/>
          <p:nvPr/>
        </p:nvSpPr>
        <p:spPr>
          <a:xfrm>
            <a:off x="1079640" y="225720"/>
            <a:ext cx="8494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1" strike="noStrike" spc="-1" dirty="0">
                <a:latin typeface="Arial"/>
              </a:rPr>
              <a:t>Techniques</a:t>
            </a:r>
            <a:endParaRPr lang="en-GB" sz="4400" b="0" strike="noStrike" spc="-1" dirty="0">
              <a:latin typeface="Arial"/>
            </a:endParaRPr>
          </a:p>
        </p:txBody>
      </p:sp>
      <p:sp>
        <p:nvSpPr>
          <p:cNvPr id="135" name="CustomShape 2"/>
          <p:cNvSpPr/>
          <p:nvPr/>
        </p:nvSpPr>
        <p:spPr>
          <a:xfrm>
            <a:off x="755640" y="1398240"/>
            <a:ext cx="8101096" cy="3496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fontScale="95500"/>
          </a:bodyPr>
          <a:lstStyle/>
          <a:p>
            <a:pPr marL="216000" indent="-215640">
              <a:lnSpc>
                <a:spcPct val="100000"/>
              </a:lnSpc>
              <a:spcBef>
                <a:spcPts val="1417"/>
              </a:spcBef>
              <a:buClr>
                <a:srgbClr val="000000"/>
              </a:buClr>
              <a:buSzPct val="45000"/>
              <a:buFont typeface="Wingdings" charset="2"/>
              <a:buChar char=""/>
            </a:pPr>
            <a:r>
              <a:rPr lang="en-US" sz="2400" dirty="0"/>
              <a:t>Simple recursive algorithms</a:t>
            </a:r>
            <a:br>
              <a:rPr lang="en-US" sz="2400" dirty="0"/>
            </a:br>
            <a:r>
              <a:rPr lang="en-US" sz="2400" dirty="0"/>
              <a:t>• Backtracking algorithms</a:t>
            </a:r>
            <a:br>
              <a:rPr lang="en-US" sz="2400" dirty="0"/>
            </a:br>
            <a:r>
              <a:rPr lang="en-US" sz="2400" dirty="0"/>
              <a:t>• Divide and conquer algorithms</a:t>
            </a:r>
            <a:br>
              <a:rPr lang="en-US" sz="2400" dirty="0"/>
            </a:br>
            <a:r>
              <a:rPr lang="en-US" sz="2400" dirty="0"/>
              <a:t>• Dynamic programming algorithms</a:t>
            </a:r>
            <a:br>
              <a:rPr lang="en-US" sz="2400" dirty="0"/>
            </a:br>
            <a:r>
              <a:rPr lang="en-US" sz="2400" dirty="0"/>
              <a:t>• Greedy algorithms</a:t>
            </a:r>
            <a:br>
              <a:rPr lang="en-US" sz="2400" dirty="0"/>
            </a:br>
            <a:r>
              <a:rPr lang="en-US" sz="2400" dirty="0"/>
              <a:t>• Branch and bound algorithms</a:t>
            </a:r>
            <a:br>
              <a:rPr lang="en-US" sz="2400" dirty="0"/>
            </a:br>
            <a:r>
              <a:rPr lang="en-US" sz="2400" dirty="0"/>
              <a:t>• Brute force algorithms</a:t>
            </a:r>
            <a:br>
              <a:rPr lang="en-US" sz="2400" dirty="0"/>
            </a:br>
            <a:r>
              <a:rPr lang="en-US" sz="2400" dirty="0"/>
              <a:t>• Randomized algorithms </a:t>
            </a:r>
            <a:br>
              <a:rPr lang="en-US" sz="2400" dirty="0"/>
            </a:br>
            <a:endParaRPr lang="en-GB" sz="24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recursive algorithms</a:t>
            </a:r>
          </a:p>
        </p:txBody>
      </p:sp>
      <p:sp>
        <p:nvSpPr>
          <p:cNvPr id="3" name="Subtitle 2"/>
          <p:cNvSpPr>
            <a:spLocks noGrp="1"/>
          </p:cNvSpPr>
          <p:nvPr>
            <p:ph type="subTitle"/>
          </p:nvPr>
        </p:nvSpPr>
        <p:spPr/>
        <p:txBody>
          <a:bodyPr/>
          <a:lstStyle/>
          <a:p>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888" y="2763267"/>
            <a:ext cx="3629025" cy="1873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79872" y="1276096"/>
            <a:ext cx="5976664" cy="1477328"/>
          </a:xfrm>
          <a:prstGeom prst="rect">
            <a:avLst/>
          </a:prstGeom>
          <a:noFill/>
        </p:spPr>
        <p:txBody>
          <a:bodyPr wrap="square" rtlCol="0">
            <a:spAutoFit/>
          </a:bodyPr>
          <a:lstStyle/>
          <a:p>
            <a:r>
              <a:rPr lang="en-US" dirty="0"/>
              <a:t>A </a:t>
            </a:r>
            <a:r>
              <a:rPr lang="en-US" b="1" dirty="0"/>
              <a:t>recursive algorithm is an algorithm which calls</a:t>
            </a:r>
            <a:r>
              <a:rPr lang="en-US" dirty="0"/>
              <a:t> itself with "smaller (or simpler)" input values, and which obtains the result for the current input by applying simple operations to the returned value for the smaller (or simpler) input</a:t>
            </a:r>
          </a:p>
        </p:txBody>
      </p:sp>
    </p:spTree>
    <p:extLst>
      <p:ext uri="{BB962C8B-B14F-4D97-AF65-F5344CB8AC3E}">
        <p14:creationId xmlns:p14="http://schemas.microsoft.com/office/powerpoint/2010/main" val="50879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Backtracking</a:t>
            </a:r>
          </a:p>
        </p:txBody>
      </p:sp>
      <p:sp>
        <p:nvSpPr>
          <p:cNvPr id="3" name="Subtitle 2"/>
          <p:cNvSpPr>
            <a:spLocks noGrp="1"/>
          </p:cNvSpPr>
          <p:nvPr>
            <p:ph type="subTitle"/>
          </p:nvPr>
        </p:nvSpPr>
        <p:spPr>
          <a:xfrm>
            <a:off x="1079640" y="225720"/>
            <a:ext cx="8494560" cy="756238"/>
          </a:xfrm>
        </p:spPr>
        <p:txBody>
          <a:body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   </a:t>
            </a:r>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880" y="2691260"/>
            <a:ext cx="7128792"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79872" y="981958"/>
            <a:ext cx="7128792" cy="1754326"/>
          </a:xfrm>
          <a:prstGeom prst="rect">
            <a:avLst/>
          </a:prstGeom>
          <a:noFill/>
        </p:spPr>
        <p:txBody>
          <a:bodyPr wrap="square" rtlCol="0">
            <a:spAutoFit/>
          </a:bodyPr>
          <a:lstStyle/>
          <a:p>
            <a:pPr lvl="0"/>
            <a:r>
              <a:rPr lang="en-US" dirty="0"/>
              <a:t>Backtracking Algorithm tries each possibility until they find the right one. It is a depth-first search of the set of possible solution. During the search, if an alternative doesn't work, then backtrack to the choice point, the place which presented different alternatives, and tries the next alternative.</a:t>
            </a:r>
            <a:endParaRPr lang="x-none" dirty="0"/>
          </a:p>
          <a:p>
            <a:endParaRPr lang="en-US" dirty="0"/>
          </a:p>
        </p:txBody>
      </p:sp>
    </p:spTree>
    <p:extLst>
      <p:ext uri="{BB962C8B-B14F-4D97-AF65-F5344CB8AC3E}">
        <p14:creationId xmlns:p14="http://schemas.microsoft.com/office/powerpoint/2010/main" val="1827751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Divide and Conquer</a:t>
            </a:r>
          </a:p>
        </p:txBody>
      </p:sp>
      <p:pic>
        <p:nvPicPr>
          <p:cNvPr id="4" name="Picture 3" descr="Divide and Conquer Introduction"/>
          <p:cNvPicPr/>
          <p:nvPr/>
        </p:nvPicPr>
        <p:blipFill>
          <a:blip r:embed="rId2" cstate="print"/>
          <a:srcRect/>
          <a:stretch>
            <a:fillRect/>
          </a:stretch>
        </p:blipFill>
        <p:spPr bwMode="auto">
          <a:xfrm>
            <a:off x="431800" y="2475235"/>
            <a:ext cx="7416824" cy="2667630"/>
          </a:xfrm>
          <a:prstGeom prst="rect">
            <a:avLst/>
          </a:prstGeom>
          <a:noFill/>
          <a:ln w="9525">
            <a:noFill/>
            <a:miter lim="800000"/>
            <a:headEnd/>
            <a:tailEnd/>
          </a:ln>
        </p:spPr>
      </p:pic>
      <p:sp>
        <p:nvSpPr>
          <p:cNvPr id="5" name="TextBox 4"/>
          <p:cNvSpPr txBox="1"/>
          <p:nvPr/>
        </p:nvSpPr>
        <p:spPr>
          <a:xfrm>
            <a:off x="431800" y="1107083"/>
            <a:ext cx="8208912" cy="1169551"/>
          </a:xfrm>
          <a:prstGeom prst="rect">
            <a:avLst/>
          </a:prstGeom>
          <a:noFill/>
        </p:spPr>
        <p:txBody>
          <a:bodyPr wrap="square" rtlCol="0">
            <a:spAutoFit/>
          </a:bodyPr>
          <a:lstStyle/>
          <a:p>
            <a:pPr lvl="0"/>
            <a:r>
              <a:rPr lang="en-US" sz="1400" dirty="0"/>
              <a:t>It is a top-down approach. The algorithms which follow the divide &amp; conquer techniques involve three steps:</a:t>
            </a:r>
            <a:endParaRPr lang="x-none" sz="1400" dirty="0"/>
          </a:p>
          <a:p>
            <a:pPr marL="285750" lvl="0" indent="-285750">
              <a:buFont typeface="Arial" pitchFamily="34" charset="0"/>
              <a:buChar char="•"/>
            </a:pPr>
            <a:r>
              <a:rPr lang="en-US" sz="1400" dirty="0"/>
              <a:t>Divide the original problem into a set of </a:t>
            </a:r>
            <a:r>
              <a:rPr lang="en-US" sz="1400" dirty="0" err="1"/>
              <a:t>subproblems</a:t>
            </a:r>
            <a:r>
              <a:rPr lang="en-US" sz="1400" dirty="0"/>
              <a:t>.</a:t>
            </a:r>
            <a:endParaRPr lang="x-none" sz="1400" dirty="0"/>
          </a:p>
          <a:p>
            <a:pPr marL="285750" lvl="0" indent="-285750">
              <a:buFont typeface="Arial" pitchFamily="34" charset="0"/>
              <a:buChar char="•"/>
            </a:pPr>
            <a:r>
              <a:rPr lang="en-US" sz="1400" dirty="0"/>
              <a:t>Solve every </a:t>
            </a:r>
            <a:r>
              <a:rPr lang="en-US" sz="1400" dirty="0" err="1"/>
              <a:t>subproblem</a:t>
            </a:r>
            <a:r>
              <a:rPr lang="en-US" sz="1400" dirty="0"/>
              <a:t> individually, recursively.</a:t>
            </a:r>
            <a:endParaRPr lang="x-none" sz="1400" dirty="0"/>
          </a:p>
          <a:p>
            <a:pPr marL="285750" indent="-285750">
              <a:buFont typeface="Arial" pitchFamily="34" charset="0"/>
              <a:buChar char="•"/>
            </a:pPr>
            <a:r>
              <a:rPr lang="en-US" sz="1400" dirty="0"/>
              <a:t>Combine the solution of the </a:t>
            </a:r>
            <a:r>
              <a:rPr lang="en-US" sz="1400" dirty="0" err="1"/>
              <a:t>subproblems</a:t>
            </a:r>
            <a:r>
              <a:rPr lang="en-US" sz="1400" dirty="0"/>
              <a:t> (top level) into a solution of the whole original problem</a:t>
            </a:r>
          </a:p>
        </p:txBody>
      </p:sp>
    </p:spTree>
    <p:extLst>
      <p:ext uri="{BB962C8B-B14F-4D97-AF65-F5344CB8AC3E}">
        <p14:creationId xmlns:p14="http://schemas.microsoft.com/office/powerpoint/2010/main" val="152644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Dynamic programming algorithms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824" y="3123307"/>
            <a:ext cx="7620000"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15776" y="1179092"/>
            <a:ext cx="8712968" cy="1754326"/>
          </a:xfrm>
          <a:prstGeom prst="rect">
            <a:avLst/>
          </a:prstGeom>
          <a:noFill/>
        </p:spPr>
        <p:txBody>
          <a:bodyPr wrap="square" rtlCol="0">
            <a:spAutoFit/>
          </a:bodyPr>
          <a:lstStyle/>
          <a:p>
            <a:pPr lvl="0"/>
            <a:r>
              <a:rPr lang="en-US" dirty="0"/>
              <a:t>Dynamic Programming is a bottom-up approach we solve all possible small problems and then combine them to obtain solutions for bigger problems.</a:t>
            </a:r>
            <a:endParaRPr lang="x-none" dirty="0"/>
          </a:p>
          <a:p>
            <a:pPr lvl="0"/>
            <a:r>
              <a:rPr lang="en-US" dirty="0"/>
              <a:t>This is particularly helpful when the number of copying sub-problems is exponentially large. Dynamic Programming is frequently related to </a:t>
            </a:r>
            <a:r>
              <a:rPr lang="en-US" b="1" dirty="0"/>
              <a:t>Optimization Problems</a:t>
            </a:r>
            <a:r>
              <a:rPr lang="en-US" dirty="0"/>
              <a:t> e.g. Knapsack problem, Matrix chain multiplication , least common subsequence(LCS)</a:t>
            </a:r>
          </a:p>
        </p:txBody>
      </p:sp>
    </p:spTree>
    <p:extLst>
      <p:ext uri="{BB962C8B-B14F-4D97-AF65-F5344CB8AC3E}">
        <p14:creationId xmlns:p14="http://schemas.microsoft.com/office/powerpoint/2010/main" val="111271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4172</TotalTime>
  <Words>889</Words>
  <Application>Microsoft Office PowerPoint</Application>
  <PresentationFormat>Custom</PresentationFormat>
  <Paragraphs>236</Paragraphs>
  <Slides>31</Slides>
  <Notes>0</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Office Theme</vt:lpstr>
      <vt:lpstr>Office Theme</vt:lpstr>
      <vt:lpstr>PowerPoint Presentation</vt:lpstr>
      <vt:lpstr>PowerPoint Presentation</vt:lpstr>
      <vt:lpstr>PowerPoint Presentation</vt:lpstr>
      <vt:lpstr>PowerPoint Presentation</vt:lpstr>
      <vt:lpstr>PowerPoint Presentation</vt:lpstr>
      <vt:lpstr>Simple recursive algorithms</vt:lpstr>
      <vt:lpstr>Backtracking</vt:lpstr>
      <vt:lpstr>Divide and Conquer</vt:lpstr>
      <vt:lpstr>Dynamic programming algorithms</vt:lpstr>
      <vt:lpstr>Greedy algorithms </vt:lpstr>
      <vt:lpstr>Branch and bound algorithms </vt:lpstr>
      <vt:lpstr> TSP problem</vt:lpstr>
      <vt:lpstr>Brute force algorithms </vt:lpstr>
      <vt:lpstr>Randomized algorithms</vt:lpstr>
      <vt:lpstr>Algorithm analysis</vt:lpstr>
      <vt:lpstr>Execution time</vt:lpstr>
      <vt:lpstr>PowerPoint Presentation</vt:lpstr>
      <vt:lpstr>Types of analysis</vt:lpstr>
      <vt:lpstr>Algorithm analysis techniques</vt:lpstr>
      <vt:lpstr>PowerPoint Presentation</vt:lpstr>
      <vt:lpstr>Big oh Notation (O) –Upper bound </vt:lpstr>
      <vt:lpstr>Big O  simplification rules</vt:lpstr>
      <vt:lpstr>Common Asymptotic Notations(Big O)</vt:lpstr>
      <vt:lpstr> Model graph representing Big-O complexity of some functions</vt:lpstr>
      <vt:lpstr>  Example</vt:lpstr>
      <vt:lpstr>Solution</vt:lpstr>
      <vt:lpstr>Omega Notation (Ω) </vt:lpstr>
      <vt:lpstr>Theta Notation (O)- Tight bound  </vt:lpstr>
      <vt:lpstr>The master theorem</vt:lpstr>
      <vt:lpstr>PowerPoint Presentation</vt:lpstr>
      <vt:lpstr>REFERENCE MATERIALS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dc:creator>
  <cp:lastModifiedBy>Windows User</cp:lastModifiedBy>
  <cp:revision>100</cp:revision>
  <dcterms:modified xsi:type="dcterms:W3CDTF">2021-11-23T09:54:18Z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2020-05-29T08:41:07Z</dcterms:created>
  <dc:creator>MOSES THIGA</dc:creator>
  <dc:description/>
  <dc:language>en-GB</dc:language>
  <cp:lastModifiedBy>MOSES THIGA</cp:lastModifiedBy>
  <dcterms:modified xsi:type="dcterms:W3CDTF">2020-05-30T22:09:57Z</dcterms:modified>
  <cp:revision>12</cp:revision>
  <dc:subject/>
  <dc:title/>
</cp:coreProperties>
</file>