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63" r:id="rId7"/>
    <p:sldId id="281" r:id="rId8"/>
    <p:sldId id="282" r:id="rId9"/>
    <p:sldId id="280" r:id="rId10"/>
    <p:sldId id="305" r:id="rId11"/>
    <p:sldId id="306" r:id="rId12"/>
    <p:sldId id="307" r:id="rId13"/>
    <p:sldId id="283" r:id="rId14"/>
    <p:sldId id="308" r:id="rId15"/>
    <p:sldId id="284" r:id="rId16"/>
    <p:sldId id="286" r:id="rId17"/>
    <p:sldId id="309" r:id="rId18"/>
    <p:sldId id="287" r:id="rId19"/>
    <p:sldId id="310" r:id="rId20"/>
    <p:sldId id="288" r:id="rId21"/>
    <p:sldId id="289" r:id="rId22"/>
    <p:sldId id="311" r:id="rId23"/>
    <p:sldId id="290" r:id="rId24"/>
    <p:sldId id="279" r:id="rId2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>
      <p:cViewPr>
        <p:scale>
          <a:sx n="92" d="100"/>
          <a:sy n="92" d="100"/>
        </p:scale>
        <p:origin x="-324" y="9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4419899"/>
            <a:ext cx="907056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32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79640" y="359640"/>
            <a:ext cx="82789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 smtClean="0">
                <a:latin typeface="Arial"/>
              </a:rPr>
              <a:t>Comp </a:t>
            </a:r>
            <a:r>
              <a:rPr lang="en-GB" sz="3200" b="1" spc="-1" dirty="0" smtClean="0">
                <a:latin typeface="Arial"/>
              </a:rPr>
              <a:t>313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03640" y="1295640"/>
            <a:ext cx="907056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latin typeface="Arial"/>
              </a:rPr>
              <a:t>Design and Analysis of Algorithms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3640" y="2891520"/>
            <a:ext cx="907056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latin typeface="Arial"/>
              </a:rPr>
              <a:t>Lecture </a:t>
            </a:r>
            <a:r>
              <a:rPr lang="en-GB" sz="3200" b="1" spc="-1" dirty="0">
                <a:latin typeface="Arial"/>
              </a:rPr>
              <a:t>4</a:t>
            </a:r>
            <a:r>
              <a:rPr lang="en-GB" sz="3200" b="1" spc="-1" dirty="0" smtClean="0">
                <a:latin typeface="Arial"/>
              </a:rPr>
              <a:t>   SORTING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" y="963067"/>
            <a:ext cx="669674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20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531019"/>
            <a:ext cx="61206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A Quick sor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817" y="4823605"/>
            <a:ext cx="5400040" cy="54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837" y="3602708"/>
            <a:ext cx="16002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68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/>
              <a:t>Bubble Sort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5776" y="1179092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Bubble Sort also known as </a:t>
            </a:r>
            <a:r>
              <a:rPr lang="en-US" b="1" dirty="0"/>
              <a:t>Exchange Sort</a:t>
            </a:r>
            <a:r>
              <a:rPr lang="en-US" dirty="0"/>
              <a:t>, is a simple sorting algorithm. It works by repeatedly stepping throughout the list to be sorted, comparing two items at a time and swapping them if they are in the wrong </a:t>
            </a:r>
            <a:r>
              <a:rPr lang="en-US" dirty="0" smtClean="0"/>
              <a:t>order.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833" y="2408241"/>
            <a:ext cx="3384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BUBBLE SORT (A)</a:t>
            </a:r>
            <a:endParaRPr lang="en-US" dirty="0"/>
          </a:p>
          <a:p>
            <a:pPr lvl="0"/>
            <a:r>
              <a:rPr lang="en-US" dirty="0" smtClean="0"/>
              <a:t>for </a:t>
            </a:r>
            <a:r>
              <a:rPr lang="en-US" dirty="0"/>
              <a:t>i ← 1 to length [A]</a:t>
            </a:r>
          </a:p>
          <a:p>
            <a:pPr lvl="0"/>
            <a:r>
              <a:rPr lang="en-US" dirty="0" smtClean="0"/>
              <a:t>for </a:t>
            </a:r>
            <a:r>
              <a:rPr lang="en-US" dirty="0"/>
              <a:t>k ← length [A] </a:t>
            </a:r>
            <a:r>
              <a:rPr lang="en-US" dirty="0" smtClean="0"/>
              <a:t>down </a:t>
            </a:r>
            <a:r>
              <a:rPr lang="en-US" dirty="0"/>
              <a:t>to i+1</a:t>
            </a:r>
          </a:p>
          <a:p>
            <a:pPr lvl="0"/>
            <a:r>
              <a:rPr lang="en-US" dirty="0" smtClean="0"/>
              <a:t>if </a:t>
            </a:r>
            <a:r>
              <a:rPr lang="en-US" dirty="0"/>
              <a:t>A[k] &lt;A[k-1]</a:t>
            </a:r>
          </a:p>
          <a:p>
            <a:pPr lvl="0"/>
            <a:r>
              <a:rPr lang="en-US" dirty="0" smtClean="0"/>
              <a:t>swap </a:t>
            </a:r>
            <a:r>
              <a:rPr lang="en-US" dirty="0"/>
              <a:t>(A[k], A [k-1])</a:t>
            </a:r>
          </a:p>
        </p:txBody>
      </p:sp>
    </p:spTree>
    <p:extLst>
      <p:ext uri="{BB962C8B-B14F-4D97-AF65-F5344CB8AC3E}">
        <p14:creationId xmlns:p14="http://schemas.microsoft.com/office/powerpoint/2010/main" val="11127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</a:t>
            </a:r>
            <a:r>
              <a:rPr lang="en-US" sz="3200" b="1" dirty="0" smtClean="0"/>
              <a:t>Bubble sort Analysis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b="1" dirty="0"/>
              <a:t>Input:</a:t>
            </a:r>
            <a:r>
              <a:rPr lang="en-US" dirty="0"/>
              <a:t> n elements are given.</a:t>
            </a:r>
          </a:p>
          <a:p>
            <a:pPr lvl="0"/>
            <a:r>
              <a:rPr lang="en-US" b="1" dirty="0"/>
              <a:t>Output:</a:t>
            </a:r>
            <a:r>
              <a:rPr lang="en-US" dirty="0"/>
              <a:t> the number of comparisons required to make sorting.</a:t>
            </a:r>
          </a:p>
          <a:p>
            <a:pPr lvl="0"/>
            <a:r>
              <a:rPr lang="en-US" b="1" dirty="0"/>
              <a:t>Logic:</a:t>
            </a:r>
            <a:r>
              <a:rPr lang="en-US" dirty="0"/>
              <a:t> If we have n elements in bubble sort, then n-1 </a:t>
            </a:r>
            <a:r>
              <a:rPr lang="en-US" dirty="0" smtClean="0"/>
              <a:t>passes (iterations) </a:t>
            </a:r>
            <a:r>
              <a:rPr lang="en-US" dirty="0"/>
              <a:t>are required to find a sorted array.</a:t>
            </a:r>
          </a:p>
          <a:p>
            <a:pPr lvl="0"/>
            <a:r>
              <a:rPr lang="en-US" dirty="0"/>
              <a:t>  In pass 1: n-1 comparisons are required</a:t>
            </a:r>
          </a:p>
          <a:p>
            <a:pPr lvl="0"/>
            <a:r>
              <a:rPr lang="en-US" dirty="0"/>
              <a:t>  In pass 2: n-2 comparisons are required</a:t>
            </a:r>
          </a:p>
          <a:p>
            <a:pPr lvl="0"/>
            <a:r>
              <a:rPr lang="en-US" dirty="0"/>
              <a:t>  In pass 3: n-3 comparisons are required</a:t>
            </a:r>
          </a:p>
          <a:p>
            <a:pPr lvl="0"/>
            <a:r>
              <a:rPr lang="en-US" dirty="0"/>
              <a:t> ............................................................................</a:t>
            </a:r>
          </a:p>
          <a:p>
            <a:pPr lvl="0"/>
            <a:r>
              <a:rPr lang="en-US" dirty="0"/>
              <a:t> ...............................................................................</a:t>
            </a:r>
          </a:p>
          <a:p>
            <a:pPr lvl="0"/>
            <a:r>
              <a:rPr lang="en-US" dirty="0"/>
              <a:t>  In pass n-1: 1 comparisons is required </a:t>
            </a:r>
          </a:p>
          <a:p>
            <a:pPr lvl="0"/>
            <a:r>
              <a:rPr lang="en-US" dirty="0"/>
              <a:t>  Total comparisons: T (n) = (n-1) + (n-2) +...........+ 1</a:t>
            </a:r>
          </a:p>
          <a:p>
            <a:pPr lvl="0"/>
            <a:r>
              <a:rPr lang="en-US" dirty="0"/>
              <a:t>                           = </a:t>
            </a:r>
          </a:p>
          <a:p>
            <a:pPr lvl="0"/>
            <a:r>
              <a:rPr lang="en-US" dirty="0"/>
              <a:t>                           = o 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   </a:t>
            </a:r>
            <a:r>
              <a:rPr lang="en-US" b="1" dirty="0"/>
              <a:t>Therefore complexity is of order n</a:t>
            </a:r>
            <a:r>
              <a:rPr lang="en-US" b="1" baseline="30000" dirty="0"/>
              <a:t>2</a:t>
            </a:r>
            <a:r>
              <a:rPr lang="en-US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66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of Bubble  sort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1323107"/>
            <a:ext cx="662473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3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809355"/>
          </a:xfrm>
        </p:spPr>
        <p:txBody>
          <a:bodyPr/>
          <a:lstStyle/>
          <a:p>
            <a:r>
              <a:rPr lang="en-US" sz="3200" b="1" dirty="0" smtClean="0"/>
              <a:t>Selection sort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816" y="1251099"/>
            <a:ext cx="9289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element is selected from the unsorted array and swapped with the leftmost</a:t>
            </a:r>
            <a:br>
              <a:rPr lang="en-US" dirty="0"/>
            </a:br>
            <a:r>
              <a:rPr lang="en-US" dirty="0"/>
              <a:t>element, and that element becomes a part of the sorted array. This process continues</a:t>
            </a:r>
            <a:br>
              <a:rPr lang="en-US" dirty="0"/>
            </a:br>
            <a:r>
              <a:rPr lang="en-US" dirty="0"/>
              <a:t>moving unsorted array boundary by one element to the right.</a:t>
            </a:r>
            <a:br>
              <a:rPr lang="en-US" dirty="0"/>
            </a:br>
            <a:r>
              <a:rPr lang="en-US" dirty="0"/>
              <a:t>This algorithm is not suitable for large data sets as its average and worst case complexities</a:t>
            </a:r>
            <a:br>
              <a:rPr lang="en-US" dirty="0"/>
            </a:br>
            <a:r>
              <a:rPr lang="en-US" dirty="0"/>
              <a:t>are of O(n2), where </a:t>
            </a:r>
            <a:r>
              <a:rPr lang="en-US" b="1" dirty="0"/>
              <a:t>n </a:t>
            </a:r>
            <a:r>
              <a:rPr lang="en-US" dirty="0"/>
              <a:t>is the number of items.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880" y="3123307"/>
            <a:ext cx="50387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ALGORITHM: SELECTION SORT (A)</a:t>
            </a:r>
            <a:endParaRPr lang="en-US" dirty="0"/>
          </a:p>
          <a:p>
            <a:pPr lvl="0"/>
            <a:r>
              <a:rPr lang="en-US" dirty="0"/>
              <a:t>1. k ← length [A]</a:t>
            </a:r>
          </a:p>
          <a:p>
            <a:pPr lvl="0"/>
            <a:r>
              <a:rPr lang="en-US" dirty="0"/>
              <a:t>2. for j ←1 to n-1</a:t>
            </a:r>
          </a:p>
          <a:p>
            <a:pPr lvl="0"/>
            <a:r>
              <a:rPr lang="en-US" dirty="0"/>
              <a:t>3. smallest ←  j</a:t>
            </a:r>
          </a:p>
          <a:p>
            <a:pPr lvl="0"/>
            <a:r>
              <a:rPr lang="en-US" dirty="0"/>
              <a:t>4. for I ← j + 1 to k</a:t>
            </a:r>
          </a:p>
          <a:p>
            <a:pPr lvl="0"/>
            <a:r>
              <a:rPr lang="en-US" dirty="0"/>
              <a:t>5. if A [i] =</a:t>
            </a:r>
            <a:r>
              <a:rPr lang="en-US" dirty="0" smtClean="0"/>
              <a:t> </a:t>
            </a:r>
            <a:r>
              <a:rPr lang="en-US" dirty="0"/>
              <a:t>A [ smallest]</a:t>
            </a:r>
          </a:p>
          <a:p>
            <a:pPr lvl="0"/>
            <a:r>
              <a:rPr lang="en-US" dirty="0"/>
              <a:t>6. then smallest ←  i</a:t>
            </a:r>
          </a:p>
          <a:p>
            <a:pPr lvl="0"/>
            <a:r>
              <a:rPr lang="en-US" dirty="0"/>
              <a:t>7. </a:t>
            </a:r>
            <a:r>
              <a:rPr lang="en-US" dirty="0" smtClean="0"/>
              <a:t>exchange </a:t>
            </a:r>
            <a:r>
              <a:rPr lang="en-US" dirty="0"/>
              <a:t>(A </a:t>
            </a:r>
            <a:r>
              <a:rPr lang="en-US" dirty="0" smtClean="0"/>
              <a:t>[0], </a:t>
            </a:r>
            <a:r>
              <a:rPr lang="en-US" dirty="0"/>
              <a:t>A [smallest])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30" y="3282424"/>
            <a:ext cx="4387218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89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Selection sort analysis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lvl="0"/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b="1" dirty="0"/>
              <a:t>Input:</a:t>
            </a:r>
            <a:r>
              <a:rPr lang="en-US" dirty="0"/>
              <a:t> n elements are given.</a:t>
            </a:r>
          </a:p>
          <a:p>
            <a:pPr lvl="0"/>
            <a:r>
              <a:rPr lang="en-US" b="1" dirty="0"/>
              <a:t>Output:</a:t>
            </a:r>
            <a:r>
              <a:rPr lang="en-US" dirty="0"/>
              <a:t> the number of comparisons required to make sorting.</a:t>
            </a:r>
          </a:p>
          <a:p>
            <a:pPr lvl="0"/>
            <a:r>
              <a:rPr lang="en-US" b="1" dirty="0"/>
              <a:t>Logic:</a:t>
            </a:r>
            <a:r>
              <a:rPr lang="en-US" dirty="0"/>
              <a:t> If we have n elements in selection sort, then n-1 passes are required to find a sorted array.</a:t>
            </a:r>
          </a:p>
          <a:p>
            <a:pPr lvl="0"/>
            <a:r>
              <a:rPr lang="en-US" dirty="0"/>
              <a:t> In pass 1: n-1 comparisons are required</a:t>
            </a:r>
          </a:p>
          <a:p>
            <a:pPr lvl="0"/>
            <a:r>
              <a:rPr lang="en-US" dirty="0"/>
              <a:t> In pass 2:  n-2 comparisons are required</a:t>
            </a:r>
          </a:p>
          <a:p>
            <a:pPr lvl="0"/>
            <a:r>
              <a:rPr lang="en-US" dirty="0"/>
              <a:t> In pass 3: n-3 comparisons are required</a:t>
            </a:r>
          </a:p>
          <a:p>
            <a:pPr lvl="0"/>
            <a:r>
              <a:rPr lang="en-US" dirty="0"/>
              <a:t>............................................................................</a:t>
            </a:r>
          </a:p>
          <a:p>
            <a:pPr lvl="0"/>
            <a:r>
              <a:rPr lang="en-US" dirty="0"/>
              <a:t>...............................................................................</a:t>
            </a:r>
          </a:p>
          <a:p>
            <a:pPr lvl="0"/>
            <a:r>
              <a:rPr lang="en-US" dirty="0"/>
              <a:t> In pass n-1: 1 comparison is required </a:t>
            </a:r>
          </a:p>
          <a:p>
            <a:pPr lvl="0"/>
            <a:r>
              <a:rPr lang="en-US" dirty="0"/>
              <a:t> Total comparisons: T (n) = (n-1) + (n-2) + (n-3) +........+ 1</a:t>
            </a:r>
          </a:p>
          <a:p>
            <a:pPr lvl="0"/>
            <a:r>
              <a:rPr lang="en-US" dirty="0"/>
              <a:t>                          = </a:t>
            </a:r>
          </a:p>
          <a:p>
            <a:pPr lvl="0"/>
            <a:r>
              <a:rPr lang="en-US" dirty="0"/>
              <a:t>                          = o 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	</a:t>
            </a:r>
            <a:r>
              <a:rPr lang="en-US" b="1" dirty="0"/>
              <a:t>Therefore complexity is of order n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Insertion sort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59792" y="1251099"/>
            <a:ext cx="9289032" cy="186769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 in-place comparison-based sorting algorithm. Here, a sub-list is maintained</a:t>
            </a:r>
            <a:br>
              <a:rPr lang="en-US" dirty="0"/>
            </a:br>
            <a:r>
              <a:rPr lang="en-US" dirty="0"/>
              <a:t>which is always sorted. For example, the lower part of an array is maintained to be </a:t>
            </a:r>
            <a:r>
              <a:rPr lang="en-US" dirty="0" smtClean="0"/>
              <a:t>sorted. An </a:t>
            </a:r>
            <a:r>
              <a:rPr lang="en-US" dirty="0"/>
              <a:t>element which is to be </a:t>
            </a:r>
            <a:r>
              <a:rPr lang="en-US" dirty="0" smtClean="0"/>
              <a:t>'inserted’ </a:t>
            </a:r>
            <a:r>
              <a:rPr lang="en-US" dirty="0"/>
              <a:t>in this sorted sub-list, has to find its appropriate </a:t>
            </a:r>
            <a:r>
              <a:rPr lang="en-US" dirty="0" smtClean="0"/>
              <a:t>place and </a:t>
            </a:r>
            <a:r>
              <a:rPr lang="en-US" dirty="0"/>
              <a:t>then it has to be inserted there</a:t>
            </a:r>
            <a:r>
              <a:rPr lang="en-US" dirty="0" smtClean="0"/>
              <a:t> .</a:t>
            </a:r>
          </a:p>
          <a:p>
            <a:r>
              <a:rPr lang="en-US" dirty="0"/>
              <a:t>This algorithm is not suitable for large data sets as </a:t>
            </a:r>
            <a:r>
              <a:rPr lang="en-US" dirty="0" smtClean="0"/>
              <a:t>its average </a:t>
            </a:r>
            <a:r>
              <a:rPr lang="en-US" dirty="0"/>
              <a:t>and worst case complexity are of Ο(n2), where </a:t>
            </a:r>
            <a:r>
              <a:rPr lang="en-US" b="1" dirty="0"/>
              <a:t>n </a:t>
            </a:r>
            <a:r>
              <a:rPr lang="en-US" dirty="0"/>
              <a:t>is the number of items.</a:t>
            </a:r>
            <a:r>
              <a:rPr lang="en-US" dirty="0" smtClean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824" y="3118792"/>
            <a:ext cx="47525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ALGORITHM: INSERTION SORT (A)</a:t>
            </a:r>
            <a:endParaRPr lang="en-US" sz="1600" dirty="0"/>
          </a:p>
          <a:p>
            <a:pPr lvl="0"/>
            <a:r>
              <a:rPr lang="en-US" sz="1600" dirty="0"/>
              <a:t>1. For k ← 2  to length [A]</a:t>
            </a:r>
          </a:p>
          <a:p>
            <a:pPr lvl="0"/>
            <a:r>
              <a:rPr lang="en-US" sz="1600" dirty="0"/>
              <a:t>2. Do key ← A[k]</a:t>
            </a:r>
          </a:p>
          <a:p>
            <a:pPr lvl="0"/>
            <a:r>
              <a:rPr lang="en-US" sz="1600" dirty="0"/>
              <a:t>3. i=k-1</a:t>
            </a:r>
          </a:p>
          <a:p>
            <a:pPr lvl="0"/>
            <a:r>
              <a:rPr lang="en-US" sz="1600" dirty="0"/>
              <a:t>4. while i&gt;0 and A[i]&gt;key</a:t>
            </a:r>
          </a:p>
          <a:p>
            <a:pPr lvl="0"/>
            <a:r>
              <a:rPr lang="en-US" sz="1600" dirty="0"/>
              <a:t>5. do A[i+1] ← A[i]</a:t>
            </a:r>
          </a:p>
          <a:p>
            <a:pPr lvl="0"/>
            <a:r>
              <a:rPr lang="en-US" sz="1600" dirty="0"/>
              <a:t>6. i=i-1</a:t>
            </a:r>
          </a:p>
          <a:p>
            <a:pPr lvl="0"/>
            <a:r>
              <a:rPr lang="en-US" sz="1600" dirty="0"/>
              <a:t>7. A[i+1] ←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09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179092"/>
            <a:ext cx="749617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08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/>
              <a:t>Merge Sort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007864" y="963067"/>
            <a:ext cx="7992888" cy="1944216"/>
          </a:xfrm>
        </p:spPr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It </a:t>
            </a:r>
            <a:r>
              <a:rPr lang="en-US" dirty="0"/>
              <a:t>closely follows the divide &amp; Conquers </a:t>
            </a:r>
            <a:r>
              <a:rPr lang="en-US" dirty="0" err="1" smtClean="0"/>
              <a:t>paradigm.Conceptually</a:t>
            </a:r>
            <a:r>
              <a:rPr lang="en-US" dirty="0"/>
              <a:t>, it works as follows:</a:t>
            </a:r>
          </a:p>
          <a:p>
            <a:pPr lvl="0"/>
            <a:r>
              <a:rPr lang="en-US" b="1" dirty="0"/>
              <a:t>Divide:</a:t>
            </a:r>
            <a:r>
              <a:rPr lang="en-US" dirty="0"/>
              <a:t> Divide the unsorted list into two </a:t>
            </a:r>
            <a:r>
              <a:rPr lang="en-US" dirty="0" err="1"/>
              <a:t>sublists</a:t>
            </a:r>
            <a:r>
              <a:rPr lang="en-US" dirty="0"/>
              <a:t> of about half the size.</a:t>
            </a:r>
          </a:p>
          <a:p>
            <a:pPr lvl="0"/>
            <a:r>
              <a:rPr lang="en-US" b="1" dirty="0"/>
              <a:t>Conquer:</a:t>
            </a:r>
            <a:r>
              <a:rPr lang="en-US" dirty="0"/>
              <a:t> Sort each of the two </a:t>
            </a:r>
            <a:r>
              <a:rPr lang="en-US" dirty="0" err="1"/>
              <a:t>sublists</a:t>
            </a:r>
            <a:r>
              <a:rPr lang="en-US" dirty="0"/>
              <a:t> recursively until we have list sizes of length 1, in which case the list items are returned.</a:t>
            </a:r>
          </a:p>
          <a:p>
            <a:pPr lvl="0"/>
            <a:r>
              <a:rPr lang="en-US" b="1" dirty="0"/>
              <a:t>Combine:</a:t>
            </a:r>
            <a:r>
              <a:rPr lang="en-US" dirty="0"/>
              <a:t> Join the two sorted Sub lists back into one sorted list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time complexity being Ο(n log n),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2000" y="2907283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ALGORITHM-MERGE SORT</a:t>
            </a:r>
            <a:endParaRPr lang="en-US" sz="1600" dirty="0"/>
          </a:p>
          <a:p>
            <a:pPr lvl="0"/>
            <a:r>
              <a:rPr lang="en-US" dirty="0"/>
              <a:t>1. If p&lt;r</a:t>
            </a:r>
          </a:p>
          <a:p>
            <a:pPr lvl="0"/>
            <a:r>
              <a:rPr lang="en-US" dirty="0"/>
              <a:t>2. Then q ← ( p+ r)/2</a:t>
            </a:r>
          </a:p>
          <a:p>
            <a:pPr lvl="0"/>
            <a:r>
              <a:rPr lang="en-US" dirty="0"/>
              <a:t>3. MERGE-SORT (A, p, q)</a:t>
            </a:r>
          </a:p>
          <a:p>
            <a:pPr lvl="0"/>
            <a:r>
              <a:rPr lang="en-US" dirty="0"/>
              <a:t>4. MERGE-SORT ( A, q+1,r)</a:t>
            </a:r>
          </a:p>
          <a:p>
            <a:pPr lvl="0"/>
            <a:r>
              <a:rPr lang="en-US" dirty="0"/>
              <a:t>5. MERGE ( A, p, q ,r)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5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latin typeface="Arial"/>
              </a:rPr>
              <a:t>Devotional Meditation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GB" sz="3200" b="0" strike="noStrike" spc="-1" dirty="0" smtClean="0">
                <a:latin typeface="Arial"/>
              </a:rPr>
              <a:t>Ephesian 6:24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3200" dirty="0"/>
              <a:t>Grace to all who love our Lord Jesus Christ with an undying love.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phase</a:t>
            </a:r>
            <a:endParaRPr lang="en-US" sz="3200" b="1" dirty="0"/>
          </a:p>
        </p:txBody>
      </p:sp>
      <p:pic>
        <p:nvPicPr>
          <p:cNvPr id="4" name="Picture 3" descr="DAA Merge Sor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1179091"/>
            <a:ext cx="6038215" cy="320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807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phase</a:t>
            </a:r>
            <a:endParaRPr lang="en-US" dirty="0"/>
          </a:p>
        </p:txBody>
      </p:sp>
      <p:pic>
        <p:nvPicPr>
          <p:cNvPr id="4" name="Picture 3" descr="DAA Merge Sor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742" y="1273810"/>
            <a:ext cx="6073140" cy="312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278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920" y="1971179"/>
            <a:ext cx="2287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Reading assignment</a:t>
            </a:r>
          </a:p>
          <a:p>
            <a:r>
              <a:rPr lang="en-US" dirty="0" smtClean="0"/>
              <a:t>Heap sort</a:t>
            </a:r>
          </a:p>
          <a:p>
            <a:r>
              <a:rPr lang="en-US" dirty="0" smtClean="0"/>
              <a:t>Shell sort</a:t>
            </a:r>
          </a:p>
          <a:p>
            <a:r>
              <a:rPr lang="en-US" dirty="0" smtClean="0"/>
              <a:t>Radix sort</a:t>
            </a:r>
          </a:p>
          <a:p>
            <a:r>
              <a:rPr lang="en-US" dirty="0" smtClean="0"/>
              <a:t>Bucket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80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72" y="459011"/>
            <a:ext cx="8494560" cy="946080"/>
          </a:xfrm>
        </p:spPr>
        <p:txBody>
          <a:bodyPr/>
          <a:lstStyle/>
          <a:p>
            <a:r>
              <a:rPr lang="en-US" b="1" dirty="0" smtClean="0"/>
              <a:t>REFERENCE MATERIALS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2805179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i="1" dirty="0" smtClean="0"/>
              <a:t>The </a:t>
            </a:r>
            <a:r>
              <a:rPr lang="en-US" i="1" dirty="0"/>
              <a:t>design and Analysis of Computer Algorithms</a:t>
            </a:r>
            <a:r>
              <a:rPr lang="en-US" dirty="0"/>
              <a:t> by AHO/</a:t>
            </a:r>
            <a:r>
              <a:rPr lang="en-US" dirty="0" err="1"/>
              <a:t>Hocroft</a:t>
            </a:r>
            <a:r>
              <a:rPr lang="en-US" dirty="0"/>
              <a:t> Ullman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Design and analysis of Algorithms</a:t>
            </a:r>
            <a:r>
              <a:rPr lang="en-US" dirty="0"/>
              <a:t>  by Russell L Shackelford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Introduction to the Design and Analysis of Algorithms</a:t>
            </a:r>
            <a:r>
              <a:rPr lang="en-US" dirty="0"/>
              <a:t> by R.C.T Lee, S.S Tseng Chang Y.T Tsai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 Judith L </a:t>
            </a:r>
            <a:r>
              <a:rPr lang="en-US" dirty="0" err="1"/>
              <a:t>Gersting</a:t>
            </a:r>
            <a:r>
              <a:rPr lang="en-US" i="1" dirty="0" err="1"/>
              <a:t>Mathematical</a:t>
            </a:r>
            <a:r>
              <a:rPr lang="en-US" i="1" dirty="0"/>
              <a:t> Structures for computer science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latin typeface="Arial"/>
              </a:rPr>
              <a:t>Lecture Outline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Introduction</a:t>
            </a: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Sorting Techniques</a:t>
            </a: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 Sorting Analysis 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/>
              <a:t>Reading materials</a:t>
            </a:r>
            <a:endParaRPr lang="en-GB" sz="2400" spc="-1" dirty="0"/>
          </a:p>
          <a:p>
            <a:pPr marL="72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 smtClean="0">
                <a:latin typeface="Arial"/>
              </a:rPr>
              <a:t>What is sorting?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2500" lnSpcReduction="20000"/>
          </a:bodyPr>
          <a:lstStyle/>
          <a:p>
            <a:pPr marL="7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en-US" sz="2400" dirty="0"/>
              <a:t>Sorting refers to arranging data in a particular format. Sorting algorithm specifies the </a:t>
            </a:r>
            <a:r>
              <a:rPr lang="en-US" sz="2400" dirty="0" smtClean="0"/>
              <a:t>way to </a:t>
            </a:r>
            <a:r>
              <a:rPr lang="en-US" sz="2400" dirty="0"/>
              <a:t>arrange data in a particular order. Most common orders are in numerical </a:t>
            </a:r>
            <a:r>
              <a:rPr lang="en-US" sz="2400" dirty="0" smtClean="0"/>
              <a:t>.</a:t>
            </a:r>
          </a:p>
          <a:p>
            <a:pPr marL="7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en-US" sz="2400" dirty="0" smtClean="0"/>
              <a:t>Sorting optimizes searching</a:t>
            </a:r>
          </a:p>
          <a:p>
            <a:pPr marL="7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en-US" sz="2400" dirty="0"/>
              <a:t> </a:t>
            </a:r>
            <a:r>
              <a:rPr lang="en-US" sz="2400" dirty="0" smtClean="0"/>
              <a:t> Example</a:t>
            </a:r>
          </a:p>
          <a:p>
            <a:pPr marL="415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dirty="0" smtClean="0"/>
              <a:t>Phone directory</a:t>
            </a:r>
          </a:p>
          <a:p>
            <a:pPr marL="415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dirty="0" smtClean="0"/>
              <a:t>Dictionary</a:t>
            </a:r>
          </a:p>
          <a:p>
            <a:pPr marL="7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endParaRPr lang="en-US" sz="2400" dirty="0"/>
          </a:p>
          <a:p>
            <a:pPr marL="7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GB" sz="2400" b="0" strike="noStrike" spc="-1" dirty="0" smtClean="0">
                <a:latin typeface="Arial"/>
              </a:rPr>
              <a:t>.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In-place Sorting VS Not-in-place Sorting</a:t>
            </a:r>
            <a:r>
              <a:rPr lang="en-US" sz="3200" dirty="0" smtClean="0"/>
              <a:t> </a:t>
            </a:r>
            <a:r>
              <a:rPr lang="en-US" sz="4400" dirty="0"/>
              <a:t/>
            </a:r>
            <a:br>
              <a:rPr lang="en-US" sz="4400" dirty="0"/>
            </a:br>
            <a:endParaRPr lang="en-GB" sz="44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55640" y="1398240"/>
            <a:ext cx="8101096" cy="34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5500" lnSpcReduction="10000"/>
          </a:bodyPr>
          <a:lstStyle/>
          <a:p>
            <a:pPr marL="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dirty="0"/>
              <a:t>Sorting algorithms </a:t>
            </a:r>
            <a:r>
              <a:rPr lang="en-US" sz="2400" dirty="0" smtClean="0"/>
              <a:t>that do not requires extra </a:t>
            </a:r>
            <a:r>
              <a:rPr lang="en-US" sz="2400" dirty="0"/>
              <a:t>space for comparison </a:t>
            </a:r>
            <a:r>
              <a:rPr lang="en-US" sz="2400" dirty="0" smtClean="0"/>
              <a:t> are known as in place sorting  while </a:t>
            </a:r>
            <a:r>
              <a:rPr lang="en-US" sz="2400" dirty="0"/>
              <a:t>Sorting algorithms that </a:t>
            </a:r>
            <a:r>
              <a:rPr lang="en-US" sz="2400" dirty="0" smtClean="0"/>
              <a:t>requires </a:t>
            </a:r>
            <a:r>
              <a:rPr lang="en-US" sz="2400" dirty="0"/>
              <a:t>extra space for comparison  are known as in </a:t>
            </a:r>
            <a:r>
              <a:rPr lang="en-US" sz="2400" dirty="0" smtClean="0"/>
              <a:t> out of place sorting. </a:t>
            </a:r>
            <a:endParaRPr lang="en-US" sz="2400" dirty="0"/>
          </a:p>
          <a:p>
            <a:pPr marL="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dirty="0" smtClean="0"/>
          </a:p>
          <a:p>
            <a:pPr marL="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dirty="0" smtClean="0"/>
          </a:p>
          <a:p>
            <a:pPr marL="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Stable </a:t>
            </a:r>
            <a:r>
              <a:rPr lang="en-US" sz="3200" dirty="0" err="1" smtClean="0"/>
              <a:t>vs</a:t>
            </a:r>
            <a:r>
              <a:rPr lang="en-US" sz="3200" dirty="0" smtClean="0"/>
              <a:t> Unstable sorting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5856" y="1452022"/>
            <a:ext cx="4608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Stable Sorting</a:t>
            </a:r>
          </a:p>
          <a:p>
            <a:pPr lvl="0"/>
            <a:r>
              <a:rPr lang="en-US" dirty="0"/>
              <a:t>A sorting algorithm is said to be stable if two objects with equal keys appear in the same order in sorted output as they appear in the input unsorted array.</a:t>
            </a:r>
          </a:p>
          <a:p>
            <a:r>
              <a:rPr lang="en-US" b="1" dirty="0" smtClean="0"/>
              <a:t>Unstable</a:t>
            </a:r>
          </a:p>
          <a:p>
            <a:pPr lvl="0"/>
            <a:r>
              <a:rPr lang="en-US" dirty="0"/>
              <a:t>A sorting algorithm is said to be </a:t>
            </a:r>
            <a:r>
              <a:rPr lang="en-US" dirty="0" smtClean="0"/>
              <a:t>unstable </a:t>
            </a:r>
            <a:r>
              <a:rPr lang="en-US" dirty="0"/>
              <a:t>if two objects with equal keys appear in </a:t>
            </a:r>
            <a:r>
              <a:rPr lang="en-US" dirty="0" smtClean="0"/>
              <a:t>different  </a:t>
            </a:r>
            <a:r>
              <a:rPr lang="en-US" dirty="0"/>
              <a:t>order in </a:t>
            </a:r>
            <a:r>
              <a:rPr lang="en-US" dirty="0" smtClean="0"/>
              <a:t> a sorted </a:t>
            </a:r>
            <a:r>
              <a:rPr lang="en-US" dirty="0"/>
              <a:t>output </a:t>
            </a:r>
            <a:r>
              <a:rPr lang="en-US" dirty="0" smtClean="0"/>
              <a:t>compared the input of the  </a:t>
            </a:r>
            <a:r>
              <a:rPr lang="en-US" dirty="0"/>
              <a:t>unsorted array.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6" name="Picture 5" descr="DAA Stable Sort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8464" y="1276096"/>
            <a:ext cx="3175903" cy="22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879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Adaptive VS  Non-Adaptive Sorting Algorithm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9872" y="98195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A sorting algorithm is said to be adaptive, if it takes advantage of already 'sorted' </a:t>
            </a:r>
            <a:r>
              <a:rPr lang="en-US" dirty="0" smtClean="0"/>
              <a:t>elements in </a:t>
            </a:r>
            <a:r>
              <a:rPr lang="en-US" dirty="0"/>
              <a:t>the list that is to be sorted. That is, while sorting if the source list has some </a:t>
            </a:r>
            <a:r>
              <a:rPr lang="en-US" dirty="0" smtClean="0"/>
              <a:t>element already </a:t>
            </a:r>
            <a:r>
              <a:rPr lang="en-US" dirty="0"/>
              <a:t>sorted, adaptive algorithms will take this into account and will try not to </a:t>
            </a:r>
            <a:r>
              <a:rPr lang="en-US" dirty="0" smtClean="0"/>
              <a:t>re-order them.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 non-adaptive algorithm is one which does not take into account the elements which </a:t>
            </a:r>
            <a:r>
              <a:rPr lang="en-US" dirty="0" smtClean="0"/>
              <a:t>are already </a:t>
            </a:r>
            <a:r>
              <a:rPr lang="en-US" dirty="0"/>
              <a:t>sorted. They try to force every single element to be re-ordered to confirm </a:t>
            </a:r>
            <a:r>
              <a:rPr lang="en-US" dirty="0" smtClean="0"/>
              <a:t>their </a:t>
            </a:r>
            <a:r>
              <a:rPr lang="en-US" dirty="0" err="1" smtClean="0"/>
              <a:t>sortedness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5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Sorting Algorithms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95896" y="1755155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sort</a:t>
            </a:r>
          </a:p>
          <a:p>
            <a:r>
              <a:rPr lang="en-US" dirty="0"/>
              <a:t>Bubble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Merge </a:t>
            </a:r>
            <a:r>
              <a:rPr lang="en-US" dirty="0"/>
              <a:t>sort</a:t>
            </a:r>
          </a:p>
          <a:p>
            <a:r>
              <a:rPr lang="en-US" dirty="0"/>
              <a:t>Shell sort 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Bucket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4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75816" y="1179091"/>
            <a:ext cx="5112568" cy="3856680"/>
          </a:xfrm>
        </p:spPr>
        <p:txBody>
          <a:bodyPr/>
          <a:lstStyle/>
          <a:p>
            <a:pPr lvl="0"/>
            <a:r>
              <a:rPr lang="en-US" dirty="0"/>
              <a:t>It </a:t>
            </a:r>
            <a:r>
              <a:rPr lang="en-US" dirty="0" smtClean="0"/>
              <a:t>is an algorithm that uses Divide </a:t>
            </a:r>
            <a:r>
              <a:rPr lang="en-US" dirty="0"/>
              <a:t>&amp; </a:t>
            </a:r>
            <a:r>
              <a:rPr lang="en-US" dirty="0" smtClean="0"/>
              <a:t>Conquer</a:t>
            </a:r>
          </a:p>
          <a:p>
            <a:pPr lvl="0"/>
            <a:r>
              <a:rPr lang="en-US" b="1" dirty="0" smtClean="0"/>
              <a:t>Divide</a:t>
            </a:r>
            <a:r>
              <a:rPr lang="en-US" b="1" dirty="0"/>
              <a:t>:</a:t>
            </a:r>
            <a:r>
              <a:rPr lang="en-US" dirty="0"/>
              <a:t> Rearrange the elements and split arrays into two sub-arrays and an element in between search that each element in left sub array is less than or equal to the </a:t>
            </a:r>
            <a:r>
              <a:rPr lang="en-US" dirty="0" smtClean="0"/>
              <a:t>pivot element </a:t>
            </a:r>
            <a:r>
              <a:rPr lang="en-US" dirty="0"/>
              <a:t>and each element in the right sub- array is larger </a:t>
            </a:r>
            <a:r>
              <a:rPr lang="en-US" dirty="0" smtClean="0"/>
              <a:t>than or  </a:t>
            </a:r>
            <a:r>
              <a:rPr lang="en-US" dirty="0"/>
              <a:t>the </a:t>
            </a:r>
            <a:r>
              <a:rPr lang="en-US" dirty="0" smtClean="0"/>
              <a:t>pivot  </a:t>
            </a:r>
            <a:r>
              <a:rPr lang="en-US" dirty="0"/>
              <a:t>element.</a:t>
            </a:r>
          </a:p>
          <a:p>
            <a:pPr lvl="0"/>
            <a:r>
              <a:rPr lang="en-US" b="1" dirty="0"/>
              <a:t>Conquer:</a:t>
            </a:r>
            <a:r>
              <a:rPr lang="en-US" dirty="0"/>
              <a:t> Recursively, sort two sub arrays.</a:t>
            </a:r>
          </a:p>
          <a:p>
            <a:pPr lvl="0"/>
            <a:r>
              <a:rPr lang="en-US" b="1" dirty="0"/>
              <a:t>Combine:</a:t>
            </a:r>
            <a:r>
              <a:rPr lang="en-US" dirty="0"/>
              <a:t> Combine the already sorted array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Left &lt;=P&lt;=Right</a:t>
            </a:r>
          </a:p>
          <a:p>
            <a:pPr lvl="0"/>
            <a:r>
              <a:rPr lang="en-US" dirty="0"/>
              <a:t>The complexity of quick sort in the average case is </a:t>
            </a:r>
            <a:r>
              <a:rPr lang="en-US" dirty="0" smtClean="0"/>
              <a:t>O(n </a:t>
            </a:r>
            <a:r>
              <a:rPr lang="en-US" dirty="0"/>
              <a:t>log n) and in the worst case is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/>
              <a:t>).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88384" y="1395115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QUICKSORT (array A, </a:t>
            </a:r>
            <a:r>
              <a:rPr lang="en-US" b="1" dirty="0" err="1"/>
              <a:t>int</a:t>
            </a:r>
            <a:r>
              <a:rPr lang="en-US" dirty="0"/>
              <a:t> m, </a:t>
            </a:r>
            <a:r>
              <a:rPr lang="en-US" b="1" dirty="0" err="1"/>
              <a:t>int</a:t>
            </a:r>
            <a:r>
              <a:rPr lang="en-US" dirty="0"/>
              <a:t> n)   </a:t>
            </a:r>
          </a:p>
          <a:p>
            <a:pPr lvl="0"/>
            <a:r>
              <a:rPr lang="en-US" dirty="0"/>
              <a:t>  </a:t>
            </a:r>
            <a:r>
              <a:rPr lang="en-US" b="1" dirty="0"/>
              <a:t>if</a:t>
            </a:r>
            <a:r>
              <a:rPr lang="en-US" dirty="0"/>
              <a:t> (n &gt; m)   </a:t>
            </a:r>
          </a:p>
          <a:p>
            <a:pPr lvl="0"/>
            <a:r>
              <a:rPr lang="en-US" dirty="0"/>
              <a:t>  </a:t>
            </a:r>
            <a:r>
              <a:rPr lang="en-US" dirty="0" smtClean="0"/>
              <a:t>then</a:t>
            </a:r>
            <a:r>
              <a:rPr lang="en-US" dirty="0"/>
              <a:t>   </a:t>
            </a:r>
          </a:p>
          <a:p>
            <a:pPr lvl="0"/>
            <a:r>
              <a:rPr lang="en-US" dirty="0"/>
              <a:t>  i ← a random index from [</a:t>
            </a:r>
            <a:r>
              <a:rPr lang="en-US" dirty="0" err="1"/>
              <a:t>m,n</a:t>
            </a:r>
            <a:r>
              <a:rPr lang="en-US" dirty="0"/>
              <a:t>]   </a:t>
            </a:r>
          </a:p>
          <a:p>
            <a:pPr lvl="0"/>
            <a:r>
              <a:rPr lang="en-US" dirty="0"/>
              <a:t>  swap A [i] with A[m]   </a:t>
            </a:r>
          </a:p>
          <a:p>
            <a:pPr lvl="0"/>
            <a:r>
              <a:rPr lang="en-US" dirty="0"/>
              <a:t>  </a:t>
            </a:r>
            <a:r>
              <a:rPr lang="en-US" dirty="0" smtClean="0"/>
              <a:t>p</a:t>
            </a:r>
            <a:r>
              <a:rPr lang="en-US" dirty="0"/>
              <a:t> ← PARTITION (A, m, n)   </a:t>
            </a:r>
          </a:p>
          <a:p>
            <a:pPr lvl="0"/>
            <a:r>
              <a:rPr lang="en-US" dirty="0"/>
              <a:t>  QUICKSORT (A, m, </a:t>
            </a:r>
            <a:r>
              <a:rPr lang="en-US" dirty="0" smtClean="0"/>
              <a:t>p</a:t>
            </a:r>
            <a:r>
              <a:rPr lang="en-US" dirty="0"/>
              <a:t> - 1)  </a:t>
            </a:r>
          </a:p>
          <a:p>
            <a:pPr lvl="0"/>
            <a:r>
              <a:rPr lang="en-US" dirty="0"/>
              <a:t>  QUICKSORT (A, </a:t>
            </a:r>
            <a:r>
              <a:rPr lang="en-US" dirty="0" smtClean="0"/>
              <a:t>p</a:t>
            </a:r>
            <a:r>
              <a:rPr lang="en-US" dirty="0"/>
              <a:t> + 1, n)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3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</TotalTime>
  <Words>606</Words>
  <Application>Microsoft Office PowerPoint</Application>
  <PresentationFormat>Custom</PresentationFormat>
  <Paragraphs>172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Stable vs Unstable sorting</vt:lpstr>
      <vt:lpstr>Adaptive VS  Non-Adaptive Sorting Algorithm</vt:lpstr>
      <vt:lpstr>Sorting Algorithms</vt:lpstr>
      <vt:lpstr>Quick sort</vt:lpstr>
      <vt:lpstr>Example</vt:lpstr>
      <vt:lpstr>PowerPoint Presentation</vt:lpstr>
      <vt:lpstr>Bubble Sort </vt:lpstr>
      <vt:lpstr> Bubble sort Analysis</vt:lpstr>
      <vt:lpstr>Example of Bubble  sort </vt:lpstr>
      <vt:lpstr>Selection sort</vt:lpstr>
      <vt:lpstr>Selection sort analysis</vt:lpstr>
      <vt:lpstr>Insertion sort</vt:lpstr>
      <vt:lpstr>PowerPoint Presentation</vt:lpstr>
      <vt:lpstr>Merge Sort </vt:lpstr>
      <vt:lpstr>Divide phase</vt:lpstr>
      <vt:lpstr>Merge phase</vt:lpstr>
      <vt:lpstr>PowerPoint Presentation</vt:lpstr>
      <vt:lpstr>REFERENCE MATERIALS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Windows User</cp:lastModifiedBy>
  <cp:revision>118</cp:revision>
  <dcterms:modified xsi:type="dcterms:W3CDTF">2021-11-23T09:56:57Z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2020-05-29T08:41:07Z</dcterms:created>
  <dc:creator>MOSES THIGA</dc:creator>
  <dc:description/>
  <dc:language>en-GB</dc:language>
  <cp:lastModifiedBy>MOSES THIGA</cp:lastModifiedBy>
  <dcterms:modified xsi:type="dcterms:W3CDTF">2020-05-30T22:09:57Z</dcterms:modified>
  <cp:revision>12</cp:revision>
  <dc:subject/>
  <dc:title/>
</cp:coreProperties>
</file>