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62" r:id="rId5"/>
    <p:sldId id="263" r:id="rId6"/>
    <p:sldId id="312" r:id="rId7"/>
    <p:sldId id="282" r:id="rId8"/>
    <p:sldId id="280" r:id="rId9"/>
    <p:sldId id="305" r:id="rId10"/>
    <p:sldId id="306" r:id="rId11"/>
    <p:sldId id="307" r:id="rId12"/>
    <p:sldId id="283" r:id="rId13"/>
    <p:sldId id="308" r:id="rId14"/>
    <p:sldId id="284" r:id="rId15"/>
    <p:sldId id="286" r:id="rId16"/>
    <p:sldId id="309" r:id="rId17"/>
    <p:sldId id="287" r:id="rId18"/>
    <p:sldId id="290" r:id="rId19"/>
    <p:sldId id="313" r:id="rId20"/>
    <p:sldId id="314" r:id="rId21"/>
    <p:sldId id="317" r:id="rId22"/>
    <p:sldId id="318" r:id="rId23"/>
    <p:sldId id="315" r:id="rId24"/>
    <p:sldId id="316" r:id="rId25"/>
    <p:sldId id="319" r:id="rId26"/>
    <p:sldId id="321" r:id="rId27"/>
    <p:sldId id="325" r:id="rId28"/>
    <p:sldId id="322" r:id="rId29"/>
    <p:sldId id="320" r:id="rId30"/>
    <p:sldId id="323" r:id="rId31"/>
    <p:sldId id="324" r:id="rId32"/>
    <p:sldId id="279" r:id="rId33"/>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p:cViewPr>
        <p:scale>
          <a:sx n="92" d="100"/>
          <a:sy n="92" d="100"/>
        </p:scale>
        <p:origin x="-324" y="96"/>
      </p:cViewPr>
      <p:guideLst>
        <p:guide orient="horz" pos="1786"/>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5"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a:endParaRPr>
          </a:p>
        </p:txBody>
      </p:sp>
      <p:sp>
        <p:nvSpPr>
          <p:cNvPr id="26"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8"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29"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30"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
        <p:nvSpPr>
          <p:cNvPr id="31"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33"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a:endParaRPr>
          </a:p>
        </p:txBody>
      </p:sp>
      <p:sp>
        <p:nvSpPr>
          <p:cNvPr id="34"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a:endParaRPr>
          </a:p>
        </p:txBody>
      </p:sp>
      <p:sp>
        <p:nvSpPr>
          <p:cNvPr id="35"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a:endParaRPr>
          </a:p>
        </p:txBody>
      </p:sp>
      <p:sp>
        <p:nvSpPr>
          <p:cNvPr id="36"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a:endParaRPr>
          </a:p>
        </p:txBody>
      </p:sp>
      <p:sp>
        <p:nvSpPr>
          <p:cNvPr id="37"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a:endParaRPr>
          </a:p>
        </p:txBody>
      </p:sp>
      <p:sp>
        <p:nvSpPr>
          <p:cNvPr id="38"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48"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2"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53"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
        <p:nvSpPr>
          <p:cNvPr id="54"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6"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57"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58"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0"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1"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2"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4"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a:endParaRPr>
          </a:p>
        </p:txBody>
      </p:sp>
      <p:sp>
        <p:nvSpPr>
          <p:cNvPr id="65"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7"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9"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
        <p:nvSpPr>
          <p:cNvPr id="70"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72"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a:endParaRPr>
          </a:p>
        </p:txBody>
      </p:sp>
      <p:sp>
        <p:nvSpPr>
          <p:cNvPr id="73"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a:endParaRPr>
          </a:p>
        </p:txBody>
      </p:sp>
      <p:sp>
        <p:nvSpPr>
          <p:cNvPr id="74"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a:endParaRPr>
          </a:p>
        </p:txBody>
      </p:sp>
      <p:sp>
        <p:nvSpPr>
          <p:cNvPr id="75"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a:endParaRPr>
          </a:p>
        </p:txBody>
      </p:sp>
      <p:sp>
        <p:nvSpPr>
          <p:cNvPr id="76"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a:endParaRPr>
          </a:p>
        </p:txBody>
      </p:sp>
      <p:sp>
        <p:nvSpPr>
          <p:cNvPr id="77"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8"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9"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13"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14"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
        <p:nvSpPr>
          <p:cNvPr id="15"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1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1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19"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1"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22"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23"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179640" y="215640"/>
            <a:ext cx="791640" cy="863640"/>
          </a:xfrm>
          <a:prstGeom prst="rect">
            <a:avLst/>
          </a:prstGeom>
          <a:ln>
            <a:noFill/>
          </a:ln>
        </p:spPr>
      </p:pic>
      <p:sp>
        <p:nvSpPr>
          <p:cNvPr id="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2" name="PlaceHolder 2"/>
          <p:cNvSpPr>
            <a:spLocks noGrp="1"/>
          </p:cNvSpPr>
          <p:nvPr>
            <p:ph type="body"/>
          </p:nvPr>
        </p:nvSpPr>
        <p:spPr>
          <a:xfrm>
            <a:off x="503640" y="1326240"/>
            <a:ext cx="9071280" cy="328824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GB" sz="2800" b="0" strike="noStrike" spc="-1">
                <a:latin typeface="Arial"/>
              </a:rPr>
              <a:t>Second Outline Level</a:t>
            </a:r>
          </a:p>
          <a:p>
            <a:pPr marL="1296000" lvl="2" indent="-288000">
              <a:spcBef>
                <a:spcPts val="848"/>
              </a:spcBef>
              <a:buClr>
                <a:srgbClr val="000000"/>
              </a:buClr>
              <a:buSzPct val="45000"/>
              <a:buFont typeface="Wingdings" charset="2"/>
              <a:buChar char=""/>
            </a:pPr>
            <a:r>
              <a:rPr lang="en-GB" sz="2400" b="0" strike="noStrike" spc="-1">
                <a:latin typeface="Arial"/>
              </a:rPr>
              <a:t>Third Outline Level</a:t>
            </a:r>
          </a:p>
          <a:p>
            <a:pPr marL="1728000" lvl="3" indent="-216000">
              <a:spcBef>
                <a:spcPts val="564"/>
              </a:spcBef>
              <a:buClr>
                <a:srgbClr val="000000"/>
              </a:buClr>
              <a:buSzPct val="75000"/>
              <a:buFont typeface="Symbol" charset="2"/>
              <a:buChar char=""/>
            </a:pPr>
            <a:r>
              <a:rPr lang="en-GB" sz="2000" b="0" strike="noStrike" spc="-1">
                <a:latin typeface="Arial"/>
              </a:rPr>
              <a:t>Fourth Outline Level</a:t>
            </a:r>
          </a:p>
          <a:p>
            <a:pPr marL="2160000" lvl="4" indent="-216000">
              <a:spcBef>
                <a:spcPts val="281"/>
              </a:spcBef>
              <a:buClr>
                <a:srgbClr val="000000"/>
              </a:buClr>
              <a:buSzPct val="45000"/>
              <a:buFont typeface="Wingdings" charset="2"/>
              <a:buChar char=""/>
            </a:pPr>
            <a:r>
              <a:rPr lang="en-GB" sz="2000" b="0" strike="noStrike" spc="-1">
                <a:latin typeface="Arial"/>
              </a:rPr>
              <a:t>Fifth Outline Level</a:t>
            </a:r>
          </a:p>
          <a:p>
            <a:pPr marL="2592000" lvl="5" indent="-216000">
              <a:spcBef>
                <a:spcPts val="281"/>
              </a:spcBef>
              <a:buClr>
                <a:srgbClr val="000000"/>
              </a:buClr>
              <a:buSzPct val="45000"/>
              <a:buFont typeface="Wingdings" charset="2"/>
              <a:buChar char=""/>
            </a:pPr>
            <a:r>
              <a:rPr lang="en-GB" sz="2000" b="0" strike="noStrike" spc="-1">
                <a:latin typeface="Arial"/>
              </a:rPr>
              <a:t>Sixth Outline Level</a:t>
            </a:r>
          </a:p>
          <a:p>
            <a:pPr marL="3024000" lvl="6" indent="-216000">
              <a:spcBef>
                <a:spcPts val="281"/>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179640" y="215640"/>
            <a:ext cx="791640" cy="863640"/>
          </a:xfrm>
          <a:prstGeom prst="rect">
            <a:avLst/>
          </a:prstGeom>
          <a:ln>
            <a:noFill/>
          </a:ln>
        </p:spPr>
      </p:pic>
      <p:sp>
        <p:nvSpPr>
          <p:cNvPr id="4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41" name="PlaceHolder 2"/>
          <p:cNvSpPr>
            <a:spLocks noGrp="1"/>
          </p:cNvSpPr>
          <p:nvPr>
            <p:ph type="body"/>
          </p:nvPr>
        </p:nvSpPr>
        <p:spPr>
          <a:xfrm>
            <a:off x="503640" y="1326240"/>
            <a:ext cx="9070560" cy="3856680"/>
          </a:xfrm>
          <a:prstGeom prst="rect">
            <a:avLst/>
          </a:prstGeom>
        </p:spPr>
        <p:txBody>
          <a:bodyPr lIns="0" tIns="0" rIns="0" bIns="0">
            <a:normAutofit/>
          </a:bodyPr>
          <a:lstStyle/>
          <a:p>
            <a:pPr marL="432000" indent="-324000" algn="ctr">
              <a:spcBef>
                <a:spcPts val="1414"/>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1"/>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48"/>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4"/>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1"/>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1"/>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1"/>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 name="CustomShape 1"/>
          <p:cNvSpPr/>
          <p:nvPr/>
        </p:nvSpPr>
        <p:spPr>
          <a:xfrm>
            <a:off x="503640" y="4419899"/>
            <a:ext cx="907056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endParaRPr lang="en-GB" sz="3200" b="0" strike="noStrike" spc="-1" dirty="0">
              <a:latin typeface="Arial"/>
            </a:endParaRPr>
          </a:p>
        </p:txBody>
      </p:sp>
      <p:sp>
        <p:nvSpPr>
          <p:cNvPr id="119" name="CustomShape 2"/>
          <p:cNvSpPr/>
          <p:nvPr/>
        </p:nvSpPr>
        <p:spPr>
          <a:xfrm>
            <a:off x="1079640" y="359640"/>
            <a:ext cx="827892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pc="-1" dirty="0" smtClean="0">
                <a:latin typeface="Arial"/>
              </a:rPr>
              <a:t>Comp </a:t>
            </a:r>
            <a:r>
              <a:rPr lang="en-GB" sz="3200" b="1" spc="-1" dirty="0" smtClean="0">
                <a:latin typeface="Arial"/>
              </a:rPr>
              <a:t>313</a:t>
            </a:r>
            <a:endParaRPr lang="en-GB" sz="3200" b="0" strike="noStrike" spc="-1" dirty="0">
              <a:latin typeface="Arial"/>
            </a:endParaRPr>
          </a:p>
        </p:txBody>
      </p:sp>
      <p:sp>
        <p:nvSpPr>
          <p:cNvPr id="120" name="CustomShape 3"/>
          <p:cNvSpPr/>
          <p:nvPr/>
        </p:nvSpPr>
        <p:spPr>
          <a:xfrm>
            <a:off x="503640" y="1295640"/>
            <a:ext cx="9070560" cy="1223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smtClean="0">
                <a:latin typeface="Arial"/>
              </a:rPr>
              <a:t>Design and Analysis of Algorithms</a:t>
            </a:r>
            <a:endParaRPr lang="en-GB" sz="3200" b="0" strike="noStrike" spc="-1" dirty="0">
              <a:latin typeface="Arial"/>
            </a:endParaRPr>
          </a:p>
        </p:txBody>
      </p:sp>
      <p:sp>
        <p:nvSpPr>
          <p:cNvPr id="121" name="CustomShape 4"/>
          <p:cNvSpPr/>
          <p:nvPr/>
        </p:nvSpPr>
        <p:spPr>
          <a:xfrm>
            <a:off x="503640" y="2891520"/>
            <a:ext cx="9070560" cy="91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a:latin typeface="Arial"/>
              </a:rPr>
              <a:t>Lecture </a:t>
            </a:r>
            <a:r>
              <a:rPr lang="en-GB" sz="3200" b="1" spc="-1" dirty="0">
                <a:latin typeface="Arial"/>
              </a:rPr>
              <a:t>6</a:t>
            </a:r>
            <a:r>
              <a:rPr lang="en-GB" sz="3200" b="1" spc="-1" dirty="0" smtClean="0">
                <a:latin typeface="Arial"/>
              </a:rPr>
              <a:t>   TREES AND ALGORITHMS</a:t>
            </a:r>
            <a:endParaRPr lang="en-GB" sz="3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88" y="1395115"/>
            <a:ext cx="59626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13" y="3123307"/>
            <a:ext cx="2286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68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smtClean="0"/>
              <a:t>Huffman Algorithm (greedy)</a:t>
            </a:r>
            <a:r>
              <a:rPr lang="en-US" sz="3200" dirty="0"/>
              <a:t/>
            </a:r>
            <a:br>
              <a:rPr lang="en-US" sz="3200" dirty="0"/>
            </a:b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32" y="1597025"/>
            <a:ext cx="6492181" cy="332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7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t>
            </a:r>
            <a:r>
              <a:rPr lang="en-US" sz="3200" b="1" dirty="0" smtClean="0"/>
              <a:t>Example</a:t>
            </a:r>
            <a:endParaRPr lang="en-US" sz="3200" b="1" dirty="0"/>
          </a:p>
        </p:txBody>
      </p:sp>
      <p:sp>
        <p:nvSpPr>
          <p:cNvPr id="5" name="TextBox 4"/>
          <p:cNvSpPr txBox="1"/>
          <p:nvPr/>
        </p:nvSpPr>
        <p:spPr>
          <a:xfrm>
            <a:off x="1079872" y="1467123"/>
            <a:ext cx="7560840" cy="1754326"/>
          </a:xfrm>
          <a:prstGeom prst="rect">
            <a:avLst/>
          </a:prstGeom>
          <a:noFill/>
        </p:spPr>
        <p:txBody>
          <a:bodyPr wrap="square" rtlCol="0">
            <a:spAutoFit/>
          </a:bodyPr>
          <a:lstStyle/>
          <a:p>
            <a:r>
              <a:rPr lang="en-US" dirty="0"/>
              <a:t>Find an optimal Huffman Code for the following set </a:t>
            </a:r>
            <a:r>
              <a:rPr lang="en-US" dirty="0" smtClean="0"/>
              <a:t>of characters and </a:t>
            </a:r>
            <a:r>
              <a:rPr lang="en-US" dirty="0"/>
              <a:t>frequencies</a:t>
            </a:r>
            <a:r>
              <a:rPr lang="en-US" dirty="0" smtClean="0"/>
              <a:t>:</a:t>
            </a:r>
          </a:p>
          <a:p>
            <a:endParaRPr lang="en-US" dirty="0" smtClean="0"/>
          </a:p>
          <a:p>
            <a:endParaRPr lang="en-US" dirty="0"/>
          </a:p>
          <a:p>
            <a:endParaRPr lang="en-US" dirty="0" smtClean="0"/>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993" y="2154149"/>
            <a:ext cx="4023327" cy="609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66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904" y="377825"/>
            <a:ext cx="7200800" cy="454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53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968" y="1063481"/>
            <a:ext cx="38766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89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896" y="354014"/>
            <a:ext cx="6912768" cy="456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02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59792" y="1251099"/>
            <a:ext cx="9289032" cy="1867693"/>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
            </a:r>
            <a:br>
              <a:rPr lang="en-US" dirty="0" smtClean="0"/>
            </a:br>
            <a:r>
              <a:rPr lang="en-US" dirty="0" smtClean="0"/>
              <a:t/>
            </a:r>
            <a:br>
              <a:rPr lang="en-US" dirty="0" smtClean="0"/>
            </a:b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960" y="787400"/>
            <a:ext cx="532894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40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72" y="896938"/>
            <a:ext cx="5798766"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08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936" y="1189038"/>
            <a:ext cx="53340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Final output</a:t>
            </a:r>
            <a:endParaRPr lang="en-US" sz="24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25" y="1107083"/>
            <a:ext cx="5112568"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08464" y="2763267"/>
            <a:ext cx="2160240" cy="2031325"/>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d=01   </a:t>
            </a:r>
          </a:p>
          <a:p>
            <a:r>
              <a:rPr lang="en-US" dirty="0" smtClean="0">
                <a:solidFill>
                  <a:srgbClr val="FF0000"/>
                </a:solidFill>
                <a:latin typeface="Arial" pitchFamily="34" charset="0"/>
                <a:cs typeface="Arial" pitchFamily="34" charset="0"/>
              </a:rPr>
              <a:t>a=10</a:t>
            </a:r>
          </a:p>
          <a:p>
            <a:r>
              <a:rPr lang="en-US" dirty="0" smtClean="0">
                <a:solidFill>
                  <a:srgbClr val="FF0000"/>
                </a:solidFill>
                <a:latin typeface="Arial" pitchFamily="34" charset="0"/>
                <a:cs typeface="Arial" pitchFamily="34" charset="0"/>
              </a:rPr>
              <a:t>e=11</a:t>
            </a:r>
          </a:p>
          <a:p>
            <a:r>
              <a:rPr lang="en-US" dirty="0" smtClean="0">
                <a:solidFill>
                  <a:srgbClr val="00B050"/>
                </a:solidFill>
                <a:latin typeface="Arial" pitchFamily="34" charset="0"/>
                <a:cs typeface="Arial" pitchFamily="34" charset="0"/>
              </a:rPr>
              <a:t>c=000</a:t>
            </a:r>
          </a:p>
          <a:p>
            <a:r>
              <a:rPr lang="en-US" dirty="0" smtClean="0">
                <a:solidFill>
                  <a:srgbClr val="00B050"/>
                </a:solidFill>
                <a:latin typeface="Arial" pitchFamily="34" charset="0"/>
                <a:cs typeface="Arial" pitchFamily="34" charset="0"/>
              </a:rPr>
              <a:t>b=001</a:t>
            </a:r>
          </a:p>
          <a:p>
            <a:endParaRPr lang="en-US" dirty="0" smtClean="0"/>
          </a:p>
          <a:p>
            <a:endParaRPr lang="en-US" dirty="0" smtClean="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521" y="891059"/>
            <a:ext cx="5486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2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a:latin typeface="Arial"/>
              </a:rPr>
              <a:t>Lecture Outline</a:t>
            </a:r>
            <a:endParaRPr lang="en-GB" sz="4400" b="0" strike="noStrike" spc="-1" dirty="0">
              <a:latin typeface="Arial"/>
            </a:endParaRPr>
          </a:p>
        </p:txBody>
      </p:sp>
      <p:sp>
        <p:nvSpPr>
          <p:cNvPr id="125"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396000" indent="-323640">
              <a:lnSpc>
                <a:spcPct val="100000"/>
              </a:lnSpc>
              <a:spcBef>
                <a:spcPts val="850"/>
              </a:spcBef>
              <a:buClr>
                <a:srgbClr val="000000"/>
              </a:buClr>
              <a:buFont typeface="StarSymbol"/>
              <a:buAutoNum type="arabicPeriod"/>
            </a:pPr>
            <a:r>
              <a:rPr lang="en-GB" sz="2400" b="0" strike="noStrike" spc="-1" dirty="0" smtClean="0">
                <a:latin typeface="Arial"/>
              </a:rPr>
              <a:t>Introduction</a:t>
            </a:r>
            <a:endParaRPr lang="en-GB" sz="2400" b="0" strike="noStrike" spc="-1" dirty="0">
              <a:latin typeface="Arial"/>
            </a:endParaRPr>
          </a:p>
          <a:p>
            <a:pPr marL="396000" indent="-323640">
              <a:lnSpc>
                <a:spcPct val="100000"/>
              </a:lnSpc>
              <a:spcBef>
                <a:spcPts val="850"/>
              </a:spcBef>
              <a:buClr>
                <a:srgbClr val="000000"/>
              </a:buClr>
              <a:buFont typeface="StarSymbol"/>
              <a:buAutoNum type="arabicPeriod"/>
            </a:pPr>
            <a:r>
              <a:rPr lang="en-GB" sz="2400" b="0" strike="noStrike" spc="-1" dirty="0" smtClean="0">
                <a:latin typeface="Arial"/>
              </a:rPr>
              <a:t>What is a tree</a:t>
            </a:r>
            <a:endParaRPr lang="en-GB" sz="2400" b="0" strike="noStrike" spc="-1" dirty="0">
              <a:latin typeface="Arial"/>
            </a:endParaRPr>
          </a:p>
          <a:p>
            <a:pPr marL="396000" indent="-323640">
              <a:lnSpc>
                <a:spcPct val="100000"/>
              </a:lnSpc>
              <a:spcBef>
                <a:spcPts val="850"/>
              </a:spcBef>
              <a:buClr>
                <a:srgbClr val="000000"/>
              </a:buClr>
              <a:buFont typeface="StarSymbol"/>
              <a:buAutoNum type="arabicPeriod"/>
            </a:pPr>
            <a:r>
              <a:rPr lang="en-GB" sz="2400" b="0" strike="noStrike" spc="-1" dirty="0" smtClean="0">
                <a:latin typeface="Arial"/>
              </a:rPr>
              <a:t> Application areas</a:t>
            </a:r>
          </a:p>
          <a:p>
            <a:pPr marL="396000" indent="-323640">
              <a:lnSpc>
                <a:spcPct val="100000"/>
              </a:lnSpc>
              <a:spcBef>
                <a:spcPts val="850"/>
              </a:spcBef>
              <a:buClr>
                <a:srgbClr val="000000"/>
              </a:buClr>
              <a:buFont typeface="StarSymbol"/>
              <a:buAutoNum type="arabicPeriod"/>
            </a:pPr>
            <a:r>
              <a:rPr lang="en-GB" sz="2400" spc="-1" dirty="0" smtClean="0"/>
              <a:t>Reading materials</a:t>
            </a:r>
            <a:endParaRPr lang="en-GB" sz="2400" spc="-1" dirty="0"/>
          </a:p>
          <a:p>
            <a:pPr marL="72360">
              <a:lnSpc>
                <a:spcPct val="100000"/>
              </a:lnSpc>
              <a:spcBef>
                <a:spcPts val="850"/>
              </a:spcBef>
              <a:buClr>
                <a:srgbClr val="000000"/>
              </a:buClr>
            </a:pPr>
            <a:endParaRPr lang="en-GB"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a:t>
            </a:r>
            <a:endParaRPr lang="en-US" b="1"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32" y="1467123"/>
            <a:ext cx="3571106"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430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912" y="891059"/>
            <a:ext cx="5616624" cy="437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05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Tree Search Algorithms</a:t>
            </a:r>
            <a:endParaRPr lang="en-US" sz="3200" b="1" dirty="0"/>
          </a:p>
        </p:txBody>
      </p:sp>
      <p:sp>
        <p:nvSpPr>
          <p:cNvPr id="3" name="Subtitle 2"/>
          <p:cNvSpPr>
            <a:spLocks noGrp="1"/>
          </p:cNvSpPr>
          <p:nvPr>
            <p:ph type="subTitle"/>
          </p:nvPr>
        </p:nvSpPr>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BFS(BREADTH FIRST SEARCH)</a:t>
            </a:r>
          </a:p>
          <a:p>
            <a:r>
              <a:rPr lang="en-US" b="1" dirty="0" smtClean="0"/>
              <a:t>DFS(DEPTH FIRST SEARCH)</a:t>
            </a:r>
          </a:p>
          <a:p>
            <a:endParaRPr lang="en-US" b="1" u="sng" dirty="0" smtClean="0"/>
          </a:p>
          <a:p>
            <a:endParaRPr lang="en-US" b="1" u="sng" dirty="0"/>
          </a:p>
          <a:p>
            <a:r>
              <a:rPr lang="en-US" b="1" u="sng" dirty="0" smtClean="0"/>
              <a:t>Criteria of evaluating a search</a:t>
            </a:r>
          </a:p>
          <a:p>
            <a:pPr marL="285750" lvl="3" indent="-285750">
              <a:buFont typeface="Arial" pitchFamily="34" charset="0"/>
              <a:buChar char="•"/>
            </a:pPr>
            <a:r>
              <a:rPr lang="en-US" dirty="0" smtClean="0"/>
              <a:t>Completeness</a:t>
            </a:r>
          </a:p>
          <a:p>
            <a:pPr marL="285750" lvl="3" indent="-285750">
              <a:buFont typeface="Arial" pitchFamily="34" charset="0"/>
              <a:buChar char="•"/>
            </a:pPr>
            <a:r>
              <a:rPr lang="en-US" dirty="0" smtClean="0"/>
              <a:t>Optimality</a:t>
            </a:r>
          </a:p>
          <a:p>
            <a:pPr marL="285750" lvl="3" indent="-285750">
              <a:buFont typeface="Arial" pitchFamily="34" charset="0"/>
              <a:buChar char="•"/>
            </a:pPr>
            <a:r>
              <a:rPr lang="en-US" dirty="0" smtClean="0"/>
              <a:t>Space complexity</a:t>
            </a:r>
          </a:p>
          <a:p>
            <a:pPr marL="285750" lvl="3" indent="-285750">
              <a:buFont typeface="Arial" pitchFamily="34" charset="0"/>
              <a:buChar char="•"/>
            </a:pPr>
            <a:r>
              <a:rPr lang="en-US" dirty="0" smtClean="0"/>
              <a:t>Time complexity</a:t>
            </a:r>
          </a:p>
          <a:p>
            <a:endParaRPr lang="en-US" b="1" u="sng"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p:txBody>
      </p:sp>
    </p:spTree>
    <p:extLst>
      <p:ext uri="{BB962C8B-B14F-4D97-AF65-F5344CB8AC3E}">
        <p14:creationId xmlns:p14="http://schemas.microsoft.com/office/powerpoint/2010/main" val="4178232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640" y="387003"/>
            <a:ext cx="8494560" cy="576064"/>
          </a:xfrm>
        </p:spPr>
        <p:txBody>
          <a:bodyPr/>
          <a:lstStyle/>
          <a:p>
            <a:pPr marL="285750" lvl="3" indent="-285750"/>
            <a:r>
              <a:rPr lang="en-US" dirty="0" smtClean="0"/>
              <a:t/>
            </a:r>
            <a:br>
              <a:rPr lang="en-US" dirty="0" smtClean="0"/>
            </a:br>
            <a:r>
              <a:rPr lang="en-US" b="1" dirty="0" smtClean="0"/>
              <a:t>Space complexity &amp; Time complexity</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Space and time complexity is measured in terms of </a:t>
            </a:r>
          </a:p>
          <a:p>
            <a:r>
              <a:rPr lang="en-US" dirty="0"/>
              <a:t> </a:t>
            </a:r>
            <a:r>
              <a:rPr lang="en-US" dirty="0" smtClean="0"/>
              <a:t>b- breadth of the tree/branching factor</a:t>
            </a:r>
          </a:p>
          <a:p>
            <a:r>
              <a:rPr lang="en-US" dirty="0"/>
              <a:t> </a:t>
            </a:r>
            <a:r>
              <a:rPr lang="en-US" dirty="0" smtClean="0"/>
              <a:t>d- depth of the least cost solution.</a:t>
            </a:r>
          </a:p>
          <a:p>
            <a:r>
              <a:rPr lang="en-US" dirty="0"/>
              <a:t> </a:t>
            </a:r>
            <a:r>
              <a:rPr lang="en-US" dirty="0" smtClean="0"/>
              <a:t>m- maximum depth space</a:t>
            </a:r>
          </a:p>
          <a:p>
            <a:r>
              <a:rPr lang="en-US" dirty="0"/>
              <a:t> </a:t>
            </a:r>
            <a:r>
              <a:rPr lang="en-US" dirty="0" smtClean="0">
                <a:solidFill>
                  <a:srgbClr val="FF0000"/>
                </a:solidFill>
              </a:rPr>
              <a:t>M MAY BE INFINITY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296" y="2331219"/>
            <a:ext cx="43624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33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a:t>
            </a:r>
            <a:endParaRPr lang="en-US" dirty="0"/>
          </a:p>
        </p:txBody>
      </p:sp>
      <p:sp>
        <p:nvSpPr>
          <p:cNvPr id="3" name="Subtitle 2"/>
          <p:cNvSpPr>
            <a:spLocks noGrp="1"/>
          </p:cNvSpPr>
          <p:nvPr>
            <p:ph type="subTitle"/>
          </p:nvPr>
        </p:nvSpPr>
        <p:spPr>
          <a:xfrm>
            <a:off x="503640" y="1326240"/>
            <a:ext cx="5472776" cy="3856680"/>
          </a:xfrm>
        </p:spPr>
        <p:txBody>
          <a:bodyPr/>
          <a:lstStyle/>
          <a:p>
            <a:r>
              <a:rPr lang="en-US" dirty="0"/>
              <a:t>BFS is a traversing algorithm where you should start traversing from a selected node (source or starting node) and traverse the graph </a:t>
            </a:r>
            <a:r>
              <a:rPr lang="en-US" dirty="0" err="1"/>
              <a:t>layerwise</a:t>
            </a:r>
            <a:r>
              <a:rPr lang="en-US" dirty="0"/>
              <a:t> thus exploring the </a:t>
            </a:r>
            <a:r>
              <a:rPr lang="en-US" dirty="0" err="1"/>
              <a:t>neighbour</a:t>
            </a:r>
            <a:r>
              <a:rPr lang="en-US" dirty="0"/>
              <a:t> nodes (nodes which are directly connected to source node). You must then move towards the next-level </a:t>
            </a:r>
            <a:r>
              <a:rPr lang="en-US" dirty="0" err="1"/>
              <a:t>neighbour</a:t>
            </a:r>
            <a:r>
              <a:rPr lang="en-US" dirty="0"/>
              <a:t> nodes</a:t>
            </a:r>
            <a:r>
              <a:rPr lang="en-US" dirty="0" smtClean="0"/>
              <a:t>.</a:t>
            </a:r>
          </a:p>
          <a:p>
            <a:endParaRPr lang="en-US" dirty="0" smtClean="0"/>
          </a:p>
          <a:p>
            <a:r>
              <a:rPr lang="en-US" b="1" dirty="0" smtClean="0"/>
              <a:t>Level by Level.</a:t>
            </a:r>
            <a:endParaRPr lang="en-US" b="1" dirty="0"/>
          </a:p>
          <a:p>
            <a:endParaRPr lang="en-US" dirty="0" smtClean="0"/>
          </a:p>
          <a:p>
            <a:endParaRPr lang="en-US" dirty="0"/>
          </a:p>
          <a:p>
            <a:endParaRPr lang="en-US" dirty="0" smtClean="0"/>
          </a:p>
          <a:p>
            <a:endParaRPr lang="en-US" dirty="0"/>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424" y="1755155"/>
            <a:ext cx="30765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53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a:t>
            </a:r>
            <a:r>
              <a:rPr lang="en-US" dirty="0" err="1" smtClean="0"/>
              <a:t>pseudocode</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32" y="1251099"/>
            <a:ext cx="729615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493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a:t>
            </a:r>
            <a:endParaRPr lang="en-US" dirty="0"/>
          </a:p>
        </p:txBody>
      </p:sp>
      <p:sp>
        <p:nvSpPr>
          <p:cNvPr id="3" name="Subtitle 2"/>
          <p:cNvSpPr>
            <a:spLocks noGrp="1"/>
          </p:cNvSpPr>
          <p:nvPr>
            <p:ph type="subTitle"/>
          </p:nvPr>
        </p:nvSpPr>
        <p:spPr/>
        <p:txBody>
          <a:bodyPr/>
          <a:lstStyle/>
          <a:p>
            <a:r>
              <a:rPr lang="en-US" dirty="0" smtClean="0"/>
              <a:t>COMPLETE?  Complete  only if b is finite.</a:t>
            </a:r>
          </a:p>
          <a:p>
            <a:r>
              <a:rPr lang="en-US" dirty="0" smtClean="0"/>
              <a:t>OPTIMALITY  NO/YES depends</a:t>
            </a:r>
          </a:p>
          <a:p>
            <a:r>
              <a:rPr lang="en-US" dirty="0" smtClean="0"/>
              <a:t>Time complexity   (1+ b^1+ b^2+ b^3+ ……</a:t>
            </a:r>
            <a:r>
              <a:rPr lang="en-US" dirty="0" err="1" smtClean="0"/>
              <a:t>b^d</a:t>
            </a:r>
            <a:r>
              <a:rPr lang="en-US" dirty="0" smtClean="0"/>
              <a:t>)=== O(</a:t>
            </a:r>
            <a:r>
              <a:rPr lang="en-US" dirty="0" err="1" smtClean="0"/>
              <a:t>b^d</a:t>
            </a:r>
            <a:r>
              <a:rPr lang="en-US" dirty="0" smtClean="0"/>
              <a:t>) quadratic time.</a:t>
            </a:r>
          </a:p>
          <a:p>
            <a:r>
              <a:rPr lang="en-US" dirty="0" smtClean="0"/>
              <a:t>Space complexity (1+ b^1+ b^2+ b^3+ ……</a:t>
            </a:r>
            <a:r>
              <a:rPr lang="en-US" dirty="0" err="1" smtClean="0"/>
              <a:t>b^d</a:t>
            </a:r>
            <a:r>
              <a:rPr lang="en-US" dirty="0" smtClean="0"/>
              <a:t>)=== O(</a:t>
            </a:r>
            <a:r>
              <a:rPr lang="en-US" dirty="0" err="1" smtClean="0"/>
              <a:t>b^d</a:t>
            </a:r>
            <a:r>
              <a:rPr lang="en-US" dirty="0" smtClean="0"/>
              <a:t>) quadratic time.</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47565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sp>
        <p:nvSpPr>
          <p:cNvPr id="3" name="Subtitle 2"/>
          <p:cNvSpPr>
            <a:spLocks noGrp="1"/>
          </p:cNvSpPr>
          <p:nvPr>
            <p:ph type="subTitle"/>
          </p:nvPr>
        </p:nvSpPr>
        <p:spPr>
          <a:xfrm>
            <a:off x="503640" y="1326240"/>
            <a:ext cx="4752696" cy="3856680"/>
          </a:xfrm>
        </p:spPr>
        <p:txBody>
          <a:bodyPr/>
          <a:lstStyle/>
          <a:p>
            <a:r>
              <a:rPr lang="en-US" dirty="0"/>
              <a:t>The DFS algorithm is a recursive algorithm that uses the idea of backtracking. It involves exhaustive searches of all the nodes by going ahead, if possible, else by backtracking</a:t>
            </a:r>
            <a:r>
              <a:rPr lang="en-US" dirty="0" smtClean="0"/>
              <a:t>.</a:t>
            </a:r>
          </a:p>
          <a:p>
            <a:r>
              <a:rPr lang="en-US" dirty="0"/>
              <a:t>This recursive nature of DFS can be implemented using stacks.</a:t>
            </a: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440" y="1827163"/>
            <a:ext cx="31908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213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pseudo code</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48" y="1184931"/>
            <a:ext cx="7315200" cy="3965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588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sp>
        <p:nvSpPr>
          <p:cNvPr id="3" name="Subtitle 2"/>
          <p:cNvSpPr>
            <a:spLocks noGrp="1"/>
          </p:cNvSpPr>
          <p:nvPr>
            <p:ph type="subTitle"/>
          </p:nvPr>
        </p:nvSpPr>
        <p:spPr>
          <a:xfrm>
            <a:off x="503640" y="1326240"/>
            <a:ext cx="9070560" cy="3525259"/>
          </a:xfrm>
        </p:spPr>
        <p:txBody>
          <a:bodyPr/>
          <a:lstStyle/>
          <a:p>
            <a:r>
              <a:rPr lang="en-US" dirty="0" smtClean="0"/>
              <a:t>Completeness?  Yes only if M is finite</a:t>
            </a:r>
          </a:p>
          <a:p>
            <a:r>
              <a:rPr lang="en-US" dirty="0" smtClean="0"/>
              <a:t>  </a:t>
            </a:r>
          </a:p>
          <a:p>
            <a:r>
              <a:rPr lang="en-US" dirty="0" smtClean="0"/>
              <a:t>Optimality? NO</a:t>
            </a:r>
          </a:p>
          <a:p>
            <a:endParaRPr lang="en-US" dirty="0" smtClean="0"/>
          </a:p>
          <a:p>
            <a:r>
              <a:rPr lang="en-US" dirty="0" smtClean="0"/>
              <a:t>Time     O(</a:t>
            </a:r>
            <a:r>
              <a:rPr lang="en-US" dirty="0" err="1" smtClean="0"/>
              <a:t>b^m</a:t>
            </a:r>
            <a:r>
              <a:rPr lang="en-US" dirty="0" smtClean="0"/>
              <a:t>) quadratic time. </a:t>
            </a:r>
          </a:p>
          <a:p>
            <a:endParaRPr lang="en-US" dirty="0" smtClean="0"/>
          </a:p>
          <a:p>
            <a:endParaRPr lang="en-US" dirty="0" smtClean="0"/>
          </a:p>
          <a:p>
            <a:r>
              <a:rPr lang="en-US" dirty="0" smtClean="0"/>
              <a:t>Space complexity   O(b *m)&gt;&gt;&gt; Linear space.</a:t>
            </a:r>
            <a:endParaRPr lang="en-US" dirty="0"/>
          </a:p>
        </p:txBody>
      </p:sp>
    </p:spTree>
    <p:extLst>
      <p:ext uri="{BB962C8B-B14F-4D97-AF65-F5344CB8AC3E}">
        <p14:creationId xmlns:p14="http://schemas.microsoft.com/office/powerpoint/2010/main" val="53713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smtClean="0">
                <a:latin typeface="Arial"/>
              </a:rPr>
              <a:t>Trees  &amp; Algorithms</a:t>
            </a:r>
            <a:endParaRPr lang="en-GB" sz="4400" b="0" strike="noStrike" spc="-1" dirty="0">
              <a:latin typeface="Arial"/>
            </a:endParaRPr>
          </a:p>
        </p:txBody>
      </p:sp>
      <p:sp>
        <p:nvSpPr>
          <p:cNvPr id="133"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72360">
              <a:lnSpc>
                <a:spcPct val="100000"/>
              </a:lnSpc>
              <a:spcBef>
                <a:spcPts val="1417"/>
              </a:spcBef>
              <a:buClr>
                <a:srgbClr val="000000"/>
              </a:buClr>
            </a:pPr>
            <a:r>
              <a:rPr lang="en-US" sz="2400" dirty="0"/>
              <a:t>A Tree is a recursive data structure containing the set of one or more data nodes where one node is designated as the root of the tree while the remaining nodes are called as the children of the root.</a:t>
            </a:r>
          </a:p>
          <a:p>
            <a:pPr marL="72360">
              <a:lnSpc>
                <a:spcPct val="100000"/>
              </a:lnSpc>
              <a:spcBef>
                <a:spcPts val="1417"/>
              </a:spcBef>
              <a:buClr>
                <a:srgbClr val="000000"/>
              </a:buClr>
            </a:pPr>
            <a:r>
              <a:rPr lang="en-US" sz="2400" dirty="0"/>
              <a:t/>
            </a:r>
            <a:br>
              <a:rPr lang="en-US" sz="2400" dirty="0"/>
            </a:br>
            <a:r>
              <a:rPr lang="en-GB" sz="2400" b="0" strike="noStrike" spc="-1" dirty="0" smtClean="0">
                <a:latin typeface="Arial"/>
              </a:rPr>
              <a:t>.</a:t>
            </a:r>
            <a:endParaRPr lang="en-GB"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64" y="1251099"/>
            <a:ext cx="720080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584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872" y="459011"/>
            <a:ext cx="8494560" cy="946080"/>
          </a:xfrm>
        </p:spPr>
        <p:txBody>
          <a:bodyPr/>
          <a:lstStyle/>
          <a:p>
            <a:r>
              <a:rPr lang="en-US" b="1" dirty="0" smtClean="0"/>
              <a:t>REFERENCE MATERIALS</a:t>
            </a:r>
            <a:r>
              <a:rPr lang="en-US" dirty="0" smtClean="0"/>
              <a:t/>
            </a:r>
            <a:br>
              <a:rPr lang="en-US" dirty="0" smtClean="0"/>
            </a:br>
            <a:endParaRPr lang="en-US" dirty="0"/>
          </a:p>
        </p:txBody>
      </p:sp>
      <p:sp>
        <p:nvSpPr>
          <p:cNvPr id="3" name="Subtitle 2"/>
          <p:cNvSpPr>
            <a:spLocks noGrp="1"/>
          </p:cNvSpPr>
          <p:nvPr>
            <p:ph type="subTitle"/>
          </p:nvPr>
        </p:nvSpPr>
        <p:spPr>
          <a:xfrm>
            <a:off x="503640" y="1326240"/>
            <a:ext cx="9070560" cy="2805179"/>
          </a:xfrm>
        </p:spPr>
        <p:txBody>
          <a:bodyPr/>
          <a:lstStyle/>
          <a:p>
            <a:pPr marL="342900" lvl="0" indent="-342900">
              <a:buFont typeface="+mj-lt"/>
              <a:buAutoNum type="arabicPeriod"/>
            </a:pPr>
            <a:r>
              <a:rPr lang="en-US" i="1" dirty="0" smtClean="0"/>
              <a:t>The </a:t>
            </a:r>
            <a:r>
              <a:rPr lang="en-US" i="1" dirty="0"/>
              <a:t>design and Analysis of Computer Algorithms</a:t>
            </a:r>
            <a:r>
              <a:rPr lang="en-US" dirty="0"/>
              <a:t> by AHO/</a:t>
            </a:r>
            <a:r>
              <a:rPr lang="en-US" dirty="0" err="1"/>
              <a:t>Hocroft</a:t>
            </a:r>
            <a:r>
              <a:rPr lang="en-US" dirty="0"/>
              <a:t> Ullman</a:t>
            </a:r>
          </a:p>
          <a:p>
            <a:pPr marL="342900" lvl="0" indent="-342900">
              <a:buFont typeface="+mj-lt"/>
              <a:buAutoNum type="arabicPeriod"/>
            </a:pPr>
            <a:r>
              <a:rPr lang="en-US" i="1" dirty="0"/>
              <a:t>Design and analysis of Algorithms</a:t>
            </a:r>
            <a:r>
              <a:rPr lang="en-US" dirty="0"/>
              <a:t>  by Russell L Shackelford</a:t>
            </a:r>
          </a:p>
          <a:p>
            <a:pPr marL="342900" lvl="0" indent="-342900">
              <a:buFont typeface="+mj-lt"/>
              <a:buAutoNum type="arabicPeriod"/>
            </a:pPr>
            <a:r>
              <a:rPr lang="en-US" i="1" dirty="0"/>
              <a:t>Introduction to the Design and Analysis of Algorithms</a:t>
            </a:r>
            <a:r>
              <a:rPr lang="en-US" dirty="0"/>
              <a:t> by R.C.T Lee, S.S Tseng Chang Y.T Tsai</a:t>
            </a:r>
          </a:p>
          <a:p>
            <a:pPr marL="342900" lvl="0" indent="-342900">
              <a:buFont typeface="+mj-lt"/>
              <a:buAutoNum type="arabicPeriod"/>
            </a:pPr>
            <a:r>
              <a:rPr lang="en-US" dirty="0"/>
              <a:t> Judith L </a:t>
            </a:r>
            <a:r>
              <a:rPr lang="en-US" dirty="0" err="1"/>
              <a:t>Gersting</a:t>
            </a:r>
            <a:r>
              <a:rPr lang="en-US" i="1" dirty="0" err="1"/>
              <a:t>Mathematical</a:t>
            </a:r>
            <a:r>
              <a:rPr lang="en-US" i="1" dirty="0"/>
              <a:t> Structures for computer science 4</a:t>
            </a:r>
            <a:r>
              <a:rPr lang="en-US" i="1" baseline="30000" dirty="0"/>
              <a:t>th</a:t>
            </a:r>
            <a:r>
              <a:rPr lang="en-US" i="1" dirty="0"/>
              <a:t> edition</a:t>
            </a:r>
            <a:endParaRPr lang="en-US" dirty="0"/>
          </a:p>
          <a:p>
            <a:endParaRPr lang="en-US" dirty="0"/>
          </a:p>
        </p:txBody>
      </p:sp>
    </p:spTree>
    <p:extLst>
      <p:ext uri="{BB962C8B-B14F-4D97-AF65-F5344CB8AC3E}">
        <p14:creationId xmlns:p14="http://schemas.microsoft.com/office/powerpoint/2010/main" val="3013402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endParaRPr lang="en-GB" sz="4400" b="0" strike="noStrike" spc="-1" dirty="0">
              <a:latin typeface="Arial"/>
            </a:endParaRPr>
          </a:p>
        </p:txBody>
      </p:sp>
      <p:sp>
        <p:nvSpPr>
          <p:cNvPr id="135" name="CustomShape 2"/>
          <p:cNvSpPr/>
          <p:nvPr/>
        </p:nvSpPr>
        <p:spPr>
          <a:xfrm>
            <a:off x="755640" y="1398240"/>
            <a:ext cx="8101096" cy="349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95500"/>
          </a:bodyPr>
          <a:lstStyle/>
          <a:p>
            <a:pPr marL="360">
              <a:lnSpc>
                <a:spcPct val="100000"/>
              </a:lnSpc>
              <a:spcBef>
                <a:spcPts val="1417"/>
              </a:spcBef>
              <a:buClr>
                <a:srgbClr val="000000"/>
              </a:buClr>
              <a:buSzPct val="45000"/>
            </a:pPr>
            <a:endParaRPr lang="en-US" sz="2400" dirty="0" smtClean="0"/>
          </a:p>
          <a:p>
            <a:pPr marL="360">
              <a:lnSpc>
                <a:spcPct val="100000"/>
              </a:lnSpc>
              <a:spcBef>
                <a:spcPts val="1417"/>
              </a:spcBef>
              <a:buClr>
                <a:srgbClr val="000000"/>
              </a:buClr>
              <a:buSzPct val="45000"/>
            </a:pPr>
            <a:endParaRPr lang="en-US" sz="2400" dirty="0" smtClean="0"/>
          </a:p>
          <a:p>
            <a:pPr marL="360">
              <a:lnSpc>
                <a:spcPct val="100000"/>
              </a:lnSpc>
              <a:spcBef>
                <a:spcPts val="1417"/>
              </a:spcBef>
              <a:buClr>
                <a:srgbClr val="000000"/>
              </a:buClr>
              <a:buSzPct val="45000"/>
            </a:pPr>
            <a:r>
              <a:rPr lang="en-US" sz="2400" dirty="0"/>
              <a:t/>
            </a:r>
            <a:br>
              <a:rPr lang="en-US" sz="2400" dirty="0"/>
            </a:br>
            <a:r>
              <a:rPr lang="en-US" sz="2400" dirty="0" smtClean="0"/>
              <a:t/>
            </a:r>
            <a:br>
              <a:rPr lang="en-US" sz="2400" dirty="0" smtClean="0"/>
            </a:br>
            <a:endParaRPr lang="en-GB" sz="2400" b="0" strike="noStrike"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936" y="1251099"/>
            <a:ext cx="56388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a:t>
            </a:r>
            <a:endParaRPr lang="en-US" b="1" dirty="0"/>
          </a:p>
        </p:txBody>
      </p:sp>
      <p:sp>
        <p:nvSpPr>
          <p:cNvPr id="3" name="Subtitle 2"/>
          <p:cNvSpPr>
            <a:spLocks noGrp="1"/>
          </p:cNvSpPr>
          <p:nvPr>
            <p:ph type="subTitle"/>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Storing </a:t>
            </a:r>
            <a:r>
              <a:rPr lang="en-US" dirty="0"/>
              <a:t>hierarchical </a:t>
            </a:r>
            <a:r>
              <a:rPr lang="en-US" dirty="0" smtClean="0"/>
              <a:t>data </a:t>
            </a:r>
            <a:r>
              <a:rPr lang="en-US" dirty="0"/>
              <a:t>like </a:t>
            </a:r>
            <a:r>
              <a:rPr lang="en-US" dirty="0" smtClean="0"/>
              <a:t>file structure</a:t>
            </a:r>
            <a:r>
              <a:rPr lang="en-US" dirty="0"/>
              <a:t>, organization structure, XML/HTML data</a:t>
            </a:r>
            <a:r>
              <a:rPr lang="en-US" dirty="0" smtClean="0"/>
              <a:t>.</a:t>
            </a:r>
          </a:p>
          <a:p>
            <a:r>
              <a:rPr lang="en-US" dirty="0" smtClean="0"/>
              <a:t>Search</a:t>
            </a:r>
            <a:r>
              <a:rPr lang="en-US" dirty="0"/>
              <a:t>, insert, delete on a sorted </a:t>
            </a:r>
            <a:r>
              <a:rPr lang="en-US" dirty="0" smtClean="0"/>
              <a:t>data </a:t>
            </a:r>
            <a:r>
              <a:rPr lang="en-US" dirty="0" err="1" smtClean="0"/>
              <a:t>e.g</a:t>
            </a:r>
            <a:r>
              <a:rPr lang="en-US" dirty="0" smtClean="0"/>
              <a:t> Binary tree.</a:t>
            </a:r>
          </a:p>
          <a:p>
            <a:r>
              <a:rPr lang="en-US" dirty="0"/>
              <a:t> </a:t>
            </a:r>
            <a:r>
              <a:rPr lang="en-US" dirty="0" smtClean="0"/>
              <a:t>Indexing </a:t>
            </a:r>
            <a:r>
              <a:rPr lang="en-US" dirty="0"/>
              <a:t>in </a:t>
            </a:r>
            <a:r>
              <a:rPr lang="en-US" dirty="0" smtClean="0"/>
              <a:t>databases </a:t>
            </a:r>
            <a:r>
              <a:rPr lang="en-US" dirty="0" err="1" smtClean="0"/>
              <a:t>e.g</a:t>
            </a:r>
            <a:r>
              <a:rPr lang="en-US" dirty="0" smtClean="0"/>
              <a:t> B tree</a:t>
            </a:r>
          </a:p>
          <a:p>
            <a:r>
              <a:rPr lang="en-US" dirty="0"/>
              <a:t>Used in </a:t>
            </a:r>
            <a:r>
              <a:rPr lang="en-US" dirty="0" smtClean="0"/>
              <a:t>Compilers </a:t>
            </a:r>
            <a:r>
              <a:rPr lang="en-US" dirty="0" err="1" smtClean="0"/>
              <a:t>e.g</a:t>
            </a:r>
            <a:r>
              <a:rPr lang="en-US" dirty="0" smtClean="0"/>
              <a:t> syntax tree.</a:t>
            </a:r>
          </a:p>
          <a:p>
            <a:r>
              <a:rPr lang="en-US" dirty="0" smtClean="0"/>
              <a:t>Computer network , routing using spanning trees.</a:t>
            </a:r>
          </a:p>
          <a:p>
            <a:r>
              <a:rPr lang="en-US" dirty="0" smtClean="0"/>
              <a:t> Data Compression  </a:t>
            </a:r>
            <a:r>
              <a:rPr lang="en-US" dirty="0" err="1" smtClean="0"/>
              <a:t>e.g</a:t>
            </a:r>
            <a:r>
              <a:rPr lang="en-US" dirty="0" smtClean="0"/>
              <a:t> Huffman tree.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9490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Huffman tree</a:t>
            </a:r>
            <a:endParaRPr lang="en-US" sz="3200" dirty="0"/>
          </a:p>
        </p:txBody>
      </p:sp>
      <p:sp>
        <p:nvSpPr>
          <p:cNvPr id="4" name="TextBox 3"/>
          <p:cNvSpPr txBox="1"/>
          <p:nvPr/>
        </p:nvSpPr>
        <p:spPr>
          <a:xfrm>
            <a:off x="1079872" y="981958"/>
            <a:ext cx="8136904" cy="4801314"/>
          </a:xfrm>
          <a:prstGeom prst="rect">
            <a:avLst/>
          </a:prstGeom>
          <a:noFill/>
        </p:spPr>
        <p:txBody>
          <a:bodyPr wrap="square" rtlCol="0">
            <a:spAutoFit/>
          </a:bodyPr>
          <a:lstStyle/>
          <a:p>
            <a:r>
              <a:rPr lang="en-US" b="1" dirty="0"/>
              <a:t/>
            </a:r>
            <a:br>
              <a:rPr lang="en-US" b="1" dirty="0"/>
            </a:br>
            <a:r>
              <a:rPr lang="en-US" b="1" dirty="0"/>
              <a:t>Huffman coding tree</a:t>
            </a:r>
            <a:r>
              <a:rPr lang="en-US" dirty="0"/>
              <a:t> or </a:t>
            </a:r>
            <a:r>
              <a:rPr lang="en-US" b="1" dirty="0"/>
              <a:t>Huffman tree</a:t>
            </a:r>
            <a:r>
              <a:rPr lang="en-US" dirty="0"/>
              <a:t> is a full binary </a:t>
            </a:r>
            <a:r>
              <a:rPr lang="en-US" b="1" dirty="0"/>
              <a:t>tree</a:t>
            </a:r>
            <a:r>
              <a:rPr lang="en-US" dirty="0"/>
              <a:t> in which each leaf of the </a:t>
            </a:r>
            <a:r>
              <a:rPr lang="en-US" b="1" dirty="0"/>
              <a:t>tree</a:t>
            </a:r>
            <a:r>
              <a:rPr lang="en-US" dirty="0"/>
              <a:t> corresponds to a letter in the given alphabet. Define the weighted path length of a leaf to be its weight times its depth</a:t>
            </a:r>
            <a:r>
              <a:rPr lang="en-US" dirty="0" smtClean="0"/>
              <a:t>.</a:t>
            </a:r>
          </a:p>
          <a:p>
            <a:r>
              <a:rPr lang="en-US" b="1" dirty="0"/>
              <a:t>Huffman Coding</a:t>
            </a:r>
            <a:r>
              <a:rPr lang="en-US" dirty="0"/>
              <a:t> or </a:t>
            </a:r>
            <a:r>
              <a:rPr lang="en-US" b="1" dirty="0"/>
              <a:t>Huffman Encoding</a:t>
            </a:r>
            <a:r>
              <a:rPr lang="en-US" dirty="0"/>
              <a:t> is a Greedy Algorithm that is used for the lossless compression of </a:t>
            </a:r>
            <a:r>
              <a:rPr lang="en-US" dirty="0" smtClean="0"/>
              <a:t>data</a:t>
            </a:r>
          </a:p>
          <a:p>
            <a:endParaRPr lang="en-US" dirty="0" smtClean="0"/>
          </a:p>
          <a:p>
            <a:pPr fontAlgn="base"/>
            <a:r>
              <a:rPr lang="en-US" b="1" dirty="0"/>
              <a:t>Huffman Coding is a famous Greedy Algorithm.</a:t>
            </a:r>
          </a:p>
          <a:p>
            <a:pPr fontAlgn="base"/>
            <a:r>
              <a:rPr lang="en-US" b="1" dirty="0"/>
              <a:t>It is used for the lossless compression of data.</a:t>
            </a:r>
          </a:p>
          <a:p>
            <a:pPr fontAlgn="base"/>
            <a:r>
              <a:rPr lang="en-US" b="1" dirty="0"/>
              <a:t>It uses variable length encoding.</a:t>
            </a:r>
          </a:p>
          <a:p>
            <a:pPr fontAlgn="base"/>
            <a:r>
              <a:rPr lang="en-US" b="1" dirty="0"/>
              <a:t>It assigns variable length code to all the characters.</a:t>
            </a:r>
          </a:p>
          <a:p>
            <a:pPr fontAlgn="base"/>
            <a:r>
              <a:rPr lang="en-US" b="1" dirty="0"/>
              <a:t>The code length of a character depends on how frequently it occurs in the given text.</a:t>
            </a:r>
          </a:p>
          <a:p>
            <a:pPr fontAlgn="base"/>
            <a:r>
              <a:rPr lang="en-US" b="1" dirty="0"/>
              <a:t>The character which occurs most frequently gets the smallest code.</a:t>
            </a:r>
          </a:p>
          <a:p>
            <a:pPr fontAlgn="base"/>
            <a:r>
              <a:rPr lang="en-US" b="1" dirty="0"/>
              <a:t>The character which occurs least frequently gets the largest code.</a:t>
            </a:r>
          </a:p>
          <a:p>
            <a:pPr fontAlgn="base"/>
            <a:r>
              <a:rPr lang="en-US" b="1" dirty="0"/>
              <a:t>It is also known as Huffman Encoding.</a:t>
            </a:r>
          </a:p>
          <a:p>
            <a:endParaRPr lang="en-US" dirty="0"/>
          </a:p>
        </p:txBody>
      </p:sp>
    </p:spTree>
    <p:extLst>
      <p:ext uri="{BB962C8B-B14F-4D97-AF65-F5344CB8AC3E}">
        <p14:creationId xmlns:p14="http://schemas.microsoft.com/office/powerpoint/2010/main" val="182775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smtClean="0"/>
              <a:t/>
            </a:r>
            <a:br>
              <a:rPr lang="en-US" sz="3200" b="1" u="sng" dirty="0" smtClean="0"/>
            </a:br>
            <a:r>
              <a:rPr lang="en-US" sz="3200" b="1" dirty="0" smtClean="0"/>
              <a:t>Steps </a:t>
            </a:r>
            <a:r>
              <a:rPr lang="en-US" sz="3200" b="1" dirty="0"/>
              <a:t>in Huffman </a:t>
            </a:r>
            <a:r>
              <a:rPr lang="en-US" sz="3200" b="1" dirty="0" smtClean="0"/>
              <a:t>Coding</a:t>
            </a:r>
            <a:r>
              <a:rPr lang="en-US" sz="3200" b="1" dirty="0"/>
              <a:t/>
            </a:r>
            <a:br>
              <a:rPr lang="en-US" sz="3200" b="1" dirty="0"/>
            </a:br>
            <a:endParaRPr lang="en-US" sz="3200" dirty="0"/>
          </a:p>
        </p:txBody>
      </p:sp>
      <p:sp>
        <p:nvSpPr>
          <p:cNvPr id="3" name="TextBox 2"/>
          <p:cNvSpPr txBox="1"/>
          <p:nvPr/>
        </p:nvSpPr>
        <p:spPr>
          <a:xfrm>
            <a:off x="1079872" y="1467123"/>
            <a:ext cx="7992888" cy="3970318"/>
          </a:xfrm>
          <a:prstGeom prst="rect">
            <a:avLst/>
          </a:prstGeom>
          <a:noFill/>
        </p:spPr>
        <p:txBody>
          <a:bodyPr wrap="square" rtlCol="0">
            <a:spAutoFit/>
          </a:bodyPr>
          <a:lstStyle/>
          <a:p>
            <a:pPr fontAlgn="base"/>
            <a:r>
              <a:rPr lang="en-US" dirty="0"/>
              <a:t>There are two major steps in Huffman Coding-</a:t>
            </a:r>
          </a:p>
          <a:p>
            <a:pPr marL="285750" indent="-285750" fontAlgn="base">
              <a:buFont typeface="Arial" pitchFamily="34" charset="0"/>
              <a:buChar char="•"/>
            </a:pPr>
            <a:r>
              <a:rPr lang="en-US" dirty="0"/>
              <a:t>Building a Huffman Tree from the input characters.</a:t>
            </a:r>
          </a:p>
          <a:p>
            <a:pPr marL="285750" indent="-285750" fontAlgn="base">
              <a:buFont typeface="Arial" pitchFamily="34" charset="0"/>
              <a:buChar char="•"/>
            </a:pPr>
            <a:r>
              <a:rPr lang="en-US" dirty="0"/>
              <a:t>Assigning code to the characters by traversing the Huffman Tree</a:t>
            </a:r>
            <a:r>
              <a:rPr lang="en-US" dirty="0" smtClean="0"/>
              <a:t>.</a:t>
            </a:r>
          </a:p>
          <a:p>
            <a:pPr fontAlgn="base"/>
            <a:endParaRPr lang="en-US" dirty="0"/>
          </a:p>
          <a:p>
            <a:pPr fontAlgn="base"/>
            <a:r>
              <a:rPr lang="en-US" b="1" u="sng" dirty="0"/>
              <a:t>Huffman Tree-</a:t>
            </a:r>
            <a:endParaRPr lang="en-US" b="1" dirty="0"/>
          </a:p>
          <a:p>
            <a:pPr fontAlgn="base"/>
            <a:r>
              <a:rPr lang="en-US" dirty="0"/>
              <a:t> </a:t>
            </a:r>
          </a:p>
          <a:p>
            <a:pPr fontAlgn="base"/>
            <a:r>
              <a:rPr lang="en-US" dirty="0"/>
              <a:t>The steps involved in the construction of Huffman Tree are as follows-</a:t>
            </a:r>
          </a:p>
          <a:p>
            <a:pPr fontAlgn="base"/>
            <a:r>
              <a:rPr lang="en-US" dirty="0"/>
              <a:t> </a:t>
            </a:r>
          </a:p>
          <a:p>
            <a:pPr fontAlgn="base"/>
            <a:r>
              <a:rPr lang="en-US" b="1" u="sng" dirty="0"/>
              <a:t>Step-01:</a:t>
            </a:r>
            <a:endParaRPr lang="en-US" b="1" dirty="0"/>
          </a:p>
          <a:p>
            <a:pPr fontAlgn="base"/>
            <a:r>
              <a:rPr lang="en-US" dirty="0"/>
              <a:t> </a:t>
            </a:r>
          </a:p>
          <a:p>
            <a:pPr fontAlgn="base"/>
            <a:r>
              <a:rPr lang="en-US" dirty="0"/>
              <a:t>Create a leaf node for each character of the text.</a:t>
            </a:r>
          </a:p>
          <a:p>
            <a:pPr fontAlgn="base"/>
            <a:r>
              <a:rPr lang="en-US" dirty="0"/>
              <a:t>Leaf node of a character contains the occurring frequency of that character.</a:t>
            </a:r>
          </a:p>
          <a:p>
            <a:pPr fontAlgn="base"/>
            <a:endParaRPr lang="en-US" dirty="0"/>
          </a:p>
          <a:p>
            <a:endParaRPr lang="en-US" dirty="0"/>
          </a:p>
        </p:txBody>
      </p:sp>
    </p:spTree>
    <p:extLst>
      <p:ext uri="{BB962C8B-B14F-4D97-AF65-F5344CB8AC3E}">
        <p14:creationId xmlns:p14="http://schemas.microsoft.com/office/powerpoint/2010/main" val="152644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47824" y="1107083"/>
            <a:ext cx="9217024" cy="3856680"/>
          </a:xfrm>
        </p:spPr>
        <p:txBody>
          <a:bodyPr/>
          <a:lstStyle/>
          <a:p>
            <a:pPr fontAlgn="base"/>
            <a:r>
              <a:rPr lang="en-US" b="1" u="sng" dirty="0" smtClean="0"/>
              <a:t>Step-02:</a:t>
            </a:r>
            <a:r>
              <a:rPr lang="en-US" dirty="0"/>
              <a:t> </a:t>
            </a:r>
          </a:p>
          <a:p>
            <a:pPr fontAlgn="base"/>
            <a:r>
              <a:rPr lang="en-US" dirty="0"/>
              <a:t>Arrange all the nodes in increasing order of their frequency value</a:t>
            </a:r>
            <a:r>
              <a:rPr lang="en-US" dirty="0" smtClean="0"/>
              <a:t>.</a:t>
            </a:r>
            <a:r>
              <a:rPr lang="en-US" dirty="0"/>
              <a:t> </a:t>
            </a:r>
          </a:p>
          <a:p>
            <a:pPr fontAlgn="base"/>
            <a:r>
              <a:rPr lang="en-US" b="1" u="sng" dirty="0"/>
              <a:t>Step-03</a:t>
            </a:r>
            <a:r>
              <a:rPr lang="en-US" b="1" u="sng" dirty="0" smtClean="0"/>
              <a:t>:</a:t>
            </a:r>
            <a:r>
              <a:rPr lang="en-US" dirty="0"/>
              <a:t> </a:t>
            </a:r>
          </a:p>
          <a:p>
            <a:pPr fontAlgn="base"/>
            <a:r>
              <a:rPr lang="en-US" dirty="0"/>
              <a:t>Considering the first two nodes having minimum frequency,</a:t>
            </a:r>
          </a:p>
          <a:p>
            <a:pPr fontAlgn="base"/>
            <a:r>
              <a:rPr lang="en-US" dirty="0"/>
              <a:t>Create a new internal node.</a:t>
            </a:r>
          </a:p>
          <a:p>
            <a:pPr fontAlgn="base"/>
            <a:r>
              <a:rPr lang="en-US" dirty="0"/>
              <a:t>The frequency of this new node is the sum of frequency of those two nodes.</a:t>
            </a:r>
          </a:p>
          <a:p>
            <a:pPr fontAlgn="base"/>
            <a:r>
              <a:rPr lang="en-US" dirty="0"/>
              <a:t>Make the first node as a left child and the other node as a right child of the newly created node</a:t>
            </a:r>
            <a:r>
              <a:rPr lang="en-US" dirty="0" smtClean="0"/>
              <a:t>.</a:t>
            </a:r>
            <a:r>
              <a:rPr lang="en-US" dirty="0"/>
              <a:t> </a:t>
            </a:r>
          </a:p>
          <a:p>
            <a:pPr fontAlgn="base"/>
            <a:r>
              <a:rPr lang="en-US" b="1" u="sng" dirty="0"/>
              <a:t>Step-04</a:t>
            </a:r>
            <a:r>
              <a:rPr lang="en-US" b="1" u="sng" dirty="0" smtClean="0"/>
              <a:t>:</a:t>
            </a:r>
            <a:r>
              <a:rPr lang="en-US" dirty="0"/>
              <a:t> </a:t>
            </a:r>
          </a:p>
          <a:p>
            <a:pPr fontAlgn="base"/>
            <a:r>
              <a:rPr lang="en-US" dirty="0"/>
              <a:t>Keep repeating Step-02 and Step-03 until all the nodes form a single tree.</a:t>
            </a:r>
          </a:p>
          <a:p>
            <a:pPr fontAlgn="base"/>
            <a:r>
              <a:rPr lang="en-US" dirty="0"/>
              <a:t>The tree finally obtained is the desired Huffman Tree.</a:t>
            </a:r>
          </a:p>
          <a:p>
            <a:pPr lvl="0"/>
            <a:endParaRPr lang="en-US" dirty="0" smtClean="0"/>
          </a:p>
        </p:txBody>
      </p:sp>
      <p:sp>
        <p:nvSpPr>
          <p:cNvPr id="4" name="TextBox 3"/>
          <p:cNvSpPr txBox="1"/>
          <p:nvPr/>
        </p:nvSpPr>
        <p:spPr>
          <a:xfrm>
            <a:off x="5688384" y="1395115"/>
            <a:ext cx="396044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16713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Important </a:t>
            </a:r>
            <a:r>
              <a:rPr lang="en-US" b="1" dirty="0" smtClean="0"/>
              <a:t>Formulas</a:t>
            </a:r>
            <a:endParaRPr lang="en-US" b="1" dirty="0"/>
          </a:p>
        </p:txBody>
      </p:sp>
      <p:sp>
        <p:nvSpPr>
          <p:cNvPr id="3" name="TextBox 2"/>
          <p:cNvSpPr txBox="1"/>
          <p:nvPr/>
        </p:nvSpPr>
        <p:spPr>
          <a:xfrm>
            <a:off x="935856" y="1323107"/>
            <a:ext cx="8208912" cy="1200329"/>
          </a:xfrm>
          <a:prstGeom prst="rect">
            <a:avLst/>
          </a:prstGeom>
          <a:noFill/>
        </p:spPr>
        <p:txBody>
          <a:bodyPr wrap="square" rtlCol="0">
            <a:spAutoFit/>
          </a:bodyPr>
          <a:lstStyle/>
          <a:p>
            <a:r>
              <a:rPr lang="en-US" dirty="0"/>
              <a:t>The following 2 formulas are important to solve the problems based on Huffman </a:t>
            </a:r>
            <a:r>
              <a:rPr lang="en-US" dirty="0" smtClean="0"/>
              <a:t>Coding-</a:t>
            </a:r>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40" y="2043187"/>
            <a:ext cx="68008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207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4918</TotalTime>
  <Words>465</Words>
  <Application>Microsoft Office PowerPoint</Application>
  <PresentationFormat>Custom</PresentationFormat>
  <Paragraphs>224</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Office Theme</vt:lpstr>
      <vt:lpstr>PowerPoint Presentation</vt:lpstr>
      <vt:lpstr>PowerPoint Presentation</vt:lpstr>
      <vt:lpstr>PowerPoint Presentation</vt:lpstr>
      <vt:lpstr>PowerPoint Presentation</vt:lpstr>
      <vt:lpstr>Applications</vt:lpstr>
      <vt:lpstr>Huffman tree</vt:lpstr>
      <vt:lpstr> Steps in Huffman Coding </vt:lpstr>
      <vt:lpstr>PowerPoint Presentation</vt:lpstr>
      <vt:lpstr>Important Formulas</vt:lpstr>
      <vt:lpstr>PowerPoint Presentation</vt:lpstr>
      <vt:lpstr>Huffman Algorithm (greedy) </vt:lpstr>
      <vt:lpstr> Example</vt:lpstr>
      <vt:lpstr>PowerPoint Presentation</vt:lpstr>
      <vt:lpstr>PowerPoint Presentation</vt:lpstr>
      <vt:lpstr>PowerPoint Presentation</vt:lpstr>
      <vt:lpstr>PowerPoint Presentation</vt:lpstr>
      <vt:lpstr>PowerPoint Presentation</vt:lpstr>
      <vt:lpstr>PowerPoint Presentation</vt:lpstr>
      <vt:lpstr>Final output</vt:lpstr>
      <vt:lpstr>Exercise </vt:lpstr>
      <vt:lpstr>PowerPoint Presentation</vt:lpstr>
      <vt:lpstr>Tree Search Algorithms</vt:lpstr>
      <vt:lpstr> Space complexity &amp; Time complexity  </vt:lpstr>
      <vt:lpstr>Breadth First search</vt:lpstr>
      <vt:lpstr>BFS pseudocode</vt:lpstr>
      <vt:lpstr>BFS</vt:lpstr>
      <vt:lpstr>DFS</vt:lpstr>
      <vt:lpstr>DFS pseudo code</vt:lpstr>
      <vt:lpstr>DFS</vt:lpstr>
      <vt:lpstr>Assignment</vt:lpstr>
      <vt:lpstr>REFERENCE MATERIALS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dc:creator>
  <cp:lastModifiedBy>Windows User</cp:lastModifiedBy>
  <cp:revision>150</cp:revision>
  <dcterms:modified xsi:type="dcterms:W3CDTF">2021-11-23T09:59:41Z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2020-05-29T08:41:07Z</dcterms:created>
  <dc:creator>MOSES THIGA</dc:creator>
  <dc:description/>
  <dc:language>en-GB</dc:language>
  <cp:lastModifiedBy>MOSES THIGA</cp:lastModifiedBy>
  <dcterms:modified xsi:type="dcterms:W3CDTF">2020-05-30T22:09:57Z</dcterms:modified>
  <cp:revision>12</cp:revision>
  <dc:subject/>
  <dc:title/>
</cp:coreProperties>
</file>