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306" autoAdjust="0"/>
  </p:normalViewPr>
  <p:slideViewPr>
    <p:cSldViewPr snapToGrid="0" snapToObjects="1">
      <p:cViewPr varScale="1">
        <p:scale>
          <a:sx n="74" d="100"/>
          <a:sy n="74" d="100"/>
        </p:scale>
        <p:origin x="5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37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4/14/2020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0364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altLang="zh-CN" dirty="0" smtClean="0"/>
              <a:t>Data payload: It can be considered as the information to be transmitted. However, in a hierarchical communication process, the data unit (packet) transmitted from the upper layer to the lower layer can be called the data payload of the lower layer. </a:t>
            </a:r>
            <a:endParaRPr lang="zh-CN" altLang="zh-CN" dirty="0" smtClean="0"/>
          </a:p>
          <a:p>
            <a:pPr>
              <a:lnSpc>
                <a:spcPct val="100000"/>
              </a:lnSpc>
            </a:pPr>
            <a:r>
              <a:rPr lang="en-US" altLang="zh-CN" dirty="0" smtClean="0"/>
              <a:t>Packet: a data unit that is exchanged and transmitted on a network. It is in the format of </a:t>
            </a:r>
            <a:r>
              <a:rPr lang="en-US" altLang="zh-CN" dirty="0" err="1" smtClean="0"/>
              <a:t>header+data</a:t>
            </a:r>
            <a:r>
              <a:rPr lang="en-US" altLang="zh-CN" dirty="0" smtClean="0"/>
              <a:t> </a:t>
            </a:r>
            <a:r>
              <a:rPr lang="en-US" altLang="zh-CN" dirty="0" err="1" smtClean="0"/>
              <a:t>payload+tail</a:t>
            </a:r>
            <a:r>
              <a:rPr lang="en-US" altLang="zh-CN" dirty="0" smtClean="0"/>
              <a:t>. </a:t>
            </a:r>
            <a:r>
              <a:rPr lang="zh-CN" altLang="zh-CN" dirty="0" smtClean="0"/>
              <a:t>During transmission, the format and content of packets may change. </a:t>
            </a:r>
          </a:p>
          <a:p>
            <a:pPr>
              <a:lnSpc>
                <a:spcPct val="100000"/>
              </a:lnSpc>
            </a:pPr>
            <a:r>
              <a:rPr lang="en-US" altLang="zh-CN" dirty="0" smtClean="0"/>
              <a:t>Header: The information segment added before the data payload during packet assembly to facilitate information transmission is called the packet header. </a:t>
            </a:r>
            <a:endParaRPr lang="zh-CN" altLang="zh-CN" dirty="0" smtClean="0"/>
          </a:p>
          <a:p>
            <a:pPr>
              <a:lnSpc>
                <a:spcPct val="100000"/>
              </a:lnSpc>
            </a:pPr>
            <a:r>
              <a:rPr lang="en-US" altLang="zh-CN" dirty="0" smtClean="0"/>
              <a:t>Tail: The information segment added after the payload to facilitate information transmission is called the tail of a packet. </a:t>
            </a:r>
            <a:r>
              <a:rPr lang="zh-CN" altLang="zh-CN" dirty="0" smtClean="0"/>
              <a:t>Note that many packets do not have tails. </a:t>
            </a:r>
            <a:endParaRPr lang="en-US" altLang="zh-CN" dirty="0" smtClean="0"/>
          </a:p>
          <a:p>
            <a:pPr>
              <a:lnSpc>
                <a:spcPct val="100000"/>
              </a:lnSpc>
            </a:pPr>
            <a:r>
              <a:rPr lang="zh-CN" altLang="zh-CN" dirty="0" smtClean="0"/>
              <a:t>Encapsulation: A technology used by layered protocols. When the lower-layer protocol receives a message from the upper-layer protocol, the message is added to the data part of the lower-layer frame. </a:t>
            </a:r>
            <a:endParaRPr lang="en-US" altLang="zh-CN" dirty="0" smtClean="0"/>
          </a:p>
          <a:p>
            <a:pPr>
              <a:lnSpc>
                <a:spcPct val="100000"/>
              </a:lnSpc>
            </a:pPr>
            <a:r>
              <a:rPr lang="en-US" altLang="zh-CN" dirty="0" err="1" smtClean="0"/>
              <a:t>Decapsulation</a:t>
            </a:r>
            <a:r>
              <a:rPr lang="en-US" altLang="zh-CN" dirty="0" smtClean="0"/>
              <a:t>: It is the reverse process of encapsulation. That is, the header and tail of a packet are removed to obtain the data payload. </a:t>
            </a:r>
            <a:endParaRPr lang="zh-CN" altLang="zh-CN" dirty="0" smtClean="0"/>
          </a:p>
          <a:p>
            <a:pPr>
              <a:lnSpc>
                <a:spcPct val="100000"/>
              </a:lnSpc>
            </a:pPr>
            <a:r>
              <a:rPr lang="en-US" altLang="zh-CN" dirty="0" smtClean="0"/>
              <a:t>Gateway: A gateway is a network device that provides functions such as protocol conversion, route selection, and data exchange when networks using different architectures or protocols communicate with each other. </a:t>
            </a:r>
            <a:r>
              <a:rPr lang="zh-CN" altLang="zh-CN" dirty="0" smtClean="0"/>
              <a:t>A gateway is a term that is named based on its deployment location and functionality, rather than a specific device type. </a:t>
            </a:r>
          </a:p>
          <a:p>
            <a:pPr>
              <a:lnSpc>
                <a:spcPct val="100000"/>
              </a:lnSpc>
            </a:pPr>
            <a:r>
              <a:rPr lang="en-US" altLang="zh-CN" dirty="0" smtClean="0"/>
              <a:t>Router: a network device that selects a transmission path for a packet. </a:t>
            </a:r>
            <a:endParaRPr lang="zh-CN" altLang="zh-CN" dirty="0" smtClean="0"/>
          </a:p>
          <a:p>
            <a:pPr>
              <a:lnSpc>
                <a:spcPct val="100000"/>
              </a:lnSpc>
            </a:pPr>
            <a:r>
              <a:rPr lang="en-US" altLang="zh-CN" dirty="0" smtClean="0"/>
              <a:t>Terminal device: It is the end device of the data communication system. As the data sender or receiver, the terminal device provides the necessary functions required by the user access protocol operations. The terminal device may be a computer, server, VoIP, or mobile phone.</a:t>
            </a:r>
            <a:endParaRPr lang="zh-CN" altLang="zh-CN" dirty="0" smtClean="0"/>
          </a:p>
          <a:p>
            <a:pPr>
              <a:lnSpc>
                <a:spcPct val="100000"/>
              </a:lnSpc>
            </a:pP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4032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18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Switches:</a:t>
            </a:r>
          </a:p>
          <a:p>
            <a:pPr lvl="1"/>
            <a:r>
              <a:rPr lang="en-US" altLang="zh-CN" smtClean="0"/>
              <a:t>On a campus network, a switch is the device closest to end users and is used to connect terminals to the campus network. Switches at the access layer are usually Layer 2 switches and are also called Ethernet switches. Layer 2 refers to the data link layer of the TCP/IP reference model. </a:t>
            </a:r>
            <a:endParaRPr lang="zh-CN" altLang="zh-CN" smtClean="0"/>
          </a:p>
          <a:p>
            <a:pPr lvl="1"/>
            <a:r>
              <a:rPr lang="en-US" altLang="zh-CN" smtClean="0"/>
              <a:t>The Ethernet switch can implement the following functions: data frame switching, access of end user devices, basic access security functions, and Layer 2 link redundancy. </a:t>
            </a:r>
          </a:p>
          <a:p>
            <a:pPr lvl="1"/>
            <a:r>
              <a:rPr lang="zh-CN" altLang="zh-CN" smtClean="0"/>
              <a:t>Broadcast domain: A set of nodes that can receive broadcast packets from a node.</a:t>
            </a:r>
            <a:endParaRPr lang="zh-CN"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7609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Routers: </a:t>
            </a:r>
          </a:p>
          <a:p>
            <a:pPr lvl="1"/>
            <a:r>
              <a:rPr lang="en-US" altLang="zh-CN" smtClean="0"/>
              <a:t>Routers work at the network layer of the TCP/IP reference model. </a:t>
            </a:r>
          </a:p>
          <a:p>
            <a:pPr lvl="1"/>
            <a:r>
              <a:rPr lang="en-US" altLang="zh-CN" smtClean="0"/>
              <a:t>Routers can implement the following functions: routing table and routing information maintenance, route discovery and path selection, data forwarding, broadcast domain isolation, WAN access, network address translation, and specific security functions. </a:t>
            </a: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57072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Firewall: </a:t>
            </a:r>
          </a:p>
          <a:p>
            <a:pPr lvl="1"/>
            <a:r>
              <a:rPr lang="en-US" altLang="zh-CN" smtClean="0"/>
              <a:t>It is located between two networks with different trust levels (for example, between an intranet and the Internet). It controls the communication between the two networks and forcibly implements unified security policies to prevent unauthorized access to important information resources. </a:t>
            </a:r>
            <a:endParaRPr lang="zh-CN" altLang="en-US" smtClean="0"/>
          </a:p>
          <a:p>
            <a:pPr lvl="2"/>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81486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en-US" altLang="zh-CN" dirty="0" smtClean="0"/>
              <a:t>In a broad sense, WLAN is a network that uses radio waves, laser, and infrared signals to replace some or all transmission media in a wired LAN. </a:t>
            </a:r>
            <a:r>
              <a:rPr lang="zh-CN" altLang="zh-CN" dirty="0" smtClean="0"/>
              <a:t>Common Wi-Fi is a </a:t>
            </a:r>
            <a:r>
              <a:rPr lang="en-US" altLang="zh-CN" dirty="0" smtClean="0"/>
              <a:t>WLAN technology based on the IEEE 802.11 family of standards. </a:t>
            </a:r>
            <a:endParaRPr lang="zh-CN" altLang="zh-CN" dirty="0" smtClean="0"/>
          </a:p>
          <a:p>
            <a:pPr>
              <a:lnSpc>
                <a:spcPct val="100000"/>
              </a:lnSpc>
            </a:pPr>
            <a:r>
              <a:rPr lang="en-US" altLang="zh-CN" dirty="0" smtClean="0"/>
              <a:t>On a WLAN, common devices include fat APs, fit APs, and ACs.</a:t>
            </a:r>
          </a:p>
          <a:p>
            <a:pPr lvl="1">
              <a:lnSpc>
                <a:spcPct val="100000"/>
              </a:lnSpc>
            </a:pPr>
            <a:r>
              <a:rPr lang="en-US" altLang="zh-CN" dirty="0" smtClean="0"/>
              <a:t>AP:</a:t>
            </a:r>
            <a:endParaRPr lang="zh-CN" altLang="zh-CN" dirty="0" smtClean="0"/>
          </a:p>
          <a:p>
            <a:pPr lvl="2">
              <a:lnSpc>
                <a:spcPct val="100000"/>
              </a:lnSpc>
            </a:pPr>
            <a:r>
              <a:rPr lang="en-US" altLang="zh-CN" dirty="0" smtClean="0"/>
              <a:t>Generally, it supports the fat AP, fit AP, and cloud-based management modes. You can flexibly switch between these modes based on network planning requirements. </a:t>
            </a:r>
            <a:endParaRPr lang="zh-CN" altLang="zh-CN" dirty="0" smtClean="0"/>
          </a:p>
          <a:p>
            <a:pPr lvl="2">
              <a:lnSpc>
                <a:spcPct val="100000"/>
              </a:lnSpc>
            </a:pPr>
            <a:r>
              <a:rPr lang="en-US" altLang="zh-CN" dirty="0" smtClean="0"/>
              <a:t>Fat AP: It is applicable to homes. It works independently and needs to be configured separately. It has simple functions and low costs.</a:t>
            </a:r>
            <a:endParaRPr lang="zh-CN" altLang="zh-CN" dirty="0" smtClean="0"/>
          </a:p>
          <a:p>
            <a:pPr lvl="2">
              <a:lnSpc>
                <a:spcPct val="100000"/>
              </a:lnSpc>
            </a:pPr>
            <a:r>
              <a:rPr lang="en-US" altLang="zh-CN" dirty="0" smtClean="0"/>
              <a:t>Fit AP: It applies to medium- and large-sized enterprises. It needs to work with the AC and is managed and configured by the AC. </a:t>
            </a:r>
            <a:endParaRPr lang="zh-CN" altLang="zh-CN" dirty="0" smtClean="0"/>
          </a:p>
          <a:p>
            <a:pPr lvl="2">
              <a:lnSpc>
                <a:spcPct val="100000"/>
              </a:lnSpc>
            </a:pPr>
            <a:r>
              <a:rPr lang="en-US" altLang="zh-CN" dirty="0" smtClean="0"/>
              <a:t>Cloud-based management: It applies to small- and medium-sized enterprises. It needs to work with the cloud-based management platform for unified management and configuration. It provides various functions and supports plug-and-play.</a:t>
            </a:r>
          </a:p>
          <a:p>
            <a:pPr lvl="1">
              <a:lnSpc>
                <a:spcPct val="100000"/>
              </a:lnSpc>
            </a:pPr>
            <a:r>
              <a:rPr lang="en-US" altLang="zh-CN" dirty="0" smtClean="0"/>
              <a:t>AC:</a:t>
            </a:r>
            <a:endParaRPr lang="zh-CN" altLang="zh-CN" dirty="0" smtClean="0"/>
          </a:p>
          <a:p>
            <a:pPr lvl="2">
              <a:lnSpc>
                <a:spcPct val="100000"/>
              </a:lnSpc>
            </a:pPr>
            <a:r>
              <a:rPr lang="en-US" altLang="zh-CN" dirty="0" smtClean="0"/>
              <a:t>It is generally deployed at the aggregation layer of the entire network to provide high-speed, secure, and reliable WLAN services. </a:t>
            </a:r>
            <a:endParaRPr lang="zh-CN" altLang="zh-CN" dirty="0" smtClean="0"/>
          </a:p>
          <a:p>
            <a:pPr lvl="2">
              <a:lnSpc>
                <a:spcPct val="100000"/>
              </a:lnSpc>
            </a:pPr>
            <a:r>
              <a:rPr lang="en-US" altLang="zh-CN" dirty="0" smtClean="0"/>
              <a:t>The AC provides wireless data control services featuring large capacity, high performance, high reliability, easy installation, and easy maintenance. It features flexible networking and energy saving.</a:t>
            </a:r>
            <a:endParaRPr lang="zh-CN" altLang="en-US" dirty="0" smtClean="0"/>
          </a:p>
          <a:p>
            <a:pPr lvl="2">
              <a:lnSpc>
                <a:spcPct val="100000"/>
              </a:lnSpc>
            </a:pP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9698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616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r>
              <a:rPr lang="en-US" altLang="zh-CN" dirty="0" smtClean="0"/>
              <a:t>Based on the geographical coverage, networks can be classified into LANs, WANs, and MANs. </a:t>
            </a:r>
            <a:endParaRPr lang="zh-CN" altLang="zh-CN" dirty="0" smtClean="0"/>
          </a:p>
          <a:p>
            <a:r>
              <a:rPr lang="en-US" altLang="zh-CN" dirty="0" smtClean="0"/>
              <a:t>LAN: </a:t>
            </a:r>
            <a:endParaRPr lang="zh-CN" altLang="zh-CN" dirty="0" smtClean="0"/>
          </a:p>
          <a:p>
            <a:pPr lvl="1"/>
            <a:r>
              <a:rPr lang="en-US" altLang="zh-CN" dirty="0" smtClean="0"/>
              <a:t>Basic characteristics: </a:t>
            </a:r>
            <a:endParaRPr lang="zh-CN" altLang="zh-CN" dirty="0" smtClean="0"/>
          </a:p>
          <a:p>
            <a:pPr lvl="2"/>
            <a:r>
              <a:rPr lang="en-US" altLang="zh-CN" dirty="0" smtClean="0"/>
              <a:t>An LAN generally covers an area of a few square kilometers. </a:t>
            </a:r>
            <a:endParaRPr lang="zh-CN" altLang="zh-CN" dirty="0" smtClean="0"/>
          </a:p>
          <a:p>
            <a:pPr lvl="2"/>
            <a:r>
              <a:rPr lang="en-US" altLang="zh-CN" dirty="0" smtClean="0"/>
              <a:t>The main function is to connect several terminals that are close to each other (within a family, within one or more buildings, within a campus, for example). </a:t>
            </a:r>
            <a:endParaRPr lang="zh-CN" altLang="zh-CN" dirty="0" smtClean="0"/>
          </a:p>
          <a:p>
            <a:pPr lvl="1"/>
            <a:r>
              <a:rPr lang="en-US" altLang="zh-CN" dirty="0" smtClean="0"/>
              <a:t>Technologies used: Ethernet and Wi-Fi. </a:t>
            </a:r>
            <a:endParaRPr lang="zh-CN" altLang="zh-CN" dirty="0" smtClean="0"/>
          </a:p>
          <a:p>
            <a:r>
              <a:rPr lang="en-US" altLang="zh-CN" dirty="0" smtClean="0"/>
              <a:t>MAN: </a:t>
            </a:r>
            <a:endParaRPr lang="zh-CN" altLang="zh-CN" dirty="0" smtClean="0"/>
          </a:p>
          <a:p>
            <a:pPr lvl="1"/>
            <a:r>
              <a:rPr lang="en-US" altLang="zh-CN" dirty="0" smtClean="0"/>
              <a:t>Basic characteristics: </a:t>
            </a:r>
            <a:endParaRPr lang="zh-CN" altLang="zh-CN" dirty="0" smtClean="0"/>
          </a:p>
          <a:p>
            <a:pPr lvl="2"/>
            <a:r>
              <a:rPr lang="en-US" altLang="zh-CN" dirty="0" smtClean="0"/>
              <a:t>A MAN is a large-sized LAN, which requires high costs but can provide a higher transmission rate. </a:t>
            </a:r>
            <a:r>
              <a:rPr lang="zh-CN" altLang="zh-CN" dirty="0" smtClean="0"/>
              <a:t>It improves the transmission media in LANs and expands the access scope of LANs (able to cover a university campus or city). </a:t>
            </a:r>
          </a:p>
          <a:p>
            <a:pPr lvl="2"/>
            <a:r>
              <a:rPr lang="en-US" altLang="zh-CN" dirty="0" smtClean="0"/>
              <a:t>The main function is to connect hosts, databases, and LANs at different locations in the same city. </a:t>
            </a:r>
            <a:endParaRPr lang="zh-CN" altLang="zh-CN" dirty="0" smtClean="0"/>
          </a:p>
          <a:p>
            <a:pPr lvl="2"/>
            <a:r>
              <a:rPr lang="en-US" altLang="zh-CN" dirty="0" smtClean="0"/>
              <a:t>The functions of a MAN are similar to those of a WAN except for implementation modes and performance. </a:t>
            </a:r>
            <a:endParaRPr lang="zh-CN" altLang="zh-CN" dirty="0" smtClean="0"/>
          </a:p>
          <a:p>
            <a:pPr lvl="1"/>
            <a:r>
              <a:rPr lang="en-US" altLang="zh-CN" dirty="0" smtClean="0"/>
              <a:t>Technologies used: such as Ethernet (10 </a:t>
            </a:r>
            <a:r>
              <a:rPr lang="en-US" altLang="zh-CN" dirty="0" err="1" smtClean="0"/>
              <a:t>Gbit</a:t>
            </a:r>
            <a:r>
              <a:rPr lang="en-US" altLang="zh-CN" dirty="0" smtClean="0"/>
              <a:t>/s or 100 </a:t>
            </a:r>
            <a:r>
              <a:rPr lang="en-US" altLang="zh-CN" dirty="0" err="1" smtClean="0"/>
              <a:t>Gbit</a:t>
            </a:r>
            <a:r>
              <a:rPr lang="en-US" altLang="zh-CN" dirty="0" smtClean="0"/>
              <a:t>/s) and WiMAX.</a:t>
            </a:r>
          </a:p>
          <a:p>
            <a:pPr lvl="1"/>
            <a:endParaRPr lang="zh-CN" altLang="zh-CN" dirty="0" smtClean="0"/>
          </a:p>
          <a:p>
            <a:pPr lvl="1"/>
            <a:endParaRPr lang="zh-CN" altLang="zh-CN" dirty="0" smtClean="0"/>
          </a:p>
          <a:p>
            <a:pPr lvl="2"/>
            <a:endParaRPr lang="en-US" altLang="zh-CN" dirty="0" smtClean="0"/>
          </a:p>
          <a:p>
            <a:pPr lvl="1"/>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69607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smtClean="0"/>
              <a:t>WAN: </a:t>
            </a:r>
            <a:endParaRPr lang="zh-CN" altLang="zh-CN" smtClean="0"/>
          </a:p>
          <a:p>
            <a:pPr lvl="1"/>
            <a:r>
              <a:rPr lang="en-US" altLang="zh-CN" smtClean="0"/>
              <a:t>Basic characteristics: </a:t>
            </a:r>
            <a:endParaRPr lang="zh-CN" altLang="zh-CN" smtClean="0"/>
          </a:p>
          <a:p>
            <a:pPr lvl="2"/>
            <a:r>
              <a:rPr lang="en-US" altLang="zh-CN" smtClean="0"/>
              <a:t>A WAN generally covers an area of several kilometers or larger (thousands of kilometers for example). </a:t>
            </a:r>
            <a:endParaRPr lang="zh-CN" altLang="zh-CN" smtClean="0"/>
          </a:p>
          <a:p>
            <a:pPr lvl="2"/>
            <a:r>
              <a:rPr lang="en-US" altLang="zh-CN" smtClean="0"/>
              <a:t>It is mainly used to connect several LANs or MANs that are far from each other (for example, across cities or countries). </a:t>
            </a:r>
            <a:endParaRPr lang="zh-CN" altLang="zh-CN" smtClean="0"/>
          </a:p>
          <a:p>
            <a:pPr lvl="2"/>
            <a:r>
              <a:rPr lang="en-US" altLang="zh-CN" smtClean="0"/>
              <a:t>Telecom operators' communication lines are used. </a:t>
            </a:r>
            <a:endParaRPr lang="zh-CN" altLang="zh-CN" smtClean="0"/>
          </a:p>
          <a:p>
            <a:pPr lvl="1"/>
            <a:r>
              <a:rPr lang="en-US" altLang="zh-CN" smtClean="0"/>
              <a:t>Technologies used: HDLC and PPP.</a:t>
            </a:r>
            <a:endParaRPr lang="zh-CN" altLang="zh-CN" smtClean="0"/>
          </a:p>
          <a:p>
            <a:endParaRPr lang="zh-CN" altLang="en-US" dirty="0"/>
          </a:p>
        </p:txBody>
      </p:sp>
    </p:spTree>
    <p:extLst>
      <p:ext uri="{BB962C8B-B14F-4D97-AF65-F5344CB8AC3E}">
        <p14:creationId xmlns:p14="http://schemas.microsoft.com/office/powerpoint/2010/main" val="32969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477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409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Network topology drawing: </a:t>
            </a:r>
          </a:p>
          <a:p>
            <a:pPr lvl="1"/>
            <a:r>
              <a:rPr lang="en-US" altLang="zh-CN" smtClean="0"/>
              <a:t>It is very important to master professional network topology drawing skills, which requires a lot of practice. </a:t>
            </a:r>
          </a:p>
          <a:p>
            <a:pPr lvl="1"/>
            <a:r>
              <a:rPr lang="en-US" altLang="zh-CN" smtClean="0"/>
              <a:t>Visio and Power Point are two common tools for drawing network topologies. </a:t>
            </a:r>
            <a:endParaRPr lang="zh-CN" altLang="en-US" smtClean="0"/>
          </a:p>
          <a:p>
            <a:pPr lvl="1"/>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38634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Star network topology: </a:t>
            </a:r>
            <a:endParaRPr lang="zh-CN" altLang="zh-CN" dirty="0" smtClean="0"/>
          </a:p>
          <a:p>
            <a:pPr lvl="1"/>
            <a:r>
              <a:rPr lang="en-US" altLang="zh-CN" dirty="0" smtClean="0"/>
              <a:t>All nodes are connected through a central node. </a:t>
            </a:r>
            <a:endParaRPr lang="zh-CN" altLang="zh-CN" dirty="0" smtClean="0"/>
          </a:p>
          <a:p>
            <a:pPr lvl="1"/>
            <a:r>
              <a:rPr lang="en-US" altLang="zh-CN" dirty="0" smtClean="0"/>
              <a:t>Advantages: New nodes can be easily added to the network. </a:t>
            </a:r>
            <a:r>
              <a:rPr lang="zh-CN" altLang="zh-CN" dirty="0" smtClean="0"/>
              <a:t>Communication data must be forwarded by the central node, which facilitates network monitoring. </a:t>
            </a:r>
          </a:p>
          <a:p>
            <a:pPr lvl="1"/>
            <a:r>
              <a:rPr lang="en-US" altLang="zh-CN" dirty="0" smtClean="0"/>
              <a:t>Disadvantages: Faults on the central node affect the communication of the entire network. </a:t>
            </a:r>
            <a:endParaRPr lang="zh-CN" altLang="zh-CN" dirty="0" smtClean="0"/>
          </a:p>
          <a:p>
            <a:r>
              <a:rPr lang="en-US" altLang="zh-CN" dirty="0" smtClean="0"/>
              <a:t>Bus network topology:</a:t>
            </a:r>
            <a:endParaRPr lang="zh-CN" altLang="zh-CN" dirty="0" smtClean="0"/>
          </a:p>
          <a:p>
            <a:pPr lvl="1"/>
            <a:r>
              <a:rPr lang="en-US" altLang="zh-CN" dirty="0" smtClean="0"/>
              <a:t>All nodes are connected through a bus (coaxial cable for example). </a:t>
            </a:r>
            <a:endParaRPr lang="zh-CN" altLang="zh-CN" dirty="0" smtClean="0"/>
          </a:p>
          <a:p>
            <a:pPr lvl="1"/>
            <a:r>
              <a:rPr lang="en-US" altLang="zh-CN" dirty="0" smtClean="0"/>
              <a:t>Advantages: The installation is simple and cable resources are saved. </a:t>
            </a:r>
            <a:r>
              <a:rPr lang="zh-CN" altLang="zh-CN" dirty="0" smtClean="0"/>
              <a:t>Generally, the failure of a node does not affect the communication of the entire network. </a:t>
            </a:r>
          </a:p>
          <a:p>
            <a:pPr lvl="1"/>
            <a:r>
              <a:rPr lang="en-US" altLang="zh-CN" dirty="0" smtClean="0"/>
              <a:t>Disadvantages: A bus fault affects the communication of the entire network. </a:t>
            </a:r>
            <a:r>
              <a:rPr lang="zh-CN" altLang="zh-CN" dirty="0" smtClean="0"/>
              <a:t>The information sent by a node can be received by all other nodes, resulting in low security.</a:t>
            </a:r>
          </a:p>
          <a:p>
            <a:r>
              <a:rPr lang="en-US" altLang="zh-CN" dirty="0" smtClean="0"/>
              <a:t>Ring network topology: </a:t>
            </a:r>
            <a:endParaRPr lang="zh-CN" altLang="zh-CN" dirty="0" smtClean="0"/>
          </a:p>
          <a:p>
            <a:pPr lvl="1"/>
            <a:r>
              <a:rPr lang="en-US" altLang="zh-CN" dirty="0" smtClean="0"/>
              <a:t>All nodes are connected to form a closed ring. </a:t>
            </a:r>
            <a:endParaRPr lang="zh-CN" altLang="zh-CN" dirty="0" smtClean="0"/>
          </a:p>
          <a:p>
            <a:pPr lvl="1"/>
            <a:r>
              <a:rPr lang="en-US" altLang="zh-CN" dirty="0" smtClean="0"/>
              <a:t>Advantages: Cables resources are saved. </a:t>
            </a:r>
            <a:endParaRPr lang="zh-CN" altLang="zh-CN" dirty="0" smtClean="0"/>
          </a:p>
          <a:p>
            <a:pPr lvl="1"/>
            <a:r>
              <a:rPr lang="en-US" altLang="zh-CN" dirty="0" smtClean="0"/>
              <a:t>Disadvantages: It is difficult to add new nodes. The original ring must be interrupted before new nodes are inserted to form a new ring. </a:t>
            </a:r>
            <a:endParaRPr lang="zh-CN" altLang="zh-CN"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39354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dirty="0" smtClean="0"/>
              <a:t>Tree network topology: </a:t>
            </a:r>
            <a:endParaRPr lang="zh-CN" altLang="zh-CN" dirty="0" smtClean="0"/>
          </a:p>
          <a:p>
            <a:pPr lvl="1"/>
            <a:r>
              <a:rPr lang="en-US" altLang="zh-CN" dirty="0" smtClean="0"/>
              <a:t>The tree structure is actually a hierarchical star structure. </a:t>
            </a:r>
            <a:endParaRPr lang="zh-CN" altLang="zh-CN" dirty="0" smtClean="0"/>
          </a:p>
          <a:p>
            <a:pPr lvl="1"/>
            <a:r>
              <a:rPr lang="en-US" altLang="zh-CN" dirty="0" smtClean="0"/>
              <a:t>Advantages: Multiple star networks can be quickly combined, which facilitates network expansion. </a:t>
            </a:r>
            <a:endParaRPr lang="zh-CN" altLang="zh-CN" dirty="0" smtClean="0"/>
          </a:p>
          <a:p>
            <a:pPr lvl="1"/>
            <a:r>
              <a:rPr lang="en-US" altLang="zh-CN" dirty="0" smtClean="0"/>
              <a:t>Disadvantages: A fault on a node at a higher layer is more severe.</a:t>
            </a:r>
          </a:p>
          <a:p>
            <a:r>
              <a:rPr lang="en-US" altLang="zh-CN" dirty="0" smtClean="0"/>
              <a:t>Full-mesh network topology: </a:t>
            </a:r>
            <a:endParaRPr lang="zh-CN" altLang="zh-CN" dirty="0" smtClean="0"/>
          </a:p>
          <a:p>
            <a:pPr lvl="1"/>
            <a:r>
              <a:rPr lang="en-US" altLang="zh-CN" dirty="0" smtClean="0"/>
              <a:t>All nodes are interconnected through cables. </a:t>
            </a:r>
            <a:endParaRPr lang="zh-CN" altLang="zh-CN" dirty="0" smtClean="0"/>
          </a:p>
          <a:p>
            <a:pPr lvl="1"/>
            <a:r>
              <a:rPr lang="en-US" altLang="zh-CN" dirty="0" smtClean="0"/>
              <a:t>Advantages: It has high reliability and high communication efficiency.  </a:t>
            </a:r>
            <a:endParaRPr lang="zh-CN" altLang="zh-CN" dirty="0" smtClean="0"/>
          </a:p>
          <a:p>
            <a:pPr lvl="1"/>
            <a:r>
              <a:rPr lang="en-US" altLang="zh-CN" dirty="0" smtClean="0"/>
              <a:t>Disadvantages: Each node requires a large number of physical ports and interconnection cables. </a:t>
            </a:r>
            <a:r>
              <a:rPr lang="zh-CN" altLang="zh-CN" dirty="0" smtClean="0"/>
              <a:t>As a result, the cost is high, and it is difficult to expand</a:t>
            </a:r>
            <a:r>
              <a:rPr lang="en-US" altLang="zh-CN" dirty="0" smtClean="0"/>
              <a:t>.</a:t>
            </a:r>
          </a:p>
          <a:p>
            <a:r>
              <a:rPr lang="en-US" altLang="zh-CN" dirty="0" smtClean="0"/>
              <a:t>Partial-mesh network topology: </a:t>
            </a:r>
            <a:endParaRPr lang="zh-CN" altLang="zh-CN" dirty="0" smtClean="0"/>
          </a:p>
          <a:p>
            <a:pPr lvl="1"/>
            <a:r>
              <a:rPr lang="en-US" altLang="zh-CN" dirty="0" smtClean="0"/>
              <a:t>Only key nodes are interconnected.  </a:t>
            </a:r>
            <a:endParaRPr lang="zh-CN" altLang="zh-CN" dirty="0" smtClean="0"/>
          </a:p>
          <a:p>
            <a:pPr lvl="1"/>
            <a:r>
              <a:rPr lang="en-US" altLang="zh-CN" dirty="0" smtClean="0"/>
              <a:t>Advantages: The cost of a partial-mesh network is lower than that of a full-mesh network. </a:t>
            </a:r>
            <a:endParaRPr lang="zh-CN" altLang="zh-CN" dirty="0" smtClean="0"/>
          </a:p>
          <a:p>
            <a:pPr lvl="1"/>
            <a:r>
              <a:rPr lang="en-US" altLang="zh-CN" dirty="0" smtClean="0"/>
              <a:t>Disadvantages: The reliability of a partial-mesh network is lower than that of a full-mesh network.</a:t>
            </a:r>
          </a:p>
          <a:p>
            <a:pPr lvl="0"/>
            <a:r>
              <a:rPr lang="en-US" altLang="zh-CN" dirty="0" smtClean="0"/>
              <a:t>In actual networking, multiple types of topologies may be combined based on the cost, communication efficiency, and reliability requirements.</a:t>
            </a:r>
            <a:endParaRPr lang="zh-CN" altLang="en-US" dirty="0" smtClean="0"/>
          </a:p>
          <a:p>
            <a:endParaRPr lang="zh-CN" altLang="en-US" dirty="0"/>
          </a:p>
        </p:txBody>
      </p:sp>
    </p:spTree>
    <p:extLst>
      <p:ext uri="{BB962C8B-B14F-4D97-AF65-F5344CB8AC3E}">
        <p14:creationId xmlns:p14="http://schemas.microsoft.com/office/powerpoint/2010/main" val="1910879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686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Network engineering covers a series of activities around the network, including network planning, design, implementation, commissioning, and troubleshooting. </a:t>
            </a:r>
            <a:endParaRPr lang="zh-CN" altLang="zh-CN" smtClean="0"/>
          </a:p>
          <a:p>
            <a:r>
              <a:rPr lang="en-US" altLang="zh-CN" smtClean="0"/>
              <a:t>The knowledge field of network engineering design is very wide, in which routing and switching are the basis of the computer network.</a:t>
            </a:r>
            <a:endParaRPr lang="zh-CN"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4799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094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6689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371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Huawei talent ecosystem website: https://e.huawei.com/en/talent/#/home</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979892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en-US" altLang="zh-CN" dirty="0" smtClean="0"/>
              <a:t>HCIA-Datacom: one course (exam) </a:t>
            </a:r>
            <a:endParaRPr lang="zh-CN" altLang="zh-CN" dirty="0" smtClean="0"/>
          </a:p>
          <a:p>
            <a:pPr lvl="1">
              <a:lnSpc>
                <a:spcPct val="100000"/>
              </a:lnSpc>
            </a:pPr>
            <a:r>
              <a:rPr lang="en-US" altLang="zh-CN" dirty="0" smtClean="0"/>
              <a:t>Basic concepts of data communication, basis of routing and switching, security, WLAN, SDN and NFV, basis of programming automation, and network deployment cases </a:t>
            </a:r>
            <a:endParaRPr lang="zh-CN" altLang="zh-CN" dirty="0" smtClean="0"/>
          </a:p>
          <a:p>
            <a:pPr>
              <a:lnSpc>
                <a:spcPct val="100000"/>
              </a:lnSpc>
            </a:pPr>
            <a:r>
              <a:rPr lang="en-US" altLang="zh-CN" dirty="0" smtClean="0"/>
              <a:t>HCIP-Datacom: one mandatory course (exam) and six optional sub-certification courses (exams) </a:t>
            </a:r>
            <a:endParaRPr lang="zh-CN" altLang="zh-CN" dirty="0" smtClean="0"/>
          </a:p>
          <a:p>
            <a:pPr lvl="1">
              <a:lnSpc>
                <a:spcPct val="100000"/>
              </a:lnSpc>
            </a:pPr>
            <a:r>
              <a:rPr lang="en-US" altLang="zh-CN" dirty="0" smtClean="0"/>
              <a:t>Mandatory course (exam):</a:t>
            </a:r>
          </a:p>
          <a:p>
            <a:pPr lvl="2">
              <a:lnSpc>
                <a:spcPct val="100000"/>
              </a:lnSpc>
            </a:pPr>
            <a:r>
              <a:rPr lang="en-US" altLang="zh-CN" dirty="0" smtClean="0"/>
              <a:t>HCIP-Datacom-Core Technology </a:t>
            </a:r>
            <a:endParaRPr lang="zh-CN" altLang="zh-CN" dirty="0" smtClean="0"/>
          </a:p>
          <a:p>
            <a:pPr lvl="1">
              <a:lnSpc>
                <a:spcPct val="100000"/>
              </a:lnSpc>
            </a:pPr>
            <a:r>
              <a:rPr lang="en-US" altLang="zh-CN" dirty="0" smtClean="0"/>
              <a:t>Optional courses (exams): </a:t>
            </a:r>
            <a:endParaRPr lang="zh-CN" altLang="zh-CN" dirty="0" smtClean="0"/>
          </a:p>
          <a:p>
            <a:pPr lvl="2">
              <a:lnSpc>
                <a:spcPct val="100000"/>
              </a:lnSpc>
            </a:pPr>
            <a:r>
              <a:rPr lang="en-US" altLang="zh-CN" dirty="0" smtClean="0"/>
              <a:t>HCIP-Datacom-Advanced Routing &amp; Switching Technology </a:t>
            </a:r>
            <a:endParaRPr lang="zh-CN" altLang="zh-CN" dirty="0" smtClean="0"/>
          </a:p>
          <a:p>
            <a:pPr lvl="2">
              <a:lnSpc>
                <a:spcPct val="100000"/>
              </a:lnSpc>
            </a:pPr>
            <a:r>
              <a:rPr lang="en-US" altLang="zh-CN" dirty="0" smtClean="0"/>
              <a:t>HCIP-Datacom-Campus Network Planning and Deployment </a:t>
            </a:r>
            <a:endParaRPr lang="zh-CN" altLang="zh-CN" dirty="0" smtClean="0"/>
          </a:p>
          <a:p>
            <a:pPr lvl="2">
              <a:lnSpc>
                <a:spcPct val="100000"/>
              </a:lnSpc>
            </a:pPr>
            <a:r>
              <a:rPr lang="en-US" altLang="zh-CN" dirty="0" smtClean="0"/>
              <a:t>HCIP-Datacom-Enterprise Network Solution Design </a:t>
            </a:r>
            <a:endParaRPr lang="zh-CN" altLang="zh-CN" dirty="0" smtClean="0"/>
          </a:p>
          <a:p>
            <a:pPr lvl="2">
              <a:lnSpc>
                <a:spcPct val="100000"/>
              </a:lnSpc>
            </a:pPr>
            <a:r>
              <a:rPr lang="en-US" altLang="zh-CN" dirty="0" smtClean="0"/>
              <a:t>HCIP-Datacom-WAN Planning and Deployment </a:t>
            </a:r>
            <a:endParaRPr lang="zh-CN" altLang="zh-CN" dirty="0" smtClean="0"/>
          </a:p>
          <a:p>
            <a:pPr lvl="2">
              <a:lnSpc>
                <a:spcPct val="100000"/>
              </a:lnSpc>
            </a:pPr>
            <a:r>
              <a:rPr lang="en-US" altLang="zh-CN" dirty="0" smtClean="0"/>
              <a:t>HCIP-Datacom-SD-WAN Planning and Deployment </a:t>
            </a:r>
            <a:endParaRPr lang="zh-CN" altLang="zh-CN" dirty="0" smtClean="0"/>
          </a:p>
          <a:p>
            <a:pPr lvl="2">
              <a:lnSpc>
                <a:spcPct val="100000"/>
              </a:lnSpc>
            </a:pPr>
            <a:r>
              <a:rPr lang="en-US" altLang="zh-CN" dirty="0" smtClean="0"/>
              <a:t>HCIP-Datacom-Network Automation Developer </a:t>
            </a:r>
            <a:endParaRPr lang="zh-CN" altLang="zh-CN" dirty="0" smtClean="0"/>
          </a:p>
          <a:p>
            <a:pPr>
              <a:lnSpc>
                <a:spcPct val="100000"/>
              </a:lnSpc>
            </a:pPr>
            <a:r>
              <a:rPr lang="en-US" altLang="zh-CN" dirty="0" smtClean="0"/>
              <a:t> HCIE-Datacom: one course (exam), integrating two modules </a:t>
            </a:r>
            <a:endParaRPr lang="zh-CN" altLang="zh-CN" dirty="0" smtClean="0"/>
          </a:p>
          <a:p>
            <a:pPr lvl="1">
              <a:lnSpc>
                <a:spcPct val="100000"/>
              </a:lnSpc>
            </a:pPr>
            <a:r>
              <a:rPr lang="en-US" altLang="zh-CN" dirty="0" smtClean="0"/>
              <a:t>Classic network: </a:t>
            </a:r>
            <a:endParaRPr lang="zh-CN" altLang="zh-CN" dirty="0" smtClean="0"/>
          </a:p>
          <a:p>
            <a:pPr lvl="2">
              <a:lnSpc>
                <a:spcPct val="100000"/>
              </a:lnSpc>
            </a:pPr>
            <a:r>
              <a:rPr lang="en-US" altLang="zh-CN" dirty="0" smtClean="0"/>
              <a:t>Classic </a:t>
            </a:r>
            <a:r>
              <a:rPr lang="en-US" altLang="zh-CN" dirty="0" err="1" smtClean="0"/>
              <a:t>datacom</a:t>
            </a:r>
            <a:r>
              <a:rPr lang="en-US" altLang="zh-CN" dirty="0" smtClean="0"/>
              <a:t> technology theory based on command lines </a:t>
            </a:r>
            <a:endParaRPr lang="zh-CN" altLang="zh-CN" dirty="0" smtClean="0"/>
          </a:p>
          <a:p>
            <a:pPr lvl="2">
              <a:lnSpc>
                <a:spcPct val="100000"/>
              </a:lnSpc>
            </a:pPr>
            <a:r>
              <a:rPr lang="en-US" altLang="zh-CN" dirty="0" smtClean="0"/>
              <a:t>Classic </a:t>
            </a:r>
            <a:r>
              <a:rPr lang="en-US" altLang="zh-CN" dirty="0" err="1" smtClean="0"/>
              <a:t>datacom</a:t>
            </a:r>
            <a:r>
              <a:rPr lang="en-US" altLang="zh-CN" dirty="0" smtClean="0"/>
              <a:t> technology deployment based on command lines</a:t>
            </a:r>
            <a:endParaRPr lang="zh-CN" altLang="zh-CN" dirty="0" smtClean="0"/>
          </a:p>
          <a:p>
            <a:pPr lvl="1">
              <a:lnSpc>
                <a:spcPct val="100000"/>
              </a:lnSpc>
            </a:pPr>
            <a:r>
              <a:rPr lang="en-US" altLang="zh-CN" dirty="0" smtClean="0"/>
              <a:t>Huawei SDN solution: </a:t>
            </a:r>
            <a:endParaRPr lang="zh-CN" altLang="zh-CN" dirty="0" smtClean="0"/>
          </a:p>
          <a:p>
            <a:pPr lvl="2">
              <a:lnSpc>
                <a:spcPct val="100000"/>
              </a:lnSpc>
            </a:pPr>
            <a:r>
              <a:rPr lang="en-US" altLang="zh-CN" dirty="0" smtClean="0"/>
              <a:t>Enterprise SDN solution technology theory </a:t>
            </a:r>
            <a:endParaRPr lang="zh-CN" altLang="zh-CN" dirty="0" smtClean="0"/>
          </a:p>
          <a:p>
            <a:pPr lvl="2">
              <a:lnSpc>
                <a:spcPct val="100000"/>
              </a:lnSpc>
            </a:pPr>
            <a:r>
              <a:rPr lang="en-US" altLang="zh-CN" dirty="0" smtClean="0"/>
              <a:t>Enterprise SDN solution planning and deployment</a:t>
            </a:r>
            <a:endParaRPr lang="zh-CN" altLang="zh-CN" dirty="0" smtClean="0"/>
          </a:p>
          <a:p>
            <a:pPr>
              <a:lnSpc>
                <a:spcPct val="100000"/>
              </a:lnSpc>
            </a:pP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13294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056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indent="0">
              <a:buNone/>
            </a:pPr>
            <a:r>
              <a:rPr lang="en-US" altLang="zh-CN" dirty="0" smtClean="0"/>
              <a:t>1</a:t>
            </a:r>
            <a:r>
              <a:rPr lang="en-US" altLang="zh-CN" smtClean="0"/>
              <a:t>. C</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63388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0191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632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733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38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44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Examples of network communication: </a:t>
            </a:r>
          </a:p>
          <a:p>
            <a:pPr lvl="1"/>
            <a:r>
              <a:rPr lang="en-US" altLang="zh-CN" smtClean="0"/>
              <a:t>A. Two computers connected with a network cable form the simplest network. </a:t>
            </a:r>
          </a:p>
          <a:p>
            <a:pPr lvl="1"/>
            <a:r>
              <a:rPr lang="en-US" altLang="zh-CN" smtClean="0"/>
              <a:t>B. A small network consists of a router (or switch) and multiple computers. In such a network, files can be freely transferred between every two computers through the router or switch. </a:t>
            </a:r>
          </a:p>
          <a:p>
            <a:pPr lvl="1"/>
            <a:r>
              <a:rPr lang="en-US" altLang="zh-CN" smtClean="0"/>
              <a:t>C. To download a file from a website, a computer must first access the Internet. </a:t>
            </a:r>
          </a:p>
          <a:p>
            <a:r>
              <a:rPr lang="en-US" altLang="zh-CN" smtClean="0"/>
              <a:t>The Internet is the largest computer network in the world. Its predecessor, Advanced Research Projects Agency Network (ARPAnet), was born in 1969. The wide popularization and application of the Internet is one of the landmarks of the information age. </a:t>
            </a:r>
            <a:endParaRPr lang="zh-CN" altLang="en-US" smtClean="0"/>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7694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r>
              <a:rPr lang="en-US" altLang="zh-CN" dirty="0" smtClean="0"/>
              <a:t>Comparison between express delivery (object transfer) and network communication: </a:t>
            </a:r>
          </a:p>
          <a:p>
            <a:r>
              <a:rPr lang="en-US" altLang="zh-CN" dirty="0" smtClean="0"/>
              <a:t>Objects to be delivered by express delivery: </a:t>
            </a:r>
          </a:p>
          <a:p>
            <a:pPr lvl="1"/>
            <a:r>
              <a:rPr lang="en-US" altLang="zh-CN" dirty="0" smtClean="0"/>
              <a:t>The application generates the information (or data) to be delivered. </a:t>
            </a:r>
          </a:p>
          <a:p>
            <a:r>
              <a:rPr lang="en-US" altLang="zh-CN" dirty="0" smtClean="0"/>
              <a:t>The objects are packaged and attached with a delivery form containing the name and address of the consignee.</a:t>
            </a:r>
          </a:p>
          <a:p>
            <a:pPr lvl="1"/>
            <a:r>
              <a:rPr lang="en-US" altLang="zh-CN" dirty="0" smtClean="0"/>
              <a:t>The application packs the data into the original "data payload", and adds the "header" and "tail" to form a packet. The important information in the packet is the address information of the receiver, that is, the "destination address". </a:t>
            </a:r>
            <a:endParaRPr lang="zh-CN" altLang="zh-CN" dirty="0" smtClean="0"/>
          </a:p>
          <a:p>
            <a:pPr lvl="1"/>
            <a:r>
              <a:rPr lang="en-US" altLang="zh-CN" dirty="0" smtClean="0"/>
              <a:t>The process of adding some new information segments to an information unit to form a new information unit is called encapsulation. </a:t>
            </a:r>
            <a:endParaRPr lang="zh-CN" altLang="zh-CN" dirty="0" smtClean="0"/>
          </a:p>
          <a:p>
            <a:r>
              <a:rPr lang="en-US" altLang="zh-CN" dirty="0" smtClean="0"/>
              <a:t>The package is sent to the distribution center, where packages are sorted based on the destination addresses and the packages destined for the same city are placed on the same plane.</a:t>
            </a:r>
            <a:endParaRPr lang="zh-CN" altLang="zh-CN" dirty="0" smtClean="0"/>
          </a:p>
          <a:p>
            <a:pPr lvl="1"/>
            <a:r>
              <a:rPr lang="en-US" altLang="zh-CN" dirty="0" smtClean="0"/>
              <a:t>The packet reaches the gateway through the network cable. After receiving the packet, the gateway </a:t>
            </a:r>
            <a:r>
              <a:rPr lang="en-US" altLang="zh-CN" dirty="0" err="1" smtClean="0"/>
              <a:t>decapsulates</a:t>
            </a:r>
            <a:r>
              <a:rPr lang="en-US" altLang="zh-CN" dirty="0" smtClean="0"/>
              <a:t> the packet, reads the destination address, and then re-encapsulates the packet. Then, the gateway sends the packet to a router based on the destination address. After being transmitted through the gateway and router, the packet leaves the local network and enters the Internet for transmission. </a:t>
            </a:r>
            <a:endParaRPr lang="zh-CN" altLang="zh-CN" dirty="0" smtClean="0"/>
          </a:p>
          <a:p>
            <a:pPr lvl="1"/>
            <a:r>
              <a:rPr lang="en-US" altLang="zh-CN" dirty="0" smtClean="0"/>
              <a:t>The network cable functions similarly as the highway. The network cable is the medium for information transfer.</a:t>
            </a:r>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81898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7837" y="767346"/>
            <a:ext cx="5932800" cy="9159291"/>
          </a:xfrm>
        </p:spPr>
        <p:txBody>
          <a:bodyPr/>
          <a:lstStyle/>
          <a:p>
            <a:r>
              <a:rPr lang="en-US" altLang="zh-CN" dirty="0"/>
              <a:t>Upon arrival at the destination airport, packages are taken out for sorting, and those destined for the same district are sent to the same distribution center.</a:t>
            </a:r>
            <a:endParaRPr lang="zh-CN" altLang="zh-CN" dirty="0"/>
          </a:p>
          <a:p>
            <a:pPr lvl="1"/>
            <a:r>
              <a:rPr lang="en-US" altLang="zh-CN" dirty="0"/>
              <a:t>After the packet reaches the local network where the destination address resides through the Internet, the gateway or router of the local network </a:t>
            </a:r>
            <a:r>
              <a:rPr lang="en-US" altLang="zh-CN" dirty="0" err="1"/>
              <a:t>decapsulates</a:t>
            </a:r>
            <a:r>
              <a:rPr lang="en-US" altLang="zh-CN" dirty="0"/>
              <a:t> and encapsulates the packet, and then sends the packet to the next router according to the destination address. Finally, the packet reaches the gateway of the network where the destination computer resides.</a:t>
            </a:r>
            <a:endParaRPr lang="zh-CN" altLang="zh-CN" dirty="0"/>
          </a:p>
          <a:p>
            <a:r>
              <a:rPr lang="en-US" altLang="zh-CN" dirty="0"/>
              <a:t>The distribution center sorts the packages based on the destination addresses. Couriers deliver packages to recipients. Each recipient unpacks the package and accepts the package after confirming that the objects are intact, indicating that the whole delivery process is complete. </a:t>
            </a:r>
            <a:endParaRPr lang="zh-CN" altLang="zh-CN" dirty="0"/>
          </a:p>
          <a:p>
            <a:pPr lvl="1"/>
            <a:r>
              <a:rPr lang="en-US" altLang="zh-CN" dirty="0"/>
              <a:t>After the packet reaches the gateway of the network where the destination computer resides, the packet is </a:t>
            </a:r>
            <a:r>
              <a:rPr lang="en-US" altLang="zh-CN" dirty="0" err="1"/>
              <a:t>decapsulated</a:t>
            </a:r>
            <a:r>
              <a:rPr lang="en-US" altLang="zh-CN" dirty="0"/>
              <a:t> and encapsulated, and then sent to the corresponding computer according to the destination address. </a:t>
            </a:r>
            <a:r>
              <a:rPr lang="zh-CN" altLang="zh-CN" dirty="0"/>
              <a:t>After receiving the packet, the computer verifies the packet. If the packet passes the verification, the computer accepts the packet and sends the data payload to the corresponding application for processing, indicating that the network communication process ends.</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24979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9.png"/><Relationship Id="rId10" Type="http://schemas.openxmlformats.org/officeDocument/2006/relationships/image" Target="../media/image4.png"/><Relationship Id="rId4" Type="http://schemas.openxmlformats.org/officeDocument/2006/relationships/image" Target="../media/image28.pn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jpe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占位符 2"/>
          <p:cNvSpPr>
            <a:spLocks noGrp="1"/>
          </p:cNvSpPr>
          <p:nvPr>
            <p:ph type="body" sz="quarter" idx="17"/>
          </p:nvPr>
        </p:nvSpPr>
        <p:spPr/>
        <p:txBody>
          <a:bodyPr wrap="square">
            <a:noAutofit/>
          </a:bodyPr>
          <a:lstStyle/>
          <a:p>
            <a:pPr fontAlgn="ctr"/>
            <a:endParaRPr lang="zh-CN" altLang="en-US">
              <a:latin typeface="Huawei Sans" panose="020C0503030203020204" pitchFamily="34" charset="0"/>
            </a:endParaRPr>
          </a:p>
        </p:txBody>
      </p:sp>
      <p:sp>
        <p:nvSpPr>
          <p:cNvPr id="4" name="文本占位符 3"/>
          <p:cNvSpPr>
            <a:spLocks noGrp="1"/>
          </p:cNvSpPr>
          <p:nvPr>
            <p:ph type="body" sz="quarter" idx="18"/>
          </p:nvPr>
        </p:nvSpPr>
        <p:spPr/>
        <p:txBody>
          <a:bodyPr wrap="square">
            <a:noAutofit/>
          </a:bodyPr>
          <a:lstStyle/>
          <a:p>
            <a:pPr fontAlgn="ctr"/>
            <a:endParaRPr lang="zh-CN" altLang="en-US">
              <a:latin typeface="Huawei Sans" panose="020C0503030203020204" pitchFamily="34" charset="0"/>
            </a:endParaRPr>
          </a:p>
        </p:txBody>
      </p:sp>
      <p:sp>
        <p:nvSpPr>
          <p:cNvPr id="6" name="文本占位符 5"/>
          <p:cNvSpPr>
            <a:spLocks noGrp="1"/>
          </p:cNvSpPr>
          <p:nvPr>
            <p:ph type="body" sz="quarter" idx="13"/>
          </p:nvPr>
        </p:nvSpPr>
        <p:spPr/>
        <p:txBody>
          <a:bodyPr wrap="square">
            <a:noAutofit/>
          </a:bodyPr>
          <a:lstStyle/>
          <a:p>
            <a:pPr fontAlgn="ctr"/>
            <a:r>
              <a:rPr lang="en-US" altLang="zh-CN" dirty="0" smtClean="0">
                <a:latin typeface="Huawei Sans" panose="020C0503030203020204" pitchFamily="34" charset="0"/>
              </a:rPr>
              <a:t>Lu </a:t>
            </a:r>
            <a:r>
              <a:rPr lang="en-US" altLang="zh-CN" dirty="0" err="1" smtClean="0">
                <a:latin typeface="Huawei Sans" panose="020C0503030203020204" pitchFamily="34" charset="0"/>
              </a:rPr>
              <a:t>Yueyue</a:t>
            </a:r>
            <a:r>
              <a:rPr lang="en-US" altLang="zh-CN" smtClean="0">
                <a:latin typeface="Huawei Sans" panose="020C0503030203020204" pitchFamily="34" charset="0"/>
              </a:rPr>
              <a:t>/wx445705</a:t>
            </a:r>
            <a:endParaRPr lang="zh-CN" altLang="en-US" dirty="0">
              <a:latin typeface="Huawei Sans" panose="020C0503030203020204" pitchFamily="34" charset="0"/>
            </a:endParaRPr>
          </a:p>
        </p:txBody>
      </p:sp>
      <p:sp>
        <p:nvSpPr>
          <p:cNvPr id="7" name="文本占位符 6"/>
          <p:cNvSpPr>
            <a:spLocks noGrp="1"/>
          </p:cNvSpPr>
          <p:nvPr>
            <p:ph type="body" sz="quarter" idx="14"/>
          </p:nvPr>
        </p:nvSpPr>
        <p:spPr/>
        <p:txBody>
          <a:bodyPr wrap="square">
            <a:noAutofit/>
          </a:bodyPr>
          <a:lstStyle/>
          <a:p>
            <a:r>
              <a:rPr lang="en-US" altLang="zh-CN" smtClean="0">
                <a:latin typeface="Huawei Sans" panose="020C0503030203020204" pitchFamily="34" charset="0"/>
              </a:rPr>
              <a:t>2020.1</a:t>
            </a:r>
            <a:endParaRPr lang="zh-CN" altLang="en-US" dirty="0">
              <a:latin typeface="Huawei Sans" panose="020C0503030203020204" pitchFamily="34" charset="0"/>
            </a:endParaRPr>
          </a:p>
        </p:txBody>
      </p:sp>
      <p:sp>
        <p:nvSpPr>
          <p:cNvPr id="29" name="文本占位符 28"/>
          <p:cNvSpPr>
            <a:spLocks noGrp="1"/>
          </p:cNvSpPr>
          <p:nvPr>
            <p:ph type="body" sz="quarter" idx="15"/>
          </p:nvPr>
        </p:nvSpPr>
        <p:spPr/>
        <p:txBody>
          <a:bodyPr wrap="square">
            <a:noAutofit/>
          </a:bodyPr>
          <a:lstStyle/>
          <a:p>
            <a:pPr fontAlgn="ctr"/>
            <a:r>
              <a:rPr lang="en-US" altLang="zh-CN" smtClean="0">
                <a:latin typeface="Huawei Sans" panose="020C0503030203020204" pitchFamily="34" charset="0"/>
              </a:rPr>
              <a:t>New</a:t>
            </a:r>
            <a:endParaRPr lang="zh-CN" altLang="en-US">
              <a:latin typeface="Huawei Sans" panose="020C0503030203020204" pitchFamily="34" charset="0"/>
            </a:endParaRPr>
          </a:p>
        </p:txBody>
      </p:sp>
      <p:sp>
        <p:nvSpPr>
          <p:cNvPr id="2" name="文本占位符 1"/>
          <p:cNvSpPr>
            <a:spLocks noGrp="1"/>
          </p:cNvSpPr>
          <p:nvPr>
            <p:ph type="body" sz="quarter" idx="16"/>
          </p:nvPr>
        </p:nvSpPr>
        <p:spPr/>
        <p:txBody>
          <a:bodyPr wrap="square">
            <a:noAutofit/>
          </a:bodyPr>
          <a:lstStyle/>
          <a:p>
            <a:r>
              <a:rPr kumimoji="1" lang="en-US" altLang="zh-CN" dirty="0">
                <a:latin typeface="Huawei Sans" panose="020C0503030203020204" pitchFamily="34" charset="0"/>
              </a:rPr>
              <a:t>New</a:t>
            </a:r>
            <a:endParaRPr lang="zh-CN" altLang="en-US" dirty="0">
              <a:latin typeface="Huawei Sans" panose="020C0503030203020204" pitchFamily="34" charset="0"/>
            </a:endParaRPr>
          </a:p>
        </p:txBody>
      </p:sp>
      <p:sp>
        <p:nvSpPr>
          <p:cNvPr id="9" name="文本占位符 8"/>
          <p:cNvSpPr>
            <a:spLocks noGrp="1"/>
          </p:cNvSpPr>
          <p:nvPr>
            <p:ph type="body" sz="quarter" idx="21"/>
          </p:nvPr>
        </p:nvSpPr>
        <p:spPr/>
        <p:txBody>
          <a:bodyPr wrap="square">
            <a:noAutofit/>
          </a:bodyPr>
          <a:lstStyle/>
          <a:p>
            <a:pPr fontAlgn="ctr"/>
            <a:endParaRPr lang="zh-CN" altLang="en-US">
              <a:latin typeface="Huawei Sans" panose="020C0503030203020204" pitchFamily="34" charset="0"/>
            </a:endParaRPr>
          </a:p>
        </p:txBody>
      </p:sp>
      <p:sp>
        <p:nvSpPr>
          <p:cNvPr id="10" name="文本占位符 9"/>
          <p:cNvSpPr>
            <a:spLocks noGrp="1"/>
          </p:cNvSpPr>
          <p:nvPr>
            <p:ph type="body" sz="quarter" idx="22"/>
          </p:nvPr>
        </p:nvSpPr>
        <p:spPr/>
        <p:txBody>
          <a:bodyPr wrap="square">
            <a:noAutofit/>
          </a:bodyPr>
          <a:lstStyle/>
          <a:p>
            <a:endParaRPr lang="zh-CN" altLang="en-US">
              <a:latin typeface="Huawei Sans" panose="020C0503030203020204" pitchFamily="34" charset="0"/>
            </a:endParaRPr>
          </a:p>
        </p:txBody>
      </p:sp>
      <p:sp>
        <p:nvSpPr>
          <p:cNvPr id="11" name="文本占位符 10"/>
          <p:cNvSpPr>
            <a:spLocks noGrp="1"/>
          </p:cNvSpPr>
          <p:nvPr>
            <p:ph type="body" sz="quarter" idx="23"/>
          </p:nvPr>
        </p:nvSpPr>
        <p:spPr/>
        <p:txBody>
          <a:bodyPr wrap="square">
            <a:noAutofit/>
          </a:bodyPr>
          <a:lstStyle/>
          <a:p>
            <a:pPr fontAlgn="ctr"/>
            <a:endParaRPr lang="zh-CN" altLang="en-US">
              <a:latin typeface="Huawei Sans" panose="020C0503030203020204" pitchFamily="34" charset="0"/>
            </a:endParaRPr>
          </a:p>
        </p:txBody>
      </p:sp>
      <p:sp>
        <p:nvSpPr>
          <p:cNvPr id="12" name="文本占位符 11"/>
          <p:cNvSpPr>
            <a:spLocks noGrp="1"/>
          </p:cNvSpPr>
          <p:nvPr>
            <p:ph type="body" sz="quarter" idx="24"/>
          </p:nvPr>
        </p:nvSpPr>
        <p:spPr/>
        <p:txBody>
          <a:bodyPr wrap="square">
            <a:noAutofit/>
          </a:bodyPr>
          <a:lstStyle/>
          <a:p>
            <a:endParaRPr kumimoji="1" lang="zh-CN" altLang="en-US" dirty="0">
              <a:latin typeface="Huawei Sans" panose="020C0503030203020204" pitchFamily="34" charset="0"/>
            </a:endParaRPr>
          </a:p>
        </p:txBody>
      </p:sp>
      <p:sp>
        <p:nvSpPr>
          <p:cNvPr id="13" name="文本占位符 12"/>
          <p:cNvSpPr>
            <a:spLocks noGrp="1"/>
          </p:cNvSpPr>
          <p:nvPr>
            <p:ph type="body" sz="quarter" idx="25"/>
          </p:nvPr>
        </p:nvSpPr>
        <p:spPr/>
        <p:txBody>
          <a:bodyPr wrap="square">
            <a:noAutofit/>
          </a:bodyPr>
          <a:lstStyle/>
          <a:p>
            <a:pPr fontAlgn="ctr"/>
            <a:endParaRPr lang="zh-CN" altLang="en-US">
              <a:latin typeface="Huawei Sans" panose="020C0503030203020204" pitchFamily="34" charset="0"/>
            </a:endParaRPr>
          </a:p>
        </p:txBody>
      </p:sp>
      <p:sp>
        <p:nvSpPr>
          <p:cNvPr id="14" name="文本占位符 13"/>
          <p:cNvSpPr>
            <a:spLocks noGrp="1"/>
          </p:cNvSpPr>
          <p:nvPr>
            <p:ph type="body" sz="quarter" idx="26"/>
          </p:nvPr>
        </p:nvSpPr>
        <p:spPr/>
        <p:txBody>
          <a:bodyPr wrap="square">
            <a:noAutofit/>
          </a:bodyPr>
          <a:lstStyle/>
          <a:p>
            <a:endParaRPr lang="zh-CN" altLang="en-US">
              <a:latin typeface="Huawei Sans" panose="020C0503030203020204" pitchFamily="34" charset="0"/>
            </a:endParaRPr>
          </a:p>
        </p:txBody>
      </p:sp>
      <p:sp>
        <p:nvSpPr>
          <p:cNvPr id="15" name="文本占位符 14"/>
          <p:cNvSpPr>
            <a:spLocks noGrp="1"/>
          </p:cNvSpPr>
          <p:nvPr>
            <p:ph type="body" sz="quarter" idx="27"/>
          </p:nvPr>
        </p:nvSpPr>
        <p:spPr/>
        <p:txBody>
          <a:bodyPr wrap="square">
            <a:noAutofit/>
          </a:bodyPr>
          <a:lstStyle/>
          <a:p>
            <a:pPr fontAlgn="ctr"/>
            <a:endParaRPr lang="zh-CN" altLang="en-US">
              <a:latin typeface="Huawei Sans" panose="020C0503030203020204" pitchFamily="34" charset="0"/>
            </a:endParaRPr>
          </a:p>
        </p:txBody>
      </p:sp>
      <p:sp>
        <p:nvSpPr>
          <p:cNvPr id="16" name="文本占位符 15"/>
          <p:cNvSpPr>
            <a:spLocks noGrp="1"/>
          </p:cNvSpPr>
          <p:nvPr>
            <p:ph type="body" sz="quarter" idx="28"/>
          </p:nvPr>
        </p:nvSpPr>
        <p:spPr/>
        <p:txBody>
          <a:bodyPr wrap="square">
            <a:noAutofit/>
          </a:bodyPr>
          <a:lstStyle/>
          <a:p>
            <a:endParaRPr kumimoji="1" lang="zh-CN" altLang="en-US" dirty="0">
              <a:latin typeface="Huawei Sans" panose="020C0503030203020204" pitchFamily="34" charset="0"/>
            </a:endParaRPr>
          </a:p>
        </p:txBody>
      </p:sp>
      <p:sp>
        <p:nvSpPr>
          <p:cNvPr id="17" name="文本占位符 16"/>
          <p:cNvSpPr>
            <a:spLocks noGrp="1"/>
          </p:cNvSpPr>
          <p:nvPr>
            <p:ph type="body" sz="quarter" idx="29"/>
          </p:nvPr>
        </p:nvSpPr>
        <p:spPr/>
        <p:txBody>
          <a:bodyPr wrap="square">
            <a:noAutofit/>
          </a:bodyPr>
          <a:lstStyle/>
          <a:p>
            <a:pPr fontAlgn="ctr"/>
            <a:endParaRPr lang="zh-CN" altLang="en-US">
              <a:latin typeface="Huawei Sans" panose="020C0503030203020204" pitchFamily="34" charset="0"/>
            </a:endParaRPr>
          </a:p>
        </p:txBody>
      </p:sp>
      <p:sp>
        <p:nvSpPr>
          <p:cNvPr id="18" name="文本占位符 17"/>
          <p:cNvSpPr>
            <a:spLocks noGrp="1"/>
          </p:cNvSpPr>
          <p:nvPr>
            <p:ph type="body" sz="quarter" idx="30"/>
          </p:nvPr>
        </p:nvSpPr>
        <p:spPr/>
        <p:txBody>
          <a:bodyPr wrap="square">
            <a:noAutofit/>
          </a:bodyPr>
          <a:lstStyle/>
          <a:p>
            <a:endParaRPr lang="zh-CN" altLang="en-US">
              <a:latin typeface="Huawei Sans" panose="020C0503030203020204" pitchFamily="34" charset="0"/>
            </a:endParaRPr>
          </a:p>
        </p:txBody>
      </p:sp>
      <p:sp>
        <p:nvSpPr>
          <p:cNvPr id="19" name="文本占位符 18"/>
          <p:cNvSpPr>
            <a:spLocks noGrp="1"/>
          </p:cNvSpPr>
          <p:nvPr>
            <p:ph type="body" sz="quarter" idx="31"/>
          </p:nvPr>
        </p:nvSpPr>
        <p:spPr/>
        <p:txBody>
          <a:bodyPr wrap="square">
            <a:noAutofit/>
          </a:bodyPr>
          <a:lstStyle/>
          <a:p>
            <a:pPr fontAlgn="ctr"/>
            <a:endParaRPr lang="zh-CN" altLang="en-US">
              <a:latin typeface="Huawei Sans" panose="020C0503030203020204" pitchFamily="34" charset="0"/>
            </a:endParaRPr>
          </a:p>
        </p:txBody>
      </p:sp>
      <p:sp>
        <p:nvSpPr>
          <p:cNvPr id="20" name="文本占位符 19"/>
          <p:cNvSpPr>
            <a:spLocks noGrp="1"/>
          </p:cNvSpPr>
          <p:nvPr>
            <p:ph type="body" sz="quarter" idx="32"/>
          </p:nvPr>
        </p:nvSpPr>
        <p:spPr/>
        <p:txBody>
          <a:bodyPr wrap="square">
            <a:noAutofit/>
          </a:bodyPr>
          <a:lstStyle/>
          <a:p>
            <a:endParaRPr kumimoji="1" lang="zh-CN" altLang="en-US" dirty="0">
              <a:latin typeface="Huawei Sans" panose="020C0503030203020204" pitchFamily="34" charset="0"/>
            </a:endParaRPr>
          </a:p>
        </p:txBody>
      </p:sp>
      <p:sp>
        <p:nvSpPr>
          <p:cNvPr id="21" name="文本占位符 20"/>
          <p:cNvSpPr>
            <a:spLocks noGrp="1"/>
          </p:cNvSpPr>
          <p:nvPr>
            <p:ph type="body" sz="quarter" idx="33"/>
          </p:nvPr>
        </p:nvSpPr>
        <p:spPr/>
        <p:txBody>
          <a:bodyPr wrap="square">
            <a:noAutofit/>
          </a:bodyPr>
          <a:lstStyle/>
          <a:p>
            <a:pPr fontAlgn="ctr"/>
            <a:endParaRPr lang="zh-CN" altLang="en-US">
              <a:latin typeface="Huawei Sans" panose="020C0503030203020204" pitchFamily="34" charset="0"/>
            </a:endParaRPr>
          </a:p>
        </p:txBody>
      </p:sp>
      <p:sp>
        <p:nvSpPr>
          <p:cNvPr id="22" name="文本占位符 21"/>
          <p:cNvSpPr>
            <a:spLocks noGrp="1"/>
          </p:cNvSpPr>
          <p:nvPr>
            <p:ph type="body" sz="quarter" idx="34"/>
          </p:nvPr>
        </p:nvSpPr>
        <p:spPr/>
        <p:txBody>
          <a:bodyPr wrap="square">
            <a:noAutofit/>
          </a:bodyPr>
          <a:lstStyle/>
          <a:p>
            <a:endParaRPr lang="zh-CN" altLang="en-US">
              <a:latin typeface="Huawei Sans" panose="020C0503030203020204" pitchFamily="34" charset="0"/>
            </a:endParaRPr>
          </a:p>
        </p:txBody>
      </p:sp>
      <p:sp>
        <p:nvSpPr>
          <p:cNvPr id="23" name="文本占位符 22"/>
          <p:cNvSpPr>
            <a:spLocks noGrp="1"/>
          </p:cNvSpPr>
          <p:nvPr>
            <p:ph type="body" sz="quarter" idx="35"/>
          </p:nvPr>
        </p:nvSpPr>
        <p:spPr/>
        <p:txBody>
          <a:bodyPr wrap="square">
            <a:noAutofit/>
          </a:bodyPr>
          <a:lstStyle/>
          <a:p>
            <a:pPr fontAlgn="ctr"/>
            <a:endParaRPr lang="zh-CN" altLang="en-US">
              <a:latin typeface="Huawei Sans" panose="020C0503030203020204" pitchFamily="34" charset="0"/>
            </a:endParaRPr>
          </a:p>
        </p:txBody>
      </p:sp>
      <p:sp>
        <p:nvSpPr>
          <p:cNvPr id="24" name="文本占位符 23"/>
          <p:cNvSpPr>
            <a:spLocks noGrp="1"/>
          </p:cNvSpPr>
          <p:nvPr>
            <p:ph type="body" sz="quarter" idx="36"/>
          </p:nvPr>
        </p:nvSpPr>
        <p:spPr/>
        <p:txBody>
          <a:bodyPr wrap="square">
            <a:noAutofit/>
          </a:bodyPr>
          <a:lstStyle/>
          <a:p>
            <a:endParaRPr kumimoji="1" lang="zh-CN" altLang="en-US" dirty="0">
              <a:latin typeface="Huawei Sans" panose="020C0503030203020204" pitchFamily="34" charset="0"/>
            </a:endParaRPr>
          </a:p>
        </p:txBody>
      </p:sp>
      <p:sp>
        <p:nvSpPr>
          <p:cNvPr id="25" name="文本占位符 24"/>
          <p:cNvSpPr>
            <a:spLocks noGrp="1"/>
          </p:cNvSpPr>
          <p:nvPr>
            <p:ph type="body" sz="quarter" idx="37"/>
          </p:nvPr>
        </p:nvSpPr>
        <p:spPr/>
        <p:txBody>
          <a:bodyPr wrap="square">
            <a:noAutofit/>
          </a:bodyPr>
          <a:lstStyle/>
          <a:p>
            <a:pPr fontAlgn="ctr"/>
            <a:endParaRPr lang="zh-CN" altLang="en-US">
              <a:latin typeface="Huawei Sans" panose="020C0503030203020204" pitchFamily="34" charset="0"/>
            </a:endParaRPr>
          </a:p>
        </p:txBody>
      </p:sp>
      <p:sp>
        <p:nvSpPr>
          <p:cNvPr id="26" name="文本占位符 25"/>
          <p:cNvSpPr>
            <a:spLocks noGrp="1"/>
          </p:cNvSpPr>
          <p:nvPr>
            <p:ph type="body" sz="quarter" idx="38"/>
          </p:nvPr>
        </p:nvSpPr>
        <p:spPr/>
        <p:txBody>
          <a:bodyPr wrap="square">
            <a:noAutofit/>
          </a:bodyPr>
          <a:lstStyle/>
          <a:p>
            <a:endParaRPr lang="zh-CN" altLang="en-US">
              <a:latin typeface="Huawei Sans" panose="020C0503030203020204" pitchFamily="34" charset="0"/>
            </a:endParaRPr>
          </a:p>
        </p:txBody>
      </p:sp>
      <p:sp>
        <p:nvSpPr>
          <p:cNvPr id="27" name="文本占位符 26"/>
          <p:cNvSpPr>
            <a:spLocks noGrp="1"/>
          </p:cNvSpPr>
          <p:nvPr>
            <p:ph type="body" sz="quarter" idx="39"/>
          </p:nvPr>
        </p:nvSpPr>
        <p:spPr/>
        <p:txBody>
          <a:bodyPr wrap="square">
            <a:noAutofit/>
          </a:bodyPr>
          <a:lstStyle/>
          <a:p>
            <a:pPr fontAlgn="ctr"/>
            <a:endParaRPr lang="zh-CN" altLang="en-US">
              <a:latin typeface="Huawei Sans" panose="020C0503030203020204" pitchFamily="34" charset="0"/>
            </a:endParaRPr>
          </a:p>
        </p:txBody>
      </p:sp>
      <p:sp>
        <p:nvSpPr>
          <p:cNvPr id="50" name="文本占位符 49"/>
          <p:cNvSpPr>
            <a:spLocks noGrp="1"/>
          </p:cNvSpPr>
          <p:nvPr>
            <p:ph type="body" sz="quarter" idx="40"/>
          </p:nvPr>
        </p:nvSpPr>
        <p:spPr/>
        <p:txBody>
          <a:bodyPr wrap="square">
            <a:noAutofit/>
          </a:bodyPr>
          <a:lstStyle/>
          <a:p>
            <a:endParaRPr kumimoji="1" lang="zh-CN" altLang="en-US" dirty="0">
              <a:latin typeface="Huawei Sans" panose="020C0503030203020204" pitchFamily="34" charset="0"/>
            </a:endParaRPr>
          </a:p>
        </p:txBody>
      </p:sp>
      <p:sp>
        <p:nvSpPr>
          <p:cNvPr id="51" name="文本占位符 31"/>
          <p:cNvSpPr>
            <a:spLocks noGrp="1"/>
          </p:cNvSpPr>
          <p:nvPr>
            <p:ph type="body" sz="quarter" idx="19"/>
          </p:nvPr>
        </p:nvSpPr>
        <p:spPr>
          <a:xfrm>
            <a:off x="6228196" y="1825692"/>
            <a:ext cx="2888578" cy="504887"/>
          </a:xfrm>
        </p:spPr>
        <p:txBody>
          <a:bodyPr wrap="square">
            <a:noAutofit/>
          </a:bodyPr>
          <a:lstStyle/>
          <a:p>
            <a:pPr fontAlgn="ctr"/>
            <a:endParaRPr lang="zh-CN" altLang="en-US" dirty="0">
              <a:latin typeface="Huawei Sans" panose="020C0503030203020204" pitchFamily="34" charset="0"/>
            </a:endParaRPr>
          </a:p>
        </p:txBody>
      </p:sp>
      <p:sp>
        <p:nvSpPr>
          <p:cNvPr id="52" name="文本占位符 32"/>
          <p:cNvSpPr>
            <a:spLocks noGrp="1"/>
          </p:cNvSpPr>
          <p:nvPr>
            <p:ph type="body" sz="quarter" idx="20"/>
          </p:nvPr>
        </p:nvSpPr>
        <p:spPr>
          <a:xfrm>
            <a:off x="9116775" y="1825692"/>
            <a:ext cx="2351079" cy="504887"/>
          </a:xfrm>
        </p:spPr>
        <p:txBody>
          <a:bodyPr wrap="square">
            <a:noAutofit/>
          </a:bodyPr>
          <a:lstStyle/>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411472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Common Terms</a:t>
            </a:r>
          </a:p>
        </p:txBody>
      </p:sp>
      <p:graphicFrame>
        <p:nvGraphicFramePr>
          <p:cNvPr id="4" name="表格 3"/>
          <p:cNvGraphicFramePr>
            <a:graphicFrameLocks noGrp="1"/>
          </p:cNvGraphicFramePr>
          <p:nvPr>
            <p:extLst/>
          </p:nvPr>
        </p:nvGraphicFramePr>
        <p:xfrm>
          <a:off x="1002323" y="1669934"/>
          <a:ext cx="10128739" cy="4124960"/>
        </p:xfrm>
        <a:graphic>
          <a:graphicData uri="http://schemas.openxmlformats.org/drawingml/2006/table">
            <a:tbl>
              <a:tblPr firstRow="1" bandRow="1">
                <a:tableStyleId>{2D5ABB26-0587-4C30-8999-92F81FD0307C}</a:tableStyleId>
              </a:tblPr>
              <a:tblGrid>
                <a:gridCol w="2366527">
                  <a:extLst>
                    <a:ext uri="{9D8B030D-6E8A-4147-A177-3AD203B41FA5}">
                      <a16:colId xmlns:a16="http://schemas.microsoft.com/office/drawing/2014/main" xmlns="" val="20000"/>
                    </a:ext>
                  </a:extLst>
                </a:gridCol>
                <a:gridCol w="7762212">
                  <a:extLst>
                    <a:ext uri="{9D8B030D-6E8A-4147-A177-3AD203B41FA5}">
                      <a16:colId xmlns:a16="http://schemas.microsoft.com/office/drawing/2014/main" xmlns="" val="20001"/>
                    </a:ext>
                  </a:extLst>
                </a:gridCol>
              </a:tblGrid>
              <a:tr h="370840">
                <a:tc>
                  <a:txBody>
                    <a:bodyPr/>
                    <a:lstStyle/>
                    <a:p>
                      <a:pPr algn="ctr" fontAlgn="ctr"/>
                      <a:r>
                        <a:rPr lang="en-US" sz="1600" b="1" dirty="0">
                          <a:solidFill>
                            <a:schemeClr val="bg1"/>
                          </a:solidFill>
                          <a:latin typeface="Huawei Sans" panose="020C0503030203020204" pitchFamily="34" charset="0"/>
                          <a:ea typeface="+mn-ea"/>
                        </a:rPr>
                        <a:t>Term</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sz="1600" b="1" dirty="0">
                          <a:solidFill>
                            <a:schemeClr val="bg1"/>
                          </a:solidFill>
                          <a:latin typeface="Huawei Sans" panose="020C0503030203020204" pitchFamily="34" charset="0"/>
                          <a:ea typeface="+mn-ea"/>
                        </a:rPr>
                        <a:t>Description</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370840">
                <a:tc>
                  <a:txBody>
                    <a:bodyPr/>
                    <a:lstStyle/>
                    <a:p>
                      <a:pPr algn="ctr" fontAlgn="ctr"/>
                      <a:r>
                        <a:rPr lang="en-US" sz="1600">
                          <a:latin typeface="Huawei Sans" panose="020C0503030203020204" pitchFamily="34" charset="0"/>
                          <a:ea typeface="+mn-ea"/>
                        </a:rPr>
                        <a:t>Data payload</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dirty="0">
                          <a:latin typeface="Huawei Sans" panose="020C0503030203020204" pitchFamily="34" charset="0"/>
                          <a:ea typeface="+mn-ea"/>
                        </a:rPr>
                        <a:t>Information conveyed</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algn="ctr" fontAlgn="ctr"/>
                      <a:r>
                        <a:rPr lang="en-US" sz="1600">
                          <a:latin typeface="Huawei Sans" panose="020C0503030203020204" pitchFamily="34" charset="0"/>
                          <a:ea typeface="+mn-ea"/>
                        </a:rPr>
                        <a:t>Packet</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600">
                          <a:latin typeface="Huawei Sans" panose="020C0503030203020204" pitchFamily="34" charset="0"/>
                          <a:ea typeface="+mn-ea"/>
                        </a:rPr>
                        <a:t>Data unit switched and transmitted on the network</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algn="ctr" fontAlgn="ctr"/>
                      <a:r>
                        <a:rPr lang="en-US" sz="1600">
                          <a:latin typeface="Huawei Sans" panose="020C0503030203020204" pitchFamily="34" charset="0"/>
                          <a:ea typeface="+mn-ea"/>
                        </a:rPr>
                        <a:t>Header</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600">
                          <a:latin typeface="Huawei Sans" panose="020C0503030203020204" pitchFamily="34" charset="0"/>
                          <a:ea typeface="+mn-ea"/>
                        </a:rPr>
                        <a:t>Information segment added before the data payload</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pPr algn="ctr" fontAlgn="ctr"/>
                      <a:r>
                        <a:rPr lang="en-US" sz="1600">
                          <a:latin typeface="Huawei Sans" panose="020C0503030203020204" pitchFamily="34" charset="0"/>
                          <a:ea typeface="+mn-ea"/>
                        </a:rPr>
                        <a:t>Tail</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a:latin typeface="Huawei Sans" panose="020C0503030203020204" pitchFamily="34" charset="0"/>
                          <a:ea typeface="+mn-ea"/>
                        </a:rPr>
                        <a:t>Information segment added after the data payload</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pPr algn="ctr" fontAlgn="ctr"/>
                      <a:r>
                        <a:rPr lang="en-US" sz="1600">
                          <a:latin typeface="Huawei Sans" panose="020C0503030203020204" pitchFamily="34" charset="0"/>
                          <a:ea typeface="+mn-ea"/>
                        </a:rPr>
                        <a:t>Encapsulation</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a:latin typeface="Huawei Sans" panose="020C0503030203020204" pitchFamily="34" charset="0"/>
                          <a:ea typeface="+mn-ea"/>
                        </a:rPr>
                        <a:t>Process of adding a header and a tail to a data payload to form a new packet</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40">
                <a:tc>
                  <a:txBody>
                    <a:bodyPr/>
                    <a:lstStyle/>
                    <a:p>
                      <a:pPr algn="ctr" fontAlgn="ctr"/>
                      <a:r>
                        <a:rPr lang="en-US" sz="1600">
                          <a:latin typeface="Huawei Sans" panose="020C0503030203020204" pitchFamily="34" charset="0"/>
                          <a:ea typeface="+mn-ea"/>
                        </a:rPr>
                        <a:t>Decapsulation</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a:latin typeface="Huawei Sans" panose="020C0503030203020204" pitchFamily="34" charset="0"/>
                          <a:ea typeface="+mn-ea"/>
                        </a:rPr>
                        <a:t>Process of removing the header and tail from a packet to obtain the data payload</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a:txBody>
                    <a:bodyPr/>
                    <a:lstStyle/>
                    <a:p>
                      <a:pPr algn="ctr" fontAlgn="ctr"/>
                      <a:r>
                        <a:rPr lang="en-US" sz="1600">
                          <a:latin typeface="Huawei Sans" panose="020C0503030203020204" pitchFamily="34" charset="0"/>
                          <a:ea typeface="+mn-ea"/>
                        </a:rPr>
                        <a:t>Gateway</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600">
                          <a:latin typeface="Huawei Sans" panose="020C0503030203020204" pitchFamily="34" charset="0"/>
                          <a:ea typeface="+mn-ea"/>
                        </a:rPr>
                        <a:t>Network device that provides functions such as protocol conversion, route selection, and data exchange</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70840">
                <a:tc>
                  <a:txBody>
                    <a:bodyPr/>
                    <a:lstStyle/>
                    <a:p>
                      <a:pPr algn="ctr" fontAlgn="ctr"/>
                      <a:r>
                        <a:rPr lang="en-US" sz="1600">
                          <a:latin typeface="Huawei Sans" panose="020C0503030203020204" pitchFamily="34" charset="0"/>
                          <a:ea typeface="+mn-ea"/>
                        </a:rPr>
                        <a:t>Router</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600">
                          <a:latin typeface="Huawei Sans" panose="020C0503030203020204" pitchFamily="34" charset="0"/>
                          <a:ea typeface="+mn-ea"/>
                        </a:rPr>
                        <a:t>Network device that selects a forwarding path for packets</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70840">
                <a:tc>
                  <a:txBody>
                    <a:bodyPr/>
                    <a:lstStyle/>
                    <a:p>
                      <a:pPr algn="ctr" fontAlgn="ctr"/>
                      <a:r>
                        <a:rPr lang="en-US" sz="1600">
                          <a:latin typeface="Huawei Sans" panose="020C0503030203020204" pitchFamily="34" charset="0"/>
                          <a:ea typeface="+mn-ea"/>
                        </a:rPr>
                        <a:t>Terminal device</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600" dirty="0">
                          <a:latin typeface="Huawei Sans" panose="020C0503030203020204" pitchFamily="34" charset="0"/>
                          <a:ea typeface="+mn-ea"/>
                        </a:rPr>
                        <a:t>End device of a data communication system, used as a sender or receiver of data</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组合 6"/>
          <p:cNvGrpSpPr/>
          <p:nvPr/>
        </p:nvGrpSpPr>
        <p:grpSpPr>
          <a:xfrm>
            <a:off x="7678543" y="126000"/>
            <a:ext cx="4381457" cy="213120"/>
            <a:chOff x="7678543" y="126000"/>
            <a:chExt cx="4381457" cy="213120"/>
          </a:xfrm>
        </p:grpSpPr>
        <p:sp>
          <p:nvSpPr>
            <p:cNvPr id="8" name="五边形 7"/>
            <p:cNvSpPr/>
            <p:nvPr/>
          </p:nvSpPr>
          <p:spPr bwMode="auto">
            <a:xfrm>
              <a:off x="7678543" y="126000"/>
              <a:ext cx="1962098"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9" name="燕尾形 8"/>
            <p:cNvSpPr/>
            <p:nvPr/>
          </p:nvSpPr>
          <p:spPr bwMode="auto">
            <a:xfrm>
              <a:off x="9563367" y="126000"/>
              <a:ext cx="2496633"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3374201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398"/>
            <a:ext cx="10222062" cy="640800"/>
          </a:xfrm>
        </p:spPr>
        <p:txBody>
          <a:bodyPr wrap="square">
            <a:noAutofit/>
          </a:bodyPr>
          <a:lstStyle/>
          <a:p>
            <a:r>
              <a:rPr lang="en-US" dirty="0">
                <a:latin typeface="Huawei Sans" panose="020C0503030203020204" pitchFamily="34" charset="0"/>
              </a:rPr>
              <a:t>Concept of the Data Communication Network</a:t>
            </a:r>
          </a:p>
        </p:txBody>
      </p:sp>
      <p:sp>
        <p:nvSpPr>
          <p:cNvPr id="4" name="圆角矩形 3"/>
          <p:cNvSpPr/>
          <p:nvPr/>
        </p:nvSpPr>
        <p:spPr>
          <a:xfrm>
            <a:off x="4173565" y="1832962"/>
            <a:ext cx="2756331" cy="1463546"/>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 name="圆角矩形 11"/>
          <p:cNvSpPr/>
          <p:nvPr/>
        </p:nvSpPr>
        <p:spPr>
          <a:xfrm>
            <a:off x="7131181"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4808607"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圆角矩形 13"/>
          <p:cNvSpPr/>
          <p:nvPr/>
        </p:nvSpPr>
        <p:spPr>
          <a:xfrm>
            <a:off x="9453755"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 name="直接连接符 4"/>
          <p:cNvCxnSpPr>
            <a:stCxn id="118" idx="3"/>
          </p:cNvCxnSpPr>
          <p:nvPr/>
        </p:nvCxnSpPr>
        <p:spPr>
          <a:xfrm>
            <a:off x="6096000" y="2267667"/>
            <a:ext cx="1150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19" idx="3"/>
          </p:cNvCxnSpPr>
          <p:nvPr/>
        </p:nvCxnSpPr>
        <p:spPr>
          <a:xfrm>
            <a:off x="6096000" y="2936575"/>
            <a:ext cx="1221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04" idx="1"/>
            <a:endCxn id="102" idx="3"/>
          </p:cNvCxnSpPr>
          <p:nvPr/>
        </p:nvCxnSpPr>
        <p:spPr>
          <a:xfrm>
            <a:off x="6374543" y="2688767"/>
            <a:ext cx="1347581"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04" idx="1"/>
            <a:endCxn id="103" idx="3"/>
          </p:cNvCxnSpPr>
          <p:nvPr/>
        </p:nvCxnSpPr>
        <p:spPr>
          <a:xfrm>
            <a:off x="6374543" y="2688767"/>
            <a:ext cx="2861820"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459133" y="1582875"/>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102" idx="3"/>
            <a:endCxn id="106" idx="1"/>
          </p:cNvCxnSpPr>
          <p:nvPr/>
        </p:nvCxnSpPr>
        <p:spPr>
          <a:xfrm flipH="1">
            <a:off x="4881429" y="3292608"/>
            <a:ext cx="2840695"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3" idx="1"/>
            <a:endCxn id="110" idx="3"/>
          </p:cNvCxnSpPr>
          <p:nvPr/>
        </p:nvCxnSpPr>
        <p:spPr>
          <a:xfrm>
            <a:off x="8696363" y="3292608"/>
            <a:ext cx="285321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3" idx="3"/>
            <a:endCxn id="105" idx="1"/>
          </p:cNvCxnSpPr>
          <p:nvPr/>
        </p:nvCxnSpPr>
        <p:spPr>
          <a:xfrm flipH="1">
            <a:off x="6374543" y="3292608"/>
            <a:ext cx="286182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2" idx="1"/>
            <a:endCxn id="109" idx="3"/>
          </p:cNvCxnSpPr>
          <p:nvPr/>
        </p:nvCxnSpPr>
        <p:spPr>
          <a:xfrm>
            <a:off x="7182124" y="3292608"/>
            <a:ext cx="2876017"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0" idx="3"/>
            <a:endCxn id="101" idx="1"/>
          </p:cNvCxnSpPr>
          <p:nvPr/>
        </p:nvCxnSpPr>
        <p:spPr>
          <a:xfrm>
            <a:off x="7722124" y="2406011"/>
            <a:ext cx="974239"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600732" y="3252368"/>
            <a:ext cx="1219400" cy="72304"/>
            <a:chOff x="1190646" y="4299695"/>
            <a:chExt cx="2376264" cy="72304"/>
          </a:xfrm>
        </p:grpSpPr>
        <p:cxnSp>
          <p:nvCxnSpPr>
            <p:cNvPr id="22" name="直接连接符 2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00" idx="2"/>
            <a:endCxn id="107" idx="0"/>
          </p:cNvCxnSpPr>
          <p:nvPr/>
        </p:nvCxnSpPr>
        <p:spPr>
          <a:xfrm>
            <a:off x="7452124"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1" idx="2"/>
            <a:endCxn id="108" idx="0"/>
          </p:cNvCxnSpPr>
          <p:nvPr/>
        </p:nvCxnSpPr>
        <p:spPr>
          <a:xfrm>
            <a:off x="8966363"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41966" y="5152899"/>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0123" y="4572278"/>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05" idx="3"/>
            <a:endCxn id="111" idx="1"/>
          </p:cNvCxnSpPr>
          <p:nvPr/>
        </p:nvCxnSpPr>
        <p:spPr>
          <a:xfrm flipH="1">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6" idx="1"/>
            <a:endCxn id="112" idx="3"/>
          </p:cNvCxnSpPr>
          <p:nvPr/>
        </p:nvCxnSpPr>
        <p:spPr>
          <a:xfrm>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78158" y="4317543"/>
            <a:ext cx="1219400" cy="72304"/>
            <a:chOff x="1190646" y="4299695"/>
            <a:chExt cx="2376264" cy="72304"/>
          </a:xfrm>
        </p:grpSpPr>
        <p:cxnSp>
          <p:nvCxnSpPr>
            <p:cNvPr id="36" name="直接连接符 35"/>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5564692" y="5056424"/>
            <a:ext cx="362600" cy="369332"/>
          </a:xfrm>
          <a:prstGeom prst="rect">
            <a:avLst/>
          </a:prstGeom>
          <a:noFill/>
        </p:spPr>
        <p:txBody>
          <a:bodyPr wrap="square" rtlCol="0">
            <a:noAutofit/>
          </a:bodyPr>
          <a:lstStyle/>
          <a:p>
            <a:pPr fontAlgn="ctr"/>
            <a:r>
              <a:rPr lang="en-US" b="1">
                <a:latin typeface="Huawei Sans" panose="020C0503030203020204" pitchFamily="34" charset="0"/>
              </a:rPr>
              <a:t>...</a:t>
            </a:r>
          </a:p>
        </p:txBody>
      </p:sp>
      <p:cxnSp>
        <p:nvCxnSpPr>
          <p:cNvPr id="44" name="直接连接符 43"/>
          <p:cNvCxnSpPr>
            <a:stCxn id="107" idx="2"/>
            <a:endCxn id="113" idx="0"/>
          </p:cNvCxnSpPr>
          <p:nvPr/>
        </p:nvCxnSpPr>
        <p:spPr>
          <a:xfrm>
            <a:off x="7452124"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8" idx="2"/>
            <a:endCxn id="114" idx="0"/>
          </p:cNvCxnSpPr>
          <p:nvPr/>
        </p:nvCxnSpPr>
        <p:spPr>
          <a:xfrm>
            <a:off x="896636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7" idx="1"/>
            <a:endCxn id="114" idx="3"/>
          </p:cNvCxnSpPr>
          <p:nvPr/>
        </p:nvCxnSpPr>
        <p:spPr>
          <a:xfrm>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3" idx="1"/>
            <a:endCxn id="108" idx="3"/>
          </p:cNvCxnSpPr>
          <p:nvPr/>
        </p:nvCxnSpPr>
        <p:spPr>
          <a:xfrm flipV="1">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7600732" y="4317543"/>
            <a:ext cx="1219400" cy="72304"/>
            <a:chOff x="1190646" y="4299695"/>
            <a:chExt cx="2376264" cy="72304"/>
          </a:xfrm>
        </p:grpSpPr>
        <p:cxnSp>
          <p:nvCxnSpPr>
            <p:cNvPr id="49" name="直接连接符 48"/>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7887266" y="5241090"/>
            <a:ext cx="362600" cy="369332"/>
          </a:xfrm>
          <a:prstGeom prst="rect">
            <a:avLst/>
          </a:prstGeom>
          <a:noFill/>
        </p:spPr>
        <p:txBody>
          <a:bodyPr wrap="square" rtlCol="0">
            <a:noAutofit/>
          </a:bodyPr>
          <a:lstStyle/>
          <a:p>
            <a:pPr fontAlgn="ctr"/>
            <a:r>
              <a:rPr lang="en-US" b="1">
                <a:latin typeface="Huawei Sans" panose="020C0503030203020204" pitchFamily="34" charset="0"/>
              </a:rPr>
              <a:t>...</a:t>
            </a:r>
          </a:p>
        </p:txBody>
      </p:sp>
      <p:cxnSp>
        <p:nvCxnSpPr>
          <p:cNvPr id="57" name="直接连接符 56"/>
          <p:cNvCxnSpPr>
            <a:stCxn id="109" idx="2"/>
            <a:endCxn id="115" idx="0"/>
          </p:cNvCxnSpPr>
          <p:nvPr/>
        </p:nvCxnSpPr>
        <p:spPr>
          <a:xfrm>
            <a:off x="9788141"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0" idx="2"/>
            <a:endCxn id="116" idx="0"/>
          </p:cNvCxnSpPr>
          <p:nvPr/>
        </p:nvCxnSpPr>
        <p:spPr>
          <a:xfrm>
            <a:off x="1127957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09" idx="1"/>
            <a:endCxn id="116" idx="3"/>
          </p:cNvCxnSpPr>
          <p:nvPr/>
        </p:nvCxnSpPr>
        <p:spPr>
          <a:xfrm>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15" idx="1"/>
            <a:endCxn id="110" idx="3"/>
          </p:cNvCxnSpPr>
          <p:nvPr/>
        </p:nvCxnSpPr>
        <p:spPr>
          <a:xfrm flipV="1">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9923306" y="4317543"/>
            <a:ext cx="1219400" cy="72304"/>
            <a:chOff x="1190646" y="4299695"/>
            <a:chExt cx="2376264" cy="72304"/>
          </a:xfrm>
        </p:grpSpPr>
        <p:cxnSp>
          <p:nvCxnSpPr>
            <p:cNvPr id="62" name="直接连接符 6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0209840" y="5241090"/>
            <a:ext cx="362600" cy="369332"/>
          </a:xfrm>
          <a:prstGeom prst="rect">
            <a:avLst/>
          </a:prstGeom>
          <a:noFill/>
        </p:spPr>
        <p:txBody>
          <a:bodyPr wrap="square" rtlCol="0">
            <a:noAutofit/>
          </a:bodyPr>
          <a:lstStyle/>
          <a:p>
            <a:pPr fontAlgn="ctr"/>
            <a:r>
              <a:rPr lang="en-US" b="1">
                <a:latin typeface="Huawei Sans" panose="020C0503030203020204" pitchFamily="34" charset="0"/>
              </a:rPr>
              <a:t>...</a:t>
            </a:r>
          </a:p>
        </p:txBody>
      </p:sp>
      <p:grpSp>
        <p:nvGrpSpPr>
          <p:cNvPr id="3" name="组合 2"/>
          <p:cNvGrpSpPr/>
          <p:nvPr/>
        </p:nvGrpSpPr>
        <p:grpSpPr>
          <a:xfrm>
            <a:off x="7718163" y="1312242"/>
            <a:ext cx="959978" cy="608825"/>
            <a:chOff x="7718163" y="1312242"/>
            <a:chExt cx="959978" cy="608825"/>
          </a:xfrm>
        </p:grpSpPr>
        <p:sp>
          <p:nvSpPr>
            <p:cNvPr id="122" name="任意多边形 121"/>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89" name="矩形 88"/>
            <p:cNvSpPr/>
            <p:nvPr/>
          </p:nvSpPr>
          <p:spPr>
            <a:xfrm>
              <a:off x="7769297" y="1509796"/>
              <a:ext cx="878766" cy="323165"/>
            </a:xfrm>
            <a:prstGeom prst="rect">
              <a:avLst/>
            </a:prstGeom>
            <a:noFill/>
          </p:spPr>
          <p:txBody>
            <a:bodyPr wrap="square">
              <a:noAutofit/>
            </a:bodyPr>
            <a:lstStyle/>
            <a:p>
              <a:pPr algn="ctr" defTabSz="814388" fontAlgn="ctr">
                <a:buClr>
                  <a:schemeClr val="accent1"/>
                </a:buClr>
                <a:buSzPct val="100000"/>
              </a:pPr>
              <a:r>
                <a:rPr lang="en-US" sz="1500">
                  <a:latin typeface="Huawei Sans" panose="020C0503030203020204" pitchFamily="34" charset="0"/>
                  <a:cs typeface="Arial" pitchFamily="34" charset="0"/>
                </a:rPr>
                <a:t>Internet</a:t>
              </a:r>
            </a:p>
          </p:txBody>
        </p:sp>
      </p:grpSp>
      <p:sp>
        <p:nvSpPr>
          <p:cNvPr id="93" name="文本框 92"/>
          <p:cNvSpPr txBox="1"/>
          <p:nvPr/>
        </p:nvSpPr>
        <p:spPr>
          <a:xfrm>
            <a:off x="4828759" y="5989661"/>
            <a:ext cx="1247457" cy="307777"/>
          </a:xfrm>
          <a:prstGeom prst="rect">
            <a:avLst/>
          </a:prstGeom>
          <a:noFill/>
        </p:spPr>
        <p:txBody>
          <a:bodyPr wrap="square" rtlCol="0">
            <a:noAutofit/>
          </a:bodyPr>
          <a:lstStyle/>
          <a:p>
            <a:pPr fontAlgn="ctr"/>
            <a:r>
              <a:rPr lang="en-US" sz="1400">
                <a:latin typeface="Huawei Sans" panose="020C0503030203020204" pitchFamily="34" charset="0"/>
              </a:rPr>
              <a:t>Office area 1</a:t>
            </a:r>
          </a:p>
        </p:txBody>
      </p:sp>
      <p:sp>
        <p:nvSpPr>
          <p:cNvPr id="94" name="文本框 93"/>
          <p:cNvSpPr txBox="1"/>
          <p:nvPr/>
        </p:nvSpPr>
        <p:spPr>
          <a:xfrm>
            <a:off x="7183404" y="5989661"/>
            <a:ext cx="1247457" cy="307777"/>
          </a:xfrm>
          <a:prstGeom prst="rect">
            <a:avLst/>
          </a:prstGeom>
          <a:noFill/>
        </p:spPr>
        <p:txBody>
          <a:bodyPr wrap="square" rtlCol="0">
            <a:noAutofit/>
          </a:bodyPr>
          <a:lstStyle/>
          <a:p>
            <a:pPr fontAlgn="ctr"/>
            <a:r>
              <a:rPr lang="en-US" sz="1400">
                <a:latin typeface="Huawei Sans" panose="020C0503030203020204" pitchFamily="34" charset="0"/>
              </a:rPr>
              <a:t>Office area 2</a:t>
            </a:r>
          </a:p>
        </p:txBody>
      </p:sp>
      <p:sp>
        <p:nvSpPr>
          <p:cNvPr id="95" name="文本框 94"/>
          <p:cNvSpPr txBox="1"/>
          <p:nvPr/>
        </p:nvSpPr>
        <p:spPr>
          <a:xfrm>
            <a:off x="9448604" y="5989661"/>
            <a:ext cx="1247457" cy="307777"/>
          </a:xfrm>
          <a:prstGeom prst="rect">
            <a:avLst/>
          </a:prstGeom>
          <a:noFill/>
        </p:spPr>
        <p:txBody>
          <a:bodyPr wrap="square" rtlCol="0">
            <a:noAutofit/>
          </a:bodyPr>
          <a:lstStyle/>
          <a:p>
            <a:pPr fontAlgn="ctr"/>
            <a:r>
              <a:rPr lang="en-US" sz="1400">
                <a:latin typeface="Huawei Sans" panose="020C0503030203020204" pitchFamily="34" charset="0"/>
              </a:rPr>
              <a:t>Office area 3</a:t>
            </a:r>
          </a:p>
        </p:txBody>
      </p:sp>
      <p:sp>
        <p:nvSpPr>
          <p:cNvPr id="96" name="文本框 95"/>
          <p:cNvSpPr txBox="1"/>
          <p:nvPr/>
        </p:nvSpPr>
        <p:spPr>
          <a:xfrm>
            <a:off x="4173565" y="2085700"/>
            <a:ext cx="1720413" cy="954107"/>
          </a:xfrm>
          <a:prstGeom prst="rect">
            <a:avLst/>
          </a:prstGeom>
          <a:noFill/>
        </p:spPr>
        <p:txBody>
          <a:bodyPr wrap="square" rtlCol="0">
            <a:noAutofit/>
          </a:bodyPr>
          <a:lstStyle>
            <a:defPPr>
              <a:defRPr lang="zh-CN"/>
            </a:defPPr>
            <a:lvl1pPr>
              <a:defRPr sz="1400">
                <a:solidFill>
                  <a:srgbClr val="FF9933"/>
                </a:solidFill>
              </a:defRPr>
            </a:lvl1pPr>
          </a:lstStyle>
          <a:p>
            <a:pPr fontAlgn="ctr"/>
            <a:r>
              <a:rPr lang="en-US" altLang="zh-CN" sz="1000">
                <a:solidFill>
                  <a:schemeClr val="tx1"/>
                </a:solidFill>
                <a:latin typeface="Huawei Sans" panose="020C0503030203020204" pitchFamily="34" charset="0"/>
              </a:rPr>
              <a:t>Core equipment room</a:t>
            </a:r>
          </a:p>
          <a:p>
            <a:pPr fontAlgn="ctr"/>
            <a:r>
              <a:rPr lang="en-US" sz="1000" smtClean="0">
                <a:solidFill>
                  <a:schemeClr val="tx1"/>
                </a:solidFill>
                <a:latin typeface="Huawei Sans" panose="020C0503030203020204" pitchFamily="34" charset="0"/>
              </a:rPr>
              <a:t>Log </a:t>
            </a:r>
            <a:r>
              <a:rPr lang="en-US" sz="1000" dirty="0">
                <a:solidFill>
                  <a:schemeClr val="tx1"/>
                </a:solidFill>
                <a:latin typeface="Huawei Sans" panose="020C0503030203020204" pitchFamily="34" charset="0"/>
              </a:rPr>
              <a:t>system</a:t>
            </a:r>
          </a:p>
          <a:p>
            <a:pPr fontAlgn="ctr"/>
            <a:r>
              <a:rPr lang="en-US" sz="1000" dirty="0">
                <a:solidFill>
                  <a:schemeClr val="tx1"/>
                </a:solidFill>
                <a:latin typeface="Huawei Sans" panose="020C0503030203020204" pitchFamily="34" charset="0"/>
              </a:rPr>
              <a:t>Controller</a:t>
            </a:r>
          </a:p>
          <a:p>
            <a:pPr fontAlgn="ctr"/>
            <a:r>
              <a:rPr lang="en-US" sz="1000" dirty="0">
                <a:solidFill>
                  <a:schemeClr val="tx1"/>
                </a:solidFill>
                <a:latin typeface="Huawei Sans" panose="020C0503030203020204" pitchFamily="34" charset="0"/>
              </a:rPr>
              <a:t>NMS</a:t>
            </a:r>
          </a:p>
          <a:p>
            <a:pPr fontAlgn="ctr"/>
            <a:r>
              <a:rPr lang="en-US" sz="1000" dirty="0">
                <a:solidFill>
                  <a:schemeClr val="tx1"/>
                </a:solidFill>
                <a:latin typeface="Huawei Sans" panose="020C0503030203020204" pitchFamily="34" charset="0"/>
              </a:rPr>
              <a:t>Application server</a:t>
            </a:r>
          </a:p>
        </p:txBody>
      </p:sp>
      <p:cxnSp>
        <p:nvCxnSpPr>
          <p:cNvPr id="97" name="直接连接符 96"/>
          <p:cNvCxnSpPr/>
          <p:nvPr/>
        </p:nvCxnSpPr>
        <p:spPr>
          <a:xfrm>
            <a:off x="6211023" y="2095347"/>
            <a:ext cx="0" cy="1098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104" idx="1"/>
          </p:cNvCxnSpPr>
          <p:nvPr/>
        </p:nvCxnSpPr>
        <p:spPr>
          <a:xfrm>
            <a:off x="6203936" y="2686169"/>
            <a:ext cx="170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2124" y="2184924"/>
            <a:ext cx="540000" cy="442174"/>
          </a:xfrm>
          <a:prstGeom prst="rect">
            <a:avLst/>
          </a:prstGeom>
        </p:spPr>
      </p:pic>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6363" y="2184924"/>
            <a:ext cx="540000" cy="442174"/>
          </a:xfrm>
          <a:prstGeom prst="rect">
            <a:avLst/>
          </a:prstGeom>
        </p:spPr>
      </p:pic>
      <p:pic>
        <p:nvPicPr>
          <p:cNvPr id="103" name="图片 10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96363" y="3071208"/>
            <a:ext cx="540000" cy="442800"/>
          </a:xfrm>
          <a:prstGeom prst="rect">
            <a:avLst/>
          </a:prstGeom>
        </p:spPr>
      </p:pic>
      <p:pic>
        <p:nvPicPr>
          <p:cNvPr id="104" name="图片 10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2467367"/>
            <a:ext cx="540000" cy="442800"/>
          </a:xfrm>
          <a:prstGeom prst="rect">
            <a:avLst/>
          </a:prstGeom>
        </p:spPr>
      </p:pic>
      <p:pic>
        <p:nvPicPr>
          <p:cNvPr id="105" name="图片 10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4129478"/>
            <a:ext cx="540000" cy="442800"/>
          </a:xfrm>
          <a:prstGeom prst="rect">
            <a:avLst/>
          </a:prstGeom>
        </p:spPr>
      </p:pic>
      <p:pic>
        <p:nvPicPr>
          <p:cNvPr id="106" name="图片 10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881429" y="4129478"/>
            <a:ext cx="540000" cy="442800"/>
          </a:xfrm>
          <a:prstGeom prst="rect">
            <a:avLst/>
          </a:prstGeom>
        </p:spPr>
      </p:pic>
      <p:pic>
        <p:nvPicPr>
          <p:cNvPr id="107" name="图片 10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182124" y="4129478"/>
            <a:ext cx="540000" cy="442800"/>
          </a:xfrm>
          <a:prstGeom prst="rect">
            <a:avLst/>
          </a:prstGeom>
        </p:spPr>
      </p:pic>
      <p:pic>
        <p:nvPicPr>
          <p:cNvPr id="108" name="图片 10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696363" y="4129478"/>
            <a:ext cx="540000" cy="442800"/>
          </a:xfrm>
          <a:prstGeom prst="rect">
            <a:avLst/>
          </a:prstGeom>
        </p:spPr>
      </p:pic>
      <p:pic>
        <p:nvPicPr>
          <p:cNvPr id="109" name="图片 10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518141" y="4129478"/>
            <a:ext cx="540000" cy="442800"/>
          </a:xfrm>
          <a:prstGeom prst="rect">
            <a:avLst/>
          </a:prstGeom>
        </p:spPr>
      </p:pic>
      <p:pic>
        <p:nvPicPr>
          <p:cNvPr id="110" name="图片 10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9573" y="4129478"/>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81429" y="5068649"/>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374543" y="5068649"/>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82124" y="5068649"/>
            <a:ext cx="540000" cy="442800"/>
          </a:xfrm>
          <a:prstGeom prst="rect">
            <a:avLst/>
          </a:prstGeom>
        </p:spPr>
      </p:pic>
      <p:pic>
        <p:nvPicPr>
          <p:cNvPr id="114" name="图片 11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696363" y="5068649"/>
            <a:ext cx="540000" cy="442800"/>
          </a:xfrm>
          <a:prstGeom prst="rect">
            <a:avLst/>
          </a:prstGeom>
        </p:spPr>
      </p:pic>
      <p:pic>
        <p:nvPicPr>
          <p:cNvPr id="115" name="图片 1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518141" y="5068649"/>
            <a:ext cx="540000" cy="442800"/>
          </a:xfrm>
          <a:prstGeom prst="rect">
            <a:avLst/>
          </a:prstGeom>
        </p:spPr>
      </p:pic>
      <p:pic>
        <p:nvPicPr>
          <p:cNvPr id="116" name="图片 11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9573" y="5068649"/>
            <a:ext cx="540000" cy="442800"/>
          </a:xfrm>
          <a:prstGeom prst="rect">
            <a:avLst/>
          </a:prstGeom>
        </p:spPr>
      </p:pic>
      <p:pic>
        <p:nvPicPr>
          <p:cNvPr id="117" name="图片 11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4543" y="5803103"/>
            <a:ext cx="540000" cy="442800"/>
          </a:xfrm>
          <a:prstGeom prst="rect">
            <a:avLst/>
          </a:prstGeom>
        </p:spPr>
      </p:pic>
      <p:pic>
        <p:nvPicPr>
          <p:cNvPr id="118" name="图片 117"/>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046267"/>
            <a:ext cx="540000" cy="442800"/>
          </a:xfrm>
          <a:prstGeom prst="rect">
            <a:avLst/>
          </a:prstGeom>
        </p:spPr>
      </p:pic>
      <p:pic>
        <p:nvPicPr>
          <p:cNvPr id="119" name="图片 11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715175"/>
            <a:ext cx="540000" cy="442800"/>
          </a:xfrm>
          <a:prstGeom prst="rect">
            <a:avLst/>
          </a:prstGeom>
        </p:spPr>
      </p:pic>
      <p:pic>
        <p:nvPicPr>
          <p:cNvPr id="102" name="图片 10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182124" y="3071208"/>
            <a:ext cx="540000" cy="442800"/>
          </a:xfrm>
          <a:prstGeom prst="rect">
            <a:avLst/>
          </a:prstGeom>
        </p:spPr>
      </p:pic>
      <p:cxnSp>
        <p:nvCxnSpPr>
          <p:cNvPr id="129" name="直接连接符 128"/>
          <p:cNvCxnSpPr>
            <a:stCxn id="112" idx="0"/>
            <a:endCxn id="105" idx="2"/>
          </p:cNvCxnSpPr>
          <p:nvPr/>
        </p:nvCxnSpPr>
        <p:spPr>
          <a:xfrm flipV="1">
            <a:off x="664454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文本占位符 2"/>
          <p:cNvSpPr txBox="1">
            <a:spLocks/>
          </p:cNvSpPr>
          <p:nvPr/>
        </p:nvSpPr>
        <p:spPr bwMode="auto">
          <a:xfrm>
            <a:off x="450733" y="1736246"/>
            <a:ext cx="3769160" cy="3777461"/>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800" dirty="0">
                <a:latin typeface="Huawei Sans" panose="020C0503030203020204" pitchFamily="34" charset="0"/>
              </a:rPr>
              <a:t>Data communication network:</a:t>
            </a:r>
          </a:p>
          <a:p>
            <a:pPr marL="302400" lvl="1" indent="0" fontAlgn="ctr">
              <a:buNone/>
            </a:pPr>
            <a:r>
              <a:rPr lang="en-US" sz="1600" dirty="0">
                <a:latin typeface="Huawei Sans" panose="020C0503030203020204" pitchFamily="34" charset="0"/>
              </a:rPr>
              <a:t>Communication network that consists of routers, switches, firewalls</a:t>
            </a:r>
            <a:r>
              <a:rPr lang="en-US" sz="1600">
                <a:latin typeface="Huawei Sans" panose="020C0503030203020204" pitchFamily="34" charset="0"/>
              </a:rPr>
              <a:t>, </a:t>
            </a:r>
            <a:r>
              <a:rPr lang="en-US" sz="1600" smtClean="0">
                <a:latin typeface="Huawei Sans" panose="020C0503030203020204" pitchFamily="34" charset="0"/>
              </a:rPr>
              <a:t>access controllers (ACs), access points (APs), </a:t>
            </a:r>
            <a:r>
              <a:rPr lang="en-US" sz="1600" dirty="0">
                <a:latin typeface="Huawei Sans" panose="020C0503030203020204" pitchFamily="34" charset="0"/>
              </a:rPr>
              <a:t>PCs, network printers, and servers</a:t>
            </a:r>
          </a:p>
          <a:p>
            <a:pPr fontAlgn="ctr"/>
            <a:r>
              <a:rPr lang="en-US" sz="1800" dirty="0">
                <a:latin typeface="Huawei Sans" panose="020C0503030203020204" pitchFamily="34" charset="0"/>
              </a:rPr>
              <a:t>Function:</a:t>
            </a:r>
          </a:p>
          <a:p>
            <a:pPr marL="302400" lvl="1" indent="0" fontAlgn="ctr">
              <a:buNone/>
            </a:pPr>
            <a:r>
              <a:rPr lang="en-US" sz="1600" dirty="0">
                <a:latin typeface="Huawei Sans" panose="020C0503030203020204" pitchFamily="34" charset="0"/>
              </a:rPr>
              <a:t>To implement data communication</a:t>
            </a:r>
          </a:p>
          <a:p>
            <a:pPr fontAlgn="ctr"/>
            <a:endParaRPr lang="zh-CN" altLang="en-US" sz="1800" dirty="0">
              <a:latin typeface="Huawei Sans" panose="020C0503030203020204" pitchFamily="34" charset="0"/>
            </a:endParaRPr>
          </a:p>
        </p:txBody>
      </p:sp>
      <p:grpSp>
        <p:nvGrpSpPr>
          <p:cNvPr id="85" name="组合 84"/>
          <p:cNvGrpSpPr/>
          <p:nvPr/>
        </p:nvGrpSpPr>
        <p:grpSpPr>
          <a:xfrm>
            <a:off x="7678543" y="126000"/>
            <a:ext cx="4381457" cy="213120"/>
            <a:chOff x="7678543" y="126000"/>
            <a:chExt cx="4381457" cy="213120"/>
          </a:xfrm>
        </p:grpSpPr>
        <p:sp>
          <p:nvSpPr>
            <p:cNvPr id="86" name="五边形 85"/>
            <p:cNvSpPr/>
            <p:nvPr/>
          </p:nvSpPr>
          <p:spPr bwMode="auto">
            <a:xfrm>
              <a:off x="7678543" y="126000"/>
              <a:ext cx="1962098"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87" name="燕尾形 86"/>
            <p:cNvSpPr/>
            <p:nvPr/>
          </p:nvSpPr>
          <p:spPr bwMode="auto">
            <a:xfrm>
              <a:off x="9563367" y="126000"/>
              <a:ext cx="2496633"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1595562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4200525" y="2764396"/>
            <a:ext cx="4061540"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文本占位符 2"/>
          <p:cNvSpPr>
            <a:spLocks noGrp="1"/>
          </p:cNvSpPr>
          <p:nvPr>
            <p:ph type="body" sz="quarter" idx="10"/>
          </p:nvPr>
        </p:nvSpPr>
        <p:spPr/>
        <p:txBody>
          <a:bodyPr/>
          <a:lstStyle/>
          <a:p>
            <a:r>
              <a:rPr lang="en-US" sz="1800" dirty="0" smtClean="0"/>
              <a:t>Switch: a device closest to end users, used to access the network and switch data frames</a:t>
            </a:r>
          </a:p>
          <a:p>
            <a:pPr lvl="1"/>
            <a:r>
              <a:rPr lang="en-US" sz="1600" dirty="0" smtClean="0"/>
              <a:t>Network access of terminals (such as PCs and servers)</a:t>
            </a:r>
          </a:p>
          <a:p>
            <a:pPr lvl="1"/>
            <a:r>
              <a:rPr lang="en-US" sz="1600" dirty="0" smtClean="0"/>
              <a:t>Layer 2 switching</a:t>
            </a:r>
            <a:endParaRPr lang="en-US" sz="1600" dirty="0"/>
          </a:p>
        </p:txBody>
      </p:sp>
      <p:sp>
        <p:nvSpPr>
          <p:cNvPr id="2" name="标题 1"/>
          <p:cNvSpPr>
            <a:spLocks noGrp="1"/>
          </p:cNvSpPr>
          <p:nvPr>
            <p:ph type="title"/>
          </p:nvPr>
        </p:nvSpPr>
        <p:spPr/>
        <p:txBody>
          <a:bodyPr/>
          <a:lstStyle/>
          <a:p>
            <a:r>
              <a:rPr lang="en-US" smtClean="0"/>
              <a:t>Switches</a:t>
            </a:r>
            <a:endParaRPr lang="en-US"/>
          </a:p>
        </p:txBody>
      </p:sp>
      <p:grpSp>
        <p:nvGrpSpPr>
          <p:cNvPr id="69" name="组合 68"/>
          <p:cNvGrpSpPr/>
          <p:nvPr/>
        </p:nvGrpSpPr>
        <p:grpSpPr>
          <a:xfrm>
            <a:off x="4816889" y="3060241"/>
            <a:ext cx="3006022" cy="2229921"/>
            <a:chOff x="1481966" y="3617967"/>
            <a:chExt cx="3006022" cy="2229921"/>
          </a:xfrm>
        </p:grpSpPr>
        <p:cxnSp>
          <p:nvCxnSpPr>
            <p:cNvPr id="5" name="直接连接符 4"/>
            <p:cNvCxnSpPr>
              <a:stCxn id="118" idx="1"/>
              <a:endCxn id="111" idx="3"/>
            </p:cNvCxnSpPr>
            <p:nvPr/>
          </p:nvCxnSpPr>
          <p:spPr>
            <a:xfrm flipH="1">
              <a:off x="2987413" y="4662893"/>
              <a:ext cx="960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图片 1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7413" y="4441493"/>
              <a:ext cx="540000" cy="442800"/>
            </a:xfrm>
            <a:prstGeom prst="rect">
              <a:avLst/>
            </a:prstGeom>
          </p:spPr>
        </p:pic>
        <p:pic>
          <p:nvPicPr>
            <p:cNvPr id="118" name="图片 117"/>
            <p:cNvPicPr>
              <a:picLocks/>
            </p:cNvPicPr>
            <p:nvPr/>
          </p:nvPicPr>
          <p:blipFill>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947988" y="4441493"/>
              <a:ext cx="540000" cy="442800"/>
            </a:xfrm>
            <a:prstGeom prst="rect">
              <a:avLst/>
            </a:prstGeom>
          </p:spPr>
        </p:pic>
        <p:pic>
          <p:nvPicPr>
            <p:cNvPr id="120" name="图片 119" descr="PC.png"/>
            <p:cNvPicPr>
              <a:picLocks noChangeAspect="1"/>
            </p:cNvPicPr>
            <p:nvPr/>
          </p:nvPicPr>
          <p:blipFill>
            <a:blip r:embed="rId6" cstate="print"/>
            <a:stretch>
              <a:fillRect/>
            </a:stretch>
          </p:blipFill>
          <p:spPr>
            <a:xfrm>
              <a:off x="2447882" y="3617967"/>
              <a:ext cx="539063" cy="414000"/>
            </a:xfrm>
            <a:prstGeom prst="rect">
              <a:avLst/>
            </a:prstGeom>
          </p:spPr>
        </p:pic>
        <p:pic>
          <p:nvPicPr>
            <p:cNvPr id="121" name="图片 120" descr="PC.png"/>
            <p:cNvPicPr>
              <a:picLocks noChangeAspect="1"/>
            </p:cNvPicPr>
            <p:nvPr/>
          </p:nvPicPr>
          <p:blipFill>
            <a:blip r:embed="rId6" cstate="print"/>
            <a:stretch>
              <a:fillRect/>
            </a:stretch>
          </p:blipFill>
          <p:spPr>
            <a:xfrm>
              <a:off x="1481966" y="5433888"/>
              <a:ext cx="539063" cy="414000"/>
            </a:xfrm>
            <a:prstGeom prst="rect">
              <a:avLst/>
            </a:prstGeom>
          </p:spPr>
        </p:pic>
        <p:pic>
          <p:nvPicPr>
            <p:cNvPr id="122" name="图片 121" descr="PC.png"/>
            <p:cNvPicPr>
              <a:picLocks noChangeAspect="1"/>
            </p:cNvPicPr>
            <p:nvPr/>
          </p:nvPicPr>
          <p:blipFill>
            <a:blip r:embed="rId6" cstate="print"/>
            <a:stretch>
              <a:fillRect/>
            </a:stretch>
          </p:blipFill>
          <p:spPr>
            <a:xfrm>
              <a:off x="3413797" y="5433888"/>
              <a:ext cx="539063" cy="414000"/>
            </a:xfrm>
            <a:prstGeom prst="rect">
              <a:avLst/>
            </a:prstGeom>
          </p:spPr>
        </p:pic>
        <p:cxnSp>
          <p:nvCxnSpPr>
            <p:cNvPr id="123" name="直接连接符 122"/>
            <p:cNvCxnSpPr>
              <a:stCxn id="111" idx="0"/>
              <a:endCxn id="120" idx="2"/>
            </p:cNvCxnSpPr>
            <p:nvPr/>
          </p:nvCxnSpPr>
          <p:spPr>
            <a:xfrm flipV="1">
              <a:off x="2717413" y="4031967"/>
              <a:ext cx="1" cy="40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121" idx="0"/>
            </p:cNvCxnSpPr>
            <p:nvPr/>
          </p:nvCxnSpPr>
          <p:spPr>
            <a:xfrm rot="5400000">
              <a:off x="1902509"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肘形连接符 123"/>
            <p:cNvCxnSpPr/>
            <p:nvPr/>
          </p:nvCxnSpPr>
          <p:spPr>
            <a:xfrm rot="16200000" flipH="1">
              <a:off x="2977896"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1751497" y="4509004"/>
              <a:ext cx="721672" cy="307777"/>
            </a:xfrm>
            <a:prstGeom prst="rect">
              <a:avLst/>
            </a:prstGeom>
            <a:noFill/>
          </p:spPr>
          <p:txBody>
            <a:bodyPr wrap="square" rtlCol="0">
              <a:noAutofit/>
            </a:bodyPr>
            <a:lstStyle/>
            <a:p>
              <a:pPr fontAlgn="ctr"/>
              <a:r>
                <a:rPr lang="en-US" sz="1400" dirty="0">
                  <a:latin typeface="Huawei Sans" panose="020C0503030203020204" pitchFamily="34" charset="0"/>
                </a:rPr>
                <a:t>Switch</a:t>
              </a:r>
            </a:p>
          </p:txBody>
        </p:sp>
      </p:grpSp>
      <p:sp>
        <p:nvSpPr>
          <p:cNvPr id="126" name="文本框 125"/>
          <p:cNvSpPr txBox="1"/>
          <p:nvPr/>
        </p:nvSpPr>
        <p:spPr>
          <a:xfrm>
            <a:off x="6562628" y="5444182"/>
            <a:ext cx="1662635" cy="307777"/>
          </a:xfrm>
          <a:prstGeom prst="rect">
            <a:avLst/>
          </a:prstGeom>
          <a:noFill/>
        </p:spPr>
        <p:txBody>
          <a:bodyPr wrap="square" rtlCol="0">
            <a:noAutofit/>
          </a:bodyPr>
          <a:lstStyle/>
          <a:p>
            <a:pPr fontAlgn="ctr"/>
            <a:r>
              <a:rPr lang="en-US" sz="1400" dirty="0">
                <a:latin typeface="Huawei Sans" panose="020C0503030203020204" pitchFamily="34" charset="0"/>
              </a:rPr>
              <a:t>Broadcast domain</a:t>
            </a:r>
          </a:p>
        </p:txBody>
      </p:sp>
      <p:grpSp>
        <p:nvGrpSpPr>
          <p:cNvPr id="22" name="组合 21"/>
          <p:cNvGrpSpPr/>
          <p:nvPr/>
        </p:nvGrpSpPr>
        <p:grpSpPr>
          <a:xfrm>
            <a:off x="7678543" y="126000"/>
            <a:ext cx="4381457" cy="213120"/>
            <a:chOff x="7678543" y="126000"/>
            <a:chExt cx="4381457" cy="213120"/>
          </a:xfrm>
        </p:grpSpPr>
        <p:sp>
          <p:nvSpPr>
            <p:cNvPr id="23" name="五边形 22"/>
            <p:cNvSpPr/>
            <p:nvPr/>
          </p:nvSpPr>
          <p:spPr bwMode="auto">
            <a:xfrm>
              <a:off x="7678543" y="126000"/>
              <a:ext cx="1962098"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24" name="燕尾形 23"/>
            <p:cNvSpPr/>
            <p:nvPr/>
          </p:nvSpPr>
          <p:spPr bwMode="auto">
            <a:xfrm>
              <a:off x="9563367" y="126000"/>
              <a:ext cx="2496633"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2019765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smtClean="0"/>
              <a:t>Router: a network-layer device that forwards data packets on the Internet. Based on the destination address in a received packet, a router selects a path to send the packet to the next router or destination. The last router on the path is responsible for sending the packet to the destination host.</a:t>
            </a:r>
          </a:p>
          <a:p>
            <a:pPr lvl="1"/>
            <a:r>
              <a:rPr lang="en-US" sz="1600" dirty="0" smtClean="0"/>
              <a:t>Implementing communication between networks of </a:t>
            </a:r>
            <a:br>
              <a:rPr lang="en-US" sz="1600" dirty="0" smtClean="0"/>
            </a:br>
            <a:r>
              <a:rPr lang="en-US" sz="1600" dirty="0" smtClean="0"/>
              <a:t>the same type or different types</a:t>
            </a:r>
          </a:p>
          <a:p>
            <a:pPr lvl="1"/>
            <a:r>
              <a:rPr lang="en-US" sz="1600" dirty="0" smtClean="0"/>
              <a:t>Isolating broadcast domains</a:t>
            </a:r>
          </a:p>
          <a:p>
            <a:pPr lvl="1"/>
            <a:r>
              <a:rPr lang="en-US" sz="1600" dirty="0" smtClean="0"/>
              <a:t>Maintaining the routing table and running </a:t>
            </a:r>
            <a:br>
              <a:rPr lang="en-US" sz="1600" dirty="0" smtClean="0"/>
            </a:br>
            <a:r>
              <a:rPr lang="en-US" sz="1600" dirty="0" smtClean="0"/>
              <a:t>routing protocols</a:t>
            </a:r>
          </a:p>
          <a:p>
            <a:pPr lvl="1"/>
            <a:r>
              <a:rPr lang="en-US" sz="1600" dirty="0" smtClean="0"/>
              <a:t>Selecting routes and forwarding IP packets</a:t>
            </a:r>
          </a:p>
          <a:p>
            <a:pPr lvl="1"/>
            <a:r>
              <a:rPr lang="en-US" sz="1600" dirty="0" smtClean="0"/>
              <a:t>Implementing WAN access and network </a:t>
            </a:r>
            <a:br>
              <a:rPr lang="en-US" sz="1600" dirty="0" smtClean="0"/>
            </a:br>
            <a:r>
              <a:rPr lang="en-US" sz="1600" dirty="0" smtClean="0"/>
              <a:t>address translation</a:t>
            </a:r>
          </a:p>
          <a:p>
            <a:pPr lvl="1"/>
            <a:r>
              <a:rPr lang="en-US" sz="1600" dirty="0" smtClean="0"/>
              <a:t>Connecting Layer 2 networks established through switches</a:t>
            </a:r>
            <a:endParaRPr lang="en-US" sz="1600" dirty="0"/>
          </a:p>
        </p:txBody>
      </p:sp>
      <p:sp>
        <p:nvSpPr>
          <p:cNvPr id="2" name="标题 1"/>
          <p:cNvSpPr>
            <a:spLocks noGrp="1"/>
          </p:cNvSpPr>
          <p:nvPr>
            <p:ph type="title"/>
          </p:nvPr>
        </p:nvSpPr>
        <p:spPr/>
        <p:txBody>
          <a:bodyPr/>
          <a:lstStyle/>
          <a:p>
            <a:r>
              <a:rPr lang="en-US" smtClean="0"/>
              <a:t>Routers</a:t>
            </a:r>
            <a:endParaRPr lang="en-US"/>
          </a:p>
        </p:txBody>
      </p:sp>
      <p:sp>
        <p:nvSpPr>
          <p:cNvPr id="44" name="矩形 43"/>
          <p:cNvSpPr/>
          <p:nvPr/>
        </p:nvSpPr>
        <p:spPr>
          <a:xfrm>
            <a:off x="9410140" y="2661736"/>
            <a:ext cx="1751385"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矩形 44"/>
          <p:cNvSpPr/>
          <p:nvPr/>
        </p:nvSpPr>
        <p:spPr>
          <a:xfrm>
            <a:off x="6614100" y="2661736"/>
            <a:ext cx="2740713"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47" name="组合 46"/>
          <p:cNvGrpSpPr/>
          <p:nvPr/>
        </p:nvGrpSpPr>
        <p:grpSpPr>
          <a:xfrm>
            <a:off x="6838959" y="2947198"/>
            <a:ext cx="4009001" cy="2229921"/>
            <a:chOff x="683647" y="2363044"/>
            <a:chExt cx="4009001" cy="2229921"/>
          </a:xfrm>
        </p:grpSpPr>
        <p:cxnSp>
          <p:nvCxnSpPr>
            <p:cNvPr id="48" name="直接连接符 47"/>
            <p:cNvCxnSpPr>
              <a:stCxn id="50" idx="3"/>
              <a:endCxn id="49" idx="1"/>
            </p:cNvCxnSpPr>
            <p:nvPr/>
          </p:nvCxnSpPr>
          <p:spPr>
            <a:xfrm>
              <a:off x="1223647" y="3478005"/>
              <a:ext cx="5717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795358" y="3256605"/>
              <a:ext cx="540000" cy="442800"/>
            </a:xfrm>
            <a:prstGeom prst="rect">
              <a:avLst/>
            </a:prstGeom>
          </p:spPr>
        </p:pic>
        <p:pic>
          <p:nvPicPr>
            <p:cNvPr id="50" name="图片 49"/>
            <p:cNvPicPr>
              <a:picLocks/>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3647" y="3256605"/>
              <a:ext cx="540000" cy="442800"/>
            </a:xfrm>
            <a:prstGeom prst="rect">
              <a:avLst/>
            </a:prstGeom>
          </p:spPr>
        </p:pic>
        <p:pic>
          <p:nvPicPr>
            <p:cNvPr id="51" name="图片 50" descr="PC.png"/>
            <p:cNvPicPr>
              <a:picLocks noChangeAspect="1"/>
            </p:cNvPicPr>
            <p:nvPr/>
          </p:nvPicPr>
          <p:blipFill>
            <a:blip r:embed="rId5" cstate="print"/>
            <a:stretch>
              <a:fillRect/>
            </a:stretch>
          </p:blipFill>
          <p:spPr>
            <a:xfrm>
              <a:off x="1795827" y="2363044"/>
              <a:ext cx="539063" cy="414000"/>
            </a:xfrm>
            <a:prstGeom prst="rect">
              <a:avLst/>
            </a:prstGeom>
          </p:spPr>
        </p:pic>
        <p:pic>
          <p:nvPicPr>
            <p:cNvPr id="53" name="图片 52" descr="PC.png"/>
            <p:cNvPicPr>
              <a:picLocks noChangeAspect="1"/>
            </p:cNvPicPr>
            <p:nvPr/>
          </p:nvPicPr>
          <p:blipFill>
            <a:blip r:embed="rId5" cstate="print"/>
            <a:stretch>
              <a:fillRect/>
            </a:stretch>
          </p:blipFill>
          <p:spPr>
            <a:xfrm>
              <a:off x="1795358" y="4178965"/>
              <a:ext cx="539063" cy="414000"/>
            </a:xfrm>
            <a:prstGeom prst="rect">
              <a:avLst/>
            </a:prstGeom>
          </p:spPr>
        </p:pic>
        <p:cxnSp>
          <p:nvCxnSpPr>
            <p:cNvPr id="54" name="直接连接符 53"/>
            <p:cNvCxnSpPr>
              <a:stCxn id="49" idx="0"/>
              <a:endCxn id="51" idx="2"/>
            </p:cNvCxnSpPr>
            <p:nvPr/>
          </p:nvCxnSpPr>
          <p:spPr>
            <a:xfrm flipV="1">
              <a:off x="206535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536784" y="2961898"/>
              <a:ext cx="731290" cy="307777"/>
            </a:xfrm>
            <a:prstGeom prst="rect">
              <a:avLst/>
            </a:prstGeom>
            <a:noFill/>
          </p:spPr>
          <p:txBody>
            <a:bodyPr wrap="square" rtlCol="0">
              <a:noAutofit/>
            </a:bodyPr>
            <a:lstStyle/>
            <a:p>
              <a:pPr fontAlgn="ctr"/>
              <a:r>
                <a:rPr lang="en-US" sz="1400" dirty="0">
                  <a:latin typeface="Huawei Sans" panose="020C0503030203020204" pitchFamily="34" charset="0"/>
                </a:rPr>
                <a:t>Router</a:t>
              </a:r>
            </a:p>
          </p:txBody>
        </p:sp>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4003" y="3256605"/>
              <a:ext cx="540000" cy="442800"/>
            </a:xfrm>
            <a:prstGeom prst="rect">
              <a:avLst/>
            </a:prstGeom>
          </p:spPr>
        </p:pic>
        <p:cxnSp>
          <p:nvCxnSpPr>
            <p:cNvPr id="57" name="直接连接符 56"/>
            <p:cNvCxnSpPr>
              <a:stCxn id="53" idx="0"/>
              <a:endCxn id="49" idx="2"/>
            </p:cNvCxnSpPr>
            <p:nvPr/>
          </p:nvCxnSpPr>
          <p:spPr>
            <a:xfrm flipV="1">
              <a:off x="206489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p:cNvPicPr>
              <a:picLocks/>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152648" y="3256605"/>
              <a:ext cx="540000" cy="442800"/>
            </a:xfrm>
            <a:prstGeom prst="rect">
              <a:avLst/>
            </a:prstGeom>
          </p:spPr>
        </p:pic>
        <p:pic>
          <p:nvPicPr>
            <p:cNvPr id="59" name="图片 58" descr="PC.png"/>
            <p:cNvPicPr>
              <a:picLocks noChangeAspect="1"/>
            </p:cNvPicPr>
            <p:nvPr/>
          </p:nvPicPr>
          <p:blipFill>
            <a:blip r:embed="rId5" cstate="print"/>
            <a:stretch>
              <a:fillRect/>
            </a:stretch>
          </p:blipFill>
          <p:spPr>
            <a:xfrm>
              <a:off x="4153117" y="2363044"/>
              <a:ext cx="539063" cy="414000"/>
            </a:xfrm>
            <a:prstGeom prst="rect">
              <a:avLst/>
            </a:prstGeom>
          </p:spPr>
        </p:pic>
        <p:pic>
          <p:nvPicPr>
            <p:cNvPr id="60" name="图片 59" descr="PC.png"/>
            <p:cNvPicPr>
              <a:picLocks noChangeAspect="1"/>
            </p:cNvPicPr>
            <p:nvPr/>
          </p:nvPicPr>
          <p:blipFill>
            <a:blip r:embed="rId5" cstate="print"/>
            <a:stretch>
              <a:fillRect/>
            </a:stretch>
          </p:blipFill>
          <p:spPr>
            <a:xfrm>
              <a:off x="4152648" y="4178965"/>
              <a:ext cx="539063" cy="414000"/>
            </a:xfrm>
            <a:prstGeom prst="rect">
              <a:avLst/>
            </a:prstGeom>
          </p:spPr>
        </p:pic>
        <p:cxnSp>
          <p:nvCxnSpPr>
            <p:cNvPr id="61" name="直接连接符 60"/>
            <p:cNvCxnSpPr>
              <a:stCxn id="58" idx="0"/>
              <a:endCxn id="59" idx="2"/>
            </p:cNvCxnSpPr>
            <p:nvPr/>
          </p:nvCxnSpPr>
          <p:spPr>
            <a:xfrm flipV="1">
              <a:off x="442264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0"/>
              <a:endCxn id="58" idx="2"/>
            </p:cNvCxnSpPr>
            <p:nvPr/>
          </p:nvCxnSpPr>
          <p:spPr>
            <a:xfrm flipV="1">
              <a:off x="442218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9" idx="3"/>
              <a:endCxn id="56" idx="1"/>
            </p:cNvCxnSpPr>
            <p:nvPr/>
          </p:nvCxnSpPr>
          <p:spPr>
            <a:xfrm>
              <a:off x="2335358"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8" idx="1"/>
            </p:cNvCxnSpPr>
            <p:nvPr/>
          </p:nvCxnSpPr>
          <p:spPr>
            <a:xfrm>
              <a:off x="3514003"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9397680" y="5393374"/>
            <a:ext cx="1826141" cy="307777"/>
          </a:xfrm>
          <a:prstGeom prst="rect">
            <a:avLst/>
          </a:prstGeom>
          <a:noFill/>
        </p:spPr>
        <p:txBody>
          <a:bodyPr wrap="square" rtlCol="0">
            <a:noAutofit/>
          </a:bodyPr>
          <a:lstStyle/>
          <a:p>
            <a:pPr fontAlgn="ctr"/>
            <a:r>
              <a:rPr lang="en-US" sz="1400" dirty="0">
                <a:latin typeface="Huawei Sans" panose="020C0503030203020204" pitchFamily="34" charset="0"/>
              </a:rPr>
              <a:t>Broadcast domain B</a:t>
            </a:r>
          </a:p>
        </p:txBody>
      </p:sp>
      <p:sp>
        <p:nvSpPr>
          <p:cNvPr id="66" name="文本框 65"/>
          <p:cNvSpPr txBox="1"/>
          <p:nvPr/>
        </p:nvSpPr>
        <p:spPr>
          <a:xfrm>
            <a:off x="7502418" y="5393374"/>
            <a:ext cx="1835759" cy="307777"/>
          </a:xfrm>
          <a:prstGeom prst="rect">
            <a:avLst/>
          </a:prstGeom>
          <a:noFill/>
        </p:spPr>
        <p:txBody>
          <a:bodyPr wrap="square" rtlCol="0">
            <a:noAutofit/>
          </a:bodyPr>
          <a:lstStyle/>
          <a:p>
            <a:pPr fontAlgn="ctr"/>
            <a:r>
              <a:rPr lang="en-US" sz="1400" dirty="0">
                <a:latin typeface="Huawei Sans" panose="020C0503030203020204" pitchFamily="34" charset="0"/>
              </a:rPr>
              <a:t>Broadcast domain A</a:t>
            </a:r>
          </a:p>
        </p:txBody>
      </p:sp>
      <p:grpSp>
        <p:nvGrpSpPr>
          <p:cNvPr id="30" name="组合 29"/>
          <p:cNvGrpSpPr/>
          <p:nvPr/>
        </p:nvGrpSpPr>
        <p:grpSpPr>
          <a:xfrm>
            <a:off x="7678543" y="126000"/>
            <a:ext cx="4381457" cy="213120"/>
            <a:chOff x="7678543" y="126000"/>
            <a:chExt cx="4381457" cy="213120"/>
          </a:xfrm>
        </p:grpSpPr>
        <p:sp>
          <p:nvSpPr>
            <p:cNvPr id="31" name="五边形 30"/>
            <p:cNvSpPr/>
            <p:nvPr/>
          </p:nvSpPr>
          <p:spPr bwMode="auto">
            <a:xfrm>
              <a:off x="7678543" y="126000"/>
              <a:ext cx="1962098"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32" name="燕尾形 31"/>
            <p:cNvSpPr/>
            <p:nvPr/>
          </p:nvSpPr>
          <p:spPr bwMode="auto">
            <a:xfrm>
              <a:off x="9563367" y="126000"/>
              <a:ext cx="2496633"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4142724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smtClean="0"/>
              <a:t>Firewall: a network security device used to ensure secure communication between two networks. It monitors, restricts, and modifies data flows passing through it to shield information, structure, and running status of internal networks from the public network.</a:t>
            </a:r>
          </a:p>
          <a:p>
            <a:pPr lvl="1"/>
            <a:r>
              <a:rPr lang="en-US" sz="1600" dirty="0" smtClean="0"/>
              <a:t>Isolating networks of different security levels</a:t>
            </a:r>
          </a:p>
          <a:p>
            <a:pPr lvl="1"/>
            <a:r>
              <a:rPr lang="en-US" sz="1600" dirty="0" smtClean="0"/>
              <a:t>Implementing access control (using security policies) </a:t>
            </a:r>
            <a:br>
              <a:rPr lang="en-US" sz="1600" dirty="0" smtClean="0"/>
            </a:br>
            <a:r>
              <a:rPr lang="en-US" sz="1600" dirty="0" smtClean="0"/>
              <a:t>between networks of different security levels</a:t>
            </a:r>
          </a:p>
          <a:p>
            <a:pPr lvl="1"/>
            <a:r>
              <a:rPr lang="en-US" sz="1600" dirty="0" smtClean="0"/>
              <a:t>Implementing user identity authentication</a:t>
            </a:r>
          </a:p>
          <a:p>
            <a:pPr lvl="1"/>
            <a:r>
              <a:rPr lang="en-US" sz="1600" dirty="0" smtClean="0"/>
              <a:t>Implementing remote access</a:t>
            </a:r>
          </a:p>
          <a:p>
            <a:pPr lvl="1"/>
            <a:r>
              <a:rPr lang="en-US" sz="1600" dirty="0" smtClean="0"/>
              <a:t>Supporting data encryption and VPN services</a:t>
            </a:r>
          </a:p>
          <a:p>
            <a:pPr lvl="1"/>
            <a:r>
              <a:rPr lang="en-US" sz="1600" dirty="0" smtClean="0"/>
              <a:t>Implementing network address translation</a:t>
            </a:r>
          </a:p>
          <a:p>
            <a:pPr lvl="1"/>
            <a:r>
              <a:rPr lang="en-US" sz="1600" dirty="0" smtClean="0"/>
              <a:t>Implementing other security functions</a:t>
            </a:r>
            <a:endParaRPr lang="en-US" sz="1600" dirty="0"/>
          </a:p>
        </p:txBody>
      </p:sp>
      <p:sp>
        <p:nvSpPr>
          <p:cNvPr id="2" name="标题 1"/>
          <p:cNvSpPr>
            <a:spLocks noGrp="1"/>
          </p:cNvSpPr>
          <p:nvPr>
            <p:ph type="title"/>
          </p:nvPr>
        </p:nvSpPr>
        <p:spPr/>
        <p:txBody>
          <a:bodyPr/>
          <a:lstStyle/>
          <a:p>
            <a:r>
              <a:rPr lang="en-US" smtClean="0"/>
              <a:t>Firewalls</a:t>
            </a:r>
            <a:endParaRPr lang="en-US"/>
          </a:p>
        </p:txBody>
      </p:sp>
      <p:sp>
        <p:nvSpPr>
          <p:cNvPr id="47" name="圆角矩形 46"/>
          <p:cNvSpPr/>
          <p:nvPr/>
        </p:nvSpPr>
        <p:spPr>
          <a:xfrm rot="16200000" flipH="1">
            <a:off x="8153247" y="3982981"/>
            <a:ext cx="1661929" cy="2817483"/>
          </a:xfrm>
          <a:prstGeom prst="roundRect">
            <a:avLst>
              <a:gd name="adj" fmla="val 854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8" name="圆角矩形 47"/>
          <p:cNvSpPr/>
          <p:nvPr/>
        </p:nvSpPr>
        <p:spPr>
          <a:xfrm flipH="1">
            <a:off x="7575470" y="3467048"/>
            <a:ext cx="1023088" cy="912931"/>
          </a:xfrm>
          <a:prstGeom prst="roundRect">
            <a:avLst>
              <a:gd name="adj" fmla="val 12244"/>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sp>
        <p:nvSpPr>
          <p:cNvPr id="49" name="文本框 48"/>
          <p:cNvSpPr txBox="1"/>
          <p:nvPr/>
        </p:nvSpPr>
        <p:spPr>
          <a:xfrm>
            <a:off x="9237315" y="4599438"/>
            <a:ext cx="1167307" cy="338554"/>
          </a:xfrm>
          <a:prstGeom prst="rect">
            <a:avLst/>
          </a:prstGeom>
          <a:noFill/>
        </p:spPr>
        <p:txBody>
          <a:bodyPr wrap="square" rtlCol="0">
            <a:noAutofit/>
          </a:bodyPr>
          <a:lstStyle/>
          <a:p>
            <a:pPr fontAlgn="ctr"/>
            <a:r>
              <a:rPr lang="en-US" sz="1600" dirty="0">
                <a:latin typeface="Huawei Sans" panose="020C0503030203020204" pitchFamily="34" charset="0"/>
              </a:rPr>
              <a:t>Trust zone</a:t>
            </a:r>
          </a:p>
        </p:txBody>
      </p:sp>
      <p:sp>
        <p:nvSpPr>
          <p:cNvPr id="51" name="文本框 50"/>
          <p:cNvSpPr txBox="1"/>
          <p:nvPr/>
        </p:nvSpPr>
        <p:spPr>
          <a:xfrm>
            <a:off x="7695981" y="3476910"/>
            <a:ext cx="583814" cy="307777"/>
          </a:xfrm>
          <a:prstGeom prst="rect">
            <a:avLst/>
          </a:prstGeom>
          <a:noFill/>
        </p:spPr>
        <p:txBody>
          <a:bodyPr wrap="square" rtlCol="0">
            <a:noAutofit/>
          </a:bodyPr>
          <a:lstStyle/>
          <a:p>
            <a:pPr fontAlgn="ctr"/>
            <a:r>
              <a:rPr lang="en-US" sz="1400">
                <a:latin typeface="Huawei Sans" panose="020C0503030203020204" pitchFamily="34" charset="0"/>
              </a:rPr>
              <a:t>DMZ</a:t>
            </a:r>
          </a:p>
        </p:txBody>
      </p:sp>
      <p:pic>
        <p:nvPicPr>
          <p:cNvPr id="53" name="图片 52"/>
          <p:cNvPicPr>
            <a:picLocks/>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77218" y="3790373"/>
            <a:ext cx="540000" cy="442800"/>
          </a:xfrm>
          <a:prstGeom prst="rect">
            <a:avLst/>
          </a:prstGeom>
        </p:spPr>
      </p:pic>
      <p:sp>
        <p:nvSpPr>
          <p:cNvPr id="54" name="文本框 53"/>
          <p:cNvSpPr txBox="1"/>
          <p:nvPr/>
        </p:nvSpPr>
        <p:spPr>
          <a:xfrm>
            <a:off x="9069147" y="3857884"/>
            <a:ext cx="1117550" cy="307777"/>
          </a:xfrm>
          <a:prstGeom prst="rect">
            <a:avLst/>
          </a:prstGeom>
          <a:noFill/>
        </p:spPr>
        <p:txBody>
          <a:bodyPr wrap="square" rtlCol="0">
            <a:noAutofit/>
          </a:bodyPr>
          <a:lstStyle/>
          <a:p>
            <a:pPr algn="ctr" fontAlgn="ctr"/>
            <a:r>
              <a:rPr lang="en-US" sz="1400" dirty="0">
                <a:latin typeface="Huawei Sans" panose="020C0503030203020204" pitchFamily="34" charset="0"/>
              </a:rPr>
              <a:t>Firewall</a:t>
            </a:r>
          </a:p>
        </p:txBody>
      </p:sp>
      <p:pic>
        <p:nvPicPr>
          <p:cNvPr id="56" name="图片 55" descr="PC.png"/>
          <p:cNvPicPr>
            <a:picLocks noChangeAspect="1"/>
          </p:cNvPicPr>
          <p:nvPr/>
        </p:nvPicPr>
        <p:blipFill>
          <a:blip r:embed="rId4" cstate="print"/>
          <a:stretch>
            <a:fillRect/>
          </a:stretch>
        </p:blipFill>
        <p:spPr>
          <a:xfrm>
            <a:off x="7957764" y="5539670"/>
            <a:ext cx="539063" cy="414000"/>
          </a:xfrm>
          <a:prstGeom prst="rect">
            <a:avLst/>
          </a:prstGeom>
        </p:spPr>
      </p:pic>
      <p:pic>
        <p:nvPicPr>
          <p:cNvPr id="57" name="图片 56" descr="PC.png"/>
          <p:cNvPicPr>
            <a:picLocks noChangeAspect="1"/>
          </p:cNvPicPr>
          <p:nvPr/>
        </p:nvPicPr>
        <p:blipFill>
          <a:blip r:embed="rId4" cstate="print"/>
          <a:stretch>
            <a:fillRect/>
          </a:stretch>
        </p:blipFill>
        <p:spPr>
          <a:xfrm>
            <a:off x="9446804" y="5539670"/>
            <a:ext cx="539063" cy="414000"/>
          </a:xfrm>
          <a:prstGeom prst="rect">
            <a:avLst/>
          </a:prstGeom>
        </p:spPr>
      </p:pic>
      <p:cxnSp>
        <p:nvCxnSpPr>
          <p:cNvPr id="82" name="直接连接符 81"/>
          <p:cNvCxnSpPr>
            <a:endCxn id="56" idx="0"/>
          </p:cNvCxnSpPr>
          <p:nvPr/>
        </p:nvCxnSpPr>
        <p:spPr>
          <a:xfrm flipH="1">
            <a:off x="8227296" y="4820946"/>
            <a:ext cx="742524"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7" idx="0"/>
          </p:cNvCxnSpPr>
          <p:nvPr/>
        </p:nvCxnSpPr>
        <p:spPr>
          <a:xfrm flipH="1" flipV="1">
            <a:off x="8969820" y="4820946"/>
            <a:ext cx="746516"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294401" y="4003824"/>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6" idx="2"/>
            <a:endCxn id="87" idx="0"/>
          </p:cNvCxnSpPr>
          <p:nvPr/>
        </p:nvCxnSpPr>
        <p:spPr>
          <a:xfrm>
            <a:off x="8971816" y="4224911"/>
            <a:ext cx="0" cy="38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1816" y="3782737"/>
            <a:ext cx="540000" cy="442174"/>
          </a:xfrm>
          <a:prstGeom prst="rect">
            <a:avLst/>
          </a:prstGeom>
        </p:spPr>
      </p:pic>
      <p:pic>
        <p:nvPicPr>
          <p:cNvPr id="87" name="图片 86"/>
          <p:cNvPicPr>
            <a:picLocks/>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01816" y="4606100"/>
            <a:ext cx="540000" cy="442800"/>
          </a:xfrm>
          <a:prstGeom prst="rect">
            <a:avLst/>
          </a:prstGeom>
        </p:spPr>
      </p:pic>
      <p:cxnSp>
        <p:nvCxnSpPr>
          <p:cNvPr id="89" name="直接连接符 88"/>
          <p:cNvCxnSpPr>
            <a:endCxn id="86" idx="0"/>
          </p:cNvCxnSpPr>
          <p:nvPr/>
        </p:nvCxnSpPr>
        <p:spPr>
          <a:xfrm>
            <a:off x="8969820" y="3296617"/>
            <a:ext cx="1996" cy="48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8370077" y="2286473"/>
            <a:ext cx="1398140" cy="338554"/>
          </a:xfrm>
          <a:prstGeom prst="rect">
            <a:avLst/>
          </a:prstGeom>
          <a:noFill/>
        </p:spPr>
        <p:txBody>
          <a:bodyPr wrap="square" rtlCol="0">
            <a:noAutofit/>
          </a:bodyPr>
          <a:lstStyle/>
          <a:p>
            <a:pPr fontAlgn="ctr"/>
            <a:r>
              <a:rPr lang="en-US" sz="1600" dirty="0" err="1">
                <a:latin typeface="Huawei Sans" panose="020C0503030203020204" pitchFamily="34" charset="0"/>
              </a:rPr>
              <a:t>Untrust</a:t>
            </a:r>
            <a:r>
              <a:rPr lang="en-US" sz="1600" dirty="0">
                <a:latin typeface="Huawei Sans" panose="020C0503030203020204" pitchFamily="34" charset="0"/>
              </a:rPr>
              <a:t> zone</a:t>
            </a:r>
          </a:p>
        </p:txBody>
      </p:sp>
      <p:grpSp>
        <p:nvGrpSpPr>
          <p:cNvPr id="38" name="组合 37"/>
          <p:cNvGrpSpPr/>
          <p:nvPr/>
        </p:nvGrpSpPr>
        <p:grpSpPr>
          <a:xfrm>
            <a:off x="8504222" y="2689009"/>
            <a:ext cx="959978" cy="608825"/>
            <a:chOff x="7718163" y="1312242"/>
            <a:chExt cx="959978" cy="608825"/>
          </a:xfrm>
        </p:grpSpPr>
        <p:sp>
          <p:nvSpPr>
            <p:cNvPr id="39" name="任意多边形 38"/>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40" name="矩形 39"/>
            <p:cNvSpPr/>
            <p:nvPr/>
          </p:nvSpPr>
          <p:spPr>
            <a:xfrm>
              <a:off x="7769297" y="1509796"/>
              <a:ext cx="878766" cy="323165"/>
            </a:xfrm>
            <a:prstGeom prst="rect">
              <a:avLst/>
            </a:prstGeom>
            <a:noFill/>
          </p:spPr>
          <p:txBody>
            <a:bodyPr wrap="square">
              <a:noAutofit/>
            </a:bodyPr>
            <a:lstStyle/>
            <a:p>
              <a:pPr algn="ctr" defTabSz="814388" fontAlgn="ctr">
                <a:buClr>
                  <a:schemeClr val="accent1"/>
                </a:buClr>
                <a:buSzPct val="100000"/>
              </a:pPr>
              <a:r>
                <a:rPr lang="en-US" sz="1500">
                  <a:solidFill>
                    <a:schemeClr val="bg1">
                      <a:lumMod val="50000"/>
                    </a:schemeClr>
                  </a:solidFill>
                  <a:latin typeface="Huawei Sans" panose="020C0503030203020204" pitchFamily="34" charset="0"/>
                  <a:cs typeface="Arial" pitchFamily="34" charset="0"/>
                </a:rPr>
                <a:t>Internet</a:t>
              </a:r>
            </a:p>
          </p:txBody>
        </p:sp>
      </p:grpSp>
      <p:grpSp>
        <p:nvGrpSpPr>
          <p:cNvPr id="28" name="组合 27"/>
          <p:cNvGrpSpPr/>
          <p:nvPr/>
        </p:nvGrpSpPr>
        <p:grpSpPr>
          <a:xfrm>
            <a:off x="7678543" y="126000"/>
            <a:ext cx="4381457" cy="213120"/>
            <a:chOff x="7678543" y="126000"/>
            <a:chExt cx="4381457" cy="213120"/>
          </a:xfrm>
        </p:grpSpPr>
        <p:sp>
          <p:nvSpPr>
            <p:cNvPr id="29" name="五边形 28"/>
            <p:cNvSpPr/>
            <p:nvPr/>
          </p:nvSpPr>
          <p:spPr bwMode="auto">
            <a:xfrm>
              <a:off x="7678543" y="126000"/>
              <a:ext cx="1962098"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30" name="燕尾形 29"/>
            <p:cNvSpPr/>
            <p:nvPr/>
          </p:nvSpPr>
          <p:spPr bwMode="auto">
            <a:xfrm>
              <a:off x="9563367" y="126000"/>
              <a:ext cx="2496633"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2700508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Wireless devices</a:t>
            </a:r>
          </a:p>
        </p:txBody>
      </p:sp>
      <p:grpSp>
        <p:nvGrpSpPr>
          <p:cNvPr id="7" name="组合 6"/>
          <p:cNvGrpSpPr/>
          <p:nvPr/>
        </p:nvGrpSpPr>
        <p:grpSpPr>
          <a:xfrm>
            <a:off x="6397096" y="1752677"/>
            <a:ext cx="5029304" cy="4076623"/>
            <a:chOff x="6110551" y="1752677"/>
            <a:chExt cx="5029304" cy="4076623"/>
          </a:xfrm>
        </p:grpSpPr>
        <p:sp>
          <p:nvSpPr>
            <p:cNvPr id="118" name="矩形 117"/>
            <p:cNvSpPr>
              <a:spLocks/>
            </p:cNvSpPr>
            <p:nvPr/>
          </p:nvSpPr>
          <p:spPr>
            <a:xfrm>
              <a:off x="6110551" y="1752677"/>
              <a:ext cx="5029304"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4" name="组合 3"/>
            <p:cNvGrpSpPr/>
            <p:nvPr/>
          </p:nvGrpSpPr>
          <p:grpSpPr>
            <a:xfrm>
              <a:off x="6574222" y="1961177"/>
              <a:ext cx="4101963" cy="3606601"/>
              <a:chOff x="6237516" y="1961177"/>
              <a:chExt cx="4101963" cy="3606601"/>
            </a:xfrm>
          </p:grpSpPr>
          <p:sp>
            <p:nvSpPr>
              <p:cNvPr id="55" name="文本框 54"/>
              <p:cNvSpPr txBox="1"/>
              <p:nvPr/>
            </p:nvSpPr>
            <p:spPr>
              <a:xfrm>
                <a:off x="9290321" y="2766759"/>
                <a:ext cx="435297" cy="327006"/>
              </a:xfrm>
              <a:prstGeom prst="rect">
                <a:avLst/>
              </a:prstGeom>
              <a:noFill/>
            </p:spPr>
            <p:txBody>
              <a:bodyPr wrap="square" rtlCol="0">
                <a:noAutofit/>
              </a:bodyPr>
              <a:lstStyle/>
              <a:p>
                <a:pPr fontAlgn="ctr"/>
                <a:r>
                  <a:rPr lang="en-US" sz="1400" b="1" smtClean="0">
                    <a:latin typeface="Huawei Sans" panose="020C0503030203020204" pitchFamily="34" charset="0"/>
                  </a:rPr>
                  <a:t>AC</a:t>
                </a:r>
                <a:endParaRPr lang="en-US" sz="1400" b="1" dirty="0">
                  <a:latin typeface="Huawei Sans" panose="020C0503030203020204" pitchFamily="34" charset="0"/>
                </a:endParaRPr>
              </a:p>
              <a:p>
                <a:pPr fontAlgn="ctr"/>
                <a:endParaRPr lang="en-US" sz="1400" b="1" dirty="0">
                  <a:latin typeface="Huawei Sans" panose="020C0503030203020204" pitchFamily="34" charset="0"/>
                </a:endParaRPr>
              </a:p>
            </p:txBody>
          </p:sp>
          <p:cxnSp>
            <p:nvCxnSpPr>
              <p:cNvPr id="75" name="直接连接符 74"/>
              <p:cNvCxnSpPr>
                <a:endCxn id="27" idx="0"/>
              </p:cNvCxnSpPr>
              <p:nvPr/>
            </p:nvCxnSpPr>
            <p:spPr>
              <a:xfrm flipH="1">
                <a:off x="7864781" y="2575091"/>
                <a:ext cx="0" cy="273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516" y="3719583"/>
                <a:ext cx="526830" cy="432000"/>
              </a:xfrm>
              <a:prstGeom prst="rect">
                <a:avLst/>
              </a:prstGeom>
            </p:spPr>
          </p:pic>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66" y="3719583"/>
                <a:ext cx="526830" cy="432000"/>
              </a:xfrm>
              <a:prstGeom prst="rect">
                <a:avLst/>
              </a:prstGeom>
            </p:spPr>
          </p:pic>
          <p:pic>
            <p:nvPicPr>
              <p:cNvPr id="105" name="图片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2214" y="3719583"/>
                <a:ext cx="526830" cy="432000"/>
              </a:xfrm>
              <a:prstGeom prst="rect">
                <a:avLst/>
              </a:prstGeom>
            </p:spPr>
          </p:pic>
          <p:pic>
            <p:nvPicPr>
              <p:cNvPr id="106" name="图片 105" descr="AC-蓝.png"/>
              <p:cNvPicPr>
                <a:picLocks noChangeAspect="1"/>
              </p:cNvPicPr>
              <p:nvPr/>
            </p:nvPicPr>
            <p:blipFill>
              <a:blip r:embed="rId4" cstate="print"/>
              <a:stretch>
                <a:fillRect/>
              </a:stretch>
            </p:blipFill>
            <p:spPr>
              <a:xfrm>
                <a:off x="8715044" y="2849444"/>
                <a:ext cx="540000" cy="441818"/>
              </a:xfrm>
              <a:prstGeom prst="rect">
                <a:avLst/>
              </a:prstGeom>
            </p:spPr>
          </p:pic>
          <p:pic>
            <p:nvPicPr>
              <p:cNvPr id="107" name="图片 106" descr="wifi信号蓝.png"/>
              <p:cNvPicPr>
                <a:picLocks noChangeAspect="1"/>
              </p:cNvPicPr>
              <p:nvPr/>
            </p:nvPicPr>
            <p:blipFill>
              <a:blip r:embed="rId5" cstate="print"/>
              <a:stretch>
                <a:fillRect/>
              </a:stretch>
            </p:blipFill>
            <p:spPr>
              <a:xfrm flipV="1">
                <a:off x="6285967" y="4274183"/>
                <a:ext cx="429928" cy="360000"/>
              </a:xfrm>
              <a:prstGeom prst="rect">
                <a:avLst/>
              </a:prstGeom>
            </p:spPr>
          </p:pic>
          <p:pic>
            <p:nvPicPr>
              <p:cNvPr id="108" name="图片 107" descr="wifi信号蓝.png"/>
              <p:cNvPicPr>
                <a:picLocks noChangeAspect="1"/>
              </p:cNvPicPr>
              <p:nvPr/>
            </p:nvPicPr>
            <p:blipFill>
              <a:blip r:embed="rId5" cstate="print"/>
              <a:stretch>
                <a:fillRect/>
              </a:stretch>
            </p:blipFill>
            <p:spPr>
              <a:xfrm flipV="1">
                <a:off x="7649817" y="4274183"/>
                <a:ext cx="429928" cy="360000"/>
              </a:xfrm>
              <a:prstGeom prst="rect">
                <a:avLst/>
              </a:prstGeom>
            </p:spPr>
          </p:pic>
          <p:pic>
            <p:nvPicPr>
              <p:cNvPr id="109" name="图片 108" descr="wifi信号蓝.png"/>
              <p:cNvPicPr>
                <a:picLocks noChangeAspect="1"/>
              </p:cNvPicPr>
              <p:nvPr/>
            </p:nvPicPr>
            <p:blipFill>
              <a:blip r:embed="rId5" cstate="print"/>
              <a:stretch>
                <a:fillRect/>
              </a:stretch>
            </p:blipFill>
            <p:spPr>
              <a:xfrm flipV="1">
                <a:off x="9026747" y="4274183"/>
                <a:ext cx="429928" cy="360000"/>
              </a:xfrm>
              <a:prstGeom prst="rect">
                <a:avLst/>
              </a:prstGeom>
            </p:spPr>
          </p:pic>
          <p:pic>
            <p:nvPicPr>
              <p:cNvPr id="110" name="图片 109" descr="笔记本电脑.png"/>
              <p:cNvPicPr>
                <a:picLocks noChangeAspect="1"/>
              </p:cNvPicPr>
              <p:nvPr/>
            </p:nvPicPr>
            <p:blipFill>
              <a:blip r:embed="rId6" cstate="print"/>
              <a:stretch>
                <a:fillRect/>
              </a:stretch>
            </p:blipFill>
            <p:spPr>
              <a:xfrm>
                <a:off x="6885476" y="4860462"/>
                <a:ext cx="539779" cy="338400"/>
              </a:xfrm>
              <a:prstGeom prst="rect">
                <a:avLst/>
              </a:prstGeom>
            </p:spPr>
          </p:pic>
          <p:pic>
            <p:nvPicPr>
              <p:cNvPr id="111" name="图片 110" descr="笔记本电脑.png"/>
              <p:cNvPicPr>
                <a:picLocks noChangeAspect="1"/>
              </p:cNvPicPr>
              <p:nvPr/>
            </p:nvPicPr>
            <p:blipFill>
              <a:blip r:embed="rId6" cstate="print"/>
              <a:stretch>
                <a:fillRect/>
              </a:stretch>
            </p:blipFill>
            <p:spPr>
              <a:xfrm>
                <a:off x="8334099" y="4860462"/>
                <a:ext cx="539779" cy="338400"/>
              </a:xfrm>
              <a:prstGeom prst="rect">
                <a:avLst/>
              </a:prstGeom>
            </p:spPr>
          </p:pic>
          <p:cxnSp>
            <p:nvCxnSpPr>
              <p:cNvPr id="112" name="直接连接符 111"/>
              <p:cNvCxnSpPr>
                <a:stCxn id="27" idx="3"/>
                <a:endCxn id="106" idx="1"/>
              </p:cNvCxnSpPr>
              <p:nvPr/>
            </p:nvCxnSpPr>
            <p:spPr>
              <a:xfrm>
                <a:off x="8134781" y="3069549"/>
                <a:ext cx="580263" cy="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3" idx="0"/>
                <a:endCxn id="27" idx="3"/>
              </p:cNvCxnSpPr>
              <p:nvPr/>
            </p:nvCxnSpPr>
            <p:spPr>
              <a:xfrm flipV="1">
                <a:off x="6500931" y="3069549"/>
                <a:ext cx="1633850"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4" idx="0"/>
                <a:endCxn id="27" idx="2"/>
              </p:cNvCxnSpPr>
              <p:nvPr/>
            </p:nvCxnSpPr>
            <p:spPr>
              <a:xfrm flipV="1">
                <a:off x="7864781" y="3290636"/>
                <a:ext cx="0" cy="4289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5" idx="0"/>
                <a:endCxn id="27" idx="1"/>
              </p:cNvCxnSpPr>
              <p:nvPr/>
            </p:nvCxnSpPr>
            <p:spPr>
              <a:xfrm flipH="1" flipV="1">
                <a:off x="7594781" y="3069549"/>
                <a:ext cx="1650848"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94781" y="2848462"/>
                <a:ext cx="540000" cy="442174"/>
              </a:xfrm>
              <a:prstGeom prst="rect">
                <a:avLst/>
              </a:prstGeom>
            </p:spPr>
          </p:pic>
          <p:sp>
            <p:nvSpPr>
              <p:cNvPr id="116" name="文本框 115"/>
              <p:cNvSpPr txBox="1"/>
              <p:nvPr/>
            </p:nvSpPr>
            <p:spPr>
              <a:xfrm>
                <a:off x="9456674" y="3689663"/>
                <a:ext cx="882805" cy="418184"/>
              </a:xfrm>
              <a:prstGeom prst="rect">
                <a:avLst/>
              </a:prstGeom>
              <a:noFill/>
            </p:spPr>
            <p:txBody>
              <a:bodyPr wrap="square" rtlCol="0">
                <a:noAutofit/>
              </a:bodyPr>
              <a:lstStyle/>
              <a:p>
                <a:pPr fontAlgn="ctr"/>
                <a:r>
                  <a:rPr lang="en-US" sz="1400" b="1">
                    <a:latin typeface="Huawei Sans" panose="020C0503030203020204" pitchFamily="34" charset="0"/>
                  </a:rPr>
                  <a:t>Fit </a:t>
                </a:r>
                <a:r>
                  <a:rPr lang="en-US" sz="1400" b="1" smtClean="0">
                    <a:latin typeface="Huawei Sans" panose="020C0503030203020204" pitchFamily="34" charset="0"/>
                  </a:rPr>
                  <a:t>AP</a:t>
                </a:r>
                <a:endParaRPr lang="en-US" sz="1400" b="1">
                  <a:latin typeface="Huawei Sans" panose="020C0503030203020204" pitchFamily="34" charset="0"/>
                </a:endParaRPr>
              </a:p>
              <a:p>
                <a:pPr fontAlgn="ctr"/>
                <a:endParaRPr lang="en-US" sz="1400" b="1">
                  <a:latin typeface="Huawei Sans" panose="020C0503030203020204" pitchFamily="34" charset="0"/>
                </a:endParaRPr>
              </a:p>
            </p:txBody>
          </p:sp>
          <p:sp>
            <p:nvSpPr>
              <p:cNvPr id="119" name="文本框 118"/>
              <p:cNvSpPr txBox="1"/>
              <p:nvPr/>
            </p:nvSpPr>
            <p:spPr>
              <a:xfrm>
                <a:off x="6558267" y="5260001"/>
                <a:ext cx="1208215" cy="307777"/>
              </a:xfrm>
              <a:prstGeom prst="rect">
                <a:avLst/>
              </a:prstGeom>
              <a:noFill/>
            </p:spPr>
            <p:txBody>
              <a:bodyPr wrap="square" rtlCol="0">
                <a:noAutofit/>
              </a:bodyPr>
              <a:lstStyle/>
              <a:p>
                <a:pPr algn="ctr" fontAlgn="ctr"/>
                <a:r>
                  <a:rPr lang="en-US" sz="1400">
                    <a:latin typeface="Huawei Sans" panose="020C0503030203020204" pitchFamily="34" charset="0"/>
                  </a:rPr>
                  <a:t>Wireless terminal</a:t>
                </a:r>
              </a:p>
            </p:txBody>
          </p:sp>
          <p:sp>
            <p:nvSpPr>
              <p:cNvPr id="120" name="文本框 119"/>
              <p:cNvSpPr txBox="1"/>
              <p:nvPr/>
            </p:nvSpPr>
            <p:spPr>
              <a:xfrm>
                <a:off x="7999881" y="5260001"/>
                <a:ext cx="1208215" cy="307777"/>
              </a:xfrm>
              <a:prstGeom prst="rect">
                <a:avLst/>
              </a:prstGeom>
              <a:noFill/>
            </p:spPr>
            <p:txBody>
              <a:bodyPr wrap="square" rtlCol="0">
                <a:noAutofit/>
              </a:bodyPr>
              <a:lstStyle/>
              <a:p>
                <a:pPr algn="ctr" fontAlgn="ctr"/>
                <a:r>
                  <a:rPr lang="en-US" sz="1400" dirty="0">
                    <a:latin typeface="Huawei Sans" panose="020C0503030203020204" pitchFamily="34" charset="0"/>
                  </a:rPr>
                  <a:t>Wireless terminal</a:t>
                </a:r>
              </a:p>
            </p:txBody>
          </p:sp>
          <p:grpSp>
            <p:nvGrpSpPr>
              <p:cNvPr id="76" name="组合 75"/>
              <p:cNvGrpSpPr/>
              <p:nvPr/>
            </p:nvGrpSpPr>
            <p:grpSpPr>
              <a:xfrm>
                <a:off x="7384792" y="1961177"/>
                <a:ext cx="959978" cy="608825"/>
                <a:chOff x="7718163" y="1312242"/>
                <a:chExt cx="959978" cy="608825"/>
              </a:xfrm>
            </p:grpSpPr>
            <p:sp>
              <p:nvSpPr>
                <p:cNvPr id="77" name="任意多边形 76"/>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bg1">
                        <a:lumMod val="50000"/>
                      </a:schemeClr>
                    </a:solidFill>
                    <a:latin typeface="Huawei Sans" panose="020C0503030203020204" pitchFamily="34" charset="0"/>
                  </a:endParaRPr>
                </a:p>
              </p:txBody>
            </p:sp>
            <p:sp>
              <p:nvSpPr>
                <p:cNvPr id="78" name="矩形 77"/>
                <p:cNvSpPr/>
                <p:nvPr/>
              </p:nvSpPr>
              <p:spPr>
                <a:xfrm>
                  <a:off x="7769297" y="1509796"/>
                  <a:ext cx="878766" cy="323165"/>
                </a:xfrm>
                <a:prstGeom prst="rect">
                  <a:avLst/>
                </a:prstGeom>
                <a:noFill/>
              </p:spPr>
              <p:txBody>
                <a:bodyPr wrap="square">
                  <a:noAutofit/>
                </a:bodyPr>
                <a:lstStyle/>
                <a:p>
                  <a:pPr algn="ctr" defTabSz="814388" fontAlgn="ctr">
                    <a:buClr>
                      <a:schemeClr val="accent1"/>
                    </a:buClr>
                    <a:buSzPct val="100000"/>
                  </a:pPr>
                  <a:r>
                    <a:rPr lang="en-US" sz="1500">
                      <a:solidFill>
                        <a:schemeClr val="bg1">
                          <a:lumMod val="50000"/>
                        </a:schemeClr>
                      </a:solidFill>
                      <a:latin typeface="Huawei Sans" panose="020C0503030203020204" pitchFamily="34" charset="0"/>
                      <a:cs typeface="Arial" pitchFamily="34" charset="0"/>
                    </a:rPr>
                    <a:t>Internet</a:t>
                  </a:r>
                </a:p>
              </p:txBody>
            </p:sp>
          </p:grpSp>
        </p:grpSp>
      </p:grpSp>
      <p:grpSp>
        <p:nvGrpSpPr>
          <p:cNvPr id="6" name="组合 5"/>
          <p:cNvGrpSpPr/>
          <p:nvPr/>
        </p:nvGrpSpPr>
        <p:grpSpPr>
          <a:xfrm>
            <a:off x="776053" y="1752677"/>
            <a:ext cx="5029304" cy="4076623"/>
            <a:chOff x="662586" y="1752677"/>
            <a:chExt cx="5029304" cy="4076623"/>
          </a:xfrm>
        </p:grpSpPr>
        <p:sp>
          <p:nvSpPr>
            <p:cNvPr id="102" name="矩形 101"/>
            <p:cNvSpPr>
              <a:spLocks/>
            </p:cNvSpPr>
            <p:nvPr/>
          </p:nvSpPr>
          <p:spPr>
            <a:xfrm>
              <a:off x="662586" y="1752677"/>
              <a:ext cx="5029304"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5" name="组合 4"/>
            <p:cNvGrpSpPr/>
            <p:nvPr/>
          </p:nvGrpSpPr>
          <p:grpSpPr>
            <a:xfrm>
              <a:off x="1143208" y="1961177"/>
              <a:ext cx="4281670" cy="3606601"/>
              <a:chOff x="732069" y="1961177"/>
              <a:chExt cx="4281670" cy="3606601"/>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667" y="3719583"/>
                <a:ext cx="526830" cy="432000"/>
              </a:xfrm>
              <a:prstGeom prst="rect">
                <a:avLst/>
              </a:prstGeom>
            </p:spPr>
          </p:pic>
          <p:pic>
            <p:nvPicPr>
              <p:cNvPr id="47" name="图片 46" descr="笔记本电脑.png"/>
              <p:cNvPicPr>
                <a:picLocks noChangeAspect="1"/>
              </p:cNvPicPr>
              <p:nvPr/>
            </p:nvPicPr>
            <p:blipFill>
              <a:blip r:embed="rId6" cstate="print"/>
              <a:stretch>
                <a:fillRect/>
              </a:stretch>
            </p:blipFill>
            <p:spPr>
              <a:xfrm>
                <a:off x="2957192" y="4860462"/>
                <a:ext cx="539779" cy="338400"/>
              </a:xfrm>
              <a:prstGeom prst="rect">
                <a:avLst/>
              </a:prstGeom>
            </p:spPr>
          </p:pic>
          <p:pic>
            <p:nvPicPr>
              <p:cNvPr id="48" name="图片 47" descr="wifi信号蓝.png"/>
              <p:cNvPicPr>
                <a:picLocks noChangeAspect="1"/>
              </p:cNvPicPr>
              <p:nvPr/>
            </p:nvPicPr>
            <p:blipFill>
              <a:blip r:embed="rId5" cstate="print"/>
              <a:stretch>
                <a:fillRect/>
              </a:stretch>
            </p:blipFill>
            <p:spPr>
              <a:xfrm flipV="1">
                <a:off x="3012118" y="4274183"/>
                <a:ext cx="429928" cy="360000"/>
              </a:xfrm>
              <a:prstGeom prst="rect">
                <a:avLst/>
              </a:prstGeom>
            </p:spPr>
          </p:pic>
          <p:pic>
            <p:nvPicPr>
              <p:cNvPr id="90" name="图片 89" descr="PC.png"/>
              <p:cNvPicPr>
                <a:picLocks noChangeAspect="1"/>
              </p:cNvPicPr>
              <p:nvPr/>
            </p:nvPicPr>
            <p:blipFill>
              <a:blip r:embed="rId8" cstate="print"/>
              <a:stretch>
                <a:fillRect/>
              </a:stretch>
            </p:blipFill>
            <p:spPr>
              <a:xfrm>
                <a:off x="1170893" y="4822662"/>
                <a:ext cx="539063" cy="414000"/>
              </a:xfrm>
              <a:prstGeom prst="rect">
                <a:avLst/>
              </a:prstGeom>
            </p:spPr>
          </p:pic>
          <p:pic>
            <p:nvPicPr>
              <p:cNvPr id="92" name="图片 91"/>
              <p:cNvPicPr>
                <a:picLocks/>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69956" y="3708783"/>
                <a:ext cx="540000" cy="442800"/>
              </a:xfrm>
              <a:prstGeom prst="rect">
                <a:avLst/>
              </a:prstGeom>
            </p:spPr>
          </p:pic>
          <p:cxnSp>
            <p:nvCxnSpPr>
              <p:cNvPr id="93" name="直接连接符 92"/>
              <p:cNvCxnSpPr>
                <a:stCxn id="92" idx="0"/>
              </p:cNvCxnSpPr>
              <p:nvPr/>
            </p:nvCxnSpPr>
            <p:spPr>
              <a:xfrm flipV="1">
                <a:off x="1439956" y="3059062"/>
                <a:ext cx="781633" cy="649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44" idx="0"/>
              </p:cNvCxnSpPr>
              <p:nvPr/>
            </p:nvCxnSpPr>
            <p:spPr>
              <a:xfrm>
                <a:off x="2221589" y="3059062"/>
                <a:ext cx="1005493" cy="660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72878" y="2848462"/>
                <a:ext cx="540000" cy="442800"/>
              </a:xfrm>
              <a:prstGeom prst="rect">
                <a:avLst/>
              </a:prstGeom>
            </p:spPr>
          </p:pic>
          <p:cxnSp>
            <p:nvCxnSpPr>
              <p:cNvPr id="95" name="直接连接符 94"/>
              <p:cNvCxnSpPr>
                <a:stCxn id="90" idx="0"/>
                <a:endCxn id="92" idx="2"/>
              </p:cNvCxnSpPr>
              <p:nvPr/>
            </p:nvCxnSpPr>
            <p:spPr>
              <a:xfrm flipH="1" flipV="1">
                <a:off x="1439956" y="4151583"/>
                <a:ext cx="469" cy="671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49" idx="0"/>
              </p:cNvCxnSpPr>
              <p:nvPr/>
            </p:nvCxnSpPr>
            <p:spPr>
              <a:xfrm flipV="1">
                <a:off x="2242878" y="2575305"/>
                <a:ext cx="0" cy="273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490497" y="3689663"/>
                <a:ext cx="990296" cy="281836"/>
              </a:xfrm>
              <a:prstGeom prst="rect">
                <a:avLst/>
              </a:prstGeom>
              <a:noFill/>
            </p:spPr>
            <p:txBody>
              <a:bodyPr wrap="square" rtlCol="0">
                <a:noAutofit/>
              </a:bodyPr>
              <a:lstStyle/>
              <a:p>
                <a:pPr fontAlgn="ctr"/>
                <a:r>
                  <a:rPr lang="en-US" sz="1400" b="1" smtClean="0">
                    <a:latin typeface="Huawei Sans" panose="020C0503030203020204" pitchFamily="34" charset="0"/>
                  </a:rPr>
                  <a:t>Fat AP</a:t>
                </a:r>
                <a:endParaRPr lang="en-US" sz="1400" b="1" dirty="0">
                  <a:latin typeface="Huawei Sans" panose="020C0503030203020204" pitchFamily="34" charset="0"/>
                </a:endParaRPr>
              </a:p>
              <a:p>
                <a:pPr fontAlgn="ctr"/>
                <a:endParaRPr lang="en-US" sz="1400" b="1" dirty="0">
                  <a:latin typeface="Huawei Sans" panose="020C0503030203020204" pitchFamily="34" charset="0"/>
                </a:endParaRPr>
              </a:p>
            </p:txBody>
          </p:sp>
          <p:sp>
            <p:nvSpPr>
              <p:cNvPr id="99" name="文本框 98"/>
              <p:cNvSpPr txBox="1"/>
              <p:nvPr/>
            </p:nvSpPr>
            <p:spPr>
              <a:xfrm>
                <a:off x="3496971" y="4374681"/>
                <a:ext cx="1516768" cy="307777"/>
              </a:xfrm>
              <a:prstGeom prst="rect">
                <a:avLst/>
              </a:prstGeom>
              <a:noFill/>
            </p:spPr>
            <p:txBody>
              <a:bodyPr wrap="square" rtlCol="0">
                <a:noAutofit/>
              </a:bodyPr>
              <a:lstStyle/>
              <a:p>
                <a:pPr fontAlgn="ctr"/>
                <a:r>
                  <a:rPr lang="en-US" sz="1400" b="1" dirty="0">
                    <a:latin typeface="Huawei Sans" panose="020C0503030203020204" pitchFamily="34" charset="0"/>
                  </a:rPr>
                  <a:t>WLAN (</a:t>
                </a:r>
                <a:r>
                  <a:rPr lang="en-US" sz="1400" b="1" dirty="0" smtClean="0">
                    <a:latin typeface="Huawei Sans" panose="020C0503030203020204" pitchFamily="34" charset="0"/>
                  </a:rPr>
                  <a:t>Wi-Fi</a:t>
                </a:r>
                <a:r>
                  <a:rPr lang="en-US" sz="1400" b="1" dirty="0">
                    <a:latin typeface="Huawei Sans" panose="020C0503030203020204" pitchFamily="34" charset="0"/>
                  </a:rPr>
                  <a:t>)</a:t>
                </a:r>
              </a:p>
            </p:txBody>
          </p:sp>
          <p:sp>
            <p:nvSpPr>
              <p:cNvPr id="100" name="文本框 99"/>
              <p:cNvSpPr txBox="1"/>
              <p:nvPr/>
            </p:nvSpPr>
            <p:spPr>
              <a:xfrm>
                <a:off x="732069" y="5260001"/>
                <a:ext cx="1415773" cy="307777"/>
              </a:xfrm>
              <a:prstGeom prst="rect">
                <a:avLst/>
              </a:prstGeom>
              <a:noFill/>
            </p:spPr>
            <p:txBody>
              <a:bodyPr wrap="square" rtlCol="0">
                <a:noAutofit/>
              </a:bodyPr>
              <a:lstStyle/>
              <a:p>
                <a:pPr algn="ctr" fontAlgn="ctr"/>
                <a:r>
                  <a:rPr lang="en-US" sz="1400">
                    <a:latin typeface="Huawei Sans" panose="020C0503030203020204" pitchFamily="34" charset="0"/>
                  </a:rPr>
                  <a:t>Wired terminal</a:t>
                </a:r>
              </a:p>
            </p:txBody>
          </p:sp>
          <p:sp>
            <p:nvSpPr>
              <p:cNvPr id="101" name="文本框 100"/>
              <p:cNvSpPr txBox="1"/>
              <p:nvPr/>
            </p:nvSpPr>
            <p:spPr>
              <a:xfrm>
                <a:off x="2423015" y="5260001"/>
                <a:ext cx="1608134" cy="307777"/>
              </a:xfrm>
              <a:prstGeom prst="rect">
                <a:avLst/>
              </a:prstGeom>
              <a:noFill/>
            </p:spPr>
            <p:txBody>
              <a:bodyPr wrap="square" rtlCol="0">
                <a:noAutofit/>
              </a:bodyPr>
              <a:lstStyle/>
              <a:p>
                <a:pPr algn="ctr" fontAlgn="ctr"/>
                <a:r>
                  <a:rPr lang="en-US" sz="1400">
                    <a:latin typeface="Huawei Sans" panose="020C0503030203020204" pitchFamily="34" charset="0"/>
                  </a:rPr>
                  <a:t>Wireless terminal</a:t>
                </a:r>
              </a:p>
            </p:txBody>
          </p:sp>
          <p:grpSp>
            <p:nvGrpSpPr>
              <p:cNvPr id="79" name="组合 78"/>
              <p:cNvGrpSpPr/>
              <p:nvPr/>
            </p:nvGrpSpPr>
            <p:grpSpPr>
              <a:xfrm>
                <a:off x="1764357" y="1961177"/>
                <a:ext cx="959978" cy="608825"/>
                <a:chOff x="7718163" y="1312242"/>
                <a:chExt cx="959978" cy="608825"/>
              </a:xfrm>
            </p:grpSpPr>
            <p:sp>
              <p:nvSpPr>
                <p:cNvPr id="91" name="任意多边形 90"/>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98" name="矩形 97"/>
                <p:cNvSpPr/>
                <p:nvPr/>
              </p:nvSpPr>
              <p:spPr>
                <a:xfrm>
                  <a:off x="7769297" y="1509796"/>
                  <a:ext cx="878766" cy="323165"/>
                </a:xfrm>
                <a:prstGeom prst="rect">
                  <a:avLst/>
                </a:prstGeom>
                <a:noFill/>
              </p:spPr>
              <p:txBody>
                <a:bodyPr wrap="square">
                  <a:noAutofit/>
                </a:bodyPr>
                <a:lstStyle/>
                <a:p>
                  <a:pPr algn="ctr" defTabSz="814388" fontAlgn="ctr">
                    <a:buClr>
                      <a:schemeClr val="accent1"/>
                    </a:buClr>
                    <a:buSzPct val="100000"/>
                  </a:pPr>
                  <a:r>
                    <a:rPr lang="en-US" sz="1500">
                      <a:solidFill>
                        <a:schemeClr val="bg1">
                          <a:lumMod val="50000"/>
                        </a:schemeClr>
                      </a:solidFill>
                      <a:latin typeface="Huawei Sans" panose="020C0503030203020204" pitchFamily="34" charset="0"/>
                      <a:cs typeface="Arial" pitchFamily="34" charset="0"/>
                    </a:rPr>
                    <a:t>Internet</a:t>
                  </a:r>
                </a:p>
              </p:txBody>
            </p:sp>
          </p:grpSp>
        </p:grpSp>
      </p:grpSp>
      <p:grpSp>
        <p:nvGrpSpPr>
          <p:cNvPr id="52" name="组合 51"/>
          <p:cNvGrpSpPr/>
          <p:nvPr/>
        </p:nvGrpSpPr>
        <p:grpSpPr>
          <a:xfrm>
            <a:off x="7678543" y="126000"/>
            <a:ext cx="4381457" cy="213120"/>
            <a:chOff x="7678543" y="126000"/>
            <a:chExt cx="4381457" cy="213120"/>
          </a:xfrm>
        </p:grpSpPr>
        <p:sp>
          <p:nvSpPr>
            <p:cNvPr id="53" name="五边形 52"/>
            <p:cNvSpPr/>
            <p:nvPr/>
          </p:nvSpPr>
          <p:spPr bwMode="auto">
            <a:xfrm>
              <a:off x="7678543" y="126000"/>
              <a:ext cx="1962098"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54" name="燕尾形 53"/>
            <p:cNvSpPr/>
            <p:nvPr/>
          </p:nvSpPr>
          <p:spPr bwMode="auto">
            <a:xfrm>
              <a:off x="9563367" y="126000"/>
              <a:ext cx="2496633"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2021069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a:solidFill>
                  <a:schemeClr val="bg1">
                    <a:lumMod val="50000"/>
                  </a:schemeClr>
                </a:solidFill>
                <a:latin typeface="Huawei Sans" panose="020C0503030203020204" pitchFamily="34" charset="0"/>
              </a:rPr>
              <a:t>Communication and Networks</a:t>
            </a:r>
          </a:p>
          <a:p>
            <a:r>
              <a:rPr lang="en-US" b="1">
                <a:latin typeface="Huawei Sans" panose="020C0503030203020204" pitchFamily="34" charset="0"/>
              </a:rPr>
              <a:t>Network Types and Topology Types</a:t>
            </a:r>
          </a:p>
          <a:p>
            <a:r>
              <a:rPr lang="en-US">
                <a:solidFill>
                  <a:schemeClr val="bg1">
                    <a:lumMod val="50000"/>
                  </a:schemeClr>
                </a:solidFill>
                <a:latin typeface="Huawei Sans" panose="020C0503030203020204" pitchFamily="34" charset="0"/>
              </a:rPr>
              <a:t>Network Engineering and Network Engineers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94506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wrap="square">
            <a:noAutofit/>
          </a:bodyPr>
          <a:lstStyle/>
          <a:p>
            <a:pPr>
              <a:lnSpc>
                <a:spcPct val="130000"/>
              </a:lnSpc>
            </a:pPr>
            <a:r>
              <a:rPr lang="en-US" sz="1800" dirty="0" smtClean="0">
                <a:latin typeface="Huawei Sans" panose="020C0503030203020204" pitchFamily="34" charset="0"/>
              </a:rPr>
              <a:t>Based on the geographical coverage, networks can be classified into local area networks (LANs), metropolitan area networks (MANs), and wide area networks (WANs).</a:t>
            </a:r>
          </a:p>
          <a:p>
            <a:pPr marL="654050" lvl="1" indent="-328613">
              <a:lnSpc>
                <a:spcPct val="130000"/>
              </a:lnSpc>
            </a:pPr>
            <a:r>
              <a:rPr lang="en-US" sz="1600" dirty="0" smtClean="0">
                <a:latin typeface="Huawei Sans" panose="020C0503030203020204" pitchFamily="34" charset="0"/>
              </a:rPr>
              <a:t>LAN</a:t>
            </a:r>
          </a:p>
          <a:p>
            <a:pPr marL="1003300" lvl="2" indent="-334963">
              <a:lnSpc>
                <a:spcPct val="130000"/>
              </a:lnSpc>
            </a:pPr>
            <a:r>
              <a:rPr lang="en-US" sz="1400" dirty="0" smtClean="0">
                <a:latin typeface="Huawei Sans" panose="020C0503030203020204" pitchFamily="34" charset="0"/>
              </a:rPr>
              <a:t>A LAN is a network that consists of computers, servers, and network devices in a geographic area. The coverage of a LAN is generally within several thousand square meters.</a:t>
            </a:r>
          </a:p>
          <a:p>
            <a:pPr marL="1003300" lvl="2" indent="-334963">
              <a:lnSpc>
                <a:spcPct val="130000"/>
              </a:lnSpc>
            </a:pPr>
            <a:r>
              <a:rPr lang="en-US" sz="1400" dirty="0" smtClean="0">
                <a:latin typeface="Huawei Sans" panose="020C0503030203020204" pitchFamily="34" charset="0"/>
              </a:rPr>
              <a:t>Typical LANs include a company's office network, a cyber bar network, a home network.</a:t>
            </a:r>
          </a:p>
          <a:p>
            <a:pPr marL="654050" lvl="1" indent="-328613">
              <a:lnSpc>
                <a:spcPct val="130000"/>
              </a:lnSpc>
            </a:pPr>
            <a:r>
              <a:rPr lang="en-US" sz="1600" dirty="0" smtClean="0">
                <a:latin typeface="Huawei Sans" panose="020C0503030203020204" pitchFamily="34" charset="0"/>
              </a:rPr>
              <a:t>MAN</a:t>
            </a:r>
          </a:p>
          <a:p>
            <a:pPr marL="1003300" lvl="2" indent="-334963">
              <a:lnSpc>
                <a:spcPct val="130000"/>
              </a:lnSpc>
            </a:pPr>
            <a:r>
              <a:rPr lang="en-US" sz="1400" dirty="0" smtClean="0">
                <a:latin typeface="Huawei Sans" panose="020C0503030203020204" pitchFamily="34" charset="0"/>
              </a:rPr>
              <a:t>A MAN is a computer communication network established within a city.</a:t>
            </a:r>
          </a:p>
          <a:p>
            <a:pPr marL="1003300" lvl="2" indent="-334963">
              <a:lnSpc>
                <a:spcPct val="130000"/>
              </a:lnSpc>
            </a:pPr>
            <a:r>
              <a:rPr lang="en-US" sz="1400" dirty="0" smtClean="0">
                <a:latin typeface="Huawei Sans" panose="020C0503030203020204" pitchFamily="34" charset="0"/>
              </a:rPr>
              <a:t>Typical MANs include broadband MANs, education MANs, and municipal or provincial e-government private lines.</a:t>
            </a:r>
          </a:p>
          <a:p>
            <a:pPr marL="654050" lvl="1" indent="-338138">
              <a:lnSpc>
                <a:spcPct val="130000"/>
              </a:lnSpc>
            </a:pPr>
            <a:r>
              <a:rPr lang="en-US" sz="1600" dirty="0" smtClean="0">
                <a:latin typeface="Huawei Sans" panose="020C0503030203020204" pitchFamily="34" charset="0"/>
              </a:rPr>
              <a:t>WAN</a:t>
            </a:r>
          </a:p>
          <a:p>
            <a:pPr marL="1003300" lvl="2" indent="-334963">
              <a:lnSpc>
                <a:spcPct val="130000"/>
              </a:lnSpc>
            </a:pPr>
            <a:r>
              <a:rPr lang="en-US" sz="1400" dirty="0" smtClean="0">
                <a:latin typeface="Huawei Sans" panose="020C0503030203020204" pitchFamily="34" charset="0"/>
              </a:rPr>
              <a:t>A WAN generally covers a large geographical area ranging from tens of square kilometers to thousands of square kilometers. It can connect networks of multiple cities or even networks of countries (as an international large-scale network) and provide long-distance communication.</a:t>
            </a:r>
          </a:p>
          <a:p>
            <a:pPr marL="1003300" lvl="2" indent="-334963">
              <a:lnSpc>
                <a:spcPct val="130000"/>
              </a:lnSpc>
            </a:pPr>
            <a:r>
              <a:rPr lang="en-US" sz="1400" dirty="0" smtClean="0">
                <a:latin typeface="Huawei Sans" panose="020C0503030203020204" pitchFamily="34" charset="0"/>
              </a:rPr>
              <a:t>The Internet is a typical WAN.</a:t>
            </a:r>
            <a:endParaRPr lang="en-US" sz="1400" dirty="0">
              <a:latin typeface="Huawei Sans" panose="020C0503030203020204" pitchFamily="34" charset="0"/>
            </a:endParaRPr>
          </a:p>
        </p:txBody>
      </p:sp>
      <p:sp>
        <p:nvSpPr>
          <p:cNvPr id="4" name="标题 3"/>
          <p:cNvSpPr>
            <a:spLocks noGrp="1"/>
          </p:cNvSpPr>
          <p:nvPr>
            <p:ph type="title"/>
          </p:nvPr>
        </p:nvSpPr>
        <p:spPr/>
        <p:txBody>
          <a:bodyPr wrap="square">
            <a:noAutofit/>
          </a:bodyPr>
          <a:lstStyle/>
          <a:p>
            <a:r>
              <a:rPr lang="en-US" smtClean="0">
                <a:latin typeface="Huawei Sans" panose="020C0503030203020204" pitchFamily="34" charset="0"/>
              </a:rPr>
              <a:t>LAN, MAN, and WAN</a:t>
            </a:r>
            <a:endParaRPr lang="en-US" dirty="0">
              <a:latin typeface="Huawei Sans" panose="020C0503030203020204" pitchFamily="34" charset="0"/>
            </a:endParaRPr>
          </a:p>
        </p:txBody>
      </p:sp>
      <p:grpSp>
        <p:nvGrpSpPr>
          <p:cNvPr id="12" name="组合 11"/>
          <p:cNvGrpSpPr/>
          <p:nvPr/>
        </p:nvGrpSpPr>
        <p:grpSpPr>
          <a:xfrm>
            <a:off x="8936182" y="126000"/>
            <a:ext cx="3123818" cy="213120"/>
            <a:chOff x="8936182" y="126000"/>
            <a:chExt cx="3123818" cy="213120"/>
          </a:xfrm>
        </p:grpSpPr>
        <p:sp>
          <p:nvSpPr>
            <p:cNvPr id="13" name="五边形 12"/>
            <p:cNvSpPr/>
            <p:nvPr/>
          </p:nvSpPr>
          <p:spPr bwMode="auto">
            <a:xfrm>
              <a:off x="8936182" y="126000"/>
              <a:ext cx="1383336"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Types</a:t>
              </a:r>
            </a:p>
          </p:txBody>
        </p:sp>
        <p:sp>
          <p:nvSpPr>
            <p:cNvPr id="16" name="燕尾形 15"/>
            <p:cNvSpPr/>
            <p:nvPr/>
          </p:nvSpPr>
          <p:spPr bwMode="auto">
            <a:xfrm>
              <a:off x="10238921" y="126000"/>
              <a:ext cx="18210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Topologies</a:t>
              </a:r>
            </a:p>
          </p:txBody>
        </p:sp>
      </p:grpSp>
    </p:spTree>
    <p:extLst>
      <p:ext uri="{BB962C8B-B14F-4D97-AF65-F5344CB8AC3E}">
        <p14:creationId xmlns:p14="http://schemas.microsoft.com/office/powerpoint/2010/main" val="2320658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86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465200" cy="640800"/>
          </a:xfrm>
        </p:spPr>
        <p:txBody>
          <a:bodyPr/>
          <a:lstStyle/>
          <a:p>
            <a:r>
              <a:rPr lang="en-US" dirty="0" smtClean="0"/>
              <a:t>LAN, MAN, and WAN in the Education Industry</a:t>
            </a:r>
            <a:endParaRPr lang="en-US" dirty="0"/>
          </a:p>
        </p:txBody>
      </p:sp>
      <p:sp>
        <p:nvSpPr>
          <p:cNvPr id="385" name="矩形 384"/>
          <p:cNvSpPr/>
          <p:nvPr/>
        </p:nvSpPr>
        <p:spPr>
          <a:xfrm>
            <a:off x="2546454" y="6114987"/>
            <a:ext cx="2257349" cy="276999"/>
          </a:xfrm>
          <a:prstGeom prst="rect">
            <a:avLst/>
          </a:prstGeom>
          <a:noFill/>
        </p:spPr>
        <p:txBody>
          <a:bodyPr wrap="square">
            <a:noAutofit/>
          </a:bodyPr>
          <a:lstStyle/>
          <a:p>
            <a:pPr algn="ctr" defTabSz="814388" fontAlgn="ctr">
              <a:buClr>
                <a:schemeClr val="accent1"/>
              </a:buClr>
              <a:buSzPct val="100000"/>
            </a:pPr>
            <a:r>
              <a:rPr lang="en-US" sz="1200">
                <a:latin typeface="Huawei Sans" panose="020C0503030203020204" pitchFamily="34" charset="0"/>
                <a:cs typeface="Arial" pitchFamily="34" charset="0"/>
              </a:rPr>
              <a:t>LAN of a college or university</a:t>
            </a:r>
          </a:p>
        </p:txBody>
      </p:sp>
      <p:sp>
        <p:nvSpPr>
          <p:cNvPr id="407" name="矩形 406"/>
          <p:cNvSpPr/>
          <p:nvPr/>
        </p:nvSpPr>
        <p:spPr>
          <a:xfrm>
            <a:off x="885560" y="6114987"/>
            <a:ext cx="2257349" cy="276999"/>
          </a:xfrm>
          <a:prstGeom prst="rect">
            <a:avLst/>
          </a:prstGeom>
          <a:noFill/>
        </p:spPr>
        <p:txBody>
          <a:bodyPr wrap="square">
            <a:noAutofit/>
          </a:bodyPr>
          <a:lstStyle/>
          <a:p>
            <a:pPr algn="ctr" defTabSz="814388" fontAlgn="ctr">
              <a:buClr>
                <a:schemeClr val="accent1"/>
              </a:buClr>
              <a:buSzPct val="100000"/>
            </a:pPr>
            <a:r>
              <a:rPr lang="en-US" sz="1200">
                <a:latin typeface="Huawei Sans" panose="020C0503030203020204" pitchFamily="34" charset="0"/>
                <a:cs typeface="Arial" pitchFamily="34" charset="0"/>
              </a:rPr>
              <a:t>LAN of a college or university</a:t>
            </a:r>
          </a:p>
        </p:txBody>
      </p:sp>
      <p:sp>
        <p:nvSpPr>
          <p:cNvPr id="181" name="矩形 180"/>
          <p:cNvSpPr/>
          <p:nvPr/>
        </p:nvSpPr>
        <p:spPr>
          <a:xfrm>
            <a:off x="8447708"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82" name="矩形 181"/>
          <p:cNvSpPr/>
          <p:nvPr/>
        </p:nvSpPr>
        <p:spPr>
          <a:xfrm>
            <a:off x="4994404"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83" name="矩形 182"/>
          <p:cNvSpPr/>
          <p:nvPr/>
        </p:nvSpPr>
        <p:spPr>
          <a:xfrm>
            <a:off x="781172" y="1652695"/>
            <a:ext cx="3922038"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184" name="图片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6212" y="3240440"/>
            <a:ext cx="439025" cy="360000"/>
          </a:xfrm>
          <a:prstGeom prst="rect">
            <a:avLst/>
          </a:prstGeom>
        </p:spPr>
      </p:pic>
      <p:pic>
        <p:nvPicPr>
          <p:cNvPr id="185" name="图片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265" y="3240440"/>
            <a:ext cx="439025" cy="360000"/>
          </a:xfrm>
          <a:prstGeom prst="rect">
            <a:avLst/>
          </a:prstGeom>
        </p:spPr>
      </p:pic>
      <p:pic>
        <p:nvPicPr>
          <p:cNvPr id="186" name="图片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957" y="3240440"/>
            <a:ext cx="439025" cy="360000"/>
          </a:xfrm>
          <a:prstGeom prst="rect">
            <a:avLst/>
          </a:prstGeom>
        </p:spPr>
      </p:pic>
      <p:pic>
        <p:nvPicPr>
          <p:cNvPr id="189" name="图片 1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540" y="3954342"/>
            <a:ext cx="395122" cy="324000"/>
          </a:xfrm>
          <a:prstGeom prst="rect">
            <a:avLst/>
          </a:prstGeom>
        </p:spPr>
      </p:pic>
      <p:pic>
        <p:nvPicPr>
          <p:cNvPr id="190" name="图片 1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476" y="3954342"/>
            <a:ext cx="395122" cy="324000"/>
          </a:xfrm>
          <a:prstGeom prst="rect">
            <a:avLst/>
          </a:prstGeom>
        </p:spPr>
      </p:pic>
      <p:pic>
        <p:nvPicPr>
          <p:cNvPr id="201" name="图片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540" y="4489856"/>
            <a:ext cx="395122" cy="324000"/>
          </a:xfrm>
          <a:prstGeom prst="rect">
            <a:avLst/>
          </a:prstGeom>
        </p:spPr>
      </p:pic>
      <p:pic>
        <p:nvPicPr>
          <p:cNvPr id="202" name="图片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476" y="4489856"/>
            <a:ext cx="395122" cy="324000"/>
          </a:xfrm>
          <a:prstGeom prst="rect">
            <a:avLst/>
          </a:prstGeom>
        </p:spPr>
      </p:pic>
      <p:pic>
        <p:nvPicPr>
          <p:cNvPr id="203" name="图片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540" y="5107068"/>
            <a:ext cx="395122" cy="324000"/>
          </a:xfrm>
          <a:prstGeom prst="rect">
            <a:avLst/>
          </a:prstGeom>
        </p:spPr>
      </p:pic>
      <p:pic>
        <p:nvPicPr>
          <p:cNvPr id="204" name="图片 2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3540" y="5734580"/>
            <a:ext cx="395122" cy="324000"/>
          </a:xfrm>
          <a:prstGeom prst="rect">
            <a:avLst/>
          </a:prstGeom>
        </p:spPr>
      </p:pic>
      <p:pic>
        <p:nvPicPr>
          <p:cNvPr id="205" name="图片 2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476" y="5107068"/>
            <a:ext cx="395122" cy="324000"/>
          </a:xfrm>
          <a:prstGeom prst="rect">
            <a:avLst/>
          </a:prstGeom>
        </p:spPr>
      </p:pic>
      <p:pic>
        <p:nvPicPr>
          <p:cNvPr id="206" name="图片 2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5476" y="5734580"/>
            <a:ext cx="395122" cy="324000"/>
          </a:xfrm>
          <a:prstGeom prst="rect">
            <a:avLst/>
          </a:prstGeom>
        </p:spPr>
      </p:pic>
      <p:pic>
        <p:nvPicPr>
          <p:cNvPr id="207" name="图片 2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0118" y="3954342"/>
            <a:ext cx="395122" cy="324000"/>
          </a:xfrm>
          <a:prstGeom prst="rect">
            <a:avLst/>
          </a:prstGeom>
        </p:spPr>
      </p:pic>
      <p:pic>
        <p:nvPicPr>
          <p:cNvPr id="208" name="图片 2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0118" y="4492008"/>
            <a:ext cx="395122" cy="324000"/>
          </a:xfrm>
          <a:prstGeom prst="rect">
            <a:avLst/>
          </a:prstGeom>
        </p:spPr>
      </p:pic>
      <p:pic>
        <p:nvPicPr>
          <p:cNvPr id="209" name="图片 2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0118" y="5119520"/>
            <a:ext cx="395122" cy="324000"/>
          </a:xfrm>
          <a:prstGeom prst="rect">
            <a:avLst/>
          </a:prstGeom>
        </p:spPr>
      </p:pic>
      <p:pic>
        <p:nvPicPr>
          <p:cNvPr id="210" name="图片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795" y="3954342"/>
            <a:ext cx="395122" cy="324000"/>
          </a:xfrm>
          <a:prstGeom prst="rect">
            <a:avLst/>
          </a:prstGeom>
        </p:spPr>
      </p:pic>
      <p:pic>
        <p:nvPicPr>
          <p:cNvPr id="211" name="图片 2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2795" y="4492008"/>
            <a:ext cx="395122" cy="324000"/>
          </a:xfrm>
          <a:prstGeom prst="rect">
            <a:avLst/>
          </a:prstGeom>
        </p:spPr>
      </p:pic>
      <p:pic>
        <p:nvPicPr>
          <p:cNvPr id="212" name="图片 2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2795" y="5119520"/>
            <a:ext cx="395122" cy="324000"/>
          </a:xfrm>
          <a:prstGeom prst="rect">
            <a:avLst/>
          </a:prstGeom>
        </p:spPr>
      </p:pic>
      <p:pic>
        <p:nvPicPr>
          <p:cNvPr id="213" name="图片 2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4925" y="1924134"/>
            <a:ext cx="482928" cy="396000"/>
          </a:xfrm>
          <a:prstGeom prst="rect">
            <a:avLst/>
          </a:prstGeom>
        </p:spPr>
      </p:pic>
      <p:pic>
        <p:nvPicPr>
          <p:cNvPr id="214" name="图片 2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003" y="2466705"/>
            <a:ext cx="482928" cy="396000"/>
          </a:xfrm>
          <a:prstGeom prst="rect">
            <a:avLst/>
          </a:prstGeom>
        </p:spPr>
      </p:pic>
      <p:pic>
        <p:nvPicPr>
          <p:cNvPr id="215" name="图片 2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876" y="3240440"/>
            <a:ext cx="439025" cy="360000"/>
          </a:xfrm>
          <a:prstGeom prst="rect">
            <a:avLst/>
          </a:prstGeom>
        </p:spPr>
      </p:pic>
      <p:pic>
        <p:nvPicPr>
          <p:cNvPr id="216" name="图片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568" y="3240440"/>
            <a:ext cx="439025" cy="360000"/>
          </a:xfrm>
          <a:prstGeom prst="rect">
            <a:avLst/>
          </a:prstGeom>
        </p:spPr>
      </p:pic>
      <p:pic>
        <p:nvPicPr>
          <p:cNvPr id="217" name="图片 2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6143" y="3954342"/>
            <a:ext cx="395122" cy="324000"/>
          </a:xfrm>
          <a:prstGeom prst="rect">
            <a:avLst/>
          </a:prstGeom>
        </p:spPr>
      </p:pic>
      <p:pic>
        <p:nvPicPr>
          <p:cNvPr id="218" name="图片 2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6143" y="4492008"/>
            <a:ext cx="395122" cy="324000"/>
          </a:xfrm>
          <a:prstGeom prst="rect">
            <a:avLst/>
          </a:prstGeom>
        </p:spPr>
      </p:pic>
      <p:pic>
        <p:nvPicPr>
          <p:cNvPr id="219" name="图片 2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6143" y="5119520"/>
            <a:ext cx="395122" cy="324000"/>
          </a:xfrm>
          <a:prstGeom prst="rect">
            <a:avLst/>
          </a:prstGeom>
        </p:spPr>
      </p:pic>
      <p:pic>
        <p:nvPicPr>
          <p:cNvPr id="220" name="图片 2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820" y="3954342"/>
            <a:ext cx="395122" cy="324000"/>
          </a:xfrm>
          <a:prstGeom prst="rect">
            <a:avLst/>
          </a:prstGeom>
        </p:spPr>
      </p:pic>
      <p:pic>
        <p:nvPicPr>
          <p:cNvPr id="221" name="图片 2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8820" y="4492008"/>
            <a:ext cx="395122" cy="324000"/>
          </a:xfrm>
          <a:prstGeom prst="rect">
            <a:avLst/>
          </a:prstGeom>
        </p:spPr>
      </p:pic>
      <p:pic>
        <p:nvPicPr>
          <p:cNvPr id="222" name="图片 2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8820" y="5119520"/>
            <a:ext cx="395122" cy="324000"/>
          </a:xfrm>
          <a:prstGeom prst="rect">
            <a:avLst/>
          </a:prstGeom>
        </p:spPr>
      </p:pic>
      <p:pic>
        <p:nvPicPr>
          <p:cNvPr id="223" name="图片 2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5367" y="3954342"/>
            <a:ext cx="395122" cy="324000"/>
          </a:xfrm>
          <a:prstGeom prst="rect">
            <a:avLst/>
          </a:prstGeom>
        </p:spPr>
      </p:pic>
      <p:pic>
        <p:nvPicPr>
          <p:cNvPr id="224" name="图片 2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5367" y="4492008"/>
            <a:ext cx="395122" cy="324000"/>
          </a:xfrm>
          <a:prstGeom prst="rect">
            <a:avLst/>
          </a:prstGeom>
        </p:spPr>
      </p:pic>
      <p:pic>
        <p:nvPicPr>
          <p:cNvPr id="225" name="图片 2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5367" y="5119520"/>
            <a:ext cx="395122" cy="324000"/>
          </a:xfrm>
          <a:prstGeom prst="rect">
            <a:avLst/>
          </a:prstGeom>
        </p:spPr>
      </p:pic>
      <p:pic>
        <p:nvPicPr>
          <p:cNvPr id="226" name="图片 2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044" y="3954342"/>
            <a:ext cx="395122" cy="324000"/>
          </a:xfrm>
          <a:prstGeom prst="rect">
            <a:avLst/>
          </a:prstGeom>
        </p:spPr>
      </p:pic>
      <p:pic>
        <p:nvPicPr>
          <p:cNvPr id="227" name="图片 2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8044" y="4492008"/>
            <a:ext cx="395122" cy="324000"/>
          </a:xfrm>
          <a:prstGeom prst="rect">
            <a:avLst/>
          </a:prstGeom>
        </p:spPr>
      </p:pic>
      <p:pic>
        <p:nvPicPr>
          <p:cNvPr id="228" name="图片 2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8044" y="5119520"/>
            <a:ext cx="395122" cy="324000"/>
          </a:xfrm>
          <a:prstGeom prst="rect">
            <a:avLst/>
          </a:prstGeom>
        </p:spPr>
      </p:pic>
      <p:cxnSp>
        <p:nvCxnSpPr>
          <p:cNvPr id="229" name="直接连接符 228"/>
          <p:cNvCxnSpPr>
            <a:endCxn id="184" idx="0"/>
          </p:cNvCxnSpPr>
          <p:nvPr/>
        </p:nvCxnSpPr>
        <p:spPr>
          <a:xfrm>
            <a:off x="1389192" y="2445357"/>
            <a:ext cx="996533" cy="795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338" idx="2"/>
            <a:endCxn id="435" idx="0"/>
          </p:cNvCxnSpPr>
          <p:nvPr/>
        </p:nvCxnSpPr>
        <p:spPr>
          <a:xfrm>
            <a:off x="1371961" y="2502857"/>
            <a:ext cx="1837456" cy="73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6" idx="0"/>
            <a:endCxn id="214" idx="2"/>
          </p:cNvCxnSpPr>
          <p:nvPr/>
        </p:nvCxnSpPr>
        <p:spPr>
          <a:xfrm flipV="1">
            <a:off x="10320081" y="2862705"/>
            <a:ext cx="5386"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186" idx="0"/>
            <a:endCxn id="445" idx="2"/>
          </p:cNvCxnSpPr>
          <p:nvPr/>
        </p:nvCxnSpPr>
        <p:spPr>
          <a:xfrm flipV="1">
            <a:off x="6880470" y="2862705"/>
            <a:ext cx="0"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84" idx="0"/>
            <a:endCxn id="436" idx="0"/>
          </p:cNvCxnSpPr>
          <p:nvPr/>
        </p:nvCxnSpPr>
        <p:spPr>
          <a:xfrm flipV="1">
            <a:off x="2385725" y="1924134"/>
            <a:ext cx="1994" cy="1316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435" idx="0"/>
            <a:endCxn id="437" idx="0"/>
          </p:cNvCxnSpPr>
          <p:nvPr/>
        </p:nvCxnSpPr>
        <p:spPr>
          <a:xfrm flipV="1">
            <a:off x="3209417" y="2464267"/>
            <a:ext cx="4976" cy="77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436" idx="3"/>
            <a:endCxn id="437" idx="0"/>
          </p:cNvCxnSpPr>
          <p:nvPr/>
        </p:nvCxnSpPr>
        <p:spPr>
          <a:xfrm>
            <a:off x="2629183" y="2122134"/>
            <a:ext cx="585210" cy="342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3" idx="3"/>
            <a:endCxn id="214" idx="0"/>
          </p:cNvCxnSpPr>
          <p:nvPr/>
        </p:nvCxnSpPr>
        <p:spPr>
          <a:xfrm>
            <a:off x="9737853" y="2122134"/>
            <a:ext cx="587614"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781172" y="1252722"/>
            <a:ext cx="3922038" cy="360000"/>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a:solidFill>
                  <a:schemeClr val="bg1"/>
                </a:solidFill>
                <a:latin typeface="Huawei Sans" panose="020C0503030203020204" pitchFamily="34" charset="0"/>
              </a:rPr>
              <a:t>Provincial Level</a:t>
            </a:r>
          </a:p>
        </p:txBody>
      </p:sp>
      <p:sp>
        <p:nvSpPr>
          <p:cNvPr id="244" name="文本框 243"/>
          <p:cNvSpPr txBox="1"/>
          <p:nvPr/>
        </p:nvSpPr>
        <p:spPr>
          <a:xfrm>
            <a:off x="4994403" y="1252722"/>
            <a:ext cx="3192566" cy="360000"/>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a:solidFill>
                  <a:schemeClr val="bg1"/>
                </a:solidFill>
                <a:latin typeface="Huawei Sans" panose="020C0503030203020204" pitchFamily="34" charset="0"/>
              </a:rPr>
              <a:t>Municipal Level</a:t>
            </a:r>
          </a:p>
        </p:txBody>
      </p:sp>
      <p:sp>
        <p:nvSpPr>
          <p:cNvPr id="245" name="文本框 244"/>
          <p:cNvSpPr txBox="1"/>
          <p:nvPr/>
        </p:nvSpPr>
        <p:spPr>
          <a:xfrm>
            <a:off x="8447708" y="1252722"/>
            <a:ext cx="3192565" cy="360000"/>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a:solidFill>
                  <a:schemeClr val="bg1"/>
                </a:solidFill>
                <a:latin typeface="Huawei Sans" panose="020C0503030203020204" pitchFamily="34" charset="0"/>
              </a:rPr>
              <a:t>County Level</a:t>
            </a:r>
          </a:p>
        </p:txBody>
      </p:sp>
      <p:cxnSp>
        <p:nvCxnSpPr>
          <p:cNvPr id="246" name="直接连接符 245"/>
          <p:cNvCxnSpPr>
            <a:stCxn id="436" idx="3"/>
            <a:endCxn id="444" idx="1"/>
          </p:cNvCxnSpPr>
          <p:nvPr/>
        </p:nvCxnSpPr>
        <p:spPr>
          <a:xfrm>
            <a:off x="2629183" y="2122134"/>
            <a:ext cx="3186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444" idx="3"/>
            <a:endCxn id="213" idx="1"/>
          </p:cNvCxnSpPr>
          <p:nvPr/>
        </p:nvCxnSpPr>
        <p:spPr>
          <a:xfrm>
            <a:off x="6298242" y="2122134"/>
            <a:ext cx="29566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437" idx="3"/>
            <a:endCxn id="445" idx="1"/>
          </p:cNvCxnSpPr>
          <p:nvPr/>
        </p:nvCxnSpPr>
        <p:spPr>
          <a:xfrm>
            <a:off x="3455857" y="2662267"/>
            <a:ext cx="3185949" cy="2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445" idx="3"/>
            <a:endCxn id="214" idx="1"/>
          </p:cNvCxnSpPr>
          <p:nvPr/>
        </p:nvCxnSpPr>
        <p:spPr>
          <a:xfrm>
            <a:off x="7124734" y="2664705"/>
            <a:ext cx="2959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184" idx="3"/>
            <a:endCxn id="435" idx="1"/>
          </p:cNvCxnSpPr>
          <p:nvPr/>
        </p:nvCxnSpPr>
        <p:spPr>
          <a:xfrm>
            <a:off x="2605237"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412" idx="0"/>
            <a:endCxn id="184" idx="2"/>
          </p:cNvCxnSpPr>
          <p:nvPr/>
        </p:nvCxnSpPr>
        <p:spPr>
          <a:xfrm flipV="1">
            <a:off x="1673323" y="3600440"/>
            <a:ext cx="712402"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411" idx="0"/>
            <a:endCxn id="435" idx="2"/>
          </p:cNvCxnSpPr>
          <p:nvPr/>
        </p:nvCxnSpPr>
        <p:spPr>
          <a:xfrm flipV="1">
            <a:off x="2381387" y="3600440"/>
            <a:ext cx="828030"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346" idx="0"/>
            <a:endCxn id="184" idx="2"/>
          </p:cNvCxnSpPr>
          <p:nvPr/>
        </p:nvCxnSpPr>
        <p:spPr>
          <a:xfrm flipH="1" flipV="1">
            <a:off x="2385725" y="3600440"/>
            <a:ext cx="948492"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345" idx="0"/>
            <a:endCxn id="435" idx="2"/>
          </p:cNvCxnSpPr>
          <p:nvPr/>
        </p:nvCxnSpPr>
        <p:spPr>
          <a:xfrm flipH="1" flipV="1">
            <a:off x="3209417" y="3600440"/>
            <a:ext cx="832864"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02" idx="3"/>
            <a:endCxn id="201" idx="1"/>
          </p:cNvCxnSpPr>
          <p:nvPr/>
        </p:nvCxnSpPr>
        <p:spPr>
          <a:xfrm>
            <a:off x="5540598" y="4651856"/>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02" idx="2"/>
            <a:endCxn id="205" idx="0"/>
          </p:cNvCxnSpPr>
          <p:nvPr/>
        </p:nvCxnSpPr>
        <p:spPr>
          <a:xfrm>
            <a:off x="5343037"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stCxn id="203" idx="0"/>
            <a:endCxn id="201" idx="2"/>
          </p:cNvCxnSpPr>
          <p:nvPr/>
        </p:nvCxnSpPr>
        <p:spPr>
          <a:xfrm flipV="1">
            <a:off x="6051101"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a:stCxn id="205" idx="0"/>
            <a:endCxn id="201" idx="2"/>
          </p:cNvCxnSpPr>
          <p:nvPr/>
        </p:nvCxnSpPr>
        <p:spPr>
          <a:xfrm flipV="1">
            <a:off x="5343037"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202" idx="2"/>
            <a:endCxn id="203" idx="0"/>
          </p:cNvCxnSpPr>
          <p:nvPr/>
        </p:nvCxnSpPr>
        <p:spPr>
          <a:xfrm>
            <a:off x="5343037"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a:stCxn id="206" idx="0"/>
            <a:endCxn id="205" idx="2"/>
          </p:cNvCxnSpPr>
          <p:nvPr/>
        </p:nvCxnSpPr>
        <p:spPr>
          <a:xfrm flipV="1">
            <a:off x="5343037"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04" idx="0"/>
            <a:endCxn id="203" idx="2"/>
          </p:cNvCxnSpPr>
          <p:nvPr/>
        </p:nvCxnSpPr>
        <p:spPr>
          <a:xfrm flipV="1">
            <a:off x="6051101"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06" idx="0"/>
            <a:endCxn id="203" idx="2"/>
          </p:cNvCxnSpPr>
          <p:nvPr/>
        </p:nvCxnSpPr>
        <p:spPr>
          <a:xfrm flipV="1">
            <a:off x="5343037"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05" idx="2"/>
            <a:endCxn id="204" idx="0"/>
          </p:cNvCxnSpPr>
          <p:nvPr/>
        </p:nvCxnSpPr>
        <p:spPr>
          <a:xfrm>
            <a:off x="5343037"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05" idx="3"/>
            <a:endCxn id="203" idx="1"/>
          </p:cNvCxnSpPr>
          <p:nvPr/>
        </p:nvCxnSpPr>
        <p:spPr>
          <a:xfrm>
            <a:off x="5540598" y="52690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90" idx="3"/>
            <a:endCxn id="189" idx="1"/>
          </p:cNvCxnSpPr>
          <p:nvPr/>
        </p:nvCxnSpPr>
        <p:spPr>
          <a:xfrm>
            <a:off x="5540598" y="411634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02" idx="0"/>
            <a:endCxn id="190" idx="2"/>
          </p:cNvCxnSpPr>
          <p:nvPr/>
        </p:nvCxnSpPr>
        <p:spPr>
          <a:xfrm flipV="1">
            <a:off x="5343037"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01" idx="0"/>
            <a:endCxn id="189" idx="2"/>
          </p:cNvCxnSpPr>
          <p:nvPr/>
        </p:nvCxnSpPr>
        <p:spPr>
          <a:xfrm flipV="1">
            <a:off x="6051101"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11" idx="3"/>
            <a:endCxn id="208" idx="1"/>
          </p:cNvCxnSpPr>
          <p:nvPr/>
        </p:nvCxnSpPr>
        <p:spPr>
          <a:xfrm>
            <a:off x="7187917" y="4654008"/>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11" idx="2"/>
            <a:endCxn id="212" idx="0"/>
          </p:cNvCxnSpPr>
          <p:nvPr/>
        </p:nvCxnSpPr>
        <p:spPr>
          <a:xfrm>
            <a:off x="6990356"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09" idx="0"/>
            <a:endCxn id="208" idx="2"/>
          </p:cNvCxnSpPr>
          <p:nvPr/>
        </p:nvCxnSpPr>
        <p:spPr>
          <a:xfrm flipV="1">
            <a:off x="7697679"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12" idx="0"/>
            <a:endCxn id="208" idx="2"/>
          </p:cNvCxnSpPr>
          <p:nvPr/>
        </p:nvCxnSpPr>
        <p:spPr>
          <a:xfrm flipV="1">
            <a:off x="6990356"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11" idx="2"/>
            <a:endCxn id="209" idx="0"/>
          </p:cNvCxnSpPr>
          <p:nvPr/>
        </p:nvCxnSpPr>
        <p:spPr>
          <a:xfrm>
            <a:off x="6990356"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10" idx="3"/>
            <a:endCxn id="207" idx="1"/>
          </p:cNvCxnSpPr>
          <p:nvPr/>
        </p:nvCxnSpPr>
        <p:spPr>
          <a:xfrm>
            <a:off x="7187917" y="4116342"/>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11" idx="0"/>
            <a:endCxn id="210" idx="2"/>
          </p:cNvCxnSpPr>
          <p:nvPr/>
        </p:nvCxnSpPr>
        <p:spPr>
          <a:xfrm flipV="1">
            <a:off x="6990356"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08" idx="0"/>
            <a:endCxn id="207" idx="2"/>
          </p:cNvCxnSpPr>
          <p:nvPr/>
        </p:nvCxnSpPr>
        <p:spPr>
          <a:xfrm flipV="1">
            <a:off x="7697679"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185" idx="3"/>
            <a:endCxn id="186" idx="1"/>
          </p:cNvCxnSpPr>
          <p:nvPr/>
        </p:nvCxnSpPr>
        <p:spPr>
          <a:xfrm>
            <a:off x="6276290"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190" idx="0"/>
            <a:endCxn id="185" idx="2"/>
          </p:cNvCxnSpPr>
          <p:nvPr/>
        </p:nvCxnSpPr>
        <p:spPr>
          <a:xfrm flipV="1">
            <a:off x="5343037" y="3600440"/>
            <a:ext cx="713741"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189" idx="0"/>
            <a:endCxn id="186" idx="2"/>
          </p:cNvCxnSpPr>
          <p:nvPr/>
        </p:nvCxnSpPr>
        <p:spPr>
          <a:xfrm flipV="1">
            <a:off x="6051101" y="3600440"/>
            <a:ext cx="829369"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10" idx="0"/>
            <a:endCxn id="185" idx="2"/>
          </p:cNvCxnSpPr>
          <p:nvPr/>
        </p:nvCxnSpPr>
        <p:spPr>
          <a:xfrm flipH="1" flipV="1">
            <a:off x="6056778" y="3600440"/>
            <a:ext cx="933578"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07" idx="0"/>
            <a:endCxn id="186" idx="2"/>
          </p:cNvCxnSpPr>
          <p:nvPr/>
        </p:nvCxnSpPr>
        <p:spPr>
          <a:xfrm flipH="1" flipV="1">
            <a:off x="6880470" y="3600440"/>
            <a:ext cx="817209" cy="3539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27" idx="3"/>
            <a:endCxn id="224" idx="1"/>
          </p:cNvCxnSpPr>
          <p:nvPr/>
        </p:nvCxnSpPr>
        <p:spPr>
          <a:xfrm>
            <a:off x="10653166" y="4654008"/>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27" idx="2"/>
            <a:endCxn id="228" idx="0"/>
          </p:cNvCxnSpPr>
          <p:nvPr/>
        </p:nvCxnSpPr>
        <p:spPr>
          <a:xfrm>
            <a:off x="10455605"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25" idx="0"/>
            <a:endCxn id="224" idx="2"/>
          </p:cNvCxnSpPr>
          <p:nvPr/>
        </p:nvCxnSpPr>
        <p:spPr>
          <a:xfrm flipV="1">
            <a:off x="11162928"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28" idx="0"/>
            <a:endCxn id="224" idx="2"/>
          </p:cNvCxnSpPr>
          <p:nvPr/>
        </p:nvCxnSpPr>
        <p:spPr>
          <a:xfrm flipV="1">
            <a:off x="10455605"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27" idx="2"/>
            <a:endCxn id="225" idx="0"/>
          </p:cNvCxnSpPr>
          <p:nvPr/>
        </p:nvCxnSpPr>
        <p:spPr>
          <a:xfrm>
            <a:off x="10455605"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26" idx="3"/>
            <a:endCxn id="223" idx="1"/>
          </p:cNvCxnSpPr>
          <p:nvPr/>
        </p:nvCxnSpPr>
        <p:spPr>
          <a:xfrm>
            <a:off x="10653166" y="4116342"/>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27" idx="0"/>
            <a:endCxn id="226" idx="2"/>
          </p:cNvCxnSpPr>
          <p:nvPr/>
        </p:nvCxnSpPr>
        <p:spPr>
          <a:xfrm flipV="1">
            <a:off x="10455605"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24" idx="0"/>
            <a:endCxn id="223" idx="2"/>
          </p:cNvCxnSpPr>
          <p:nvPr/>
        </p:nvCxnSpPr>
        <p:spPr>
          <a:xfrm flipV="1">
            <a:off x="11162928"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15" idx="3"/>
            <a:endCxn id="216" idx="1"/>
          </p:cNvCxnSpPr>
          <p:nvPr/>
        </p:nvCxnSpPr>
        <p:spPr>
          <a:xfrm>
            <a:off x="9715901"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endCxn id="215" idx="2"/>
          </p:cNvCxnSpPr>
          <p:nvPr/>
        </p:nvCxnSpPr>
        <p:spPr>
          <a:xfrm flipH="1" flipV="1">
            <a:off x="9496389" y="3600440"/>
            <a:ext cx="949088"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endCxn id="216" idx="2"/>
          </p:cNvCxnSpPr>
          <p:nvPr/>
        </p:nvCxnSpPr>
        <p:spPr>
          <a:xfrm flipH="1" flipV="1">
            <a:off x="10320081" y="3600440"/>
            <a:ext cx="832720"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21" idx="3"/>
            <a:endCxn id="218" idx="1"/>
          </p:cNvCxnSpPr>
          <p:nvPr/>
        </p:nvCxnSpPr>
        <p:spPr>
          <a:xfrm>
            <a:off x="9003942" y="4654008"/>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21" idx="2"/>
            <a:endCxn id="222" idx="0"/>
          </p:cNvCxnSpPr>
          <p:nvPr/>
        </p:nvCxnSpPr>
        <p:spPr>
          <a:xfrm>
            <a:off x="8806381"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19" idx="0"/>
            <a:endCxn id="218" idx="2"/>
          </p:cNvCxnSpPr>
          <p:nvPr/>
        </p:nvCxnSpPr>
        <p:spPr>
          <a:xfrm flipV="1">
            <a:off x="9513704" y="481600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22" idx="0"/>
            <a:endCxn id="218" idx="2"/>
          </p:cNvCxnSpPr>
          <p:nvPr/>
        </p:nvCxnSpPr>
        <p:spPr>
          <a:xfrm flipV="1">
            <a:off x="8806381"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21" idx="2"/>
            <a:endCxn id="219" idx="0"/>
          </p:cNvCxnSpPr>
          <p:nvPr/>
        </p:nvCxnSpPr>
        <p:spPr>
          <a:xfrm>
            <a:off x="8806381" y="4816008"/>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20" idx="3"/>
            <a:endCxn id="217" idx="1"/>
          </p:cNvCxnSpPr>
          <p:nvPr/>
        </p:nvCxnSpPr>
        <p:spPr>
          <a:xfrm>
            <a:off x="9003942" y="4116342"/>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21" idx="0"/>
            <a:endCxn id="220" idx="2"/>
          </p:cNvCxnSpPr>
          <p:nvPr/>
        </p:nvCxnSpPr>
        <p:spPr>
          <a:xfrm flipV="1">
            <a:off x="8806381"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18" idx="0"/>
            <a:endCxn id="217" idx="2"/>
          </p:cNvCxnSpPr>
          <p:nvPr/>
        </p:nvCxnSpPr>
        <p:spPr>
          <a:xfrm flipV="1">
            <a:off x="9513704" y="4278342"/>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endCxn id="215" idx="2"/>
          </p:cNvCxnSpPr>
          <p:nvPr/>
        </p:nvCxnSpPr>
        <p:spPr>
          <a:xfrm flipV="1">
            <a:off x="8806380" y="3600440"/>
            <a:ext cx="690009"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endCxn id="216" idx="2"/>
          </p:cNvCxnSpPr>
          <p:nvPr/>
        </p:nvCxnSpPr>
        <p:spPr>
          <a:xfrm flipV="1">
            <a:off x="9513704" y="3600440"/>
            <a:ext cx="806377"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组合 319"/>
          <p:cNvGrpSpPr/>
          <p:nvPr/>
        </p:nvGrpSpPr>
        <p:grpSpPr>
          <a:xfrm>
            <a:off x="2679498" y="4440640"/>
            <a:ext cx="276904" cy="75240"/>
            <a:chOff x="3074810" y="3664575"/>
            <a:chExt cx="276904" cy="75240"/>
          </a:xfrm>
        </p:grpSpPr>
        <p:sp>
          <p:nvSpPr>
            <p:cNvPr id="321" name="椭圆 320"/>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2" name="椭圆 321"/>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3" name="椭圆 322"/>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324" name="组合 323"/>
          <p:cNvGrpSpPr/>
          <p:nvPr/>
        </p:nvGrpSpPr>
        <p:grpSpPr>
          <a:xfrm>
            <a:off x="6408401" y="4440640"/>
            <a:ext cx="276904" cy="75240"/>
            <a:chOff x="3074810" y="3664575"/>
            <a:chExt cx="276904" cy="75240"/>
          </a:xfrm>
        </p:grpSpPr>
        <p:sp>
          <p:nvSpPr>
            <p:cNvPr id="325" name="椭圆 324"/>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6" name="椭圆 325"/>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7" name="椭圆 326"/>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328" name="组合 327"/>
          <p:cNvGrpSpPr/>
          <p:nvPr/>
        </p:nvGrpSpPr>
        <p:grpSpPr>
          <a:xfrm>
            <a:off x="9823664" y="4440640"/>
            <a:ext cx="276904" cy="75240"/>
            <a:chOff x="3074810" y="3664575"/>
            <a:chExt cx="276904" cy="75240"/>
          </a:xfrm>
        </p:grpSpPr>
        <p:sp>
          <p:nvSpPr>
            <p:cNvPr id="329" name="椭圆 328"/>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30" name="椭圆 329"/>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31" name="椭圆 330"/>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cxnSp>
        <p:nvCxnSpPr>
          <p:cNvPr id="332" name="直接连接符 331"/>
          <p:cNvCxnSpPr>
            <a:stCxn id="185" idx="0"/>
            <a:endCxn id="444" idx="2"/>
          </p:cNvCxnSpPr>
          <p:nvPr/>
        </p:nvCxnSpPr>
        <p:spPr>
          <a:xfrm flipV="1">
            <a:off x="6056778"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15" idx="0"/>
            <a:endCxn id="213" idx="2"/>
          </p:cNvCxnSpPr>
          <p:nvPr/>
        </p:nvCxnSpPr>
        <p:spPr>
          <a:xfrm flipV="1">
            <a:off x="9496389"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矩形 333"/>
          <p:cNvSpPr/>
          <p:nvPr/>
        </p:nvSpPr>
        <p:spPr>
          <a:xfrm>
            <a:off x="3392918" y="3141320"/>
            <a:ext cx="1292708" cy="332375"/>
          </a:xfrm>
          <a:prstGeom prst="rect">
            <a:avLst/>
          </a:prstGeom>
          <a:noFill/>
        </p:spPr>
        <p:txBody>
          <a:bodyPr wrap="square">
            <a:noAutofit/>
          </a:bodyPr>
          <a:lstStyle/>
          <a:p>
            <a:pPr defTabSz="814388" fontAlgn="ctr">
              <a:buClr>
                <a:schemeClr val="accent1"/>
              </a:buClr>
              <a:buSzPct val="100000"/>
            </a:pPr>
            <a:r>
              <a:rPr lang="en-US" sz="1000" dirty="0">
                <a:latin typeface="Huawei Sans" panose="020C0503030203020204" pitchFamily="34" charset="0"/>
                <a:cs typeface="Arial" pitchFamily="34" charset="0"/>
              </a:rPr>
              <a:t>MAN core of the provincial education bureau </a:t>
            </a:r>
          </a:p>
        </p:txBody>
      </p:sp>
      <p:sp>
        <p:nvSpPr>
          <p:cNvPr id="335" name="矩形 334"/>
          <p:cNvSpPr/>
          <p:nvPr/>
        </p:nvSpPr>
        <p:spPr>
          <a:xfrm>
            <a:off x="7049807" y="3150114"/>
            <a:ext cx="1277487" cy="332375"/>
          </a:xfrm>
          <a:prstGeom prst="rect">
            <a:avLst/>
          </a:prstGeom>
          <a:noFill/>
        </p:spPr>
        <p:txBody>
          <a:bodyPr wrap="square">
            <a:noAutofit/>
          </a:bodyPr>
          <a:lstStyle/>
          <a:p>
            <a:pPr defTabSz="814388" fontAlgn="ctr">
              <a:buClr>
                <a:schemeClr val="accent1"/>
              </a:buClr>
              <a:buSzPct val="100000"/>
            </a:pPr>
            <a:r>
              <a:rPr lang="en-US" sz="1000" dirty="0">
                <a:latin typeface="Huawei Sans" panose="020C0503030203020204" pitchFamily="34" charset="0"/>
                <a:cs typeface="Arial" pitchFamily="34" charset="0"/>
              </a:rPr>
              <a:t>MAN core of the municipal education bureau</a:t>
            </a:r>
          </a:p>
          <a:p>
            <a:pPr defTabSz="814388" fontAlgn="ctr">
              <a:buClr>
                <a:schemeClr val="accent1"/>
              </a:buClr>
              <a:buSzPct val="100000"/>
            </a:pPr>
            <a:endParaRPr lang="en-US" sz="1000" dirty="0">
              <a:latin typeface="Huawei Sans" panose="020C0503030203020204" pitchFamily="34" charset="0"/>
              <a:cs typeface="Arial" pitchFamily="34" charset="0"/>
            </a:endParaRPr>
          </a:p>
        </p:txBody>
      </p:sp>
      <p:sp>
        <p:nvSpPr>
          <p:cNvPr id="336" name="矩形 335"/>
          <p:cNvSpPr/>
          <p:nvPr/>
        </p:nvSpPr>
        <p:spPr>
          <a:xfrm>
            <a:off x="10601851" y="2965474"/>
            <a:ext cx="1126342" cy="332375"/>
          </a:xfrm>
          <a:prstGeom prst="rect">
            <a:avLst/>
          </a:prstGeom>
          <a:noFill/>
        </p:spPr>
        <p:txBody>
          <a:bodyPr wrap="square">
            <a:noAutofit/>
          </a:bodyPr>
          <a:lstStyle/>
          <a:p>
            <a:pPr defTabSz="814388" fontAlgn="ctr">
              <a:buClr>
                <a:schemeClr val="accent1"/>
              </a:buClr>
              <a:buSzPct val="100000"/>
            </a:pPr>
            <a:r>
              <a:rPr lang="en-US" sz="1000" dirty="0">
                <a:latin typeface="Huawei Sans" panose="020C0503030203020204" pitchFamily="34" charset="0"/>
                <a:cs typeface="Arial" pitchFamily="34" charset="0"/>
              </a:rPr>
              <a:t>MAN core of the district-level/county-level education bureau</a:t>
            </a:r>
          </a:p>
          <a:p>
            <a:pPr defTabSz="814388" fontAlgn="ctr">
              <a:buClr>
                <a:schemeClr val="accent1"/>
              </a:buClr>
              <a:buSzPct val="100000"/>
            </a:pPr>
            <a:endParaRPr lang="en-US" sz="1000" dirty="0">
              <a:latin typeface="Huawei Sans" panose="020C0503030203020204" pitchFamily="34" charset="0"/>
              <a:cs typeface="Arial" pitchFamily="34" charset="0"/>
            </a:endParaRPr>
          </a:p>
        </p:txBody>
      </p:sp>
      <p:sp>
        <p:nvSpPr>
          <p:cNvPr id="337" name="任意多边形 336"/>
          <p:cNvSpPr/>
          <p:nvPr/>
        </p:nvSpPr>
        <p:spPr>
          <a:xfrm>
            <a:off x="997866" y="2043519"/>
            <a:ext cx="793328" cy="530444"/>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38" name="矩形 337"/>
          <p:cNvSpPr/>
          <p:nvPr/>
        </p:nvSpPr>
        <p:spPr>
          <a:xfrm>
            <a:off x="1001507" y="2225858"/>
            <a:ext cx="740907" cy="276999"/>
          </a:xfrm>
          <a:prstGeom prst="rect">
            <a:avLst/>
          </a:prstGeom>
          <a:noFill/>
        </p:spPr>
        <p:txBody>
          <a:bodyPr wrap="square">
            <a:noAutofit/>
          </a:bodyPr>
          <a:lstStyle/>
          <a:p>
            <a:pPr algn="ctr" defTabSz="814388" fontAlgn="ctr">
              <a:buClr>
                <a:schemeClr val="accent1"/>
              </a:buClr>
              <a:buSzPct val="100000"/>
            </a:pPr>
            <a:r>
              <a:rPr lang="en-US" sz="1200">
                <a:solidFill>
                  <a:schemeClr val="bg1">
                    <a:lumMod val="50000"/>
                  </a:schemeClr>
                </a:solidFill>
                <a:latin typeface="Huawei Sans" panose="020C0503030203020204" pitchFamily="34" charset="0"/>
                <a:cs typeface="Arial" pitchFamily="34" charset="0"/>
              </a:rPr>
              <a:t>Internet</a:t>
            </a:r>
          </a:p>
        </p:txBody>
      </p:sp>
      <p:sp>
        <p:nvSpPr>
          <p:cNvPr id="339" name="矩形 338"/>
          <p:cNvSpPr/>
          <p:nvPr/>
        </p:nvSpPr>
        <p:spPr>
          <a:xfrm>
            <a:off x="5046841" y="6021395"/>
            <a:ext cx="1274214" cy="276999"/>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LAN of a college or university</a:t>
            </a:r>
          </a:p>
        </p:txBody>
      </p:sp>
      <p:sp>
        <p:nvSpPr>
          <p:cNvPr id="340" name="矩形 339"/>
          <p:cNvSpPr/>
          <p:nvPr/>
        </p:nvSpPr>
        <p:spPr>
          <a:xfrm>
            <a:off x="6868342" y="5393222"/>
            <a:ext cx="1028999" cy="276999"/>
          </a:xfrm>
          <a:prstGeom prst="rect">
            <a:avLst/>
          </a:prstGeom>
          <a:noFill/>
        </p:spPr>
        <p:txBody>
          <a:bodyPr wrap="square">
            <a:noAutofit/>
          </a:bodyPr>
          <a:lstStyle/>
          <a:p>
            <a:pPr algn="ctr" defTabSz="814388" fontAlgn="ctr">
              <a:buClr>
                <a:schemeClr val="accent1"/>
              </a:buClr>
              <a:buSzPct val="100000"/>
            </a:pPr>
            <a:r>
              <a:rPr lang="en-US" sz="1050">
                <a:latin typeface="Huawei Sans" panose="020C0503030203020204" pitchFamily="34" charset="0"/>
                <a:cs typeface="Arial" pitchFamily="34" charset="0"/>
              </a:rPr>
              <a:t>LAN of a middle school</a:t>
            </a:r>
          </a:p>
        </p:txBody>
      </p:sp>
      <p:sp>
        <p:nvSpPr>
          <p:cNvPr id="343" name="矩形 342"/>
          <p:cNvSpPr/>
          <p:nvPr/>
        </p:nvSpPr>
        <p:spPr>
          <a:xfrm>
            <a:off x="8661536" y="5393222"/>
            <a:ext cx="1028999" cy="276999"/>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LAN of a middle school</a:t>
            </a:r>
          </a:p>
        </p:txBody>
      </p:sp>
      <p:sp>
        <p:nvSpPr>
          <p:cNvPr id="344" name="矩形 343"/>
          <p:cNvSpPr/>
          <p:nvPr/>
        </p:nvSpPr>
        <p:spPr>
          <a:xfrm>
            <a:off x="10227962" y="5394907"/>
            <a:ext cx="1171715" cy="276999"/>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LAN of a primary school</a:t>
            </a:r>
          </a:p>
        </p:txBody>
      </p:sp>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720" y="3954342"/>
            <a:ext cx="395122" cy="324000"/>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656" y="3954342"/>
            <a:ext cx="395122" cy="324000"/>
          </a:xfrm>
          <a:prstGeom prst="rect">
            <a:avLst/>
          </a:prstGeom>
        </p:spPr>
      </p:pic>
      <p:pic>
        <p:nvPicPr>
          <p:cNvPr id="347" name="图片 3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720" y="4489856"/>
            <a:ext cx="395122" cy="324000"/>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6656" y="4489856"/>
            <a:ext cx="395122" cy="324000"/>
          </a:xfrm>
          <a:prstGeom prst="rect">
            <a:avLst/>
          </a:prstGeom>
        </p:spPr>
      </p:pic>
      <p:pic>
        <p:nvPicPr>
          <p:cNvPr id="349" name="图片 3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4720" y="5107068"/>
            <a:ext cx="395122" cy="324000"/>
          </a:xfrm>
          <a:prstGeom prst="rect">
            <a:avLst/>
          </a:prstGeom>
        </p:spPr>
      </p:pic>
      <p:pic>
        <p:nvPicPr>
          <p:cNvPr id="350" name="图片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4720" y="5734580"/>
            <a:ext cx="395122" cy="324000"/>
          </a:xfrm>
          <a:prstGeom prst="rect">
            <a:avLst/>
          </a:prstGeom>
        </p:spPr>
      </p:pic>
      <p:pic>
        <p:nvPicPr>
          <p:cNvPr id="351" name="图片 3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656" y="5107068"/>
            <a:ext cx="395122" cy="324000"/>
          </a:xfrm>
          <a:prstGeom prst="rect">
            <a:avLst/>
          </a:prstGeom>
        </p:spPr>
      </p:pic>
      <p:pic>
        <p:nvPicPr>
          <p:cNvPr id="352" name="图片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6656" y="5734580"/>
            <a:ext cx="395122" cy="324000"/>
          </a:xfrm>
          <a:prstGeom prst="rect">
            <a:avLst/>
          </a:prstGeom>
        </p:spPr>
      </p:pic>
      <p:cxnSp>
        <p:nvCxnSpPr>
          <p:cNvPr id="353" name="直接连接符 352"/>
          <p:cNvCxnSpPr>
            <a:stCxn id="348" idx="3"/>
            <a:endCxn id="347" idx="1"/>
          </p:cNvCxnSpPr>
          <p:nvPr/>
        </p:nvCxnSpPr>
        <p:spPr>
          <a:xfrm>
            <a:off x="3531778" y="4651856"/>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a:stCxn id="348" idx="2"/>
            <a:endCxn id="351" idx="0"/>
          </p:cNvCxnSpPr>
          <p:nvPr/>
        </p:nvCxnSpPr>
        <p:spPr>
          <a:xfrm>
            <a:off x="3334217"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a:stCxn id="349" idx="0"/>
            <a:endCxn id="347" idx="2"/>
          </p:cNvCxnSpPr>
          <p:nvPr/>
        </p:nvCxnSpPr>
        <p:spPr>
          <a:xfrm flipV="1">
            <a:off x="4042281"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351" idx="0"/>
            <a:endCxn id="347" idx="2"/>
          </p:cNvCxnSpPr>
          <p:nvPr/>
        </p:nvCxnSpPr>
        <p:spPr>
          <a:xfrm flipV="1">
            <a:off x="3334217"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a:stCxn id="348" idx="2"/>
            <a:endCxn id="349" idx="0"/>
          </p:cNvCxnSpPr>
          <p:nvPr/>
        </p:nvCxnSpPr>
        <p:spPr>
          <a:xfrm>
            <a:off x="3334217"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2" idx="0"/>
            <a:endCxn id="351" idx="2"/>
          </p:cNvCxnSpPr>
          <p:nvPr/>
        </p:nvCxnSpPr>
        <p:spPr>
          <a:xfrm flipV="1">
            <a:off x="3334217"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a:stCxn id="350" idx="0"/>
            <a:endCxn id="349" idx="2"/>
          </p:cNvCxnSpPr>
          <p:nvPr/>
        </p:nvCxnSpPr>
        <p:spPr>
          <a:xfrm flipV="1">
            <a:off x="4042281"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a:stCxn id="352" idx="0"/>
            <a:endCxn id="349" idx="2"/>
          </p:cNvCxnSpPr>
          <p:nvPr/>
        </p:nvCxnSpPr>
        <p:spPr>
          <a:xfrm flipV="1">
            <a:off x="3334217"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a:stCxn id="351" idx="2"/>
            <a:endCxn id="350" idx="0"/>
          </p:cNvCxnSpPr>
          <p:nvPr/>
        </p:nvCxnSpPr>
        <p:spPr>
          <a:xfrm>
            <a:off x="3334217"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a:stCxn id="351" idx="3"/>
            <a:endCxn id="349" idx="1"/>
          </p:cNvCxnSpPr>
          <p:nvPr/>
        </p:nvCxnSpPr>
        <p:spPr>
          <a:xfrm>
            <a:off x="3531778" y="52690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46" idx="3"/>
            <a:endCxn id="345" idx="1"/>
          </p:cNvCxnSpPr>
          <p:nvPr/>
        </p:nvCxnSpPr>
        <p:spPr>
          <a:xfrm>
            <a:off x="3531778" y="411634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48" idx="0"/>
            <a:endCxn id="346" idx="2"/>
          </p:cNvCxnSpPr>
          <p:nvPr/>
        </p:nvCxnSpPr>
        <p:spPr>
          <a:xfrm flipV="1">
            <a:off x="3334217"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47" idx="0"/>
            <a:endCxn id="345" idx="2"/>
          </p:cNvCxnSpPr>
          <p:nvPr/>
        </p:nvCxnSpPr>
        <p:spPr>
          <a:xfrm flipV="1">
            <a:off x="4042281"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0" name="矩形 409"/>
          <p:cNvSpPr/>
          <p:nvPr/>
        </p:nvSpPr>
        <p:spPr>
          <a:xfrm>
            <a:off x="3038021" y="6021395"/>
            <a:ext cx="1274214" cy="276999"/>
          </a:xfrm>
          <a:prstGeom prst="rect">
            <a:avLst/>
          </a:prstGeom>
          <a:noFill/>
        </p:spPr>
        <p:txBody>
          <a:bodyPr wrap="square">
            <a:noAutofit/>
          </a:bodyPr>
          <a:lstStyle/>
          <a:p>
            <a:pPr algn="ctr" defTabSz="814388" fontAlgn="ctr">
              <a:buClr>
                <a:schemeClr val="accent1"/>
              </a:buClr>
              <a:buSzPct val="100000"/>
            </a:pPr>
            <a:r>
              <a:rPr lang="en-US" sz="1050">
                <a:latin typeface="Huawei Sans" panose="020C0503030203020204" pitchFamily="34" charset="0"/>
                <a:cs typeface="Arial" pitchFamily="34" charset="0"/>
              </a:rPr>
              <a:t>LAN of a college or university</a:t>
            </a:r>
          </a:p>
        </p:txBody>
      </p:sp>
      <p:pic>
        <p:nvPicPr>
          <p:cNvPr id="411" name="图片 4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826" y="3954342"/>
            <a:ext cx="395122" cy="324000"/>
          </a:xfrm>
          <a:prstGeom prst="rect">
            <a:avLst/>
          </a:prstGeom>
        </p:spPr>
      </p:pic>
      <p:pic>
        <p:nvPicPr>
          <p:cNvPr id="412" name="图片 4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762" y="3954342"/>
            <a:ext cx="395122" cy="324000"/>
          </a:xfrm>
          <a:prstGeom prst="rect">
            <a:avLst/>
          </a:prstGeom>
        </p:spPr>
      </p:pic>
      <p:pic>
        <p:nvPicPr>
          <p:cNvPr id="415" name="图片 4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826" y="4489856"/>
            <a:ext cx="395122" cy="324000"/>
          </a:xfrm>
          <a:prstGeom prst="rect">
            <a:avLst/>
          </a:prstGeom>
        </p:spPr>
      </p:pic>
      <p:pic>
        <p:nvPicPr>
          <p:cNvPr id="416" name="图片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762" y="4489856"/>
            <a:ext cx="395122" cy="324000"/>
          </a:xfrm>
          <a:prstGeom prst="rect">
            <a:avLst/>
          </a:prstGeom>
        </p:spPr>
      </p:pic>
      <p:pic>
        <p:nvPicPr>
          <p:cNvPr id="417" name="图片 4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3826" y="5107068"/>
            <a:ext cx="395122" cy="324000"/>
          </a:xfrm>
          <a:prstGeom prst="rect">
            <a:avLst/>
          </a:prstGeom>
        </p:spPr>
      </p:pic>
      <p:pic>
        <p:nvPicPr>
          <p:cNvPr id="418" name="图片 4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3826" y="5734580"/>
            <a:ext cx="395122" cy="324000"/>
          </a:xfrm>
          <a:prstGeom prst="rect">
            <a:avLst/>
          </a:prstGeom>
        </p:spPr>
      </p:pic>
      <p:pic>
        <p:nvPicPr>
          <p:cNvPr id="419" name="图片 4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762" y="5107068"/>
            <a:ext cx="395122" cy="324000"/>
          </a:xfrm>
          <a:prstGeom prst="rect">
            <a:avLst/>
          </a:prstGeom>
        </p:spPr>
      </p:pic>
      <p:pic>
        <p:nvPicPr>
          <p:cNvPr id="420" name="图片 4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5762" y="5734580"/>
            <a:ext cx="395122" cy="324000"/>
          </a:xfrm>
          <a:prstGeom prst="rect">
            <a:avLst/>
          </a:prstGeom>
        </p:spPr>
      </p:pic>
      <p:cxnSp>
        <p:nvCxnSpPr>
          <p:cNvPr id="421" name="直接连接符 420"/>
          <p:cNvCxnSpPr>
            <a:stCxn id="416" idx="3"/>
            <a:endCxn id="415" idx="1"/>
          </p:cNvCxnSpPr>
          <p:nvPr/>
        </p:nvCxnSpPr>
        <p:spPr>
          <a:xfrm>
            <a:off x="1870884" y="4651856"/>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16" idx="2"/>
            <a:endCxn id="419" idx="0"/>
          </p:cNvCxnSpPr>
          <p:nvPr/>
        </p:nvCxnSpPr>
        <p:spPr>
          <a:xfrm>
            <a:off x="1673323"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17" idx="0"/>
            <a:endCxn id="415" idx="2"/>
          </p:cNvCxnSpPr>
          <p:nvPr/>
        </p:nvCxnSpPr>
        <p:spPr>
          <a:xfrm flipV="1">
            <a:off x="2381387" y="4813856"/>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19" idx="0"/>
            <a:endCxn id="415" idx="2"/>
          </p:cNvCxnSpPr>
          <p:nvPr/>
        </p:nvCxnSpPr>
        <p:spPr>
          <a:xfrm flipV="1">
            <a:off x="1673323"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16" idx="2"/>
            <a:endCxn id="417" idx="0"/>
          </p:cNvCxnSpPr>
          <p:nvPr/>
        </p:nvCxnSpPr>
        <p:spPr>
          <a:xfrm>
            <a:off x="1673323" y="4813856"/>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20" idx="0"/>
            <a:endCxn id="419" idx="2"/>
          </p:cNvCxnSpPr>
          <p:nvPr/>
        </p:nvCxnSpPr>
        <p:spPr>
          <a:xfrm flipV="1">
            <a:off x="1673323"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18" idx="0"/>
            <a:endCxn id="417" idx="2"/>
          </p:cNvCxnSpPr>
          <p:nvPr/>
        </p:nvCxnSpPr>
        <p:spPr>
          <a:xfrm flipV="1">
            <a:off x="2381387" y="5431068"/>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20" idx="0"/>
            <a:endCxn id="417" idx="2"/>
          </p:cNvCxnSpPr>
          <p:nvPr/>
        </p:nvCxnSpPr>
        <p:spPr>
          <a:xfrm flipV="1">
            <a:off x="1673323"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19" idx="2"/>
            <a:endCxn id="418" idx="0"/>
          </p:cNvCxnSpPr>
          <p:nvPr/>
        </p:nvCxnSpPr>
        <p:spPr>
          <a:xfrm>
            <a:off x="1673323" y="5431068"/>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19" idx="3"/>
            <a:endCxn id="417" idx="1"/>
          </p:cNvCxnSpPr>
          <p:nvPr/>
        </p:nvCxnSpPr>
        <p:spPr>
          <a:xfrm>
            <a:off x="1870884" y="52690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12" idx="3"/>
            <a:endCxn id="411" idx="1"/>
          </p:cNvCxnSpPr>
          <p:nvPr/>
        </p:nvCxnSpPr>
        <p:spPr>
          <a:xfrm>
            <a:off x="1870884" y="411634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16" idx="0"/>
            <a:endCxn id="412" idx="2"/>
          </p:cNvCxnSpPr>
          <p:nvPr/>
        </p:nvCxnSpPr>
        <p:spPr>
          <a:xfrm flipV="1">
            <a:off x="1673323"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15" idx="0"/>
            <a:endCxn id="411" idx="2"/>
          </p:cNvCxnSpPr>
          <p:nvPr/>
        </p:nvCxnSpPr>
        <p:spPr>
          <a:xfrm flipV="1">
            <a:off x="2381387" y="4278342"/>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4" name="矩形 433"/>
          <p:cNvSpPr/>
          <p:nvPr/>
        </p:nvSpPr>
        <p:spPr>
          <a:xfrm>
            <a:off x="1377127" y="6021395"/>
            <a:ext cx="1274214" cy="276999"/>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LAN of a college or university</a:t>
            </a:r>
          </a:p>
        </p:txBody>
      </p:sp>
      <p:pic>
        <p:nvPicPr>
          <p:cNvPr id="435" name="图片 4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904" y="3240440"/>
            <a:ext cx="439025" cy="360000"/>
          </a:xfrm>
          <a:prstGeom prst="rect">
            <a:avLst/>
          </a:prstGeom>
        </p:spPr>
      </p:pic>
      <p:pic>
        <p:nvPicPr>
          <p:cNvPr id="436" name="图片 4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255" y="1924134"/>
            <a:ext cx="482928" cy="396000"/>
          </a:xfrm>
          <a:prstGeom prst="rect">
            <a:avLst/>
          </a:prstGeom>
        </p:spPr>
      </p:pic>
      <p:pic>
        <p:nvPicPr>
          <p:cNvPr id="437" name="图片 4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929" y="2464267"/>
            <a:ext cx="482928" cy="396000"/>
          </a:xfrm>
          <a:prstGeom prst="rect">
            <a:avLst/>
          </a:prstGeom>
        </p:spPr>
      </p:pic>
      <p:sp>
        <p:nvSpPr>
          <p:cNvPr id="438" name="矩形 437"/>
          <p:cNvSpPr/>
          <p:nvPr/>
        </p:nvSpPr>
        <p:spPr>
          <a:xfrm rot="1899920">
            <a:off x="9632817" y="1816489"/>
            <a:ext cx="1614634" cy="518894"/>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WAN node of a district-level/county-level education bureau</a:t>
            </a:r>
          </a:p>
          <a:p>
            <a:pPr algn="ctr" defTabSz="814388" fontAlgn="ctr">
              <a:buClr>
                <a:schemeClr val="accent1"/>
              </a:buClr>
              <a:buSzPct val="100000"/>
            </a:pPr>
            <a:endParaRPr lang="en-US" sz="1050" dirty="0">
              <a:latin typeface="Huawei Sans" panose="020C0503030203020204" pitchFamily="34" charset="0"/>
              <a:cs typeface="Arial" pitchFamily="34" charset="0"/>
            </a:endParaRPr>
          </a:p>
        </p:txBody>
      </p:sp>
      <p:sp>
        <p:nvSpPr>
          <p:cNvPr id="441" name="矩形 440"/>
          <p:cNvSpPr/>
          <p:nvPr/>
        </p:nvSpPr>
        <p:spPr>
          <a:xfrm rot="1843487">
            <a:off x="2312487" y="1957824"/>
            <a:ext cx="1769475" cy="393104"/>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WAN node of a provincial education bureau</a:t>
            </a:r>
          </a:p>
          <a:p>
            <a:pPr algn="ctr" defTabSz="814388" fontAlgn="ctr">
              <a:buClr>
                <a:schemeClr val="accent1"/>
              </a:buClr>
              <a:buSzPct val="100000"/>
            </a:pPr>
            <a:endParaRPr lang="en-US" sz="1050" dirty="0">
              <a:latin typeface="Huawei Sans" panose="020C0503030203020204" pitchFamily="34" charset="0"/>
              <a:cs typeface="Arial" pitchFamily="34" charset="0"/>
            </a:endParaRPr>
          </a:p>
        </p:txBody>
      </p:sp>
      <p:sp>
        <p:nvSpPr>
          <p:cNvPr id="442" name="矩形 441"/>
          <p:cNvSpPr/>
          <p:nvPr/>
        </p:nvSpPr>
        <p:spPr>
          <a:xfrm rot="1864210">
            <a:off x="5977477" y="1965154"/>
            <a:ext cx="1776426" cy="393733"/>
          </a:xfrm>
          <a:prstGeom prst="rect">
            <a:avLst/>
          </a:prstGeom>
          <a:noFill/>
        </p:spPr>
        <p:txBody>
          <a:bodyPr wrap="square">
            <a:noAutofit/>
          </a:bodyPr>
          <a:lstStyle/>
          <a:p>
            <a:pPr algn="ctr" defTabSz="814388" fontAlgn="ctr">
              <a:buClr>
                <a:schemeClr val="accent1"/>
              </a:buClr>
              <a:buSzPct val="100000"/>
            </a:pPr>
            <a:r>
              <a:rPr lang="en-US" sz="1050" dirty="0">
                <a:latin typeface="Huawei Sans" panose="020C0503030203020204" pitchFamily="34" charset="0"/>
                <a:cs typeface="Arial" pitchFamily="34" charset="0"/>
              </a:rPr>
              <a:t>WAN node of a municipal education bureau</a:t>
            </a:r>
          </a:p>
          <a:p>
            <a:pPr algn="ctr" defTabSz="814388" fontAlgn="ctr">
              <a:buClr>
                <a:schemeClr val="accent1"/>
              </a:buClr>
              <a:buSzPct val="100000"/>
            </a:pPr>
            <a:endParaRPr lang="en-US" sz="1050" dirty="0">
              <a:latin typeface="Huawei Sans" panose="020C0503030203020204" pitchFamily="34" charset="0"/>
              <a:cs typeface="Arial" pitchFamily="34" charset="0"/>
            </a:endParaRPr>
          </a:p>
        </p:txBody>
      </p:sp>
      <p:cxnSp>
        <p:nvCxnSpPr>
          <p:cNvPr id="443" name="直接连接符 442"/>
          <p:cNvCxnSpPr>
            <a:stCxn id="444" idx="3"/>
            <a:endCxn id="445" idx="0"/>
          </p:cNvCxnSpPr>
          <p:nvPr/>
        </p:nvCxnSpPr>
        <p:spPr>
          <a:xfrm>
            <a:off x="6298242" y="2122134"/>
            <a:ext cx="585028"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44" name="图片 4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5314" y="1924134"/>
            <a:ext cx="482928" cy="396000"/>
          </a:xfrm>
          <a:prstGeom prst="rect">
            <a:avLst/>
          </a:prstGeom>
        </p:spPr>
      </p:pic>
      <p:pic>
        <p:nvPicPr>
          <p:cNvPr id="445" name="图片 4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806" y="2466705"/>
            <a:ext cx="482928" cy="396000"/>
          </a:xfrm>
          <a:prstGeom prst="rect">
            <a:avLst/>
          </a:prstGeom>
        </p:spPr>
      </p:pic>
      <p:grpSp>
        <p:nvGrpSpPr>
          <p:cNvPr id="187" name="组合 186"/>
          <p:cNvGrpSpPr/>
          <p:nvPr/>
        </p:nvGrpSpPr>
        <p:grpSpPr>
          <a:xfrm>
            <a:off x="8936182" y="126000"/>
            <a:ext cx="3123818" cy="213120"/>
            <a:chOff x="8936182" y="126000"/>
            <a:chExt cx="3123818" cy="213120"/>
          </a:xfrm>
        </p:grpSpPr>
        <p:sp>
          <p:nvSpPr>
            <p:cNvPr id="188" name="五边形 187"/>
            <p:cNvSpPr/>
            <p:nvPr/>
          </p:nvSpPr>
          <p:spPr bwMode="auto">
            <a:xfrm>
              <a:off x="8936182" y="126000"/>
              <a:ext cx="1383336"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Types</a:t>
              </a:r>
            </a:p>
          </p:txBody>
        </p:sp>
        <p:sp>
          <p:nvSpPr>
            <p:cNvPr id="191" name="燕尾形 190"/>
            <p:cNvSpPr/>
            <p:nvPr/>
          </p:nvSpPr>
          <p:spPr bwMode="auto">
            <a:xfrm>
              <a:off x="10238921" y="126000"/>
              <a:ext cx="18210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Topologies</a:t>
              </a:r>
            </a:p>
          </p:txBody>
        </p:sp>
      </p:grpSp>
    </p:spTree>
    <p:extLst>
      <p:ext uri="{BB962C8B-B14F-4D97-AF65-F5344CB8AC3E}">
        <p14:creationId xmlns:p14="http://schemas.microsoft.com/office/powerpoint/2010/main" val="263137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t>Data Communication Network Basis</a:t>
            </a:r>
            <a:endParaRPr 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503702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文本占位符 169"/>
          <p:cNvSpPr>
            <a:spLocks noGrp="1"/>
          </p:cNvSpPr>
          <p:nvPr>
            <p:ph type="body" sz="quarter" idx="10"/>
          </p:nvPr>
        </p:nvSpPr>
        <p:spPr/>
        <p:txBody>
          <a:bodyPr wrap="square">
            <a:noAutofit/>
          </a:bodyPr>
          <a:lstStyle/>
          <a:p>
            <a:r>
              <a:rPr lang="en-US" sz="1800" dirty="0">
                <a:latin typeface="Huawei Sans" panose="020C0503030203020204" pitchFamily="34" charset="0"/>
              </a:rPr>
              <a:t>A network topology is a structured layout presented using transmission media (such as twisted pairs and optical fibers) to interconnect various devices (such as computer terminals, routers, and switches).</a:t>
            </a:r>
          </a:p>
          <a:p>
            <a:endParaRPr lang="zh-CN" altLang="en-US" sz="18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Network Topologies</a:t>
            </a:r>
          </a:p>
        </p:txBody>
      </p:sp>
      <p:grpSp>
        <p:nvGrpSpPr>
          <p:cNvPr id="169" name="组合 168"/>
          <p:cNvGrpSpPr/>
          <p:nvPr/>
        </p:nvGrpSpPr>
        <p:grpSpPr>
          <a:xfrm>
            <a:off x="3084041" y="2298410"/>
            <a:ext cx="4890842" cy="4060979"/>
            <a:chOff x="577017" y="1852735"/>
            <a:chExt cx="4890842" cy="4060979"/>
          </a:xfrm>
        </p:grpSpPr>
        <p:cxnSp>
          <p:nvCxnSpPr>
            <p:cNvPr id="72" name="直接连接符 71"/>
            <p:cNvCxnSpPr>
              <a:stCxn id="130" idx="3"/>
              <a:endCxn id="116" idx="1"/>
            </p:cNvCxnSpPr>
            <p:nvPr/>
          </p:nvCxnSpPr>
          <p:spPr>
            <a:xfrm flipH="1">
              <a:off x="577017" y="2960419"/>
              <a:ext cx="1952044"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13" idx="1"/>
              <a:endCxn id="120" idx="3"/>
            </p:cNvCxnSpPr>
            <p:nvPr/>
          </p:nvCxnSpPr>
          <p:spPr>
            <a:xfrm>
              <a:off x="3503300" y="2960419"/>
              <a:ext cx="196455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13" idx="3"/>
              <a:endCxn id="115" idx="1"/>
            </p:cNvCxnSpPr>
            <p:nvPr/>
          </p:nvCxnSpPr>
          <p:spPr>
            <a:xfrm flipH="1">
              <a:off x="2070131" y="2960419"/>
              <a:ext cx="197316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30" idx="1"/>
              <a:endCxn id="119" idx="3"/>
            </p:cNvCxnSpPr>
            <p:nvPr/>
          </p:nvCxnSpPr>
          <p:spPr>
            <a:xfrm>
              <a:off x="1989061" y="2960419"/>
              <a:ext cx="1987366"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11" idx="3"/>
              <a:endCxn id="112" idx="1"/>
            </p:cNvCxnSpPr>
            <p:nvPr/>
          </p:nvCxnSpPr>
          <p:spPr>
            <a:xfrm>
              <a:off x="2529061" y="2073822"/>
              <a:ext cx="97423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2407669" y="2920179"/>
              <a:ext cx="1219400" cy="72304"/>
              <a:chOff x="1190646" y="4299695"/>
              <a:chExt cx="2376264" cy="72304"/>
            </a:xfrm>
          </p:grpSpPr>
          <p:cxnSp>
            <p:nvCxnSpPr>
              <p:cNvPr id="150" name="直接连接符 149"/>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接连接符 78"/>
            <p:cNvCxnSpPr>
              <a:stCxn id="111" idx="2"/>
              <a:endCxn id="130" idx="0"/>
            </p:cNvCxnSpPr>
            <p:nvPr/>
          </p:nvCxnSpPr>
          <p:spPr>
            <a:xfrm>
              <a:off x="2259061"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12" idx="2"/>
              <a:endCxn id="113" idx="0"/>
            </p:cNvCxnSpPr>
            <p:nvPr/>
          </p:nvCxnSpPr>
          <p:spPr>
            <a:xfrm>
              <a:off x="3773300"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337554" y="4820710"/>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45711" y="4240089"/>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15" idx="3"/>
              <a:endCxn id="121" idx="1"/>
            </p:cNvCxnSpPr>
            <p:nvPr/>
          </p:nvCxnSpPr>
          <p:spPr>
            <a:xfrm flipH="1">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16" idx="1"/>
              <a:endCxn id="122" idx="3"/>
            </p:cNvCxnSpPr>
            <p:nvPr/>
          </p:nvCxnSpPr>
          <p:spPr>
            <a:xfrm>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973746" y="3985354"/>
              <a:ext cx="1219400" cy="72304"/>
              <a:chOff x="1190646" y="4299695"/>
              <a:chExt cx="2376264" cy="72304"/>
            </a:xfrm>
          </p:grpSpPr>
          <p:cxnSp>
            <p:nvCxnSpPr>
              <p:cNvPr id="148" name="直接连接符 147"/>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260280" y="4724235"/>
              <a:ext cx="362600" cy="369332"/>
            </a:xfrm>
            <a:prstGeom prst="rect">
              <a:avLst/>
            </a:prstGeom>
            <a:noFill/>
          </p:spPr>
          <p:txBody>
            <a:bodyPr wrap="square" rtlCol="0">
              <a:noAutofit/>
            </a:bodyPr>
            <a:lstStyle/>
            <a:p>
              <a:pPr fontAlgn="ctr"/>
              <a:r>
                <a:rPr lang="en-US" b="1">
                  <a:latin typeface="Huawei Sans" panose="020C0503030203020204" pitchFamily="34" charset="0"/>
                </a:rPr>
                <a:t>...</a:t>
              </a:r>
            </a:p>
          </p:txBody>
        </p:sp>
        <p:cxnSp>
          <p:nvCxnSpPr>
            <p:cNvPr id="93" name="直接连接符 92"/>
            <p:cNvCxnSpPr>
              <a:stCxn id="119" idx="2"/>
              <a:endCxn id="125" idx="0"/>
            </p:cNvCxnSpPr>
            <p:nvPr/>
          </p:nvCxnSpPr>
          <p:spPr>
            <a:xfrm>
              <a:off x="3706427"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0" idx="2"/>
              <a:endCxn id="126" idx="0"/>
            </p:cNvCxnSpPr>
            <p:nvPr/>
          </p:nvCxnSpPr>
          <p:spPr>
            <a:xfrm>
              <a:off x="5197859"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19" idx="1"/>
              <a:endCxn id="126" idx="3"/>
            </p:cNvCxnSpPr>
            <p:nvPr/>
          </p:nvCxnSpPr>
          <p:spPr>
            <a:xfrm>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5" idx="1"/>
              <a:endCxn id="120" idx="3"/>
            </p:cNvCxnSpPr>
            <p:nvPr/>
          </p:nvCxnSpPr>
          <p:spPr>
            <a:xfrm flipV="1">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841592" y="3985354"/>
              <a:ext cx="1219400" cy="72304"/>
              <a:chOff x="1190646" y="4299695"/>
              <a:chExt cx="2376264" cy="72304"/>
            </a:xfrm>
          </p:grpSpPr>
          <p:cxnSp>
            <p:nvCxnSpPr>
              <p:cNvPr id="144" name="直接连接符 143"/>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文本框 97"/>
            <p:cNvSpPr txBox="1"/>
            <p:nvPr/>
          </p:nvSpPr>
          <p:spPr>
            <a:xfrm>
              <a:off x="4128126" y="4908901"/>
              <a:ext cx="362600" cy="369332"/>
            </a:xfrm>
            <a:prstGeom prst="rect">
              <a:avLst/>
            </a:prstGeom>
            <a:noFill/>
          </p:spPr>
          <p:txBody>
            <a:bodyPr wrap="square" rtlCol="0">
              <a:noAutofit/>
            </a:bodyPr>
            <a:lstStyle/>
            <a:p>
              <a:pPr fontAlgn="ctr"/>
              <a:r>
                <a:rPr lang="en-US" b="1">
                  <a:latin typeface="Huawei Sans" panose="020C0503030203020204" pitchFamily="34" charset="0"/>
                </a:rPr>
                <a:t>...</a:t>
              </a:r>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061" y="1852735"/>
              <a:ext cx="540000" cy="442174"/>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300" y="1852735"/>
              <a:ext cx="540000" cy="442174"/>
            </a:xfrm>
            <a:prstGeom prst="rect">
              <a:avLst/>
            </a:prstGeom>
          </p:spPr>
        </p:pic>
        <p:pic>
          <p:nvPicPr>
            <p:cNvPr id="113" name="图片 11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03300" y="2739019"/>
              <a:ext cx="540000" cy="442800"/>
            </a:xfrm>
            <a:prstGeom prst="rect">
              <a:avLst/>
            </a:prstGeom>
          </p:spPr>
        </p:pic>
        <p:pic>
          <p:nvPicPr>
            <p:cNvPr id="115" name="图片 11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070131" y="3797289"/>
              <a:ext cx="540000" cy="442800"/>
            </a:xfrm>
            <a:prstGeom prst="rect">
              <a:avLst/>
            </a:prstGeom>
          </p:spPr>
        </p:pic>
        <p:pic>
          <p:nvPicPr>
            <p:cNvPr id="116" name="图片 11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7017" y="3797289"/>
              <a:ext cx="540000" cy="442800"/>
            </a:xfrm>
            <a:prstGeom prst="rect">
              <a:avLst/>
            </a:prstGeom>
          </p:spPr>
        </p:pic>
        <p:pic>
          <p:nvPicPr>
            <p:cNvPr id="119" name="图片 11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36427" y="3797289"/>
              <a:ext cx="540000" cy="442800"/>
            </a:xfrm>
            <a:prstGeom prst="rect">
              <a:avLst/>
            </a:prstGeom>
          </p:spPr>
        </p:pic>
        <p:pic>
          <p:nvPicPr>
            <p:cNvPr id="120" name="图片 11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927859" y="3797289"/>
              <a:ext cx="540000" cy="442800"/>
            </a:xfrm>
            <a:prstGeom prst="rect">
              <a:avLst/>
            </a:prstGeom>
          </p:spPr>
        </p:pic>
        <p:pic>
          <p:nvPicPr>
            <p:cNvPr id="121" name="图片 1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77017" y="4736460"/>
              <a:ext cx="540000" cy="442800"/>
            </a:xfrm>
            <a:prstGeom prst="rect">
              <a:avLst/>
            </a:prstGeom>
          </p:spPr>
        </p:pic>
        <p:pic>
          <p:nvPicPr>
            <p:cNvPr id="122" name="图片 12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070131" y="4736460"/>
              <a:ext cx="540000" cy="442800"/>
            </a:xfrm>
            <a:prstGeom prst="rect">
              <a:avLst/>
            </a:prstGeom>
          </p:spPr>
        </p:pic>
        <p:pic>
          <p:nvPicPr>
            <p:cNvPr id="125" name="图片 1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436427" y="4736460"/>
              <a:ext cx="540000" cy="442800"/>
            </a:xfrm>
            <a:prstGeom prst="rect">
              <a:avLst/>
            </a:prstGeom>
          </p:spPr>
        </p:pic>
        <p:pic>
          <p:nvPicPr>
            <p:cNvPr id="126" name="图片 1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27859" y="4736460"/>
              <a:ext cx="540000" cy="442800"/>
            </a:xfrm>
            <a:prstGeom prst="rect">
              <a:avLst/>
            </a:prstGeom>
          </p:spPr>
        </p:pic>
        <p:pic>
          <p:nvPicPr>
            <p:cNvPr id="127" name="图片 12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070131" y="5470914"/>
              <a:ext cx="540000" cy="442800"/>
            </a:xfrm>
            <a:prstGeom prst="rect">
              <a:avLst/>
            </a:prstGeom>
          </p:spPr>
        </p:pic>
        <p:pic>
          <p:nvPicPr>
            <p:cNvPr id="130" name="图片 12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989061" y="2739019"/>
              <a:ext cx="540000" cy="442800"/>
            </a:xfrm>
            <a:prstGeom prst="rect">
              <a:avLst/>
            </a:prstGeom>
          </p:spPr>
        </p:pic>
        <p:cxnSp>
          <p:nvCxnSpPr>
            <p:cNvPr id="131" name="直接连接符 130"/>
            <p:cNvCxnSpPr>
              <a:stCxn id="122" idx="0"/>
              <a:endCxn id="115" idx="2"/>
            </p:cNvCxnSpPr>
            <p:nvPr/>
          </p:nvCxnSpPr>
          <p:spPr>
            <a:xfrm flipV="1">
              <a:off x="2340131"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8" name="图片 157" descr="AC-蓝.png"/>
            <p:cNvPicPr>
              <a:picLocks noChangeAspect="1"/>
            </p:cNvPicPr>
            <p:nvPr/>
          </p:nvPicPr>
          <p:blipFill>
            <a:blip r:embed="rId8" cstate="print"/>
            <a:stretch>
              <a:fillRect/>
            </a:stretch>
          </p:blipFill>
          <p:spPr>
            <a:xfrm>
              <a:off x="973746" y="2448026"/>
              <a:ext cx="540000" cy="441818"/>
            </a:xfrm>
            <a:prstGeom prst="rect">
              <a:avLst/>
            </a:prstGeom>
          </p:spPr>
        </p:pic>
        <p:pic>
          <p:nvPicPr>
            <p:cNvPr id="159" name="图片 158" descr="AC-蓝.png"/>
            <p:cNvPicPr>
              <a:picLocks noChangeAspect="1"/>
            </p:cNvPicPr>
            <p:nvPr/>
          </p:nvPicPr>
          <p:blipFill>
            <a:blip r:embed="rId8" cstate="print"/>
            <a:stretch>
              <a:fillRect/>
            </a:stretch>
          </p:blipFill>
          <p:spPr>
            <a:xfrm>
              <a:off x="4516737" y="2448026"/>
              <a:ext cx="540000" cy="441818"/>
            </a:xfrm>
            <a:prstGeom prst="rect">
              <a:avLst/>
            </a:prstGeom>
          </p:spPr>
        </p:pic>
        <p:cxnSp>
          <p:nvCxnSpPr>
            <p:cNvPr id="160" name="直接连接符 159"/>
            <p:cNvCxnSpPr>
              <a:stCxn id="158" idx="3"/>
              <a:endCxn id="130" idx="1"/>
            </p:cNvCxnSpPr>
            <p:nvPr/>
          </p:nvCxnSpPr>
          <p:spPr>
            <a:xfrm>
              <a:off x="1513746" y="2668935"/>
              <a:ext cx="475315"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13" idx="3"/>
              <a:endCxn id="159" idx="1"/>
            </p:cNvCxnSpPr>
            <p:nvPr/>
          </p:nvCxnSpPr>
          <p:spPr>
            <a:xfrm flipV="1">
              <a:off x="4043300" y="2668935"/>
              <a:ext cx="473437"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2968130" y="285241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67" name="椭圆 166"/>
            <p:cNvSpPr/>
            <p:nvPr/>
          </p:nvSpPr>
          <p:spPr>
            <a:xfrm>
              <a:off x="1543740"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68" name="椭圆 167"/>
            <p:cNvSpPr/>
            <p:nvPr/>
          </p:nvSpPr>
          <p:spPr>
            <a:xfrm>
              <a:off x="4402483"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174" name="圆角矩形标注 173"/>
          <p:cNvSpPr/>
          <p:nvPr/>
        </p:nvSpPr>
        <p:spPr>
          <a:xfrm>
            <a:off x="8108016" y="2889371"/>
            <a:ext cx="2756516" cy="1383089"/>
          </a:xfrm>
          <a:prstGeom prst="wedgeRoundRectCallout">
            <a:avLst>
              <a:gd name="adj1" fmla="val -64131"/>
              <a:gd name="adj2" fmla="val -36525"/>
              <a:gd name="adj3" fmla="val 16667"/>
            </a:avLst>
          </a:prstGeom>
          <a:solidFill>
            <a:srgbClr val="F3FBFE"/>
          </a:solidFill>
          <a:ln w="12700" cap="flat" cmpd="sng" algn="ctr">
            <a:solidFill>
              <a:srgbClr val="99DFF9"/>
            </a:solidFill>
            <a:prstDash val="solid"/>
            <a:miter lim="800000"/>
          </a:ln>
          <a:effectLst/>
        </p:spPr>
        <p:txBody>
          <a:bodyPr wrap="square" rtlCol="0" anchor="ctr">
            <a:noAutofit/>
          </a:bodyPr>
          <a:lstStyle/>
          <a:p>
            <a:pPr defTabSz="914400" fontAlgn="ctr"/>
            <a:r>
              <a:rPr lang="en-US" sz="1400" dirty="0">
                <a:solidFill>
                  <a:schemeClr val="tx1"/>
                </a:solidFill>
                <a:latin typeface="Huawei Sans" panose="020C0503030203020204" pitchFamily="34" charset="0"/>
                <a:ea typeface="方正兰亭黑简体"/>
              </a:rPr>
              <a:t>The network topology is used to describe the physical or logical structure of a network in the network engineering field, and is a very important network concept.</a:t>
            </a:r>
          </a:p>
        </p:txBody>
      </p:sp>
      <p:grpSp>
        <p:nvGrpSpPr>
          <p:cNvPr id="60" name="组合 59"/>
          <p:cNvGrpSpPr/>
          <p:nvPr/>
        </p:nvGrpSpPr>
        <p:grpSpPr>
          <a:xfrm>
            <a:off x="8936182" y="126000"/>
            <a:ext cx="3123818" cy="213120"/>
            <a:chOff x="8936182" y="126000"/>
            <a:chExt cx="3123818" cy="213120"/>
          </a:xfrm>
        </p:grpSpPr>
        <p:sp>
          <p:nvSpPr>
            <p:cNvPr id="61" name="五边形 60"/>
            <p:cNvSpPr/>
            <p:nvPr/>
          </p:nvSpPr>
          <p:spPr bwMode="auto">
            <a:xfrm>
              <a:off x="8936182" y="126000"/>
              <a:ext cx="1383336"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Types</a:t>
              </a:r>
            </a:p>
          </p:txBody>
        </p:sp>
        <p:sp>
          <p:nvSpPr>
            <p:cNvPr id="62" name="燕尾形 61"/>
            <p:cNvSpPr/>
            <p:nvPr/>
          </p:nvSpPr>
          <p:spPr bwMode="auto">
            <a:xfrm>
              <a:off x="10238921" y="126000"/>
              <a:ext cx="1821079"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Topologies</a:t>
              </a:r>
            </a:p>
          </p:txBody>
        </p:sp>
      </p:grpSp>
    </p:spTree>
    <p:extLst>
      <p:ext uri="{BB962C8B-B14F-4D97-AF65-F5344CB8AC3E}">
        <p14:creationId xmlns:p14="http://schemas.microsoft.com/office/powerpoint/2010/main" val="3327708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sz="2000" dirty="0">
                <a:latin typeface="Huawei Sans" panose="020C0503030203020204" pitchFamily="34" charset="0"/>
              </a:rPr>
              <a:t>Network topologies are classified into star, bus, ring, tree, full-mesh, and partial-mesh network topologies.</a:t>
            </a:r>
          </a:p>
          <a:p>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Network Topology Types</a:t>
            </a:r>
          </a:p>
        </p:txBody>
      </p:sp>
      <p:grpSp>
        <p:nvGrpSpPr>
          <p:cNvPr id="6" name="组合 5"/>
          <p:cNvGrpSpPr/>
          <p:nvPr/>
        </p:nvGrpSpPr>
        <p:grpSpPr>
          <a:xfrm>
            <a:off x="1685510" y="2366882"/>
            <a:ext cx="900100" cy="936104"/>
            <a:chOff x="2603612" y="2348880"/>
            <a:chExt cx="900100" cy="936104"/>
          </a:xfrm>
        </p:grpSpPr>
        <p:sp>
          <p:nvSpPr>
            <p:cNvPr id="7" name="流程图: 联系 6"/>
            <p:cNvSpPr/>
            <p:nvPr/>
          </p:nvSpPr>
          <p:spPr bwMode="auto">
            <a:xfrm>
              <a:off x="2963652" y="234888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流程图: 联系 7"/>
            <p:cNvSpPr/>
            <p:nvPr/>
          </p:nvSpPr>
          <p:spPr bwMode="auto">
            <a:xfrm>
              <a:off x="296365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 name="流程图: 联系 8"/>
            <p:cNvSpPr/>
            <p:nvPr/>
          </p:nvSpPr>
          <p:spPr bwMode="auto">
            <a:xfrm>
              <a:off x="2963652" y="31049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 name="流程图: 联系 9"/>
            <p:cNvSpPr/>
            <p:nvPr/>
          </p:nvSpPr>
          <p:spPr bwMode="auto">
            <a:xfrm>
              <a:off x="260361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流程图: 联系 10"/>
            <p:cNvSpPr/>
            <p:nvPr/>
          </p:nvSpPr>
          <p:spPr bwMode="auto">
            <a:xfrm>
              <a:off x="332369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2" name="直接连接符 11"/>
            <p:cNvCxnSpPr>
              <a:stCxn id="7" idx="4"/>
              <a:endCxn id="8" idx="0"/>
            </p:cNvCxnSpPr>
            <p:nvPr/>
          </p:nvCxnSpPr>
          <p:spPr bwMode="auto">
            <a:xfrm>
              <a:off x="3053662" y="2528900"/>
              <a:ext cx="0" cy="189021"/>
            </a:xfrm>
            <a:prstGeom prst="line">
              <a:avLst/>
            </a:prstGeom>
            <a:solidFill>
              <a:srgbClr val="F3FBFE"/>
            </a:solidFill>
            <a:ln w="19050" cap="flat" cmpd="sng" algn="ctr">
              <a:solidFill>
                <a:srgbClr val="00B0F0"/>
              </a:solidFill>
              <a:prstDash val="solid"/>
              <a:miter lim="800000"/>
            </a:ln>
            <a:effectLst/>
          </p:spPr>
        </p:cxnSp>
        <p:cxnSp>
          <p:nvCxnSpPr>
            <p:cNvPr id="13" name="直接连接符 12"/>
            <p:cNvCxnSpPr>
              <a:stCxn id="11" idx="2"/>
              <a:endCxn id="8" idx="6"/>
            </p:cNvCxnSpPr>
            <p:nvPr/>
          </p:nvCxnSpPr>
          <p:spPr bwMode="auto">
            <a:xfrm flipH="1">
              <a:off x="3143672" y="2807931"/>
              <a:ext cx="180020" cy="0"/>
            </a:xfrm>
            <a:prstGeom prst="line">
              <a:avLst/>
            </a:prstGeom>
            <a:solidFill>
              <a:srgbClr val="F3FBFE"/>
            </a:solidFill>
            <a:ln w="19050" cap="flat" cmpd="sng" algn="ctr">
              <a:solidFill>
                <a:srgbClr val="00B0F0"/>
              </a:solidFill>
              <a:prstDash val="solid"/>
              <a:miter lim="800000"/>
            </a:ln>
            <a:effectLst/>
          </p:spPr>
        </p:cxnSp>
        <p:cxnSp>
          <p:nvCxnSpPr>
            <p:cNvPr id="14" name="直接连接符 13"/>
            <p:cNvCxnSpPr>
              <a:stCxn id="8" idx="4"/>
              <a:endCxn id="9" idx="0"/>
            </p:cNvCxnSpPr>
            <p:nvPr/>
          </p:nvCxnSpPr>
          <p:spPr bwMode="auto">
            <a:xfrm>
              <a:off x="3053662" y="2897941"/>
              <a:ext cx="0" cy="207023"/>
            </a:xfrm>
            <a:prstGeom prst="line">
              <a:avLst/>
            </a:prstGeom>
            <a:solidFill>
              <a:srgbClr val="F3FBFE"/>
            </a:solidFill>
            <a:ln w="19050" cap="flat" cmpd="sng" algn="ctr">
              <a:solidFill>
                <a:srgbClr val="00B0F0"/>
              </a:solidFill>
              <a:prstDash val="solid"/>
              <a:miter lim="800000"/>
            </a:ln>
            <a:effectLst/>
          </p:spPr>
        </p:cxnSp>
        <p:cxnSp>
          <p:nvCxnSpPr>
            <p:cNvPr id="15" name="直接连接符 14"/>
            <p:cNvCxnSpPr>
              <a:stCxn id="8" idx="2"/>
              <a:endCxn id="10" idx="6"/>
            </p:cNvCxnSpPr>
            <p:nvPr/>
          </p:nvCxnSpPr>
          <p:spPr bwMode="auto">
            <a:xfrm flipH="1">
              <a:off x="2783632" y="2807931"/>
              <a:ext cx="180020" cy="0"/>
            </a:xfrm>
            <a:prstGeom prst="line">
              <a:avLst/>
            </a:prstGeom>
            <a:solidFill>
              <a:srgbClr val="F3FBFE"/>
            </a:solidFill>
            <a:ln w="19050" cap="flat" cmpd="sng" algn="ctr">
              <a:solidFill>
                <a:srgbClr val="00B0F0"/>
              </a:solidFill>
              <a:prstDash val="solid"/>
              <a:miter lim="800000"/>
            </a:ln>
            <a:effectLst/>
          </p:spPr>
        </p:cxnSp>
      </p:grpSp>
      <p:grpSp>
        <p:nvGrpSpPr>
          <p:cNvPr id="16" name="组合 15"/>
          <p:cNvGrpSpPr/>
          <p:nvPr/>
        </p:nvGrpSpPr>
        <p:grpSpPr>
          <a:xfrm>
            <a:off x="3611724" y="2452392"/>
            <a:ext cx="1656184" cy="765085"/>
            <a:chOff x="5267908" y="2447891"/>
            <a:chExt cx="1656184" cy="765085"/>
          </a:xfrm>
        </p:grpSpPr>
        <p:cxnSp>
          <p:nvCxnSpPr>
            <p:cNvPr id="17" name="直接连接符 16"/>
            <p:cNvCxnSpPr/>
            <p:nvPr/>
          </p:nvCxnSpPr>
          <p:spPr bwMode="auto">
            <a:xfrm>
              <a:off x="5267908" y="2636912"/>
              <a:ext cx="0" cy="396044"/>
            </a:xfrm>
            <a:prstGeom prst="line">
              <a:avLst/>
            </a:prstGeom>
            <a:solidFill>
              <a:srgbClr val="F3FBFE"/>
            </a:solidFill>
            <a:ln w="19050" cap="flat" cmpd="sng" algn="ctr">
              <a:solidFill>
                <a:srgbClr val="00B0F0"/>
              </a:solidFill>
              <a:prstDash val="solid"/>
              <a:miter lim="800000"/>
            </a:ln>
            <a:effectLst/>
          </p:spPr>
        </p:cxnSp>
        <p:cxnSp>
          <p:nvCxnSpPr>
            <p:cNvPr id="18" name="直接连接符 17"/>
            <p:cNvCxnSpPr/>
            <p:nvPr/>
          </p:nvCxnSpPr>
          <p:spPr bwMode="auto">
            <a:xfrm>
              <a:off x="6924092" y="2636912"/>
              <a:ext cx="0" cy="396044"/>
            </a:xfrm>
            <a:prstGeom prst="line">
              <a:avLst/>
            </a:prstGeom>
            <a:solidFill>
              <a:srgbClr val="F3FBFE"/>
            </a:solidFill>
            <a:ln w="19050" cap="flat" cmpd="sng" algn="ctr">
              <a:solidFill>
                <a:srgbClr val="00B0F0"/>
              </a:solidFill>
              <a:prstDash val="solid"/>
              <a:miter lim="800000"/>
            </a:ln>
            <a:effectLst/>
          </p:spPr>
        </p:cxnSp>
        <p:cxnSp>
          <p:nvCxnSpPr>
            <p:cNvPr id="19" name="直接连接符 18"/>
            <p:cNvCxnSpPr/>
            <p:nvPr/>
          </p:nvCxnSpPr>
          <p:spPr bwMode="auto">
            <a:xfrm>
              <a:off x="5267908" y="2816932"/>
              <a:ext cx="1656184" cy="0"/>
            </a:xfrm>
            <a:prstGeom prst="line">
              <a:avLst/>
            </a:prstGeom>
            <a:solidFill>
              <a:srgbClr val="F3FBFE"/>
            </a:solidFill>
            <a:ln w="19050" cap="flat" cmpd="sng" algn="ctr">
              <a:solidFill>
                <a:srgbClr val="00B0F0"/>
              </a:solidFill>
              <a:prstDash val="solid"/>
              <a:miter lim="800000"/>
            </a:ln>
            <a:effectLst/>
          </p:spPr>
        </p:cxnSp>
        <p:sp>
          <p:nvSpPr>
            <p:cNvPr id="20" name="流程图: 联系 19"/>
            <p:cNvSpPr/>
            <p:nvPr/>
          </p:nvSpPr>
          <p:spPr bwMode="auto">
            <a:xfrm>
              <a:off x="5375920"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1" name="直接连接符 20"/>
            <p:cNvCxnSpPr>
              <a:stCxn id="20" idx="4"/>
            </p:cNvCxnSpPr>
            <p:nvPr/>
          </p:nvCxnSpPr>
          <p:spPr bwMode="auto">
            <a:xfrm>
              <a:off x="5465930" y="2627911"/>
              <a:ext cx="0" cy="189021"/>
            </a:xfrm>
            <a:prstGeom prst="line">
              <a:avLst/>
            </a:prstGeom>
            <a:solidFill>
              <a:srgbClr val="F3FBFE"/>
            </a:solidFill>
            <a:ln w="19050" cap="flat" cmpd="sng" algn="ctr">
              <a:solidFill>
                <a:srgbClr val="00B0F0"/>
              </a:solidFill>
              <a:prstDash val="solid"/>
              <a:miter lim="800000"/>
            </a:ln>
            <a:effectLst/>
          </p:spPr>
        </p:cxnSp>
        <p:sp>
          <p:nvSpPr>
            <p:cNvPr id="22" name="流程图: 联系 21"/>
            <p:cNvSpPr/>
            <p:nvPr/>
          </p:nvSpPr>
          <p:spPr bwMode="auto">
            <a:xfrm>
              <a:off x="5987988"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3" name="直接连接符 22"/>
            <p:cNvCxnSpPr>
              <a:stCxn id="22" idx="4"/>
            </p:cNvCxnSpPr>
            <p:nvPr/>
          </p:nvCxnSpPr>
          <p:spPr bwMode="auto">
            <a:xfrm>
              <a:off x="6077998" y="2627911"/>
              <a:ext cx="0" cy="189021"/>
            </a:xfrm>
            <a:prstGeom prst="line">
              <a:avLst/>
            </a:prstGeom>
            <a:solidFill>
              <a:srgbClr val="F3FBFE"/>
            </a:solidFill>
            <a:ln w="19050" cap="flat" cmpd="sng" algn="ctr">
              <a:solidFill>
                <a:srgbClr val="00B0F0"/>
              </a:solidFill>
              <a:prstDash val="solid"/>
              <a:miter lim="800000"/>
            </a:ln>
            <a:effectLst/>
          </p:spPr>
        </p:cxnSp>
        <p:sp>
          <p:nvSpPr>
            <p:cNvPr id="24" name="流程图: 联系 23"/>
            <p:cNvSpPr/>
            <p:nvPr/>
          </p:nvSpPr>
          <p:spPr bwMode="auto">
            <a:xfrm>
              <a:off x="6564052"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5" name="直接连接符 24"/>
            <p:cNvCxnSpPr>
              <a:stCxn id="24" idx="4"/>
            </p:cNvCxnSpPr>
            <p:nvPr/>
          </p:nvCxnSpPr>
          <p:spPr bwMode="auto">
            <a:xfrm>
              <a:off x="6654062" y="2627911"/>
              <a:ext cx="0" cy="189021"/>
            </a:xfrm>
            <a:prstGeom prst="line">
              <a:avLst/>
            </a:prstGeom>
            <a:solidFill>
              <a:srgbClr val="F3FBFE"/>
            </a:solidFill>
            <a:ln w="19050" cap="flat" cmpd="sng" algn="ctr">
              <a:solidFill>
                <a:srgbClr val="00B0F0"/>
              </a:solidFill>
              <a:prstDash val="solid"/>
              <a:miter lim="800000"/>
            </a:ln>
            <a:effectLst/>
          </p:spPr>
        </p:cxnSp>
        <p:sp>
          <p:nvSpPr>
            <p:cNvPr id="26" name="流程图: 联系 25"/>
            <p:cNvSpPr/>
            <p:nvPr/>
          </p:nvSpPr>
          <p:spPr bwMode="auto">
            <a:xfrm>
              <a:off x="5663952"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7" name="直接连接符 26"/>
            <p:cNvCxnSpPr>
              <a:endCxn id="26" idx="0"/>
            </p:cNvCxnSpPr>
            <p:nvPr/>
          </p:nvCxnSpPr>
          <p:spPr bwMode="auto">
            <a:xfrm>
              <a:off x="5753962" y="2825933"/>
              <a:ext cx="0" cy="207023"/>
            </a:xfrm>
            <a:prstGeom prst="line">
              <a:avLst/>
            </a:prstGeom>
            <a:solidFill>
              <a:srgbClr val="F3FBFE"/>
            </a:solidFill>
            <a:ln w="19050" cap="flat" cmpd="sng" algn="ctr">
              <a:solidFill>
                <a:srgbClr val="00B0F0"/>
              </a:solidFill>
              <a:prstDash val="solid"/>
              <a:miter lim="800000"/>
            </a:ln>
            <a:effectLst/>
          </p:spPr>
        </p:cxnSp>
        <p:sp>
          <p:nvSpPr>
            <p:cNvPr id="28" name="流程图: 联系 27"/>
            <p:cNvSpPr/>
            <p:nvPr/>
          </p:nvSpPr>
          <p:spPr bwMode="auto">
            <a:xfrm>
              <a:off x="6276020"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9" name="直接连接符 28"/>
            <p:cNvCxnSpPr>
              <a:endCxn id="28" idx="0"/>
            </p:cNvCxnSpPr>
            <p:nvPr/>
          </p:nvCxnSpPr>
          <p:spPr bwMode="auto">
            <a:xfrm>
              <a:off x="6366030" y="2825933"/>
              <a:ext cx="0" cy="207023"/>
            </a:xfrm>
            <a:prstGeom prst="line">
              <a:avLst/>
            </a:prstGeom>
            <a:solidFill>
              <a:srgbClr val="F3FBFE"/>
            </a:solidFill>
            <a:ln w="19050" cap="flat" cmpd="sng" algn="ctr">
              <a:solidFill>
                <a:srgbClr val="00B0F0"/>
              </a:solidFill>
              <a:prstDash val="solid"/>
              <a:miter lim="800000"/>
            </a:ln>
            <a:effectLst/>
          </p:spPr>
        </p:cxnSp>
      </p:grpSp>
      <p:grpSp>
        <p:nvGrpSpPr>
          <p:cNvPr id="30" name="组合 29"/>
          <p:cNvGrpSpPr/>
          <p:nvPr/>
        </p:nvGrpSpPr>
        <p:grpSpPr>
          <a:xfrm>
            <a:off x="6324607" y="2258870"/>
            <a:ext cx="1332148" cy="1152128"/>
            <a:chOff x="8652284" y="2258870"/>
            <a:chExt cx="1332148" cy="1152128"/>
          </a:xfrm>
        </p:grpSpPr>
        <p:sp>
          <p:nvSpPr>
            <p:cNvPr id="31" name="流程图: 联系 30"/>
            <p:cNvSpPr/>
            <p:nvPr/>
          </p:nvSpPr>
          <p:spPr bwMode="auto">
            <a:xfrm>
              <a:off x="9228348" y="225887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2" name="流程图: 联系 31"/>
            <p:cNvSpPr/>
            <p:nvPr/>
          </p:nvSpPr>
          <p:spPr bwMode="auto">
            <a:xfrm>
              <a:off x="8652284"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3" name="流程图: 联系 32"/>
            <p:cNvSpPr/>
            <p:nvPr/>
          </p:nvSpPr>
          <p:spPr bwMode="auto">
            <a:xfrm>
              <a:off x="9804412"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4" name="流程图: 联系 33"/>
            <p:cNvSpPr/>
            <p:nvPr/>
          </p:nvSpPr>
          <p:spPr bwMode="auto">
            <a:xfrm>
              <a:off x="8904312"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5" name="流程图: 联系 34"/>
            <p:cNvSpPr/>
            <p:nvPr/>
          </p:nvSpPr>
          <p:spPr bwMode="auto">
            <a:xfrm>
              <a:off x="9552384"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36" name="直接连接符 35"/>
            <p:cNvCxnSpPr>
              <a:stCxn id="32" idx="0"/>
              <a:endCxn id="31" idx="2"/>
            </p:cNvCxnSpPr>
            <p:nvPr/>
          </p:nvCxnSpPr>
          <p:spPr bwMode="auto">
            <a:xfrm flipV="1">
              <a:off x="8742294"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7" name="直接连接符 36"/>
            <p:cNvCxnSpPr>
              <a:stCxn id="32" idx="4"/>
              <a:endCxn id="34" idx="1"/>
            </p:cNvCxnSpPr>
            <p:nvPr/>
          </p:nvCxnSpPr>
          <p:spPr bwMode="auto">
            <a:xfrm>
              <a:off x="8742294"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8" name="直接连接符 37"/>
            <p:cNvCxnSpPr>
              <a:stCxn id="31" idx="6"/>
              <a:endCxn id="33" idx="0"/>
            </p:cNvCxnSpPr>
            <p:nvPr/>
          </p:nvCxnSpPr>
          <p:spPr bwMode="auto">
            <a:xfrm>
              <a:off x="9408368"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9" name="直接连接符 38"/>
            <p:cNvCxnSpPr>
              <a:stCxn id="35" idx="7"/>
              <a:endCxn id="33" idx="4"/>
            </p:cNvCxnSpPr>
            <p:nvPr/>
          </p:nvCxnSpPr>
          <p:spPr bwMode="auto">
            <a:xfrm flipV="1">
              <a:off x="9706041"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40" name="直接连接符 39"/>
            <p:cNvCxnSpPr>
              <a:stCxn id="34" idx="6"/>
              <a:endCxn id="35" idx="2"/>
            </p:cNvCxnSpPr>
            <p:nvPr/>
          </p:nvCxnSpPr>
          <p:spPr bwMode="auto">
            <a:xfrm>
              <a:off x="9084332" y="3320988"/>
              <a:ext cx="468052" cy="0"/>
            </a:xfrm>
            <a:prstGeom prst="line">
              <a:avLst/>
            </a:prstGeom>
            <a:solidFill>
              <a:srgbClr val="F3FBFE"/>
            </a:solidFill>
            <a:ln w="19050" cap="flat" cmpd="sng" algn="ctr">
              <a:solidFill>
                <a:srgbClr val="00B0F0"/>
              </a:solidFill>
              <a:prstDash val="solid"/>
              <a:miter lim="800000"/>
            </a:ln>
            <a:effectLst/>
          </p:spPr>
        </p:cxnSp>
      </p:grpSp>
      <p:grpSp>
        <p:nvGrpSpPr>
          <p:cNvPr id="41" name="组合 40"/>
          <p:cNvGrpSpPr/>
          <p:nvPr/>
        </p:nvGrpSpPr>
        <p:grpSpPr>
          <a:xfrm>
            <a:off x="1415480" y="4311098"/>
            <a:ext cx="1440160" cy="1044116"/>
            <a:chOff x="2351584" y="4041068"/>
            <a:chExt cx="1440160" cy="1044116"/>
          </a:xfrm>
        </p:grpSpPr>
        <p:sp>
          <p:nvSpPr>
            <p:cNvPr id="42" name="流程图: 联系 41"/>
            <p:cNvSpPr/>
            <p:nvPr/>
          </p:nvSpPr>
          <p:spPr bwMode="auto">
            <a:xfrm>
              <a:off x="2999656" y="40410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3" name="流程图: 联系 42"/>
            <p:cNvSpPr/>
            <p:nvPr/>
          </p:nvSpPr>
          <p:spPr bwMode="auto">
            <a:xfrm>
              <a:off x="2999656" y="436510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4" name="流程图: 联系 43"/>
            <p:cNvSpPr/>
            <p:nvPr/>
          </p:nvSpPr>
          <p:spPr bwMode="auto">
            <a:xfrm>
              <a:off x="235158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流程图: 联系 44"/>
            <p:cNvSpPr/>
            <p:nvPr/>
          </p:nvSpPr>
          <p:spPr bwMode="auto">
            <a:xfrm>
              <a:off x="2603612"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6" name="流程图: 联系 45"/>
            <p:cNvSpPr/>
            <p:nvPr/>
          </p:nvSpPr>
          <p:spPr bwMode="auto">
            <a:xfrm>
              <a:off x="3395700"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47" name="直接连接符 46"/>
            <p:cNvCxnSpPr>
              <a:stCxn id="42" idx="4"/>
              <a:endCxn id="43" idx="0"/>
            </p:cNvCxnSpPr>
            <p:nvPr/>
          </p:nvCxnSpPr>
          <p:spPr bwMode="auto">
            <a:xfrm>
              <a:off x="3089666" y="4221088"/>
              <a:ext cx="0" cy="144016"/>
            </a:xfrm>
            <a:prstGeom prst="line">
              <a:avLst/>
            </a:prstGeom>
            <a:solidFill>
              <a:srgbClr val="F3FBFE"/>
            </a:solidFill>
            <a:ln w="19050" cap="flat" cmpd="sng" algn="ctr">
              <a:solidFill>
                <a:srgbClr val="00B0F0"/>
              </a:solidFill>
              <a:prstDash val="solid"/>
              <a:miter lim="800000"/>
            </a:ln>
            <a:effectLst/>
          </p:spPr>
        </p:cxnSp>
        <p:cxnSp>
          <p:nvCxnSpPr>
            <p:cNvPr id="48" name="直接连接符 47"/>
            <p:cNvCxnSpPr>
              <a:stCxn id="46" idx="1"/>
              <a:endCxn id="43" idx="6"/>
            </p:cNvCxnSpPr>
            <p:nvPr/>
          </p:nvCxnSpPr>
          <p:spPr bwMode="auto">
            <a:xfrm flipH="1" flipV="1">
              <a:off x="3179676" y="4455114"/>
              <a:ext cx="242387" cy="188381"/>
            </a:xfrm>
            <a:prstGeom prst="line">
              <a:avLst/>
            </a:prstGeom>
            <a:solidFill>
              <a:srgbClr val="F3FBFE"/>
            </a:solidFill>
            <a:ln w="19050" cap="flat" cmpd="sng" algn="ctr">
              <a:solidFill>
                <a:srgbClr val="00B0F0"/>
              </a:solidFill>
              <a:prstDash val="solid"/>
              <a:miter lim="800000"/>
            </a:ln>
            <a:effectLst/>
          </p:spPr>
        </p:cxnSp>
        <p:cxnSp>
          <p:nvCxnSpPr>
            <p:cNvPr id="49" name="直接连接符 48"/>
            <p:cNvCxnSpPr>
              <a:stCxn id="45" idx="3"/>
              <a:endCxn id="44" idx="0"/>
            </p:cNvCxnSpPr>
            <p:nvPr/>
          </p:nvCxnSpPr>
          <p:spPr bwMode="auto">
            <a:xfrm flipH="1">
              <a:off x="2441594" y="4770789"/>
              <a:ext cx="188381" cy="134375"/>
            </a:xfrm>
            <a:prstGeom prst="line">
              <a:avLst/>
            </a:prstGeom>
            <a:solidFill>
              <a:srgbClr val="F3FBFE"/>
            </a:solidFill>
            <a:ln w="19050" cap="flat" cmpd="sng" algn="ctr">
              <a:solidFill>
                <a:srgbClr val="00B0F0"/>
              </a:solidFill>
              <a:prstDash val="solid"/>
              <a:miter lim="800000"/>
            </a:ln>
            <a:effectLst/>
          </p:spPr>
        </p:cxnSp>
        <p:cxnSp>
          <p:nvCxnSpPr>
            <p:cNvPr id="50" name="直接连接符 49"/>
            <p:cNvCxnSpPr>
              <a:stCxn id="43" idx="2"/>
              <a:endCxn id="45" idx="7"/>
            </p:cNvCxnSpPr>
            <p:nvPr/>
          </p:nvCxnSpPr>
          <p:spPr bwMode="auto">
            <a:xfrm flipH="1">
              <a:off x="2757269" y="4455114"/>
              <a:ext cx="242387" cy="188381"/>
            </a:xfrm>
            <a:prstGeom prst="line">
              <a:avLst/>
            </a:prstGeom>
            <a:solidFill>
              <a:srgbClr val="F3FBFE"/>
            </a:solidFill>
            <a:ln w="19050" cap="flat" cmpd="sng" algn="ctr">
              <a:solidFill>
                <a:srgbClr val="00B0F0"/>
              </a:solidFill>
              <a:prstDash val="solid"/>
              <a:miter lim="800000"/>
            </a:ln>
            <a:effectLst/>
          </p:spPr>
        </p:cxnSp>
        <p:sp>
          <p:nvSpPr>
            <p:cNvPr id="51" name="流程图: 联系 50"/>
            <p:cNvSpPr/>
            <p:nvPr/>
          </p:nvSpPr>
          <p:spPr bwMode="auto">
            <a:xfrm>
              <a:off x="2585610"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2" name="直接连接符 51"/>
            <p:cNvCxnSpPr>
              <a:stCxn id="45" idx="4"/>
              <a:endCxn id="51" idx="0"/>
            </p:cNvCxnSpPr>
            <p:nvPr/>
          </p:nvCxnSpPr>
          <p:spPr bwMode="auto">
            <a:xfrm flipH="1">
              <a:off x="2675620" y="4797152"/>
              <a:ext cx="18002" cy="108012"/>
            </a:xfrm>
            <a:prstGeom prst="line">
              <a:avLst/>
            </a:prstGeom>
            <a:solidFill>
              <a:srgbClr val="F3FBFE"/>
            </a:solidFill>
            <a:ln w="19050" cap="flat" cmpd="sng" algn="ctr">
              <a:solidFill>
                <a:srgbClr val="00B0F0"/>
              </a:solidFill>
              <a:prstDash val="solid"/>
              <a:miter lim="800000"/>
            </a:ln>
            <a:effectLst/>
          </p:spPr>
        </p:cxnSp>
        <p:sp>
          <p:nvSpPr>
            <p:cNvPr id="53" name="流程图: 联系 52"/>
            <p:cNvSpPr/>
            <p:nvPr/>
          </p:nvSpPr>
          <p:spPr bwMode="auto">
            <a:xfrm>
              <a:off x="2819636"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4" name="直接连接符 53"/>
            <p:cNvCxnSpPr>
              <a:stCxn id="45" idx="5"/>
              <a:endCxn id="53" idx="0"/>
            </p:cNvCxnSpPr>
            <p:nvPr/>
          </p:nvCxnSpPr>
          <p:spPr bwMode="auto">
            <a:xfrm>
              <a:off x="2757269" y="4770789"/>
              <a:ext cx="152377" cy="134375"/>
            </a:xfrm>
            <a:prstGeom prst="line">
              <a:avLst/>
            </a:prstGeom>
            <a:solidFill>
              <a:srgbClr val="F3FBFE"/>
            </a:solidFill>
            <a:ln w="19050" cap="flat" cmpd="sng" algn="ctr">
              <a:solidFill>
                <a:srgbClr val="00B0F0"/>
              </a:solidFill>
              <a:prstDash val="solid"/>
              <a:miter lim="800000"/>
            </a:ln>
            <a:effectLst/>
          </p:spPr>
        </p:cxnSp>
        <p:sp>
          <p:nvSpPr>
            <p:cNvPr id="55" name="流程图: 联系 54"/>
            <p:cNvSpPr/>
            <p:nvPr/>
          </p:nvSpPr>
          <p:spPr bwMode="auto">
            <a:xfrm>
              <a:off x="3143672"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6" name="直接连接符 55"/>
            <p:cNvCxnSpPr>
              <a:stCxn id="46" idx="3"/>
              <a:endCxn id="55" idx="0"/>
            </p:cNvCxnSpPr>
            <p:nvPr/>
          </p:nvCxnSpPr>
          <p:spPr bwMode="auto">
            <a:xfrm flipH="1">
              <a:off x="3233682" y="4770789"/>
              <a:ext cx="188381" cy="134375"/>
            </a:xfrm>
            <a:prstGeom prst="line">
              <a:avLst/>
            </a:prstGeom>
            <a:solidFill>
              <a:srgbClr val="F3FBFE"/>
            </a:solidFill>
            <a:ln w="19050" cap="flat" cmpd="sng" algn="ctr">
              <a:solidFill>
                <a:srgbClr val="00B0F0"/>
              </a:solidFill>
              <a:prstDash val="solid"/>
              <a:miter lim="800000"/>
            </a:ln>
            <a:effectLst/>
          </p:spPr>
        </p:cxnSp>
        <p:sp>
          <p:nvSpPr>
            <p:cNvPr id="57" name="流程图: 联系 56"/>
            <p:cNvSpPr/>
            <p:nvPr/>
          </p:nvSpPr>
          <p:spPr bwMode="auto">
            <a:xfrm>
              <a:off x="3377698"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8" name="直接连接符 57"/>
            <p:cNvCxnSpPr>
              <a:stCxn id="46" idx="4"/>
              <a:endCxn id="57" idx="0"/>
            </p:cNvCxnSpPr>
            <p:nvPr/>
          </p:nvCxnSpPr>
          <p:spPr bwMode="auto">
            <a:xfrm flipH="1">
              <a:off x="3467708" y="4797152"/>
              <a:ext cx="18002" cy="108012"/>
            </a:xfrm>
            <a:prstGeom prst="line">
              <a:avLst/>
            </a:prstGeom>
            <a:solidFill>
              <a:srgbClr val="F3FBFE"/>
            </a:solidFill>
            <a:ln w="19050" cap="flat" cmpd="sng" algn="ctr">
              <a:solidFill>
                <a:srgbClr val="00B0F0"/>
              </a:solidFill>
              <a:prstDash val="solid"/>
              <a:miter lim="800000"/>
            </a:ln>
            <a:effectLst/>
          </p:spPr>
        </p:cxnSp>
        <p:sp>
          <p:nvSpPr>
            <p:cNvPr id="59" name="流程图: 联系 58"/>
            <p:cNvSpPr/>
            <p:nvPr/>
          </p:nvSpPr>
          <p:spPr bwMode="auto">
            <a:xfrm>
              <a:off x="361172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0" name="直接连接符 59"/>
            <p:cNvCxnSpPr>
              <a:stCxn id="46" idx="5"/>
              <a:endCxn id="59" idx="0"/>
            </p:cNvCxnSpPr>
            <p:nvPr/>
          </p:nvCxnSpPr>
          <p:spPr bwMode="auto">
            <a:xfrm>
              <a:off x="3549357" y="4770789"/>
              <a:ext cx="152377" cy="134375"/>
            </a:xfrm>
            <a:prstGeom prst="line">
              <a:avLst/>
            </a:prstGeom>
            <a:solidFill>
              <a:srgbClr val="F3FBFE"/>
            </a:solidFill>
            <a:ln w="19050" cap="flat" cmpd="sng" algn="ctr">
              <a:solidFill>
                <a:srgbClr val="00B0F0"/>
              </a:solidFill>
              <a:prstDash val="solid"/>
              <a:miter lim="800000"/>
            </a:ln>
            <a:effectLst/>
          </p:spPr>
        </p:cxnSp>
      </p:grpSp>
      <p:grpSp>
        <p:nvGrpSpPr>
          <p:cNvPr id="61" name="组合 60"/>
          <p:cNvGrpSpPr/>
          <p:nvPr/>
        </p:nvGrpSpPr>
        <p:grpSpPr>
          <a:xfrm>
            <a:off x="3773742" y="4257092"/>
            <a:ext cx="1332148" cy="1152128"/>
            <a:chOff x="5375920" y="3969060"/>
            <a:chExt cx="1332148" cy="1152128"/>
          </a:xfrm>
        </p:grpSpPr>
        <p:sp>
          <p:nvSpPr>
            <p:cNvPr id="62" name="流程图: 联系 61"/>
            <p:cNvSpPr/>
            <p:nvPr/>
          </p:nvSpPr>
          <p:spPr bwMode="auto">
            <a:xfrm>
              <a:off x="5951984"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3" name="流程图: 联系 62"/>
            <p:cNvSpPr/>
            <p:nvPr/>
          </p:nvSpPr>
          <p:spPr bwMode="auto">
            <a:xfrm>
              <a:off x="5375920"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4" name="流程图: 联系 63"/>
            <p:cNvSpPr/>
            <p:nvPr/>
          </p:nvSpPr>
          <p:spPr bwMode="auto">
            <a:xfrm>
              <a:off x="652804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5" name="流程图: 联系 64"/>
            <p:cNvSpPr/>
            <p:nvPr/>
          </p:nvSpPr>
          <p:spPr bwMode="auto">
            <a:xfrm>
              <a:off x="562794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6" name="流程图: 联系 65"/>
            <p:cNvSpPr/>
            <p:nvPr/>
          </p:nvSpPr>
          <p:spPr bwMode="auto">
            <a:xfrm>
              <a:off x="6276020"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7" name="直接连接符 66"/>
            <p:cNvCxnSpPr>
              <a:stCxn id="63" idx="0"/>
              <a:endCxn id="62" idx="2"/>
            </p:cNvCxnSpPr>
            <p:nvPr/>
          </p:nvCxnSpPr>
          <p:spPr bwMode="auto">
            <a:xfrm flipV="1">
              <a:off x="5465930"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8" name="直接连接符 67"/>
            <p:cNvCxnSpPr>
              <a:stCxn id="63" idx="4"/>
              <a:endCxn id="65" idx="1"/>
            </p:cNvCxnSpPr>
            <p:nvPr/>
          </p:nvCxnSpPr>
          <p:spPr bwMode="auto">
            <a:xfrm>
              <a:off x="5465930"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9" name="直接连接符 68"/>
            <p:cNvCxnSpPr>
              <a:stCxn id="62" idx="6"/>
              <a:endCxn id="64" idx="0"/>
            </p:cNvCxnSpPr>
            <p:nvPr/>
          </p:nvCxnSpPr>
          <p:spPr bwMode="auto">
            <a:xfrm>
              <a:off x="6132004"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70" name="直接连接符 69"/>
            <p:cNvCxnSpPr>
              <a:stCxn id="66" idx="7"/>
              <a:endCxn id="64" idx="4"/>
            </p:cNvCxnSpPr>
            <p:nvPr/>
          </p:nvCxnSpPr>
          <p:spPr bwMode="auto">
            <a:xfrm flipV="1">
              <a:off x="6429677"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71" name="直接连接符 70"/>
            <p:cNvCxnSpPr>
              <a:stCxn id="65" idx="6"/>
              <a:endCxn id="66" idx="2"/>
            </p:cNvCxnSpPr>
            <p:nvPr/>
          </p:nvCxnSpPr>
          <p:spPr bwMode="auto">
            <a:xfrm>
              <a:off x="5807968" y="5031178"/>
              <a:ext cx="468052" cy="0"/>
            </a:xfrm>
            <a:prstGeom prst="line">
              <a:avLst/>
            </a:prstGeom>
            <a:solidFill>
              <a:srgbClr val="F3FBFE"/>
            </a:solidFill>
            <a:ln w="19050" cap="flat" cmpd="sng" algn="ctr">
              <a:solidFill>
                <a:srgbClr val="00B0F0"/>
              </a:solidFill>
              <a:prstDash val="solid"/>
              <a:miter lim="800000"/>
            </a:ln>
            <a:effectLst/>
          </p:spPr>
        </p:cxnSp>
        <p:cxnSp>
          <p:nvCxnSpPr>
            <p:cNvPr id="72" name="直接连接符 71"/>
            <p:cNvCxnSpPr>
              <a:stCxn id="65" idx="0"/>
              <a:endCxn id="62" idx="3"/>
            </p:cNvCxnSpPr>
            <p:nvPr/>
          </p:nvCxnSpPr>
          <p:spPr bwMode="auto">
            <a:xfrm flipV="1">
              <a:off x="5717958"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3" name="直接连接符 72"/>
            <p:cNvCxnSpPr>
              <a:stCxn id="66" idx="0"/>
              <a:endCxn id="62" idx="5"/>
            </p:cNvCxnSpPr>
            <p:nvPr/>
          </p:nvCxnSpPr>
          <p:spPr bwMode="auto">
            <a:xfrm flipH="1" flipV="1">
              <a:off x="6105641"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4" name="直接连接符 73"/>
            <p:cNvCxnSpPr>
              <a:stCxn id="65" idx="7"/>
              <a:endCxn id="64" idx="3"/>
            </p:cNvCxnSpPr>
            <p:nvPr/>
          </p:nvCxnSpPr>
          <p:spPr bwMode="auto">
            <a:xfrm flipV="1">
              <a:off x="5781605"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75" name="直接连接符 74"/>
            <p:cNvCxnSpPr>
              <a:stCxn id="63" idx="6"/>
              <a:endCxn id="64" idx="2"/>
            </p:cNvCxnSpPr>
            <p:nvPr/>
          </p:nvCxnSpPr>
          <p:spPr bwMode="auto">
            <a:xfrm>
              <a:off x="5555940" y="4545124"/>
              <a:ext cx="972108" cy="0"/>
            </a:xfrm>
            <a:prstGeom prst="line">
              <a:avLst/>
            </a:prstGeom>
            <a:solidFill>
              <a:srgbClr val="F3FBFE"/>
            </a:solidFill>
            <a:ln w="19050" cap="flat" cmpd="sng" algn="ctr">
              <a:solidFill>
                <a:srgbClr val="00B0F0"/>
              </a:solidFill>
              <a:prstDash val="solid"/>
              <a:miter lim="800000"/>
            </a:ln>
            <a:effectLst/>
          </p:spPr>
        </p:cxnSp>
        <p:cxnSp>
          <p:nvCxnSpPr>
            <p:cNvPr id="76" name="直接连接符 75"/>
            <p:cNvCxnSpPr>
              <a:stCxn id="66" idx="1"/>
              <a:endCxn id="63" idx="5"/>
            </p:cNvCxnSpPr>
            <p:nvPr/>
          </p:nvCxnSpPr>
          <p:spPr bwMode="auto">
            <a:xfrm flipH="1" flipV="1">
              <a:off x="5529577" y="4608771"/>
              <a:ext cx="772806" cy="358760"/>
            </a:xfrm>
            <a:prstGeom prst="line">
              <a:avLst/>
            </a:prstGeom>
            <a:solidFill>
              <a:srgbClr val="F3FBFE"/>
            </a:solidFill>
            <a:ln w="19050" cap="flat" cmpd="sng" algn="ctr">
              <a:solidFill>
                <a:srgbClr val="00B0F0"/>
              </a:solidFill>
              <a:prstDash val="solid"/>
              <a:miter lim="800000"/>
            </a:ln>
            <a:effectLst/>
          </p:spPr>
        </p:cxnSp>
      </p:grpSp>
      <p:grpSp>
        <p:nvGrpSpPr>
          <p:cNvPr id="77" name="组合 76"/>
          <p:cNvGrpSpPr/>
          <p:nvPr/>
        </p:nvGrpSpPr>
        <p:grpSpPr>
          <a:xfrm>
            <a:off x="6324607" y="4257092"/>
            <a:ext cx="1332148" cy="1152128"/>
            <a:chOff x="8688288" y="3969060"/>
            <a:chExt cx="1332148" cy="1152128"/>
          </a:xfrm>
        </p:grpSpPr>
        <p:sp>
          <p:nvSpPr>
            <p:cNvPr id="78" name="流程图: 联系 77"/>
            <p:cNvSpPr/>
            <p:nvPr/>
          </p:nvSpPr>
          <p:spPr bwMode="auto">
            <a:xfrm>
              <a:off x="9264352"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流程图: 联系 78"/>
            <p:cNvSpPr/>
            <p:nvPr/>
          </p:nvSpPr>
          <p:spPr bwMode="auto">
            <a:xfrm>
              <a:off x="868828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流程图: 联系 79"/>
            <p:cNvSpPr/>
            <p:nvPr/>
          </p:nvSpPr>
          <p:spPr bwMode="auto">
            <a:xfrm>
              <a:off x="9840416"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流程图: 联系 80"/>
            <p:cNvSpPr/>
            <p:nvPr/>
          </p:nvSpPr>
          <p:spPr bwMode="auto">
            <a:xfrm>
              <a:off x="8940316"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2" name="流程图: 联系 81"/>
            <p:cNvSpPr/>
            <p:nvPr/>
          </p:nvSpPr>
          <p:spPr bwMode="auto">
            <a:xfrm>
              <a:off x="958838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83" name="直接连接符 82"/>
            <p:cNvCxnSpPr>
              <a:stCxn id="79" idx="0"/>
              <a:endCxn id="78" idx="2"/>
            </p:cNvCxnSpPr>
            <p:nvPr/>
          </p:nvCxnSpPr>
          <p:spPr bwMode="auto">
            <a:xfrm flipV="1">
              <a:off x="8778298"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4" name="直接连接符 83"/>
            <p:cNvCxnSpPr>
              <a:stCxn id="79" idx="4"/>
              <a:endCxn id="81" idx="1"/>
            </p:cNvCxnSpPr>
            <p:nvPr/>
          </p:nvCxnSpPr>
          <p:spPr bwMode="auto">
            <a:xfrm>
              <a:off x="8778298"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85" name="直接连接符 84"/>
            <p:cNvCxnSpPr>
              <a:stCxn id="78" idx="6"/>
              <a:endCxn id="80" idx="0"/>
            </p:cNvCxnSpPr>
            <p:nvPr/>
          </p:nvCxnSpPr>
          <p:spPr bwMode="auto">
            <a:xfrm>
              <a:off x="9444372"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6" name="直接连接符 85"/>
            <p:cNvCxnSpPr>
              <a:stCxn id="81" idx="6"/>
              <a:endCxn id="82" idx="2"/>
            </p:cNvCxnSpPr>
            <p:nvPr/>
          </p:nvCxnSpPr>
          <p:spPr bwMode="auto">
            <a:xfrm>
              <a:off x="9120336" y="5031178"/>
              <a:ext cx="468052" cy="0"/>
            </a:xfrm>
            <a:prstGeom prst="line">
              <a:avLst/>
            </a:prstGeom>
            <a:solidFill>
              <a:srgbClr val="F3FBFE"/>
            </a:solidFill>
            <a:ln w="19050" cap="flat" cmpd="sng" algn="ctr">
              <a:solidFill>
                <a:srgbClr val="00B0F0"/>
              </a:solidFill>
              <a:prstDash val="solid"/>
              <a:miter lim="800000"/>
            </a:ln>
            <a:effectLst/>
          </p:spPr>
        </p:cxnSp>
        <p:cxnSp>
          <p:nvCxnSpPr>
            <p:cNvPr id="87" name="直接连接符 86"/>
            <p:cNvCxnSpPr>
              <a:stCxn id="82" idx="0"/>
              <a:endCxn id="78" idx="5"/>
            </p:cNvCxnSpPr>
            <p:nvPr/>
          </p:nvCxnSpPr>
          <p:spPr bwMode="auto">
            <a:xfrm flipH="1" flipV="1">
              <a:off x="9418009"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88" name="直接连接符 87"/>
            <p:cNvCxnSpPr>
              <a:stCxn id="81" idx="7"/>
              <a:endCxn id="80" idx="3"/>
            </p:cNvCxnSpPr>
            <p:nvPr/>
          </p:nvCxnSpPr>
          <p:spPr bwMode="auto">
            <a:xfrm flipV="1">
              <a:off x="9093973"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89" name="直接连接符 88"/>
            <p:cNvCxnSpPr>
              <a:stCxn id="82" idx="1"/>
              <a:endCxn id="79" idx="5"/>
            </p:cNvCxnSpPr>
            <p:nvPr/>
          </p:nvCxnSpPr>
          <p:spPr bwMode="auto">
            <a:xfrm flipH="1" flipV="1">
              <a:off x="8841945" y="4608771"/>
              <a:ext cx="772806" cy="358760"/>
            </a:xfrm>
            <a:prstGeom prst="line">
              <a:avLst/>
            </a:prstGeom>
            <a:solidFill>
              <a:srgbClr val="F3FBFE"/>
            </a:solidFill>
            <a:ln w="19050" cap="flat" cmpd="sng" algn="ctr">
              <a:solidFill>
                <a:srgbClr val="00B0F0"/>
              </a:solidFill>
              <a:prstDash val="solid"/>
              <a:miter lim="800000"/>
            </a:ln>
            <a:effectLst/>
          </p:spPr>
        </p:cxnSp>
      </p:grpSp>
      <p:sp>
        <p:nvSpPr>
          <p:cNvPr id="90" name="文本框 89"/>
          <p:cNvSpPr txBox="1"/>
          <p:nvPr/>
        </p:nvSpPr>
        <p:spPr bwMode="auto">
          <a:xfrm>
            <a:off x="992707" y="3441870"/>
            <a:ext cx="2300244"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cs typeface="Arial" pitchFamily="34" charset="0"/>
              </a:rPr>
              <a:t>Star network topology</a:t>
            </a:r>
          </a:p>
        </p:txBody>
      </p:sp>
      <p:sp>
        <p:nvSpPr>
          <p:cNvPr id="91" name="文本框 90"/>
          <p:cNvSpPr txBox="1"/>
          <p:nvPr/>
        </p:nvSpPr>
        <p:spPr bwMode="auto">
          <a:xfrm>
            <a:off x="3312137" y="3441870"/>
            <a:ext cx="2255360"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a:solidFill>
                  <a:srgbClr val="000000"/>
                </a:solidFill>
                <a:latin typeface="Huawei Sans" panose="020C0503030203020204" pitchFamily="34" charset="0"/>
                <a:cs typeface="Arial" pitchFamily="34" charset="0"/>
              </a:rPr>
              <a:t>Bus network topology</a:t>
            </a:r>
          </a:p>
        </p:txBody>
      </p:sp>
      <p:sp>
        <p:nvSpPr>
          <p:cNvPr id="92" name="文本框 91"/>
          <p:cNvSpPr txBox="1"/>
          <p:nvPr/>
        </p:nvSpPr>
        <p:spPr bwMode="auto">
          <a:xfrm>
            <a:off x="5821569" y="3441870"/>
            <a:ext cx="2341922"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a:solidFill>
                  <a:srgbClr val="000000"/>
                </a:solidFill>
                <a:latin typeface="Huawei Sans" panose="020C0503030203020204" pitchFamily="34" charset="0"/>
                <a:cs typeface="Arial" pitchFamily="34" charset="0"/>
              </a:rPr>
              <a:t>Ring network topology</a:t>
            </a:r>
          </a:p>
        </p:txBody>
      </p:sp>
      <p:sp>
        <p:nvSpPr>
          <p:cNvPr id="93" name="文本框 92"/>
          <p:cNvSpPr txBox="1"/>
          <p:nvPr/>
        </p:nvSpPr>
        <p:spPr bwMode="auto">
          <a:xfrm>
            <a:off x="1345236" y="5541669"/>
            <a:ext cx="1595185"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cs typeface="Arial" pitchFamily="34" charset="0"/>
              </a:rPr>
              <a:t>Tree network topology</a:t>
            </a:r>
          </a:p>
        </p:txBody>
      </p:sp>
      <p:sp>
        <p:nvSpPr>
          <p:cNvPr id="94" name="文本框 93"/>
          <p:cNvSpPr txBox="1"/>
          <p:nvPr/>
        </p:nvSpPr>
        <p:spPr bwMode="auto">
          <a:xfrm>
            <a:off x="3467044" y="5541669"/>
            <a:ext cx="1945544"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a:solidFill>
                  <a:srgbClr val="000000"/>
                </a:solidFill>
                <a:latin typeface="Huawei Sans" panose="020C0503030203020204" pitchFamily="34" charset="0"/>
                <a:cs typeface="Arial" pitchFamily="34" charset="0"/>
              </a:rPr>
              <a:t>Full-mesh network topology</a:t>
            </a:r>
          </a:p>
        </p:txBody>
      </p:sp>
      <p:sp>
        <p:nvSpPr>
          <p:cNvPr id="95" name="文本框 94"/>
          <p:cNvSpPr txBox="1"/>
          <p:nvPr/>
        </p:nvSpPr>
        <p:spPr bwMode="auto">
          <a:xfrm>
            <a:off x="5929432" y="5541669"/>
            <a:ext cx="2126197"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a:solidFill>
                  <a:srgbClr val="000000"/>
                </a:solidFill>
                <a:latin typeface="Huawei Sans" panose="020C0503030203020204" pitchFamily="34" charset="0"/>
                <a:cs typeface="Arial" pitchFamily="34" charset="0"/>
              </a:rPr>
              <a:t>Partial-mesh network topology</a:t>
            </a:r>
          </a:p>
        </p:txBody>
      </p:sp>
      <p:grpSp>
        <p:nvGrpSpPr>
          <p:cNvPr id="96" name="组合 95"/>
          <p:cNvGrpSpPr/>
          <p:nvPr/>
        </p:nvGrpSpPr>
        <p:grpSpPr>
          <a:xfrm>
            <a:off x="9192344" y="3189842"/>
            <a:ext cx="1908212" cy="1296144"/>
            <a:chOff x="8976320" y="3429000"/>
            <a:chExt cx="1908212" cy="1296144"/>
          </a:xfrm>
        </p:grpSpPr>
        <p:sp>
          <p:nvSpPr>
            <p:cNvPr id="97" name="流程图: 联系 96"/>
            <p:cNvSpPr/>
            <p:nvPr/>
          </p:nvSpPr>
          <p:spPr bwMode="auto">
            <a:xfrm>
              <a:off x="9840416" y="342900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8" name="流程图: 联系 97"/>
            <p:cNvSpPr/>
            <p:nvPr/>
          </p:nvSpPr>
          <p:spPr bwMode="auto">
            <a:xfrm>
              <a:off x="897632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9" name="流程图: 联系 98"/>
            <p:cNvSpPr/>
            <p:nvPr/>
          </p:nvSpPr>
          <p:spPr bwMode="auto">
            <a:xfrm>
              <a:off x="930035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0" name="流程图: 联系 99"/>
            <p:cNvSpPr/>
            <p:nvPr/>
          </p:nvSpPr>
          <p:spPr bwMode="auto">
            <a:xfrm>
              <a:off x="1038047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1" name="直接连接符 100"/>
            <p:cNvCxnSpPr>
              <a:stCxn id="100" idx="1"/>
              <a:endCxn id="97" idx="5"/>
            </p:cNvCxnSpPr>
            <p:nvPr/>
          </p:nvCxnSpPr>
          <p:spPr bwMode="auto">
            <a:xfrm flipH="1" flipV="1">
              <a:off x="9994073" y="3582657"/>
              <a:ext cx="412766" cy="340758"/>
            </a:xfrm>
            <a:prstGeom prst="line">
              <a:avLst/>
            </a:prstGeom>
            <a:solidFill>
              <a:srgbClr val="F3FBFE"/>
            </a:solidFill>
            <a:ln w="19050" cap="flat" cmpd="sng" algn="ctr">
              <a:solidFill>
                <a:srgbClr val="00B0F0"/>
              </a:solidFill>
              <a:prstDash val="solid"/>
              <a:miter lim="800000"/>
            </a:ln>
            <a:effectLst/>
          </p:spPr>
        </p:cxnSp>
        <p:cxnSp>
          <p:nvCxnSpPr>
            <p:cNvPr id="102" name="直接连接符 101"/>
            <p:cNvCxnSpPr>
              <a:stCxn id="99" idx="3"/>
              <a:endCxn id="98" idx="0"/>
            </p:cNvCxnSpPr>
            <p:nvPr/>
          </p:nvCxnSpPr>
          <p:spPr bwMode="auto">
            <a:xfrm flipH="1">
              <a:off x="9066330"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3" name="直接连接符 102"/>
            <p:cNvCxnSpPr>
              <a:stCxn id="97" idx="3"/>
              <a:endCxn id="99" idx="7"/>
            </p:cNvCxnSpPr>
            <p:nvPr/>
          </p:nvCxnSpPr>
          <p:spPr bwMode="auto">
            <a:xfrm flipH="1">
              <a:off x="9454013" y="3582657"/>
              <a:ext cx="412766" cy="340758"/>
            </a:xfrm>
            <a:prstGeom prst="line">
              <a:avLst/>
            </a:prstGeom>
            <a:solidFill>
              <a:srgbClr val="F3FBFE"/>
            </a:solidFill>
            <a:ln w="19050" cap="flat" cmpd="sng" algn="ctr">
              <a:solidFill>
                <a:srgbClr val="00B0F0"/>
              </a:solidFill>
              <a:prstDash val="solid"/>
              <a:miter lim="800000"/>
            </a:ln>
            <a:effectLst/>
          </p:spPr>
        </p:cxnSp>
        <p:sp>
          <p:nvSpPr>
            <p:cNvPr id="104" name="流程图: 联系 103"/>
            <p:cNvSpPr/>
            <p:nvPr/>
          </p:nvSpPr>
          <p:spPr bwMode="auto">
            <a:xfrm>
              <a:off x="9588388"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5" name="直接连接符 104"/>
            <p:cNvCxnSpPr>
              <a:stCxn id="99" idx="5"/>
              <a:endCxn id="104" idx="0"/>
            </p:cNvCxnSpPr>
            <p:nvPr/>
          </p:nvCxnSpPr>
          <p:spPr bwMode="auto">
            <a:xfrm>
              <a:off x="9454013" y="4050709"/>
              <a:ext cx="224385" cy="494415"/>
            </a:xfrm>
            <a:prstGeom prst="line">
              <a:avLst/>
            </a:prstGeom>
            <a:solidFill>
              <a:srgbClr val="F3FBFE"/>
            </a:solidFill>
            <a:ln w="19050" cap="flat" cmpd="sng" algn="ctr">
              <a:solidFill>
                <a:srgbClr val="00B0F0"/>
              </a:solidFill>
              <a:prstDash val="solid"/>
              <a:miter lim="800000"/>
            </a:ln>
            <a:effectLst/>
          </p:spPr>
        </p:cxnSp>
        <p:sp>
          <p:nvSpPr>
            <p:cNvPr id="106" name="流程图: 联系 105"/>
            <p:cNvSpPr/>
            <p:nvPr/>
          </p:nvSpPr>
          <p:spPr bwMode="auto">
            <a:xfrm>
              <a:off x="1005644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7" name="直接连接符 106"/>
            <p:cNvCxnSpPr>
              <a:stCxn id="100" idx="3"/>
              <a:endCxn id="106" idx="0"/>
            </p:cNvCxnSpPr>
            <p:nvPr/>
          </p:nvCxnSpPr>
          <p:spPr bwMode="auto">
            <a:xfrm flipH="1">
              <a:off x="10146450" y="4050709"/>
              <a:ext cx="260389" cy="494415"/>
            </a:xfrm>
            <a:prstGeom prst="line">
              <a:avLst/>
            </a:prstGeom>
            <a:solidFill>
              <a:srgbClr val="F3FBFE"/>
            </a:solidFill>
            <a:ln w="19050" cap="flat" cmpd="sng" algn="ctr">
              <a:solidFill>
                <a:srgbClr val="00B0F0"/>
              </a:solidFill>
              <a:prstDash val="solid"/>
              <a:miter lim="800000"/>
            </a:ln>
            <a:effectLst/>
          </p:spPr>
        </p:cxnSp>
        <p:sp>
          <p:nvSpPr>
            <p:cNvPr id="108" name="流程图: 联系 107"/>
            <p:cNvSpPr/>
            <p:nvPr/>
          </p:nvSpPr>
          <p:spPr bwMode="auto">
            <a:xfrm>
              <a:off x="10704512"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9" name="直接连接符 108"/>
            <p:cNvCxnSpPr>
              <a:stCxn id="100" idx="5"/>
              <a:endCxn id="108" idx="0"/>
            </p:cNvCxnSpPr>
            <p:nvPr/>
          </p:nvCxnSpPr>
          <p:spPr bwMode="auto">
            <a:xfrm>
              <a:off x="10534133"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10" name="直接连接符 109"/>
            <p:cNvCxnSpPr>
              <a:stCxn id="100" idx="2"/>
              <a:endCxn id="99" idx="6"/>
            </p:cNvCxnSpPr>
            <p:nvPr/>
          </p:nvCxnSpPr>
          <p:spPr bwMode="auto">
            <a:xfrm flipH="1">
              <a:off x="9480376" y="3987062"/>
              <a:ext cx="900100" cy="0"/>
            </a:xfrm>
            <a:prstGeom prst="line">
              <a:avLst/>
            </a:prstGeom>
            <a:solidFill>
              <a:srgbClr val="F3FBFE"/>
            </a:solidFill>
            <a:ln w="12700" cap="flat" cmpd="sng" algn="ctr">
              <a:solidFill>
                <a:srgbClr val="00B0F0"/>
              </a:solidFill>
              <a:prstDash val="solid"/>
              <a:miter lim="800000"/>
            </a:ln>
            <a:effectLst/>
          </p:spPr>
        </p:cxnSp>
        <p:cxnSp>
          <p:nvCxnSpPr>
            <p:cNvPr id="111" name="直接连接符 110"/>
            <p:cNvCxnSpPr>
              <a:stCxn id="100" idx="3"/>
              <a:endCxn id="98" idx="7"/>
            </p:cNvCxnSpPr>
            <p:nvPr/>
          </p:nvCxnSpPr>
          <p:spPr bwMode="auto">
            <a:xfrm flipH="1">
              <a:off x="9129977"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2" name="直接连接符 111"/>
            <p:cNvCxnSpPr>
              <a:stCxn id="100" idx="3"/>
              <a:endCxn id="104" idx="7"/>
            </p:cNvCxnSpPr>
            <p:nvPr/>
          </p:nvCxnSpPr>
          <p:spPr bwMode="auto">
            <a:xfrm flipH="1">
              <a:off x="9742045" y="4050709"/>
              <a:ext cx="664794" cy="520778"/>
            </a:xfrm>
            <a:prstGeom prst="line">
              <a:avLst/>
            </a:prstGeom>
            <a:solidFill>
              <a:srgbClr val="F3FBFE"/>
            </a:solidFill>
            <a:ln w="19050" cap="flat" cmpd="sng" algn="ctr">
              <a:solidFill>
                <a:srgbClr val="00B0F0"/>
              </a:solidFill>
              <a:prstDash val="solid"/>
              <a:miter lim="800000"/>
            </a:ln>
            <a:effectLst/>
          </p:spPr>
        </p:cxnSp>
        <p:cxnSp>
          <p:nvCxnSpPr>
            <p:cNvPr id="113" name="直接连接符 112"/>
            <p:cNvCxnSpPr>
              <a:stCxn id="99" idx="5"/>
              <a:endCxn id="108" idx="1"/>
            </p:cNvCxnSpPr>
            <p:nvPr/>
          </p:nvCxnSpPr>
          <p:spPr bwMode="auto">
            <a:xfrm>
              <a:off x="9454013"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4" name="直接连接符 113"/>
            <p:cNvCxnSpPr>
              <a:stCxn id="99" idx="5"/>
              <a:endCxn id="106" idx="1"/>
            </p:cNvCxnSpPr>
            <p:nvPr/>
          </p:nvCxnSpPr>
          <p:spPr bwMode="auto">
            <a:xfrm>
              <a:off x="9454013" y="4050709"/>
              <a:ext cx="628790" cy="520778"/>
            </a:xfrm>
            <a:prstGeom prst="line">
              <a:avLst/>
            </a:prstGeom>
            <a:solidFill>
              <a:srgbClr val="F3FBFE"/>
            </a:solidFill>
            <a:ln w="19050" cap="flat" cmpd="sng" algn="ctr">
              <a:solidFill>
                <a:srgbClr val="00B0F0"/>
              </a:solidFill>
              <a:prstDash val="solid"/>
              <a:miter lim="800000"/>
            </a:ln>
            <a:effectLst/>
          </p:spPr>
        </p:cxnSp>
      </p:grpSp>
      <p:sp>
        <p:nvSpPr>
          <p:cNvPr id="115" name="文本框 114"/>
          <p:cNvSpPr txBox="1"/>
          <p:nvPr/>
        </p:nvSpPr>
        <p:spPr bwMode="auto">
          <a:xfrm>
            <a:off x="8734662" y="4666006"/>
            <a:ext cx="2874119"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a:solidFill>
                  <a:srgbClr val="000000"/>
                </a:solidFill>
                <a:latin typeface="Huawei Sans" panose="020C0503030203020204" pitchFamily="34" charset="0"/>
                <a:cs typeface="Arial" pitchFamily="34" charset="0"/>
              </a:rPr>
              <a:t>Combined network topology</a:t>
            </a:r>
          </a:p>
        </p:txBody>
      </p:sp>
      <p:sp>
        <p:nvSpPr>
          <p:cNvPr id="119" name="Right Arrow 157"/>
          <p:cNvSpPr/>
          <p:nvPr/>
        </p:nvSpPr>
        <p:spPr>
          <a:xfrm>
            <a:off x="8016192" y="3837914"/>
            <a:ext cx="816112" cy="510518"/>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8" name="组合 117"/>
          <p:cNvGrpSpPr/>
          <p:nvPr/>
        </p:nvGrpSpPr>
        <p:grpSpPr>
          <a:xfrm>
            <a:off x="8936182" y="126000"/>
            <a:ext cx="3123818" cy="213120"/>
            <a:chOff x="8936182" y="126000"/>
            <a:chExt cx="3123818" cy="213120"/>
          </a:xfrm>
        </p:grpSpPr>
        <p:sp>
          <p:nvSpPr>
            <p:cNvPr id="123" name="五边形 122"/>
            <p:cNvSpPr/>
            <p:nvPr/>
          </p:nvSpPr>
          <p:spPr bwMode="auto">
            <a:xfrm>
              <a:off x="8936182" y="126000"/>
              <a:ext cx="1383336"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Network Types</a:t>
              </a:r>
            </a:p>
          </p:txBody>
        </p:sp>
        <p:sp>
          <p:nvSpPr>
            <p:cNvPr id="124" name="燕尾形 123"/>
            <p:cNvSpPr/>
            <p:nvPr/>
          </p:nvSpPr>
          <p:spPr bwMode="auto">
            <a:xfrm>
              <a:off x="10238921" y="126000"/>
              <a:ext cx="1821079"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Topologies</a:t>
              </a:r>
            </a:p>
          </p:txBody>
        </p:sp>
      </p:grpSp>
    </p:spTree>
    <p:extLst>
      <p:ext uri="{BB962C8B-B14F-4D97-AF65-F5344CB8AC3E}">
        <p14:creationId xmlns:p14="http://schemas.microsoft.com/office/powerpoint/2010/main" val="749369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75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a:solidFill>
                  <a:schemeClr val="bg1">
                    <a:lumMod val="50000"/>
                  </a:schemeClr>
                </a:solidFill>
                <a:latin typeface="Huawei Sans" panose="020C0503030203020204" pitchFamily="34" charset="0"/>
              </a:rPr>
              <a:t>Communication and Networks</a:t>
            </a:r>
          </a:p>
          <a:p>
            <a:r>
              <a:rPr lang="en-US">
                <a:solidFill>
                  <a:schemeClr val="bg1">
                    <a:lumMod val="50000"/>
                  </a:schemeClr>
                </a:solidFill>
                <a:latin typeface="Huawei Sans" panose="020C0503030203020204" pitchFamily="34" charset="0"/>
              </a:rPr>
              <a:t>Network Types and Topology Types</a:t>
            </a:r>
          </a:p>
          <a:p>
            <a:r>
              <a:rPr lang="en-US" b="1">
                <a:latin typeface="Huawei Sans" panose="020C0503030203020204" pitchFamily="34" charset="0"/>
              </a:rPr>
              <a:t>Network Engineering and Network Engineers</a:t>
            </a:r>
          </a:p>
        </p:txBody>
      </p:sp>
    </p:spTree>
    <p:extLst>
      <p:ext uri="{BB962C8B-B14F-4D97-AF65-F5344CB8AC3E}">
        <p14:creationId xmlns:p14="http://schemas.microsoft.com/office/powerpoint/2010/main" val="230028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600" dirty="0" smtClean="0"/>
              <a:t>Network engineering</a:t>
            </a:r>
          </a:p>
          <a:p>
            <a:pPr lvl="1"/>
            <a:r>
              <a:rPr lang="en-US" sz="1400" dirty="0" smtClean="0"/>
              <a:t>Network engineering refers to planning and designing feasible solutions based on network application requirements and computer network system standards, specifications, and technologies under the guidance of information system engineering methods and complete organizations, as well as integrating computer network hardware devices, software, and technologies to form a cost-effective network system that meets user requirements.</a:t>
            </a:r>
          </a:p>
          <a:p>
            <a:r>
              <a:rPr lang="en-US" sz="1600" dirty="0" smtClean="0"/>
              <a:t>Technical modules covered by network engineering:</a:t>
            </a:r>
          </a:p>
          <a:p>
            <a:pPr lvl="1"/>
            <a:endParaRPr lang="zh-CN" altLang="en-US" sz="1400" dirty="0"/>
          </a:p>
        </p:txBody>
      </p:sp>
      <p:sp>
        <p:nvSpPr>
          <p:cNvPr id="3" name="标题 2"/>
          <p:cNvSpPr>
            <a:spLocks noGrp="1"/>
          </p:cNvSpPr>
          <p:nvPr>
            <p:ph type="title"/>
          </p:nvPr>
        </p:nvSpPr>
        <p:spPr/>
        <p:txBody>
          <a:bodyPr/>
          <a:lstStyle/>
          <a:p>
            <a:r>
              <a:rPr lang="en-US" smtClean="0"/>
              <a:t>Network Engineering</a:t>
            </a:r>
            <a:endParaRPr lang="en-US"/>
          </a:p>
        </p:txBody>
      </p:sp>
      <p:grpSp>
        <p:nvGrpSpPr>
          <p:cNvPr id="28" name="组合 27"/>
          <p:cNvGrpSpPr/>
          <p:nvPr/>
        </p:nvGrpSpPr>
        <p:grpSpPr>
          <a:xfrm>
            <a:off x="5274925" y="3142713"/>
            <a:ext cx="2648163" cy="3239037"/>
            <a:chOff x="7928327" y="3024102"/>
            <a:chExt cx="2648163" cy="3239037"/>
          </a:xfrm>
        </p:grpSpPr>
        <p:sp>
          <p:nvSpPr>
            <p:cNvPr id="29" name="îṣ1îḑé"/>
            <p:cNvSpPr/>
            <p:nvPr/>
          </p:nvSpPr>
          <p:spPr bwMode="auto">
            <a:xfrm>
              <a:off x="8418694" y="5273850"/>
              <a:ext cx="1833776" cy="412651"/>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rgbClr val="54BAED"/>
            </a:solidFill>
            <a:ln>
              <a:noFill/>
            </a:ln>
          </p:spPr>
          <p:txBody>
            <a:bodyPr wrap="square" anchor="ctr">
              <a:noAutofit/>
            </a:bodyPr>
            <a:lstStyle/>
            <a:p>
              <a:pPr algn="ctr" fontAlgn="ctr"/>
              <a:endParaRPr sz="1200">
                <a:latin typeface="Huawei Sans" panose="020C0503030203020204" pitchFamily="34" charset="0"/>
              </a:endParaRPr>
            </a:p>
          </p:txBody>
        </p:sp>
        <p:sp>
          <p:nvSpPr>
            <p:cNvPr id="30" name="ísliḋè"/>
            <p:cNvSpPr/>
            <p:nvPr/>
          </p:nvSpPr>
          <p:spPr bwMode="auto">
            <a:xfrm>
              <a:off x="9726277" y="3546078"/>
              <a:ext cx="644069" cy="491965"/>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rgbClr val="FFC000"/>
            </a:solidFill>
            <a:ln>
              <a:noFill/>
            </a:ln>
          </p:spPr>
          <p:txBody>
            <a:bodyPr wrap="square" anchor="ctr">
              <a:noAutofit/>
            </a:bodyPr>
            <a:lstStyle/>
            <a:p>
              <a:pPr algn="ctr" fontAlgn="ctr"/>
              <a:endParaRPr sz="1200">
                <a:latin typeface="Huawei Sans" panose="020C0503030203020204" pitchFamily="34" charset="0"/>
              </a:endParaRPr>
            </a:p>
          </p:txBody>
        </p:sp>
        <p:sp>
          <p:nvSpPr>
            <p:cNvPr id="31" name="iṩ1ïḍe"/>
            <p:cNvSpPr/>
            <p:nvPr/>
          </p:nvSpPr>
          <p:spPr bwMode="auto">
            <a:xfrm>
              <a:off x="8185371" y="4463554"/>
              <a:ext cx="961899" cy="72669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 name="connsiteX0" fmla="*/ 852539 w 1332943"/>
                <a:gd name="connsiteY0" fmla="*/ 0 h 1130300"/>
                <a:gd name="connsiteX1" fmla="*/ 928585 w 1332943"/>
                <a:gd name="connsiteY1" fmla="*/ 62551 h 1130300"/>
                <a:gd name="connsiteX2" fmla="*/ 915066 w 1332943"/>
                <a:gd name="connsiteY2" fmla="*/ 111578 h 1130300"/>
                <a:gd name="connsiteX3" fmla="*/ 889717 w 1332943"/>
                <a:gd name="connsiteY3" fmla="*/ 158915 h 1130300"/>
                <a:gd name="connsiteX4" fmla="*/ 882957 w 1332943"/>
                <a:gd name="connsiteY4" fmla="*/ 187655 h 1130300"/>
                <a:gd name="connsiteX5" fmla="*/ 882957 w 1332943"/>
                <a:gd name="connsiteY5" fmla="*/ 323562 h 1130300"/>
                <a:gd name="connsiteX6" fmla="*/ 882957 w 1332943"/>
                <a:gd name="connsiteY6" fmla="*/ 347662 h 1130300"/>
                <a:gd name="connsiteX7" fmla="*/ 1330800 w 1332943"/>
                <a:gd name="connsiteY7" fmla="*/ 347662 h 1130300"/>
                <a:gd name="connsiteX8" fmla="*/ 1200150 w 1332943"/>
                <a:gd name="connsiteY8" fmla="*/ 1076325 h 1130300"/>
                <a:gd name="connsiteX9" fmla="*/ 369667 w 1332943"/>
                <a:gd name="connsiteY9" fmla="*/ 1076325 h 1130300"/>
                <a:gd name="connsiteX10" fmla="*/ 332531 w 1332943"/>
                <a:gd name="connsiteY10" fmla="*/ 765969 h 1130300"/>
                <a:gd name="connsiteX11" fmla="*/ 0 w 1332943"/>
                <a:gd name="connsiteY11" fmla="*/ 347662 h 1130300"/>
                <a:gd name="connsiteX12" fmla="*/ 334219 w 1332943"/>
                <a:gd name="connsiteY12" fmla="*/ 347662 h 1130300"/>
                <a:gd name="connsiteX13" fmla="*/ 334219 w 1332943"/>
                <a:gd name="connsiteY13" fmla="*/ 374650 h 1130300"/>
                <a:gd name="connsiteX14" fmla="*/ 327467 w 1332943"/>
                <a:gd name="connsiteY14" fmla="*/ 401637 h 1130300"/>
                <a:gd name="connsiteX15" fmla="*/ 307211 w 1332943"/>
                <a:gd name="connsiteY15" fmla="*/ 435372 h 1130300"/>
                <a:gd name="connsiteX16" fmla="*/ 288644 w 1332943"/>
                <a:gd name="connsiteY16" fmla="*/ 496094 h 1130300"/>
                <a:gd name="connsiteX17" fmla="*/ 401738 w 1332943"/>
                <a:gd name="connsiteY17" fmla="*/ 593923 h 1130300"/>
                <a:gd name="connsiteX18" fmla="*/ 514832 w 1332943"/>
                <a:gd name="connsiteY18" fmla="*/ 504527 h 1130300"/>
                <a:gd name="connsiteX19" fmla="*/ 514832 w 1332943"/>
                <a:gd name="connsiteY19" fmla="*/ 502840 h 1130300"/>
                <a:gd name="connsiteX20" fmla="*/ 514832 w 1332943"/>
                <a:gd name="connsiteY20" fmla="*/ 501154 h 1130300"/>
                <a:gd name="connsiteX21" fmla="*/ 497953 w 1332943"/>
                <a:gd name="connsiteY21" fmla="*/ 435372 h 1130300"/>
                <a:gd name="connsiteX22" fmla="*/ 476009 w 1332943"/>
                <a:gd name="connsiteY22" fmla="*/ 396577 h 1130300"/>
                <a:gd name="connsiteX23" fmla="*/ 470945 w 1332943"/>
                <a:gd name="connsiteY23" fmla="*/ 374650 h 1130300"/>
                <a:gd name="connsiteX24" fmla="*/ 470945 w 1332943"/>
                <a:gd name="connsiteY24" fmla="*/ 347662 h 1130300"/>
                <a:gd name="connsiteX25" fmla="*/ 820430 w 1332943"/>
                <a:gd name="connsiteY25" fmla="*/ 347662 h 1130300"/>
                <a:gd name="connsiteX26" fmla="*/ 820430 w 1332943"/>
                <a:gd name="connsiteY26" fmla="*/ 340996 h 1130300"/>
                <a:gd name="connsiteX27" fmla="*/ 820430 w 1332943"/>
                <a:gd name="connsiteY27" fmla="*/ 187655 h 1130300"/>
                <a:gd name="connsiteX28" fmla="*/ 811980 w 1332943"/>
                <a:gd name="connsiteY28" fmla="*/ 155534 h 1130300"/>
                <a:gd name="connsiteX29" fmla="*/ 786631 w 1332943"/>
                <a:gd name="connsiteY29" fmla="*/ 111578 h 1130300"/>
                <a:gd name="connsiteX30" fmla="*/ 774802 w 1332943"/>
                <a:gd name="connsiteY30" fmla="*/ 65933 h 1130300"/>
                <a:gd name="connsiteX31" fmla="*/ 852539 w 1332943"/>
                <a:gd name="connsiteY31" fmla="*/ 0 h 1130300"/>
                <a:gd name="connsiteX0" fmla="*/ 852539 w 1416122"/>
                <a:gd name="connsiteY0" fmla="*/ 0 h 1115230"/>
                <a:gd name="connsiteX1" fmla="*/ 928585 w 1416122"/>
                <a:gd name="connsiteY1" fmla="*/ 62551 h 1115230"/>
                <a:gd name="connsiteX2" fmla="*/ 915066 w 1416122"/>
                <a:gd name="connsiteY2" fmla="*/ 111578 h 1115230"/>
                <a:gd name="connsiteX3" fmla="*/ 889717 w 1416122"/>
                <a:gd name="connsiteY3" fmla="*/ 158915 h 1115230"/>
                <a:gd name="connsiteX4" fmla="*/ 882957 w 1416122"/>
                <a:gd name="connsiteY4" fmla="*/ 187655 h 1115230"/>
                <a:gd name="connsiteX5" fmla="*/ 882957 w 1416122"/>
                <a:gd name="connsiteY5" fmla="*/ 323562 h 1115230"/>
                <a:gd name="connsiteX6" fmla="*/ 882957 w 1416122"/>
                <a:gd name="connsiteY6" fmla="*/ 347662 h 1115230"/>
                <a:gd name="connsiteX7" fmla="*/ 1330800 w 1416122"/>
                <a:gd name="connsiteY7" fmla="*/ 347662 h 1115230"/>
                <a:gd name="connsiteX8" fmla="*/ 1349464 w 1416122"/>
                <a:gd name="connsiteY8" fmla="*/ 1055163 h 1115230"/>
                <a:gd name="connsiteX9" fmla="*/ 369667 w 1416122"/>
                <a:gd name="connsiteY9" fmla="*/ 1076325 h 1115230"/>
                <a:gd name="connsiteX10" fmla="*/ 332531 w 1416122"/>
                <a:gd name="connsiteY10" fmla="*/ 765969 h 1115230"/>
                <a:gd name="connsiteX11" fmla="*/ 0 w 1416122"/>
                <a:gd name="connsiteY11" fmla="*/ 347662 h 1115230"/>
                <a:gd name="connsiteX12" fmla="*/ 334219 w 1416122"/>
                <a:gd name="connsiteY12" fmla="*/ 347662 h 1115230"/>
                <a:gd name="connsiteX13" fmla="*/ 334219 w 1416122"/>
                <a:gd name="connsiteY13" fmla="*/ 374650 h 1115230"/>
                <a:gd name="connsiteX14" fmla="*/ 327467 w 1416122"/>
                <a:gd name="connsiteY14" fmla="*/ 401637 h 1115230"/>
                <a:gd name="connsiteX15" fmla="*/ 307211 w 1416122"/>
                <a:gd name="connsiteY15" fmla="*/ 435372 h 1115230"/>
                <a:gd name="connsiteX16" fmla="*/ 288644 w 1416122"/>
                <a:gd name="connsiteY16" fmla="*/ 496094 h 1115230"/>
                <a:gd name="connsiteX17" fmla="*/ 401738 w 1416122"/>
                <a:gd name="connsiteY17" fmla="*/ 593923 h 1115230"/>
                <a:gd name="connsiteX18" fmla="*/ 514832 w 1416122"/>
                <a:gd name="connsiteY18" fmla="*/ 504527 h 1115230"/>
                <a:gd name="connsiteX19" fmla="*/ 514832 w 1416122"/>
                <a:gd name="connsiteY19" fmla="*/ 502840 h 1115230"/>
                <a:gd name="connsiteX20" fmla="*/ 514832 w 1416122"/>
                <a:gd name="connsiteY20" fmla="*/ 501154 h 1115230"/>
                <a:gd name="connsiteX21" fmla="*/ 497953 w 1416122"/>
                <a:gd name="connsiteY21" fmla="*/ 435372 h 1115230"/>
                <a:gd name="connsiteX22" fmla="*/ 476009 w 1416122"/>
                <a:gd name="connsiteY22" fmla="*/ 396577 h 1115230"/>
                <a:gd name="connsiteX23" fmla="*/ 470945 w 1416122"/>
                <a:gd name="connsiteY23" fmla="*/ 374650 h 1115230"/>
                <a:gd name="connsiteX24" fmla="*/ 470945 w 1416122"/>
                <a:gd name="connsiteY24" fmla="*/ 347662 h 1115230"/>
                <a:gd name="connsiteX25" fmla="*/ 820430 w 1416122"/>
                <a:gd name="connsiteY25" fmla="*/ 347662 h 1115230"/>
                <a:gd name="connsiteX26" fmla="*/ 820430 w 1416122"/>
                <a:gd name="connsiteY26" fmla="*/ 340996 h 1115230"/>
                <a:gd name="connsiteX27" fmla="*/ 820430 w 1416122"/>
                <a:gd name="connsiteY27" fmla="*/ 187655 h 1115230"/>
                <a:gd name="connsiteX28" fmla="*/ 811980 w 1416122"/>
                <a:gd name="connsiteY28" fmla="*/ 155534 h 1115230"/>
                <a:gd name="connsiteX29" fmla="*/ 786631 w 1416122"/>
                <a:gd name="connsiteY29" fmla="*/ 111578 h 1115230"/>
                <a:gd name="connsiteX30" fmla="*/ 774802 w 1416122"/>
                <a:gd name="connsiteY30" fmla="*/ 65933 h 1115230"/>
                <a:gd name="connsiteX31" fmla="*/ 852539 w 1416122"/>
                <a:gd name="connsiteY31" fmla="*/ 0 h 11152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55163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121"/>
                <a:gd name="connsiteY0" fmla="*/ 0 h 1076430"/>
                <a:gd name="connsiteX1" fmla="*/ 928585 w 1434121"/>
                <a:gd name="connsiteY1" fmla="*/ 62551 h 1076430"/>
                <a:gd name="connsiteX2" fmla="*/ 915066 w 1434121"/>
                <a:gd name="connsiteY2" fmla="*/ 111578 h 1076430"/>
                <a:gd name="connsiteX3" fmla="*/ 889717 w 1434121"/>
                <a:gd name="connsiteY3" fmla="*/ 158915 h 1076430"/>
                <a:gd name="connsiteX4" fmla="*/ 882957 w 1434121"/>
                <a:gd name="connsiteY4" fmla="*/ 187655 h 1076430"/>
                <a:gd name="connsiteX5" fmla="*/ 882957 w 1434121"/>
                <a:gd name="connsiteY5" fmla="*/ 323562 h 1076430"/>
                <a:gd name="connsiteX6" fmla="*/ 882957 w 1434121"/>
                <a:gd name="connsiteY6" fmla="*/ 347662 h 1076430"/>
                <a:gd name="connsiteX7" fmla="*/ 1330800 w 1434121"/>
                <a:gd name="connsiteY7" fmla="*/ 347662 h 1076430"/>
                <a:gd name="connsiteX8" fmla="*/ 1349464 w 1434121"/>
                <a:gd name="connsiteY8" fmla="*/ 1069270 h 1076430"/>
                <a:gd name="connsiteX9" fmla="*/ 369667 w 1434121"/>
                <a:gd name="connsiteY9" fmla="*/ 1076325 h 1076430"/>
                <a:gd name="connsiteX10" fmla="*/ 332531 w 1434121"/>
                <a:gd name="connsiteY10" fmla="*/ 765969 h 1076430"/>
                <a:gd name="connsiteX11" fmla="*/ 0 w 1434121"/>
                <a:gd name="connsiteY11" fmla="*/ 347662 h 1076430"/>
                <a:gd name="connsiteX12" fmla="*/ 334219 w 1434121"/>
                <a:gd name="connsiteY12" fmla="*/ 347662 h 1076430"/>
                <a:gd name="connsiteX13" fmla="*/ 334219 w 1434121"/>
                <a:gd name="connsiteY13" fmla="*/ 374650 h 1076430"/>
                <a:gd name="connsiteX14" fmla="*/ 327467 w 1434121"/>
                <a:gd name="connsiteY14" fmla="*/ 401637 h 1076430"/>
                <a:gd name="connsiteX15" fmla="*/ 307211 w 1434121"/>
                <a:gd name="connsiteY15" fmla="*/ 435372 h 1076430"/>
                <a:gd name="connsiteX16" fmla="*/ 288644 w 1434121"/>
                <a:gd name="connsiteY16" fmla="*/ 496094 h 1076430"/>
                <a:gd name="connsiteX17" fmla="*/ 401738 w 1434121"/>
                <a:gd name="connsiteY17" fmla="*/ 593923 h 1076430"/>
                <a:gd name="connsiteX18" fmla="*/ 514832 w 1434121"/>
                <a:gd name="connsiteY18" fmla="*/ 504527 h 1076430"/>
                <a:gd name="connsiteX19" fmla="*/ 514832 w 1434121"/>
                <a:gd name="connsiteY19" fmla="*/ 502840 h 1076430"/>
                <a:gd name="connsiteX20" fmla="*/ 514832 w 1434121"/>
                <a:gd name="connsiteY20" fmla="*/ 501154 h 1076430"/>
                <a:gd name="connsiteX21" fmla="*/ 497953 w 1434121"/>
                <a:gd name="connsiteY21" fmla="*/ 435372 h 1076430"/>
                <a:gd name="connsiteX22" fmla="*/ 476009 w 1434121"/>
                <a:gd name="connsiteY22" fmla="*/ 396577 h 1076430"/>
                <a:gd name="connsiteX23" fmla="*/ 470945 w 1434121"/>
                <a:gd name="connsiteY23" fmla="*/ 374650 h 1076430"/>
                <a:gd name="connsiteX24" fmla="*/ 470945 w 1434121"/>
                <a:gd name="connsiteY24" fmla="*/ 347662 h 1076430"/>
                <a:gd name="connsiteX25" fmla="*/ 820430 w 1434121"/>
                <a:gd name="connsiteY25" fmla="*/ 347662 h 1076430"/>
                <a:gd name="connsiteX26" fmla="*/ 820430 w 1434121"/>
                <a:gd name="connsiteY26" fmla="*/ 340996 h 1076430"/>
                <a:gd name="connsiteX27" fmla="*/ 820430 w 1434121"/>
                <a:gd name="connsiteY27" fmla="*/ 187655 h 1076430"/>
                <a:gd name="connsiteX28" fmla="*/ 811980 w 1434121"/>
                <a:gd name="connsiteY28" fmla="*/ 155534 h 1076430"/>
                <a:gd name="connsiteX29" fmla="*/ 786631 w 1434121"/>
                <a:gd name="connsiteY29" fmla="*/ 111578 h 1076430"/>
                <a:gd name="connsiteX30" fmla="*/ 774802 w 1434121"/>
                <a:gd name="connsiteY30" fmla="*/ 65933 h 1076430"/>
                <a:gd name="connsiteX31" fmla="*/ 852539 w 1434121"/>
                <a:gd name="connsiteY31" fmla="*/ 0 h 10764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69270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094"/>
                <a:gd name="connsiteY0" fmla="*/ 0 h 1076325"/>
                <a:gd name="connsiteX1" fmla="*/ 928585 w 1434094"/>
                <a:gd name="connsiteY1" fmla="*/ 62551 h 1076325"/>
                <a:gd name="connsiteX2" fmla="*/ 915066 w 1434094"/>
                <a:gd name="connsiteY2" fmla="*/ 111578 h 1076325"/>
                <a:gd name="connsiteX3" fmla="*/ 889717 w 1434094"/>
                <a:gd name="connsiteY3" fmla="*/ 158915 h 1076325"/>
                <a:gd name="connsiteX4" fmla="*/ 882957 w 1434094"/>
                <a:gd name="connsiteY4" fmla="*/ 187655 h 1076325"/>
                <a:gd name="connsiteX5" fmla="*/ 882957 w 1434094"/>
                <a:gd name="connsiteY5" fmla="*/ 323562 h 1076325"/>
                <a:gd name="connsiteX6" fmla="*/ 882957 w 1434094"/>
                <a:gd name="connsiteY6" fmla="*/ 347662 h 1076325"/>
                <a:gd name="connsiteX7" fmla="*/ 1330800 w 1434094"/>
                <a:gd name="connsiteY7" fmla="*/ 347662 h 1076325"/>
                <a:gd name="connsiteX8" fmla="*/ 1349464 w 1434094"/>
                <a:gd name="connsiteY8" fmla="*/ 1069270 h 1076325"/>
                <a:gd name="connsiteX9" fmla="*/ 369667 w 1434094"/>
                <a:gd name="connsiteY9" fmla="*/ 1076325 h 1076325"/>
                <a:gd name="connsiteX10" fmla="*/ 332531 w 1434094"/>
                <a:gd name="connsiteY10" fmla="*/ 765969 h 1076325"/>
                <a:gd name="connsiteX11" fmla="*/ 0 w 1434094"/>
                <a:gd name="connsiteY11" fmla="*/ 347662 h 1076325"/>
                <a:gd name="connsiteX12" fmla="*/ 334219 w 1434094"/>
                <a:gd name="connsiteY12" fmla="*/ 347662 h 1076325"/>
                <a:gd name="connsiteX13" fmla="*/ 334219 w 1434094"/>
                <a:gd name="connsiteY13" fmla="*/ 374650 h 1076325"/>
                <a:gd name="connsiteX14" fmla="*/ 327467 w 1434094"/>
                <a:gd name="connsiteY14" fmla="*/ 401637 h 1076325"/>
                <a:gd name="connsiteX15" fmla="*/ 307211 w 1434094"/>
                <a:gd name="connsiteY15" fmla="*/ 435372 h 1076325"/>
                <a:gd name="connsiteX16" fmla="*/ 288644 w 1434094"/>
                <a:gd name="connsiteY16" fmla="*/ 496094 h 1076325"/>
                <a:gd name="connsiteX17" fmla="*/ 401738 w 1434094"/>
                <a:gd name="connsiteY17" fmla="*/ 593923 h 1076325"/>
                <a:gd name="connsiteX18" fmla="*/ 514832 w 1434094"/>
                <a:gd name="connsiteY18" fmla="*/ 504527 h 1076325"/>
                <a:gd name="connsiteX19" fmla="*/ 514832 w 1434094"/>
                <a:gd name="connsiteY19" fmla="*/ 502840 h 1076325"/>
                <a:gd name="connsiteX20" fmla="*/ 514832 w 1434094"/>
                <a:gd name="connsiteY20" fmla="*/ 501154 h 1076325"/>
                <a:gd name="connsiteX21" fmla="*/ 497953 w 1434094"/>
                <a:gd name="connsiteY21" fmla="*/ 435372 h 1076325"/>
                <a:gd name="connsiteX22" fmla="*/ 476009 w 1434094"/>
                <a:gd name="connsiteY22" fmla="*/ 396577 h 1076325"/>
                <a:gd name="connsiteX23" fmla="*/ 470945 w 1434094"/>
                <a:gd name="connsiteY23" fmla="*/ 374650 h 1076325"/>
                <a:gd name="connsiteX24" fmla="*/ 470945 w 1434094"/>
                <a:gd name="connsiteY24" fmla="*/ 347662 h 1076325"/>
                <a:gd name="connsiteX25" fmla="*/ 820430 w 1434094"/>
                <a:gd name="connsiteY25" fmla="*/ 347662 h 1076325"/>
                <a:gd name="connsiteX26" fmla="*/ 820430 w 1434094"/>
                <a:gd name="connsiteY26" fmla="*/ 340996 h 1076325"/>
                <a:gd name="connsiteX27" fmla="*/ 820430 w 1434094"/>
                <a:gd name="connsiteY27" fmla="*/ 187655 h 1076325"/>
                <a:gd name="connsiteX28" fmla="*/ 811980 w 1434094"/>
                <a:gd name="connsiteY28" fmla="*/ 155534 h 1076325"/>
                <a:gd name="connsiteX29" fmla="*/ 786631 w 1434094"/>
                <a:gd name="connsiteY29" fmla="*/ 111578 h 1076325"/>
                <a:gd name="connsiteX30" fmla="*/ 774802 w 1434094"/>
                <a:gd name="connsiteY30" fmla="*/ 65933 h 1076325"/>
                <a:gd name="connsiteX31" fmla="*/ 852539 w 1434094"/>
                <a:gd name="connsiteY31" fmla="*/ 0 h 1076325"/>
                <a:gd name="connsiteX0" fmla="*/ 852539 w 1384207"/>
                <a:gd name="connsiteY0" fmla="*/ 0 h 1125135"/>
                <a:gd name="connsiteX1" fmla="*/ 928585 w 1384207"/>
                <a:gd name="connsiteY1" fmla="*/ 62551 h 1125135"/>
                <a:gd name="connsiteX2" fmla="*/ 915066 w 1384207"/>
                <a:gd name="connsiteY2" fmla="*/ 111578 h 1125135"/>
                <a:gd name="connsiteX3" fmla="*/ 889717 w 1384207"/>
                <a:gd name="connsiteY3" fmla="*/ 158915 h 1125135"/>
                <a:gd name="connsiteX4" fmla="*/ 882957 w 1384207"/>
                <a:gd name="connsiteY4" fmla="*/ 187655 h 1125135"/>
                <a:gd name="connsiteX5" fmla="*/ 882957 w 1384207"/>
                <a:gd name="connsiteY5" fmla="*/ 323562 h 1125135"/>
                <a:gd name="connsiteX6" fmla="*/ 882957 w 1384207"/>
                <a:gd name="connsiteY6" fmla="*/ 347662 h 1125135"/>
                <a:gd name="connsiteX7" fmla="*/ 1181339 w 1384207"/>
                <a:gd name="connsiteY7" fmla="*/ 347662 h 1125135"/>
                <a:gd name="connsiteX8" fmla="*/ 1349464 w 1384207"/>
                <a:gd name="connsiteY8" fmla="*/ 1069270 h 1125135"/>
                <a:gd name="connsiteX9" fmla="*/ 369667 w 1384207"/>
                <a:gd name="connsiteY9" fmla="*/ 1076325 h 1125135"/>
                <a:gd name="connsiteX10" fmla="*/ 332531 w 1384207"/>
                <a:gd name="connsiteY10" fmla="*/ 765969 h 1125135"/>
                <a:gd name="connsiteX11" fmla="*/ 0 w 1384207"/>
                <a:gd name="connsiteY11" fmla="*/ 347662 h 1125135"/>
                <a:gd name="connsiteX12" fmla="*/ 334219 w 1384207"/>
                <a:gd name="connsiteY12" fmla="*/ 347662 h 1125135"/>
                <a:gd name="connsiteX13" fmla="*/ 334219 w 1384207"/>
                <a:gd name="connsiteY13" fmla="*/ 374650 h 1125135"/>
                <a:gd name="connsiteX14" fmla="*/ 327467 w 1384207"/>
                <a:gd name="connsiteY14" fmla="*/ 401637 h 1125135"/>
                <a:gd name="connsiteX15" fmla="*/ 307211 w 1384207"/>
                <a:gd name="connsiteY15" fmla="*/ 435372 h 1125135"/>
                <a:gd name="connsiteX16" fmla="*/ 288644 w 1384207"/>
                <a:gd name="connsiteY16" fmla="*/ 496094 h 1125135"/>
                <a:gd name="connsiteX17" fmla="*/ 401738 w 1384207"/>
                <a:gd name="connsiteY17" fmla="*/ 593923 h 1125135"/>
                <a:gd name="connsiteX18" fmla="*/ 514832 w 1384207"/>
                <a:gd name="connsiteY18" fmla="*/ 504527 h 1125135"/>
                <a:gd name="connsiteX19" fmla="*/ 514832 w 1384207"/>
                <a:gd name="connsiteY19" fmla="*/ 502840 h 1125135"/>
                <a:gd name="connsiteX20" fmla="*/ 514832 w 1384207"/>
                <a:gd name="connsiteY20" fmla="*/ 501154 h 1125135"/>
                <a:gd name="connsiteX21" fmla="*/ 497953 w 1384207"/>
                <a:gd name="connsiteY21" fmla="*/ 435372 h 1125135"/>
                <a:gd name="connsiteX22" fmla="*/ 476009 w 1384207"/>
                <a:gd name="connsiteY22" fmla="*/ 396577 h 1125135"/>
                <a:gd name="connsiteX23" fmla="*/ 470945 w 1384207"/>
                <a:gd name="connsiteY23" fmla="*/ 374650 h 1125135"/>
                <a:gd name="connsiteX24" fmla="*/ 470945 w 1384207"/>
                <a:gd name="connsiteY24" fmla="*/ 347662 h 1125135"/>
                <a:gd name="connsiteX25" fmla="*/ 820430 w 1384207"/>
                <a:gd name="connsiteY25" fmla="*/ 347662 h 1125135"/>
                <a:gd name="connsiteX26" fmla="*/ 820430 w 1384207"/>
                <a:gd name="connsiteY26" fmla="*/ 340996 h 1125135"/>
                <a:gd name="connsiteX27" fmla="*/ 820430 w 1384207"/>
                <a:gd name="connsiteY27" fmla="*/ 187655 h 1125135"/>
                <a:gd name="connsiteX28" fmla="*/ 811980 w 1384207"/>
                <a:gd name="connsiteY28" fmla="*/ 155534 h 1125135"/>
                <a:gd name="connsiteX29" fmla="*/ 786631 w 1384207"/>
                <a:gd name="connsiteY29" fmla="*/ 111578 h 1125135"/>
                <a:gd name="connsiteX30" fmla="*/ 774802 w 1384207"/>
                <a:gd name="connsiteY30" fmla="*/ 65933 h 1125135"/>
                <a:gd name="connsiteX31" fmla="*/ 852539 w 1384207"/>
                <a:gd name="connsiteY31" fmla="*/ 0 h 1125135"/>
                <a:gd name="connsiteX0" fmla="*/ 852539 w 1396091"/>
                <a:gd name="connsiteY0" fmla="*/ 0 h 1125136"/>
                <a:gd name="connsiteX1" fmla="*/ 928585 w 1396091"/>
                <a:gd name="connsiteY1" fmla="*/ 62551 h 1125136"/>
                <a:gd name="connsiteX2" fmla="*/ 915066 w 1396091"/>
                <a:gd name="connsiteY2" fmla="*/ 111578 h 1125136"/>
                <a:gd name="connsiteX3" fmla="*/ 889717 w 1396091"/>
                <a:gd name="connsiteY3" fmla="*/ 158915 h 1125136"/>
                <a:gd name="connsiteX4" fmla="*/ 882957 w 1396091"/>
                <a:gd name="connsiteY4" fmla="*/ 187655 h 1125136"/>
                <a:gd name="connsiteX5" fmla="*/ 882957 w 1396091"/>
                <a:gd name="connsiteY5" fmla="*/ 323562 h 1125136"/>
                <a:gd name="connsiteX6" fmla="*/ 882957 w 1396091"/>
                <a:gd name="connsiteY6" fmla="*/ 347662 h 1125136"/>
                <a:gd name="connsiteX7" fmla="*/ 1249841 w 1396091"/>
                <a:gd name="connsiteY7" fmla="*/ 347661 h 1125136"/>
                <a:gd name="connsiteX8" fmla="*/ 1349464 w 1396091"/>
                <a:gd name="connsiteY8" fmla="*/ 1069270 h 1125136"/>
                <a:gd name="connsiteX9" fmla="*/ 369667 w 1396091"/>
                <a:gd name="connsiteY9" fmla="*/ 1076325 h 1125136"/>
                <a:gd name="connsiteX10" fmla="*/ 332531 w 1396091"/>
                <a:gd name="connsiteY10" fmla="*/ 765969 h 1125136"/>
                <a:gd name="connsiteX11" fmla="*/ 0 w 1396091"/>
                <a:gd name="connsiteY11" fmla="*/ 347662 h 1125136"/>
                <a:gd name="connsiteX12" fmla="*/ 334219 w 1396091"/>
                <a:gd name="connsiteY12" fmla="*/ 347662 h 1125136"/>
                <a:gd name="connsiteX13" fmla="*/ 334219 w 1396091"/>
                <a:gd name="connsiteY13" fmla="*/ 374650 h 1125136"/>
                <a:gd name="connsiteX14" fmla="*/ 327467 w 1396091"/>
                <a:gd name="connsiteY14" fmla="*/ 401637 h 1125136"/>
                <a:gd name="connsiteX15" fmla="*/ 307211 w 1396091"/>
                <a:gd name="connsiteY15" fmla="*/ 435372 h 1125136"/>
                <a:gd name="connsiteX16" fmla="*/ 288644 w 1396091"/>
                <a:gd name="connsiteY16" fmla="*/ 496094 h 1125136"/>
                <a:gd name="connsiteX17" fmla="*/ 401738 w 1396091"/>
                <a:gd name="connsiteY17" fmla="*/ 593923 h 1125136"/>
                <a:gd name="connsiteX18" fmla="*/ 514832 w 1396091"/>
                <a:gd name="connsiteY18" fmla="*/ 504527 h 1125136"/>
                <a:gd name="connsiteX19" fmla="*/ 514832 w 1396091"/>
                <a:gd name="connsiteY19" fmla="*/ 502840 h 1125136"/>
                <a:gd name="connsiteX20" fmla="*/ 514832 w 1396091"/>
                <a:gd name="connsiteY20" fmla="*/ 501154 h 1125136"/>
                <a:gd name="connsiteX21" fmla="*/ 497953 w 1396091"/>
                <a:gd name="connsiteY21" fmla="*/ 435372 h 1125136"/>
                <a:gd name="connsiteX22" fmla="*/ 476009 w 1396091"/>
                <a:gd name="connsiteY22" fmla="*/ 396577 h 1125136"/>
                <a:gd name="connsiteX23" fmla="*/ 470945 w 1396091"/>
                <a:gd name="connsiteY23" fmla="*/ 374650 h 1125136"/>
                <a:gd name="connsiteX24" fmla="*/ 470945 w 1396091"/>
                <a:gd name="connsiteY24" fmla="*/ 347662 h 1125136"/>
                <a:gd name="connsiteX25" fmla="*/ 820430 w 1396091"/>
                <a:gd name="connsiteY25" fmla="*/ 347662 h 1125136"/>
                <a:gd name="connsiteX26" fmla="*/ 820430 w 1396091"/>
                <a:gd name="connsiteY26" fmla="*/ 340996 h 1125136"/>
                <a:gd name="connsiteX27" fmla="*/ 820430 w 1396091"/>
                <a:gd name="connsiteY27" fmla="*/ 187655 h 1125136"/>
                <a:gd name="connsiteX28" fmla="*/ 811980 w 1396091"/>
                <a:gd name="connsiteY28" fmla="*/ 155534 h 1125136"/>
                <a:gd name="connsiteX29" fmla="*/ 786631 w 1396091"/>
                <a:gd name="connsiteY29" fmla="*/ 111578 h 1125136"/>
                <a:gd name="connsiteX30" fmla="*/ 774802 w 1396091"/>
                <a:gd name="connsiteY30" fmla="*/ 65933 h 1125136"/>
                <a:gd name="connsiteX31" fmla="*/ 852539 w 1396091"/>
                <a:gd name="connsiteY31" fmla="*/ 0 h 1125136"/>
                <a:gd name="connsiteX0" fmla="*/ 852539 w 1288990"/>
                <a:gd name="connsiteY0" fmla="*/ 0 h 1115227"/>
                <a:gd name="connsiteX1" fmla="*/ 928585 w 1288990"/>
                <a:gd name="connsiteY1" fmla="*/ 62551 h 1115227"/>
                <a:gd name="connsiteX2" fmla="*/ 915066 w 1288990"/>
                <a:gd name="connsiteY2" fmla="*/ 111578 h 1115227"/>
                <a:gd name="connsiteX3" fmla="*/ 889717 w 1288990"/>
                <a:gd name="connsiteY3" fmla="*/ 158915 h 1115227"/>
                <a:gd name="connsiteX4" fmla="*/ 882957 w 1288990"/>
                <a:gd name="connsiteY4" fmla="*/ 187655 h 1115227"/>
                <a:gd name="connsiteX5" fmla="*/ 882957 w 1288990"/>
                <a:gd name="connsiteY5" fmla="*/ 323562 h 1115227"/>
                <a:gd name="connsiteX6" fmla="*/ 882957 w 1288990"/>
                <a:gd name="connsiteY6" fmla="*/ 347662 h 1115227"/>
                <a:gd name="connsiteX7" fmla="*/ 1249841 w 1288990"/>
                <a:gd name="connsiteY7" fmla="*/ 347661 h 1115227"/>
                <a:gd name="connsiteX8" fmla="*/ 1212458 w 1288990"/>
                <a:gd name="connsiteY8" fmla="*/ 1055162 h 1115227"/>
                <a:gd name="connsiteX9" fmla="*/ 369667 w 1288990"/>
                <a:gd name="connsiteY9" fmla="*/ 1076325 h 1115227"/>
                <a:gd name="connsiteX10" fmla="*/ 332531 w 1288990"/>
                <a:gd name="connsiteY10" fmla="*/ 765969 h 1115227"/>
                <a:gd name="connsiteX11" fmla="*/ 0 w 1288990"/>
                <a:gd name="connsiteY11" fmla="*/ 347662 h 1115227"/>
                <a:gd name="connsiteX12" fmla="*/ 334219 w 1288990"/>
                <a:gd name="connsiteY12" fmla="*/ 347662 h 1115227"/>
                <a:gd name="connsiteX13" fmla="*/ 334219 w 1288990"/>
                <a:gd name="connsiteY13" fmla="*/ 374650 h 1115227"/>
                <a:gd name="connsiteX14" fmla="*/ 327467 w 1288990"/>
                <a:gd name="connsiteY14" fmla="*/ 401637 h 1115227"/>
                <a:gd name="connsiteX15" fmla="*/ 307211 w 1288990"/>
                <a:gd name="connsiteY15" fmla="*/ 435372 h 1115227"/>
                <a:gd name="connsiteX16" fmla="*/ 288644 w 1288990"/>
                <a:gd name="connsiteY16" fmla="*/ 496094 h 1115227"/>
                <a:gd name="connsiteX17" fmla="*/ 401738 w 1288990"/>
                <a:gd name="connsiteY17" fmla="*/ 593923 h 1115227"/>
                <a:gd name="connsiteX18" fmla="*/ 514832 w 1288990"/>
                <a:gd name="connsiteY18" fmla="*/ 504527 h 1115227"/>
                <a:gd name="connsiteX19" fmla="*/ 514832 w 1288990"/>
                <a:gd name="connsiteY19" fmla="*/ 502840 h 1115227"/>
                <a:gd name="connsiteX20" fmla="*/ 514832 w 1288990"/>
                <a:gd name="connsiteY20" fmla="*/ 501154 h 1115227"/>
                <a:gd name="connsiteX21" fmla="*/ 497953 w 1288990"/>
                <a:gd name="connsiteY21" fmla="*/ 435372 h 1115227"/>
                <a:gd name="connsiteX22" fmla="*/ 476009 w 1288990"/>
                <a:gd name="connsiteY22" fmla="*/ 396577 h 1115227"/>
                <a:gd name="connsiteX23" fmla="*/ 470945 w 1288990"/>
                <a:gd name="connsiteY23" fmla="*/ 374650 h 1115227"/>
                <a:gd name="connsiteX24" fmla="*/ 470945 w 1288990"/>
                <a:gd name="connsiteY24" fmla="*/ 347662 h 1115227"/>
                <a:gd name="connsiteX25" fmla="*/ 820430 w 1288990"/>
                <a:gd name="connsiteY25" fmla="*/ 347662 h 1115227"/>
                <a:gd name="connsiteX26" fmla="*/ 820430 w 1288990"/>
                <a:gd name="connsiteY26" fmla="*/ 340996 h 1115227"/>
                <a:gd name="connsiteX27" fmla="*/ 820430 w 1288990"/>
                <a:gd name="connsiteY27" fmla="*/ 187655 h 1115227"/>
                <a:gd name="connsiteX28" fmla="*/ 811980 w 1288990"/>
                <a:gd name="connsiteY28" fmla="*/ 155534 h 1115227"/>
                <a:gd name="connsiteX29" fmla="*/ 786631 w 1288990"/>
                <a:gd name="connsiteY29" fmla="*/ 111578 h 1115227"/>
                <a:gd name="connsiteX30" fmla="*/ 774802 w 1288990"/>
                <a:gd name="connsiteY30" fmla="*/ 65933 h 1115227"/>
                <a:gd name="connsiteX31" fmla="*/ 852539 w 1288990"/>
                <a:gd name="connsiteY31" fmla="*/ 0 h 1115227"/>
                <a:gd name="connsiteX0" fmla="*/ 852539 w 1315025"/>
                <a:gd name="connsiteY0" fmla="*/ 0 h 1115228"/>
                <a:gd name="connsiteX1" fmla="*/ 928585 w 1315025"/>
                <a:gd name="connsiteY1" fmla="*/ 62551 h 1115228"/>
                <a:gd name="connsiteX2" fmla="*/ 915066 w 1315025"/>
                <a:gd name="connsiteY2" fmla="*/ 111578 h 1115228"/>
                <a:gd name="connsiteX3" fmla="*/ 889717 w 1315025"/>
                <a:gd name="connsiteY3" fmla="*/ 158915 h 1115228"/>
                <a:gd name="connsiteX4" fmla="*/ 882957 w 1315025"/>
                <a:gd name="connsiteY4" fmla="*/ 187655 h 1115228"/>
                <a:gd name="connsiteX5" fmla="*/ 882957 w 1315025"/>
                <a:gd name="connsiteY5" fmla="*/ 323562 h 1115228"/>
                <a:gd name="connsiteX6" fmla="*/ 882957 w 1315025"/>
                <a:gd name="connsiteY6" fmla="*/ 347662 h 1115228"/>
                <a:gd name="connsiteX7" fmla="*/ 1249841 w 1315025"/>
                <a:gd name="connsiteY7" fmla="*/ 347661 h 1115228"/>
                <a:gd name="connsiteX8" fmla="*/ 1249823 w 1315025"/>
                <a:gd name="connsiteY8" fmla="*/ 1055162 h 1115228"/>
                <a:gd name="connsiteX9" fmla="*/ 369667 w 1315025"/>
                <a:gd name="connsiteY9" fmla="*/ 1076325 h 1115228"/>
                <a:gd name="connsiteX10" fmla="*/ 332531 w 1315025"/>
                <a:gd name="connsiteY10" fmla="*/ 765969 h 1115228"/>
                <a:gd name="connsiteX11" fmla="*/ 0 w 1315025"/>
                <a:gd name="connsiteY11" fmla="*/ 347662 h 1115228"/>
                <a:gd name="connsiteX12" fmla="*/ 334219 w 1315025"/>
                <a:gd name="connsiteY12" fmla="*/ 347662 h 1115228"/>
                <a:gd name="connsiteX13" fmla="*/ 334219 w 1315025"/>
                <a:gd name="connsiteY13" fmla="*/ 374650 h 1115228"/>
                <a:gd name="connsiteX14" fmla="*/ 327467 w 1315025"/>
                <a:gd name="connsiteY14" fmla="*/ 401637 h 1115228"/>
                <a:gd name="connsiteX15" fmla="*/ 307211 w 1315025"/>
                <a:gd name="connsiteY15" fmla="*/ 435372 h 1115228"/>
                <a:gd name="connsiteX16" fmla="*/ 288644 w 1315025"/>
                <a:gd name="connsiteY16" fmla="*/ 496094 h 1115228"/>
                <a:gd name="connsiteX17" fmla="*/ 401738 w 1315025"/>
                <a:gd name="connsiteY17" fmla="*/ 593923 h 1115228"/>
                <a:gd name="connsiteX18" fmla="*/ 514832 w 1315025"/>
                <a:gd name="connsiteY18" fmla="*/ 504527 h 1115228"/>
                <a:gd name="connsiteX19" fmla="*/ 514832 w 1315025"/>
                <a:gd name="connsiteY19" fmla="*/ 502840 h 1115228"/>
                <a:gd name="connsiteX20" fmla="*/ 514832 w 1315025"/>
                <a:gd name="connsiteY20" fmla="*/ 501154 h 1115228"/>
                <a:gd name="connsiteX21" fmla="*/ 497953 w 1315025"/>
                <a:gd name="connsiteY21" fmla="*/ 435372 h 1115228"/>
                <a:gd name="connsiteX22" fmla="*/ 476009 w 1315025"/>
                <a:gd name="connsiteY22" fmla="*/ 396577 h 1115228"/>
                <a:gd name="connsiteX23" fmla="*/ 470945 w 1315025"/>
                <a:gd name="connsiteY23" fmla="*/ 374650 h 1115228"/>
                <a:gd name="connsiteX24" fmla="*/ 470945 w 1315025"/>
                <a:gd name="connsiteY24" fmla="*/ 347662 h 1115228"/>
                <a:gd name="connsiteX25" fmla="*/ 820430 w 1315025"/>
                <a:gd name="connsiteY25" fmla="*/ 347662 h 1115228"/>
                <a:gd name="connsiteX26" fmla="*/ 820430 w 1315025"/>
                <a:gd name="connsiteY26" fmla="*/ 340996 h 1115228"/>
                <a:gd name="connsiteX27" fmla="*/ 820430 w 1315025"/>
                <a:gd name="connsiteY27" fmla="*/ 187655 h 1115228"/>
                <a:gd name="connsiteX28" fmla="*/ 811980 w 1315025"/>
                <a:gd name="connsiteY28" fmla="*/ 155534 h 1115228"/>
                <a:gd name="connsiteX29" fmla="*/ 786631 w 1315025"/>
                <a:gd name="connsiteY29" fmla="*/ 111578 h 1115228"/>
                <a:gd name="connsiteX30" fmla="*/ 774802 w 1315025"/>
                <a:gd name="connsiteY30" fmla="*/ 65933 h 1115228"/>
                <a:gd name="connsiteX31" fmla="*/ 852539 w 1315025"/>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277014"/>
                <a:gd name="connsiteY0" fmla="*/ 0 h 1115228"/>
                <a:gd name="connsiteX1" fmla="*/ 928585 w 1277014"/>
                <a:gd name="connsiteY1" fmla="*/ 62551 h 1115228"/>
                <a:gd name="connsiteX2" fmla="*/ 915066 w 1277014"/>
                <a:gd name="connsiteY2" fmla="*/ 111578 h 1115228"/>
                <a:gd name="connsiteX3" fmla="*/ 889717 w 1277014"/>
                <a:gd name="connsiteY3" fmla="*/ 158915 h 1115228"/>
                <a:gd name="connsiteX4" fmla="*/ 882957 w 1277014"/>
                <a:gd name="connsiteY4" fmla="*/ 187655 h 1115228"/>
                <a:gd name="connsiteX5" fmla="*/ 882957 w 1277014"/>
                <a:gd name="connsiteY5" fmla="*/ 323562 h 1115228"/>
                <a:gd name="connsiteX6" fmla="*/ 882957 w 1277014"/>
                <a:gd name="connsiteY6" fmla="*/ 347662 h 1115228"/>
                <a:gd name="connsiteX7" fmla="*/ 1249841 w 1277014"/>
                <a:gd name="connsiteY7" fmla="*/ 347661 h 1115228"/>
                <a:gd name="connsiteX8" fmla="*/ 1249823 w 1277014"/>
                <a:gd name="connsiteY8" fmla="*/ 1055162 h 1115228"/>
                <a:gd name="connsiteX9" fmla="*/ 369667 w 1277014"/>
                <a:gd name="connsiteY9" fmla="*/ 1076325 h 1115228"/>
                <a:gd name="connsiteX10" fmla="*/ 332531 w 1277014"/>
                <a:gd name="connsiteY10" fmla="*/ 765969 h 1115228"/>
                <a:gd name="connsiteX11" fmla="*/ 0 w 1277014"/>
                <a:gd name="connsiteY11" fmla="*/ 347662 h 1115228"/>
                <a:gd name="connsiteX12" fmla="*/ 334219 w 1277014"/>
                <a:gd name="connsiteY12" fmla="*/ 347662 h 1115228"/>
                <a:gd name="connsiteX13" fmla="*/ 334219 w 1277014"/>
                <a:gd name="connsiteY13" fmla="*/ 374650 h 1115228"/>
                <a:gd name="connsiteX14" fmla="*/ 327467 w 1277014"/>
                <a:gd name="connsiteY14" fmla="*/ 401637 h 1115228"/>
                <a:gd name="connsiteX15" fmla="*/ 307211 w 1277014"/>
                <a:gd name="connsiteY15" fmla="*/ 435372 h 1115228"/>
                <a:gd name="connsiteX16" fmla="*/ 288644 w 1277014"/>
                <a:gd name="connsiteY16" fmla="*/ 496094 h 1115228"/>
                <a:gd name="connsiteX17" fmla="*/ 401738 w 1277014"/>
                <a:gd name="connsiteY17" fmla="*/ 593923 h 1115228"/>
                <a:gd name="connsiteX18" fmla="*/ 514832 w 1277014"/>
                <a:gd name="connsiteY18" fmla="*/ 504527 h 1115228"/>
                <a:gd name="connsiteX19" fmla="*/ 514832 w 1277014"/>
                <a:gd name="connsiteY19" fmla="*/ 502840 h 1115228"/>
                <a:gd name="connsiteX20" fmla="*/ 514832 w 1277014"/>
                <a:gd name="connsiteY20" fmla="*/ 501154 h 1115228"/>
                <a:gd name="connsiteX21" fmla="*/ 497953 w 1277014"/>
                <a:gd name="connsiteY21" fmla="*/ 435372 h 1115228"/>
                <a:gd name="connsiteX22" fmla="*/ 476009 w 1277014"/>
                <a:gd name="connsiteY22" fmla="*/ 396577 h 1115228"/>
                <a:gd name="connsiteX23" fmla="*/ 470945 w 1277014"/>
                <a:gd name="connsiteY23" fmla="*/ 374650 h 1115228"/>
                <a:gd name="connsiteX24" fmla="*/ 470945 w 1277014"/>
                <a:gd name="connsiteY24" fmla="*/ 347662 h 1115228"/>
                <a:gd name="connsiteX25" fmla="*/ 820430 w 1277014"/>
                <a:gd name="connsiteY25" fmla="*/ 347662 h 1115228"/>
                <a:gd name="connsiteX26" fmla="*/ 820430 w 1277014"/>
                <a:gd name="connsiteY26" fmla="*/ 340996 h 1115228"/>
                <a:gd name="connsiteX27" fmla="*/ 820430 w 1277014"/>
                <a:gd name="connsiteY27" fmla="*/ 187655 h 1115228"/>
                <a:gd name="connsiteX28" fmla="*/ 811980 w 1277014"/>
                <a:gd name="connsiteY28" fmla="*/ 155534 h 1115228"/>
                <a:gd name="connsiteX29" fmla="*/ 786631 w 1277014"/>
                <a:gd name="connsiteY29" fmla="*/ 111578 h 1115228"/>
                <a:gd name="connsiteX30" fmla="*/ 774802 w 1277014"/>
                <a:gd name="connsiteY30" fmla="*/ 65933 h 1115228"/>
                <a:gd name="connsiteX31" fmla="*/ 852539 w 1277014"/>
                <a:gd name="connsiteY31" fmla="*/ 0 h 1115228"/>
                <a:gd name="connsiteX0" fmla="*/ 852539 w 1278451"/>
                <a:gd name="connsiteY0" fmla="*/ 0 h 1115228"/>
                <a:gd name="connsiteX1" fmla="*/ 928585 w 1278451"/>
                <a:gd name="connsiteY1" fmla="*/ 62551 h 1115228"/>
                <a:gd name="connsiteX2" fmla="*/ 915066 w 1278451"/>
                <a:gd name="connsiteY2" fmla="*/ 111578 h 1115228"/>
                <a:gd name="connsiteX3" fmla="*/ 889717 w 1278451"/>
                <a:gd name="connsiteY3" fmla="*/ 158915 h 1115228"/>
                <a:gd name="connsiteX4" fmla="*/ 882957 w 1278451"/>
                <a:gd name="connsiteY4" fmla="*/ 187655 h 1115228"/>
                <a:gd name="connsiteX5" fmla="*/ 882957 w 1278451"/>
                <a:gd name="connsiteY5" fmla="*/ 323562 h 1115228"/>
                <a:gd name="connsiteX6" fmla="*/ 882957 w 1278451"/>
                <a:gd name="connsiteY6" fmla="*/ 347662 h 1115228"/>
                <a:gd name="connsiteX7" fmla="*/ 1249841 w 1278451"/>
                <a:gd name="connsiteY7" fmla="*/ 347661 h 1115228"/>
                <a:gd name="connsiteX8" fmla="*/ 1249823 w 1278451"/>
                <a:gd name="connsiteY8" fmla="*/ 1055162 h 1115228"/>
                <a:gd name="connsiteX9" fmla="*/ 369667 w 1278451"/>
                <a:gd name="connsiteY9" fmla="*/ 1076325 h 1115228"/>
                <a:gd name="connsiteX10" fmla="*/ 332531 w 1278451"/>
                <a:gd name="connsiteY10" fmla="*/ 765969 h 1115228"/>
                <a:gd name="connsiteX11" fmla="*/ 0 w 1278451"/>
                <a:gd name="connsiteY11" fmla="*/ 347662 h 1115228"/>
                <a:gd name="connsiteX12" fmla="*/ 334219 w 1278451"/>
                <a:gd name="connsiteY12" fmla="*/ 347662 h 1115228"/>
                <a:gd name="connsiteX13" fmla="*/ 334219 w 1278451"/>
                <a:gd name="connsiteY13" fmla="*/ 374650 h 1115228"/>
                <a:gd name="connsiteX14" fmla="*/ 327467 w 1278451"/>
                <a:gd name="connsiteY14" fmla="*/ 401637 h 1115228"/>
                <a:gd name="connsiteX15" fmla="*/ 307211 w 1278451"/>
                <a:gd name="connsiteY15" fmla="*/ 435372 h 1115228"/>
                <a:gd name="connsiteX16" fmla="*/ 288644 w 1278451"/>
                <a:gd name="connsiteY16" fmla="*/ 496094 h 1115228"/>
                <a:gd name="connsiteX17" fmla="*/ 401738 w 1278451"/>
                <a:gd name="connsiteY17" fmla="*/ 593923 h 1115228"/>
                <a:gd name="connsiteX18" fmla="*/ 514832 w 1278451"/>
                <a:gd name="connsiteY18" fmla="*/ 504527 h 1115228"/>
                <a:gd name="connsiteX19" fmla="*/ 514832 w 1278451"/>
                <a:gd name="connsiteY19" fmla="*/ 502840 h 1115228"/>
                <a:gd name="connsiteX20" fmla="*/ 514832 w 1278451"/>
                <a:gd name="connsiteY20" fmla="*/ 501154 h 1115228"/>
                <a:gd name="connsiteX21" fmla="*/ 497953 w 1278451"/>
                <a:gd name="connsiteY21" fmla="*/ 435372 h 1115228"/>
                <a:gd name="connsiteX22" fmla="*/ 476009 w 1278451"/>
                <a:gd name="connsiteY22" fmla="*/ 396577 h 1115228"/>
                <a:gd name="connsiteX23" fmla="*/ 470945 w 1278451"/>
                <a:gd name="connsiteY23" fmla="*/ 374650 h 1115228"/>
                <a:gd name="connsiteX24" fmla="*/ 470945 w 1278451"/>
                <a:gd name="connsiteY24" fmla="*/ 347662 h 1115228"/>
                <a:gd name="connsiteX25" fmla="*/ 820430 w 1278451"/>
                <a:gd name="connsiteY25" fmla="*/ 347662 h 1115228"/>
                <a:gd name="connsiteX26" fmla="*/ 820430 w 1278451"/>
                <a:gd name="connsiteY26" fmla="*/ 340996 h 1115228"/>
                <a:gd name="connsiteX27" fmla="*/ 820430 w 1278451"/>
                <a:gd name="connsiteY27" fmla="*/ 187655 h 1115228"/>
                <a:gd name="connsiteX28" fmla="*/ 811980 w 1278451"/>
                <a:gd name="connsiteY28" fmla="*/ 155534 h 1115228"/>
                <a:gd name="connsiteX29" fmla="*/ 786631 w 1278451"/>
                <a:gd name="connsiteY29" fmla="*/ 111578 h 1115228"/>
                <a:gd name="connsiteX30" fmla="*/ 774802 w 1278451"/>
                <a:gd name="connsiteY30" fmla="*/ 65933 h 1115228"/>
                <a:gd name="connsiteX31" fmla="*/ 852539 w 1278451"/>
                <a:gd name="connsiteY31" fmla="*/ 0 h 1115228"/>
                <a:gd name="connsiteX0" fmla="*/ 852539 w 1252598"/>
                <a:gd name="connsiteY0" fmla="*/ 0 h 1115228"/>
                <a:gd name="connsiteX1" fmla="*/ 928585 w 1252598"/>
                <a:gd name="connsiteY1" fmla="*/ 62551 h 1115228"/>
                <a:gd name="connsiteX2" fmla="*/ 915066 w 1252598"/>
                <a:gd name="connsiteY2" fmla="*/ 111578 h 1115228"/>
                <a:gd name="connsiteX3" fmla="*/ 889717 w 1252598"/>
                <a:gd name="connsiteY3" fmla="*/ 158915 h 1115228"/>
                <a:gd name="connsiteX4" fmla="*/ 882957 w 1252598"/>
                <a:gd name="connsiteY4" fmla="*/ 187655 h 1115228"/>
                <a:gd name="connsiteX5" fmla="*/ 882957 w 1252598"/>
                <a:gd name="connsiteY5" fmla="*/ 323562 h 1115228"/>
                <a:gd name="connsiteX6" fmla="*/ 882957 w 1252598"/>
                <a:gd name="connsiteY6" fmla="*/ 347662 h 1115228"/>
                <a:gd name="connsiteX7" fmla="*/ 1249841 w 1252598"/>
                <a:gd name="connsiteY7" fmla="*/ 347661 h 1115228"/>
                <a:gd name="connsiteX8" fmla="*/ 1249823 w 1252598"/>
                <a:gd name="connsiteY8" fmla="*/ 1055162 h 1115228"/>
                <a:gd name="connsiteX9" fmla="*/ 369667 w 1252598"/>
                <a:gd name="connsiteY9" fmla="*/ 1076325 h 1115228"/>
                <a:gd name="connsiteX10" fmla="*/ 332531 w 1252598"/>
                <a:gd name="connsiteY10" fmla="*/ 765969 h 1115228"/>
                <a:gd name="connsiteX11" fmla="*/ 0 w 1252598"/>
                <a:gd name="connsiteY11" fmla="*/ 347662 h 1115228"/>
                <a:gd name="connsiteX12" fmla="*/ 334219 w 1252598"/>
                <a:gd name="connsiteY12" fmla="*/ 347662 h 1115228"/>
                <a:gd name="connsiteX13" fmla="*/ 334219 w 1252598"/>
                <a:gd name="connsiteY13" fmla="*/ 374650 h 1115228"/>
                <a:gd name="connsiteX14" fmla="*/ 327467 w 1252598"/>
                <a:gd name="connsiteY14" fmla="*/ 401637 h 1115228"/>
                <a:gd name="connsiteX15" fmla="*/ 307211 w 1252598"/>
                <a:gd name="connsiteY15" fmla="*/ 435372 h 1115228"/>
                <a:gd name="connsiteX16" fmla="*/ 288644 w 1252598"/>
                <a:gd name="connsiteY16" fmla="*/ 496094 h 1115228"/>
                <a:gd name="connsiteX17" fmla="*/ 401738 w 1252598"/>
                <a:gd name="connsiteY17" fmla="*/ 593923 h 1115228"/>
                <a:gd name="connsiteX18" fmla="*/ 514832 w 1252598"/>
                <a:gd name="connsiteY18" fmla="*/ 504527 h 1115228"/>
                <a:gd name="connsiteX19" fmla="*/ 514832 w 1252598"/>
                <a:gd name="connsiteY19" fmla="*/ 502840 h 1115228"/>
                <a:gd name="connsiteX20" fmla="*/ 514832 w 1252598"/>
                <a:gd name="connsiteY20" fmla="*/ 501154 h 1115228"/>
                <a:gd name="connsiteX21" fmla="*/ 497953 w 1252598"/>
                <a:gd name="connsiteY21" fmla="*/ 435372 h 1115228"/>
                <a:gd name="connsiteX22" fmla="*/ 476009 w 1252598"/>
                <a:gd name="connsiteY22" fmla="*/ 396577 h 1115228"/>
                <a:gd name="connsiteX23" fmla="*/ 470945 w 1252598"/>
                <a:gd name="connsiteY23" fmla="*/ 374650 h 1115228"/>
                <a:gd name="connsiteX24" fmla="*/ 470945 w 1252598"/>
                <a:gd name="connsiteY24" fmla="*/ 347662 h 1115228"/>
                <a:gd name="connsiteX25" fmla="*/ 820430 w 1252598"/>
                <a:gd name="connsiteY25" fmla="*/ 347662 h 1115228"/>
                <a:gd name="connsiteX26" fmla="*/ 820430 w 1252598"/>
                <a:gd name="connsiteY26" fmla="*/ 340996 h 1115228"/>
                <a:gd name="connsiteX27" fmla="*/ 820430 w 1252598"/>
                <a:gd name="connsiteY27" fmla="*/ 187655 h 1115228"/>
                <a:gd name="connsiteX28" fmla="*/ 811980 w 1252598"/>
                <a:gd name="connsiteY28" fmla="*/ 155534 h 1115228"/>
                <a:gd name="connsiteX29" fmla="*/ 786631 w 1252598"/>
                <a:gd name="connsiteY29" fmla="*/ 111578 h 1115228"/>
                <a:gd name="connsiteX30" fmla="*/ 774802 w 1252598"/>
                <a:gd name="connsiteY30" fmla="*/ 65933 h 1115228"/>
                <a:gd name="connsiteX31" fmla="*/ 852539 w 1252598"/>
                <a:gd name="connsiteY31" fmla="*/ 0 h 1115228"/>
                <a:gd name="connsiteX0" fmla="*/ 852539 w 1252598"/>
                <a:gd name="connsiteY0" fmla="*/ 0 h 1076325"/>
                <a:gd name="connsiteX1" fmla="*/ 928585 w 1252598"/>
                <a:gd name="connsiteY1" fmla="*/ 62551 h 1076325"/>
                <a:gd name="connsiteX2" fmla="*/ 915066 w 1252598"/>
                <a:gd name="connsiteY2" fmla="*/ 111578 h 1076325"/>
                <a:gd name="connsiteX3" fmla="*/ 889717 w 1252598"/>
                <a:gd name="connsiteY3" fmla="*/ 158915 h 1076325"/>
                <a:gd name="connsiteX4" fmla="*/ 882957 w 1252598"/>
                <a:gd name="connsiteY4" fmla="*/ 187655 h 1076325"/>
                <a:gd name="connsiteX5" fmla="*/ 882957 w 1252598"/>
                <a:gd name="connsiteY5" fmla="*/ 323562 h 1076325"/>
                <a:gd name="connsiteX6" fmla="*/ 882957 w 1252598"/>
                <a:gd name="connsiteY6" fmla="*/ 347662 h 1076325"/>
                <a:gd name="connsiteX7" fmla="*/ 1249841 w 1252598"/>
                <a:gd name="connsiteY7" fmla="*/ 347661 h 1076325"/>
                <a:gd name="connsiteX8" fmla="*/ 1249823 w 1252598"/>
                <a:gd name="connsiteY8" fmla="*/ 1055162 h 1076325"/>
                <a:gd name="connsiteX9" fmla="*/ 369667 w 1252598"/>
                <a:gd name="connsiteY9" fmla="*/ 1076325 h 1076325"/>
                <a:gd name="connsiteX10" fmla="*/ 332531 w 1252598"/>
                <a:gd name="connsiteY10" fmla="*/ 765969 h 1076325"/>
                <a:gd name="connsiteX11" fmla="*/ 0 w 1252598"/>
                <a:gd name="connsiteY11" fmla="*/ 347662 h 1076325"/>
                <a:gd name="connsiteX12" fmla="*/ 334219 w 1252598"/>
                <a:gd name="connsiteY12" fmla="*/ 347662 h 1076325"/>
                <a:gd name="connsiteX13" fmla="*/ 334219 w 1252598"/>
                <a:gd name="connsiteY13" fmla="*/ 374650 h 1076325"/>
                <a:gd name="connsiteX14" fmla="*/ 327467 w 1252598"/>
                <a:gd name="connsiteY14" fmla="*/ 401637 h 1076325"/>
                <a:gd name="connsiteX15" fmla="*/ 307211 w 1252598"/>
                <a:gd name="connsiteY15" fmla="*/ 435372 h 1076325"/>
                <a:gd name="connsiteX16" fmla="*/ 288644 w 1252598"/>
                <a:gd name="connsiteY16" fmla="*/ 496094 h 1076325"/>
                <a:gd name="connsiteX17" fmla="*/ 401738 w 1252598"/>
                <a:gd name="connsiteY17" fmla="*/ 593923 h 1076325"/>
                <a:gd name="connsiteX18" fmla="*/ 514832 w 1252598"/>
                <a:gd name="connsiteY18" fmla="*/ 504527 h 1076325"/>
                <a:gd name="connsiteX19" fmla="*/ 514832 w 1252598"/>
                <a:gd name="connsiteY19" fmla="*/ 502840 h 1076325"/>
                <a:gd name="connsiteX20" fmla="*/ 514832 w 1252598"/>
                <a:gd name="connsiteY20" fmla="*/ 501154 h 1076325"/>
                <a:gd name="connsiteX21" fmla="*/ 497953 w 1252598"/>
                <a:gd name="connsiteY21" fmla="*/ 435372 h 1076325"/>
                <a:gd name="connsiteX22" fmla="*/ 476009 w 1252598"/>
                <a:gd name="connsiteY22" fmla="*/ 396577 h 1076325"/>
                <a:gd name="connsiteX23" fmla="*/ 470945 w 1252598"/>
                <a:gd name="connsiteY23" fmla="*/ 374650 h 1076325"/>
                <a:gd name="connsiteX24" fmla="*/ 470945 w 1252598"/>
                <a:gd name="connsiteY24" fmla="*/ 347662 h 1076325"/>
                <a:gd name="connsiteX25" fmla="*/ 820430 w 1252598"/>
                <a:gd name="connsiteY25" fmla="*/ 347662 h 1076325"/>
                <a:gd name="connsiteX26" fmla="*/ 820430 w 1252598"/>
                <a:gd name="connsiteY26" fmla="*/ 340996 h 1076325"/>
                <a:gd name="connsiteX27" fmla="*/ 820430 w 1252598"/>
                <a:gd name="connsiteY27" fmla="*/ 187655 h 1076325"/>
                <a:gd name="connsiteX28" fmla="*/ 811980 w 1252598"/>
                <a:gd name="connsiteY28" fmla="*/ 155534 h 1076325"/>
                <a:gd name="connsiteX29" fmla="*/ 786631 w 1252598"/>
                <a:gd name="connsiteY29" fmla="*/ 111578 h 1076325"/>
                <a:gd name="connsiteX30" fmla="*/ 774802 w 1252598"/>
                <a:gd name="connsiteY30" fmla="*/ 65933 h 1076325"/>
                <a:gd name="connsiteX31" fmla="*/ 852539 w 1252598"/>
                <a:gd name="connsiteY31" fmla="*/ 0 h 1076325"/>
                <a:gd name="connsiteX0" fmla="*/ 852539 w 1257798"/>
                <a:gd name="connsiteY0" fmla="*/ 0 h 1076325"/>
                <a:gd name="connsiteX1" fmla="*/ 928585 w 1257798"/>
                <a:gd name="connsiteY1" fmla="*/ 62551 h 1076325"/>
                <a:gd name="connsiteX2" fmla="*/ 915066 w 1257798"/>
                <a:gd name="connsiteY2" fmla="*/ 111578 h 1076325"/>
                <a:gd name="connsiteX3" fmla="*/ 889717 w 1257798"/>
                <a:gd name="connsiteY3" fmla="*/ 158915 h 1076325"/>
                <a:gd name="connsiteX4" fmla="*/ 882957 w 1257798"/>
                <a:gd name="connsiteY4" fmla="*/ 187655 h 1076325"/>
                <a:gd name="connsiteX5" fmla="*/ 882957 w 1257798"/>
                <a:gd name="connsiteY5" fmla="*/ 323562 h 1076325"/>
                <a:gd name="connsiteX6" fmla="*/ 882957 w 1257798"/>
                <a:gd name="connsiteY6" fmla="*/ 347662 h 1076325"/>
                <a:gd name="connsiteX7" fmla="*/ 1249841 w 1257798"/>
                <a:gd name="connsiteY7" fmla="*/ 347661 h 1076325"/>
                <a:gd name="connsiteX8" fmla="*/ 1256051 w 1257798"/>
                <a:gd name="connsiteY8" fmla="*/ 1062217 h 1076325"/>
                <a:gd name="connsiteX9" fmla="*/ 369667 w 1257798"/>
                <a:gd name="connsiteY9" fmla="*/ 1076325 h 1076325"/>
                <a:gd name="connsiteX10" fmla="*/ 332531 w 1257798"/>
                <a:gd name="connsiteY10" fmla="*/ 765969 h 1076325"/>
                <a:gd name="connsiteX11" fmla="*/ 0 w 1257798"/>
                <a:gd name="connsiteY11" fmla="*/ 347662 h 1076325"/>
                <a:gd name="connsiteX12" fmla="*/ 334219 w 1257798"/>
                <a:gd name="connsiteY12" fmla="*/ 347662 h 1076325"/>
                <a:gd name="connsiteX13" fmla="*/ 334219 w 1257798"/>
                <a:gd name="connsiteY13" fmla="*/ 374650 h 1076325"/>
                <a:gd name="connsiteX14" fmla="*/ 327467 w 1257798"/>
                <a:gd name="connsiteY14" fmla="*/ 401637 h 1076325"/>
                <a:gd name="connsiteX15" fmla="*/ 307211 w 1257798"/>
                <a:gd name="connsiteY15" fmla="*/ 435372 h 1076325"/>
                <a:gd name="connsiteX16" fmla="*/ 288644 w 1257798"/>
                <a:gd name="connsiteY16" fmla="*/ 496094 h 1076325"/>
                <a:gd name="connsiteX17" fmla="*/ 401738 w 1257798"/>
                <a:gd name="connsiteY17" fmla="*/ 593923 h 1076325"/>
                <a:gd name="connsiteX18" fmla="*/ 514832 w 1257798"/>
                <a:gd name="connsiteY18" fmla="*/ 504527 h 1076325"/>
                <a:gd name="connsiteX19" fmla="*/ 514832 w 1257798"/>
                <a:gd name="connsiteY19" fmla="*/ 502840 h 1076325"/>
                <a:gd name="connsiteX20" fmla="*/ 514832 w 1257798"/>
                <a:gd name="connsiteY20" fmla="*/ 501154 h 1076325"/>
                <a:gd name="connsiteX21" fmla="*/ 497953 w 1257798"/>
                <a:gd name="connsiteY21" fmla="*/ 435372 h 1076325"/>
                <a:gd name="connsiteX22" fmla="*/ 476009 w 1257798"/>
                <a:gd name="connsiteY22" fmla="*/ 396577 h 1076325"/>
                <a:gd name="connsiteX23" fmla="*/ 470945 w 1257798"/>
                <a:gd name="connsiteY23" fmla="*/ 374650 h 1076325"/>
                <a:gd name="connsiteX24" fmla="*/ 470945 w 1257798"/>
                <a:gd name="connsiteY24" fmla="*/ 347662 h 1076325"/>
                <a:gd name="connsiteX25" fmla="*/ 820430 w 1257798"/>
                <a:gd name="connsiteY25" fmla="*/ 347662 h 1076325"/>
                <a:gd name="connsiteX26" fmla="*/ 820430 w 1257798"/>
                <a:gd name="connsiteY26" fmla="*/ 340996 h 1076325"/>
                <a:gd name="connsiteX27" fmla="*/ 820430 w 1257798"/>
                <a:gd name="connsiteY27" fmla="*/ 187655 h 1076325"/>
                <a:gd name="connsiteX28" fmla="*/ 811980 w 1257798"/>
                <a:gd name="connsiteY28" fmla="*/ 155534 h 1076325"/>
                <a:gd name="connsiteX29" fmla="*/ 786631 w 1257798"/>
                <a:gd name="connsiteY29" fmla="*/ 111578 h 1076325"/>
                <a:gd name="connsiteX30" fmla="*/ 774802 w 1257798"/>
                <a:gd name="connsiteY30" fmla="*/ 65933 h 1076325"/>
                <a:gd name="connsiteX31" fmla="*/ 852539 w 1257798"/>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2217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9272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57799"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lnTo>
                    <a:pt x="882957" y="323562"/>
                  </a:lnTo>
                  <a:lnTo>
                    <a:pt x="882957" y="347662"/>
                  </a:lnTo>
                  <a:lnTo>
                    <a:pt x="1249841" y="347661"/>
                  </a:lnTo>
                  <a:cubicBezTo>
                    <a:pt x="1249832" y="701411"/>
                    <a:pt x="1262289" y="715521"/>
                    <a:pt x="1256051" y="1069272"/>
                  </a:cubicBezTo>
                  <a:cubicBezTo>
                    <a:pt x="1090672" y="1070799"/>
                    <a:pt x="1200150" y="1076325"/>
                    <a:pt x="369667" y="1076325"/>
                  </a:cubicBezTo>
                  <a:cubicBezTo>
                    <a:pt x="381482" y="941388"/>
                    <a:pt x="378106" y="811510"/>
                    <a:pt x="332531" y="765969"/>
                  </a:cubicBezTo>
                  <a:cubicBezTo>
                    <a:pt x="190741" y="627658"/>
                    <a:pt x="82711" y="487660"/>
                    <a:pt x="0" y="347662"/>
                  </a:cubicBezTo>
                  <a:lnTo>
                    <a:pt x="334219" y="347662"/>
                  </a:lnTo>
                  <a:lnTo>
                    <a:pt x="334219" y="374650"/>
                  </a:lnTo>
                  <a:lnTo>
                    <a:pt x="327467" y="401637"/>
                  </a:ln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lnTo>
                    <a:pt x="514832" y="502840"/>
                  </a:lnTo>
                  <a:lnTo>
                    <a:pt x="514832" y="501154"/>
                  </a:lnTo>
                  <a:cubicBezTo>
                    <a:pt x="518208" y="475853"/>
                    <a:pt x="511456" y="455612"/>
                    <a:pt x="497953" y="435372"/>
                  </a:cubicBezTo>
                  <a:cubicBezTo>
                    <a:pt x="486137" y="420191"/>
                    <a:pt x="482761" y="413444"/>
                    <a:pt x="476009" y="396577"/>
                  </a:cubicBezTo>
                  <a:lnTo>
                    <a:pt x="470945" y="374650"/>
                  </a:lnTo>
                  <a:lnTo>
                    <a:pt x="470945" y="347662"/>
                  </a:lnTo>
                  <a:lnTo>
                    <a:pt x="820430" y="347662"/>
                  </a:lnTo>
                  <a:lnTo>
                    <a:pt x="820430" y="340996"/>
                  </a:lnTo>
                  <a:lnTo>
                    <a:pt x="820430" y="187655"/>
                  </a:lnTo>
                  <a:lnTo>
                    <a:pt x="811980" y="155534"/>
                  </a:ln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rgbClr val="A6D2FF"/>
            </a:solidFill>
            <a:ln>
              <a:noFill/>
            </a:ln>
          </p:spPr>
          <p:txBody>
            <a:bodyPr wrap="square" anchor="ctr">
              <a:noAutofit/>
            </a:bodyPr>
            <a:lstStyle/>
            <a:p>
              <a:pPr algn="ctr" fontAlgn="ctr"/>
              <a:endParaRPr sz="1200">
                <a:latin typeface="Huawei Sans" panose="020C0503030203020204" pitchFamily="34" charset="0"/>
              </a:endParaRPr>
            </a:p>
          </p:txBody>
        </p:sp>
        <p:sp>
          <p:nvSpPr>
            <p:cNvPr id="32" name="íśḷîďé"/>
            <p:cNvSpPr/>
            <p:nvPr/>
          </p:nvSpPr>
          <p:spPr bwMode="auto">
            <a:xfrm>
              <a:off x="8703057" y="3024102"/>
              <a:ext cx="1447334" cy="438374"/>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rgbClr val="A6D2FF"/>
            </a:solidFill>
            <a:ln>
              <a:noFill/>
            </a:ln>
          </p:spPr>
          <p:txBody>
            <a:bodyPr wrap="square" anchor="ctr">
              <a:noAutofit/>
            </a:bodyPr>
            <a:lstStyle/>
            <a:p>
              <a:pPr algn="ctr" fontAlgn="ctr"/>
              <a:endParaRPr sz="1200">
                <a:latin typeface="Huawei Sans" panose="020C0503030203020204" pitchFamily="34" charset="0"/>
              </a:endParaRPr>
            </a:p>
          </p:txBody>
        </p:sp>
        <p:sp>
          <p:nvSpPr>
            <p:cNvPr id="33" name="íṡlíḍê"/>
            <p:cNvSpPr/>
            <p:nvPr/>
          </p:nvSpPr>
          <p:spPr bwMode="auto">
            <a:xfrm>
              <a:off x="8703057" y="3287769"/>
              <a:ext cx="928432" cy="750274"/>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rgbClr val="FFC000"/>
            </a:solidFill>
            <a:ln>
              <a:noFill/>
            </a:ln>
          </p:spPr>
          <p:txBody>
            <a:bodyPr wrap="square" anchor="ctr">
              <a:noAutofit/>
            </a:bodyPr>
            <a:lstStyle/>
            <a:p>
              <a:pPr algn="ctr" fontAlgn="ctr"/>
              <a:endParaRPr sz="1200">
                <a:latin typeface="Huawei Sans" panose="020C0503030203020204" pitchFamily="34" charset="0"/>
              </a:endParaRPr>
            </a:p>
          </p:txBody>
        </p:sp>
        <p:sp>
          <p:nvSpPr>
            <p:cNvPr id="34" name="îṥḷíde"/>
            <p:cNvSpPr/>
            <p:nvPr/>
          </p:nvSpPr>
          <p:spPr bwMode="auto">
            <a:xfrm>
              <a:off x="9198869" y="4453908"/>
              <a:ext cx="1358622" cy="974284"/>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rgbClr val="A6D2FF"/>
            </a:solidFill>
            <a:ln>
              <a:noFill/>
            </a:ln>
          </p:spPr>
          <p:txBody>
            <a:bodyPr wrap="square" anchor="ctr">
              <a:noAutofit/>
            </a:bodyPr>
            <a:lstStyle/>
            <a:p>
              <a:pPr algn="ctr" fontAlgn="ctr"/>
              <a:endParaRPr sz="1200">
                <a:latin typeface="Huawei Sans" panose="020C0503030203020204" pitchFamily="34" charset="0"/>
              </a:endParaRPr>
            </a:p>
          </p:txBody>
        </p:sp>
        <p:sp>
          <p:nvSpPr>
            <p:cNvPr id="35" name="îşḷîdè"/>
            <p:cNvSpPr/>
            <p:nvPr/>
          </p:nvSpPr>
          <p:spPr bwMode="auto">
            <a:xfrm>
              <a:off x="8018202" y="3865480"/>
              <a:ext cx="588852" cy="977499"/>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rgbClr val="FFFFCC"/>
            </a:solidFill>
            <a:ln>
              <a:noFill/>
            </a:ln>
          </p:spPr>
          <p:txBody>
            <a:bodyPr wrap="square" anchor="ctr">
              <a:noAutofit/>
            </a:bodyPr>
            <a:lstStyle/>
            <a:p>
              <a:pPr algn="ctr" fontAlgn="ctr"/>
              <a:endParaRPr sz="1200">
                <a:latin typeface="Huawei Sans" panose="020C0503030203020204" pitchFamily="34" charset="0"/>
              </a:endParaRPr>
            </a:p>
          </p:txBody>
        </p:sp>
        <p:sp>
          <p:nvSpPr>
            <p:cNvPr id="36" name="ïṩḷîḍe"/>
            <p:cNvSpPr/>
            <p:nvPr/>
          </p:nvSpPr>
          <p:spPr bwMode="auto">
            <a:xfrm>
              <a:off x="8303247" y="3226676"/>
              <a:ext cx="303806" cy="23580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rgbClr val="A6D2FF"/>
            </a:solidFill>
            <a:ln>
              <a:noFill/>
            </a:ln>
          </p:spPr>
          <p:txBody>
            <a:bodyPr wrap="square" anchor="ctr">
              <a:noAutofit/>
            </a:bodyPr>
            <a:lstStyle/>
            <a:p>
              <a:pPr algn="ctr" fontAlgn="ctr"/>
              <a:endParaRPr sz="1200">
                <a:latin typeface="Huawei Sans" panose="020C0503030203020204" pitchFamily="34" charset="0"/>
              </a:endParaRPr>
            </a:p>
          </p:txBody>
        </p:sp>
        <p:sp>
          <p:nvSpPr>
            <p:cNvPr id="37" name="í$ḷiḓè"/>
            <p:cNvSpPr/>
            <p:nvPr/>
          </p:nvSpPr>
          <p:spPr bwMode="auto">
            <a:xfrm>
              <a:off x="8027391" y="5668279"/>
              <a:ext cx="1916410" cy="594860"/>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bg1">
                <a:lumMod val="85000"/>
              </a:schemeClr>
            </a:solidFill>
            <a:ln>
              <a:noFill/>
            </a:ln>
          </p:spPr>
          <p:txBody>
            <a:bodyPr wrap="square" anchor="ctr">
              <a:noAutofit/>
            </a:bodyPr>
            <a:lstStyle/>
            <a:p>
              <a:pPr algn="ctr" fontAlgn="ctr"/>
              <a:endParaRPr sz="1200">
                <a:latin typeface="Huawei Sans" panose="020C0503030203020204" pitchFamily="34" charset="0"/>
              </a:endParaRPr>
            </a:p>
          </p:txBody>
        </p:sp>
        <p:sp>
          <p:nvSpPr>
            <p:cNvPr id="38" name="ïSḷíḋe"/>
            <p:cNvSpPr/>
            <p:nvPr/>
          </p:nvSpPr>
          <p:spPr bwMode="auto">
            <a:xfrm>
              <a:off x="8277728" y="5370314"/>
              <a:ext cx="1353761" cy="554131"/>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rgbClr val="00B0F0"/>
            </a:solidFill>
            <a:ln>
              <a:noFill/>
            </a:ln>
          </p:spPr>
          <p:txBody>
            <a:bodyPr wrap="square" anchor="ctr">
              <a:noAutofit/>
            </a:bodyPr>
            <a:lstStyle/>
            <a:p>
              <a:pPr algn="ctr" fontAlgn="ctr"/>
              <a:endParaRPr sz="1200">
                <a:latin typeface="Huawei Sans" panose="020C0503030203020204" pitchFamily="34" charset="0"/>
              </a:endParaRPr>
            </a:p>
          </p:txBody>
        </p:sp>
        <p:sp>
          <p:nvSpPr>
            <p:cNvPr id="39" name="íṧļíḍé"/>
            <p:cNvSpPr/>
            <p:nvPr/>
          </p:nvSpPr>
          <p:spPr bwMode="auto">
            <a:xfrm>
              <a:off x="8703057" y="3864407"/>
              <a:ext cx="1204288" cy="750274"/>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rgbClr val="FFFFCC"/>
            </a:solidFill>
            <a:ln>
              <a:noFill/>
            </a:ln>
          </p:spPr>
          <p:txBody>
            <a:bodyPr wrap="square" anchor="ctr">
              <a:noAutofit/>
            </a:bodyPr>
            <a:lstStyle/>
            <a:p>
              <a:pPr algn="ctr" fontAlgn="ctr"/>
              <a:endParaRPr sz="1200">
                <a:latin typeface="Huawei Sans" panose="020C0503030203020204" pitchFamily="34" charset="0"/>
              </a:endParaRPr>
            </a:p>
          </p:txBody>
        </p:sp>
        <p:sp>
          <p:nvSpPr>
            <p:cNvPr id="40" name="îṣľiḋè"/>
            <p:cNvSpPr/>
            <p:nvPr/>
          </p:nvSpPr>
          <p:spPr bwMode="auto">
            <a:xfrm>
              <a:off x="9726276" y="3898705"/>
              <a:ext cx="809340" cy="715975"/>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rgbClr val="FFFFCC"/>
            </a:solidFill>
            <a:ln>
              <a:noFill/>
            </a:ln>
          </p:spPr>
          <p:txBody>
            <a:bodyPr wrap="square" anchor="ctr">
              <a:noAutofit/>
            </a:bodyPr>
            <a:lstStyle/>
            <a:p>
              <a:pPr algn="ctr" fontAlgn="ctr"/>
              <a:endParaRPr sz="1200">
                <a:latin typeface="Huawei Sans" panose="020C0503030203020204" pitchFamily="34" charset="0"/>
              </a:endParaRPr>
            </a:p>
          </p:txBody>
        </p:sp>
        <p:sp>
          <p:nvSpPr>
            <p:cNvPr id="41" name="íṧ1íḓè"/>
            <p:cNvSpPr/>
            <p:nvPr/>
          </p:nvSpPr>
          <p:spPr bwMode="auto">
            <a:xfrm>
              <a:off x="8044950" y="3546079"/>
              <a:ext cx="580877" cy="491965"/>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rgbClr val="FFC000"/>
            </a:solidFill>
            <a:ln>
              <a:noFill/>
            </a:ln>
          </p:spPr>
          <p:txBody>
            <a:bodyPr wrap="square" anchor="ctr">
              <a:noAutofit/>
            </a:bodyPr>
            <a:lstStyle/>
            <a:p>
              <a:pPr algn="ctr" fontAlgn="ctr"/>
              <a:endParaRPr sz="1200">
                <a:latin typeface="Huawei Sans" panose="020C0503030203020204" pitchFamily="34" charset="0"/>
              </a:endParaRPr>
            </a:p>
          </p:txBody>
        </p:sp>
        <p:sp>
          <p:nvSpPr>
            <p:cNvPr id="42" name="Rectangle 44"/>
            <p:cNvSpPr>
              <a:spLocks noChangeArrowheads="1"/>
            </p:cNvSpPr>
            <p:nvPr/>
          </p:nvSpPr>
          <p:spPr bwMode="auto">
            <a:xfrm>
              <a:off x="8551689" y="3130895"/>
              <a:ext cx="11047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dirty="0">
                  <a:latin typeface="Huawei Sans" panose="020C0503030203020204" pitchFamily="34" charset="0"/>
                </a:rPr>
                <a:t>Application</a:t>
              </a:r>
            </a:p>
          </p:txBody>
        </p:sp>
        <p:sp>
          <p:nvSpPr>
            <p:cNvPr id="43" name="Rectangle 44"/>
            <p:cNvSpPr>
              <a:spLocks noChangeArrowheads="1"/>
            </p:cNvSpPr>
            <p:nvPr/>
          </p:nvSpPr>
          <p:spPr bwMode="auto">
            <a:xfrm>
              <a:off x="9403554" y="4798993"/>
              <a:ext cx="6944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a:latin typeface="Huawei Sans" panose="020C0503030203020204" pitchFamily="34" charset="0"/>
                </a:rPr>
                <a:t>Media</a:t>
              </a:r>
            </a:p>
          </p:txBody>
        </p:sp>
        <p:sp>
          <p:nvSpPr>
            <p:cNvPr id="44" name="Rectangle 44"/>
            <p:cNvSpPr>
              <a:spLocks noChangeArrowheads="1"/>
            </p:cNvSpPr>
            <p:nvPr/>
          </p:nvSpPr>
          <p:spPr bwMode="auto">
            <a:xfrm>
              <a:off x="8695747" y="4194108"/>
              <a:ext cx="8226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dirty="0">
                  <a:latin typeface="Huawei Sans" panose="020C0503030203020204" pitchFamily="34" charset="0"/>
                </a:rPr>
                <a:t>Routing</a:t>
              </a:r>
            </a:p>
          </p:txBody>
        </p:sp>
        <p:sp>
          <p:nvSpPr>
            <p:cNvPr id="45" name="Rectangle 44"/>
            <p:cNvSpPr>
              <a:spLocks noChangeArrowheads="1"/>
            </p:cNvSpPr>
            <p:nvPr/>
          </p:nvSpPr>
          <p:spPr bwMode="auto">
            <a:xfrm>
              <a:off x="9476509" y="3590192"/>
              <a:ext cx="10999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900" dirty="0">
                  <a:latin typeface="Huawei Sans" panose="020C0503030203020204" pitchFamily="34" charset="0"/>
                </a:rPr>
                <a:t>Calculation</a:t>
              </a:r>
            </a:p>
          </p:txBody>
        </p:sp>
        <p:sp>
          <p:nvSpPr>
            <p:cNvPr id="46" name="Rectangle 44"/>
            <p:cNvSpPr>
              <a:spLocks noChangeArrowheads="1"/>
            </p:cNvSpPr>
            <p:nvPr/>
          </p:nvSpPr>
          <p:spPr bwMode="auto">
            <a:xfrm>
              <a:off x="8690118" y="3590192"/>
              <a:ext cx="8306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00" dirty="0">
                  <a:latin typeface="Huawei Sans" panose="020C0503030203020204" pitchFamily="34" charset="0"/>
                </a:rPr>
                <a:t>Security</a:t>
              </a:r>
            </a:p>
          </p:txBody>
        </p:sp>
        <p:sp>
          <p:nvSpPr>
            <p:cNvPr id="47" name="Rectangle 44"/>
            <p:cNvSpPr>
              <a:spLocks noChangeArrowheads="1"/>
            </p:cNvSpPr>
            <p:nvPr/>
          </p:nvSpPr>
          <p:spPr bwMode="auto">
            <a:xfrm>
              <a:off x="9574193" y="4194108"/>
              <a:ext cx="974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dirty="0">
                  <a:latin typeface="Huawei Sans" panose="020C0503030203020204" pitchFamily="34" charset="0"/>
                </a:rPr>
                <a:t>Switching</a:t>
              </a:r>
            </a:p>
          </p:txBody>
        </p:sp>
        <p:sp>
          <p:nvSpPr>
            <p:cNvPr id="48" name="Rectangle 44"/>
            <p:cNvSpPr>
              <a:spLocks noChangeArrowheads="1"/>
            </p:cNvSpPr>
            <p:nvPr/>
          </p:nvSpPr>
          <p:spPr bwMode="auto">
            <a:xfrm>
              <a:off x="7928327" y="4194108"/>
              <a:ext cx="862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dirty="0">
                  <a:latin typeface="Huawei Sans" panose="020C0503030203020204" pitchFamily="34" charset="0"/>
                </a:rPr>
                <a:t>Wireless</a:t>
              </a:r>
            </a:p>
          </p:txBody>
        </p:sp>
        <p:sp>
          <p:nvSpPr>
            <p:cNvPr id="49" name="Rectangle 44"/>
            <p:cNvSpPr>
              <a:spLocks noChangeArrowheads="1"/>
            </p:cNvSpPr>
            <p:nvPr/>
          </p:nvSpPr>
          <p:spPr bwMode="auto">
            <a:xfrm>
              <a:off x="8949235" y="5254845"/>
              <a:ext cx="309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a:latin typeface="Huawei Sans" panose="020C0503030203020204" pitchFamily="34" charset="0"/>
                </a:rPr>
                <a:t>...</a:t>
              </a:r>
            </a:p>
          </p:txBody>
        </p:sp>
        <p:sp>
          <p:nvSpPr>
            <p:cNvPr id="50" name="Rectangle 44"/>
            <p:cNvSpPr>
              <a:spLocks noChangeArrowheads="1"/>
            </p:cNvSpPr>
            <p:nvPr/>
          </p:nvSpPr>
          <p:spPr bwMode="auto">
            <a:xfrm>
              <a:off x="7987540" y="3590192"/>
              <a:ext cx="8146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00" dirty="0">
                  <a:latin typeface="Huawei Sans" panose="020C0503030203020204" pitchFamily="34" charset="0"/>
                </a:rPr>
                <a:t>Storage</a:t>
              </a:r>
            </a:p>
          </p:txBody>
        </p:sp>
        <p:sp>
          <p:nvSpPr>
            <p:cNvPr id="51" name="Rectangle 44"/>
            <p:cNvSpPr>
              <a:spLocks noChangeArrowheads="1"/>
            </p:cNvSpPr>
            <p:nvPr/>
          </p:nvSpPr>
          <p:spPr bwMode="auto">
            <a:xfrm>
              <a:off x="8347733" y="4772617"/>
              <a:ext cx="8806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ctr"/>
              <a:r>
                <a:rPr lang="en-US" sz="1050" dirty="0">
                  <a:latin typeface="Huawei Sans" panose="020C0503030203020204" pitchFamily="34" charset="0"/>
                </a:rPr>
                <a:t>Equipment room</a:t>
              </a:r>
            </a:p>
          </p:txBody>
        </p:sp>
      </p:grpSp>
    </p:spTree>
    <p:extLst>
      <p:ext uri="{BB962C8B-B14F-4D97-AF65-F5344CB8AC3E}">
        <p14:creationId xmlns:p14="http://schemas.microsoft.com/office/powerpoint/2010/main" val="1077623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600" dirty="0" smtClean="0"/>
              <a:t>Network engineer</a:t>
            </a:r>
          </a:p>
          <a:p>
            <a:pPr lvl="1"/>
            <a:r>
              <a:rPr lang="en-US" sz="1400" dirty="0" smtClean="0"/>
              <a:t>Network engineers are technology professionals who master professional network technologies, have professional skills, professionalism, and project implementation experience in the network engineering field, and are able to fully communicate with customers or other project stakeholders onsite. In addition, they can develop implementation solutions and project plans (recognized by project stakeholders) based on customer requirements and environment factors, fully mobilize resources of all parties to ensure timely and high-quality project implementation, and provide training for stakeholders and deliver engineering documents after the project is implemented.</a:t>
            </a:r>
          </a:p>
          <a:p>
            <a:r>
              <a:rPr lang="en-US" sz="1600" dirty="0" smtClean="0"/>
              <a:t>Comprehensive capability models for network engineers:</a:t>
            </a:r>
          </a:p>
          <a:p>
            <a:endParaRPr lang="zh-CN" altLang="en-US" sz="1600" dirty="0"/>
          </a:p>
        </p:txBody>
      </p:sp>
      <p:sp>
        <p:nvSpPr>
          <p:cNvPr id="3" name="标题 2"/>
          <p:cNvSpPr>
            <a:spLocks noGrp="1"/>
          </p:cNvSpPr>
          <p:nvPr>
            <p:ph type="title"/>
          </p:nvPr>
        </p:nvSpPr>
        <p:spPr/>
        <p:txBody>
          <a:bodyPr/>
          <a:lstStyle/>
          <a:p>
            <a:r>
              <a:rPr lang="en-US" smtClean="0"/>
              <a:t>Network Engineer</a:t>
            </a:r>
            <a:endParaRPr lang="en-US"/>
          </a:p>
        </p:txBody>
      </p:sp>
      <p:grpSp>
        <p:nvGrpSpPr>
          <p:cNvPr id="24" name="组合 23"/>
          <p:cNvGrpSpPr/>
          <p:nvPr/>
        </p:nvGrpSpPr>
        <p:grpSpPr>
          <a:xfrm>
            <a:off x="3620317" y="3994890"/>
            <a:ext cx="4969294" cy="2386860"/>
            <a:chOff x="3778707" y="3873248"/>
            <a:chExt cx="4969294" cy="2386860"/>
          </a:xfrm>
        </p:grpSpPr>
        <p:sp>
          <p:nvSpPr>
            <p:cNvPr id="2" name="矩形 1"/>
            <p:cNvSpPr/>
            <p:nvPr/>
          </p:nvSpPr>
          <p:spPr>
            <a:xfrm>
              <a:off x="3778707" y="5904508"/>
              <a:ext cx="1572044"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100">
                  <a:solidFill>
                    <a:srgbClr val="FFFFFF"/>
                  </a:solidFill>
                  <a:latin typeface="Huawei Sans" panose="020C0503030203020204" pitchFamily="34" charset="0"/>
                </a:rPr>
                <a:t>Professional knowledge</a:t>
              </a:r>
            </a:p>
          </p:txBody>
        </p:sp>
        <p:sp>
          <p:nvSpPr>
            <p:cNvPr id="5" name="矩形 4"/>
            <p:cNvSpPr/>
            <p:nvPr/>
          </p:nvSpPr>
          <p:spPr>
            <a:xfrm>
              <a:off x="3778707" y="5460008"/>
              <a:ext cx="1572044" cy="3960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dirty="0">
                  <a:solidFill>
                    <a:srgbClr val="1D1D1A"/>
                  </a:solidFill>
                  <a:latin typeface="Huawei Sans" panose="020C0503030203020204" pitchFamily="34" charset="0"/>
                  <a:ea typeface="方正兰亭黑简体" panose="02000000000000000000" pitchFamily="2" charset="-122"/>
                </a:rPr>
                <a:t>Technical knowledge</a:t>
              </a:r>
            </a:p>
          </p:txBody>
        </p:sp>
        <p:sp>
          <p:nvSpPr>
            <p:cNvPr id="6" name="矩形 5"/>
            <p:cNvSpPr/>
            <p:nvPr/>
          </p:nvSpPr>
          <p:spPr>
            <a:xfrm>
              <a:off x="3778707" y="506331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Product knowledge</a:t>
              </a:r>
            </a:p>
          </p:txBody>
        </p:sp>
        <p:sp>
          <p:nvSpPr>
            <p:cNvPr id="7" name="矩形 6"/>
            <p:cNvSpPr/>
            <p:nvPr/>
          </p:nvSpPr>
          <p:spPr>
            <a:xfrm>
              <a:off x="3778707" y="466662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Engineering knowledge</a:t>
              </a:r>
            </a:p>
          </p:txBody>
        </p:sp>
        <p:sp>
          <p:nvSpPr>
            <p:cNvPr id="8" name="矩形 7"/>
            <p:cNvSpPr/>
            <p:nvPr/>
          </p:nvSpPr>
          <p:spPr>
            <a:xfrm>
              <a:off x="3778707" y="426993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Industry knowledge</a:t>
              </a:r>
            </a:p>
          </p:txBody>
        </p:sp>
        <p:sp>
          <p:nvSpPr>
            <p:cNvPr id="9" name="矩形 8"/>
            <p:cNvSpPr/>
            <p:nvPr/>
          </p:nvSpPr>
          <p:spPr>
            <a:xfrm>
              <a:off x="3778707" y="387324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Process specification</a:t>
              </a:r>
            </a:p>
          </p:txBody>
        </p:sp>
        <p:sp>
          <p:nvSpPr>
            <p:cNvPr id="10" name="矩形 9"/>
            <p:cNvSpPr/>
            <p:nvPr/>
          </p:nvSpPr>
          <p:spPr>
            <a:xfrm>
              <a:off x="5486857" y="5904508"/>
              <a:ext cx="1572044"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100">
                  <a:solidFill>
                    <a:srgbClr val="FFFFFF"/>
                  </a:solidFill>
                  <a:latin typeface="Huawei Sans" panose="020C0503030203020204" pitchFamily="34" charset="0"/>
                </a:rPr>
                <a:t>Basic qualification</a:t>
              </a:r>
            </a:p>
          </p:txBody>
        </p:sp>
        <p:sp>
          <p:nvSpPr>
            <p:cNvPr id="11" name="矩形 10"/>
            <p:cNvSpPr/>
            <p:nvPr/>
          </p:nvSpPr>
          <p:spPr>
            <a:xfrm>
              <a:off x="5486857" y="5460008"/>
              <a:ext cx="1572044" cy="3960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Learning competency</a:t>
              </a:r>
            </a:p>
          </p:txBody>
        </p:sp>
        <p:sp>
          <p:nvSpPr>
            <p:cNvPr id="12" name="矩形 11"/>
            <p:cNvSpPr/>
            <p:nvPr/>
          </p:nvSpPr>
          <p:spPr>
            <a:xfrm>
              <a:off x="5486857" y="506331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Information collection</a:t>
              </a:r>
            </a:p>
          </p:txBody>
        </p:sp>
        <p:sp>
          <p:nvSpPr>
            <p:cNvPr id="13" name="矩形 12"/>
            <p:cNvSpPr/>
            <p:nvPr/>
          </p:nvSpPr>
          <p:spPr>
            <a:xfrm>
              <a:off x="5486857" y="466662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Service awareness</a:t>
              </a:r>
            </a:p>
          </p:txBody>
        </p:sp>
        <p:sp>
          <p:nvSpPr>
            <p:cNvPr id="14" name="矩形 13"/>
            <p:cNvSpPr/>
            <p:nvPr/>
          </p:nvSpPr>
          <p:spPr>
            <a:xfrm>
              <a:off x="5486857" y="426993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Values</a:t>
              </a:r>
            </a:p>
          </p:txBody>
        </p:sp>
        <p:sp>
          <p:nvSpPr>
            <p:cNvPr id="15" name="矩形 14"/>
            <p:cNvSpPr/>
            <p:nvPr/>
          </p:nvSpPr>
          <p:spPr>
            <a:xfrm>
              <a:off x="5486857" y="387324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Business etiquette</a:t>
              </a:r>
            </a:p>
          </p:txBody>
        </p:sp>
        <p:sp>
          <p:nvSpPr>
            <p:cNvPr id="16" name="矩形 15"/>
            <p:cNvSpPr/>
            <p:nvPr/>
          </p:nvSpPr>
          <p:spPr>
            <a:xfrm>
              <a:off x="7175957" y="5904508"/>
              <a:ext cx="1572044"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100">
                  <a:solidFill>
                    <a:srgbClr val="FFFFFF"/>
                  </a:solidFill>
                  <a:latin typeface="Huawei Sans" panose="020C0503030203020204" pitchFamily="34" charset="0"/>
                </a:rPr>
                <a:t>Professional skills</a:t>
              </a:r>
            </a:p>
          </p:txBody>
        </p:sp>
        <p:sp>
          <p:nvSpPr>
            <p:cNvPr id="17" name="矩形 16"/>
            <p:cNvSpPr/>
            <p:nvPr/>
          </p:nvSpPr>
          <p:spPr>
            <a:xfrm>
              <a:off x="7175957" y="5460008"/>
              <a:ext cx="1572044" cy="3960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Communication capability</a:t>
              </a:r>
            </a:p>
          </p:txBody>
        </p:sp>
        <p:sp>
          <p:nvSpPr>
            <p:cNvPr id="18" name="矩形 17"/>
            <p:cNvSpPr/>
            <p:nvPr/>
          </p:nvSpPr>
          <p:spPr>
            <a:xfrm>
              <a:off x="7175957" y="506331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Problem solving</a:t>
              </a:r>
            </a:p>
          </p:txBody>
        </p:sp>
        <p:sp>
          <p:nvSpPr>
            <p:cNvPr id="19" name="矩形 18"/>
            <p:cNvSpPr/>
            <p:nvPr/>
          </p:nvSpPr>
          <p:spPr>
            <a:xfrm>
              <a:off x="7175957" y="466662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Presentation capability</a:t>
              </a:r>
            </a:p>
          </p:txBody>
        </p:sp>
        <p:sp>
          <p:nvSpPr>
            <p:cNvPr id="20" name="矩形 19"/>
            <p:cNvSpPr/>
            <p:nvPr/>
          </p:nvSpPr>
          <p:spPr>
            <a:xfrm>
              <a:off x="7175957" y="426993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Business management</a:t>
              </a:r>
            </a:p>
          </p:txBody>
        </p:sp>
        <p:sp>
          <p:nvSpPr>
            <p:cNvPr id="21" name="矩形 20"/>
            <p:cNvSpPr/>
            <p:nvPr/>
          </p:nvSpPr>
          <p:spPr>
            <a:xfrm>
              <a:off x="7175957" y="3873248"/>
              <a:ext cx="1572044"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100">
                  <a:solidFill>
                    <a:srgbClr val="1D1D1A"/>
                  </a:solidFill>
                  <a:latin typeface="Huawei Sans" panose="020C0503030203020204" pitchFamily="34" charset="0"/>
                  <a:ea typeface="方正兰亭黑简体" panose="02000000000000000000" pitchFamily="2" charset="-122"/>
                </a:rPr>
                <a:t>Team collaboration</a:t>
              </a:r>
            </a:p>
          </p:txBody>
        </p:sp>
      </p:grpSp>
    </p:spTree>
    <p:extLst>
      <p:ext uri="{BB962C8B-B14F-4D97-AF65-F5344CB8AC3E}">
        <p14:creationId xmlns:p14="http://schemas.microsoft.com/office/powerpoint/2010/main" val="1632619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Network Engineers' Technology Development Path</a:t>
            </a:r>
            <a:endParaRPr lang="en-US" dirty="0"/>
          </a:p>
        </p:txBody>
      </p:sp>
      <p:sp>
        <p:nvSpPr>
          <p:cNvPr id="4" name="矩形 3"/>
          <p:cNvSpPr/>
          <p:nvPr/>
        </p:nvSpPr>
        <p:spPr>
          <a:xfrm>
            <a:off x="3143672" y="4823454"/>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5" name="AutoShape 7"/>
          <p:cNvSpPr>
            <a:spLocks noChangeArrowheads="1"/>
          </p:cNvSpPr>
          <p:nvPr/>
        </p:nvSpPr>
        <p:spPr bwMode="ltGray">
          <a:xfrm>
            <a:off x="3143672" y="4822646"/>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200">
                <a:solidFill>
                  <a:srgbClr val="FFFFFF"/>
                </a:solidFill>
                <a:latin typeface="Huawei Sans" panose="020C0503030203020204" pitchFamily="34" charset="0"/>
              </a:rPr>
              <a:t>What</a:t>
            </a:r>
          </a:p>
        </p:txBody>
      </p:sp>
      <p:sp>
        <p:nvSpPr>
          <p:cNvPr id="6" name="矩形 5"/>
          <p:cNvSpPr/>
          <p:nvPr/>
        </p:nvSpPr>
        <p:spPr>
          <a:xfrm>
            <a:off x="4605503" y="4939933"/>
            <a:ext cx="2279791" cy="338554"/>
          </a:xfrm>
          <a:prstGeom prst="rect">
            <a:avLst/>
          </a:prstGeom>
        </p:spPr>
        <p:txBody>
          <a:bodyPr wrap="square">
            <a:noAutofit/>
          </a:bodyPr>
          <a:lstStyle/>
          <a:p>
            <a:pPr fontAlgn="ctr"/>
            <a:r>
              <a:rPr lang="en-US" sz="1200" dirty="0">
                <a:latin typeface="Huawei Sans" panose="020C0503030203020204" pitchFamily="34" charset="0"/>
              </a:rPr>
              <a:t>Routing and switching</a:t>
            </a:r>
          </a:p>
        </p:txBody>
      </p:sp>
      <p:sp>
        <p:nvSpPr>
          <p:cNvPr id="7" name="矩形 6"/>
          <p:cNvSpPr/>
          <p:nvPr/>
        </p:nvSpPr>
        <p:spPr>
          <a:xfrm>
            <a:off x="3143672" y="4098816"/>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8" name="AutoShape 7"/>
          <p:cNvSpPr>
            <a:spLocks noChangeArrowheads="1"/>
          </p:cNvSpPr>
          <p:nvPr/>
        </p:nvSpPr>
        <p:spPr bwMode="ltGray">
          <a:xfrm>
            <a:off x="3143672" y="4098008"/>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200">
                <a:solidFill>
                  <a:srgbClr val="FFFFFF"/>
                </a:solidFill>
                <a:latin typeface="Huawei Sans" panose="020C0503030203020204" pitchFamily="34" charset="0"/>
              </a:rPr>
              <a:t>How</a:t>
            </a:r>
          </a:p>
        </p:txBody>
      </p:sp>
      <p:sp>
        <p:nvSpPr>
          <p:cNvPr id="9" name="矩形 8"/>
          <p:cNvSpPr/>
          <p:nvPr/>
        </p:nvSpPr>
        <p:spPr>
          <a:xfrm>
            <a:off x="4605503" y="4215295"/>
            <a:ext cx="5349541" cy="338554"/>
          </a:xfrm>
          <a:prstGeom prst="rect">
            <a:avLst/>
          </a:prstGeom>
        </p:spPr>
        <p:txBody>
          <a:bodyPr wrap="square">
            <a:noAutofit/>
          </a:bodyPr>
          <a:lstStyle/>
          <a:p>
            <a:pPr fontAlgn="ctr"/>
            <a:r>
              <a:rPr lang="en-US" sz="1200" dirty="0">
                <a:latin typeface="Huawei Sans" panose="020C0503030203020204" pitchFamily="34" charset="0"/>
              </a:rPr>
              <a:t>How to perform, verify, and query OSPF configurations</a:t>
            </a:r>
          </a:p>
        </p:txBody>
      </p:sp>
      <p:sp>
        <p:nvSpPr>
          <p:cNvPr id="10" name="矩形 9"/>
          <p:cNvSpPr/>
          <p:nvPr/>
        </p:nvSpPr>
        <p:spPr>
          <a:xfrm>
            <a:off x="3143672" y="3378760"/>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11" name="AutoShape 7"/>
          <p:cNvSpPr>
            <a:spLocks noChangeArrowheads="1"/>
          </p:cNvSpPr>
          <p:nvPr/>
        </p:nvSpPr>
        <p:spPr bwMode="ltGray">
          <a:xfrm>
            <a:off x="3143672" y="3377952"/>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200">
                <a:solidFill>
                  <a:srgbClr val="FFFFFF"/>
                </a:solidFill>
                <a:latin typeface="Huawei Sans" panose="020C0503030203020204" pitchFamily="34" charset="0"/>
              </a:rPr>
              <a:t>Protocol mechanisms</a:t>
            </a:r>
          </a:p>
        </p:txBody>
      </p:sp>
      <p:sp>
        <p:nvSpPr>
          <p:cNvPr id="12" name="矩形 11"/>
          <p:cNvSpPr/>
          <p:nvPr/>
        </p:nvSpPr>
        <p:spPr>
          <a:xfrm>
            <a:off x="4569595" y="3404328"/>
            <a:ext cx="5031605" cy="451259"/>
          </a:xfrm>
          <a:prstGeom prst="rect">
            <a:avLst/>
          </a:prstGeom>
        </p:spPr>
        <p:txBody>
          <a:bodyPr wrap="square">
            <a:noAutofit/>
          </a:bodyPr>
          <a:lstStyle/>
          <a:p>
            <a:pPr fontAlgn="ctr"/>
            <a:r>
              <a:rPr lang="en-US" sz="1200" dirty="0">
                <a:latin typeface="Huawei Sans" panose="020C0503030203020204" pitchFamily="34" charset="0"/>
              </a:rPr>
              <a:t>Open Shortest Path First (OSPF) connection establishment process</a:t>
            </a:r>
          </a:p>
          <a:p>
            <a:pPr fontAlgn="ctr"/>
            <a:r>
              <a:rPr lang="en-US" sz="1200" dirty="0">
                <a:latin typeface="Huawei Sans" panose="020C0503030203020204" pitchFamily="34" charset="0"/>
              </a:rPr>
              <a:t>Detailed working process of the Spanning Tree Protocol (STP)</a:t>
            </a:r>
          </a:p>
        </p:txBody>
      </p:sp>
      <p:sp>
        <p:nvSpPr>
          <p:cNvPr id="13" name="矩形 12"/>
          <p:cNvSpPr/>
          <p:nvPr/>
        </p:nvSpPr>
        <p:spPr>
          <a:xfrm>
            <a:off x="3143672" y="2640858"/>
            <a:ext cx="6696744" cy="59510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14" name="AutoShape 7"/>
          <p:cNvSpPr>
            <a:spLocks noChangeArrowheads="1"/>
          </p:cNvSpPr>
          <p:nvPr/>
        </p:nvSpPr>
        <p:spPr bwMode="ltGray">
          <a:xfrm>
            <a:off x="3143672" y="2642509"/>
            <a:ext cx="1368152" cy="541006"/>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200" dirty="0">
                <a:solidFill>
                  <a:srgbClr val="FFFFFF"/>
                </a:solidFill>
                <a:latin typeface="Huawei Sans" panose="020C0503030203020204" pitchFamily="34" charset="0"/>
              </a:rPr>
              <a:t>Packet and underlying mechanisms</a:t>
            </a:r>
          </a:p>
        </p:txBody>
      </p:sp>
      <p:sp>
        <p:nvSpPr>
          <p:cNvPr id="15" name="矩形 14"/>
          <p:cNvSpPr/>
          <p:nvPr/>
        </p:nvSpPr>
        <p:spPr>
          <a:xfrm>
            <a:off x="4605504" y="2784387"/>
            <a:ext cx="6122189" cy="338554"/>
          </a:xfrm>
          <a:prstGeom prst="rect">
            <a:avLst/>
          </a:prstGeom>
        </p:spPr>
        <p:txBody>
          <a:bodyPr wrap="square">
            <a:noAutofit/>
          </a:bodyPr>
          <a:lstStyle/>
          <a:p>
            <a:pPr fontAlgn="ctr"/>
            <a:r>
              <a:rPr lang="en-US" sz="1200">
                <a:latin typeface="Huawei Sans" panose="020C0503030203020204" pitchFamily="34" charset="0"/>
              </a:rPr>
              <a:t>Underlying working mechanism of protocols and packet details</a:t>
            </a:r>
          </a:p>
        </p:txBody>
      </p:sp>
      <p:sp>
        <p:nvSpPr>
          <p:cNvPr id="16" name="矩形 15"/>
          <p:cNvSpPr/>
          <p:nvPr/>
        </p:nvSpPr>
        <p:spPr>
          <a:xfrm>
            <a:off x="3143672" y="1951872"/>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17" name="AutoShape 7"/>
          <p:cNvSpPr>
            <a:spLocks noChangeArrowheads="1"/>
          </p:cNvSpPr>
          <p:nvPr/>
        </p:nvSpPr>
        <p:spPr bwMode="ltGray">
          <a:xfrm>
            <a:off x="3143672" y="1951064"/>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fontAlgn="ctr"/>
            <a:r>
              <a:rPr lang="en-US" sz="1200" dirty="0">
                <a:solidFill>
                  <a:srgbClr val="FFFFFF"/>
                </a:solidFill>
                <a:latin typeface="Huawei Sans" panose="020C0503030203020204" pitchFamily="34" charset="0"/>
              </a:rPr>
              <a:t>Overall capabilities</a:t>
            </a:r>
          </a:p>
        </p:txBody>
      </p:sp>
      <p:sp>
        <p:nvSpPr>
          <p:cNvPr id="18" name="矩形 17"/>
          <p:cNvSpPr/>
          <p:nvPr/>
        </p:nvSpPr>
        <p:spPr>
          <a:xfrm>
            <a:off x="4605503" y="1980428"/>
            <a:ext cx="4635212" cy="338554"/>
          </a:xfrm>
          <a:prstGeom prst="rect">
            <a:avLst/>
          </a:prstGeom>
        </p:spPr>
        <p:txBody>
          <a:bodyPr wrap="square">
            <a:noAutofit/>
          </a:bodyPr>
          <a:lstStyle/>
          <a:p>
            <a:pPr fontAlgn="ctr"/>
            <a:r>
              <a:rPr lang="en-US" sz="1200" dirty="0">
                <a:latin typeface="Huawei Sans" panose="020C0503030203020204" pitchFamily="34" charset="0"/>
              </a:rPr>
              <a:t>Solution design, network planning, implementation, troubleshooting, and optimization</a:t>
            </a:r>
          </a:p>
        </p:txBody>
      </p:sp>
      <p:sp>
        <p:nvSpPr>
          <p:cNvPr id="20" name="矩形 19"/>
          <p:cNvSpPr/>
          <p:nvPr/>
        </p:nvSpPr>
        <p:spPr>
          <a:xfrm>
            <a:off x="2080964" y="2185661"/>
            <a:ext cx="702781" cy="2998490"/>
          </a:xfrm>
          <a:prstGeom prst="rect">
            <a:avLst/>
          </a:prstGeom>
        </p:spPr>
        <p:txBody>
          <a:bodyPr vert="vert270" wrap="square">
            <a:noAutofit/>
          </a:bodyPr>
          <a:lstStyle/>
          <a:p>
            <a:pPr algn="ctr" fontAlgn="ctr"/>
            <a:r>
              <a:rPr lang="en-US" sz="1600" b="1" dirty="0">
                <a:latin typeface="Huawei Sans" panose="020C0503030203020204" pitchFamily="34" charset="0"/>
              </a:rPr>
              <a:t>From macro to micro and then back to </a:t>
            </a:r>
            <a:r>
              <a:rPr lang="en-US" sz="1600" b="1" dirty="0" smtClean="0">
                <a:latin typeface="Huawei Sans" panose="020C0503030203020204" pitchFamily="34" charset="0"/>
              </a:rPr>
              <a:t>macro</a:t>
            </a:r>
            <a:endParaRPr lang="en-US" sz="1600" b="1" dirty="0">
              <a:latin typeface="Huawei Sans" panose="020C0503030203020204" pitchFamily="34" charset="0"/>
            </a:endParaRPr>
          </a:p>
          <a:p>
            <a:pPr algn="ctr" fontAlgn="ctr"/>
            <a:endParaRPr lang="en-US" sz="1600" b="1" dirty="0">
              <a:latin typeface="Huawei Sans" panose="020C0503030203020204" pitchFamily="34" charset="0"/>
            </a:endParaRPr>
          </a:p>
        </p:txBody>
      </p:sp>
      <p:sp>
        <p:nvSpPr>
          <p:cNvPr id="21" name="Right Arrow 157"/>
          <p:cNvSpPr/>
          <p:nvPr/>
        </p:nvSpPr>
        <p:spPr>
          <a:xfrm rot="16200000">
            <a:off x="1069276" y="3568203"/>
            <a:ext cx="356083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56963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Huawei Certification Injects Vitality into Talent Development for Enterprises</a:t>
            </a:r>
            <a:endParaRPr lang="en-US" dirty="0"/>
          </a:p>
        </p:txBody>
      </p:sp>
      <p:sp>
        <p:nvSpPr>
          <p:cNvPr id="3" name="矩形 2"/>
          <p:cNvSpPr/>
          <p:nvPr/>
        </p:nvSpPr>
        <p:spPr>
          <a:xfrm>
            <a:off x="635910" y="2455866"/>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360000" rIns="252000" bIns="0" rtlCol="0" anchor="ctr" anchorCtr="0">
            <a:noAutofit/>
          </a:bodyPr>
          <a:lstStyle/>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mn-lt"/>
              </a:rPr>
              <a:t>Cultivate experts who understand both business and technologies.</a:t>
            </a:r>
          </a:p>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Arial" panose="020B0604020202020204" pitchFamily="34" charset="0"/>
              </a:rPr>
              <a:t>Cultivate platform construction and service application experts based on HUAWEI CLOUD.</a:t>
            </a:r>
          </a:p>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rPr>
              <a:t>Focuses on ICT infrastructure and cultivates architecture talent in all ICT fields.</a:t>
            </a:r>
          </a:p>
          <a:p>
            <a:pPr marL="171450" indent="-171450" defTabSz="914400" fontAlgn="ctr">
              <a:buFont typeface="Arial" panose="020B0604020202020204" pitchFamily="34" charset="0"/>
              <a:buChar char="•"/>
            </a:pPr>
            <a:endParaRPr lang="zh-CN" altLang="en-US" sz="1200" kern="0" dirty="0">
              <a:solidFill>
                <a:schemeClr val="tx1"/>
              </a:solidFill>
              <a:latin typeface="Huawei Sans" panose="020C0503030203020204" pitchFamily="34" charset="0"/>
              <a:cs typeface="Helvetica"/>
              <a:sym typeface="+mn-lt"/>
            </a:endParaRPr>
          </a:p>
        </p:txBody>
      </p:sp>
      <p:sp>
        <p:nvSpPr>
          <p:cNvPr id="4" name="矩形 3"/>
          <p:cNvSpPr/>
          <p:nvPr/>
        </p:nvSpPr>
        <p:spPr>
          <a:xfrm>
            <a:off x="4439568" y="2442140"/>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360000" rIns="252000" bIns="0" rtlCol="0" anchor="ctr" anchorCtr="0">
            <a:noAutofit/>
          </a:bodyPr>
          <a:lstStyle/>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mn-lt"/>
              </a:rPr>
              <a:t>Meets enterprise talent's career evolution from an engineer to a senior engineer, and then to an expert.</a:t>
            </a:r>
          </a:p>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mn-lt"/>
              </a:rPr>
              <a:t>Provides a hierarchical certification system that provides customized talent growth paths in accordance with job-based capability requirements and supports in-depth professional development, integration, and expansion, reducing the talent cultivation cost for enterprises.</a:t>
            </a:r>
          </a:p>
          <a:p>
            <a:pPr marL="171450" indent="-171450" defTabSz="914400" fontAlgn="ctr">
              <a:buFont typeface="Arial" panose="020B0604020202020204" pitchFamily="34" charset="0"/>
              <a:buChar char="•"/>
            </a:pPr>
            <a:endParaRPr lang="zh-CN" altLang="en-US" sz="1200" kern="0" dirty="0">
              <a:solidFill>
                <a:schemeClr val="tx1"/>
              </a:solidFill>
              <a:latin typeface="Huawei Sans" panose="020C0503030203020204" pitchFamily="34" charset="0"/>
              <a:cs typeface="Helvetica"/>
              <a:sym typeface="+mn-lt"/>
            </a:endParaRPr>
          </a:p>
        </p:txBody>
      </p:sp>
      <p:sp>
        <p:nvSpPr>
          <p:cNvPr id="5" name="矩形 4"/>
          <p:cNvSpPr/>
          <p:nvPr/>
        </p:nvSpPr>
        <p:spPr>
          <a:xfrm>
            <a:off x="8228568" y="2424694"/>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360000" rIns="252000" bIns="0" rtlCol="0" anchor="ctr" anchorCtr="0">
            <a:noAutofit/>
          </a:bodyPr>
          <a:lstStyle/>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mn-lt"/>
              </a:rPr>
              <a:t>Provides authoritative certification for ICT talent. The ICT talent with authoritative certification helps ensure project delivery quality and improve customer satisfaction.</a:t>
            </a:r>
          </a:p>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Arial" panose="020B0604020202020204" pitchFamily="34" charset="0"/>
              </a:rPr>
              <a:t>Enhances the overall performance and productivity of enterprises.</a:t>
            </a:r>
          </a:p>
          <a:p>
            <a:pPr marL="171450" indent="-171450" defTabSz="914400" fontAlgn="ctr">
              <a:buFont typeface="Arial" panose="020B0604020202020204" pitchFamily="34" charset="0"/>
              <a:buChar char="•"/>
            </a:pPr>
            <a:r>
              <a:rPr lang="en-US" sz="1200" dirty="0">
                <a:solidFill>
                  <a:schemeClr val="tx1"/>
                </a:solidFill>
                <a:latin typeface="Huawei Sans" panose="020C0503030203020204" pitchFamily="34" charset="0"/>
                <a:cs typeface="Helvetica"/>
                <a:sym typeface="Arial" panose="020B0604020202020204" pitchFamily="34" charset="0"/>
              </a:rPr>
              <a:t>Accelerates business innovation and transformation, and improve the overall operational efficiency.</a:t>
            </a:r>
          </a:p>
          <a:p>
            <a:pPr marL="171450" indent="-171450" defTabSz="914400" fontAlgn="ctr">
              <a:buFont typeface="Arial" panose="020B0604020202020204" pitchFamily="34" charset="0"/>
              <a:buChar char="•"/>
            </a:pPr>
            <a:endParaRPr lang="en-US" altLang="zh-CN" sz="1200" kern="0" dirty="0">
              <a:solidFill>
                <a:schemeClr val="tx1"/>
              </a:solidFill>
              <a:latin typeface="Huawei Sans" panose="020C0503030203020204" pitchFamily="34" charset="0"/>
              <a:cs typeface="Helvetica"/>
              <a:sym typeface="Arial" panose="020B0604020202020204" pitchFamily="34" charset="0"/>
            </a:endParaRPr>
          </a:p>
          <a:p>
            <a:pPr marL="171450" indent="-171450" defTabSz="914400" fontAlgn="ctr">
              <a:buFont typeface="Arial" panose="020B0604020202020204" pitchFamily="34" charset="0"/>
              <a:buChar char="•"/>
            </a:pPr>
            <a:endParaRPr lang="zh-CN" altLang="en-US" sz="1200" kern="0" dirty="0">
              <a:solidFill>
                <a:schemeClr val="tx1"/>
              </a:solidFill>
              <a:latin typeface="Huawei Sans" panose="020C0503030203020204" pitchFamily="34" charset="0"/>
              <a:cs typeface="Helvetica"/>
              <a:sym typeface="+mn-lt"/>
            </a:endParaRPr>
          </a:p>
        </p:txBody>
      </p:sp>
      <p:sp>
        <p:nvSpPr>
          <p:cNvPr id="6" name="TextBox 98"/>
          <p:cNvSpPr txBox="1"/>
          <p:nvPr/>
        </p:nvSpPr>
        <p:spPr>
          <a:xfrm>
            <a:off x="635910" y="1873449"/>
            <a:ext cx="3354233" cy="475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12000" tIns="0" rIns="0" bIns="0" rtlCol="0" anchor="ctr">
            <a:noAutofit/>
          </a:bodyP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a:latin typeface="Huawei Sans" panose="020C0503030203020204" pitchFamily="34" charset="0"/>
              </a:rPr>
              <a:t>Certification exam</a:t>
            </a:r>
          </a:p>
        </p:txBody>
      </p:sp>
      <p:sp>
        <p:nvSpPr>
          <p:cNvPr id="7" name="TextBox 98"/>
          <p:cNvSpPr txBox="1"/>
          <p:nvPr/>
        </p:nvSpPr>
        <p:spPr>
          <a:xfrm>
            <a:off x="4439568" y="1848441"/>
            <a:ext cx="3354233" cy="475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12000" tIns="0" rIns="0" bIns="0" rtlCol="0" anchor="ctr">
            <a:noAutofit/>
          </a:bodyP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dirty="0">
                <a:latin typeface="Huawei Sans" panose="020C0503030203020204" pitchFamily="34" charset="0"/>
              </a:rPr>
              <a:t>Providing talent with career development paths</a:t>
            </a:r>
          </a:p>
        </p:txBody>
      </p:sp>
      <p:sp>
        <p:nvSpPr>
          <p:cNvPr id="8" name="TextBox 98"/>
          <p:cNvSpPr txBox="1"/>
          <p:nvPr/>
        </p:nvSpPr>
        <p:spPr>
          <a:xfrm>
            <a:off x="8228568" y="1848441"/>
            <a:ext cx="3354233" cy="475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12000" tIns="0" rIns="0" bIns="0" rtlCol="0" anchor="ctr">
            <a:noAutofit/>
          </a:bodyP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dirty="0">
                <a:latin typeface="Huawei Sans" panose="020C0503030203020204" pitchFamily="34" charset="0"/>
              </a:rPr>
              <a:t>Facilitating enterprise innovation and transformation</a:t>
            </a:r>
          </a:p>
        </p:txBody>
      </p:sp>
      <p:grpSp>
        <p:nvGrpSpPr>
          <p:cNvPr id="14" name="组合 13"/>
          <p:cNvGrpSpPr>
            <a:grpSpLocks noChangeAspect="1"/>
          </p:cNvGrpSpPr>
          <p:nvPr/>
        </p:nvGrpSpPr>
        <p:grpSpPr>
          <a:xfrm>
            <a:off x="4809038" y="1909749"/>
            <a:ext cx="294497" cy="312817"/>
            <a:chOff x="10286464" y="1983178"/>
            <a:chExt cx="793774" cy="843149"/>
          </a:xfrm>
          <a:solidFill>
            <a:schemeClr val="bg1"/>
          </a:solidFill>
        </p:grpSpPr>
        <p:sp>
          <p:nvSpPr>
            <p:cNvPr id="15" name="Freeform 13"/>
            <p:cNvSpPr>
              <a:spLocks/>
            </p:cNvSpPr>
            <p:nvPr/>
          </p:nvSpPr>
          <p:spPr bwMode="auto">
            <a:xfrm>
              <a:off x="10286464" y="2511096"/>
              <a:ext cx="516523" cy="315231"/>
            </a:xfrm>
            <a:custGeom>
              <a:avLst/>
              <a:gdLst/>
              <a:ahLst/>
              <a:cxnLst>
                <a:cxn ang="0">
                  <a:pos x="220" y="0"/>
                </a:cxn>
                <a:cxn ang="0">
                  <a:pos x="52" y="0"/>
                </a:cxn>
                <a:cxn ang="0">
                  <a:pos x="52" y="0"/>
                </a:cxn>
                <a:cxn ang="0">
                  <a:pos x="42" y="2"/>
                </a:cxn>
                <a:cxn ang="0">
                  <a:pos x="32" y="4"/>
                </a:cxn>
                <a:cxn ang="0">
                  <a:pos x="24" y="10"/>
                </a:cxn>
                <a:cxn ang="0">
                  <a:pos x="16" y="16"/>
                </a:cxn>
                <a:cxn ang="0">
                  <a:pos x="10" y="24"/>
                </a:cxn>
                <a:cxn ang="0">
                  <a:pos x="4" y="32"/>
                </a:cxn>
                <a:cxn ang="0">
                  <a:pos x="2" y="42"/>
                </a:cxn>
                <a:cxn ang="0">
                  <a:pos x="0" y="54"/>
                </a:cxn>
                <a:cxn ang="0">
                  <a:pos x="0" y="166"/>
                </a:cxn>
                <a:cxn ang="0">
                  <a:pos x="272" y="166"/>
                </a:cxn>
                <a:cxn ang="0">
                  <a:pos x="272" y="54"/>
                </a:cxn>
                <a:cxn ang="0">
                  <a:pos x="272" y="54"/>
                </a:cxn>
                <a:cxn ang="0">
                  <a:pos x="270" y="42"/>
                </a:cxn>
                <a:cxn ang="0">
                  <a:pos x="268" y="32"/>
                </a:cxn>
                <a:cxn ang="0">
                  <a:pos x="262" y="24"/>
                </a:cxn>
                <a:cxn ang="0">
                  <a:pos x="256" y="16"/>
                </a:cxn>
                <a:cxn ang="0">
                  <a:pos x="248" y="10"/>
                </a:cxn>
                <a:cxn ang="0">
                  <a:pos x="240" y="4"/>
                </a:cxn>
                <a:cxn ang="0">
                  <a:pos x="230" y="2"/>
                </a:cxn>
                <a:cxn ang="0">
                  <a:pos x="220" y="0"/>
                </a:cxn>
                <a:cxn ang="0">
                  <a:pos x="220" y="0"/>
                </a:cxn>
              </a:cxnLst>
              <a:rect l="0" t="0" r="r" b="b"/>
              <a:pathLst>
                <a:path w="272" h="166">
                  <a:moveTo>
                    <a:pt x="220" y="0"/>
                  </a:moveTo>
                  <a:lnTo>
                    <a:pt x="52" y="0"/>
                  </a:lnTo>
                  <a:lnTo>
                    <a:pt x="52" y="0"/>
                  </a:lnTo>
                  <a:lnTo>
                    <a:pt x="42" y="2"/>
                  </a:lnTo>
                  <a:lnTo>
                    <a:pt x="32" y="4"/>
                  </a:lnTo>
                  <a:lnTo>
                    <a:pt x="24" y="10"/>
                  </a:lnTo>
                  <a:lnTo>
                    <a:pt x="16" y="16"/>
                  </a:lnTo>
                  <a:lnTo>
                    <a:pt x="10" y="24"/>
                  </a:lnTo>
                  <a:lnTo>
                    <a:pt x="4" y="32"/>
                  </a:lnTo>
                  <a:lnTo>
                    <a:pt x="2" y="42"/>
                  </a:lnTo>
                  <a:lnTo>
                    <a:pt x="0" y="54"/>
                  </a:lnTo>
                  <a:lnTo>
                    <a:pt x="0" y="166"/>
                  </a:lnTo>
                  <a:lnTo>
                    <a:pt x="272" y="166"/>
                  </a:lnTo>
                  <a:lnTo>
                    <a:pt x="272" y="54"/>
                  </a:lnTo>
                  <a:lnTo>
                    <a:pt x="272" y="54"/>
                  </a:lnTo>
                  <a:lnTo>
                    <a:pt x="270" y="42"/>
                  </a:lnTo>
                  <a:lnTo>
                    <a:pt x="268" y="32"/>
                  </a:lnTo>
                  <a:lnTo>
                    <a:pt x="262" y="24"/>
                  </a:lnTo>
                  <a:lnTo>
                    <a:pt x="256" y="16"/>
                  </a:lnTo>
                  <a:lnTo>
                    <a:pt x="248" y="10"/>
                  </a:lnTo>
                  <a:lnTo>
                    <a:pt x="240" y="4"/>
                  </a:lnTo>
                  <a:lnTo>
                    <a:pt x="230" y="2"/>
                  </a:lnTo>
                  <a:lnTo>
                    <a:pt x="220" y="0"/>
                  </a:lnTo>
                  <a:lnTo>
                    <a:pt x="220"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sym typeface="Arial" pitchFamily="34" charset="0"/>
              </a:endParaRPr>
            </a:p>
          </p:txBody>
        </p:sp>
        <p:sp>
          <p:nvSpPr>
            <p:cNvPr id="16" name="Freeform 14"/>
            <p:cNvSpPr>
              <a:spLocks/>
            </p:cNvSpPr>
            <p:nvPr/>
          </p:nvSpPr>
          <p:spPr bwMode="auto">
            <a:xfrm>
              <a:off x="10354827" y="2100915"/>
              <a:ext cx="379796" cy="375999"/>
            </a:xfrm>
            <a:custGeom>
              <a:avLst/>
              <a:gdLst/>
              <a:ahLst/>
              <a:cxnLst>
                <a:cxn ang="0">
                  <a:pos x="100" y="198"/>
                </a:cxn>
                <a:cxn ang="0">
                  <a:pos x="100" y="198"/>
                </a:cxn>
                <a:cxn ang="0">
                  <a:pos x="120" y="196"/>
                </a:cxn>
                <a:cxn ang="0">
                  <a:pos x="138" y="190"/>
                </a:cxn>
                <a:cxn ang="0">
                  <a:pos x="156" y="180"/>
                </a:cxn>
                <a:cxn ang="0">
                  <a:pos x="170" y="168"/>
                </a:cxn>
                <a:cxn ang="0">
                  <a:pos x="182" y="154"/>
                </a:cxn>
                <a:cxn ang="0">
                  <a:pos x="192" y="138"/>
                </a:cxn>
                <a:cxn ang="0">
                  <a:pos x="198" y="118"/>
                </a:cxn>
                <a:cxn ang="0">
                  <a:pos x="200" y="98"/>
                </a:cxn>
                <a:cxn ang="0">
                  <a:pos x="200" y="98"/>
                </a:cxn>
                <a:cxn ang="0">
                  <a:pos x="198" y="78"/>
                </a:cxn>
                <a:cxn ang="0">
                  <a:pos x="192" y="60"/>
                </a:cxn>
                <a:cxn ang="0">
                  <a:pos x="182" y="44"/>
                </a:cxn>
                <a:cxn ang="0">
                  <a:pos x="170" y="28"/>
                </a:cxn>
                <a:cxn ang="0">
                  <a:pos x="156" y="16"/>
                </a:cxn>
                <a:cxn ang="0">
                  <a:pos x="138" y="8"/>
                </a:cxn>
                <a:cxn ang="0">
                  <a:pos x="120" y="2"/>
                </a:cxn>
                <a:cxn ang="0">
                  <a:pos x="100" y="0"/>
                </a:cxn>
                <a:cxn ang="0">
                  <a:pos x="100" y="0"/>
                </a:cxn>
                <a:cxn ang="0">
                  <a:pos x="80" y="2"/>
                </a:cxn>
                <a:cxn ang="0">
                  <a:pos x="62" y="8"/>
                </a:cxn>
                <a:cxn ang="0">
                  <a:pos x="44" y="16"/>
                </a:cxn>
                <a:cxn ang="0">
                  <a:pos x="30" y="28"/>
                </a:cxn>
                <a:cxn ang="0">
                  <a:pos x="18" y="44"/>
                </a:cxn>
                <a:cxn ang="0">
                  <a:pos x="8" y="60"/>
                </a:cxn>
                <a:cxn ang="0">
                  <a:pos x="2" y="78"/>
                </a:cxn>
                <a:cxn ang="0">
                  <a:pos x="0" y="98"/>
                </a:cxn>
                <a:cxn ang="0">
                  <a:pos x="0" y="98"/>
                </a:cxn>
                <a:cxn ang="0">
                  <a:pos x="2" y="118"/>
                </a:cxn>
                <a:cxn ang="0">
                  <a:pos x="8" y="138"/>
                </a:cxn>
                <a:cxn ang="0">
                  <a:pos x="18" y="154"/>
                </a:cxn>
                <a:cxn ang="0">
                  <a:pos x="30" y="168"/>
                </a:cxn>
                <a:cxn ang="0">
                  <a:pos x="44" y="180"/>
                </a:cxn>
                <a:cxn ang="0">
                  <a:pos x="62" y="190"/>
                </a:cxn>
                <a:cxn ang="0">
                  <a:pos x="80" y="196"/>
                </a:cxn>
                <a:cxn ang="0">
                  <a:pos x="100" y="198"/>
                </a:cxn>
                <a:cxn ang="0">
                  <a:pos x="100" y="198"/>
                </a:cxn>
              </a:cxnLst>
              <a:rect l="0" t="0" r="r" b="b"/>
              <a:pathLst>
                <a:path w="200" h="198">
                  <a:moveTo>
                    <a:pt x="100" y="198"/>
                  </a:moveTo>
                  <a:lnTo>
                    <a:pt x="100" y="198"/>
                  </a:lnTo>
                  <a:lnTo>
                    <a:pt x="120" y="196"/>
                  </a:lnTo>
                  <a:lnTo>
                    <a:pt x="138" y="190"/>
                  </a:lnTo>
                  <a:lnTo>
                    <a:pt x="156" y="180"/>
                  </a:lnTo>
                  <a:lnTo>
                    <a:pt x="170" y="168"/>
                  </a:lnTo>
                  <a:lnTo>
                    <a:pt x="182" y="154"/>
                  </a:lnTo>
                  <a:lnTo>
                    <a:pt x="192" y="138"/>
                  </a:lnTo>
                  <a:lnTo>
                    <a:pt x="198" y="118"/>
                  </a:lnTo>
                  <a:lnTo>
                    <a:pt x="200" y="98"/>
                  </a:lnTo>
                  <a:lnTo>
                    <a:pt x="200" y="98"/>
                  </a:lnTo>
                  <a:lnTo>
                    <a:pt x="198" y="78"/>
                  </a:lnTo>
                  <a:lnTo>
                    <a:pt x="192" y="60"/>
                  </a:lnTo>
                  <a:lnTo>
                    <a:pt x="182" y="44"/>
                  </a:lnTo>
                  <a:lnTo>
                    <a:pt x="170" y="28"/>
                  </a:lnTo>
                  <a:lnTo>
                    <a:pt x="156" y="16"/>
                  </a:lnTo>
                  <a:lnTo>
                    <a:pt x="138" y="8"/>
                  </a:lnTo>
                  <a:lnTo>
                    <a:pt x="120" y="2"/>
                  </a:lnTo>
                  <a:lnTo>
                    <a:pt x="100" y="0"/>
                  </a:lnTo>
                  <a:lnTo>
                    <a:pt x="100" y="0"/>
                  </a:lnTo>
                  <a:lnTo>
                    <a:pt x="80" y="2"/>
                  </a:lnTo>
                  <a:lnTo>
                    <a:pt x="62" y="8"/>
                  </a:lnTo>
                  <a:lnTo>
                    <a:pt x="44" y="16"/>
                  </a:lnTo>
                  <a:lnTo>
                    <a:pt x="30" y="28"/>
                  </a:lnTo>
                  <a:lnTo>
                    <a:pt x="18" y="44"/>
                  </a:lnTo>
                  <a:lnTo>
                    <a:pt x="8" y="60"/>
                  </a:lnTo>
                  <a:lnTo>
                    <a:pt x="2" y="78"/>
                  </a:lnTo>
                  <a:lnTo>
                    <a:pt x="0" y="98"/>
                  </a:lnTo>
                  <a:lnTo>
                    <a:pt x="0" y="98"/>
                  </a:lnTo>
                  <a:lnTo>
                    <a:pt x="2" y="118"/>
                  </a:lnTo>
                  <a:lnTo>
                    <a:pt x="8" y="138"/>
                  </a:lnTo>
                  <a:lnTo>
                    <a:pt x="18" y="154"/>
                  </a:lnTo>
                  <a:lnTo>
                    <a:pt x="30" y="168"/>
                  </a:lnTo>
                  <a:lnTo>
                    <a:pt x="44" y="180"/>
                  </a:lnTo>
                  <a:lnTo>
                    <a:pt x="62" y="190"/>
                  </a:lnTo>
                  <a:lnTo>
                    <a:pt x="80" y="196"/>
                  </a:lnTo>
                  <a:lnTo>
                    <a:pt x="100" y="198"/>
                  </a:lnTo>
                  <a:lnTo>
                    <a:pt x="100" y="19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dirty="0">
                <a:latin typeface="Huawei Sans" panose="020C0503030203020204" pitchFamily="34" charset="0"/>
                <a:cs typeface="Arial" charset="0"/>
                <a:sym typeface="Arial" pitchFamily="34" charset="0"/>
              </a:endParaRPr>
            </a:p>
          </p:txBody>
        </p:sp>
        <p:sp>
          <p:nvSpPr>
            <p:cNvPr id="17" name="Freeform 15"/>
            <p:cNvSpPr>
              <a:spLocks/>
            </p:cNvSpPr>
            <p:nvPr/>
          </p:nvSpPr>
          <p:spPr bwMode="auto">
            <a:xfrm>
              <a:off x="10658664" y="1983178"/>
              <a:ext cx="349412" cy="375999"/>
            </a:xfrm>
            <a:custGeom>
              <a:avLst/>
              <a:gdLst/>
              <a:ahLst/>
              <a:cxnLst>
                <a:cxn ang="0">
                  <a:pos x="66" y="160"/>
                </a:cxn>
                <a:cxn ang="0">
                  <a:pos x="66" y="160"/>
                </a:cxn>
                <a:cxn ang="0">
                  <a:pos x="64" y="178"/>
                </a:cxn>
                <a:cxn ang="0">
                  <a:pos x="60" y="196"/>
                </a:cxn>
                <a:cxn ang="0">
                  <a:pos x="60" y="196"/>
                </a:cxn>
                <a:cxn ang="0">
                  <a:pos x="72" y="198"/>
                </a:cxn>
                <a:cxn ang="0">
                  <a:pos x="86" y="198"/>
                </a:cxn>
                <a:cxn ang="0">
                  <a:pos x="86" y="198"/>
                </a:cxn>
                <a:cxn ang="0">
                  <a:pos x="106" y="196"/>
                </a:cxn>
                <a:cxn ang="0">
                  <a:pos x="124" y="190"/>
                </a:cxn>
                <a:cxn ang="0">
                  <a:pos x="142" y="182"/>
                </a:cxn>
                <a:cxn ang="0">
                  <a:pos x="156" y="170"/>
                </a:cxn>
                <a:cxn ang="0">
                  <a:pos x="168" y="156"/>
                </a:cxn>
                <a:cxn ang="0">
                  <a:pos x="178" y="138"/>
                </a:cxn>
                <a:cxn ang="0">
                  <a:pos x="182" y="120"/>
                </a:cxn>
                <a:cxn ang="0">
                  <a:pos x="184" y="100"/>
                </a:cxn>
                <a:cxn ang="0">
                  <a:pos x="184" y="100"/>
                </a:cxn>
                <a:cxn ang="0">
                  <a:pos x="182" y="80"/>
                </a:cxn>
                <a:cxn ang="0">
                  <a:pos x="178" y="62"/>
                </a:cxn>
                <a:cxn ang="0">
                  <a:pos x="168" y="44"/>
                </a:cxn>
                <a:cxn ang="0">
                  <a:pos x="156" y="30"/>
                </a:cxn>
                <a:cxn ang="0">
                  <a:pos x="142" y="18"/>
                </a:cxn>
                <a:cxn ang="0">
                  <a:pos x="124" y="8"/>
                </a:cxn>
                <a:cxn ang="0">
                  <a:pos x="106" y="2"/>
                </a:cxn>
                <a:cxn ang="0">
                  <a:pos x="86" y="0"/>
                </a:cxn>
                <a:cxn ang="0">
                  <a:pos x="86" y="0"/>
                </a:cxn>
                <a:cxn ang="0">
                  <a:pos x="72" y="2"/>
                </a:cxn>
                <a:cxn ang="0">
                  <a:pos x="60" y="4"/>
                </a:cxn>
                <a:cxn ang="0">
                  <a:pos x="46" y="8"/>
                </a:cxn>
                <a:cxn ang="0">
                  <a:pos x="36" y="14"/>
                </a:cxn>
                <a:cxn ang="0">
                  <a:pos x="24" y="22"/>
                </a:cxn>
                <a:cxn ang="0">
                  <a:pos x="14" y="30"/>
                </a:cxn>
                <a:cxn ang="0">
                  <a:pos x="6" y="40"/>
                </a:cxn>
                <a:cxn ang="0">
                  <a:pos x="0" y="50"/>
                </a:cxn>
                <a:cxn ang="0">
                  <a:pos x="0" y="50"/>
                </a:cxn>
                <a:cxn ang="0">
                  <a:pos x="14" y="60"/>
                </a:cxn>
                <a:cxn ang="0">
                  <a:pos x="26" y="70"/>
                </a:cxn>
                <a:cxn ang="0">
                  <a:pos x="38" y="82"/>
                </a:cxn>
                <a:cxn ang="0">
                  <a:pos x="46" y="96"/>
                </a:cxn>
                <a:cxn ang="0">
                  <a:pos x="54" y="110"/>
                </a:cxn>
                <a:cxn ang="0">
                  <a:pos x="60" y="126"/>
                </a:cxn>
                <a:cxn ang="0">
                  <a:pos x="64" y="144"/>
                </a:cxn>
                <a:cxn ang="0">
                  <a:pos x="66" y="160"/>
                </a:cxn>
                <a:cxn ang="0">
                  <a:pos x="66" y="160"/>
                </a:cxn>
              </a:cxnLst>
              <a:rect l="0" t="0" r="r" b="b"/>
              <a:pathLst>
                <a:path w="184" h="198">
                  <a:moveTo>
                    <a:pt x="66" y="160"/>
                  </a:moveTo>
                  <a:lnTo>
                    <a:pt x="66" y="160"/>
                  </a:lnTo>
                  <a:lnTo>
                    <a:pt x="64" y="178"/>
                  </a:lnTo>
                  <a:lnTo>
                    <a:pt x="60" y="196"/>
                  </a:lnTo>
                  <a:lnTo>
                    <a:pt x="60" y="196"/>
                  </a:lnTo>
                  <a:lnTo>
                    <a:pt x="72" y="198"/>
                  </a:lnTo>
                  <a:lnTo>
                    <a:pt x="86" y="198"/>
                  </a:lnTo>
                  <a:lnTo>
                    <a:pt x="86" y="198"/>
                  </a:lnTo>
                  <a:lnTo>
                    <a:pt x="106" y="196"/>
                  </a:lnTo>
                  <a:lnTo>
                    <a:pt x="124" y="190"/>
                  </a:lnTo>
                  <a:lnTo>
                    <a:pt x="142" y="182"/>
                  </a:lnTo>
                  <a:lnTo>
                    <a:pt x="156" y="170"/>
                  </a:lnTo>
                  <a:lnTo>
                    <a:pt x="168" y="156"/>
                  </a:lnTo>
                  <a:lnTo>
                    <a:pt x="178" y="138"/>
                  </a:lnTo>
                  <a:lnTo>
                    <a:pt x="182" y="120"/>
                  </a:lnTo>
                  <a:lnTo>
                    <a:pt x="184" y="100"/>
                  </a:lnTo>
                  <a:lnTo>
                    <a:pt x="184" y="100"/>
                  </a:lnTo>
                  <a:lnTo>
                    <a:pt x="182" y="80"/>
                  </a:lnTo>
                  <a:lnTo>
                    <a:pt x="178" y="62"/>
                  </a:lnTo>
                  <a:lnTo>
                    <a:pt x="168" y="44"/>
                  </a:lnTo>
                  <a:lnTo>
                    <a:pt x="156" y="30"/>
                  </a:lnTo>
                  <a:lnTo>
                    <a:pt x="142" y="18"/>
                  </a:lnTo>
                  <a:lnTo>
                    <a:pt x="124" y="8"/>
                  </a:lnTo>
                  <a:lnTo>
                    <a:pt x="106" y="2"/>
                  </a:lnTo>
                  <a:lnTo>
                    <a:pt x="86" y="0"/>
                  </a:lnTo>
                  <a:lnTo>
                    <a:pt x="86" y="0"/>
                  </a:lnTo>
                  <a:lnTo>
                    <a:pt x="72" y="2"/>
                  </a:lnTo>
                  <a:lnTo>
                    <a:pt x="60" y="4"/>
                  </a:lnTo>
                  <a:lnTo>
                    <a:pt x="46" y="8"/>
                  </a:lnTo>
                  <a:lnTo>
                    <a:pt x="36" y="14"/>
                  </a:lnTo>
                  <a:lnTo>
                    <a:pt x="24" y="22"/>
                  </a:lnTo>
                  <a:lnTo>
                    <a:pt x="14" y="30"/>
                  </a:lnTo>
                  <a:lnTo>
                    <a:pt x="6" y="40"/>
                  </a:lnTo>
                  <a:lnTo>
                    <a:pt x="0" y="50"/>
                  </a:lnTo>
                  <a:lnTo>
                    <a:pt x="0" y="50"/>
                  </a:lnTo>
                  <a:lnTo>
                    <a:pt x="14" y="60"/>
                  </a:lnTo>
                  <a:lnTo>
                    <a:pt x="26" y="70"/>
                  </a:lnTo>
                  <a:lnTo>
                    <a:pt x="38" y="82"/>
                  </a:lnTo>
                  <a:lnTo>
                    <a:pt x="46" y="96"/>
                  </a:lnTo>
                  <a:lnTo>
                    <a:pt x="54" y="110"/>
                  </a:lnTo>
                  <a:lnTo>
                    <a:pt x="60" y="126"/>
                  </a:lnTo>
                  <a:lnTo>
                    <a:pt x="64" y="144"/>
                  </a:lnTo>
                  <a:lnTo>
                    <a:pt x="66" y="160"/>
                  </a:lnTo>
                  <a:lnTo>
                    <a:pt x="66" y="16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sym typeface="Arial" pitchFamily="34" charset="0"/>
              </a:endParaRPr>
            </a:p>
          </p:txBody>
        </p:sp>
        <p:sp>
          <p:nvSpPr>
            <p:cNvPr id="18" name="Freeform 16"/>
            <p:cNvSpPr>
              <a:spLocks/>
            </p:cNvSpPr>
            <p:nvPr/>
          </p:nvSpPr>
          <p:spPr bwMode="auto">
            <a:xfrm>
              <a:off x="10704240" y="2397157"/>
              <a:ext cx="375998" cy="315231"/>
            </a:xfrm>
            <a:custGeom>
              <a:avLst/>
              <a:gdLst/>
              <a:ahLst/>
              <a:cxnLst>
                <a:cxn ang="0">
                  <a:pos x="144" y="0"/>
                </a:cxn>
                <a:cxn ang="0">
                  <a:pos x="28" y="0"/>
                </a:cxn>
                <a:cxn ang="0">
                  <a:pos x="28" y="0"/>
                </a:cxn>
                <a:cxn ang="0">
                  <a:pos x="16" y="18"/>
                </a:cxn>
                <a:cxn ang="0">
                  <a:pos x="0" y="34"/>
                </a:cxn>
                <a:cxn ang="0">
                  <a:pos x="0" y="34"/>
                </a:cxn>
                <a:cxn ang="0">
                  <a:pos x="16" y="36"/>
                </a:cxn>
                <a:cxn ang="0">
                  <a:pos x="30" y="42"/>
                </a:cxn>
                <a:cxn ang="0">
                  <a:pos x="44" y="48"/>
                </a:cxn>
                <a:cxn ang="0">
                  <a:pos x="56" y="58"/>
                </a:cxn>
                <a:cxn ang="0">
                  <a:pos x="64" y="70"/>
                </a:cxn>
                <a:cxn ang="0">
                  <a:pos x="72" y="84"/>
                </a:cxn>
                <a:cxn ang="0">
                  <a:pos x="76" y="98"/>
                </a:cxn>
                <a:cxn ang="0">
                  <a:pos x="78" y="114"/>
                </a:cxn>
                <a:cxn ang="0">
                  <a:pos x="78" y="166"/>
                </a:cxn>
                <a:cxn ang="0">
                  <a:pos x="198" y="166"/>
                </a:cxn>
                <a:cxn ang="0">
                  <a:pos x="198" y="52"/>
                </a:cxn>
                <a:cxn ang="0">
                  <a:pos x="198" y="52"/>
                </a:cxn>
                <a:cxn ang="0">
                  <a:pos x="196" y="42"/>
                </a:cxn>
                <a:cxn ang="0">
                  <a:pos x="194" y="32"/>
                </a:cxn>
                <a:cxn ang="0">
                  <a:pos x="188" y="22"/>
                </a:cxn>
                <a:cxn ang="0">
                  <a:pos x="182" y="14"/>
                </a:cxn>
                <a:cxn ang="0">
                  <a:pos x="174" y="8"/>
                </a:cxn>
                <a:cxn ang="0">
                  <a:pos x="166" y="4"/>
                </a:cxn>
                <a:cxn ang="0">
                  <a:pos x="156" y="0"/>
                </a:cxn>
                <a:cxn ang="0">
                  <a:pos x="144" y="0"/>
                </a:cxn>
                <a:cxn ang="0">
                  <a:pos x="144" y="0"/>
                </a:cxn>
              </a:cxnLst>
              <a:rect l="0" t="0" r="r" b="b"/>
              <a:pathLst>
                <a:path w="198" h="166">
                  <a:moveTo>
                    <a:pt x="144" y="0"/>
                  </a:moveTo>
                  <a:lnTo>
                    <a:pt x="28" y="0"/>
                  </a:lnTo>
                  <a:lnTo>
                    <a:pt x="28" y="0"/>
                  </a:lnTo>
                  <a:lnTo>
                    <a:pt x="16" y="18"/>
                  </a:lnTo>
                  <a:lnTo>
                    <a:pt x="0" y="34"/>
                  </a:lnTo>
                  <a:lnTo>
                    <a:pt x="0" y="34"/>
                  </a:lnTo>
                  <a:lnTo>
                    <a:pt x="16" y="36"/>
                  </a:lnTo>
                  <a:lnTo>
                    <a:pt x="30" y="42"/>
                  </a:lnTo>
                  <a:lnTo>
                    <a:pt x="44" y="48"/>
                  </a:lnTo>
                  <a:lnTo>
                    <a:pt x="56" y="58"/>
                  </a:lnTo>
                  <a:lnTo>
                    <a:pt x="64" y="70"/>
                  </a:lnTo>
                  <a:lnTo>
                    <a:pt x="72" y="84"/>
                  </a:lnTo>
                  <a:lnTo>
                    <a:pt x="76" y="98"/>
                  </a:lnTo>
                  <a:lnTo>
                    <a:pt x="78" y="114"/>
                  </a:lnTo>
                  <a:lnTo>
                    <a:pt x="78" y="166"/>
                  </a:lnTo>
                  <a:lnTo>
                    <a:pt x="198" y="166"/>
                  </a:lnTo>
                  <a:lnTo>
                    <a:pt x="198" y="52"/>
                  </a:lnTo>
                  <a:lnTo>
                    <a:pt x="198" y="52"/>
                  </a:lnTo>
                  <a:lnTo>
                    <a:pt x="196" y="42"/>
                  </a:lnTo>
                  <a:lnTo>
                    <a:pt x="194" y="32"/>
                  </a:lnTo>
                  <a:lnTo>
                    <a:pt x="188" y="22"/>
                  </a:lnTo>
                  <a:lnTo>
                    <a:pt x="182" y="14"/>
                  </a:lnTo>
                  <a:lnTo>
                    <a:pt x="174" y="8"/>
                  </a:lnTo>
                  <a:lnTo>
                    <a:pt x="166" y="4"/>
                  </a:lnTo>
                  <a:lnTo>
                    <a:pt x="156" y="0"/>
                  </a:lnTo>
                  <a:lnTo>
                    <a:pt x="144" y="0"/>
                  </a:lnTo>
                  <a:lnTo>
                    <a:pt x="144"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sym typeface="Arial" pitchFamily="34" charset="0"/>
              </a:endParaRPr>
            </a:p>
          </p:txBody>
        </p:sp>
      </p:grpSp>
      <p:sp>
        <p:nvSpPr>
          <p:cNvPr id="19" name="Freeform 143"/>
          <p:cNvSpPr>
            <a:spLocks noEditPoints="1"/>
          </p:cNvSpPr>
          <p:nvPr/>
        </p:nvSpPr>
        <p:spPr bwMode="auto">
          <a:xfrm>
            <a:off x="1361294" y="1929033"/>
            <a:ext cx="333787" cy="308283"/>
          </a:xfrm>
          <a:custGeom>
            <a:avLst/>
            <a:gdLst/>
            <a:ahLst/>
            <a:cxnLst>
              <a:cxn ang="0">
                <a:pos x="3256" y="3251"/>
              </a:cxn>
              <a:cxn ang="0">
                <a:pos x="2068" y="3339"/>
              </a:cxn>
              <a:cxn ang="0">
                <a:pos x="1540" y="3778"/>
              </a:cxn>
              <a:cxn ang="0">
                <a:pos x="1320" y="4437"/>
              </a:cxn>
              <a:cxn ang="0">
                <a:pos x="1364" y="11643"/>
              </a:cxn>
              <a:cxn ang="0">
                <a:pos x="1672" y="12126"/>
              </a:cxn>
              <a:cxn ang="0">
                <a:pos x="2200" y="12390"/>
              </a:cxn>
              <a:cxn ang="0">
                <a:pos x="16412" y="15158"/>
              </a:cxn>
              <a:cxn ang="0">
                <a:pos x="14300" y="12346"/>
              </a:cxn>
              <a:cxn ang="0">
                <a:pos x="14784" y="11995"/>
              </a:cxn>
              <a:cxn ang="0">
                <a:pos x="15004" y="11468"/>
              </a:cxn>
              <a:cxn ang="0">
                <a:pos x="15004" y="4218"/>
              </a:cxn>
              <a:cxn ang="0">
                <a:pos x="14696" y="3602"/>
              </a:cxn>
              <a:cxn ang="0">
                <a:pos x="14080" y="3251"/>
              </a:cxn>
              <a:cxn ang="0">
                <a:pos x="13112" y="4525"/>
              </a:cxn>
              <a:cxn ang="0">
                <a:pos x="2464" y="11424"/>
              </a:cxn>
              <a:cxn ang="0">
                <a:pos x="9328" y="791"/>
              </a:cxn>
              <a:cxn ang="0">
                <a:pos x="9900" y="1098"/>
              </a:cxn>
              <a:cxn ang="0">
                <a:pos x="6204" y="1977"/>
              </a:cxn>
              <a:cxn ang="0">
                <a:pos x="5852" y="2328"/>
              </a:cxn>
              <a:cxn ang="0">
                <a:pos x="5368" y="8129"/>
              </a:cxn>
              <a:cxn ang="0">
                <a:pos x="11660" y="3999"/>
              </a:cxn>
              <a:cxn ang="0">
                <a:pos x="8580" y="4394"/>
              </a:cxn>
              <a:cxn ang="0">
                <a:pos x="12012" y="2944"/>
              </a:cxn>
              <a:cxn ang="0">
                <a:pos x="12364" y="3471"/>
              </a:cxn>
              <a:cxn ang="0">
                <a:pos x="12188" y="9534"/>
              </a:cxn>
              <a:cxn ang="0">
                <a:pos x="7832" y="10282"/>
              </a:cxn>
              <a:cxn ang="0">
                <a:pos x="7260" y="3163"/>
              </a:cxn>
              <a:cxn ang="0">
                <a:pos x="7436" y="3471"/>
              </a:cxn>
              <a:cxn ang="0">
                <a:pos x="7436" y="10237"/>
              </a:cxn>
              <a:cxn ang="0">
                <a:pos x="7260" y="10325"/>
              </a:cxn>
              <a:cxn ang="0">
                <a:pos x="6424" y="9710"/>
              </a:cxn>
              <a:cxn ang="0">
                <a:pos x="6380" y="2900"/>
              </a:cxn>
              <a:cxn ang="0">
                <a:pos x="6468" y="2680"/>
              </a:cxn>
              <a:cxn ang="0">
                <a:pos x="7480" y="2856"/>
              </a:cxn>
              <a:cxn ang="0">
                <a:pos x="11220" y="2285"/>
              </a:cxn>
              <a:cxn ang="0">
                <a:pos x="10735" y="2153"/>
              </a:cxn>
              <a:cxn ang="0">
                <a:pos x="4841" y="1011"/>
              </a:cxn>
              <a:cxn ang="0">
                <a:pos x="5016" y="1318"/>
              </a:cxn>
              <a:cxn ang="0">
                <a:pos x="5016" y="8129"/>
              </a:cxn>
              <a:cxn ang="0">
                <a:pos x="4841" y="8173"/>
              </a:cxn>
              <a:cxn ang="0">
                <a:pos x="3960" y="7557"/>
              </a:cxn>
              <a:cxn ang="0">
                <a:pos x="3916" y="747"/>
              </a:cxn>
              <a:cxn ang="0">
                <a:pos x="4048" y="572"/>
              </a:cxn>
              <a:cxn ang="0">
                <a:pos x="5016" y="747"/>
              </a:cxn>
              <a:cxn ang="0">
                <a:pos x="8756" y="132"/>
              </a:cxn>
              <a:cxn ang="0">
                <a:pos x="8272" y="0"/>
              </a:cxn>
              <a:cxn ang="0">
                <a:pos x="9064" y="13268"/>
              </a:cxn>
              <a:cxn ang="0">
                <a:pos x="7304" y="13268"/>
              </a:cxn>
            </a:cxnLst>
            <a:rect l="0" t="0" r="r" b="b"/>
            <a:pathLst>
              <a:path w="16412" h="15158">
                <a:moveTo>
                  <a:pt x="2464" y="4525"/>
                </a:moveTo>
                <a:lnTo>
                  <a:pt x="3256" y="4525"/>
                </a:lnTo>
                <a:lnTo>
                  <a:pt x="3256" y="3251"/>
                </a:lnTo>
                <a:lnTo>
                  <a:pt x="2508" y="3251"/>
                </a:lnTo>
                <a:lnTo>
                  <a:pt x="2288" y="3251"/>
                </a:lnTo>
                <a:lnTo>
                  <a:pt x="2068" y="3339"/>
                </a:lnTo>
                <a:lnTo>
                  <a:pt x="1848" y="3427"/>
                </a:lnTo>
                <a:lnTo>
                  <a:pt x="1672" y="3602"/>
                </a:lnTo>
                <a:lnTo>
                  <a:pt x="1540" y="3778"/>
                </a:lnTo>
                <a:lnTo>
                  <a:pt x="1408" y="3955"/>
                </a:lnTo>
                <a:lnTo>
                  <a:pt x="1320" y="4218"/>
                </a:lnTo>
                <a:lnTo>
                  <a:pt x="1320" y="4437"/>
                </a:lnTo>
                <a:lnTo>
                  <a:pt x="1320" y="11247"/>
                </a:lnTo>
                <a:lnTo>
                  <a:pt x="1320" y="11424"/>
                </a:lnTo>
                <a:lnTo>
                  <a:pt x="1364" y="11643"/>
                </a:lnTo>
                <a:lnTo>
                  <a:pt x="1452" y="11819"/>
                </a:lnTo>
                <a:lnTo>
                  <a:pt x="1584" y="11951"/>
                </a:lnTo>
                <a:lnTo>
                  <a:pt x="1672" y="12126"/>
                </a:lnTo>
                <a:lnTo>
                  <a:pt x="1848" y="12214"/>
                </a:lnTo>
                <a:lnTo>
                  <a:pt x="2024" y="12346"/>
                </a:lnTo>
                <a:lnTo>
                  <a:pt x="2200" y="12390"/>
                </a:lnTo>
                <a:lnTo>
                  <a:pt x="0" y="14103"/>
                </a:lnTo>
                <a:lnTo>
                  <a:pt x="0" y="15158"/>
                </a:lnTo>
                <a:lnTo>
                  <a:pt x="16412" y="15158"/>
                </a:lnTo>
                <a:lnTo>
                  <a:pt x="16412" y="14103"/>
                </a:lnTo>
                <a:lnTo>
                  <a:pt x="14080" y="12433"/>
                </a:lnTo>
                <a:lnTo>
                  <a:pt x="14300" y="12346"/>
                </a:lnTo>
                <a:lnTo>
                  <a:pt x="14476" y="12258"/>
                </a:lnTo>
                <a:lnTo>
                  <a:pt x="14608" y="12126"/>
                </a:lnTo>
                <a:lnTo>
                  <a:pt x="14784" y="11995"/>
                </a:lnTo>
                <a:lnTo>
                  <a:pt x="14872" y="11819"/>
                </a:lnTo>
                <a:lnTo>
                  <a:pt x="14960" y="11643"/>
                </a:lnTo>
                <a:lnTo>
                  <a:pt x="15004" y="11468"/>
                </a:lnTo>
                <a:lnTo>
                  <a:pt x="15048" y="11247"/>
                </a:lnTo>
                <a:lnTo>
                  <a:pt x="15048" y="4437"/>
                </a:lnTo>
                <a:lnTo>
                  <a:pt x="15004" y="4218"/>
                </a:lnTo>
                <a:lnTo>
                  <a:pt x="14960" y="3955"/>
                </a:lnTo>
                <a:lnTo>
                  <a:pt x="14828" y="3778"/>
                </a:lnTo>
                <a:lnTo>
                  <a:pt x="14696" y="3602"/>
                </a:lnTo>
                <a:lnTo>
                  <a:pt x="14519" y="3427"/>
                </a:lnTo>
                <a:lnTo>
                  <a:pt x="14300" y="3339"/>
                </a:lnTo>
                <a:lnTo>
                  <a:pt x="14080" y="3251"/>
                </a:lnTo>
                <a:lnTo>
                  <a:pt x="13816" y="3251"/>
                </a:lnTo>
                <a:lnTo>
                  <a:pt x="13112" y="3251"/>
                </a:lnTo>
                <a:lnTo>
                  <a:pt x="13112" y="4525"/>
                </a:lnTo>
                <a:lnTo>
                  <a:pt x="13860" y="4525"/>
                </a:lnTo>
                <a:lnTo>
                  <a:pt x="13860" y="11424"/>
                </a:lnTo>
                <a:lnTo>
                  <a:pt x="2464" y="11424"/>
                </a:lnTo>
                <a:lnTo>
                  <a:pt x="2464" y="4525"/>
                </a:lnTo>
                <a:close/>
                <a:moveTo>
                  <a:pt x="5368" y="1318"/>
                </a:moveTo>
                <a:lnTo>
                  <a:pt x="9328" y="791"/>
                </a:lnTo>
                <a:lnTo>
                  <a:pt x="9548" y="835"/>
                </a:lnTo>
                <a:lnTo>
                  <a:pt x="9768" y="923"/>
                </a:lnTo>
                <a:lnTo>
                  <a:pt x="9900" y="1098"/>
                </a:lnTo>
                <a:lnTo>
                  <a:pt x="9944" y="1318"/>
                </a:lnTo>
                <a:lnTo>
                  <a:pt x="9944" y="1493"/>
                </a:lnTo>
                <a:lnTo>
                  <a:pt x="6204" y="1977"/>
                </a:lnTo>
                <a:lnTo>
                  <a:pt x="6028" y="2021"/>
                </a:lnTo>
                <a:lnTo>
                  <a:pt x="5896" y="2153"/>
                </a:lnTo>
                <a:lnTo>
                  <a:pt x="5852" y="2328"/>
                </a:lnTo>
                <a:lnTo>
                  <a:pt x="5808" y="2548"/>
                </a:lnTo>
                <a:lnTo>
                  <a:pt x="5808" y="8040"/>
                </a:lnTo>
                <a:lnTo>
                  <a:pt x="5368" y="8129"/>
                </a:lnTo>
                <a:lnTo>
                  <a:pt x="5368" y="1318"/>
                </a:lnTo>
                <a:close/>
                <a:moveTo>
                  <a:pt x="8580" y="4394"/>
                </a:moveTo>
                <a:lnTo>
                  <a:pt x="11660" y="3999"/>
                </a:lnTo>
                <a:lnTo>
                  <a:pt x="11660" y="5360"/>
                </a:lnTo>
                <a:lnTo>
                  <a:pt x="8580" y="5755"/>
                </a:lnTo>
                <a:lnTo>
                  <a:pt x="8580" y="4394"/>
                </a:lnTo>
                <a:close/>
                <a:moveTo>
                  <a:pt x="7832" y="3471"/>
                </a:moveTo>
                <a:lnTo>
                  <a:pt x="11748" y="2944"/>
                </a:lnTo>
                <a:lnTo>
                  <a:pt x="12012" y="2944"/>
                </a:lnTo>
                <a:lnTo>
                  <a:pt x="12188" y="3076"/>
                </a:lnTo>
                <a:lnTo>
                  <a:pt x="12320" y="3251"/>
                </a:lnTo>
                <a:lnTo>
                  <a:pt x="12364" y="3471"/>
                </a:lnTo>
                <a:lnTo>
                  <a:pt x="12364" y="9094"/>
                </a:lnTo>
                <a:lnTo>
                  <a:pt x="12320" y="9315"/>
                </a:lnTo>
                <a:lnTo>
                  <a:pt x="12188" y="9534"/>
                </a:lnTo>
                <a:lnTo>
                  <a:pt x="12012" y="9666"/>
                </a:lnTo>
                <a:lnTo>
                  <a:pt x="11748" y="9754"/>
                </a:lnTo>
                <a:lnTo>
                  <a:pt x="7832" y="10282"/>
                </a:lnTo>
                <a:lnTo>
                  <a:pt x="7832" y="3471"/>
                </a:lnTo>
                <a:close/>
                <a:moveTo>
                  <a:pt x="6556" y="2725"/>
                </a:moveTo>
                <a:lnTo>
                  <a:pt x="7260" y="3163"/>
                </a:lnTo>
                <a:lnTo>
                  <a:pt x="7348" y="3251"/>
                </a:lnTo>
                <a:lnTo>
                  <a:pt x="7392" y="3339"/>
                </a:lnTo>
                <a:lnTo>
                  <a:pt x="7436" y="3471"/>
                </a:lnTo>
                <a:lnTo>
                  <a:pt x="7480" y="3602"/>
                </a:lnTo>
                <a:lnTo>
                  <a:pt x="7480" y="10149"/>
                </a:lnTo>
                <a:lnTo>
                  <a:pt x="7436" y="10237"/>
                </a:lnTo>
                <a:lnTo>
                  <a:pt x="7392" y="10325"/>
                </a:lnTo>
                <a:lnTo>
                  <a:pt x="7348" y="10369"/>
                </a:lnTo>
                <a:lnTo>
                  <a:pt x="7260" y="10325"/>
                </a:lnTo>
                <a:lnTo>
                  <a:pt x="6556" y="9886"/>
                </a:lnTo>
                <a:lnTo>
                  <a:pt x="6468" y="9798"/>
                </a:lnTo>
                <a:lnTo>
                  <a:pt x="6424" y="9710"/>
                </a:lnTo>
                <a:lnTo>
                  <a:pt x="6380" y="9578"/>
                </a:lnTo>
                <a:lnTo>
                  <a:pt x="6380" y="9447"/>
                </a:lnTo>
                <a:lnTo>
                  <a:pt x="6380" y="2900"/>
                </a:lnTo>
                <a:lnTo>
                  <a:pt x="6380" y="2812"/>
                </a:lnTo>
                <a:lnTo>
                  <a:pt x="6424" y="2725"/>
                </a:lnTo>
                <a:lnTo>
                  <a:pt x="6468" y="2680"/>
                </a:lnTo>
                <a:lnTo>
                  <a:pt x="6556" y="2725"/>
                </a:lnTo>
                <a:close/>
                <a:moveTo>
                  <a:pt x="7040" y="2592"/>
                </a:moveTo>
                <a:lnTo>
                  <a:pt x="7480" y="2856"/>
                </a:lnTo>
                <a:lnTo>
                  <a:pt x="7524" y="2900"/>
                </a:lnTo>
                <a:lnTo>
                  <a:pt x="11308" y="2416"/>
                </a:lnTo>
                <a:lnTo>
                  <a:pt x="11220" y="2285"/>
                </a:lnTo>
                <a:lnTo>
                  <a:pt x="11088" y="2197"/>
                </a:lnTo>
                <a:lnTo>
                  <a:pt x="10912" y="2153"/>
                </a:lnTo>
                <a:lnTo>
                  <a:pt x="10735" y="2153"/>
                </a:lnTo>
                <a:lnTo>
                  <a:pt x="7040" y="2592"/>
                </a:lnTo>
                <a:close/>
                <a:moveTo>
                  <a:pt x="4092" y="572"/>
                </a:moveTo>
                <a:lnTo>
                  <a:pt x="4841" y="1011"/>
                </a:lnTo>
                <a:lnTo>
                  <a:pt x="4884" y="1098"/>
                </a:lnTo>
                <a:lnTo>
                  <a:pt x="4972" y="1186"/>
                </a:lnTo>
                <a:lnTo>
                  <a:pt x="5016" y="1318"/>
                </a:lnTo>
                <a:lnTo>
                  <a:pt x="5016" y="1450"/>
                </a:lnTo>
                <a:lnTo>
                  <a:pt x="5016" y="7996"/>
                </a:lnTo>
                <a:lnTo>
                  <a:pt x="5016" y="8129"/>
                </a:lnTo>
                <a:lnTo>
                  <a:pt x="4972" y="8173"/>
                </a:lnTo>
                <a:lnTo>
                  <a:pt x="4884" y="8217"/>
                </a:lnTo>
                <a:lnTo>
                  <a:pt x="4841" y="8173"/>
                </a:lnTo>
                <a:lnTo>
                  <a:pt x="4092" y="7733"/>
                </a:lnTo>
                <a:lnTo>
                  <a:pt x="4048" y="7645"/>
                </a:lnTo>
                <a:lnTo>
                  <a:pt x="3960" y="7557"/>
                </a:lnTo>
                <a:lnTo>
                  <a:pt x="3916" y="7425"/>
                </a:lnTo>
                <a:lnTo>
                  <a:pt x="3916" y="7294"/>
                </a:lnTo>
                <a:lnTo>
                  <a:pt x="3916" y="747"/>
                </a:lnTo>
                <a:lnTo>
                  <a:pt x="3916" y="659"/>
                </a:lnTo>
                <a:lnTo>
                  <a:pt x="3960" y="572"/>
                </a:lnTo>
                <a:lnTo>
                  <a:pt x="4048" y="572"/>
                </a:lnTo>
                <a:lnTo>
                  <a:pt x="4092" y="572"/>
                </a:lnTo>
                <a:close/>
                <a:moveTo>
                  <a:pt x="4620" y="483"/>
                </a:moveTo>
                <a:lnTo>
                  <a:pt x="5016" y="747"/>
                </a:lnTo>
                <a:lnTo>
                  <a:pt x="5104" y="791"/>
                </a:lnTo>
                <a:lnTo>
                  <a:pt x="8888" y="307"/>
                </a:lnTo>
                <a:lnTo>
                  <a:pt x="8756" y="132"/>
                </a:lnTo>
                <a:lnTo>
                  <a:pt x="8625" y="44"/>
                </a:lnTo>
                <a:lnTo>
                  <a:pt x="8492" y="0"/>
                </a:lnTo>
                <a:lnTo>
                  <a:pt x="8272" y="0"/>
                </a:lnTo>
                <a:lnTo>
                  <a:pt x="4620" y="483"/>
                </a:lnTo>
                <a:close/>
                <a:moveTo>
                  <a:pt x="7304" y="13268"/>
                </a:moveTo>
                <a:lnTo>
                  <a:pt x="9064" y="13268"/>
                </a:lnTo>
                <a:lnTo>
                  <a:pt x="9636" y="14279"/>
                </a:lnTo>
                <a:lnTo>
                  <a:pt x="6776" y="14279"/>
                </a:lnTo>
                <a:lnTo>
                  <a:pt x="7304" y="1326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defRPr/>
            </a:pPr>
            <a:endParaRPr lang="zh-CN" altLang="en-US" sz="2800" kern="0">
              <a:latin typeface="Huawei Sans" panose="020C0503030203020204" pitchFamily="34" charset="0"/>
              <a:cs typeface="Arial" charset="0"/>
              <a:sym typeface="Arial" pitchFamily="34" charset="0"/>
            </a:endParaRPr>
          </a:p>
        </p:txBody>
      </p:sp>
      <p:grpSp>
        <p:nvGrpSpPr>
          <p:cNvPr id="20" name="组合 37"/>
          <p:cNvGrpSpPr/>
          <p:nvPr/>
        </p:nvGrpSpPr>
        <p:grpSpPr>
          <a:xfrm>
            <a:off x="8392218" y="1906527"/>
            <a:ext cx="417026" cy="283728"/>
            <a:chOff x="1705099" y="2530053"/>
            <a:chExt cx="2279546" cy="1320750"/>
          </a:xfrm>
          <a:solidFill>
            <a:schemeClr val="bg1"/>
          </a:solidFill>
        </p:grpSpPr>
        <p:sp>
          <p:nvSpPr>
            <p:cNvPr id="21" name="Freeform 6"/>
            <p:cNvSpPr>
              <a:spLocks noEditPoints="1"/>
            </p:cNvSpPr>
            <p:nvPr/>
          </p:nvSpPr>
          <p:spPr bwMode="auto">
            <a:xfrm>
              <a:off x="1705099" y="2530053"/>
              <a:ext cx="1349295" cy="1306067"/>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endParaRPr>
            </a:p>
          </p:txBody>
        </p:sp>
        <p:grpSp>
          <p:nvGrpSpPr>
            <p:cNvPr id="22" name="组合 74"/>
            <p:cNvGrpSpPr/>
            <p:nvPr/>
          </p:nvGrpSpPr>
          <p:grpSpPr>
            <a:xfrm>
              <a:off x="3050819" y="2595841"/>
              <a:ext cx="933826" cy="1254962"/>
              <a:chOff x="-1146175" y="2979738"/>
              <a:chExt cx="701675" cy="942975"/>
            </a:xfrm>
            <a:grpFill/>
          </p:grpSpPr>
          <p:sp>
            <p:nvSpPr>
              <p:cNvPr id="23" name="Freeform 14"/>
              <p:cNvSpPr>
                <a:spLocks noEditPoints="1"/>
              </p:cNvSpPr>
              <p:nvPr/>
            </p:nvSpPr>
            <p:spPr bwMode="auto">
              <a:xfrm>
                <a:off x="-744538"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endParaRPr>
              </a:p>
            </p:txBody>
          </p:sp>
          <p:sp>
            <p:nvSpPr>
              <p:cNvPr id="24" name="Freeform 15"/>
              <p:cNvSpPr>
                <a:spLocks noEditPoints="1"/>
              </p:cNvSpPr>
              <p:nvPr/>
            </p:nvSpPr>
            <p:spPr bwMode="auto">
              <a:xfrm>
                <a:off x="-1146175" y="2979738"/>
                <a:ext cx="346075"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noAutofit/>
              </a:bodyPr>
              <a:lstStyle/>
              <a:p>
                <a:pPr indent="-179972" algn="ctr" defTabSz="685617" fontAlgn="ctr">
                  <a:buFont typeface="Arial" pitchFamily="34" charset="0"/>
                  <a:buChar char="•"/>
                </a:pPr>
                <a:endParaRPr lang="zh-CN" altLang="en-US" sz="2800" kern="0">
                  <a:latin typeface="Huawei Sans" panose="020C0503030203020204" pitchFamily="34" charset="0"/>
                  <a:cs typeface="Arial" charset="0"/>
                </a:endParaRPr>
              </a:p>
            </p:txBody>
          </p:sp>
        </p:grpSp>
      </p:grpSp>
      <p:sp>
        <p:nvSpPr>
          <p:cNvPr id="25" name="Right Arrow 157"/>
          <p:cNvSpPr/>
          <p:nvPr/>
        </p:nvSpPr>
        <p:spPr>
          <a:xfrm>
            <a:off x="4046959" y="3373057"/>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7809993" y="3350571"/>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7838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smtClean="0"/>
              <a:t>Huawei certification covers all ICT fields and is committed to providing a leading talent cultivation architecture and certification standards, cultivating ICT professionals in the digital era, and building a healthy ICT talent ecosystem.</a:t>
            </a:r>
            <a:endParaRPr lang="en-US" sz="1600" dirty="0"/>
          </a:p>
        </p:txBody>
      </p:sp>
      <p:sp>
        <p:nvSpPr>
          <p:cNvPr id="2" name="标题 1"/>
          <p:cNvSpPr>
            <a:spLocks noGrp="1"/>
          </p:cNvSpPr>
          <p:nvPr>
            <p:ph type="title"/>
          </p:nvPr>
        </p:nvSpPr>
        <p:spPr/>
        <p:txBody>
          <a:bodyPr/>
          <a:lstStyle/>
          <a:p>
            <a:r>
              <a:rPr lang="en-US" dirty="0" smtClean="0"/>
              <a:t>Huawei </a:t>
            </a:r>
            <a:r>
              <a:rPr lang="en-US" smtClean="0"/>
              <a:t>Certification Portfolio</a:t>
            </a:r>
            <a:endParaRPr lang="en-US" dirty="0"/>
          </a:p>
        </p:txBody>
      </p:sp>
      <p:grpSp>
        <p:nvGrpSpPr>
          <p:cNvPr id="4" name="组合 3"/>
          <p:cNvGrpSpPr/>
          <p:nvPr/>
        </p:nvGrpSpPr>
        <p:grpSpPr>
          <a:xfrm>
            <a:off x="820854" y="1993757"/>
            <a:ext cx="10565466" cy="4344476"/>
            <a:chOff x="806999" y="1995543"/>
            <a:chExt cx="10565466" cy="4344476"/>
          </a:xfrm>
        </p:grpSpPr>
        <p:sp>
          <p:nvSpPr>
            <p:cNvPr id="64" name="矩形 63"/>
            <p:cNvSpPr/>
            <p:nvPr/>
          </p:nvSpPr>
          <p:spPr bwMode="ltGray">
            <a:xfrm>
              <a:off x="3596754" y="3319701"/>
              <a:ext cx="720000"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65" name="矩形 64"/>
            <p:cNvSpPr/>
            <p:nvPr/>
          </p:nvSpPr>
          <p:spPr bwMode="ltGray">
            <a:xfrm>
              <a:off x="5998020" y="2621150"/>
              <a:ext cx="3092213" cy="324000"/>
            </a:xfrm>
            <a:prstGeom prst="rect">
              <a:avLst/>
            </a:prstGeom>
            <a:noFill/>
            <a:ln w="6350" cap="flat" cmpd="sng" algn="ctr">
              <a:solidFill>
                <a:srgbClr val="00B0F0"/>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23" name="矩形 122"/>
            <p:cNvSpPr/>
            <p:nvPr/>
          </p:nvSpPr>
          <p:spPr bwMode="ltGray">
            <a:xfrm>
              <a:off x="2793354" y="2621150"/>
              <a:ext cx="3123498" cy="324000"/>
            </a:xfrm>
            <a:prstGeom prst="rect">
              <a:avLst/>
            </a:prstGeom>
            <a:noFill/>
            <a:ln w="6350" cap="flat" cmpd="sng" algn="ctr">
              <a:solidFill>
                <a:srgbClr val="00B0F0"/>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24" name="文本框 47"/>
            <p:cNvSpPr txBox="1"/>
            <p:nvPr/>
          </p:nvSpPr>
          <p:spPr bwMode="ltGray">
            <a:xfrm>
              <a:off x="7079897" y="2660040"/>
              <a:ext cx="933269" cy="246221"/>
            </a:xfrm>
            <a:prstGeom prst="rect">
              <a:avLst/>
            </a:prstGeom>
            <a:noFill/>
            <a:effectLst/>
          </p:spPr>
          <p:txBody>
            <a:bodyPr wrap="square" rtlCol="0">
              <a:noAutofit/>
            </a:bodyPr>
            <a:lstStyle/>
            <a:p>
              <a:pPr fontAlgn="ctr"/>
              <a:r>
                <a:rPr lang="en-US" sz="1000" dirty="0">
                  <a:solidFill>
                    <a:prstClr val="black"/>
                  </a:solidFill>
                  <a:latin typeface="Huawei Sans" panose="020C0503030203020204" pitchFamily="34" charset="0"/>
                  <a:cs typeface="Huawei Sans" panose="020C0503030203020204" pitchFamily="34" charset="0"/>
                </a:rPr>
                <a:t>Public Safety</a:t>
              </a:r>
            </a:p>
          </p:txBody>
        </p:sp>
        <p:sp>
          <p:nvSpPr>
            <p:cNvPr id="125" name="文本框 34"/>
            <p:cNvSpPr txBox="1"/>
            <p:nvPr/>
          </p:nvSpPr>
          <p:spPr bwMode="ltGray">
            <a:xfrm>
              <a:off x="4356265" y="1995543"/>
              <a:ext cx="3326552" cy="461665"/>
            </a:xfrm>
            <a:prstGeom prst="rect">
              <a:avLst/>
            </a:prstGeom>
            <a:noFill/>
          </p:spPr>
          <p:txBody>
            <a:bodyPr wrap="square" rtlCol="0">
              <a:noAutofit/>
            </a:bodyPr>
            <a:lstStyle>
              <a:defPPr>
                <a:defRPr lang="zh-CN"/>
              </a:defPPr>
              <a:lvl1pPr defTabSz="1219272">
                <a:defRPr sz="3600" b="1">
                  <a:gradFill flip="none" rotWithShape="1">
                    <a:gsLst>
                      <a:gs pos="0">
                        <a:srgbClr val="21D6E0"/>
                      </a:gs>
                      <a:gs pos="46000">
                        <a:srgbClr val="0087E6"/>
                      </a:gs>
                      <a:gs pos="100000">
                        <a:srgbClr val="005CBF"/>
                      </a:gs>
                    </a:gsLst>
                    <a:lin ang="5400000" scaled="0"/>
                    <a:tileRect/>
                  </a:gradFill>
                </a:defRPr>
              </a:lvl1pPr>
              <a:lvl2pPr marL="609636" defTabSz="1219272">
                <a:defRPr sz="2400"/>
              </a:lvl2pPr>
              <a:lvl3pPr marL="1219272" defTabSz="1219272">
                <a:defRPr sz="2400"/>
              </a:lvl3pPr>
              <a:lvl4pPr marL="1828908" defTabSz="1219272">
                <a:defRPr sz="2400"/>
              </a:lvl4pPr>
              <a:lvl5pPr marL="2438545" defTabSz="1219272">
                <a:defRPr sz="2400"/>
              </a:lvl5pPr>
              <a:lvl6pPr marL="3048180" defTabSz="1219272">
                <a:defRPr sz="2400"/>
              </a:lvl6pPr>
              <a:lvl7pPr marL="3657816" defTabSz="1219272">
                <a:defRPr sz="2400"/>
              </a:lvl7pPr>
              <a:lvl8pPr marL="4267452" defTabSz="1219272">
                <a:defRPr sz="2400"/>
              </a:lvl8pPr>
              <a:lvl9pPr marL="4877087" defTabSz="1219272">
                <a:defRPr sz="2400"/>
              </a:lvl9pPr>
            </a:lstStyle>
            <a:p>
              <a:pPr fontAlgn="ctr"/>
              <a:r>
                <a:rPr lang="en-US" sz="2400" dirty="0">
                  <a:latin typeface="Huawei Sans" panose="020C0503030203020204" pitchFamily="34" charset="0"/>
                  <a:cs typeface="Huawei Sans" panose="020C0503030203020204" pitchFamily="34" charset="0"/>
                </a:rPr>
                <a:t>Huawei Certification</a:t>
              </a:r>
            </a:p>
          </p:txBody>
        </p:sp>
        <p:sp>
          <p:nvSpPr>
            <p:cNvPr id="126" name="矩形 125"/>
            <p:cNvSpPr/>
            <p:nvPr/>
          </p:nvSpPr>
          <p:spPr bwMode="ltGray">
            <a:xfrm>
              <a:off x="2793354" y="3319701"/>
              <a:ext cx="720000"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27" name="矩形 126"/>
            <p:cNvSpPr/>
            <p:nvPr/>
          </p:nvSpPr>
          <p:spPr bwMode="ltGray">
            <a:xfrm>
              <a:off x="2793354" y="3709679"/>
              <a:ext cx="5468517"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r>
                <a:rPr kumimoji="0" lang="en-US" sz="1050" b="0" i="0" u="none" strike="noStrike" cap="none" normalizeH="0" baseline="0" noProof="1">
                  <a:ln>
                    <a:noFill/>
                  </a:ln>
                  <a:solidFill>
                    <a:prstClr val="black"/>
                  </a:solidFill>
                  <a:uLnTx/>
                  <a:uFillTx/>
                  <a:latin typeface="Huawei Sans" panose="020C0503030203020204" pitchFamily="34" charset="0"/>
                  <a:cs typeface="Huawei Sans" panose="020C0503030203020204" pitchFamily="34" charset="0"/>
                  <a:sym typeface="Arial"/>
                </a:rPr>
                <a:t>GaussDB</a:t>
              </a:r>
            </a:p>
          </p:txBody>
        </p:sp>
        <p:sp>
          <p:nvSpPr>
            <p:cNvPr id="128" name="矩形 127"/>
            <p:cNvSpPr/>
            <p:nvPr/>
          </p:nvSpPr>
          <p:spPr bwMode="ltGray">
            <a:xfrm>
              <a:off x="2793354" y="4820643"/>
              <a:ext cx="5451574"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167996" algn="ctr" defTabSz="914400" eaLnBrk="1" fontAlgn="ctr"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29" name="矩形 128"/>
            <p:cNvSpPr/>
            <p:nvPr/>
          </p:nvSpPr>
          <p:spPr bwMode="ltGray">
            <a:xfrm>
              <a:off x="2793354" y="5221090"/>
              <a:ext cx="2680683"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167996" algn="ctr" defTabSz="914400" eaLnBrk="1" fontAlgn="ctr"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0" name="矩形 129"/>
            <p:cNvSpPr/>
            <p:nvPr/>
          </p:nvSpPr>
          <p:spPr bwMode="ltGray">
            <a:xfrm>
              <a:off x="5541120" y="5221090"/>
              <a:ext cx="2703808"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167996" algn="ctr" defTabSz="914400" eaLnBrk="1" fontAlgn="ctr"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1" name="矩形 130"/>
            <p:cNvSpPr/>
            <p:nvPr/>
          </p:nvSpPr>
          <p:spPr bwMode="ltGray">
            <a:xfrm>
              <a:off x="2793354" y="5623805"/>
              <a:ext cx="1753200"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167996" algn="ctr" defTabSz="914400" eaLnBrk="1" fontAlgn="ctr"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2" name="矩形 131"/>
            <p:cNvSpPr/>
            <p:nvPr/>
          </p:nvSpPr>
          <p:spPr bwMode="ltGray">
            <a:xfrm>
              <a:off x="4642541" y="5623805"/>
              <a:ext cx="1753200"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3" name="矩形 132"/>
            <p:cNvSpPr/>
            <p:nvPr/>
          </p:nvSpPr>
          <p:spPr bwMode="ltGray">
            <a:xfrm>
              <a:off x="6491728" y="5623805"/>
              <a:ext cx="1753200"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4" name="矩形 133"/>
            <p:cNvSpPr/>
            <p:nvPr/>
          </p:nvSpPr>
          <p:spPr bwMode="ltGray">
            <a:xfrm>
              <a:off x="8351972" y="4820643"/>
              <a:ext cx="738261" cy="1516942"/>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167996" algn="ctr" defTabSz="914400" eaLnBrk="1" fontAlgn="ctr"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35" name="文本框 47"/>
            <p:cNvSpPr txBox="1"/>
            <p:nvPr/>
          </p:nvSpPr>
          <p:spPr bwMode="ltGray">
            <a:xfrm>
              <a:off x="5102503" y="4851838"/>
              <a:ext cx="922047" cy="253916"/>
            </a:xfrm>
            <a:prstGeom prst="rect">
              <a:avLst/>
            </a:prstGeom>
            <a:noFill/>
            <a:effectLst/>
          </p:spPr>
          <p:txBody>
            <a:bodyPr wrap="square" rtlCol="0">
              <a:noAutofit/>
            </a:bodyPr>
            <a:lstStyle/>
            <a:p>
              <a:pPr algn="ctr" defTabSz="914583" fontAlgn="ctr"/>
              <a:r>
                <a:rPr lang="en-US" sz="1050" dirty="0">
                  <a:solidFill>
                    <a:prstClr val="black"/>
                  </a:solidFill>
                  <a:latin typeface="Huawei Sans" panose="020C0503030203020204" pitchFamily="34" charset="0"/>
                  <a:cs typeface="Huawei Sans" panose="020C0503030203020204" pitchFamily="34" charset="0"/>
                </a:rPr>
                <a:t>Data Center</a:t>
              </a:r>
            </a:p>
          </p:txBody>
        </p:sp>
        <p:sp>
          <p:nvSpPr>
            <p:cNvPr id="136" name="文本框 47"/>
            <p:cNvSpPr txBox="1"/>
            <p:nvPr/>
          </p:nvSpPr>
          <p:spPr bwMode="ltGray">
            <a:xfrm>
              <a:off x="4055503" y="5260112"/>
              <a:ext cx="654346" cy="253916"/>
            </a:xfrm>
            <a:prstGeom prst="rect">
              <a:avLst/>
            </a:prstGeom>
            <a:noFill/>
            <a:effectLst/>
          </p:spPr>
          <p:txBody>
            <a:bodyPr wrap="square" rtlCol="0">
              <a:noAutofit/>
            </a:bodyPr>
            <a:lstStyle/>
            <a:p>
              <a:pPr algn="ctr" defTabSz="914583" fontAlgn="ctr"/>
              <a:r>
                <a:rPr lang="en-US" sz="1050" dirty="0">
                  <a:solidFill>
                    <a:prstClr val="black"/>
                  </a:solidFill>
                  <a:latin typeface="Huawei Sans" panose="020C0503030203020204" pitchFamily="34" charset="0"/>
                  <a:cs typeface="Huawei Sans" panose="020C0503030203020204" pitchFamily="34" charset="0"/>
                </a:rPr>
                <a:t>Storage</a:t>
              </a:r>
            </a:p>
          </p:txBody>
        </p:sp>
        <p:sp>
          <p:nvSpPr>
            <p:cNvPr id="137" name="文本框 47"/>
            <p:cNvSpPr txBox="1"/>
            <p:nvPr/>
          </p:nvSpPr>
          <p:spPr bwMode="ltGray">
            <a:xfrm>
              <a:off x="6058401" y="5252911"/>
              <a:ext cx="1989703" cy="253916"/>
            </a:xfrm>
            <a:prstGeom prst="rect">
              <a:avLst/>
            </a:prstGeom>
            <a:noFill/>
            <a:effectLst/>
          </p:spPr>
          <p:txBody>
            <a:bodyPr wrap="square" rtlCol="0">
              <a:noAutofit/>
            </a:bodyPr>
            <a:lstStyle/>
            <a:p>
              <a:pPr algn="ctr" defTabSz="914583" fontAlgn="ctr"/>
              <a:r>
                <a:rPr lang="en-US" sz="1050" dirty="0">
                  <a:solidFill>
                    <a:prstClr val="black"/>
                  </a:solidFill>
                  <a:latin typeface="Huawei Sans" panose="020C0503030203020204" pitchFamily="34" charset="0"/>
                  <a:cs typeface="Huawei Sans" panose="020C0503030203020204" pitchFamily="34" charset="0"/>
                </a:rPr>
                <a:t>Intelligent Computing</a:t>
              </a:r>
            </a:p>
          </p:txBody>
        </p:sp>
        <p:sp>
          <p:nvSpPr>
            <p:cNvPr id="138" name="文本框 47"/>
            <p:cNvSpPr txBox="1"/>
            <p:nvPr/>
          </p:nvSpPr>
          <p:spPr bwMode="black">
            <a:xfrm>
              <a:off x="3331089" y="5667013"/>
              <a:ext cx="768160" cy="253916"/>
            </a:xfrm>
            <a:prstGeom prst="rect">
              <a:avLst/>
            </a:prstGeom>
            <a:noFill/>
            <a:effectLst/>
          </p:spPr>
          <p:txBody>
            <a:bodyPr wrap="square" rtlCol="0">
              <a:noAutofit/>
            </a:bodyPr>
            <a:lstStyle/>
            <a:p>
              <a:pPr algn="ctr" defTabSz="914583" fontAlgn="ctr"/>
              <a:r>
                <a:rPr lang="en-US" sz="1050" b="1" dirty="0">
                  <a:solidFill>
                    <a:srgbClr val="EC7061"/>
                  </a:solidFill>
                  <a:latin typeface="Huawei Sans" panose="020C0503030203020204" pitchFamily="34" charset="0"/>
                  <a:cs typeface="Huawei Sans" panose="020C0503030203020204" pitchFamily="34" charset="0"/>
                </a:rPr>
                <a:t>Datacom</a:t>
              </a:r>
            </a:p>
          </p:txBody>
        </p:sp>
        <p:sp>
          <p:nvSpPr>
            <p:cNvPr id="139" name="文本框 47"/>
            <p:cNvSpPr txBox="1"/>
            <p:nvPr/>
          </p:nvSpPr>
          <p:spPr bwMode="ltGray">
            <a:xfrm>
              <a:off x="8388318" y="5448309"/>
              <a:ext cx="665568" cy="253916"/>
            </a:xfrm>
            <a:prstGeom prst="rect">
              <a:avLst/>
            </a:prstGeom>
            <a:noFill/>
            <a:effectLst/>
          </p:spPr>
          <p:txBody>
            <a:bodyPr wrap="square" rtlCol="0">
              <a:noAutofit/>
            </a:bodyPr>
            <a:lstStyle/>
            <a:p>
              <a:pPr algn="ctr" defTabSz="914583" fontAlgn="ctr"/>
              <a:r>
                <a:rPr lang="en-US" sz="1050" dirty="0">
                  <a:solidFill>
                    <a:prstClr val="black"/>
                  </a:solidFill>
                  <a:latin typeface="Huawei Sans" panose="020C0503030203020204" pitchFamily="34" charset="0"/>
                  <a:cs typeface="Huawei Sans" panose="020C0503030203020204" pitchFamily="34" charset="0"/>
                </a:rPr>
                <a:t>Security</a:t>
              </a:r>
            </a:p>
          </p:txBody>
        </p:sp>
        <p:sp>
          <p:nvSpPr>
            <p:cNvPr id="140" name="文本框 47"/>
            <p:cNvSpPr txBox="1"/>
            <p:nvPr/>
          </p:nvSpPr>
          <p:spPr bwMode="ltGray">
            <a:xfrm>
              <a:off x="4035945" y="2660040"/>
              <a:ext cx="631904" cy="246221"/>
            </a:xfrm>
            <a:prstGeom prst="rect">
              <a:avLst/>
            </a:prstGeom>
            <a:noFill/>
            <a:effectLst/>
          </p:spPr>
          <p:txBody>
            <a:bodyPr wrap="square" rtlCol="0">
              <a:noAutofit/>
            </a:bodyPr>
            <a:lstStyle/>
            <a:p>
              <a:pPr fontAlgn="ctr"/>
              <a:r>
                <a:rPr lang="en-US" sz="1000" dirty="0">
                  <a:solidFill>
                    <a:prstClr val="black"/>
                  </a:solidFill>
                  <a:latin typeface="Huawei Sans" panose="020C0503030203020204" pitchFamily="34" charset="0"/>
                  <a:cs typeface="Huawei Sans" panose="020C0503030203020204" pitchFamily="34" charset="0"/>
                </a:rPr>
                <a:t>Finance</a:t>
              </a:r>
            </a:p>
          </p:txBody>
        </p:sp>
        <p:sp>
          <p:nvSpPr>
            <p:cNvPr id="141" name="矩形 140"/>
            <p:cNvSpPr/>
            <p:nvPr/>
          </p:nvSpPr>
          <p:spPr bwMode="ltGray">
            <a:xfrm>
              <a:off x="5541121" y="4113920"/>
              <a:ext cx="2720750"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r>
                <a:rPr kumimoji="0" lang="en-US" sz="1050" b="0" i="0" u="none" strike="noStrike" cap="none" normalizeH="0" baseline="0" noProof="1">
                  <a:ln>
                    <a:noFill/>
                  </a:ln>
                  <a:solidFill>
                    <a:prstClr val="black"/>
                  </a:solidFill>
                  <a:uLnTx/>
                  <a:uFillTx/>
                  <a:latin typeface="Huawei Sans" panose="020C0503030203020204" pitchFamily="34" charset="0"/>
                  <a:cs typeface="Huawei Sans" panose="020C0503030203020204" pitchFamily="34" charset="0"/>
                  <a:sym typeface="Arial"/>
                </a:rPr>
                <a:t>Cloud Service</a:t>
              </a:r>
            </a:p>
          </p:txBody>
        </p:sp>
        <p:sp>
          <p:nvSpPr>
            <p:cNvPr id="142" name="矩形 141"/>
            <p:cNvSpPr/>
            <p:nvPr/>
          </p:nvSpPr>
          <p:spPr bwMode="ltGray">
            <a:xfrm>
              <a:off x="2793354" y="4113920"/>
              <a:ext cx="2682341"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r>
                <a:rPr kumimoji="0" lang="en-US" sz="1050" b="0" i="0" u="none" strike="noStrike" cap="none" normalizeH="0" baseline="0" noProof="1">
                  <a:ln>
                    <a:noFill/>
                  </a:ln>
                  <a:solidFill>
                    <a:prstClr val="black"/>
                  </a:solidFill>
                  <a:uLnTx/>
                  <a:uFillTx/>
                  <a:latin typeface="Huawei Sans" panose="020C0503030203020204" pitchFamily="34" charset="0"/>
                  <a:cs typeface="Huawei Sans" panose="020C0503030203020204" pitchFamily="34" charset="0"/>
                  <a:sym typeface="Arial"/>
                </a:rPr>
                <a:t>Cloud Computing</a:t>
              </a:r>
            </a:p>
          </p:txBody>
        </p:sp>
        <p:sp>
          <p:nvSpPr>
            <p:cNvPr id="143" name="矩形 142"/>
            <p:cNvSpPr/>
            <p:nvPr/>
          </p:nvSpPr>
          <p:spPr bwMode="ltGray">
            <a:xfrm>
              <a:off x="4400154" y="3319701"/>
              <a:ext cx="720000"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44" name="矩形 143"/>
            <p:cNvSpPr/>
            <p:nvPr/>
          </p:nvSpPr>
          <p:spPr bwMode="ltGray">
            <a:xfrm>
              <a:off x="5177050" y="3319701"/>
              <a:ext cx="1499747"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050" b="0" i="0" u="none" strike="noStrike" cap="none" normalizeH="0" baseline="0" noProof="0" dirty="0">
                  <a:ln>
                    <a:noFill/>
                  </a:ln>
                  <a:solidFill>
                    <a:prstClr val="black"/>
                  </a:solidFill>
                  <a:uLnTx/>
                  <a:uFillTx/>
                  <a:latin typeface="Huawei Sans" panose="020C0503030203020204" pitchFamily="34" charset="0"/>
                  <a:cs typeface="Huawei Sans" panose="020C0503030203020204" pitchFamily="34" charset="0"/>
                </a:rPr>
                <a:t>Intelligent </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050" b="0" i="0" u="none" strike="noStrike" cap="none" normalizeH="0" baseline="0" noProof="0" dirty="0">
                  <a:ln>
                    <a:noFill/>
                  </a:ln>
                  <a:solidFill>
                    <a:prstClr val="black"/>
                  </a:solidFill>
                  <a:uLnTx/>
                  <a:uFillTx/>
                  <a:latin typeface="Huawei Sans" panose="020C0503030203020204" pitchFamily="34" charset="0"/>
                  <a:cs typeface="Huawei Sans" panose="020C0503030203020204" pitchFamily="34" charset="0"/>
                </a:rPr>
                <a:t>Video Surveillance</a:t>
              </a:r>
            </a:p>
          </p:txBody>
        </p:sp>
        <p:sp>
          <p:nvSpPr>
            <p:cNvPr id="145" name="矩形 144"/>
            <p:cNvSpPr/>
            <p:nvPr/>
          </p:nvSpPr>
          <p:spPr bwMode="ltGray">
            <a:xfrm>
              <a:off x="6721744" y="3319701"/>
              <a:ext cx="1540127" cy="324000"/>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r>
                <a:rPr kumimoji="0" lang="en-US" sz="1050" b="0" i="0" u="none" strike="noStrike" cap="none" normalizeH="0" baseline="0" noProof="1">
                  <a:ln>
                    <a:noFill/>
                  </a:ln>
                  <a:solidFill>
                    <a:prstClr val="black"/>
                  </a:solidFill>
                  <a:uLnTx/>
                  <a:uFillTx/>
                  <a:latin typeface="Huawei Sans" panose="020C0503030203020204" pitchFamily="34" charset="0"/>
                  <a:cs typeface="Huawei Sans" panose="020C0503030203020204" pitchFamily="34" charset="0"/>
                  <a:sym typeface="Arial"/>
                </a:rPr>
                <a:t>Enterprise Communication</a:t>
              </a:r>
            </a:p>
          </p:txBody>
        </p:sp>
        <p:sp>
          <p:nvSpPr>
            <p:cNvPr id="146" name="矩形 145"/>
            <p:cNvSpPr/>
            <p:nvPr/>
          </p:nvSpPr>
          <p:spPr bwMode="ltGray">
            <a:xfrm>
              <a:off x="8351972" y="3319701"/>
              <a:ext cx="738261" cy="1118219"/>
            </a:xfrm>
            <a:prstGeom prst="rect">
              <a:avLst/>
            </a:prstGeom>
            <a:noFill/>
            <a:ln w="6350" cap="flat" cmpd="sng" algn="ctr">
              <a:solidFill>
                <a:srgbClr val="1EACC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47" name="文本框 47"/>
            <p:cNvSpPr txBox="1"/>
            <p:nvPr/>
          </p:nvSpPr>
          <p:spPr bwMode="ltGray">
            <a:xfrm>
              <a:off x="8143853" y="3680274"/>
              <a:ext cx="1118277" cy="577081"/>
            </a:xfrm>
            <a:prstGeom prst="rect">
              <a:avLst/>
            </a:prstGeom>
            <a:noFill/>
            <a:effectLst/>
          </p:spPr>
          <p:txBody>
            <a:bodyPr wrap="square" rtlCol="0">
              <a:noAutofit/>
            </a:bodyPr>
            <a:lstStyle/>
            <a:p>
              <a:pPr algn="ctr" defTabSz="914583" fontAlgn="ctr"/>
              <a:r>
                <a:rPr lang="en-US" sz="1050" dirty="0" err="1">
                  <a:solidFill>
                    <a:prstClr val="black"/>
                  </a:solidFill>
                  <a:latin typeface="Huawei Sans" panose="020C0503030203020204" pitchFamily="34" charset="0"/>
                  <a:cs typeface="Huawei Sans" panose="020C0503030203020204" pitchFamily="34" charset="0"/>
                </a:rPr>
                <a:t>Kunpeng</a:t>
              </a:r>
              <a:endParaRPr lang="en-US" sz="1050" dirty="0">
                <a:solidFill>
                  <a:prstClr val="black"/>
                </a:solidFill>
                <a:latin typeface="Huawei Sans" panose="020C0503030203020204" pitchFamily="34" charset="0"/>
                <a:cs typeface="Huawei Sans" panose="020C0503030203020204" pitchFamily="34" charset="0"/>
              </a:endParaRPr>
            </a:p>
            <a:p>
              <a:pPr algn="ctr" defTabSz="914583" fontAlgn="ctr"/>
              <a:r>
                <a:rPr lang="en-US" sz="1050" dirty="0">
                  <a:solidFill>
                    <a:prstClr val="black"/>
                  </a:solidFill>
                  <a:latin typeface="Huawei Sans" panose="020C0503030203020204" pitchFamily="34" charset="0"/>
                  <a:cs typeface="Huawei Sans" panose="020C0503030203020204" pitchFamily="34" charset="0"/>
                </a:rPr>
                <a:t>Application Developer </a:t>
              </a:r>
            </a:p>
          </p:txBody>
        </p:sp>
        <p:sp>
          <p:nvSpPr>
            <p:cNvPr id="148" name="文本框 47"/>
            <p:cNvSpPr txBox="1"/>
            <p:nvPr/>
          </p:nvSpPr>
          <p:spPr bwMode="ltGray">
            <a:xfrm>
              <a:off x="2822277" y="3362413"/>
              <a:ext cx="712054" cy="253916"/>
            </a:xfrm>
            <a:prstGeom prst="rect">
              <a:avLst/>
            </a:prstGeom>
            <a:noFill/>
            <a:effectLst/>
          </p:spPr>
          <p:txBody>
            <a:bodyPr wrap="square" rtlCol="0">
              <a:noAutofit/>
            </a:bodyPr>
            <a:lstStyle/>
            <a:p>
              <a:pPr fontAlgn="ctr"/>
              <a:r>
                <a:rPr lang="en-US" sz="1050">
                  <a:solidFill>
                    <a:prstClr val="black"/>
                  </a:solidFill>
                  <a:latin typeface="Huawei Sans" panose="020C0503030203020204" pitchFamily="34" charset="0"/>
                  <a:cs typeface="Huawei Sans" panose="020C0503030203020204" pitchFamily="34" charset="0"/>
                </a:rPr>
                <a:t>Big Data</a:t>
              </a:r>
            </a:p>
          </p:txBody>
        </p:sp>
        <p:sp>
          <p:nvSpPr>
            <p:cNvPr id="149" name="文本框 47"/>
            <p:cNvSpPr txBox="1"/>
            <p:nvPr/>
          </p:nvSpPr>
          <p:spPr bwMode="ltGray">
            <a:xfrm>
              <a:off x="3829241" y="3362413"/>
              <a:ext cx="311304" cy="253916"/>
            </a:xfrm>
            <a:prstGeom prst="rect">
              <a:avLst/>
            </a:prstGeom>
            <a:noFill/>
            <a:effectLst/>
          </p:spPr>
          <p:txBody>
            <a:bodyPr wrap="square" rtlCol="0">
              <a:noAutofit/>
            </a:bodyPr>
            <a:lstStyle/>
            <a:p>
              <a:pPr fontAlgn="ctr"/>
              <a:r>
                <a:rPr lang="en-US" sz="1050">
                  <a:solidFill>
                    <a:prstClr val="black"/>
                  </a:solidFill>
                  <a:latin typeface="Huawei Sans" panose="020C0503030203020204" pitchFamily="34" charset="0"/>
                  <a:cs typeface="Huawei Sans" panose="020C0503030203020204" pitchFamily="34" charset="0"/>
                </a:rPr>
                <a:t>AI</a:t>
              </a:r>
            </a:p>
          </p:txBody>
        </p:sp>
        <p:sp>
          <p:nvSpPr>
            <p:cNvPr id="150" name="文本框 47"/>
            <p:cNvSpPr txBox="1"/>
            <p:nvPr/>
          </p:nvSpPr>
          <p:spPr bwMode="ltGray">
            <a:xfrm>
              <a:off x="4587462" y="3362413"/>
              <a:ext cx="367408" cy="246221"/>
            </a:xfrm>
            <a:prstGeom prst="rect">
              <a:avLst/>
            </a:prstGeom>
            <a:noFill/>
            <a:effectLst/>
          </p:spPr>
          <p:txBody>
            <a:bodyPr wrap="square" rtlCol="0">
              <a:noAutofit/>
            </a:bodyPr>
            <a:lstStyle/>
            <a:p>
              <a:pPr fontAlgn="ctr"/>
              <a:r>
                <a:rPr lang="en-US" sz="1000">
                  <a:solidFill>
                    <a:prstClr val="black"/>
                  </a:solidFill>
                  <a:latin typeface="Huawei Sans" panose="020C0503030203020204" pitchFamily="34" charset="0"/>
                  <a:cs typeface="Huawei Sans" panose="020C0503030203020204" pitchFamily="34" charset="0"/>
                </a:rPr>
                <a:t>IoT</a:t>
              </a:r>
            </a:p>
          </p:txBody>
        </p:sp>
        <p:sp>
          <p:nvSpPr>
            <p:cNvPr id="151" name="矩形 150"/>
            <p:cNvSpPr/>
            <p:nvPr/>
          </p:nvSpPr>
          <p:spPr bwMode="ltGray">
            <a:xfrm>
              <a:off x="810254" y="2536801"/>
              <a:ext cx="1700875" cy="492699"/>
            </a:xfrm>
            <a:prstGeom prst="rect">
              <a:avLst/>
            </a:prstGeom>
            <a:solidFill>
              <a:srgbClr val="00B0F0"/>
            </a:solidFill>
            <a:ln w="1270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smtClean="0">
                <a:ln>
                  <a:noFill/>
                </a:ln>
                <a:solidFill>
                  <a:prstClr val="white"/>
                </a:solidFill>
                <a:effectLst/>
                <a:uLnTx/>
                <a:uFillTx/>
                <a:latin typeface="Huawei Sans" panose="020C0503030203020204" pitchFamily="34" charset="0"/>
                <a:cs typeface="Huawei Sans" panose="020C0503030203020204" pitchFamily="34" charset="0"/>
              </a:endParaRPr>
            </a:p>
          </p:txBody>
        </p:sp>
        <p:sp>
          <p:nvSpPr>
            <p:cNvPr id="152" name="文本框 47"/>
            <p:cNvSpPr txBox="1"/>
            <p:nvPr/>
          </p:nvSpPr>
          <p:spPr bwMode="ltGray">
            <a:xfrm>
              <a:off x="824252" y="2569333"/>
              <a:ext cx="1672879" cy="394154"/>
            </a:xfrm>
            <a:prstGeom prst="rect">
              <a:avLst/>
            </a:prstGeom>
            <a:noFill/>
            <a:effectLst/>
          </p:spPr>
          <p:txBody>
            <a:bodyPr wrap="square" rtlCol="0">
              <a:noAutofit/>
            </a:bodyPr>
            <a:lstStyle/>
            <a:p>
              <a:pPr algn="ctr" defTabSz="914583" fontAlgn="ctr">
                <a:lnSpc>
                  <a:spcPct val="150000"/>
                </a:lnSpc>
              </a:pPr>
              <a:r>
                <a:rPr lang="en-US" sz="1050" dirty="0">
                  <a:solidFill>
                    <a:prstClr val="white"/>
                  </a:solidFill>
                  <a:latin typeface="Huawei Sans" panose="020C0503030203020204" pitchFamily="34" charset="0"/>
                  <a:cs typeface="Huawei Sans" panose="020C0503030203020204" pitchFamily="34" charset="0"/>
                </a:rPr>
                <a:t>ICT Vertical Certification</a:t>
              </a:r>
            </a:p>
            <a:p>
              <a:pPr algn="ctr" defTabSz="914583" fontAlgn="ctr">
                <a:lnSpc>
                  <a:spcPct val="150000"/>
                </a:lnSpc>
              </a:pPr>
              <a:endParaRPr lang="en-US" sz="1050" dirty="0">
                <a:solidFill>
                  <a:prstClr val="white"/>
                </a:solidFill>
                <a:latin typeface="Huawei Sans" panose="020C0503030203020204" pitchFamily="34" charset="0"/>
                <a:cs typeface="Huawei Sans" panose="020C0503030203020204" pitchFamily="34" charset="0"/>
              </a:endParaRPr>
            </a:p>
          </p:txBody>
        </p:sp>
        <p:sp>
          <p:nvSpPr>
            <p:cNvPr id="153" name="折角形 152"/>
            <p:cNvSpPr/>
            <p:nvPr/>
          </p:nvSpPr>
          <p:spPr bwMode="ltGray">
            <a:xfrm flipV="1">
              <a:off x="810254" y="3319700"/>
              <a:ext cx="1700875" cy="1118218"/>
            </a:xfrm>
            <a:prstGeom prst="foldedCorner">
              <a:avLst>
                <a:gd name="adj" fmla="val 0"/>
              </a:avLst>
            </a:prstGeom>
            <a:solidFill>
              <a:srgbClr val="1EACC8"/>
            </a:solidFill>
            <a:ln w="12700" cap="flat" cmpd="sng" algn="ctr">
              <a:noFill/>
              <a:prstDash val="solid"/>
              <a:miter lim="800000"/>
            </a:ln>
            <a:effectLst/>
          </p:spPr>
          <p:txBody>
            <a:bodyPr wrap="square" lIns="324000" rtlCol="0" anchor="ctr">
              <a:noAutofit/>
            </a:bodyPr>
            <a:lstStyle/>
            <a:p>
              <a:pPr marL="0" marR="0" lvl="1" indent="0" algn="ctr" defTabSz="914400" eaLnBrk="1" fontAlgn="ctr"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latin typeface="Huawei Sans" panose="020C0503030203020204" pitchFamily="34" charset="0"/>
                <a:cs typeface="Huawei Sans" panose="020C0503030203020204" pitchFamily="34" charset="0"/>
                <a:sym typeface="Arial" panose="020B0604020202020204" pitchFamily="34" charset="0"/>
              </a:endParaRPr>
            </a:p>
          </p:txBody>
        </p:sp>
        <p:sp>
          <p:nvSpPr>
            <p:cNvPr id="154" name="文本框 47"/>
            <p:cNvSpPr txBox="1"/>
            <p:nvPr/>
          </p:nvSpPr>
          <p:spPr bwMode="ltGray">
            <a:xfrm>
              <a:off x="828097" y="3512339"/>
              <a:ext cx="1665188" cy="620435"/>
            </a:xfrm>
            <a:prstGeom prst="rect">
              <a:avLst/>
            </a:prstGeom>
            <a:noFill/>
            <a:effectLst/>
          </p:spPr>
          <p:txBody>
            <a:bodyPr wrap="square" rtlCol="0">
              <a:noAutofit/>
            </a:bodyPr>
            <a:lstStyle/>
            <a:p>
              <a:pPr algn="ctr" defTabSz="914583" fontAlgn="ctr">
                <a:lnSpc>
                  <a:spcPct val="150000"/>
                </a:lnSpc>
              </a:pPr>
              <a:r>
                <a:rPr lang="en-US" sz="1050" dirty="0">
                  <a:solidFill>
                    <a:prstClr val="white"/>
                  </a:solidFill>
                  <a:latin typeface="Huawei Sans" panose="020C0503030203020204" pitchFamily="34" charset="0"/>
                  <a:cs typeface="Huawei Sans" panose="020C0503030203020204" pitchFamily="34" charset="0"/>
                </a:rPr>
                <a:t>Platform and Service Certification </a:t>
              </a:r>
            </a:p>
            <a:p>
              <a:pPr algn="ctr" defTabSz="914583" fontAlgn="ctr">
                <a:lnSpc>
                  <a:spcPct val="150000"/>
                </a:lnSpc>
              </a:pPr>
              <a:endParaRPr lang="en-US" sz="1050" dirty="0">
                <a:solidFill>
                  <a:prstClr val="white"/>
                </a:solidFill>
                <a:latin typeface="Huawei Sans" panose="020C0503030203020204" pitchFamily="34" charset="0"/>
                <a:cs typeface="Huawei Sans" panose="020C0503030203020204" pitchFamily="34" charset="0"/>
              </a:endParaRPr>
            </a:p>
            <a:p>
              <a:pPr algn="ctr" defTabSz="914583" fontAlgn="ctr">
                <a:lnSpc>
                  <a:spcPct val="150000"/>
                </a:lnSpc>
              </a:pPr>
              <a:endParaRPr lang="en-US" sz="1050" dirty="0">
                <a:solidFill>
                  <a:prstClr val="white"/>
                </a:solidFill>
                <a:latin typeface="Huawei Sans" panose="020C0503030203020204" pitchFamily="34" charset="0"/>
                <a:cs typeface="Huawei Sans" panose="020C0503030203020204" pitchFamily="34" charset="0"/>
              </a:endParaRPr>
            </a:p>
          </p:txBody>
        </p:sp>
        <p:sp>
          <p:nvSpPr>
            <p:cNvPr id="155" name="折角形 154"/>
            <p:cNvSpPr/>
            <p:nvPr/>
          </p:nvSpPr>
          <p:spPr bwMode="ltGray">
            <a:xfrm flipV="1">
              <a:off x="810558" y="4820642"/>
              <a:ext cx="1700266" cy="1509489"/>
            </a:xfrm>
            <a:prstGeom prst="foldedCorner">
              <a:avLst>
                <a:gd name="adj" fmla="val 0"/>
              </a:avLst>
            </a:prstGeom>
            <a:solidFill>
              <a:srgbClr val="667FE8"/>
            </a:solidFill>
            <a:ln w="12700" cap="flat" cmpd="sng" algn="ctr">
              <a:noFill/>
              <a:prstDash val="solid"/>
              <a:miter lim="800000"/>
            </a:ln>
            <a:effectLst/>
          </p:spPr>
          <p:txBody>
            <a:bodyPr wrap="square" lIns="324000" rtlCol="0" anchor="ctr">
              <a:noAutofit/>
            </a:bodyPr>
            <a:lstStyle/>
            <a:p>
              <a:pPr marL="0" marR="0" lvl="1" indent="0" algn="ctr" defTabSz="914400" eaLnBrk="1" fontAlgn="ctr"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latin typeface="Huawei Sans" panose="020C0503030203020204" pitchFamily="34" charset="0"/>
                <a:cs typeface="Huawei Sans" panose="020C0503030203020204" pitchFamily="34" charset="0"/>
                <a:sym typeface="Arial" panose="020B0604020202020204" pitchFamily="34" charset="0"/>
              </a:endParaRPr>
            </a:p>
          </p:txBody>
        </p:sp>
        <p:sp>
          <p:nvSpPr>
            <p:cNvPr id="156" name="文本框 47"/>
            <p:cNvSpPr txBox="1"/>
            <p:nvPr/>
          </p:nvSpPr>
          <p:spPr bwMode="ltGray">
            <a:xfrm>
              <a:off x="925361" y="5275113"/>
              <a:ext cx="1470660" cy="877545"/>
            </a:xfrm>
            <a:prstGeom prst="rect">
              <a:avLst/>
            </a:prstGeom>
            <a:noFill/>
            <a:effectLst/>
          </p:spPr>
          <p:txBody>
            <a:bodyPr wrap="square" rtlCol="0">
              <a:noAutofit/>
            </a:bodyPr>
            <a:lstStyle/>
            <a:p>
              <a:pPr algn="ctr" defTabSz="914583" fontAlgn="ctr">
                <a:lnSpc>
                  <a:spcPct val="150000"/>
                </a:lnSpc>
              </a:pPr>
              <a:r>
                <a:rPr lang="en-US" sz="1050" dirty="0">
                  <a:solidFill>
                    <a:prstClr val="white"/>
                  </a:solidFill>
                  <a:latin typeface="Huawei Sans" panose="020C0503030203020204" pitchFamily="34" charset="0"/>
                  <a:cs typeface="Huawei Sans" panose="020C0503030203020204" pitchFamily="34" charset="0"/>
                </a:rPr>
                <a:t>ICT Infrastructure Certification </a:t>
              </a:r>
            </a:p>
            <a:p>
              <a:pPr algn="ctr" defTabSz="914583" fontAlgn="ctr">
                <a:lnSpc>
                  <a:spcPct val="150000"/>
                </a:lnSpc>
              </a:pPr>
              <a:endParaRPr lang="en-US" sz="1050" dirty="0">
                <a:solidFill>
                  <a:prstClr val="white"/>
                </a:solidFill>
                <a:latin typeface="Huawei Sans" panose="020C0503030203020204" pitchFamily="34" charset="0"/>
                <a:cs typeface="Huawei Sans" panose="020C0503030203020204" pitchFamily="34" charset="0"/>
              </a:endParaRPr>
            </a:p>
            <a:p>
              <a:pPr algn="ctr" defTabSz="914583" fontAlgn="ctr">
                <a:lnSpc>
                  <a:spcPct val="150000"/>
                </a:lnSpc>
              </a:pPr>
              <a:endParaRPr lang="en-US" sz="1050" dirty="0">
                <a:solidFill>
                  <a:prstClr val="white"/>
                </a:solidFill>
                <a:latin typeface="Huawei Sans" panose="020C0503030203020204" pitchFamily="34" charset="0"/>
                <a:cs typeface="Huawei Sans" panose="020C0503030203020204" pitchFamily="34" charset="0"/>
              </a:endParaRPr>
            </a:p>
          </p:txBody>
        </p:sp>
        <p:sp>
          <p:nvSpPr>
            <p:cNvPr id="157" name="文本框 47"/>
            <p:cNvSpPr txBox="1"/>
            <p:nvPr/>
          </p:nvSpPr>
          <p:spPr bwMode="ltGray">
            <a:xfrm>
              <a:off x="5198706" y="5663019"/>
              <a:ext cx="574196"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WLAN</a:t>
              </a:r>
            </a:p>
          </p:txBody>
        </p:sp>
        <p:sp>
          <p:nvSpPr>
            <p:cNvPr id="158" name="文本框 47"/>
            <p:cNvSpPr txBox="1"/>
            <p:nvPr/>
          </p:nvSpPr>
          <p:spPr bwMode="ltGray">
            <a:xfrm>
              <a:off x="7081859" y="5667013"/>
              <a:ext cx="457177"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SDN</a:t>
              </a:r>
            </a:p>
          </p:txBody>
        </p:sp>
        <p:cxnSp>
          <p:nvCxnSpPr>
            <p:cNvPr id="159" name="直接连接符 158"/>
            <p:cNvCxnSpPr/>
            <p:nvPr/>
          </p:nvCxnSpPr>
          <p:spPr bwMode="ltGray">
            <a:xfrm>
              <a:off x="806999" y="3162524"/>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cxnSp>
          <p:nvCxnSpPr>
            <p:cNvPr id="160" name="直接连接符 159"/>
            <p:cNvCxnSpPr/>
            <p:nvPr/>
          </p:nvCxnSpPr>
          <p:spPr bwMode="ltGray">
            <a:xfrm>
              <a:off x="806999" y="4647273"/>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sp>
          <p:nvSpPr>
            <p:cNvPr id="161" name="矩形 160"/>
            <p:cNvSpPr/>
            <p:nvPr/>
          </p:nvSpPr>
          <p:spPr bwMode="ltGray">
            <a:xfrm>
              <a:off x="9266908" y="2621149"/>
              <a:ext cx="2087114" cy="3716435"/>
            </a:xfrm>
            <a:prstGeom prst="rect">
              <a:avLst/>
            </a:prstGeom>
            <a:gradFill flip="none" rotWithShape="1">
              <a:gsLst>
                <a:gs pos="100000">
                  <a:srgbClr val="00B0F0"/>
                </a:gs>
                <a:gs pos="55000">
                  <a:srgbClr val="1EACC8"/>
                </a:gs>
                <a:gs pos="0">
                  <a:srgbClr val="667FE8"/>
                </a:gs>
              </a:gsLst>
              <a:lin ang="5400000" scaled="0"/>
              <a:tileRect/>
            </a:gradFill>
            <a:ln w="12700" cap="flat" cmpd="sng" algn="ctr">
              <a:noFill/>
              <a:prstDash val="solid"/>
              <a:miter lim="800000"/>
            </a:ln>
            <a:effectLst/>
          </p:spPr>
          <p:txBody>
            <a:bodyPr wrap="square" rtlCol="0" anchor="ctr">
              <a:noAutofit/>
            </a:bodyPr>
            <a:lstStyle/>
            <a:p>
              <a:pPr marL="609636" marR="0" lvl="1" indent="0" defTabSz="1219272" eaLnBrk="1" fontAlgn="ctr"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1" smtClean="0">
                <a:ln>
                  <a:noFill/>
                </a:ln>
                <a:solidFill>
                  <a:prstClr val="white"/>
                </a:solidFill>
                <a:effectLst/>
                <a:uLnTx/>
                <a:uFillTx/>
                <a:latin typeface="Huawei Sans" panose="020C0503030203020204" pitchFamily="34" charset="0"/>
                <a:cs typeface="Huawei Sans" panose="020C0503030203020204" pitchFamily="34" charset="0"/>
                <a:sym typeface="Arial"/>
              </a:endParaRPr>
            </a:p>
          </p:txBody>
        </p:sp>
        <p:sp>
          <p:nvSpPr>
            <p:cNvPr id="162" name="文本框 7"/>
            <p:cNvSpPr txBox="1"/>
            <p:nvPr/>
          </p:nvSpPr>
          <p:spPr bwMode="ltGray">
            <a:xfrm>
              <a:off x="9248465" y="5686759"/>
              <a:ext cx="2124000" cy="261610"/>
            </a:xfrm>
            <a:prstGeom prst="rect">
              <a:avLst/>
            </a:prstGeom>
            <a:noFill/>
          </p:spPr>
          <p:txBody>
            <a:bodyPr wrap="square" rtlCol="0">
              <a:noAutofit/>
            </a:bodyPr>
            <a:lstStyle/>
            <a:p>
              <a:pPr marL="0" lvl="1" algn="ctr" defTabSz="1219444" fontAlgn="ctr">
                <a:lnSpc>
                  <a:spcPct val="110000"/>
                </a:lnSpc>
              </a:pPr>
              <a:r>
                <a:rPr lang="en-US" sz="1000">
                  <a:solidFill>
                    <a:prstClr val="white"/>
                  </a:solidFill>
                  <a:latin typeface="Huawei Sans" panose="020C0503030203020204" pitchFamily="34" charset="0"/>
                  <a:cs typeface="Huawei Sans" panose="020C0503030203020204" pitchFamily="34" charset="0"/>
                </a:rPr>
                <a:t>Huawei Certified ICT Associate       </a:t>
              </a:r>
            </a:p>
          </p:txBody>
        </p:sp>
        <p:sp>
          <p:nvSpPr>
            <p:cNvPr id="163" name="文本框 7"/>
            <p:cNvSpPr txBox="1"/>
            <p:nvPr/>
          </p:nvSpPr>
          <p:spPr bwMode="ltGray">
            <a:xfrm>
              <a:off x="9248465" y="4619952"/>
              <a:ext cx="2124000" cy="261610"/>
            </a:xfrm>
            <a:prstGeom prst="rect">
              <a:avLst/>
            </a:prstGeom>
            <a:noFill/>
          </p:spPr>
          <p:txBody>
            <a:bodyPr wrap="square" rtlCol="0">
              <a:noAutofit/>
            </a:bodyPr>
            <a:lstStyle/>
            <a:p>
              <a:pPr marL="0" lvl="1" algn="ctr" defTabSz="1219444" fontAlgn="ctr">
                <a:lnSpc>
                  <a:spcPct val="110000"/>
                </a:lnSpc>
              </a:pPr>
              <a:r>
                <a:rPr lang="en-US" sz="1000" dirty="0">
                  <a:solidFill>
                    <a:prstClr val="white"/>
                  </a:solidFill>
                  <a:latin typeface="Huawei Sans" panose="020C0503030203020204" pitchFamily="34" charset="0"/>
                  <a:cs typeface="Huawei Sans" panose="020C0503030203020204" pitchFamily="34" charset="0"/>
                </a:rPr>
                <a:t>Huawei Certified ICT Professional   </a:t>
              </a:r>
            </a:p>
          </p:txBody>
        </p:sp>
        <p:sp>
          <p:nvSpPr>
            <p:cNvPr id="164" name="文本框 7"/>
            <p:cNvSpPr txBox="1"/>
            <p:nvPr/>
          </p:nvSpPr>
          <p:spPr bwMode="ltGray">
            <a:xfrm>
              <a:off x="9248465" y="3612023"/>
              <a:ext cx="2124000" cy="261610"/>
            </a:xfrm>
            <a:prstGeom prst="rect">
              <a:avLst/>
            </a:prstGeom>
            <a:noFill/>
          </p:spPr>
          <p:txBody>
            <a:bodyPr wrap="square" rtlCol="0">
              <a:noAutofit/>
            </a:bodyPr>
            <a:lstStyle/>
            <a:p>
              <a:pPr marL="0" lvl="1" algn="ctr" defTabSz="1219444" fontAlgn="ctr">
                <a:lnSpc>
                  <a:spcPct val="110000"/>
                </a:lnSpc>
              </a:pPr>
              <a:r>
                <a:rPr lang="en-US" sz="1000">
                  <a:solidFill>
                    <a:prstClr val="white"/>
                  </a:solidFill>
                  <a:latin typeface="Huawei Sans" panose="020C0503030203020204" pitchFamily="34" charset="0"/>
                  <a:cs typeface="Huawei Sans" panose="020C0503030203020204" pitchFamily="34" charset="0"/>
                </a:rPr>
                <a:t>Huawei Certified ICT Expert      </a:t>
              </a:r>
            </a:p>
          </p:txBody>
        </p:sp>
        <p:cxnSp>
          <p:nvCxnSpPr>
            <p:cNvPr id="165" name="直接箭头连接符 164"/>
            <p:cNvCxnSpPr/>
            <p:nvPr/>
          </p:nvCxnSpPr>
          <p:spPr bwMode="ltGray">
            <a:xfrm flipV="1">
              <a:off x="10310465" y="4897439"/>
              <a:ext cx="0" cy="144000"/>
            </a:xfrm>
            <a:prstGeom prst="straightConnector1">
              <a:avLst/>
            </a:prstGeom>
            <a:noFill/>
            <a:ln w="12700" cap="flat" cmpd="sng" algn="ctr">
              <a:solidFill>
                <a:sysClr val="window" lastClr="FFFFFF"/>
              </a:solidFill>
              <a:prstDash val="sysDot"/>
              <a:miter lim="800000"/>
              <a:tailEnd type="triangle"/>
            </a:ln>
            <a:effectLst/>
          </p:spPr>
        </p:cxnSp>
        <p:pic>
          <p:nvPicPr>
            <p:cNvPr id="166" name="图片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9913493" y="4955561"/>
              <a:ext cx="793945" cy="792604"/>
            </a:xfrm>
            <a:prstGeom prst="rect">
              <a:avLst/>
            </a:prstGeom>
          </p:spPr>
        </p:pic>
        <p:pic>
          <p:nvPicPr>
            <p:cNvPr id="167" name="图片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9914465" y="3901463"/>
              <a:ext cx="792000" cy="792000"/>
            </a:xfrm>
            <a:prstGeom prst="rect">
              <a:avLst/>
            </a:prstGeom>
          </p:spPr>
        </p:pic>
        <p:pic>
          <p:nvPicPr>
            <p:cNvPr id="168" name="图片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9914465" y="2895903"/>
              <a:ext cx="792000" cy="792000"/>
            </a:xfrm>
            <a:prstGeom prst="rect">
              <a:avLst/>
            </a:prstGeom>
          </p:spPr>
        </p:pic>
        <p:cxnSp>
          <p:nvCxnSpPr>
            <p:cNvPr id="169" name="直接箭头连接符 168"/>
            <p:cNvCxnSpPr/>
            <p:nvPr/>
          </p:nvCxnSpPr>
          <p:spPr bwMode="ltGray">
            <a:xfrm flipV="1">
              <a:off x="10310465" y="3824778"/>
              <a:ext cx="0" cy="144000"/>
            </a:xfrm>
            <a:prstGeom prst="straightConnector1">
              <a:avLst/>
            </a:prstGeom>
            <a:noFill/>
            <a:ln w="12700" cap="flat" cmpd="sng" algn="ctr">
              <a:solidFill>
                <a:sysClr val="window" lastClr="FFFFFF"/>
              </a:solidFill>
              <a:prstDash val="sysDot"/>
              <a:miter lim="800000"/>
              <a:tailEnd type="triangle"/>
            </a:ln>
            <a:effectLst/>
          </p:spPr>
        </p:cxnSp>
        <p:sp>
          <p:nvSpPr>
            <p:cNvPr id="170" name="矩形 169"/>
            <p:cNvSpPr/>
            <p:nvPr/>
          </p:nvSpPr>
          <p:spPr bwMode="ltGray">
            <a:xfrm>
              <a:off x="6498205" y="6016019"/>
              <a:ext cx="1746724" cy="324000"/>
            </a:xfrm>
            <a:prstGeom prst="rect">
              <a:avLst/>
            </a:prstGeom>
            <a:noFill/>
            <a:ln w="6350" cap="flat" cmpd="sng" algn="ctr">
              <a:solidFill>
                <a:srgbClr val="667FE8"/>
              </a:solidFill>
              <a:prstDash val="solid"/>
              <a:miter lim="800000"/>
            </a:ln>
            <a:effectLst/>
          </p:spPr>
          <p:txBody>
            <a:bodyPr wrap="square" lIns="182871" tIns="91435" rIns="182871" bIns="91435" rtlCol="0" anchor="ctr">
              <a:noAutofit/>
            </a:bodyPr>
            <a:lstStyle/>
            <a:p>
              <a:pPr marL="0" marR="81280" lvl="1" indent="0" algn="ctr" defTabSz="914400" eaLnBrk="1" fontAlgn="ctr"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71" name="文本框 47"/>
            <p:cNvSpPr txBox="1"/>
            <p:nvPr/>
          </p:nvSpPr>
          <p:spPr bwMode="ltGray">
            <a:xfrm>
              <a:off x="2911274" y="6054909"/>
              <a:ext cx="979756"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Transmission</a:t>
              </a:r>
            </a:p>
          </p:txBody>
        </p:sp>
        <p:sp>
          <p:nvSpPr>
            <p:cNvPr id="172" name="文本框 47"/>
            <p:cNvSpPr txBox="1"/>
            <p:nvPr/>
          </p:nvSpPr>
          <p:spPr bwMode="ltGray">
            <a:xfrm>
              <a:off x="4266415" y="6054909"/>
              <a:ext cx="580608"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Access</a:t>
              </a:r>
            </a:p>
          </p:txBody>
        </p:sp>
        <p:sp>
          <p:nvSpPr>
            <p:cNvPr id="173" name="文本框 47"/>
            <p:cNvSpPr txBox="1"/>
            <p:nvPr/>
          </p:nvSpPr>
          <p:spPr bwMode="ltGray">
            <a:xfrm>
              <a:off x="6498205" y="6054909"/>
              <a:ext cx="1666540"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5G</a:t>
              </a:r>
            </a:p>
          </p:txBody>
        </p:sp>
        <p:sp>
          <p:nvSpPr>
            <p:cNvPr id="174" name="矩形 173"/>
            <p:cNvSpPr/>
            <p:nvPr/>
          </p:nvSpPr>
          <p:spPr bwMode="ltGray">
            <a:xfrm>
              <a:off x="2787821" y="6016019"/>
              <a:ext cx="1152000" cy="324000"/>
            </a:xfrm>
            <a:prstGeom prst="rect">
              <a:avLst/>
            </a:prstGeom>
            <a:noFill/>
            <a:ln w="6350" cap="flat" cmpd="sng" algn="ctr">
              <a:solidFill>
                <a:srgbClr val="667FE8"/>
              </a:solidFill>
              <a:prstDash val="solid"/>
              <a:miter lim="800000"/>
            </a:ln>
            <a:effectLst/>
          </p:spPr>
          <p:txBody>
            <a:bodyPr wrap="square" lIns="0" tIns="0" rIns="0" bIns="0" rtlCol="0" anchor="ctr" anchorCtr="0">
              <a:noAutofit/>
            </a:bodyPr>
            <a:lstStyle/>
            <a:p>
              <a:pPr marL="0" marR="81280" lvl="1" indent="0" algn="ctr" defTabSz="914400" eaLnBrk="1" fontAlgn="ctr"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75" name="矩形 174"/>
            <p:cNvSpPr/>
            <p:nvPr/>
          </p:nvSpPr>
          <p:spPr bwMode="ltGray">
            <a:xfrm>
              <a:off x="4018361" y="6016019"/>
              <a:ext cx="1152000" cy="324000"/>
            </a:xfrm>
            <a:prstGeom prst="rect">
              <a:avLst/>
            </a:prstGeom>
            <a:noFill/>
            <a:ln w="6350" cap="flat" cmpd="sng" algn="ctr">
              <a:solidFill>
                <a:srgbClr val="667FE8"/>
              </a:solidFill>
              <a:prstDash val="solid"/>
              <a:miter lim="800000"/>
            </a:ln>
            <a:effectLst/>
          </p:spPr>
          <p:txBody>
            <a:bodyPr wrap="square" lIns="0" tIns="0" rIns="0" bIns="0" rtlCol="0" anchor="ctr" anchorCtr="0">
              <a:noAutofit/>
            </a:bodyPr>
            <a:lstStyle/>
            <a:p>
              <a:pPr marL="0" marR="81280" lvl="1" indent="0" algn="ctr" defTabSz="914400" eaLnBrk="1" fontAlgn="ctr"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76" name="矩形 175"/>
            <p:cNvSpPr/>
            <p:nvPr/>
          </p:nvSpPr>
          <p:spPr bwMode="ltGray">
            <a:xfrm>
              <a:off x="5243741" y="6016019"/>
              <a:ext cx="1152000" cy="324000"/>
            </a:xfrm>
            <a:prstGeom prst="rect">
              <a:avLst/>
            </a:prstGeom>
            <a:noFill/>
            <a:ln w="6350" cap="flat" cmpd="sng" algn="ctr">
              <a:solidFill>
                <a:srgbClr val="667FE8"/>
              </a:solidFill>
              <a:prstDash val="solid"/>
              <a:miter lim="800000"/>
            </a:ln>
            <a:effectLst/>
          </p:spPr>
          <p:txBody>
            <a:bodyPr wrap="square" lIns="0" tIns="0" rIns="0" bIns="0" rtlCol="0" anchor="ctr" anchorCtr="0">
              <a:noAutofit/>
            </a:bodyPr>
            <a:lstStyle/>
            <a:p>
              <a:pPr marL="0" marR="81280" lvl="1" indent="0" algn="ctr" defTabSz="914400" eaLnBrk="1" fontAlgn="ctr"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latin typeface="Huawei Sans" panose="020C0503030203020204" pitchFamily="34" charset="0"/>
                <a:cs typeface="Huawei Sans" panose="020C0503030203020204" pitchFamily="34" charset="0"/>
                <a:sym typeface="Arial"/>
              </a:endParaRPr>
            </a:p>
          </p:txBody>
        </p:sp>
        <p:sp>
          <p:nvSpPr>
            <p:cNvPr id="177" name="文本框 47"/>
            <p:cNvSpPr txBox="1"/>
            <p:nvPr/>
          </p:nvSpPr>
          <p:spPr bwMode="ltGray">
            <a:xfrm>
              <a:off x="5629092" y="6054909"/>
              <a:ext cx="402674" cy="253916"/>
            </a:xfrm>
            <a:prstGeom prst="rect">
              <a:avLst/>
            </a:prstGeom>
            <a:noFill/>
            <a:effectLst/>
          </p:spPr>
          <p:txBody>
            <a:bodyPr wrap="square" rtlCol="0">
              <a:noAutofit/>
            </a:bodyPr>
            <a:lstStyle/>
            <a:p>
              <a:pPr algn="ctr" defTabSz="914583" fontAlgn="ctr"/>
              <a:r>
                <a:rPr lang="en-US" sz="1050">
                  <a:solidFill>
                    <a:prstClr val="black"/>
                  </a:solidFill>
                  <a:latin typeface="Huawei Sans" panose="020C0503030203020204" pitchFamily="34" charset="0"/>
                  <a:cs typeface="Huawei Sans" panose="020C0503030203020204" pitchFamily="34" charset="0"/>
                </a:rPr>
                <a:t>LTE</a:t>
              </a:r>
            </a:p>
          </p:txBody>
        </p:sp>
      </p:grpSp>
    </p:spTree>
    <p:extLst>
      <p:ext uri="{BB962C8B-B14F-4D97-AF65-F5344CB8AC3E}">
        <p14:creationId xmlns:p14="http://schemas.microsoft.com/office/powerpoint/2010/main" val="1968918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latin typeface="Huawei Sans" panose="020C0503030203020204" pitchFamily="34" charset="0"/>
              </a:rPr>
              <a:t>Huawei Datacom </a:t>
            </a:r>
            <a:r>
              <a:rPr lang="en-US">
                <a:latin typeface="Huawei Sans" panose="020C0503030203020204" pitchFamily="34" charset="0"/>
              </a:rPr>
              <a:t>Certification </a:t>
            </a:r>
            <a:r>
              <a:rPr lang="en-US" smtClean="0">
                <a:latin typeface="Huawei Sans" panose="020C0503030203020204" pitchFamily="34" charset="0"/>
              </a:rPr>
              <a:t>Portfolio</a:t>
            </a:r>
            <a:endParaRPr lang="en-US" dirty="0">
              <a:latin typeface="Huawei Sans" panose="020C0503030203020204" pitchFamily="34" charset="0"/>
            </a:endParaRPr>
          </a:p>
        </p:txBody>
      </p:sp>
      <p:sp>
        <p:nvSpPr>
          <p:cNvPr id="35" name="iS1íḋe"/>
          <p:cNvSpPr/>
          <p:nvPr/>
        </p:nvSpPr>
        <p:spPr>
          <a:xfrm>
            <a:off x="4269818" y="1242156"/>
            <a:ext cx="1350102" cy="1866792"/>
          </a:xfrm>
          <a:custGeom>
            <a:avLst/>
            <a:gdLst>
              <a:gd name="connsiteX0" fmla="*/ 985320 w 2241318"/>
              <a:gd name="connsiteY0" fmla="*/ 886641 h 3657694"/>
              <a:gd name="connsiteX1" fmla="*/ 880387 w 2241318"/>
              <a:gd name="connsiteY1" fmla="*/ 969061 h 3657694"/>
              <a:gd name="connsiteX2" fmla="*/ 972306 w 2241318"/>
              <a:gd name="connsiteY2" fmla="*/ 1054540 h 3657694"/>
              <a:gd name="connsiteX3" fmla="*/ 992252 w 2241318"/>
              <a:gd name="connsiteY3" fmla="*/ 1069243 h 3657694"/>
              <a:gd name="connsiteX4" fmla="*/ 994989 w 2241318"/>
              <a:gd name="connsiteY4" fmla="*/ 1065184 h 3657694"/>
              <a:gd name="connsiteX5" fmla="*/ 998436 w 2241318"/>
              <a:gd name="connsiteY5" fmla="*/ 991227 h 3657694"/>
              <a:gd name="connsiteX6" fmla="*/ 985320 w 2241318"/>
              <a:gd name="connsiteY6" fmla="*/ 886641 h 3657694"/>
              <a:gd name="connsiteX7" fmla="*/ 1562448 w 2241318"/>
              <a:gd name="connsiteY7" fmla="*/ 0 h 3657694"/>
              <a:gd name="connsiteX8" fmla="*/ 1582435 w 2241318"/>
              <a:gd name="connsiteY8" fmla="*/ 114889 h 3657694"/>
              <a:gd name="connsiteX9" fmla="*/ 1652390 w 2241318"/>
              <a:gd name="connsiteY9" fmla="*/ 417096 h 3657694"/>
              <a:gd name="connsiteX10" fmla="*/ 1519975 w 2241318"/>
              <a:gd name="connsiteY10" fmla="*/ 516999 h 3657694"/>
              <a:gd name="connsiteX11" fmla="*/ 1475004 w 2241318"/>
              <a:gd name="connsiteY11" fmla="*/ 646873 h 3657694"/>
              <a:gd name="connsiteX12" fmla="*/ 1617412 w 2241318"/>
              <a:gd name="connsiteY12" fmla="*/ 1029003 h 3657694"/>
              <a:gd name="connsiteX13" fmla="*/ 1737335 w 2241318"/>
              <a:gd name="connsiteY13" fmla="*/ 1103931 h 3657694"/>
              <a:gd name="connsiteX14" fmla="*/ 2024650 w 2241318"/>
              <a:gd name="connsiteY14" fmla="*/ 951578 h 3657694"/>
              <a:gd name="connsiteX15" fmla="*/ 2057129 w 2241318"/>
              <a:gd name="connsiteY15" fmla="*/ 896631 h 3657694"/>
              <a:gd name="connsiteX16" fmla="*/ 2152068 w 2241318"/>
              <a:gd name="connsiteY16" fmla="*/ 821704 h 3657694"/>
              <a:gd name="connsiteX17" fmla="*/ 2237013 w 2241318"/>
              <a:gd name="connsiteY17" fmla="*/ 904124 h 3657694"/>
              <a:gd name="connsiteX18" fmla="*/ 2182048 w 2241318"/>
              <a:gd name="connsiteY18" fmla="*/ 986544 h 3657694"/>
              <a:gd name="connsiteX19" fmla="*/ 2149569 w 2241318"/>
              <a:gd name="connsiteY19" fmla="*/ 1029003 h 3657694"/>
              <a:gd name="connsiteX20" fmla="*/ 1692364 w 2241318"/>
              <a:gd name="connsiteY20" fmla="*/ 1351191 h 3657694"/>
              <a:gd name="connsiteX21" fmla="*/ 1609917 w 2241318"/>
              <a:gd name="connsiteY21" fmla="*/ 1338703 h 3657694"/>
              <a:gd name="connsiteX22" fmla="*/ 1497490 w 2241318"/>
              <a:gd name="connsiteY22" fmla="*/ 1243795 h 3657694"/>
              <a:gd name="connsiteX23" fmla="*/ 1347586 w 2241318"/>
              <a:gd name="connsiteY23" fmla="*/ 1555993 h 3657694"/>
              <a:gd name="connsiteX24" fmla="*/ 1949698 w 2241318"/>
              <a:gd name="connsiteY24" fmla="*/ 1768287 h 3657694"/>
              <a:gd name="connsiteX25" fmla="*/ 1954695 w 2241318"/>
              <a:gd name="connsiteY25" fmla="*/ 2070494 h 3657694"/>
              <a:gd name="connsiteX26" fmla="*/ 1689866 w 2241318"/>
              <a:gd name="connsiteY26" fmla="*/ 2510068 h 3657694"/>
              <a:gd name="connsiteX27" fmla="*/ 1609917 w 2241318"/>
              <a:gd name="connsiteY27" fmla="*/ 2537542 h 3657694"/>
              <a:gd name="connsiteX28" fmla="*/ 1594927 w 2241318"/>
              <a:gd name="connsiteY28" fmla="*/ 2562517 h 3657694"/>
              <a:gd name="connsiteX29" fmla="*/ 1717348 w 2241318"/>
              <a:gd name="connsiteY29" fmla="*/ 2697387 h 3657694"/>
              <a:gd name="connsiteX30" fmla="*/ 1832274 w 2241318"/>
              <a:gd name="connsiteY30" fmla="*/ 2734850 h 3657694"/>
              <a:gd name="connsiteX31" fmla="*/ 1697361 w 2241318"/>
              <a:gd name="connsiteY31" fmla="*/ 2814773 h 3657694"/>
              <a:gd name="connsiteX32" fmla="*/ 1484998 w 2241318"/>
              <a:gd name="connsiteY32" fmla="*/ 2769816 h 3657694"/>
              <a:gd name="connsiteX33" fmla="*/ 1365075 w 2241318"/>
              <a:gd name="connsiteY33" fmla="*/ 2769816 h 3657694"/>
              <a:gd name="connsiteX34" fmla="*/ 1317606 w 2241318"/>
              <a:gd name="connsiteY34" fmla="*/ 2744841 h 3657694"/>
              <a:gd name="connsiteX35" fmla="*/ 1345088 w 2241318"/>
              <a:gd name="connsiteY35" fmla="*/ 2624957 h 3657694"/>
              <a:gd name="connsiteX36" fmla="*/ 1455017 w 2241318"/>
              <a:gd name="connsiteY36" fmla="*/ 2462614 h 3657694"/>
              <a:gd name="connsiteX37" fmla="*/ 1614914 w 2241318"/>
              <a:gd name="connsiteY37" fmla="*/ 2172895 h 3657694"/>
              <a:gd name="connsiteX38" fmla="*/ 1734837 w 2241318"/>
              <a:gd name="connsiteY38" fmla="*/ 1980581 h 3657694"/>
              <a:gd name="connsiteX39" fmla="*/ 1440027 w 2241318"/>
              <a:gd name="connsiteY39" fmla="*/ 1960601 h 3657694"/>
              <a:gd name="connsiteX40" fmla="*/ 1170201 w 2241318"/>
              <a:gd name="connsiteY40" fmla="*/ 1913147 h 3657694"/>
              <a:gd name="connsiteX41" fmla="*/ 645538 w 2241318"/>
              <a:gd name="connsiteY41" fmla="*/ 2674908 h 3657694"/>
              <a:gd name="connsiteX42" fmla="*/ 320748 w 2241318"/>
              <a:gd name="connsiteY42" fmla="*/ 3271830 h 3657694"/>
              <a:gd name="connsiteX43" fmla="*/ 260786 w 2241318"/>
              <a:gd name="connsiteY43" fmla="*/ 3241859 h 3657694"/>
              <a:gd name="connsiteX44" fmla="*/ 223310 w 2241318"/>
              <a:gd name="connsiteY44" fmla="*/ 3281820 h 3657694"/>
              <a:gd name="connsiteX45" fmla="*/ 250793 w 2241318"/>
              <a:gd name="connsiteY45" fmla="*/ 3331772 h 3657694"/>
              <a:gd name="connsiteX46" fmla="*/ 158352 w 2241318"/>
              <a:gd name="connsiteY46" fmla="*/ 3446661 h 3657694"/>
              <a:gd name="connsiteX47" fmla="*/ 153355 w 2241318"/>
              <a:gd name="connsiteY47" fmla="*/ 3529081 h 3657694"/>
              <a:gd name="connsiteX48" fmla="*/ 228307 w 2241318"/>
              <a:gd name="connsiteY48" fmla="*/ 3648965 h 3657694"/>
              <a:gd name="connsiteX49" fmla="*/ 15944 w 2241318"/>
              <a:gd name="connsiteY49" fmla="*/ 3613999 h 3657694"/>
              <a:gd name="connsiteX50" fmla="*/ 8449 w 2241318"/>
              <a:gd name="connsiteY50" fmla="*/ 3349255 h 3657694"/>
              <a:gd name="connsiteX51" fmla="*/ 10947 w 2241318"/>
              <a:gd name="connsiteY51" fmla="*/ 3216883 h 3657694"/>
              <a:gd name="connsiteX52" fmla="*/ 120876 w 2241318"/>
              <a:gd name="connsiteY52" fmla="*/ 3196903 h 3657694"/>
              <a:gd name="connsiteX53" fmla="*/ 145860 w 2241318"/>
              <a:gd name="connsiteY53" fmla="*/ 3174424 h 3657694"/>
              <a:gd name="connsiteX54" fmla="*/ 138365 w 2241318"/>
              <a:gd name="connsiteY54" fmla="*/ 3149449 h 3657694"/>
              <a:gd name="connsiteX55" fmla="*/ 408191 w 2241318"/>
              <a:gd name="connsiteY55" fmla="*/ 2570010 h 3657694"/>
              <a:gd name="connsiteX56" fmla="*/ 665525 w 2241318"/>
              <a:gd name="connsiteY56" fmla="*/ 2210359 h 3657694"/>
              <a:gd name="connsiteX57" fmla="*/ 765461 w 2241318"/>
              <a:gd name="connsiteY57" fmla="*/ 1678374 h 3657694"/>
              <a:gd name="connsiteX58" fmla="*/ 807934 w 2241318"/>
              <a:gd name="connsiteY58" fmla="*/ 1458587 h 3657694"/>
              <a:gd name="connsiteX59" fmla="*/ 760464 w 2241318"/>
              <a:gd name="connsiteY59" fmla="*/ 1401143 h 3657694"/>
              <a:gd name="connsiteX60" fmla="*/ 820426 w 2241318"/>
              <a:gd name="connsiteY60" fmla="*/ 1373669 h 3657694"/>
              <a:gd name="connsiteX61" fmla="*/ 946907 w 2241318"/>
              <a:gd name="connsiteY61" fmla="*/ 1235990 h 3657694"/>
              <a:gd name="connsiteX62" fmla="*/ 947294 w 2241318"/>
              <a:gd name="connsiteY62" fmla="*/ 1235055 h 3657694"/>
              <a:gd name="connsiteX63" fmla="*/ 947604 w 2241318"/>
              <a:gd name="connsiteY63" fmla="*/ 1235209 h 3657694"/>
              <a:gd name="connsiteX64" fmla="*/ 947724 w 2241318"/>
              <a:gd name="connsiteY64" fmla="*/ 1234019 h 3657694"/>
              <a:gd name="connsiteX65" fmla="*/ 947294 w 2241318"/>
              <a:gd name="connsiteY65" fmla="*/ 1235055 h 3657694"/>
              <a:gd name="connsiteX66" fmla="*/ 935351 w 2241318"/>
              <a:gd name="connsiteY66" fmla="*/ 1229122 h 3657694"/>
              <a:gd name="connsiteX67" fmla="*/ 722988 w 2241318"/>
              <a:gd name="connsiteY67" fmla="*/ 1066467 h 3657694"/>
              <a:gd name="connsiteX68" fmla="*/ 717992 w 2241318"/>
              <a:gd name="connsiteY68" fmla="*/ 814211 h 3657694"/>
              <a:gd name="connsiteX69" fmla="*/ 1015300 w 2241318"/>
              <a:gd name="connsiteY69" fmla="*/ 519497 h 3657694"/>
              <a:gd name="connsiteX70" fmla="*/ 1222667 w 2241318"/>
              <a:gd name="connsiteY70" fmla="*/ 509506 h 3657694"/>
              <a:gd name="connsiteX71" fmla="*/ 1262641 w 2241318"/>
              <a:gd name="connsiteY71" fmla="*/ 482033 h 3657694"/>
              <a:gd name="connsiteX72" fmla="*/ 1287625 w 2241318"/>
              <a:gd name="connsiteY72" fmla="*/ 452062 h 3657694"/>
              <a:gd name="connsiteX73" fmla="*/ 1230162 w 2241318"/>
              <a:gd name="connsiteY73" fmla="*/ 237270 h 3657694"/>
              <a:gd name="connsiteX74" fmla="*/ 1427535 w 2241318"/>
              <a:gd name="connsiteY74" fmla="*/ 57444 h 3657694"/>
              <a:gd name="connsiteX75" fmla="*/ 1562448 w 2241318"/>
              <a:gd name="connsiteY75" fmla="*/ 0 h 36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241318" h="3657694">
                <a:moveTo>
                  <a:pt x="985320" y="886641"/>
                </a:moveTo>
                <a:cubicBezTo>
                  <a:pt x="972828" y="866660"/>
                  <a:pt x="880387" y="969061"/>
                  <a:pt x="880387" y="969061"/>
                </a:cubicBezTo>
                <a:cubicBezTo>
                  <a:pt x="890693" y="988729"/>
                  <a:pt x="928754" y="1021393"/>
                  <a:pt x="972306" y="1054540"/>
                </a:cubicBezTo>
                <a:lnTo>
                  <a:pt x="992252" y="1069243"/>
                </a:lnTo>
                <a:lnTo>
                  <a:pt x="994989" y="1065184"/>
                </a:lnTo>
                <a:lnTo>
                  <a:pt x="998436" y="991227"/>
                </a:lnTo>
                <a:cubicBezTo>
                  <a:pt x="997812" y="937841"/>
                  <a:pt x="991566" y="895382"/>
                  <a:pt x="985320" y="886641"/>
                </a:cubicBezTo>
                <a:close/>
                <a:moveTo>
                  <a:pt x="1562448" y="0"/>
                </a:moveTo>
                <a:cubicBezTo>
                  <a:pt x="1629904" y="42459"/>
                  <a:pt x="1582435" y="114889"/>
                  <a:pt x="1582435" y="114889"/>
                </a:cubicBezTo>
                <a:cubicBezTo>
                  <a:pt x="1637400" y="159845"/>
                  <a:pt x="1632403" y="289719"/>
                  <a:pt x="1652390" y="417096"/>
                </a:cubicBezTo>
                <a:cubicBezTo>
                  <a:pt x="1669879" y="546970"/>
                  <a:pt x="1592428" y="504511"/>
                  <a:pt x="1519975" y="516999"/>
                </a:cubicBezTo>
                <a:cubicBezTo>
                  <a:pt x="1447522" y="529487"/>
                  <a:pt x="1475004" y="646873"/>
                  <a:pt x="1475004" y="646873"/>
                </a:cubicBezTo>
                <a:cubicBezTo>
                  <a:pt x="1562448" y="749274"/>
                  <a:pt x="1617412" y="1029003"/>
                  <a:pt x="1617412" y="1029003"/>
                </a:cubicBezTo>
                <a:cubicBezTo>
                  <a:pt x="1617412" y="1029003"/>
                  <a:pt x="1662383" y="1161375"/>
                  <a:pt x="1737335" y="1103931"/>
                </a:cubicBezTo>
                <a:cubicBezTo>
                  <a:pt x="1812287" y="1046486"/>
                  <a:pt x="1997168" y="981549"/>
                  <a:pt x="2024650" y="951578"/>
                </a:cubicBezTo>
                <a:cubicBezTo>
                  <a:pt x="2054631" y="924105"/>
                  <a:pt x="2057129" y="896631"/>
                  <a:pt x="2057129" y="896631"/>
                </a:cubicBezTo>
                <a:cubicBezTo>
                  <a:pt x="2074618" y="854172"/>
                  <a:pt x="2114592" y="821704"/>
                  <a:pt x="2152068" y="821704"/>
                </a:cubicBezTo>
                <a:cubicBezTo>
                  <a:pt x="2189544" y="821704"/>
                  <a:pt x="2217026" y="854172"/>
                  <a:pt x="2237013" y="904124"/>
                </a:cubicBezTo>
                <a:cubicBezTo>
                  <a:pt x="2257000" y="956573"/>
                  <a:pt x="2202036" y="974056"/>
                  <a:pt x="2182048" y="986544"/>
                </a:cubicBezTo>
                <a:cubicBezTo>
                  <a:pt x="2164560" y="999032"/>
                  <a:pt x="2149569" y="1029003"/>
                  <a:pt x="2149569" y="1029003"/>
                </a:cubicBezTo>
                <a:cubicBezTo>
                  <a:pt x="2104598" y="1091443"/>
                  <a:pt x="1752325" y="1318722"/>
                  <a:pt x="1692364" y="1351191"/>
                </a:cubicBezTo>
                <a:cubicBezTo>
                  <a:pt x="1632403" y="1381162"/>
                  <a:pt x="1609917" y="1338703"/>
                  <a:pt x="1609917" y="1338703"/>
                </a:cubicBezTo>
                <a:cubicBezTo>
                  <a:pt x="1609917" y="1338703"/>
                  <a:pt x="1609917" y="1338703"/>
                  <a:pt x="1497490" y="1243795"/>
                </a:cubicBezTo>
                <a:cubicBezTo>
                  <a:pt x="1477503" y="1316225"/>
                  <a:pt x="1347586" y="1555993"/>
                  <a:pt x="1347586" y="1555993"/>
                </a:cubicBezTo>
                <a:cubicBezTo>
                  <a:pt x="1387561" y="1610939"/>
                  <a:pt x="1847264" y="1740814"/>
                  <a:pt x="1949698" y="1768287"/>
                </a:cubicBezTo>
                <a:cubicBezTo>
                  <a:pt x="2049634" y="1795760"/>
                  <a:pt x="2067123" y="1938122"/>
                  <a:pt x="1954695" y="2070494"/>
                </a:cubicBezTo>
                <a:cubicBezTo>
                  <a:pt x="1844766" y="2205363"/>
                  <a:pt x="1729840" y="2432643"/>
                  <a:pt x="1689866" y="2510068"/>
                </a:cubicBezTo>
                <a:cubicBezTo>
                  <a:pt x="1649891" y="2589991"/>
                  <a:pt x="1609917" y="2537542"/>
                  <a:pt x="1609917" y="2537542"/>
                </a:cubicBezTo>
                <a:cubicBezTo>
                  <a:pt x="1609917" y="2537542"/>
                  <a:pt x="1609917" y="2537542"/>
                  <a:pt x="1594927" y="2562517"/>
                </a:cubicBezTo>
                <a:cubicBezTo>
                  <a:pt x="1589930" y="2622459"/>
                  <a:pt x="1674875" y="2664918"/>
                  <a:pt x="1717348" y="2697387"/>
                </a:cubicBezTo>
                <a:cubicBezTo>
                  <a:pt x="1762319" y="2729855"/>
                  <a:pt x="1817284" y="2724860"/>
                  <a:pt x="1832274" y="2734850"/>
                </a:cubicBezTo>
                <a:cubicBezTo>
                  <a:pt x="1847264" y="2744841"/>
                  <a:pt x="1807290" y="2804783"/>
                  <a:pt x="1697361" y="2814773"/>
                </a:cubicBezTo>
                <a:cubicBezTo>
                  <a:pt x="1584933" y="2824763"/>
                  <a:pt x="1512480" y="2782304"/>
                  <a:pt x="1484998" y="2769816"/>
                </a:cubicBezTo>
                <a:cubicBezTo>
                  <a:pt x="1455017" y="2757329"/>
                  <a:pt x="1405049" y="2764821"/>
                  <a:pt x="1365075" y="2769816"/>
                </a:cubicBezTo>
                <a:cubicBezTo>
                  <a:pt x="1322602" y="2777309"/>
                  <a:pt x="1317606" y="2744841"/>
                  <a:pt x="1317606" y="2744841"/>
                </a:cubicBezTo>
                <a:cubicBezTo>
                  <a:pt x="1317606" y="2744841"/>
                  <a:pt x="1305114" y="2662421"/>
                  <a:pt x="1345088" y="2624957"/>
                </a:cubicBezTo>
                <a:cubicBezTo>
                  <a:pt x="1387561" y="2587493"/>
                  <a:pt x="1405049" y="2562517"/>
                  <a:pt x="1455017" y="2462614"/>
                </a:cubicBezTo>
                <a:cubicBezTo>
                  <a:pt x="1507483" y="2365208"/>
                  <a:pt x="1589930" y="2255315"/>
                  <a:pt x="1614914" y="2172895"/>
                </a:cubicBezTo>
                <a:cubicBezTo>
                  <a:pt x="1639898" y="2090475"/>
                  <a:pt x="1734837" y="2005557"/>
                  <a:pt x="1734837" y="1980581"/>
                </a:cubicBezTo>
                <a:cubicBezTo>
                  <a:pt x="1734837" y="1955605"/>
                  <a:pt x="1629904" y="1958103"/>
                  <a:pt x="1440027" y="1960601"/>
                </a:cubicBezTo>
                <a:cubicBezTo>
                  <a:pt x="1250149" y="1963098"/>
                  <a:pt x="1170201" y="1913147"/>
                  <a:pt x="1170201" y="1913147"/>
                </a:cubicBezTo>
                <a:cubicBezTo>
                  <a:pt x="1115236" y="2177890"/>
                  <a:pt x="820426" y="2467609"/>
                  <a:pt x="645538" y="2674908"/>
                </a:cubicBezTo>
                <a:cubicBezTo>
                  <a:pt x="473149" y="2884705"/>
                  <a:pt x="320748" y="3271830"/>
                  <a:pt x="320748" y="3271830"/>
                </a:cubicBezTo>
                <a:cubicBezTo>
                  <a:pt x="320748" y="3271830"/>
                  <a:pt x="320748" y="3271830"/>
                  <a:pt x="260786" y="3241859"/>
                </a:cubicBezTo>
                <a:cubicBezTo>
                  <a:pt x="260786" y="3241859"/>
                  <a:pt x="260786" y="3241859"/>
                  <a:pt x="223310" y="3281820"/>
                </a:cubicBezTo>
                <a:cubicBezTo>
                  <a:pt x="223310" y="3281820"/>
                  <a:pt x="248294" y="3301801"/>
                  <a:pt x="250793" y="3331772"/>
                </a:cubicBezTo>
                <a:cubicBezTo>
                  <a:pt x="253291" y="3364241"/>
                  <a:pt x="193330" y="3399207"/>
                  <a:pt x="158352" y="3446661"/>
                </a:cubicBezTo>
                <a:cubicBezTo>
                  <a:pt x="123375" y="3494115"/>
                  <a:pt x="153355" y="3529081"/>
                  <a:pt x="153355" y="3529081"/>
                </a:cubicBezTo>
                <a:cubicBezTo>
                  <a:pt x="215815" y="3534076"/>
                  <a:pt x="288269" y="3633979"/>
                  <a:pt x="228307" y="3648965"/>
                </a:cubicBezTo>
                <a:cubicBezTo>
                  <a:pt x="168346" y="3663950"/>
                  <a:pt x="43426" y="3663950"/>
                  <a:pt x="15944" y="3613999"/>
                </a:cubicBezTo>
                <a:cubicBezTo>
                  <a:pt x="-9040" y="3564047"/>
                  <a:pt x="954" y="3461646"/>
                  <a:pt x="8449" y="3349255"/>
                </a:cubicBezTo>
                <a:cubicBezTo>
                  <a:pt x="13446" y="3234366"/>
                  <a:pt x="-11538" y="3251849"/>
                  <a:pt x="10947" y="3216883"/>
                </a:cubicBezTo>
                <a:cubicBezTo>
                  <a:pt x="33433" y="3181917"/>
                  <a:pt x="120876" y="3196903"/>
                  <a:pt x="120876" y="3196903"/>
                </a:cubicBezTo>
                <a:cubicBezTo>
                  <a:pt x="120876" y="3196903"/>
                  <a:pt x="120876" y="3196903"/>
                  <a:pt x="145860" y="3174424"/>
                </a:cubicBezTo>
                <a:cubicBezTo>
                  <a:pt x="145860" y="3174424"/>
                  <a:pt x="145860" y="3174424"/>
                  <a:pt x="138365" y="3149449"/>
                </a:cubicBezTo>
                <a:cubicBezTo>
                  <a:pt x="213317" y="3054541"/>
                  <a:pt x="340735" y="2747338"/>
                  <a:pt x="408191" y="2570010"/>
                </a:cubicBezTo>
                <a:cubicBezTo>
                  <a:pt x="478146" y="2395179"/>
                  <a:pt x="585577" y="2425150"/>
                  <a:pt x="665525" y="2210359"/>
                </a:cubicBezTo>
                <a:cubicBezTo>
                  <a:pt x="745474" y="1995567"/>
                  <a:pt x="772956" y="1760794"/>
                  <a:pt x="765461" y="1678374"/>
                </a:cubicBezTo>
                <a:cubicBezTo>
                  <a:pt x="760464" y="1598451"/>
                  <a:pt x="807934" y="1458587"/>
                  <a:pt x="807934" y="1458587"/>
                </a:cubicBezTo>
                <a:cubicBezTo>
                  <a:pt x="807934" y="1458587"/>
                  <a:pt x="807934" y="1458587"/>
                  <a:pt x="760464" y="1401143"/>
                </a:cubicBezTo>
                <a:cubicBezTo>
                  <a:pt x="760464" y="1401143"/>
                  <a:pt x="775455" y="1391152"/>
                  <a:pt x="820426" y="1373669"/>
                </a:cubicBezTo>
                <a:cubicBezTo>
                  <a:pt x="854154" y="1358684"/>
                  <a:pt x="908962" y="1305766"/>
                  <a:pt x="946907" y="1235990"/>
                </a:cubicBezTo>
                <a:lnTo>
                  <a:pt x="947294" y="1235055"/>
                </a:lnTo>
                <a:lnTo>
                  <a:pt x="947604" y="1235209"/>
                </a:lnTo>
                <a:lnTo>
                  <a:pt x="947724" y="1234019"/>
                </a:lnTo>
                <a:lnTo>
                  <a:pt x="947294" y="1235055"/>
                </a:lnTo>
                <a:lnTo>
                  <a:pt x="935351" y="1229122"/>
                </a:lnTo>
                <a:cubicBezTo>
                  <a:pt x="869144" y="1193843"/>
                  <a:pt x="787947" y="1140145"/>
                  <a:pt x="722988" y="1066467"/>
                </a:cubicBezTo>
                <a:cubicBezTo>
                  <a:pt x="593072" y="916612"/>
                  <a:pt x="570587" y="934095"/>
                  <a:pt x="717992" y="814211"/>
                </a:cubicBezTo>
                <a:cubicBezTo>
                  <a:pt x="867895" y="694327"/>
                  <a:pt x="987818" y="539477"/>
                  <a:pt x="1015300" y="519497"/>
                </a:cubicBezTo>
                <a:cubicBezTo>
                  <a:pt x="1045281" y="499516"/>
                  <a:pt x="1180194" y="516999"/>
                  <a:pt x="1222667" y="509506"/>
                </a:cubicBezTo>
                <a:cubicBezTo>
                  <a:pt x="1262641" y="504511"/>
                  <a:pt x="1262641" y="482033"/>
                  <a:pt x="1262641" y="482033"/>
                </a:cubicBezTo>
                <a:cubicBezTo>
                  <a:pt x="1262641" y="482033"/>
                  <a:pt x="1262641" y="482033"/>
                  <a:pt x="1287625" y="452062"/>
                </a:cubicBezTo>
                <a:cubicBezTo>
                  <a:pt x="1297618" y="389623"/>
                  <a:pt x="1230162" y="337173"/>
                  <a:pt x="1230162" y="237270"/>
                </a:cubicBezTo>
                <a:cubicBezTo>
                  <a:pt x="1230162" y="139865"/>
                  <a:pt x="1330098" y="77425"/>
                  <a:pt x="1427535" y="57444"/>
                </a:cubicBezTo>
                <a:cubicBezTo>
                  <a:pt x="1524972" y="39961"/>
                  <a:pt x="1562448" y="0"/>
                  <a:pt x="1562448" y="0"/>
                </a:cubicBezTo>
                <a:close/>
              </a:path>
            </a:pathLst>
          </a:custGeom>
          <a:solidFill>
            <a:schemeClr val="bg1">
              <a:lumMod val="85000"/>
            </a:schemeClr>
          </a:solidFill>
          <a:ln>
            <a:noFill/>
          </a:ln>
        </p:spPr>
        <p:txBody>
          <a:bodyPr vert="horz" wrap="square" lIns="91440" tIns="45720" rIns="91440" bIns="45720" numCol="1" anchor="t" anchorCtr="0" compatLnSpc="1">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Huawei Sans" panose="020C0503030203020204" pitchFamily="34" charset="0"/>
            </a:endParaRPr>
          </a:p>
        </p:txBody>
      </p:sp>
      <p:sp>
        <p:nvSpPr>
          <p:cNvPr id="48" name="ï$1ïḑe"/>
          <p:cNvSpPr txBox="1"/>
          <p:nvPr/>
        </p:nvSpPr>
        <p:spPr bwMode="auto">
          <a:xfrm>
            <a:off x="831819" y="3933200"/>
            <a:ext cx="31649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ctr" latinLnBrk="0" hangingPunct="1">
              <a:lnSpc>
                <a:spcPct val="100000"/>
              </a:lnSpc>
              <a:spcBef>
                <a:spcPct val="0"/>
              </a:spcBef>
              <a:spcAft>
                <a:spcPts val="0"/>
              </a:spcAft>
              <a:buClrTx/>
              <a:buSzTx/>
              <a:buFontTx/>
              <a:buNone/>
              <a:defRPr/>
            </a:pPr>
            <a:r>
              <a:rPr kumimoji="0" lang="en-US" sz="2400" b="1" i="0" u="none" strike="noStrike" cap="none" normalizeH="0" baseline="0" noProof="0">
                <a:ln>
                  <a:noFill/>
                </a:ln>
                <a:solidFill>
                  <a:srgbClr val="000000"/>
                </a:solidFill>
                <a:uLnTx/>
                <a:uFillTx/>
                <a:latin typeface="Huawei Sans" panose="020C0503030203020204" pitchFamily="34" charset="0"/>
              </a:rPr>
              <a:t>HCIA-Datacom</a:t>
            </a:r>
          </a:p>
        </p:txBody>
      </p:sp>
      <p:sp>
        <p:nvSpPr>
          <p:cNvPr id="49" name="iṣlîḍe"/>
          <p:cNvSpPr/>
          <p:nvPr/>
        </p:nvSpPr>
        <p:spPr bwMode="auto">
          <a:xfrm>
            <a:off x="831819" y="4350522"/>
            <a:ext cx="2881198" cy="112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fontAlgn="ctr">
              <a:lnSpc>
                <a:spcPct val="150000"/>
              </a:lnSpc>
              <a:defRPr/>
            </a:pPr>
            <a:r>
              <a:rPr lang="en-US" sz="1400" dirty="0">
                <a:solidFill>
                  <a:srgbClr val="000000"/>
                </a:solidFill>
                <a:latin typeface="Huawei Sans" panose="020C0503030203020204" pitchFamily="34" charset="0"/>
              </a:rPr>
              <a:t>Aiming to cultivate network engineers with basic </a:t>
            </a:r>
            <a:r>
              <a:rPr lang="en-US" sz="1400" dirty="0" err="1">
                <a:solidFill>
                  <a:srgbClr val="000000"/>
                </a:solidFill>
                <a:latin typeface="Huawei Sans" panose="020C0503030203020204" pitchFamily="34" charset="0"/>
              </a:rPr>
              <a:t>datacom</a:t>
            </a:r>
            <a:r>
              <a:rPr lang="en-US" sz="1400" dirty="0">
                <a:solidFill>
                  <a:srgbClr val="000000"/>
                </a:solidFill>
                <a:latin typeface="Huawei Sans" panose="020C0503030203020204" pitchFamily="34" charset="0"/>
              </a:rPr>
              <a:t> theories and skills</a:t>
            </a:r>
          </a:p>
        </p:txBody>
      </p:sp>
      <p:sp>
        <p:nvSpPr>
          <p:cNvPr id="50" name="ïSľídè"/>
          <p:cNvSpPr txBox="1"/>
          <p:nvPr/>
        </p:nvSpPr>
        <p:spPr bwMode="auto">
          <a:xfrm>
            <a:off x="5745409" y="4564735"/>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ctr" latinLnBrk="0" hangingPunct="1">
              <a:lnSpc>
                <a:spcPct val="100000"/>
              </a:lnSpc>
              <a:spcBef>
                <a:spcPct val="0"/>
              </a:spcBef>
              <a:spcAft>
                <a:spcPts val="0"/>
              </a:spcAft>
              <a:buClrTx/>
              <a:buSzTx/>
              <a:buFontTx/>
              <a:buNone/>
              <a:defRPr/>
            </a:pPr>
            <a:r>
              <a:rPr kumimoji="0" lang="en-US" sz="2400" b="1" i="0" u="none" strike="noStrike" cap="none" normalizeH="0" baseline="0" noProof="0">
                <a:ln>
                  <a:noFill/>
                </a:ln>
                <a:solidFill>
                  <a:srgbClr val="000000"/>
                </a:solidFill>
                <a:uLnTx/>
                <a:uFillTx/>
                <a:latin typeface="Huawei Sans" panose="020C0503030203020204" pitchFamily="34" charset="0"/>
              </a:rPr>
              <a:t>HCIP-Datacom</a:t>
            </a:r>
          </a:p>
        </p:txBody>
      </p:sp>
      <p:sp>
        <p:nvSpPr>
          <p:cNvPr id="51" name="isḻîḍê"/>
          <p:cNvSpPr/>
          <p:nvPr/>
        </p:nvSpPr>
        <p:spPr bwMode="auto">
          <a:xfrm>
            <a:off x="5745409" y="4973875"/>
            <a:ext cx="3988526" cy="99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fontAlgn="ctr">
              <a:lnSpc>
                <a:spcPct val="150000"/>
              </a:lnSpc>
              <a:defRPr/>
            </a:pPr>
            <a:r>
              <a:rPr lang="en-US" sz="1400" dirty="0">
                <a:solidFill>
                  <a:srgbClr val="000000"/>
                </a:solidFill>
                <a:latin typeface="Huawei Sans" panose="020C0503030203020204" pitchFamily="34" charset="0"/>
              </a:rPr>
              <a:t>Aiming to cultivate senior network engineers for cross-field solution planning and design or single-field planning and deployment</a:t>
            </a:r>
          </a:p>
        </p:txBody>
      </p:sp>
      <p:sp>
        <p:nvSpPr>
          <p:cNvPr id="52" name="îṥľíďe"/>
          <p:cNvSpPr txBox="1"/>
          <p:nvPr/>
        </p:nvSpPr>
        <p:spPr bwMode="auto">
          <a:xfrm>
            <a:off x="7869623" y="2011358"/>
            <a:ext cx="3037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ctr" latinLnBrk="0" hangingPunct="1">
              <a:lnSpc>
                <a:spcPct val="100000"/>
              </a:lnSpc>
              <a:spcBef>
                <a:spcPct val="0"/>
              </a:spcBef>
              <a:spcAft>
                <a:spcPts val="0"/>
              </a:spcAft>
              <a:buClrTx/>
              <a:buSzTx/>
              <a:buFontTx/>
              <a:buNone/>
              <a:defRPr/>
            </a:pPr>
            <a:r>
              <a:rPr kumimoji="0" lang="en-US" sz="2400" b="1" i="0" u="none" strike="noStrike" cap="none" normalizeH="0" baseline="0" noProof="0">
                <a:ln>
                  <a:noFill/>
                </a:ln>
                <a:solidFill>
                  <a:srgbClr val="000000"/>
                </a:solidFill>
                <a:uLnTx/>
                <a:uFillTx/>
                <a:latin typeface="Huawei Sans" panose="020C0503030203020204" pitchFamily="34" charset="0"/>
              </a:rPr>
              <a:t>HCIE-Datacom</a:t>
            </a:r>
          </a:p>
        </p:txBody>
      </p:sp>
      <p:sp>
        <p:nvSpPr>
          <p:cNvPr id="53" name="íşḻïďe"/>
          <p:cNvSpPr/>
          <p:nvPr/>
        </p:nvSpPr>
        <p:spPr bwMode="auto">
          <a:xfrm>
            <a:off x="7869622" y="2397110"/>
            <a:ext cx="3879465" cy="13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fontAlgn="ctr">
              <a:lnSpc>
                <a:spcPct val="150000"/>
              </a:lnSpc>
              <a:defRPr/>
            </a:pPr>
            <a:r>
              <a:rPr lang="en-US" sz="1400" dirty="0">
                <a:solidFill>
                  <a:srgbClr val="000000"/>
                </a:solidFill>
                <a:latin typeface="Huawei Sans" panose="020C0503030203020204" pitchFamily="34" charset="0"/>
              </a:rPr>
              <a:t>Aiming to cultivate network experts with solid theoretical foundation and deployment capabilities for cross-field solutions</a:t>
            </a:r>
          </a:p>
        </p:txBody>
      </p:sp>
      <p:sp>
        <p:nvSpPr>
          <p:cNvPr id="36" name="íṩ1íďè"/>
          <p:cNvSpPr/>
          <p:nvPr/>
        </p:nvSpPr>
        <p:spPr bwMode="blackGray">
          <a:xfrm>
            <a:off x="3994595" y="298274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rgbClr val="F3FBFE"/>
          </a:solidFill>
          <a:ln w="22225">
            <a:solidFill>
              <a:srgbClr val="99DFF9"/>
            </a:solidFill>
          </a:ln>
          <a:extLst/>
        </p:spPr>
        <p:txBody>
          <a:bodyPr vert="horz" wrap="square" lIns="91440" tIns="45720" rIns="91440" bIns="45720" numCol="1" anchor="t" anchorCtr="0" compatLnSpc="1">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000000"/>
              </a:solidFill>
              <a:effectLst/>
              <a:uLnTx/>
              <a:uFillTx/>
              <a:latin typeface="Huawei Sans" panose="020C0503030203020204" pitchFamily="34" charset="0"/>
            </a:endParaRPr>
          </a:p>
        </p:txBody>
      </p:sp>
      <p:sp>
        <p:nvSpPr>
          <p:cNvPr id="37" name="iṩļïďe"/>
          <p:cNvSpPr/>
          <p:nvPr/>
        </p:nvSpPr>
        <p:spPr bwMode="ltGray">
          <a:xfrm>
            <a:off x="5244240" y="2285530"/>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Autofit/>
          </a:bodyPr>
          <a:lstStyle/>
          <a:p>
            <a:pPr defTabSz="913765" fontAlgn="ctr"/>
            <a:endParaRPr lang="zh-CN" altLang="en-US">
              <a:solidFill>
                <a:srgbClr val="000000"/>
              </a:solidFill>
              <a:latin typeface="Huawei Sans" panose="020C0503030203020204" pitchFamily="34" charset="0"/>
            </a:endParaRPr>
          </a:p>
        </p:txBody>
      </p:sp>
      <p:sp>
        <p:nvSpPr>
          <p:cNvPr id="38" name="îSḻîďè"/>
          <p:cNvSpPr/>
          <p:nvPr/>
        </p:nvSpPr>
        <p:spPr bwMode="ltGray">
          <a:xfrm>
            <a:off x="6493883" y="158831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Autofit/>
          </a:bodyPr>
          <a:lstStyle/>
          <a:p>
            <a:pPr defTabSz="913765" fontAlgn="ctr"/>
            <a:endParaRPr lang="zh-CN" altLang="en-US">
              <a:solidFill>
                <a:srgbClr val="000000"/>
              </a:solidFill>
              <a:latin typeface="Huawei Sans" panose="020C0503030203020204" pitchFamily="34" charset="0"/>
            </a:endParaRPr>
          </a:p>
        </p:txBody>
      </p:sp>
      <p:sp>
        <p:nvSpPr>
          <p:cNvPr id="39" name="iŝľîḓê"/>
          <p:cNvSpPr/>
          <p:nvPr/>
        </p:nvSpPr>
        <p:spPr bwMode="ltGray">
          <a:xfrm>
            <a:off x="4221385" y="3070460"/>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Huawei Sans" panose="020C0503030203020204" pitchFamily="34" charset="0"/>
            </a:endParaRPr>
          </a:p>
        </p:txBody>
      </p:sp>
      <p:sp>
        <p:nvSpPr>
          <p:cNvPr id="40" name="ïsḻíḑe"/>
          <p:cNvSpPr/>
          <p:nvPr/>
        </p:nvSpPr>
        <p:spPr bwMode="ltGray">
          <a:xfrm>
            <a:off x="5471029" y="237770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Huawei Sans" panose="020C0503030203020204" pitchFamily="34" charset="0"/>
            </a:endParaRPr>
          </a:p>
        </p:txBody>
      </p:sp>
      <p:sp>
        <p:nvSpPr>
          <p:cNvPr id="41" name="ïŝḻïdê"/>
          <p:cNvSpPr/>
          <p:nvPr/>
        </p:nvSpPr>
        <p:spPr bwMode="ltGray">
          <a:xfrm>
            <a:off x="6720672" y="168494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Huawei Sans" panose="020C0503030203020204" pitchFamily="34" charset="0"/>
            </a:endParaRPr>
          </a:p>
        </p:txBody>
      </p:sp>
      <p:sp>
        <p:nvSpPr>
          <p:cNvPr id="42" name="íṣļïḑé"/>
          <p:cNvSpPr txBox="1"/>
          <p:nvPr/>
        </p:nvSpPr>
        <p:spPr bwMode="invGray">
          <a:xfrm>
            <a:off x="3972254" y="3883191"/>
            <a:ext cx="1130172" cy="884036"/>
          </a:xfrm>
          <a:prstGeom prst="rect">
            <a:avLst/>
          </a:prstGeom>
          <a:noFill/>
        </p:spPr>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r>
              <a:rPr kumimoji="0" lang="en-US" sz="2800" b="0" i="0" u="none" strike="noStrike" cap="none" normalizeH="0" baseline="0" noProof="0" dirty="0">
                <a:ln>
                  <a:noFill/>
                </a:ln>
                <a:solidFill>
                  <a:srgbClr val="00B0F0"/>
                </a:solidFill>
                <a:uLnTx/>
                <a:uFillTx/>
                <a:latin typeface="Huawei Sans" panose="020C0503030203020204" pitchFamily="34" charset="0"/>
              </a:rPr>
              <a:t>HCIA</a:t>
            </a:r>
          </a:p>
        </p:txBody>
      </p:sp>
      <p:sp>
        <p:nvSpPr>
          <p:cNvPr id="43" name="iṣļiďè"/>
          <p:cNvSpPr txBox="1"/>
          <p:nvPr/>
        </p:nvSpPr>
        <p:spPr bwMode="ltGray">
          <a:xfrm>
            <a:off x="5306876" y="3174368"/>
            <a:ext cx="1022855" cy="884036"/>
          </a:xfrm>
          <a:prstGeom prst="rect">
            <a:avLst/>
          </a:prstGeom>
          <a:noFill/>
        </p:spPr>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r>
              <a:rPr kumimoji="0" lang="en-US" sz="2800" b="0" i="0" u="none" strike="noStrike" cap="none" normalizeH="0" baseline="0" noProof="0">
                <a:ln>
                  <a:noFill/>
                </a:ln>
                <a:solidFill>
                  <a:schemeClr val="bg1">
                    <a:lumMod val="50000"/>
                  </a:schemeClr>
                </a:solidFill>
                <a:uLnTx/>
                <a:uFillTx/>
                <a:latin typeface="Huawei Sans" panose="020C0503030203020204" pitchFamily="34" charset="0"/>
              </a:rPr>
              <a:t>HCIP</a:t>
            </a:r>
          </a:p>
        </p:txBody>
      </p:sp>
      <p:sp>
        <p:nvSpPr>
          <p:cNvPr id="44" name="ïślïḋé"/>
          <p:cNvSpPr txBox="1"/>
          <p:nvPr/>
        </p:nvSpPr>
        <p:spPr bwMode="ltGray">
          <a:xfrm>
            <a:off x="6511819" y="2470519"/>
            <a:ext cx="1047212" cy="884036"/>
          </a:xfrm>
          <a:prstGeom prst="rect">
            <a:avLst/>
          </a:prstGeom>
          <a:noFill/>
        </p:spPr>
        <p:txBody>
          <a:bodyPr wrap="square" lIns="91440" tIns="45720" rIns="91440" bIns="45720" rtlCol="0" anchor="ctr">
            <a:noAutofit/>
          </a:bodyPr>
          <a:lstStyle/>
          <a:p>
            <a:pPr marL="0" marR="0" lvl="0" indent="0" algn="ctr" defTabSz="913765" rtl="0" eaLnBrk="1" fontAlgn="ctr" latinLnBrk="0" hangingPunct="1">
              <a:lnSpc>
                <a:spcPct val="100000"/>
              </a:lnSpc>
              <a:spcBef>
                <a:spcPts val="0"/>
              </a:spcBef>
              <a:spcAft>
                <a:spcPts val="0"/>
              </a:spcAft>
              <a:buClrTx/>
              <a:buSzTx/>
              <a:buFontTx/>
              <a:buNone/>
              <a:defRPr/>
            </a:pPr>
            <a:r>
              <a:rPr kumimoji="0" lang="en-US" sz="2800" b="0" i="0" u="none" strike="noStrike" cap="none" normalizeH="0" baseline="0" noProof="0">
                <a:ln>
                  <a:noFill/>
                </a:ln>
                <a:solidFill>
                  <a:schemeClr val="bg1">
                    <a:lumMod val="50000"/>
                  </a:schemeClr>
                </a:solidFill>
                <a:uLnTx/>
                <a:uFillTx/>
                <a:latin typeface="Huawei Sans" panose="020C0503030203020204" pitchFamily="34" charset="0"/>
              </a:rPr>
              <a:t>HCIE</a:t>
            </a:r>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4226904" y="3042448"/>
            <a:ext cx="643723" cy="642635"/>
          </a:xfrm>
          <a:prstGeom prst="rect">
            <a:avLst/>
          </a:prstGeom>
          <a:noFill/>
        </p:spPr>
      </p:pic>
      <p:pic>
        <p:nvPicPr>
          <p:cNvPr id="112" name="图片 1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6720672" y="1674218"/>
            <a:ext cx="642635" cy="642635"/>
          </a:xfrm>
          <a:prstGeom prst="rect">
            <a:avLst/>
          </a:prstGeom>
        </p:spPr>
      </p:pic>
      <p:pic>
        <p:nvPicPr>
          <p:cNvPr id="113" name="图片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5461393" y="2351176"/>
            <a:ext cx="641549" cy="642635"/>
          </a:xfrm>
          <a:prstGeom prst="rect">
            <a:avLst/>
          </a:prstGeom>
        </p:spPr>
      </p:pic>
    </p:spTree>
    <p:extLst>
      <p:ext uri="{BB962C8B-B14F-4D97-AF65-F5344CB8AC3E}">
        <p14:creationId xmlns:p14="http://schemas.microsoft.com/office/powerpoint/2010/main" val="31992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lang="en-US" dirty="0">
                <a:latin typeface="Huawei Sans" panose="020C0503030203020204" pitchFamily="34" charset="0"/>
              </a:rPr>
              <a:t>Communication has always been with us ever since the origin of human society. Communication has been playing an increasingly important role especially since human society entered the information era in the 1970s or 1980s.</a:t>
            </a:r>
          </a:p>
          <a:p>
            <a:r>
              <a:rPr lang="en-US" dirty="0">
                <a:latin typeface="Huawei Sans" panose="020C0503030203020204" pitchFamily="34" charset="0"/>
              </a:rPr>
              <a:t>The communication mentioned in this course refers to the communication implemented through a data communication network. This course describes the concepts related to communication and a data communication network, information transfer process, network devices and their functions, network types, and typical networking. In addition, this course briefly introduces the concepts related to network engineering and network engineers.</a:t>
            </a:r>
          </a:p>
        </p:txBody>
      </p:sp>
    </p:spTree>
    <p:extLst>
      <p:ext uri="{BB962C8B-B14F-4D97-AF65-F5344CB8AC3E}">
        <p14:creationId xmlns:p14="http://schemas.microsoft.com/office/powerpoint/2010/main" val="1498554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marL="404813" indent="-404813"/>
            <a:r>
              <a:rPr lang="en-US" dirty="0" smtClean="0">
                <a:latin typeface="Huawei Sans" panose="020C0503030203020204" pitchFamily="34" charset="0"/>
              </a:rPr>
              <a:t>(</a:t>
            </a:r>
            <a:r>
              <a:rPr lang="en-US" altLang="zh-CN" dirty="0" smtClean="0"/>
              <a:t>Single</a:t>
            </a:r>
            <a:r>
              <a:rPr lang="en-US" dirty="0" smtClean="0">
                <a:latin typeface="Huawei Sans" panose="020C0503030203020204" pitchFamily="34" charset="0"/>
              </a:rPr>
              <a:t>) Which </a:t>
            </a:r>
            <a:r>
              <a:rPr lang="en-US" dirty="0">
                <a:latin typeface="Huawei Sans" panose="020C0503030203020204" pitchFamily="34" charset="0"/>
              </a:rPr>
              <a:t>of the following type of network topology has the highest reliability? </a:t>
            </a:r>
            <a:r>
              <a:rPr lang="en-US" dirty="0" smtClean="0">
                <a:latin typeface="Huawei Sans" panose="020C0503030203020204" pitchFamily="34" charset="0"/>
              </a:rPr>
              <a:t>(    )</a:t>
            </a:r>
            <a:endParaRPr lang="en-US" dirty="0">
              <a:latin typeface="Huawei Sans" panose="020C0503030203020204" pitchFamily="34" charset="0"/>
            </a:endParaRPr>
          </a:p>
          <a:p>
            <a:pPr marL="744376" lvl="1" indent="-342900">
              <a:buFont typeface="+mj-lt"/>
              <a:buAutoNum type="alphaUcPeriod"/>
            </a:pPr>
            <a:r>
              <a:rPr lang="en-US" dirty="0">
                <a:latin typeface="Huawei Sans" panose="020C0503030203020204" pitchFamily="34" charset="0"/>
              </a:rPr>
              <a:t>Star network topology</a:t>
            </a:r>
          </a:p>
          <a:p>
            <a:pPr marL="744376" lvl="1" indent="-342900">
              <a:buFont typeface="+mj-lt"/>
              <a:buAutoNum type="alphaUcPeriod"/>
            </a:pPr>
            <a:r>
              <a:rPr lang="en-US" dirty="0">
                <a:latin typeface="Huawei Sans" panose="020C0503030203020204" pitchFamily="34" charset="0"/>
              </a:rPr>
              <a:t>Ring network topology</a:t>
            </a:r>
          </a:p>
          <a:p>
            <a:pPr marL="744376" lvl="1" indent="-342900">
              <a:buFont typeface="+mj-lt"/>
              <a:buAutoNum type="alphaUcPeriod"/>
            </a:pPr>
            <a:r>
              <a:rPr lang="en-US" dirty="0">
                <a:latin typeface="Huawei Sans" panose="020C0503030203020204" pitchFamily="34" charset="0"/>
              </a:rPr>
              <a:t>Full-mesh network topology</a:t>
            </a:r>
          </a:p>
          <a:p>
            <a:pPr marL="744376" lvl="1" indent="-342900">
              <a:buFont typeface="+mj-lt"/>
              <a:buAutoNum type="alphaUcPeriod"/>
            </a:pPr>
            <a:r>
              <a:rPr lang="en-US" dirty="0">
                <a:latin typeface="Huawei Sans" panose="020C0503030203020204" pitchFamily="34" charset="0"/>
              </a:rPr>
              <a:t>Tree network topology</a:t>
            </a:r>
          </a:p>
        </p:txBody>
      </p:sp>
    </p:spTree>
    <p:extLst>
      <p:ext uri="{BB962C8B-B14F-4D97-AF65-F5344CB8AC3E}">
        <p14:creationId xmlns:p14="http://schemas.microsoft.com/office/powerpoint/2010/main" val="1151467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wrap="square">
            <a:noAutofit/>
          </a:bodyPr>
          <a:lstStyle/>
          <a:p>
            <a:pPr algn="l"/>
            <a:r>
              <a:rPr lang="en-US" dirty="0">
                <a:latin typeface="Huawei Sans" panose="020C0503030203020204" pitchFamily="34" charset="0"/>
              </a:rPr>
              <a:t>This section describes the concepts of network communication and data communication network. The basic function of a data communication network is to implement network communication.</a:t>
            </a:r>
          </a:p>
          <a:p>
            <a:pPr algn="l"/>
            <a:r>
              <a:rPr lang="en-US" dirty="0">
                <a:latin typeface="Huawei Sans" panose="020C0503030203020204" pitchFamily="34" charset="0"/>
              </a:rPr>
              <a:t>This section also introduces various network devices, the differences between LAN, MAN and WAN, and various network topologies. In actual networking, multiple topologies are combined according to the requirements of multiple parties.</a:t>
            </a:r>
          </a:p>
          <a:p>
            <a:pPr algn="l"/>
            <a:r>
              <a:rPr lang="en-US" dirty="0">
                <a:latin typeface="Huawei Sans" panose="020C0503030203020204" pitchFamily="34" charset="0"/>
              </a:rPr>
              <a:t>This section also describes network engineering and network engineers and introduces Huawei </a:t>
            </a:r>
            <a:r>
              <a:rPr lang="en-US" dirty="0" err="1">
                <a:latin typeface="Huawei Sans" panose="020C0503030203020204" pitchFamily="34" charset="0"/>
              </a:rPr>
              <a:t>datacom</a:t>
            </a:r>
            <a:r>
              <a:rPr lang="en-US" dirty="0">
                <a:latin typeface="Huawei Sans" panose="020C0503030203020204" pitchFamily="34" charset="0"/>
              </a:rPr>
              <a:t> certification system.</a:t>
            </a:r>
          </a:p>
          <a:p>
            <a:endParaRPr lang="zh-CN" altLang="en-US" dirty="0" smtClean="0">
              <a:latin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872999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53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1"/>
          </p:nvPr>
        </p:nvSpPr>
        <p:spPr/>
        <p:txBody>
          <a:bodyPr/>
          <a:lstStyle/>
          <a:p>
            <a:r>
              <a:rPr lang="en-US" smtClean="0"/>
              <a:t>On completion of this course, you will be able to:</a:t>
            </a:r>
          </a:p>
          <a:p>
            <a:pPr lvl="1"/>
            <a:r>
              <a:rPr lang="en-US" smtClean="0"/>
              <a:t>Understand the concepts related to communication and a data communication network.</a:t>
            </a:r>
          </a:p>
          <a:p>
            <a:pPr lvl="1"/>
            <a:r>
              <a:rPr lang="en-US" smtClean="0"/>
              <a:t>Be able to describe the information transfer process.</a:t>
            </a:r>
          </a:p>
          <a:p>
            <a:pPr lvl="1"/>
            <a:r>
              <a:rPr lang="en-US" smtClean="0"/>
              <a:t>Differentiate network devices of different types and understand their basic functions.</a:t>
            </a:r>
          </a:p>
          <a:p>
            <a:pPr lvl="1"/>
            <a:r>
              <a:rPr lang="en-US" smtClean="0"/>
              <a:t>Understand different network types and topology types.</a:t>
            </a:r>
          </a:p>
          <a:p>
            <a:pPr lvl="1"/>
            <a:r>
              <a:rPr lang="en-US" smtClean="0"/>
              <a:t>Understand the concepts related to network engineering and network engineers.</a:t>
            </a:r>
            <a:endParaRPr lang="en-US" dirty="0"/>
          </a:p>
        </p:txBody>
      </p:sp>
    </p:spTree>
    <p:extLst>
      <p:ext uri="{BB962C8B-B14F-4D97-AF65-F5344CB8AC3E}">
        <p14:creationId xmlns:p14="http://schemas.microsoft.com/office/powerpoint/2010/main" val="3885932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lang="en-US">
                <a:latin typeface="Huawei Sans" panose="020C0503030203020204" pitchFamily="34" charset="0"/>
              </a:rPr>
              <a:t>Huawei Device Icons</a:t>
            </a:r>
          </a:p>
        </p:txBody>
      </p:sp>
      <p:sp>
        <p:nvSpPr>
          <p:cNvPr id="4" name="TextBox 4"/>
          <p:cNvSpPr txBox="1"/>
          <p:nvPr/>
        </p:nvSpPr>
        <p:spPr>
          <a:xfrm>
            <a:off x="546333" y="2537721"/>
            <a:ext cx="919313" cy="307777"/>
          </a:xfrm>
          <a:prstGeom prst="rect">
            <a:avLst/>
          </a:prstGeom>
          <a:noFill/>
        </p:spPr>
        <p:txBody>
          <a:bodyPr wrap="square" rtlCol="0">
            <a:noAutofit/>
          </a:bodyPr>
          <a:lstStyle/>
          <a:p>
            <a:pPr algn="ctr" fontAlgn="ctr"/>
            <a:r>
              <a:rPr lang="en-US" sz="1400" dirty="0">
                <a:latin typeface="Huawei Sans" panose="020C0503030203020204" pitchFamily="34" charset="0"/>
              </a:rPr>
              <a:t>General router</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21" y="1841573"/>
            <a:ext cx="658537" cy="540000"/>
          </a:xfrm>
          <a:prstGeom prst="rect">
            <a:avLst/>
          </a:prstGeom>
          <a:solidFill>
            <a:srgbClr val="E9F9FD"/>
          </a:solidFill>
        </p:spPr>
      </p:pic>
      <p:sp>
        <p:nvSpPr>
          <p:cNvPr id="7" name="TextBox 126"/>
          <p:cNvSpPr txBox="1"/>
          <p:nvPr/>
        </p:nvSpPr>
        <p:spPr>
          <a:xfrm>
            <a:off x="1531330" y="2537721"/>
            <a:ext cx="1234564" cy="523220"/>
          </a:xfrm>
          <a:prstGeom prst="rect">
            <a:avLst/>
          </a:prstGeom>
          <a:noFill/>
        </p:spPr>
        <p:txBody>
          <a:bodyPr wrap="square" rtlCol="0">
            <a:noAutofit/>
          </a:bodyPr>
          <a:lstStyle/>
          <a:p>
            <a:pPr algn="ctr" fontAlgn="ctr"/>
            <a:r>
              <a:rPr lang="en-US" sz="1400">
                <a:latin typeface="Huawei Sans" panose="020C0503030203020204" pitchFamily="34" charset="0"/>
              </a:rPr>
              <a:t>General switch</a:t>
            </a:r>
          </a:p>
        </p:txBody>
      </p:sp>
      <p:sp>
        <p:nvSpPr>
          <p:cNvPr id="8" name="TextBox 129"/>
          <p:cNvSpPr txBox="1"/>
          <p:nvPr/>
        </p:nvSpPr>
        <p:spPr>
          <a:xfrm>
            <a:off x="2659159" y="2537721"/>
            <a:ext cx="1232407" cy="307777"/>
          </a:xfrm>
          <a:prstGeom prst="rect">
            <a:avLst/>
          </a:prstGeom>
          <a:noFill/>
        </p:spPr>
        <p:txBody>
          <a:bodyPr wrap="square" rtlCol="0">
            <a:noAutofit/>
          </a:bodyPr>
          <a:lstStyle/>
          <a:p>
            <a:pPr algn="ctr" fontAlgn="ctr"/>
            <a:r>
              <a:rPr lang="en-US" sz="1400">
                <a:latin typeface="Huawei Sans" panose="020C0503030203020204" pitchFamily="34" charset="0"/>
              </a:rPr>
              <a:t>Core switch</a:t>
            </a:r>
          </a:p>
        </p:txBody>
      </p:sp>
      <p:sp>
        <p:nvSpPr>
          <p:cNvPr id="9" name="TextBox 132"/>
          <p:cNvSpPr txBox="1"/>
          <p:nvPr/>
        </p:nvSpPr>
        <p:spPr>
          <a:xfrm>
            <a:off x="3777797" y="2537721"/>
            <a:ext cx="1327438" cy="523220"/>
          </a:xfrm>
          <a:prstGeom prst="rect">
            <a:avLst/>
          </a:prstGeom>
          <a:noFill/>
        </p:spPr>
        <p:txBody>
          <a:bodyPr wrap="square" rtlCol="0">
            <a:noAutofit/>
          </a:bodyPr>
          <a:lstStyle/>
          <a:p>
            <a:pPr algn="ctr" fontAlgn="ctr"/>
            <a:r>
              <a:rPr lang="en-US" sz="1400">
                <a:latin typeface="Huawei Sans" panose="020C0503030203020204" pitchFamily="34" charset="0"/>
              </a:rPr>
              <a:t>Aggregation switch</a:t>
            </a:r>
          </a:p>
        </p:txBody>
      </p:sp>
      <p:sp>
        <p:nvSpPr>
          <p:cNvPr id="10" name="TextBox 135"/>
          <p:cNvSpPr txBox="1"/>
          <p:nvPr/>
        </p:nvSpPr>
        <p:spPr>
          <a:xfrm>
            <a:off x="5133188" y="2537721"/>
            <a:ext cx="906748" cy="307777"/>
          </a:xfrm>
          <a:prstGeom prst="rect">
            <a:avLst/>
          </a:prstGeom>
          <a:noFill/>
        </p:spPr>
        <p:txBody>
          <a:bodyPr wrap="square" rtlCol="0">
            <a:noAutofit/>
          </a:bodyPr>
          <a:lstStyle/>
          <a:p>
            <a:pPr algn="ctr" fontAlgn="ctr"/>
            <a:r>
              <a:rPr lang="en-US" sz="1400" dirty="0">
                <a:latin typeface="Huawei Sans" panose="020C0503030203020204" pitchFamily="34" charset="0"/>
              </a:rPr>
              <a:t>Access switch</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6094" y="1841573"/>
            <a:ext cx="658537" cy="5400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2248" y="1841573"/>
            <a:ext cx="658537" cy="540000"/>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7294" y="1841573"/>
            <a:ext cx="658537" cy="540000"/>
          </a:xfrm>
          <a:prstGeom prst="rect">
            <a:avLst/>
          </a:prstGeom>
        </p:spPr>
      </p:pic>
      <p:pic>
        <p:nvPicPr>
          <p:cNvPr id="14" name="图片 13" descr="通用交换机.png"/>
          <p:cNvPicPr>
            <a:picLocks noChangeAspect="1"/>
          </p:cNvPicPr>
          <p:nvPr/>
        </p:nvPicPr>
        <p:blipFill>
          <a:blip r:embed="rId7" cstate="print"/>
          <a:stretch>
            <a:fillRect/>
          </a:stretch>
        </p:blipFill>
        <p:spPr>
          <a:xfrm>
            <a:off x="1821621" y="1841573"/>
            <a:ext cx="660000" cy="540000"/>
          </a:xfrm>
          <a:prstGeom prst="rect">
            <a:avLst/>
          </a:prstGeom>
          <a:solidFill>
            <a:srgbClr val="E9F9FD"/>
          </a:solidFill>
        </p:spPr>
      </p:pic>
      <p:sp>
        <p:nvSpPr>
          <p:cNvPr id="19" name="TextBox 153"/>
          <p:cNvSpPr txBox="1"/>
          <p:nvPr/>
        </p:nvSpPr>
        <p:spPr>
          <a:xfrm>
            <a:off x="7429267" y="2537721"/>
            <a:ext cx="968043" cy="307777"/>
          </a:xfrm>
          <a:prstGeom prst="rect">
            <a:avLst/>
          </a:prstGeom>
          <a:noFill/>
        </p:spPr>
        <p:txBody>
          <a:bodyPr wrap="square" rtlCol="0">
            <a:noAutofit/>
          </a:bodyPr>
          <a:lstStyle/>
          <a:p>
            <a:pPr algn="ctr" fontAlgn="ctr"/>
            <a:r>
              <a:rPr lang="en-US" sz="1400">
                <a:latin typeface="Huawei Sans" panose="020C0503030203020204" pitchFamily="34" charset="0"/>
              </a:rPr>
              <a:t>Firewall</a:t>
            </a:r>
          </a:p>
        </p:txBody>
      </p:sp>
      <p:sp>
        <p:nvSpPr>
          <p:cNvPr id="20" name="TextBox 61"/>
          <p:cNvSpPr txBox="1"/>
          <p:nvPr/>
        </p:nvSpPr>
        <p:spPr>
          <a:xfrm>
            <a:off x="6022492" y="2537721"/>
            <a:ext cx="1420519" cy="523220"/>
          </a:xfrm>
          <a:prstGeom prst="rect">
            <a:avLst/>
          </a:prstGeom>
          <a:noFill/>
        </p:spPr>
        <p:txBody>
          <a:bodyPr wrap="square" rtlCol="0">
            <a:noAutofit/>
          </a:bodyPr>
          <a:lstStyle/>
          <a:p>
            <a:pPr algn="ctr" fontAlgn="ctr"/>
            <a:r>
              <a:rPr lang="en-US" sz="1400">
                <a:latin typeface="Huawei Sans" panose="020C0503030203020204" pitchFamily="34" charset="0"/>
              </a:rPr>
              <a:t>Stacked switches</a:t>
            </a:r>
          </a:p>
        </p:txBody>
      </p:sp>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3554" y="1841573"/>
            <a:ext cx="659469" cy="540000"/>
          </a:xfrm>
          <a:prstGeom prst="rect">
            <a:avLst/>
          </a:prstGeom>
        </p:spPr>
      </p:pic>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3483" y="1841573"/>
            <a:ext cx="658537" cy="540000"/>
          </a:xfrm>
          <a:prstGeom prst="rect">
            <a:avLst/>
          </a:prstGeom>
        </p:spPr>
      </p:pic>
      <p:sp>
        <p:nvSpPr>
          <p:cNvPr id="25" name="TextBox 99"/>
          <p:cNvSpPr txBox="1"/>
          <p:nvPr/>
        </p:nvSpPr>
        <p:spPr>
          <a:xfrm>
            <a:off x="9590467" y="2537721"/>
            <a:ext cx="1181690" cy="307777"/>
          </a:xfrm>
          <a:prstGeom prst="rect">
            <a:avLst/>
          </a:prstGeom>
          <a:noFill/>
        </p:spPr>
        <p:txBody>
          <a:bodyPr wrap="square" rtlCol="0">
            <a:noAutofit/>
          </a:bodyPr>
          <a:lstStyle/>
          <a:p>
            <a:pPr algn="ctr" fontAlgn="ctr"/>
            <a:r>
              <a:rPr lang="en-US" sz="1400">
                <a:latin typeface="Huawei Sans" panose="020C0503030203020204" pitchFamily="34" charset="0"/>
              </a:rPr>
              <a:t>AP</a:t>
            </a:r>
          </a:p>
        </p:txBody>
      </p:sp>
      <p:sp>
        <p:nvSpPr>
          <p:cNvPr id="26" name="TextBox 81"/>
          <p:cNvSpPr txBox="1"/>
          <p:nvPr/>
        </p:nvSpPr>
        <p:spPr>
          <a:xfrm>
            <a:off x="8379165" y="2537721"/>
            <a:ext cx="1383627" cy="307777"/>
          </a:xfrm>
          <a:prstGeom prst="rect">
            <a:avLst/>
          </a:prstGeom>
          <a:noFill/>
        </p:spPr>
        <p:txBody>
          <a:bodyPr wrap="square" rtlCol="0">
            <a:noAutofit/>
          </a:bodyPr>
          <a:lstStyle/>
          <a:p>
            <a:pPr algn="ctr" fontAlgn="ctr"/>
            <a:r>
              <a:rPr lang="en-US" sz="1400">
                <a:latin typeface="Huawei Sans" panose="020C0503030203020204" pitchFamily="34" charset="0"/>
              </a:rPr>
              <a:t>General NMS</a:t>
            </a:r>
          </a:p>
        </p:txBody>
      </p:sp>
      <p:pic>
        <p:nvPicPr>
          <p:cNvPr id="28" name="图片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41710" y="1841573"/>
            <a:ext cx="658537" cy="540000"/>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52044" y="1841573"/>
            <a:ext cx="658537" cy="540000"/>
          </a:xfrm>
          <a:prstGeom prst="rect">
            <a:avLst/>
          </a:prstGeom>
        </p:spPr>
      </p:pic>
      <p:sp>
        <p:nvSpPr>
          <p:cNvPr id="34" name="TextBox 129"/>
          <p:cNvSpPr txBox="1"/>
          <p:nvPr/>
        </p:nvSpPr>
        <p:spPr>
          <a:xfrm>
            <a:off x="466714" y="5634036"/>
            <a:ext cx="1078551" cy="307777"/>
          </a:xfrm>
          <a:prstGeom prst="rect">
            <a:avLst/>
          </a:prstGeom>
          <a:noFill/>
        </p:spPr>
        <p:txBody>
          <a:bodyPr wrap="square" rtlCol="0">
            <a:noAutofit/>
          </a:bodyPr>
          <a:lstStyle/>
          <a:p>
            <a:pPr algn="ctr" fontAlgn="ctr"/>
            <a:r>
              <a:rPr lang="en-US" sz="1400">
                <a:latin typeface="Huawei Sans" panose="020C0503030203020204" pitchFamily="34" charset="0"/>
              </a:rPr>
              <a:t>Internet</a:t>
            </a:r>
          </a:p>
        </p:txBody>
      </p:sp>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019" y="4975009"/>
            <a:ext cx="1071941" cy="540000"/>
          </a:xfrm>
          <a:prstGeom prst="rect">
            <a:avLst/>
          </a:prstGeom>
        </p:spPr>
      </p:pic>
      <p:sp>
        <p:nvSpPr>
          <p:cNvPr id="40" name="TextBox 102"/>
          <p:cNvSpPr txBox="1"/>
          <p:nvPr/>
        </p:nvSpPr>
        <p:spPr>
          <a:xfrm>
            <a:off x="2187657" y="5634036"/>
            <a:ext cx="1068726" cy="523220"/>
          </a:xfrm>
          <a:prstGeom prst="rect">
            <a:avLst/>
          </a:prstGeom>
          <a:noFill/>
        </p:spPr>
        <p:txBody>
          <a:bodyPr wrap="square" rtlCol="0">
            <a:noAutofit/>
          </a:bodyPr>
          <a:lstStyle/>
          <a:p>
            <a:pPr algn="ctr" fontAlgn="ctr"/>
            <a:r>
              <a:rPr lang="en-US" sz="1400" dirty="0">
                <a:latin typeface="Huawei Sans" panose="020C0503030203020204" pitchFamily="34" charset="0"/>
              </a:rPr>
              <a:t>Network cloud 1</a:t>
            </a:r>
          </a:p>
        </p:txBody>
      </p:sp>
      <p:pic>
        <p:nvPicPr>
          <p:cNvPr id="42" name="图片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43583" y="5002438"/>
            <a:ext cx="940344" cy="540000"/>
          </a:xfrm>
          <a:prstGeom prst="rect">
            <a:avLst/>
          </a:prstGeom>
        </p:spPr>
      </p:pic>
      <p:sp>
        <p:nvSpPr>
          <p:cNvPr id="49" name="TextBox 4"/>
          <p:cNvSpPr txBox="1"/>
          <p:nvPr/>
        </p:nvSpPr>
        <p:spPr>
          <a:xfrm>
            <a:off x="3745331" y="4146419"/>
            <a:ext cx="1392370" cy="523220"/>
          </a:xfrm>
          <a:prstGeom prst="rect">
            <a:avLst/>
          </a:prstGeom>
          <a:noFill/>
        </p:spPr>
        <p:txBody>
          <a:bodyPr wrap="square" rtlCol="0">
            <a:noAutofit/>
          </a:bodyPr>
          <a:lstStyle/>
          <a:p>
            <a:pPr algn="ctr" fontAlgn="ctr"/>
            <a:r>
              <a:rPr lang="en-US" sz="1400" dirty="0">
                <a:latin typeface="Huawei Sans" panose="020C0503030203020204" pitchFamily="34" charset="0"/>
              </a:rPr>
              <a:t>Authentication server</a:t>
            </a:r>
          </a:p>
        </p:txBody>
      </p:sp>
      <p:sp>
        <p:nvSpPr>
          <p:cNvPr id="50" name="TextBox 108"/>
          <p:cNvSpPr txBox="1"/>
          <p:nvPr/>
        </p:nvSpPr>
        <p:spPr>
          <a:xfrm>
            <a:off x="2607796" y="4146419"/>
            <a:ext cx="1335132" cy="307777"/>
          </a:xfrm>
          <a:prstGeom prst="rect">
            <a:avLst/>
          </a:prstGeom>
          <a:noFill/>
        </p:spPr>
        <p:txBody>
          <a:bodyPr wrap="square" rtlCol="0">
            <a:noAutofit/>
          </a:bodyPr>
          <a:lstStyle/>
          <a:p>
            <a:pPr algn="ctr" fontAlgn="ctr"/>
            <a:r>
              <a:rPr lang="en-US" sz="1400">
                <a:latin typeface="Huawei Sans" panose="020C0503030203020204" pitchFamily="34" charset="0"/>
              </a:rPr>
              <a:t>FTP server</a:t>
            </a:r>
          </a:p>
        </p:txBody>
      </p:sp>
      <p:sp>
        <p:nvSpPr>
          <p:cNvPr id="52" name="TextBox 153"/>
          <p:cNvSpPr txBox="1"/>
          <p:nvPr/>
        </p:nvSpPr>
        <p:spPr>
          <a:xfrm>
            <a:off x="348825" y="4146419"/>
            <a:ext cx="1314329" cy="523220"/>
          </a:xfrm>
          <a:prstGeom prst="rect">
            <a:avLst/>
          </a:prstGeom>
          <a:noFill/>
        </p:spPr>
        <p:txBody>
          <a:bodyPr wrap="square" rtlCol="0">
            <a:noAutofit/>
          </a:bodyPr>
          <a:lstStyle/>
          <a:p>
            <a:pPr algn="ctr" fontAlgn="ctr"/>
            <a:r>
              <a:rPr lang="en-US" sz="1400" dirty="0">
                <a:latin typeface="Huawei Sans" panose="020C0503030203020204" pitchFamily="34" charset="0"/>
              </a:rPr>
              <a:t>General server</a:t>
            </a:r>
          </a:p>
        </p:txBody>
      </p:sp>
      <p:pic>
        <p:nvPicPr>
          <p:cNvPr id="54" name="图片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6721" y="3487539"/>
            <a:ext cx="658537" cy="540000"/>
          </a:xfrm>
          <a:prstGeom prst="rect">
            <a:avLst/>
          </a:prstGeom>
        </p:spPr>
      </p:pic>
      <p:pic>
        <p:nvPicPr>
          <p:cNvPr id="55" name="图片 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12248" y="3487539"/>
            <a:ext cx="658537" cy="540000"/>
          </a:xfrm>
          <a:prstGeom prst="rect">
            <a:avLst/>
          </a:prstGeom>
        </p:spPr>
      </p:pic>
      <p:pic>
        <p:nvPicPr>
          <p:cNvPr id="57" name="图片 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46094" y="3487539"/>
            <a:ext cx="658537" cy="540000"/>
          </a:xfrm>
          <a:prstGeom prst="rect">
            <a:avLst/>
          </a:prstGeom>
        </p:spPr>
      </p:pic>
      <p:sp>
        <p:nvSpPr>
          <p:cNvPr id="64" name="TextBox 4"/>
          <p:cNvSpPr txBox="1"/>
          <p:nvPr/>
        </p:nvSpPr>
        <p:spPr>
          <a:xfrm>
            <a:off x="5944580" y="4146419"/>
            <a:ext cx="1576342" cy="523220"/>
          </a:xfrm>
          <a:prstGeom prst="rect">
            <a:avLst/>
          </a:prstGeom>
          <a:noFill/>
        </p:spPr>
        <p:txBody>
          <a:bodyPr wrap="square" rtlCol="0">
            <a:noAutofit/>
          </a:bodyPr>
          <a:lstStyle/>
          <a:p>
            <a:pPr algn="ctr" fontAlgn="ctr"/>
            <a:r>
              <a:rPr lang="en-US" sz="1400" dirty="0">
                <a:latin typeface="Huawei Sans" panose="020C0503030203020204" pitchFamily="34" charset="0"/>
              </a:rPr>
              <a:t>Enterprise network user</a:t>
            </a:r>
          </a:p>
        </p:txBody>
      </p:sp>
      <p:sp>
        <p:nvSpPr>
          <p:cNvPr id="65" name="TextBox 87"/>
          <p:cNvSpPr txBox="1"/>
          <p:nvPr/>
        </p:nvSpPr>
        <p:spPr>
          <a:xfrm>
            <a:off x="4889112" y="4146419"/>
            <a:ext cx="1394900" cy="307777"/>
          </a:xfrm>
          <a:prstGeom prst="rect">
            <a:avLst/>
          </a:prstGeom>
          <a:noFill/>
        </p:spPr>
        <p:txBody>
          <a:bodyPr wrap="square" rtlCol="0">
            <a:noAutofit/>
          </a:bodyPr>
          <a:lstStyle/>
          <a:p>
            <a:pPr algn="ctr" fontAlgn="ctr"/>
            <a:r>
              <a:rPr lang="en-US" sz="1400">
                <a:latin typeface="Huawei Sans" panose="020C0503030203020204" pitchFamily="34" charset="0"/>
              </a:rPr>
              <a:t>PN user</a:t>
            </a:r>
          </a:p>
        </p:txBody>
      </p:sp>
      <p:sp>
        <p:nvSpPr>
          <p:cNvPr id="66" name="TextBox 96"/>
          <p:cNvSpPr txBox="1"/>
          <p:nvPr/>
        </p:nvSpPr>
        <p:spPr>
          <a:xfrm>
            <a:off x="7416165" y="4146419"/>
            <a:ext cx="994247" cy="307777"/>
          </a:xfrm>
          <a:prstGeom prst="rect">
            <a:avLst/>
          </a:prstGeom>
          <a:noFill/>
        </p:spPr>
        <p:txBody>
          <a:bodyPr wrap="square" rtlCol="0">
            <a:noAutofit/>
          </a:bodyPr>
          <a:lstStyle/>
          <a:p>
            <a:pPr algn="ctr" fontAlgn="ctr"/>
            <a:r>
              <a:rPr lang="en-US" sz="1400" dirty="0">
                <a:latin typeface="Huawei Sans" panose="020C0503030203020204" pitchFamily="34" charset="0"/>
              </a:rPr>
              <a:t>Enterprise</a:t>
            </a:r>
          </a:p>
        </p:txBody>
      </p:sp>
      <p:pic>
        <p:nvPicPr>
          <p:cNvPr id="67" name="图片 6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57294" y="3487539"/>
            <a:ext cx="658537" cy="540000"/>
          </a:xfrm>
          <a:prstGeom prst="rect">
            <a:avLst/>
          </a:prstGeom>
        </p:spPr>
      </p:pic>
      <p:pic>
        <p:nvPicPr>
          <p:cNvPr id="68" name="图片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403483" y="3487539"/>
            <a:ext cx="658537" cy="540000"/>
          </a:xfrm>
          <a:prstGeom prst="rect">
            <a:avLst/>
          </a:prstGeom>
        </p:spPr>
      </p:pic>
      <p:pic>
        <p:nvPicPr>
          <p:cNvPr id="69" name="图片 6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84020" y="3487539"/>
            <a:ext cx="658537" cy="540000"/>
          </a:xfrm>
          <a:prstGeom prst="rect">
            <a:avLst/>
          </a:prstGeom>
        </p:spPr>
      </p:pic>
      <p:pic>
        <p:nvPicPr>
          <p:cNvPr id="70" name="图片 6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983215" y="1841573"/>
            <a:ext cx="410973" cy="540000"/>
          </a:xfrm>
          <a:prstGeom prst="rect">
            <a:avLst/>
          </a:prstGeom>
        </p:spPr>
      </p:pic>
      <p:sp>
        <p:nvSpPr>
          <p:cNvPr id="71" name="TextBox 108"/>
          <p:cNvSpPr txBox="1"/>
          <p:nvPr/>
        </p:nvSpPr>
        <p:spPr>
          <a:xfrm>
            <a:off x="10727659" y="2537721"/>
            <a:ext cx="922084" cy="738664"/>
          </a:xfrm>
          <a:prstGeom prst="rect">
            <a:avLst/>
          </a:prstGeom>
          <a:noFill/>
        </p:spPr>
        <p:txBody>
          <a:bodyPr wrap="square" rtlCol="0">
            <a:noAutofit/>
          </a:bodyPr>
          <a:lstStyle/>
          <a:p>
            <a:pPr algn="ctr" fontAlgn="ctr"/>
            <a:r>
              <a:rPr lang="en-US" sz="1400" dirty="0">
                <a:latin typeface="Huawei Sans" panose="020C0503030203020204" pitchFamily="34" charset="0"/>
              </a:rPr>
              <a:t>Base station</a:t>
            </a:r>
          </a:p>
        </p:txBody>
      </p:sp>
      <p:pic>
        <p:nvPicPr>
          <p:cNvPr id="72" name="图片 7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41710" y="3487539"/>
            <a:ext cx="658537" cy="540000"/>
          </a:xfrm>
          <a:prstGeom prst="rect">
            <a:avLst/>
          </a:prstGeom>
        </p:spPr>
      </p:pic>
      <p:sp>
        <p:nvSpPr>
          <p:cNvPr id="73" name="TextBox 105"/>
          <p:cNvSpPr txBox="1"/>
          <p:nvPr/>
        </p:nvSpPr>
        <p:spPr>
          <a:xfrm>
            <a:off x="8435205" y="4146419"/>
            <a:ext cx="1271546" cy="307777"/>
          </a:xfrm>
          <a:prstGeom prst="rect">
            <a:avLst/>
          </a:prstGeom>
          <a:noFill/>
        </p:spPr>
        <p:txBody>
          <a:bodyPr wrap="square" rtlCol="0">
            <a:noAutofit/>
          </a:bodyPr>
          <a:lstStyle/>
          <a:p>
            <a:pPr algn="ctr" fontAlgn="ctr"/>
            <a:r>
              <a:rPr lang="en-US" sz="1400">
                <a:latin typeface="Huawei Sans" panose="020C0503030203020204" pitchFamily="34" charset="0"/>
              </a:rPr>
              <a:t>Business trip</a:t>
            </a:r>
          </a:p>
        </p:txBody>
      </p:sp>
      <p:sp>
        <p:nvSpPr>
          <p:cNvPr id="74" name="TextBox 123"/>
          <p:cNvSpPr txBox="1"/>
          <p:nvPr/>
        </p:nvSpPr>
        <p:spPr>
          <a:xfrm>
            <a:off x="6596934" y="5634036"/>
            <a:ext cx="1271381" cy="307777"/>
          </a:xfrm>
          <a:prstGeom prst="rect">
            <a:avLst/>
          </a:prstGeom>
          <a:noFill/>
        </p:spPr>
        <p:txBody>
          <a:bodyPr wrap="square" rtlCol="0">
            <a:noAutofit/>
          </a:bodyPr>
          <a:lstStyle/>
          <a:p>
            <a:pPr algn="ctr" fontAlgn="ctr"/>
            <a:r>
              <a:rPr lang="en-US" sz="1400">
                <a:latin typeface="Huawei Sans" panose="020C0503030203020204" pitchFamily="34" charset="0"/>
              </a:rPr>
              <a:t>PC</a:t>
            </a:r>
          </a:p>
        </p:txBody>
      </p:sp>
      <p:sp>
        <p:nvSpPr>
          <p:cNvPr id="75" name="TextBox 126"/>
          <p:cNvSpPr txBox="1"/>
          <p:nvPr/>
        </p:nvSpPr>
        <p:spPr>
          <a:xfrm>
            <a:off x="8049908" y="5634036"/>
            <a:ext cx="1068726" cy="307777"/>
          </a:xfrm>
          <a:prstGeom prst="rect">
            <a:avLst/>
          </a:prstGeom>
          <a:noFill/>
        </p:spPr>
        <p:txBody>
          <a:bodyPr wrap="square" rtlCol="0">
            <a:noAutofit/>
          </a:bodyPr>
          <a:lstStyle/>
          <a:p>
            <a:pPr algn="ctr" fontAlgn="ctr"/>
            <a:r>
              <a:rPr lang="en-US" sz="1400">
                <a:latin typeface="Huawei Sans" panose="020C0503030203020204" pitchFamily="34" charset="0"/>
              </a:rPr>
              <a:t>Pad</a:t>
            </a:r>
          </a:p>
        </p:txBody>
      </p:sp>
      <p:sp>
        <p:nvSpPr>
          <p:cNvPr id="76" name="TextBox 129"/>
          <p:cNvSpPr txBox="1"/>
          <p:nvPr/>
        </p:nvSpPr>
        <p:spPr>
          <a:xfrm>
            <a:off x="9288424" y="5634036"/>
            <a:ext cx="1078551" cy="523220"/>
          </a:xfrm>
          <a:prstGeom prst="rect">
            <a:avLst/>
          </a:prstGeom>
          <a:noFill/>
        </p:spPr>
        <p:txBody>
          <a:bodyPr wrap="square" rtlCol="0">
            <a:noAutofit/>
          </a:bodyPr>
          <a:lstStyle/>
          <a:p>
            <a:pPr algn="ctr" fontAlgn="ctr"/>
            <a:r>
              <a:rPr lang="en-US" sz="1400">
                <a:latin typeface="Huawei Sans" panose="020C0503030203020204" pitchFamily="34" charset="0"/>
              </a:rPr>
              <a:t>Mobile phone</a:t>
            </a:r>
          </a:p>
        </p:txBody>
      </p:sp>
      <p:sp>
        <p:nvSpPr>
          <p:cNvPr id="77" name="TextBox 132"/>
          <p:cNvSpPr txBox="1"/>
          <p:nvPr/>
        </p:nvSpPr>
        <p:spPr>
          <a:xfrm>
            <a:off x="10538777" y="5634036"/>
            <a:ext cx="1299849" cy="307777"/>
          </a:xfrm>
          <a:prstGeom prst="rect">
            <a:avLst/>
          </a:prstGeom>
          <a:noFill/>
        </p:spPr>
        <p:txBody>
          <a:bodyPr wrap="square" rtlCol="0">
            <a:noAutofit/>
          </a:bodyPr>
          <a:lstStyle/>
          <a:p>
            <a:pPr algn="ctr" fontAlgn="ctr"/>
            <a:r>
              <a:rPr lang="en-US" sz="1400">
                <a:latin typeface="Huawei Sans" panose="020C0503030203020204" pitchFamily="34" charset="0"/>
              </a:rPr>
              <a:t>Laptop</a:t>
            </a:r>
          </a:p>
        </p:txBody>
      </p:sp>
      <p:pic>
        <p:nvPicPr>
          <p:cNvPr id="78" name="图片 77" descr="故障链路.png"/>
          <p:cNvPicPr>
            <a:picLocks noChangeAspect="1"/>
          </p:cNvPicPr>
          <p:nvPr/>
        </p:nvPicPr>
        <p:blipFill>
          <a:blip r:embed="rId22" cstate="print"/>
          <a:stretch>
            <a:fillRect/>
          </a:stretch>
        </p:blipFill>
        <p:spPr>
          <a:xfrm>
            <a:off x="8300997" y="4977874"/>
            <a:ext cx="724172" cy="540000"/>
          </a:xfrm>
          <a:prstGeom prst="rect">
            <a:avLst/>
          </a:prstGeom>
        </p:spPr>
      </p:pic>
      <p:pic>
        <p:nvPicPr>
          <p:cNvPr id="79" name="图片 78" descr="SAN网络-蓝.png"/>
          <p:cNvPicPr>
            <a:picLocks noChangeAspect="1"/>
          </p:cNvPicPr>
          <p:nvPr/>
        </p:nvPicPr>
        <p:blipFill>
          <a:blip r:embed="rId23" cstate="print"/>
          <a:stretch>
            <a:fillRect/>
          </a:stretch>
        </p:blipFill>
        <p:spPr>
          <a:xfrm>
            <a:off x="9726792" y="4960052"/>
            <a:ext cx="329610" cy="540000"/>
          </a:xfrm>
          <a:prstGeom prst="rect">
            <a:avLst/>
          </a:prstGeom>
        </p:spPr>
      </p:pic>
      <p:pic>
        <p:nvPicPr>
          <p:cNvPr id="80" name="图片 79" descr="IP电话.png"/>
          <p:cNvPicPr>
            <a:picLocks noChangeAspect="1"/>
          </p:cNvPicPr>
          <p:nvPr/>
        </p:nvPicPr>
        <p:blipFill>
          <a:blip r:embed="rId24" cstate="print"/>
          <a:stretch>
            <a:fillRect/>
          </a:stretch>
        </p:blipFill>
        <p:spPr>
          <a:xfrm>
            <a:off x="5620213" y="4925408"/>
            <a:ext cx="574412" cy="540000"/>
          </a:xfrm>
          <a:prstGeom prst="rect">
            <a:avLst/>
          </a:prstGeom>
        </p:spPr>
      </p:pic>
      <p:pic>
        <p:nvPicPr>
          <p:cNvPr id="81" name="图片 80" descr="PC.png"/>
          <p:cNvPicPr>
            <a:picLocks noChangeAspect="1"/>
          </p:cNvPicPr>
          <p:nvPr/>
        </p:nvPicPr>
        <p:blipFill>
          <a:blip r:embed="rId25" cstate="print"/>
          <a:stretch>
            <a:fillRect/>
          </a:stretch>
        </p:blipFill>
        <p:spPr>
          <a:xfrm>
            <a:off x="6896248" y="4972208"/>
            <a:ext cx="703126" cy="540000"/>
          </a:xfrm>
          <a:prstGeom prst="rect">
            <a:avLst/>
          </a:prstGeom>
        </p:spPr>
      </p:pic>
      <p:pic>
        <p:nvPicPr>
          <p:cNvPr id="82" name="图片 81" descr="笔记本电脑.png"/>
          <p:cNvPicPr>
            <a:picLocks noChangeAspect="1"/>
          </p:cNvPicPr>
          <p:nvPr/>
        </p:nvPicPr>
        <p:blipFill>
          <a:blip r:embed="rId26" cstate="print"/>
          <a:stretch>
            <a:fillRect/>
          </a:stretch>
        </p:blipFill>
        <p:spPr>
          <a:xfrm>
            <a:off x="10758027" y="5010008"/>
            <a:ext cx="861349" cy="540000"/>
          </a:xfrm>
          <a:prstGeom prst="rect">
            <a:avLst/>
          </a:prstGeom>
        </p:spPr>
      </p:pic>
      <p:sp>
        <p:nvSpPr>
          <p:cNvPr id="83" name="TextBox 150"/>
          <p:cNvSpPr txBox="1"/>
          <p:nvPr/>
        </p:nvSpPr>
        <p:spPr>
          <a:xfrm>
            <a:off x="5156933" y="5634036"/>
            <a:ext cx="1520577" cy="307777"/>
          </a:xfrm>
          <a:prstGeom prst="rect">
            <a:avLst/>
          </a:prstGeom>
          <a:noFill/>
        </p:spPr>
        <p:txBody>
          <a:bodyPr wrap="square" rtlCol="0">
            <a:noAutofit/>
          </a:bodyPr>
          <a:lstStyle/>
          <a:p>
            <a:pPr algn="ctr" fontAlgn="ctr"/>
            <a:r>
              <a:rPr lang="en-US" sz="1400">
                <a:latin typeface="Huawei Sans" panose="020C0503030203020204" pitchFamily="34" charset="0"/>
              </a:rPr>
              <a:t>IP phone</a:t>
            </a:r>
          </a:p>
        </p:txBody>
      </p:sp>
      <p:pic>
        <p:nvPicPr>
          <p:cNvPr id="89" name="图片 88" descr="AC-蓝.png"/>
          <p:cNvPicPr>
            <a:picLocks noChangeAspect="1"/>
          </p:cNvPicPr>
          <p:nvPr/>
        </p:nvPicPr>
        <p:blipFill>
          <a:blip r:embed="rId27" cstate="print"/>
          <a:stretch>
            <a:fillRect/>
          </a:stretch>
        </p:blipFill>
        <p:spPr>
          <a:xfrm>
            <a:off x="9851312" y="3487539"/>
            <a:ext cx="660000" cy="540000"/>
          </a:xfrm>
          <a:prstGeom prst="rect">
            <a:avLst/>
          </a:prstGeom>
        </p:spPr>
      </p:pic>
      <p:sp>
        <p:nvSpPr>
          <p:cNvPr id="90" name="TextBox 78"/>
          <p:cNvSpPr txBox="1"/>
          <p:nvPr/>
        </p:nvSpPr>
        <p:spPr>
          <a:xfrm>
            <a:off x="9880669" y="4146419"/>
            <a:ext cx="601286" cy="307777"/>
          </a:xfrm>
          <a:prstGeom prst="rect">
            <a:avLst/>
          </a:prstGeom>
          <a:noFill/>
        </p:spPr>
        <p:txBody>
          <a:bodyPr wrap="square" rtlCol="0">
            <a:noAutofit/>
          </a:bodyPr>
          <a:lstStyle/>
          <a:p>
            <a:pPr algn="ctr" fontAlgn="ctr"/>
            <a:r>
              <a:rPr lang="en-US" sz="1400">
                <a:latin typeface="Huawei Sans" panose="020C0503030203020204" pitchFamily="34" charset="0"/>
              </a:rPr>
              <a:t>AC</a:t>
            </a:r>
          </a:p>
        </p:txBody>
      </p:sp>
      <p:pic>
        <p:nvPicPr>
          <p:cNvPr id="92" name="图片 91" descr="wifi信号蓝.png"/>
          <p:cNvPicPr>
            <a:picLocks noChangeAspect="1"/>
          </p:cNvPicPr>
          <p:nvPr/>
        </p:nvPicPr>
        <p:blipFill>
          <a:blip r:embed="rId28" cstate="print"/>
          <a:stretch>
            <a:fillRect/>
          </a:stretch>
        </p:blipFill>
        <p:spPr>
          <a:xfrm>
            <a:off x="10866255" y="3487539"/>
            <a:ext cx="644892" cy="540000"/>
          </a:xfrm>
          <a:prstGeom prst="rect">
            <a:avLst/>
          </a:prstGeom>
        </p:spPr>
      </p:pic>
      <p:sp>
        <p:nvSpPr>
          <p:cNvPr id="93" name="TextBox 81"/>
          <p:cNvSpPr txBox="1"/>
          <p:nvPr/>
        </p:nvSpPr>
        <p:spPr>
          <a:xfrm>
            <a:off x="10548926" y="4146419"/>
            <a:ext cx="1279551" cy="307777"/>
          </a:xfrm>
          <a:prstGeom prst="rect">
            <a:avLst/>
          </a:prstGeom>
          <a:noFill/>
        </p:spPr>
        <p:txBody>
          <a:bodyPr wrap="square" rtlCol="0">
            <a:noAutofit/>
          </a:bodyPr>
          <a:lstStyle/>
          <a:p>
            <a:pPr algn="ctr" fontAlgn="ctr"/>
            <a:r>
              <a:rPr lang="en-US" sz="1400" smtClean="0">
                <a:latin typeface="Huawei Sans" panose="020C0503030203020204" pitchFamily="34" charset="0"/>
              </a:rPr>
              <a:t>Wi-Fi </a:t>
            </a:r>
            <a:r>
              <a:rPr lang="en-US" sz="1400">
                <a:latin typeface="Huawei Sans" panose="020C0503030203020204" pitchFamily="34" charset="0"/>
              </a:rPr>
              <a:t>signals</a:t>
            </a:r>
          </a:p>
        </p:txBody>
      </p:sp>
      <p:sp>
        <p:nvSpPr>
          <p:cNvPr id="95" name="TextBox 81"/>
          <p:cNvSpPr txBox="1"/>
          <p:nvPr/>
        </p:nvSpPr>
        <p:spPr>
          <a:xfrm>
            <a:off x="1741972" y="4146419"/>
            <a:ext cx="813281" cy="307777"/>
          </a:xfrm>
          <a:prstGeom prst="rect">
            <a:avLst/>
          </a:prstGeom>
          <a:noFill/>
        </p:spPr>
        <p:txBody>
          <a:bodyPr wrap="square" rtlCol="0">
            <a:noAutofit/>
          </a:bodyPr>
          <a:lstStyle/>
          <a:p>
            <a:pPr algn="ctr" fontAlgn="ctr"/>
            <a:r>
              <a:rPr lang="en-US" sz="1400">
                <a:latin typeface="Huawei Sans" panose="020C0503030203020204" pitchFamily="34" charset="0"/>
              </a:rPr>
              <a:t>Cluster</a:t>
            </a:r>
          </a:p>
        </p:txBody>
      </p:sp>
      <p:pic>
        <p:nvPicPr>
          <p:cNvPr id="96" name="图片 9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808729" y="3487539"/>
            <a:ext cx="658537" cy="540000"/>
          </a:xfrm>
          <a:prstGeom prst="rect">
            <a:avLst/>
          </a:prstGeom>
        </p:spPr>
      </p:pic>
      <p:sp>
        <p:nvSpPr>
          <p:cNvPr id="104" name="Freeform 159"/>
          <p:cNvSpPr>
            <a:spLocks noChangeAspect="1"/>
          </p:cNvSpPr>
          <p:nvPr/>
        </p:nvSpPr>
        <p:spPr>
          <a:xfrm flipH="1">
            <a:off x="3885550" y="5036915"/>
            <a:ext cx="1033040" cy="54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106" name="TextBox 102"/>
          <p:cNvSpPr txBox="1"/>
          <p:nvPr/>
        </p:nvSpPr>
        <p:spPr>
          <a:xfrm>
            <a:off x="3871148" y="5634036"/>
            <a:ext cx="1068726" cy="523220"/>
          </a:xfrm>
          <a:prstGeom prst="rect">
            <a:avLst/>
          </a:prstGeom>
          <a:noFill/>
        </p:spPr>
        <p:txBody>
          <a:bodyPr wrap="square" rtlCol="0">
            <a:noAutofit/>
          </a:bodyPr>
          <a:lstStyle/>
          <a:p>
            <a:pPr algn="ctr" fontAlgn="ctr"/>
            <a:r>
              <a:rPr lang="en-US" sz="1400">
                <a:latin typeface="Huawei Sans" panose="020C0503030203020204" pitchFamily="34" charset="0"/>
              </a:rPr>
              <a:t>Network cloud 2</a:t>
            </a:r>
          </a:p>
        </p:txBody>
      </p:sp>
    </p:spTree>
    <p:extLst>
      <p:ext uri="{BB962C8B-B14F-4D97-AF65-F5344CB8AC3E}">
        <p14:creationId xmlns:p14="http://schemas.microsoft.com/office/powerpoint/2010/main" val="2144314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b="1" smtClean="0">
                <a:latin typeface="Huawei Sans" panose="020C0503030203020204" pitchFamily="34" charset="0"/>
              </a:rPr>
              <a:t>Communication and Networks</a:t>
            </a:r>
          </a:p>
          <a:p>
            <a:r>
              <a:rPr lang="en-US" smtClean="0">
                <a:solidFill>
                  <a:schemeClr val="bg1">
                    <a:lumMod val="50000"/>
                  </a:schemeClr>
                </a:solidFill>
                <a:latin typeface="Huawei Sans" panose="020C0503030203020204" pitchFamily="34" charset="0"/>
              </a:rPr>
              <a:t>Network Types and Topology Types</a:t>
            </a:r>
          </a:p>
          <a:p>
            <a:r>
              <a:rPr lang="en-US" smtClean="0">
                <a:solidFill>
                  <a:schemeClr val="bg1">
                    <a:lumMod val="50000"/>
                  </a:schemeClr>
                </a:solidFill>
                <a:latin typeface="Huawei Sans" panose="020C0503030203020204" pitchFamily="34" charset="0"/>
              </a:rPr>
              <a:t>Network Engineering and Network Engineers</a:t>
            </a:r>
            <a:endParaRPr lang="en-US">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956355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a:lnSpc>
                <a:spcPct val="120000"/>
              </a:lnSpc>
              <a:spcBef>
                <a:spcPts val="0"/>
              </a:spcBef>
            </a:pPr>
            <a:r>
              <a:rPr lang="en-US" sz="1800" smtClean="0">
                <a:latin typeface="Huawei Sans" panose="020C0503030203020204" pitchFamily="34" charset="0"/>
              </a:rPr>
              <a:t>Communication refers to the information transfer and exchange between people, between people and things, and between things through a certain medium and behavior.</a:t>
            </a:r>
          </a:p>
          <a:p>
            <a:pPr>
              <a:lnSpc>
                <a:spcPct val="120000"/>
              </a:lnSpc>
              <a:spcBef>
                <a:spcPts val="0"/>
              </a:spcBef>
            </a:pPr>
            <a:r>
              <a:rPr lang="en-US" sz="1800" smtClean="0">
                <a:latin typeface="Huawei Sans" panose="020C0503030203020204" pitchFamily="34" charset="0"/>
              </a:rPr>
              <a:t>Network communication refers to communication between terminal devices through a computer network.</a:t>
            </a:r>
          </a:p>
          <a:p>
            <a:pPr>
              <a:lnSpc>
                <a:spcPct val="120000"/>
              </a:lnSpc>
              <a:spcBef>
                <a:spcPts val="0"/>
              </a:spcBef>
            </a:pPr>
            <a:r>
              <a:rPr lang="en-US" sz="1800" smtClean="0">
                <a:latin typeface="Huawei Sans" panose="020C0503030203020204" pitchFamily="34" charset="0"/>
              </a:rPr>
              <a:t>Examples of network communication:</a:t>
            </a:r>
          </a:p>
          <a:p>
            <a:pPr>
              <a:lnSpc>
                <a:spcPct val="120000"/>
              </a:lnSpc>
              <a:spcBef>
                <a:spcPts val="0"/>
              </a:spcBef>
            </a:pPr>
            <a:endParaRPr lang="zh-CN" altLang="en-US" sz="1800" dirty="0">
              <a:latin typeface="Huawei Sans" panose="020C0503030203020204" pitchFamily="34" charset="0"/>
            </a:endParaRPr>
          </a:p>
        </p:txBody>
      </p:sp>
      <p:sp>
        <p:nvSpPr>
          <p:cNvPr id="3" name="标题 2"/>
          <p:cNvSpPr>
            <a:spLocks noGrp="1"/>
          </p:cNvSpPr>
          <p:nvPr>
            <p:ph type="title"/>
          </p:nvPr>
        </p:nvSpPr>
        <p:spPr/>
        <p:txBody>
          <a:bodyPr wrap="square">
            <a:noAutofit/>
          </a:bodyPr>
          <a:lstStyle/>
          <a:p>
            <a:r>
              <a:rPr lang="en-US" smtClean="0">
                <a:latin typeface="Huawei Sans" panose="020C0503030203020204" pitchFamily="34" charset="0"/>
              </a:rPr>
              <a:t>Concept of Network Communication</a:t>
            </a:r>
            <a:endParaRPr lang="en-US" dirty="0">
              <a:latin typeface="Huawei Sans" panose="020C0503030203020204" pitchFamily="34" charset="0"/>
            </a:endParaRPr>
          </a:p>
        </p:txBody>
      </p:sp>
      <p:pic>
        <p:nvPicPr>
          <p:cNvPr id="7" name="图片 6" descr="PC.png"/>
          <p:cNvPicPr>
            <a:picLocks noChangeAspect="1"/>
          </p:cNvPicPr>
          <p:nvPr/>
        </p:nvPicPr>
        <p:blipFill>
          <a:blip r:embed="rId3" cstate="print"/>
          <a:stretch>
            <a:fillRect/>
          </a:stretch>
        </p:blipFill>
        <p:spPr>
          <a:xfrm>
            <a:off x="1595499" y="3215680"/>
            <a:ext cx="720000" cy="552960"/>
          </a:xfrm>
          <a:prstGeom prst="rect">
            <a:avLst/>
          </a:prstGeom>
        </p:spPr>
      </p:pic>
      <p:cxnSp>
        <p:nvCxnSpPr>
          <p:cNvPr id="8" name="直接连接符 7"/>
          <p:cNvCxnSpPr>
            <a:stCxn id="7" idx="3"/>
            <a:endCxn id="9" idx="1"/>
          </p:cNvCxnSpPr>
          <p:nvPr/>
        </p:nvCxnSpPr>
        <p:spPr bwMode="auto">
          <a:xfrm>
            <a:off x="2315499" y="3492160"/>
            <a:ext cx="208838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descr="PC.png"/>
          <p:cNvPicPr>
            <a:picLocks noChangeAspect="1"/>
          </p:cNvPicPr>
          <p:nvPr/>
        </p:nvPicPr>
        <p:blipFill>
          <a:blip r:embed="rId3" cstate="print"/>
          <a:stretch>
            <a:fillRect/>
          </a:stretch>
        </p:blipFill>
        <p:spPr>
          <a:xfrm>
            <a:off x="4403884" y="3215680"/>
            <a:ext cx="720000" cy="552960"/>
          </a:xfrm>
          <a:prstGeom prst="rect">
            <a:avLst/>
          </a:prstGeom>
        </p:spPr>
      </p:pic>
      <p:sp>
        <p:nvSpPr>
          <p:cNvPr id="10" name="文本框 9"/>
          <p:cNvSpPr txBox="1"/>
          <p:nvPr/>
        </p:nvSpPr>
        <p:spPr bwMode="auto">
          <a:xfrm>
            <a:off x="1265042" y="3920886"/>
            <a:ext cx="4275963" cy="37794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mn-ea"/>
                <a:cs typeface="Arial" pitchFamily="34" charset="0"/>
              </a:rPr>
              <a:t>A. Files are transferred between two computers (terminals) through a network cable.</a:t>
            </a:r>
          </a:p>
        </p:txBody>
      </p:sp>
      <p:pic>
        <p:nvPicPr>
          <p:cNvPr id="11" name="图片 10" descr="PC.png"/>
          <p:cNvPicPr>
            <a:picLocks noChangeAspect="1"/>
          </p:cNvPicPr>
          <p:nvPr/>
        </p:nvPicPr>
        <p:blipFill>
          <a:blip r:embed="rId3" cstate="print"/>
          <a:stretch>
            <a:fillRect/>
          </a:stretch>
        </p:blipFill>
        <p:spPr>
          <a:xfrm>
            <a:off x="6528008" y="4474680"/>
            <a:ext cx="720000" cy="552960"/>
          </a:xfrm>
          <a:prstGeom prst="rect">
            <a:avLst/>
          </a:prstGeom>
        </p:spPr>
      </p:pic>
      <p:cxnSp>
        <p:nvCxnSpPr>
          <p:cNvPr id="12" name="直接连接符 11"/>
          <p:cNvCxnSpPr>
            <a:stCxn id="11" idx="0"/>
            <a:endCxn id="14" idx="2"/>
          </p:cNvCxnSpPr>
          <p:nvPr/>
        </p:nvCxnSpPr>
        <p:spPr bwMode="auto">
          <a:xfrm flipV="1">
            <a:off x="6888008"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 name="图片 12" descr="PC.png"/>
          <p:cNvPicPr>
            <a:picLocks noChangeAspect="1"/>
          </p:cNvPicPr>
          <p:nvPr/>
        </p:nvPicPr>
        <p:blipFill>
          <a:blip r:embed="rId3" cstate="print"/>
          <a:stretch>
            <a:fillRect/>
          </a:stretch>
        </p:blipFill>
        <p:spPr>
          <a:xfrm>
            <a:off x="10452524" y="4474680"/>
            <a:ext cx="720000" cy="55296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0266" y="2962512"/>
            <a:ext cx="720000" cy="590400"/>
          </a:xfrm>
          <a:prstGeom prst="rect">
            <a:avLst/>
          </a:prstGeom>
        </p:spPr>
      </p:pic>
      <p:pic>
        <p:nvPicPr>
          <p:cNvPr id="15" name="图片 14" descr="PC.png"/>
          <p:cNvPicPr>
            <a:picLocks noChangeAspect="1"/>
          </p:cNvPicPr>
          <p:nvPr/>
        </p:nvPicPr>
        <p:blipFill>
          <a:blip r:embed="rId3" cstate="print"/>
          <a:stretch>
            <a:fillRect/>
          </a:stretch>
        </p:blipFill>
        <p:spPr>
          <a:xfrm>
            <a:off x="7824152" y="4474680"/>
            <a:ext cx="720000" cy="552960"/>
          </a:xfrm>
          <a:prstGeom prst="rect">
            <a:avLst/>
          </a:prstGeom>
        </p:spPr>
      </p:pic>
      <p:cxnSp>
        <p:nvCxnSpPr>
          <p:cNvPr id="16" name="直接连接符 15"/>
          <p:cNvCxnSpPr>
            <a:stCxn id="15" idx="0"/>
            <a:endCxn id="14" idx="2"/>
          </p:cNvCxnSpPr>
          <p:nvPr/>
        </p:nvCxnSpPr>
        <p:spPr bwMode="auto">
          <a:xfrm flipV="1">
            <a:off x="8184152" y="3552912"/>
            <a:ext cx="666114"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3" idx="0"/>
            <a:endCxn id="14" idx="2"/>
          </p:cNvCxnSpPr>
          <p:nvPr/>
        </p:nvCxnSpPr>
        <p:spPr bwMode="auto">
          <a:xfrm flipH="1" flipV="1">
            <a:off x="8850266"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8" name="图片 17" descr="PC.png"/>
          <p:cNvPicPr>
            <a:picLocks noChangeAspect="1"/>
          </p:cNvPicPr>
          <p:nvPr/>
        </p:nvPicPr>
        <p:blipFill>
          <a:blip r:embed="rId3" cstate="print"/>
          <a:stretch>
            <a:fillRect/>
          </a:stretch>
        </p:blipFill>
        <p:spPr>
          <a:xfrm>
            <a:off x="1595499" y="5181106"/>
            <a:ext cx="720000" cy="552960"/>
          </a:xfrm>
          <a:prstGeom prst="rect">
            <a:avLst/>
          </a:prstGeom>
        </p:spPr>
      </p:pic>
      <p:cxnSp>
        <p:nvCxnSpPr>
          <p:cNvPr id="19" name="直接连接符 18"/>
          <p:cNvCxnSpPr>
            <a:stCxn id="18" idx="3"/>
            <a:endCxn id="28" idx="1"/>
          </p:cNvCxnSpPr>
          <p:nvPr/>
        </p:nvCxnSpPr>
        <p:spPr bwMode="auto">
          <a:xfrm>
            <a:off x="2315499" y="5457586"/>
            <a:ext cx="208831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文本框 19"/>
          <p:cNvSpPr txBox="1"/>
          <p:nvPr/>
        </p:nvSpPr>
        <p:spPr bwMode="auto">
          <a:xfrm>
            <a:off x="1810570" y="5900468"/>
            <a:ext cx="3184904" cy="37794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mn-ea"/>
                <a:cs typeface="Arial" pitchFamily="34" charset="0"/>
              </a:rPr>
              <a:t>C. A computer (terminal) downloads files through the Internet.</a:t>
            </a: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628" y="5194042"/>
            <a:ext cx="1130587" cy="569544"/>
          </a:xfrm>
          <a:prstGeom prst="rect">
            <a:avLst/>
          </a:prstGeom>
        </p:spPr>
      </p:pic>
      <p:sp>
        <p:nvSpPr>
          <p:cNvPr id="22" name="文本框 21"/>
          <p:cNvSpPr txBox="1"/>
          <p:nvPr/>
        </p:nvSpPr>
        <p:spPr bwMode="auto">
          <a:xfrm>
            <a:off x="6864364" y="5202404"/>
            <a:ext cx="4022454" cy="37794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mn-ea"/>
                <a:cs typeface="Arial" pitchFamily="34" charset="0"/>
              </a:rPr>
              <a:t>B. Files are transferred among multiple computers (terminals) through a router.</a:t>
            </a:r>
          </a:p>
        </p:txBody>
      </p:sp>
      <p:cxnSp>
        <p:nvCxnSpPr>
          <p:cNvPr id="27" name="直接连接符 26"/>
          <p:cNvCxnSpPr/>
          <p:nvPr/>
        </p:nvCxnSpPr>
        <p:spPr bwMode="auto">
          <a:xfrm>
            <a:off x="2495600" y="5162386"/>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3812" y="5162386"/>
            <a:ext cx="720000" cy="590400"/>
          </a:xfrm>
          <a:prstGeom prst="rect">
            <a:avLst/>
          </a:prstGeom>
        </p:spPr>
      </p:pic>
      <p:cxnSp>
        <p:nvCxnSpPr>
          <p:cNvPr id="33" name="直接连接符 32"/>
          <p:cNvCxnSpPr/>
          <p:nvPr/>
        </p:nvCxnSpPr>
        <p:spPr bwMode="auto">
          <a:xfrm>
            <a:off x="2495600" y="332369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34" name="文本框 33"/>
          <p:cNvSpPr txBox="1"/>
          <p:nvPr/>
        </p:nvSpPr>
        <p:spPr bwMode="auto">
          <a:xfrm>
            <a:off x="9311664" y="4546688"/>
            <a:ext cx="32694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mn-ea"/>
                <a:cs typeface="Arial" pitchFamily="34" charset="0"/>
              </a:rPr>
              <a:t>...</a:t>
            </a:r>
          </a:p>
        </p:txBody>
      </p:sp>
      <p:sp>
        <p:nvSpPr>
          <p:cNvPr id="35" name="任意多边形 34"/>
          <p:cNvSpPr/>
          <p:nvPr/>
        </p:nvSpPr>
        <p:spPr bwMode="auto">
          <a:xfrm>
            <a:off x="7385640" y="3705635"/>
            <a:ext cx="1277692" cy="682953"/>
          </a:xfrm>
          <a:custGeom>
            <a:avLst/>
            <a:gdLst>
              <a:gd name="connsiteX0" fmla="*/ 754380 w 1277692"/>
              <a:gd name="connsiteY0" fmla="*/ 682953 h 682953"/>
              <a:gd name="connsiteX1" fmla="*/ 1112520 w 1277692"/>
              <a:gd name="connsiteY1" fmla="*/ 233373 h 682953"/>
              <a:gd name="connsiteX2" fmla="*/ 1249680 w 1277692"/>
              <a:gd name="connsiteY2" fmla="*/ 50493 h 682953"/>
              <a:gd name="connsiteX3" fmla="*/ 1249680 w 1277692"/>
              <a:gd name="connsiteY3" fmla="*/ 4773 h 682953"/>
              <a:gd name="connsiteX4" fmla="*/ 952500 w 1277692"/>
              <a:gd name="connsiteY4" fmla="*/ 141933 h 682953"/>
              <a:gd name="connsiteX5" fmla="*/ 0 w 1277692"/>
              <a:gd name="connsiteY5" fmla="*/ 599133 h 68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692" h="682953">
                <a:moveTo>
                  <a:pt x="754380" y="682953"/>
                </a:moveTo>
                <a:lnTo>
                  <a:pt x="1112520" y="233373"/>
                </a:lnTo>
                <a:cubicBezTo>
                  <a:pt x="1195070" y="127963"/>
                  <a:pt x="1226820" y="88593"/>
                  <a:pt x="1249680" y="50493"/>
                </a:cubicBezTo>
                <a:cubicBezTo>
                  <a:pt x="1272540" y="12393"/>
                  <a:pt x="1299210" y="-10467"/>
                  <a:pt x="1249680" y="4773"/>
                </a:cubicBezTo>
                <a:cubicBezTo>
                  <a:pt x="1200150" y="20013"/>
                  <a:pt x="952500" y="141933"/>
                  <a:pt x="952500" y="141933"/>
                </a:cubicBezTo>
                <a:lnTo>
                  <a:pt x="0" y="599133"/>
                </a:lnTo>
              </a:path>
            </a:pathLst>
          </a:custGeom>
          <a:noFill/>
          <a:ln w="25400" cap="flat" cmpd="sng" algn="ctr">
            <a:solidFill>
              <a:srgbClr val="00B0F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宋体" pitchFamily="2" charset="-122"/>
            </a:endParaRPr>
          </a:p>
        </p:txBody>
      </p:sp>
      <p:sp>
        <p:nvSpPr>
          <p:cNvPr id="40" name="矩形 33"/>
          <p:cNvSpPr/>
          <p:nvPr/>
        </p:nvSpPr>
        <p:spPr bwMode="auto">
          <a:xfrm>
            <a:off x="3878215" y="29941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Data</a:t>
            </a:r>
          </a:p>
        </p:txBody>
      </p:sp>
      <p:sp>
        <p:nvSpPr>
          <p:cNvPr id="43" name="矩形 33"/>
          <p:cNvSpPr/>
          <p:nvPr/>
        </p:nvSpPr>
        <p:spPr bwMode="auto">
          <a:xfrm>
            <a:off x="3878215" y="4824962"/>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Data</a:t>
            </a:r>
          </a:p>
        </p:txBody>
      </p:sp>
      <p:sp>
        <p:nvSpPr>
          <p:cNvPr id="46" name="矩形 33"/>
          <p:cNvSpPr/>
          <p:nvPr/>
        </p:nvSpPr>
        <p:spPr bwMode="auto">
          <a:xfrm>
            <a:off x="7717180" y="42260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Data</a:t>
            </a:r>
          </a:p>
        </p:txBody>
      </p:sp>
      <p:sp>
        <p:nvSpPr>
          <p:cNvPr id="30" name="文本框 29"/>
          <p:cNvSpPr txBox="1"/>
          <p:nvPr/>
        </p:nvSpPr>
        <p:spPr bwMode="auto">
          <a:xfrm>
            <a:off x="9195875" y="3087583"/>
            <a:ext cx="894411" cy="37794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dirty="0">
                <a:solidFill>
                  <a:srgbClr val="000000"/>
                </a:solidFill>
                <a:latin typeface="Huawei Sans" panose="020C0503030203020204" pitchFamily="34" charset="0"/>
                <a:ea typeface="+mn-ea"/>
                <a:cs typeface="Arial" pitchFamily="34" charset="0"/>
              </a:rPr>
              <a:t>Router</a:t>
            </a:r>
          </a:p>
        </p:txBody>
      </p:sp>
      <p:grpSp>
        <p:nvGrpSpPr>
          <p:cNvPr id="5" name="组合 4"/>
          <p:cNvGrpSpPr/>
          <p:nvPr/>
        </p:nvGrpSpPr>
        <p:grpSpPr>
          <a:xfrm>
            <a:off x="7678543" y="126000"/>
            <a:ext cx="4381457" cy="213120"/>
            <a:chOff x="7678543" y="126000"/>
            <a:chExt cx="4381457" cy="213120"/>
          </a:xfrm>
        </p:grpSpPr>
        <p:sp>
          <p:nvSpPr>
            <p:cNvPr id="32" name="五边形 31"/>
            <p:cNvSpPr/>
            <p:nvPr/>
          </p:nvSpPr>
          <p:spPr bwMode="auto">
            <a:xfrm>
              <a:off x="7678543" y="126000"/>
              <a:ext cx="1962098"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36" name="燕尾形 35"/>
            <p:cNvSpPr/>
            <p:nvPr/>
          </p:nvSpPr>
          <p:spPr bwMode="auto">
            <a:xfrm>
              <a:off x="9563367" y="126000"/>
              <a:ext cx="2496633"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2129347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a:latin typeface="Huawei Sans" panose="020C0503030203020204" pitchFamily="34" charset="0"/>
              </a:rPr>
              <a:t>Virtual information transfer is similar to real object transfer.</a:t>
            </a:r>
          </a:p>
          <a:p>
            <a:endParaRPr lang="zh-CN" altLang="en-US"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Information Transfer Process</a:t>
            </a:r>
          </a:p>
        </p:txBody>
      </p:sp>
      <p:sp>
        <p:nvSpPr>
          <p:cNvPr id="4" name="圆角矩形 3"/>
          <p:cNvSpPr/>
          <p:nvPr/>
        </p:nvSpPr>
        <p:spPr bwMode="auto">
          <a:xfrm>
            <a:off x="1379476" y="4118485"/>
            <a:ext cx="9433048" cy="158348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圆角矩形 4"/>
          <p:cNvSpPr/>
          <p:nvPr/>
        </p:nvSpPr>
        <p:spPr bwMode="auto">
          <a:xfrm>
            <a:off x="1379476" y="2030253"/>
            <a:ext cx="9433048" cy="1583482"/>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6" name="图片 5" descr="SAN网络-蓝.png"/>
          <p:cNvPicPr>
            <a:picLocks noChangeAspect="1"/>
          </p:cNvPicPr>
          <p:nvPr/>
        </p:nvPicPr>
        <p:blipFill>
          <a:blip r:embed="rId3" cstate="print"/>
          <a:stretch>
            <a:fillRect/>
          </a:stretch>
        </p:blipFill>
        <p:spPr>
          <a:xfrm>
            <a:off x="1703488" y="2616765"/>
            <a:ext cx="288000" cy="471830"/>
          </a:xfrm>
          <a:prstGeom prst="rect">
            <a:avLst/>
          </a:prstGeom>
        </p:spPr>
      </p:pic>
      <p:sp>
        <p:nvSpPr>
          <p:cNvPr id="7" name="立方体 6"/>
          <p:cNvSpPr/>
          <p:nvPr/>
        </p:nvSpPr>
        <p:spPr bwMode="auto">
          <a:xfrm>
            <a:off x="2771620"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pic>
        <p:nvPicPr>
          <p:cNvPr id="8" name="图片 7" descr="酒店-蓝.png"/>
          <p:cNvPicPr>
            <a:picLocks noChangeAspect="1"/>
          </p:cNvPicPr>
          <p:nvPr/>
        </p:nvPicPr>
        <p:blipFill>
          <a:blip r:embed="rId4" cstate="print">
            <a:duotone>
              <a:schemeClr val="bg2">
                <a:shade val="45000"/>
                <a:satMod val="135000"/>
              </a:schemeClr>
              <a:prstClr val="white"/>
            </a:duotone>
          </a:blip>
          <a:stretch>
            <a:fillRect/>
          </a:stretch>
        </p:blipFill>
        <p:spPr>
          <a:xfrm>
            <a:off x="4127816" y="2557921"/>
            <a:ext cx="720000" cy="58951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7948" y="2498305"/>
            <a:ext cx="720000" cy="708750"/>
          </a:xfrm>
          <a:prstGeom prst="rect">
            <a:avLst/>
          </a:prstGeom>
        </p:spPr>
      </p:pic>
      <p:pic>
        <p:nvPicPr>
          <p:cNvPr id="10" name="图片 9" descr="酒店-蓝.png"/>
          <p:cNvPicPr>
            <a:picLocks noChangeAspect="1"/>
          </p:cNvPicPr>
          <p:nvPr/>
        </p:nvPicPr>
        <p:blipFill>
          <a:blip r:embed="rId4" cstate="print">
            <a:duotone>
              <a:schemeClr val="bg2">
                <a:shade val="45000"/>
                <a:satMod val="135000"/>
              </a:schemeClr>
              <a:prstClr val="white"/>
            </a:duotone>
          </a:blip>
          <a:stretch>
            <a:fillRect/>
          </a:stretch>
        </p:blipFill>
        <p:spPr>
          <a:xfrm>
            <a:off x="7128080" y="2557921"/>
            <a:ext cx="720000" cy="589518"/>
          </a:xfrm>
          <a:prstGeom prst="rect">
            <a:avLst/>
          </a:prstGeom>
        </p:spPr>
      </p:pic>
      <p:sp>
        <p:nvSpPr>
          <p:cNvPr id="11" name="立方体 10"/>
          <p:cNvSpPr/>
          <p:nvPr/>
        </p:nvSpPr>
        <p:spPr bwMode="auto">
          <a:xfrm>
            <a:off x="8628212"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pic>
        <p:nvPicPr>
          <p:cNvPr id="12" name="图片 11" descr="SAN网络-蓝.png"/>
          <p:cNvPicPr>
            <a:picLocks noChangeAspect="1"/>
          </p:cNvPicPr>
          <p:nvPr/>
        </p:nvPicPr>
        <p:blipFill>
          <a:blip r:embed="rId3" cstate="print"/>
          <a:stretch>
            <a:fillRect/>
          </a:stretch>
        </p:blipFill>
        <p:spPr>
          <a:xfrm>
            <a:off x="9984408" y="2616765"/>
            <a:ext cx="288000" cy="471830"/>
          </a:xfrm>
          <a:prstGeom prst="rect">
            <a:avLst/>
          </a:prstGeom>
        </p:spPr>
      </p:pic>
      <p:cxnSp>
        <p:nvCxnSpPr>
          <p:cNvPr id="13" name="直接箭头连接符 12"/>
          <p:cNvCxnSpPr/>
          <p:nvPr/>
        </p:nvCxnSpPr>
        <p:spPr bwMode="auto">
          <a:xfrm flipV="1">
            <a:off x="1991544"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33957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V="1">
            <a:off x="490786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flipV="1">
            <a:off x="634802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78962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V="1">
            <a:off x="9264352"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9" name="图片 18" descr="PC.png"/>
          <p:cNvPicPr>
            <a:picLocks noChangeAspect="1"/>
          </p:cNvPicPr>
          <p:nvPr/>
        </p:nvPicPr>
        <p:blipFill>
          <a:blip r:embed="rId6" cstate="print"/>
          <a:stretch>
            <a:fillRect/>
          </a:stretch>
        </p:blipFill>
        <p:spPr>
          <a:xfrm>
            <a:off x="2171564" y="4658545"/>
            <a:ext cx="720000" cy="552960"/>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51704" y="4639825"/>
            <a:ext cx="720000" cy="590400"/>
          </a:xfrm>
          <a:prstGeom prst="rect">
            <a:avLst/>
          </a:prstGeom>
        </p:spPr>
      </p:pic>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1114" y="4629025"/>
            <a:ext cx="1214866" cy="612000"/>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2044" y="4639825"/>
            <a:ext cx="720000" cy="590400"/>
          </a:xfrm>
          <a:prstGeom prst="rect">
            <a:avLst/>
          </a:prstGeom>
        </p:spPr>
      </p:pic>
      <p:pic>
        <p:nvPicPr>
          <p:cNvPr id="23" name="图片 22" descr="PC.png"/>
          <p:cNvPicPr>
            <a:picLocks noChangeAspect="1"/>
          </p:cNvPicPr>
          <p:nvPr/>
        </p:nvPicPr>
        <p:blipFill>
          <a:blip r:embed="rId6" cstate="print"/>
          <a:stretch>
            <a:fillRect/>
          </a:stretch>
        </p:blipFill>
        <p:spPr>
          <a:xfrm>
            <a:off x="9156260" y="4658545"/>
            <a:ext cx="720000" cy="552960"/>
          </a:xfrm>
          <a:prstGeom prst="rect">
            <a:avLst/>
          </a:prstGeom>
        </p:spPr>
      </p:pic>
      <p:cxnSp>
        <p:nvCxnSpPr>
          <p:cNvPr id="24" name="直接连接符 23"/>
          <p:cNvCxnSpPr>
            <a:stCxn id="19" idx="3"/>
            <a:endCxn id="20" idx="1"/>
          </p:cNvCxnSpPr>
          <p:nvPr/>
        </p:nvCxnSpPr>
        <p:spPr bwMode="auto">
          <a:xfrm>
            <a:off x="2891564" y="4935025"/>
            <a:ext cx="12601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0" idx="3"/>
            <a:endCxn id="21" idx="1"/>
          </p:cNvCxnSpPr>
          <p:nvPr/>
        </p:nvCxnSpPr>
        <p:spPr bwMode="auto">
          <a:xfrm>
            <a:off x="4871704" y="4935025"/>
            <a:ext cx="54941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1" idx="3"/>
            <a:endCxn id="22" idx="1"/>
          </p:cNvCxnSpPr>
          <p:nvPr/>
        </p:nvCxnSpPr>
        <p:spPr bwMode="auto">
          <a:xfrm>
            <a:off x="6635980" y="4935025"/>
            <a:ext cx="5760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2" idx="3"/>
            <a:endCxn id="23" idx="1"/>
          </p:cNvCxnSpPr>
          <p:nvPr/>
        </p:nvCxnSpPr>
        <p:spPr bwMode="auto">
          <a:xfrm>
            <a:off x="7932044" y="4935025"/>
            <a:ext cx="12242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文本框 28"/>
          <p:cNvSpPr txBox="1"/>
          <p:nvPr/>
        </p:nvSpPr>
        <p:spPr bwMode="auto">
          <a:xfrm>
            <a:off x="1399260" y="3182381"/>
            <a:ext cx="809451"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Objects</a:t>
            </a:r>
          </a:p>
        </p:txBody>
      </p:sp>
      <p:sp>
        <p:nvSpPr>
          <p:cNvPr id="30" name="文本框 29"/>
          <p:cNvSpPr txBox="1"/>
          <p:nvPr/>
        </p:nvSpPr>
        <p:spPr bwMode="auto">
          <a:xfrm>
            <a:off x="2553727" y="3182381"/>
            <a:ext cx="87677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Package</a:t>
            </a:r>
          </a:p>
        </p:txBody>
      </p:sp>
      <p:sp>
        <p:nvSpPr>
          <p:cNvPr id="31" name="文本框 30"/>
          <p:cNvSpPr txBox="1"/>
          <p:nvPr/>
        </p:nvSpPr>
        <p:spPr bwMode="auto">
          <a:xfrm>
            <a:off x="3640617" y="3182381"/>
            <a:ext cx="1726369"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Distribution center</a:t>
            </a:r>
          </a:p>
        </p:txBody>
      </p:sp>
      <p:sp>
        <p:nvSpPr>
          <p:cNvPr id="32" name="文本框 31"/>
          <p:cNvSpPr txBox="1"/>
          <p:nvPr/>
        </p:nvSpPr>
        <p:spPr bwMode="auto">
          <a:xfrm>
            <a:off x="5739548" y="3182381"/>
            <a:ext cx="480835"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Sky</a:t>
            </a:r>
          </a:p>
        </p:txBody>
      </p:sp>
      <p:sp>
        <p:nvSpPr>
          <p:cNvPr id="33" name="文本框 32"/>
          <p:cNvSpPr txBox="1"/>
          <p:nvPr/>
        </p:nvSpPr>
        <p:spPr bwMode="auto">
          <a:xfrm>
            <a:off x="6608990" y="3182381"/>
            <a:ext cx="1726369"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Distribution center</a:t>
            </a:r>
          </a:p>
        </p:txBody>
      </p:sp>
      <p:sp>
        <p:nvSpPr>
          <p:cNvPr id="34" name="文本框 33"/>
          <p:cNvSpPr txBox="1"/>
          <p:nvPr/>
        </p:nvSpPr>
        <p:spPr bwMode="auto">
          <a:xfrm>
            <a:off x="8422381" y="3182381"/>
            <a:ext cx="87677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Package</a:t>
            </a:r>
          </a:p>
        </p:txBody>
      </p:sp>
      <p:sp>
        <p:nvSpPr>
          <p:cNvPr id="35" name="文本框 34"/>
          <p:cNvSpPr txBox="1"/>
          <p:nvPr/>
        </p:nvSpPr>
        <p:spPr bwMode="auto">
          <a:xfrm>
            <a:off x="9680180" y="3182381"/>
            <a:ext cx="809451"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Objects</a:t>
            </a:r>
          </a:p>
        </p:txBody>
      </p:sp>
      <p:sp>
        <p:nvSpPr>
          <p:cNvPr id="36" name="文本框 35"/>
          <p:cNvSpPr txBox="1"/>
          <p:nvPr/>
        </p:nvSpPr>
        <p:spPr bwMode="auto">
          <a:xfrm>
            <a:off x="2017548" y="5270613"/>
            <a:ext cx="1013033"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Computer</a:t>
            </a:r>
          </a:p>
        </p:txBody>
      </p:sp>
      <p:sp>
        <p:nvSpPr>
          <p:cNvPr id="37" name="文本框 36"/>
          <p:cNvSpPr txBox="1"/>
          <p:nvPr/>
        </p:nvSpPr>
        <p:spPr bwMode="auto">
          <a:xfrm>
            <a:off x="3764531" y="5270613"/>
            <a:ext cx="147950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Arial" pitchFamily="34" charset="0"/>
              </a:rPr>
              <a:t>Gateway router</a:t>
            </a:r>
          </a:p>
        </p:txBody>
      </p:sp>
      <p:sp>
        <p:nvSpPr>
          <p:cNvPr id="38" name="文本框 37"/>
          <p:cNvSpPr txBox="1"/>
          <p:nvPr/>
        </p:nvSpPr>
        <p:spPr bwMode="auto">
          <a:xfrm>
            <a:off x="5671238" y="5270613"/>
            <a:ext cx="849526"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Internet</a:t>
            </a:r>
          </a:p>
        </p:txBody>
      </p:sp>
      <p:sp>
        <p:nvSpPr>
          <p:cNvPr id="39" name="文本框 38"/>
          <p:cNvSpPr txBox="1"/>
          <p:nvPr/>
        </p:nvSpPr>
        <p:spPr bwMode="auto">
          <a:xfrm>
            <a:off x="6842148" y="5270613"/>
            <a:ext cx="147950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Arial" pitchFamily="34" charset="0"/>
              </a:rPr>
              <a:t>Gateway router</a:t>
            </a:r>
          </a:p>
        </p:txBody>
      </p:sp>
      <p:sp>
        <p:nvSpPr>
          <p:cNvPr id="40" name="文本框 39"/>
          <p:cNvSpPr txBox="1"/>
          <p:nvPr/>
        </p:nvSpPr>
        <p:spPr bwMode="auto">
          <a:xfrm>
            <a:off x="9038328" y="5270613"/>
            <a:ext cx="1013033"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Arial" pitchFamily="34" charset="0"/>
              </a:rPr>
              <a:t>Computer</a:t>
            </a:r>
          </a:p>
        </p:txBody>
      </p:sp>
      <p:sp>
        <p:nvSpPr>
          <p:cNvPr id="56" name="矩形 33"/>
          <p:cNvSpPr/>
          <p:nvPr/>
        </p:nvSpPr>
        <p:spPr bwMode="auto">
          <a:xfrm>
            <a:off x="1541334"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chemeClr val="bg1"/>
                </a:solidFill>
                <a:latin typeface="Huawei Sans" panose="020C0503030203020204" pitchFamily="34" charset="0"/>
                <a:ea typeface="方正兰亭黑简体" panose="02000000000000000000" pitchFamily="2" charset="-122"/>
              </a:rPr>
              <a:t>Data</a:t>
            </a:r>
          </a:p>
        </p:txBody>
      </p:sp>
      <p:sp>
        <p:nvSpPr>
          <p:cNvPr id="57" name="矩形 33"/>
          <p:cNvSpPr/>
          <p:nvPr/>
        </p:nvSpPr>
        <p:spPr bwMode="auto">
          <a:xfrm>
            <a:off x="9979902"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chemeClr val="bg1"/>
                </a:solidFill>
                <a:latin typeface="Huawei Sans" panose="020C0503030203020204" pitchFamily="34" charset="0"/>
                <a:ea typeface="方正兰亭黑简体" panose="02000000000000000000" pitchFamily="2" charset="-122"/>
              </a:rPr>
              <a:t>Data</a:t>
            </a:r>
          </a:p>
        </p:txBody>
      </p:sp>
      <p:grpSp>
        <p:nvGrpSpPr>
          <p:cNvPr id="53" name="组合 52"/>
          <p:cNvGrpSpPr/>
          <p:nvPr/>
        </p:nvGrpSpPr>
        <p:grpSpPr>
          <a:xfrm>
            <a:off x="3128514" y="4148381"/>
            <a:ext cx="764964" cy="615122"/>
            <a:chOff x="3242724" y="4250984"/>
            <a:chExt cx="764964" cy="615122"/>
          </a:xfrm>
        </p:grpSpPr>
        <p:sp>
          <p:nvSpPr>
            <p:cNvPr id="46" name="文本框 45"/>
            <p:cNvSpPr txBox="1"/>
            <p:nvPr/>
          </p:nvSpPr>
          <p:spPr bwMode="auto">
            <a:xfrm>
              <a:off x="3242724" y="4250984"/>
              <a:ext cx="740522"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Arial" pitchFamily="34" charset="0"/>
                </a:rPr>
                <a:t>Packet</a:t>
              </a:r>
            </a:p>
          </p:txBody>
        </p:sp>
        <p:sp>
          <p:nvSpPr>
            <p:cNvPr id="58" name="矩形 33"/>
            <p:cNvSpPr/>
            <p:nvPr/>
          </p:nvSpPr>
          <p:spPr bwMode="auto">
            <a:xfrm>
              <a:off x="3467628" y="4597272"/>
              <a:ext cx="540060" cy="268834"/>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chemeClr val="bg1"/>
                  </a:solidFill>
                  <a:latin typeface="Huawei Sans" panose="020C0503030203020204" pitchFamily="34" charset="0"/>
                  <a:ea typeface="方正兰亭黑简体" panose="02000000000000000000" pitchFamily="2" charset="-122"/>
                </a:rPr>
                <a:t>Data</a:t>
              </a:r>
            </a:p>
          </p:txBody>
        </p:sp>
        <p:sp>
          <p:nvSpPr>
            <p:cNvPr id="59" name="矩形 33"/>
            <p:cNvSpPr/>
            <p:nvPr/>
          </p:nvSpPr>
          <p:spPr bwMode="auto">
            <a:xfrm>
              <a:off x="3272608" y="4597272"/>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sp>
        <p:nvSpPr>
          <p:cNvPr id="61" name="文本框 60"/>
          <p:cNvSpPr txBox="1"/>
          <p:nvPr/>
        </p:nvSpPr>
        <p:spPr bwMode="auto">
          <a:xfrm>
            <a:off x="8192582" y="4148381"/>
            <a:ext cx="740522"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cs typeface="Arial" pitchFamily="34" charset="0"/>
              </a:rPr>
              <a:t>Packet</a:t>
            </a:r>
          </a:p>
        </p:txBody>
      </p:sp>
      <p:sp>
        <p:nvSpPr>
          <p:cNvPr id="62" name="矩形 33"/>
          <p:cNvSpPr/>
          <p:nvPr/>
        </p:nvSpPr>
        <p:spPr bwMode="auto">
          <a:xfrm>
            <a:off x="8417486" y="4494669"/>
            <a:ext cx="540060" cy="268834"/>
          </a:xfrm>
          <a:prstGeom prst="rect">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chemeClr val="bg1"/>
                </a:solidFill>
                <a:latin typeface="Huawei Sans" panose="020C0503030203020204" pitchFamily="34" charset="0"/>
                <a:ea typeface="方正兰亭黑简体" panose="02000000000000000000" pitchFamily="2" charset="-122"/>
              </a:rPr>
              <a:t>Data</a:t>
            </a:r>
          </a:p>
        </p:txBody>
      </p:sp>
      <p:sp>
        <p:nvSpPr>
          <p:cNvPr id="63" name="矩形 33"/>
          <p:cNvSpPr/>
          <p:nvPr/>
        </p:nvSpPr>
        <p:spPr bwMode="auto">
          <a:xfrm>
            <a:off x="8222466" y="4494669"/>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52" name="组合 51"/>
          <p:cNvGrpSpPr/>
          <p:nvPr/>
        </p:nvGrpSpPr>
        <p:grpSpPr>
          <a:xfrm>
            <a:off x="7678543" y="126000"/>
            <a:ext cx="4381457" cy="213120"/>
            <a:chOff x="7678543" y="126000"/>
            <a:chExt cx="4381457" cy="213120"/>
          </a:xfrm>
        </p:grpSpPr>
        <p:sp>
          <p:nvSpPr>
            <p:cNvPr id="54" name="五边形 53"/>
            <p:cNvSpPr/>
            <p:nvPr/>
          </p:nvSpPr>
          <p:spPr bwMode="auto">
            <a:xfrm>
              <a:off x="7678543" y="126000"/>
              <a:ext cx="1962098"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communication</a:t>
              </a:r>
            </a:p>
          </p:txBody>
        </p:sp>
        <p:sp>
          <p:nvSpPr>
            <p:cNvPr id="55" name="燕尾形 54"/>
            <p:cNvSpPr/>
            <p:nvPr/>
          </p:nvSpPr>
          <p:spPr bwMode="auto">
            <a:xfrm>
              <a:off x="9563367" y="126000"/>
              <a:ext cx="2496633"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Data communication network</a:t>
              </a:r>
            </a:p>
          </p:txBody>
        </p:sp>
      </p:grpSp>
    </p:spTree>
    <p:extLst>
      <p:ext uri="{BB962C8B-B14F-4D97-AF65-F5344CB8AC3E}">
        <p14:creationId xmlns:p14="http://schemas.microsoft.com/office/powerpoint/2010/main" val="1932236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68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4044</Words>
  <Application>Microsoft Office PowerPoint</Application>
  <PresentationFormat>宽屏</PresentationFormat>
  <Paragraphs>460</Paragraphs>
  <Slides>32</Slides>
  <Notes>32</Notes>
  <HiddenSlides>4</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方正兰亭黑简体</vt:lpstr>
      <vt:lpstr>宋体</vt:lpstr>
      <vt:lpstr>微软雅黑</vt:lpstr>
      <vt:lpstr>Arial</vt:lpstr>
      <vt:lpstr>Courier New</vt:lpstr>
      <vt:lpstr>Helvetica</vt:lpstr>
      <vt:lpstr>Huawei Sans</vt:lpstr>
      <vt:lpstr>Wingdings</vt:lpstr>
      <vt:lpstr>1_自定义设计方案</vt:lpstr>
      <vt:lpstr>PowerPoint 演示文稿</vt:lpstr>
      <vt:lpstr>Data Communication Network Basis</vt:lpstr>
      <vt:lpstr>PowerPoint 演示文稿</vt:lpstr>
      <vt:lpstr>PowerPoint 演示文稿</vt:lpstr>
      <vt:lpstr>Huawei Device Icons</vt:lpstr>
      <vt:lpstr>PowerPoint 演示文稿</vt:lpstr>
      <vt:lpstr>Concept of Network Communication</vt:lpstr>
      <vt:lpstr>Information Transfer Process</vt:lpstr>
      <vt:lpstr>PowerPoint 演示文稿</vt:lpstr>
      <vt:lpstr>Common Terms</vt:lpstr>
      <vt:lpstr>Concept of the Data Communication Network</vt:lpstr>
      <vt:lpstr>Switches</vt:lpstr>
      <vt:lpstr>Routers</vt:lpstr>
      <vt:lpstr>Firewalls</vt:lpstr>
      <vt:lpstr>Wireless devices</vt:lpstr>
      <vt:lpstr>PowerPoint 演示文稿</vt:lpstr>
      <vt:lpstr>LAN, MAN, and WAN</vt:lpstr>
      <vt:lpstr>PowerPoint 演示文稿</vt:lpstr>
      <vt:lpstr>LAN, MAN, and WAN in the Education Industry</vt:lpstr>
      <vt:lpstr>Network Topologies</vt:lpstr>
      <vt:lpstr>Network Topology Types</vt:lpstr>
      <vt:lpstr>PowerPoint 演示文稿</vt:lpstr>
      <vt:lpstr>PowerPoint 演示文稿</vt:lpstr>
      <vt:lpstr>Network Engineering</vt:lpstr>
      <vt:lpstr>Network Engineer</vt:lpstr>
      <vt:lpstr>Network Engineers' Technology Development Path</vt:lpstr>
      <vt:lpstr>Huawei Certification Injects Vitality into Talent Development for Enterprises</vt:lpstr>
      <vt:lpstr>Huawei Certification Portfolio</vt:lpstr>
      <vt:lpstr>Huawei Datacom Certification Portfolio</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110</cp:revision>
  <dcterms:created xsi:type="dcterms:W3CDTF">2018-11-29T10:16:29Z</dcterms:created>
  <dcterms:modified xsi:type="dcterms:W3CDTF">2020-04-14T02:44:46Z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(3)nx7l27YNfKK2Kusjhonb0WngGGGIHbRkYXz+HJqEJBnu4EBc4kqZgoXl95zW5zK6nKjdxAuV
q7SsNvhHtXzCcOQnv2uBiSrHhlN2DAoSlTheDVPlZburDr1rokVRnto8EMWMM+6zW8+aBr5/
izb0jGBZjahBlpu6ZKKxtWBi2QUfKDtYoE6segrbMM+oBK8IQ8ppF5hTpe9ykkSenEtabMaT
0BobIhnEKhTdFWof/z</vt:lpwstr>
  </property>
  <property fmtid="{D5CDD505-2E9C-101B-9397-08002B2CF9AE}" pid="3" name="_2015_ms_pID_7253431">
    <vt:lpwstr>oKjQ6K6KjrorOsNlcmWplIpudxaIQLZcPGbfN5HEDhslFawLbBBetJ
d9ccN88yZFOTWa4HwNC1kV2w+6hwnH2EA002tpqpjklQ5/BiuxnxAbVX5j36U+k/j2d4ivtq
Qlp+oUmYRZDrYtjNeOXTsOl9gWGegzQBJS1ffpUcxQ9OP7Ltf2UVfrXY4VTJJ3U57AmA18+L
uU3iCl9AFzvNrGXmSHWPDSt8q9Z3rEgRERd7</vt:lpwstr>
  </property>
  <property fmtid="{D5CDD505-2E9C-101B-9397-08002B2CF9AE}" pid="4" name="_2015_ms_pID_7253432">
    <vt:lpwstr>ww==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ies>
</file>