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1"/>
  </p:sldMasterIdLst>
  <p:notesMasterIdLst>
    <p:notesMasterId r:id="rId55"/>
  </p:notesMasterIdLst>
  <p:handoutMasterIdLst>
    <p:handoutMasterId r:id="rId5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9" r:id="rId15"/>
    <p:sldId id="270" r:id="rId16"/>
    <p:sldId id="271" r:id="rId17"/>
    <p:sldId id="272" r:id="rId18"/>
    <p:sldId id="273" r:id="rId19"/>
    <p:sldId id="274" r:id="rId20"/>
    <p:sldId id="275" r:id="rId21"/>
    <p:sldId id="276" r:id="rId22"/>
    <p:sldId id="310" r:id="rId23"/>
    <p:sldId id="278" r:id="rId24"/>
    <p:sldId id="279" r:id="rId25"/>
    <p:sldId id="280" r:id="rId26"/>
    <p:sldId id="281" r:id="rId27"/>
    <p:sldId id="282" r:id="rId28"/>
    <p:sldId id="311" r:id="rId29"/>
    <p:sldId id="284" r:id="rId30"/>
    <p:sldId id="285" r:id="rId31"/>
    <p:sldId id="286" r:id="rId32"/>
    <p:sldId id="287" r:id="rId33"/>
    <p:sldId id="288" r:id="rId34"/>
    <p:sldId id="312" r:id="rId35"/>
    <p:sldId id="290" r:id="rId36"/>
    <p:sldId id="291" r:id="rId37"/>
    <p:sldId id="313"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797675" cy="9926638"/>
  <p:embeddedFontLst>
    <p:embeddedFont>
      <p:font typeface="微软雅黑" panose="020B0503020204020204" pitchFamily="34" charset="-122"/>
      <p:regular r:id="rId57"/>
      <p:bold r:id="rId58"/>
    </p:embeddedFont>
    <p:embeddedFont>
      <p:font typeface="黑体" panose="02010609060101010101" pitchFamily="49" charset="-122"/>
      <p:regular r:id="rId59"/>
    </p:embeddedFont>
    <p:embeddedFont>
      <p:font typeface="MS PGothic" panose="020B0600070205080204" pitchFamily="34" charset="-128"/>
      <p:regular r:id="rId60"/>
    </p:embeddedFont>
    <p:embeddedFont>
      <p:font typeface="Huawei Sans" panose="020C0503030203020204" pitchFamily="34" charset="0"/>
      <p:regular r:id="rId61"/>
      <p:bold r:id="rId62"/>
    </p:embeddedFont>
    <p:embeddedFont>
      <p:font typeface="方正兰亭黑简体" panose="02000000000000000000" pitchFamily="2" charset="-122"/>
      <p:regular r:id="rId63"/>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54054" autoAdjust="0"/>
  </p:normalViewPr>
  <p:slideViewPr>
    <p:cSldViewPr snapToGrid="0" snapToObjects="1">
      <p:cViewPr varScale="1">
        <p:scale>
          <a:sx n="74" d="100"/>
          <a:sy n="74" d="100"/>
        </p:scale>
        <p:origin x="19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6" d="100"/>
          <a:sy n="76" d="100"/>
        </p:scale>
        <p:origin x="2184" y="10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4/28/2020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latin typeface="Huawei Sans" panose="020C0503030203020204" pitchFamily="34" charset="0"/>
            </a:endParaRPr>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3033112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2556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Direct routes are the routes destined for the subnets to which directly connected interfaces belong. They are automatically generated by devices.</a:t>
            </a:r>
            <a:endParaRPr lang="en-US" altLang="zh-CN" dirty="0" smtClean="0">
              <a:sym typeface="+mn-lt"/>
            </a:endParaRPr>
          </a:p>
          <a:p>
            <a:pPr lvl="0"/>
            <a:r>
              <a:rPr lang="en-US" dirty="0" smtClean="0"/>
              <a:t>Static routes are manually configured by network administrators.</a:t>
            </a:r>
            <a:endParaRPr lang="en-US" altLang="zh-CN" dirty="0" smtClean="0">
              <a:sym typeface="+mn-lt"/>
            </a:endParaRPr>
          </a:p>
          <a:p>
            <a:pPr lvl="0"/>
            <a:r>
              <a:rPr lang="en-US" dirty="0" smtClean="0"/>
              <a:t>Dynamic routes are learned by dynamic routing protocols, such as OSPF, IS-IS, and BGP.</a:t>
            </a:r>
            <a:endParaRPr lang="en-US" altLang="zh-CN" dirty="0" smtClean="0">
              <a:sym typeface="+mn-lt"/>
            </a:endParaRP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04968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When a packet matches a direct route, a router checks its ARP entries and forwards the packet to the destination address based on the ARP entry for this destination address. In this case, the router is the last hop router.</a:t>
            </a:r>
            <a:endParaRPr lang="en-US" altLang="zh-CN" smtClean="0"/>
          </a:p>
          <a:p>
            <a:r>
              <a:rPr lang="en-US" smtClean="0"/>
              <a:t>The next-hop address of a direct route is not an interface address of another device. The destination subnet of the direct route is the subnet to which the local outbound interface belongs. The local outbound interface is the last hop interface and does not need to forward the packet to any other next hop. Therefore, the next-hop address of a direct route in the IP routing table is the address of the local outbound interface.</a:t>
            </a:r>
            <a:endParaRPr lang="en-US" altLang="zh-CN" smtClean="0"/>
          </a:p>
          <a:p>
            <a:r>
              <a:rPr lang="en-US" smtClean="0"/>
              <a:t>When a router forwards packets using a direct route, it does not deliver packets to the next hop. Instead, the router checks its ARP entries and forwards packets to the destination IP address based on the required ARP entry.</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98749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14663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761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8921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Preference field is used to compare routes from different routing protocols, while the Cost field is used to compare routes from the same routing protocol. In the industry, the cost is also known as the metric.</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87406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60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RTA learns two routes to the same destination, one is a static route and the other an OSPF route. It then compares the preferences of the two routes, and prefers the OSPF route because this route has a higher preference. RTA installs the OSPF route in the IP routing table.</a:t>
            </a:r>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73527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018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05037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table lists the preferences of some common routing protocols. Actually, there are multiple types of dynamic routes. We will learn these routes in subsequent courses.</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1676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7891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6808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2806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874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9544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IP packets from 10.0.1.0/24 need to reach 40.0.1.0/24. After receiving these packets, the gateway R1 searches its IP routing table for the next hop and outbound interface and forwards the packets to R2. After the packets reach R2, R2 forwards the packets to R3 by searching its IP routing table. </a:t>
            </a:r>
            <a:r>
              <a:rPr lang="en-US" altLang="zh-CN" smtClean="0"/>
              <a:t>Upon receipt of the packets</a:t>
            </a:r>
            <a:r>
              <a:rPr lang="en-US" smtClean="0"/>
              <a:t>, R3 searches its IP routing table, finding that the destination IP address of the packets belongs to the subnet where a local interface resides. Therefore, R3 directly forwards the packets to the destination subnet 40.0.1.0/24.</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253968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77954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9327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6417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45716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60410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9448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9727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69038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8141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The disadvantage of static routes is that they cannot automatically adapt to network topology changes and so require manual intervention.</a:t>
            </a:r>
            <a:endParaRPr lang="en-US" altLang="zh-CN" smtClean="0"/>
          </a:p>
          <a:p>
            <a:r>
              <a:rPr lang="en-US" smtClean="0"/>
              <a:t>Dynamic routing protocols provide different routing algorithms to adapt to network topology changes. Therefore, they are applicable to networks on which many Layer 3 devices are deployed.</a:t>
            </a:r>
            <a:endParaRPr lang="en-US" altLang="zh-CN" smtClean="0"/>
          </a:p>
          <a:p>
            <a:endParaRPr lang="en-US" altLang="zh-CN" smtClean="0"/>
          </a:p>
          <a:p>
            <a:endParaRPr lang="en-US" altLang="zh-CN" smtClean="0"/>
          </a:p>
          <a:p>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93773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dirty="0" smtClean="0"/>
              <a:t>Dynamic routing protocols are classified into two types based on the routing algorithm:</a:t>
            </a:r>
            <a:endParaRPr lang="en-US" altLang="zh-CN" dirty="0" smtClean="0">
              <a:sym typeface="Huawei Sans" panose="020C0503030203020204" pitchFamily="34" charset="0"/>
            </a:endParaRPr>
          </a:p>
          <a:p>
            <a:pPr lvl="1"/>
            <a:r>
              <a:rPr lang="en-US" dirty="0" smtClean="0"/>
              <a:t>Distance-vector routing protocol</a:t>
            </a:r>
            <a:endParaRPr lang="en-US" altLang="zh-CN" dirty="0" smtClean="0">
              <a:sym typeface="Huawei Sans" panose="020C0503030203020204" pitchFamily="34" charset="0"/>
            </a:endParaRPr>
          </a:p>
          <a:p>
            <a:pPr lvl="2"/>
            <a:r>
              <a:rPr lang="en-US" dirty="0" smtClean="0"/>
              <a:t>RIP</a:t>
            </a:r>
          </a:p>
          <a:p>
            <a:pPr lvl="1"/>
            <a:r>
              <a:rPr lang="en-US" dirty="0" smtClean="0"/>
              <a:t>Link-state routing protocol</a:t>
            </a:r>
            <a:endParaRPr lang="en-US" altLang="zh-CN" dirty="0" smtClean="0">
              <a:sym typeface="Huawei Sans" panose="020C0503030203020204" pitchFamily="34" charset="0"/>
            </a:endParaRPr>
          </a:p>
          <a:p>
            <a:pPr lvl="2"/>
            <a:r>
              <a:rPr lang="en-US" dirty="0" smtClean="0"/>
              <a:t>OSPF</a:t>
            </a:r>
          </a:p>
          <a:p>
            <a:pPr lvl="2"/>
            <a:r>
              <a:rPr lang="en-US" dirty="0" smtClean="0"/>
              <a:t>IS-IS</a:t>
            </a:r>
          </a:p>
          <a:p>
            <a:pPr lvl="1"/>
            <a:r>
              <a:rPr lang="en-US" dirty="0" smtClean="0"/>
              <a:t>BGP uses a </a:t>
            </a:r>
            <a:r>
              <a:rPr lang="en-US" altLang="zh-CN" dirty="0" smtClean="0"/>
              <a:t>path vector algorithm, which is m</a:t>
            </a:r>
            <a:r>
              <a:rPr lang="en-US" dirty="0" smtClean="0"/>
              <a:t>odified based on the distance-vector algorithm. Therefore, BGP is also called a path-vector routing protocol in some scenarios.</a:t>
            </a:r>
          </a:p>
          <a:p>
            <a:pPr lvl="0"/>
            <a:r>
              <a:rPr lang="en-US" dirty="0" smtClean="0"/>
              <a:t>Dynamic routing protocols are classified into the following types by their application scope:</a:t>
            </a:r>
            <a:endParaRPr lang="en-US" altLang="zh-CN" dirty="0" smtClean="0">
              <a:sym typeface="Huawei Sans" panose="020C0503030203020204" pitchFamily="34" charset="0"/>
            </a:endParaRPr>
          </a:p>
          <a:p>
            <a:pPr lvl="1"/>
            <a:r>
              <a:rPr lang="en-US" dirty="0" smtClean="0"/>
              <a:t>IGPs run within an autonomous system (AS), including RIP, OSPF, and IS-IS.</a:t>
            </a:r>
            <a:endParaRPr lang="en-US" altLang="zh-CN" dirty="0" smtClean="0">
              <a:sym typeface="Huawei Sans" panose="020C0503030203020204" pitchFamily="34" charset="0"/>
            </a:endParaRPr>
          </a:p>
          <a:p>
            <a:pPr lvl="1"/>
            <a:r>
              <a:rPr lang="en-US" dirty="0" smtClean="0"/>
              <a:t>EGP runs between different ASs, among which BGP is the most frequently used.</a:t>
            </a:r>
            <a:endParaRPr lang="en-US" altLang="zh-CN" dirty="0" smtClean="0">
              <a:sym typeface="Huawei Sans" panose="020C0503030203020204" pitchFamily="34" charset="0"/>
            </a:endParaRPr>
          </a:p>
          <a:p>
            <a:endParaRPr lang="en-US" altLang="zh-CN"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2438512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520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9151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734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1453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8171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4248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When the link between RTA and RTB is normal, the two routes to 20.0.0.0/30 are both valid. In this case, RTA compares the preferences of the two routes, which are 60 and 70 respectively. Therefore, the route with the preference value 60 is installed in the IP routing table, and RTA forwards traffic to the next hop 10.1.1.2.</a:t>
            </a:r>
            <a:endParaRPr lang="zh-CN" altLang="zh-CN" smtClean="0"/>
          </a:p>
          <a:p>
            <a:pPr lvl="0"/>
            <a:r>
              <a:rPr lang="en-US" altLang="zh-CN" smtClean="0"/>
              <a:t>If the link between RTA and RTB is faulty, the next hop 10.1.1.2 is unreachable, which causes the corresponding route invalid. In this case, the backup route to 20.0.0.0/30 is installed in the IP routing table. RTA forwards traffic destined for 20.0.0.1 to the next hop 10.1.2.2.</a:t>
            </a:r>
            <a:endParaRPr lang="zh-CN"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954670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3151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On a large-scale network, routers or other routing-capable devices need to maintain a large number of routing entries, which will consume a large amount of device resources. In addition, the IP routing table size is increasing, resulting in a low efficiency of routing entry lookup. Therefore, we need to minimize the size of IP routing tables on routers while ensuring IP reachability between the routers and different network segments. If a network has scientific IP addressing and proper planning, we can achieve this goal by using different methods. A common and effective method is route summarization, which is also known as route aggregation. </a:t>
            </a: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576522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To enable RTA to reach remote network segments, we need to configure a specific route to each network segment. In this example, the routes to 10.1.1.0/24, 10.1.2.0/24, and 10.1.3.0/24 have the same next hop, that is, 12.1.1.2. Therefore, we can summarize these routes into a single one.</a:t>
            </a:r>
            <a:endParaRPr lang="zh-CN" altLang="zh-CN" smtClean="0"/>
          </a:p>
          <a:p>
            <a:pPr lvl="0"/>
            <a:r>
              <a:rPr lang="en-US" altLang="zh-CN" smtClean="0"/>
              <a:t>This effectively reduces the size of RTA's IP routing table. </a:t>
            </a:r>
            <a:endParaRPr lang="zh-CN"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144881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245930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95208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smtClean="0"/>
              <a:t>In most cases, both static and dynamic routes need to be associated with an outbound interface. This interface is the egress through which the device is connected to a destination network. The outbound interface in a route can be a physical interface such as a 100M or GE interface, or a logical interface such as a VLANIF or tunnel interface. There is a special interface, that is, Null interface. It has only one interface number, that is, 0. Null0 is a logical interface and is always up. When Null0 is used as the outbound interface in a route, data packets matching this route are discarded, like being dumped into a black-hole. Therefore, such a route is called a black-hole route.</a:t>
            </a:r>
            <a:endParaRPr lang="zh-CN" altLang="zh-CN" dirty="0" smtClean="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9163990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0040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41667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305457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lvl="0" indent="-228600">
              <a:buFont typeface="+mj-lt"/>
              <a:buAutoNum type="arabicPeriod"/>
            </a:pPr>
            <a:r>
              <a:rPr lang="en-US" altLang="zh-CN" dirty="0" smtClean="0"/>
              <a:t>The router first compares preferences of routes. The route with the lowest preference value is selected as the optimal route. If the routes have the same preferences, the router compares their metrics. If the routes have the same metric, they are installed in the IP routing table as equal-cost routes.</a:t>
            </a:r>
            <a:endParaRPr lang="zh-CN" altLang="zh-CN" dirty="0" smtClean="0"/>
          </a:p>
          <a:p>
            <a:pPr marL="228600" lvl="0" indent="-228600">
              <a:buFont typeface="+mj-lt"/>
              <a:buAutoNum type="arabicPeriod"/>
            </a:pPr>
            <a:r>
              <a:rPr lang="en-US" altLang="zh-CN" dirty="0" smtClean="0"/>
              <a:t>To configure a floating route, configure a static route with the same destination network segment and mask as the primary route but a different next hop and a larger preference value.</a:t>
            </a:r>
            <a:endParaRPr lang="zh-CN" altLang="zh-CN" dirty="0" smtClean="0"/>
          </a:p>
          <a:p>
            <a:pPr marL="228600" lvl="0" indent="-228600">
              <a:buFont typeface="+mj-lt"/>
              <a:buAutoNum type="arabicPeriod"/>
            </a:pPr>
            <a:r>
              <a:rPr lang="en-US" altLang="zh-CN" dirty="0" smtClean="0"/>
              <a:t>The summary route is 10.1.0.0/20.</a:t>
            </a:r>
            <a:endParaRPr lang="zh-CN"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683370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89712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2201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unique network node can be found based on a specific IP address. Each IP address belongs to a unique subnet. These subnets may be distributed around the world and constitute a global network.</a:t>
            </a:r>
            <a:endParaRPr lang="en-US" altLang="zh-CN" smtClean="0"/>
          </a:p>
          <a:p>
            <a:r>
              <a:rPr lang="en-US" smtClean="0"/>
              <a:t>To implement communication between different subnets, network devices need to forward IP packets from different subnets to their destination IP subnets.</a:t>
            </a:r>
            <a:endParaRPr lang="en-US"/>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59447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gateway and an intermediate node (a router) select a proper path according to the destination address of a received IP packet, and forward the packet to the next router. The last-hop router on the path performs Layer 2 addressing and forwards the packet to the destination host. This process is called route-based forwarding.</a:t>
            </a:r>
            <a:endParaRPr lang="en-US" altLang="zh-CN" smtClean="0"/>
          </a:p>
          <a:p>
            <a:r>
              <a:rPr lang="en-US" altLang="zh-CN" smtClean="0"/>
              <a:t>The intermediate node selects the best path from its IP routing table to forward packets.</a:t>
            </a:r>
          </a:p>
          <a:p>
            <a:r>
              <a:rPr lang="en-US" smtClean="0"/>
              <a:t>A routing entry contains a specific outbound interface and next hop, which are used to forward IP packets to the corresponding next-hop device.</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5224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Based on the information contained in a route, a router can forward IP packets to the destination along the required path.</a:t>
            </a:r>
            <a:endParaRPr lang="en-US" altLang="zh-CN" smtClean="0"/>
          </a:p>
          <a:p>
            <a:r>
              <a:rPr lang="en-US" smtClean="0"/>
              <a:t>The destination address and mask identify the destination address of an IP packet. After an IP packet matches a specific route, the router determines the forwarding path according to the outbound interface and next hop of the route.</a:t>
            </a:r>
            <a:endParaRPr lang="en-US" altLang="zh-CN" smtClean="0"/>
          </a:p>
          <a:p>
            <a:r>
              <a:rPr lang="en-US" smtClean="0"/>
              <a:t>The next-hop device for forwarding the IP packet cannot be determined based only on the outbound interface. Therefore, the next-hop device address must be specified.</a:t>
            </a:r>
            <a:endParaRPr 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7655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router forwards packets based on its IP routing table.</a:t>
            </a:r>
            <a:endParaRPr lang="en-US" altLang="zh-CN" smtClean="0">
              <a:sym typeface="+mn-lt"/>
            </a:endParaRPr>
          </a:p>
          <a:p>
            <a:r>
              <a:rPr lang="en-US" smtClean="0"/>
              <a:t>An IP routing table contains many routing entries.</a:t>
            </a:r>
            <a:endParaRPr lang="en-US" altLang="zh-CN" smtClean="0">
              <a:sym typeface="+mn-lt"/>
            </a:endParaRPr>
          </a:p>
          <a:p>
            <a:r>
              <a:rPr lang="en-US" smtClean="0"/>
              <a:t>An IP routing table contains only optimal routes but not all routes.</a:t>
            </a:r>
            <a:endParaRPr lang="en-US" altLang="zh-CN" smtClean="0"/>
          </a:p>
          <a:p>
            <a:pPr lvl="0"/>
            <a:r>
              <a:rPr lang="en-US" smtClean="0"/>
              <a:t>A router manages routing information by managing the routing entries in its IP routing table.</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318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xmlns="" val="20000"/>
                    </a:ext>
                  </a:extLst>
                </a:gridCol>
                <a:gridCol w="2155444">
                  <a:extLst>
                    <a:ext uri="{9D8B030D-6E8A-4147-A177-3AD203B41FA5}">
                      <a16:colId xmlns:a16="http://schemas.microsoft.com/office/drawing/2014/main" xmlns="" val="20001"/>
                    </a:ext>
                  </a:extLst>
                </a:gridCol>
                <a:gridCol w="2873927">
                  <a:extLst>
                    <a:ext uri="{9D8B030D-6E8A-4147-A177-3AD203B41FA5}">
                      <a16:colId xmlns:a16="http://schemas.microsoft.com/office/drawing/2014/main" xmlns="" val="20002"/>
                    </a:ext>
                  </a:extLst>
                </a:gridCol>
                <a:gridCol w="2376427">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xmlns="" val="20000"/>
                    </a:ext>
                  </a:extLst>
                </a:gridCol>
                <a:gridCol w="2155920">
                  <a:extLst>
                    <a:ext uri="{9D8B030D-6E8A-4147-A177-3AD203B41FA5}">
                      <a16:colId xmlns:a16="http://schemas.microsoft.com/office/drawing/2014/main" xmlns="" val="20001"/>
                    </a:ext>
                  </a:extLst>
                </a:gridCol>
                <a:gridCol w="2912127">
                  <a:extLst>
                    <a:ext uri="{9D8B030D-6E8A-4147-A177-3AD203B41FA5}">
                      <a16:colId xmlns:a16="http://schemas.microsoft.com/office/drawing/2014/main" xmlns="" val="20002"/>
                    </a:ext>
                  </a:extLst>
                </a:gridCol>
                <a:gridCol w="231094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xmlns=""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xmlns=""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xmlns=""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xmlns=""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xmlns=""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xmlns=""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xmlns=""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xmlns=""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xmlns=""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xmlns=""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xmlns=""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xmlns=""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xmlns=""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xmlns=""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xmlns=""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xmlns=""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xmlns=""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xmlns=""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xmlns=""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xmlns=""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p>
          <a:p>
            <a:pPr lvl="1"/>
            <a:endParaRPr lang="en-US" altLang="zh-CN" dirty="0"/>
          </a:p>
        </p:txBody>
      </p:sp>
      <p:sp>
        <p:nvSpPr>
          <p:cNvPr id="24"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073614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nvPr>
        </p:nvGraphicFramePr>
        <p:xfrm>
          <a:off x="1007140" y="1254490"/>
          <a:ext cx="10460715"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Course Code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Product</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Product Version</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Course Version</a:t>
                      </a:r>
                      <a:endParaRPr kumimoji="1" lang="en-US" altLang="zh-CN"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nvPr>
        </p:nvGraphicFramePr>
        <p:xfrm>
          <a:off x="1007140" y="2776902"/>
          <a:ext cx="10460714"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351079">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Author/ID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Reviewer/ID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New</a:t>
                      </a:r>
                      <a:r>
                        <a:rPr kumimoji="1" lang="zh-CN" altLang="zh-CN" sz="1800" b="1" i="0" u="none" strike="noStrike" cap="none" normalizeH="0" baseline="0" dirty="0" smtClean="0">
                          <a:ln>
                            <a:noFill/>
                          </a:ln>
                          <a:solidFill>
                            <a:schemeClr val="tx1"/>
                          </a:solidFill>
                          <a:effectLst/>
                          <a:latin typeface="Huawei Sans" panose="020C0503030203020204" pitchFamily="34" charset="0"/>
                          <a:ea typeface="+mn-ea"/>
                        </a:rPr>
                        <a:t>/</a:t>
                      </a:r>
                      <a:r>
                        <a:rPr kumimoji="1" lang="en-US" altLang="zh-CN" sz="1800" b="1" i="0" u="none" strike="noStrike" cap="none" normalizeH="0" baseline="0" dirty="0" smtClean="0">
                          <a:ln>
                            <a:noFill/>
                          </a:ln>
                          <a:solidFill>
                            <a:schemeClr val="tx1"/>
                          </a:solidFill>
                          <a:effectLst/>
                          <a:latin typeface="Huawei Sans" panose="020C0503030203020204" pitchFamily="34" charset="0"/>
                          <a:ea typeface="+mn-ea"/>
                        </a:rPr>
                        <a:t>Update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825692"/>
            <a:ext cx="3119030" cy="504887"/>
          </a:xfrm>
          <a:prstGeom prst="rect">
            <a:avLst/>
          </a:prstGeom>
        </p:spPr>
        <p:txBody>
          <a:bodyPr anchor="ctr"/>
          <a:lstStyle>
            <a:lvl1pPr algn="ctr">
              <a:lnSpc>
                <a:spcPct val="100000"/>
              </a:lnSpc>
              <a:buNone/>
              <a:defRPr sz="1599" baseline="0">
                <a:latin typeface="+mn-lt"/>
                <a:ea typeface="+mn-ea"/>
                <a:cs typeface="Arial" panose="020B0604020202020204" pitchFamily="34" charset="0"/>
              </a:defRPr>
            </a:lvl1pPr>
          </a:lstStyle>
          <a:p>
            <a:pPr lvl="0"/>
            <a:r>
              <a:rPr lang="en-US" altLang="zh-CN" dirty="0" smtClean="0"/>
              <a:t>Course Code</a:t>
            </a:r>
            <a:endParaRPr lang="zh-CN" altLang="en-US" dirty="0"/>
          </a:p>
        </p:txBody>
      </p:sp>
      <p:sp>
        <p:nvSpPr>
          <p:cNvPr id="6" name="文本占位符 7"/>
          <p:cNvSpPr>
            <a:spLocks noGrp="1"/>
          </p:cNvSpPr>
          <p:nvPr>
            <p:ph type="body" sz="quarter" idx="18" hasCustomPrompt="1"/>
          </p:nvPr>
        </p:nvSpPr>
        <p:spPr>
          <a:xfrm>
            <a:off x="4126170" y="1825692"/>
            <a:ext cx="1967450"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Product</a:t>
            </a:r>
            <a:endParaRPr lang="zh-CN" altLang="en-US" dirty="0"/>
          </a:p>
        </p:txBody>
      </p:sp>
      <p:sp>
        <p:nvSpPr>
          <p:cNvPr id="7" name="文本占位符 7"/>
          <p:cNvSpPr>
            <a:spLocks noGrp="1"/>
          </p:cNvSpPr>
          <p:nvPr>
            <p:ph type="body" sz="quarter" idx="19" hasCustomPrompt="1"/>
          </p:nvPr>
        </p:nvSpPr>
        <p:spPr>
          <a:xfrm>
            <a:off x="6093619" y="1825692"/>
            <a:ext cx="3023155"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825692"/>
            <a:ext cx="2351079" cy="504887"/>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Author/ID</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1" name="文本占位符 7"/>
          <p:cNvSpPr>
            <a:spLocks noGrp="1"/>
          </p:cNvSpPr>
          <p:nvPr>
            <p:ph type="body" sz="quarter" idx="15" hasCustomPrompt="1"/>
          </p:nvPr>
        </p:nvSpPr>
        <p:spPr>
          <a:xfrm>
            <a:off x="6093619" y="337386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Reviewer/ID</a:t>
            </a:r>
            <a:endParaRPr lang="zh-CN" altLang="en-US" dirty="0"/>
          </a:p>
        </p:txBody>
      </p:sp>
      <p:sp>
        <p:nvSpPr>
          <p:cNvPr id="12" name="文本占位符 7"/>
          <p:cNvSpPr>
            <a:spLocks noGrp="1"/>
          </p:cNvSpPr>
          <p:nvPr>
            <p:ph type="body" sz="quarter" idx="16" hasCustomPrompt="1"/>
          </p:nvPr>
        </p:nvSpPr>
        <p:spPr>
          <a:xfrm>
            <a:off x="9116775" y="3337858"/>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New</a:t>
            </a:r>
            <a:endParaRPr lang="zh-CN" altLang="en-US" dirty="0"/>
          </a:p>
        </p:txBody>
      </p:sp>
      <p:sp>
        <p:nvSpPr>
          <p:cNvPr id="13" name="Rectangle 2"/>
          <p:cNvSpPr>
            <a:spLocks noChangeArrowheads="1"/>
          </p:cNvSpPr>
          <p:nvPr userDrawn="1"/>
        </p:nvSpPr>
        <p:spPr bwMode="auto">
          <a:xfrm>
            <a:off x="952130" y="368661"/>
            <a:ext cx="3558086" cy="479425"/>
          </a:xfrm>
          <a:prstGeom prst="rect">
            <a:avLst/>
          </a:prstGeom>
          <a:noFill/>
          <a:ln w="9525">
            <a:noFill/>
            <a:miter lim="800000"/>
            <a:headEnd/>
            <a:tailEnd/>
          </a:ln>
        </p:spPr>
        <p:txBody>
          <a:bodyPr lIns="78227" tIns="39112" rIns="78227" bIns="39112" anchor="ctr"/>
          <a:lstStyle/>
          <a:p>
            <a:pPr algn="l" defTabSz="1001223" rtl="0" eaLnBrk="0" fontAlgn="t" hangingPunct="0">
              <a:spcBef>
                <a:spcPct val="0"/>
              </a:spcBef>
              <a:spcAft>
                <a:spcPct val="0"/>
              </a:spcAft>
            </a:pPr>
            <a:r>
              <a:rPr lang="en-US" altLang="zh-CN" sz="3499" b="1" kern="1200" dirty="0" smtClean="0">
                <a:solidFill>
                  <a:schemeClr val="tx1">
                    <a:lumMod val="75000"/>
                    <a:lumOff val="25000"/>
                  </a:schemeClr>
                </a:solidFill>
                <a:latin typeface="Huawei Sans" panose="020C0503030203020204" pitchFamily="34" charset="0"/>
                <a:ea typeface="+mn-ea"/>
                <a:cs typeface="Arial" panose="020B0604020202020204" pitchFamily="34" charset="0"/>
              </a:rPr>
              <a:t>Revision Record</a:t>
            </a:r>
            <a:endParaRPr lang="zh-CN" altLang="en-US" sz="3499" b="1" kern="1200" dirty="0">
              <a:solidFill>
                <a:schemeClr val="tx1">
                  <a:lumMod val="75000"/>
                  <a:lumOff val="25000"/>
                </a:schemeClr>
              </a:solidFill>
              <a:latin typeface="Huawei Sans" panose="020C0503030203020204" pitchFamily="34" charset="0"/>
              <a:ea typeface="+mn-ea"/>
              <a:cs typeface="Arial" panose="020B0604020202020204" pitchFamily="34" charset="0"/>
            </a:endParaRPr>
          </a:p>
        </p:txBody>
      </p:sp>
      <p:sp>
        <p:nvSpPr>
          <p:cNvPr id="15" name="文本占位符 7"/>
          <p:cNvSpPr>
            <a:spLocks noGrp="1"/>
          </p:cNvSpPr>
          <p:nvPr>
            <p:ph type="body" sz="quarter" idx="21" hasCustomPrompt="1"/>
          </p:nvPr>
        </p:nvSpPr>
        <p:spPr>
          <a:xfrm>
            <a:off x="1007042" y="3877918"/>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Author/ID</a:t>
            </a:r>
            <a:endParaRPr lang="zh-CN" altLang="en-US" dirty="0"/>
          </a:p>
        </p:txBody>
      </p:sp>
      <p:sp>
        <p:nvSpPr>
          <p:cNvPr id="16" name="文本占位符 7"/>
          <p:cNvSpPr>
            <a:spLocks noGrp="1"/>
          </p:cNvSpPr>
          <p:nvPr>
            <p:ph type="body" sz="quarter" idx="22" hasCustomPrompt="1"/>
          </p:nvPr>
        </p:nvSpPr>
        <p:spPr>
          <a:xfrm>
            <a:off x="4126170" y="3877918"/>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17" name="文本占位符 7"/>
          <p:cNvSpPr>
            <a:spLocks noGrp="1"/>
          </p:cNvSpPr>
          <p:nvPr>
            <p:ph type="body" sz="quarter" idx="23" hasCustomPrompt="1"/>
          </p:nvPr>
        </p:nvSpPr>
        <p:spPr>
          <a:xfrm>
            <a:off x="6093619" y="3877918"/>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Reviewer/ID</a:t>
            </a:r>
            <a:endParaRPr lang="zh-CN" altLang="en-US" dirty="0"/>
          </a:p>
        </p:txBody>
      </p:sp>
      <p:sp>
        <p:nvSpPr>
          <p:cNvPr id="18" name="文本占位符 7"/>
          <p:cNvSpPr>
            <a:spLocks noGrp="1"/>
          </p:cNvSpPr>
          <p:nvPr>
            <p:ph type="body" sz="quarter" idx="24" hasCustomPrompt="1"/>
          </p:nvPr>
        </p:nvSpPr>
        <p:spPr>
          <a:xfrm>
            <a:off x="9116775" y="3841914"/>
            <a:ext cx="2351342" cy="504056"/>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Update</a:t>
            </a:r>
            <a:endParaRPr lang="zh-CN" altLang="en-US" dirty="0"/>
          </a:p>
        </p:txBody>
      </p:sp>
      <p:sp>
        <p:nvSpPr>
          <p:cNvPr id="19" name="文本占位符 7"/>
          <p:cNvSpPr>
            <a:spLocks noGrp="1"/>
          </p:cNvSpPr>
          <p:nvPr>
            <p:ph type="body" sz="quarter" idx="25" hasCustomPrompt="1"/>
          </p:nvPr>
        </p:nvSpPr>
        <p:spPr>
          <a:xfrm>
            <a:off x="1007042" y="4345970"/>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Author/ID</a:t>
            </a:r>
            <a:endParaRPr lang="zh-CN" altLang="en-US" dirty="0"/>
          </a:p>
        </p:txBody>
      </p:sp>
      <p:sp>
        <p:nvSpPr>
          <p:cNvPr id="20" name="文本占位符 7"/>
          <p:cNvSpPr>
            <a:spLocks noGrp="1"/>
          </p:cNvSpPr>
          <p:nvPr>
            <p:ph type="body" sz="quarter" idx="26" hasCustomPrompt="1"/>
          </p:nvPr>
        </p:nvSpPr>
        <p:spPr>
          <a:xfrm>
            <a:off x="4126170" y="434597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1" name="文本占位符 7"/>
          <p:cNvSpPr>
            <a:spLocks noGrp="1"/>
          </p:cNvSpPr>
          <p:nvPr>
            <p:ph type="body" sz="quarter" idx="27" hasCustomPrompt="1"/>
          </p:nvPr>
        </p:nvSpPr>
        <p:spPr>
          <a:xfrm>
            <a:off x="6093619" y="434597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Reviewer/ID</a:t>
            </a:r>
            <a:endParaRPr lang="zh-CN" altLang="en-US" dirty="0"/>
          </a:p>
        </p:txBody>
      </p:sp>
      <p:sp>
        <p:nvSpPr>
          <p:cNvPr id="22" name="文本占位符 7"/>
          <p:cNvSpPr>
            <a:spLocks noGrp="1"/>
          </p:cNvSpPr>
          <p:nvPr>
            <p:ph type="body" sz="quarter" idx="28" hasCustomPrompt="1"/>
          </p:nvPr>
        </p:nvSpPr>
        <p:spPr>
          <a:xfrm>
            <a:off x="9116775" y="434597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Update</a:t>
            </a:r>
            <a:endParaRPr lang="zh-CN" altLang="en-US" dirty="0"/>
          </a:p>
        </p:txBody>
      </p:sp>
      <p:sp>
        <p:nvSpPr>
          <p:cNvPr id="23" name="文本占位符 7"/>
          <p:cNvSpPr>
            <a:spLocks noGrp="1"/>
          </p:cNvSpPr>
          <p:nvPr>
            <p:ph type="body" sz="quarter" idx="29" hasCustomPrompt="1"/>
          </p:nvPr>
        </p:nvSpPr>
        <p:spPr>
          <a:xfrm>
            <a:off x="1007042" y="4886030"/>
            <a:ext cx="3119128" cy="468052"/>
          </a:xfrm>
          <a:prstGeom prst="rect">
            <a:avLst/>
          </a:prstGeom>
        </p:spPr>
        <p:txBody>
          <a:bodyPr anchor="ctr"/>
          <a:lstStyle>
            <a:lvl1pPr marL="302279" marR="0" indent="-302279" algn="ctr" defTabSz="914034" rtl="0" eaLnBrk="1" fontAlgn="auto" latinLnBrk="0" hangingPunct="1">
              <a:lnSpc>
                <a:spcPct val="100000"/>
              </a:lnSpc>
              <a:spcBef>
                <a:spcPts val="792"/>
              </a:spcBef>
              <a:spcAft>
                <a:spcPts val="0"/>
              </a:spcAft>
              <a:buClrTx/>
              <a:buSzTx/>
              <a:buFont typeface="Arial" panose="020B0604020202020204" pitchFamily="34" charset="0"/>
              <a:buNone/>
              <a:tabLst/>
              <a:defRPr sz="1599">
                <a:latin typeface="+mn-lt"/>
                <a:ea typeface="+mn-ea"/>
                <a:cs typeface="Arial" panose="020B0604020202020204" pitchFamily="34" charset="0"/>
              </a:defRPr>
            </a:lvl1pPr>
          </a:lstStyle>
          <a:p>
            <a:pPr marL="302279" marR="0" lvl="0" indent="-302279" algn="ctr" defTabSz="914034" rtl="0" eaLnBrk="1" fontAlgn="auto" latinLnBrk="0" hangingPunct="1">
              <a:lnSpc>
                <a:spcPct val="100000"/>
              </a:lnSpc>
              <a:spcBef>
                <a:spcPts val="792"/>
              </a:spcBef>
              <a:spcAft>
                <a:spcPts val="0"/>
              </a:spcAft>
              <a:buClrTx/>
              <a:buSzTx/>
              <a:buFont typeface="Arial" panose="020B0604020202020204" pitchFamily="34" charset="0"/>
              <a:buNone/>
              <a:tabLst/>
              <a:defRPr/>
            </a:pPr>
            <a:r>
              <a:rPr lang="en-US" altLang="zh-CN" dirty="0" smtClean="0"/>
              <a:t>Author/ID</a:t>
            </a:r>
            <a:endParaRPr lang="zh-CN" altLang="en-US" dirty="0" smtClean="0"/>
          </a:p>
        </p:txBody>
      </p:sp>
      <p:sp>
        <p:nvSpPr>
          <p:cNvPr id="24" name="文本占位符 7"/>
          <p:cNvSpPr>
            <a:spLocks noGrp="1"/>
          </p:cNvSpPr>
          <p:nvPr>
            <p:ph type="body" sz="quarter" idx="30" hasCustomPrompt="1"/>
          </p:nvPr>
        </p:nvSpPr>
        <p:spPr>
          <a:xfrm>
            <a:off x="4126170" y="4886030"/>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5" name="文本占位符 7"/>
          <p:cNvSpPr>
            <a:spLocks noGrp="1"/>
          </p:cNvSpPr>
          <p:nvPr>
            <p:ph type="body" sz="quarter" idx="31" hasCustomPrompt="1"/>
          </p:nvPr>
        </p:nvSpPr>
        <p:spPr>
          <a:xfrm>
            <a:off x="6093619" y="4886030"/>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Reviewer/ID</a:t>
            </a:r>
            <a:endParaRPr lang="zh-CN" altLang="en-US" dirty="0"/>
          </a:p>
        </p:txBody>
      </p:sp>
      <p:sp>
        <p:nvSpPr>
          <p:cNvPr id="26" name="文本占位符 7"/>
          <p:cNvSpPr>
            <a:spLocks noGrp="1"/>
          </p:cNvSpPr>
          <p:nvPr>
            <p:ph type="body" sz="quarter" idx="32" hasCustomPrompt="1"/>
          </p:nvPr>
        </p:nvSpPr>
        <p:spPr>
          <a:xfrm>
            <a:off x="9116775" y="4886030"/>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Update</a:t>
            </a:r>
            <a:endParaRPr lang="zh-CN" altLang="en-US" dirty="0"/>
          </a:p>
        </p:txBody>
      </p:sp>
      <p:sp>
        <p:nvSpPr>
          <p:cNvPr id="27" name="文本占位符 7"/>
          <p:cNvSpPr>
            <a:spLocks noGrp="1"/>
          </p:cNvSpPr>
          <p:nvPr>
            <p:ph type="body" sz="quarter" idx="33" hasCustomPrompt="1"/>
          </p:nvPr>
        </p:nvSpPr>
        <p:spPr>
          <a:xfrm>
            <a:off x="1007042" y="5354082"/>
            <a:ext cx="3119128"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Author/ID</a:t>
            </a:r>
            <a:endParaRPr lang="zh-CN" altLang="en-US" dirty="0"/>
          </a:p>
        </p:txBody>
      </p:sp>
      <p:sp>
        <p:nvSpPr>
          <p:cNvPr id="28" name="文本占位符 7"/>
          <p:cNvSpPr>
            <a:spLocks noGrp="1"/>
          </p:cNvSpPr>
          <p:nvPr>
            <p:ph type="body" sz="quarter" idx="34" hasCustomPrompt="1"/>
          </p:nvPr>
        </p:nvSpPr>
        <p:spPr>
          <a:xfrm>
            <a:off x="4126170" y="5354082"/>
            <a:ext cx="1967450"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a:t>2015.01.25</a:t>
            </a:r>
            <a:endParaRPr lang="zh-CN" altLang="en-US" dirty="0"/>
          </a:p>
        </p:txBody>
      </p:sp>
      <p:sp>
        <p:nvSpPr>
          <p:cNvPr id="29" name="文本占位符 7"/>
          <p:cNvSpPr>
            <a:spLocks noGrp="1"/>
          </p:cNvSpPr>
          <p:nvPr>
            <p:ph type="body" sz="quarter" idx="35" hasCustomPrompt="1"/>
          </p:nvPr>
        </p:nvSpPr>
        <p:spPr>
          <a:xfrm>
            <a:off x="6093619" y="5354082"/>
            <a:ext cx="3023155"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Reviewer/ID</a:t>
            </a:r>
            <a:endParaRPr lang="zh-CN" altLang="en-US" dirty="0"/>
          </a:p>
        </p:txBody>
      </p:sp>
      <p:sp>
        <p:nvSpPr>
          <p:cNvPr id="30" name="文本占位符 7"/>
          <p:cNvSpPr>
            <a:spLocks noGrp="1"/>
          </p:cNvSpPr>
          <p:nvPr>
            <p:ph type="body" sz="quarter" idx="36" hasCustomPrompt="1"/>
          </p:nvPr>
        </p:nvSpPr>
        <p:spPr>
          <a:xfrm>
            <a:off x="9116775" y="5354082"/>
            <a:ext cx="2351342" cy="468052"/>
          </a:xfrm>
          <a:prstGeom prst="rect">
            <a:avLst/>
          </a:prstGeom>
        </p:spPr>
        <p:txBody>
          <a:bodyPr anchor="ctr"/>
          <a:lstStyle>
            <a:lvl1pPr algn="ctr">
              <a:lnSpc>
                <a:spcPct val="100000"/>
              </a:lnSpc>
              <a:buNone/>
              <a:defRPr sz="1599">
                <a:latin typeface="+mn-lt"/>
                <a:ea typeface="+mn-ea"/>
                <a:cs typeface="Arial" panose="020B0604020202020204" pitchFamily="34" charset="0"/>
              </a:defRPr>
            </a:lvl1pPr>
          </a:lstStyle>
          <a:p>
            <a:pPr lvl="0"/>
            <a:r>
              <a:rPr lang="en-US" altLang="zh-CN" dirty="0" smtClean="0"/>
              <a:t>Update</a:t>
            </a:r>
            <a:endParaRPr lang="zh-CN" altLang="en-US" dirty="0"/>
          </a:p>
        </p:txBody>
      </p:sp>
    </p:spTree>
    <p:extLst>
      <p:ext uri="{BB962C8B-B14F-4D97-AF65-F5344CB8AC3E}">
        <p14:creationId xmlns:p14="http://schemas.microsoft.com/office/powerpoint/2010/main" val="18490945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20766949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headEnd/>
            <a:tailEnd/>
          </a:ln>
        </p:spPr>
        <p:txBody>
          <a:bodyPr vert="horz" wrap="square" lIns="100800" tIns="50400" rIns="100800" bIns="50400" numCol="1" anchor="ctr" anchorCtr="0" compatLnSpc="1">
            <a:prstTxWarp prst="textNoShape">
              <a:avLst/>
            </a:prstTxWarp>
          </a:bodyPr>
          <a:lstStyle>
            <a:lvl1pPr fontAlgn="auto">
              <a:defRPr lang="zh-CN" altLang="en-US" b="1" kern="0" baseline="0" dirty="0"/>
            </a:lvl1pPr>
          </a:lstStyle>
          <a:p>
            <a:pPr lvl="0"/>
            <a:r>
              <a:rPr lang="en-US" altLang="zh-CN" smtClean="0"/>
              <a:t>Title</a:t>
            </a:r>
            <a:endParaRPr lang="zh-CN" altLang="en-US" dirty="0"/>
          </a:p>
        </p:txBody>
      </p:sp>
    </p:spTree>
    <p:extLst>
      <p:ext uri="{BB962C8B-B14F-4D97-AF65-F5344CB8AC3E}">
        <p14:creationId xmlns:p14="http://schemas.microsoft.com/office/powerpoint/2010/main" val="13303934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xmlns=""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xmlns=""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xmlns=""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xmlns=""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xmlns=""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xmlns=""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xmlns=""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xmlns=""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xmlns=""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红</a:t>
              </a:r>
            </a:p>
          </p:txBody>
        </p:sp>
        <p:sp>
          <p:nvSpPr>
            <p:cNvPr id="64" name="文本框 63">
              <a:extLst>
                <a:ext uri="{FF2B5EF4-FFF2-40B4-BE49-F238E27FC236}">
                  <a16:creationId xmlns:a16="http://schemas.microsoft.com/office/drawing/2014/main" xmlns=""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p>
          </p:txBody>
        </p:sp>
        <p:sp>
          <p:nvSpPr>
            <p:cNvPr id="65" name="矩形 64">
              <a:extLst>
                <a:ext uri="{FF2B5EF4-FFF2-40B4-BE49-F238E27FC236}">
                  <a16:creationId xmlns:a16="http://schemas.microsoft.com/office/drawing/2014/main" xmlns=""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xmlns=""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xmlns=""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black"/>
                  </a:solidFill>
                  <a:effectLst/>
                  <a:uLnTx/>
                  <a:uFillTx/>
                </a:rPr>
                <a:t>备用</a:t>
              </a:r>
            </a:p>
          </p:txBody>
        </p:sp>
        <p:sp>
          <p:nvSpPr>
            <p:cNvPr id="68" name="矩形 67">
              <a:extLst>
                <a:ext uri="{FF2B5EF4-FFF2-40B4-BE49-F238E27FC236}">
                  <a16:creationId xmlns:a16="http://schemas.microsoft.com/office/drawing/2014/main" xmlns=""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xmlns=""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smtClean="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 name="文本占位符 149"/>
          <p:cNvSpPr>
            <a:spLocks noGrp="1"/>
          </p:cNvSpPr>
          <p:nvPr>
            <p:ph type="body" sz="quarter" idx="17"/>
          </p:nvPr>
        </p:nvSpPr>
        <p:spPr/>
        <p:txBody>
          <a:bodyPr/>
          <a:lstStyle/>
          <a:p>
            <a:pPr fontAlgn="ctr"/>
            <a:endParaRPr lang="en-US" altLang="zh-CN" dirty="0">
              <a:latin typeface="Huawei Sans" panose="020C0503030203020204" pitchFamily="34" charset="0"/>
            </a:endParaRPr>
          </a:p>
        </p:txBody>
      </p:sp>
      <p:sp>
        <p:nvSpPr>
          <p:cNvPr id="151" name="文本占位符 150"/>
          <p:cNvSpPr>
            <a:spLocks noGrp="1"/>
          </p:cNvSpPr>
          <p:nvPr>
            <p:ph type="body" sz="quarter" idx="18"/>
          </p:nvPr>
        </p:nvSpPr>
        <p:spPr/>
        <p:txBody>
          <a:bodyPr/>
          <a:lstStyle/>
          <a:p>
            <a:pPr fontAlgn="ctr"/>
            <a:endParaRPr lang="en-US" altLang="zh-CN" dirty="0">
              <a:latin typeface="Huawei Sans" panose="020C0503030203020204" pitchFamily="34" charset="0"/>
            </a:endParaRPr>
          </a:p>
        </p:txBody>
      </p:sp>
      <p:sp>
        <p:nvSpPr>
          <p:cNvPr id="152" name="文本占位符 151"/>
          <p:cNvSpPr>
            <a:spLocks noGrp="1"/>
          </p:cNvSpPr>
          <p:nvPr>
            <p:ph type="body" sz="quarter" idx="19"/>
          </p:nvPr>
        </p:nvSpPr>
        <p:spPr/>
        <p:txBody>
          <a:bodyPr/>
          <a:lstStyle/>
          <a:p>
            <a:pPr fontAlgn="ctr"/>
            <a:endParaRPr lang="en-US" altLang="zh-CN" dirty="0">
              <a:latin typeface="Huawei Sans" panose="020C0503030203020204" pitchFamily="34" charset="0"/>
            </a:endParaRPr>
          </a:p>
        </p:txBody>
      </p:sp>
      <p:sp>
        <p:nvSpPr>
          <p:cNvPr id="153" name="文本占位符 152"/>
          <p:cNvSpPr>
            <a:spLocks noGrp="1"/>
          </p:cNvSpPr>
          <p:nvPr>
            <p:ph type="body" sz="quarter" idx="20"/>
          </p:nvPr>
        </p:nvSpPr>
        <p:spPr/>
        <p:txBody>
          <a:bodyPr/>
          <a:lstStyle/>
          <a:p>
            <a:pPr fontAlgn="ctr"/>
            <a:endParaRPr lang="en-US" altLang="zh-CN" dirty="0">
              <a:latin typeface="Huawei Sans" panose="020C0503030203020204" pitchFamily="34" charset="0"/>
            </a:endParaRPr>
          </a:p>
        </p:txBody>
      </p:sp>
      <p:sp>
        <p:nvSpPr>
          <p:cNvPr id="3" name="文本占位符 2"/>
          <p:cNvSpPr>
            <a:spLocks noGrp="1"/>
          </p:cNvSpPr>
          <p:nvPr>
            <p:ph type="body" sz="quarter" idx="13"/>
          </p:nvPr>
        </p:nvSpPr>
        <p:spPr/>
        <p:txBody>
          <a:bodyPr/>
          <a:lstStyle/>
          <a:p>
            <a:pPr fontAlgn="ctr"/>
            <a:r>
              <a:rPr lang="en-US" dirty="0" smtClean="0">
                <a:latin typeface="Huawei Sans" panose="020C0503030203020204" pitchFamily="34" charset="0"/>
              </a:rPr>
              <a:t>Shi </a:t>
            </a:r>
            <a:r>
              <a:rPr lang="en-US" dirty="0" err="1" smtClean="0">
                <a:latin typeface="Huawei Sans" panose="020C0503030203020204" pitchFamily="34" charset="0"/>
              </a:rPr>
              <a:t>Miaomiao</a:t>
            </a:r>
            <a:r>
              <a:rPr lang="en-US" dirty="0" smtClean="0">
                <a:latin typeface="Huawei Sans" panose="020C0503030203020204" pitchFamily="34" charset="0"/>
              </a:rPr>
              <a:t>/swx791350</a:t>
            </a:r>
            <a:endParaRPr lang="en-US" altLang="zh-CN" dirty="0">
              <a:latin typeface="Huawei Sans" panose="020C0503030203020204" pitchFamily="34" charset="0"/>
            </a:endParaRPr>
          </a:p>
        </p:txBody>
      </p:sp>
      <p:sp>
        <p:nvSpPr>
          <p:cNvPr id="4" name="文本占位符 3"/>
          <p:cNvSpPr>
            <a:spLocks noGrp="1"/>
          </p:cNvSpPr>
          <p:nvPr>
            <p:ph type="body" sz="quarter" idx="14"/>
          </p:nvPr>
        </p:nvSpPr>
        <p:spPr/>
        <p:txBody>
          <a:bodyPr/>
          <a:lstStyle/>
          <a:p>
            <a:pPr fontAlgn="ctr"/>
            <a:r>
              <a:rPr lang="en-US" dirty="0" smtClean="0">
                <a:latin typeface="Huawei Sans" panose="020C0503030203020204" pitchFamily="34" charset="0"/>
              </a:rPr>
              <a:t>2019.10.23</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115390603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smtClean="0"/>
              <a:t>Overview of IP Routing</a:t>
            </a:r>
            <a:endParaRPr lang="en-US" altLang="zh-CN" b="1" smtClean="0">
              <a:sym typeface="Huawei Sans" panose="020C0503030203020204" pitchFamily="34" charset="0"/>
            </a:endParaRPr>
          </a:p>
          <a:p>
            <a:pPr lvl="1"/>
            <a:r>
              <a:rPr lang="en-US" smtClean="0">
                <a:solidFill>
                  <a:schemeClr val="bg1">
                    <a:lumMod val="50000"/>
                  </a:schemeClr>
                </a:solidFill>
              </a:rPr>
              <a:t>Basic Concepts of Routing</a:t>
            </a:r>
            <a:endParaRPr lang="en-US" altLang="zh-CN" smtClean="0">
              <a:solidFill>
                <a:schemeClr val="bg1">
                  <a:lumMod val="50000"/>
                </a:schemeClr>
              </a:solidFill>
              <a:sym typeface="Huawei Sans" panose="020C0503030203020204" pitchFamily="34" charset="0"/>
            </a:endParaRPr>
          </a:p>
          <a:p>
            <a:pPr lvl="1">
              <a:buFont typeface="Huawei Sans" panose="020C0503030203020204" pitchFamily="34" charset="0"/>
              <a:buChar char="▪"/>
            </a:pPr>
            <a:r>
              <a:rPr lang="en-US" b="1" smtClean="0"/>
              <a:t>Generation of Routing Entries</a:t>
            </a:r>
            <a:endParaRPr lang="en-US" altLang="zh-CN" b="1" smtClean="0">
              <a:sym typeface="Huawei Sans" panose="020C0503030203020204" pitchFamily="34" charset="0"/>
            </a:endParaRPr>
          </a:p>
          <a:p>
            <a:pPr lvl="1"/>
            <a:r>
              <a:rPr lang="en-US" smtClean="0">
                <a:solidFill>
                  <a:schemeClr val="bg1">
                    <a:lumMod val="50000"/>
                  </a:schemeClr>
                </a:solidFill>
              </a:rPr>
              <a:t>Optimal Route Selection</a:t>
            </a:r>
            <a:endParaRPr lang="en-US" altLang="zh-CN" smtClean="0">
              <a:solidFill>
                <a:schemeClr val="bg1">
                  <a:lumMod val="50000"/>
                </a:schemeClr>
              </a:solidFill>
              <a:sym typeface="Huawei Sans" panose="020C0503030203020204" pitchFamily="34" charset="0"/>
            </a:endParaRPr>
          </a:p>
          <a:p>
            <a:pPr lvl="1"/>
            <a:r>
              <a:rPr lang="en-US" smtClean="0">
                <a:solidFill>
                  <a:schemeClr val="bg1">
                    <a:lumMod val="50000"/>
                  </a:schemeClr>
                </a:solidFill>
              </a:rPr>
              <a:t>Route-based Forwarding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Static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2119548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圆角矩形 75"/>
          <p:cNvSpPr/>
          <p:nvPr/>
        </p:nvSpPr>
        <p:spPr>
          <a:xfrm>
            <a:off x="8011042" y="242752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圆角矩形 78">
            <a:extLst>
              <a:ext uri="{FF2B5EF4-FFF2-40B4-BE49-F238E27FC236}">
                <a16:creationId xmlns:a16="http://schemas.microsoft.com/office/drawing/2014/main" xmlns="" id="{622EF711-3170-4416-9C65-466B399DA2E1}"/>
              </a:ext>
            </a:extLst>
          </p:cNvPr>
          <p:cNvSpPr/>
          <p:nvPr/>
        </p:nvSpPr>
        <p:spPr>
          <a:xfrm>
            <a:off x="8414919" y="3004348"/>
            <a:ext cx="2509088" cy="2013480"/>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圆角矩形 75"/>
          <p:cNvSpPr/>
          <p:nvPr/>
        </p:nvSpPr>
        <p:spPr>
          <a:xfrm>
            <a:off x="587388" y="2401319"/>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圆角矩形 75"/>
          <p:cNvSpPr/>
          <p:nvPr/>
        </p:nvSpPr>
        <p:spPr>
          <a:xfrm>
            <a:off x="4302902" y="2409986"/>
            <a:ext cx="3587293" cy="385809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fontAlgn="ctr">
              <a:lnSpc>
                <a:spcPct val="130000"/>
              </a:lnSpc>
            </a:pP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r>
              <a:rPr lang="en-US" dirty="0" smtClean="0">
                <a:latin typeface="Huawei Sans" panose="020C0503030203020204" pitchFamily="34" charset="0"/>
              </a:rPr>
              <a:t>How to Obtain Routing Information</a:t>
            </a:r>
            <a:endParaRPr lang="en-US" dirty="0">
              <a:latin typeface="Huawei Sans" panose="020C0503030203020204" pitchFamily="34" charset="0"/>
            </a:endParaRPr>
          </a:p>
        </p:txBody>
      </p:sp>
      <p:sp>
        <p:nvSpPr>
          <p:cNvPr id="3" name="内容占位符 14"/>
          <p:cNvSpPr txBox="1">
            <a:spLocks/>
          </p:cNvSpPr>
          <p:nvPr/>
        </p:nvSpPr>
        <p:spPr>
          <a:xfrm>
            <a:off x="587387" y="1243116"/>
            <a:ext cx="10994481" cy="45769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marL="265113" indent="-265113" algn="just" fontAlgn="ctr">
              <a:buClrTx/>
              <a:buSzPct val="100000"/>
              <a:buFont typeface="Arial" panose="020B0604020202020204" pitchFamily="34" charset="0"/>
              <a:buChar char="•"/>
            </a:pPr>
            <a:r>
              <a:rPr lang="en-US" sz="1600" dirty="0" smtClean="0">
                <a:solidFill>
                  <a:prstClr val="black"/>
                </a:solidFill>
                <a:latin typeface="Huawei Sans" panose="020C0503030203020204" pitchFamily="34" charset="0"/>
              </a:rPr>
              <a:t>A router forwards packets based on its IP routing table. To implement route-based packet forwarding, the router needs to obtain routes. The following describes the common methods of obtaining routes.</a:t>
            </a:r>
            <a:endParaRPr lang="en-US" altLang="zh-CN" sz="16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15" name="Text Box 46"/>
          <p:cNvSpPr txBox="1">
            <a:spLocks noChangeArrowheads="1"/>
          </p:cNvSpPr>
          <p:nvPr/>
        </p:nvSpPr>
        <p:spPr bwMode="auto">
          <a:xfrm>
            <a:off x="2156369" y="3333326"/>
            <a:ext cx="936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spcBef>
                <a:spcPct val="0"/>
              </a:spcBef>
            </a:pPr>
            <a:r>
              <a:rPr lang="en-US" sz="1200" dirty="0" smtClean="0">
                <a:latin typeface="Huawei Sans" panose="020C0503030203020204" pitchFamily="34" charset="0"/>
              </a:rPr>
              <a:t>GE0/0/0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2" name="Text Box 113"/>
          <p:cNvSpPr txBox="1">
            <a:spLocks noChangeArrowheads="1"/>
          </p:cNvSpPr>
          <p:nvPr/>
        </p:nvSpPr>
        <p:spPr bwMode="auto">
          <a:xfrm>
            <a:off x="2912627" y="3616183"/>
            <a:ext cx="1223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dirty="0" smtClean="0">
                <a:latin typeface="Huawei Sans" panose="020C0503030203020204" pitchFamily="34" charset="0"/>
              </a:rPr>
              <a:t>10.1.1.0/24</a:t>
            </a:r>
            <a:endParaRPr lang="en-US" sz="1400" dirty="0">
              <a:latin typeface="Huawei Sans" panose="020C0503030203020204" pitchFamily="34" charset="0"/>
            </a:endParaRPr>
          </a:p>
        </p:txBody>
      </p:sp>
      <p:pic>
        <p:nvPicPr>
          <p:cNvPr id="8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48531" y="3616183"/>
            <a:ext cx="541200" cy="442799"/>
          </a:xfrm>
          <a:prstGeom prst="rect">
            <a:avLst/>
          </a:prstGeom>
          <a:noFill/>
        </p:spPr>
      </p:pic>
      <p:cxnSp>
        <p:nvCxnSpPr>
          <p:cNvPr id="95" name="直接连接符 94"/>
          <p:cNvCxnSpPr>
            <a:stCxn id="125" idx="3"/>
            <a:endCxn id="130" idx="1"/>
          </p:cNvCxnSpPr>
          <p:nvPr/>
        </p:nvCxnSpPr>
        <p:spPr bwMode="auto">
          <a:xfrm>
            <a:off x="6313164" y="3653226"/>
            <a:ext cx="7909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6" name="直接连接符 95"/>
          <p:cNvCxnSpPr/>
          <p:nvPr/>
        </p:nvCxnSpPr>
        <p:spPr bwMode="auto">
          <a:xfrm flipV="1">
            <a:off x="2912627" y="3112127"/>
            <a:ext cx="0" cy="12241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7" name="直接连接符 96"/>
          <p:cNvCxnSpPr/>
          <p:nvPr/>
        </p:nvCxnSpPr>
        <p:spPr bwMode="auto">
          <a:xfrm flipV="1">
            <a:off x="2912627" y="3309923"/>
            <a:ext cx="28803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8" name="图片 97" descr="PC.png"/>
          <p:cNvPicPr>
            <a:picLocks noChangeAspect="1"/>
          </p:cNvPicPr>
          <p:nvPr/>
        </p:nvPicPr>
        <p:blipFill>
          <a:blip r:embed="rId4" cstate="print"/>
          <a:stretch>
            <a:fillRect/>
          </a:stretch>
        </p:blipFill>
        <p:spPr>
          <a:xfrm>
            <a:off x="3200659" y="3075923"/>
            <a:ext cx="609376" cy="468000"/>
          </a:xfrm>
          <a:prstGeom prst="rect">
            <a:avLst/>
          </a:prstGeom>
        </p:spPr>
      </p:pic>
      <p:pic>
        <p:nvPicPr>
          <p:cNvPr id="10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148431" y="4402201"/>
            <a:ext cx="541200" cy="442799"/>
          </a:xfrm>
          <a:prstGeom prst="rect">
            <a:avLst/>
          </a:prstGeom>
          <a:noFill/>
        </p:spPr>
      </p:pic>
      <p:cxnSp>
        <p:nvCxnSpPr>
          <p:cNvPr id="105" name="直接连接符 104"/>
          <p:cNvCxnSpPr>
            <a:stCxn id="103" idx="0"/>
            <a:endCxn id="81" idx="1"/>
          </p:cNvCxnSpPr>
          <p:nvPr/>
        </p:nvCxnSpPr>
        <p:spPr bwMode="auto">
          <a:xfrm flipV="1">
            <a:off x="1419031" y="3837583"/>
            <a:ext cx="629500" cy="56461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8" name="Text Box 113"/>
          <p:cNvSpPr txBox="1">
            <a:spLocks noChangeArrowheads="1"/>
          </p:cNvSpPr>
          <p:nvPr/>
        </p:nvSpPr>
        <p:spPr bwMode="auto">
          <a:xfrm>
            <a:off x="932407" y="3472167"/>
            <a:ext cx="1223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dirty="0" smtClean="0">
                <a:latin typeface="Huawei Sans" panose="020C0503030203020204" pitchFamily="34" charset="0"/>
              </a:rPr>
              <a:t>20.1.1.0/24</a:t>
            </a:r>
            <a:endParaRPr lang="en-US" sz="1400" dirty="0">
              <a:latin typeface="Huawei Sans" panose="020C0503030203020204" pitchFamily="34" charset="0"/>
            </a:endParaRPr>
          </a:p>
        </p:txBody>
      </p:sp>
      <p:sp>
        <p:nvSpPr>
          <p:cNvPr id="109" name="Text Box 46"/>
          <p:cNvSpPr txBox="1">
            <a:spLocks noChangeArrowheads="1"/>
          </p:cNvSpPr>
          <p:nvPr/>
        </p:nvSpPr>
        <p:spPr bwMode="auto">
          <a:xfrm>
            <a:off x="1148431" y="3721312"/>
            <a:ext cx="936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spcBef>
                <a:spcPct val="0"/>
              </a:spcBef>
            </a:pPr>
            <a:r>
              <a:rPr lang="en-US" sz="1200" dirty="0" smtClean="0">
                <a:latin typeface="Huawei Sans" panose="020C0503030203020204" pitchFamily="34" charset="0"/>
              </a:rPr>
              <a:t>GE0/0/1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2" name="Line 52"/>
          <p:cNvSpPr>
            <a:spLocks noChangeShapeType="1"/>
          </p:cNvSpPr>
          <p:nvPr/>
        </p:nvSpPr>
        <p:spPr bwMode="auto">
          <a:xfrm>
            <a:off x="2300559" y="4120239"/>
            <a:ext cx="0" cy="946855"/>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771964" y="3431826"/>
            <a:ext cx="541200" cy="442799"/>
          </a:xfrm>
          <a:prstGeom prst="rect">
            <a:avLst/>
          </a:prstGeom>
          <a:noFill/>
        </p:spPr>
      </p:pic>
      <p:sp>
        <p:nvSpPr>
          <p:cNvPr id="126" name="Text Box 46"/>
          <p:cNvSpPr txBox="1">
            <a:spLocks noChangeArrowheads="1"/>
          </p:cNvSpPr>
          <p:nvPr/>
        </p:nvSpPr>
        <p:spPr bwMode="auto">
          <a:xfrm>
            <a:off x="6583414" y="4096023"/>
            <a:ext cx="936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spcBef>
                <a:spcPct val="0"/>
              </a:spcBef>
            </a:pPr>
            <a:r>
              <a:rPr lang="en-US" sz="1200" dirty="0" smtClean="0">
                <a:latin typeface="Huawei Sans" panose="020C0503030203020204" pitchFamily="34" charset="0"/>
              </a:rPr>
              <a:t>GE0/0/1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3431826"/>
            <a:ext cx="541200" cy="442799"/>
          </a:xfrm>
          <a:prstGeom prst="rect">
            <a:avLst/>
          </a:prstGeom>
          <a:noFill/>
        </p:spPr>
      </p:pic>
      <p:pic>
        <p:nvPicPr>
          <p:cNvPr id="13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104112" y="4439938"/>
            <a:ext cx="541200" cy="442799"/>
          </a:xfrm>
          <a:prstGeom prst="rect">
            <a:avLst/>
          </a:prstGeom>
          <a:noFill/>
        </p:spPr>
      </p:pic>
      <p:cxnSp>
        <p:nvCxnSpPr>
          <p:cNvPr id="135" name="直接连接符 134"/>
          <p:cNvCxnSpPr>
            <a:stCxn id="132" idx="0"/>
            <a:endCxn id="130" idx="2"/>
          </p:cNvCxnSpPr>
          <p:nvPr/>
        </p:nvCxnSpPr>
        <p:spPr bwMode="auto">
          <a:xfrm flipV="1">
            <a:off x="7374712" y="3874625"/>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a:stCxn id="81" idx="3"/>
          </p:cNvCxnSpPr>
          <p:nvPr/>
        </p:nvCxnSpPr>
        <p:spPr bwMode="auto">
          <a:xfrm>
            <a:off x="2589731" y="3837583"/>
            <a:ext cx="3390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V="1">
            <a:off x="5411924" y="3431826"/>
            <a:ext cx="0" cy="43204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5" name="直接连接符 144"/>
          <p:cNvCxnSpPr>
            <a:endCxn id="125" idx="1"/>
          </p:cNvCxnSpPr>
          <p:nvPr/>
        </p:nvCxnSpPr>
        <p:spPr bwMode="auto">
          <a:xfrm>
            <a:off x="5411924" y="3653226"/>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0" name="Text Box 113"/>
          <p:cNvSpPr txBox="1">
            <a:spLocks noChangeArrowheads="1"/>
          </p:cNvSpPr>
          <p:nvPr/>
        </p:nvSpPr>
        <p:spPr bwMode="auto">
          <a:xfrm>
            <a:off x="4295800" y="3474671"/>
            <a:ext cx="1223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dirty="0" smtClean="0">
                <a:latin typeface="Huawei Sans" panose="020C0503030203020204" pitchFamily="34" charset="0"/>
              </a:rPr>
              <a:t>30.1.1.0/24</a:t>
            </a:r>
            <a:endParaRPr lang="en-US" sz="1400" dirty="0">
              <a:latin typeface="Huawei Sans" panose="020C0503030203020204" pitchFamily="34" charset="0"/>
            </a:endParaRPr>
          </a:p>
        </p:txBody>
      </p:sp>
      <p:sp>
        <p:nvSpPr>
          <p:cNvPr id="151" name="Line 52"/>
          <p:cNvSpPr>
            <a:spLocks noChangeShapeType="1"/>
          </p:cNvSpPr>
          <p:nvPr/>
        </p:nvSpPr>
        <p:spPr bwMode="auto">
          <a:xfrm>
            <a:off x="7383034" y="4943994"/>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3433652"/>
            <a:ext cx="541200" cy="442799"/>
          </a:xfrm>
          <a:prstGeom prst="rect">
            <a:avLst/>
          </a:prstGeom>
          <a:noFill/>
        </p:spPr>
      </p:pic>
      <p:pic>
        <p:nvPicPr>
          <p:cNvPr id="1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0056440" y="3433652"/>
            <a:ext cx="541200" cy="442799"/>
          </a:xfrm>
          <a:prstGeom prst="rect">
            <a:avLst/>
          </a:prstGeom>
          <a:noFill/>
        </p:spPr>
      </p:pic>
      <p:pic>
        <p:nvPicPr>
          <p:cNvPr id="1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580276" y="4441764"/>
            <a:ext cx="541200" cy="442799"/>
          </a:xfrm>
          <a:prstGeom prst="rect">
            <a:avLst/>
          </a:prstGeom>
          <a:noFill/>
        </p:spPr>
      </p:pic>
      <p:cxnSp>
        <p:nvCxnSpPr>
          <p:cNvPr id="161" name="直接连接符 160"/>
          <p:cNvCxnSpPr>
            <a:stCxn id="125" idx="2"/>
            <a:endCxn id="132" idx="1"/>
          </p:cNvCxnSpPr>
          <p:nvPr/>
        </p:nvCxnSpPr>
        <p:spPr bwMode="auto">
          <a:xfrm>
            <a:off x="6042564" y="3874625"/>
            <a:ext cx="1061548"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4" name="直接连接符 163"/>
          <p:cNvCxnSpPr>
            <a:stCxn id="160" idx="0"/>
            <a:endCxn id="158" idx="2"/>
          </p:cNvCxnSpPr>
          <p:nvPr/>
        </p:nvCxnSpPr>
        <p:spPr bwMode="auto">
          <a:xfrm flipV="1">
            <a:off x="8850876" y="3876451"/>
            <a:ext cx="0" cy="5653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a:stCxn id="159" idx="1"/>
            <a:endCxn id="158" idx="3"/>
          </p:cNvCxnSpPr>
          <p:nvPr/>
        </p:nvCxnSpPr>
        <p:spPr bwMode="auto">
          <a:xfrm flipH="1">
            <a:off x="9121476" y="3655052"/>
            <a:ext cx="9349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a:stCxn id="160" idx="3"/>
            <a:endCxn id="159" idx="2"/>
          </p:cNvCxnSpPr>
          <p:nvPr/>
        </p:nvCxnSpPr>
        <p:spPr bwMode="auto">
          <a:xfrm flipV="1">
            <a:off x="9121476" y="3876451"/>
            <a:ext cx="1205564" cy="7867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3" name="直接连接符 172"/>
          <p:cNvCxnSpPr>
            <a:stCxn id="159" idx="0"/>
          </p:cNvCxnSpPr>
          <p:nvPr/>
        </p:nvCxnSpPr>
        <p:spPr bwMode="auto">
          <a:xfrm flipH="1" flipV="1">
            <a:off x="10308468" y="3253632"/>
            <a:ext cx="0" cy="18002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74" name="直接连接符 173"/>
          <p:cNvCxnSpPr/>
          <p:nvPr/>
        </p:nvCxnSpPr>
        <p:spPr bwMode="auto">
          <a:xfrm>
            <a:off x="10128448" y="3253632"/>
            <a:ext cx="3600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5" name="Text Box 113"/>
          <p:cNvSpPr txBox="1">
            <a:spLocks noChangeArrowheads="1"/>
          </p:cNvSpPr>
          <p:nvPr/>
        </p:nvSpPr>
        <p:spPr bwMode="auto">
          <a:xfrm>
            <a:off x="9732404" y="2933024"/>
            <a:ext cx="12239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dirty="0" smtClean="0">
                <a:latin typeface="Huawei Sans" panose="020C0503030203020204" pitchFamily="34" charset="0"/>
              </a:rPr>
              <a:t>40.1.1.0/24</a:t>
            </a:r>
            <a:endParaRPr lang="en-US" sz="1400" dirty="0">
              <a:latin typeface="Huawei Sans" panose="020C0503030203020204" pitchFamily="34" charset="0"/>
            </a:endParaRPr>
          </a:p>
        </p:txBody>
      </p:sp>
      <p:sp>
        <p:nvSpPr>
          <p:cNvPr id="179" name="Text Box 46"/>
          <p:cNvSpPr txBox="1">
            <a:spLocks noChangeArrowheads="1"/>
          </p:cNvSpPr>
          <p:nvPr/>
        </p:nvSpPr>
        <p:spPr bwMode="auto">
          <a:xfrm>
            <a:off x="9120336" y="4549776"/>
            <a:ext cx="9366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spcBef>
                <a:spcPct val="0"/>
              </a:spcBef>
            </a:pPr>
            <a:r>
              <a:rPr lang="en-US" sz="1200" dirty="0" smtClean="0">
                <a:latin typeface="Huawei Sans" panose="020C0503030203020204" pitchFamily="34" charset="0"/>
              </a:rPr>
              <a:t>GE0/0/2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Line 52"/>
          <p:cNvSpPr>
            <a:spLocks noChangeShapeType="1"/>
          </p:cNvSpPr>
          <p:nvPr/>
        </p:nvSpPr>
        <p:spPr bwMode="auto">
          <a:xfrm>
            <a:off x="8832304" y="4945820"/>
            <a:ext cx="0" cy="468052"/>
          </a:xfrm>
          <a:prstGeom prst="line">
            <a:avLst/>
          </a:prstGeom>
          <a:noFill/>
          <a:ln w="25400">
            <a:solidFill>
              <a:srgbClr val="EC7061"/>
            </a:solidFill>
            <a:round/>
            <a:headEnd/>
            <a:tailEnd type="triangle" w="med" len="med"/>
          </a:ln>
          <a:extLst>
            <a:ext uri="{909E8E84-426E-40DD-AFC4-6F175D3DCCD1}">
              <a14:hiddenFill xmlns:a14="http://schemas.microsoft.com/office/drawing/2010/main">
                <a:noFill/>
              </a14:hiddenFill>
            </a:ext>
          </a:extLst>
        </p:spPr>
        <p:txBody>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圆角矩形 75"/>
          <p:cNvSpPr/>
          <p:nvPr/>
        </p:nvSpPr>
        <p:spPr>
          <a:xfrm>
            <a:off x="587388" y="2128586"/>
            <a:ext cx="3587293" cy="259312"/>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smtClean="0">
                <a:solidFill>
                  <a:prstClr val="white"/>
                </a:solidFill>
                <a:latin typeface="Huawei Sans" panose="020C0503030203020204" pitchFamily="34" charset="0"/>
              </a:rPr>
              <a:t>Direct Routes</a:t>
            </a:r>
            <a:endParaRPr lang="en-US" sz="1600" dirty="0">
              <a:solidFill>
                <a:prstClr val="white"/>
              </a:solidFill>
              <a:latin typeface="Huawei Sans" panose="020C0503030203020204" pitchFamily="34" charset="0"/>
            </a:endParaRPr>
          </a:p>
        </p:txBody>
      </p:sp>
      <p:graphicFrame>
        <p:nvGraphicFramePr>
          <p:cNvPr id="73" name="表格 72"/>
          <p:cNvGraphicFramePr>
            <a:graphicFrameLocks noGrp="1"/>
          </p:cNvGraphicFramePr>
          <p:nvPr>
            <p:extLst>
              <p:ext uri="{D42A27DB-BD31-4B8C-83A1-F6EECF244321}">
                <p14:modId xmlns:p14="http://schemas.microsoft.com/office/powerpoint/2010/main" val="2512477353"/>
              </p:ext>
            </p:extLst>
          </p:nvPr>
        </p:nvGraphicFramePr>
        <p:xfrm>
          <a:off x="635515" y="5200359"/>
          <a:ext cx="3494221" cy="1013760"/>
        </p:xfrm>
        <a:graphic>
          <a:graphicData uri="http://schemas.openxmlformats.org/drawingml/2006/table">
            <a:tbl>
              <a:tblPr/>
              <a:tblGrid>
                <a:gridCol w="882106">
                  <a:extLst>
                    <a:ext uri="{9D8B030D-6E8A-4147-A177-3AD203B41FA5}">
                      <a16:colId xmlns:a16="http://schemas.microsoft.com/office/drawing/2014/main" xmlns="" val="20000"/>
                    </a:ext>
                  </a:extLst>
                </a:gridCol>
                <a:gridCol w="1463494">
                  <a:extLst>
                    <a:ext uri="{9D8B030D-6E8A-4147-A177-3AD203B41FA5}">
                      <a16:colId xmlns:a16="http://schemas.microsoft.com/office/drawing/2014/main" xmlns="" val="20001"/>
                    </a:ext>
                  </a:extLst>
                </a:gridCol>
                <a:gridCol w="1148621">
                  <a:extLst>
                    <a:ext uri="{9D8B030D-6E8A-4147-A177-3AD203B41FA5}">
                      <a16:colId xmlns:a16="http://schemas.microsoft.com/office/drawing/2014/main" xmlns="" val="20002"/>
                    </a:ext>
                  </a:extLst>
                </a:gridCol>
              </a:tblGrid>
              <a:tr h="288000">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Protocol</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Direct</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10.1.1.0/24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Direct</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20.1.1.0/24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5" name="圆角矩形 75"/>
          <p:cNvSpPr/>
          <p:nvPr/>
        </p:nvSpPr>
        <p:spPr>
          <a:xfrm>
            <a:off x="4290982" y="2128586"/>
            <a:ext cx="3587293" cy="259312"/>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smtClean="0">
                <a:solidFill>
                  <a:prstClr val="white"/>
                </a:solidFill>
                <a:latin typeface="Huawei Sans" panose="020C0503030203020204" pitchFamily="34" charset="0"/>
              </a:rPr>
              <a:t>Static Routes</a:t>
            </a:r>
            <a:endParaRPr lang="en-US" sz="1600" dirty="0">
              <a:solidFill>
                <a:prstClr val="white"/>
              </a:solidFill>
              <a:latin typeface="Huawei Sans" panose="020C0503030203020204" pitchFamily="34" charset="0"/>
            </a:endParaRPr>
          </a:p>
        </p:txBody>
      </p:sp>
      <p:sp>
        <p:nvSpPr>
          <p:cNvPr id="77" name="圆角矩形 75"/>
          <p:cNvSpPr/>
          <p:nvPr/>
        </p:nvSpPr>
        <p:spPr>
          <a:xfrm>
            <a:off x="7994576" y="2128586"/>
            <a:ext cx="3587293" cy="259312"/>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smtClean="0">
                <a:solidFill>
                  <a:prstClr val="white"/>
                </a:solidFill>
                <a:latin typeface="Huawei Sans" panose="020C0503030203020204" pitchFamily="34" charset="0"/>
              </a:rPr>
              <a:t>Dynamic Routes</a:t>
            </a:r>
            <a:endParaRPr lang="en-US" sz="1600" dirty="0">
              <a:solidFill>
                <a:prstClr val="white"/>
              </a:solidFill>
              <a:latin typeface="Huawei Sans" panose="020C0503030203020204" pitchFamily="34" charset="0"/>
            </a:endParaRPr>
          </a:p>
        </p:txBody>
      </p:sp>
      <p:graphicFrame>
        <p:nvGraphicFramePr>
          <p:cNvPr id="78" name="表格 77"/>
          <p:cNvGraphicFramePr>
            <a:graphicFrameLocks noGrp="1"/>
          </p:cNvGraphicFramePr>
          <p:nvPr>
            <p:extLst>
              <p:ext uri="{D42A27DB-BD31-4B8C-83A1-F6EECF244321}">
                <p14:modId xmlns:p14="http://schemas.microsoft.com/office/powerpoint/2010/main" val="3327043829"/>
              </p:ext>
            </p:extLst>
          </p:nvPr>
        </p:nvGraphicFramePr>
        <p:xfrm>
          <a:off x="4344756" y="5412221"/>
          <a:ext cx="3502488" cy="725760"/>
        </p:xfrm>
        <a:graphic>
          <a:graphicData uri="http://schemas.openxmlformats.org/drawingml/2006/table">
            <a:tbl>
              <a:tblPr/>
              <a:tblGrid>
                <a:gridCol w="916436">
                  <a:extLst>
                    <a:ext uri="{9D8B030D-6E8A-4147-A177-3AD203B41FA5}">
                      <a16:colId xmlns:a16="http://schemas.microsoft.com/office/drawing/2014/main" xmlns="" val="20000"/>
                    </a:ext>
                  </a:extLst>
                </a:gridCol>
                <a:gridCol w="1450328">
                  <a:extLst>
                    <a:ext uri="{9D8B030D-6E8A-4147-A177-3AD203B41FA5}">
                      <a16:colId xmlns:a16="http://schemas.microsoft.com/office/drawing/2014/main" xmlns="" val="20001"/>
                    </a:ext>
                  </a:extLst>
                </a:gridCol>
                <a:gridCol w="1135724">
                  <a:extLst>
                    <a:ext uri="{9D8B030D-6E8A-4147-A177-3AD203B41FA5}">
                      <a16:colId xmlns:a16="http://schemas.microsoft.com/office/drawing/2014/main" xmlns="" val="20002"/>
                    </a:ext>
                  </a:extLst>
                </a:gridCol>
              </a:tblGrid>
              <a:tr h="288000">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Protocol</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Static</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30.1.1.0/24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0" name="TextBox 120">
            <a:extLst>
              <a:ext uri="{FF2B5EF4-FFF2-40B4-BE49-F238E27FC236}">
                <a16:creationId xmlns:a16="http://schemas.microsoft.com/office/drawing/2014/main" xmlns="" id="{C06BA5BA-0AE7-4D5A-B214-BBF66850B18F}"/>
              </a:ext>
            </a:extLst>
          </p:cNvPr>
          <p:cNvSpPr txBox="1"/>
          <p:nvPr/>
        </p:nvSpPr>
        <p:spPr>
          <a:xfrm>
            <a:off x="9661536" y="4205299"/>
            <a:ext cx="1435141" cy="830997"/>
          </a:xfrm>
          <a:prstGeom prst="rect">
            <a:avLst/>
          </a:prstGeom>
          <a:noFill/>
          <a:ln>
            <a:noFill/>
          </a:ln>
        </p:spPr>
        <p:txBody>
          <a:bodyPr wrap="square" rtlCol="0">
            <a:spAutoFit/>
          </a:bodyPr>
          <a:lstStyle/>
          <a:p>
            <a:pPr algn="ctr" fontAlgn="ctr"/>
            <a:r>
              <a:rPr lang="en-US" sz="1200" b="1" dirty="0" smtClean="0">
                <a:solidFill>
                  <a:srgbClr val="EC7061"/>
                </a:solidFill>
                <a:latin typeface="Huawei Sans" panose="020C0503030203020204" pitchFamily="34" charset="0"/>
              </a:rPr>
              <a:t>Dynamic routing protocol</a:t>
            </a:r>
            <a:endParaRPr lang="en-US" altLang="zh-CN" sz="12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200" b="1" dirty="0" smtClean="0">
                <a:solidFill>
                  <a:srgbClr val="EC7061"/>
                </a:solidFill>
                <a:latin typeface="Huawei Sans" panose="020C0503030203020204" pitchFamily="34" charset="0"/>
              </a:rPr>
              <a:t>OSPF</a:t>
            </a:r>
            <a:endParaRPr lang="en-US" altLang="zh-CN" sz="12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2" name="表格 81"/>
          <p:cNvGraphicFramePr>
            <a:graphicFrameLocks noGrp="1"/>
          </p:cNvGraphicFramePr>
          <p:nvPr>
            <p:extLst>
              <p:ext uri="{D42A27DB-BD31-4B8C-83A1-F6EECF244321}">
                <p14:modId xmlns:p14="http://schemas.microsoft.com/office/powerpoint/2010/main" val="2140035705"/>
              </p:ext>
            </p:extLst>
          </p:nvPr>
        </p:nvGraphicFramePr>
        <p:xfrm>
          <a:off x="8091716" y="5447132"/>
          <a:ext cx="3490152" cy="718116"/>
        </p:xfrm>
        <a:graphic>
          <a:graphicData uri="http://schemas.openxmlformats.org/drawingml/2006/table">
            <a:tbl>
              <a:tblPr/>
              <a:tblGrid>
                <a:gridCol w="1125436">
                  <a:extLst>
                    <a:ext uri="{9D8B030D-6E8A-4147-A177-3AD203B41FA5}">
                      <a16:colId xmlns:a16="http://schemas.microsoft.com/office/drawing/2014/main" xmlns="" val="20000"/>
                    </a:ext>
                  </a:extLst>
                </a:gridCol>
                <a:gridCol w="1458123">
                  <a:extLst>
                    <a:ext uri="{9D8B030D-6E8A-4147-A177-3AD203B41FA5}">
                      <a16:colId xmlns:a16="http://schemas.microsoft.com/office/drawing/2014/main" xmlns="" val="20001"/>
                    </a:ext>
                  </a:extLst>
                </a:gridCol>
                <a:gridCol w="906593">
                  <a:extLst>
                    <a:ext uri="{9D8B030D-6E8A-4147-A177-3AD203B41FA5}">
                      <a16:colId xmlns:a16="http://schemas.microsoft.com/office/drawing/2014/main" xmlns="" val="20002"/>
                    </a:ext>
                  </a:extLst>
                </a:gridCol>
              </a:tblGrid>
              <a:tr h="453861">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Protocol</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914034"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64255">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OSPF</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40.1.1.0/24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矩形 3"/>
          <p:cNvSpPr/>
          <p:nvPr/>
        </p:nvSpPr>
        <p:spPr>
          <a:xfrm>
            <a:off x="587388" y="2362840"/>
            <a:ext cx="3408540" cy="812530"/>
          </a:xfrm>
          <a:prstGeom prst="rect">
            <a:avLst/>
          </a:prstGeom>
        </p:spPr>
        <p:txBody>
          <a:bodyPr wrap="square">
            <a:spAutoFit/>
          </a:bodyPr>
          <a:lstStyle/>
          <a:p>
            <a:pPr marL="265113" lvl="0" indent="-265113" fontAlgn="ctr">
              <a:lnSpc>
                <a:spcPct val="130000"/>
              </a:lnSpc>
              <a:buFont typeface="Arial" panose="020B0604020202020204" pitchFamily="34" charset="0"/>
              <a:buChar char="•"/>
            </a:pPr>
            <a:r>
              <a:rPr lang="en-US" sz="1200" dirty="0" smtClean="0">
                <a:solidFill>
                  <a:prstClr val="black"/>
                </a:solidFill>
                <a:latin typeface="Huawei Sans" panose="020C0503030203020204" pitchFamily="34" charset="0"/>
              </a:rPr>
              <a:t>Direct routes are automatically generated by devices and point to local directly connected networks.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4295800" y="2362840"/>
            <a:ext cx="3600400" cy="572464"/>
          </a:xfrm>
          <a:prstGeom prst="rect">
            <a:avLst/>
          </a:prstGeom>
        </p:spPr>
        <p:txBody>
          <a:bodyPr wrap="square">
            <a:spAutoFit/>
          </a:bodyPr>
          <a:lstStyle/>
          <a:p>
            <a:pPr marL="265113" lvl="0" indent="-265113" fontAlgn="ctr">
              <a:lnSpc>
                <a:spcPct val="130000"/>
              </a:lnSpc>
              <a:buFont typeface="Arial" panose="020B0604020202020204" pitchFamily="34" charset="0"/>
              <a:buChar char="•"/>
            </a:pPr>
            <a:r>
              <a:rPr lang="en-US" sz="1200" dirty="0" smtClean="0">
                <a:solidFill>
                  <a:prstClr val="black"/>
                </a:solidFill>
                <a:latin typeface="Huawei Sans" panose="020C0503030203020204" pitchFamily="34" charset="0"/>
              </a:rPr>
              <a:t>Static routes are manually configured by network administrators.</a:t>
            </a:r>
            <a:endParaRPr lang="en-US" sz="1200" dirty="0">
              <a:solidFill>
                <a:prstClr val="black"/>
              </a:solidFill>
              <a:latin typeface="Huawei Sans" panose="020C0503030203020204" pitchFamily="34" charset="0"/>
            </a:endParaRPr>
          </a:p>
        </p:txBody>
      </p:sp>
      <p:sp>
        <p:nvSpPr>
          <p:cNvPr id="6" name="矩形 5"/>
          <p:cNvSpPr/>
          <p:nvPr/>
        </p:nvSpPr>
        <p:spPr>
          <a:xfrm>
            <a:off x="8004212" y="2362840"/>
            <a:ext cx="3600400" cy="572464"/>
          </a:xfrm>
          <a:prstGeom prst="rect">
            <a:avLst/>
          </a:prstGeom>
        </p:spPr>
        <p:txBody>
          <a:bodyPr wrap="square">
            <a:spAutoFit/>
          </a:bodyPr>
          <a:lstStyle/>
          <a:p>
            <a:pPr marL="265113" lvl="0" indent="-265113" fontAlgn="ctr">
              <a:lnSpc>
                <a:spcPct val="130000"/>
              </a:lnSpc>
              <a:buFont typeface="Arial" panose="020B0604020202020204" pitchFamily="34" charset="0"/>
              <a:buChar char="•"/>
            </a:pPr>
            <a:r>
              <a:rPr lang="en-US" sz="1200" dirty="0" smtClean="0">
                <a:solidFill>
                  <a:prstClr val="black"/>
                </a:solidFill>
                <a:latin typeface="Huawei Sans" panose="020C0503030203020204" pitchFamily="34" charset="0"/>
              </a:rPr>
              <a:t>Dynamic routes are learned by dynamic routing protocols running on routers.</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86276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Direct Routes (1)</a:t>
            </a:r>
            <a:endParaRPr lang="en-US" altLang="zh-CN" dirty="0">
              <a:sym typeface="Huawei Sans" panose="020C0503030203020204" pitchFamily="34" charset="0"/>
            </a:endParaRPr>
          </a:p>
        </p:txBody>
      </p:sp>
      <p:sp>
        <p:nvSpPr>
          <p:cNvPr id="9" name="矩形 8"/>
          <p:cNvSpPr/>
          <p:nvPr/>
        </p:nvSpPr>
        <p:spPr>
          <a:xfrm>
            <a:off x="3576074" y="2924944"/>
            <a:ext cx="1085554" cy="523220"/>
          </a:xfrm>
          <a:prstGeom prst="rect">
            <a:avLst/>
          </a:prstGeom>
        </p:spPr>
        <p:txBody>
          <a:bodyPr wrap="none">
            <a:spAutoFit/>
          </a:bodyPr>
          <a:lstStyle/>
          <a:p>
            <a:pPr fontAlgn="ctr"/>
            <a:r>
              <a:rPr lang="en-US" sz="1400" dirty="0" smtClean="0">
                <a:latin typeface="Huawei Sans" panose="020C0503030203020204" pitchFamily="34" charset="0"/>
              </a:rPr>
              <a:t>GE0/0/1</a:t>
            </a:r>
          </a:p>
          <a:p>
            <a:pP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98730" y="2433098"/>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61300" y="3115065"/>
            <a:ext cx="521297" cy="307777"/>
          </a:xfrm>
          <a:prstGeom prst="rect">
            <a:avLst/>
          </a:prstGeom>
        </p:spPr>
        <p:txBody>
          <a:bodyPr wrap="none">
            <a:spAutoFit/>
          </a:bodyPr>
          <a:lstStyle/>
          <a:p>
            <a:pPr algn="ct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Content Placeholder 2"/>
          <p:cNvSpPr txBox="1">
            <a:spLocks/>
          </p:cNvSpPr>
          <p:nvPr/>
        </p:nvSpPr>
        <p:spPr>
          <a:xfrm>
            <a:off x="6242304" y="1446995"/>
            <a:ext cx="5649913" cy="22212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marL="265113" indent="-265113"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A direct route is automatically generated by a device and points to a local directly-connected network.</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indent="-265113"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When a router is the last hop router, IP packets to be forwarded will match a direct route and the router will directly forward the IP packet to the destination host.</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indent="-265113"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When a direct route is used for packet forwarding, the destination IP address of a packet to be forwarded and the IP address of the router‘s outbound interface are in the same subnet.</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cxnSp>
        <p:nvCxnSpPr>
          <p:cNvPr id="5" name="直接连接符 4"/>
          <p:cNvCxnSpPr>
            <a:stCxn id="41" idx="8"/>
            <a:endCxn id="42" idx="21"/>
          </p:cNvCxnSpPr>
          <p:nvPr/>
        </p:nvCxnSpPr>
        <p:spPr bwMode="auto">
          <a:xfrm>
            <a:off x="1700035" y="2956318"/>
            <a:ext cx="3151392" cy="895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36" name="Text Box 12"/>
          <p:cNvSpPr txBox="1">
            <a:spLocks noChangeArrowheads="1"/>
          </p:cNvSpPr>
          <p:nvPr/>
        </p:nvSpPr>
        <p:spPr bwMode="auto">
          <a:xfrm>
            <a:off x="938524" y="4373222"/>
            <a:ext cx="42369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pPr>
            <a:r>
              <a:rPr lang="en-US" sz="1400" b="1" dirty="0" smtClean="0">
                <a:latin typeface="Huawei Sans" panose="020C0503030203020204" pitchFamily="34" charset="0"/>
              </a:rPr>
              <a:t>Direct routes in the IP routing table of RTB</a:t>
            </a:r>
            <a:endParaRPr lang="en-US" sz="1400" b="1" dirty="0">
              <a:latin typeface="Huawei Sans" panose="020C0503030203020204" pitchFamily="34" charset="0"/>
            </a:endParaRPr>
          </a:p>
        </p:txBody>
      </p:sp>
      <p:sp>
        <p:nvSpPr>
          <p:cNvPr id="41" name="Freeform 159"/>
          <p:cNvSpPr/>
          <p:nvPr/>
        </p:nvSpPr>
        <p:spPr>
          <a:xfrm flipH="1">
            <a:off x="648804"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Freeform 159"/>
          <p:cNvSpPr/>
          <p:nvPr/>
        </p:nvSpPr>
        <p:spPr>
          <a:xfrm flipH="1">
            <a:off x="4851427" y="2620370"/>
            <a:ext cx="1051231" cy="491947"/>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5" name="表格 44"/>
          <p:cNvGraphicFramePr>
            <a:graphicFrameLocks noGrp="1"/>
          </p:cNvGraphicFramePr>
          <p:nvPr>
            <p:extLst/>
          </p:nvPr>
        </p:nvGraphicFramePr>
        <p:xfrm>
          <a:off x="1011677" y="4725144"/>
          <a:ext cx="4539269" cy="1363804"/>
        </p:xfrm>
        <a:graphic>
          <a:graphicData uri="http://schemas.openxmlformats.org/drawingml/2006/table">
            <a:tbl>
              <a:tblPr/>
              <a:tblGrid>
                <a:gridCol w="1254868">
                  <a:extLst>
                    <a:ext uri="{9D8B030D-6E8A-4147-A177-3AD203B41FA5}">
                      <a16:colId xmlns:a16="http://schemas.microsoft.com/office/drawing/2014/main" xmlns="" val="20000"/>
                    </a:ext>
                  </a:extLst>
                </a:gridCol>
                <a:gridCol w="1067027">
                  <a:extLst>
                    <a:ext uri="{9D8B030D-6E8A-4147-A177-3AD203B41FA5}">
                      <a16:colId xmlns:a16="http://schemas.microsoft.com/office/drawing/2014/main" xmlns="" val="20001"/>
                    </a:ext>
                  </a:extLst>
                </a:gridCol>
                <a:gridCol w="1000684">
                  <a:extLst>
                    <a:ext uri="{9D8B030D-6E8A-4147-A177-3AD203B41FA5}">
                      <a16:colId xmlns:a16="http://schemas.microsoft.com/office/drawing/2014/main" xmlns="" val="20002"/>
                    </a:ext>
                  </a:extLst>
                </a:gridCol>
                <a:gridCol w="1216690">
                  <a:extLst>
                    <a:ext uri="{9D8B030D-6E8A-4147-A177-3AD203B41FA5}">
                      <a16:colId xmlns:a16="http://schemas.microsoft.com/office/drawing/2014/main" xmlns="" val="20003"/>
                    </a:ext>
                  </a:extLst>
                </a:gridCol>
              </a:tblGrid>
              <a:tr h="593132">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Protocol</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Outbound Interface</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85336">
                <a:tc>
                  <a:txBody>
                    <a:bodyPr/>
                    <a:lstStyle/>
                    <a:p>
                      <a:pPr lvl="0" algn="ctr" fontAlgn="ctr">
                        <a:lnSpc>
                          <a:spcPct val="100000"/>
                        </a:lnSpc>
                        <a:spcBef>
                          <a:spcPts val="0"/>
                        </a:spcBef>
                        <a:spcAft>
                          <a:spcPts val="0"/>
                        </a:spcAft>
                      </a:pPr>
                      <a:r>
                        <a:rPr lang="en-US" sz="1400" dirty="0" smtClean="0">
                          <a:solidFill>
                            <a:prstClr val="black"/>
                          </a:solidFill>
                          <a:latin typeface="Huawei Sans" panose="020C0503030203020204" pitchFamily="34" charset="0"/>
                        </a:rPr>
                        <a:t>10.0.0.0/24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Direct</a:t>
                      </a:r>
                      <a:endParaRPr lang="en-US" sz="14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10.0.0.2</a:t>
                      </a:r>
                      <a:endPar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GE0/0/0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85336">
                <a:tc>
                  <a:txBody>
                    <a:bodyPr/>
                    <a:lstStyle/>
                    <a:p>
                      <a:pPr lvl="0" algn="ctr" fontAlgn="ctr">
                        <a:lnSpc>
                          <a:spcPct val="100000"/>
                        </a:lnSpc>
                        <a:spcBef>
                          <a:spcPts val="0"/>
                        </a:spcBef>
                        <a:spcAft>
                          <a:spcPts val="0"/>
                        </a:spcAft>
                      </a:pPr>
                      <a:r>
                        <a:rPr lang="en-US" sz="1400" dirty="0" smtClean="0">
                          <a:solidFill>
                            <a:prstClr val="black"/>
                          </a:solidFill>
                          <a:latin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Direct</a:t>
                      </a:r>
                      <a:endParaRPr lang="en-US" sz="14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GE0/0/1</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6" name="圆角矩形 75"/>
          <p:cNvSpPr/>
          <p:nvPr/>
        </p:nvSpPr>
        <p:spPr>
          <a:xfrm>
            <a:off x="446088" y="1700808"/>
            <a:ext cx="5649911" cy="471749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453843" y="1270784"/>
            <a:ext cx="564991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Direct Routes</a:t>
            </a:r>
            <a:endParaRPr lang="en-US" b="1" dirty="0">
              <a:solidFill>
                <a:prstClr val="white"/>
              </a:solidFill>
              <a:latin typeface="Huawei Sans" panose="020C0503030203020204" pitchFamily="34" charset="0"/>
            </a:endParaRPr>
          </a:p>
        </p:txBody>
      </p:sp>
      <p:sp>
        <p:nvSpPr>
          <p:cNvPr id="49"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627449" y="2807917"/>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10.0.0.0/24</a:t>
            </a:r>
            <a:endParaRPr lang="en-US" sz="1400" dirty="0">
              <a:solidFill>
                <a:prstClr val="black"/>
              </a:solidFill>
              <a:latin typeface="Huawei Sans" panose="020C0503030203020204" pitchFamily="34" charset="0"/>
            </a:endParaRPr>
          </a:p>
        </p:txBody>
      </p:sp>
      <p:sp>
        <p:nvSpPr>
          <p:cNvPr id="18" name="矩形 17"/>
          <p:cNvSpPr/>
          <p:nvPr/>
        </p:nvSpPr>
        <p:spPr>
          <a:xfrm>
            <a:off x="4858889" y="2807917"/>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29974" y="2682522"/>
            <a:ext cx="564925" cy="462211"/>
          </a:xfrm>
          <a:prstGeom prst="rect">
            <a:avLst/>
          </a:prstGeom>
          <a:noFill/>
        </p:spPr>
      </p:pic>
    </p:spTree>
    <p:extLst>
      <p:ext uri="{BB962C8B-B14F-4D97-AF65-F5344CB8AC3E}">
        <p14:creationId xmlns:p14="http://schemas.microsoft.com/office/powerpoint/2010/main" val="1986941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Direct Routes </a:t>
            </a:r>
            <a:r>
              <a:rPr lang="en-US" smtClean="0">
                <a:latin typeface="Huawei Sans" panose="020C0503030203020204" pitchFamily="34" charset="0"/>
              </a:rPr>
              <a:t>(2)</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Text Box 12"/>
          <p:cNvSpPr txBox="1">
            <a:spLocks noChangeArrowheads="1"/>
          </p:cNvSpPr>
          <p:nvPr/>
        </p:nvSpPr>
        <p:spPr bwMode="auto">
          <a:xfrm>
            <a:off x="430573" y="4397872"/>
            <a:ext cx="48441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b="1" dirty="0" smtClean="0">
                <a:latin typeface="Huawei Sans" panose="020C0503030203020204" pitchFamily="34" charset="0"/>
              </a:rPr>
              <a:t>Direct routes in the IP routing table of RTB</a:t>
            </a:r>
            <a:endParaRPr lang="en-US" sz="1400" b="1" dirty="0">
              <a:latin typeface="Huawei Sans" panose="020C0503030203020204" pitchFamily="34" charset="0"/>
            </a:endParaRPr>
          </a:p>
        </p:txBody>
      </p:sp>
      <p:sp>
        <p:nvSpPr>
          <p:cNvPr id="9" name="矩形 8"/>
          <p:cNvSpPr/>
          <p:nvPr/>
        </p:nvSpPr>
        <p:spPr>
          <a:xfrm>
            <a:off x="3528360" y="2851306"/>
            <a:ext cx="1085554" cy="523220"/>
          </a:xfrm>
          <a:prstGeom prst="rect">
            <a:avLst/>
          </a:prstGeom>
        </p:spPr>
        <p:txBody>
          <a:bodyPr wrap="none">
            <a:spAutoFit/>
          </a:bodyPr>
          <a:lstStyle/>
          <a:p>
            <a:pPr algn="ctr" fontAlgn="ctr"/>
            <a:r>
              <a:rPr lang="en-US" sz="1400" dirty="0" smtClean="0">
                <a:latin typeface="Huawei Sans" panose="020C0503030203020204" pitchFamily="34" charset="0"/>
              </a:rPr>
              <a:t>GE0/0/1</a:t>
            </a:r>
          </a:p>
          <a:p>
            <a:pPr algn="ct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矩形 9"/>
          <p:cNvSpPr/>
          <p:nvPr/>
        </p:nvSpPr>
        <p:spPr>
          <a:xfrm>
            <a:off x="1910179" y="2273609"/>
            <a:ext cx="1085554" cy="523220"/>
          </a:xfrm>
          <a:prstGeom prst="rect">
            <a:avLst/>
          </a:prstGeom>
        </p:spPr>
        <p:txBody>
          <a:bodyPr wrap="none">
            <a:spAutoFit/>
          </a:bodyPr>
          <a:lstStyle/>
          <a:p>
            <a:pPr algn="ctr" fontAlgn="ctr"/>
            <a:r>
              <a:rPr lang="en-US" sz="1400" dirty="0" smtClean="0">
                <a:latin typeface="Huawei Sans" panose="020C0503030203020204" pitchFamily="34" charset="0"/>
              </a:rPr>
              <a:t>GE0/0/0</a:t>
            </a:r>
          </a:p>
          <a:p>
            <a:pPr algn="ct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005226" y="2632136"/>
            <a:ext cx="564925" cy="462211"/>
          </a:xfrm>
          <a:prstGeom prst="rect">
            <a:avLst/>
          </a:prstGeom>
          <a:noFill/>
        </p:spPr>
      </p:pic>
      <p:pic>
        <p:nvPicPr>
          <p:cNvPr id="1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283456" y="2632136"/>
            <a:ext cx="564925" cy="462211"/>
          </a:xfrm>
          <a:prstGeom prst="rect">
            <a:avLst/>
          </a:prstGeom>
          <a:noFill/>
        </p:spPr>
      </p:pic>
      <p:pic>
        <p:nvPicPr>
          <p:cNvPr id="1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731404" y="2632136"/>
            <a:ext cx="564925" cy="462211"/>
          </a:xfrm>
          <a:prstGeom prst="rect">
            <a:avLst/>
          </a:prstGeom>
          <a:noFill/>
        </p:spPr>
      </p:pic>
      <p:sp>
        <p:nvSpPr>
          <p:cNvPr id="18" name="矩形 17"/>
          <p:cNvSpPr/>
          <p:nvPr/>
        </p:nvSpPr>
        <p:spPr>
          <a:xfrm>
            <a:off x="4223792" y="2312876"/>
            <a:ext cx="1085554" cy="523220"/>
          </a:xfrm>
          <a:prstGeom prst="rect">
            <a:avLst/>
          </a:prstGeom>
        </p:spPr>
        <p:txBody>
          <a:bodyPr wrap="none">
            <a:spAutoFit/>
          </a:bodyPr>
          <a:lstStyle/>
          <a:p>
            <a:pPr algn="ctr" fontAlgn="ctr"/>
            <a:r>
              <a:rPr lang="en-US" sz="1400" dirty="0" smtClean="0">
                <a:latin typeface="Huawei Sans" panose="020C0503030203020204" pitchFamily="34" charset="0"/>
              </a:rPr>
              <a:t>GE0/0/1</a:t>
            </a:r>
          </a:p>
          <a:p>
            <a:pPr algn="ctr" fontAlgn="ctr"/>
            <a:r>
              <a:rPr lang="en-US" sz="1400" dirty="0" smtClean="0">
                <a:latin typeface="Huawei Sans" panose="020C0503030203020204" pitchFamily="34" charset="0"/>
              </a:rPr>
              <a:t>20.1.1.3/24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矩形 18"/>
          <p:cNvSpPr/>
          <p:nvPr/>
        </p:nvSpPr>
        <p:spPr>
          <a:xfrm>
            <a:off x="1269505" y="2851306"/>
            <a:ext cx="1085554" cy="523220"/>
          </a:xfrm>
          <a:prstGeom prst="rect">
            <a:avLst/>
          </a:prstGeom>
        </p:spPr>
        <p:txBody>
          <a:bodyPr wrap="none">
            <a:spAutoFit/>
          </a:bodyPr>
          <a:lstStyle/>
          <a:p>
            <a:pPr algn="ctr" fontAlgn="ctr"/>
            <a:r>
              <a:rPr lang="en-US" sz="1400" dirty="0" smtClean="0">
                <a:latin typeface="Huawei Sans" panose="020C0503030203020204" pitchFamily="34" charset="0"/>
              </a:rPr>
              <a:t>GE0/0/0</a:t>
            </a:r>
          </a:p>
          <a:p>
            <a:pPr algn="ctr" fontAlgn="ctr"/>
            <a:r>
              <a:rPr lang="en-US" sz="1400" dirty="0" smtClean="0">
                <a:latin typeface="Huawei Sans" panose="020C0503030203020204" pitchFamily="34" charset="0"/>
              </a:rPr>
              <a:t>10.0.0.1/24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747608" y="3034840"/>
            <a:ext cx="532517" cy="307777"/>
          </a:xfrm>
          <a:prstGeom prst="rect">
            <a:avLst/>
          </a:prstGeom>
        </p:spPr>
        <p:txBody>
          <a:bodyPr wrap="none">
            <a:spAutoFit/>
          </a:body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矩形 20"/>
          <p:cNvSpPr/>
          <p:nvPr/>
        </p:nvSpPr>
        <p:spPr>
          <a:xfrm>
            <a:off x="5305270" y="3044144"/>
            <a:ext cx="521297" cy="307777"/>
          </a:xfrm>
          <a:prstGeom prst="rect">
            <a:avLst/>
          </a:prstGeom>
        </p:spPr>
        <p:txBody>
          <a:bodyPr wrap="none">
            <a:spAutoFit/>
          </a:bodyPr>
          <a:lstStyle/>
          <a:p>
            <a:pPr algn="ctr" fontAlgn="ctr"/>
            <a:r>
              <a:rPr lang="en-US" sz="1400" b="1" dirty="0" smtClean="0">
                <a:latin typeface="Huawei Sans" panose="020C0503030203020204" pitchFamily="34" charset="0"/>
              </a:rPr>
              <a:t>RTC</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矩形 21"/>
          <p:cNvSpPr/>
          <p:nvPr/>
        </p:nvSpPr>
        <p:spPr>
          <a:xfrm>
            <a:off x="3027040" y="3044144"/>
            <a:ext cx="521297" cy="307777"/>
          </a:xfrm>
          <a:prstGeom prst="rect">
            <a:avLst/>
          </a:prstGeom>
        </p:spPr>
        <p:txBody>
          <a:bodyPr wrap="none">
            <a:spAutoFit/>
          </a:bodyPr>
          <a:lstStyle/>
          <a:p>
            <a:pPr algn="ct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 name="直接连接符 2"/>
          <p:cNvCxnSpPr>
            <a:stCxn id="16" idx="3"/>
            <a:endCxn id="11" idx="1"/>
          </p:cNvCxnSpPr>
          <p:nvPr/>
        </p:nvCxnSpPr>
        <p:spPr bwMode="auto">
          <a:xfrm>
            <a:off x="1296329" y="2863242"/>
            <a:ext cx="170889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 name="直接连接符 4"/>
          <p:cNvCxnSpPr>
            <a:stCxn id="11" idx="3"/>
            <a:endCxn id="15" idx="1"/>
          </p:cNvCxnSpPr>
          <p:nvPr/>
        </p:nvCxnSpPr>
        <p:spPr bwMode="auto">
          <a:xfrm>
            <a:off x="3570151" y="2863242"/>
            <a:ext cx="17133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extLst/>
          </p:nvPr>
        </p:nvGraphicFramePr>
        <p:xfrm>
          <a:off x="747609" y="4722929"/>
          <a:ext cx="5078959" cy="822720"/>
        </p:xfrm>
        <a:graphic>
          <a:graphicData uri="http://schemas.openxmlformats.org/drawingml/2006/table">
            <a:tbl>
              <a:tblPr/>
              <a:tblGrid>
                <a:gridCol w="1703792">
                  <a:extLst>
                    <a:ext uri="{9D8B030D-6E8A-4147-A177-3AD203B41FA5}">
                      <a16:colId xmlns:a16="http://schemas.microsoft.com/office/drawing/2014/main" xmlns="" val="20000"/>
                    </a:ext>
                  </a:extLst>
                </a:gridCol>
                <a:gridCol w="1103714">
                  <a:extLst>
                    <a:ext uri="{9D8B030D-6E8A-4147-A177-3AD203B41FA5}">
                      <a16:colId xmlns:a16="http://schemas.microsoft.com/office/drawing/2014/main" xmlns="" val="20001"/>
                    </a:ext>
                  </a:extLst>
                </a:gridCol>
                <a:gridCol w="1007274">
                  <a:extLst>
                    <a:ext uri="{9D8B030D-6E8A-4147-A177-3AD203B41FA5}">
                      <a16:colId xmlns:a16="http://schemas.microsoft.com/office/drawing/2014/main" xmlns="" val="20002"/>
                    </a:ext>
                  </a:extLst>
                </a:gridCol>
                <a:gridCol w="1264179">
                  <a:extLst>
                    <a:ext uri="{9D8B030D-6E8A-4147-A177-3AD203B41FA5}">
                      <a16:colId xmlns:a16="http://schemas.microsoft.com/office/drawing/2014/main" xmlns="" val="20003"/>
                    </a:ext>
                  </a:extLst>
                </a:gridCol>
              </a:tblGrid>
              <a:tr h="32400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Protocol</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Outbound Interface</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fontAlgn="ctr">
                        <a:lnSpc>
                          <a:spcPct val="100000"/>
                        </a:lnSpc>
                        <a:spcBef>
                          <a:spcPts val="0"/>
                        </a:spcBef>
                        <a:spcAft>
                          <a:spcPts val="0"/>
                        </a:spcAft>
                      </a:pPr>
                      <a:r>
                        <a:rPr lang="en-US" sz="1400" dirty="0" smtClean="0">
                          <a:latin typeface="Huawei Sans" panose="020C0503030203020204" pitchFamily="34" charset="0"/>
                        </a:rPr>
                        <a:t>20.1.1.0/24</a:t>
                      </a:r>
                      <a:endPar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Direct</a:t>
                      </a:r>
                      <a:endParaRPr lang="en-US" sz="14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G0/0/1</a:t>
                      </a:r>
                      <a:endPar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0" name="Freeform 67"/>
          <p:cNvSpPr/>
          <p:nvPr/>
        </p:nvSpPr>
        <p:spPr>
          <a:xfrm rot="8740733" flipV="1">
            <a:off x="2039890" y="3175219"/>
            <a:ext cx="1083879" cy="103741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圆角矩形 75"/>
          <p:cNvSpPr/>
          <p:nvPr/>
        </p:nvSpPr>
        <p:spPr>
          <a:xfrm>
            <a:off x="446088" y="1700386"/>
            <a:ext cx="5649911"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75"/>
          <p:cNvSpPr/>
          <p:nvPr/>
        </p:nvSpPr>
        <p:spPr>
          <a:xfrm>
            <a:off x="453843" y="1265589"/>
            <a:ext cx="564991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Direct routes</a:t>
            </a:r>
            <a:endParaRPr lang="en-US" b="1" dirty="0">
              <a:solidFill>
                <a:prstClr val="white"/>
              </a:solidFill>
              <a:latin typeface="Huawei Sans" panose="020C0503030203020204" pitchFamily="34" charset="0"/>
            </a:endParaRPr>
          </a:p>
        </p:txBody>
      </p:sp>
      <p:sp>
        <p:nvSpPr>
          <p:cNvPr id="47" name="Content Placeholder 2"/>
          <p:cNvSpPr txBox="1">
            <a:spLocks/>
          </p:cNvSpPr>
          <p:nvPr/>
        </p:nvSpPr>
        <p:spPr>
          <a:xfrm>
            <a:off x="6140475" y="2368501"/>
            <a:ext cx="5649913" cy="2120998"/>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algn="just" fontAlgn="ctr">
              <a:lnSpc>
                <a:spcPct val="130000"/>
              </a:lnSpc>
              <a:spcBef>
                <a:spcPct val="0"/>
              </a:spcBef>
              <a:buClrTx/>
              <a:buSzPct val="100000"/>
              <a:buFont typeface="Arial" panose="020B0604020202020204" pitchFamily="34" charset="0"/>
              <a:buChar char="•"/>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 name="矩形 1"/>
          <p:cNvSpPr/>
          <p:nvPr/>
        </p:nvSpPr>
        <p:spPr>
          <a:xfrm>
            <a:off x="6149619" y="2502867"/>
            <a:ext cx="5686425" cy="2031325"/>
          </a:xfrm>
          <a:prstGeom prst="rect">
            <a:avLst/>
          </a:prstGeom>
        </p:spPr>
        <p:txBody>
          <a:bodyPr wrap="square">
            <a:spAutoFit/>
          </a:bodyPr>
          <a:lstStyle/>
          <a:p>
            <a:pPr marL="265113" lvl="0" indent="-265113" defTabSz="801688" fontAlgn="ctr">
              <a:lnSpc>
                <a:spcPct val="140000"/>
              </a:lnSpc>
              <a:spcBef>
                <a:spcPct val="30000"/>
              </a:spcBef>
              <a:spcAft>
                <a:spcPct val="0"/>
              </a:spcAft>
              <a:buSzPct val="100000"/>
              <a:buFont typeface="Arial" panose="020B0604020202020204" pitchFamily="34" charset="0"/>
              <a:buChar char="•"/>
              <a:defRPr/>
            </a:pPr>
            <a:r>
              <a:rPr lang="en-US" dirty="0" smtClean="0">
                <a:solidFill>
                  <a:prstClr val="black"/>
                </a:solidFill>
                <a:latin typeface="Huawei Sans" panose="020C0503030203020204" pitchFamily="34" charset="0"/>
              </a:rPr>
              <a:t>Not all the direct routes generated for interfaces are installed in the IP routing table. Only the direct routes of which the physical status and protocol status of interfaces are up are installed in the IP routing table.</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endParaRPr>
          </a:p>
        </p:txBody>
      </p:sp>
      <p:grpSp>
        <p:nvGrpSpPr>
          <p:cNvPr id="28" name="组合 28"/>
          <p:cNvGrpSpPr>
            <a:grpSpLocks noChangeAspect="1"/>
          </p:cNvGrpSpPr>
          <p:nvPr/>
        </p:nvGrpSpPr>
        <p:grpSpPr>
          <a:xfrm>
            <a:off x="2709559" y="2737895"/>
            <a:ext cx="288969" cy="288969"/>
            <a:chOff x="5076056" y="3356992"/>
            <a:chExt cx="436268" cy="436268"/>
          </a:xfrm>
        </p:grpSpPr>
        <p:sp>
          <p:nvSpPr>
            <p:cNvPr id="29"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784225" eaLnBrk="0" fontAlgn="ctr" latinLnBrk="0" hangingPunct="0">
                <a:spcBef>
                  <a:spcPct val="0"/>
                </a:spcBef>
                <a:spcAft>
                  <a:spcPct val="0"/>
                </a:spcAft>
                <a:buClrTx/>
                <a:buSzTx/>
                <a:buFontTx/>
                <a:buNone/>
                <a:tabLst/>
                <a:defRPr/>
              </a:pPr>
              <a:endParaRPr kumimoji="0" lang="en-US" altLang="zh-CN" sz="2100" b="0"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endParaRPr>
            </a:p>
          </p:txBody>
        </p:sp>
        <p:sp>
          <p:nvSpPr>
            <p:cNvPr id="30"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ctr" latinLnBrk="0" hangingPunct="1">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rgbClr val="EC7061"/>
                </a:solidFill>
                <a:effectLst/>
                <a:uLnTx/>
                <a:uFillTx/>
                <a:latin typeface="Huawei Sans" panose="020C0503030203020204" pitchFamily="34" charset="0"/>
                <a:ea typeface="方正兰亭黑简体"/>
                <a:cs typeface="+mn-cs"/>
                <a:sym typeface="Huawei Sans" panose="020C0503030203020204" pitchFamily="34" charset="0"/>
              </a:endParaRPr>
            </a:p>
          </p:txBody>
        </p:sp>
      </p:grpSp>
      <p:sp>
        <p:nvSpPr>
          <p:cNvPr id="25" name="Text Box 12"/>
          <p:cNvSpPr txBox="1">
            <a:spLocks noChangeArrowheads="1"/>
          </p:cNvSpPr>
          <p:nvPr/>
        </p:nvSpPr>
        <p:spPr bwMode="auto">
          <a:xfrm>
            <a:off x="438842" y="5691632"/>
            <a:ext cx="56133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82563" indent="-182563" fontAlgn="ctr">
              <a:buFont typeface="Arial" panose="020B0604020202020204" pitchFamily="34" charset="0"/>
              <a:buChar char="•"/>
            </a:pPr>
            <a:r>
              <a:rPr lang="en-US" sz="1400" dirty="0" smtClean="0">
                <a:latin typeface="Huawei Sans" panose="020C0503030203020204" pitchFamily="34" charset="0"/>
              </a:rPr>
              <a:t>When GE0/0/0 goes </a:t>
            </a:r>
            <a:r>
              <a:rPr lang="en-US" sz="1400" dirty="0">
                <a:latin typeface="Huawei Sans" panose="020C0503030203020204" pitchFamily="34" charset="0"/>
              </a:rPr>
              <a:t>d</a:t>
            </a:r>
            <a:r>
              <a:rPr lang="en-US" sz="1400" dirty="0" smtClean="0">
                <a:latin typeface="Huawei Sans" panose="020C0503030203020204" pitchFamily="34" charset="0"/>
              </a:rPr>
              <a:t>own, the direct route for this interface is not installed in the IP routing table.</a:t>
            </a:r>
            <a:endParaRPr lang="en-US" sz="1400" dirty="0">
              <a:latin typeface="Huawei Sans" panose="020C0503030203020204" pitchFamily="34" charset="0"/>
            </a:endParaRPr>
          </a:p>
        </p:txBody>
      </p:sp>
    </p:spTree>
    <p:extLst>
      <p:ext uri="{BB962C8B-B14F-4D97-AF65-F5344CB8AC3E}">
        <p14:creationId xmlns:p14="http://schemas.microsoft.com/office/powerpoint/2010/main" val="3316256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smtClean="0"/>
              <a:t>Overview of IP Routing</a:t>
            </a:r>
            <a:endParaRPr lang="en-US" altLang="zh-CN" b="1" smtClean="0">
              <a:sym typeface="Huawei Sans" panose="020C0503030203020204" pitchFamily="34" charset="0"/>
            </a:endParaRPr>
          </a:p>
          <a:p>
            <a:pPr lvl="1"/>
            <a:r>
              <a:rPr lang="en-US" smtClean="0">
                <a:solidFill>
                  <a:schemeClr val="bg1">
                    <a:lumMod val="50000"/>
                  </a:schemeClr>
                </a:solidFill>
              </a:rPr>
              <a:t>Basic Concepts of Routing</a:t>
            </a:r>
            <a:endParaRPr lang="en-US" altLang="zh-CN" smtClean="0">
              <a:solidFill>
                <a:schemeClr val="bg1">
                  <a:lumMod val="50000"/>
                </a:schemeClr>
              </a:solidFill>
              <a:sym typeface="Huawei Sans" panose="020C0503030203020204" pitchFamily="34" charset="0"/>
            </a:endParaRPr>
          </a:p>
          <a:p>
            <a:pPr lvl="1"/>
            <a:r>
              <a:rPr lang="en-US">
                <a:solidFill>
                  <a:schemeClr val="bg1">
                    <a:lumMod val="50000"/>
                  </a:schemeClr>
                </a:solidFill>
              </a:rPr>
              <a:t>Generation of Routing Entries</a:t>
            </a:r>
            <a:endParaRPr lang="en-US" altLang="zh-CN">
              <a:solidFill>
                <a:schemeClr val="bg1">
                  <a:lumMod val="50000"/>
                </a:schemeClr>
              </a:solidFill>
              <a:sym typeface="Huawei Sans" panose="020C0503030203020204" pitchFamily="34" charset="0"/>
            </a:endParaRPr>
          </a:p>
          <a:p>
            <a:pPr lvl="1">
              <a:buFont typeface="Huawei Sans" panose="020C0503030203020204" pitchFamily="34" charset="0"/>
              <a:buChar char="▪"/>
            </a:pPr>
            <a:r>
              <a:rPr lang="en-US" b="1"/>
              <a:t>Optimal Route Selection</a:t>
            </a:r>
            <a:endParaRPr lang="en-US" altLang="zh-CN" b="1">
              <a:sym typeface="Huawei Sans" panose="020C0503030203020204" pitchFamily="34" charset="0"/>
            </a:endParaRPr>
          </a:p>
          <a:p>
            <a:pPr lvl="1"/>
            <a:r>
              <a:rPr lang="en-US" smtClean="0">
                <a:solidFill>
                  <a:schemeClr val="bg1">
                    <a:lumMod val="50000"/>
                  </a:schemeClr>
                </a:solidFill>
              </a:rPr>
              <a:t>Route-based Forwarding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Static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3696693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Examining the IP Routing Table</a:t>
            </a:r>
            <a:endParaRPr lang="en-US" dirty="0">
              <a:latin typeface="Huawei Sans" panose="020C0503030203020204" pitchFamily="34" charset="0"/>
            </a:endParaRPr>
          </a:p>
        </p:txBody>
      </p:sp>
      <p:sp>
        <p:nvSpPr>
          <p:cNvPr id="31" name="矩形 30"/>
          <p:cNvSpPr/>
          <p:nvPr/>
        </p:nvSpPr>
        <p:spPr>
          <a:xfrm>
            <a:off x="2652055" y="1448437"/>
            <a:ext cx="7356917" cy="3119236"/>
          </a:xfrm>
          <a:prstGeom prst="rect">
            <a:avLst/>
          </a:prstGeom>
          <a:solidFill>
            <a:srgbClr val="00B0F0">
              <a:alpha val="5000"/>
            </a:srgbClr>
          </a:solidFill>
          <a:ln>
            <a:solidFill>
              <a:srgbClr val="99DFF9"/>
            </a:solidFill>
          </a:ln>
        </p:spPr>
        <p:txBody>
          <a:bodyPr wrap="square">
            <a:noAutofit/>
          </a:bodyPr>
          <a:lstStyle/>
          <a:p>
            <a:pPr fontAlgn="ctr"/>
            <a:r>
              <a:rPr lang="en-US" sz="1400" dirty="0" smtClean="0">
                <a:latin typeface="Huawei Sans" panose="020C0503030203020204" pitchFamily="34" charset="0"/>
              </a:rPr>
              <a:t>&lt;</a:t>
            </a:r>
            <a:r>
              <a:rPr lang="en-US" sz="1400" dirty="0" err="1" smtClean="0">
                <a:latin typeface="Huawei Sans" panose="020C0503030203020204" pitchFamily="34" charset="0"/>
              </a:rPr>
              <a:t>Quidway</a:t>
            </a:r>
            <a:r>
              <a:rPr lang="en-US" sz="1400" dirty="0" smtClean="0">
                <a:latin typeface="Huawei Sans" panose="020C0503030203020204" pitchFamily="34" charset="0"/>
              </a:rPr>
              <a:t>&gt; display </a:t>
            </a:r>
            <a:r>
              <a:rPr lang="en-US" sz="1400" dirty="0" err="1" smtClean="0">
                <a:latin typeface="Huawei Sans" panose="020C0503030203020204" pitchFamily="34" charset="0"/>
              </a:rPr>
              <a:t>ip</a:t>
            </a:r>
            <a:r>
              <a:rPr lang="en-US" sz="1400" dirty="0" smtClean="0">
                <a:latin typeface="Huawei Sans" panose="020C0503030203020204" pitchFamily="34" charset="0"/>
              </a:rPr>
              <a:t> routing-table</a:t>
            </a:r>
          </a:p>
          <a:p>
            <a:pPr fontAlgn="ctr"/>
            <a:r>
              <a:rPr lang="en-US" sz="1400" dirty="0" smtClean="0">
                <a:latin typeface="Huawei Sans" panose="020C0503030203020204" pitchFamily="34" charset="0"/>
              </a:rPr>
              <a:t>Route Flags: R - relay, D - download to fib</a:t>
            </a:r>
          </a:p>
          <a:p>
            <a:pPr fontAlgn="ctr"/>
            <a:r>
              <a:rPr lang="en-US" sz="1400" smtClean="0">
                <a:latin typeface="Huawei Sans" panose="020C0503030203020204" pitchFamily="34" charset="0"/>
              </a:rPr>
              <a:t>------------------------------------------------------------------------------------------------------Routing </a:t>
            </a:r>
            <a:r>
              <a:rPr lang="en-US" sz="1400" dirty="0" smtClean="0">
                <a:latin typeface="Huawei Sans" panose="020C0503030203020204" pitchFamily="34" charset="0"/>
              </a:rPr>
              <a:t>Tables: Public</a:t>
            </a:r>
          </a:p>
          <a:p>
            <a:pPr fontAlgn="ctr"/>
            <a:r>
              <a:rPr lang="en-US" sz="1400" dirty="0" smtClean="0">
                <a:latin typeface="Huawei Sans" panose="020C0503030203020204" pitchFamily="34" charset="0"/>
              </a:rPr>
              <a:t>         Destinations : 6        Routes : 6</a:t>
            </a:r>
          </a:p>
          <a:p>
            <a:pPr fontAlgn="ct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Destination/Mask  	Proto   	Pre   Cost   Flags    	</a:t>
            </a:r>
            <a:r>
              <a:rPr lang="en-US" sz="1400" dirty="0" err="1" smtClean="0">
                <a:latin typeface="Huawei Sans" panose="020C0503030203020204" pitchFamily="34" charset="0"/>
              </a:rPr>
              <a:t>NextHop</a:t>
            </a:r>
            <a:r>
              <a:rPr lang="en-US" sz="1400" dirty="0" smtClean="0">
                <a:latin typeface="Huawei Sans" panose="020C0503030203020204" pitchFamily="34" charset="0"/>
              </a:rPr>
              <a:t>         Interface</a:t>
            </a:r>
            <a:endParaRPr lang="en-US" altLang="zh-CN" sz="1400" dirty="0" smtClean="0">
              <a:latin typeface="Huawei Sans" panose="020C0503030203020204" pitchFamily="34" charset="0"/>
              <a:ea typeface="宋体" panose="02010600030101010101" pitchFamily="2" charset="-122"/>
            </a:endParaRPr>
          </a:p>
          <a:p>
            <a:pPr fontAlgn="ct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1.1.1.1/32   	Static   	60      0       D    	0.0.0.0    	      NULL0</a:t>
            </a: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2.2.2.2/32         	Static   	60      0       D    	100.0.0.2  	      Vlanif100</a:t>
            </a: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100.0.0.0/24   	Direct  	 0       0       D    	100.0.0.1  	      Vlanif100</a:t>
            </a: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100.0.0.1/32   	Direct  	 0       0       D    	127.0.0.1  	      Vlanif100</a:t>
            </a: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127.0.0.0/8    	Direct  	 0       0       D    	127.0.0.1  	      InLoopBack0</a:t>
            </a:r>
            <a:endParaRPr lang="en-US" altLang="zh-CN" sz="1400" dirty="0" smtClean="0">
              <a:latin typeface="Huawei Sans" panose="020C0503030203020204" pitchFamily="34" charset="0"/>
              <a:ea typeface="宋体" panose="02010600030101010101" pitchFamily="2" charset="-122"/>
            </a:endParaRPr>
          </a:p>
          <a:p>
            <a:pPr fontAlgn="ctr"/>
            <a:r>
              <a:rPr lang="en-US" sz="1400" dirty="0" smtClean="0">
                <a:latin typeface="Huawei Sans" panose="020C0503030203020204" pitchFamily="34" charset="0"/>
              </a:rPr>
              <a:t>      127.0.0.1/32   	Direct  	 0       0       D    	127.0.0.1  	      InLoopBack0</a:t>
            </a:r>
            <a:endParaRPr lang="en-US" altLang="zh-CN" sz="1400" dirty="0">
              <a:latin typeface="Huawei Sans" panose="020C0503030203020204" pitchFamily="34" charset="0"/>
              <a:ea typeface="宋体" panose="02010600030101010101" pitchFamily="2" charset="-122"/>
            </a:endParaRPr>
          </a:p>
        </p:txBody>
      </p:sp>
      <p:sp>
        <p:nvSpPr>
          <p:cNvPr id="32" name="文本框 31"/>
          <p:cNvSpPr txBox="1"/>
          <p:nvPr/>
        </p:nvSpPr>
        <p:spPr>
          <a:xfrm>
            <a:off x="2585066" y="4898744"/>
            <a:ext cx="1705921" cy="307777"/>
          </a:xfrm>
          <a:prstGeom prst="rect">
            <a:avLst/>
          </a:prstGeom>
          <a:noFill/>
        </p:spPr>
        <p:txBody>
          <a:bodyPr wrap="square" rtlCol="0">
            <a:spAutoFit/>
          </a:bodyPr>
          <a:lstStyle/>
          <a:p>
            <a:pPr algn="ctr" fontAlgn="ctr"/>
            <a:r>
              <a:rPr lang="en-US" sz="1400" dirty="0" smtClean="0">
                <a:solidFill>
                  <a:srgbClr val="EC7061"/>
                </a:solidFill>
                <a:latin typeface="Huawei Sans" panose="020C0503030203020204" pitchFamily="34" charset="0"/>
              </a:rPr>
              <a:t>Destination/Mask</a:t>
            </a:r>
            <a:endParaRPr lang="en-US" altLang="zh-CN" sz="1400" dirty="0">
              <a:solidFill>
                <a:srgbClr val="EC7061"/>
              </a:solidFill>
              <a:latin typeface="Huawei Sans" panose="020C0503030203020204" pitchFamily="34" charset="0"/>
            </a:endParaRPr>
          </a:p>
        </p:txBody>
      </p:sp>
      <p:sp>
        <p:nvSpPr>
          <p:cNvPr id="33" name="文本框 32"/>
          <p:cNvSpPr txBox="1"/>
          <p:nvPr/>
        </p:nvSpPr>
        <p:spPr>
          <a:xfrm>
            <a:off x="4212785" y="4898744"/>
            <a:ext cx="864339" cy="307777"/>
          </a:xfrm>
          <a:prstGeom prst="rect">
            <a:avLst/>
          </a:prstGeom>
          <a:noFill/>
        </p:spPr>
        <p:txBody>
          <a:bodyPr wrap="none" rtlCol="0">
            <a:spAutoFit/>
          </a:bodyPr>
          <a:lstStyle/>
          <a:p>
            <a:pPr algn="ctr" fontAlgn="ctr"/>
            <a:r>
              <a:rPr lang="en-US" sz="1400" dirty="0" smtClean="0">
                <a:solidFill>
                  <a:srgbClr val="EC7061"/>
                </a:solidFill>
                <a:latin typeface="Huawei Sans" panose="020C0503030203020204" pitchFamily="34" charset="0"/>
              </a:rPr>
              <a:t>Protocol</a:t>
            </a:r>
            <a:endParaRPr lang="en-US" altLang="zh-CN" sz="1400" dirty="0">
              <a:solidFill>
                <a:srgbClr val="EC7061"/>
              </a:solidFill>
              <a:latin typeface="Huawei Sans" panose="020C0503030203020204" pitchFamily="34" charset="0"/>
            </a:endParaRPr>
          </a:p>
        </p:txBody>
      </p:sp>
      <p:sp>
        <p:nvSpPr>
          <p:cNvPr id="34" name="文本框 33"/>
          <p:cNvSpPr txBox="1"/>
          <p:nvPr/>
        </p:nvSpPr>
        <p:spPr>
          <a:xfrm>
            <a:off x="4843671" y="5313891"/>
            <a:ext cx="1100093" cy="523220"/>
          </a:xfrm>
          <a:prstGeom prst="rect">
            <a:avLst/>
          </a:prstGeom>
          <a:noFill/>
        </p:spPr>
        <p:txBody>
          <a:bodyPr wrap="square" rtlCol="0">
            <a:spAutoFit/>
          </a:bodyPr>
          <a:lstStyle/>
          <a:p>
            <a:pPr algn="ctr" fontAlgn="ctr"/>
            <a:r>
              <a:rPr lang="en-US" sz="1400" dirty="0" smtClean="0">
                <a:solidFill>
                  <a:srgbClr val="EC7061"/>
                </a:solidFill>
                <a:latin typeface="Huawei Sans" panose="020C0503030203020204" pitchFamily="34" charset="0"/>
              </a:rPr>
              <a:t>Route preference</a:t>
            </a:r>
            <a:endParaRPr lang="en-US" altLang="zh-CN" sz="1400" dirty="0">
              <a:solidFill>
                <a:srgbClr val="EC7061"/>
              </a:solidFill>
              <a:latin typeface="Huawei Sans" panose="020C0503030203020204" pitchFamily="34" charset="0"/>
            </a:endParaRPr>
          </a:p>
        </p:txBody>
      </p:sp>
      <p:sp>
        <p:nvSpPr>
          <p:cNvPr id="35" name="文本框 34"/>
          <p:cNvSpPr txBox="1"/>
          <p:nvPr/>
        </p:nvSpPr>
        <p:spPr>
          <a:xfrm>
            <a:off x="5737472" y="5313891"/>
            <a:ext cx="1004900" cy="523220"/>
          </a:xfrm>
          <a:prstGeom prst="rect">
            <a:avLst/>
          </a:prstGeom>
          <a:noFill/>
        </p:spPr>
        <p:txBody>
          <a:bodyPr wrap="square" rtlCol="0">
            <a:spAutoFit/>
          </a:bodyPr>
          <a:lstStyle/>
          <a:p>
            <a:pPr algn="ctr" fontAlgn="ctr"/>
            <a:r>
              <a:rPr lang="en-US" sz="1400" dirty="0" smtClean="0">
                <a:solidFill>
                  <a:srgbClr val="EC7061"/>
                </a:solidFill>
                <a:latin typeface="Huawei Sans" panose="020C0503030203020204" pitchFamily="34" charset="0"/>
              </a:rPr>
              <a:t>Cost (Metric)</a:t>
            </a:r>
            <a:endParaRPr lang="en-US" altLang="zh-CN" sz="1400" dirty="0">
              <a:solidFill>
                <a:srgbClr val="EC7061"/>
              </a:solidFill>
              <a:latin typeface="Huawei Sans" panose="020C0503030203020204" pitchFamily="34" charset="0"/>
            </a:endParaRPr>
          </a:p>
        </p:txBody>
      </p:sp>
      <p:sp>
        <p:nvSpPr>
          <p:cNvPr id="36" name="文本框 35"/>
          <p:cNvSpPr txBox="1"/>
          <p:nvPr/>
        </p:nvSpPr>
        <p:spPr>
          <a:xfrm>
            <a:off x="6276072" y="4898744"/>
            <a:ext cx="543739" cy="307777"/>
          </a:xfrm>
          <a:prstGeom prst="rect">
            <a:avLst/>
          </a:prstGeom>
          <a:noFill/>
        </p:spPr>
        <p:txBody>
          <a:bodyPr wrap="none" rtlCol="0">
            <a:spAutoFit/>
          </a:bodyPr>
          <a:lstStyle/>
          <a:p>
            <a:pPr algn="ctr" fontAlgn="ctr"/>
            <a:r>
              <a:rPr lang="en-US" sz="1400" dirty="0" smtClean="0">
                <a:solidFill>
                  <a:srgbClr val="EC7061"/>
                </a:solidFill>
                <a:latin typeface="Huawei Sans" panose="020C0503030203020204" pitchFamily="34" charset="0"/>
              </a:rPr>
              <a:t>Flag</a:t>
            </a:r>
            <a:endParaRPr lang="en-US" altLang="zh-CN" sz="1400" dirty="0">
              <a:solidFill>
                <a:srgbClr val="EC7061"/>
              </a:solidFill>
              <a:latin typeface="Huawei Sans" panose="020C0503030203020204" pitchFamily="34" charset="0"/>
            </a:endParaRPr>
          </a:p>
        </p:txBody>
      </p:sp>
      <p:sp>
        <p:nvSpPr>
          <p:cNvPr id="37" name="文本框 36"/>
          <p:cNvSpPr txBox="1"/>
          <p:nvPr/>
        </p:nvSpPr>
        <p:spPr>
          <a:xfrm>
            <a:off x="7247251" y="4898744"/>
            <a:ext cx="1075419" cy="523220"/>
          </a:xfrm>
          <a:prstGeom prst="rect">
            <a:avLst/>
          </a:prstGeom>
          <a:noFill/>
        </p:spPr>
        <p:txBody>
          <a:bodyPr wrap="square" rtlCol="0">
            <a:spAutoFit/>
          </a:bodyPr>
          <a:lstStyle/>
          <a:p>
            <a:pPr algn="ctr" fontAlgn="ctr"/>
            <a:r>
              <a:rPr lang="en-US" sz="1400" dirty="0" smtClean="0">
                <a:solidFill>
                  <a:srgbClr val="EC7061"/>
                </a:solidFill>
                <a:latin typeface="Huawei Sans" panose="020C0503030203020204" pitchFamily="34" charset="0"/>
              </a:rPr>
              <a:t>Next-hop address</a:t>
            </a:r>
            <a:endParaRPr lang="en-US" altLang="zh-CN" sz="1400" dirty="0">
              <a:solidFill>
                <a:srgbClr val="EC7061"/>
              </a:solidFill>
              <a:latin typeface="Huawei Sans" panose="020C0503030203020204" pitchFamily="34" charset="0"/>
            </a:endParaRPr>
          </a:p>
        </p:txBody>
      </p:sp>
      <p:sp>
        <p:nvSpPr>
          <p:cNvPr id="38" name="文本框 37"/>
          <p:cNvSpPr txBox="1"/>
          <p:nvPr/>
        </p:nvSpPr>
        <p:spPr>
          <a:xfrm>
            <a:off x="8375541" y="4944911"/>
            <a:ext cx="1501419" cy="523220"/>
          </a:xfrm>
          <a:prstGeom prst="rect">
            <a:avLst/>
          </a:prstGeom>
          <a:noFill/>
        </p:spPr>
        <p:txBody>
          <a:bodyPr wrap="square" rtlCol="0">
            <a:spAutoFit/>
          </a:bodyPr>
          <a:lstStyle/>
          <a:p>
            <a:pPr algn="ctr" fontAlgn="ctr"/>
            <a:r>
              <a:rPr lang="en-US" sz="1400" dirty="0" smtClean="0">
                <a:solidFill>
                  <a:srgbClr val="EC7061"/>
                </a:solidFill>
                <a:latin typeface="Huawei Sans" panose="020C0503030203020204" pitchFamily="34" charset="0"/>
              </a:rPr>
              <a:t>Outbound interface</a:t>
            </a:r>
            <a:endParaRPr lang="en-US" altLang="zh-CN" sz="1400" dirty="0">
              <a:solidFill>
                <a:srgbClr val="EC7061"/>
              </a:solidFill>
              <a:latin typeface="Huawei Sans" panose="020C0503030203020204" pitchFamily="34" charset="0"/>
            </a:endParaRPr>
          </a:p>
        </p:txBody>
      </p:sp>
      <p:cxnSp>
        <p:nvCxnSpPr>
          <p:cNvPr id="39" name="直接连接符 38"/>
          <p:cNvCxnSpPr/>
          <p:nvPr/>
        </p:nvCxnSpPr>
        <p:spPr>
          <a:xfrm>
            <a:off x="3082662" y="4602583"/>
            <a:ext cx="95281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4488175" y="4602583"/>
            <a:ext cx="588949"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5463036" y="4602583"/>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913161" y="4602583"/>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394273" y="4602583"/>
            <a:ext cx="2944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311660" y="4608018"/>
            <a:ext cx="800993"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595509" y="4608018"/>
            <a:ext cx="994074" cy="0"/>
          </a:xfrm>
          <a:prstGeom prst="line">
            <a:avLst/>
          </a:prstGeom>
          <a:ln w="19050">
            <a:solidFill>
              <a:srgbClr val="EC706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559069" y="4593525"/>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57512" y="4593525"/>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590083" y="4602583"/>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060398" y="4602583"/>
            <a:ext cx="0" cy="781101"/>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541510" y="4602583"/>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751016" y="4615170"/>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9051360" y="4631646"/>
            <a:ext cx="0" cy="368512"/>
          </a:xfrm>
          <a:prstGeom prst="line">
            <a:avLst/>
          </a:prstGeom>
          <a:ln w="25400">
            <a:solidFill>
              <a:srgbClr val="EC706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9842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a:lnSpc>
                <a:spcPct val="120000"/>
              </a:lnSpc>
              <a:spcBef>
                <a:spcPts val="0"/>
              </a:spcBef>
            </a:pPr>
            <a:r>
              <a:rPr lang="en-US" altLang="zh-CN" sz="1600"/>
              <a:t>Destination/Mask: indicates the destination network address and mask of a specific route. The subnet address of a destination host or router is obtained through the AND operation on the destination address and mask. For example, if the destination address is 1.1.1.1 and the mask is 255.255.255.0, the IP address of the subnet to which the host or router belongs is 1.1.1.0.</a:t>
            </a:r>
          </a:p>
          <a:p>
            <a:pPr>
              <a:lnSpc>
                <a:spcPct val="120000"/>
              </a:lnSpc>
              <a:spcBef>
                <a:spcPts val="0"/>
              </a:spcBef>
            </a:pPr>
            <a:r>
              <a:rPr lang="en-US" altLang="zh-CN" sz="1600"/>
              <a:t>Proto (Protocol): indicates the protocol type of the route, that is, the protocol through which a router learns the route.</a:t>
            </a:r>
          </a:p>
          <a:p>
            <a:pPr>
              <a:lnSpc>
                <a:spcPct val="120000"/>
              </a:lnSpc>
              <a:spcBef>
                <a:spcPts val="0"/>
              </a:spcBef>
            </a:pPr>
            <a:r>
              <a:rPr lang="en-US" altLang="zh-CN" sz="1600"/>
              <a:t>Pre (Preference): indicates the routing protocol preference of the route. There may be multiple routes to the same destination, which have different next hops and outbound interfaces. These routes may be discovered by different routing protocols or be manually configured. A router selects the route with the highest preference (with the lowest preference value) as the optimal route.</a:t>
            </a:r>
          </a:p>
          <a:p>
            <a:pPr>
              <a:lnSpc>
                <a:spcPct val="120000"/>
              </a:lnSpc>
              <a:spcBef>
                <a:spcPts val="0"/>
              </a:spcBef>
            </a:pPr>
            <a:r>
              <a:rPr lang="en-US" altLang="zh-CN" sz="1600"/>
              <a:t>Cost: indicates the cost of the route. When multiple routes to the same destination have the same preference, the route with the lowest cost is selected as the optimal route.</a:t>
            </a:r>
          </a:p>
          <a:p>
            <a:pPr>
              <a:lnSpc>
                <a:spcPct val="120000"/>
              </a:lnSpc>
              <a:spcBef>
                <a:spcPts val="0"/>
              </a:spcBef>
            </a:pPr>
            <a:r>
              <a:rPr lang="en-US" altLang="zh-CN" sz="1600"/>
              <a:t>NextHop: indicates the local router’s next-hop address of the route to the destination network. This field specifies the next-hop device to which packets are forwarded.</a:t>
            </a:r>
          </a:p>
          <a:p>
            <a:pPr>
              <a:lnSpc>
                <a:spcPct val="120000"/>
              </a:lnSpc>
              <a:spcBef>
                <a:spcPts val="0"/>
              </a:spcBef>
            </a:pPr>
            <a:r>
              <a:rPr lang="en-US" altLang="zh-CN" sz="1600"/>
              <a:t>Interface: indicates the outbound interface of the route. This field specifies the local interface through which the local router forwards packets.</a:t>
            </a:r>
          </a:p>
        </p:txBody>
      </p:sp>
      <p:sp>
        <p:nvSpPr>
          <p:cNvPr id="2" name="标题 1"/>
          <p:cNvSpPr>
            <a:spLocks noGrp="1"/>
          </p:cNvSpPr>
          <p:nvPr>
            <p:ph type="title"/>
          </p:nvPr>
        </p:nvSpPr>
        <p:spPr/>
        <p:txBody>
          <a:bodyPr/>
          <a:lstStyle/>
          <a:p>
            <a:r>
              <a:rPr lang="en-US" smtClean="0">
                <a:latin typeface="Huawei Sans" panose="020C0503030203020204" pitchFamily="34" charset="0"/>
              </a:rPr>
              <a:t>Fields in the IP Routing Table</a:t>
            </a:r>
            <a:endParaRPr lang="en-US" dirty="0">
              <a:latin typeface="Huawei Sans" panose="020C0503030203020204" pitchFamily="34" charset="0"/>
            </a:endParaRPr>
          </a:p>
        </p:txBody>
      </p:sp>
    </p:spTree>
    <p:extLst>
      <p:ext uri="{BB962C8B-B14F-4D97-AF65-F5344CB8AC3E}">
        <p14:creationId xmlns:p14="http://schemas.microsoft.com/office/powerpoint/2010/main" val="1266275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Route Preference - Basic Concepts</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6096000" y="1349570"/>
            <a:ext cx="5903913" cy="414870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When a router obtains routes to the same destination subnet from different routing protocols (these routes have the same destination network address and mask), the router compares the preferences of these routes and prefers the route with the lowest preference value.</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A lower preference value indicates a higher preference.</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The route with the highest preference is installed in the IP routing table.</a:t>
            </a:r>
            <a:endParaRPr lang="en-US" sz="1800" dirty="0">
              <a:solidFill>
                <a:prstClr val="black"/>
              </a:solidFill>
              <a:latin typeface="Huawei Sans" panose="020C0503030203020204" pitchFamily="34" charset="0"/>
            </a:endParaRPr>
          </a:p>
        </p:txBody>
      </p:sp>
      <p:sp>
        <p:nvSpPr>
          <p:cNvPr id="82" name="圆角矩形 75"/>
          <p:cNvSpPr/>
          <p:nvPr/>
        </p:nvSpPr>
        <p:spPr>
          <a:xfrm>
            <a:off x="450044" y="1768112"/>
            <a:ext cx="5645956" cy="389313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圆角矩形 75"/>
          <p:cNvSpPr/>
          <p:nvPr/>
        </p:nvSpPr>
        <p:spPr>
          <a:xfrm>
            <a:off x="450044" y="1336608"/>
            <a:ext cx="564595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Comparing Route Preferences</a:t>
            </a:r>
            <a:endParaRPr lang="en-US" b="1" dirty="0">
              <a:solidFill>
                <a:prstClr val="white"/>
              </a:solidFill>
              <a:latin typeface="Huawei Sans" panose="020C0503030203020204" pitchFamily="34" charset="0"/>
            </a:endParaRPr>
          </a:p>
        </p:txBody>
      </p:sp>
      <p:sp>
        <p:nvSpPr>
          <p:cNvPr id="50" name="Text Box 13"/>
          <p:cNvSpPr txBox="1">
            <a:spLocks noChangeArrowheads="1"/>
          </p:cNvSpPr>
          <p:nvPr/>
        </p:nvSpPr>
        <p:spPr bwMode="auto">
          <a:xfrm>
            <a:off x="1069285" y="3877972"/>
            <a:ext cx="11085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200" dirty="0" smtClean="0">
                <a:latin typeface="Huawei Sans" panose="020C0503030203020204" pitchFamily="34" charset="0"/>
              </a:rPr>
              <a:t>Same</a:t>
            </a:r>
            <a:endParaRPr lang="en-US" sz="1200" dirty="0">
              <a:latin typeface="Huawei Sans" panose="020C0503030203020204" pitchFamily="34" charset="0"/>
            </a:endParaRPr>
          </a:p>
        </p:txBody>
      </p:sp>
      <p:sp>
        <p:nvSpPr>
          <p:cNvPr id="51" name="Text Box 14"/>
          <p:cNvSpPr txBox="1">
            <a:spLocks noChangeArrowheads="1"/>
          </p:cNvSpPr>
          <p:nvPr/>
        </p:nvSpPr>
        <p:spPr bwMode="auto">
          <a:xfrm>
            <a:off x="3093058" y="4409862"/>
            <a:ext cx="17715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200" dirty="0" smtClean="0">
                <a:latin typeface="Huawei Sans" panose="020C0503030203020204" pitchFamily="34" charset="0"/>
              </a:rPr>
              <a:t>Higher Preference</a:t>
            </a:r>
            <a:endParaRPr lang="en-US" sz="1200" dirty="0">
              <a:latin typeface="Huawei Sans" panose="020C0503030203020204" pitchFamily="34" charset="0"/>
            </a:endParaRPr>
          </a:p>
        </p:txBody>
      </p:sp>
      <p:sp>
        <p:nvSpPr>
          <p:cNvPr id="52" name="流程图: 决策 51"/>
          <p:cNvSpPr>
            <a:spLocks/>
          </p:cNvSpPr>
          <p:nvPr/>
        </p:nvSpPr>
        <p:spPr>
          <a:xfrm>
            <a:off x="896584" y="3122916"/>
            <a:ext cx="2222052" cy="696532"/>
          </a:xfrm>
          <a:prstGeom prst="flowChartDecision">
            <a:avLst/>
          </a:prstGeom>
          <a:solidFill>
            <a:srgbClr val="00B0F0">
              <a:alpha val="5000"/>
            </a:srgbClr>
          </a:solidFill>
          <a:ln w="12700" cap="flat" cmpd="sng" algn="ctr">
            <a:solidFill>
              <a:srgbClr val="99DFF9"/>
            </a:solidFill>
            <a:prstDash val="solid"/>
          </a:ln>
          <a:effectLst/>
        </p:spPr>
        <p:txBody>
          <a:bodyPr lIns="0" tIns="0" rIns="0" bIns="0" rtlCol="0" anchor="ctr" anchorCtr="0"/>
          <a:lstStyle/>
          <a:p>
            <a:pPr lvl="0" algn="ctr" fontAlgn="ctr"/>
            <a:r>
              <a:rPr lang="en-US" sz="1200" dirty="0" smtClean="0">
                <a:solidFill>
                  <a:prstClr val="black"/>
                </a:solidFill>
                <a:latin typeface="Huawei Sans" panose="020C0503030203020204" pitchFamily="34" charset="0"/>
              </a:rPr>
              <a:t>Destination subnet/mask</a:t>
            </a: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流程图: 准备 52"/>
          <p:cNvSpPr/>
          <p:nvPr/>
        </p:nvSpPr>
        <p:spPr>
          <a:xfrm>
            <a:off x="909373" y="2215806"/>
            <a:ext cx="2196475" cy="362639"/>
          </a:xfrm>
          <a:prstGeom prst="flowChartPreparation">
            <a:avLst/>
          </a:prstGeom>
          <a:solidFill>
            <a:srgbClr val="00B0F0">
              <a:alpha val="5000"/>
            </a:srgbClr>
          </a:solidFill>
          <a:ln w="12700" cap="flat" cmpd="sng" algn="ctr">
            <a:solidFill>
              <a:srgbClr val="99DFF9"/>
            </a:solidFill>
            <a:prstDash val="solid"/>
          </a:ln>
          <a:effectLst/>
        </p:spPr>
        <p:txBody>
          <a:bodyPr lIns="0" tIns="0" rIns="0" bIns="0" rtlCol="0" anchor="ctr" anchorCtr="0"/>
          <a:lstStyle/>
          <a:p>
            <a:pPr algn="ctr" eaLnBrk="1" fontAlgn="ctr" hangingPunct="1"/>
            <a:r>
              <a:rPr lang="en-US" sz="1200" dirty="0" smtClean="0">
                <a:latin typeface="Huawei Sans" panose="020C0503030203020204" pitchFamily="34" charset="0"/>
              </a:rPr>
              <a:t>Routes</a:t>
            </a:r>
            <a:endParaRPr lang="en-US" sz="1200" dirty="0">
              <a:latin typeface="Huawei Sans" panose="020C0503030203020204" pitchFamily="34" charset="0"/>
            </a:endParaRPr>
          </a:p>
        </p:txBody>
      </p:sp>
      <p:sp>
        <p:nvSpPr>
          <p:cNvPr id="54" name="流程图: 决策 53"/>
          <p:cNvSpPr>
            <a:spLocks/>
          </p:cNvSpPr>
          <p:nvPr/>
        </p:nvSpPr>
        <p:spPr>
          <a:xfrm>
            <a:off x="896584" y="4363113"/>
            <a:ext cx="2222052" cy="696532"/>
          </a:xfrm>
          <a:prstGeom prst="flowChartDecision">
            <a:avLst/>
          </a:prstGeom>
          <a:solidFill>
            <a:srgbClr val="00B0F0">
              <a:alpha val="5000"/>
            </a:srgbClr>
          </a:solidFill>
          <a:ln w="12700" cap="flat" cmpd="sng" algn="ctr">
            <a:solidFill>
              <a:srgbClr val="99DFF9"/>
            </a:solidFill>
            <a:prstDash val="solid"/>
          </a:ln>
          <a:effectLst/>
        </p:spPr>
        <p:txBody>
          <a:bodyPr lIns="0" tIns="0" rIns="0" bIns="0" rtlCol="0" anchor="ctr" anchorCtr="0"/>
          <a:lstStyle/>
          <a:p>
            <a:pPr lvl="0" algn="ctr" fontAlgn="ctr"/>
            <a:r>
              <a:rPr lang="en-US" sz="1200" dirty="0" smtClean="0">
                <a:solidFill>
                  <a:prstClr val="black"/>
                </a:solidFill>
                <a:latin typeface="Huawei Sans" panose="020C0503030203020204" pitchFamily="34" charset="0"/>
              </a:rPr>
              <a:t>Preference</a:t>
            </a: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54"/>
          <p:cNvSpPr/>
          <p:nvPr/>
        </p:nvSpPr>
        <p:spPr>
          <a:xfrm>
            <a:off x="4173642" y="3262268"/>
            <a:ext cx="1301715" cy="415695"/>
          </a:xfrm>
          <a:prstGeom prst="roundRect">
            <a:avLst>
              <a:gd name="adj" fmla="val 4298"/>
            </a:avLst>
          </a:prstGeom>
          <a:solidFill>
            <a:srgbClr val="00B0F0">
              <a:alpha val="5000"/>
            </a:srgbClr>
          </a:solidFill>
          <a:ln w="12700" cap="flat" cmpd="sng" algn="ctr">
            <a:solidFill>
              <a:srgbClr val="99DFF9"/>
            </a:solidFill>
            <a:prstDash val="solid"/>
          </a:ln>
          <a:effectLst/>
        </p:spPr>
        <p:txBody>
          <a:bodyPr lIns="0" tIns="0" rIns="0" bIns="0" rtlCol="0" anchor="ctr" anchorCtr="0"/>
          <a:lstStyle/>
          <a:p>
            <a:pPr lvl="0" algn="ctr" fontAlgn="ctr"/>
            <a:r>
              <a:rPr lang="en-US" sz="1200" dirty="0" smtClean="0">
                <a:solidFill>
                  <a:prstClr val="black"/>
                </a:solidFill>
                <a:latin typeface="Huawei Sans" panose="020C0503030203020204" pitchFamily="34" charset="0"/>
              </a:rPr>
              <a:t>Installed in the IP routing table</a:t>
            </a:r>
            <a:endParaRPr lang="en-US" sz="1200" dirty="0">
              <a:solidFill>
                <a:prstClr val="black"/>
              </a:solidFill>
              <a:latin typeface="Huawei Sans" panose="020C0503030203020204" pitchFamily="34" charset="0"/>
            </a:endParaRPr>
          </a:p>
        </p:txBody>
      </p:sp>
      <p:cxnSp>
        <p:nvCxnSpPr>
          <p:cNvPr id="56" name="直接箭头连接符 55"/>
          <p:cNvCxnSpPr>
            <a:stCxn id="53" idx="2"/>
            <a:endCxn id="52" idx="0"/>
          </p:cNvCxnSpPr>
          <p:nvPr/>
        </p:nvCxnSpPr>
        <p:spPr>
          <a:xfrm flipH="1">
            <a:off x="2007610" y="2578445"/>
            <a:ext cx="1"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7" name="直接箭头连接符 56"/>
          <p:cNvCxnSpPr>
            <a:stCxn id="52" idx="3"/>
            <a:endCxn id="55" idx="1"/>
          </p:cNvCxnSpPr>
          <p:nvPr/>
        </p:nvCxnSpPr>
        <p:spPr bwMode="auto">
          <a:xfrm flipV="1">
            <a:off x="3118636" y="3470116"/>
            <a:ext cx="1055006" cy="1066"/>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8" name="直接箭头连接符 57"/>
          <p:cNvCxnSpPr>
            <a:stCxn id="52" idx="2"/>
            <a:endCxn id="54" idx="0"/>
          </p:cNvCxnSpPr>
          <p:nvPr/>
        </p:nvCxnSpPr>
        <p:spPr bwMode="auto">
          <a:xfrm>
            <a:off x="2007610" y="3819448"/>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59" name="肘形连接符 58"/>
          <p:cNvCxnSpPr>
            <a:stCxn id="54" idx="3"/>
            <a:endCxn id="55" idx="3"/>
          </p:cNvCxnSpPr>
          <p:nvPr/>
        </p:nvCxnSpPr>
        <p:spPr bwMode="auto">
          <a:xfrm flipV="1">
            <a:off x="3118636" y="3470116"/>
            <a:ext cx="2356721" cy="1241263"/>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60" name="Text Box 12"/>
          <p:cNvSpPr txBox="1">
            <a:spLocks noChangeArrowheads="1"/>
          </p:cNvSpPr>
          <p:nvPr/>
        </p:nvSpPr>
        <p:spPr bwMode="auto">
          <a:xfrm>
            <a:off x="3083023" y="3218011"/>
            <a:ext cx="111495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200" dirty="0" smtClean="0">
                <a:latin typeface="Huawei Sans" panose="020C0503030203020204" pitchFamily="34" charset="0"/>
              </a:rPr>
              <a:t>Different</a:t>
            </a:r>
            <a:endParaRPr lang="en-US" sz="1200" dirty="0">
              <a:latin typeface="Huawei Sans" panose="020C0503030203020204" pitchFamily="34" charset="0"/>
            </a:endParaRPr>
          </a:p>
        </p:txBody>
      </p:sp>
    </p:spTree>
    <p:extLst>
      <p:ext uri="{BB962C8B-B14F-4D97-AF65-F5344CB8AC3E}">
        <p14:creationId xmlns:p14="http://schemas.microsoft.com/office/powerpoint/2010/main" val="91075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75"/>
          <p:cNvSpPr/>
          <p:nvPr/>
        </p:nvSpPr>
        <p:spPr>
          <a:xfrm>
            <a:off x="453334" y="1722448"/>
            <a:ext cx="5642665" cy="465930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圆角矩形 37">
            <a:extLst>
              <a:ext uri="{FF2B5EF4-FFF2-40B4-BE49-F238E27FC236}">
                <a16:creationId xmlns:a16="http://schemas.microsoft.com/office/drawing/2014/main" xmlns="" id="{622EF711-3170-4416-9C65-466B399DA2E1}"/>
              </a:ext>
            </a:extLst>
          </p:cNvPr>
          <p:cNvSpPr/>
          <p:nvPr/>
        </p:nvSpPr>
        <p:spPr>
          <a:xfrm>
            <a:off x="972060" y="2055713"/>
            <a:ext cx="4871912" cy="1263583"/>
          </a:xfrm>
          <a:prstGeom prst="roundRect">
            <a:avLst>
              <a:gd name="adj" fmla="val 5787"/>
            </a:avLst>
          </a:prstGeom>
          <a:solidFill>
            <a:srgbClr val="00B0F0">
              <a:alpha val="5000"/>
            </a:srgbClr>
          </a:solidFill>
          <a:ln w="12700" cap="flat" cmpd="sng" algn="ctr">
            <a:solidFill>
              <a:srgbClr val="99DFF9"/>
            </a:solidFill>
            <a:prstDash val="solid"/>
          </a:ln>
          <a:effectLst/>
        </p:spPr>
        <p:txBody>
          <a:bodyPr rtlCol="0" anchor="ctr"/>
          <a:lstStyle/>
          <a:p>
            <a:pPr algn="ctr" fontAlgn="ctr"/>
            <a:endParaRPr kumimoji="1"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r>
              <a:rPr lang="en-US" dirty="0" smtClean="0">
                <a:latin typeface="Huawei Sans" panose="020C0503030203020204" pitchFamily="34" charset="0"/>
              </a:rPr>
              <a:t>Route Preference - Comparison Process</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连接符 28"/>
          <p:cNvCxnSpPr>
            <a:cxnSpLocks noChangeShapeType="1"/>
            <a:stCxn id="37" idx="3"/>
            <a:endCxn id="39" idx="1"/>
          </p:cNvCxnSpPr>
          <p:nvPr/>
        </p:nvCxnSpPr>
        <p:spPr bwMode="auto">
          <a:xfrm>
            <a:off x="1991266" y="3391010"/>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25"/>
          <p:cNvCxnSpPr>
            <a:cxnSpLocks noChangeShapeType="1"/>
            <a:stCxn id="37" idx="3"/>
            <a:endCxn id="42" idx="2"/>
          </p:cNvCxnSpPr>
          <p:nvPr/>
        </p:nvCxnSpPr>
        <p:spPr bwMode="auto">
          <a:xfrm flipV="1">
            <a:off x="1991266"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2" name="TextBox 32"/>
          <p:cNvSpPr txBox="1">
            <a:spLocks noChangeArrowheads="1"/>
          </p:cNvSpPr>
          <p:nvPr/>
        </p:nvSpPr>
        <p:spPr bwMode="auto">
          <a:xfrm>
            <a:off x="4618418" y="2557542"/>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10.0.0.0/30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35"/>
          <p:cNvSpPr txBox="1">
            <a:spLocks noChangeArrowheads="1"/>
          </p:cNvSpPr>
          <p:nvPr/>
        </p:nvSpPr>
        <p:spPr bwMode="auto">
          <a:xfrm>
            <a:off x="918681" y="3302286"/>
            <a:ext cx="610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54"/>
          <p:cNvCxnSpPr>
            <a:cxnSpLocks noChangeShapeType="1"/>
          </p:cNvCxnSpPr>
          <p:nvPr/>
        </p:nvCxnSpPr>
        <p:spPr bwMode="auto">
          <a:xfrm>
            <a:off x="4906450" y="2917582"/>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57"/>
          <p:cNvCxnSpPr>
            <a:cxnSpLocks noChangeShapeType="1"/>
          </p:cNvCxnSpPr>
          <p:nvPr/>
        </p:nvCxnSpPr>
        <p:spPr bwMode="auto">
          <a:xfrm>
            <a:off x="5122474" y="2917582"/>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1138292" y="2823523"/>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20.1.1.1/30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TextBox 31"/>
          <p:cNvSpPr txBox="1">
            <a:spLocks noChangeArrowheads="1"/>
          </p:cNvSpPr>
          <p:nvPr/>
        </p:nvSpPr>
        <p:spPr bwMode="auto">
          <a:xfrm>
            <a:off x="1990126" y="3421638"/>
            <a:ext cx="1080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30.1.1.1/30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39" idx="1"/>
            <a:endCxn id="42" idx="2"/>
          </p:cNvCxnSpPr>
          <p:nvPr/>
        </p:nvCxnSpPr>
        <p:spPr bwMode="auto">
          <a:xfrm flipH="1" flipV="1">
            <a:off x="3412854" y="2640301"/>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450066" y="3169610"/>
            <a:ext cx="541200" cy="442799"/>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834442" y="3169610"/>
            <a:ext cx="541200" cy="442799"/>
          </a:xfrm>
          <a:prstGeom prst="rect">
            <a:avLst/>
          </a:prstGeom>
          <a:noFill/>
        </p:spPr>
      </p:pic>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142254" y="2197502"/>
            <a:ext cx="541200" cy="442799"/>
          </a:xfrm>
          <a:prstGeom prst="rect">
            <a:avLst/>
          </a:prstGeom>
          <a:noFill/>
        </p:spPr>
      </p:pic>
      <p:sp>
        <p:nvSpPr>
          <p:cNvPr id="62" name="TextBox 31"/>
          <p:cNvSpPr txBox="1">
            <a:spLocks noChangeArrowheads="1"/>
          </p:cNvSpPr>
          <p:nvPr/>
        </p:nvSpPr>
        <p:spPr bwMode="auto">
          <a:xfrm>
            <a:off x="2098708" y="2288634"/>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20.1.1.2/30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TextBox 31"/>
          <p:cNvSpPr txBox="1">
            <a:spLocks noChangeArrowheads="1"/>
          </p:cNvSpPr>
          <p:nvPr/>
        </p:nvSpPr>
        <p:spPr bwMode="auto">
          <a:xfrm>
            <a:off x="3826330" y="3408561"/>
            <a:ext cx="10801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30.1.1.2/30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Text Box 12"/>
          <p:cNvSpPr txBox="1">
            <a:spLocks noChangeArrowheads="1"/>
          </p:cNvSpPr>
          <p:nvPr/>
        </p:nvSpPr>
        <p:spPr bwMode="auto">
          <a:xfrm>
            <a:off x="564860" y="4491026"/>
            <a:ext cx="2650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pPr>
            <a:r>
              <a:rPr lang="en-US" sz="1400" b="1" dirty="0" smtClean="0">
                <a:latin typeface="Huawei Sans" panose="020C0503030203020204" pitchFamily="34" charset="0"/>
              </a:rPr>
              <a:t>IP routing table of RTA</a:t>
            </a:r>
            <a:endParaRPr lang="en-US" sz="1400" b="1" dirty="0">
              <a:latin typeface="Huawei Sans" panose="020C0503030203020204" pitchFamily="34" charset="0"/>
            </a:endParaRPr>
          </a:p>
        </p:txBody>
      </p:sp>
      <p:sp>
        <p:nvSpPr>
          <p:cNvPr id="40" name="TextBox 120">
            <a:extLst>
              <a:ext uri="{FF2B5EF4-FFF2-40B4-BE49-F238E27FC236}">
                <a16:creationId xmlns:a16="http://schemas.microsoft.com/office/drawing/2014/main" xmlns="" id="{C06BA5BA-0AE7-4D5A-B214-BBF66850B18F}"/>
              </a:ext>
            </a:extLst>
          </p:cNvPr>
          <p:cNvSpPr txBox="1"/>
          <p:nvPr/>
        </p:nvSpPr>
        <p:spPr>
          <a:xfrm>
            <a:off x="901787" y="2029112"/>
            <a:ext cx="1753927" cy="738664"/>
          </a:xfrm>
          <a:prstGeom prst="rect">
            <a:avLst/>
          </a:prstGeom>
          <a:noFill/>
          <a:ln>
            <a:noFill/>
          </a:ln>
        </p:spPr>
        <p:txBody>
          <a:bodyPr wrap="square" rtlCol="0">
            <a:spAutoFit/>
          </a:bodyPr>
          <a:lstStyle/>
          <a:p>
            <a:pPr algn="ctr" fontAlgn="ctr"/>
            <a:r>
              <a:rPr lang="en-US" sz="1400" b="1" dirty="0" smtClean="0">
                <a:solidFill>
                  <a:srgbClr val="EC7061"/>
                </a:solidFill>
                <a:latin typeface="Huawei Sans" panose="020C0503030203020204" pitchFamily="34" charset="0"/>
              </a:rPr>
              <a:t>Dynamic routing protocol</a:t>
            </a:r>
            <a:endPar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b="1" dirty="0" smtClean="0">
                <a:solidFill>
                  <a:srgbClr val="EC7061"/>
                </a:solidFill>
                <a:latin typeface="Huawei Sans" panose="020C0503030203020204" pitchFamily="34" charset="0"/>
              </a:rPr>
              <a:t>OSPF</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圆角矩形 75"/>
          <p:cNvSpPr/>
          <p:nvPr/>
        </p:nvSpPr>
        <p:spPr>
          <a:xfrm>
            <a:off x="453334" y="1290944"/>
            <a:ext cx="564266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Comparing Route Preferences</a:t>
            </a:r>
            <a:endParaRPr lang="en-US" b="1" dirty="0">
              <a:solidFill>
                <a:prstClr val="white"/>
              </a:solidFill>
              <a:latin typeface="Huawei Sans" panose="020C0503030203020204" pitchFamily="34" charset="0"/>
            </a:endParaRPr>
          </a:p>
        </p:txBody>
      </p:sp>
      <p:sp>
        <p:nvSpPr>
          <p:cNvPr id="47" name="下箭头 63"/>
          <p:cNvSpPr/>
          <p:nvPr/>
        </p:nvSpPr>
        <p:spPr>
          <a:xfrm rot="10800000" flipV="1">
            <a:off x="1188318" y="36897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表格 47"/>
          <p:cNvGraphicFramePr>
            <a:graphicFrameLocks noGrp="1"/>
          </p:cNvGraphicFramePr>
          <p:nvPr>
            <p:extLst/>
          </p:nvPr>
        </p:nvGraphicFramePr>
        <p:xfrm>
          <a:off x="516593" y="4917869"/>
          <a:ext cx="4452430" cy="986130"/>
        </p:xfrm>
        <a:graphic>
          <a:graphicData uri="http://schemas.openxmlformats.org/drawingml/2006/table">
            <a:tbl>
              <a:tblPr/>
              <a:tblGrid>
                <a:gridCol w="1455653">
                  <a:extLst>
                    <a:ext uri="{9D8B030D-6E8A-4147-A177-3AD203B41FA5}">
                      <a16:colId xmlns:a16="http://schemas.microsoft.com/office/drawing/2014/main" xmlns="" val="20000"/>
                    </a:ext>
                  </a:extLst>
                </a:gridCol>
                <a:gridCol w="896403">
                  <a:extLst>
                    <a:ext uri="{9D8B030D-6E8A-4147-A177-3AD203B41FA5}">
                      <a16:colId xmlns:a16="http://schemas.microsoft.com/office/drawing/2014/main" xmlns="" val="20001"/>
                    </a:ext>
                  </a:extLst>
                </a:gridCol>
                <a:gridCol w="1051237">
                  <a:extLst>
                    <a:ext uri="{9D8B030D-6E8A-4147-A177-3AD203B41FA5}">
                      <a16:colId xmlns:a16="http://schemas.microsoft.com/office/drawing/2014/main" xmlns="" val="20002"/>
                    </a:ext>
                  </a:extLst>
                </a:gridCol>
                <a:gridCol w="1049137">
                  <a:extLst>
                    <a:ext uri="{9D8B030D-6E8A-4147-A177-3AD203B41FA5}">
                      <a16:colId xmlns:a16="http://schemas.microsoft.com/office/drawing/2014/main" xmlns="" val="20003"/>
                    </a:ext>
                  </a:extLst>
                </a:gridCol>
              </a:tblGrid>
              <a:tr h="338130">
                <a:tc>
                  <a:txBody>
                    <a:bodyPr/>
                    <a:lstStyle/>
                    <a:p>
                      <a:pPr marL="0" algn="ctr" defTabSz="1219170"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Protocol</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Preference</a:t>
                      </a:r>
                      <a:endParaRPr lang="en-US" altLang="zh-CN" sz="12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200" b="1" dirty="0" smtClean="0">
                          <a:solidFill>
                            <a:schemeClr val="bg1"/>
                          </a:solidFill>
                          <a:latin typeface="Huawei Sans" panose="020C0503030203020204" pitchFamily="34" charset="0"/>
                        </a:rPr>
                        <a:t>Next Hop</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10.0.0.0/30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Static</a:t>
                      </a:r>
                      <a:endParaRPr lang="en-US" sz="14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chemeClr val="tx1"/>
                          </a:solidFill>
                          <a:latin typeface="Huawei Sans" panose="020C0503030203020204" pitchFamily="34" charset="0"/>
                        </a:rPr>
                        <a:t>60</a:t>
                      </a:r>
                      <a:endPar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30.1.1.2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2400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10.0.0.0/30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OSPF</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chemeClr val="tx1"/>
                          </a:solidFill>
                          <a:latin typeface="Huawei Sans" panose="020C0503030203020204" pitchFamily="34" charset="0"/>
                        </a:rPr>
                        <a:t>10</a:t>
                      </a:r>
                      <a:endPar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2" name="矩形 51"/>
          <p:cNvSpPr/>
          <p:nvPr/>
        </p:nvSpPr>
        <p:spPr>
          <a:xfrm>
            <a:off x="6114571" y="2168142"/>
            <a:ext cx="5631341" cy="3360920"/>
          </a:xfrm>
          <a:prstGeom prst="rect">
            <a:avLst/>
          </a:prstGeom>
        </p:spPr>
        <p:txBody>
          <a:bodyPr wrap="square">
            <a:spAutoFit/>
          </a:bodyPr>
          <a:lstStyle/>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RTA discovers two routes to 10.0.0.0/30, one is an OSPF route and the other a static route. In this case, RTA compares the preferences of the two routes and selects the route with the lowest preference value.</a:t>
            </a:r>
            <a:endPar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Each routing protocol has a unique preference.</a:t>
            </a:r>
            <a:endPar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OSPF has a higher preference. Therefore, the OSPF route is installed in the IP routing table.</a:t>
            </a:r>
            <a:endParaRPr lang="en-US" dirty="0">
              <a:solidFill>
                <a:prstClr val="black"/>
              </a:solidFill>
              <a:latin typeface="Huawei Sans" panose="020C0503030203020204" pitchFamily="34" charset="0"/>
            </a:endParaRPr>
          </a:p>
        </p:txBody>
      </p:sp>
      <p:sp>
        <p:nvSpPr>
          <p:cNvPr id="54" name="TextBox 55"/>
          <p:cNvSpPr txBox="1"/>
          <p:nvPr/>
        </p:nvSpPr>
        <p:spPr>
          <a:xfrm>
            <a:off x="5130730" y="5525266"/>
            <a:ext cx="1072925" cy="274594"/>
          </a:xfrm>
          <a:prstGeom prst="rect">
            <a:avLst/>
          </a:prstGeom>
          <a:noFill/>
        </p:spPr>
        <p:txBody>
          <a:bodyPr wrap="square" rtlCol="0" anchor="ctr">
            <a:noAutofit/>
          </a:bodyPr>
          <a:lstStyle/>
          <a:p>
            <a:pPr fontAlgn="ctr"/>
            <a:r>
              <a:rPr lang="en-US" sz="1400" dirty="0" smtClean="0">
                <a:solidFill>
                  <a:srgbClr val="EC7061"/>
                </a:solidFill>
                <a:latin typeface="Huawei Sans" panose="020C0503030203020204" pitchFamily="34" charset="0"/>
              </a:rPr>
              <a:t>Installed in the IP routing table</a:t>
            </a:r>
            <a:endParaRPr lang="en-US" altLang="zh-CN" sz="14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ight Arrow 157"/>
          <p:cNvSpPr/>
          <p:nvPr/>
        </p:nvSpPr>
        <p:spPr>
          <a:xfrm flipH="1">
            <a:off x="4818638" y="5564706"/>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56699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a:extLst>
              <a:ext uri="{FF2B5EF4-FFF2-40B4-BE49-F238E27FC236}">
                <a16:creationId xmlns:a16="http://schemas.microsoft.com/office/drawing/2014/main" xmlns="" id="{622EF711-3170-4416-9C65-466B399DA2E1}"/>
              </a:ext>
            </a:extLst>
          </p:cNvPr>
          <p:cNvSpPr/>
          <p:nvPr/>
        </p:nvSpPr>
        <p:spPr>
          <a:xfrm>
            <a:off x="979317" y="1864985"/>
            <a:ext cx="4871912" cy="1744036"/>
          </a:xfrm>
          <a:prstGeom prst="roundRect">
            <a:avLst>
              <a:gd name="adj" fmla="val 5787"/>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TextBox 120">
            <a:extLst>
              <a:ext uri="{FF2B5EF4-FFF2-40B4-BE49-F238E27FC236}">
                <a16:creationId xmlns:a16="http://schemas.microsoft.com/office/drawing/2014/main" xmlns="" id="{C06BA5BA-0AE7-4D5A-B214-BBF66850B18F}"/>
              </a:ext>
            </a:extLst>
          </p:cNvPr>
          <p:cNvSpPr txBox="1"/>
          <p:nvPr/>
        </p:nvSpPr>
        <p:spPr>
          <a:xfrm>
            <a:off x="896614" y="1875342"/>
            <a:ext cx="1714528" cy="738664"/>
          </a:xfrm>
          <a:prstGeom prst="rect">
            <a:avLst/>
          </a:prstGeom>
          <a:noFill/>
          <a:ln>
            <a:noFill/>
          </a:ln>
        </p:spPr>
        <p:txBody>
          <a:bodyPr wrap="square" rtlCol="0">
            <a:spAutoFit/>
          </a:bodyPr>
          <a:lstStyle/>
          <a:p>
            <a:pPr algn="ctr" fontAlgn="ctr"/>
            <a:r>
              <a:rPr lang="en-US" sz="1400" b="1" dirty="0" smtClean="0">
                <a:solidFill>
                  <a:srgbClr val="EC7061"/>
                </a:solidFill>
                <a:latin typeface="Huawei Sans" panose="020C0503030203020204" pitchFamily="34" charset="0"/>
              </a:rPr>
              <a:t>Dynamic routing protocol</a:t>
            </a:r>
            <a:endParaRPr lang="en-US" altLang="zh-CN" sz="1400" b="1" dirty="0" smtClean="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b="1" dirty="0" smtClean="0">
                <a:solidFill>
                  <a:srgbClr val="EC7061"/>
                </a:solidFill>
                <a:latin typeface="Huawei Sans" panose="020C0503030203020204" pitchFamily="34" charset="0"/>
              </a:rPr>
              <a:t>OSPF</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r>
              <a:rPr lang="en-US" dirty="0" smtClean="0">
                <a:latin typeface="Huawei Sans" panose="020C0503030203020204" pitchFamily="34" charset="0"/>
              </a:rPr>
              <a:t>Metric - Comparison Process</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直接连接符 28"/>
          <p:cNvCxnSpPr>
            <a:cxnSpLocks noChangeShapeType="1"/>
            <a:stCxn id="60" idx="3"/>
            <a:endCxn id="61" idx="1"/>
          </p:cNvCxnSpPr>
          <p:nvPr/>
        </p:nvCxnSpPr>
        <p:spPr bwMode="auto">
          <a:xfrm>
            <a:off x="2135281" y="3218352"/>
            <a:ext cx="284317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3" name="直接连接符 25"/>
          <p:cNvCxnSpPr>
            <a:cxnSpLocks noChangeShapeType="1"/>
            <a:stCxn id="60" idx="3"/>
            <a:endCxn id="62" idx="2"/>
          </p:cNvCxnSpPr>
          <p:nvPr/>
        </p:nvCxnSpPr>
        <p:spPr bwMode="auto">
          <a:xfrm flipV="1">
            <a:off x="2135281"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4" name="TextBox 32"/>
          <p:cNvSpPr txBox="1">
            <a:spLocks noChangeArrowheads="1"/>
          </p:cNvSpPr>
          <p:nvPr/>
        </p:nvSpPr>
        <p:spPr bwMode="auto">
          <a:xfrm>
            <a:off x="4762433" y="2384884"/>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10.0.0.0/30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5"/>
          <p:cNvSpPr txBox="1">
            <a:spLocks noChangeArrowheads="1"/>
          </p:cNvSpPr>
          <p:nvPr/>
        </p:nvSpPr>
        <p:spPr bwMode="auto">
          <a:xfrm>
            <a:off x="1038736" y="3048488"/>
            <a:ext cx="6578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7" name="直接连接符 54"/>
          <p:cNvCxnSpPr>
            <a:cxnSpLocks noChangeShapeType="1"/>
          </p:cNvCxnSpPr>
          <p:nvPr/>
        </p:nvCxnSpPr>
        <p:spPr bwMode="auto">
          <a:xfrm>
            <a:off x="5050465" y="2744924"/>
            <a:ext cx="396044"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8" name="直接连接符 57"/>
          <p:cNvCxnSpPr>
            <a:cxnSpLocks noChangeShapeType="1"/>
          </p:cNvCxnSpPr>
          <p:nvPr/>
        </p:nvCxnSpPr>
        <p:spPr bwMode="auto">
          <a:xfrm>
            <a:off x="5266489" y="2744924"/>
            <a:ext cx="0" cy="25178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4" name="TextBox 31"/>
          <p:cNvSpPr txBox="1">
            <a:spLocks noChangeArrowheads="1"/>
          </p:cNvSpPr>
          <p:nvPr/>
        </p:nvSpPr>
        <p:spPr bwMode="auto">
          <a:xfrm>
            <a:off x="1256644" y="2685322"/>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20.1.1.1/30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31"/>
          <p:cNvSpPr txBox="1">
            <a:spLocks noChangeArrowheads="1"/>
          </p:cNvSpPr>
          <p:nvPr/>
        </p:nvSpPr>
        <p:spPr bwMode="auto">
          <a:xfrm>
            <a:off x="2134141" y="3248980"/>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30.1.1.1/30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6" name="直接连接符 38"/>
          <p:cNvCxnSpPr>
            <a:cxnSpLocks noChangeShapeType="1"/>
            <a:stCxn id="61" idx="1"/>
            <a:endCxn id="62" idx="2"/>
          </p:cNvCxnSpPr>
          <p:nvPr/>
        </p:nvCxnSpPr>
        <p:spPr bwMode="auto">
          <a:xfrm flipH="1" flipV="1">
            <a:off x="3556869" y="2467643"/>
            <a:ext cx="1421588" cy="75070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pic>
        <p:nvPicPr>
          <p:cNvPr id="6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594081" y="2996952"/>
            <a:ext cx="541200" cy="442799"/>
          </a:xfrm>
          <a:prstGeom prst="rect">
            <a:avLst/>
          </a:prstGeom>
          <a:noFill/>
        </p:spPr>
      </p:pic>
      <p:pic>
        <p:nvPicPr>
          <p:cNvPr id="6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4978457" y="2996952"/>
            <a:ext cx="541200" cy="442799"/>
          </a:xfrm>
          <a:prstGeom prst="rect">
            <a:avLst/>
          </a:prstGeom>
          <a:noFill/>
        </p:spPr>
      </p:pic>
      <p:pic>
        <p:nvPicPr>
          <p:cNvPr id="6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286269" y="2024844"/>
            <a:ext cx="541200" cy="442799"/>
          </a:xfrm>
          <a:prstGeom prst="rect">
            <a:avLst/>
          </a:prstGeom>
          <a:noFill/>
        </p:spPr>
      </p:pic>
      <p:sp>
        <p:nvSpPr>
          <p:cNvPr id="63" name="TextBox 31"/>
          <p:cNvSpPr txBox="1">
            <a:spLocks noChangeArrowheads="1"/>
          </p:cNvSpPr>
          <p:nvPr/>
        </p:nvSpPr>
        <p:spPr bwMode="auto">
          <a:xfrm>
            <a:off x="2193196" y="2096852"/>
            <a:ext cx="11521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20.1.1.2/30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1"/>
          <p:cNvSpPr txBox="1">
            <a:spLocks noChangeArrowheads="1"/>
          </p:cNvSpPr>
          <p:nvPr/>
        </p:nvSpPr>
        <p:spPr bwMode="auto">
          <a:xfrm>
            <a:off x="3888259" y="3248980"/>
            <a:ext cx="11622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30.1.1.2/30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 Box 12"/>
          <p:cNvSpPr txBox="1">
            <a:spLocks noChangeArrowheads="1"/>
          </p:cNvSpPr>
          <p:nvPr/>
        </p:nvSpPr>
        <p:spPr bwMode="auto">
          <a:xfrm>
            <a:off x="639728" y="4370322"/>
            <a:ext cx="26465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pPr>
            <a:r>
              <a:rPr lang="en-US" sz="1400" b="1" dirty="0" smtClean="0">
                <a:latin typeface="Huawei Sans" panose="020C0503030203020204" pitchFamily="34" charset="0"/>
              </a:rPr>
              <a:t>IP routing table of RTA</a:t>
            </a:r>
            <a:endParaRPr lang="en-US" sz="1400" b="1" dirty="0">
              <a:latin typeface="Huawei Sans" panose="020C0503030203020204" pitchFamily="34" charset="0"/>
            </a:endParaRPr>
          </a:p>
        </p:txBody>
      </p:sp>
      <p:sp>
        <p:nvSpPr>
          <p:cNvPr id="81" name="TextBox 32"/>
          <p:cNvSpPr txBox="1">
            <a:spLocks noChangeArrowheads="1"/>
          </p:cNvSpPr>
          <p:nvPr/>
        </p:nvSpPr>
        <p:spPr bwMode="auto">
          <a:xfrm>
            <a:off x="2179102" y="2420326"/>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solidFill>
                  <a:srgbClr val="EC7061"/>
                </a:solidFill>
                <a:latin typeface="Huawei Sans" panose="020C0503030203020204" pitchFamily="34" charset="0"/>
              </a:rPr>
              <a:t>Cost=10</a:t>
            </a:r>
            <a:endParaRPr lang="en-US" altLang="zh-CN"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2" name="TextBox 32"/>
          <p:cNvSpPr txBox="1">
            <a:spLocks noChangeArrowheads="1"/>
          </p:cNvSpPr>
          <p:nvPr/>
        </p:nvSpPr>
        <p:spPr bwMode="auto">
          <a:xfrm>
            <a:off x="3952344" y="2446104"/>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solidFill>
                  <a:srgbClr val="EC7061"/>
                </a:solidFill>
                <a:latin typeface="Huawei Sans" panose="020C0503030203020204" pitchFamily="34" charset="0"/>
              </a:rPr>
              <a:t>Cost=10</a:t>
            </a:r>
            <a:endParaRPr lang="en-US" altLang="zh-CN" sz="14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84" name="TextBox 32"/>
          <p:cNvSpPr txBox="1">
            <a:spLocks noChangeArrowheads="1"/>
          </p:cNvSpPr>
          <p:nvPr/>
        </p:nvSpPr>
        <p:spPr bwMode="auto">
          <a:xfrm>
            <a:off x="3100411" y="2845117"/>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solidFill>
                  <a:srgbClr val="EC7061"/>
                </a:solidFill>
                <a:latin typeface="Huawei Sans" panose="020C0503030203020204" pitchFamily="34" charset="0"/>
              </a:rPr>
              <a:t>Cost=10</a:t>
            </a:r>
            <a:endParaRPr lang="en-US" altLang="zh-CN" sz="1200"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6" name="圆角矩形 75"/>
          <p:cNvSpPr/>
          <p:nvPr/>
        </p:nvSpPr>
        <p:spPr>
          <a:xfrm>
            <a:off x="453336" y="1722448"/>
            <a:ext cx="5642664" cy="41548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75"/>
          <p:cNvSpPr/>
          <p:nvPr/>
        </p:nvSpPr>
        <p:spPr>
          <a:xfrm>
            <a:off x="453335" y="1290944"/>
            <a:ext cx="5642665"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Metric comparison</a:t>
            </a:r>
            <a:endParaRPr lang="en-US" b="1" dirty="0">
              <a:solidFill>
                <a:prstClr val="white"/>
              </a:solidFill>
              <a:latin typeface="Huawei Sans" panose="020C0503030203020204" pitchFamily="34" charset="0"/>
            </a:endParaRPr>
          </a:p>
        </p:txBody>
      </p:sp>
      <p:graphicFrame>
        <p:nvGraphicFramePr>
          <p:cNvPr id="52" name="表格 51"/>
          <p:cNvGraphicFramePr>
            <a:graphicFrameLocks noGrp="1"/>
          </p:cNvGraphicFramePr>
          <p:nvPr>
            <p:extLst/>
          </p:nvPr>
        </p:nvGraphicFramePr>
        <p:xfrm>
          <a:off x="544891" y="4752164"/>
          <a:ext cx="4418282" cy="856080"/>
        </p:xfrm>
        <a:graphic>
          <a:graphicData uri="http://schemas.openxmlformats.org/drawingml/2006/table">
            <a:tbl>
              <a:tblPr/>
              <a:tblGrid>
                <a:gridCol w="1686979">
                  <a:extLst>
                    <a:ext uri="{9D8B030D-6E8A-4147-A177-3AD203B41FA5}">
                      <a16:colId xmlns:a16="http://schemas.microsoft.com/office/drawing/2014/main" xmlns="" val="20000"/>
                    </a:ext>
                  </a:extLst>
                </a:gridCol>
                <a:gridCol w="1015031">
                  <a:extLst>
                    <a:ext uri="{9D8B030D-6E8A-4147-A177-3AD203B41FA5}">
                      <a16:colId xmlns:a16="http://schemas.microsoft.com/office/drawing/2014/main" xmlns="" val="20001"/>
                    </a:ext>
                  </a:extLst>
                </a:gridCol>
                <a:gridCol w="724930">
                  <a:extLst>
                    <a:ext uri="{9D8B030D-6E8A-4147-A177-3AD203B41FA5}">
                      <a16:colId xmlns:a16="http://schemas.microsoft.com/office/drawing/2014/main" xmlns="" val="20002"/>
                    </a:ext>
                  </a:extLst>
                </a:gridCol>
                <a:gridCol w="991342">
                  <a:extLst>
                    <a:ext uri="{9D8B030D-6E8A-4147-A177-3AD203B41FA5}">
                      <a16:colId xmlns:a16="http://schemas.microsoft.com/office/drawing/2014/main" xmlns="" val="20003"/>
                    </a:ext>
                  </a:extLst>
                </a:gridCol>
              </a:tblGrid>
              <a:tr h="148339">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Protocol</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Cost</a:t>
                      </a:r>
                      <a:endPar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10.0.0.0/30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OSPF</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chemeClr val="tx1"/>
                          </a:solidFill>
                          <a:latin typeface="Huawei Sans" panose="020C0503030203020204" pitchFamily="34" charset="0"/>
                        </a:rPr>
                        <a:t>20</a:t>
                      </a:r>
                      <a:endPar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10.0.0.0/30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OSPF</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chemeClr val="tx1"/>
                          </a:solidFill>
                          <a:latin typeface="Huawei Sans" panose="020C0503030203020204" pitchFamily="34" charset="0"/>
                        </a:rPr>
                        <a:t>10</a:t>
                      </a:r>
                      <a:endParaRPr lang="en-US" altLang="zh-CN" sz="1400" b="1"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30.1.1.2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3" name="下箭头 63"/>
          <p:cNvSpPr/>
          <p:nvPr/>
        </p:nvSpPr>
        <p:spPr>
          <a:xfrm rot="10800000" flipV="1">
            <a:off x="1199456" y="3576617"/>
            <a:ext cx="1078964" cy="609407"/>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7" name="矩形 86"/>
          <p:cNvSpPr/>
          <p:nvPr/>
        </p:nvSpPr>
        <p:spPr>
          <a:xfrm>
            <a:off x="6096000" y="1684964"/>
            <a:ext cx="5389364" cy="3665619"/>
          </a:xfrm>
          <a:prstGeom prst="rect">
            <a:avLst/>
          </a:prstGeom>
        </p:spPr>
        <p:txBody>
          <a:bodyPr wrap="square">
            <a:spAutoFit/>
          </a:bodyPr>
          <a:lstStyle/>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RTA learns two routes with the same destination address (10.0.0.0/30) and preference through OSPF. In this case, RTA needs to compare the metrics of the two routes.</a:t>
            </a:r>
            <a:endPar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latin typeface="Huawei Sans" panose="020C0503030203020204" pitchFamily="34" charset="0"/>
              </a:rPr>
              <a:t>The two routes have different metrics. The OSPF route with the next hop being 30.1.1.2 has a lower metric (with the cost 10), so it is installed in the IP routing table.</a:t>
            </a:r>
            <a:endParaRPr lang="en-US" dirty="0">
              <a:latin typeface="Huawei Sans" panose="020C0503030203020204" pitchFamily="34" charset="0"/>
            </a:endParaRPr>
          </a:p>
        </p:txBody>
      </p:sp>
      <p:sp>
        <p:nvSpPr>
          <p:cNvPr id="31" name="TextBox 55"/>
          <p:cNvSpPr txBox="1"/>
          <p:nvPr/>
        </p:nvSpPr>
        <p:spPr>
          <a:xfrm>
            <a:off x="5067026" y="5274428"/>
            <a:ext cx="1009023" cy="274594"/>
          </a:xfrm>
          <a:prstGeom prst="rect">
            <a:avLst/>
          </a:prstGeom>
          <a:noFill/>
        </p:spPr>
        <p:txBody>
          <a:bodyPr wrap="square" rtlCol="0" anchor="ctr">
            <a:noAutofit/>
          </a:bodyPr>
          <a:lstStyle/>
          <a:p>
            <a:pPr algn="ctr" fontAlgn="ctr"/>
            <a:r>
              <a:rPr lang="en-US" sz="1400" dirty="0" smtClean="0">
                <a:latin typeface="Huawei Sans" panose="020C0503030203020204" pitchFamily="34" charset="0"/>
              </a:rPr>
              <a:t>Installed in the IP routing table</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4832251" y="5323058"/>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4098561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ctr">
              <a:lnSpc>
                <a:spcPct val="130000"/>
              </a:lnSpc>
            </a:pP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标题 13"/>
          <p:cNvSpPr>
            <a:spLocks noGrp="1"/>
          </p:cNvSpPr>
          <p:nvPr>
            <p:ph type="ctrTitle" sz="quarter"/>
          </p:nvPr>
        </p:nvSpPr>
        <p:spPr/>
        <p:txBody>
          <a:bodyPr/>
          <a:lstStyle/>
          <a:p>
            <a:r>
              <a:rPr lang="en-US" smtClean="0"/>
              <a:t>IP Routing Basics</a:t>
            </a:r>
            <a:endParaRPr lang="en-US" dirty="0"/>
          </a:p>
        </p:txBody>
      </p:sp>
      <p:sp>
        <p:nvSpPr>
          <p:cNvPr id="3" name="文本占位符 2"/>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717131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265113" indent="-265113" fontAlgn="ctr"/>
            <a:r>
              <a:rPr lang="en-US" dirty="0" smtClean="0">
                <a:latin typeface="Huawei Sans" panose="020C0503030203020204" pitchFamily="34" charset="0"/>
              </a:rPr>
              <a:t>The following table lists the default preference values of common route types:</a:t>
            </a:r>
          </a:p>
          <a:p>
            <a:pPr fontAlgn="ctr"/>
            <a:endParaRPr lang="en-US" altLang="zh-CN" dirty="0" smtClean="0">
              <a:latin typeface="Huawei Sans" panose="020C0503030203020204" pitchFamily="34" charset="0"/>
            </a:endParaRPr>
          </a:p>
          <a:p>
            <a:pPr fontAlgn="ctr"/>
            <a:endParaRPr lang="en-US" altLang="zh-CN" dirty="0">
              <a:latin typeface="Huawei Sans" panose="020C0503030203020204" pitchFamily="34" charset="0"/>
            </a:endParaRPr>
          </a:p>
        </p:txBody>
      </p:sp>
      <p:sp>
        <p:nvSpPr>
          <p:cNvPr id="8" name="标题 7"/>
          <p:cNvSpPr>
            <a:spLocks noGrp="1"/>
          </p:cNvSpPr>
          <p:nvPr>
            <p:ph type="title"/>
          </p:nvPr>
        </p:nvSpPr>
        <p:spPr/>
        <p:txBody>
          <a:bodyPr/>
          <a:lstStyle/>
          <a:p>
            <a:r>
              <a:rPr lang="en-US" dirty="0" smtClean="0">
                <a:latin typeface="Huawei Sans" panose="020C0503030203020204" pitchFamily="34" charset="0"/>
              </a:rPr>
              <a:t>Route Preference - Common Default Values</a:t>
            </a: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内容占位符 14"/>
          <p:cNvSpPr txBox="1">
            <a:spLocks/>
          </p:cNvSpPr>
          <p:nvPr/>
        </p:nvSpPr>
        <p:spPr>
          <a:xfrm>
            <a:off x="1008063" y="1233488"/>
            <a:ext cx="10464800" cy="39531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algn="just" fontAlgn="ctr">
              <a:lnSpc>
                <a:spcPct val="130000"/>
              </a:lnSpc>
              <a:spcBef>
                <a:spcPct val="0"/>
              </a:spcBef>
            </a:pPr>
            <a:endParaRPr lang="en-US" altLang="zh-CN" sz="1800" kern="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243349612"/>
              </p:ext>
            </p:extLst>
          </p:nvPr>
        </p:nvGraphicFramePr>
        <p:xfrm>
          <a:off x="2167623" y="2524306"/>
          <a:ext cx="7856755" cy="2100075"/>
        </p:xfrm>
        <a:graphic>
          <a:graphicData uri="http://schemas.openxmlformats.org/drawingml/2006/table">
            <a:tbl>
              <a:tblPr/>
              <a:tblGrid>
                <a:gridCol w="2947871">
                  <a:extLst>
                    <a:ext uri="{9D8B030D-6E8A-4147-A177-3AD203B41FA5}">
                      <a16:colId xmlns:a16="http://schemas.microsoft.com/office/drawing/2014/main" xmlns="" val="20000"/>
                    </a:ext>
                  </a:extLst>
                </a:gridCol>
                <a:gridCol w="2730038">
                  <a:extLst>
                    <a:ext uri="{9D8B030D-6E8A-4147-A177-3AD203B41FA5}">
                      <a16:colId xmlns:a16="http://schemas.microsoft.com/office/drawing/2014/main" xmlns="" val="20001"/>
                    </a:ext>
                  </a:extLst>
                </a:gridCol>
                <a:gridCol w="2178846">
                  <a:extLst>
                    <a:ext uri="{9D8B030D-6E8A-4147-A177-3AD203B41FA5}">
                      <a16:colId xmlns:a16="http://schemas.microsoft.com/office/drawing/2014/main" xmlns="" val="20002"/>
                    </a:ext>
                  </a:extLst>
                </a:gridCol>
              </a:tblGrid>
              <a:tr h="420015">
                <a:tc>
                  <a:txBody>
                    <a:bodyPr/>
                    <a:lstStyle/>
                    <a:p>
                      <a:pPr marL="0" algn="ctr" defTabSz="1219170" rtl="0" eaLnBrk="1" fontAlgn="ctr" latinLnBrk="0" hangingPunct="1">
                        <a:lnSpc>
                          <a:spcPct val="100000"/>
                        </a:lnSpc>
                        <a:spcBef>
                          <a:spcPts val="0"/>
                        </a:spcBef>
                        <a:spcAft>
                          <a:spcPts val="0"/>
                        </a:spcAft>
                      </a:pPr>
                      <a:r>
                        <a:rPr lang="en-US" sz="1600" b="1" dirty="0" smtClean="0">
                          <a:solidFill>
                            <a:schemeClr val="bg1"/>
                          </a:solidFill>
                          <a:latin typeface="Huawei Sans" panose="020C0503030203020204" pitchFamily="34" charset="0"/>
                        </a:rPr>
                        <a:t>Protocol</a:t>
                      </a:r>
                      <a:endParaRPr lang="en-US" sz="1600" b="1" dirty="0">
                        <a:solidFill>
                          <a:schemeClr val="bg1"/>
                        </a:solidFill>
                        <a:latin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600" b="1" dirty="0" smtClean="0">
                          <a:solidFill>
                            <a:schemeClr val="bg1"/>
                          </a:solidFill>
                          <a:latin typeface="Huawei Sans" panose="020C0503030203020204" pitchFamily="34" charset="0"/>
                        </a:rPr>
                        <a:t>Route Type</a:t>
                      </a:r>
                      <a:endParaRPr lang="en-US" sz="1600" b="1" dirty="0">
                        <a:solidFill>
                          <a:schemeClr val="bg1"/>
                        </a:solidFill>
                        <a:latin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600" b="1" dirty="0" smtClean="0">
                          <a:solidFill>
                            <a:schemeClr val="bg1"/>
                          </a:solidFill>
                          <a:latin typeface="Huawei Sans" panose="020C0503030203020204" pitchFamily="34" charset="0"/>
                        </a:rPr>
                        <a:t>Default Preference</a:t>
                      </a:r>
                      <a:endParaRPr lang="en-US" sz="1600" b="1" dirty="0">
                        <a:solidFill>
                          <a:schemeClr val="bg1"/>
                        </a:solidFill>
                        <a:latin typeface="Huawei Sans" panose="020C0503030203020204" pitchFamily="34" charset="0"/>
                      </a:endParaRPr>
                    </a:p>
                  </a:txBody>
                  <a:tcP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420015">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Direct</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Direct route</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0</a:t>
                      </a:r>
                      <a:endPar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420015">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Static</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Static route</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60</a:t>
                      </a:r>
                      <a:endPar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420015">
                <a:tc rowSpan="2">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Dynamic routing protocol</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OSPF internal route</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10</a:t>
                      </a:r>
                      <a:endPar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420015">
                <a:tc vMerge="1">
                  <a:txBody>
                    <a:bodyPr/>
                    <a:lstStyle/>
                    <a:p>
                      <a:pPr algn="ctr"/>
                      <a:endParaRPr lang="zh-CN" altLang="en-US" sz="1200" dirty="0">
                        <a:solidFill>
                          <a:schemeClr val="tx1"/>
                        </a:solidFill>
                        <a:latin typeface="Arial"/>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OSPF external route</a:t>
                      </a:r>
                      <a:endParaRPr lang="en-US" sz="1600" dirty="0">
                        <a:solidFill>
                          <a:schemeClr val="tx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600" dirty="0" smtClean="0">
                          <a:solidFill>
                            <a:schemeClr val="tx1"/>
                          </a:solidFill>
                          <a:latin typeface="Huawei Sans" panose="020C0503030203020204" pitchFamily="34" charset="0"/>
                        </a:rPr>
                        <a:t>150</a:t>
                      </a:r>
                      <a:endParaRPr lang="en-US" altLang="zh-CN" sz="16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28555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Metric - Basic Concepts</a:t>
            </a:r>
            <a:endParaRPr lang="en-US" altLang="zh-CN" dirty="0">
              <a:sym typeface="Huawei Sans" panose="020C0503030203020204" pitchFamily="34" charset="0"/>
            </a:endParaRPr>
          </a:p>
        </p:txBody>
      </p:sp>
      <p:sp>
        <p:nvSpPr>
          <p:cNvPr id="17" name="内容占位符 14"/>
          <p:cNvSpPr txBox="1">
            <a:spLocks/>
          </p:cNvSpPr>
          <p:nvPr/>
        </p:nvSpPr>
        <p:spPr>
          <a:xfrm>
            <a:off x="6178296" y="1188754"/>
            <a:ext cx="5649913" cy="331114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When a router discovers multiple routes to the same destination network through the same routing protocol, the router selects the optimal route based on the metrics of these routes if </a:t>
            </a:r>
            <a:r>
              <a:rPr lang="en-US" altLang="zh-CN" sz="1800" dirty="0" smtClean="0">
                <a:solidFill>
                  <a:prstClr val="black"/>
                </a:solidFill>
                <a:latin typeface="Huawei Sans" panose="020C0503030203020204" pitchFamily="34" charset="0"/>
              </a:rPr>
              <a:t>these </a:t>
            </a:r>
            <a:r>
              <a:rPr lang="en-US" altLang="zh-CN" sz="1800" dirty="0">
                <a:solidFill>
                  <a:prstClr val="black"/>
                </a:solidFill>
                <a:latin typeface="Huawei Sans" panose="020C0503030203020204" pitchFamily="34" charset="0"/>
              </a:rPr>
              <a:t>routes have the same </a:t>
            </a:r>
            <a:r>
              <a:rPr lang="en-US" altLang="zh-CN" sz="1800" dirty="0" smtClean="0">
                <a:solidFill>
                  <a:prstClr val="black"/>
                </a:solidFill>
                <a:latin typeface="Huawei Sans" panose="020C0503030203020204" pitchFamily="34" charset="0"/>
              </a:rPr>
              <a:t>preference</a:t>
            </a:r>
            <a:r>
              <a:rPr lang="en-US" sz="1800" dirty="0" smtClean="0">
                <a:solidFill>
                  <a:prstClr val="black"/>
                </a:solidFill>
                <a:latin typeface="Huawei Sans" panose="020C0503030203020204" pitchFamily="34" charset="0"/>
              </a:rPr>
              <a:t>.</a:t>
            </a: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The metric of a route indicates the cost of reaching the destination address of the route.</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Common metrics include the hop count, bandwidth, delay, cost, load, and reliability.</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The route with the lowest metric is installed in the IP routing table.</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T</a:t>
            </a:r>
            <a:r>
              <a:rPr lang="en-US" altLang="zh-CN" sz="1800" dirty="0" smtClean="0">
                <a:solidFill>
                  <a:prstClr val="black"/>
                </a:solidFill>
                <a:latin typeface="Huawei Sans" panose="020C0503030203020204" pitchFamily="34" charset="0"/>
              </a:rPr>
              <a:t>he</a:t>
            </a:r>
            <a:r>
              <a:rPr lang="en-US" sz="1800" dirty="0" smtClean="0">
                <a:solidFill>
                  <a:prstClr val="black"/>
                </a:solidFill>
                <a:latin typeface="Huawei Sans" panose="020C0503030203020204" pitchFamily="34" charset="0"/>
              </a:rPr>
              <a:t> metric is also known as the cost.</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3" name="圆角矩形 75"/>
          <p:cNvSpPr/>
          <p:nvPr/>
        </p:nvSpPr>
        <p:spPr>
          <a:xfrm>
            <a:off x="450044" y="1680105"/>
            <a:ext cx="5645956" cy="470164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圆角矩形 75"/>
          <p:cNvSpPr/>
          <p:nvPr/>
        </p:nvSpPr>
        <p:spPr>
          <a:xfrm>
            <a:off x="450044" y="1248601"/>
            <a:ext cx="5645956"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Comparing Metrics</a:t>
            </a:r>
            <a:endParaRPr lang="en-US" b="1" dirty="0">
              <a:solidFill>
                <a:prstClr val="white"/>
              </a:solidFill>
              <a:latin typeface="Huawei Sans" panose="020C0503030203020204" pitchFamily="34" charset="0"/>
            </a:endParaRPr>
          </a:p>
        </p:txBody>
      </p:sp>
      <p:sp>
        <p:nvSpPr>
          <p:cNvPr id="71" name="Text Box 13"/>
          <p:cNvSpPr txBox="1">
            <a:spLocks noChangeArrowheads="1"/>
          </p:cNvSpPr>
          <p:nvPr/>
        </p:nvSpPr>
        <p:spPr bwMode="auto">
          <a:xfrm>
            <a:off x="932688" y="3430368"/>
            <a:ext cx="996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lang="en-US" sz="1200" dirty="0" smtClean="0">
                <a:latin typeface="Huawei Sans" panose="020C0503030203020204" pitchFamily="34" charset="0"/>
              </a:rPr>
              <a:t>Same</a:t>
            </a:r>
            <a:endParaRPr lang="en-US" sz="1200" dirty="0">
              <a:latin typeface="Huawei Sans" panose="020C0503030203020204" pitchFamily="34" charset="0"/>
            </a:endParaRPr>
          </a:p>
        </p:txBody>
      </p:sp>
      <p:sp>
        <p:nvSpPr>
          <p:cNvPr id="72" name="Text Box 14"/>
          <p:cNvSpPr txBox="1">
            <a:spLocks noChangeArrowheads="1"/>
          </p:cNvSpPr>
          <p:nvPr/>
        </p:nvSpPr>
        <p:spPr bwMode="auto">
          <a:xfrm>
            <a:off x="3017032" y="3919756"/>
            <a:ext cx="1507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lang="en-US" sz="1200" dirty="0" smtClean="0">
                <a:latin typeface="Huawei Sans" panose="020C0503030203020204" pitchFamily="34" charset="0"/>
              </a:rPr>
              <a:t>Higher preference</a:t>
            </a:r>
            <a:endParaRPr lang="en-US" sz="1200" dirty="0">
              <a:latin typeface="Huawei Sans" panose="020C0503030203020204" pitchFamily="34" charset="0"/>
            </a:endParaRPr>
          </a:p>
        </p:txBody>
      </p:sp>
      <p:sp>
        <p:nvSpPr>
          <p:cNvPr id="73" name="流程图: 决策 72"/>
          <p:cNvSpPr>
            <a:spLocks/>
          </p:cNvSpPr>
          <p:nvPr/>
        </p:nvSpPr>
        <p:spPr>
          <a:xfrm>
            <a:off x="820557" y="2704978"/>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fontAlgn="ct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流程图: 准备 73"/>
          <p:cNvSpPr/>
          <p:nvPr/>
        </p:nvSpPr>
        <p:spPr>
          <a:xfrm>
            <a:off x="820557" y="1797868"/>
            <a:ext cx="2222051" cy="362639"/>
          </a:xfrm>
          <a:prstGeom prst="flowChartPreparation">
            <a:avLst/>
          </a:prstGeom>
          <a:solidFill>
            <a:srgbClr val="00B0F0">
              <a:alpha val="5000"/>
            </a:srgbClr>
          </a:solidFill>
          <a:ln w="12700" cap="flat" cmpd="sng" algn="ctr">
            <a:solidFill>
              <a:srgbClr val="99DFF9"/>
            </a:solidFill>
            <a:prstDash val="solid"/>
          </a:ln>
          <a:effectLst/>
        </p:spPr>
        <p:txBody>
          <a:bodyPr rtlCol="0" anchor="ctr"/>
          <a:lstStyle/>
          <a:p>
            <a:pPr algn="ctr" eaLnBrk="1" fontAlgn="ctr" hangingPunct="1"/>
            <a:r>
              <a:rPr lang="en-US" sz="1200" dirty="0" smtClean="0">
                <a:latin typeface="Huawei Sans" panose="020C0503030203020204" pitchFamily="34" charset="0"/>
              </a:rPr>
              <a:t>Routes</a:t>
            </a:r>
            <a:endParaRPr lang="en-US" sz="1200" dirty="0">
              <a:latin typeface="Huawei Sans" panose="020C0503030203020204" pitchFamily="34" charset="0"/>
            </a:endParaRPr>
          </a:p>
        </p:txBody>
      </p:sp>
      <p:sp>
        <p:nvSpPr>
          <p:cNvPr id="75" name="流程图: 决策 74"/>
          <p:cNvSpPr>
            <a:spLocks/>
          </p:cNvSpPr>
          <p:nvPr/>
        </p:nvSpPr>
        <p:spPr>
          <a:xfrm>
            <a:off x="820557" y="3945175"/>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fontAlgn="ctr"/>
            <a:r>
              <a:rPr lang="en-US" sz="1200" dirty="0" smtClean="0">
                <a:solidFill>
                  <a:prstClr val="black"/>
                </a:solidFill>
                <a:latin typeface="Huawei Sans" panose="020C0503030203020204" pitchFamily="34" charset="0"/>
              </a:rPr>
              <a:t>Preference</a:t>
            </a: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圆角矩形 75"/>
          <p:cNvSpPr/>
          <p:nvPr/>
        </p:nvSpPr>
        <p:spPr>
          <a:xfrm>
            <a:off x="4097615" y="2751067"/>
            <a:ext cx="1301715" cy="539783"/>
          </a:xfrm>
          <a:prstGeom prst="roundRect">
            <a:avLst>
              <a:gd name="adj" fmla="val 4298"/>
            </a:avLst>
          </a:prstGeom>
          <a:solidFill>
            <a:srgbClr val="00B0F0">
              <a:alpha val="5000"/>
            </a:srgbClr>
          </a:solidFill>
          <a:ln w="12700" cap="flat" cmpd="sng" algn="ctr">
            <a:solidFill>
              <a:srgbClr val="99DFF9"/>
            </a:solidFill>
            <a:prstDash val="solid"/>
          </a:ln>
          <a:effectLst/>
        </p:spPr>
        <p:txBody>
          <a:bodyPr rtlCol="0" anchor="ctr"/>
          <a:lstStyle/>
          <a:p>
            <a:pPr lvl="0" algn="ctr" fontAlgn="ctr"/>
            <a:r>
              <a:rPr lang="en-US" sz="1200" dirty="0" smtClean="0">
                <a:solidFill>
                  <a:prstClr val="black"/>
                </a:solidFill>
                <a:latin typeface="Huawei Sans" panose="020C0503030203020204" pitchFamily="34" charset="0"/>
              </a:rPr>
              <a:t>Installed in the IP routing table</a:t>
            </a:r>
            <a:endParaRPr lang="en-US" sz="1200" dirty="0">
              <a:solidFill>
                <a:prstClr val="black"/>
              </a:solidFill>
              <a:latin typeface="Huawei Sans" panose="020C0503030203020204" pitchFamily="34" charset="0"/>
            </a:endParaRPr>
          </a:p>
        </p:txBody>
      </p:sp>
      <p:cxnSp>
        <p:nvCxnSpPr>
          <p:cNvPr id="77" name="直接箭头连接符 76"/>
          <p:cNvCxnSpPr>
            <a:stCxn id="74" idx="2"/>
            <a:endCxn id="73" idx="0"/>
          </p:cNvCxnSpPr>
          <p:nvPr/>
        </p:nvCxnSpPr>
        <p:spPr>
          <a:xfrm>
            <a:off x="1931583" y="2160507"/>
            <a:ext cx="0" cy="544471"/>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79" name="直接箭头连接符 78"/>
          <p:cNvCxnSpPr>
            <a:stCxn id="73" idx="2"/>
            <a:endCxn id="75" idx="0"/>
          </p:cNvCxnSpPr>
          <p:nvPr/>
        </p:nvCxnSpPr>
        <p:spPr bwMode="auto">
          <a:xfrm>
            <a:off x="1931583" y="3401510"/>
            <a:ext cx="0" cy="543665"/>
          </a:xfrm>
          <a:prstGeom prst="straightConnector1">
            <a:avLst/>
          </a:prstGeom>
          <a:noFill/>
          <a:ln w="19050" cap="flat" cmpd="sng" algn="ctr">
            <a:solidFill>
              <a:sysClr val="windowText" lastClr="000000"/>
            </a:solidFill>
            <a:prstDash val="solid"/>
            <a:round/>
            <a:headEnd type="none" w="med" len="med"/>
            <a:tailEnd type="triangle"/>
          </a:ln>
          <a:effectLst/>
        </p:spPr>
      </p:cxnSp>
      <p:cxnSp>
        <p:nvCxnSpPr>
          <p:cNvPr id="80" name="肘形连接符 79"/>
          <p:cNvCxnSpPr>
            <a:stCxn id="75" idx="3"/>
            <a:endCxn id="76" idx="3"/>
          </p:cNvCxnSpPr>
          <p:nvPr/>
        </p:nvCxnSpPr>
        <p:spPr bwMode="auto">
          <a:xfrm flipV="1">
            <a:off x="3042609" y="3020959"/>
            <a:ext cx="2356721" cy="1272482"/>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1" name="Text Box 12"/>
          <p:cNvSpPr txBox="1">
            <a:spLocks noChangeArrowheads="1"/>
          </p:cNvSpPr>
          <p:nvPr/>
        </p:nvSpPr>
        <p:spPr bwMode="auto">
          <a:xfrm>
            <a:off x="2986590" y="2705830"/>
            <a:ext cx="10745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lang="en-US" sz="1200" dirty="0" smtClean="0">
                <a:latin typeface="Huawei Sans" panose="020C0503030203020204" pitchFamily="34" charset="0"/>
              </a:rPr>
              <a:t>Different</a:t>
            </a:r>
            <a:endParaRPr lang="en-US" sz="1200" dirty="0">
              <a:latin typeface="Huawei Sans" panose="020C0503030203020204" pitchFamily="34" charset="0"/>
            </a:endParaRPr>
          </a:p>
        </p:txBody>
      </p:sp>
      <p:sp>
        <p:nvSpPr>
          <p:cNvPr id="82" name="流程图: 决策 81"/>
          <p:cNvSpPr>
            <a:spLocks/>
          </p:cNvSpPr>
          <p:nvPr/>
        </p:nvSpPr>
        <p:spPr>
          <a:xfrm>
            <a:off x="820557" y="5389347"/>
            <a:ext cx="2222052" cy="696532"/>
          </a:xfrm>
          <a:prstGeom prst="flowChartDecision">
            <a:avLst/>
          </a:prstGeom>
          <a:solidFill>
            <a:srgbClr val="00B0F0">
              <a:alpha val="5000"/>
            </a:srgbClr>
          </a:solidFill>
          <a:ln w="12700" cap="flat" cmpd="sng" algn="ctr">
            <a:solidFill>
              <a:srgbClr val="99DFF9"/>
            </a:solidFill>
            <a:prstDash val="solid"/>
          </a:ln>
          <a:effectLst/>
        </p:spPr>
        <p:txBody>
          <a:bodyPr rtlCol="0" anchor="ctr"/>
          <a:lstStyle/>
          <a:p>
            <a:pPr lvl="0" algn="ctr" fontAlgn="ctr"/>
            <a:r>
              <a:rPr lang="en-US" sz="1200" dirty="0" smtClean="0">
                <a:solidFill>
                  <a:prstClr val="black"/>
                </a:solidFill>
                <a:latin typeface="Huawei Sans" panose="020C0503030203020204" pitchFamily="34" charset="0"/>
              </a:rPr>
              <a:t>Metric</a:t>
            </a: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3" name="直接箭头连接符 82"/>
          <p:cNvCxnSpPr>
            <a:stCxn id="75" idx="2"/>
            <a:endCxn id="82" idx="0"/>
          </p:cNvCxnSpPr>
          <p:nvPr/>
        </p:nvCxnSpPr>
        <p:spPr bwMode="auto">
          <a:xfrm>
            <a:off x="1931583" y="4641707"/>
            <a:ext cx="0" cy="747640"/>
          </a:xfrm>
          <a:prstGeom prst="straightConnector1">
            <a:avLst/>
          </a:prstGeom>
          <a:noFill/>
          <a:ln w="19050" cap="flat" cmpd="sng" algn="ctr">
            <a:solidFill>
              <a:sysClr val="windowText" lastClr="000000"/>
            </a:solidFill>
            <a:prstDash val="solid"/>
            <a:round/>
            <a:headEnd type="none" w="med" len="med"/>
            <a:tailEnd type="triangle"/>
          </a:ln>
          <a:effectLst/>
        </p:spPr>
      </p:cxnSp>
      <p:sp>
        <p:nvSpPr>
          <p:cNvPr id="84" name="Text Box 14"/>
          <p:cNvSpPr txBox="1">
            <a:spLocks noChangeArrowheads="1"/>
          </p:cNvSpPr>
          <p:nvPr/>
        </p:nvSpPr>
        <p:spPr bwMode="auto">
          <a:xfrm>
            <a:off x="680590" y="4806332"/>
            <a:ext cx="1248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lang="en-US" sz="1200" dirty="0" smtClean="0">
                <a:latin typeface="Huawei Sans" panose="020C0503030203020204" pitchFamily="34" charset="0"/>
              </a:rPr>
              <a:t>Same preference</a:t>
            </a:r>
            <a:endParaRPr lang="en-US" sz="1200" dirty="0">
              <a:latin typeface="Huawei Sans" panose="020C0503030203020204" pitchFamily="34" charset="0"/>
            </a:endParaRPr>
          </a:p>
        </p:txBody>
      </p:sp>
      <p:cxnSp>
        <p:nvCxnSpPr>
          <p:cNvPr id="85" name="肘形连接符 84"/>
          <p:cNvCxnSpPr>
            <a:stCxn id="82" idx="3"/>
            <a:endCxn id="76" idx="3"/>
          </p:cNvCxnSpPr>
          <p:nvPr/>
        </p:nvCxnSpPr>
        <p:spPr bwMode="auto">
          <a:xfrm flipV="1">
            <a:off x="3042609" y="3020959"/>
            <a:ext cx="2356721" cy="2716654"/>
          </a:xfrm>
          <a:prstGeom prst="bentConnector3">
            <a:avLst>
              <a:gd name="adj1" fmla="val 109700"/>
            </a:avLst>
          </a:prstGeom>
          <a:noFill/>
          <a:ln w="19050" cap="flat" cmpd="sng" algn="ctr">
            <a:solidFill>
              <a:sysClr val="windowText" lastClr="000000"/>
            </a:solidFill>
            <a:prstDash val="solid"/>
            <a:round/>
            <a:headEnd type="none" w="med" len="med"/>
            <a:tailEnd type="triangle"/>
          </a:ln>
          <a:effectLst/>
        </p:spPr>
      </p:cxnSp>
      <p:sp>
        <p:nvSpPr>
          <p:cNvPr id="86" name="Text Box 14"/>
          <p:cNvSpPr txBox="1">
            <a:spLocks noChangeArrowheads="1"/>
          </p:cNvSpPr>
          <p:nvPr/>
        </p:nvSpPr>
        <p:spPr bwMode="auto">
          <a:xfrm>
            <a:off x="3017032" y="5365444"/>
            <a:ext cx="11366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r>
              <a:rPr lang="en-US" sz="1200" dirty="0" smtClean="0">
                <a:latin typeface="Huawei Sans" panose="020C0503030203020204" pitchFamily="34" charset="0"/>
              </a:rPr>
              <a:t>Lower metric</a:t>
            </a:r>
            <a:endParaRPr lang="en-US" sz="1200" dirty="0">
              <a:latin typeface="Huawei Sans" panose="020C0503030203020204" pitchFamily="34" charset="0"/>
            </a:endParaRPr>
          </a:p>
        </p:txBody>
      </p:sp>
      <p:sp>
        <p:nvSpPr>
          <p:cNvPr id="9" name="文本框 8"/>
          <p:cNvSpPr txBox="1"/>
          <p:nvPr/>
        </p:nvSpPr>
        <p:spPr>
          <a:xfrm>
            <a:off x="1180940" y="2908147"/>
            <a:ext cx="1779373" cy="276999"/>
          </a:xfrm>
          <a:prstGeom prst="rect">
            <a:avLst/>
          </a:prstGeom>
          <a:noFill/>
        </p:spPr>
        <p:txBody>
          <a:bodyPr wrap="square" rtlCol="0">
            <a:spAutoFit/>
          </a:bodyPr>
          <a:lstStyle/>
          <a:p>
            <a:r>
              <a:rPr lang="en-US" altLang="zh-CN" sz="1200" dirty="0" smtClean="0">
                <a:solidFill>
                  <a:prstClr val="black"/>
                </a:solidFill>
                <a:latin typeface="Huawei Sans" panose="020C0503030203020204" pitchFamily="34" charset="0"/>
              </a:rPr>
              <a:t>Destination/mask</a:t>
            </a:r>
            <a:endParaRPr kumimoji="1"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4" name="直接箭头连接符 23"/>
          <p:cNvCxnSpPr>
            <a:endCxn id="76" idx="1"/>
          </p:cNvCxnSpPr>
          <p:nvPr/>
        </p:nvCxnSpPr>
        <p:spPr>
          <a:xfrm flipV="1">
            <a:off x="3017032" y="3020959"/>
            <a:ext cx="1080583" cy="16747"/>
          </a:xfrm>
          <a:prstGeom prst="straightConnector1">
            <a:avLst/>
          </a:prstGeom>
          <a:noFill/>
          <a:ln w="19050" cap="flat" cmpd="sng" algn="ctr">
            <a:solidFill>
              <a:sysClr val="windowText" lastClr="000000"/>
            </a:solidFill>
            <a:prstDash val="solid"/>
            <a:round/>
            <a:headEnd type="none" w="med" len="med"/>
            <a:tailEnd type="triangle"/>
          </a:ln>
          <a:effectLst/>
        </p:spPr>
      </p:cxnSp>
    </p:spTree>
    <p:extLst>
      <p:ext uri="{BB962C8B-B14F-4D97-AF65-F5344CB8AC3E}">
        <p14:creationId xmlns:p14="http://schemas.microsoft.com/office/powerpoint/2010/main" val="3503151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smtClean="0"/>
              <a:t>Overview of IP Routing</a:t>
            </a:r>
            <a:endParaRPr lang="en-US" altLang="zh-CN" b="1" smtClean="0">
              <a:sym typeface="Huawei Sans" panose="020C0503030203020204" pitchFamily="34" charset="0"/>
            </a:endParaRPr>
          </a:p>
          <a:p>
            <a:pPr lvl="1"/>
            <a:r>
              <a:rPr lang="en-US" smtClean="0">
                <a:solidFill>
                  <a:schemeClr val="bg1">
                    <a:lumMod val="50000"/>
                  </a:schemeClr>
                </a:solidFill>
              </a:rPr>
              <a:t>Basic Concepts of Routing</a:t>
            </a:r>
            <a:endParaRPr lang="en-US" altLang="zh-CN" smtClean="0">
              <a:solidFill>
                <a:schemeClr val="bg1">
                  <a:lumMod val="50000"/>
                </a:schemeClr>
              </a:solidFill>
              <a:sym typeface="Huawei Sans" panose="020C0503030203020204" pitchFamily="34" charset="0"/>
            </a:endParaRPr>
          </a:p>
          <a:p>
            <a:pPr lvl="1"/>
            <a:r>
              <a:rPr lang="en-US">
                <a:solidFill>
                  <a:schemeClr val="bg1">
                    <a:lumMod val="50000"/>
                  </a:schemeClr>
                </a:solidFill>
              </a:rPr>
              <a:t>Generation of Routing Entries</a:t>
            </a:r>
            <a:endParaRPr lang="en-US" altLang="zh-CN">
              <a:solidFill>
                <a:schemeClr val="bg1">
                  <a:lumMod val="50000"/>
                </a:schemeClr>
              </a:solidFill>
              <a:sym typeface="Huawei Sans" panose="020C0503030203020204" pitchFamily="34" charset="0"/>
            </a:endParaRPr>
          </a:p>
          <a:p>
            <a:pPr lvl="1"/>
            <a:r>
              <a:rPr lang="en-US">
                <a:solidFill>
                  <a:schemeClr val="bg1">
                    <a:lumMod val="50000"/>
                  </a:schemeClr>
                </a:solidFill>
              </a:rPr>
              <a:t>Optimal Route Selection</a:t>
            </a:r>
            <a:endParaRPr lang="en-US" altLang="zh-CN">
              <a:solidFill>
                <a:schemeClr val="bg1">
                  <a:lumMod val="50000"/>
                </a:schemeClr>
              </a:solidFill>
              <a:sym typeface="Huawei Sans" panose="020C0503030203020204" pitchFamily="34" charset="0"/>
            </a:endParaRPr>
          </a:p>
          <a:p>
            <a:pPr lvl="1">
              <a:buFont typeface="Huawei Sans" panose="020C0503030203020204" pitchFamily="34" charset="0"/>
              <a:buChar char="▪"/>
            </a:pPr>
            <a:r>
              <a:rPr lang="en-US" b="1"/>
              <a:t>Route-based Forwarding</a:t>
            </a:r>
            <a:endParaRPr lang="en-US" altLang="zh-CN" b="1">
              <a:sym typeface="Huawei Sans" panose="020C0503030203020204" pitchFamily="34" charset="0"/>
            </a:endParaRPr>
          </a:p>
          <a:p>
            <a:r>
              <a:rPr lang="en-US" smtClean="0">
                <a:solidFill>
                  <a:schemeClr val="bg1">
                    <a:lumMod val="50000"/>
                  </a:schemeClr>
                </a:solidFill>
              </a:rPr>
              <a:t>Static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3949441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5"/>
          <p:cNvSpPr/>
          <p:nvPr/>
        </p:nvSpPr>
        <p:spPr bwMode="auto">
          <a:xfrm>
            <a:off x="5167134" y="4059385"/>
            <a:ext cx="2813883" cy="360788"/>
          </a:xfrm>
          <a:prstGeom prst="rect">
            <a:avLst/>
          </a:prstGeom>
          <a:solidFill>
            <a:srgbClr val="00B0F0"/>
          </a:solidFill>
          <a:ln w="381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784225" rtl="0" eaLnBrk="0" fontAlgn="ctr" latinLnBrk="0" hangingPunct="0">
              <a:buClrTx/>
              <a:buSzTx/>
              <a:buFontTx/>
              <a:buNone/>
              <a:tabLst/>
            </a:pPr>
            <a:endParaRPr kumimoji="0" lang="en-US" altLang="zh-CN" sz="2100" b="0"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a:t>When a router receives an IP packet, it compares the destination IP address of the packet with all routing entries in the local routing table bit by bit until the longest matching entry is found. This is the longest matching mechanism.</a:t>
            </a:r>
            <a:endParaRPr lang="en-US" altLang="zh-CN" sz="1800">
              <a:sym typeface="Huawei Sans" panose="020C0503030203020204" pitchFamily="34" charset="0"/>
            </a:endParaRPr>
          </a:p>
          <a:p>
            <a:endParaRPr lang="zh-CN" altLang="en-US" sz="1800"/>
          </a:p>
        </p:txBody>
      </p:sp>
      <p:sp>
        <p:nvSpPr>
          <p:cNvPr id="8" name="标题 7"/>
          <p:cNvSpPr>
            <a:spLocks noGrp="1"/>
          </p:cNvSpPr>
          <p:nvPr>
            <p:ph type="title"/>
          </p:nvPr>
        </p:nvSpPr>
        <p:spPr/>
        <p:txBody>
          <a:bodyPr/>
          <a:lstStyle/>
          <a:p>
            <a:r>
              <a:rPr lang="en-US" smtClean="0"/>
              <a:t>Longest Matching</a:t>
            </a:r>
            <a:endParaRPr lang="en-US" dirty="0"/>
          </a:p>
        </p:txBody>
      </p:sp>
      <p:sp>
        <p:nvSpPr>
          <p:cNvPr id="4" name="矩形 2"/>
          <p:cNvSpPr/>
          <p:nvPr/>
        </p:nvSpPr>
        <p:spPr>
          <a:xfrm>
            <a:off x="1724598" y="3034737"/>
            <a:ext cx="1924798" cy="692497"/>
          </a:xfrm>
          <a:prstGeom prst="rect">
            <a:avLst/>
          </a:prstGeom>
        </p:spPr>
        <p:txBody>
          <a:bodyPr wrap="square">
            <a:spAutoFit/>
          </a:bodyPr>
          <a:lstStyle/>
          <a:p>
            <a:pPr fontAlgn="ctr">
              <a:lnSpc>
                <a:spcPct val="130000"/>
              </a:lnSpc>
            </a:pPr>
            <a:r>
              <a:rPr lang="en-US" sz="1500" dirty="0" smtClean="0">
                <a:latin typeface="Huawei Sans" panose="020C0503030203020204" pitchFamily="34" charset="0"/>
              </a:rPr>
              <a:t>Destination IP address</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Line 29"/>
          <p:cNvSpPr>
            <a:spLocks noChangeShapeType="1"/>
          </p:cNvSpPr>
          <p:nvPr/>
        </p:nvSpPr>
        <p:spPr bwMode="auto">
          <a:xfrm flipH="1">
            <a:off x="5167134" y="3177921"/>
            <a:ext cx="4334326" cy="0"/>
          </a:xfrm>
          <a:prstGeom prst="line">
            <a:avLst/>
          </a:prstGeom>
          <a:noFill/>
          <a:ln w="25400">
            <a:solidFill>
              <a:srgbClr val="00B0F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ctr"/>
            <a:endParaRPr lang="en-US" altLang="zh-CN" sz="1500"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49"/>
          <p:cNvSpPr/>
          <p:nvPr/>
        </p:nvSpPr>
        <p:spPr>
          <a:xfrm>
            <a:off x="5049688" y="2773023"/>
            <a:ext cx="1890261" cy="323165"/>
          </a:xfrm>
          <a:prstGeom prst="rect">
            <a:avLst/>
          </a:prstGeom>
        </p:spPr>
        <p:txBody>
          <a:bodyPr wrap="none">
            <a:spAutoFit/>
          </a:bodyPr>
          <a:lstStyle/>
          <a:p>
            <a:pPr fontAlgn="ctr"/>
            <a:r>
              <a:rPr lang="en-US" sz="1500" dirty="0" smtClean="0">
                <a:solidFill>
                  <a:srgbClr val="00B0F0"/>
                </a:solidFill>
                <a:latin typeface="Huawei Sans" panose="020C0503030203020204" pitchFamily="34" charset="0"/>
              </a:rPr>
              <a:t>Bit-by-bit matching</a:t>
            </a:r>
            <a:endParaRPr lang="en-US" sz="1500" dirty="0">
              <a:solidFill>
                <a:srgbClr val="00B0F0"/>
              </a:solidFill>
              <a:latin typeface="Huawei Sans" panose="020C0503030203020204" pitchFamily="34" charset="0"/>
            </a:endParaRPr>
          </a:p>
        </p:txBody>
      </p:sp>
      <p:sp>
        <p:nvSpPr>
          <p:cNvPr id="7" name="矩形 18"/>
          <p:cNvSpPr/>
          <p:nvPr/>
        </p:nvSpPr>
        <p:spPr>
          <a:xfrm>
            <a:off x="3308773" y="4715489"/>
            <a:ext cx="1446230" cy="692497"/>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172.16.2.0</a:t>
            </a:r>
          </a:p>
          <a:p>
            <a:pPr fontAlgn="ctr">
              <a:lnSpc>
                <a:spcPct val="130000"/>
              </a:lnSpc>
            </a:pPr>
            <a:r>
              <a:rPr lang="en-US" sz="1500" dirty="0" smtClean="0">
                <a:latin typeface="Huawei Sans" panose="020C0503030203020204" pitchFamily="34" charset="0"/>
              </a:rPr>
              <a:t>255.255.255.0</a:t>
            </a:r>
            <a:endParaRPr lang="en-US" sz="1500" dirty="0">
              <a:latin typeface="Huawei Sans" panose="020C0503030203020204" pitchFamily="34" charset="0"/>
            </a:endParaRPr>
          </a:p>
        </p:txBody>
      </p:sp>
      <p:sp>
        <p:nvSpPr>
          <p:cNvPr id="9" name="矩形 46"/>
          <p:cNvSpPr/>
          <p:nvPr/>
        </p:nvSpPr>
        <p:spPr>
          <a:xfrm>
            <a:off x="1724597" y="4880589"/>
            <a:ext cx="1544012" cy="392415"/>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Routing entry 2</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1724597" y="5681185"/>
            <a:ext cx="1544012" cy="392415"/>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Routing entry 3</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53"/>
          <p:cNvSpPr/>
          <p:nvPr/>
        </p:nvSpPr>
        <p:spPr>
          <a:xfrm>
            <a:off x="3308773" y="5554185"/>
            <a:ext cx="1221809" cy="692497"/>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172.16.0.0</a:t>
            </a:r>
          </a:p>
          <a:p>
            <a:pPr fontAlgn="ctr">
              <a:lnSpc>
                <a:spcPct val="130000"/>
              </a:lnSpc>
            </a:pPr>
            <a:r>
              <a:rPr lang="en-US" sz="1500" dirty="0" smtClean="0">
                <a:latin typeface="Huawei Sans" panose="020C0503030203020204" pitchFamily="34" charset="0"/>
              </a:rPr>
              <a:t>255.255.0.0</a:t>
            </a:r>
            <a:endParaRPr lang="en-US" sz="1500" dirty="0">
              <a:latin typeface="Huawei Sans" panose="020C0503030203020204" pitchFamily="34" charset="0"/>
            </a:endParaRPr>
          </a:p>
        </p:txBody>
      </p:sp>
      <p:sp>
        <p:nvSpPr>
          <p:cNvPr id="12" name="矩形 57"/>
          <p:cNvSpPr/>
          <p:nvPr/>
        </p:nvSpPr>
        <p:spPr>
          <a:xfrm>
            <a:off x="1724597" y="4097009"/>
            <a:ext cx="1544012" cy="392415"/>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Routing entry 1</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59"/>
          <p:cNvSpPr/>
          <p:nvPr/>
        </p:nvSpPr>
        <p:spPr>
          <a:xfrm>
            <a:off x="3308773" y="3970009"/>
            <a:ext cx="1446230" cy="692497"/>
          </a:xfrm>
          <a:prstGeom prst="rect">
            <a:avLst/>
          </a:prstGeom>
        </p:spPr>
        <p:txBody>
          <a:bodyPr wrap="none">
            <a:spAutoFit/>
          </a:bodyPr>
          <a:lstStyle/>
          <a:p>
            <a:pPr fontAlgn="ctr">
              <a:lnSpc>
                <a:spcPct val="130000"/>
              </a:lnSpc>
            </a:pPr>
            <a:r>
              <a:rPr lang="en-US" sz="1500" dirty="0" smtClean="0">
                <a:latin typeface="Huawei Sans" panose="020C0503030203020204" pitchFamily="34" charset="0"/>
              </a:rPr>
              <a:t>172.16.1.0</a:t>
            </a:r>
          </a:p>
          <a:p>
            <a:pPr fontAlgn="ctr">
              <a:lnSpc>
                <a:spcPct val="130000"/>
              </a:lnSpc>
            </a:pPr>
            <a:r>
              <a:rPr lang="en-US" sz="1500" dirty="0" smtClean="0">
                <a:latin typeface="Huawei Sans" panose="020C0503030203020204" pitchFamily="34" charset="0"/>
              </a:rPr>
              <a:t>255.255.255.0</a:t>
            </a:r>
            <a:endParaRPr lang="en-US" sz="1500" dirty="0">
              <a:latin typeface="Huawei Sans" panose="020C0503030203020204" pitchFamily="34" charset="0"/>
            </a:endParaRPr>
          </a:p>
        </p:txBody>
      </p:sp>
      <p:sp>
        <p:nvSpPr>
          <p:cNvPr id="14" name="矩形 62"/>
          <p:cNvSpPr/>
          <p:nvPr/>
        </p:nvSpPr>
        <p:spPr>
          <a:xfrm>
            <a:off x="5167135" y="3373585"/>
            <a:ext cx="648072" cy="369332"/>
          </a:xfrm>
          <a:prstGeom prst="rect">
            <a:avLst/>
          </a:prstGeom>
          <a:noFill/>
          <a:ln w="19050">
            <a:solidFill>
              <a:srgbClr val="99DFF9"/>
            </a:solidFill>
          </a:ln>
        </p:spPr>
        <p:txBody>
          <a:bodyPr wrap="square" anchor="ctr" anchorCtr="0">
            <a:noAutofit/>
          </a:bodyPr>
          <a:lstStyle/>
          <a:p>
            <a:pPr algn="ctr" fontAlgn="ctr"/>
            <a:r>
              <a:rPr lang="en-US" sz="1500" dirty="0" smtClean="0">
                <a:latin typeface="Huawei Sans" panose="020C0503030203020204" pitchFamily="34" charset="0"/>
              </a:rPr>
              <a:t>172.</a:t>
            </a:r>
            <a:endParaRPr lang="en-US" sz="1500" dirty="0">
              <a:latin typeface="Huawei Sans" panose="020C0503030203020204" pitchFamily="34" charset="0"/>
            </a:endParaRPr>
          </a:p>
        </p:txBody>
      </p:sp>
      <p:sp>
        <p:nvSpPr>
          <p:cNvPr id="15" name="矩形 63"/>
          <p:cNvSpPr/>
          <p:nvPr/>
        </p:nvSpPr>
        <p:spPr>
          <a:xfrm>
            <a:off x="5815207" y="3373585"/>
            <a:ext cx="648072" cy="369332"/>
          </a:xfrm>
          <a:prstGeom prst="rect">
            <a:avLst/>
          </a:prstGeom>
          <a:noFill/>
          <a:ln w="19050">
            <a:solidFill>
              <a:srgbClr val="99DFF9"/>
            </a:solidFill>
          </a:ln>
        </p:spPr>
        <p:txBody>
          <a:bodyPr wrap="square" anchor="ctr" anchorCtr="0">
            <a:noAutofit/>
          </a:bodyPr>
          <a:lstStyle/>
          <a:p>
            <a:pPr algn="ctr" fontAlgn="ctr"/>
            <a:r>
              <a:rPr lang="en-US" sz="1500" dirty="0" smtClean="0">
                <a:latin typeface="Huawei Sans" panose="020C0503030203020204" pitchFamily="34" charset="0"/>
              </a:rPr>
              <a:t>16.</a:t>
            </a:r>
            <a:endParaRPr lang="en-US" sz="1500" dirty="0">
              <a:latin typeface="Huawei Sans" panose="020C0503030203020204" pitchFamily="34" charset="0"/>
            </a:endParaRPr>
          </a:p>
        </p:txBody>
      </p:sp>
      <p:sp>
        <p:nvSpPr>
          <p:cNvPr id="16" name="矩形 65"/>
          <p:cNvSpPr/>
          <p:nvPr/>
        </p:nvSpPr>
        <p:spPr>
          <a:xfrm>
            <a:off x="6463279" y="3373585"/>
            <a:ext cx="1520443" cy="369332"/>
          </a:xfrm>
          <a:prstGeom prst="rect">
            <a:avLst/>
          </a:prstGeom>
          <a:noFill/>
          <a:ln w="19050">
            <a:solidFill>
              <a:srgbClr val="99DFF9"/>
            </a:solidFill>
          </a:ln>
        </p:spPr>
        <p:txBody>
          <a:bodyPr wrap="square" anchor="ctr" anchorCtr="0">
            <a:noAutofit/>
          </a:bodyPr>
          <a:lstStyle/>
          <a:p>
            <a:pPr algn="ctr" fontAlgn="ctr"/>
            <a:r>
              <a:rPr lang="en-US" sz="1500" dirty="0" smtClean="0">
                <a:latin typeface="Huawei Sans" panose="020C0503030203020204" pitchFamily="34" charset="0"/>
              </a:rPr>
              <a:t>0 0 0 0 0 0 1 0</a:t>
            </a:r>
            <a:endParaRPr lang="en-US" sz="1500" dirty="0">
              <a:latin typeface="Huawei Sans" panose="020C0503030203020204" pitchFamily="34" charset="0"/>
            </a:endParaRPr>
          </a:p>
        </p:txBody>
      </p:sp>
      <p:sp>
        <p:nvSpPr>
          <p:cNvPr id="18" name="矩形 65"/>
          <p:cNvSpPr/>
          <p:nvPr/>
        </p:nvSpPr>
        <p:spPr>
          <a:xfrm>
            <a:off x="7981018" y="3373585"/>
            <a:ext cx="1520443" cy="369332"/>
          </a:xfrm>
          <a:prstGeom prst="rect">
            <a:avLst/>
          </a:prstGeom>
          <a:noFill/>
          <a:ln w="19050">
            <a:solidFill>
              <a:srgbClr val="99DFF9"/>
            </a:solidFill>
          </a:ln>
        </p:spPr>
        <p:txBody>
          <a:bodyPr wrap="square" anchor="ctr" anchorCtr="0">
            <a:noAutofit/>
          </a:bodyPr>
          <a:lstStyle/>
          <a:p>
            <a:pPr algn="ctr" fontAlgn="ctr"/>
            <a:r>
              <a:rPr lang="en-US" sz="1500" dirty="0" smtClean="0">
                <a:latin typeface="Huawei Sans" panose="020C0503030203020204" pitchFamily="34" charset="0"/>
              </a:rPr>
              <a:t>0 0 0 0 0 0 0 1</a:t>
            </a:r>
            <a:endParaRPr lang="en-US" sz="1500" dirty="0">
              <a:latin typeface="Huawei Sans" panose="020C0503030203020204" pitchFamily="34" charset="0"/>
            </a:endParaRPr>
          </a:p>
        </p:txBody>
      </p:sp>
      <p:sp>
        <p:nvSpPr>
          <p:cNvPr id="19" name="矩形 62"/>
          <p:cNvSpPr/>
          <p:nvPr/>
        </p:nvSpPr>
        <p:spPr>
          <a:xfrm>
            <a:off x="5167135" y="40593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172.</a:t>
            </a:r>
            <a:endParaRPr lang="en-US" sz="1500" dirty="0">
              <a:solidFill>
                <a:schemeClr val="bg1"/>
              </a:solidFill>
              <a:latin typeface="Huawei Sans" panose="020C0503030203020204" pitchFamily="34" charset="0"/>
            </a:endParaRPr>
          </a:p>
        </p:txBody>
      </p:sp>
      <p:sp>
        <p:nvSpPr>
          <p:cNvPr id="20" name="矩形 63"/>
          <p:cNvSpPr/>
          <p:nvPr/>
        </p:nvSpPr>
        <p:spPr>
          <a:xfrm>
            <a:off x="5815207" y="40593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16.</a:t>
            </a:r>
            <a:endParaRPr lang="en-US" sz="1500" dirty="0">
              <a:solidFill>
                <a:schemeClr val="bg1"/>
              </a:solidFill>
              <a:latin typeface="Huawei Sans" panose="020C0503030203020204" pitchFamily="34" charset="0"/>
            </a:endParaRPr>
          </a:p>
        </p:txBody>
      </p:sp>
      <p:sp>
        <p:nvSpPr>
          <p:cNvPr id="21" name="矩形 20"/>
          <p:cNvSpPr/>
          <p:nvPr/>
        </p:nvSpPr>
        <p:spPr>
          <a:xfrm>
            <a:off x="6463279" y="4059385"/>
            <a:ext cx="1520443"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0 0 0 0 0 0 </a:t>
            </a:r>
            <a:r>
              <a:rPr lang="en-US" sz="1500" b="1" dirty="0" smtClean="0">
                <a:solidFill>
                  <a:schemeClr val="bg1"/>
                </a:solidFill>
                <a:latin typeface="Huawei Sans" panose="020C0503030203020204" pitchFamily="34" charset="0"/>
              </a:rPr>
              <a:t>0</a:t>
            </a:r>
            <a:r>
              <a:rPr lang="en-US" sz="1500" dirty="0" smtClean="0">
                <a:solidFill>
                  <a:schemeClr val="bg1"/>
                </a:solidFill>
                <a:latin typeface="Huawei Sans" panose="020C0503030203020204" pitchFamily="34" charset="0"/>
              </a:rPr>
              <a:t> 1</a:t>
            </a:r>
            <a:endParaRPr lang="en-US" sz="1500" dirty="0">
              <a:solidFill>
                <a:schemeClr val="bg1"/>
              </a:solidFill>
              <a:latin typeface="Huawei Sans" panose="020C0503030203020204" pitchFamily="34" charset="0"/>
            </a:endParaRPr>
          </a:p>
        </p:txBody>
      </p:sp>
      <p:sp>
        <p:nvSpPr>
          <p:cNvPr id="22" name="矩形 65"/>
          <p:cNvSpPr/>
          <p:nvPr/>
        </p:nvSpPr>
        <p:spPr>
          <a:xfrm>
            <a:off x="7981018" y="4059385"/>
            <a:ext cx="1520443" cy="369332"/>
          </a:xfrm>
          <a:prstGeom prst="rect">
            <a:avLst/>
          </a:prstGeom>
          <a:solidFill>
            <a:srgbClr val="D9D9D9"/>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x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endParaRPr lang="en-US" sz="1500" dirty="0">
              <a:solidFill>
                <a:schemeClr val="bg1"/>
              </a:solidFill>
              <a:latin typeface="Huawei Sans" panose="020C0503030203020204" pitchFamily="34" charset="0"/>
            </a:endParaRPr>
          </a:p>
        </p:txBody>
      </p:sp>
      <p:sp>
        <p:nvSpPr>
          <p:cNvPr id="23" name="矩形 62"/>
          <p:cNvSpPr/>
          <p:nvPr/>
        </p:nvSpPr>
        <p:spPr>
          <a:xfrm>
            <a:off x="5167135" y="48340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172.</a:t>
            </a:r>
            <a:endParaRPr lang="en-US" sz="1500" dirty="0">
              <a:solidFill>
                <a:schemeClr val="bg1"/>
              </a:solidFill>
              <a:latin typeface="Huawei Sans" panose="020C0503030203020204" pitchFamily="34" charset="0"/>
            </a:endParaRPr>
          </a:p>
        </p:txBody>
      </p:sp>
      <p:sp>
        <p:nvSpPr>
          <p:cNvPr id="24" name="矩形 63"/>
          <p:cNvSpPr/>
          <p:nvPr/>
        </p:nvSpPr>
        <p:spPr>
          <a:xfrm>
            <a:off x="5815207" y="48340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16.</a:t>
            </a:r>
            <a:endParaRPr lang="en-US" sz="1500" dirty="0">
              <a:solidFill>
                <a:schemeClr val="bg1"/>
              </a:solidFill>
              <a:latin typeface="Huawei Sans" panose="020C0503030203020204" pitchFamily="34" charset="0"/>
            </a:endParaRPr>
          </a:p>
        </p:txBody>
      </p:sp>
      <p:sp>
        <p:nvSpPr>
          <p:cNvPr id="25" name="矩形 65"/>
          <p:cNvSpPr/>
          <p:nvPr/>
        </p:nvSpPr>
        <p:spPr>
          <a:xfrm>
            <a:off x="6463279" y="4834085"/>
            <a:ext cx="1520443"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0 0 0 0 0 0 1 0</a:t>
            </a:r>
            <a:endParaRPr lang="en-US" sz="1500" dirty="0">
              <a:solidFill>
                <a:schemeClr val="bg1"/>
              </a:solidFill>
              <a:latin typeface="Huawei Sans" panose="020C0503030203020204" pitchFamily="34" charset="0"/>
            </a:endParaRPr>
          </a:p>
        </p:txBody>
      </p:sp>
      <p:sp>
        <p:nvSpPr>
          <p:cNvPr id="26" name="矩形 65"/>
          <p:cNvSpPr/>
          <p:nvPr/>
        </p:nvSpPr>
        <p:spPr>
          <a:xfrm>
            <a:off x="7981018" y="4834085"/>
            <a:ext cx="1520443" cy="369332"/>
          </a:xfrm>
          <a:prstGeom prst="rect">
            <a:avLst/>
          </a:prstGeom>
          <a:solidFill>
            <a:srgbClr val="D9D9D9"/>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x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endParaRPr lang="en-US" sz="1500" dirty="0">
              <a:solidFill>
                <a:schemeClr val="bg1"/>
              </a:solidFill>
              <a:latin typeface="Huawei Sans" panose="020C0503030203020204" pitchFamily="34" charset="0"/>
            </a:endParaRPr>
          </a:p>
        </p:txBody>
      </p:sp>
      <p:sp>
        <p:nvSpPr>
          <p:cNvPr id="27" name="矩形 62"/>
          <p:cNvSpPr/>
          <p:nvPr/>
        </p:nvSpPr>
        <p:spPr>
          <a:xfrm>
            <a:off x="5167135" y="56430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172.</a:t>
            </a:r>
            <a:endParaRPr lang="en-US" sz="1500" dirty="0">
              <a:solidFill>
                <a:schemeClr val="bg1"/>
              </a:solidFill>
              <a:latin typeface="Huawei Sans" panose="020C0503030203020204" pitchFamily="34" charset="0"/>
            </a:endParaRPr>
          </a:p>
        </p:txBody>
      </p:sp>
      <p:sp>
        <p:nvSpPr>
          <p:cNvPr id="28" name="矩形 63"/>
          <p:cNvSpPr/>
          <p:nvPr/>
        </p:nvSpPr>
        <p:spPr>
          <a:xfrm>
            <a:off x="5815207" y="5643085"/>
            <a:ext cx="648072" cy="369332"/>
          </a:xfrm>
          <a:prstGeom prst="rect">
            <a:avLst/>
          </a:prstGeom>
          <a:solidFill>
            <a:srgbClr val="00B0F0"/>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16.</a:t>
            </a:r>
            <a:endParaRPr lang="en-US" sz="1500" dirty="0">
              <a:solidFill>
                <a:schemeClr val="bg1"/>
              </a:solidFill>
              <a:latin typeface="Huawei Sans" panose="020C0503030203020204" pitchFamily="34" charset="0"/>
            </a:endParaRPr>
          </a:p>
        </p:txBody>
      </p:sp>
      <p:sp>
        <p:nvSpPr>
          <p:cNvPr id="29" name="矩形 65"/>
          <p:cNvSpPr/>
          <p:nvPr/>
        </p:nvSpPr>
        <p:spPr>
          <a:xfrm>
            <a:off x="6463279" y="5643085"/>
            <a:ext cx="1520443" cy="369332"/>
          </a:xfrm>
          <a:prstGeom prst="rect">
            <a:avLst/>
          </a:prstGeom>
          <a:solidFill>
            <a:srgbClr val="D9D9D9"/>
          </a:solidFill>
          <a:ln w="19050">
            <a:solidFill>
              <a:schemeClr val="bg1"/>
            </a:solidFill>
          </a:ln>
        </p:spPr>
        <p:txBody>
          <a:bodyPr wrap="square" anchor="ctr" anchorCtr="0">
            <a:noAutofit/>
          </a:bodyPr>
          <a:lstStyle/>
          <a:p>
            <a:pPr lvl="0" algn="ctr" fontAlgn="ctr"/>
            <a:r>
              <a:rPr lang="en-US" sz="1500" dirty="0" smtClean="0">
                <a:solidFill>
                  <a:schemeClr val="bg1"/>
                </a:solidFill>
                <a:latin typeface="Huawei Sans" panose="020C0503030203020204" pitchFamily="34" charset="0"/>
              </a:rPr>
              <a:t>x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endParaRPr lang="en-US" sz="1500" dirty="0">
              <a:solidFill>
                <a:schemeClr val="bg1"/>
              </a:solidFill>
              <a:latin typeface="Huawei Sans" panose="020C0503030203020204" pitchFamily="34" charset="0"/>
            </a:endParaRPr>
          </a:p>
        </p:txBody>
      </p:sp>
      <p:sp>
        <p:nvSpPr>
          <p:cNvPr id="30" name="矩形 65"/>
          <p:cNvSpPr/>
          <p:nvPr/>
        </p:nvSpPr>
        <p:spPr>
          <a:xfrm>
            <a:off x="7981018" y="5643085"/>
            <a:ext cx="1520443" cy="369332"/>
          </a:xfrm>
          <a:prstGeom prst="rect">
            <a:avLst/>
          </a:prstGeom>
          <a:solidFill>
            <a:srgbClr val="D9D9D9"/>
          </a:solidFill>
          <a:ln w="19050">
            <a:solidFill>
              <a:schemeClr val="bg1"/>
            </a:solidFill>
          </a:ln>
        </p:spPr>
        <p:txBody>
          <a:bodyPr wrap="square" anchor="ctr" anchorCtr="0">
            <a:noAutofit/>
          </a:bodyPr>
          <a:lstStyle/>
          <a:p>
            <a:pPr algn="ctr" fontAlgn="ctr"/>
            <a:r>
              <a:rPr lang="en-US" sz="1500" dirty="0" smtClean="0">
                <a:solidFill>
                  <a:schemeClr val="bg1"/>
                </a:solidFill>
                <a:latin typeface="Huawei Sans" panose="020C0503030203020204" pitchFamily="34" charset="0"/>
              </a:rPr>
              <a:t>x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r>
              <a:rPr lang="en-US" sz="1500" dirty="0" err="1" smtClean="0">
                <a:solidFill>
                  <a:schemeClr val="bg1"/>
                </a:solidFill>
                <a:latin typeface="Huawei Sans" panose="020C0503030203020204" pitchFamily="34" charset="0"/>
              </a:rPr>
              <a:t>x</a:t>
            </a:r>
            <a:r>
              <a:rPr lang="en-US" sz="1500" dirty="0" smtClean="0">
                <a:solidFill>
                  <a:schemeClr val="bg1"/>
                </a:solidFill>
                <a:latin typeface="Huawei Sans" panose="020C0503030203020204" pitchFamily="34" charset="0"/>
              </a:rPr>
              <a:t> </a:t>
            </a:r>
            <a:endParaRPr lang="en-US" sz="1500" dirty="0">
              <a:solidFill>
                <a:schemeClr val="bg1"/>
              </a:solidFill>
              <a:latin typeface="Huawei Sans" panose="020C0503030203020204" pitchFamily="34" charset="0"/>
            </a:endParaRPr>
          </a:p>
        </p:txBody>
      </p:sp>
      <p:sp>
        <p:nvSpPr>
          <p:cNvPr id="31" name="矩形 62"/>
          <p:cNvSpPr/>
          <p:nvPr/>
        </p:nvSpPr>
        <p:spPr>
          <a:xfrm rot="2376533">
            <a:off x="8724198" y="4101279"/>
            <a:ext cx="945323" cy="276999"/>
          </a:xfrm>
          <a:prstGeom prst="rect">
            <a:avLst/>
          </a:prstGeom>
        </p:spPr>
        <p:txBody>
          <a:bodyPr wrap="none">
            <a:spAutoFit/>
          </a:bodyPr>
          <a:lstStyle/>
          <a:p>
            <a:pPr fontAlgn="ctr"/>
            <a:r>
              <a:rPr lang="en-US" sz="1200" b="1" dirty="0" smtClean="0">
                <a:solidFill>
                  <a:srgbClr val="EC7061"/>
                </a:solidFill>
                <a:latin typeface="Huawei Sans" panose="020C0503030203020204" pitchFamily="34" charset="0"/>
              </a:rPr>
              <a:t>Mismatch</a:t>
            </a:r>
            <a:endParaRPr lang="en-US" sz="1200" b="1" dirty="0">
              <a:solidFill>
                <a:srgbClr val="EC7061"/>
              </a:solidFill>
              <a:latin typeface="Huawei Sans" panose="020C0503030203020204" pitchFamily="34" charset="0"/>
            </a:endParaRPr>
          </a:p>
        </p:txBody>
      </p:sp>
      <p:sp>
        <p:nvSpPr>
          <p:cNvPr id="33" name="矩形 62"/>
          <p:cNvSpPr/>
          <p:nvPr/>
        </p:nvSpPr>
        <p:spPr>
          <a:xfrm rot="2376533">
            <a:off x="8555497" y="4863279"/>
            <a:ext cx="1282723" cy="276999"/>
          </a:xfrm>
          <a:prstGeom prst="rect">
            <a:avLst/>
          </a:prstGeom>
        </p:spPr>
        <p:txBody>
          <a:bodyPr wrap="none">
            <a:spAutoFit/>
          </a:bodyPr>
          <a:lstStyle/>
          <a:p>
            <a:pPr fontAlgn="ctr"/>
            <a:r>
              <a:rPr lang="en-US" sz="1200" b="1" dirty="0" smtClean="0">
                <a:solidFill>
                  <a:srgbClr val="EC7061"/>
                </a:solidFill>
                <a:latin typeface="Huawei Sans" panose="020C0503030203020204" pitchFamily="34" charset="0"/>
              </a:rPr>
              <a:t>Longest match</a:t>
            </a:r>
            <a:endParaRPr lang="en-US" sz="1200" b="1" dirty="0">
              <a:solidFill>
                <a:srgbClr val="EC7061"/>
              </a:solidFill>
              <a:latin typeface="Huawei Sans" panose="020C0503030203020204" pitchFamily="34" charset="0"/>
            </a:endParaRPr>
          </a:p>
        </p:txBody>
      </p:sp>
      <p:sp>
        <p:nvSpPr>
          <p:cNvPr id="35" name="矩形 62"/>
          <p:cNvSpPr/>
          <p:nvPr/>
        </p:nvSpPr>
        <p:spPr>
          <a:xfrm rot="2376533">
            <a:off x="8320986" y="5511075"/>
            <a:ext cx="1351511" cy="572464"/>
          </a:xfrm>
          <a:prstGeom prst="rect">
            <a:avLst/>
          </a:prstGeom>
        </p:spPr>
        <p:txBody>
          <a:bodyPr wrap="square">
            <a:spAutoFit/>
          </a:bodyPr>
          <a:lstStyle/>
          <a:p>
            <a:pPr algn="ctr" fontAlgn="ctr">
              <a:lnSpc>
                <a:spcPct val="130000"/>
              </a:lnSpc>
            </a:pPr>
            <a:r>
              <a:rPr lang="en-US" sz="1200" b="1" dirty="0" smtClean="0">
                <a:solidFill>
                  <a:srgbClr val="EC7061"/>
                </a:solidFill>
                <a:latin typeface="Huawei Sans" panose="020C0503030203020204" pitchFamily="34" charset="0"/>
              </a:rPr>
              <a:t>Not the longest match</a:t>
            </a:r>
            <a:endParaRPr lang="en-US" sz="1200" b="1" dirty="0">
              <a:solidFill>
                <a:srgbClr val="EC7061"/>
              </a:solidFill>
              <a:latin typeface="Huawei Sans" panose="020C0503030203020204" pitchFamily="34" charset="0"/>
            </a:endParaRPr>
          </a:p>
        </p:txBody>
      </p:sp>
      <p:sp>
        <p:nvSpPr>
          <p:cNvPr id="34" name="矩形 59"/>
          <p:cNvSpPr/>
          <p:nvPr/>
        </p:nvSpPr>
        <p:spPr>
          <a:xfrm>
            <a:off x="3308773" y="3184779"/>
            <a:ext cx="1071127" cy="392415"/>
          </a:xfrm>
          <a:prstGeom prst="rect">
            <a:avLst/>
          </a:prstGeom>
        </p:spPr>
        <p:txBody>
          <a:bodyPr wrap="none">
            <a:spAutoFit/>
          </a:bodyPr>
          <a:lstStyle/>
          <a:p>
            <a:pPr fontAlgn="ctr">
              <a:lnSpc>
                <a:spcPct val="130000"/>
              </a:lnSpc>
            </a:pPr>
            <a:r>
              <a:rPr lang="en-US" altLang="zh-CN" sz="1500" dirty="0">
                <a:latin typeface="Huawei Sans" panose="020C0503030203020204" pitchFamily="34" charset="0"/>
              </a:rPr>
              <a:t>172.16.2.1</a:t>
            </a:r>
            <a:endParaRPr lang="en-US" altLang="zh-CN" sz="15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583581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Example of Longest Matching (1)</a:t>
            </a:r>
            <a:endParaRPr lang="en-US" altLang="zh-CN" dirty="0">
              <a:sym typeface="Huawei Sans" panose="020C0503030203020204" pitchFamily="34" charset="0"/>
            </a:endParaRPr>
          </a:p>
        </p:txBody>
      </p:sp>
      <p:pic>
        <p:nvPicPr>
          <p:cNvPr id="4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5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5" name="直接连接符 4"/>
          <p:cNvCxnSpPr>
            <a:stCxn id="42" idx="3"/>
            <a:endCxn id="48"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6"/>
          <p:cNvCxnSpPr>
            <a:stCxn id="42" idx="3"/>
            <a:endCxn id="46"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9"/>
          <p:cNvCxnSpPr>
            <a:stCxn id="42" idx="3"/>
            <a:endCxn id="59"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90" name="TextBox 31"/>
          <p:cNvSpPr txBox="1">
            <a:spLocks noChangeArrowheads="1"/>
          </p:cNvSpPr>
          <p:nvPr/>
        </p:nvSpPr>
        <p:spPr bwMode="auto">
          <a:xfrm>
            <a:off x="4079776" y="1915736"/>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TextBox 31"/>
          <p:cNvSpPr txBox="1">
            <a:spLocks noChangeArrowheads="1"/>
          </p:cNvSpPr>
          <p:nvPr/>
        </p:nvSpPr>
        <p:spPr bwMode="auto">
          <a:xfrm>
            <a:off x="4079776" y="2755516"/>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20.1.1.2/30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TextBox 31"/>
          <p:cNvSpPr txBox="1">
            <a:spLocks noChangeArrowheads="1"/>
          </p:cNvSpPr>
          <p:nvPr/>
        </p:nvSpPr>
        <p:spPr bwMode="auto">
          <a:xfrm>
            <a:off x="4079776" y="3859952"/>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30.1.1.2/30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1474644" y="3223882"/>
            <a:ext cx="603049" cy="277000"/>
          </a:xfrm>
          <a:prstGeom prst="rect">
            <a:avLst/>
          </a:prstGeom>
        </p:spPr>
        <p:txBody>
          <a:bodyPr wrap="none">
            <a:spAutoFit/>
          </a:bodyPr>
          <a:lstStyle/>
          <a:p>
            <a:pPr lvl="0" algn="ctr" defTabSz="914400" fontAlgn="ctr"/>
            <a:r>
              <a:rPr lang="en-US" sz="1200" b="1" dirty="0" smtClean="0">
                <a:solidFill>
                  <a:prstClr val="black"/>
                </a:solidFill>
                <a:latin typeface="Huawei Sans" panose="020C0503030203020204" pitchFamily="34" charset="0"/>
              </a:rPr>
              <a:t>DATA</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云形 96"/>
          <p:cNvSpPr/>
          <p:nvPr/>
        </p:nvSpPr>
        <p:spPr bwMode="auto">
          <a:xfrm>
            <a:off x="978904" y="1898999"/>
            <a:ext cx="1628552" cy="810085"/>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7" name="直接箭头连接符 106"/>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108" name="TextBox 35"/>
          <p:cNvSpPr txBox="1">
            <a:spLocks noChangeArrowheads="1"/>
          </p:cNvSpPr>
          <p:nvPr/>
        </p:nvSpPr>
        <p:spPr bwMode="auto">
          <a:xfrm>
            <a:off x="2857524" y="2528900"/>
            <a:ext cx="61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75"/>
          <p:cNvSpPr/>
          <p:nvPr/>
        </p:nvSpPr>
        <p:spPr>
          <a:xfrm>
            <a:off x="443372" y="1707521"/>
            <a:ext cx="5655675"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75"/>
          <p:cNvSpPr/>
          <p:nvPr/>
        </p:nvSpPr>
        <p:spPr>
          <a:xfrm>
            <a:off x="443372" y="1268760"/>
            <a:ext cx="5652627"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Example of Longest Matching</a:t>
            </a:r>
            <a:endParaRPr lang="en-US" b="1" dirty="0">
              <a:solidFill>
                <a:prstClr val="white"/>
              </a:solidFill>
              <a:latin typeface="Huawei Sans" panose="020C0503030203020204" pitchFamily="34" charset="0"/>
            </a:endParaRPr>
          </a:p>
        </p:txBody>
      </p:sp>
      <p:sp>
        <p:nvSpPr>
          <p:cNvPr id="36" name="Text Box 12"/>
          <p:cNvSpPr txBox="1">
            <a:spLocks noChangeArrowheads="1"/>
          </p:cNvSpPr>
          <p:nvPr/>
        </p:nvSpPr>
        <p:spPr bwMode="auto">
          <a:xfrm>
            <a:off x="1756157" y="4300129"/>
            <a:ext cx="2636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sz="1400" b="1" dirty="0" smtClean="0">
                <a:latin typeface="Huawei Sans" panose="020C0503030203020204" pitchFamily="34" charset="0"/>
              </a:rPr>
              <a:t>IP routing table of RTA</a:t>
            </a:r>
            <a:endParaRPr lang="en-US" sz="1400" b="1" dirty="0">
              <a:latin typeface="Huawei Sans" panose="020C0503030203020204" pitchFamily="34" charset="0"/>
            </a:endParaRPr>
          </a:p>
        </p:txBody>
      </p:sp>
      <p:graphicFrame>
        <p:nvGraphicFramePr>
          <p:cNvPr id="37" name="表格 36"/>
          <p:cNvGraphicFramePr>
            <a:graphicFrameLocks noGrp="1"/>
          </p:cNvGraphicFramePr>
          <p:nvPr>
            <p:extLst/>
          </p:nvPr>
        </p:nvGraphicFramePr>
        <p:xfrm>
          <a:off x="1805734" y="4643804"/>
          <a:ext cx="3216995" cy="1219200"/>
        </p:xfrm>
        <a:graphic>
          <a:graphicData uri="http://schemas.openxmlformats.org/drawingml/2006/table">
            <a:tbl>
              <a:tblPr/>
              <a:tblGrid>
                <a:gridCol w="1938985">
                  <a:extLst>
                    <a:ext uri="{9D8B030D-6E8A-4147-A177-3AD203B41FA5}">
                      <a16:colId xmlns:a16="http://schemas.microsoft.com/office/drawing/2014/main" xmlns="" val="20000"/>
                    </a:ext>
                  </a:extLst>
                </a:gridCol>
                <a:gridCol w="1278010">
                  <a:extLst>
                    <a:ext uri="{9D8B030D-6E8A-4147-A177-3AD203B41FA5}">
                      <a16:colId xmlns:a16="http://schemas.microsoft.com/office/drawing/2014/main" xmlns="" val="20001"/>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smtClean="0">
                          <a:solidFill>
                            <a:schemeClr val="tx1"/>
                          </a:solidFill>
                          <a:latin typeface="Huawei Sans" panose="020C0503030203020204" pitchFamily="34" charset="0"/>
                        </a:rPr>
                        <a:t>192.168.0.0/16</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algn="ctr" fontAlgn="ctr">
                        <a:lnSpc>
                          <a:spcPct val="100000"/>
                        </a:lnSpc>
                        <a:spcBef>
                          <a:spcPts val="0"/>
                        </a:spcBef>
                        <a:spcAft>
                          <a:spcPts val="0"/>
                        </a:spcAft>
                      </a:pPr>
                      <a:r>
                        <a:rPr lang="en-US" sz="1400" b="1" dirty="0" smtClean="0">
                          <a:solidFill>
                            <a:srgbClr val="EC7061"/>
                          </a:solidFill>
                          <a:latin typeface="Huawei Sans" panose="020C0503030203020204" pitchFamily="34" charset="0"/>
                        </a:rPr>
                        <a:t>192.168.2.0/24 </a:t>
                      </a:r>
                      <a:endPar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rgbClr val="EC7061"/>
                          </a:solidFill>
                          <a:latin typeface="Huawei Sans" panose="020C0503030203020204" pitchFamily="34" charset="0"/>
                        </a:rPr>
                        <a:t>20.1.1.2</a:t>
                      </a:r>
                      <a:endParaRPr lang="en-US" altLang="zh-CN" sz="14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192.168.3.0/24</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30.1.1.2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38"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6095999" y="1891178"/>
            <a:ext cx="5649913" cy="2419124"/>
          </a:xfrm>
          <a:prstGeom prst="rect">
            <a:avLst/>
          </a:prstGeom>
        </p:spPr>
        <p:txBody>
          <a:bodyPr wrap="square">
            <a:spAutoFit/>
          </a:bodyPr>
          <a:lstStyle/>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There are two routes to 192.168.2.2 in the IP routing table of RTA, one has the 16-bit mask and the other has the 24-bit mask. According to the longest matching rule, the route with the 24-bit mask is preferred to guide the forwarding of packets destined for 192.168.2.2.</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pSp>
        <p:nvGrpSpPr>
          <p:cNvPr id="28" name="组合 27"/>
          <p:cNvGrpSpPr/>
          <p:nvPr/>
        </p:nvGrpSpPr>
        <p:grpSpPr>
          <a:xfrm rot="10800000">
            <a:off x="1557416" y="2871460"/>
            <a:ext cx="506136" cy="339795"/>
            <a:chOff x="7383369" y="3528374"/>
            <a:chExt cx="321775" cy="216024"/>
          </a:xfrm>
        </p:grpSpPr>
        <p:sp>
          <p:nvSpPr>
            <p:cNvPr id="29" name="同侧圆角矩形 2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30" name="等腰三角形 29"/>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sp>
        <p:nvSpPr>
          <p:cNvPr id="31" name="TextBox 55"/>
          <p:cNvSpPr txBox="1"/>
          <p:nvPr/>
        </p:nvSpPr>
        <p:spPr>
          <a:xfrm>
            <a:off x="5429924" y="5227409"/>
            <a:ext cx="1152128" cy="274594"/>
          </a:xfrm>
          <a:prstGeom prst="rect">
            <a:avLst/>
          </a:prstGeom>
          <a:noFill/>
        </p:spPr>
        <p:txBody>
          <a:bodyPr wrap="square" rtlCol="0" anchor="ctr">
            <a:noAutofit/>
          </a:bodyPr>
          <a:lstStyle/>
          <a:p>
            <a:pPr fontAlgn="ctr">
              <a:lnSpc>
                <a:spcPct val="130000"/>
              </a:lnSpc>
            </a:pPr>
            <a:r>
              <a:rPr lang="en-US" sz="1400" dirty="0" smtClean="0">
                <a:latin typeface="Huawei Sans" panose="020C0503030203020204" pitchFamily="34" charset="0"/>
              </a:rPr>
              <a:t>Match</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Right Arrow 157"/>
          <p:cNvSpPr/>
          <p:nvPr/>
        </p:nvSpPr>
        <p:spPr>
          <a:xfrm flipH="1">
            <a:off x="5108882" y="5284547"/>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文本框 1"/>
          <p:cNvSpPr txBox="1"/>
          <p:nvPr/>
        </p:nvSpPr>
        <p:spPr>
          <a:xfrm>
            <a:off x="1077310" y="1972692"/>
            <a:ext cx="1456848" cy="646331"/>
          </a:xfrm>
          <a:prstGeom prst="rect">
            <a:avLst/>
          </a:prstGeom>
          <a:noFill/>
        </p:spPr>
        <p:txBody>
          <a:bodyPr wrap="square" rtlCol="0">
            <a:spAutoFit/>
          </a:bodyPr>
          <a:lstStyle/>
          <a:p>
            <a:pPr algn="ctr" defTabSz="914400" fontAlgn="ctr"/>
            <a:r>
              <a:rPr lang="en-US" altLang="zh-CN" sz="1200" dirty="0">
                <a:latin typeface="Huawei Sans" panose="020C0503030203020204" pitchFamily="34" charset="0"/>
              </a:rPr>
              <a:t>Destination IP address:</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400" fontAlgn="ctr"/>
            <a:r>
              <a:rPr lang="en-US" altLang="zh-CN" sz="1200" dirty="0" smtClean="0">
                <a:latin typeface="Huawei Sans" panose="020C0503030203020204" pitchFamily="34" charset="0"/>
              </a:rPr>
              <a:t>192.168.2.2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12219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Example of Longest Matching (2)</a:t>
            </a:r>
            <a:endParaRPr lang="en-US" altLang="zh-CN" dirty="0">
              <a:sym typeface="Huawei Sans" panose="020C0503030203020204" pitchFamily="34" charset="0"/>
            </a:endParaRPr>
          </a:p>
        </p:txBody>
      </p:sp>
      <p:sp>
        <p:nvSpPr>
          <p:cNvPr id="40" name="矩形 39"/>
          <p:cNvSpPr/>
          <p:nvPr/>
        </p:nvSpPr>
        <p:spPr>
          <a:xfrm>
            <a:off x="6095999" y="2786025"/>
            <a:ext cx="5903914" cy="2031325"/>
          </a:xfrm>
          <a:prstGeom prst="rect">
            <a:avLst/>
          </a:prstGeom>
        </p:spPr>
        <p:txBody>
          <a:bodyPr wrap="square">
            <a:spAutoFit/>
          </a:bodyPr>
          <a:lstStyle/>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According to the longest matching rule, only the route to 192.168.3.0/24 in the IP routing table matches the destination IP address 192.168.3.2. Therefore, this route is used to forward </a:t>
            </a:r>
            <a:r>
              <a:rPr lang="en-US" dirty="0">
                <a:solidFill>
                  <a:prstClr val="black"/>
                </a:solidFill>
                <a:latin typeface="Huawei Sans" panose="020C0503030203020204" pitchFamily="34" charset="0"/>
              </a:rPr>
              <a:t>packets destined </a:t>
            </a:r>
            <a:r>
              <a:rPr lang="en-US" dirty="0" smtClean="0">
                <a:solidFill>
                  <a:prstClr val="black"/>
                </a:solidFill>
                <a:latin typeface="Huawei Sans" panose="020C0503030203020204" pitchFamily="34" charset="0"/>
              </a:rPr>
              <a:t>for 192.168.3.2.</a:t>
            </a:r>
            <a:endParaRPr lang="en-US" dirty="0">
              <a:solidFill>
                <a:prstClr val="black"/>
              </a:solidFill>
              <a:latin typeface="Huawei Sans" panose="020C0503030203020204" pitchFamily="34" charset="0"/>
            </a:endParaRP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91644" y="2851840"/>
            <a:ext cx="541200" cy="442799"/>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2851840"/>
            <a:ext cx="541200" cy="442799"/>
          </a:xfrm>
          <a:prstGeom prst="rect">
            <a:avLst/>
          </a:prstGeom>
          <a:noFill/>
        </p:spPr>
      </p:pic>
      <p:pic>
        <p:nvPicPr>
          <p:cNvPr id="3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1879732"/>
            <a:ext cx="541200" cy="442799"/>
          </a:xfrm>
          <a:prstGeom prst="rect">
            <a:avLst/>
          </a:prstGeom>
          <a:noFill/>
        </p:spPr>
      </p:pic>
      <p:pic>
        <p:nvPicPr>
          <p:cNvPr id="3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95900" y="3709866"/>
            <a:ext cx="541200" cy="442799"/>
          </a:xfrm>
          <a:prstGeom prst="rect">
            <a:avLst/>
          </a:prstGeom>
          <a:noFill/>
        </p:spPr>
      </p:pic>
      <p:cxnSp>
        <p:nvCxnSpPr>
          <p:cNvPr id="32" name="直接连接符 31"/>
          <p:cNvCxnSpPr>
            <a:stCxn id="28" idx="3"/>
            <a:endCxn id="30" idx="1"/>
          </p:cNvCxnSpPr>
          <p:nvPr/>
        </p:nvCxnSpPr>
        <p:spPr bwMode="auto">
          <a:xfrm flipV="1">
            <a:off x="3432844" y="2101132"/>
            <a:ext cx="1763056" cy="972108"/>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33" name="直接连接符 32"/>
          <p:cNvCxnSpPr>
            <a:stCxn id="28" idx="3"/>
            <a:endCxn id="29" idx="1"/>
          </p:cNvCxnSpPr>
          <p:nvPr/>
        </p:nvCxnSpPr>
        <p:spPr bwMode="auto">
          <a:xfrm>
            <a:off x="3432844" y="3073240"/>
            <a:ext cx="1763056"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1" name="直接连接符 40"/>
          <p:cNvCxnSpPr>
            <a:stCxn id="28" idx="3"/>
            <a:endCxn id="31" idx="1"/>
          </p:cNvCxnSpPr>
          <p:nvPr/>
        </p:nvCxnSpPr>
        <p:spPr bwMode="auto">
          <a:xfrm>
            <a:off x="3432844" y="3073240"/>
            <a:ext cx="1763056" cy="85802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3" name="TextBox 31"/>
          <p:cNvSpPr txBox="1">
            <a:spLocks noChangeArrowheads="1"/>
          </p:cNvSpPr>
          <p:nvPr/>
        </p:nvSpPr>
        <p:spPr bwMode="auto">
          <a:xfrm>
            <a:off x="4079776" y="1915736"/>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10.1.1.2/30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TextBox 31"/>
          <p:cNvSpPr txBox="1">
            <a:spLocks noChangeArrowheads="1"/>
          </p:cNvSpPr>
          <p:nvPr/>
        </p:nvSpPr>
        <p:spPr bwMode="auto">
          <a:xfrm>
            <a:off x="4079776" y="2769164"/>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20.1.1.2/30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TextBox 31"/>
          <p:cNvSpPr txBox="1">
            <a:spLocks noChangeArrowheads="1"/>
          </p:cNvSpPr>
          <p:nvPr/>
        </p:nvSpPr>
        <p:spPr bwMode="auto">
          <a:xfrm>
            <a:off x="4079776" y="3859952"/>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30.1.1.2/30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3" name="直接箭头连接符 52"/>
          <p:cNvCxnSpPr/>
          <p:nvPr/>
        </p:nvCxnSpPr>
        <p:spPr bwMode="auto">
          <a:xfrm>
            <a:off x="2063552" y="3067864"/>
            <a:ext cx="792088" cy="5376"/>
          </a:xfrm>
          <a:prstGeom prst="straightConnector1">
            <a:avLst/>
          </a:prstGeom>
          <a:solidFill>
            <a:schemeClr val="accent1"/>
          </a:solidFill>
          <a:ln w="19050" cap="flat" cmpd="sng" algn="ctr">
            <a:solidFill>
              <a:schemeClr val="tx1"/>
            </a:solidFill>
            <a:prstDash val="solid"/>
            <a:round/>
            <a:headEnd type="none" w="med" len="med"/>
            <a:tailEnd type="arrow" w="med" len="med"/>
          </a:ln>
          <a:effectLst/>
        </p:spPr>
      </p:cxnSp>
      <p:sp>
        <p:nvSpPr>
          <p:cNvPr id="54" name="TextBox 35"/>
          <p:cNvSpPr txBox="1">
            <a:spLocks noChangeArrowheads="1"/>
          </p:cNvSpPr>
          <p:nvPr/>
        </p:nvSpPr>
        <p:spPr bwMode="auto">
          <a:xfrm>
            <a:off x="2857524" y="2528900"/>
            <a:ext cx="612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圆角矩形 75"/>
          <p:cNvSpPr/>
          <p:nvPr/>
        </p:nvSpPr>
        <p:spPr>
          <a:xfrm>
            <a:off x="443373" y="1700264"/>
            <a:ext cx="5652626"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圆角矩形 75"/>
          <p:cNvSpPr/>
          <p:nvPr/>
        </p:nvSpPr>
        <p:spPr>
          <a:xfrm>
            <a:off x="443372" y="1268760"/>
            <a:ext cx="5652627"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Example of Longest Matching</a:t>
            </a:r>
            <a:endParaRPr lang="en-US" b="1" dirty="0">
              <a:solidFill>
                <a:prstClr val="white"/>
              </a:solidFill>
              <a:latin typeface="Huawei Sans" panose="020C0503030203020204" pitchFamily="34" charset="0"/>
            </a:endParaRPr>
          </a:p>
        </p:txBody>
      </p:sp>
      <p:sp>
        <p:nvSpPr>
          <p:cNvPr id="57" name="Text Box 12"/>
          <p:cNvSpPr txBox="1">
            <a:spLocks noChangeArrowheads="1"/>
          </p:cNvSpPr>
          <p:nvPr/>
        </p:nvSpPr>
        <p:spPr bwMode="auto">
          <a:xfrm>
            <a:off x="1656485" y="4118330"/>
            <a:ext cx="23981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altLang="zh-CN" sz="1400" b="1" dirty="0">
                <a:latin typeface="Huawei Sans" panose="020C0503030203020204" pitchFamily="34" charset="0"/>
              </a:rPr>
              <a:t>IP routing table </a:t>
            </a:r>
            <a:r>
              <a:rPr lang="en-US" altLang="zh-CN" sz="1400" b="1" dirty="0" smtClean="0">
                <a:latin typeface="Huawei Sans" panose="020C0503030203020204" pitchFamily="34" charset="0"/>
              </a:rPr>
              <a:t>of RTA</a:t>
            </a:r>
            <a:endParaRPr lang="en-US" sz="1400" b="1" dirty="0">
              <a:latin typeface="Huawei Sans" panose="020C0503030203020204" pitchFamily="34" charset="0"/>
            </a:endParaRPr>
          </a:p>
        </p:txBody>
      </p:sp>
      <p:graphicFrame>
        <p:nvGraphicFramePr>
          <p:cNvPr id="58" name="表格 57"/>
          <p:cNvGraphicFramePr>
            <a:graphicFrameLocks noGrp="1"/>
          </p:cNvGraphicFramePr>
          <p:nvPr>
            <p:extLst>
              <p:ext uri="{D42A27DB-BD31-4B8C-83A1-F6EECF244321}">
                <p14:modId xmlns:p14="http://schemas.microsoft.com/office/powerpoint/2010/main" val="3230434300"/>
              </p:ext>
            </p:extLst>
          </p:nvPr>
        </p:nvGraphicFramePr>
        <p:xfrm>
          <a:off x="1713856" y="4473116"/>
          <a:ext cx="3249946" cy="1219200"/>
        </p:xfrm>
        <a:graphic>
          <a:graphicData uri="http://schemas.openxmlformats.org/drawingml/2006/table">
            <a:tbl>
              <a:tblPr/>
              <a:tblGrid>
                <a:gridCol w="1958846">
                  <a:extLst>
                    <a:ext uri="{9D8B030D-6E8A-4147-A177-3AD203B41FA5}">
                      <a16:colId xmlns:a16="http://schemas.microsoft.com/office/drawing/2014/main" xmlns="" val="20000"/>
                    </a:ext>
                  </a:extLst>
                </a:gridCol>
                <a:gridCol w="1291100">
                  <a:extLst>
                    <a:ext uri="{9D8B030D-6E8A-4147-A177-3AD203B41FA5}">
                      <a16:colId xmlns:a16="http://schemas.microsoft.com/office/drawing/2014/main" xmlns="" val="20001"/>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smtClean="0">
                          <a:solidFill>
                            <a:schemeClr val="tx1"/>
                          </a:solidFill>
                          <a:latin typeface="Huawei Sans" panose="020C0503030203020204" pitchFamily="34" charset="0"/>
                        </a:rPr>
                        <a:t>192.168.0.0/16</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marL="0" algn="ctr" defTabSz="914034"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192.168.2.0/24 </a:t>
                      </a:r>
                      <a:endPar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0">
                <a:tc>
                  <a:txBody>
                    <a:bodyPr/>
                    <a:lstStyle/>
                    <a:p>
                      <a:pPr marL="0" algn="ctr" defTabSz="914034" rtl="0" eaLnBrk="1" fontAlgn="ctr" latinLnBrk="0" hangingPunct="1">
                        <a:lnSpc>
                          <a:spcPct val="100000"/>
                        </a:lnSpc>
                        <a:spcBef>
                          <a:spcPts val="0"/>
                        </a:spcBef>
                        <a:spcAft>
                          <a:spcPts val="0"/>
                        </a:spcAft>
                      </a:pPr>
                      <a:r>
                        <a:rPr lang="en-US" sz="1400" b="1" dirty="0" smtClean="0">
                          <a:solidFill>
                            <a:srgbClr val="EC7061"/>
                          </a:solidFill>
                          <a:latin typeface="Huawei Sans" panose="020C0503030203020204" pitchFamily="34" charset="0"/>
                        </a:rPr>
                        <a:t>192.168.3.0/24</a:t>
                      </a:r>
                      <a:endPar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034" rtl="0" eaLnBrk="1" fontAlgn="ctr" latinLnBrk="0" hangingPunct="1">
                        <a:lnSpc>
                          <a:spcPct val="100000"/>
                        </a:lnSpc>
                        <a:spcBef>
                          <a:spcPts val="0"/>
                        </a:spcBef>
                        <a:spcAft>
                          <a:spcPts val="0"/>
                        </a:spcAft>
                      </a:pPr>
                      <a:r>
                        <a:rPr lang="en-US" sz="1400" b="1" dirty="0" smtClean="0">
                          <a:solidFill>
                            <a:srgbClr val="EC7061"/>
                          </a:solidFill>
                          <a:latin typeface="Huawei Sans" panose="020C0503030203020204" pitchFamily="34" charset="0"/>
                        </a:rPr>
                        <a:t>30.1.1.2</a:t>
                      </a:r>
                      <a:endPar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60" name="下箭头 63"/>
          <p:cNvSpPr/>
          <p:nvPr/>
        </p:nvSpPr>
        <p:spPr>
          <a:xfrm rot="10800000" flipV="1">
            <a:off x="2622244" y="3430893"/>
            <a:ext cx="1080000" cy="635358"/>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55"/>
          <p:cNvSpPr txBox="1"/>
          <p:nvPr/>
        </p:nvSpPr>
        <p:spPr>
          <a:xfrm>
            <a:off x="5180374" y="5381721"/>
            <a:ext cx="1152128" cy="274594"/>
          </a:xfrm>
          <a:prstGeom prst="rect">
            <a:avLst/>
          </a:prstGeom>
          <a:noFill/>
        </p:spPr>
        <p:txBody>
          <a:bodyPr wrap="square" rtlCol="0" anchor="ctr">
            <a:noAutofit/>
          </a:bodyPr>
          <a:lstStyle/>
          <a:p>
            <a:pPr algn="ctr" fontAlgn="ctr"/>
            <a:r>
              <a:rPr lang="en-US" sz="1400" dirty="0" smtClean="0">
                <a:latin typeface="Huawei Sans" panose="020C0503030203020204" pitchFamily="34" charset="0"/>
              </a:rPr>
              <a:t>Match</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Right Arrow 157"/>
          <p:cNvSpPr/>
          <p:nvPr/>
        </p:nvSpPr>
        <p:spPr>
          <a:xfrm flipH="1">
            <a:off x="5064226" y="5391987"/>
            <a:ext cx="365698" cy="258203"/>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矩形 41"/>
          <p:cNvSpPr/>
          <p:nvPr/>
        </p:nvSpPr>
        <p:spPr>
          <a:xfrm>
            <a:off x="1505101" y="3223882"/>
            <a:ext cx="542135" cy="277000"/>
          </a:xfrm>
          <a:prstGeom prst="rect">
            <a:avLst/>
          </a:prstGeom>
        </p:spPr>
        <p:txBody>
          <a:bodyPr wrap="none">
            <a:spAutoFit/>
          </a:bodyPr>
          <a:lstStyle/>
          <a:p>
            <a:pPr lvl="0" algn="ctr" defTabSz="914400" fontAlgn="ctr"/>
            <a:r>
              <a:rPr lang="en-US" sz="1200" b="1" dirty="0" smtClean="0">
                <a:solidFill>
                  <a:prstClr val="black"/>
                </a:solidFill>
                <a:latin typeface="Huawei Sans" panose="020C0503030203020204" pitchFamily="34" charset="0"/>
              </a:rPr>
              <a:t>Data</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p:cNvGrpSpPr/>
          <p:nvPr/>
        </p:nvGrpSpPr>
        <p:grpSpPr>
          <a:xfrm rot="10800000">
            <a:off x="1557416" y="2871460"/>
            <a:ext cx="506136" cy="339795"/>
            <a:chOff x="7383369" y="3528374"/>
            <a:chExt cx="321775" cy="216024"/>
          </a:xfrm>
        </p:grpSpPr>
        <p:sp>
          <p:nvSpPr>
            <p:cNvPr id="59" name="同侧圆角矩形 58"/>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63" name="等腰三角形 62"/>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sp>
        <p:nvSpPr>
          <p:cNvPr id="37" name="云形 36"/>
          <p:cNvSpPr/>
          <p:nvPr/>
        </p:nvSpPr>
        <p:spPr bwMode="auto">
          <a:xfrm>
            <a:off x="978904" y="1898999"/>
            <a:ext cx="1628552" cy="810085"/>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2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1077310" y="1972692"/>
            <a:ext cx="1456848" cy="646331"/>
          </a:xfrm>
          <a:prstGeom prst="rect">
            <a:avLst/>
          </a:prstGeom>
          <a:noFill/>
        </p:spPr>
        <p:txBody>
          <a:bodyPr wrap="square" rtlCol="0">
            <a:spAutoFit/>
          </a:bodyPr>
          <a:lstStyle/>
          <a:p>
            <a:pPr algn="ctr" defTabSz="914400" fontAlgn="ctr"/>
            <a:r>
              <a:rPr lang="en-US" altLang="zh-CN" sz="1200" dirty="0">
                <a:latin typeface="Huawei Sans" panose="020C0503030203020204" pitchFamily="34" charset="0"/>
              </a:rPr>
              <a:t>Destination IP address:</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400" fontAlgn="ctr"/>
            <a:r>
              <a:rPr lang="en-US" altLang="zh-CN" sz="1200" dirty="0" smtClean="0">
                <a:latin typeface="Huawei Sans" panose="020C0503030203020204" pitchFamily="34" charset="0"/>
              </a:rPr>
              <a:t>192.168.3.2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732809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159"/>
          <p:cNvSpPr/>
          <p:nvPr/>
        </p:nvSpPr>
        <p:spPr>
          <a:xfrm flipH="1">
            <a:off x="865974" y="3361495"/>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标题 10"/>
          <p:cNvSpPr>
            <a:spLocks noGrp="1"/>
          </p:cNvSpPr>
          <p:nvPr>
            <p:ph type="title"/>
          </p:nvPr>
        </p:nvSpPr>
        <p:spPr/>
        <p:txBody>
          <a:bodyPr/>
          <a:lstStyle/>
          <a:p>
            <a:r>
              <a:rPr lang="en-US" dirty="0" smtClean="0">
                <a:latin typeface="Huawei Sans" panose="020C0503030203020204" pitchFamily="34" charset="0"/>
              </a:rPr>
              <a:t>Route-based Forwarding Process</a:t>
            </a:r>
            <a:endParaRPr lang="en-US" dirty="0">
              <a:latin typeface="Huawei Sans" panose="020C0503030203020204" pitchFamily="34" charset="0"/>
            </a:endParaRPr>
          </a:p>
        </p:txBody>
      </p:sp>
      <p:cxnSp>
        <p:nvCxnSpPr>
          <p:cNvPr id="47" name="直接连接符 46"/>
          <p:cNvCxnSpPr>
            <a:stCxn id="71" idx="8"/>
            <a:endCxn id="51" idx="1"/>
          </p:cNvCxnSpPr>
          <p:nvPr/>
        </p:nvCxnSpPr>
        <p:spPr bwMode="auto">
          <a:xfrm>
            <a:off x="1865753" y="3683191"/>
            <a:ext cx="845931" cy="34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a:endCxn id="60" idx="1"/>
          </p:cNvCxnSpPr>
          <p:nvPr/>
        </p:nvCxnSpPr>
        <p:spPr bwMode="auto">
          <a:xfrm>
            <a:off x="8511016" y="3682741"/>
            <a:ext cx="656757" cy="385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0" name="矩形 49"/>
          <p:cNvSpPr/>
          <p:nvPr/>
        </p:nvSpPr>
        <p:spPr>
          <a:xfrm>
            <a:off x="2584237" y="3180949"/>
            <a:ext cx="980296" cy="307777"/>
          </a:xfrm>
          <a:prstGeom prst="rect">
            <a:avLst/>
          </a:prstGeom>
        </p:spPr>
        <p:txBody>
          <a:bodyPr wrap="square" anchor="ctr">
            <a:spAutoFit/>
          </a:bodyPr>
          <a:lstStyle/>
          <a:p>
            <a:pPr algn="ctr" fontAlgn="ctr"/>
            <a:r>
              <a:rPr lang="en-US" sz="1400" b="1" dirty="0" smtClean="0">
                <a:latin typeface="Huawei Sans" panose="020C0503030203020204" pitchFamily="34" charset="0"/>
              </a:rPr>
              <a:t>Gateway</a:t>
            </a:r>
            <a:endParaRPr lang="en-US" sz="1400" b="1" dirty="0">
              <a:latin typeface="Huawei Sans" panose="020C0503030203020204" pitchFamily="34" charset="0"/>
            </a:endParaRPr>
          </a:p>
        </p:txBody>
      </p:sp>
      <p:pic>
        <p:nvPicPr>
          <p:cNvPr id="55" name="图片 54" descr="PC.png"/>
          <p:cNvPicPr>
            <a:picLocks noChangeAspect="1"/>
          </p:cNvPicPr>
          <p:nvPr/>
        </p:nvPicPr>
        <p:blipFill>
          <a:blip r:embed="rId3" cstate="print"/>
          <a:stretch>
            <a:fillRect/>
          </a:stretch>
        </p:blipFill>
        <p:spPr>
          <a:xfrm>
            <a:off x="1045994" y="3752892"/>
            <a:ext cx="516826" cy="396922"/>
          </a:xfrm>
          <a:prstGeom prst="rect">
            <a:avLst/>
          </a:prstGeom>
        </p:spPr>
      </p:pic>
      <p:pic>
        <p:nvPicPr>
          <p:cNvPr id="61" name="图片 60" descr="PC.png"/>
          <p:cNvPicPr>
            <a:picLocks noChangeAspect="1"/>
          </p:cNvPicPr>
          <p:nvPr/>
        </p:nvPicPr>
        <p:blipFill>
          <a:blip r:embed="rId3" cstate="print"/>
          <a:stretch>
            <a:fillRect/>
          </a:stretch>
        </p:blipFill>
        <p:spPr>
          <a:xfrm>
            <a:off x="10905112" y="3844790"/>
            <a:ext cx="516826" cy="396922"/>
          </a:xfrm>
          <a:prstGeom prst="rect">
            <a:avLst/>
          </a:prstGeom>
        </p:spPr>
      </p:pic>
      <p:sp>
        <p:nvSpPr>
          <p:cNvPr id="66" name="矩形 65"/>
          <p:cNvSpPr/>
          <p:nvPr/>
        </p:nvSpPr>
        <p:spPr>
          <a:xfrm>
            <a:off x="8921237" y="3152252"/>
            <a:ext cx="1028017" cy="307777"/>
          </a:xfrm>
          <a:prstGeom prst="rect">
            <a:avLst/>
          </a:prstGeom>
        </p:spPr>
        <p:txBody>
          <a:bodyPr wrap="square" anchor="ctr">
            <a:spAutoFit/>
          </a:bodyPr>
          <a:lstStyle/>
          <a:p>
            <a:pPr algn="ctr" fontAlgn="ctr"/>
            <a:r>
              <a:rPr lang="en-US" sz="1400" b="1" dirty="0" smtClean="0">
                <a:latin typeface="Huawei Sans" panose="020C0503030203020204" pitchFamily="34" charset="0"/>
              </a:rPr>
              <a:t>Gateway</a:t>
            </a:r>
            <a:endParaRPr lang="en-US" sz="1400" b="1" dirty="0">
              <a:latin typeface="Huawei Sans" panose="020C0503030203020204" pitchFamily="34" charset="0"/>
            </a:endParaRPr>
          </a:p>
        </p:txBody>
      </p:sp>
      <p:cxnSp>
        <p:nvCxnSpPr>
          <p:cNvPr id="67" name="直接连接符 66"/>
          <p:cNvCxnSpPr>
            <a:stCxn id="51" idx="3"/>
            <a:endCxn id="52" idx="1"/>
          </p:cNvCxnSpPr>
          <p:nvPr/>
        </p:nvCxnSpPr>
        <p:spPr bwMode="auto">
          <a:xfrm>
            <a:off x="3251684" y="3686594"/>
            <a:ext cx="29343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6682529" y="3682741"/>
            <a:ext cx="256114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2651322" y="3913420"/>
            <a:ext cx="648072" cy="307777"/>
          </a:xfrm>
          <a:prstGeom prst="rect">
            <a:avLst/>
          </a:prstGeom>
        </p:spPr>
        <p:txBody>
          <a:bodyPr wrap="square" anchor="ctr">
            <a:spAutoFit/>
          </a:bodyPr>
          <a:lstStyle/>
          <a:p>
            <a:pPr algn="ctr" fontAlgn="ctr"/>
            <a:r>
              <a:rPr lang="en-US" sz="1400" b="1" dirty="0" smtClean="0">
                <a:latin typeface="Huawei Sans" panose="020C0503030203020204" pitchFamily="34" charset="0"/>
              </a:rPr>
              <a:t>R1</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6133390" y="3909790"/>
            <a:ext cx="648072" cy="307777"/>
          </a:xfrm>
          <a:prstGeom prst="rect">
            <a:avLst/>
          </a:prstGeom>
        </p:spPr>
        <p:txBody>
          <a:bodyPr wrap="square" anchor="ctr">
            <a:spAutoFit/>
          </a:bodyPr>
          <a:lstStyle/>
          <a:p>
            <a:pPr algn="ctr" fontAlgn="ctr"/>
            <a:r>
              <a:rPr lang="en-US" sz="1400" b="1" dirty="0" smtClean="0">
                <a:latin typeface="Huawei Sans" panose="020C0503030203020204" pitchFamily="34" charset="0"/>
              </a:rPr>
              <a:t>R2</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9107561" y="3913420"/>
            <a:ext cx="648072" cy="307777"/>
          </a:xfrm>
          <a:prstGeom prst="rect">
            <a:avLst/>
          </a:prstGeom>
        </p:spPr>
        <p:txBody>
          <a:bodyPr wrap="square" anchor="ctr">
            <a:spAutoFit/>
          </a:bodyPr>
          <a:lstStyle/>
          <a:p>
            <a:pPr algn="ctr" fontAlgn="ctr"/>
            <a:r>
              <a:rPr lang="en-US" sz="1400" b="1" dirty="0" smtClean="0">
                <a:latin typeface="Huawei Sans" panose="020C0503030203020204" pitchFamily="34" charset="0"/>
              </a:rPr>
              <a:t>R3</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矩形 93"/>
          <p:cNvSpPr/>
          <p:nvPr/>
        </p:nvSpPr>
        <p:spPr>
          <a:xfrm>
            <a:off x="2072111" y="3356605"/>
            <a:ext cx="660288" cy="276999"/>
          </a:xfrm>
          <a:prstGeom prst="rect">
            <a:avLst/>
          </a:prstGeom>
        </p:spPr>
        <p:txBody>
          <a:bodyPr wrap="square" anchor="ctr">
            <a:spAutoFit/>
          </a:bodyPr>
          <a:lstStyle/>
          <a:p>
            <a:pPr algn="r" fontAlgn="ctr"/>
            <a:r>
              <a:rPr lang="en-US" sz="1200" dirty="0" smtClean="0">
                <a:latin typeface="Huawei Sans" panose="020C0503030203020204" pitchFamily="34" charset="0"/>
              </a:rPr>
              <a:t>GE0/1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6661748" y="3356605"/>
            <a:ext cx="683884" cy="276999"/>
          </a:xfrm>
          <a:prstGeom prst="rect">
            <a:avLst/>
          </a:prstGeom>
        </p:spPr>
        <p:txBody>
          <a:bodyPr wrap="square" anchor="ctr">
            <a:spAutoFit/>
          </a:bodyPr>
          <a:lstStyle/>
          <a:p>
            <a:pPr algn="ctr" fontAlgn="ctr"/>
            <a:r>
              <a:rPr lang="en-US" sz="1200" dirty="0" smtClean="0">
                <a:solidFill>
                  <a:srgbClr val="EC7061"/>
                </a:solidFill>
                <a:latin typeface="Huawei Sans" panose="020C0503030203020204" pitchFamily="34" charset="0"/>
              </a:rPr>
              <a:t>GE0/1</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95"/>
          <p:cNvSpPr/>
          <p:nvPr/>
        </p:nvSpPr>
        <p:spPr>
          <a:xfrm>
            <a:off x="5335564" y="3705535"/>
            <a:ext cx="840010" cy="276999"/>
          </a:xfrm>
          <a:prstGeom prst="rect">
            <a:avLst/>
          </a:prstGeom>
        </p:spPr>
        <p:txBody>
          <a:bodyPr wrap="square" anchor="ctr">
            <a:spAutoFit/>
          </a:bodyPr>
          <a:lstStyle/>
          <a:p>
            <a:pPr algn="r" fontAlgn="ctr"/>
            <a:r>
              <a:rPr lang="en-US" sz="1200" dirty="0" smtClean="0">
                <a:latin typeface="Huawei Sans" panose="020C0503030203020204" pitchFamily="34" charset="0"/>
              </a:rPr>
              <a:t>20.0.1.2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3241514" y="3705535"/>
            <a:ext cx="1163501" cy="276999"/>
          </a:xfrm>
          <a:prstGeom prst="rect">
            <a:avLst/>
          </a:prstGeom>
        </p:spPr>
        <p:txBody>
          <a:bodyPr wrap="square" anchor="ctr">
            <a:spAutoFit/>
          </a:bodyPr>
          <a:lstStyle/>
          <a:p>
            <a:pPr fontAlgn="ctr"/>
            <a:r>
              <a:rPr lang="en-US" sz="1200" dirty="0" smtClean="0">
                <a:latin typeface="Huawei Sans" panose="020C0503030203020204" pitchFamily="34" charset="0"/>
              </a:rPr>
              <a:t>20.0.1.1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矩形 97"/>
          <p:cNvSpPr/>
          <p:nvPr/>
        </p:nvSpPr>
        <p:spPr>
          <a:xfrm>
            <a:off x="6661748" y="3705535"/>
            <a:ext cx="775225" cy="276999"/>
          </a:xfrm>
          <a:prstGeom prst="rect">
            <a:avLst/>
          </a:prstGeom>
        </p:spPr>
        <p:txBody>
          <a:bodyPr wrap="square" anchor="ctr">
            <a:spAutoFit/>
          </a:bodyPr>
          <a:lstStyle/>
          <a:p>
            <a:pPr algn="ctr" fontAlgn="ctr"/>
            <a:r>
              <a:rPr lang="en-US" sz="1200" dirty="0" smtClean="0">
                <a:latin typeface="Huawei Sans" panose="020C0503030203020204" pitchFamily="34" charset="0"/>
              </a:rPr>
              <a:t>30.0.1.1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8432623" y="3705535"/>
            <a:ext cx="758064" cy="276999"/>
          </a:xfrm>
          <a:prstGeom prst="rect">
            <a:avLst/>
          </a:prstGeom>
        </p:spPr>
        <p:txBody>
          <a:bodyPr wrap="square" anchor="ctr">
            <a:spAutoFit/>
          </a:bodyPr>
          <a:lstStyle/>
          <a:p>
            <a:pPr algn="r" fontAlgn="ctr"/>
            <a:r>
              <a:rPr lang="en-US" sz="1200" dirty="0" smtClean="0">
                <a:latin typeface="Huawei Sans" panose="020C0503030203020204" pitchFamily="34" charset="0"/>
              </a:rPr>
              <a:t>30.0.1.2</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矩形 104"/>
          <p:cNvSpPr/>
          <p:nvPr/>
        </p:nvSpPr>
        <p:spPr>
          <a:xfrm>
            <a:off x="3275141" y="3405950"/>
            <a:ext cx="717839" cy="276999"/>
          </a:xfrm>
          <a:prstGeom prst="rect">
            <a:avLst/>
          </a:prstGeom>
        </p:spPr>
        <p:txBody>
          <a:bodyPr wrap="square" anchor="ctr">
            <a:spAutoFit/>
          </a:bodyPr>
          <a:lstStyle/>
          <a:p>
            <a:pPr fontAlgn="ctr"/>
            <a:r>
              <a:rPr lang="en-US" sz="1200" dirty="0" smtClean="0">
                <a:solidFill>
                  <a:srgbClr val="EC7061"/>
                </a:solidFill>
                <a:latin typeface="Huawei Sans" panose="020C0503030203020204" pitchFamily="34" charset="0"/>
              </a:rPr>
              <a:t>GE0/0</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矩形 105"/>
          <p:cNvSpPr/>
          <p:nvPr/>
        </p:nvSpPr>
        <p:spPr>
          <a:xfrm>
            <a:off x="5390700" y="3367665"/>
            <a:ext cx="784874" cy="276999"/>
          </a:xfrm>
          <a:prstGeom prst="rect">
            <a:avLst/>
          </a:prstGeom>
        </p:spPr>
        <p:txBody>
          <a:bodyPr wrap="square" anchor="ctr">
            <a:spAutoFit/>
          </a:bodyPr>
          <a:lstStyle/>
          <a:p>
            <a:pPr algn="r" fontAlgn="ctr"/>
            <a:r>
              <a:rPr lang="en-US" sz="1200" dirty="0" smtClean="0">
                <a:latin typeface="Huawei Sans" panose="020C0503030203020204" pitchFamily="34" charset="0"/>
              </a:rPr>
              <a:t>GE0/0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矩形 106"/>
          <p:cNvSpPr/>
          <p:nvPr/>
        </p:nvSpPr>
        <p:spPr>
          <a:xfrm>
            <a:off x="8529658" y="3356605"/>
            <a:ext cx="661029" cy="276999"/>
          </a:xfrm>
          <a:prstGeom prst="rect">
            <a:avLst/>
          </a:prstGeom>
        </p:spPr>
        <p:txBody>
          <a:bodyPr wrap="square" anchor="ctr">
            <a:spAutoFit/>
          </a:bodyPr>
          <a:lstStyle/>
          <a:p>
            <a:pPr algn="r" fontAlgn="ctr"/>
            <a:r>
              <a:rPr lang="en-US" sz="1200" dirty="0" smtClean="0">
                <a:latin typeface="Huawei Sans" panose="020C0503030203020204" pitchFamily="34" charset="0"/>
              </a:rPr>
              <a:t>GE0/0</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8" name="矩形 107"/>
          <p:cNvSpPr/>
          <p:nvPr/>
        </p:nvSpPr>
        <p:spPr>
          <a:xfrm>
            <a:off x="9662862" y="3356605"/>
            <a:ext cx="703683" cy="276999"/>
          </a:xfrm>
          <a:prstGeom prst="rect">
            <a:avLst/>
          </a:prstGeom>
        </p:spPr>
        <p:txBody>
          <a:bodyPr wrap="square" anchor="ctr">
            <a:spAutoFit/>
          </a:bodyPr>
          <a:lstStyle/>
          <a:p>
            <a:pPr fontAlgn="ctr"/>
            <a:r>
              <a:rPr lang="en-US" sz="1200" dirty="0" smtClean="0">
                <a:solidFill>
                  <a:srgbClr val="EC7061"/>
                </a:solidFill>
                <a:latin typeface="Huawei Sans" panose="020C0503030203020204" pitchFamily="34" charset="0"/>
              </a:rPr>
              <a:t>GE0/1</a:t>
            </a:r>
            <a:endParaRPr lang="en-US" altLang="zh-CN" sz="1200"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6" name="直接连接符 115"/>
          <p:cNvCxnSpPr>
            <a:stCxn id="60" idx="3"/>
            <a:endCxn id="59" idx="21"/>
          </p:cNvCxnSpPr>
          <p:nvPr/>
        </p:nvCxnSpPr>
        <p:spPr bwMode="auto">
          <a:xfrm flipV="1">
            <a:off x="9707773" y="3682949"/>
            <a:ext cx="797826" cy="3645"/>
          </a:xfrm>
          <a:prstGeom prst="line">
            <a:avLst/>
          </a:prstGeom>
          <a:solidFill>
            <a:schemeClr val="accent1"/>
          </a:solidFill>
          <a:ln w="19050" cap="flat" cmpd="sng" algn="ctr">
            <a:solidFill>
              <a:schemeClr val="tx1"/>
            </a:solidFill>
            <a:prstDash val="solid"/>
            <a:round/>
            <a:headEnd type="none" w="med" len="med"/>
            <a:tailEnd type="none" w="med" len="med"/>
          </a:ln>
          <a:effectLst/>
        </p:spPr>
      </p:cxnSp>
      <p:graphicFrame>
        <p:nvGraphicFramePr>
          <p:cNvPr id="63" name="表格 62"/>
          <p:cNvGraphicFramePr>
            <a:graphicFrameLocks noGrp="1"/>
          </p:cNvGraphicFramePr>
          <p:nvPr>
            <p:extLst/>
          </p:nvPr>
        </p:nvGraphicFramePr>
        <p:xfrm>
          <a:off x="1449859" y="4675085"/>
          <a:ext cx="3451923" cy="1589760"/>
        </p:xfrm>
        <a:graphic>
          <a:graphicData uri="http://schemas.openxmlformats.org/drawingml/2006/table">
            <a:tbl>
              <a:tblPr/>
              <a:tblGrid>
                <a:gridCol w="1501547">
                  <a:extLst>
                    <a:ext uri="{9D8B030D-6E8A-4147-A177-3AD203B41FA5}">
                      <a16:colId xmlns:a16="http://schemas.microsoft.com/office/drawing/2014/main" xmlns="" val="20000"/>
                    </a:ext>
                  </a:extLst>
                </a:gridCol>
                <a:gridCol w="933215">
                  <a:extLst>
                    <a:ext uri="{9D8B030D-6E8A-4147-A177-3AD203B41FA5}">
                      <a16:colId xmlns:a16="http://schemas.microsoft.com/office/drawing/2014/main" xmlns="" val="20001"/>
                    </a:ext>
                  </a:extLst>
                </a:gridCol>
                <a:gridCol w="1017161">
                  <a:extLst>
                    <a:ext uri="{9D8B030D-6E8A-4147-A177-3AD203B41FA5}">
                      <a16:colId xmlns:a16="http://schemas.microsoft.com/office/drawing/2014/main" xmlns="" val="20002"/>
                    </a:ext>
                  </a:extLst>
                </a:gridCol>
              </a:tblGrid>
              <a:tr h="288000">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Next Hop</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10.0.1.0/24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fontAlgn="ctr">
                        <a:lnSpc>
                          <a:spcPct val="100000"/>
                        </a:lnSpc>
                        <a:spcBef>
                          <a:spcPts val="0"/>
                        </a:spcBef>
                        <a:spcAft>
                          <a:spcPts val="0"/>
                        </a:spcAft>
                      </a:pPr>
                      <a:r>
                        <a:rPr lang="en-US" sz="1200" b="1" dirty="0" smtClean="0">
                          <a:solidFill>
                            <a:srgbClr val="EC7061"/>
                          </a:solidFill>
                          <a:latin typeface="Huawei Sans" panose="020C0503030203020204" pitchFamily="34" charset="0"/>
                        </a:rPr>
                        <a:t>40.0.1.0/24</a:t>
                      </a:r>
                      <a:endParaRPr lang="en-US" sz="1200" b="1" dirty="0">
                        <a:solidFill>
                          <a:srgbClr val="EC706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b="1" dirty="0" smtClean="0">
                          <a:solidFill>
                            <a:srgbClr val="EC7061"/>
                          </a:solidFill>
                          <a:latin typeface="Huawei Sans" panose="020C0503030203020204" pitchFamily="34" charset="0"/>
                        </a:rPr>
                        <a:t>20.0.1.2</a:t>
                      </a:r>
                      <a:endPar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b="1" dirty="0" smtClean="0">
                          <a:solidFill>
                            <a:srgbClr val="EC7061"/>
                          </a:solidFill>
                          <a:latin typeface="Huawei Sans" panose="020C0503030203020204" pitchFamily="34" charset="0"/>
                        </a:rPr>
                        <a:t>GE0/0</a:t>
                      </a:r>
                      <a:endParaRPr lang="en-US" altLang="zh-CN" sz="1200" b="1"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5" name="表格 64"/>
          <p:cNvGraphicFramePr>
            <a:graphicFrameLocks noGrp="1"/>
          </p:cNvGraphicFramePr>
          <p:nvPr>
            <p:extLst>
              <p:ext uri="{D42A27DB-BD31-4B8C-83A1-F6EECF244321}">
                <p14:modId xmlns:p14="http://schemas.microsoft.com/office/powerpoint/2010/main" val="1538769106"/>
              </p:ext>
            </p:extLst>
          </p:nvPr>
        </p:nvGraphicFramePr>
        <p:xfrm>
          <a:off x="4555524" y="1294641"/>
          <a:ext cx="3421030" cy="1589760"/>
        </p:xfrm>
        <a:graphic>
          <a:graphicData uri="http://schemas.openxmlformats.org/drawingml/2006/table">
            <a:tbl>
              <a:tblPr/>
              <a:tblGrid>
                <a:gridCol w="1488108">
                  <a:extLst>
                    <a:ext uri="{9D8B030D-6E8A-4147-A177-3AD203B41FA5}">
                      <a16:colId xmlns:a16="http://schemas.microsoft.com/office/drawing/2014/main" xmlns="" val="20000"/>
                    </a:ext>
                  </a:extLst>
                </a:gridCol>
                <a:gridCol w="924864">
                  <a:extLst>
                    <a:ext uri="{9D8B030D-6E8A-4147-A177-3AD203B41FA5}">
                      <a16:colId xmlns:a16="http://schemas.microsoft.com/office/drawing/2014/main" xmlns="" val="20001"/>
                    </a:ext>
                  </a:extLst>
                </a:gridCol>
                <a:gridCol w="1008058">
                  <a:extLst>
                    <a:ext uri="{9D8B030D-6E8A-4147-A177-3AD203B41FA5}">
                      <a16:colId xmlns:a16="http://schemas.microsoft.com/office/drawing/2014/main" xmlns="" val="20002"/>
                    </a:ext>
                  </a:extLst>
                </a:gridCol>
              </a:tblGrid>
              <a:tr h="288000">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Next Hop</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20.0.1.0/24</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40.0.1.0/24</a:t>
                      </a:r>
                      <a:endParaRPr lang="en-US" sz="1200" b="1" dirty="0">
                        <a:solidFill>
                          <a:srgbClr val="EC706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30.0.1.2</a:t>
                      </a:r>
                      <a:endPar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GE0/1</a:t>
                      </a:r>
                      <a:endPar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69" name="表格 68"/>
          <p:cNvGraphicFramePr>
            <a:graphicFrameLocks noGrp="1"/>
          </p:cNvGraphicFramePr>
          <p:nvPr>
            <p:extLst/>
          </p:nvPr>
        </p:nvGraphicFramePr>
        <p:xfrm>
          <a:off x="7727092" y="4687136"/>
          <a:ext cx="3367949" cy="1572648"/>
        </p:xfrm>
        <a:graphic>
          <a:graphicData uri="http://schemas.openxmlformats.org/drawingml/2006/table">
            <a:tbl>
              <a:tblPr/>
              <a:tblGrid>
                <a:gridCol w="1465019">
                  <a:extLst>
                    <a:ext uri="{9D8B030D-6E8A-4147-A177-3AD203B41FA5}">
                      <a16:colId xmlns:a16="http://schemas.microsoft.com/office/drawing/2014/main" xmlns="" val="20000"/>
                    </a:ext>
                  </a:extLst>
                </a:gridCol>
                <a:gridCol w="910513">
                  <a:extLst>
                    <a:ext uri="{9D8B030D-6E8A-4147-A177-3AD203B41FA5}">
                      <a16:colId xmlns:a16="http://schemas.microsoft.com/office/drawing/2014/main" xmlns="" val="20001"/>
                    </a:ext>
                  </a:extLst>
                </a:gridCol>
                <a:gridCol w="992417">
                  <a:extLst>
                    <a:ext uri="{9D8B030D-6E8A-4147-A177-3AD203B41FA5}">
                      <a16:colId xmlns:a16="http://schemas.microsoft.com/office/drawing/2014/main" xmlns="" val="20002"/>
                    </a:ext>
                  </a:extLst>
                </a:gridCol>
              </a:tblGrid>
              <a:tr h="288000">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Next Hop</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70888">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40.0.1.0/24</a:t>
                      </a:r>
                      <a:endPar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40.0.1.1</a:t>
                      </a:r>
                      <a:endPar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200" b="1" dirty="0" smtClean="0">
                          <a:solidFill>
                            <a:srgbClr val="EC7061"/>
                          </a:solidFill>
                          <a:latin typeface="Huawei Sans" panose="020C0503030203020204" pitchFamily="34" charset="0"/>
                        </a:rPr>
                        <a:t>GE0/1</a:t>
                      </a:r>
                      <a:endParaRPr lang="en-US" altLang="zh-CN" sz="12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20.0.1.0/24</a:t>
                      </a:r>
                      <a:endParaRPr lang="en-US" sz="12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30.0.1.1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 name="文本框 1">
            <a:extLst>
              <a:ext uri="{FF2B5EF4-FFF2-40B4-BE49-F238E27FC236}">
                <a16:creationId xmlns:a16="http://schemas.microsoft.com/office/drawing/2014/main" xmlns="" id="{EAF6529E-DE85-4B86-A959-6F5E1FD7D2F2}"/>
              </a:ext>
            </a:extLst>
          </p:cNvPr>
          <p:cNvSpPr txBox="1"/>
          <p:nvPr/>
        </p:nvSpPr>
        <p:spPr>
          <a:xfrm>
            <a:off x="864584" y="3513316"/>
            <a:ext cx="955711" cy="276999"/>
          </a:xfrm>
          <a:prstGeom prst="rect">
            <a:avLst/>
          </a:prstGeom>
          <a:noFill/>
        </p:spPr>
        <p:txBody>
          <a:bodyPr wrap="none" rtlCol="0" anchor="ctr">
            <a:spAutoFit/>
          </a:bodyPr>
          <a:lstStyle/>
          <a:p>
            <a:pPr algn="ctr" fontAlgn="ctr"/>
            <a:r>
              <a:rPr lang="en-US" sz="1200" dirty="0" smtClean="0">
                <a:latin typeface="Huawei Sans" panose="020C0503030203020204" pitchFamily="34" charset="0"/>
              </a:rPr>
              <a:t>10.0.1.0/24</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Freeform 159"/>
          <p:cNvSpPr/>
          <p:nvPr/>
        </p:nvSpPr>
        <p:spPr>
          <a:xfrm flipH="1">
            <a:off x="4223792"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Freeform 159"/>
          <p:cNvSpPr/>
          <p:nvPr/>
        </p:nvSpPr>
        <p:spPr>
          <a:xfrm flipH="1">
            <a:off x="10505599" y="33526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10558000" y="3513316"/>
            <a:ext cx="955711" cy="276999"/>
          </a:xfrm>
          <a:prstGeom prst="rect">
            <a:avLst/>
          </a:prstGeom>
        </p:spPr>
        <p:txBody>
          <a:bodyPr wrap="none" anchor="ctr">
            <a:spAutoFit/>
          </a:bodyPr>
          <a:lstStyle/>
          <a:p>
            <a:pPr lvl="0" algn="ctr" fontAlgn="ctr"/>
            <a:r>
              <a:rPr lang="en-US" sz="1200" dirty="0" smtClean="0">
                <a:solidFill>
                  <a:prstClr val="black"/>
                </a:solidFill>
                <a:latin typeface="Huawei Sans" panose="020C0503030203020204" pitchFamily="34" charset="0"/>
              </a:rPr>
              <a:t>40.0.1.0/24</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Freeform 159"/>
          <p:cNvSpPr/>
          <p:nvPr/>
        </p:nvSpPr>
        <p:spPr>
          <a:xfrm flipH="1">
            <a:off x="7500156" y="3339979"/>
            <a:ext cx="999779" cy="47107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7545471" y="3513316"/>
            <a:ext cx="955710" cy="276999"/>
          </a:xfrm>
          <a:prstGeom prst="rect">
            <a:avLst/>
          </a:prstGeom>
        </p:spPr>
        <p:txBody>
          <a:bodyPr wrap="none" anchor="ctr">
            <a:spAutoFit/>
          </a:bodyPr>
          <a:lstStyle/>
          <a:p>
            <a:pPr lvl="0" algn="ctr" fontAlgn="ctr"/>
            <a:r>
              <a:rPr lang="en-US" sz="1200" dirty="0" smtClean="0">
                <a:solidFill>
                  <a:prstClr val="black"/>
                </a:solidFill>
                <a:latin typeface="Huawei Sans" panose="020C0503030203020204" pitchFamily="34" charset="0"/>
              </a:rPr>
              <a:t>30.0.1.0/24</a:t>
            </a:r>
            <a:endParaRPr lang="en-US" sz="1200" dirty="0">
              <a:solidFill>
                <a:prstClr val="black"/>
              </a:solidFill>
              <a:latin typeface="Huawei Sans" panose="020C0503030203020204" pitchFamily="34" charset="0"/>
            </a:endParaRPr>
          </a:p>
        </p:txBody>
      </p:sp>
      <p:sp>
        <p:nvSpPr>
          <p:cNvPr id="3" name="矩形 2"/>
          <p:cNvSpPr/>
          <p:nvPr/>
        </p:nvSpPr>
        <p:spPr>
          <a:xfrm>
            <a:off x="4233103" y="3513316"/>
            <a:ext cx="955710" cy="276999"/>
          </a:xfrm>
          <a:prstGeom prst="rect">
            <a:avLst/>
          </a:prstGeom>
        </p:spPr>
        <p:txBody>
          <a:bodyPr wrap="none" anchor="ctr">
            <a:spAutoFit/>
          </a:bodyPr>
          <a:lstStyle/>
          <a:p>
            <a:pPr lvl="0" algn="ctr" fontAlgn="ctr"/>
            <a:r>
              <a:rPr lang="en-US" sz="1200" dirty="0" smtClean="0">
                <a:solidFill>
                  <a:prstClr val="black"/>
                </a:solidFill>
                <a:latin typeface="Huawei Sans" panose="020C0503030203020204" pitchFamily="34" charset="0"/>
              </a:rPr>
              <a:t>20.0.1.0/24</a:t>
            </a:r>
            <a:endParaRPr lang="en-US" altLang="zh-CN" sz="12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箭头连接符 48"/>
          <p:cNvCxnSpPr/>
          <p:nvPr/>
        </p:nvCxnSpPr>
        <p:spPr bwMode="auto">
          <a:xfrm>
            <a:off x="6096000" y="4333236"/>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pic>
        <p:nvPicPr>
          <p:cNvPr id="51"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2711684" y="3465685"/>
            <a:ext cx="540000" cy="441818"/>
          </a:xfrm>
          <a:prstGeom prst="rect">
            <a:avLst/>
          </a:prstGeom>
          <a:noFill/>
        </p:spPr>
      </p:pic>
      <p:pic>
        <p:nvPicPr>
          <p:cNvPr id="5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6186040" y="3465685"/>
            <a:ext cx="540000" cy="441818"/>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9167773" y="3465685"/>
            <a:ext cx="540000" cy="441818"/>
          </a:xfrm>
          <a:prstGeom prst="rect">
            <a:avLst/>
          </a:prstGeom>
          <a:noFill/>
        </p:spPr>
      </p:pic>
      <p:sp>
        <p:nvSpPr>
          <p:cNvPr id="62" name="矩形 61"/>
          <p:cNvSpPr/>
          <p:nvPr/>
        </p:nvSpPr>
        <p:spPr>
          <a:xfrm>
            <a:off x="1568898" y="3705535"/>
            <a:ext cx="1163501" cy="276999"/>
          </a:xfrm>
          <a:prstGeom prst="rect">
            <a:avLst/>
          </a:prstGeom>
        </p:spPr>
        <p:txBody>
          <a:bodyPr wrap="square" anchor="ctr">
            <a:spAutoFit/>
          </a:bodyPr>
          <a:lstStyle/>
          <a:p>
            <a:pPr algn="r" fontAlgn="ctr"/>
            <a:r>
              <a:rPr lang="en-US" sz="1200" dirty="0" smtClean="0">
                <a:latin typeface="Huawei Sans" panose="020C0503030203020204" pitchFamily="34" charset="0"/>
              </a:rPr>
              <a:t>10.0.1.1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矩形 63"/>
          <p:cNvSpPr/>
          <p:nvPr/>
        </p:nvSpPr>
        <p:spPr>
          <a:xfrm>
            <a:off x="9662862" y="3705535"/>
            <a:ext cx="758064" cy="276999"/>
          </a:xfrm>
          <a:prstGeom prst="rect">
            <a:avLst/>
          </a:prstGeom>
        </p:spPr>
        <p:txBody>
          <a:bodyPr wrap="square" anchor="ctr">
            <a:spAutoFit/>
          </a:bodyPr>
          <a:lstStyle/>
          <a:p>
            <a:pPr fontAlgn="ctr"/>
            <a:r>
              <a:rPr lang="en-US" sz="1200" dirty="0" smtClean="0">
                <a:latin typeface="Huawei Sans" panose="020C0503030203020204" pitchFamily="34" charset="0"/>
              </a:rPr>
              <a:t>40.0.1.1</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组合 69"/>
          <p:cNvGrpSpPr/>
          <p:nvPr/>
        </p:nvGrpSpPr>
        <p:grpSpPr>
          <a:xfrm>
            <a:off x="571199" y="1685657"/>
            <a:ext cx="1694208" cy="1601883"/>
            <a:chOff x="7011351" y="1101367"/>
            <a:chExt cx="1161121" cy="1185696"/>
          </a:xfrm>
        </p:grpSpPr>
        <p:sp>
          <p:nvSpPr>
            <p:cNvPr id="72" name="矩形 71"/>
            <p:cNvSpPr/>
            <p:nvPr/>
          </p:nvSpPr>
          <p:spPr>
            <a:xfrm>
              <a:off x="7371979" y="2082031"/>
              <a:ext cx="371551" cy="205032"/>
            </a:xfrm>
            <a:prstGeom prst="rect">
              <a:avLst/>
            </a:prstGeom>
          </p:spPr>
          <p:txBody>
            <a:bodyPr wrap="none" anchor="ctr">
              <a:spAutoFit/>
            </a:bodyPr>
            <a:lstStyle/>
            <a:p>
              <a:pPr lvl="0" algn="ctr" defTabSz="914400" fontAlgn="ctr"/>
              <a:r>
                <a:rPr lang="en-US" sz="1200" b="1" dirty="0" smtClean="0">
                  <a:solidFill>
                    <a:prstClr val="black"/>
                  </a:solidFill>
                  <a:latin typeface="Huawei Sans" panose="020C0503030203020204" pitchFamily="34" charset="0"/>
                </a:rPr>
                <a:t>Data</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云形 74"/>
            <p:cNvSpPr/>
            <p:nvPr/>
          </p:nvSpPr>
          <p:spPr bwMode="auto">
            <a:xfrm>
              <a:off x="7011351" y="1101367"/>
              <a:ext cx="1161121" cy="599616"/>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buClrTx/>
                <a:buSzTx/>
                <a:buFontTx/>
                <a:buNone/>
                <a:tabLst/>
              </a:pPr>
              <a:r>
                <a:rPr lang="en-US" sz="1200" dirty="0" smtClean="0">
                  <a:latin typeface="Huawei Sans" panose="020C0503030203020204" pitchFamily="34" charset="0"/>
                </a:rPr>
                <a:t>Destination IP address:</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defTabSz="914400" fontAlgn="ctr"/>
              <a:r>
                <a:rPr lang="en-US" altLang="zh-CN" sz="1200" dirty="0" smtClean="0">
                  <a:latin typeface="Huawei Sans" panose="020C0503030203020204" pitchFamily="34" charset="0"/>
                </a:rPr>
                <a:t>40.0.1</a:t>
              </a:r>
              <a:r>
                <a:rPr lang="en-US" sz="1200" dirty="0" smtClean="0">
                  <a:solidFill>
                    <a:schemeClr val="tx1"/>
                  </a:solidFill>
                  <a:latin typeface="Huawei Sans" panose="020C0503030203020204" pitchFamily="34" charset="0"/>
                </a:rPr>
                <a:t>.2</a:t>
              </a:r>
              <a:endParaRPr kumimoji="0" lang="en-US" altLang="zh-CN" sz="120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77" name="组合 76"/>
          <p:cNvGrpSpPr/>
          <p:nvPr/>
        </p:nvGrpSpPr>
        <p:grpSpPr>
          <a:xfrm rot="10800000">
            <a:off x="1149709" y="2658118"/>
            <a:ext cx="506136" cy="339795"/>
            <a:chOff x="7383369" y="3528374"/>
            <a:chExt cx="321775" cy="216024"/>
          </a:xfrm>
        </p:grpSpPr>
        <p:sp>
          <p:nvSpPr>
            <p:cNvPr id="78" name="同侧圆角矩形 77"/>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79" name="等腰三角形 78"/>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sp>
        <p:nvSpPr>
          <p:cNvPr id="80" name="等腰三角形 79"/>
          <p:cNvSpPr/>
          <p:nvPr/>
        </p:nvSpPr>
        <p:spPr>
          <a:xfrm>
            <a:off x="7949769" y="4192278"/>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ct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27" name="直接箭头连接符 126"/>
          <p:cNvCxnSpPr/>
          <p:nvPr/>
        </p:nvCxnSpPr>
        <p:spPr bwMode="auto">
          <a:xfrm>
            <a:off x="10129656" y="4316145"/>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4" name="文本框 3"/>
          <p:cNvSpPr txBox="1"/>
          <p:nvPr/>
        </p:nvSpPr>
        <p:spPr>
          <a:xfrm>
            <a:off x="8465196" y="4405082"/>
            <a:ext cx="2180752" cy="307777"/>
          </a:xfrm>
          <a:prstGeom prst="rect">
            <a:avLst/>
          </a:prstGeom>
          <a:noFill/>
        </p:spPr>
        <p:txBody>
          <a:bodyPr wrap="square" rtlCol="0" anchor="ctr">
            <a:spAutoFit/>
          </a:bodyPr>
          <a:lstStyle/>
          <a:p>
            <a:pPr algn="ctr" fontAlgn="ctr"/>
            <a:r>
              <a:rPr lang="en-US" sz="1400" b="1" dirty="0" smtClean="0">
                <a:latin typeface="Huawei Sans" panose="020C0503030203020204" pitchFamily="34" charset="0"/>
              </a:rPr>
              <a:t>IP routing table of R3</a:t>
            </a:r>
            <a:endParaRPr lang="en-US" altLang="zh-CN" sz="1400" dirty="0">
              <a:latin typeface="Huawei Sans" panose="020C0503030203020204" pitchFamily="34" charset="0"/>
            </a:endParaRPr>
          </a:p>
        </p:txBody>
      </p:sp>
      <p:sp>
        <p:nvSpPr>
          <p:cNvPr id="82" name="等腰三角形 81"/>
          <p:cNvSpPr/>
          <p:nvPr/>
        </p:nvSpPr>
        <p:spPr>
          <a:xfrm>
            <a:off x="1562820" y="4170082"/>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ct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文本框 82"/>
          <p:cNvSpPr txBox="1"/>
          <p:nvPr/>
        </p:nvSpPr>
        <p:spPr>
          <a:xfrm>
            <a:off x="2171787" y="4374287"/>
            <a:ext cx="2010316" cy="307777"/>
          </a:xfrm>
          <a:prstGeom prst="rect">
            <a:avLst/>
          </a:prstGeom>
          <a:noFill/>
        </p:spPr>
        <p:txBody>
          <a:bodyPr wrap="square" rtlCol="0" anchor="ctr">
            <a:spAutoFit/>
          </a:bodyPr>
          <a:lstStyle/>
          <a:p>
            <a:pPr algn="ctr" fontAlgn="ctr"/>
            <a:r>
              <a:rPr lang="en-US" sz="1400" dirty="0" smtClean="0">
                <a:latin typeface="Huawei Sans" panose="020C0503030203020204" pitchFamily="34" charset="0"/>
              </a:rPr>
              <a:t>IP routing table of R1</a:t>
            </a:r>
            <a:endParaRPr lang="en-US" altLang="zh-CN" sz="1400" dirty="0">
              <a:latin typeface="Huawei Sans" panose="020C0503030203020204" pitchFamily="34" charset="0"/>
            </a:endParaRPr>
          </a:p>
        </p:txBody>
      </p:sp>
      <p:cxnSp>
        <p:nvCxnSpPr>
          <p:cNvPr id="120" name="直接箭头连接符 119"/>
          <p:cNvCxnSpPr/>
          <p:nvPr/>
        </p:nvCxnSpPr>
        <p:spPr bwMode="auto">
          <a:xfrm>
            <a:off x="1865753" y="4326763"/>
            <a:ext cx="612068" cy="0"/>
          </a:xfrm>
          <a:prstGeom prst="straightConnector1">
            <a:avLst/>
          </a:prstGeom>
          <a:solidFill>
            <a:schemeClr val="accent1"/>
          </a:solidFill>
          <a:ln w="25400" cap="flat" cmpd="sng" algn="ctr">
            <a:solidFill>
              <a:srgbClr val="00B0F0"/>
            </a:solidFill>
            <a:prstDash val="solid"/>
            <a:round/>
            <a:headEnd type="none" w="med" len="med"/>
            <a:tailEnd type="triangle"/>
          </a:ln>
          <a:effectLst/>
        </p:spPr>
      </p:cxnSp>
      <p:sp>
        <p:nvSpPr>
          <p:cNvPr id="84" name="等腰三角形 83"/>
          <p:cNvSpPr/>
          <p:nvPr/>
        </p:nvSpPr>
        <p:spPr>
          <a:xfrm flipV="1">
            <a:off x="4901783" y="2927305"/>
            <a:ext cx="3135613"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ct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文本框 84"/>
          <p:cNvSpPr txBox="1"/>
          <p:nvPr/>
        </p:nvSpPr>
        <p:spPr>
          <a:xfrm>
            <a:off x="5360384" y="2878168"/>
            <a:ext cx="2099776" cy="307777"/>
          </a:xfrm>
          <a:prstGeom prst="rect">
            <a:avLst/>
          </a:prstGeom>
          <a:noFill/>
        </p:spPr>
        <p:txBody>
          <a:bodyPr wrap="square" rtlCol="0" anchor="ctr">
            <a:spAutoFit/>
          </a:bodyPr>
          <a:lstStyle/>
          <a:p>
            <a:pPr algn="ctr" fontAlgn="ctr"/>
            <a:r>
              <a:rPr lang="en-US" sz="1400" dirty="0" smtClean="0">
                <a:latin typeface="Huawei Sans" panose="020C0503030203020204" pitchFamily="34" charset="0"/>
              </a:rPr>
              <a:t>IP routing table of R2</a:t>
            </a:r>
            <a:endParaRPr lang="en-US" altLang="zh-CN" sz="1400" dirty="0">
              <a:latin typeface="Huawei Sans" panose="020C0503030203020204" pitchFamily="34" charset="0"/>
            </a:endParaRPr>
          </a:p>
        </p:txBody>
      </p:sp>
    </p:spTree>
    <p:extLst>
      <p:ext uri="{BB962C8B-B14F-4D97-AF65-F5344CB8AC3E}">
        <p14:creationId xmlns:p14="http://schemas.microsoft.com/office/powerpoint/2010/main" val="4114466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marL="265113" indent="-265113">
              <a:buSzPct val="100000"/>
              <a:buFont typeface="Arial" panose="020B0604020202020204" pitchFamily="34" charset="0"/>
              <a:buChar char="•"/>
            </a:pPr>
            <a:r>
              <a:rPr lang="en-US" altLang="zh-CN" sz="1800">
                <a:solidFill>
                  <a:prstClr val="black"/>
                </a:solidFill>
              </a:rPr>
              <a:t>When a router obtains routes to the same destination subnet with the same mask from different routing protocols, the router prefers the route with the lowest preference value of these routing protocols. If these routes are learned from the same routing protocol, the router prefers the route with the lowest cost. In summary, only the optimal route is installed in the IP routing table.</a:t>
            </a:r>
            <a:endParaRPr lang="en-US" altLang="zh-CN" sz="1800" kern="0">
              <a:solidFill>
                <a:prstClr val="black"/>
              </a:solidFill>
              <a:cs typeface="Arial" panose="020B0604020202020204" pitchFamily="34" charset="0"/>
              <a:sym typeface="Huawei Sans" panose="020C0503030203020204" pitchFamily="34" charset="0"/>
            </a:endParaRPr>
          </a:p>
          <a:p>
            <a:pPr marL="265113" indent="-265113">
              <a:buSzPct val="100000"/>
              <a:buFont typeface="Arial" panose="020B0604020202020204" pitchFamily="34" charset="0"/>
              <a:buChar char="•"/>
            </a:pPr>
            <a:r>
              <a:rPr lang="en-US" altLang="zh-CN" sz="1800">
                <a:solidFill>
                  <a:prstClr val="black"/>
                </a:solidFill>
              </a:rPr>
              <a:t>When a router receives a packet, it searches its IP routing table for the outbound interface and next hop based on the destination IP address of the packet. If it finds a matching routing entry, it forwards the packet according to the outbound interface and next hop specified by this entry. Otherwise, it discards the packet.</a:t>
            </a:r>
            <a:endParaRPr lang="en-US" altLang="zh-CN" sz="1800" kern="0">
              <a:solidFill>
                <a:prstClr val="black"/>
              </a:solidFill>
              <a:cs typeface="Arial" panose="020B0604020202020204" pitchFamily="34" charset="0"/>
              <a:sym typeface="Huawei Sans" panose="020C0503030203020204" pitchFamily="34" charset="0"/>
            </a:endParaRPr>
          </a:p>
          <a:p>
            <a:pPr marL="265113" indent="-265113">
              <a:buSzPct val="100000"/>
              <a:buFont typeface="Arial" panose="020B0604020202020204" pitchFamily="34" charset="0"/>
              <a:buChar char="•"/>
            </a:pPr>
            <a:r>
              <a:rPr lang="en-US" altLang="zh-CN" sz="1800">
                <a:solidFill>
                  <a:prstClr val="black"/>
                </a:solidFill>
              </a:rPr>
              <a:t>Packets are forwarded hop by hop. Therefore, all the routers along the path from the source to the destination must have routes destined for the destination. Otherwise, packet loss occurs.</a:t>
            </a:r>
          </a:p>
          <a:p>
            <a:pPr marL="265113" indent="-265113">
              <a:buSzPct val="100000"/>
              <a:buFont typeface="Arial" panose="020B0604020202020204" pitchFamily="34" charset="0"/>
              <a:buChar char="•"/>
            </a:pPr>
            <a:r>
              <a:rPr lang="en-US" altLang="zh-CN" sz="1800">
                <a:solidFill>
                  <a:prstClr val="black"/>
                </a:solidFill>
              </a:rPr>
              <a:t>Data communication is bidirectional. Therefore, both forward and backward routes must be available.</a:t>
            </a:r>
          </a:p>
          <a:p>
            <a:endParaRPr lang="zh-CN" altLang="en-US" sz="1800"/>
          </a:p>
        </p:txBody>
      </p:sp>
      <p:sp>
        <p:nvSpPr>
          <p:cNvPr id="2" name="标题 1"/>
          <p:cNvSpPr>
            <a:spLocks noGrp="1"/>
          </p:cNvSpPr>
          <p:nvPr>
            <p:ph type="title"/>
          </p:nvPr>
        </p:nvSpPr>
        <p:spPr/>
        <p:txBody>
          <a:bodyPr/>
          <a:lstStyle/>
          <a:p>
            <a:r>
              <a:rPr lang="en-US" dirty="0" smtClean="0">
                <a:latin typeface="Huawei Sans" panose="020C0503030203020204" pitchFamily="34" charset="0"/>
              </a:rPr>
              <a:t>Summary of the IP Routing Table</a:t>
            </a:r>
            <a:endParaRPr lang="en-US" dirty="0">
              <a:latin typeface="Huawei Sans" panose="020C0503030203020204" pitchFamily="34" charset="0"/>
            </a:endParaRPr>
          </a:p>
        </p:txBody>
      </p:sp>
      <p:sp>
        <p:nvSpPr>
          <p:cNvPr id="3" name="Content Placeholder 2"/>
          <p:cNvSpPr txBox="1">
            <a:spLocks/>
          </p:cNvSpPr>
          <p:nvPr/>
        </p:nvSpPr>
        <p:spPr>
          <a:xfrm>
            <a:off x="446087" y="1249726"/>
            <a:ext cx="11459401" cy="5132024"/>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marL="265113" indent="-265113" fontAlgn="ctr">
              <a:buClrTx/>
              <a:buSzPct val="100000"/>
              <a:buFont typeface="Arial" panose="020B0604020202020204" pitchFamily="34" charset="0"/>
              <a:buChar char="•"/>
            </a:pPr>
            <a:endParaRPr lang="en-US" sz="1800" dirty="0">
              <a:solidFill>
                <a:prstClr val="black"/>
              </a:solidFill>
              <a:latin typeface="Huawei Sans" panose="020C0503030203020204" pitchFamily="34" charset="0"/>
            </a:endParaRPr>
          </a:p>
        </p:txBody>
      </p:sp>
    </p:spTree>
    <p:extLst>
      <p:ext uri="{BB962C8B-B14F-4D97-AF65-F5344CB8AC3E}">
        <p14:creationId xmlns:p14="http://schemas.microsoft.com/office/powerpoint/2010/main" val="4185829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Overview of IP Routing</a:t>
            </a:r>
            <a:endParaRPr lang="en-US" altLang="zh-CN" smtClean="0">
              <a:solidFill>
                <a:schemeClr val="bg1">
                  <a:lumMod val="50000"/>
                </a:schemeClr>
              </a:solidFill>
              <a:sym typeface="Huawei Sans" panose="020C0503030203020204" pitchFamily="34" charset="0"/>
            </a:endParaRPr>
          </a:p>
          <a:p>
            <a:r>
              <a:rPr lang="en-US" b="1" smtClean="0"/>
              <a:t>Static Routing</a:t>
            </a:r>
            <a:endParaRPr lang="en-US" altLang="zh-CN" b="1" smtClean="0">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171196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Application Scenarios of Static Routes</a:t>
            </a:r>
            <a:endParaRPr lang="en-US" dirty="0">
              <a:latin typeface="Huawei Sans" panose="020C0503030203020204" pitchFamily="34" charset="0"/>
            </a:endParaRPr>
          </a:p>
        </p:txBody>
      </p:sp>
      <p:sp>
        <p:nvSpPr>
          <p:cNvPr id="42" name="矩形 41"/>
          <p:cNvSpPr/>
          <p:nvPr/>
        </p:nvSpPr>
        <p:spPr>
          <a:xfrm>
            <a:off x="3561652" y="3131082"/>
            <a:ext cx="1190550" cy="523220"/>
          </a:xfrm>
          <a:prstGeom prst="rect">
            <a:avLst/>
          </a:prstGeom>
        </p:spPr>
        <p:txBody>
          <a:bodyPr wrap="square">
            <a:spAutoFit/>
          </a:bodyPr>
          <a:lstStyle/>
          <a:p>
            <a:pPr fontAlgn="ctr"/>
            <a:r>
              <a:rPr lang="en-US" sz="1400" dirty="0" smtClean="0">
                <a:latin typeface="Huawei Sans" panose="020C0503030203020204" pitchFamily="34" charset="0"/>
              </a:rPr>
              <a:t>GE0/0/1</a:t>
            </a:r>
          </a:p>
          <a:p>
            <a:pP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6" name="矩形 45"/>
          <p:cNvSpPr/>
          <p:nvPr/>
        </p:nvSpPr>
        <p:spPr>
          <a:xfrm>
            <a:off x="1738944" y="2582906"/>
            <a:ext cx="1274885" cy="523220"/>
          </a:xfrm>
          <a:prstGeom prst="rect">
            <a:avLst/>
          </a:prstGeom>
        </p:spPr>
        <p:txBody>
          <a:bodyPr wrap="squar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4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96069" y="2888440"/>
            <a:ext cx="580540" cy="474987"/>
          </a:xfrm>
          <a:prstGeom prst="rect">
            <a:avLst/>
          </a:prstGeom>
          <a:noFill/>
        </p:spPr>
      </p:pic>
      <p:pic>
        <p:nvPicPr>
          <p:cNvPr id="4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332742" y="2888440"/>
            <a:ext cx="580540" cy="474987"/>
          </a:xfrm>
          <a:prstGeom prst="rect">
            <a:avLst/>
          </a:prstGeom>
          <a:noFill/>
        </p:spPr>
      </p:pic>
      <p:pic>
        <p:nvPicPr>
          <p:cNvPr id="4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59396" y="2888440"/>
            <a:ext cx="580540" cy="474987"/>
          </a:xfrm>
          <a:prstGeom prst="rect">
            <a:avLst/>
          </a:prstGeom>
          <a:noFill/>
        </p:spPr>
      </p:pic>
      <p:sp>
        <p:nvSpPr>
          <p:cNvPr id="50" name="矩形 49"/>
          <p:cNvSpPr/>
          <p:nvPr/>
        </p:nvSpPr>
        <p:spPr>
          <a:xfrm>
            <a:off x="4128720" y="2582906"/>
            <a:ext cx="1180958" cy="523220"/>
          </a:xfrm>
          <a:prstGeom prst="rect">
            <a:avLst/>
          </a:prstGeom>
        </p:spPr>
        <p:txBody>
          <a:bodyPr wrap="square">
            <a:spAutoFit/>
          </a:bodyPr>
          <a:lstStyle/>
          <a:p>
            <a:pPr algn="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20.1.1.3/24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p:cNvSpPr/>
          <p:nvPr/>
        </p:nvSpPr>
        <p:spPr>
          <a:xfrm>
            <a:off x="1194516" y="3131082"/>
            <a:ext cx="1134721" cy="523220"/>
          </a:xfrm>
          <a:prstGeom prst="rect">
            <a:avLst/>
          </a:prstGeom>
        </p:spPr>
        <p:txBody>
          <a:bodyPr wrap="square">
            <a:spAutoFit/>
          </a:bodyPr>
          <a:lstStyle/>
          <a:p>
            <a:pP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10.0.0.1/24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p:cNvSpPr/>
          <p:nvPr/>
        </p:nvSpPr>
        <p:spPr>
          <a:xfrm>
            <a:off x="674804" y="3309224"/>
            <a:ext cx="532518" cy="307777"/>
          </a:xfrm>
          <a:prstGeom prst="rect">
            <a:avLst/>
          </a:prstGeom>
        </p:spPr>
        <p:txBody>
          <a:bodyPr wrap="none">
            <a:spAutoFit/>
          </a:body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3" name="矩形 52"/>
          <p:cNvSpPr/>
          <p:nvPr/>
        </p:nvSpPr>
        <p:spPr>
          <a:xfrm>
            <a:off x="5362664" y="3318785"/>
            <a:ext cx="521297" cy="307777"/>
          </a:xfrm>
          <a:prstGeom prst="rect">
            <a:avLst/>
          </a:prstGeom>
        </p:spPr>
        <p:txBody>
          <a:bodyPr wrap="none">
            <a:spAutoFit/>
          </a:bodyPr>
          <a:lstStyle/>
          <a:p>
            <a:pPr algn="ctr" fontAlgn="ctr"/>
            <a:r>
              <a:rPr lang="en-US" sz="1400" b="1" dirty="0" smtClean="0">
                <a:latin typeface="Huawei Sans" panose="020C0503030203020204" pitchFamily="34" charset="0"/>
              </a:rPr>
              <a:t>RTC</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矩形 53"/>
          <p:cNvSpPr/>
          <p:nvPr/>
        </p:nvSpPr>
        <p:spPr>
          <a:xfrm>
            <a:off x="3024007" y="3318785"/>
            <a:ext cx="521297" cy="307777"/>
          </a:xfrm>
          <a:prstGeom prst="rect">
            <a:avLst/>
          </a:prstGeom>
        </p:spPr>
        <p:txBody>
          <a:bodyPr wrap="none">
            <a:spAutoFit/>
          </a:bodyPr>
          <a:lstStyle/>
          <a:p>
            <a:pPr algn="ct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55" name="直接连接符 54"/>
          <p:cNvCxnSpPr>
            <a:stCxn id="49" idx="3"/>
            <a:endCxn id="47" idx="1"/>
          </p:cNvCxnSpPr>
          <p:nvPr/>
        </p:nvCxnSpPr>
        <p:spPr bwMode="auto">
          <a:xfrm>
            <a:off x="1239936"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56" name="直接连接符 55"/>
          <p:cNvCxnSpPr>
            <a:stCxn id="47" idx="3"/>
            <a:endCxn id="48" idx="1"/>
          </p:cNvCxnSpPr>
          <p:nvPr/>
        </p:nvCxnSpPr>
        <p:spPr bwMode="auto">
          <a:xfrm>
            <a:off x="3576609" y="3125934"/>
            <a:ext cx="175613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38" name="组合 37"/>
          <p:cNvGrpSpPr/>
          <p:nvPr/>
        </p:nvGrpSpPr>
        <p:grpSpPr>
          <a:xfrm>
            <a:off x="839416" y="2168860"/>
            <a:ext cx="950897" cy="211345"/>
            <a:chOff x="1581141" y="2652592"/>
            <a:chExt cx="950897" cy="211345"/>
          </a:xfrm>
        </p:grpSpPr>
        <p:cxnSp>
          <p:nvCxnSpPr>
            <p:cNvPr id="39" name="直接箭头连接符 38"/>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1" name="矩形 40"/>
          <p:cNvSpPr/>
          <p:nvPr/>
        </p:nvSpPr>
        <p:spPr>
          <a:xfrm>
            <a:off x="438976" y="2414373"/>
            <a:ext cx="1530765" cy="523220"/>
          </a:xfrm>
          <a:prstGeom prst="rect">
            <a:avLst/>
          </a:prstGeom>
        </p:spPr>
        <p:txBody>
          <a:bodyPr wrap="square">
            <a:spAutoFit/>
          </a:bodyPr>
          <a:lstStyle/>
          <a:p>
            <a:pPr algn="ctr" fontAlgn="ctr"/>
            <a:r>
              <a:rPr lang="en-US" sz="1400" dirty="0" smtClean="0">
                <a:latin typeface="Huawei Sans" panose="020C0503030203020204" pitchFamily="34" charset="0"/>
              </a:rPr>
              <a:t>Destined for 20.1.1.0/24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45" name="表格 44"/>
          <p:cNvGraphicFramePr>
            <a:graphicFrameLocks noGrp="1"/>
          </p:cNvGraphicFramePr>
          <p:nvPr>
            <p:extLst/>
          </p:nvPr>
        </p:nvGraphicFramePr>
        <p:xfrm>
          <a:off x="1590881" y="4293096"/>
          <a:ext cx="3261205" cy="972000"/>
        </p:xfrm>
        <a:graphic>
          <a:graphicData uri="http://schemas.openxmlformats.org/drawingml/2006/table">
            <a:tbl>
              <a:tblPr/>
              <a:tblGrid>
                <a:gridCol w="1264128">
                  <a:extLst>
                    <a:ext uri="{9D8B030D-6E8A-4147-A177-3AD203B41FA5}">
                      <a16:colId xmlns:a16="http://schemas.microsoft.com/office/drawing/2014/main" xmlns="" val="20000"/>
                    </a:ext>
                  </a:extLst>
                </a:gridCol>
                <a:gridCol w="909683">
                  <a:extLst>
                    <a:ext uri="{9D8B030D-6E8A-4147-A177-3AD203B41FA5}">
                      <a16:colId xmlns:a16="http://schemas.microsoft.com/office/drawing/2014/main" xmlns="" val="20001"/>
                    </a:ext>
                  </a:extLst>
                </a:gridCol>
                <a:gridCol w="1087394">
                  <a:extLst>
                    <a:ext uri="{9D8B030D-6E8A-4147-A177-3AD203B41FA5}">
                      <a16:colId xmlns:a16="http://schemas.microsoft.com/office/drawing/2014/main" xmlns="" val="20002"/>
                    </a:ext>
                  </a:extLst>
                </a:gridCol>
              </a:tblGrid>
              <a:tr h="32400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Protocol</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32400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20.1.1.0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b="1" dirty="0" smtClean="0">
                          <a:solidFill>
                            <a:srgbClr val="EC7061"/>
                          </a:solidFill>
                          <a:latin typeface="Huawei Sans" panose="020C0503030203020204" pitchFamily="34" charset="0"/>
                        </a:rPr>
                        <a:t>Static</a:t>
                      </a:r>
                      <a:endParaRPr lang="en-US" sz="1400" b="1" dirty="0">
                        <a:solidFill>
                          <a:srgbClr val="EC706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324000">
                <a:tc>
                  <a:txBody>
                    <a:bodyPr/>
                    <a:lstStyle/>
                    <a:p>
                      <a:pPr algn="ctr" fontAlgn="ctr">
                        <a:lnSpc>
                          <a:spcPct val="100000"/>
                        </a:lnSpc>
                        <a:spcBef>
                          <a:spcPts val="0"/>
                        </a:spcBef>
                        <a:spcAft>
                          <a:spcPts val="0"/>
                        </a:spcAft>
                      </a:pPr>
                      <a:r>
                        <a:rPr lang="en-US" sz="1400" dirty="0" smtClean="0">
                          <a:solidFill>
                            <a:schemeClr val="dk1"/>
                          </a:solidFill>
                          <a:latin typeface="Huawei Sans" panose="020C0503030203020204" pitchFamily="34" charset="0"/>
                        </a:rPr>
                        <a:t>10.0.0.0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Direct</a:t>
                      </a:r>
                      <a:endParaRPr lang="en-US" sz="1400" dirty="0">
                        <a:solidFill>
                          <a:schemeClr val="tx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10.0.0.1</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7" name="Freeform 67"/>
          <p:cNvSpPr/>
          <p:nvPr/>
        </p:nvSpPr>
        <p:spPr>
          <a:xfrm rot="6073554" flipV="1">
            <a:off x="671214" y="36766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圆角矩形 75"/>
          <p:cNvSpPr/>
          <p:nvPr/>
        </p:nvSpPr>
        <p:spPr>
          <a:xfrm>
            <a:off x="446089" y="1700386"/>
            <a:ext cx="5606152" cy="464493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53843" y="1265589"/>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Static Routes</a:t>
            </a:r>
            <a:endParaRPr lang="en-US" b="1" dirty="0">
              <a:solidFill>
                <a:prstClr val="white"/>
              </a:solidFill>
              <a:latin typeface="Huawei Sans" panose="020C0503030203020204" pitchFamily="34" charset="0"/>
            </a:endParaRPr>
          </a:p>
        </p:txBody>
      </p:sp>
      <p:sp>
        <p:nvSpPr>
          <p:cNvPr id="63" name="Content Placeholder 2"/>
          <p:cNvSpPr txBox="1">
            <a:spLocks/>
          </p:cNvSpPr>
          <p:nvPr/>
        </p:nvSpPr>
        <p:spPr>
          <a:xfrm>
            <a:off x="6096000" y="1162665"/>
            <a:ext cx="5903913" cy="3549856"/>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Arial"/>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Arial"/>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Arial"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Arial"/>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Arial"/>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Arial"/>
                <a:ea typeface="+mn-ea"/>
              </a:defRPr>
            </a:lvl9pPr>
          </a:lstStyle>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Static routes are manually configured by network administrators, have low system requirements, and apply to simple, stable, and small networks.</a:t>
            </a: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The disadvantage of static routes is that they cannot automatically adapt to network topology changes and so require manual intervention.</a:t>
            </a:r>
            <a:endParaRPr lang="en-US" altLang="zh-CN" sz="18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fontAlgn="ctr">
              <a:buClrTx/>
              <a:buSzPct val="100000"/>
              <a:buFont typeface="Arial" panose="020B0604020202020204" pitchFamily="34" charset="0"/>
              <a:buChar char="•"/>
            </a:pPr>
            <a:r>
              <a:rPr lang="en-US" sz="1800" dirty="0" smtClean="0">
                <a:solidFill>
                  <a:prstClr val="black"/>
                </a:solidFill>
                <a:latin typeface="Huawei Sans" panose="020C0503030203020204" pitchFamily="34" charset="0"/>
              </a:rPr>
              <a:t>RTA needs to forward the packets with the destination address 20.1.1.0/24. However, the IP routing table of RTA has only one direct route, which does not match </a:t>
            </a:r>
            <a:r>
              <a:rPr lang="en-US" altLang="zh-CN" sz="1800" dirty="0" smtClean="0">
                <a:solidFill>
                  <a:prstClr val="black"/>
                </a:solidFill>
                <a:latin typeface="Huawei Sans" panose="020C0503030203020204" pitchFamily="34" charset="0"/>
              </a:rPr>
              <a:t>20.1.1.0/24</a:t>
            </a:r>
            <a:r>
              <a:rPr lang="en-US" sz="1800" dirty="0" smtClean="0">
                <a:solidFill>
                  <a:prstClr val="black"/>
                </a:solidFill>
                <a:latin typeface="Huawei Sans" panose="020C0503030203020204" pitchFamily="34" charset="0"/>
              </a:rPr>
              <a:t>. In this case, a static route needs to be manually configured so that the packets sent from RTA to 20.1.1.0/24 can be forwarded to the next hop 10.0.0.2.</a:t>
            </a:r>
            <a:endParaRPr lang="en-US" altLang="zh-CN" sz="18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2294210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marL="273050" indent="-273050" algn="l" fontAlgn="ctr">
              <a:spcBef>
                <a:spcPts val="0"/>
              </a:spcBef>
            </a:pPr>
            <a:r>
              <a:rPr lang="en-US" dirty="0" smtClean="0">
                <a:latin typeface="Huawei Sans" panose="020C0503030203020204" pitchFamily="34" charset="0"/>
              </a:rPr>
              <a:t>There are typically multiple IP subnets on a typical data communication network. Layer 3 devices are required to exchange data between these IP subnets. These devices have the routing capability and can forward data across subnets.</a:t>
            </a:r>
            <a:endPar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73050" indent="-273050" algn="l" fontAlgn="ctr">
              <a:spcBef>
                <a:spcPts val="0"/>
              </a:spcBef>
            </a:pPr>
            <a:r>
              <a:rPr lang="en-US" dirty="0" smtClean="0">
                <a:latin typeface="Huawei Sans" panose="020C0503030203020204" pitchFamily="34" charset="0"/>
              </a:rPr>
              <a:t>Routing is the basic element of data communication networks. It is the process of selecting paths on a network along which packets are sent from a source to a destination.</a:t>
            </a:r>
            <a:endParaRPr lang="en-US" altLang="zh-CN"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273050" indent="-273050" algn="l" fontAlgn="ctr">
              <a:spcBef>
                <a:spcPts val="0"/>
              </a:spcBef>
            </a:pPr>
            <a:r>
              <a:rPr lang="en-US" dirty="0" smtClean="0">
                <a:latin typeface="Huawei Sans" panose="020C0503030203020204" pitchFamily="34" charset="0"/>
              </a:rPr>
              <a:t>This course introduces the basic concepts of routing.</a:t>
            </a: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548562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Static Route Configuration</a:t>
            </a:r>
            <a:endParaRPr lang="en-US" dirty="0">
              <a:latin typeface="Huawei Sans" panose="020C0503030203020204" pitchFamily="34" charset="0"/>
            </a:endParaRPr>
          </a:p>
        </p:txBody>
      </p:sp>
      <p:sp>
        <p:nvSpPr>
          <p:cNvPr id="5" name="矩形 4"/>
          <p:cNvSpPr/>
          <p:nvPr/>
        </p:nvSpPr>
        <p:spPr>
          <a:xfrm>
            <a:off x="1004485" y="1824891"/>
            <a:ext cx="10741428" cy="338554"/>
          </a:xfrm>
          <a:prstGeom prst="rect">
            <a:avLst/>
          </a:prstGeom>
          <a:solidFill>
            <a:srgbClr val="00B0F0">
              <a:alpha val="5000"/>
            </a:srgbClr>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ip</a:t>
            </a:r>
            <a:r>
              <a:rPr lang="en-US" sz="1600" b="1" dirty="0" smtClean="0">
                <a:latin typeface="Huawei Sans" panose="020C0503030203020204" pitchFamily="34" charset="0"/>
              </a:rPr>
              <a:t> route-static </a:t>
            </a:r>
            <a:r>
              <a:rPr lang="en-US" sz="1600" i="1" dirty="0" err="1" smtClean="0">
                <a:latin typeface="Huawei Sans" panose="020C0503030203020204" pitchFamily="34" charset="0"/>
              </a:rPr>
              <a:t>ip</a:t>
            </a:r>
            <a:r>
              <a:rPr lang="en-US" sz="1600" i="1" dirty="0" smtClean="0">
                <a:latin typeface="Huawei Sans" panose="020C0503030203020204" pitchFamily="34" charset="0"/>
              </a:rPr>
              <a:t>-address</a:t>
            </a:r>
            <a:r>
              <a:rPr lang="en-US" sz="1600" dirty="0" smtClean="0">
                <a:latin typeface="Huawei Sans" panose="020C0503030203020204" pitchFamily="34" charset="0"/>
              </a:rPr>
              <a:t> { </a:t>
            </a:r>
            <a:r>
              <a:rPr lang="en-US" sz="1600" i="1" dirty="0" smtClean="0">
                <a:latin typeface="Huawei Sans" panose="020C0503030203020204" pitchFamily="34" charset="0"/>
              </a:rPr>
              <a:t>mask</a:t>
            </a:r>
            <a:r>
              <a:rPr lang="en-US" sz="1600" dirty="0" smtClean="0">
                <a:latin typeface="Huawei Sans" panose="020C0503030203020204" pitchFamily="34" charset="0"/>
              </a:rPr>
              <a:t> | </a:t>
            </a:r>
            <a:r>
              <a:rPr lang="en-US" sz="1600" i="1" dirty="0" smtClean="0">
                <a:latin typeface="Huawei Sans" panose="020C0503030203020204" pitchFamily="34" charset="0"/>
              </a:rPr>
              <a:t>mask-length</a:t>
            </a:r>
            <a:r>
              <a:rPr lang="en-US" sz="1600" dirty="0" smtClean="0">
                <a:latin typeface="Huawei Sans" panose="020C0503030203020204" pitchFamily="34" charset="0"/>
              </a:rPr>
              <a:t> } </a:t>
            </a:r>
            <a:r>
              <a:rPr lang="en-US" sz="1600" i="1" dirty="0" err="1" smtClean="0">
                <a:solidFill>
                  <a:prstClr val="black"/>
                </a:solidFill>
                <a:latin typeface="Huawei Sans" panose="020C0503030203020204" pitchFamily="34" charset="0"/>
              </a:rPr>
              <a:t>nexthop</a:t>
            </a:r>
            <a:r>
              <a:rPr lang="en-US" sz="1600" i="1" dirty="0" smtClean="0">
                <a:solidFill>
                  <a:prstClr val="black"/>
                </a:solidFill>
                <a:latin typeface="Huawei Sans" panose="020C0503030203020204" pitchFamily="34" charset="0"/>
              </a:rPr>
              <a:t>-address</a:t>
            </a:r>
            <a:endParaRPr lang="en-US" sz="1600" i="1" dirty="0">
              <a:solidFill>
                <a:prstClr val="black"/>
              </a:solidFill>
              <a:latin typeface="Huawei Sans" panose="020C0503030203020204" pitchFamily="34" charset="0"/>
            </a:endParaRPr>
          </a:p>
        </p:txBody>
      </p:sp>
      <p:sp>
        <p:nvSpPr>
          <p:cNvPr id="6" name="矩形 5"/>
          <p:cNvSpPr/>
          <p:nvPr/>
        </p:nvSpPr>
        <p:spPr>
          <a:xfrm>
            <a:off x="551384" y="1365312"/>
            <a:ext cx="11089232" cy="412421"/>
          </a:xfrm>
          <a:prstGeom prst="rect">
            <a:avLst/>
          </a:prstGeom>
        </p:spPr>
        <p:txBody>
          <a:bodyPr wrap="square">
            <a:spAutoFit/>
          </a:bodyPr>
          <a:lstStyle/>
          <a:p>
            <a:pPr marL="357188" indent="-357188" fontAlgn="ctr">
              <a:lnSpc>
                <a:spcPct val="130000"/>
              </a:lnSpc>
              <a:buSzPct val="50000"/>
              <a:buFont typeface="Wingdings" panose="05000000000000000000" pitchFamily="2" charset="2"/>
              <a:buChar char="l"/>
            </a:pPr>
            <a:r>
              <a:rPr lang="en-US" sz="1600" dirty="0" smtClean="0">
                <a:latin typeface="Huawei Sans" panose="020C0503030203020204" pitchFamily="34" charset="0"/>
              </a:rPr>
              <a:t>Specify a next-hop IP address for a static route.</a:t>
            </a:r>
            <a:endParaRPr lang="en-US" sz="1600" dirty="0">
              <a:latin typeface="Huawei Sans" panose="020C0503030203020204" pitchFamily="34" charset="0"/>
            </a:endParaRPr>
          </a:p>
        </p:txBody>
      </p:sp>
      <p:sp>
        <p:nvSpPr>
          <p:cNvPr id="7" name="矩形 6"/>
          <p:cNvSpPr/>
          <p:nvPr/>
        </p:nvSpPr>
        <p:spPr>
          <a:xfrm>
            <a:off x="1004485" y="2808360"/>
            <a:ext cx="10741428" cy="338554"/>
          </a:xfrm>
          <a:prstGeom prst="rect">
            <a:avLst/>
          </a:prstGeom>
          <a:solidFill>
            <a:srgbClr val="00B0F0">
              <a:alpha val="5000"/>
            </a:srgbClr>
          </a:solidFill>
          <a:ln>
            <a:solidFill>
              <a:srgbClr val="99DFF9"/>
            </a:solidFill>
          </a:ln>
        </p:spPr>
        <p:txBody>
          <a:bodyPr wrap="square">
            <a:spAutoFit/>
          </a:bodyPr>
          <a:lstStyle/>
          <a:p>
            <a:pPr lvl="0" fontAlgn="ctr"/>
            <a:r>
              <a:rPr lang="en-US" sz="1600" dirty="0" smtClean="0">
                <a:latin typeface="Huawei Sans" panose="020C0503030203020204" pitchFamily="34" charset="0"/>
              </a:rPr>
              <a:t>[Huawei] </a:t>
            </a:r>
            <a:r>
              <a:rPr lang="en-US" sz="1600" b="1" i="1" dirty="0" err="1" smtClean="0">
                <a:solidFill>
                  <a:prstClr val="black"/>
                </a:solidFill>
                <a:latin typeface="Huawei Sans" panose="020C0503030203020204" pitchFamily="34" charset="0"/>
              </a:rPr>
              <a:t>ip</a:t>
            </a:r>
            <a:r>
              <a:rPr lang="en-US" sz="1600" b="1" i="1" dirty="0" smtClean="0">
                <a:solidFill>
                  <a:prstClr val="black"/>
                </a:solidFill>
                <a:latin typeface="Huawei Sans" panose="020C0503030203020204" pitchFamily="34" charset="0"/>
              </a:rPr>
              <a:t> route-static </a:t>
            </a:r>
            <a:r>
              <a:rPr lang="en-US" sz="1600" b="1" i="1" dirty="0" err="1" smtClean="0">
                <a:solidFill>
                  <a:prstClr val="black"/>
                </a:solidFill>
                <a:latin typeface="Huawei Sans" panose="020C0503030203020204" pitchFamily="34" charset="0"/>
              </a:rPr>
              <a:t>ip</a:t>
            </a:r>
            <a:r>
              <a:rPr lang="en-US" sz="1600" b="1" i="1" dirty="0" smtClean="0">
                <a:solidFill>
                  <a:prstClr val="black"/>
                </a:solidFill>
                <a:latin typeface="Huawei Sans" panose="020C0503030203020204" pitchFamily="34" charset="0"/>
              </a:rPr>
              <a:t>-address { mask | mask-length } interface-type interface-number</a:t>
            </a:r>
            <a:endParaRPr lang="en-US" sz="1600" b="1" i="1" dirty="0">
              <a:solidFill>
                <a:prstClr val="black"/>
              </a:solidFill>
              <a:latin typeface="Huawei Sans" panose="020C0503030203020204" pitchFamily="34" charset="0"/>
            </a:endParaRPr>
          </a:p>
        </p:txBody>
      </p:sp>
      <p:sp>
        <p:nvSpPr>
          <p:cNvPr id="10" name="矩形 9"/>
          <p:cNvSpPr/>
          <p:nvPr/>
        </p:nvSpPr>
        <p:spPr>
          <a:xfrm>
            <a:off x="551384" y="2348781"/>
            <a:ext cx="11089232" cy="412421"/>
          </a:xfrm>
          <a:prstGeom prst="rect">
            <a:avLst/>
          </a:prstGeom>
        </p:spPr>
        <p:txBody>
          <a:bodyPr wrap="square">
            <a:spAutoFit/>
          </a:bodyPr>
          <a:lstStyle/>
          <a:p>
            <a:pPr marL="357188" indent="-357188" fontAlgn="ctr">
              <a:lnSpc>
                <a:spcPct val="130000"/>
              </a:lnSpc>
              <a:buSzPct val="50000"/>
              <a:buFont typeface="Wingdings" panose="05000000000000000000" pitchFamily="2" charset="2"/>
              <a:buChar char="l"/>
            </a:pPr>
            <a:r>
              <a:rPr lang="en-US" sz="1600" dirty="0">
                <a:latin typeface="Huawei Sans" panose="020C0503030203020204" pitchFamily="34" charset="0"/>
              </a:rPr>
              <a:t>Specify an outbound interface for a static route</a:t>
            </a:r>
            <a:r>
              <a:rPr lang="en-US" sz="1600" dirty="0" smtClean="0">
                <a:latin typeface="Huawei Sans" panose="020C0503030203020204" pitchFamily="34" charset="0"/>
              </a:rPr>
              <a:t>.</a:t>
            </a:r>
            <a:endParaRPr lang="en-US" sz="1600" dirty="0">
              <a:latin typeface="Huawei Sans" panose="020C0503030203020204" pitchFamily="34" charset="0"/>
            </a:endParaRPr>
          </a:p>
        </p:txBody>
      </p:sp>
      <p:sp>
        <p:nvSpPr>
          <p:cNvPr id="11" name="矩形 10"/>
          <p:cNvSpPr/>
          <p:nvPr/>
        </p:nvSpPr>
        <p:spPr>
          <a:xfrm>
            <a:off x="1004484" y="3786657"/>
            <a:ext cx="11072186" cy="338554"/>
          </a:xfrm>
          <a:prstGeom prst="rect">
            <a:avLst/>
          </a:prstGeom>
          <a:solidFill>
            <a:srgbClr val="00B0F0">
              <a:alpha val="5000"/>
            </a:srgbClr>
          </a:solidFill>
          <a:ln>
            <a:solidFill>
              <a:srgbClr val="99DFF9"/>
            </a:solidFill>
          </a:ln>
        </p:spPr>
        <p:txBody>
          <a:bodyPr wrap="square">
            <a:spAutoFit/>
          </a:bodyPr>
          <a:lstStyle/>
          <a:p>
            <a:pPr fontAlgn="ctr"/>
            <a:r>
              <a:rPr lang="en-US" sz="1600" dirty="0" smtClean="0">
                <a:latin typeface="Huawei Sans" panose="020C0503030203020204" pitchFamily="34" charset="0"/>
              </a:rPr>
              <a:t>[Huawei] </a:t>
            </a:r>
            <a:r>
              <a:rPr lang="en-US" sz="1600" b="1" dirty="0" err="1" smtClean="0">
                <a:latin typeface="Huawei Sans" panose="020C0503030203020204" pitchFamily="34" charset="0"/>
              </a:rPr>
              <a:t>ip</a:t>
            </a:r>
            <a:r>
              <a:rPr lang="en-US" sz="1600" b="1" dirty="0" smtClean="0">
                <a:latin typeface="Huawei Sans" panose="020C0503030203020204" pitchFamily="34" charset="0"/>
              </a:rPr>
              <a:t> route-static </a:t>
            </a:r>
            <a:r>
              <a:rPr lang="en-US" sz="1600" i="1" dirty="0" err="1" smtClean="0">
                <a:solidFill>
                  <a:prstClr val="black"/>
                </a:solidFill>
                <a:latin typeface="Huawei Sans" panose="020C0503030203020204" pitchFamily="34" charset="0"/>
              </a:rPr>
              <a:t>ip</a:t>
            </a:r>
            <a:r>
              <a:rPr lang="en-US" sz="1600" i="1" dirty="0" smtClean="0">
                <a:solidFill>
                  <a:prstClr val="black"/>
                </a:solidFill>
                <a:latin typeface="Huawei Sans" panose="020C0503030203020204" pitchFamily="34" charset="0"/>
              </a:rPr>
              <a:t>-address { mask | mask-length } interface-type interface-number [ </a:t>
            </a:r>
            <a:r>
              <a:rPr lang="en-US" sz="1600" i="1" dirty="0" err="1" smtClean="0">
                <a:solidFill>
                  <a:prstClr val="black"/>
                </a:solidFill>
                <a:latin typeface="Huawei Sans" panose="020C0503030203020204" pitchFamily="34" charset="0"/>
              </a:rPr>
              <a:t>nexthop</a:t>
            </a:r>
            <a:r>
              <a:rPr lang="en-US" sz="1600" i="1" dirty="0" smtClean="0">
                <a:solidFill>
                  <a:prstClr val="black"/>
                </a:solidFill>
                <a:latin typeface="Huawei Sans" panose="020C0503030203020204" pitchFamily="34" charset="0"/>
              </a:rPr>
              <a:t>-address ]</a:t>
            </a:r>
            <a:endParaRPr lang="en-US" altLang="zh-CN" sz="1600" i="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12" name="矩形 11"/>
          <p:cNvSpPr/>
          <p:nvPr/>
        </p:nvSpPr>
        <p:spPr>
          <a:xfrm>
            <a:off x="551384" y="3327078"/>
            <a:ext cx="11089232" cy="412421"/>
          </a:xfrm>
          <a:prstGeom prst="rect">
            <a:avLst/>
          </a:prstGeom>
        </p:spPr>
        <p:txBody>
          <a:bodyPr wrap="square">
            <a:spAutoFit/>
          </a:bodyPr>
          <a:lstStyle/>
          <a:p>
            <a:pPr marL="357188" indent="-357188" fontAlgn="ctr">
              <a:lnSpc>
                <a:spcPct val="130000"/>
              </a:lnSpc>
              <a:buSzPct val="50000"/>
              <a:buFont typeface="Wingdings" panose="05000000000000000000" pitchFamily="2" charset="2"/>
              <a:buChar char="l"/>
            </a:pPr>
            <a:r>
              <a:rPr lang="en-US" sz="1600" dirty="0" smtClean="0">
                <a:latin typeface="Huawei Sans" panose="020C0503030203020204" pitchFamily="34" charset="0"/>
              </a:rPr>
              <a:t>Specify both the outbound interface and next hop for a static route.</a:t>
            </a:r>
            <a:endParaRPr lang="en-US" sz="1600" dirty="0">
              <a:latin typeface="Huawei Sans" panose="020C0503030203020204" pitchFamily="34" charset="0"/>
            </a:endParaRPr>
          </a:p>
        </p:txBody>
      </p:sp>
      <p:sp>
        <p:nvSpPr>
          <p:cNvPr id="13" name="矩形 12"/>
          <p:cNvSpPr/>
          <p:nvPr/>
        </p:nvSpPr>
        <p:spPr>
          <a:xfrm>
            <a:off x="971038" y="4159912"/>
            <a:ext cx="10608699" cy="169277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When creating a static route, you can specify both the outbound interface and next hop. Alternatively, you can specify either the outbound interface or next hop, depending on the interface type:</a:t>
            </a:r>
          </a:p>
          <a:p>
            <a:pPr fontAlgn="ctr">
              <a:lnSpc>
                <a:spcPct val="130000"/>
              </a:lnSpc>
            </a:pPr>
            <a:r>
              <a:rPr lang="en-US" sz="1600" dirty="0" smtClean="0">
                <a:latin typeface="Huawei Sans" panose="020C0503030203020204" pitchFamily="34" charset="0"/>
              </a:rPr>
              <a:t>For a point-to-point interface (such as a serial interface), you must specify the outbound interface.</a:t>
            </a:r>
          </a:p>
          <a:p>
            <a:pPr fontAlgn="ctr">
              <a:lnSpc>
                <a:spcPct val="130000"/>
              </a:lnSpc>
            </a:pPr>
            <a:r>
              <a:rPr lang="en-US" sz="1600" dirty="0" smtClean="0">
                <a:latin typeface="Huawei Sans" panose="020C0503030203020204" pitchFamily="34" charset="0"/>
              </a:rPr>
              <a:t>For a broadcast interface (for example, an Ethernet interface) or a virtual template (VT) interface, you must specify the next hop.</a:t>
            </a:r>
            <a:endParaRPr lang="en-US" sz="1600" dirty="0">
              <a:latin typeface="Huawei Sans" panose="020C0503030203020204" pitchFamily="34" charset="0"/>
            </a:endParaRPr>
          </a:p>
        </p:txBody>
      </p:sp>
    </p:spTree>
    <p:extLst>
      <p:ext uri="{BB962C8B-B14F-4D97-AF65-F5344CB8AC3E}">
        <p14:creationId xmlns:p14="http://schemas.microsoft.com/office/powerpoint/2010/main" val="586381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dirty="0" smtClean="0">
                <a:latin typeface="Huawei Sans" panose="020C0503030203020204" pitchFamily="34" charset="0"/>
              </a:rPr>
              <a:t>Configuration Example</a:t>
            </a:r>
            <a:endParaRPr lang="en-US" dirty="0">
              <a:latin typeface="Huawei Sans" panose="020C0503030203020204" pitchFamily="34" charset="0"/>
            </a:endParaRPr>
          </a:p>
        </p:txBody>
      </p:sp>
      <p:cxnSp>
        <p:nvCxnSpPr>
          <p:cNvPr id="6" name="直接连接符 5"/>
          <p:cNvCxnSpPr>
            <a:stCxn id="12" idx="3"/>
            <a:endCxn id="10" idx="1"/>
          </p:cNvCxnSpPr>
          <p:nvPr/>
        </p:nvCxnSpPr>
        <p:spPr bwMode="auto">
          <a:xfrm>
            <a:off x="1249358" y="2076758"/>
            <a:ext cx="167069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 name="矩形 6"/>
          <p:cNvSpPr/>
          <p:nvPr/>
        </p:nvSpPr>
        <p:spPr>
          <a:xfrm>
            <a:off x="3453625" y="2113220"/>
            <a:ext cx="1085554" cy="523220"/>
          </a:xfrm>
          <a:prstGeom prst="rect">
            <a:avLst/>
          </a:prstGeom>
        </p:spPr>
        <p:txBody>
          <a:bodyPr wrap="none">
            <a:spAutoFit/>
          </a:bodyPr>
          <a:lstStyle/>
          <a:p>
            <a:pPr fontAlgn="ctr"/>
            <a:r>
              <a:rPr lang="en-US" sz="1400" dirty="0" smtClean="0">
                <a:latin typeface="Huawei Sans" panose="020C0503030203020204" pitchFamily="34" charset="0"/>
              </a:rPr>
              <a:t>S1/0/0</a:t>
            </a:r>
          </a:p>
          <a:p>
            <a:pP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矩形 8"/>
          <p:cNvSpPr/>
          <p:nvPr/>
        </p:nvSpPr>
        <p:spPr>
          <a:xfrm>
            <a:off x="1806744" y="1554872"/>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1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920052" y="1850139"/>
            <a:ext cx="553958" cy="453238"/>
          </a:xfrm>
          <a:prstGeom prst="rect">
            <a:avLst/>
          </a:prstGeom>
          <a:noFill/>
        </p:spPr>
      </p:pic>
      <p:pic>
        <p:nvPicPr>
          <p:cNvPr id="1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49732" y="1850139"/>
            <a:ext cx="553958" cy="453238"/>
          </a:xfrm>
          <a:prstGeom prst="rect">
            <a:avLst/>
          </a:prstGeom>
          <a:noFill/>
        </p:spPr>
      </p:pic>
      <p:pic>
        <p:nvPicPr>
          <p:cNvPr id="1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95400" y="1850139"/>
            <a:ext cx="553958" cy="453238"/>
          </a:xfrm>
          <a:prstGeom prst="rect">
            <a:avLst/>
          </a:prstGeom>
          <a:noFill/>
        </p:spPr>
      </p:pic>
      <p:sp>
        <p:nvSpPr>
          <p:cNvPr id="13" name="矩形 12"/>
          <p:cNvSpPr/>
          <p:nvPr/>
        </p:nvSpPr>
        <p:spPr>
          <a:xfrm>
            <a:off x="4094837" y="1554872"/>
            <a:ext cx="1085554" cy="523220"/>
          </a:xfrm>
          <a:prstGeom prst="rect">
            <a:avLst/>
          </a:prstGeom>
        </p:spPr>
        <p:txBody>
          <a:bodyPr wrap="none">
            <a:spAutoFit/>
          </a:bodyPr>
          <a:lstStyle/>
          <a:p>
            <a:pPr algn="r" fontAlgn="ctr"/>
            <a:r>
              <a:rPr lang="en-US" sz="1400" dirty="0" smtClean="0">
                <a:latin typeface="Huawei Sans" panose="020C0503030203020204" pitchFamily="34" charset="0"/>
              </a:rPr>
              <a:t>S1/0/0</a:t>
            </a:r>
          </a:p>
          <a:p>
            <a:pPr algn="r" fontAlgn="ctr"/>
            <a:r>
              <a:rPr lang="en-US" sz="1400" dirty="0" smtClean="0">
                <a:latin typeface="Huawei Sans" panose="020C0503030203020204" pitchFamily="34" charset="0"/>
              </a:rPr>
              <a:t>20.1.1.3/24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矩形 13"/>
          <p:cNvSpPr/>
          <p:nvPr/>
        </p:nvSpPr>
        <p:spPr>
          <a:xfrm>
            <a:off x="1250150" y="2113220"/>
            <a:ext cx="1085554" cy="523220"/>
          </a:xfrm>
          <a:prstGeom prst="rect">
            <a:avLst/>
          </a:prstGeom>
        </p:spPr>
        <p:txBody>
          <a:bodyPr wrap="none">
            <a:spAutoFit/>
          </a:bodyPr>
          <a:lstStyle/>
          <a:p>
            <a:pPr fontAlgn="ctr"/>
            <a:r>
              <a:rPr lang="en-US" sz="1400" dirty="0" smtClean="0">
                <a:latin typeface="Huawei Sans" panose="020C0503030203020204" pitchFamily="34" charset="0"/>
              </a:rPr>
              <a:t>GE0/0/0</a:t>
            </a:r>
          </a:p>
          <a:p>
            <a:pPr fontAlgn="ctr"/>
            <a:r>
              <a:rPr lang="en-US" sz="1400" dirty="0" smtClean="0">
                <a:latin typeface="Huawei Sans" panose="020C0503030203020204" pitchFamily="34" charset="0"/>
              </a:rPr>
              <a:t>10.0.0.1/24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矩形 14"/>
          <p:cNvSpPr/>
          <p:nvPr/>
        </p:nvSpPr>
        <p:spPr>
          <a:xfrm>
            <a:off x="683895" y="2285261"/>
            <a:ext cx="558166" cy="323165"/>
          </a:xfrm>
          <a:prstGeom prst="rect">
            <a:avLst/>
          </a:prstGeom>
        </p:spPr>
        <p:txBody>
          <a:bodyPr wrap="none">
            <a:spAutoFit/>
          </a:bodyPr>
          <a:lstStyle/>
          <a:p>
            <a:pPr algn="ctr" fontAlgn="ctr"/>
            <a:r>
              <a:rPr lang="en-US" sz="1500" b="1" dirty="0" smtClean="0">
                <a:latin typeface="Huawei Sans" panose="020C0503030203020204" pitchFamily="34" charset="0"/>
              </a:rPr>
              <a:t>RTA</a:t>
            </a:r>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p:cNvSpPr/>
          <p:nvPr/>
        </p:nvSpPr>
        <p:spPr>
          <a:xfrm>
            <a:off x="5176522" y="2285261"/>
            <a:ext cx="545342" cy="323165"/>
          </a:xfrm>
          <a:prstGeom prst="rect">
            <a:avLst/>
          </a:prstGeom>
        </p:spPr>
        <p:txBody>
          <a:bodyPr wrap="none">
            <a:spAutoFit/>
          </a:bodyPr>
          <a:lstStyle/>
          <a:p>
            <a:pPr algn="ctr" fontAlgn="ctr"/>
            <a:r>
              <a:rPr lang="en-US" sz="1500" b="1" dirty="0" smtClean="0">
                <a:latin typeface="Huawei Sans" panose="020C0503030203020204" pitchFamily="34" charset="0"/>
              </a:rPr>
              <a:t>RTC</a:t>
            </a:r>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矩形 16"/>
          <p:cNvSpPr/>
          <p:nvPr/>
        </p:nvSpPr>
        <p:spPr>
          <a:xfrm>
            <a:off x="2941092" y="2285261"/>
            <a:ext cx="545342" cy="323165"/>
          </a:xfrm>
          <a:prstGeom prst="rect">
            <a:avLst/>
          </a:prstGeom>
        </p:spPr>
        <p:txBody>
          <a:bodyPr wrap="none">
            <a:spAutoFit/>
          </a:bodyPr>
          <a:lstStyle/>
          <a:p>
            <a:pPr algn="ctr" fontAlgn="ctr"/>
            <a:r>
              <a:rPr lang="en-US" sz="1500" b="1" dirty="0" smtClean="0">
                <a:latin typeface="Huawei Sans" panose="020C0503030203020204" pitchFamily="34" charset="0"/>
              </a:rPr>
              <a:t>RTB</a:t>
            </a:r>
            <a:endParaRPr lang="en-US" altLang="zh-CN" sz="15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33" name="组合 32"/>
          <p:cNvGrpSpPr/>
          <p:nvPr/>
        </p:nvGrpSpPr>
        <p:grpSpPr>
          <a:xfrm>
            <a:off x="1394774" y="2654668"/>
            <a:ext cx="950897" cy="211345"/>
            <a:chOff x="1581141" y="2652592"/>
            <a:chExt cx="950897" cy="211345"/>
          </a:xfrm>
        </p:grpSpPr>
        <p:cxnSp>
          <p:nvCxnSpPr>
            <p:cNvPr id="35" name="直接箭头连接符 3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4" name="矩形 33"/>
          <p:cNvSpPr/>
          <p:nvPr/>
        </p:nvSpPr>
        <p:spPr>
          <a:xfrm>
            <a:off x="1141356" y="2900181"/>
            <a:ext cx="1490833" cy="523220"/>
          </a:xfrm>
          <a:prstGeom prst="rect">
            <a:avLst/>
          </a:prstGeom>
        </p:spPr>
        <p:txBody>
          <a:bodyPr wrap="square">
            <a:spAutoFit/>
          </a:bodyPr>
          <a:lstStyle/>
          <a:p>
            <a:pPr algn="ctr" fontAlgn="ctr"/>
            <a:r>
              <a:rPr lang="en-US" sz="1400" dirty="0" smtClean="0">
                <a:latin typeface="Huawei Sans" panose="020C0503030203020204" pitchFamily="34" charset="0"/>
              </a:rPr>
              <a:t>Destined for 20.1.1.0/24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nvGrpSpPr>
          <p:cNvPr id="42" name="组合 41"/>
          <p:cNvGrpSpPr/>
          <p:nvPr/>
        </p:nvGrpSpPr>
        <p:grpSpPr>
          <a:xfrm flipH="1">
            <a:off x="4187471" y="2638925"/>
            <a:ext cx="967092" cy="211345"/>
            <a:chOff x="1581141" y="2652592"/>
            <a:chExt cx="950897" cy="211345"/>
          </a:xfrm>
        </p:grpSpPr>
        <p:cxnSp>
          <p:nvCxnSpPr>
            <p:cNvPr id="45" name="直接箭头连接符 44"/>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4" name="矩形 43"/>
          <p:cNvSpPr/>
          <p:nvPr/>
        </p:nvSpPr>
        <p:spPr>
          <a:xfrm flipH="1">
            <a:off x="3877660" y="2901116"/>
            <a:ext cx="1464171" cy="523220"/>
          </a:xfrm>
          <a:prstGeom prst="rect">
            <a:avLst/>
          </a:prstGeom>
        </p:spPr>
        <p:txBody>
          <a:bodyPr wrap="square">
            <a:spAutoFit/>
          </a:bodyPr>
          <a:lstStyle/>
          <a:p>
            <a:pPr algn="ctr" fontAlgn="ctr"/>
            <a:r>
              <a:rPr lang="en-US" sz="1400" dirty="0" smtClean="0">
                <a:latin typeface="Huawei Sans" panose="020C0503030203020204" pitchFamily="34" charset="0"/>
              </a:rPr>
              <a:t>Destined for 10.1.1.0/24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文本框 55"/>
          <p:cNvSpPr txBox="1"/>
          <p:nvPr/>
        </p:nvSpPr>
        <p:spPr>
          <a:xfrm>
            <a:off x="6663472" y="2489990"/>
            <a:ext cx="4758466"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20.1.1.0 255.255.255.0 10.0.0.2 </a:t>
            </a:r>
            <a:endParaRPr lang="en-US" sz="1400" b="1" dirty="0">
              <a:solidFill>
                <a:prstClr val="black"/>
              </a:solidFill>
              <a:latin typeface="Huawei Sans" panose="020C0503030203020204" pitchFamily="34" charset="0"/>
            </a:endParaRPr>
          </a:p>
        </p:txBody>
      </p:sp>
      <p:sp>
        <p:nvSpPr>
          <p:cNvPr id="60" name="文本框 59"/>
          <p:cNvSpPr txBox="1"/>
          <p:nvPr/>
        </p:nvSpPr>
        <p:spPr>
          <a:xfrm>
            <a:off x="6663472" y="3701537"/>
            <a:ext cx="4758466"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[RTC]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10.0.0.0 255.255.255.0 S1/0/0 </a:t>
            </a:r>
            <a:endParaRPr lang="en-US" sz="1400" b="1" dirty="0">
              <a:solidFill>
                <a:prstClr val="black"/>
              </a:solidFill>
              <a:latin typeface="Huawei Sans" panose="020C0503030203020204" pitchFamily="34" charset="0"/>
            </a:endParaRPr>
          </a:p>
        </p:txBody>
      </p:sp>
      <p:sp>
        <p:nvSpPr>
          <p:cNvPr id="64" name="文本框 63"/>
          <p:cNvSpPr txBox="1"/>
          <p:nvPr/>
        </p:nvSpPr>
        <p:spPr>
          <a:xfrm>
            <a:off x="6626344" y="2092406"/>
            <a:ext cx="1639038" cy="412421"/>
          </a:xfrm>
          <a:prstGeom prst="rect">
            <a:avLst/>
          </a:prstGeom>
          <a:noFill/>
        </p:spPr>
        <p:txBody>
          <a:bodyPr wrap="none" rtlCol="0">
            <a:spAutoFit/>
          </a:bodyPr>
          <a:lstStyle/>
          <a:p>
            <a:pPr fontAlgn="ctr">
              <a:lnSpc>
                <a:spcPct val="130000"/>
              </a:lnSpc>
            </a:pPr>
            <a:r>
              <a:rPr lang="en-US" sz="1600" dirty="0" smtClean="0">
                <a:solidFill>
                  <a:prstClr val="black"/>
                </a:solidFill>
                <a:latin typeface="Huawei Sans" panose="020C0503030203020204" pitchFamily="34" charset="0"/>
              </a:rPr>
              <a:t>Configure RTA.</a:t>
            </a:r>
            <a:endParaRPr lang="en-US" sz="1600" dirty="0">
              <a:solidFill>
                <a:prstClr val="black"/>
              </a:solidFill>
              <a:latin typeface="Huawei Sans" panose="020C0503030203020204" pitchFamily="34" charset="0"/>
            </a:endParaRPr>
          </a:p>
        </p:txBody>
      </p:sp>
      <p:sp>
        <p:nvSpPr>
          <p:cNvPr id="65" name="文本框 64"/>
          <p:cNvSpPr txBox="1"/>
          <p:nvPr/>
        </p:nvSpPr>
        <p:spPr>
          <a:xfrm>
            <a:off x="6626344" y="3271876"/>
            <a:ext cx="1576072" cy="412421"/>
          </a:xfrm>
          <a:prstGeom prst="rect">
            <a:avLst/>
          </a:prstGeom>
          <a:noFill/>
        </p:spPr>
        <p:txBody>
          <a:bodyPr wrap="none" rtlCol="0">
            <a:spAutoFit/>
          </a:bodyPr>
          <a:lstStyle/>
          <a:p>
            <a:pPr fontAlgn="ctr">
              <a:lnSpc>
                <a:spcPct val="130000"/>
              </a:lnSpc>
            </a:pPr>
            <a:r>
              <a:rPr lang="en-US" sz="1600" dirty="0" smtClean="0">
                <a:solidFill>
                  <a:prstClr val="black"/>
                </a:solidFill>
                <a:latin typeface="Huawei Sans" panose="020C0503030203020204" pitchFamily="34" charset="0"/>
              </a:rPr>
              <a:t>Configure RTC.</a:t>
            </a:r>
            <a:endParaRPr lang="en-US" sz="1600" dirty="0">
              <a:solidFill>
                <a:prstClr val="black"/>
              </a:solidFill>
              <a:latin typeface="Huawei Sans" panose="020C0503030203020204" pitchFamily="34" charset="0"/>
            </a:endParaRPr>
          </a:p>
        </p:txBody>
      </p:sp>
      <p:cxnSp>
        <p:nvCxnSpPr>
          <p:cNvPr id="31" name="直接连接符 30"/>
          <p:cNvCxnSpPr>
            <a:stCxn id="10" idx="3"/>
            <a:endCxn id="11" idx="1"/>
          </p:cNvCxnSpPr>
          <p:nvPr/>
        </p:nvCxnSpPr>
        <p:spPr bwMode="auto">
          <a:xfrm>
            <a:off x="3474010" y="2076758"/>
            <a:ext cx="16757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 name="矩形 3"/>
          <p:cNvSpPr/>
          <p:nvPr/>
        </p:nvSpPr>
        <p:spPr>
          <a:xfrm>
            <a:off x="446088" y="3553968"/>
            <a:ext cx="5613400" cy="2332946"/>
          </a:xfrm>
          <a:prstGeom prst="rect">
            <a:avLst/>
          </a:prstGeom>
        </p:spPr>
        <p:txBody>
          <a:bodyPr wrap="square">
            <a:spAutoFit/>
          </a:bodyPr>
          <a:lstStyle/>
          <a:p>
            <a:pPr marL="265113" indent="-265113" defTabSz="801688" fontAlgn="ctr">
              <a:lnSpc>
                <a:spcPct val="140000"/>
              </a:lnSpc>
              <a:spcBef>
                <a:spcPct val="30000"/>
              </a:spcBef>
              <a:spcAft>
                <a:spcPct val="0"/>
              </a:spcAft>
              <a:buSzPct val="100000"/>
              <a:buFont typeface="Arial" panose="020B0604020202020204" pitchFamily="34" charset="0"/>
              <a:buChar char="•"/>
            </a:pPr>
            <a:r>
              <a:rPr lang="en-US" sz="1400" dirty="0" smtClean="0">
                <a:solidFill>
                  <a:prstClr val="black"/>
                </a:solidFill>
                <a:latin typeface="Huawei Sans" panose="020C0503030203020204" pitchFamily="34" charset="0"/>
              </a:rPr>
              <a:t>Configure static routes on RTA and RTC for communication between 10.0.0.0/24 and 20.1.1.0/24.</a:t>
            </a:r>
            <a:endParaRPr lang="en-US" altLang="zh-CN" sz="14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indent="-265113" defTabSz="801688" fontAlgn="ctr">
              <a:lnSpc>
                <a:spcPct val="140000"/>
              </a:lnSpc>
              <a:spcBef>
                <a:spcPct val="30000"/>
              </a:spcBef>
              <a:spcAft>
                <a:spcPct val="0"/>
              </a:spcAft>
              <a:buSzPct val="100000"/>
              <a:buFont typeface="Arial" panose="020B0604020202020204" pitchFamily="34" charset="0"/>
              <a:buChar char="•"/>
            </a:pPr>
            <a:r>
              <a:rPr lang="en-US" sz="1400" dirty="0" smtClean="0">
                <a:latin typeface="Huawei Sans" panose="020C0503030203020204" pitchFamily="34" charset="0"/>
              </a:rPr>
              <a:t>Packets are forwarded hop by hop. Therefore, all the routers along the path from the source to the destination must have routes destined for the destination.</a:t>
            </a:r>
            <a:endParaRPr lang="en-US" altLang="zh-CN" sz="1400" kern="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indent="-265113" defTabSz="801688" fontAlgn="ctr">
              <a:lnSpc>
                <a:spcPct val="140000"/>
              </a:lnSpc>
              <a:spcBef>
                <a:spcPct val="30000"/>
              </a:spcBef>
              <a:spcAft>
                <a:spcPct val="0"/>
              </a:spcAft>
              <a:buSzPct val="100000"/>
              <a:buFont typeface="Arial" panose="020B0604020202020204" pitchFamily="34" charset="0"/>
              <a:buChar char="•"/>
            </a:pPr>
            <a:r>
              <a:rPr lang="en-US" sz="1400" dirty="0" smtClean="0">
                <a:solidFill>
                  <a:prstClr val="black"/>
                </a:solidFill>
                <a:latin typeface="Huawei Sans" panose="020C0503030203020204" pitchFamily="34" charset="0"/>
              </a:rPr>
              <a:t>Data communication is bidirectional. Therefore, both forward and backward routes must be available.</a:t>
            </a:r>
            <a:endParaRPr lang="en-US" altLang="zh-CN" sz="1400"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3476121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451877" y="1242453"/>
            <a:ext cx="11306175" cy="1339853"/>
          </a:xfrm>
        </p:spPr>
        <p:txBody>
          <a:bodyPr/>
          <a:lstStyle/>
          <a:p>
            <a:pPr>
              <a:buSzPct val="100000"/>
              <a:buFont typeface="Arial" panose="020B0604020202020204" pitchFamily="34" charset="0"/>
              <a:buChar char="•"/>
            </a:pPr>
            <a:r>
              <a:rPr lang="en-US" altLang="zh-CN" sz="1800">
                <a:solidFill>
                  <a:prstClr val="black"/>
                </a:solidFill>
              </a:rPr>
              <a:t>Default routes are used only when packets to be forwarded do not match any routing entry in an IP routing table.</a:t>
            </a:r>
            <a:endParaRPr lang="en-US" altLang="zh-CN" sz="1800" kern="0">
              <a:solidFill>
                <a:prstClr val="black"/>
              </a:solidFill>
              <a:cs typeface="Arial" panose="020B0604020202020204" pitchFamily="34" charset="0"/>
              <a:sym typeface="Huawei Sans" panose="020C0503030203020204" pitchFamily="34" charset="0"/>
            </a:endParaRPr>
          </a:p>
          <a:p>
            <a:pPr>
              <a:buSzPct val="100000"/>
              <a:buFont typeface="Arial" panose="020B0604020202020204" pitchFamily="34" charset="0"/>
              <a:buChar char="•"/>
            </a:pPr>
            <a:r>
              <a:rPr lang="en-US" altLang="zh-CN" sz="1800">
                <a:solidFill>
                  <a:prstClr val="black"/>
                </a:solidFill>
              </a:rPr>
              <a:t>In an IP routing table, a default route is the route to network 0.0.0.0 (with the mask 0.0.0.0), namely, 0.0.0.0/0.</a:t>
            </a:r>
            <a:endParaRPr lang="en-US" altLang="zh-CN" sz="1800" kern="0">
              <a:solidFill>
                <a:prstClr val="black"/>
              </a:solidFill>
              <a:cs typeface="Arial" panose="020B0604020202020204" pitchFamily="34" charset="0"/>
              <a:sym typeface="Huawei Sans" panose="020C0503030203020204" pitchFamily="34" charset="0"/>
            </a:endParaRPr>
          </a:p>
          <a:p>
            <a:endParaRPr lang="zh-CN" altLang="en-US" sz="1800"/>
          </a:p>
        </p:txBody>
      </p:sp>
      <p:sp>
        <p:nvSpPr>
          <p:cNvPr id="8" name="标题 7"/>
          <p:cNvSpPr>
            <a:spLocks noGrp="1"/>
          </p:cNvSpPr>
          <p:nvPr>
            <p:ph type="title"/>
          </p:nvPr>
        </p:nvSpPr>
        <p:spPr/>
        <p:txBody>
          <a:bodyPr/>
          <a:lstStyle/>
          <a:p>
            <a:r>
              <a:rPr lang="en-US" smtClean="0"/>
              <a:t>Default Routes</a:t>
            </a:r>
            <a:endParaRPr lang="en-US" dirty="0"/>
          </a:p>
        </p:txBody>
      </p:sp>
      <p:grpSp>
        <p:nvGrpSpPr>
          <p:cNvPr id="3" name="组合 2"/>
          <p:cNvGrpSpPr/>
          <p:nvPr/>
        </p:nvGrpSpPr>
        <p:grpSpPr>
          <a:xfrm>
            <a:off x="2412773" y="2623460"/>
            <a:ext cx="7162950" cy="3452587"/>
            <a:chOff x="2495826" y="2931237"/>
            <a:chExt cx="7162950" cy="3452587"/>
          </a:xfrm>
        </p:grpSpPr>
        <p:sp>
          <p:nvSpPr>
            <p:cNvPr id="96" name="矩形 95"/>
            <p:cNvSpPr/>
            <p:nvPr/>
          </p:nvSpPr>
          <p:spPr>
            <a:xfrm>
              <a:off x="4202693" y="6076047"/>
              <a:ext cx="3805603"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0.0.0.0 0 10.0.0.2</a:t>
              </a:r>
              <a:endParaRPr lang="en-US" sz="1400" b="1" dirty="0">
                <a:solidFill>
                  <a:prstClr val="black"/>
                </a:solidFill>
                <a:latin typeface="Huawei Sans" panose="020C0503030203020204" pitchFamily="34" charset="0"/>
              </a:endParaRPr>
            </a:p>
          </p:txBody>
        </p:sp>
        <p:sp>
          <p:nvSpPr>
            <p:cNvPr id="45" name="Line 6"/>
            <p:cNvSpPr>
              <a:spLocks noChangeShapeType="1"/>
            </p:cNvSpPr>
            <p:nvPr/>
          </p:nvSpPr>
          <p:spPr bwMode="auto">
            <a:xfrm>
              <a:off x="7335873" y="4956573"/>
              <a:ext cx="73411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3426650" y="4429622"/>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TextBox 94"/>
            <p:cNvSpPr txBox="1">
              <a:spLocks noChangeArrowheads="1"/>
            </p:cNvSpPr>
            <p:nvPr/>
          </p:nvSpPr>
          <p:spPr bwMode="auto">
            <a:xfrm>
              <a:off x="6785322" y="4429622"/>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TextBox 94"/>
            <p:cNvSpPr txBox="1">
              <a:spLocks noChangeArrowheads="1"/>
            </p:cNvSpPr>
            <p:nvPr/>
          </p:nvSpPr>
          <p:spPr bwMode="auto">
            <a:xfrm>
              <a:off x="8068276" y="4204024"/>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192.168.1.0/24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TextBox 94"/>
            <p:cNvSpPr txBox="1">
              <a:spLocks noChangeArrowheads="1"/>
            </p:cNvSpPr>
            <p:nvPr/>
          </p:nvSpPr>
          <p:spPr bwMode="auto">
            <a:xfrm>
              <a:off x="5986000" y="4956575"/>
              <a:ext cx="8146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10.0.0.2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TextBox 94"/>
            <p:cNvSpPr txBox="1">
              <a:spLocks noChangeArrowheads="1"/>
            </p:cNvSpPr>
            <p:nvPr/>
          </p:nvSpPr>
          <p:spPr bwMode="auto">
            <a:xfrm>
              <a:off x="3963820" y="4921939"/>
              <a:ext cx="8146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10.0.0.1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TextBox 94"/>
            <p:cNvSpPr txBox="1">
              <a:spLocks noChangeArrowheads="1"/>
            </p:cNvSpPr>
            <p:nvPr/>
          </p:nvSpPr>
          <p:spPr bwMode="auto">
            <a:xfrm>
              <a:off x="8068276" y="4497055"/>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192.168.2.0/24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TextBox 94"/>
            <p:cNvSpPr txBox="1">
              <a:spLocks noChangeArrowheads="1"/>
            </p:cNvSpPr>
            <p:nvPr/>
          </p:nvSpPr>
          <p:spPr bwMode="auto">
            <a:xfrm>
              <a:off x="8138977" y="4885907"/>
              <a:ext cx="1131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200" dirty="0" smtClean="0">
                  <a:latin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TextBox 94"/>
            <p:cNvSpPr txBox="1">
              <a:spLocks noChangeArrowheads="1"/>
            </p:cNvSpPr>
            <p:nvPr/>
          </p:nvSpPr>
          <p:spPr bwMode="auto">
            <a:xfrm>
              <a:off x="5994248" y="4643961"/>
              <a:ext cx="851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3948577" y="4625195"/>
              <a:ext cx="10576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GE0/0/0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Line 6"/>
            <p:cNvSpPr>
              <a:spLocks noChangeShapeType="1"/>
            </p:cNvSpPr>
            <p:nvPr/>
          </p:nvSpPr>
          <p:spPr bwMode="auto">
            <a:xfrm flipH="1" flipV="1">
              <a:off x="8068423" y="4596420"/>
              <a:ext cx="1560" cy="7076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TextBox 94"/>
            <p:cNvSpPr txBox="1">
              <a:spLocks noChangeArrowheads="1"/>
            </p:cNvSpPr>
            <p:nvPr/>
          </p:nvSpPr>
          <p:spPr bwMode="auto">
            <a:xfrm>
              <a:off x="8068276" y="5204060"/>
              <a:ext cx="1590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192.168.254.0/24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TextBox 94"/>
            <p:cNvSpPr txBox="1">
              <a:spLocks noChangeArrowheads="1"/>
            </p:cNvSpPr>
            <p:nvPr/>
          </p:nvSpPr>
          <p:spPr bwMode="auto">
            <a:xfrm>
              <a:off x="8068276" y="4744506"/>
              <a:ext cx="1388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192.168.3.0/24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TextBox 94"/>
            <p:cNvSpPr txBox="1">
              <a:spLocks noChangeArrowheads="1"/>
            </p:cNvSpPr>
            <p:nvPr/>
          </p:nvSpPr>
          <p:spPr bwMode="auto">
            <a:xfrm>
              <a:off x="8138977" y="4991958"/>
              <a:ext cx="11312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200" dirty="0" smtClean="0">
                  <a:latin typeface="Huawei Sans" panose="020C0503030203020204" pitchFamily="34" charset="0"/>
                </a:rPr>
                <a:t>.</a:t>
              </a: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28" idx="3"/>
              <a:endCxn id="29" idx="1"/>
            </p:cNvCxnSpPr>
            <p:nvPr/>
          </p:nvCxnSpPr>
          <p:spPr bwMode="auto">
            <a:xfrm>
              <a:off x="3986671" y="4971125"/>
              <a:ext cx="27952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2" name="Freeform 159"/>
            <p:cNvSpPr/>
            <p:nvPr/>
          </p:nvSpPr>
          <p:spPr>
            <a:xfrm flipH="1">
              <a:off x="4899482" y="4637376"/>
              <a:ext cx="953789" cy="49857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矩形: 圆角 90">
              <a:extLst>
                <a:ext uri="{FF2B5EF4-FFF2-40B4-BE49-F238E27FC236}">
                  <a16:creationId xmlns:a16="http://schemas.microsoft.com/office/drawing/2014/main" xmlns="" id="{B453FC51-4FB9-4368-8B4C-3C2E2F8C106B}"/>
                </a:ext>
              </a:extLst>
            </p:cNvPr>
            <p:cNvSpPr/>
            <p:nvPr/>
          </p:nvSpPr>
          <p:spPr>
            <a:xfrm>
              <a:off x="2571525" y="2931237"/>
              <a:ext cx="2327957" cy="1021316"/>
            </a:xfrm>
            <a:prstGeom prst="roundRect">
              <a:avLst>
                <a:gd name="adj" fmla="val 10401"/>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smtClean="0">
                  <a:solidFill>
                    <a:schemeClr val="tx1"/>
                  </a:solidFill>
                  <a:latin typeface="Huawei Sans" panose="020C0503030203020204" pitchFamily="34" charset="0"/>
                </a:rPr>
                <a:t>RTA needs to forward packets to a subnet that is not directly connected to it and forwards the packets to 10.0.0.2.</a:t>
              </a:r>
              <a:endParaRPr lang="en-US" altLang="zh-CN" sz="1200" dirty="0">
                <a:solidFill>
                  <a:schemeClr val="tx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48" name="Freeform 67"/>
            <p:cNvSpPr/>
            <p:nvPr/>
          </p:nvSpPr>
          <p:spPr>
            <a:xfrm rot="5849559" flipV="1">
              <a:off x="3326274" y="5160042"/>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835860" y="4828976"/>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10.0.0.0/24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432713" y="4744506"/>
              <a:ext cx="553958" cy="453238"/>
            </a:xfrm>
            <a:prstGeom prst="rect">
              <a:avLst/>
            </a:prstGeom>
            <a:noFill/>
          </p:spPr>
        </p:pic>
        <p:pic>
          <p:nvPicPr>
            <p:cNvPr id="2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6781915" y="4744506"/>
              <a:ext cx="553958" cy="453238"/>
            </a:xfrm>
            <a:prstGeom prst="rect">
              <a:avLst/>
            </a:prstGeom>
            <a:noFill/>
          </p:spPr>
        </p:pic>
        <p:sp>
          <p:nvSpPr>
            <p:cNvPr id="27" name="等腰三角形 26"/>
            <p:cNvSpPr/>
            <p:nvPr/>
          </p:nvSpPr>
          <p:spPr>
            <a:xfrm flipV="1">
              <a:off x="2495826" y="3981062"/>
              <a:ext cx="2403656" cy="489109"/>
            </a:xfrm>
            <a:prstGeom prst="triangle">
              <a:avLst/>
            </a:prstGeom>
            <a:gradFill flip="none" rotWithShape="1">
              <a:gsLst>
                <a:gs pos="0">
                  <a:srgbClr val="F4FBFE"/>
                </a:gs>
                <a:gs pos="100000">
                  <a:srgbClr val="99DFF9"/>
                </a:gs>
              </a:gsLst>
              <a:lin ang="16200000" scaled="0"/>
              <a:tileRect/>
            </a:gradFill>
            <a:ln w="28575">
              <a:noFill/>
              <a:miter lim="800000"/>
              <a:headEnd type="none" w="sm" len="sm"/>
              <a:tailEnd type="none" w="sm" len="sm"/>
            </a:ln>
            <a:effectLst/>
          </p:spPr>
          <p:txBody>
            <a:bodyPr wrap="square" rtlCol="0" anchor="ctr">
              <a:spAutoFit/>
            </a:bodyPr>
            <a:lstStyle/>
            <a:p>
              <a:pPr algn="ctr" defTabSz="914400" fontAlgn="ctr"/>
              <a:endParaRPr lang="en-US" altLang="zh-CN" sz="10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6531475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xmlns="" id="{622EF711-3170-4416-9C65-466B399DA2E1}"/>
              </a:ext>
            </a:extLst>
          </p:cNvPr>
          <p:cNvSpPr/>
          <p:nvPr/>
        </p:nvSpPr>
        <p:spPr>
          <a:xfrm>
            <a:off x="1653624" y="2670048"/>
            <a:ext cx="3847943" cy="2091100"/>
          </a:xfrm>
          <a:prstGeom prst="rect">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120">
            <a:extLst>
              <a:ext uri="{FF2B5EF4-FFF2-40B4-BE49-F238E27FC236}">
                <a16:creationId xmlns:a16="http://schemas.microsoft.com/office/drawing/2014/main" xmlns="" id="{C06BA5BA-0AE7-4D5A-B214-BBF66850B18F}"/>
              </a:ext>
            </a:extLst>
          </p:cNvPr>
          <p:cNvSpPr txBox="1"/>
          <p:nvPr/>
        </p:nvSpPr>
        <p:spPr>
          <a:xfrm>
            <a:off x="1701240" y="2867571"/>
            <a:ext cx="1554024" cy="3501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Arial"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b="1" dirty="0" smtClean="0">
                <a:solidFill>
                  <a:schemeClr val="tx1"/>
                </a:solidFill>
                <a:latin typeface="Huawei Sans" panose="020C0503030203020204" pitchFamily="34" charset="0"/>
              </a:rPr>
              <a:t>Enterprise network</a:t>
            </a:r>
            <a:endParaRPr lang="en-US" b="1" dirty="0">
              <a:solidFill>
                <a:schemeClr val="tx1"/>
              </a:solidFill>
              <a:latin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sz="1800">
                <a:solidFill>
                  <a:prstClr val="black"/>
                </a:solidFill>
              </a:rPr>
              <a:t>Default routes are typically used at the egress of an enterprise network. For example, you can configure a default route on an egress device to enable the device to forward IP packets destined for any address on the Internet.</a:t>
            </a:r>
          </a:p>
          <a:p>
            <a:endParaRPr lang="zh-CN" altLang="en-US" sz="1800"/>
          </a:p>
        </p:txBody>
      </p:sp>
      <p:sp>
        <p:nvSpPr>
          <p:cNvPr id="8" name="标题 7"/>
          <p:cNvSpPr>
            <a:spLocks noGrp="1"/>
          </p:cNvSpPr>
          <p:nvPr>
            <p:ph type="title"/>
          </p:nvPr>
        </p:nvSpPr>
        <p:spPr/>
        <p:txBody>
          <a:bodyPr/>
          <a:lstStyle/>
          <a:p>
            <a:r>
              <a:rPr lang="en-US" smtClean="0"/>
              <a:t>Application Scenarios of Default Routes</a:t>
            </a:r>
            <a:endParaRPr lang="en-US" dirty="0"/>
          </a:p>
        </p:txBody>
      </p:sp>
      <p:sp>
        <p:nvSpPr>
          <p:cNvPr id="96" name="矩形 95"/>
          <p:cNvSpPr/>
          <p:nvPr/>
        </p:nvSpPr>
        <p:spPr>
          <a:xfrm>
            <a:off x="4616911" y="5132446"/>
            <a:ext cx="3984637" cy="307777"/>
          </a:xfrm>
          <a:prstGeom prst="rect">
            <a:avLst/>
          </a:prstGeom>
          <a:solidFill>
            <a:srgbClr val="00B0F0">
              <a:alpha val="5000"/>
            </a:srgbClr>
          </a:solidFill>
          <a:ln w="9525">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0.0.0.0 0 1.2.3.254</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51" name="TextBox 94"/>
          <p:cNvSpPr txBox="1">
            <a:spLocks noChangeArrowheads="1"/>
          </p:cNvSpPr>
          <p:nvPr/>
        </p:nvSpPr>
        <p:spPr bwMode="auto">
          <a:xfrm>
            <a:off x="6508057" y="3333886"/>
            <a:ext cx="9845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1.2.3.0/24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TextBox 94"/>
          <p:cNvSpPr txBox="1">
            <a:spLocks noChangeArrowheads="1"/>
          </p:cNvSpPr>
          <p:nvPr/>
        </p:nvSpPr>
        <p:spPr bwMode="auto">
          <a:xfrm>
            <a:off x="5159896" y="306896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TextBox 94"/>
          <p:cNvSpPr txBox="1">
            <a:spLocks noChangeArrowheads="1"/>
          </p:cNvSpPr>
          <p:nvPr/>
        </p:nvSpPr>
        <p:spPr bwMode="auto">
          <a:xfrm>
            <a:off x="5666142" y="3631695"/>
            <a:ext cx="13774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1.2.3.4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4" name="图片 33" descr="PC.png"/>
          <p:cNvPicPr>
            <a:picLocks noChangeAspect="1"/>
          </p:cNvPicPr>
          <p:nvPr/>
        </p:nvPicPr>
        <p:blipFill>
          <a:blip r:embed="rId3" cstate="print"/>
          <a:stretch>
            <a:fillRect/>
          </a:stretch>
        </p:blipFill>
        <p:spPr>
          <a:xfrm>
            <a:off x="2270275" y="3369393"/>
            <a:ext cx="683079" cy="524604"/>
          </a:xfrm>
          <a:prstGeom prst="rect">
            <a:avLst/>
          </a:prstGeom>
        </p:spPr>
      </p:pic>
      <p:sp>
        <p:nvSpPr>
          <p:cNvPr id="36" name="TextBox 94"/>
          <p:cNvSpPr txBox="1">
            <a:spLocks noChangeArrowheads="1"/>
          </p:cNvSpPr>
          <p:nvPr/>
        </p:nvSpPr>
        <p:spPr bwMode="auto">
          <a:xfrm>
            <a:off x="1588532" y="3888159"/>
            <a:ext cx="22045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dirty="0" smtClean="0">
                <a:latin typeface="Huawei Sans" panose="020C0503030203020204" pitchFamily="34" charset="0"/>
              </a:rPr>
              <a:t>PC</a:t>
            </a:r>
          </a:p>
          <a:p>
            <a:pPr algn="ctr" fontAlgn="ctr"/>
            <a:r>
              <a:rPr lang="en-US" sz="1400" dirty="0" smtClean="0">
                <a:latin typeface="Huawei Sans" panose="020C0503030203020204" pitchFamily="34" charset="0"/>
              </a:rPr>
              <a:t>192.168.1.100</a:t>
            </a:r>
          </a:p>
          <a:p>
            <a:pPr algn="ctr" fontAlgn="ctr"/>
            <a:r>
              <a:rPr lang="en-US" sz="1400" dirty="0" smtClean="0">
                <a:latin typeface="Huawei Sans" panose="020C0503030203020204" pitchFamily="34" charset="0"/>
              </a:rPr>
              <a:t>Gateway: 192.168.1.254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TextBox 94"/>
          <p:cNvSpPr txBox="1">
            <a:spLocks noChangeArrowheads="1"/>
          </p:cNvSpPr>
          <p:nvPr/>
        </p:nvSpPr>
        <p:spPr bwMode="auto">
          <a:xfrm>
            <a:off x="3784391" y="3631695"/>
            <a:ext cx="13724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dirty="0" smtClean="0">
                <a:latin typeface="Huawei Sans" panose="020C0503030203020204" pitchFamily="34" charset="0"/>
              </a:rPr>
              <a:t>192.168.1.254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 name="直接连接符 3"/>
          <p:cNvCxnSpPr>
            <a:stCxn id="34" idx="3"/>
          </p:cNvCxnSpPr>
          <p:nvPr/>
        </p:nvCxnSpPr>
        <p:spPr bwMode="auto">
          <a:xfrm>
            <a:off x="2953354" y="3631695"/>
            <a:ext cx="2201459" cy="0"/>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38" name="直接连接符 37"/>
          <p:cNvCxnSpPr>
            <a:endCxn id="22" idx="3"/>
          </p:cNvCxnSpPr>
          <p:nvPr/>
        </p:nvCxnSpPr>
        <p:spPr bwMode="auto">
          <a:xfrm flipH="1">
            <a:off x="5708771" y="3631695"/>
            <a:ext cx="2835503" cy="0"/>
          </a:xfrm>
          <a:prstGeom prst="line">
            <a:avLst/>
          </a:prstGeom>
          <a:noFill/>
          <a:ln w="19050" cap="flat" cmpd="sng" algn="ctr">
            <a:solidFill>
              <a:sysClr val="windowText" lastClr="000000"/>
            </a:solidFill>
            <a:prstDash val="solid"/>
            <a:round/>
            <a:headEnd type="none" w="med" len="med"/>
            <a:tailEnd type="none" w="med" len="med"/>
          </a:ln>
          <a:effectLst/>
        </p:spPr>
      </p:cxnSp>
      <p:sp>
        <p:nvSpPr>
          <p:cNvPr id="40" name="Freeform 67"/>
          <p:cNvSpPr/>
          <p:nvPr/>
        </p:nvSpPr>
        <p:spPr>
          <a:xfrm rot="6300000" flipV="1">
            <a:off x="5361527" y="40831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9" name="组合 18"/>
          <p:cNvGrpSpPr/>
          <p:nvPr/>
        </p:nvGrpSpPr>
        <p:grpSpPr>
          <a:xfrm>
            <a:off x="8409057" y="3166316"/>
            <a:ext cx="1540746" cy="805392"/>
            <a:chOff x="8133063" y="1699504"/>
            <a:chExt cx="751638" cy="392903"/>
          </a:xfrm>
        </p:grpSpPr>
        <p:sp>
          <p:nvSpPr>
            <p:cNvPr id="20" name="Freeform 159"/>
            <p:cNvSpPr/>
            <p:nvPr/>
          </p:nvSpPr>
          <p:spPr>
            <a:xfrm flipH="1">
              <a:off x="8133063" y="1699504"/>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8320767" y="1810198"/>
              <a:ext cx="406019" cy="150146"/>
            </a:xfrm>
            <a:prstGeom prst="rect">
              <a:avLst/>
            </a:prstGeom>
          </p:spPr>
          <p:txBody>
            <a:bodyPr wrap="none">
              <a:spAutoFit/>
            </a:bodyPr>
            <a:lstStyle/>
            <a:p>
              <a:pPr algn="ctr" fontAlgn="ctr"/>
              <a:r>
                <a:rPr lang="en-US" sz="1400" dirty="0" smtClean="0">
                  <a:latin typeface="Huawei Sans" panose="020C0503030203020204" pitchFamily="34" charset="0"/>
                </a:rPr>
                <a:t>Internet</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pic>
        <p:nvPicPr>
          <p:cNvPr id="22"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5154813" y="3405076"/>
            <a:ext cx="553958" cy="453238"/>
          </a:xfrm>
          <a:prstGeom prst="rect">
            <a:avLst/>
          </a:prstGeom>
          <a:noFill/>
        </p:spPr>
      </p:pic>
      <p:sp>
        <p:nvSpPr>
          <p:cNvPr id="23" name="TextBox 94"/>
          <p:cNvSpPr txBox="1">
            <a:spLocks noChangeArrowheads="1"/>
          </p:cNvSpPr>
          <p:nvPr/>
        </p:nvSpPr>
        <p:spPr bwMode="auto">
          <a:xfrm>
            <a:off x="7378358" y="3631695"/>
            <a:ext cx="13774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1.2.3.254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5" name="Picture 2" descr="G:\做的项目\公共\扁平图标切换\更新2015_01_21\oss扁平图标库2015_01_21更新-04.png"/>
          <p:cNvPicPr>
            <a:picLocks noChangeAspect="1" noChangeArrowheads="1"/>
          </p:cNvPicPr>
          <p:nvPr/>
        </p:nvPicPr>
        <p:blipFill>
          <a:blip r:embed="rId4" cstate="print"/>
          <a:stretch>
            <a:fillRect/>
          </a:stretch>
        </p:blipFill>
        <p:spPr bwMode="auto">
          <a:xfrm>
            <a:off x="8226506" y="3405076"/>
            <a:ext cx="553958" cy="453238"/>
          </a:xfrm>
          <a:prstGeom prst="rect">
            <a:avLst/>
          </a:prstGeom>
          <a:noFill/>
        </p:spPr>
      </p:pic>
    </p:spTree>
    <p:extLst>
      <p:ext uri="{BB962C8B-B14F-4D97-AF65-F5344CB8AC3E}">
        <p14:creationId xmlns:p14="http://schemas.microsoft.com/office/powerpoint/2010/main" val="3829893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Overview of IP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Static Routing</a:t>
            </a:r>
            <a:endParaRPr lang="en-US" altLang="zh-CN" smtClean="0">
              <a:solidFill>
                <a:schemeClr val="bg1">
                  <a:lumMod val="50000"/>
                </a:schemeClr>
              </a:solidFill>
              <a:sym typeface="Huawei Sans" panose="020C0503030203020204" pitchFamily="34" charset="0"/>
            </a:endParaRPr>
          </a:p>
          <a:p>
            <a:r>
              <a:rPr lang="en-US" b="1" smtClean="0"/>
              <a:t>Dynamic Routing</a:t>
            </a:r>
            <a:endParaRPr lang="en-US" altLang="zh-CN" b="1" smtClean="0">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1214830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latin typeface="Huawei Sans" panose="020C0503030203020204" pitchFamily="34" charset="0"/>
              </a:rPr>
              <a:t>Overview of Dynamic Routing</a:t>
            </a:r>
            <a:endParaRPr lang="en-US" dirty="0">
              <a:latin typeface="Huawei Sans" panose="020C0503030203020204" pitchFamily="34" charset="0"/>
            </a:endParaRPr>
          </a:p>
        </p:txBody>
      </p:sp>
      <p:sp>
        <p:nvSpPr>
          <p:cNvPr id="5" name="矩形 4"/>
          <p:cNvSpPr/>
          <p:nvPr/>
        </p:nvSpPr>
        <p:spPr>
          <a:xfrm>
            <a:off x="6275389" y="5171262"/>
            <a:ext cx="5218620" cy="1169551"/>
          </a:xfrm>
          <a:prstGeom prst="rect">
            <a:avLst/>
          </a:prstGeom>
        </p:spPr>
        <p:txBody>
          <a:bodyPr wrap="square">
            <a:spAutoFit/>
          </a:bodyPr>
          <a:lstStyle/>
          <a:p>
            <a:pPr marL="265113" lvl="0" indent="-265113" defTabSz="914034" fontAlgn="ctr">
              <a:spcBef>
                <a:spcPts val="792"/>
              </a:spcBef>
              <a:spcAft>
                <a:spcPct val="0"/>
              </a:spcAft>
              <a:buSzPct val="100000"/>
              <a:buFont typeface="Arial" panose="020B0604020202020204" pitchFamily="34" charset="0"/>
              <a:buChar char="•"/>
              <a:defRPr/>
            </a:pPr>
            <a:r>
              <a:rPr lang="en-US" sz="1400" dirty="0" smtClean="0">
                <a:latin typeface="Huawei Sans" panose="020C0503030203020204" pitchFamily="34" charset="0"/>
              </a:rPr>
              <a:t>Dynamic routing protocols automatically discover and generate routes, and update routes when the topology changes. These protocols effectively reduce the workload of network administrators and are widely used on large networks.</a:t>
            </a:r>
            <a:endParaRPr lang="en-US" sz="1400" dirty="0">
              <a:latin typeface="Huawei Sans" panose="020C0503030203020204" pitchFamily="34" charset="0"/>
            </a:endParaRPr>
          </a:p>
        </p:txBody>
      </p:sp>
      <p:sp>
        <p:nvSpPr>
          <p:cNvPr id="40" name="圆角矩形 39"/>
          <p:cNvSpPr>
            <a:spLocks/>
          </p:cNvSpPr>
          <p:nvPr/>
        </p:nvSpPr>
        <p:spPr>
          <a:xfrm>
            <a:off x="966048" y="2000926"/>
            <a:ext cx="3987575" cy="2151463"/>
          </a:xfrm>
          <a:prstGeom prst="roundRect">
            <a:avLst>
              <a:gd name="adj" fmla="val 4819"/>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endParaRPr>
          </a:p>
        </p:txBody>
      </p:sp>
      <p:pic>
        <p:nvPicPr>
          <p:cNvPr id="34" name="图片 3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17851" y="2305895"/>
            <a:ext cx="485638" cy="398223"/>
          </a:xfrm>
          <a:prstGeom prst="rect">
            <a:avLst/>
          </a:prstGeom>
          <a:effectLst>
            <a:outerShdw blurRad="152400" dist="38100" dir="5400000" algn="t" rotWithShape="0">
              <a:prstClr val="black">
                <a:alpha val="30000"/>
              </a:prstClr>
            </a:outerShdw>
          </a:effectLst>
        </p:spPr>
      </p:pic>
      <p:pic>
        <p:nvPicPr>
          <p:cNvPr id="35" name="图片 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185872" y="2305895"/>
            <a:ext cx="485638" cy="398223"/>
          </a:xfrm>
          <a:prstGeom prst="rect">
            <a:avLst/>
          </a:prstGeom>
          <a:effectLst>
            <a:outerShdw blurRad="152400" dist="38100" dir="5400000" algn="t" rotWithShape="0">
              <a:prstClr val="black">
                <a:alpha val="30000"/>
              </a:prstClr>
            </a:outerShdw>
          </a:effectLst>
        </p:spPr>
      </p:pic>
      <p:pic>
        <p:nvPicPr>
          <p:cNvPr id="36" name="图片 3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251947" y="3409154"/>
            <a:ext cx="485638" cy="398223"/>
          </a:xfrm>
          <a:prstGeom prst="rect">
            <a:avLst/>
          </a:prstGeom>
          <a:effectLst>
            <a:outerShdw blurRad="152400" dist="38100" dir="5400000" algn="t" rotWithShape="0">
              <a:prstClr val="black">
                <a:alpha val="30000"/>
              </a:prstClr>
            </a:outerShdw>
          </a:effectLst>
        </p:spPr>
      </p:pic>
      <p:pic>
        <p:nvPicPr>
          <p:cNvPr id="37" name="图片 3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146240" y="3409154"/>
            <a:ext cx="485638" cy="398223"/>
          </a:xfrm>
          <a:prstGeom prst="rect">
            <a:avLst/>
          </a:prstGeom>
          <a:effectLst>
            <a:outerShdw blurRad="152400" dist="38100" dir="5400000" algn="t" rotWithShape="0">
              <a:prstClr val="black">
                <a:alpha val="30000"/>
              </a:prstClr>
            </a:outerShdw>
          </a:effectLst>
        </p:spPr>
      </p:pic>
      <p:pic>
        <p:nvPicPr>
          <p:cNvPr id="38" name="图片 3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391854" y="3409154"/>
            <a:ext cx="485638" cy="398223"/>
          </a:xfrm>
          <a:prstGeom prst="rect">
            <a:avLst/>
          </a:prstGeom>
          <a:effectLst>
            <a:outerShdw blurRad="152400" dist="38100" dir="5400000" algn="t" rotWithShape="0">
              <a:prstClr val="black">
                <a:alpha val="30000"/>
              </a:prstClr>
            </a:outerShdw>
          </a:effectLst>
        </p:spPr>
      </p:pic>
      <p:pic>
        <p:nvPicPr>
          <p:cNvPr id="45" name="图片 4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91456" y="3409154"/>
            <a:ext cx="485638" cy="398223"/>
          </a:xfrm>
          <a:prstGeom prst="rect">
            <a:avLst/>
          </a:prstGeom>
          <a:effectLst>
            <a:outerShdw blurRad="152400" dist="38100" dir="5400000" algn="t" rotWithShape="0">
              <a:prstClr val="black">
                <a:alpha val="30000"/>
              </a:prstClr>
            </a:outerShdw>
          </a:effectLst>
        </p:spPr>
      </p:pic>
      <p:pic>
        <p:nvPicPr>
          <p:cNvPr id="46" name="图片 45"/>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146240" y="4544748"/>
            <a:ext cx="485638" cy="398223"/>
          </a:xfrm>
          <a:prstGeom prst="rect">
            <a:avLst/>
          </a:prstGeom>
          <a:effectLst>
            <a:outerShdw blurRad="152400" dist="38100" dir="5400000" algn="t" rotWithShape="0">
              <a:prstClr val="black">
                <a:alpha val="30000"/>
              </a:prstClr>
            </a:outerShdw>
          </a:effectLst>
        </p:spPr>
      </p:pic>
      <p:pic>
        <p:nvPicPr>
          <p:cNvPr id="47" name="图片 4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2251947" y="4559576"/>
            <a:ext cx="485638" cy="398223"/>
          </a:xfrm>
          <a:prstGeom prst="rect">
            <a:avLst/>
          </a:prstGeom>
          <a:effectLst>
            <a:outerShdw blurRad="152400" dist="38100" dir="5400000" algn="t" rotWithShape="0">
              <a:prstClr val="black">
                <a:alpha val="30000"/>
              </a:prstClr>
            </a:outerShdw>
          </a:effectLst>
        </p:spPr>
      </p:pic>
      <p:cxnSp>
        <p:nvCxnSpPr>
          <p:cNvPr id="49" name="直接连接符 48"/>
          <p:cNvCxnSpPr>
            <a:stCxn id="34" idx="3"/>
            <a:endCxn id="35" idx="1"/>
          </p:cNvCxnSpPr>
          <p:nvPr/>
        </p:nvCxnSpPr>
        <p:spPr>
          <a:xfrm>
            <a:off x="2503489" y="2505007"/>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0" name="直接连接符 49"/>
          <p:cNvCxnSpPr>
            <a:stCxn id="34" idx="2"/>
            <a:endCxn id="37" idx="0"/>
          </p:cNvCxnSpPr>
          <p:nvPr/>
        </p:nvCxnSpPr>
        <p:spPr>
          <a:xfrm flipH="1">
            <a:off x="1389059" y="2704118"/>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1" name="直接连接符 50"/>
          <p:cNvCxnSpPr>
            <a:stCxn id="35" idx="2"/>
            <a:endCxn id="38" idx="0"/>
          </p:cNvCxnSpPr>
          <p:nvPr/>
        </p:nvCxnSpPr>
        <p:spPr>
          <a:xfrm>
            <a:off x="3428691" y="2704118"/>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2" name="直接连接符 51"/>
          <p:cNvCxnSpPr>
            <a:stCxn id="36" idx="0"/>
            <a:endCxn id="35" idx="2"/>
          </p:cNvCxnSpPr>
          <p:nvPr/>
        </p:nvCxnSpPr>
        <p:spPr>
          <a:xfrm flipV="1">
            <a:off x="2494766" y="2704118"/>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3" name="直接连接符 52"/>
          <p:cNvCxnSpPr>
            <a:stCxn id="45" idx="0"/>
            <a:endCxn id="34" idx="2"/>
          </p:cNvCxnSpPr>
          <p:nvPr/>
        </p:nvCxnSpPr>
        <p:spPr>
          <a:xfrm flipH="1" flipV="1">
            <a:off x="2260670" y="2704118"/>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54" name="直接连接符 53"/>
          <p:cNvCxnSpPr>
            <a:stCxn id="37" idx="2"/>
            <a:endCxn id="46" idx="0"/>
          </p:cNvCxnSpPr>
          <p:nvPr/>
        </p:nvCxnSpPr>
        <p:spPr>
          <a:xfrm>
            <a:off x="1389059" y="3807377"/>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55" name="直接连接符 54"/>
          <p:cNvCxnSpPr>
            <a:stCxn id="36" idx="2"/>
            <a:endCxn id="47" idx="0"/>
          </p:cNvCxnSpPr>
          <p:nvPr/>
        </p:nvCxnSpPr>
        <p:spPr>
          <a:xfrm>
            <a:off x="2494766" y="3807377"/>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60" name="图片 5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391456" y="4544748"/>
            <a:ext cx="485638" cy="398223"/>
          </a:xfrm>
          <a:prstGeom prst="rect">
            <a:avLst/>
          </a:prstGeom>
          <a:effectLst>
            <a:outerShdw blurRad="152400" dist="38100" dir="5400000" algn="t" rotWithShape="0">
              <a:prstClr val="black">
                <a:alpha val="30000"/>
              </a:prstClr>
            </a:outerShdw>
          </a:effectLst>
        </p:spPr>
      </p:pic>
      <p:pic>
        <p:nvPicPr>
          <p:cNvPr id="61" name="图片 60"/>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391854" y="4544747"/>
            <a:ext cx="485638" cy="398223"/>
          </a:xfrm>
          <a:prstGeom prst="rect">
            <a:avLst/>
          </a:prstGeom>
          <a:effectLst>
            <a:outerShdw blurRad="152400" dist="38100" dir="5400000" algn="t" rotWithShape="0">
              <a:prstClr val="black">
                <a:alpha val="30000"/>
              </a:prstClr>
            </a:outerShdw>
          </a:effectLst>
        </p:spPr>
      </p:pic>
      <p:cxnSp>
        <p:nvCxnSpPr>
          <p:cNvPr id="62" name="直接连接符 61"/>
          <p:cNvCxnSpPr>
            <a:stCxn id="45" idx="2"/>
            <a:endCxn id="60" idx="0"/>
          </p:cNvCxnSpPr>
          <p:nvPr/>
        </p:nvCxnSpPr>
        <p:spPr>
          <a:xfrm>
            <a:off x="3634275" y="3807377"/>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4" name="直接连接符 63"/>
          <p:cNvCxnSpPr>
            <a:stCxn id="38" idx="2"/>
            <a:endCxn id="61" idx="0"/>
          </p:cNvCxnSpPr>
          <p:nvPr/>
        </p:nvCxnSpPr>
        <p:spPr>
          <a:xfrm>
            <a:off x="4634673" y="3807377"/>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1" name="TextBox 120">
            <a:extLst>
              <a:ext uri="{FF2B5EF4-FFF2-40B4-BE49-F238E27FC236}">
                <a16:creationId xmlns:a16="http://schemas.microsoft.com/office/drawing/2014/main" xmlns="" id="{C06BA5BA-0AE7-4D5A-B214-BBF66850B18F}"/>
              </a:ext>
            </a:extLst>
          </p:cNvPr>
          <p:cNvSpPr txBox="1"/>
          <p:nvPr/>
        </p:nvSpPr>
        <p:spPr>
          <a:xfrm>
            <a:off x="2089970" y="1966998"/>
            <a:ext cx="1544305" cy="307777"/>
          </a:xfrm>
          <a:prstGeom prst="rect">
            <a:avLst/>
          </a:prstGeom>
          <a:noFill/>
          <a:ln>
            <a:noFill/>
          </a:ln>
        </p:spPr>
        <p:txBody>
          <a:bodyPr wrap="square" rtlCol="0">
            <a:spAutoFit/>
          </a:bodyPr>
          <a:lstStyle/>
          <a:p>
            <a:pPr algn="ctr" fontAlgn="ctr"/>
            <a:r>
              <a:rPr lang="en-US" sz="1400" b="1" dirty="0" smtClean="0">
                <a:solidFill>
                  <a:srgbClr val="EC7061"/>
                </a:solidFill>
                <a:latin typeface="Huawei Sans" panose="020C0503030203020204" pitchFamily="34" charset="0"/>
              </a:rPr>
              <a:t>Static routing</a:t>
            </a:r>
            <a:endParaRPr lang="en-US" sz="1400" b="1" dirty="0">
              <a:solidFill>
                <a:srgbClr val="EC7061"/>
              </a:solidFill>
              <a:latin typeface="Huawei Sans" panose="020C0503030203020204" pitchFamily="34" charset="0"/>
            </a:endParaRPr>
          </a:p>
        </p:txBody>
      </p:sp>
      <p:cxnSp>
        <p:nvCxnSpPr>
          <p:cNvPr id="84" name="直接连接符 83"/>
          <p:cNvCxnSpPr>
            <a:stCxn id="36" idx="1"/>
            <a:endCxn id="37" idx="3"/>
          </p:cNvCxnSpPr>
          <p:nvPr/>
        </p:nvCxnSpPr>
        <p:spPr>
          <a:xfrm flipH="1">
            <a:off x="1631878" y="3608266"/>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5" name="直接连接符 84"/>
          <p:cNvCxnSpPr>
            <a:stCxn id="45" idx="1"/>
            <a:endCxn id="36" idx="3"/>
          </p:cNvCxnSpPr>
          <p:nvPr/>
        </p:nvCxnSpPr>
        <p:spPr>
          <a:xfrm flipH="1">
            <a:off x="2737585" y="3608266"/>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6" name="直接连接符 85"/>
          <p:cNvCxnSpPr>
            <a:stCxn id="38" idx="1"/>
            <a:endCxn id="45" idx="3"/>
          </p:cNvCxnSpPr>
          <p:nvPr/>
        </p:nvCxnSpPr>
        <p:spPr>
          <a:xfrm flipH="1">
            <a:off x="3877094" y="3608266"/>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3" name="矩形 2"/>
          <p:cNvSpPr/>
          <p:nvPr/>
        </p:nvSpPr>
        <p:spPr>
          <a:xfrm>
            <a:off x="446088" y="5171262"/>
            <a:ext cx="5505450" cy="954107"/>
          </a:xfrm>
          <a:prstGeom prst="rect">
            <a:avLst/>
          </a:prstGeom>
        </p:spPr>
        <p:txBody>
          <a:bodyPr wrap="square">
            <a:spAutoFit/>
          </a:bodyPr>
          <a:lstStyle/>
          <a:p>
            <a:pPr marL="265113" indent="-265113" defTabSz="914034" fontAlgn="ctr">
              <a:spcBef>
                <a:spcPts val="792"/>
              </a:spcBef>
              <a:spcAft>
                <a:spcPct val="0"/>
              </a:spcAft>
              <a:buSzPct val="100000"/>
              <a:buFont typeface="Arial" panose="020B0604020202020204" pitchFamily="34" charset="0"/>
              <a:buChar char="•"/>
              <a:defRPr/>
            </a:pPr>
            <a:r>
              <a:rPr lang="en-US" sz="1400" dirty="0" smtClean="0">
                <a:latin typeface="Huawei Sans" panose="020C0503030203020204" pitchFamily="34" charset="0"/>
              </a:rPr>
              <a:t>When the network scale expands, it becomes increasingly complex to manually configure static routes. In addition, when the network topology changes, static routes cannot adapt to these changes in a timely and flexible manner.</a:t>
            </a:r>
            <a:endParaRPr lang="en-US" sz="1400" dirty="0">
              <a:latin typeface="Huawei Sans" panose="020C0503030203020204" pitchFamily="34" charset="0"/>
            </a:endParaRPr>
          </a:p>
        </p:txBody>
      </p:sp>
      <p:sp>
        <p:nvSpPr>
          <p:cNvPr id="33" name="圆角矩形 32"/>
          <p:cNvSpPr>
            <a:spLocks/>
          </p:cNvSpPr>
          <p:nvPr/>
        </p:nvSpPr>
        <p:spPr>
          <a:xfrm>
            <a:off x="6481475" y="1950127"/>
            <a:ext cx="3987575" cy="2151463"/>
          </a:xfrm>
          <a:prstGeom prst="roundRect">
            <a:avLst>
              <a:gd name="adj" fmla="val 2795"/>
            </a:avLst>
          </a:prstGeom>
          <a:solidFill>
            <a:srgbClr val="00B0F0">
              <a:alpha val="5000"/>
            </a:srgbClr>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endParaRPr>
          </a:p>
        </p:txBody>
      </p:sp>
      <p:pic>
        <p:nvPicPr>
          <p:cNvPr id="41" name="图片 4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533278" y="2255096"/>
            <a:ext cx="485638" cy="398223"/>
          </a:xfrm>
          <a:prstGeom prst="rect">
            <a:avLst/>
          </a:prstGeom>
          <a:effectLst>
            <a:outerShdw blurRad="152400" dist="38100" dir="5400000" algn="t" rotWithShape="0">
              <a:prstClr val="black">
                <a:alpha val="30000"/>
              </a:prstClr>
            </a:outerShdw>
          </a:effectLst>
        </p:spPr>
      </p:pic>
      <p:pic>
        <p:nvPicPr>
          <p:cNvPr id="42" name="图片 4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701299" y="2255096"/>
            <a:ext cx="485638" cy="398223"/>
          </a:xfrm>
          <a:prstGeom prst="rect">
            <a:avLst/>
          </a:prstGeom>
          <a:effectLst>
            <a:outerShdw blurRad="152400" dist="38100" dir="5400000" algn="t" rotWithShape="0">
              <a:prstClr val="black">
                <a:alpha val="30000"/>
              </a:prstClr>
            </a:outerShdw>
          </a:effectLst>
        </p:spPr>
      </p:pic>
      <p:pic>
        <p:nvPicPr>
          <p:cNvPr id="43" name="图片 42"/>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67374" y="3358355"/>
            <a:ext cx="485638" cy="398223"/>
          </a:xfrm>
          <a:prstGeom prst="rect">
            <a:avLst/>
          </a:prstGeom>
          <a:effectLst>
            <a:outerShdw blurRad="152400" dist="38100" dir="5400000" algn="t" rotWithShape="0">
              <a:prstClr val="black">
                <a:alpha val="30000"/>
              </a:prstClr>
            </a:outerShdw>
          </a:effectLst>
        </p:spPr>
      </p:pic>
      <p:pic>
        <p:nvPicPr>
          <p:cNvPr id="44" name="图片 4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61667" y="3358355"/>
            <a:ext cx="485638" cy="398223"/>
          </a:xfrm>
          <a:prstGeom prst="rect">
            <a:avLst/>
          </a:prstGeom>
          <a:effectLst>
            <a:outerShdw blurRad="152400" dist="38100" dir="5400000" algn="t" rotWithShape="0">
              <a:prstClr val="black">
                <a:alpha val="30000"/>
              </a:prstClr>
            </a:outerShdw>
          </a:effectLst>
        </p:spPr>
      </p:pic>
      <p:pic>
        <p:nvPicPr>
          <p:cNvPr id="48" name="图片 4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907281" y="3358355"/>
            <a:ext cx="485638" cy="398223"/>
          </a:xfrm>
          <a:prstGeom prst="rect">
            <a:avLst/>
          </a:prstGeom>
          <a:effectLst>
            <a:outerShdw blurRad="152400" dist="38100" dir="5400000" algn="t" rotWithShape="0">
              <a:prstClr val="black">
                <a:alpha val="30000"/>
              </a:prstClr>
            </a:outerShdw>
          </a:effectLst>
        </p:spPr>
      </p:pic>
      <p:pic>
        <p:nvPicPr>
          <p:cNvPr id="56" name="图片 5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8906883" y="3358355"/>
            <a:ext cx="485638" cy="398223"/>
          </a:xfrm>
          <a:prstGeom prst="rect">
            <a:avLst/>
          </a:prstGeom>
          <a:effectLst>
            <a:outerShdw blurRad="152400" dist="38100" dir="5400000" algn="t" rotWithShape="0">
              <a:prstClr val="black">
                <a:alpha val="30000"/>
              </a:prstClr>
            </a:outerShdw>
          </a:effectLst>
        </p:spPr>
      </p:pic>
      <p:pic>
        <p:nvPicPr>
          <p:cNvPr id="57" name="图片 56"/>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661667" y="4493949"/>
            <a:ext cx="485638" cy="398223"/>
          </a:xfrm>
          <a:prstGeom prst="rect">
            <a:avLst/>
          </a:prstGeom>
          <a:effectLst>
            <a:outerShdw blurRad="152400" dist="38100" dir="5400000" algn="t" rotWithShape="0">
              <a:prstClr val="black">
                <a:alpha val="30000"/>
              </a:prstClr>
            </a:outerShdw>
          </a:effectLst>
        </p:spPr>
      </p:pic>
      <p:pic>
        <p:nvPicPr>
          <p:cNvPr id="58" name="图片 5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767374" y="4508777"/>
            <a:ext cx="485638" cy="398223"/>
          </a:xfrm>
          <a:prstGeom prst="rect">
            <a:avLst/>
          </a:prstGeom>
          <a:effectLst>
            <a:outerShdw blurRad="152400" dist="38100" dir="5400000" algn="t" rotWithShape="0">
              <a:prstClr val="black">
                <a:alpha val="30000"/>
              </a:prstClr>
            </a:outerShdw>
          </a:effectLst>
        </p:spPr>
      </p:pic>
      <p:cxnSp>
        <p:nvCxnSpPr>
          <p:cNvPr id="59" name="直接连接符 58"/>
          <p:cNvCxnSpPr>
            <a:stCxn id="41" idx="3"/>
            <a:endCxn id="42" idx="1"/>
          </p:cNvCxnSpPr>
          <p:nvPr/>
        </p:nvCxnSpPr>
        <p:spPr>
          <a:xfrm>
            <a:off x="8018916" y="2454208"/>
            <a:ext cx="682383"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3" name="直接连接符 62"/>
          <p:cNvCxnSpPr>
            <a:stCxn id="41" idx="2"/>
            <a:endCxn id="44" idx="0"/>
          </p:cNvCxnSpPr>
          <p:nvPr/>
        </p:nvCxnSpPr>
        <p:spPr>
          <a:xfrm flipH="1">
            <a:off x="6904486" y="2653319"/>
            <a:ext cx="871611"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7" name="直接连接符 66"/>
          <p:cNvCxnSpPr>
            <a:stCxn id="42" idx="2"/>
            <a:endCxn id="48" idx="0"/>
          </p:cNvCxnSpPr>
          <p:nvPr/>
        </p:nvCxnSpPr>
        <p:spPr>
          <a:xfrm>
            <a:off x="8944118" y="2653319"/>
            <a:ext cx="1205982"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8" name="直接连接符 67"/>
          <p:cNvCxnSpPr>
            <a:stCxn id="43" idx="0"/>
            <a:endCxn id="42" idx="2"/>
          </p:cNvCxnSpPr>
          <p:nvPr/>
        </p:nvCxnSpPr>
        <p:spPr>
          <a:xfrm flipV="1">
            <a:off x="8010193" y="2653319"/>
            <a:ext cx="93392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69" name="直接连接符 68"/>
          <p:cNvCxnSpPr>
            <a:stCxn id="56" idx="0"/>
            <a:endCxn id="41" idx="2"/>
          </p:cNvCxnSpPr>
          <p:nvPr/>
        </p:nvCxnSpPr>
        <p:spPr>
          <a:xfrm flipH="1" flipV="1">
            <a:off x="7776097" y="2653319"/>
            <a:ext cx="1373605" cy="705036"/>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71" name="直接连接符 70"/>
          <p:cNvCxnSpPr>
            <a:stCxn id="44" idx="2"/>
            <a:endCxn id="57" idx="0"/>
          </p:cNvCxnSpPr>
          <p:nvPr/>
        </p:nvCxnSpPr>
        <p:spPr>
          <a:xfrm>
            <a:off x="6904486" y="3756578"/>
            <a:ext cx="0" cy="737371"/>
          </a:xfrm>
          <a:prstGeom prst="line">
            <a:avLst/>
          </a:prstGeom>
          <a:ln w="19050"/>
          <a:effectLst>
            <a:outerShdw blurRad="152400" dist="38100" dir="5400000" algn="t" rotWithShape="0">
              <a:prstClr val="black">
                <a:alpha val="30000"/>
              </a:prstClr>
            </a:outerShdw>
          </a:effectLst>
        </p:spPr>
        <p:style>
          <a:lnRef idx="1">
            <a:schemeClr val="dk1"/>
          </a:lnRef>
          <a:fillRef idx="0">
            <a:schemeClr val="dk1"/>
          </a:fillRef>
          <a:effectRef idx="0">
            <a:schemeClr val="dk1"/>
          </a:effectRef>
          <a:fontRef idx="minor">
            <a:schemeClr val="tx1"/>
          </a:fontRef>
        </p:style>
      </p:cxnSp>
      <p:cxnSp>
        <p:nvCxnSpPr>
          <p:cNvPr id="72" name="直接连接符 71"/>
          <p:cNvCxnSpPr>
            <a:stCxn id="43" idx="2"/>
            <a:endCxn id="58" idx="0"/>
          </p:cNvCxnSpPr>
          <p:nvPr/>
        </p:nvCxnSpPr>
        <p:spPr>
          <a:xfrm>
            <a:off x="8010193" y="3756578"/>
            <a:ext cx="0" cy="752199"/>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pic>
        <p:nvPicPr>
          <p:cNvPr id="78" name="图片 7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906883" y="4493949"/>
            <a:ext cx="485638" cy="398223"/>
          </a:xfrm>
          <a:prstGeom prst="rect">
            <a:avLst/>
          </a:prstGeom>
          <a:effectLst>
            <a:outerShdw blurRad="152400" dist="38100" dir="5400000" algn="t" rotWithShape="0">
              <a:prstClr val="black">
                <a:alpha val="30000"/>
              </a:prstClr>
            </a:outerShdw>
          </a:effectLst>
        </p:spPr>
      </p:pic>
      <p:pic>
        <p:nvPicPr>
          <p:cNvPr id="79" name="图片 7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9907281" y="4493948"/>
            <a:ext cx="485638" cy="398223"/>
          </a:xfrm>
          <a:prstGeom prst="rect">
            <a:avLst/>
          </a:prstGeom>
          <a:effectLst>
            <a:outerShdw blurRad="152400" dist="38100" dir="5400000" algn="t" rotWithShape="0">
              <a:prstClr val="black">
                <a:alpha val="30000"/>
              </a:prstClr>
            </a:outerShdw>
          </a:effectLst>
        </p:spPr>
      </p:pic>
      <p:cxnSp>
        <p:nvCxnSpPr>
          <p:cNvPr id="80" name="直接连接符 79"/>
          <p:cNvCxnSpPr>
            <a:stCxn id="56" idx="2"/>
            <a:endCxn id="78" idx="0"/>
          </p:cNvCxnSpPr>
          <p:nvPr/>
        </p:nvCxnSpPr>
        <p:spPr>
          <a:xfrm>
            <a:off x="9149702" y="3756578"/>
            <a:ext cx="0" cy="737371"/>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82" name="直接连接符 81"/>
          <p:cNvCxnSpPr>
            <a:stCxn id="48" idx="2"/>
            <a:endCxn id="79" idx="0"/>
          </p:cNvCxnSpPr>
          <p:nvPr/>
        </p:nvCxnSpPr>
        <p:spPr>
          <a:xfrm>
            <a:off x="10150100" y="3756578"/>
            <a:ext cx="0" cy="73737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83" name="TextBox 120">
            <a:extLst>
              <a:ext uri="{FF2B5EF4-FFF2-40B4-BE49-F238E27FC236}">
                <a16:creationId xmlns:a16="http://schemas.microsoft.com/office/drawing/2014/main" xmlns="" id="{C06BA5BA-0AE7-4D5A-B214-BBF66850B18F}"/>
              </a:ext>
            </a:extLst>
          </p:cNvPr>
          <p:cNvSpPr txBox="1"/>
          <p:nvPr/>
        </p:nvSpPr>
        <p:spPr>
          <a:xfrm>
            <a:off x="7348151" y="1899028"/>
            <a:ext cx="1929081" cy="523220"/>
          </a:xfrm>
          <a:prstGeom prst="rect">
            <a:avLst/>
          </a:prstGeom>
          <a:noFill/>
          <a:ln>
            <a:noFill/>
          </a:ln>
        </p:spPr>
        <p:txBody>
          <a:bodyPr wrap="square" rtlCol="0">
            <a:spAutoFit/>
          </a:bodyPr>
          <a:lstStyle/>
          <a:p>
            <a:pPr algn="ctr" fontAlgn="ctr"/>
            <a:r>
              <a:rPr lang="en-US" sz="1400" b="1" dirty="0" smtClean="0">
                <a:solidFill>
                  <a:srgbClr val="EC7061"/>
                </a:solidFill>
                <a:latin typeface="Huawei Sans" panose="020C0503030203020204" pitchFamily="34" charset="0"/>
              </a:rPr>
              <a:t>Dynamic routing OSPF</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9" name="直接连接符 88"/>
          <p:cNvCxnSpPr>
            <a:stCxn id="43" idx="1"/>
            <a:endCxn id="44" idx="3"/>
          </p:cNvCxnSpPr>
          <p:nvPr/>
        </p:nvCxnSpPr>
        <p:spPr>
          <a:xfrm flipH="1">
            <a:off x="7147305" y="3557467"/>
            <a:ext cx="620069"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0" name="直接连接符 89"/>
          <p:cNvCxnSpPr>
            <a:stCxn id="56" idx="1"/>
            <a:endCxn id="43" idx="3"/>
          </p:cNvCxnSpPr>
          <p:nvPr/>
        </p:nvCxnSpPr>
        <p:spPr>
          <a:xfrm flipH="1">
            <a:off x="8253012" y="3557467"/>
            <a:ext cx="653871"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cxnSp>
        <p:nvCxnSpPr>
          <p:cNvPr id="91" name="直接连接符 90"/>
          <p:cNvCxnSpPr>
            <a:stCxn id="48" idx="1"/>
            <a:endCxn id="56" idx="3"/>
          </p:cNvCxnSpPr>
          <p:nvPr/>
        </p:nvCxnSpPr>
        <p:spPr>
          <a:xfrm flipH="1">
            <a:off x="9392521" y="3557467"/>
            <a:ext cx="514760" cy="0"/>
          </a:xfrm>
          <a:prstGeom prst="line">
            <a:avLst/>
          </a:prstGeom>
          <a:ln w="19050"/>
          <a:effectLst>
            <a:outerShdw blurRad="152400" dist="38100" dir="5400000" algn="t" rotWithShape="0">
              <a:prstClr val="black">
                <a:alpha val="25000"/>
              </a:prstClr>
            </a:outerShdw>
          </a:effectLst>
        </p:spPr>
        <p:style>
          <a:lnRef idx="1">
            <a:schemeClr val="dk1"/>
          </a:lnRef>
          <a:fillRef idx="0">
            <a:schemeClr val="dk1"/>
          </a:fillRef>
          <a:effectRef idx="0">
            <a:schemeClr val="dk1"/>
          </a:effectRef>
          <a:fontRef idx="minor">
            <a:schemeClr val="tx1"/>
          </a:fontRef>
        </p:style>
      </p:cxnSp>
      <p:sp>
        <p:nvSpPr>
          <p:cNvPr id="93" name="圆角矩形 75"/>
          <p:cNvSpPr/>
          <p:nvPr/>
        </p:nvSpPr>
        <p:spPr>
          <a:xfrm>
            <a:off x="443373"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4" name="圆角矩形 75"/>
          <p:cNvSpPr/>
          <p:nvPr/>
        </p:nvSpPr>
        <p:spPr>
          <a:xfrm>
            <a:off x="443372"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Static Routing</a:t>
            </a:r>
            <a:endParaRPr lang="en-US" b="1" dirty="0">
              <a:solidFill>
                <a:prstClr val="white"/>
              </a:solidFill>
              <a:latin typeface="Huawei Sans" panose="020C0503030203020204" pitchFamily="34" charset="0"/>
            </a:endParaRPr>
          </a:p>
        </p:txBody>
      </p:sp>
      <p:sp>
        <p:nvSpPr>
          <p:cNvPr id="95" name="圆角矩形 75"/>
          <p:cNvSpPr/>
          <p:nvPr/>
        </p:nvSpPr>
        <p:spPr>
          <a:xfrm>
            <a:off x="6139761" y="1707521"/>
            <a:ext cx="5606152" cy="4681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圆角矩形 75"/>
          <p:cNvSpPr/>
          <p:nvPr/>
        </p:nvSpPr>
        <p:spPr>
          <a:xfrm>
            <a:off x="6139760" y="1268760"/>
            <a:ext cx="56061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Dynamic Routing</a:t>
            </a:r>
            <a:endParaRPr lang="en-US" b="1" dirty="0">
              <a:solidFill>
                <a:prstClr val="white"/>
              </a:solidFill>
              <a:latin typeface="Huawei Sans" panose="020C0503030203020204" pitchFamily="34" charset="0"/>
            </a:endParaRPr>
          </a:p>
        </p:txBody>
      </p:sp>
      <p:sp>
        <p:nvSpPr>
          <p:cNvPr id="99" name="圆角矩形 98"/>
          <p:cNvSpPr/>
          <p:nvPr/>
        </p:nvSpPr>
        <p:spPr>
          <a:xfrm>
            <a:off x="4026839" y="1795074"/>
            <a:ext cx="1924699" cy="110357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fontAlgn="ctr">
              <a:spcBef>
                <a:spcPts val="0"/>
              </a:spcBef>
              <a:spcAft>
                <a:spcPts val="0"/>
              </a:spcAft>
              <a:buFont typeface="Arial" panose="020B0604020202020204" pitchFamily="34" charset="0"/>
              <a:buChar char="•"/>
            </a:pPr>
            <a:r>
              <a:rPr lang="en-US" sz="1100" dirty="0" smtClean="0">
                <a:solidFill>
                  <a:schemeClr val="tx1"/>
                </a:solidFill>
                <a:latin typeface="Huawei Sans" panose="020C0503030203020204" pitchFamily="34" charset="0"/>
              </a:rPr>
              <a:t>To use static routes on any device, you must manually configure them.</a:t>
            </a:r>
            <a:endParaRPr lang="en-US" altLang="zh-CN" sz="1100" dirty="0" smtClean="0">
              <a:solidFill>
                <a:schemeClr val="tx1"/>
              </a:solidFill>
              <a:latin typeface="Huawei Sans" panose="020C0503030203020204" pitchFamily="34" charset="0"/>
            </a:endParaRPr>
          </a:p>
          <a:p>
            <a:pPr marL="182563" indent="-182563" fontAlgn="ctr">
              <a:spcBef>
                <a:spcPts val="0"/>
              </a:spcBef>
              <a:spcAft>
                <a:spcPts val="0"/>
              </a:spcAft>
              <a:buFont typeface="Arial" panose="020B0604020202020204" pitchFamily="34" charset="0"/>
              <a:buChar char="•"/>
            </a:pPr>
            <a:r>
              <a:rPr lang="en-US" sz="1100" dirty="0" smtClean="0">
                <a:solidFill>
                  <a:schemeClr val="tx1"/>
                </a:solidFill>
                <a:latin typeface="Huawei Sans" panose="020C0503030203020204" pitchFamily="34" charset="0"/>
              </a:rPr>
              <a:t>Static routes cannot adapt to link changes.</a:t>
            </a:r>
            <a:endParaRPr lang="en-US" altLang="zh-CN" sz="1100" dirty="0">
              <a:solidFill>
                <a:schemeClr val="tx1"/>
              </a:solidFill>
              <a:latin typeface="Huawei Sans" panose="020C0503030203020204" pitchFamily="34" charset="0"/>
            </a:endParaRPr>
          </a:p>
        </p:txBody>
      </p:sp>
      <p:cxnSp>
        <p:nvCxnSpPr>
          <p:cNvPr id="100" name="直接箭头连接符 99"/>
          <p:cNvCxnSpPr>
            <a:stCxn id="81" idx="3"/>
            <a:endCxn id="99" idx="1"/>
          </p:cNvCxnSpPr>
          <p:nvPr/>
        </p:nvCxnSpPr>
        <p:spPr>
          <a:xfrm>
            <a:off x="3634275" y="2120887"/>
            <a:ext cx="392564" cy="22597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圆角矩形 100"/>
          <p:cNvSpPr/>
          <p:nvPr/>
        </p:nvSpPr>
        <p:spPr>
          <a:xfrm>
            <a:off x="9709182" y="1795074"/>
            <a:ext cx="1924699" cy="115609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182563" fontAlgn="ctr">
              <a:spcBef>
                <a:spcPts val="0"/>
              </a:spcBef>
              <a:spcAft>
                <a:spcPts val="0"/>
              </a:spcAft>
              <a:buFont typeface="Arial" panose="020B0604020202020204" pitchFamily="34" charset="0"/>
              <a:buChar char="•"/>
            </a:pPr>
            <a:r>
              <a:rPr lang="en-US" sz="1100" dirty="0" smtClean="0">
                <a:solidFill>
                  <a:schemeClr val="tx1"/>
                </a:solidFill>
                <a:latin typeface="Huawei Sans" panose="020C0503030203020204" pitchFamily="34" charset="0"/>
              </a:rPr>
              <a:t>Dynamic routes can be automatically discovered and learned.</a:t>
            </a:r>
            <a:endParaRPr lang="en-US" altLang="zh-CN" sz="1100" dirty="0" smtClean="0">
              <a:solidFill>
                <a:schemeClr val="tx1"/>
              </a:solidFill>
              <a:latin typeface="Huawei Sans" panose="020C0503030203020204" pitchFamily="34" charset="0"/>
            </a:endParaRPr>
          </a:p>
          <a:p>
            <a:pPr marL="182563" indent="-182563" fontAlgn="ctr">
              <a:spcBef>
                <a:spcPts val="0"/>
              </a:spcBef>
              <a:spcAft>
                <a:spcPts val="0"/>
              </a:spcAft>
              <a:buFont typeface="Arial" panose="020B0604020202020204" pitchFamily="34" charset="0"/>
              <a:buChar char="•"/>
            </a:pPr>
            <a:r>
              <a:rPr lang="en-US" sz="1100" dirty="0" smtClean="0">
                <a:solidFill>
                  <a:schemeClr val="tx1"/>
                </a:solidFill>
                <a:latin typeface="Huawei Sans" panose="020C0503030203020204" pitchFamily="34" charset="0"/>
              </a:rPr>
              <a:t>Dynamic routes can adapt to topology changes.</a:t>
            </a:r>
            <a:endParaRPr lang="en-US" altLang="zh-CN" sz="1100" dirty="0">
              <a:solidFill>
                <a:schemeClr val="tx1"/>
              </a:solidFill>
              <a:latin typeface="Huawei Sans" panose="020C0503030203020204" pitchFamily="34" charset="0"/>
            </a:endParaRPr>
          </a:p>
        </p:txBody>
      </p:sp>
      <p:cxnSp>
        <p:nvCxnSpPr>
          <p:cNvPr id="102" name="直接箭头连接符 101"/>
          <p:cNvCxnSpPr>
            <a:stCxn id="83" idx="3"/>
            <a:endCxn id="101" idx="1"/>
          </p:cNvCxnSpPr>
          <p:nvPr/>
        </p:nvCxnSpPr>
        <p:spPr>
          <a:xfrm>
            <a:off x="9277232" y="2160638"/>
            <a:ext cx="431950" cy="21248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703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Classification of Dynamic Routing Protocols</a:t>
            </a:r>
            <a:endParaRPr lang="en-US" dirty="0"/>
          </a:p>
        </p:txBody>
      </p:sp>
      <p:sp>
        <p:nvSpPr>
          <p:cNvPr id="22" name="圆角矩形 21"/>
          <p:cNvSpPr/>
          <p:nvPr/>
        </p:nvSpPr>
        <p:spPr>
          <a:xfrm>
            <a:off x="1229193"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spcBef>
                <a:spcPts val="0"/>
              </a:spcBef>
              <a:spcAft>
                <a:spcPts val="0"/>
              </a:spcAft>
            </a:pPr>
            <a:r>
              <a:rPr lang="en-US" sz="1600" dirty="0" smtClean="0">
                <a:solidFill>
                  <a:schemeClr val="tx1"/>
                </a:solidFill>
                <a:latin typeface="Huawei Sans" panose="020C0503030203020204" pitchFamily="34" charset="0"/>
              </a:rPr>
              <a:t>Interior Gateway Protocol (IGP)</a:t>
            </a:r>
            <a:endParaRPr lang="en-US" sz="1600" dirty="0">
              <a:solidFill>
                <a:schemeClr val="tx1"/>
              </a:solidFill>
              <a:latin typeface="Huawei Sans" panose="020C0503030203020204" pitchFamily="34" charset="0"/>
            </a:endParaRPr>
          </a:p>
        </p:txBody>
      </p:sp>
      <p:sp>
        <p:nvSpPr>
          <p:cNvPr id="23" name="Rounded Rectangle 2"/>
          <p:cNvSpPr/>
          <p:nvPr/>
        </p:nvSpPr>
        <p:spPr>
          <a:xfrm rot="10800000" flipV="1">
            <a:off x="1381602"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1381601" y="2663465"/>
            <a:ext cx="835162" cy="369332"/>
          </a:xfrm>
          <a:prstGeom prst="rect">
            <a:avLst/>
          </a:prstGeom>
          <a:noFill/>
        </p:spPr>
        <p:txBody>
          <a:bodyPr wrap="square" rtlCol="0">
            <a:spAutoFit/>
          </a:bodyPr>
          <a:lstStyle/>
          <a:p>
            <a:pPr algn="ctr" fontAlgn="ctr"/>
            <a:r>
              <a:rPr lang="en-US" dirty="0" smtClean="0">
                <a:latin typeface="Huawei Sans" panose="020C0503030203020204" pitchFamily="34" charset="0"/>
              </a:rPr>
              <a:t>RIP</a:t>
            </a:r>
            <a:endParaRPr lang="en-US" altLang="zh-CN" dirty="0">
              <a:latin typeface="Huawei Sans" panose="020C0503030203020204" pitchFamily="34" charset="0"/>
            </a:endParaRPr>
          </a:p>
        </p:txBody>
      </p:sp>
      <p:sp>
        <p:nvSpPr>
          <p:cNvPr id="25" name="Rounded Rectangle 2"/>
          <p:cNvSpPr/>
          <p:nvPr/>
        </p:nvSpPr>
        <p:spPr>
          <a:xfrm rot="10800000" flipV="1">
            <a:off x="2786744"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2786743" y="2663465"/>
            <a:ext cx="835162" cy="369332"/>
          </a:xfrm>
          <a:prstGeom prst="rect">
            <a:avLst/>
          </a:prstGeom>
          <a:noFill/>
        </p:spPr>
        <p:txBody>
          <a:bodyPr wrap="square" rtlCol="0">
            <a:spAutoFit/>
          </a:bodyPr>
          <a:lstStyle>
            <a:defPPr>
              <a:defRPr lang="en-US"/>
            </a:defPPr>
            <a:lvl1pPr algn="ctr" fontAlgn="ctr">
              <a:defRPr>
                <a:latin typeface="Huawei Sans" panose="020C0503030203020204" pitchFamily="34" charset="0"/>
              </a:defRPr>
            </a:lvl1pPr>
          </a:lstStyle>
          <a:p>
            <a:r>
              <a:rPr lang="en-US" dirty="0"/>
              <a:t>OSPF</a:t>
            </a:r>
            <a:endParaRPr lang="en-US" altLang="zh-CN" dirty="0"/>
          </a:p>
        </p:txBody>
      </p:sp>
      <p:sp>
        <p:nvSpPr>
          <p:cNvPr id="27" name="Rounded Rectangle 2"/>
          <p:cNvSpPr/>
          <p:nvPr/>
        </p:nvSpPr>
        <p:spPr>
          <a:xfrm rot="10800000" flipV="1">
            <a:off x="4191888" y="2600793"/>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191887" y="2663465"/>
            <a:ext cx="835162" cy="369332"/>
          </a:xfrm>
          <a:prstGeom prst="rect">
            <a:avLst/>
          </a:prstGeom>
          <a:noFill/>
        </p:spPr>
        <p:txBody>
          <a:bodyPr wrap="square" rtlCol="0">
            <a:spAutoFit/>
          </a:bodyPr>
          <a:lstStyle/>
          <a:p>
            <a:pPr algn="ctr" fontAlgn="ctr"/>
            <a:r>
              <a:rPr lang="en-US" dirty="0" smtClean="0">
                <a:latin typeface="Huawei Sans" panose="020C0503030203020204" pitchFamily="34" charset="0"/>
              </a:rPr>
              <a:t>IS-IS</a:t>
            </a:r>
            <a:endParaRPr lang="en-US" altLang="zh-CN" dirty="0">
              <a:latin typeface="Huawei Sans" panose="020C0503030203020204" pitchFamily="34" charset="0"/>
            </a:endParaRPr>
          </a:p>
        </p:txBody>
      </p:sp>
      <p:sp>
        <p:nvSpPr>
          <p:cNvPr id="29" name="文本框 28"/>
          <p:cNvSpPr txBox="1"/>
          <p:nvPr/>
        </p:nvSpPr>
        <p:spPr>
          <a:xfrm>
            <a:off x="3430562" y="1233488"/>
            <a:ext cx="5324855" cy="369332"/>
          </a:xfrm>
          <a:prstGeom prst="rect">
            <a:avLst/>
          </a:prstGeom>
          <a:noFill/>
        </p:spPr>
        <p:txBody>
          <a:bodyPr wrap="square" rtlCol="0">
            <a:spAutoFit/>
          </a:bodyPr>
          <a:lstStyle/>
          <a:p>
            <a:pPr algn="ctr" fontAlgn="ctr"/>
            <a:r>
              <a:rPr lang="en-US" dirty="0" smtClean="0">
                <a:latin typeface="Huawei Sans" panose="020C0503030203020204" pitchFamily="34" charset="0"/>
              </a:rPr>
              <a:t>Classification by the application scope</a:t>
            </a:r>
            <a:endParaRPr lang="en-US" dirty="0">
              <a:latin typeface="Huawei Sans" panose="020C0503030203020204" pitchFamily="34" charset="0"/>
            </a:endParaRPr>
          </a:p>
        </p:txBody>
      </p:sp>
      <p:sp>
        <p:nvSpPr>
          <p:cNvPr id="30" name="圆角矩形 29"/>
          <p:cNvSpPr/>
          <p:nvPr/>
        </p:nvSpPr>
        <p:spPr>
          <a:xfrm>
            <a:off x="6927954" y="1723869"/>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600" dirty="0" smtClean="0">
                <a:solidFill>
                  <a:schemeClr val="tx1"/>
                </a:solidFill>
                <a:latin typeface="Huawei Sans" panose="020C0503030203020204" pitchFamily="34" charset="0"/>
              </a:rPr>
              <a:t>Exterior Gateway Protocol (EGP)</a:t>
            </a:r>
            <a:endParaRPr lang="en-US" sz="1600" dirty="0">
              <a:solidFill>
                <a:schemeClr val="tx1"/>
              </a:solidFill>
              <a:latin typeface="Huawei Sans" panose="020C0503030203020204" pitchFamily="34" charset="0"/>
            </a:endParaRPr>
          </a:p>
        </p:txBody>
      </p:sp>
      <p:sp>
        <p:nvSpPr>
          <p:cNvPr id="31" name="Rounded Rectangle 2"/>
          <p:cNvSpPr/>
          <p:nvPr/>
        </p:nvSpPr>
        <p:spPr>
          <a:xfrm rot="10800000" flipV="1">
            <a:off x="8049717" y="2600793"/>
            <a:ext cx="1738860"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534408" y="2663464"/>
            <a:ext cx="835162" cy="369332"/>
          </a:xfrm>
          <a:prstGeom prst="rect">
            <a:avLst/>
          </a:prstGeom>
          <a:noFill/>
        </p:spPr>
        <p:txBody>
          <a:bodyPr wrap="square" rtlCol="0">
            <a:spAutoFit/>
          </a:bodyPr>
          <a:lstStyle/>
          <a:p>
            <a:pPr algn="ctr" fontAlgn="ctr"/>
            <a:r>
              <a:rPr lang="en-US" dirty="0" smtClean="0">
                <a:latin typeface="Huawei Sans" panose="020C0503030203020204" pitchFamily="34" charset="0"/>
              </a:rPr>
              <a:t>BGP</a:t>
            </a:r>
            <a:endParaRPr lang="en-US" altLang="zh-CN" dirty="0">
              <a:latin typeface="Huawei Sans" panose="020C0503030203020204" pitchFamily="34" charset="0"/>
            </a:endParaRPr>
          </a:p>
        </p:txBody>
      </p:sp>
      <p:sp>
        <p:nvSpPr>
          <p:cNvPr id="33" name="文本框 32"/>
          <p:cNvSpPr txBox="1"/>
          <p:nvPr/>
        </p:nvSpPr>
        <p:spPr>
          <a:xfrm>
            <a:off x="2261690" y="3716338"/>
            <a:ext cx="7662598" cy="369332"/>
          </a:xfrm>
          <a:prstGeom prst="rect">
            <a:avLst/>
          </a:prstGeom>
          <a:noFill/>
        </p:spPr>
        <p:txBody>
          <a:bodyPr wrap="square" rtlCol="0">
            <a:spAutoFit/>
          </a:bodyPr>
          <a:lstStyle/>
          <a:p>
            <a:pPr algn="ctr" fontAlgn="ctr"/>
            <a:r>
              <a:rPr lang="en-US" dirty="0" smtClean="0">
                <a:latin typeface="Huawei Sans" panose="020C0503030203020204" pitchFamily="34" charset="0"/>
              </a:rPr>
              <a:t>Classification by working mechanism and routing algorithm</a:t>
            </a:r>
            <a:endParaRPr lang="en-US" dirty="0">
              <a:latin typeface="Huawei Sans" panose="020C0503030203020204" pitchFamily="34" charset="0"/>
            </a:endParaRPr>
          </a:p>
        </p:txBody>
      </p:sp>
      <p:sp>
        <p:nvSpPr>
          <p:cNvPr id="34" name="圆角矩形 33"/>
          <p:cNvSpPr/>
          <p:nvPr/>
        </p:nvSpPr>
        <p:spPr>
          <a:xfrm>
            <a:off x="1229193"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600" dirty="0" smtClean="0">
                <a:solidFill>
                  <a:schemeClr val="tx1"/>
                </a:solidFill>
                <a:latin typeface="Huawei Sans" panose="020C0503030203020204" pitchFamily="34" charset="0"/>
              </a:rPr>
              <a:t>Distance-vector routing protocol</a:t>
            </a:r>
            <a:endParaRPr lang="en-US" sz="1600" dirty="0">
              <a:solidFill>
                <a:schemeClr val="tx1"/>
              </a:solidFill>
              <a:latin typeface="Huawei Sans" panose="020C0503030203020204" pitchFamily="34" charset="0"/>
            </a:endParaRPr>
          </a:p>
        </p:txBody>
      </p:sp>
      <p:sp>
        <p:nvSpPr>
          <p:cNvPr id="35" name="圆角矩形 34"/>
          <p:cNvSpPr/>
          <p:nvPr/>
        </p:nvSpPr>
        <p:spPr>
          <a:xfrm>
            <a:off x="6927954" y="4150387"/>
            <a:ext cx="4077325" cy="1753849"/>
          </a:xfrm>
          <a:prstGeom prst="roundRect">
            <a:avLst>
              <a:gd name="adj" fmla="val 15000"/>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600" dirty="0" smtClean="0">
                <a:solidFill>
                  <a:schemeClr val="tx1"/>
                </a:solidFill>
                <a:latin typeface="Huawei Sans" panose="020C0503030203020204" pitchFamily="34" charset="0"/>
              </a:rPr>
              <a:t>Link-state routing protocol</a:t>
            </a:r>
            <a:endParaRPr lang="en-US" sz="1600" dirty="0">
              <a:solidFill>
                <a:schemeClr val="tx1"/>
              </a:solidFill>
              <a:latin typeface="Huawei Sans" panose="020C0503030203020204" pitchFamily="34" charset="0"/>
            </a:endParaRPr>
          </a:p>
        </p:txBody>
      </p:sp>
      <p:sp>
        <p:nvSpPr>
          <p:cNvPr id="36" name="Rounded Rectangle 2"/>
          <p:cNvSpPr/>
          <p:nvPr/>
        </p:nvSpPr>
        <p:spPr>
          <a:xfrm rot="10800000" flipV="1">
            <a:off x="7851632"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7851631" y="5089983"/>
            <a:ext cx="835162" cy="369332"/>
          </a:xfrm>
          <a:prstGeom prst="rect">
            <a:avLst/>
          </a:prstGeom>
          <a:noFill/>
        </p:spPr>
        <p:txBody>
          <a:bodyPr wrap="square" rtlCol="0">
            <a:spAutoFit/>
          </a:bodyPr>
          <a:lstStyle>
            <a:defPPr>
              <a:defRPr lang="en-US"/>
            </a:defPPr>
            <a:lvl1pPr algn="ctr" fontAlgn="ctr">
              <a:defRPr>
                <a:latin typeface="Huawei Sans" panose="020C0503030203020204" pitchFamily="34" charset="0"/>
              </a:defRPr>
            </a:lvl1pPr>
          </a:lstStyle>
          <a:p>
            <a:r>
              <a:rPr lang="en-US" dirty="0"/>
              <a:t>OSPF</a:t>
            </a:r>
            <a:endParaRPr lang="en-US" altLang="zh-CN" dirty="0"/>
          </a:p>
        </p:txBody>
      </p:sp>
      <p:sp>
        <p:nvSpPr>
          <p:cNvPr id="38" name="Rounded Rectangle 2"/>
          <p:cNvSpPr/>
          <p:nvPr/>
        </p:nvSpPr>
        <p:spPr>
          <a:xfrm rot="10800000" flipV="1">
            <a:off x="9256776" y="5027311"/>
            <a:ext cx="835161" cy="494675"/>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文本框 38"/>
          <p:cNvSpPr txBox="1"/>
          <p:nvPr/>
        </p:nvSpPr>
        <p:spPr>
          <a:xfrm>
            <a:off x="9256775" y="5089983"/>
            <a:ext cx="835162" cy="369332"/>
          </a:xfrm>
          <a:prstGeom prst="rect">
            <a:avLst/>
          </a:prstGeom>
          <a:noFill/>
        </p:spPr>
        <p:txBody>
          <a:bodyPr wrap="square" rtlCol="0">
            <a:spAutoFit/>
          </a:bodyPr>
          <a:lstStyle/>
          <a:p>
            <a:pPr algn="ctr" fontAlgn="ctr"/>
            <a:r>
              <a:rPr lang="en-US" dirty="0" smtClean="0">
                <a:latin typeface="Huawei Sans" panose="020C0503030203020204" pitchFamily="34" charset="0"/>
              </a:rPr>
              <a:t>IS-IS</a:t>
            </a:r>
            <a:endParaRPr lang="en-US" altLang="zh-CN" dirty="0">
              <a:latin typeface="Huawei Sans" panose="020C0503030203020204" pitchFamily="34" charset="0"/>
            </a:endParaRPr>
          </a:p>
        </p:txBody>
      </p:sp>
      <p:sp>
        <p:nvSpPr>
          <p:cNvPr id="40" name="Rounded Rectangle 2"/>
          <p:cNvSpPr/>
          <p:nvPr/>
        </p:nvSpPr>
        <p:spPr>
          <a:xfrm rot="10800000" flipV="1">
            <a:off x="2696148" y="5052318"/>
            <a:ext cx="1098629" cy="494676"/>
          </a:xfrm>
          <a:prstGeom prst="roundRect">
            <a:avLst>
              <a:gd name="adj" fmla="val 10000"/>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文本框 40"/>
          <p:cNvSpPr txBox="1"/>
          <p:nvPr/>
        </p:nvSpPr>
        <p:spPr>
          <a:xfrm>
            <a:off x="2827025" y="5114989"/>
            <a:ext cx="835162" cy="369332"/>
          </a:xfrm>
          <a:prstGeom prst="rect">
            <a:avLst/>
          </a:prstGeom>
          <a:noFill/>
        </p:spPr>
        <p:txBody>
          <a:bodyPr wrap="square" rtlCol="0">
            <a:spAutoFit/>
          </a:bodyPr>
          <a:lstStyle/>
          <a:p>
            <a:pPr algn="ctr" fontAlgn="ctr"/>
            <a:r>
              <a:rPr lang="en-US" dirty="0" smtClean="0">
                <a:latin typeface="Huawei Sans" panose="020C0503030203020204" pitchFamily="34" charset="0"/>
              </a:rPr>
              <a:t>RIP</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3815972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smtClean="0">
                <a:solidFill>
                  <a:schemeClr val="bg1">
                    <a:lumMod val="50000"/>
                  </a:schemeClr>
                </a:solidFill>
              </a:rPr>
              <a:t>Overview of IP Routing</a:t>
            </a:r>
            <a:endParaRPr lang="en-US" altLang="zh-CN" smtClean="0">
              <a:solidFill>
                <a:schemeClr val="bg1">
                  <a:lumMod val="50000"/>
                </a:schemeClr>
              </a:solidFill>
              <a:sym typeface="Huawei Sans" panose="020C0503030203020204" pitchFamily="34" charset="0"/>
            </a:endParaRPr>
          </a:p>
          <a:p>
            <a:r>
              <a:rPr lang="en-US">
                <a:solidFill>
                  <a:schemeClr val="bg1">
                    <a:lumMod val="50000"/>
                  </a:schemeClr>
                </a:solidFill>
              </a:rPr>
              <a:t>Static Routing</a:t>
            </a:r>
            <a:endParaRPr lang="en-US" altLang="zh-CN">
              <a:solidFill>
                <a:schemeClr val="bg1">
                  <a:lumMod val="50000"/>
                </a:schemeClr>
              </a:solidFill>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b="1" smtClean="0"/>
              <a:t>Advanced Routing Features</a:t>
            </a:r>
            <a:endParaRPr lang="en-US" altLang="zh-CN" b="1" smtClean="0">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373040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z="2000" smtClean="0"/>
              <a:t>Route recursion is a recursive search process of the IP routing table where the next-hop IP address is wanted to route packets towards its destination but when found it is not part of any directly connected network.</a:t>
            </a:r>
            <a:endParaRPr lang="en-US" altLang="zh-CN" sz="2000" dirty="0" smtClean="0">
              <a:sym typeface="Huawei Sans" panose="020C0503030203020204" pitchFamily="34" charset="0"/>
            </a:endParaRPr>
          </a:p>
        </p:txBody>
      </p:sp>
      <p:sp>
        <p:nvSpPr>
          <p:cNvPr id="6" name="标题 5"/>
          <p:cNvSpPr>
            <a:spLocks noGrp="1"/>
          </p:cNvSpPr>
          <p:nvPr>
            <p:ph type="title"/>
          </p:nvPr>
        </p:nvSpPr>
        <p:spPr/>
        <p:txBody>
          <a:bodyPr/>
          <a:lstStyle/>
          <a:p>
            <a:r>
              <a:rPr lang="en-US" altLang="zh-CN"/>
              <a:t>Route Recursion (1</a:t>
            </a:r>
            <a:r>
              <a:rPr lang="en-US" altLang="zh-CN" smtClean="0"/>
              <a:t>)</a:t>
            </a:r>
            <a:endParaRPr lang="zh-CN" altLang="en-US"/>
          </a:p>
        </p:txBody>
      </p:sp>
      <p:grpSp>
        <p:nvGrpSpPr>
          <p:cNvPr id="4" name="组合 3"/>
          <p:cNvGrpSpPr/>
          <p:nvPr/>
        </p:nvGrpSpPr>
        <p:grpSpPr>
          <a:xfrm>
            <a:off x="7281455" y="80280"/>
            <a:ext cx="4790970" cy="376920"/>
            <a:chOff x="6713130" y="293625"/>
            <a:chExt cx="4790970" cy="376920"/>
          </a:xfrm>
        </p:grpSpPr>
        <p:sp>
          <p:nvSpPr>
            <p:cNvPr id="30" name="五边形 29"/>
            <p:cNvSpPr/>
            <p:nvPr/>
          </p:nvSpPr>
          <p:spPr bwMode="auto">
            <a:xfrm>
              <a:off x="6713130" y="293625"/>
              <a:ext cx="1296000" cy="3769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rgbClr val="FFFFFF"/>
                  </a:solidFill>
                  <a:latin typeface="Huawei Sans" panose="020C0503030203020204" pitchFamily="34" charset="0"/>
                </a:rPr>
                <a:t>Route Recursion</a:t>
              </a:r>
              <a:endParaRPr lang="en-US" altLang="zh-CN" sz="10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7812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燕尾形 35"/>
            <p:cNvSpPr/>
            <p:nvPr/>
          </p:nvSpPr>
          <p:spPr bwMode="auto">
            <a:xfrm>
              <a:off x="904311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44" name="燕尾形 43"/>
            <p:cNvSpPr/>
            <p:nvPr/>
          </p:nvSpPr>
          <p:spPr bwMode="auto">
            <a:xfrm>
              <a:off x="1020810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Summarization</a:t>
              </a:r>
              <a:endParaRPr lang="en-US" sz="1000" dirty="0">
                <a:latin typeface="Huawei Sans" panose="020C0503030203020204" pitchFamily="34" charset="0"/>
              </a:endParaRPr>
            </a:p>
          </p:txBody>
        </p:sp>
      </p:grpSp>
      <p:cxnSp>
        <p:nvCxnSpPr>
          <p:cNvPr id="18" name="直接连接符 17"/>
          <p:cNvCxnSpPr/>
          <p:nvPr/>
        </p:nvCxnSpPr>
        <p:spPr bwMode="auto">
          <a:xfrm>
            <a:off x="2917330" y="3088231"/>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矩形 18"/>
          <p:cNvSpPr/>
          <p:nvPr/>
        </p:nvSpPr>
        <p:spPr>
          <a:xfrm>
            <a:off x="6140196" y="3081911"/>
            <a:ext cx="1085554" cy="523220"/>
          </a:xfrm>
          <a:prstGeom prst="rect">
            <a:avLst/>
          </a:prstGeom>
        </p:spPr>
        <p:txBody>
          <a:bodyPr wrap="none">
            <a:spAutoFit/>
          </a:bodyPr>
          <a:lstStyle/>
          <a:p>
            <a:pP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矩形 19"/>
          <p:cNvSpPr/>
          <p:nvPr/>
        </p:nvSpPr>
        <p:spPr>
          <a:xfrm>
            <a:off x="4331804" y="2598958"/>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419608" y="2782197"/>
            <a:ext cx="720080" cy="589156"/>
          </a:xfrm>
          <a:prstGeom prst="rect">
            <a:avLst/>
          </a:prstGeom>
          <a:noFill/>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317930" y="2782197"/>
            <a:ext cx="720080" cy="589156"/>
          </a:xfrm>
          <a:prstGeom prst="rect">
            <a:avLst/>
          </a:prstGeom>
          <a:noFill/>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521286" y="2782197"/>
            <a:ext cx="720080" cy="589156"/>
          </a:xfrm>
          <a:prstGeom prst="rect">
            <a:avLst/>
          </a:prstGeom>
          <a:noFill/>
        </p:spPr>
      </p:pic>
      <p:sp>
        <p:nvSpPr>
          <p:cNvPr id="24" name="矩形 23"/>
          <p:cNvSpPr/>
          <p:nvPr/>
        </p:nvSpPr>
        <p:spPr>
          <a:xfrm>
            <a:off x="7248128" y="2584242"/>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solidFill>
                  <a:srgbClr val="00B0F0"/>
                </a:solidFill>
                <a:latin typeface="Huawei Sans" panose="020C0503030203020204" pitchFamily="34" charset="0"/>
              </a:rPr>
              <a:t>20.1.1.3/24</a:t>
            </a: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矩形 24"/>
          <p:cNvSpPr/>
          <p:nvPr/>
        </p:nvSpPr>
        <p:spPr>
          <a:xfrm>
            <a:off x="3243475" y="3081911"/>
            <a:ext cx="1085554" cy="523220"/>
          </a:xfrm>
          <a:prstGeom prst="rect">
            <a:avLst/>
          </a:prstGeom>
        </p:spPr>
        <p:txBody>
          <a:bodyPr wrap="none">
            <a:spAutoFit/>
          </a:bodyPr>
          <a:lstStyle/>
          <a:p>
            <a:pP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10.0.0.1/24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矩形 25"/>
          <p:cNvSpPr/>
          <p:nvPr/>
        </p:nvSpPr>
        <p:spPr>
          <a:xfrm>
            <a:off x="2600118" y="3335522"/>
            <a:ext cx="532518" cy="307777"/>
          </a:xfrm>
          <a:prstGeom prst="rect">
            <a:avLst/>
          </a:prstGeom>
        </p:spPr>
        <p:txBody>
          <a:bodyPr wrap="none">
            <a:spAutoFit/>
          </a:bodyPr>
          <a:lstStyle/>
          <a:p>
            <a:pP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矩形 26"/>
          <p:cNvSpPr/>
          <p:nvPr/>
        </p:nvSpPr>
        <p:spPr>
          <a:xfrm>
            <a:off x="8440386" y="3340758"/>
            <a:ext cx="521297" cy="307777"/>
          </a:xfrm>
          <a:prstGeom prst="rect">
            <a:avLst/>
          </a:prstGeom>
        </p:spPr>
        <p:txBody>
          <a:bodyPr wrap="none">
            <a:spAutoFit/>
          </a:bodyPr>
          <a:lstStyle/>
          <a:p>
            <a:pPr fontAlgn="ctr"/>
            <a:r>
              <a:rPr lang="en-US" sz="1400" b="1" dirty="0" smtClean="0">
                <a:latin typeface="Huawei Sans" panose="020C0503030203020204" pitchFamily="34" charset="0"/>
              </a:rPr>
              <a:t>RTC</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矩形 27"/>
          <p:cNvSpPr/>
          <p:nvPr/>
        </p:nvSpPr>
        <p:spPr>
          <a:xfrm>
            <a:off x="5530851" y="3327902"/>
            <a:ext cx="521297" cy="307777"/>
          </a:xfrm>
          <a:prstGeom prst="rect">
            <a:avLst/>
          </a:prstGeom>
        </p:spPr>
        <p:txBody>
          <a:bodyPr wrap="none">
            <a:spAutoFit/>
          </a:bodyPr>
          <a:lstStyle/>
          <a:p>
            <a:pP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Text Box 117"/>
          <p:cNvSpPr txBox="1">
            <a:spLocks noChangeArrowheads="1"/>
          </p:cNvSpPr>
          <p:nvPr/>
        </p:nvSpPr>
        <p:spPr bwMode="auto">
          <a:xfrm>
            <a:off x="9444371" y="2943955"/>
            <a:ext cx="140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fontAlgn="ctr">
              <a:spcBef>
                <a:spcPts val="0"/>
              </a:spcBef>
            </a:pPr>
            <a:r>
              <a:rPr lang="en-US" sz="1400" dirty="0" smtClean="0">
                <a:latin typeface="Huawei Sans" panose="020C0503030203020204" pitchFamily="34" charset="0"/>
              </a:rPr>
              <a:t>30.1.2.0/24</a:t>
            </a:r>
            <a:endParaRPr lang="en-US" sz="1400" dirty="0">
              <a:latin typeface="Huawei Sans" panose="020C0503030203020204" pitchFamily="34" charset="0"/>
            </a:endParaRPr>
          </a:p>
        </p:txBody>
      </p:sp>
      <p:cxnSp>
        <p:nvCxnSpPr>
          <p:cNvPr id="32" name="直接连接符 31"/>
          <p:cNvCxnSpPr/>
          <p:nvPr/>
        </p:nvCxnSpPr>
        <p:spPr bwMode="auto">
          <a:xfrm flipV="1">
            <a:off x="9020008" y="3088231"/>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3" name="Line 115"/>
          <p:cNvSpPr>
            <a:spLocks noChangeShapeType="1"/>
          </p:cNvSpPr>
          <p:nvPr/>
        </p:nvSpPr>
        <p:spPr bwMode="auto">
          <a:xfrm>
            <a:off x="9436925" y="2876823"/>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4" name="矩形 33"/>
          <p:cNvSpPr/>
          <p:nvPr/>
        </p:nvSpPr>
        <p:spPr>
          <a:xfrm>
            <a:off x="1567688" y="4534287"/>
            <a:ext cx="4420300"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30.1.2.0 24 20.1.1.3</a:t>
            </a:r>
            <a:endParaRPr lang="en-US" sz="1400" b="1" dirty="0">
              <a:solidFill>
                <a:prstClr val="black"/>
              </a:solidFill>
              <a:latin typeface="Huawei Sans" panose="020C0503030203020204" pitchFamily="34" charset="0"/>
            </a:endParaRPr>
          </a:p>
        </p:txBody>
      </p:sp>
      <p:sp>
        <p:nvSpPr>
          <p:cNvPr id="48" name="Freeform 67"/>
          <p:cNvSpPr/>
          <p:nvPr/>
        </p:nvSpPr>
        <p:spPr>
          <a:xfrm rot="6300000" flipV="1">
            <a:off x="2503563" y="3516046"/>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30000"/>
              </a:lnSpc>
            </a:pP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圆角矩形 48"/>
          <p:cNvSpPr/>
          <p:nvPr/>
        </p:nvSpPr>
        <p:spPr>
          <a:xfrm>
            <a:off x="1559496" y="4963098"/>
            <a:ext cx="4428492" cy="133920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smtClean="0">
                <a:solidFill>
                  <a:schemeClr val="tx1"/>
                </a:solidFill>
                <a:latin typeface="Huawei Sans" panose="020C0503030203020204" pitchFamily="34" charset="0"/>
              </a:rPr>
              <a:t>The next hop of the route to 30.1.2.0/24 is 20.1.1.3, which is not on a directly connected network of RTA. If the IP routing table does not have a route to 20.1.1.3, this static route does not take effect and cannot be installed in the IP routing table.</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150277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Route Recursion (2)</a:t>
            </a:r>
            <a:endParaRPr lang="en-US" altLang="zh-CN" dirty="0">
              <a:sym typeface="Huawei Sans" panose="020C0503030203020204" pitchFamily="34" charset="0"/>
            </a:endParaRPr>
          </a:p>
        </p:txBody>
      </p:sp>
      <p:sp>
        <p:nvSpPr>
          <p:cNvPr id="34" name="矩形 33"/>
          <p:cNvSpPr/>
          <p:nvPr/>
        </p:nvSpPr>
        <p:spPr>
          <a:xfrm>
            <a:off x="1779829" y="3745328"/>
            <a:ext cx="4067944" cy="95410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30.1.2.0 24 20.1.1.3</a:t>
            </a:r>
          </a:p>
          <a:p>
            <a:pPr fontAlgn="ctr"/>
            <a:endPar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ctr"/>
            <a:endParaRPr lang="en-US" altLang="zh-CN" sz="1400" dirty="0" smtClean="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20.1.1.0 24 10.0.0.2</a:t>
            </a:r>
            <a:endParaRPr lang="en-US" sz="1400" b="1" dirty="0">
              <a:solidFill>
                <a:prstClr val="black"/>
              </a:solidFill>
              <a:latin typeface="Huawei Sans" panose="020C0503030203020204" pitchFamily="34" charset="0"/>
            </a:endParaRPr>
          </a:p>
        </p:txBody>
      </p:sp>
      <p:sp>
        <p:nvSpPr>
          <p:cNvPr id="57" name="任意多边形 56"/>
          <p:cNvSpPr/>
          <p:nvPr/>
        </p:nvSpPr>
        <p:spPr bwMode="auto">
          <a:xfrm>
            <a:off x="3977484" y="4009629"/>
            <a:ext cx="864096" cy="432048"/>
          </a:xfrm>
          <a:custGeom>
            <a:avLst/>
            <a:gdLst>
              <a:gd name="connsiteX0" fmla="*/ 1118937 w 1118937"/>
              <a:gd name="connsiteY0" fmla="*/ 0 h 1323474"/>
              <a:gd name="connsiteX1" fmla="*/ 1118937 w 1118937"/>
              <a:gd name="connsiteY1" fmla="*/ 806116 h 1323474"/>
              <a:gd name="connsiteX2" fmla="*/ 24064 w 1118937"/>
              <a:gd name="connsiteY2" fmla="*/ 770021 h 1323474"/>
              <a:gd name="connsiteX3" fmla="*/ 0 w 1118937"/>
              <a:gd name="connsiteY3" fmla="*/ 1323474 h 1323474"/>
              <a:gd name="connsiteX0" fmla="*/ 1094873 w 1094873"/>
              <a:gd name="connsiteY0" fmla="*/ 0 h 1329824"/>
              <a:gd name="connsiteX1" fmla="*/ 1094873 w 1094873"/>
              <a:gd name="connsiteY1" fmla="*/ 806116 h 1329824"/>
              <a:gd name="connsiteX2" fmla="*/ 0 w 1094873"/>
              <a:gd name="connsiteY2" fmla="*/ 770021 h 1329824"/>
              <a:gd name="connsiteX3" fmla="*/ 20386 w 1094873"/>
              <a:gd name="connsiteY3" fmla="*/ 1329824 h 1329824"/>
              <a:gd name="connsiteX0" fmla="*/ 1112587 w 1112587"/>
              <a:gd name="connsiteY0" fmla="*/ 0 h 1323474"/>
              <a:gd name="connsiteX1" fmla="*/ 1112587 w 1112587"/>
              <a:gd name="connsiteY1" fmla="*/ 806116 h 1323474"/>
              <a:gd name="connsiteX2" fmla="*/ 17714 w 1112587"/>
              <a:gd name="connsiteY2" fmla="*/ 770021 h 1323474"/>
              <a:gd name="connsiteX3" fmla="*/ 0 w 1112587"/>
              <a:gd name="connsiteY3" fmla="*/ 1323474 h 1323474"/>
              <a:gd name="connsiteX0" fmla="*/ 1112587 w 1112587"/>
              <a:gd name="connsiteY0" fmla="*/ 0 h 1323474"/>
              <a:gd name="connsiteX1" fmla="*/ 737937 w 1112587"/>
              <a:gd name="connsiteY1" fmla="*/ 793416 h 1323474"/>
              <a:gd name="connsiteX2" fmla="*/ 17714 w 1112587"/>
              <a:gd name="connsiteY2" fmla="*/ 770021 h 1323474"/>
              <a:gd name="connsiteX3" fmla="*/ 0 w 1112587"/>
              <a:gd name="connsiteY3" fmla="*/ 1323474 h 1323474"/>
              <a:gd name="connsiteX0" fmla="*/ 750637 w 750637"/>
              <a:gd name="connsiteY0" fmla="*/ 0 h 993274"/>
              <a:gd name="connsiteX1" fmla="*/ 737937 w 750637"/>
              <a:gd name="connsiteY1" fmla="*/ 463216 h 993274"/>
              <a:gd name="connsiteX2" fmla="*/ 17714 w 750637"/>
              <a:gd name="connsiteY2" fmla="*/ 439821 h 993274"/>
              <a:gd name="connsiteX3" fmla="*/ 0 w 750637"/>
              <a:gd name="connsiteY3" fmla="*/ 993274 h 993274"/>
              <a:gd name="connsiteX0" fmla="*/ 750637 w 750637"/>
              <a:gd name="connsiteY0" fmla="*/ 0 h 993274"/>
              <a:gd name="connsiteX1" fmla="*/ 737937 w 750637"/>
              <a:gd name="connsiteY1" fmla="*/ 463216 h 993274"/>
              <a:gd name="connsiteX2" fmla="*/ 15333 w 750637"/>
              <a:gd name="connsiteY2" fmla="*/ 461252 h 993274"/>
              <a:gd name="connsiteX3" fmla="*/ 0 w 750637"/>
              <a:gd name="connsiteY3" fmla="*/ 993274 h 993274"/>
              <a:gd name="connsiteX0" fmla="*/ 735304 w 735304"/>
              <a:gd name="connsiteY0" fmla="*/ 0 h 993274"/>
              <a:gd name="connsiteX1" fmla="*/ 722604 w 735304"/>
              <a:gd name="connsiteY1" fmla="*/ 463216 h 993274"/>
              <a:gd name="connsiteX2" fmla="*/ 0 w 735304"/>
              <a:gd name="connsiteY2" fmla="*/ 461252 h 993274"/>
              <a:gd name="connsiteX3" fmla="*/ 3717 w 735304"/>
              <a:gd name="connsiteY3" fmla="*/ 993274 h 993274"/>
              <a:gd name="connsiteX0" fmla="*/ 735304 w 735304"/>
              <a:gd name="connsiteY0" fmla="*/ 0 h 993274"/>
              <a:gd name="connsiteX1" fmla="*/ 720223 w 735304"/>
              <a:gd name="connsiteY1" fmla="*/ 467978 h 993274"/>
              <a:gd name="connsiteX2" fmla="*/ 0 w 735304"/>
              <a:gd name="connsiteY2" fmla="*/ 461252 h 993274"/>
              <a:gd name="connsiteX3" fmla="*/ 3717 w 735304"/>
              <a:gd name="connsiteY3" fmla="*/ 993274 h 993274"/>
              <a:gd name="connsiteX0" fmla="*/ 725779 w 725779"/>
              <a:gd name="connsiteY0" fmla="*/ 0 h 993274"/>
              <a:gd name="connsiteX1" fmla="*/ 720223 w 725779"/>
              <a:gd name="connsiteY1" fmla="*/ 467978 h 993274"/>
              <a:gd name="connsiteX2" fmla="*/ 0 w 725779"/>
              <a:gd name="connsiteY2" fmla="*/ 461252 h 993274"/>
              <a:gd name="connsiteX3" fmla="*/ 3717 w 725779"/>
              <a:gd name="connsiteY3" fmla="*/ 993274 h 993274"/>
              <a:gd name="connsiteX0" fmla="*/ 725779 w 725779"/>
              <a:gd name="connsiteY0" fmla="*/ 0 h 993274"/>
              <a:gd name="connsiteX1" fmla="*/ 722604 w 725779"/>
              <a:gd name="connsiteY1" fmla="*/ 460834 h 993274"/>
              <a:gd name="connsiteX2" fmla="*/ 0 w 725779"/>
              <a:gd name="connsiteY2" fmla="*/ 461252 h 993274"/>
              <a:gd name="connsiteX3" fmla="*/ 3717 w 725779"/>
              <a:gd name="connsiteY3" fmla="*/ 993274 h 993274"/>
              <a:gd name="connsiteX0" fmla="*/ 730542 w 730542"/>
              <a:gd name="connsiteY0" fmla="*/ 0 h 993274"/>
              <a:gd name="connsiteX1" fmla="*/ 727367 w 730542"/>
              <a:gd name="connsiteY1" fmla="*/ 460834 h 993274"/>
              <a:gd name="connsiteX2" fmla="*/ 0 w 730542"/>
              <a:gd name="connsiteY2" fmla="*/ 466015 h 993274"/>
              <a:gd name="connsiteX3" fmla="*/ 8480 w 730542"/>
              <a:gd name="connsiteY3" fmla="*/ 993274 h 993274"/>
              <a:gd name="connsiteX0" fmla="*/ 730542 w 730542"/>
              <a:gd name="connsiteY0" fmla="*/ 0 h 1005181"/>
              <a:gd name="connsiteX1" fmla="*/ 727367 w 730542"/>
              <a:gd name="connsiteY1" fmla="*/ 460834 h 1005181"/>
              <a:gd name="connsiteX2" fmla="*/ 0 w 730542"/>
              <a:gd name="connsiteY2" fmla="*/ 466015 h 1005181"/>
              <a:gd name="connsiteX3" fmla="*/ 8480 w 730542"/>
              <a:gd name="connsiteY3" fmla="*/ 1005181 h 1005181"/>
              <a:gd name="connsiteX0" fmla="*/ 730542 w 730542"/>
              <a:gd name="connsiteY0" fmla="*/ 0 h 1005181"/>
              <a:gd name="connsiteX1" fmla="*/ 729748 w 730542"/>
              <a:gd name="connsiteY1" fmla="*/ 458452 h 1005181"/>
              <a:gd name="connsiteX2" fmla="*/ 0 w 730542"/>
              <a:gd name="connsiteY2" fmla="*/ 466015 h 1005181"/>
              <a:gd name="connsiteX3" fmla="*/ 8480 w 730542"/>
              <a:gd name="connsiteY3" fmla="*/ 1005181 h 1005181"/>
              <a:gd name="connsiteX0" fmla="*/ 722062 w 722062"/>
              <a:gd name="connsiteY0" fmla="*/ 0 h 1005181"/>
              <a:gd name="connsiteX1" fmla="*/ 721268 w 722062"/>
              <a:gd name="connsiteY1" fmla="*/ 458452 h 1005181"/>
              <a:gd name="connsiteX2" fmla="*/ 1045 w 722062"/>
              <a:gd name="connsiteY2" fmla="*/ 458872 h 1005181"/>
              <a:gd name="connsiteX3" fmla="*/ 0 w 722062"/>
              <a:gd name="connsiteY3" fmla="*/ 1005181 h 1005181"/>
            </a:gdLst>
            <a:ahLst/>
            <a:cxnLst>
              <a:cxn ang="0">
                <a:pos x="connsiteX0" y="connsiteY0"/>
              </a:cxn>
              <a:cxn ang="0">
                <a:pos x="connsiteX1" y="connsiteY1"/>
              </a:cxn>
              <a:cxn ang="0">
                <a:pos x="connsiteX2" y="connsiteY2"/>
              </a:cxn>
              <a:cxn ang="0">
                <a:pos x="connsiteX3" y="connsiteY3"/>
              </a:cxn>
            </a:cxnLst>
            <a:rect l="l" t="t" r="r" b="b"/>
            <a:pathLst>
              <a:path w="722062" h="1005181">
                <a:moveTo>
                  <a:pt x="722062" y="0"/>
                </a:moveTo>
                <a:cubicBezTo>
                  <a:pt x="721004" y="153611"/>
                  <a:pt x="722326" y="304841"/>
                  <a:pt x="721268" y="458452"/>
                </a:cubicBezTo>
                <a:lnTo>
                  <a:pt x="1045" y="458872"/>
                </a:lnTo>
                <a:cubicBezTo>
                  <a:pt x="697" y="640975"/>
                  <a:pt x="348" y="823078"/>
                  <a:pt x="0" y="1005181"/>
                </a:cubicBez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buClrTx/>
              <a:buSzTx/>
              <a:buFontTx/>
              <a:buNone/>
              <a:tabLst/>
            </a:pPr>
            <a:endParaRPr kumimoji="0" lang="en-US" altLang="zh-CN" sz="1000" b="0" i="0" u="none" strike="noStrike" cap="none" normalizeH="0" baseline="0" dirty="0">
              <a:ln>
                <a:noFill/>
              </a:ln>
              <a:solidFill>
                <a:srgbClr val="0070C0"/>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矩形 40"/>
          <p:cNvSpPr/>
          <p:nvPr/>
        </p:nvSpPr>
        <p:spPr>
          <a:xfrm>
            <a:off x="4841580" y="4028580"/>
            <a:ext cx="904415" cy="276999"/>
          </a:xfrm>
          <a:prstGeom prst="rect">
            <a:avLst/>
          </a:prstGeom>
        </p:spPr>
        <p:txBody>
          <a:bodyPr wrap="none">
            <a:spAutoFit/>
          </a:bodyPr>
          <a:lstStyle/>
          <a:p>
            <a:pPr fontAlgn="ctr"/>
            <a:r>
              <a:rPr lang="en-US" sz="1200" b="1" dirty="0" smtClean="0">
                <a:latin typeface="Huawei Sans" panose="020C0503030203020204" pitchFamily="34" charset="0"/>
              </a:rPr>
              <a:t>Recursion</a:t>
            </a:r>
            <a:endParaRPr lang="en-US" sz="1200" b="1" dirty="0">
              <a:latin typeface="Huawei Sans" panose="020C0503030203020204" pitchFamily="34" charset="0"/>
            </a:endParaRPr>
          </a:p>
        </p:txBody>
      </p:sp>
      <p:sp>
        <p:nvSpPr>
          <p:cNvPr id="62" name="Freeform 67"/>
          <p:cNvSpPr/>
          <p:nvPr/>
        </p:nvSpPr>
        <p:spPr>
          <a:xfrm rot="6300000" flipV="1">
            <a:off x="2279978" y="2676203"/>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圆角矩形 63"/>
          <p:cNvSpPr/>
          <p:nvPr/>
        </p:nvSpPr>
        <p:spPr>
          <a:xfrm>
            <a:off x="1779829" y="4986570"/>
            <a:ext cx="8661962" cy="857074"/>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smtClean="0">
                <a:solidFill>
                  <a:schemeClr val="tx1"/>
                </a:solidFill>
                <a:latin typeface="Huawei Sans" panose="020C0503030203020204" pitchFamily="34" charset="0"/>
              </a:rPr>
              <a:t>Configure a route to 20.1.1.3, with the next hop pointing to 10.0.0.2 on the directly connected network.</a:t>
            </a:r>
          </a:p>
          <a:p>
            <a:pPr fontAlgn="ctr"/>
            <a:r>
              <a:rPr lang="en-US" sz="1400" dirty="0" smtClean="0">
                <a:solidFill>
                  <a:schemeClr val="tx1"/>
                </a:solidFill>
                <a:latin typeface="Huawei Sans" panose="020C0503030203020204" pitchFamily="34" charset="0"/>
              </a:rPr>
              <a:t>In this way, RTA can </a:t>
            </a:r>
            <a:r>
              <a:rPr lang="en-US" sz="1400" dirty="0" err="1" smtClean="0">
                <a:solidFill>
                  <a:schemeClr val="tx1"/>
                </a:solidFill>
                <a:latin typeface="Huawei Sans" panose="020C0503030203020204" pitchFamily="34" charset="0"/>
              </a:rPr>
              <a:t>recurse</a:t>
            </a:r>
            <a:r>
              <a:rPr lang="en-US" sz="1400" dirty="0" smtClean="0">
                <a:solidFill>
                  <a:schemeClr val="tx1"/>
                </a:solidFill>
                <a:latin typeface="Huawei Sans" panose="020C0503030203020204" pitchFamily="34" charset="0"/>
              </a:rPr>
              <a:t> the route with the destination 30.1.2.0/24 to the route with the destination 10.0.0.2.</a:t>
            </a:r>
            <a:endParaRPr lang="en-US" sz="1400" dirty="0">
              <a:solidFill>
                <a:schemeClr val="tx1"/>
              </a:solidFill>
              <a:latin typeface="Huawei Sans" panose="020C0503030203020204" pitchFamily="34" charset="0"/>
            </a:endParaRPr>
          </a:p>
        </p:txBody>
      </p:sp>
      <p:cxnSp>
        <p:nvCxnSpPr>
          <p:cNvPr id="31" name="直接连接符 30"/>
          <p:cNvCxnSpPr/>
          <p:nvPr/>
        </p:nvCxnSpPr>
        <p:spPr bwMode="auto">
          <a:xfrm>
            <a:off x="2913447" y="2118249"/>
            <a:ext cx="58686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矩形 31"/>
          <p:cNvSpPr/>
          <p:nvPr/>
        </p:nvSpPr>
        <p:spPr>
          <a:xfrm>
            <a:off x="6140196" y="2111929"/>
            <a:ext cx="1085554" cy="523220"/>
          </a:xfrm>
          <a:prstGeom prst="rect">
            <a:avLst/>
          </a:prstGeom>
        </p:spPr>
        <p:txBody>
          <a:bodyPr wrap="none">
            <a:spAutoFit/>
          </a:bodyPr>
          <a:lstStyle/>
          <a:p>
            <a:pP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20.1.1.2/24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3" name="矩形 32"/>
          <p:cNvSpPr/>
          <p:nvPr/>
        </p:nvSpPr>
        <p:spPr>
          <a:xfrm>
            <a:off x="4331804" y="1628976"/>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10.0.0.2/24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pic>
        <p:nvPicPr>
          <p:cNvPr id="3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419608" y="1812215"/>
            <a:ext cx="720080" cy="589156"/>
          </a:xfrm>
          <a:prstGeom prst="rect">
            <a:avLst/>
          </a:prstGeom>
          <a:noFill/>
        </p:spPr>
      </p:pic>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8317930" y="1812215"/>
            <a:ext cx="720080" cy="589156"/>
          </a:xfrm>
          <a:prstGeom prst="rect">
            <a:avLst/>
          </a:prstGeom>
          <a:noFill/>
        </p:spPr>
      </p:pic>
      <p:pic>
        <p:nvPicPr>
          <p:cNvPr id="3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521286" y="1812215"/>
            <a:ext cx="720080" cy="589156"/>
          </a:xfrm>
          <a:prstGeom prst="rect">
            <a:avLst/>
          </a:prstGeom>
          <a:noFill/>
        </p:spPr>
      </p:pic>
      <p:sp>
        <p:nvSpPr>
          <p:cNvPr id="40" name="矩形 39"/>
          <p:cNvSpPr/>
          <p:nvPr/>
        </p:nvSpPr>
        <p:spPr>
          <a:xfrm>
            <a:off x="7248128" y="1614260"/>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solidFill>
                  <a:srgbClr val="00B0F0"/>
                </a:solidFill>
                <a:latin typeface="Huawei Sans" panose="020C0503030203020204" pitchFamily="34" charset="0"/>
              </a:rPr>
              <a:t>20.1.1.3/24</a:t>
            </a:r>
            <a:endParaRPr lang="en-US" altLang="zh-CN" sz="1400" dirty="0">
              <a:solidFill>
                <a:srgbClr val="00B0F0"/>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2" name="矩形 41"/>
          <p:cNvSpPr/>
          <p:nvPr/>
        </p:nvSpPr>
        <p:spPr>
          <a:xfrm>
            <a:off x="3243475" y="2111929"/>
            <a:ext cx="1085554" cy="523220"/>
          </a:xfrm>
          <a:prstGeom prst="rect">
            <a:avLst/>
          </a:prstGeom>
        </p:spPr>
        <p:txBody>
          <a:bodyPr wrap="none">
            <a:spAutoFit/>
          </a:bodyPr>
          <a:lstStyle/>
          <a:p>
            <a:pP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10.0.0.1/24</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9" name="矩形 58"/>
          <p:cNvSpPr/>
          <p:nvPr/>
        </p:nvSpPr>
        <p:spPr>
          <a:xfrm>
            <a:off x="2593294" y="2353008"/>
            <a:ext cx="532518" cy="307777"/>
          </a:xfrm>
          <a:prstGeom prst="rect">
            <a:avLst/>
          </a:prstGeom>
        </p:spPr>
        <p:txBody>
          <a:bodyPr wrap="none">
            <a:spAutoFit/>
          </a:bodyPr>
          <a:lstStyle/>
          <a:p>
            <a:pP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3" name="矩形 62"/>
          <p:cNvSpPr/>
          <p:nvPr/>
        </p:nvSpPr>
        <p:spPr>
          <a:xfrm>
            <a:off x="8433562" y="2358244"/>
            <a:ext cx="521297" cy="307777"/>
          </a:xfrm>
          <a:prstGeom prst="rect">
            <a:avLst/>
          </a:prstGeom>
        </p:spPr>
        <p:txBody>
          <a:bodyPr wrap="none">
            <a:spAutoFit/>
          </a:bodyPr>
          <a:lstStyle/>
          <a:p>
            <a:pPr fontAlgn="ctr"/>
            <a:r>
              <a:rPr lang="en-US" sz="1400" b="1" dirty="0" smtClean="0">
                <a:latin typeface="Huawei Sans" panose="020C0503030203020204" pitchFamily="34" charset="0"/>
              </a:rPr>
              <a:t>RTC</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矩形 64"/>
          <p:cNvSpPr/>
          <p:nvPr/>
        </p:nvSpPr>
        <p:spPr>
          <a:xfrm>
            <a:off x="5524027" y="2345388"/>
            <a:ext cx="521297" cy="307777"/>
          </a:xfrm>
          <a:prstGeom prst="rect">
            <a:avLst/>
          </a:prstGeom>
        </p:spPr>
        <p:txBody>
          <a:bodyPr wrap="none">
            <a:spAutoFit/>
          </a:bodyPr>
          <a:lstStyle/>
          <a:p>
            <a:pP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Text Box 117"/>
          <p:cNvSpPr txBox="1">
            <a:spLocks noChangeArrowheads="1"/>
          </p:cNvSpPr>
          <p:nvPr/>
        </p:nvSpPr>
        <p:spPr bwMode="auto">
          <a:xfrm>
            <a:off x="9444371" y="1973973"/>
            <a:ext cx="1277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spcBef>
                <a:spcPct val="50000"/>
              </a:spcBef>
              <a:defRPr sz="1600" b="1">
                <a:latin typeface="Arial" panose="020B0604020202020204" pitchFamily="34" charset="0"/>
                <a:ea typeface="黑体" panose="02010609060101010101" pitchFamily="49"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pPr fontAlgn="ctr">
              <a:spcBef>
                <a:spcPts val="0"/>
              </a:spcBef>
            </a:pPr>
            <a:r>
              <a:rPr lang="en-US" sz="1400" dirty="0" smtClean="0">
                <a:latin typeface="Huawei Sans" panose="020C0503030203020204" pitchFamily="34" charset="0"/>
              </a:rPr>
              <a:t>30.1.2.0/24</a:t>
            </a:r>
            <a:endParaRPr lang="en-US" sz="1400" dirty="0">
              <a:latin typeface="Huawei Sans" panose="020C0503030203020204" pitchFamily="34" charset="0"/>
            </a:endParaRPr>
          </a:p>
        </p:txBody>
      </p:sp>
      <p:cxnSp>
        <p:nvCxnSpPr>
          <p:cNvPr id="67" name="直接连接符 66"/>
          <p:cNvCxnSpPr/>
          <p:nvPr/>
        </p:nvCxnSpPr>
        <p:spPr bwMode="auto">
          <a:xfrm flipV="1">
            <a:off x="9020008" y="2118249"/>
            <a:ext cx="41691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8" name="Line 115"/>
          <p:cNvSpPr>
            <a:spLocks noChangeShapeType="1"/>
          </p:cNvSpPr>
          <p:nvPr/>
        </p:nvSpPr>
        <p:spPr bwMode="auto">
          <a:xfrm>
            <a:off x="9436925" y="1906841"/>
            <a:ext cx="0" cy="468052"/>
          </a:xfrm>
          <a:prstGeom prst="line">
            <a:avLst/>
          </a:prstGeom>
          <a:solidFill>
            <a:schemeClr val="accent1"/>
          </a:solidFill>
          <a:ln w="19050" cap="flat" cmpd="sng" algn="ctr">
            <a:solidFill>
              <a:schemeClr val="tx1"/>
            </a:solidFill>
            <a:prstDash val="solid"/>
            <a:round/>
            <a:headEnd type="none" w="med" len="med"/>
            <a:tailEnd type="none" w="med" len="med"/>
          </a:ln>
          <a:effectLst/>
        </p:spPr>
        <p:txBody>
          <a:bodyPr/>
          <a:lstStyle/>
          <a:p>
            <a:pPr fontAlgn="ctr"/>
            <a:endPar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aphicFrame>
        <p:nvGraphicFramePr>
          <p:cNvPr id="69" name="表格 68"/>
          <p:cNvGraphicFramePr>
            <a:graphicFrameLocks noGrp="1"/>
          </p:cNvGraphicFramePr>
          <p:nvPr>
            <p:extLst/>
          </p:nvPr>
        </p:nvGraphicFramePr>
        <p:xfrm>
          <a:off x="7130172" y="3430247"/>
          <a:ext cx="3311619" cy="1069440"/>
        </p:xfrm>
        <a:graphic>
          <a:graphicData uri="http://schemas.openxmlformats.org/drawingml/2006/table">
            <a:tbl>
              <a:tblPr/>
              <a:tblGrid>
                <a:gridCol w="1282495">
                  <a:extLst>
                    <a:ext uri="{9D8B030D-6E8A-4147-A177-3AD203B41FA5}">
                      <a16:colId xmlns:a16="http://schemas.microsoft.com/office/drawing/2014/main" xmlns="" val="20000"/>
                    </a:ext>
                  </a:extLst>
                </a:gridCol>
                <a:gridCol w="958015">
                  <a:extLst>
                    <a:ext uri="{9D8B030D-6E8A-4147-A177-3AD203B41FA5}">
                      <a16:colId xmlns:a16="http://schemas.microsoft.com/office/drawing/2014/main" xmlns="" val="20002"/>
                    </a:ext>
                  </a:extLst>
                </a:gridCol>
                <a:gridCol w="1071109">
                  <a:extLst>
                    <a:ext uri="{9D8B030D-6E8A-4147-A177-3AD203B41FA5}">
                      <a16:colId xmlns:a16="http://schemas.microsoft.com/office/drawing/2014/main" xmlns="" val="20003"/>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Outbound Interface</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lvl="0" algn="ctr" fontAlgn="ctr">
                        <a:lnSpc>
                          <a:spcPct val="100000"/>
                        </a:lnSpc>
                        <a:spcBef>
                          <a:spcPts val="0"/>
                        </a:spcBef>
                        <a:spcAft>
                          <a:spcPts val="0"/>
                        </a:spcAft>
                      </a:pPr>
                      <a:r>
                        <a:rPr lang="en-US" sz="1400" dirty="0" smtClean="0">
                          <a:solidFill>
                            <a:prstClr val="black"/>
                          </a:solidFill>
                          <a:latin typeface="Huawei Sans" panose="020C0503030203020204" pitchFamily="34" charset="0"/>
                        </a:rPr>
                        <a:t>30.1.2.0/24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400" dirty="0" smtClean="0">
                          <a:solidFill>
                            <a:schemeClr val="tx1"/>
                          </a:solidFill>
                          <a:latin typeface="Huawei Sans" panose="020C0503030203020204" pitchFamily="34" charset="0"/>
                        </a:rPr>
                        <a:t>20.1.1.3</a:t>
                      </a:r>
                      <a:endParaRPr lang="en-US" altLang="zh-CN" sz="1400" b="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GE0/0/0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a:txBody>
                    <a:bodyPr/>
                    <a:lstStyle/>
                    <a:p>
                      <a:pPr lvl="0" algn="ctr" fontAlgn="ctr">
                        <a:lnSpc>
                          <a:spcPct val="100000"/>
                        </a:lnSpc>
                        <a:spcBef>
                          <a:spcPts val="0"/>
                        </a:spcBef>
                        <a:spcAft>
                          <a:spcPts val="0"/>
                        </a:spcAft>
                      </a:pPr>
                      <a:r>
                        <a:rPr lang="en-US" sz="1400" dirty="0" smtClean="0">
                          <a:solidFill>
                            <a:prstClr val="black"/>
                          </a:solidFill>
                          <a:latin typeface="Huawei Sans" panose="020C0503030203020204" pitchFamily="34" charset="0"/>
                        </a:rPr>
                        <a:t>20.1.1.0/24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marL="0" algn="ctr" defTabSz="914400" rtl="0" eaLnBrk="1" fontAlgn="ctr" latinLnBrk="0" hangingPunct="1">
                        <a:lnSpc>
                          <a:spcPct val="100000"/>
                        </a:lnSpc>
                        <a:spcBef>
                          <a:spcPts val="0"/>
                        </a:spcBef>
                        <a:spcAft>
                          <a:spcPts val="0"/>
                        </a:spcAft>
                      </a:pPr>
                      <a:r>
                        <a:rPr lang="en-US" sz="1400" b="1" dirty="0" smtClean="0">
                          <a:solidFill>
                            <a:srgbClr val="EC7061"/>
                          </a:solidFill>
                          <a:latin typeface="Huawei Sans" panose="020C0503030203020204" pitchFamily="34" charset="0"/>
                        </a:rPr>
                        <a:t>10.0.0.2</a:t>
                      </a:r>
                      <a:endParaRPr lang="en-US" altLang="zh-CN" sz="1400" b="1" kern="1200" dirty="0">
                        <a:solidFill>
                          <a:srgbClr val="EC706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GE0/0/0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70" name="下箭头 63"/>
          <p:cNvSpPr/>
          <p:nvPr/>
        </p:nvSpPr>
        <p:spPr>
          <a:xfrm rot="5400000" flipV="1">
            <a:off x="5951490" y="3679174"/>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a:off x="7281455" y="80280"/>
            <a:ext cx="4790970" cy="376920"/>
            <a:chOff x="6713130" y="293625"/>
            <a:chExt cx="4790970" cy="376920"/>
          </a:xfrm>
        </p:grpSpPr>
        <p:sp>
          <p:nvSpPr>
            <p:cNvPr id="30" name="五边形 29"/>
            <p:cNvSpPr/>
            <p:nvPr/>
          </p:nvSpPr>
          <p:spPr bwMode="auto">
            <a:xfrm>
              <a:off x="6713130" y="293625"/>
              <a:ext cx="1296000" cy="3769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rgbClr val="FFFFFF"/>
                  </a:solidFill>
                  <a:latin typeface="Huawei Sans" panose="020C0503030203020204" pitchFamily="34" charset="0"/>
                </a:rPr>
                <a:t>Route Recursion</a:t>
              </a:r>
              <a:endParaRPr lang="en-US" altLang="zh-CN" sz="1000" kern="0" dirty="0">
                <a:solidFill>
                  <a:srgbClr val="FFFFFF"/>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7812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燕尾形 35"/>
            <p:cNvSpPr/>
            <p:nvPr/>
          </p:nvSpPr>
          <p:spPr bwMode="auto">
            <a:xfrm>
              <a:off x="904311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43" name="燕尾形 42"/>
            <p:cNvSpPr/>
            <p:nvPr/>
          </p:nvSpPr>
          <p:spPr bwMode="auto">
            <a:xfrm>
              <a:off x="1020810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Summarization</a:t>
              </a:r>
              <a:endParaRPr lang="en-US" sz="1000" dirty="0">
                <a:latin typeface="Huawei Sans" panose="020C0503030203020204" pitchFamily="34" charset="0"/>
              </a:endParaRPr>
            </a:p>
          </p:txBody>
        </p:sp>
      </p:grpSp>
    </p:spTree>
    <p:extLst>
      <p:ext uri="{BB962C8B-B14F-4D97-AF65-F5344CB8AC3E}">
        <p14:creationId xmlns:p14="http://schemas.microsoft.com/office/powerpoint/2010/main" val="3303508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1"/>
          </p:nvPr>
        </p:nvSpPr>
        <p:spPr/>
        <p:txBody>
          <a:bodyPr/>
          <a:lstStyle/>
          <a:p>
            <a:r>
              <a:rPr lang="en-US" smtClean="0"/>
              <a:t>On completion of this course, you will be able to:</a:t>
            </a:r>
          </a:p>
          <a:p>
            <a:pPr lvl="1"/>
            <a:r>
              <a:rPr lang="en-US" smtClean="0"/>
              <a:t>Understand the basic principles of routers.</a:t>
            </a:r>
          </a:p>
          <a:p>
            <a:pPr lvl="1"/>
            <a:r>
              <a:rPr lang="en-US" smtClean="0"/>
              <a:t>Know how routers select optimal routes.</a:t>
            </a:r>
            <a:endParaRPr lang="en-US" altLang="zh-CN" smtClean="0">
              <a:sym typeface="Huawei Sans" panose="020C0503030203020204" pitchFamily="34" charset="0"/>
            </a:endParaRPr>
          </a:p>
          <a:p>
            <a:pPr lvl="1"/>
            <a:r>
              <a:rPr lang="en-US" smtClean="0"/>
              <a:t>Understand the contents of routing tables.</a:t>
            </a:r>
            <a:endParaRPr lang="en-US" altLang="zh-CN" smtClean="0">
              <a:sym typeface="Huawei Sans" panose="020C0503030203020204" pitchFamily="34" charset="0"/>
            </a:endParaRPr>
          </a:p>
          <a:p>
            <a:pPr lvl="1"/>
            <a:r>
              <a:rPr lang="en-US" smtClean="0"/>
              <a:t>Master advanced routing features.</a:t>
            </a:r>
            <a:endParaRPr lang="en-US" altLang="zh-CN" smtClean="0">
              <a:sym typeface="Huawei Sans" panose="020C0503030203020204" pitchFamily="34" charset="0"/>
            </a:endParaRPr>
          </a:p>
          <a:p>
            <a:pPr lvl="1"/>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10181140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800"/>
              <a:t>When there are equal-cost routes in the IP routing table, a router forwards IP packets to be sent to the destination subnet through all valid outbound interfaces and next hops in the equal-cost routes, achieving load balancing.</a:t>
            </a:r>
            <a:endParaRPr lang="en-US" altLang="zh-CN" sz="1800">
              <a:cs typeface="Arial" panose="020B0604020202020204" pitchFamily="34" charset="0"/>
              <a:sym typeface="Huawei Sans" panose="020C0503030203020204" pitchFamily="34" charset="0"/>
            </a:endParaRPr>
          </a:p>
          <a:p>
            <a:endParaRPr lang="zh-CN" altLang="en-US" sz="1800"/>
          </a:p>
        </p:txBody>
      </p:sp>
      <p:sp>
        <p:nvSpPr>
          <p:cNvPr id="8" name="标题 7"/>
          <p:cNvSpPr>
            <a:spLocks noGrp="1"/>
          </p:cNvSpPr>
          <p:nvPr>
            <p:ph type="title"/>
          </p:nvPr>
        </p:nvSpPr>
        <p:spPr/>
        <p:txBody>
          <a:bodyPr/>
          <a:lstStyle/>
          <a:p>
            <a:r>
              <a:rPr lang="en-US" smtClean="0"/>
              <a:t>Equal-Cost Route</a:t>
            </a:r>
            <a:endParaRPr lang="en-US" altLang="zh-CN" dirty="0">
              <a:sym typeface="Huawei Sans" panose="020C0503030203020204" pitchFamily="34" charset="0"/>
            </a:endParaRPr>
          </a:p>
        </p:txBody>
      </p:sp>
      <p:cxnSp>
        <p:nvCxnSpPr>
          <p:cNvPr id="7" name="直接连接符 28"/>
          <p:cNvCxnSpPr>
            <a:cxnSpLocks noChangeShapeType="1"/>
          </p:cNvCxnSpPr>
          <p:nvPr/>
        </p:nvCxnSpPr>
        <p:spPr bwMode="auto">
          <a:xfrm>
            <a:off x="4031564" y="3147089"/>
            <a:ext cx="3384376"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11" name="TextBox 32"/>
          <p:cNvSpPr txBox="1">
            <a:spLocks noChangeArrowheads="1"/>
          </p:cNvSpPr>
          <p:nvPr/>
        </p:nvSpPr>
        <p:spPr bwMode="auto">
          <a:xfrm>
            <a:off x="8352371" y="3065740"/>
            <a:ext cx="10855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10.0.0.0/30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35"/>
          <p:cNvSpPr txBox="1">
            <a:spLocks noChangeArrowheads="1"/>
          </p:cNvSpPr>
          <p:nvPr/>
        </p:nvSpPr>
        <p:spPr bwMode="auto">
          <a:xfrm>
            <a:off x="3455500" y="2645031"/>
            <a:ext cx="6116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fontAlgn="ctr"/>
            <a:r>
              <a:rPr lang="en-US" sz="1400" b="1" dirty="0" smtClean="0">
                <a:latin typeface="Huawei Sans" panose="020C0503030203020204" pitchFamily="34" charset="0"/>
              </a:rPr>
              <a:t>RTA</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39"/>
          <p:cNvSpPr txBox="1">
            <a:spLocks noChangeArrowheads="1"/>
          </p:cNvSpPr>
          <p:nvPr/>
        </p:nvSpPr>
        <p:spPr bwMode="auto">
          <a:xfrm>
            <a:off x="7387655" y="2645031"/>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latin typeface="Huawei Sans" panose="020C0503030203020204" pitchFamily="34" charset="0"/>
              </a:rPr>
              <a:t>RTB</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 name="直接连接符 38"/>
          <p:cNvCxnSpPr>
            <a:cxnSpLocks noChangeShapeType="1"/>
          </p:cNvCxnSpPr>
          <p:nvPr/>
        </p:nvCxnSpPr>
        <p:spPr bwMode="auto">
          <a:xfrm flipH="1">
            <a:off x="3959515" y="3327109"/>
            <a:ext cx="3528433"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6" name="直接连接符 54"/>
          <p:cNvCxnSpPr>
            <a:cxnSpLocks noChangeShapeType="1"/>
          </p:cNvCxnSpPr>
          <p:nvPr/>
        </p:nvCxnSpPr>
        <p:spPr bwMode="auto">
          <a:xfrm>
            <a:off x="7884169" y="3220971"/>
            <a:ext cx="503218" cy="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cxnSp>
        <p:nvCxnSpPr>
          <p:cNvPr id="18" name="直接连接符 57"/>
          <p:cNvCxnSpPr>
            <a:cxnSpLocks noChangeShapeType="1"/>
          </p:cNvCxnSpPr>
          <p:nvPr/>
        </p:nvCxnSpPr>
        <p:spPr bwMode="auto">
          <a:xfrm>
            <a:off x="8388388" y="3005071"/>
            <a:ext cx="0" cy="431800"/>
          </a:xfrm>
          <a:prstGeom prst="line">
            <a:avLst/>
          </a:prstGeom>
          <a:solidFill>
            <a:schemeClr val="accent1"/>
          </a:solidFill>
          <a:ln w="19050" cap="flat" cmpd="sng" algn="ctr">
            <a:solidFill>
              <a:schemeClr val="tx1"/>
            </a:solidFill>
            <a:prstDash val="solid"/>
            <a:round/>
            <a:headEnd type="none" w="med" len="med"/>
            <a:tailEnd type="none" w="med" len="med"/>
          </a:ln>
          <a:effectLst/>
          <a:extLst/>
        </p:spPr>
      </p:cxnSp>
      <p:sp>
        <p:nvSpPr>
          <p:cNvPr id="50" name="矩形 49"/>
          <p:cNvSpPr/>
          <p:nvPr/>
        </p:nvSpPr>
        <p:spPr>
          <a:xfrm>
            <a:off x="4072511" y="2664229"/>
            <a:ext cx="1085554" cy="523220"/>
          </a:xfrm>
          <a:prstGeom prst="rect">
            <a:avLst/>
          </a:prstGeom>
        </p:spPr>
        <p:txBody>
          <a:bodyPr wrap="none">
            <a:spAutoFit/>
          </a:bodyPr>
          <a:lstStyle/>
          <a:p>
            <a:pP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20.1.1.1/30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4072511" y="3327109"/>
            <a:ext cx="1085554" cy="523220"/>
          </a:xfrm>
          <a:prstGeom prst="rect">
            <a:avLst/>
          </a:prstGeom>
        </p:spPr>
        <p:txBody>
          <a:bodyPr wrap="none">
            <a:spAutoFit/>
          </a:bodyPr>
          <a:lstStyle/>
          <a:p>
            <a:pP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fontAlgn="ctr"/>
            <a:r>
              <a:rPr lang="en-US" sz="1400" dirty="0" smtClean="0">
                <a:latin typeface="Huawei Sans" panose="020C0503030203020204" pitchFamily="34" charset="0"/>
              </a:rPr>
              <a:t>30.1.1.1/30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6258555" y="3327109"/>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GE0/0/1</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30.1.1.2/30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6258555" y="2664229"/>
            <a:ext cx="1085554" cy="523220"/>
          </a:xfrm>
          <a:prstGeom prst="rect">
            <a:avLst/>
          </a:prstGeom>
        </p:spPr>
        <p:txBody>
          <a:bodyPr wrap="none">
            <a:spAutoFit/>
          </a:bodyPr>
          <a:lstStyle/>
          <a:p>
            <a:pPr algn="r" fontAlgn="ctr"/>
            <a:r>
              <a:rPr lang="en-US" sz="1400" dirty="0" smtClean="0">
                <a:latin typeface="Huawei Sans" panose="020C0503030203020204" pitchFamily="34" charset="0"/>
              </a:rPr>
              <a:t>GE0/0/0</a:t>
            </a:r>
            <a:endParaRPr lang="en-US" altLang="zh-CN" sz="1400" dirty="0" smtClean="0">
              <a:latin typeface="Huawei Sans" panose="020C0503030203020204" pitchFamily="34" charset="0"/>
              <a:ea typeface="方正兰亭黑简体" panose="02000000000000000000" pitchFamily="2" charset="-122"/>
              <a:cs typeface="+mn-ea"/>
              <a:sym typeface="Huawei Sans" panose="020C0503030203020204" pitchFamily="34" charset="0"/>
            </a:endParaRPr>
          </a:p>
          <a:p>
            <a:pPr algn="r" fontAlgn="ctr"/>
            <a:r>
              <a:rPr lang="en-US" sz="1400" dirty="0" smtClean="0">
                <a:latin typeface="Huawei Sans" panose="020C0503030203020204" pitchFamily="34" charset="0"/>
              </a:rPr>
              <a:t>20.1.1.2/30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TextBox 32"/>
          <p:cNvSpPr txBox="1">
            <a:spLocks noChangeArrowheads="1"/>
          </p:cNvSpPr>
          <p:nvPr/>
        </p:nvSpPr>
        <p:spPr bwMode="auto">
          <a:xfrm>
            <a:off x="5291881" y="2803230"/>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solidFill>
                  <a:srgbClr val="EC7061"/>
                </a:solidFill>
                <a:latin typeface="Huawei Sans" panose="020C0503030203020204" pitchFamily="34" charset="0"/>
              </a:rPr>
              <a:t>Cost=10</a:t>
            </a:r>
            <a:endParaRPr lang="en-US" altLang="zh-CN"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57" name="TextBox 32"/>
          <p:cNvSpPr txBox="1">
            <a:spLocks noChangeArrowheads="1"/>
          </p:cNvSpPr>
          <p:nvPr/>
        </p:nvSpPr>
        <p:spPr bwMode="auto">
          <a:xfrm>
            <a:off x="5293725" y="3358630"/>
            <a:ext cx="9361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b="1" dirty="0" smtClean="0">
                <a:solidFill>
                  <a:srgbClr val="EC7061"/>
                </a:solidFill>
                <a:latin typeface="Huawei Sans" panose="020C0503030203020204" pitchFamily="34" charset="0"/>
              </a:rPr>
              <a:t>Cost=10</a:t>
            </a:r>
            <a:endParaRPr lang="en-US" altLang="zh-CN" sz="1200" b="1" dirty="0">
              <a:solidFill>
                <a:srgbClr val="EC7061"/>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36" name="Text Box 12"/>
          <p:cNvSpPr txBox="1">
            <a:spLocks noChangeArrowheads="1"/>
          </p:cNvSpPr>
          <p:nvPr/>
        </p:nvSpPr>
        <p:spPr bwMode="auto">
          <a:xfrm>
            <a:off x="1986832" y="4551939"/>
            <a:ext cx="2391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sz="1400" b="1" dirty="0" smtClean="0">
                <a:latin typeface="Huawei Sans" panose="020C0503030203020204" pitchFamily="34" charset="0"/>
              </a:rPr>
              <a:t>RTA's IP routing table</a:t>
            </a:r>
            <a:endParaRPr lang="en-US" sz="1400" b="1" dirty="0">
              <a:latin typeface="Huawei Sans" panose="020C0503030203020204" pitchFamily="34" charset="0"/>
            </a:endParaRPr>
          </a:p>
        </p:txBody>
      </p:sp>
      <p:graphicFrame>
        <p:nvGraphicFramePr>
          <p:cNvPr id="49" name="表格 48"/>
          <p:cNvGraphicFramePr>
            <a:graphicFrameLocks noGrp="1"/>
          </p:cNvGraphicFramePr>
          <p:nvPr>
            <p:extLst>
              <p:ext uri="{D42A27DB-BD31-4B8C-83A1-F6EECF244321}">
                <p14:modId xmlns:p14="http://schemas.microsoft.com/office/powerpoint/2010/main" val="3412976697"/>
              </p:ext>
            </p:extLst>
          </p:nvPr>
        </p:nvGraphicFramePr>
        <p:xfrm>
          <a:off x="1986833" y="4913283"/>
          <a:ext cx="2889026" cy="856080"/>
        </p:xfrm>
        <a:graphic>
          <a:graphicData uri="http://schemas.openxmlformats.org/drawingml/2006/table">
            <a:tbl>
              <a:tblPr/>
              <a:tblGrid>
                <a:gridCol w="1775311">
                  <a:extLst>
                    <a:ext uri="{9D8B030D-6E8A-4147-A177-3AD203B41FA5}">
                      <a16:colId xmlns:a16="http://schemas.microsoft.com/office/drawing/2014/main" xmlns="" val="20000"/>
                    </a:ext>
                  </a:extLst>
                </a:gridCol>
                <a:gridCol w="1113715">
                  <a:extLst>
                    <a:ext uri="{9D8B030D-6E8A-4147-A177-3AD203B41FA5}">
                      <a16:colId xmlns:a16="http://schemas.microsoft.com/office/drawing/2014/main" xmlns="" val="20001"/>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rowSpan="2">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10.0.0.0/30</a:t>
                      </a:r>
                      <a:endParaRPr lang="en-US" sz="1400" dirty="0">
                        <a:solidFill>
                          <a:schemeClr val="tx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0">
                <a:tc vMerge="1">
                  <a:txBody>
                    <a:bodyPr/>
                    <a:lstStyle/>
                    <a:p>
                      <a:pPr algn="ctr"/>
                      <a:endParaRPr lang="zh-CN" altLang="en-US" sz="1200" dirty="0">
                        <a:solidFill>
                          <a:schemeClr val="tx1"/>
                        </a:solidFill>
                        <a:latin typeface="Arial"/>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30.1.1.2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2" name="圆角矩形 51"/>
          <p:cNvSpPr/>
          <p:nvPr/>
        </p:nvSpPr>
        <p:spPr>
          <a:xfrm>
            <a:off x="6167004" y="4205954"/>
            <a:ext cx="3865735" cy="176498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smtClean="0">
                <a:solidFill>
                  <a:schemeClr val="tx1"/>
                </a:solidFill>
                <a:latin typeface="Huawei Sans" panose="020C0503030203020204" pitchFamily="34" charset="0"/>
              </a:rPr>
              <a:t>If there are multiple routes to the same destination from the same source, with the same cost, but pointing to different next hops, the routes are installed in the IP routing table as equal-cost routes. Traffic to be sent to the destination will be distributed to these equal-cost routes.</a:t>
            </a:r>
            <a:endParaRPr lang="en-US" sz="1400" dirty="0">
              <a:solidFill>
                <a:schemeClr val="tx1"/>
              </a:solidFill>
              <a:latin typeface="Huawei Sans" panose="020C0503030203020204" pitchFamily="34" charset="0"/>
            </a:endParaRPr>
          </a:p>
        </p:txBody>
      </p:sp>
      <p:sp>
        <p:nvSpPr>
          <p:cNvPr id="53" name="Freeform 67"/>
          <p:cNvSpPr/>
          <p:nvPr/>
        </p:nvSpPr>
        <p:spPr>
          <a:xfrm rot="20335203">
            <a:off x="5050737" y="4973243"/>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456958" y="2971881"/>
            <a:ext cx="610187" cy="499244"/>
          </a:xfrm>
          <a:prstGeom prst="rect">
            <a:avLst/>
          </a:prstGeom>
          <a:noFill/>
        </p:spPr>
      </p:pic>
      <p:pic>
        <p:nvPicPr>
          <p:cNvPr id="6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44082" y="2957663"/>
            <a:ext cx="610187" cy="499244"/>
          </a:xfrm>
          <a:prstGeom prst="rect">
            <a:avLst/>
          </a:prstGeom>
          <a:noFill/>
        </p:spPr>
      </p:pic>
      <p:sp>
        <p:nvSpPr>
          <p:cNvPr id="31" name="Freeform 222"/>
          <p:cNvSpPr/>
          <p:nvPr/>
        </p:nvSpPr>
        <p:spPr>
          <a:xfrm rot="18900000" flipH="1">
            <a:off x="3101811" y="3647803"/>
            <a:ext cx="891917" cy="496624"/>
          </a:xfrm>
          <a:custGeom>
            <a:avLst/>
            <a:gdLst>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rgbClr val="5B9BD5">
                  <a:lumMod val="5000"/>
                  <a:lumOff val="95000"/>
                  <a:alpha val="0"/>
                </a:srgbClr>
              </a:gs>
              <a:gs pos="100000">
                <a:srgbClr val="FFD17D"/>
              </a:gs>
            </a:gsLst>
            <a:lin ang="2700000" scaled="1"/>
            <a:tileRect/>
          </a:gradFill>
          <a:ln w="12700" cap="flat" cmpd="sng" algn="ctr">
            <a:gradFill flip="none" rotWithShape="1">
              <a:gsLst>
                <a:gs pos="0">
                  <a:srgbClr val="5B9BD5">
                    <a:lumMod val="0"/>
                    <a:lumOff val="100000"/>
                    <a:alpha val="0"/>
                  </a:srgbClr>
                </a:gs>
                <a:gs pos="86000">
                  <a:srgbClr val="FF9933"/>
                </a:gs>
              </a:gsLst>
              <a:lin ang="2700000" scaled="1"/>
            </a:gradFill>
            <a:prstDash val="solid"/>
            <a:miter lim="800000"/>
          </a:ln>
          <a:effectLst/>
        </p:spPr>
        <p:txBody>
          <a:bodyPr wrap="square" rtlCol="0" anchor="ctr">
            <a:noAutofit/>
          </a:bodyPr>
          <a:lstStyle/>
          <a:p>
            <a:pPr marL="0" marR="0" lvl="0" indent="0" algn="ctr" defTabSz="914400" eaLnBrk="1" fontAlgn="ctr" latinLnBrk="0" hangingPunct="1">
              <a:spcAft>
                <a:spcPts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Huawei Sans" panose="020C0503030203020204" pitchFamily="34" charset="0"/>
              <a:sym typeface="Huawei Sans" panose="020C0503030203020204" pitchFamily="34" charset="0"/>
            </a:endParaRPr>
          </a:p>
        </p:txBody>
      </p:sp>
      <p:grpSp>
        <p:nvGrpSpPr>
          <p:cNvPr id="33" name="组合 32"/>
          <p:cNvGrpSpPr/>
          <p:nvPr/>
        </p:nvGrpSpPr>
        <p:grpSpPr>
          <a:xfrm>
            <a:off x="7281455" y="80280"/>
            <a:ext cx="4790970" cy="376920"/>
            <a:chOff x="6713130" y="293625"/>
            <a:chExt cx="4790970" cy="376920"/>
          </a:xfrm>
        </p:grpSpPr>
        <p:sp>
          <p:nvSpPr>
            <p:cNvPr id="39" name="五边形 38"/>
            <p:cNvSpPr/>
            <p:nvPr/>
          </p:nvSpPr>
          <p:spPr bwMode="auto">
            <a:xfrm>
              <a:off x="6713130" y="293625"/>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燕尾形 39"/>
            <p:cNvSpPr/>
            <p:nvPr/>
          </p:nvSpPr>
          <p:spPr bwMode="auto">
            <a:xfrm>
              <a:off x="7878120" y="293625"/>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Equal-Cost Route</a:t>
              </a:r>
              <a:endParaRPr lang="en-US" altLang="zh-CN" sz="1000" kern="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40"/>
            <p:cNvSpPr/>
            <p:nvPr/>
          </p:nvSpPr>
          <p:spPr bwMode="auto">
            <a:xfrm>
              <a:off x="904311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42" name="燕尾形 41"/>
            <p:cNvSpPr/>
            <p:nvPr/>
          </p:nvSpPr>
          <p:spPr bwMode="auto">
            <a:xfrm>
              <a:off x="10208100" y="293625"/>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Summarization</a:t>
              </a:r>
              <a:endParaRPr lang="en-US" sz="1000" dirty="0">
                <a:latin typeface="Huawei Sans" panose="020C0503030203020204" pitchFamily="34" charset="0"/>
              </a:endParaRPr>
            </a:p>
          </p:txBody>
        </p:sp>
      </p:grpSp>
    </p:spTree>
    <p:extLst>
      <p:ext uri="{BB962C8B-B14F-4D97-AF65-F5344CB8AC3E}">
        <p14:creationId xmlns:p14="http://schemas.microsoft.com/office/powerpoint/2010/main" val="33767730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Floating Route - Basic Concepts</a:t>
            </a:r>
            <a:endParaRPr lang="en-US" altLang="zh-CN" dirty="0">
              <a:sym typeface="Huawei Sans" panose="020C0503030203020204" pitchFamily="34" charset="0"/>
            </a:endParaRPr>
          </a:p>
        </p:txBody>
      </p:sp>
      <p:sp>
        <p:nvSpPr>
          <p:cNvPr id="30" name="TextBox 8"/>
          <p:cNvSpPr txBox="1">
            <a:spLocks noChangeArrowheads="1"/>
          </p:cNvSpPr>
          <p:nvPr/>
        </p:nvSpPr>
        <p:spPr bwMode="auto">
          <a:xfrm>
            <a:off x="3753937" y="2235831"/>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RTB</a:t>
            </a:r>
            <a:endParaRPr lang="en-US" sz="1400" dirty="0">
              <a:solidFill>
                <a:prstClr val="black"/>
              </a:solidFill>
              <a:latin typeface="Huawei Sans" panose="020C0503030203020204" pitchFamily="34" charset="0"/>
            </a:endParaRPr>
          </a:p>
        </p:txBody>
      </p:sp>
      <p:sp>
        <p:nvSpPr>
          <p:cNvPr id="34" name="TextBox 8"/>
          <p:cNvSpPr txBox="1">
            <a:spLocks noChangeArrowheads="1"/>
          </p:cNvSpPr>
          <p:nvPr/>
        </p:nvSpPr>
        <p:spPr bwMode="auto">
          <a:xfrm>
            <a:off x="1078268" y="4406793"/>
            <a:ext cx="511679"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RTA</a:t>
            </a:r>
            <a:endParaRPr lang="en-US" sz="1400" dirty="0">
              <a:solidFill>
                <a:prstClr val="black"/>
              </a:solidFill>
              <a:latin typeface="Huawei Sans" panose="020C0503030203020204" pitchFamily="34" charset="0"/>
            </a:endParaRPr>
          </a:p>
        </p:txBody>
      </p:sp>
      <p:cxnSp>
        <p:nvCxnSpPr>
          <p:cNvPr id="52" name="直接连接符 51"/>
          <p:cNvCxnSpPr/>
          <p:nvPr/>
        </p:nvCxnSpPr>
        <p:spPr bwMode="auto">
          <a:xfrm>
            <a:off x="4264627" y="2635027"/>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p:nvPr/>
        </p:nvCxnSpPr>
        <p:spPr bwMode="auto">
          <a:xfrm>
            <a:off x="4264627" y="4205018"/>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8" name="TextBox 8"/>
          <p:cNvSpPr txBox="1">
            <a:spLocks noChangeArrowheads="1"/>
          </p:cNvSpPr>
          <p:nvPr/>
        </p:nvSpPr>
        <p:spPr bwMode="auto">
          <a:xfrm>
            <a:off x="3739917" y="4412141"/>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RTC</a:t>
            </a:r>
            <a:endParaRPr lang="en-US" sz="1400" dirty="0">
              <a:solidFill>
                <a:prstClr val="black"/>
              </a:solidFill>
              <a:latin typeface="Huawei Sans" panose="020C0503030203020204" pitchFamily="34" charset="0"/>
            </a:endParaRPr>
          </a:p>
        </p:txBody>
      </p:sp>
      <p:cxnSp>
        <p:nvCxnSpPr>
          <p:cNvPr id="4" name="直接连接符 3"/>
          <p:cNvCxnSpPr/>
          <p:nvPr/>
        </p:nvCxnSpPr>
        <p:spPr bwMode="auto">
          <a:xfrm>
            <a:off x="4736615" y="2368814"/>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6" name="矩形 65"/>
          <p:cNvSpPr/>
          <p:nvPr/>
        </p:nvSpPr>
        <p:spPr>
          <a:xfrm>
            <a:off x="1588159" y="3745036"/>
            <a:ext cx="1085554" cy="307777"/>
          </a:xfrm>
          <a:prstGeom prst="rect">
            <a:avLst/>
          </a:prstGeom>
        </p:spPr>
        <p:txBody>
          <a:bodyPr wrap="none">
            <a:spAutoFit/>
          </a:bodyPr>
          <a:lstStyle/>
          <a:p>
            <a:pPr fontAlgn="ctr"/>
            <a:r>
              <a:rPr lang="en-US" sz="1400" dirty="0" smtClean="0">
                <a:latin typeface="Huawei Sans" panose="020C0503030203020204" pitchFamily="34" charset="0"/>
              </a:rPr>
              <a:t>10.1.1.1/30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1595500" y="4180051"/>
            <a:ext cx="1085554" cy="307777"/>
          </a:xfrm>
          <a:prstGeom prst="rect">
            <a:avLst/>
          </a:prstGeom>
        </p:spPr>
        <p:txBody>
          <a:bodyPr wrap="none">
            <a:spAutoFit/>
          </a:bodyPr>
          <a:lstStyle/>
          <a:p>
            <a:pPr fontAlgn="ctr"/>
            <a:r>
              <a:rPr lang="en-US" sz="1400" dirty="0" smtClean="0">
                <a:latin typeface="Huawei Sans" panose="020C0503030203020204" pitchFamily="34" charset="0"/>
              </a:rPr>
              <a:t>10.1.2.1/30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2927648" y="3049215"/>
            <a:ext cx="1085554" cy="307777"/>
          </a:xfrm>
          <a:prstGeom prst="rect">
            <a:avLst/>
          </a:prstGeom>
        </p:spPr>
        <p:txBody>
          <a:bodyPr wrap="none">
            <a:spAutoFit/>
          </a:bodyPr>
          <a:lstStyle/>
          <a:p>
            <a:pPr fontAlgn="ctr"/>
            <a:r>
              <a:rPr lang="en-US" sz="1400" dirty="0" smtClean="0">
                <a:latin typeface="Huawei Sans" panose="020C0503030203020204" pitchFamily="34" charset="0"/>
              </a:rPr>
              <a:t>10.1.1.2/30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矩形 69"/>
          <p:cNvSpPr/>
          <p:nvPr/>
        </p:nvSpPr>
        <p:spPr>
          <a:xfrm>
            <a:off x="2634182" y="4180051"/>
            <a:ext cx="1085554" cy="307777"/>
          </a:xfrm>
          <a:prstGeom prst="rect">
            <a:avLst/>
          </a:prstGeom>
        </p:spPr>
        <p:txBody>
          <a:bodyPr wrap="none">
            <a:spAutoFit/>
          </a:bodyPr>
          <a:lstStyle/>
          <a:p>
            <a:pPr fontAlgn="ctr"/>
            <a:r>
              <a:rPr lang="en-US" sz="1400" dirty="0" smtClean="0">
                <a:latin typeface="Huawei Sans" panose="020C0503030203020204" pitchFamily="34" charset="0"/>
              </a:rPr>
              <a:t>10.1.2.2/30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920367" y="5565993"/>
            <a:ext cx="5175633" cy="523220"/>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20.0.0.0 30 10.1.1.2</a:t>
            </a:r>
          </a:p>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20.0.0.0 30 10.1.2.2  preference 70</a:t>
            </a:r>
            <a:endParaRPr lang="en-US" sz="1400" b="1" dirty="0">
              <a:solidFill>
                <a:prstClr val="black"/>
              </a:solidFill>
              <a:latin typeface="Huawei Sans" panose="020C0503030203020204" pitchFamily="34" charset="0"/>
            </a:endParaRPr>
          </a:p>
        </p:txBody>
      </p:sp>
      <p:sp>
        <p:nvSpPr>
          <p:cNvPr id="50" name="Text Box 12"/>
          <p:cNvSpPr txBox="1">
            <a:spLocks noChangeArrowheads="1"/>
          </p:cNvSpPr>
          <p:nvPr/>
        </p:nvSpPr>
        <p:spPr bwMode="auto">
          <a:xfrm>
            <a:off x="920368" y="5222225"/>
            <a:ext cx="30963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sz="1400" dirty="0" smtClean="0">
                <a:latin typeface="Huawei Sans" panose="020C0503030203020204" pitchFamily="34" charset="0"/>
              </a:rPr>
              <a:t>Configure a floating route on RTA.</a:t>
            </a:r>
            <a:endParaRPr lang="en-US" sz="1400" dirty="0">
              <a:latin typeface="Huawei Sans" panose="020C0503030203020204" pitchFamily="34" charset="0"/>
            </a:endParaRPr>
          </a:p>
        </p:txBody>
      </p:sp>
      <p:pic>
        <p:nvPicPr>
          <p:cNvPr id="4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44369" y="3957802"/>
            <a:ext cx="610187" cy="499244"/>
          </a:xfrm>
          <a:prstGeom prst="rect">
            <a:avLst/>
          </a:prstGeom>
          <a:noFill/>
        </p:spPr>
      </p:pic>
      <p:pic>
        <p:nvPicPr>
          <p:cNvPr id="43"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11645" y="3952994"/>
            <a:ext cx="610187" cy="499244"/>
          </a:xfrm>
          <a:prstGeom prst="rect">
            <a:avLst/>
          </a:prstGeom>
          <a:noFill/>
        </p:spPr>
      </p:pic>
      <p:pic>
        <p:nvPicPr>
          <p:cNvPr id="4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11645" y="2517309"/>
            <a:ext cx="610187" cy="499244"/>
          </a:xfrm>
          <a:prstGeom prst="rect">
            <a:avLst/>
          </a:prstGeom>
          <a:noFill/>
        </p:spPr>
      </p:pic>
      <p:cxnSp>
        <p:nvCxnSpPr>
          <p:cNvPr id="3" name="直接连接符 2"/>
          <p:cNvCxnSpPr>
            <a:stCxn id="42" idx="0"/>
            <a:endCxn id="44" idx="1"/>
          </p:cNvCxnSpPr>
          <p:nvPr/>
        </p:nvCxnSpPr>
        <p:spPr bwMode="auto">
          <a:xfrm flipV="1">
            <a:off x="1349463" y="2766931"/>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45" name="直接连接符 44"/>
          <p:cNvCxnSpPr>
            <a:stCxn id="42" idx="3"/>
            <a:endCxn id="43" idx="1"/>
          </p:cNvCxnSpPr>
          <p:nvPr/>
        </p:nvCxnSpPr>
        <p:spPr bwMode="auto">
          <a:xfrm flipV="1">
            <a:off x="1654556" y="4202616"/>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54" name="直接连接符 53"/>
          <p:cNvCxnSpPr>
            <a:stCxn id="43" idx="0"/>
            <a:endCxn id="44" idx="2"/>
          </p:cNvCxnSpPr>
          <p:nvPr/>
        </p:nvCxnSpPr>
        <p:spPr bwMode="auto">
          <a:xfrm flipV="1">
            <a:off x="4016739" y="3016553"/>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55" name="Freeform 159"/>
          <p:cNvSpPr/>
          <p:nvPr/>
        </p:nvSpPr>
        <p:spPr>
          <a:xfrm flipH="1">
            <a:off x="4746505" y="3066117"/>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圆角矩形 75"/>
          <p:cNvSpPr/>
          <p:nvPr/>
        </p:nvSpPr>
        <p:spPr>
          <a:xfrm>
            <a:off x="446089" y="1687527"/>
            <a:ext cx="5649912"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圆角矩形 75"/>
          <p:cNvSpPr/>
          <p:nvPr/>
        </p:nvSpPr>
        <p:spPr>
          <a:xfrm>
            <a:off x="431389" y="1252852"/>
            <a:ext cx="566461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Floating Route</a:t>
            </a:r>
            <a:endParaRPr lang="en-US" b="1" dirty="0">
              <a:solidFill>
                <a:prstClr val="white"/>
              </a:solidFill>
              <a:latin typeface="Huawei Sans" panose="020C0503030203020204" pitchFamily="34" charset="0"/>
            </a:endParaRPr>
          </a:p>
        </p:txBody>
      </p:sp>
      <p:sp>
        <p:nvSpPr>
          <p:cNvPr id="64" name="下箭头 63"/>
          <p:cNvSpPr/>
          <p:nvPr/>
        </p:nvSpPr>
        <p:spPr>
          <a:xfrm rot="10800000" flipV="1">
            <a:off x="803412" y="4689140"/>
            <a:ext cx="1080000" cy="536036"/>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矩形 64"/>
          <p:cNvSpPr/>
          <p:nvPr/>
        </p:nvSpPr>
        <p:spPr>
          <a:xfrm>
            <a:off x="6137888" y="1604562"/>
            <a:ext cx="5608026" cy="4460708"/>
          </a:xfrm>
          <a:prstGeom prst="rect">
            <a:avLst/>
          </a:prstGeom>
        </p:spPr>
        <p:txBody>
          <a:bodyPr wrap="square">
            <a:spAutoFit/>
          </a:bodyPr>
          <a:lstStyle/>
          <a:p>
            <a:pPr marL="302279" indent="-302279" defTabSz="914034" fontAlgn="ctr">
              <a:lnSpc>
                <a:spcPct val="140000"/>
              </a:lnSpc>
              <a:spcBef>
                <a:spcPts val="792"/>
              </a:spcBef>
              <a:spcAft>
                <a:spcPct val="0"/>
              </a:spcAft>
              <a:buSzPct val="100000"/>
              <a:buFont typeface="Arial" panose="020B0604020202020204" pitchFamily="34" charset="0"/>
              <a:buChar char="•"/>
            </a:pPr>
            <a:r>
              <a:rPr lang="en-US" dirty="0" smtClean="0">
                <a:latin typeface="Huawei Sans" panose="020C0503030203020204" pitchFamily="34" charset="0"/>
              </a:rPr>
              <a:t>Different preferences can be manually configured for static routes. Therefore, you can configure two static routes with the same destination address/mask but different preferences and next hops to implement backup of forwarding paths.</a:t>
            </a:r>
            <a:endPar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2279" lvl="0" indent="-302279" defTabSz="914034" fontAlgn="ctr">
              <a:lnSpc>
                <a:spcPct val="140000"/>
              </a:lnSpc>
              <a:spcBef>
                <a:spcPts val="792"/>
              </a:spcBef>
              <a:spcAft>
                <a:spcPct val="0"/>
              </a:spcAft>
              <a:buSzPct val="100000"/>
              <a:buFont typeface="Arial" panose="020B0604020202020204" pitchFamily="34" charset="0"/>
              <a:buChar char="•"/>
            </a:pPr>
            <a:r>
              <a:rPr lang="en-US" dirty="0" smtClean="0">
                <a:latin typeface="Huawei Sans" panose="020C0503030203020204" pitchFamily="34" charset="0"/>
              </a:rPr>
              <a:t>A backup route is known as a floating route, which is used only when the primary route is unavailable. That is, a floating route is installed in the </a:t>
            </a:r>
            <a:r>
              <a:rPr lang="en-US" altLang="zh-CN" dirty="0">
                <a:latin typeface="Huawei Sans" panose="020C0503030203020204" pitchFamily="34" charset="0"/>
              </a:rPr>
              <a:t>IP </a:t>
            </a:r>
            <a:r>
              <a:rPr lang="en-US" dirty="0" smtClean="0">
                <a:latin typeface="Huawei Sans" panose="020C0503030203020204" pitchFamily="34" charset="0"/>
              </a:rPr>
              <a:t>routing table only when the next hop of the primary route is unreachable.</a:t>
            </a:r>
            <a:endParaRPr lang="en-US" altLang="zh-CN"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2" name="矩形 1"/>
          <p:cNvSpPr/>
          <p:nvPr/>
        </p:nvSpPr>
        <p:spPr>
          <a:xfrm>
            <a:off x="4799856" y="3248980"/>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20.0.0.0/30</a:t>
            </a:r>
            <a:endParaRPr lang="en-US" sz="1400" dirty="0">
              <a:solidFill>
                <a:prstClr val="black"/>
              </a:solidFill>
              <a:latin typeface="Huawei Sans" panose="020C0503030203020204" pitchFamily="34" charset="0"/>
            </a:endParaRPr>
          </a:p>
        </p:txBody>
      </p:sp>
      <p:grpSp>
        <p:nvGrpSpPr>
          <p:cNvPr id="32" name="组合 31"/>
          <p:cNvGrpSpPr/>
          <p:nvPr/>
        </p:nvGrpSpPr>
        <p:grpSpPr>
          <a:xfrm>
            <a:off x="7281455" y="88416"/>
            <a:ext cx="4790970" cy="376920"/>
            <a:chOff x="6713130" y="301761"/>
            <a:chExt cx="4790970" cy="376920"/>
          </a:xfrm>
        </p:grpSpPr>
        <p:sp>
          <p:nvSpPr>
            <p:cNvPr id="33" name="五边形 32"/>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燕尾形 35"/>
            <p:cNvSpPr/>
            <p:nvPr/>
          </p:nvSpPr>
          <p:spPr bwMode="auto">
            <a:xfrm>
              <a:off x="904311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Floating Route</a:t>
              </a:r>
              <a:endParaRPr lang="en-US" sz="1000" dirty="0">
                <a:solidFill>
                  <a:schemeClr val="bg1"/>
                </a:solidFill>
                <a:latin typeface="Huawei Sans" panose="020C0503030203020204" pitchFamily="34" charset="0"/>
              </a:endParaRPr>
            </a:p>
          </p:txBody>
        </p:sp>
        <p:sp>
          <p:nvSpPr>
            <p:cNvPr id="37" name="燕尾形 36"/>
            <p:cNvSpPr/>
            <p:nvPr/>
          </p:nvSpPr>
          <p:spPr bwMode="auto">
            <a:xfrm>
              <a:off x="10208100" y="301761"/>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Summarization</a:t>
              </a:r>
              <a:endParaRPr lang="en-US" sz="1000" dirty="0">
                <a:latin typeface="Huawei Sans" panose="020C0503030203020204" pitchFamily="34" charset="0"/>
              </a:endParaRPr>
            </a:p>
          </p:txBody>
        </p:sp>
      </p:grpSp>
    </p:spTree>
    <p:extLst>
      <p:ext uri="{BB962C8B-B14F-4D97-AF65-F5344CB8AC3E}">
        <p14:creationId xmlns:p14="http://schemas.microsoft.com/office/powerpoint/2010/main" val="2630917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Floating Route - Example</a:t>
            </a:r>
            <a:endParaRPr lang="en-US" altLang="zh-CN" dirty="0">
              <a:sym typeface="Huawei Sans" panose="020C0503030203020204" pitchFamily="34" charset="0"/>
            </a:endParaRPr>
          </a:p>
        </p:txBody>
      </p:sp>
      <p:sp>
        <p:nvSpPr>
          <p:cNvPr id="50" name="Text Box 12"/>
          <p:cNvSpPr txBox="1">
            <a:spLocks noChangeArrowheads="1"/>
          </p:cNvSpPr>
          <p:nvPr/>
        </p:nvSpPr>
        <p:spPr bwMode="auto">
          <a:xfrm>
            <a:off x="551946" y="5251790"/>
            <a:ext cx="51970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sz="1400" dirty="0" smtClean="0">
                <a:latin typeface="Huawei Sans" panose="020C0503030203020204" pitchFamily="34" charset="0"/>
              </a:rPr>
              <a:t>RTA's IP routing table when the primary link is available</a:t>
            </a:r>
            <a:endParaRPr lang="en-US" sz="1400" dirty="0">
              <a:latin typeface="Huawei Sans" panose="020C0503030203020204" pitchFamily="34" charset="0"/>
            </a:endParaRPr>
          </a:p>
        </p:txBody>
      </p:sp>
      <p:grpSp>
        <p:nvGrpSpPr>
          <p:cNvPr id="45" name="组合 44"/>
          <p:cNvGrpSpPr/>
          <p:nvPr/>
        </p:nvGrpSpPr>
        <p:grpSpPr>
          <a:xfrm rot="19988065">
            <a:off x="1293147" y="3023772"/>
            <a:ext cx="950897" cy="211345"/>
            <a:chOff x="1581141" y="2652592"/>
            <a:chExt cx="950897" cy="211345"/>
          </a:xfrm>
        </p:grpSpPr>
        <p:cxnSp>
          <p:nvCxnSpPr>
            <p:cNvPr id="51" name="直接箭头连接符 5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48" name="矩形 47"/>
          <p:cNvSpPr/>
          <p:nvPr/>
        </p:nvSpPr>
        <p:spPr>
          <a:xfrm rot="19988065">
            <a:off x="1226022" y="2890673"/>
            <a:ext cx="2652144" cy="307777"/>
          </a:xfrm>
          <a:prstGeom prst="rect">
            <a:avLst/>
          </a:prstGeom>
        </p:spPr>
        <p:txBody>
          <a:bodyPr wrap="square">
            <a:spAutoFit/>
          </a:bodyPr>
          <a:lstStyle/>
          <a:p>
            <a:pPr fontAlgn="ctr"/>
            <a:r>
              <a:rPr lang="en-US" sz="1400" dirty="0" smtClean="0">
                <a:latin typeface="Huawei Sans" panose="020C0503030203020204" pitchFamily="34" charset="0"/>
              </a:rPr>
              <a:t>Destined for 20.1.1.0/24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TextBox 8"/>
          <p:cNvSpPr txBox="1">
            <a:spLocks noChangeArrowheads="1"/>
          </p:cNvSpPr>
          <p:nvPr/>
        </p:nvSpPr>
        <p:spPr bwMode="auto">
          <a:xfrm>
            <a:off x="3649669" y="2257886"/>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RTB</a:t>
            </a:r>
            <a:endParaRPr lang="en-US" sz="1400" dirty="0">
              <a:solidFill>
                <a:prstClr val="black"/>
              </a:solidFill>
              <a:latin typeface="Huawei Sans" panose="020C0503030203020204" pitchFamily="34" charset="0"/>
            </a:endParaRPr>
          </a:p>
        </p:txBody>
      </p:sp>
      <p:sp>
        <p:nvSpPr>
          <p:cNvPr id="56" name="TextBox 8"/>
          <p:cNvSpPr txBox="1">
            <a:spLocks noChangeArrowheads="1"/>
          </p:cNvSpPr>
          <p:nvPr/>
        </p:nvSpPr>
        <p:spPr bwMode="auto">
          <a:xfrm>
            <a:off x="974000" y="4428848"/>
            <a:ext cx="511679"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RTA</a:t>
            </a:r>
            <a:endParaRPr lang="en-US" sz="1400" dirty="0">
              <a:solidFill>
                <a:prstClr val="black"/>
              </a:solidFill>
              <a:latin typeface="Huawei Sans" panose="020C0503030203020204" pitchFamily="34" charset="0"/>
            </a:endParaRPr>
          </a:p>
        </p:txBody>
      </p:sp>
      <p:cxnSp>
        <p:nvCxnSpPr>
          <p:cNvPr id="57" name="直接连接符 56"/>
          <p:cNvCxnSpPr/>
          <p:nvPr/>
        </p:nvCxnSpPr>
        <p:spPr bwMode="auto">
          <a:xfrm>
            <a:off x="4160359" y="2657082"/>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p:cNvCxnSpPr/>
          <p:nvPr/>
        </p:nvCxnSpPr>
        <p:spPr bwMode="auto">
          <a:xfrm>
            <a:off x="4160359" y="4227073"/>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3" name="TextBox 8"/>
          <p:cNvSpPr txBox="1">
            <a:spLocks noChangeArrowheads="1"/>
          </p:cNvSpPr>
          <p:nvPr/>
        </p:nvSpPr>
        <p:spPr bwMode="auto">
          <a:xfrm>
            <a:off x="3635649" y="4434196"/>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RTC</a:t>
            </a:r>
            <a:endParaRPr lang="en-US" sz="1400" dirty="0">
              <a:solidFill>
                <a:prstClr val="black"/>
              </a:solidFill>
              <a:latin typeface="Huawei Sans" panose="020C0503030203020204" pitchFamily="34" charset="0"/>
            </a:endParaRPr>
          </a:p>
        </p:txBody>
      </p:sp>
      <p:cxnSp>
        <p:nvCxnSpPr>
          <p:cNvPr id="64" name="直接连接符 63"/>
          <p:cNvCxnSpPr/>
          <p:nvPr/>
        </p:nvCxnSpPr>
        <p:spPr bwMode="auto">
          <a:xfrm>
            <a:off x="4632347" y="2390869"/>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矩形 64"/>
          <p:cNvSpPr/>
          <p:nvPr/>
        </p:nvSpPr>
        <p:spPr>
          <a:xfrm>
            <a:off x="1483891" y="3750004"/>
            <a:ext cx="1085554" cy="307777"/>
          </a:xfrm>
          <a:prstGeom prst="rect">
            <a:avLst/>
          </a:prstGeom>
        </p:spPr>
        <p:txBody>
          <a:bodyPr wrap="none">
            <a:spAutoFit/>
          </a:bodyPr>
          <a:lstStyle/>
          <a:p>
            <a:pPr fontAlgn="ctr"/>
            <a:r>
              <a:rPr lang="en-US" sz="1400" dirty="0" smtClean="0">
                <a:latin typeface="Huawei Sans" panose="020C0503030203020204" pitchFamily="34" charset="0"/>
              </a:rPr>
              <a:t>10.1.1.1/30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1" name="矩形 70"/>
          <p:cNvSpPr/>
          <p:nvPr/>
        </p:nvSpPr>
        <p:spPr>
          <a:xfrm>
            <a:off x="1491232" y="4202106"/>
            <a:ext cx="1085554" cy="307777"/>
          </a:xfrm>
          <a:prstGeom prst="rect">
            <a:avLst/>
          </a:prstGeom>
        </p:spPr>
        <p:txBody>
          <a:bodyPr wrap="none">
            <a:spAutoFit/>
          </a:bodyPr>
          <a:lstStyle/>
          <a:p>
            <a:pPr fontAlgn="ctr"/>
            <a:r>
              <a:rPr lang="en-US" sz="1400" dirty="0" smtClean="0">
                <a:latin typeface="Huawei Sans" panose="020C0503030203020204" pitchFamily="34" charset="0"/>
              </a:rPr>
              <a:t>10.1.2.1/30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2891644" y="3011230"/>
            <a:ext cx="1085554" cy="307777"/>
          </a:xfrm>
          <a:prstGeom prst="rect">
            <a:avLst/>
          </a:prstGeom>
        </p:spPr>
        <p:txBody>
          <a:bodyPr wrap="none">
            <a:spAutoFit/>
          </a:bodyPr>
          <a:lstStyle/>
          <a:p>
            <a:pPr fontAlgn="ctr"/>
            <a:r>
              <a:rPr lang="en-US" sz="1400" dirty="0" smtClean="0">
                <a:latin typeface="Huawei Sans" panose="020C0503030203020204" pitchFamily="34" charset="0"/>
              </a:rPr>
              <a:t>10.1.1.2/30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2562174" y="4202106"/>
            <a:ext cx="1085554" cy="307777"/>
          </a:xfrm>
          <a:prstGeom prst="rect">
            <a:avLst/>
          </a:prstGeom>
        </p:spPr>
        <p:txBody>
          <a:bodyPr wrap="none">
            <a:spAutoFit/>
          </a:bodyPr>
          <a:lstStyle/>
          <a:p>
            <a:pPr fontAlgn="ctr"/>
            <a:r>
              <a:rPr lang="en-US" sz="1400" dirty="0" smtClean="0">
                <a:latin typeface="Huawei Sans" panose="020C0503030203020204" pitchFamily="34" charset="0"/>
              </a:rPr>
              <a:t>10.1.2.2/30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40101" y="3979857"/>
            <a:ext cx="610187" cy="499244"/>
          </a:xfrm>
          <a:prstGeom prst="rect">
            <a:avLst/>
          </a:prstGeom>
          <a:noFill/>
        </p:spPr>
      </p:pic>
      <p:pic>
        <p:nvPicPr>
          <p:cNvPr id="8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607377" y="3975049"/>
            <a:ext cx="610187" cy="499244"/>
          </a:xfrm>
          <a:prstGeom prst="rect">
            <a:avLst/>
          </a:prstGeom>
          <a:noFill/>
        </p:spPr>
      </p:pic>
      <p:pic>
        <p:nvPicPr>
          <p:cNvPr id="8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607377" y="2539364"/>
            <a:ext cx="610187" cy="499244"/>
          </a:xfrm>
          <a:prstGeom prst="rect">
            <a:avLst/>
          </a:prstGeom>
          <a:noFill/>
        </p:spPr>
      </p:pic>
      <p:cxnSp>
        <p:nvCxnSpPr>
          <p:cNvPr id="84" name="直接连接符 83"/>
          <p:cNvCxnSpPr>
            <a:stCxn id="77" idx="0"/>
            <a:endCxn id="82" idx="1"/>
          </p:cNvCxnSpPr>
          <p:nvPr/>
        </p:nvCxnSpPr>
        <p:spPr bwMode="auto">
          <a:xfrm flipV="1">
            <a:off x="1245195" y="2788986"/>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5" name="直接连接符 84"/>
          <p:cNvCxnSpPr>
            <a:stCxn id="77" idx="3"/>
            <a:endCxn id="80" idx="1"/>
          </p:cNvCxnSpPr>
          <p:nvPr/>
        </p:nvCxnSpPr>
        <p:spPr bwMode="auto">
          <a:xfrm flipV="1">
            <a:off x="1550288" y="4224671"/>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86" name="直接连接符 85"/>
          <p:cNvCxnSpPr>
            <a:stCxn id="80" idx="0"/>
            <a:endCxn id="82" idx="2"/>
          </p:cNvCxnSpPr>
          <p:nvPr/>
        </p:nvCxnSpPr>
        <p:spPr bwMode="auto">
          <a:xfrm flipV="1">
            <a:off x="3912471" y="3038608"/>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87" name="Freeform 159"/>
          <p:cNvSpPr/>
          <p:nvPr/>
        </p:nvSpPr>
        <p:spPr>
          <a:xfrm flipH="1">
            <a:off x="4642237"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89" name="表格 88"/>
          <p:cNvGraphicFramePr>
            <a:graphicFrameLocks noGrp="1"/>
          </p:cNvGraphicFramePr>
          <p:nvPr>
            <p:extLst/>
          </p:nvPr>
        </p:nvGraphicFramePr>
        <p:xfrm>
          <a:off x="551945" y="5592588"/>
          <a:ext cx="4080767" cy="570720"/>
        </p:xfrm>
        <a:graphic>
          <a:graphicData uri="http://schemas.openxmlformats.org/drawingml/2006/table">
            <a:tbl>
              <a:tblPr/>
              <a:tblGrid>
                <a:gridCol w="1581812">
                  <a:extLst>
                    <a:ext uri="{9D8B030D-6E8A-4147-A177-3AD203B41FA5}">
                      <a16:colId xmlns:a16="http://schemas.microsoft.com/office/drawing/2014/main" xmlns="" val="20000"/>
                    </a:ext>
                  </a:extLst>
                </a:gridCol>
                <a:gridCol w="1038853">
                  <a:extLst>
                    <a:ext uri="{9D8B030D-6E8A-4147-A177-3AD203B41FA5}">
                      <a16:colId xmlns:a16="http://schemas.microsoft.com/office/drawing/2014/main" xmlns="" val="20001"/>
                    </a:ext>
                  </a:extLst>
                </a:gridCol>
                <a:gridCol w="1460102">
                  <a:extLst>
                    <a:ext uri="{9D8B030D-6E8A-4147-A177-3AD203B41FA5}">
                      <a16:colId xmlns:a16="http://schemas.microsoft.com/office/drawing/2014/main" xmlns="" val="20002"/>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Preference</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10.1.1.2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60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20" name="组合 119"/>
          <p:cNvGrpSpPr/>
          <p:nvPr/>
        </p:nvGrpSpPr>
        <p:grpSpPr>
          <a:xfrm>
            <a:off x="8003461" y="4623809"/>
            <a:ext cx="950897" cy="211345"/>
            <a:chOff x="1581141" y="2652592"/>
            <a:chExt cx="950897" cy="211345"/>
          </a:xfrm>
        </p:grpSpPr>
        <p:cxnSp>
          <p:nvCxnSpPr>
            <p:cNvPr id="122" name="直接箭头连接符 121"/>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3" name="椭圆 122"/>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21" name="矩形 120"/>
          <p:cNvSpPr/>
          <p:nvPr/>
        </p:nvSpPr>
        <p:spPr>
          <a:xfrm>
            <a:off x="7841363" y="4844938"/>
            <a:ext cx="2264349" cy="307777"/>
          </a:xfrm>
          <a:prstGeom prst="rect">
            <a:avLst/>
          </a:prstGeom>
        </p:spPr>
        <p:txBody>
          <a:bodyPr wrap="square">
            <a:spAutoFit/>
          </a:bodyPr>
          <a:lstStyle/>
          <a:p>
            <a:pPr fontAlgn="ctr"/>
            <a:r>
              <a:rPr lang="en-US" sz="1400" dirty="0" smtClean="0">
                <a:latin typeface="Huawei Sans" panose="020C0503030203020204" pitchFamily="34" charset="0"/>
              </a:rPr>
              <a:t>Destined for 20.1.1.0/24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TextBox 8"/>
          <p:cNvSpPr txBox="1">
            <a:spLocks noChangeArrowheads="1"/>
          </p:cNvSpPr>
          <p:nvPr/>
        </p:nvSpPr>
        <p:spPr bwMode="auto">
          <a:xfrm>
            <a:off x="9586585" y="2329894"/>
            <a:ext cx="5020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RTB</a:t>
            </a:r>
            <a:endParaRPr lang="en-US" sz="1400" dirty="0">
              <a:solidFill>
                <a:prstClr val="black"/>
              </a:solidFill>
              <a:latin typeface="Huawei Sans" panose="020C0503030203020204" pitchFamily="34" charset="0"/>
            </a:endParaRPr>
          </a:p>
        </p:txBody>
      </p:sp>
      <p:sp>
        <p:nvSpPr>
          <p:cNvPr id="125" name="TextBox 8"/>
          <p:cNvSpPr txBox="1">
            <a:spLocks noChangeArrowheads="1"/>
          </p:cNvSpPr>
          <p:nvPr/>
        </p:nvSpPr>
        <p:spPr bwMode="auto">
          <a:xfrm>
            <a:off x="6910916" y="4500856"/>
            <a:ext cx="511679"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RTA</a:t>
            </a:r>
            <a:endParaRPr lang="en-US" sz="1400" dirty="0">
              <a:solidFill>
                <a:prstClr val="black"/>
              </a:solidFill>
              <a:latin typeface="Huawei Sans" panose="020C0503030203020204" pitchFamily="34" charset="0"/>
            </a:endParaRPr>
          </a:p>
        </p:txBody>
      </p:sp>
      <p:cxnSp>
        <p:nvCxnSpPr>
          <p:cNvPr id="126" name="直接连接符 125"/>
          <p:cNvCxnSpPr/>
          <p:nvPr/>
        </p:nvCxnSpPr>
        <p:spPr bwMode="auto">
          <a:xfrm>
            <a:off x="10097275" y="2729090"/>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7" name="直接连接符 126"/>
          <p:cNvCxnSpPr/>
          <p:nvPr/>
        </p:nvCxnSpPr>
        <p:spPr bwMode="auto">
          <a:xfrm>
            <a:off x="10097275" y="4299081"/>
            <a:ext cx="47198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8" name="TextBox 8"/>
          <p:cNvSpPr txBox="1">
            <a:spLocks noChangeArrowheads="1"/>
          </p:cNvSpPr>
          <p:nvPr/>
        </p:nvSpPr>
        <p:spPr bwMode="auto">
          <a:xfrm>
            <a:off x="9572565" y="4506204"/>
            <a:ext cx="5036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dirty="0" smtClean="0">
                <a:solidFill>
                  <a:prstClr val="black"/>
                </a:solidFill>
                <a:latin typeface="Huawei Sans" panose="020C0503030203020204" pitchFamily="34" charset="0"/>
              </a:rPr>
              <a:t>RTC</a:t>
            </a:r>
            <a:endParaRPr lang="en-US" sz="1400" dirty="0">
              <a:solidFill>
                <a:prstClr val="black"/>
              </a:solidFill>
              <a:latin typeface="Huawei Sans" panose="020C0503030203020204" pitchFamily="34" charset="0"/>
            </a:endParaRPr>
          </a:p>
        </p:txBody>
      </p:sp>
      <p:cxnSp>
        <p:nvCxnSpPr>
          <p:cNvPr id="129" name="直接连接符 128"/>
          <p:cNvCxnSpPr/>
          <p:nvPr/>
        </p:nvCxnSpPr>
        <p:spPr bwMode="auto">
          <a:xfrm>
            <a:off x="10569263" y="2462877"/>
            <a:ext cx="0" cy="20882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矩形 129"/>
          <p:cNvSpPr/>
          <p:nvPr/>
        </p:nvSpPr>
        <p:spPr>
          <a:xfrm>
            <a:off x="7420807" y="3822012"/>
            <a:ext cx="1085554" cy="307777"/>
          </a:xfrm>
          <a:prstGeom prst="rect">
            <a:avLst/>
          </a:prstGeom>
        </p:spPr>
        <p:txBody>
          <a:bodyPr wrap="none">
            <a:spAutoFit/>
          </a:bodyPr>
          <a:lstStyle/>
          <a:p>
            <a:pPr fontAlgn="ctr"/>
            <a:r>
              <a:rPr lang="en-US" sz="1400" dirty="0" smtClean="0">
                <a:latin typeface="Huawei Sans" panose="020C0503030203020204" pitchFamily="34" charset="0"/>
              </a:rPr>
              <a:t>10.1.1.1/30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矩形 130"/>
          <p:cNvSpPr/>
          <p:nvPr/>
        </p:nvSpPr>
        <p:spPr>
          <a:xfrm>
            <a:off x="7428148" y="4274114"/>
            <a:ext cx="1085554" cy="307777"/>
          </a:xfrm>
          <a:prstGeom prst="rect">
            <a:avLst/>
          </a:prstGeom>
        </p:spPr>
        <p:txBody>
          <a:bodyPr wrap="none">
            <a:spAutoFit/>
          </a:bodyPr>
          <a:lstStyle/>
          <a:p>
            <a:pPr fontAlgn="ctr"/>
            <a:r>
              <a:rPr lang="en-US" sz="1400" dirty="0" smtClean="0">
                <a:latin typeface="Huawei Sans" panose="020C0503030203020204" pitchFamily="34" charset="0"/>
              </a:rPr>
              <a:t>10.1.2.1/30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2" name="矩形 131"/>
          <p:cNvSpPr/>
          <p:nvPr/>
        </p:nvSpPr>
        <p:spPr>
          <a:xfrm>
            <a:off x="8824417" y="3083238"/>
            <a:ext cx="1085554" cy="307777"/>
          </a:xfrm>
          <a:prstGeom prst="rect">
            <a:avLst/>
          </a:prstGeom>
        </p:spPr>
        <p:txBody>
          <a:bodyPr wrap="none">
            <a:spAutoFit/>
          </a:bodyPr>
          <a:lstStyle/>
          <a:p>
            <a:pPr fontAlgn="ctr"/>
            <a:r>
              <a:rPr lang="en-US" sz="1400" dirty="0" smtClean="0">
                <a:latin typeface="Huawei Sans" panose="020C0503030203020204" pitchFamily="34" charset="0"/>
              </a:rPr>
              <a:t>10.1.1.2/30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3" name="矩形 132"/>
          <p:cNvSpPr/>
          <p:nvPr/>
        </p:nvSpPr>
        <p:spPr>
          <a:xfrm>
            <a:off x="8466830" y="4274114"/>
            <a:ext cx="1085554" cy="307777"/>
          </a:xfrm>
          <a:prstGeom prst="rect">
            <a:avLst/>
          </a:prstGeom>
        </p:spPr>
        <p:txBody>
          <a:bodyPr wrap="none">
            <a:spAutoFit/>
          </a:bodyPr>
          <a:lstStyle/>
          <a:p>
            <a:pPr fontAlgn="ctr"/>
            <a:r>
              <a:rPr lang="en-US" sz="1400" dirty="0" smtClean="0">
                <a:latin typeface="Huawei Sans" panose="020C0503030203020204" pitchFamily="34" charset="0"/>
              </a:rPr>
              <a:t>10.1.2.2/30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3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6877017" y="4051865"/>
            <a:ext cx="610187" cy="499244"/>
          </a:xfrm>
          <a:prstGeom prst="rect">
            <a:avLst/>
          </a:prstGeom>
          <a:noFill/>
        </p:spPr>
      </p:pic>
      <p:pic>
        <p:nvPicPr>
          <p:cNvPr id="135"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544293" y="4047057"/>
            <a:ext cx="610187" cy="499244"/>
          </a:xfrm>
          <a:prstGeom prst="rect">
            <a:avLst/>
          </a:prstGeom>
          <a:noFill/>
        </p:spPr>
      </p:pic>
      <p:pic>
        <p:nvPicPr>
          <p:cNvPr id="13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9544293" y="2611372"/>
            <a:ext cx="610187" cy="499244"/>
          </a:xfrm>
          <a:prstGeom prst="rect">
            <a:avLst/>
          </a:prstGeom>
          <a:noFill/>
        </p:spPr>
      </p:pic>
      <p:cxnSp>
        <p:nvCxnSpPr>
          <p:cNvPr id="137" name="直接连接符 136"/>
          <p:cNvCxnSpPr>
            <a:stCxn id="134" idx="0"/>
            <a:endCxn id="136" idx="1"/>
          </p:cNvCxnSpPr>
          <p:nvPr/>
        </p:nvCxnSpPr>
        <p:spPr bwMode="auto">
          <a:xfrm flipV="1">
            <a:off x="7182111" y="2860994"/>
            <a:ext cx="2362182" cy="1190871"/>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8" name="直接连接符 137"/>
          <p:cNvCxnSpPr>
            <a:stCxn id="134" idx="3"/>
            <a:endCxn id="135" idx="1"/>
          </p:cNvCxnSpPr>
          <p:nvPr/>
        </p:nvCxnSpPr>
        <p:spPr bwMode="auto">
          <a:xfrm flipV="1">
            <a:off x="7487204" y="4296679"/>
            <a:ext cx="2057089" cy="4808"/>
          </a:xfrm>
          <a:prstGeom prst="line">
            <a:avLst/>
          </a:prstGeom>
          <a:noFill/>
          <a:ln w="19050" cap="flat" cmpd="sng" algn="ctr">
            <a:solidFill>
              <a:sysClr val="windowText" lastClr="000000"/>
            </a:solidFill>
            <a:prstDash val="solid"/>
            <a:round/>
            <a:headEnd type="none" w="med" len="med"/>
            <a:tailEnd type="none" w="med" len="med"/>
          </a:ln>
          <a:effectLst/>
        </p:spPr>
      </p:cxnSp>
      <p:cxnSp>
        <p:nvCxnSpPr>
          <p:cNvPr id="139" name="直接连接符 138"/>
          <p:cNvCxnSpPr>
            <a:stCxn id="135" idx="0"/>
            <a:endCxn id="136" idx="2"/>
          </p:cNvCxnSpPr>
          <p:nvPr/>
        </p:nvCxnSpPr>
        <p:spPr bwMode="auto">
          <a:xfrm flipV="1">
            <a:off x="9849387" y="3110616"/>
            <a:ext cx="0" cy="936441"/>
          </a:xfrm>
          <a:prstGeom prst="line">
            <a:avLst/>
          </a:prstGeom>
          <a:noFill/>
          <a:ln w="19050" cap="flat" cmpd="sng" algn="ctr">
            <a:solidFill>
              <a:sysClr val="windowText" lastClr="000000"/>
            </a:solidFill>
            <a:prstDash val="solid"/>
            <a:round/>
            <a:headEnd type="none" w="med" len="med"/>
            <a:tailEnd type="none" w="med" len="med"/>
          </a:ln>
          <a:effectLst/>
        </p:spPr>
      </p:cxnSp>
      <p:sp>
        <p:nvSpPr>
          <p:cNvPr id="140" name="Freeform 159"/>
          <p:cNvSpPr/>
          <p:nvPr/>
        </p:nvSpPr>
        <p:spPr>
          <a:xfrm flipH="1">
            <a:off x="10579153" y="3088172"/>
            <a:ext cx="1133471" cy="59249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5" name="圆角矩形 75"/>
          <p:cNvSpPr/>
          <p:nvPr/>
        </p:nvSpPr>
        <p:spPr>
          <a:xfrm>
            <a:off x="446089" y="1687527"/>
            <a:ext cx="1129982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圆角矩形 75"/>
          <p:cNvSpPr/>
          <p:nvPr/>
        </p:nvSpPr>
        <p:spPr>
          <a:xfrm>
            <a:off x="443372" y="1252402"/>
            <a:ext cx="11329224"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Floating Route Switching</a:t>
            </a:r>
            <a:endParaRPr lang="en-US" b="1" dirty="0">
              <a:solidFill>
                <a:prstClr val="white"/>
              </a:solidFill>
              <a:latin typeface="Huawei Sans" panose="020C0503030203020204" pitchFamily="34" charset="0"/>
            </a:endParaRPr>
          </a:p>
        </p:txBody>
      </p:sp>
      <p:sp>
        <p:nvSpPr>
          <p:cNvPr id="149" name="下箭头 63"/>
          <p:cNvSpPr/>
          <p:nvPr/>
        </p:nvSpPr>
        <p:spPr>
          <a:xfrm rot="5400000" flipV="1">
            <a:off x="5806751" y="3196741"/>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4663460" y="3299978"/>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20.0.0.0/30</a:t>
            </a:r>
            <a:endParaRPr lang="en-US" sz="1400" dirty="0">
              <a:solidFill>
                <a:prstClr val="black"/>
              </a:solidFill>
              <a:latin typeface="Huawei Sans" panose="020C0503030203020204" pitchFamily="34" charset="0"/>
            </a:endParaRPr>
          </a:p>
        </p:txBody>
      </p:sp>
      <p:sp>
        <p:nvSpPr>
          <p:cNvPr id="3" name="矩形 2"/>
          <p:cNvSpPr/>
          <p:nvPr/>
        </p:nvSpPr>
        <p:spPr>
          <a:xfrm>
            <a:off x="10596500" y="3299978"/>
            <a:ext cx="1085554"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20.0.0.0/30</a:t>
            </a:r>
            <a:endParaRPr lang="en-US" sz="1400" dirty="0">
              <a:solidFill>
                <a:prstClr val="black"/>
              </a:solidFill>
              <a:latin typeface="Huawei Sans" panose="020C0503030203020204" pitchFamily="34" charset="0"/>
            </a:endParaRPr>
          </a:p>
        </p:txBody>
      </p:sp>
      <p:sp>
        <p:nvSpPr>
          <p:cNvPr id="118" name="Text Box 12"/>
          <p:cNvSpPr txBox="1">
            <a:spLocks noChangeArrowheads="1"/>
          </p:cNvSpPr>
          <p:nvPr/>
        </p:nvSpPr>
        <p:spPr bwMode="auto">
          <a:xfrm>
            <a:off x="6430806" y="5251790"/>
            <a:ext cx="45907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r>
              <a:rPr lang="en-US" sz="1400" dirty="0" smtClean="0">
                <a:latin typeface="Huawei Sans" panose="020C0503030203020204" pitchFamily="34" charset="0"/>
              </a:rPr>
              <a:t>RTA's IP routing table when the primary link fails</a:t>
            </a:r>
            <a:endParaRPr lang="en-US" sz="1400" dirty="0">
              <a:latin typeface="Huawei Sans" panose="020C0503030203020204" pitchFamily="34" charset="0"/>
            </a:endParaRPr>
          </a:p>
        </p:txBody>
      </p:sp>
      <p:graphicFrame>
        <p:nvGraphicFramePr>
          <p:cNvPr id="142" name="表格 141"/>
          <p:cNvGraphicFramePr>
            <a:graphicFrameLocks noGrp="1"/>
          </p:cNvGraphicFramePr>
          <p:nvPr>
            <p:extLst/>
          </p:nvPr>
        </p:nvGraphicFramePr>
        <p:xfrm>
          <a:off x="6430806" y="5592588"/>
          <a:ext cx="4042123" cy="570720"/>
        </p:xfrm>
        <a:graphic>
          <a:graphicData uri="http://schemas.openxmlformats.org/drawingml/2006/table">
            <a:tbl>
              <a:tblPr/>
              <a:tblGrid>
                <a:gridCol w="1566832">
                  <a:extLst>
                    <a:ext uri="{9D8B030D-6E8A-4147-A177-3AD203B41FA5}">
                      <a16:colId xmlns:a16="http://schemas.microsoft.com/office/drawing/2014/main" xmlns="" val="20000"/>
                    </a:ext>
                  </a:extLst>
                </a:gridCol>
                <a:gridCol w="1029016">
                  <a:extLst>
                    <a:ext uri="{9D8B030D-6E8A-4147-A177-3AD203B41FA5}">
                      <a16:colId xmlns:a16="http://schemas.microsoft.com/office/drawing/2014/main" xmlns="" val="20001"/>
                    </a:ext>
                  </a:extLst>
                </a:gridCol>
                <a:gridCol w="1446275">
                  <a:extLst>
                    <a:ext uri="{9D8B030D-6E8A-4147-A177-3AD203B41FA5}">
                      <a16:colId xmlns:a16="http://schemas.microsoft.com/office/drawing/2014/main" xmlns="" val="20002"/>
                    </a:ext>
                  </a:extLst>
                </a:gridCol>
              </a:tblGrid>
              <a:tr h="0">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Preference</a:t>
                      </a:r>
                      <a:endParaRPr lang="en-US" sz="1400" b="1" dirty="0">
                        <a:solidFill>
                          <a:schemeClr val="bg1"/>
                        </a:solidFill>
                        <a:latin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0">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20.0.0.0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10.1.2.2</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70</a:t>
                      </a:r>
                      <a:endParaRPr lang="en-US" altLang="zh-CN" sz="1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36000" marR="36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72" name="Right Arrow 157"/>
          <p:cNvSpPr/>
          <p:nvPr/>
        </p:nvSpPr>
        <p:spPr>
          <a:xfrm rot="5400000">
            <a:off x="939595" y="4878675"/>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Right Arrow 157"/>
          <p:cNvSpPr/>
          <p:nvPr/>
        </p:nvSpPr>
        <p:spPr>
          <a:xfrm rot="5400000">
            <a:off x="6882832" y="4881348"/>
            <a:ext cx="551799"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3" name="组合 28"/>
          <p:cNvGrpSpPr>
            <a:grpSpLocks noChangeAspect="1"/>
          </p:cNvGrpSpPr>
          <p:nvPr/>
        </p:nvGrpSpPr>
        <p:grpSpPr>
          <a:xfrm>
            <a:off x="9188503" y="2832503"/>
            <a:ext cx="288969" cy="288969"/>
            <a:chOff x="5076056" y="3356992"/>
            <a:chExt cx="436268" cy="436268"/>
          </a:xfrm>
        </p:grpSpPr>
        <p:sp>
          <p:nvSpPr>
            <p:cNvPr id="90" name="椭圆 27"/>
            <p:cNvSpPr/>
            <p:nvPr/>
          </p:nvSpPr>
          <p:spPr bwMode="auto">
            <a:xfrm>
              <a:off x="5076056" y="3356992"/>
              <a:ext cx="432048" cy="432048"/>
            </a:xfrm>
            <a:prstGeom prst="ellipse">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784225" eaLnBrk="0" fontAlgn="ctr" latinLnBrk="0" hangingPunct="0">
                <a:buClrTx/>
                <a:buSzTx/>
                <a:buFontTx/>
                <a:buNone/>
                <a:tabLst/>
                <a:defRPr/>
              </a:pPr>
              <a:endParaRPr kumimoji="0" lang="en-US" altLang="zh-CN" sz="2100" b="0" i="0" u="none" strike="noStrike" kern="0" cap="none" spc="0" normalizeH="0" baseline="0" noProof="0" dirty="0" smtClean="0">
                <a:ln>
                  <a:noFill/>
                </a:ln>
                <a:solidFill>
                  <a:prstClr val="black"/>
                </a:solidFill>
                <a:effectLst/>
                <a:uLnTx/>
                <a:uFillTx/>
                <a:latin typeface="Huawei Sans" panose="020C0503030203020204" pitchFamily="34" charset="0"/>
                <a:sym typeface="Huawei Sans" panose="020C0503030203020204" pitchFamily="34" charset="0"/>
              </a:endParaRPr>
            </a:p>
          </p:txBody>
        </p:sp>
        <p:sp>
          <p:nvSpPr>
            <p:cNvPr id="91" name="禁止符 23"/>
            <p:cNvSpPr/>
            <p:nvPr/>
          </p:nvSpPr>
          <p:spPr>
            <a:xfrm>
              <a:off x="5076056" y="3356992"/>
              <a:ext cx="436268" cy="436268"/>
            </a:xfrm>
            <a:prstGeom prst="noSmoking">
              <a:avLst>
                <a:gd name="adj" fmla="val 15475"/>
              </a:avLst>
            </a:prstGeom>
            <a:solidFill>
              <a:srgbClr val="EC7061">
                <a:lumMod val="100000"/>
              </a:srgbClr>
            </a:solidFill>
            <a:ln w="12700" cap="flat" cmpd="sng" algn="ctr">
              <a:noFill/>
              <a:prstDash val="solid"/>
              <a:miter lim="800000"/>
            </a:ln>
            <a:effectLst/>
          </p:spPr>
          <p:txBody>
            <a:bodyPr rtlCol="0" anchor="ctr"/>
            <a:lstStyle/>
            <a:p>
              <a:pPr marL="0" marR="0" lvl="0" indent="0" algn="ctr" defTabSz="914400" eaLnBrk="1" fontAlgn="ctr" latinLnBrk="0" hangingPunct="1">
                <a:buClrTx/>
                <a:buSzTx/>
                <a:buFontTx/>
                <a:buNone/>
                <a:tabLst/>
                <a:defRPr/>
              </a:pPr>
              <a:endParaRPr kumimoji="0" lang="en-US" altLang="zh-CN" sz="1800" b="0" i="0" u="none" strike="noStrike" kern="0" cap="none" spc="0" normalizeH="0" baseline="0" noProof="0" dirty="0" smtClean="0">
                <a:ln>
                  <a:noFill/>
                </a:ln>
                <a:solidFill>
                  <a:srgbClr val="EC7061"/>
                </a:solidFill>
                <a:effectLst/>
                <a:uLnTx/>
                <a:uFillTx/>
                <a:latin typeface="Huawei Sans" panose="020C0503030203020204" pitchFamily="34" charset="0"/>
                <a:ea typeface="方正兰亭黑简体"/>
                <a:cs typeface="+mn-cs"/>
                <a:sym typeface="Huawei Sans" panose="020C0503030203020204" pitchFamily="34" charset="0"/>
              </a:endParaRPr>
            </a:p>
          </p:txBody>
        </p:sp>
      </p:grpSp>
      <p:grpSp>
        <p:nvGrpSpPr>
          <p:cNvPr id="73" name="组合 72"/>
          <p:cNvGrpSpPr/>
          <p:nvPr/>
        </p:nvGrpSpPr>
        <p:grpSpPr>
          <a:xfrm>
            <a:off x="7281455" y="88416"/>
            <a:ext cx="4790970" cy="376920"/>
            <a:chOff x="6713130" y="301761"/>
            <a:chExt cx="4790970" cy="376920"/>
          </a:xfrm>
        </p:grpSpPr>
        <p:sp>
          <p:nvSpPr>
            <p:cNvPr id="78" name="五边形 77"/>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燕尾形 78"/>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燕尾形 80"/>
            <p:cNvSpPr/>
            <p:nvPr/>
          </p:nvSpPr>
          <p:spPr bwMode="auto">
            <a:xfrm>
              <a:off x="904311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Floating Route</a:t>
              </a:r>
              <a:endParaRPr lang="en-US" sz="1000" dirty="0">
                <a:solidFill>
                  <a:schemeClr val="bg1"/>
                </a:solidFill>
                <a:latin typeface="Huawei Sans" panose="020C0503030203020204" pitchFamily="34" charset="0"/>
              </a:endParaRPr>
            </a:p>
          </p:txBody>
        </p:sp>
        <p:sp>
          <p:nvSpPr>
            <p:cNvPr id="88" name="燕尾形 87"/>
            <p:cNvSpPr/>
            <p:nvPr/>
          </p:nvSpPr>
          <p:spPr bwMode="auto">
            <a:xfrm>
              <a:off x="10208100" y="301761"/>
              <a:ext cx="1296000" cy="3769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Summarization</a:t>
              </a:r>
              <a:endParaRPr lang="en-US" sz="1000" dirty="0">
                <a:latin typeface="Huawei Sans" panose="020C0503030203020204" pitchFamily="34" charset="0"/>
              </a:endParaRPr>
            </a:p>
          </p:txBody>
        </p:sp>
      </p:grpSp>
    </p:spTree>
    <p:extLst>
      <p:ext uri="{BB962C8B-B14F-4D97-AF65-F5344CB8AC3E}">
        <p14:creationId xmlns:p14="http://schemas.microsoft.com/office/powerpoint/2010/main" val="1453253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CIDR</a:t>
            </a:r>
            <a:endParaRPr lang="en-US" altLang="zh-CN" dirty="0"/>
          </a:p>
        </p:txBody>
      </p:sp>
      <p:sp>
        <p:nvSpPr>
          <p:cNvPr id="8" name="矩形 7"/>
          <p:cNvSpPr/>
          <p:nvPr/>
        </p:nvSpPr>
        <p:spPr>
          <a:xfrm>
            <a:off x="443371" y="1248892"/>
            <a:ext cx="11302541" cy="1918474"/>
          </a:xfrm>
          <a:prstGeom prst="rect">
            <a:avLst/>
          </a:prstGeom>
        </p:spPr>
        <p:txBody>
          <a:bodyPr wrap="square">
            <a:spAutoFit/>
          </a:bodyPr>
          <a:lstStyle/>
          <a:p>
            <a:pPr marL="265113" lvl="0" indent="-265113" algn="just"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Classless Inter-Domain Routing (CIDR) uses IP addresses and masks to identify networks and subnets. CIDR replaces the previous addressing architecture of classful network design (such as classes A, B, and C addresses).</a:t>
            </a:r>
            <a:endPar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lvl="0" indent="-265113" algn="just"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CIDR is based on variable length subnet mask (VLSM). CIDR uses prefixes of any lengths to divide the address space with continuous IP addresses. Multiple address segments with continuous prefixes can be summarized into a network, effectively reducing the number of routing entries.</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graphicFrame>
        <p:nvGraphicFramePr>
          <p:cNvPr id="16" name="表格 15"/>
          <p:cNvGraphicFramePr>
            <a:graphicFrameLocks noGrp="1"/>
          </p:cNvGraphicFramePr>
          <p:nvPr>
            <p:extLst/>
          </p:nvPr>
        </p:nvGraphicFramePr>
        <p:xfrm>
          <a:off x="3575706" y="3501416"/>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1</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EC7061"/>
                          </a:solidFill>
                          <a:latin typeface="Huawei Sans" panose="020C0503030203020204" pitchFamily="34" charset="0"/>
                        </a:rPr>
                        <a:t>1</a:t>
                      </a:r>
                      <a:endParaRPr lang="en-US" sz="1600" dirty="0">
                        <a:solidFill>
                          <a:srgbClr val="EC7061"/>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17" name="表格 16"/>
          <p:cNvGraphicFramePr>
            <a:graphicFrameLocks noGrp="1"/>
          </p:cNvGraphicFramePr>
          <p:nvPr>
            <p:extLst/>
          </p:nvPr>
        </p:nvGraphicFramePr>
        <p:xfrm>
          <a:off x="661342" y="3501456"/>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192.</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168.</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44" name="表格 43"/>
          <p:cNvGraphicFramePr>
            <a:graphicFrameLocks noGrp="1"/>
          </p:cNvGraphicFramePr>
          <p:nvPr>
            <p:extLst/>
          </p:nvPr>
        </p:nvGraphicFramePr>
        <p:xfrm>
          <a:off x="5669264" y="3501416"/>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1" name="表格 50"/>
          <p:cNvGraphicFramePr>
            <a:graphicFrameLocks noGrp="1"/>
          </p:cNvGraphicFramePr>
          <p:nvPr>
            <p:extLst/>
          </p:nvPr>
        </p:nvGraphicFramePr>
        <p:xfrm>
          <a:off x="3575706" y="4158770"/>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1</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EC7061"/>
                          </a:solidFill>
                          <a:latin typeface="Huawei Sans" panose="020C0503030203020204" pitchFamily="34" charset="0"/>
                        </a:rPr>
                        <a:t>1</a:t>
                      </a:r>
                      <a:endParaRPr lang="en-US" sz="1600" dirty="0">
                        <a:solidFill>
                          <a:srgbClr val="EC7061"/>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2" name="表格 51"/>
          <p:cNvGraphicFramePr>
            <a:graphicFrameLocks noGrp="1"/>
          </p:cNvGraphicFramePr>
          <p:nvPr>
            <p:extLst/>
          </p:nvPr>
        </p:nvGraphicFramePr>
        <p:xfrm>
          <a:off x="661342" y="4158810"/>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192.</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168.</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3" name="表格 52"/>
          <p:cNvGraphicFramePr>
            <a:graphicFrameLocks noGrp="1"/>
          </p:cNvGraphicFramePr>
          <p:nvPr>
            <p:extLst/>
          </p:nvPr>
        </p:nvGraphicFramePr>
        <p:xfrm>
          <a:off x="5669264" y="4158770"/>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4" name="表格 53"/>
          <p:cNvGraphicFramePr>
            <a:graphicFrameLocks noGrp="1"/>
          </p:cNvGraphicFramePr>
          <p:nvPr>
            <p:extLst/>
          </p:nvPr>
        </p:nvGraphicFramePr>
        <p:xfrm>
          <a:off x="3575706" y="4816164"/>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1</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EC7061"/>
                          </a:solidFill>
                          <a:latin typeface="Huawei Sans" panose="020C0503030203020204" pitchFamily="34" charset="0"/>
                        </a:rPr>
                        <a:t>1</a:t>
                      </a:r>
                      <a:endParaRPr lang="en-US" sz="1600" dirty="0">
                        <a:solidFill>
                          <a:srgbClr val="EC7061"/>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5" name="表格 54"/>
          <p:cNvGraphicFramePr>
            <a:graphicFrameLocks noGrp="1"/>
          </p:cNvGraphicFramePr>
          <p:nvPr>
            <p:extLst/>
          </p:nvPr>
        </p:nvGraphicFramePr>
        <p:xfrm>
          <a:off x="661342" y="4816204"/>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192.</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168.</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6" name="表格 55"/>
          <p:cNvGraphicFramePr>
            <a:graphicFrameLocks noGrp="1"/>
          </p:cNvGraphicFramePr>
          <p:nvPr>
            <p:extLst/>
          </p:nvPr>
        </p:nvGraphicFramePr>
        <p:xfrm>
          <a:off x="5669264" y="4816164"/>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7" name="表格 56"/>
          <p:cNvGraphicFramePr>
            <a:graphicFrameLocks noGrp="1"/>
          </p:cNvGraphicFramePr>
          <p:nvPr>
            <p:extLst/>
          </p:nvPr>
        </p:nvGraphicFramePr>
        <p:xfrm>
          <a:off x="3575706" y="5473598"/>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1</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EC7061"/>
                          </a:solidFill>
                          <a:latin typeface="Huawei Sans" panose="020C0503030203020204" pitchFamily="34" charset="0"/>
                        </a:rPr>
                        <a:t>1</a:t>
                      </a:r>
                      <a:endParaRPr lang="en-US" sz="1600" dirty="0">
                        <a:solidFill>
                          <a:srgbClr val="EC7061"/>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EC7061"/>
                          </a:solidFill>
                          <a:latin typeface="Huawei Sans" panose="020C0503030203020204" pitchFamily="34" charset="0"/>
                        </a:rPr>
                        <a:t>1</a:t>
                      </a:r>
                      <a:endParaRPr lang="en-US" sz="1600" dirty="0">
                        <a:solidFill>
                          <a:srgbClr val="EC7061"/>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graphicFrame>
        <p:nvGraphicFramePr>
          <p:cNvPr id="58" name="表格 57"/>
          <p:cNvGraphicFramePr>
            <a:graphicFrameLocks noGrp="1"/>
          </p:cNvGraphicFramePr>
          <p:nvPr>
            <p:extLst/>
          </p:nvPr>
        </p:nvGraphicFramePr>
        <p:xfrm>
          <a:off x="661342" y="5473638"/>
          <a:ext cx="2814228" cy="360000"/>
        </p:xfrm>
        <a:graphic>
          <a:graphicData uri="http://schemas.openxmlformats.org/drawingml/2006/table">
            <a:tbl>
              <a:tblPr firstRow="1" bandRow="1"/>
              <a:tblGrid>
                <a:gridCol w="1407114"/>
                <a:gridCol w="1407114"/>
              </a:tblGrid>
              <a:tr h="360000">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192.</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c>
                  <a:txBody>
                    <a:bodyPr/>
                    <a:lstStyle>
                      <a:lvl1pPr marL="0" algn="l" defTabSz="914034" rtl="0" eaLnBrk="1" latinLnBrk="0" hangingPunct="1">
                        <a:defRPr sz="1799" b="1" kern="1200">
                          <a:solidFill>
                            <a:schemeClr val="lt1"/>
                          </a:solidFill>
                          <a:latin typeface="Arial"/>
                          <a:ea typeface="微软雅黑"/>
                        </a:defRPr>
                      </a:lvl1pPr>
                      <a:lvl2pPr marL="457017" algn="l" defTabSz="914034" rtl="0" eaLnBrk="1" latinLnBrk="0" hangingPunct="1">
                        <a:defRPr sz="1799" b="1" kern="1200">
                          <a:solidFill>
                            <a:schemeClr val="lt1"/>
                          </a:solidFill>
                          <a:latin typeface="Arial"/>
                          <a:ea typeface="微软雅黑"/>
                        </a:defRPr>
                      </a:lvl2pPr>
                      <a:lvl3pPr marL="914034" algn="l" defTabSz="914034" rtl="0" eaLnBrk="1" latinLnBrk="0" hangingPunct="1">
                        <a:defRPr sz="1799" b="1" kern="1200">
                          <a:solidFill>
                            <a:schemeClr val="lt1"/>
                          </a:solidFill>
                          <a:latin typeface="Arial"/>
                          <a:ea typeface="微软雅黑"/>
                        </a:defRPr>
                      </a:lvl3pPr>
                      <a:lvl4pPr marL="1371051" algn="l" defTabSz="914034" rtl="0" eaLnBrk="1" latinLnBrk="0" hangingPunct="1">
                        <a:defRPr sz="1799" b="1" kern="1200">
                          <a:solidFill>
                            <a:schemeClr val="lt1"/>
                          </a:solidFill>
                          <a:latin typeface="Arial"/>
                          <a:ea typeface="微软雅黑"/>
                        </a:defRPr>
                      </a:lvl4pPr>
                      <a:lvl5pPr marL="1828068" algn="l" defTabSz="914034" rtl="0" eaLnBrk="1" latinLnBrk="0" hangingPunct="1">
                        <a:defRPr sz="1799" b="1" kern="1200">
                          <a:solidFill>
                            <a:schemeClr val="lt1"/>
                          </a:solidFill>
                          <a:latin typeface="Arial"/>
                          <a:ea typeface="微软雅黑"/>
                        </a:defRPr>
                      </a:lvl5pPr>
                      <a:lvl6pPr marL="2285086" algn="l" defTabSz="914034" rtl="0" eaLnBrk="1" latinLnBrk="0" hangingPunct="1">
                        <a:defRPr sz="1799" b="1" kern="1200">
                          <a:solidFill>
                            <a:schemeClr val="lt1"/>
                          </a:solidFill>
                          <a:latin typeface="Arial"/>
                          <a:ea typeface="微软雅黑"/>
                        </a:defRPr>
                      </a:lvl6pPr>
                      <a:lvl7pPr marL="2742103" algn="l" defTabSz="914034" rtl="0" eaLnBrk="1" latinLnBrk="0" hangingPunct="1">
                        <a:defRPr sz="1799" b="1" kern="1200">
                          <a:solidFill>
                            <a:schemeClr val="lt1"/>
                          </a:solidFill>
                          <a:latin typeface="Arial"/>
                          <a:ea typeface="微软雅黑"/>
                        </a:defRPr>
                      </a:lvl7pPr>
                      <a:lvl8pPr marL="3199120" algn="l" defTabSz="914034" rtl="0" eaLnBrk="1" latinLnBrk="0" hangingPunct="1">
                        <a:defRPr sz="1799" b="1" kern="1200">
                          <a:solidFill>
                            <a:schemeClr val="lt1"/>
                          </a:solidFill>
                          <a:latin typeface="Arial"/>
                          <a:ea typeface="微软雅黑"/>
                        </a:defRPr>
                      </a:lvl8pPr>
                      <a:lvl9pPr marL="3656137" algn="l" defTabSz="914034" rtl="0" eaLnBrk="1" latinLnBrk="0" hangingPunct="1">
                        <a:defRPr sz="1799" b="1" kern="1200">
                          <a:solidFill>
                            <a:schemeClr val="lt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chemeClr val="tx1"/>
                          </a:solidFill>
                          <a:latin typeface="Huawei Sans" panose="020C0503030203020204" pitchFamily="34" charset="0"/>
                        </a:rPr>
                        <a:t>168.</a:t>
                      </a:r>
                      <a:endParaRPr kumimoji="0" lang="en-US" altLang="zh-CN" sz="1600" b="0" i="0" u="none" strike="noStrike" kern="0" cap="none" spc="0" normalizeH="0" baseline="0" dirty="0">
                        <a:ln>
                          <a:noFill/>
                        </a:ln>
                        <a:solidFill>
                          <a:schemeClr val="tx1"/>
                        </a:solidFill>
                        <a:effectLst/>
                        <a:uLnTx/>
                        <a:uFillTx/>
                        <a:latin typeface="Huawei Sans" panose="020C0503030203020204" pitchFamily="34" charset="0"/>
                        <a:ea typeface="+mn-ea"/>
                        <a:cs typeface="+mn-cs"/>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w="12700" cmpd="sng">
                      <a:noFill/>
                      <a:prstDash val="solid"/>
                    </a:lnTlToBr>
                    <a:lnBlToTr w="12700" cmpd="sng">
                      <a:noFill/>
                      <a:prstDash val="solid"/>
                    </a:lnBlToTr>
                    <a:solidFill>
                      <a:srgbClr val="F3FBFE"/>
                    </a:solidFill>
                  </a:tcPr>
                </a:tc>
              </a:tr>
            </a:tbl>
          </a:graphicData>
        </a:graphic>
      </p:graphicFrame>
      <p:graphicFrame>
        <p:nvGraphicFramePr>
          <p:cNvPr id="59" name="表格 58"/>
          <p:cNvGraphicFramePr>
            <a:graphicFrameLocks noGrp="1"/>
          </p:cNvGraphicFramePr>
          <p:nvPr>
            <p:extLst/>
          </p:nvPr>
        </p:nvGraphicFramePr>
        <p:xfrm>
          <a:off x="5669264" y="5473598"/>
          <a:ext cx="2016000" cy="360040"/>
        </p:xfrm>
        <a:graphic>
          <a:graphicData uri="http://schemas.openxmlformats.org/drawingml/2006/table">
            <a:tbl>
              <a:tblPr/>
              <a:tblGrid>
                <a:gridCol w="252000"/>
                <a:gridCol w="252000"/>
                <a:gridCol w="252000"/>
                <a:gridCol w="252000"/>
                <a:gridCol w="252000"/>
                <a:gridCol w="252000"/>
                <a:gridCol w="252000"/>
                <a:gridCol w="252000"/>
              </a:tblGrid>
              <a:tr h="360040">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c>
                  <a:txBody>
                    <a:bodyPr/>
                    <a:lstStyle>
                      <a:lvl1pPr marL="0" algn="l" defTabSz="914034" rtl="0" eaLnBrk="1" latinLnBrk="0" hangingPunct="1">
                        <a:defRPr sz="1799" kern="1200">
                          <a:solidFill>
                            <a:schemeClr val="tx1"/>
                          </a:solidFill>
                          <a:latin typeface="Arial"/>
                          <a:ea typeface="微软雅黑"/>
                        </a:defRPr>
                      </a:lvl1pPr>
                      <a:lvl2pPr marL="457017" algn="l" defTabSz="914034" rtl="0" eaLnBrk="1" latinLnBrk="0" hangingPunct="1">
                        <a:defRPr sz="1799" kern="1200">
                          <a:solidFill>
                            <a:schemeClr val="tx1"/>
                          </a:solidFill>
                          <a:latin typeface="Arial"/>
                          <a:ea typeface="微软雅黑"/>
                        </a:defRPr>
                      </a:lvl2pPr>
                      <a:lvl3pPr marL="914034" algn="l" defTabSz="914034" rtl="0" eaLnBrk="1" latinLnBrk="0" hangingPunct="1">
                        <a:defRPr sz="1799" kern="1200">
                          <a:solidFill>
                            <a:schemeClr val="tx1"/>
                          </a:solidFill>
                          <a:latin typeface="Arial"/>
                          <a:ea typeface="微软雅黑"/>
                        </a:defRPr>
                      </a:lvl3pPr>
                      <a:lvl4pPr marL="1371051" algn="l" defTabSz="914034" rtl="0" eaLnBrk="1" latinLnBrk="0" hangingPunct="1">
                        <a:defRPr sz="1799" kern="1200">
                          <a:solidFill>
                            <a:schemeClr val="tx1"/>
                          </a:solidFill>
                          <a:latin typeface="Arial"/>
                          <a:ea typeface="微软雅黑"/>
                        </a:defRPr>
                      </a:lvl4pPr>
                      <a:lvl5pPr marL="1828068" algn="l" defTabSz="914034" rtl="0" eaLnBrk="1" latinLnBrk="0" hangingPunct="1">
                        <a:defRPr sz="1799" kern="1200">
                          <a:solidFill>
                            <a:schemeClr val="tx1"/>
                          </a:solidFill>
                          <a:latin typeface="Arial"/>
                          <a:ea typeface="微软雅黑"/>
                        </a:defRPr>
                      </a:lvl5pPr>
                      <a:lvl6pPr marL="2285086" algn="l" defTabSz="914034" rtl="0" eaLnBrk="1" latinLnBrk="0" hangingPunct="1">
                        <a:defRPr sz="1799" kern="1200">
                          <a:solidFill>
                            <a:schemeClr val="tx1"/>
                          </a:solidFill>
                          <a:latin typeface="Arial"/>
                          <a:ea typeface="微软雅黑"/>
                        </a:defRPr>
                      </a:lvl6pPr>
                      <a:lvl7pPr marL="2742103" algn="l" defTabSz="914034" rtl="0" eaLnBrk="1" latinLnBrk="0" hangingPunct="1">
                        <a:defRPr sz="1799" kern="1200">
                          <a:solidFill>
                            <a:schemeClr val="tx1"/>
                          </a:solidFill>
                          <a:latin typeface="Arial"/>
                          <a:ea typeface="微软雅黑"/>
                        </a:defRPr>
                      </a:lvl7pPr>
                      <a:lvl8pPr marL="3199120" algn="l" defTabSz="914034" rtl="0" eaLnBrk="1" latinLnBrk="0" hangingPunct="1">
                        <a:defRPr sz="1799" kern="1200">
                          <a:solidFill>
                            <a:schemeClr val="tx1"/>
                          </a:solidFill>
                          <a:latin typeface="Arial"/>
                          <a:ea typeface="微软雅黑"/>
                        </a:defRPr>
                      </a:lvl8pPr>
                      <a:lvl9pPr marL="3656137" algn="l" defTabSz="914034" rtl="0" eaLnBrk="1" latinLnBrk="0" hangingPunct="1">
                        <a:defRPr sz="1799" kern="1200">
                          <a:solidFill>
                            <a:schemeClr val="tx1"/>
                          </a:solidFill>
                          <a:latin typeface="Arial"/>
                          <a:ea typeface="微软雅黑"/>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smtClean="0">
                          <a:solidFill>
                            <a:srgbClr val="1D1D1A"/>
                          </a:solidFill>
                          <a:latin typeface="Huawei Sans" panose="020C0503030203020204" pitchFamily="34" charset="0"/>
                        </a:rPr>
                        <a:t>0</a:t>
                      </a:r>
                      <a:endParaRPr lang="en-US" sz="1600" dirty="0">
                        <a:solidFill>
                          <a:srgbClr val="1D1D1A"/>
                        </a:solidFill>
                        <a:latin typeface="Huawei Sans" panose="020C0503030203020204" pitchFamily="34" charset="0"/>
                      </a:endParaRPr>
                    </a:p>
                  </a:txBody>
                  <a:tcPr marT="45773" marB="45773" anchor="ctr" horzOverflow="overflow">
                    <a:lnL w="12700" cap="flat" cmpd="sng" algn="ctr">
                      <a:solidFill>
                        <a:srgbClr val="1AABE2"/>
                      </a:solidFill>
                      <a:prstDash val="solid"/>
                      <a:round/>
                      <a:headEnd type="none" w="med" len="med"/>
                      <a:tailEnd type="none" w="med" len="med"/>
                    </a:lnL>
                    <a:lnR w="12700" cap="flat" cmpd="sng" algn="ctr">
                      <a:solidFill>
                        <a:srgbClr val="1AABE2"/>
                      </a:solidFill>
                      <a:prstDash val="solid"/>
                      <a:round/>
                      <a:headEnd type="none" w="med" len="med"/>
                      <a:tailEnd type="none" w="med" len="med"/>
                    </a:lnR>
                    <a:lnT w="12700" cap="flat" cmpd="sng" algn="ctr">
                      <a:solidFill>
                        <a:srgbClr val="1AABE2"/>
                      </a:solidFill>
                      <a:prstDash val="solid"/>
                      <a:round/>
                      <a:headEnd type="none" w="med" len="med"/>
                      <a:tailEnd type="none" w="med" len="med"/>
                    </a:lnT>
                    <a:lnB w="12700" cap="flat" cmpd="sng" algn="ctr">
                      <a:solidFill>
                        <a:srgbClr val="1AABE2"/>
                      </a:solidFill>
                      <a:prstDash val="solid"/>
                      <a:round/>
                      <a:headEnd type="none" w="med" len="med"/>
                      <a:tailEnd type="none" w="med" len="med"/>
                    </a:lnB>
                    <a:lnTlToBr>
                      <a:noFill/>
                    </a:lnTlToBr>
                    <a:lnBlToTr>
                      <a:noFill/>
                    </a:lnBlToTr>
                    <a:solidFill>
                      <a:srgbClr val="F3FBFE"/>
                    </a:solidFill>
                  </a:tcPr>
                </a:tc>
              </a:tr>
            </a:tbl>
          </a:graphicData>
        </a:graphic>
      </p:graphicFrame>
      <p:sp>
        <p:nvSpPr>
          <p:cNvPr id="63" name="Rectangle 5"/>
          <p:cNvSpPr/>
          <p:nvPr/>
        </p:nvSpPr>
        <p:spPr>
          <a:xfrm>
            <a:off x="7833078" y="3478466"/>
            <a:ext cx="1920922" cy="41242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192.168.12.0/22</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Rectangle 5"/>
          <p:cNvSpPr/>
          <p:nvPr/>
        </p:nvSpPr>
        <p:spPr>
          <a:xfrm>
            <a:off x="7833078" y="4132579"/>
            <a:ext cx="1920922" cy="41242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192.168.10.0/23</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Rectangle 5"/>
          <p:cNvSpPr/>
          <p:nvPr/>
        </p:nvSpPr>
        <p:spPr>
          <a:xfrm>
            <a:off x="7833078" y="4763783"/>
            <a:ext cx="1920922" cy="41242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192.168.9.0/21</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Rectangle 5"/>
          <p:cNvSpPr/>
          <p:nvPr/>
        </p:nvSpPr>
        <p:spPr>
          <a:xfrm>
            <a:off x="7833078" y="5421217"/>
            <a:ext cx="1920922" cy="41242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192.168.14.0/23</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Straight Connector 8"/>
          <p:cNvCxnSpPr/>
          <p:nvPr/>
        </p:nvCxnSpPr>
        <p:spPr bwMode="auto">
          <a:xfrm>
            <a:off x="4848428" y="3268787"/>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71" name="圆角矩形 75"/>
          <p:cNvSpPr/>
          <p:nvPr/>
        </p:nvSpPr>
        <p:spPr>
          <a:xfrm>
            <a:off x="7833078" y="3476583"/>
            <a:ext cx="1653822" cy="2357055"/>
          </a:xfrm>
          <a:prstGeom prst="roundRect">
            <a:avLst>
              <a:gd name="adj" fmla="val 874"/>
            </a:avLst>
          </a:prstGeom>
          <a:noFill/>
          <a:ln w="12700" cap="flat" cmpd="sng" algn="ctr">
            <a:solidFill>
              <a:sysClr val="window" lastClr="FFFFFF">
                <a:lumMod val="75000"/>
              </a:sysClr>
            </a:solidFill>
            <a:prstDash val="solid"/>
            <a:miter lim="800000"/>
          </a:ln>
          <a:effectLst/>
        </p:spPr>
        <p:txBody>
          <a:bodyPr wrap="square" lIns="72000" tIns="36000" rIns="72000" bIns="36000" rtlCol="0" anchor="t" anchorCtr="0">
            <a:noAutofit/>
          </a:bodyPr>
          <a:lstStyle/>
          <a:p>
            <a:pPr marR="0" lvl="0" algn="just" defTabSz="914400" eaLnBrk="1" fontAlgn="ctr" latinLnBrk="0" hangingPunct="1">
              <a:lnSpc>
                <a:spcPts val="2600"/>
              </a:lnSpc>
              <a:spcBef>
                <a:spcPts val="0"/>
              </a:spcBef>
              <a:spcAft>
                <a:spcPts val="600"/>
              </a:spcAft>
              <a:buClrTx/>
              <a:buSzTx/>
              <a:tabLst/>
              <a:defRPr/>
            </a:pPr>
            <a:endParaRPr kumimoji="0" lang="en-US" altLang="zh-CN" sz="1600" b="0" i="0" u="none" strike="noStrike" kern="0" cap="none" spc="0" normalizeH="0" baseline="0" noProof="0" dirty="0" smtClean="0">
              <a:ln>
                <a:noFill/>
              </a:ln>
              <a:solidFill>
                <a:prstClr val="black"/>
              </a:solidFill>
              <a:effectLst/>
              <a:uLnTx/>
              <a:uFillTx/>
              <a:latin typeface="Huawei Sans" panose="020C0503030203020204" pitchFamily="34" charset="0"/>
              <a:ea typeface="方正兰亭黑简体"/>
              <a:cs typeface="+mn-cs"/>
            </a:endParaRPr>
          </a:p>
        </p:txBody>
      </p:sp>
      <p:sp>
        <p:nvSpPr>
          <p:cNvPr id="72" name="下箭头 63"/>
          <p:cNvSpPr/>
          <p:nvPr/>
        </p:nvSpPr>
        <p:spPr>
          <a:xfrm rot="5400000" flipV="1">
            <a:off x="9483850" y="4336744"/>
            <a:ext cx="829759" cy="7735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F2CC"/>
              </a:gs>
              <a:gs pos="100000">
                <a:sysClr val="window" lastClr="FFFFFF">
                  <a:alpha val="0"/>
                </a:sysClr>
              </a:gs>
            </a:gsLst>
            <a:lin ang="16200000" scaled="1"/>
            <a:tileRect/>
          </a:gradFill>
          <a:ln w="19050" cap="flat" cmpd="sng" algn="ctr">
            <a:gradFill flip="none" rotWithShape="1">
              <a:gsLst>
                <a:gs pos="100000">
                  <a:sysClr val="window" lastClr="FFFFFF">
                    <a:lumMod val="100000"/>
                    <a:alpha val="0"/>
                  </a:sysClr>
                </a:gs>
                <a:gs pos="31000">
                  <a:srgbClr val="FFD17D"/>
                </a:gs>
              </a:gsLst>
              <a:lin ang="16200000" scaled="1"/>
              <a:tileRect/>
            </a:gradFill>
            <a:prstDash val="solid"/>
            <a:miter lim="800000"/>
          </a:ln>
          <a:effectLst/>
        </p:spPr>
        <p:txBody>
          <a:bodyPr rtlCol="0" anchor="ct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prstClr val="white"/>
              </a:solidFill>
              <a:effectLst/>
              <a:uLnTx/>
              <a:uFillTx/>
              <a:latin typeface="Huawei Sans" panose="020C0503030203020204" pitchFamily="34" charset="0"/>
              <a:ea typeface="方正兰亭黑简体"/>
              <a:cs typeface="+mn-cs"/>
              <a:sym typeface="Huawei Sans" panose="020C0503030203020204" pitchFamily="34" charset="0"/>
            </a:endParaRPr>
          </a:p>
        </p:txBody>
      </p:sp>
      <p:sp>
        <p:nvSpPr>
          <p:cNvPr id="73" name="Rectangle 5"/>
          <p:cNvSpPr/>
          <p:nvPr/>
        </p:nvSpPr>
        <p:spPr>
          <a:xfrm>
            <a:off x="10251575" y="4504707"/>
            <a:ext cx="1920922" cy="412421"/>
          </a:xfrm>
          <a:prstGeom prst="rect">
            <a:avLst/>
          </a:prstGeom>
        </p:spPr>
        <p:txBody>
          <a:bodyPr wrap="square">
            <a:spAutoFit/>
          </a:bodyPr>
          <a:lstStyle/>
          <a:p>
            <a:pPr fontAlgn="ctr">
              <a:lnSpc>
                <a:spcPct val="130000"/>
              </a:lnSpc>
            </a:pPr>
            <a:r>
              <a:rPr lang="en-US" sz="1600" dirty="0" smtClean="0">
                <a:latin typeface="Huawei Sans" panose="020C0503030203020204" pitchFamily="34" charset="0"/>
              </a:rPr>
              <a:t>192.168.8.0/21</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9" name="组合 28"/>
          <p:cNvGrpSpPr/>
          <p:nvPr/>
        </p:nvGrpSpPr>
        <p:grpSpPr>
          <a:xfrm>
            <a:off x="7281455" y="88416"/>
            <a:ext cx="4790970" cy="376920"/>
            <a:chOff x="6713130" y="301761"/>
            <a:chExt cx="4790970" cy="376920"/>
          </a:xfrm>
        </p:grpSpPr>
        <p:sp>
          <p:nvSpPr>
            <p:cNvPr id="30" name="五边形 29"/>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燕尾形 30"/>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燕尾形 31"/>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33" name="燕尾形 32"/>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750556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bwMode="auto">
          <a:xfrm>
            <a:off x="3156632" y="3713824"/>
            <a:ext cx="0" cy="163403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标题 1"/>
          <p:cNvSpPr>
            <a:spLocks noGrp="1"/>
          </p:cNvSpPr>
          <p:nvPr>
            <p:ph type="title"/>
          </p:nvPr>
        </p:nvSpPr>
        <p:spPr/>
        <p:txBody>
          <a:bodyPr/>
          <a:lstStyle/>
          <a:p>
            <a:r>
              <a:rPr lang="en-US" smtClean="0"/>
              <a:t>Background of Route Summarization</a:t>
            </a:r>
            <a:endParaRPr lang="en-US" altLang="zh-CN" dirty="0">
              <a:sym typeface="Huawei Sans" panose="020C0503030203020204" pitchFamily="34" charset="0"/>
            </a:endParaRPr>
          </a:p>
        </p:txBody>
      </p:sp>
      <p:cxnSp>
        <p:nvCxnSpPr>
          <p:cNvPr id="38" name="直接连接符 37"/>
          <p:cNvCxnSpPr/>
          <p:nvPr/>
        </p:nvCxnSpPr>
        <p:spPr bwMode="auto">
          <a:xfrm>
            <a:off x="2112516" y="3713824"/>
            <a:ext cx="49685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2616572"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2436552" y="4230059"/>
            <a:ext cx="432048"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2431836" y="4001732"/>
            <a:ext cx="0" cy="64876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2112516" y="4542486"/>
            <a:ext cx="32403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6" name="Text Box 12"/>
          <p:cNvSpPr txBox="1">
            <a:spLocks noChangeArrowheads="1"/>
          </p:cNvSpPr>
          <p:nvPr/>
        </p:nvSpPr>
        <p:spPr bwMode="auto">
          <a:xfrm>
            <a:off x="4854328" y="3961133"/>
            <a:ext cx="201020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ctr" hangingPunct="1">
              <a:spcBef>
                <a:spcPct val="0"/>
              </a:spcBef>
            </a:pPr>
            <a:r>
              <a:rPr lang="en-US" sz="1400" dirty="0" smtClean="0">
                <a:latin typeface="Huawei Sans" panose="020C0503030203020204" pitchFamily="34" charset="0"/>
              </a:rPr>
              <a:t>RTB's IP routing table</a:t>
            </a:r>
            <a:endParaRPr lang="en-US" sz="1400" dirty="0">
              <a:latin typeface="Huawei Sans" panose="020C0503030203020204" pitchFamily="34" charset="0"/>
            </a:endParaRPr>
          </a:p>
        </p:txBody>
      </p:sp>
      <p:sp>
        <p:nvSpPr>
          <p:cNvPr id="108" name="TextBox 8"/>
          <p:cNvSpPr txBox="1">
            <a:spLocks noChangeArrowheads="1"/>
          </p:cNvSpPr>
          <p:nvPr/>
        </p:nvSpPr>
        <p:spPr bwMode="auto">
          <a:xfrm>
            <a:off x="3435174" y="4088555"/>
            <a:ext cx="532518" cy="3724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30000"/>
              </a:lnSpc>
              <a:buClrTx/>
              <a:buSzTx/>
              <a:buFontTx/>
              <a:buNone/>
              <a:tabLst/>
              <a:defRPr/>
            </a:pPr>
            <a:r>
              <a:rPr lang="en-US" sz="1400" b="1" dirty="0" smtClean="0">
                <a:solidFill>
                  <a:prstClr val="black"/>
                </a:solidFill>
                <a:latin typeface="Huawei Sans" panose="020C0503030203020204" pitchFamily="34" charset="0"/>
              </a:rPr>
              <a:t>RTA</a:t>
            </a:r>
            <a:endParaRPr lang="en-US" sz="1400" b="1" dirty="0">
              <a:solidFill>
                <a:prstClr val="black"/>
              </a:solidFill>
              <a:latin typeface="Huawei Sans" panose="020C0503030203020204" pitchFamily="34" charset="0"/>
            </a:endParaRPr>
          </a:p>
        </p:txBody>
      </p:sp>
      <p:cxnSp>
        <p:nvCxnSpPr>
          <p:cNvPr id="118" name="直接连接符 117"/>
          <p:cNvCxnSpPr/>
          <p:nvPr/>
        </p:nvCxnSpPr>
        <p:spPr bwMode="auto">
          <a:xfrm>
            <a:off x="380470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0" name="直接连接符 129"/>
          <p:cNvCxnSpPr/>
          <p:nvPr/>
        </p:nvCxnSpPr>
        <p:spPr bwMode="auto">
          <a:xfrm>
            <a:off x="5244864"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4" name="直接连接符 133"/>
          <p:cNvCxnSpPr/>
          <p:nvPr/>
        </p:nvCxnSpPr>
        <p:spPr bwMode="auto">
          <a:xfrm>
            <a:off x="6864536" y="3353784"/>
            <a:ext cx="0" cy="360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7" name="Freeform 159"/>
          <p:cNvSpPr/>
          <p:nvPr/>
        </p:nvSpPr>
        <p:spPr>
          <a:xfrm flipH="1">
            <a:off x="845015" y="412770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Freeform 159"/>
          <p:cNvSpPr/>
          <p:nvPr/>
        </p:nvSpPr>
        <p:spPr>
          <a:xfrm flipH="1">
            <a:off x="837532" y="3268619"/>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Freeform 159"/>
          <p:cNvSpPr/>
          <p:nvPr/>
        </p:nvSpPr>
        <p:spPr>
          <a:xfrm flipH="1">
            <a:off x="1913653"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3" name="Freeform 159"/>
          <p:cNvSpPr/>
          <p:nvPr/>
        </p:nvSpPr>
        <p:spPr>
          <a:xfrm flipH="1">
            <a:off x="3366831"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Freeform 159"/>
          <p:cNvSpPr/>
          <p:nvPr/>
        </p:nvSpPr>
        <p:spPr>
          <a:xfrm flipH="1">
            <a:off x="4723732"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Freeform 159"/>
          <p:cNvSpPr/>
          <p:nvPr/>
        </p:nvSpPr>
        <p:spPr>
          <a:xfrm flipH="1">
            <a:off x="6176910" y="2736770"/>
            <a:ext cx="1262680" cy="660039"/>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fontAlgn="ctr">
              <a:lnSpc>
                <a:spcPct val="130000"/>
              </a:lnSpc>
            </a:pP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圆角 90">
            <a:extLst>
              <a:ext uri="{FF2B5EF4-FFF2-40B4-BE49-F238E27FC236}">
                <a16:creationId xmlns:a16="http://schemas.microsoft.com/office/drawing/2014/main" xmlns="" id="{B453FC51-4FB9-4368-8B4C-3C2E2F8C106B}"/>
              </a:ext>
            </a:extLst>
          </p:cNvPr>
          <p:cNvSpPr/>
          <p:nvPr/>
        </p:nvSpPr>
        <p:spPr>
          <a:xfrm>
            <a:off x="5035964" y="4377132"/>
            <a:ext cx="1545152" cy="1773176"/>
          </a:xfrm>
          <a:prstGeom prst="roundRect">
            <a:avLst>
              <a:gd name="adj" fmla="val 5813"/>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ctr"/>
            <a:r>
              <a:rPr lang="en-US" sz="1400" dirty="0" smtClean="0">
                <a:solidFill>
                  <a:prstClr val="black"/>
                </a:solidFill>
                <a:latin typeface="Huawei Sans" panose="020C0503030203020204" pitchFamily="34" charset="0"/>
              </a:rPr>
              <a:t>192.168.1.0/24</a:t>
            </a:r>
          </a:p>
          <a:p>
            <a:pPr fontAlgn="ctr"/>
            <a:r>
              <a:rPr lang="en-US" sz="1400" dirty="0" smtClean="0">
                <a:solidFill>
                  <a:prstClr val="black"/>
                </a:solidFill>
                <a:latin typeface="Huawei Sans" panose="020C0503030203020204" pitchFamily="34" charset="0"/>
              </a:rPr>
              <a:t>192.168.2.0/24</a:t>
            </a:r>
            <a:endPar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solidFill>
                  <a:prstClr val="black"/>
                </a:solidFill>
                <a:latin typeface="Huawei Sans" panose="020C0503030203020204" pitchFamily="34" charset="0"/>
              </a:rPr>
              <a:t>192.168.3.0/24</a:t>
            </a:r>
          </a:p>
          <a:p>
            <a:pPr fontAlgn="ctr"/>
            <a:r>
              <a:rPr lang="en-US" sz="1400" dirty="0" smtClean="0">
                <a:solidFill>
                  <a:prstClr val="black"/>
                </a:solidFill>
                <a:latin typeface="Huawei Sans" panose="020C0503030203020204" pitchFamily="34" charset="0"/>
              </a:rPr>
              <a:t>192.168.4.0/24</a:t>
            </a:r>
          </a:p>
          <a:p>
            <a:pPr fontAlgn="ctr"/>
            <a:r>
              <a:rPr lang="en-US" sz="1400" dirty="0" smtClean="0">
                <a:solidFill>
                  <a:prstClr val="black"/>
                </a:solidFill>
                <a:latin typeface="Huawei Sans" panose="020C0503030203020204" pitchFamily="34" charset="0"/>
              </a:rPr>
              <a:t>192.168.5.0/24</a:t>
            </a:r>
          </a:p>
          <a:p>
            <a:pPr fontAlgn="ctr"/>
            <a:r>
              <a:rPr lang="en-US" sz="1400" dirty="0" smtClean="0">
                <a:solidFill>
                  <a:prstClr val="black"/>
                </a:solidFill>
                <a:latin typeface="Huawei Sans" panose="020C0503030203020204" pitchFamily="34" charset="0"/>
              </a:rPr>
              <a:t>192.168.6.0/24</a:t>
            </a:r>
            <a:endParaRPr lang="en-US" altLang="zh-CN" sz="1400" dirty="0" smtClean="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1" name="直接箭头连接符 80"/>
          <p:cNvCxnSpPr/>
          <p:nvPr/>
        </p:nvCxnSpPr>
        <p:spPr>
          <a:xfrm flipH="1">
            <a:off x="6546692" y="5096230"/>
            <a:ext cx="351370"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6899568" y="4230058"/>
            <a:ext cx="4738250" cy="1788339"/>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smtClean="0">
                <a:solidFill>
                  <a:schemeClr val="tx1"/>
                </a:solidFill>
                <a:latin typeface="Huawei Sans" panose="020C0503030203020204" pitchFamily="34" charset="0"/>
              </a:rPr>
              <a:t>To route traffic to the directly connected network segments of RTA, RTB must have routes to these network segments. If a static route is manually configured for each network segment, the configuration workload will be heavy and RTB's IP routing table will have a large number of routing entries.</a:t>
            </a:r>
            <a:endParaRPr lang="en-US" sz="1400" dirty="0">
              <a:solidFill>
                <a:schemeClr val="tx1"/>
              </a:solidFill>
              <a:latin typeface="Huawei Sans" panose="020C0503030203020204" pitchFamily="34" charset="0"/>
            </a:endParaRPr>
          </a:p>
        </p:txBody>
      </p:sp>
      <p:sp>
        <p:nvSpPr>
          <p:cNvPr id="83" name="Freeform 67"/>
          <p:cNvSpPr/>
          <p:nvPr/>
        </p:nvSpPr>
        <p:spPr>
          <a:xfrm rot="1796596" flipV="1">
            <a:off x="3953919" y="4985527"/>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30000"/>
              </a:lnSpc>
            </a:pP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6" name="矩形 85"/>
          <p:cNvSpPr/>
          <p:nvPr/>
        </p:nvSpPr>
        <p:spPr>
          <a:xfrm>
            <a:off x="443371" y="1248892"/>
            <a:ext cx="11302541" cy="1358321"/>
          </a:xfrm>
          <a:prstGeom prst="rect">
            <a:avLst/>
          </a:prstGeom>
        </p:spPr>
        <p:txBody>
          <a:bodyPr wrap="square">
            <a:spAutoFit/>
          </a:bodyPr>
          <a:lstStyle/>
          <a:p>
            <a:pPr marL="265113" lvl="0" indent="-265113" algn="just" defTabSz="914034" fontAlgn="ctr">
              <a:lnSpc>
                <a:spcPct val="140000"/>
              </a:lnSpc>
              <a:spcBef>
                <a:spcPts val="792"/>
              </a:spcBef>
              <a:spcAft>
                <a:spcPct val="0"/>
              </a:spcAft>
              <a:buSzPct val="100000"/>
              <a:buFont typeface="Arial" panose="020B0604020202020204" pitchFamily="34" charset="0"/>
              <a:buChar char="•"/>
            </a:pPr>
            <a:r>
              <a:rPr lang="en-US" dirty="0" smtClean="0">
                <a:latin typeface="Huawei Sans" panose="020C0503030203020204" pitchFamily="34" charset="0"/>
              </a:rPr>
              <a:t>Subnet division and VLSM resolve the problem of address space waste, but also bring a new challenge: increasing routing entries in the IP routing table.</a:t>
            </a:r>
            <a:endParaRPr lang="en-US" altLang="zh-CN"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lvl="0" indent="-265113" algn="just" defTabSz="914034" fontAlgn="ctr">
              <a:lnSpc>
                <a:spcPct val="140000"/>
              </a:lnSpc>
              <a:spcBef>
                <a:spcPts val="792"/>
              </a:spcBef>
              <a:spcAft>
                <a:spcPct val="0"/>
              </a:spcAft>
              <a:buSzPct val="100000"/>
              <a:buFont typeface="Arial" panose="020B0604020202020204" pitchFamily="34" charset="0"/>
              <a:buChar char="•"/>
            </a:pPr>
            <a:r>
              <a:rPr lang="en-US" dirty="0" smtClean="0">
                <a:latin typeface="Huawei Sans" panose="020C0503030203020204" pitchFamily="34" charset="0"/>
              </a:rPr>
              <a:t>Route summarization can minimize routing entries.</a:t>
            </a:r>
            <a:endParaRPr lang="en-US" dirty="0">
              <a:latin typeface="Huawei Sans" panose="020C0503030203020204" pitchFamily="34" charset="0"/>
            </a:endParaRPr>
          </a:p>
        </p:txBody>
      </p:sp>
      <p:pic>
        <p:nvPicPr>
          <p:cNvPr id="8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864898" y="4010831"/>
            <a:ext cx="610187" cy="499244"/>
          </a:xfrm>
          <a:prstGeom prst="rect">
            <a:avLst/>
          </a:prstGeom>
          <a:noFill/>
        </p:spPr>
      </p:pic>
      <p:sp>
        <p:nvSpPr>
          <p:cNvPr id="3" name="矩形 2"/>
          <p:cNvSpPr/>
          <p:nvPr/>
        </p:nvSpPr>
        <p:spPr>
          <a:xfrm>
            <a:off x="785124" y="3486012"/>
            <a:ext cx="1388522"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192.168.2.0/24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785124" y="4411549"/>
            <a:ext cx="1388522"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192.168.1.0/24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矩形 4"/>
          <p:cNvSpPr/>
          <p:nvPr/>
        </p:nvSpPr>
        <p:spPr>
          <a:xfrm>
            <a:off x="1847528" y="2981956"/>
            <a:ext cx="1388522"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192.168.3.0/24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3297268" y="2981956"/>
            <a:ext cx="1438214"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192.168.4.0/24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4660782" y="2981956"/>
            <a:ext cx="1388522"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192.168.5.0/24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6123432" y="2981956"/>
            <a:ext cx="1388522" cy="372410"/>
          </a:xfrm>
          <a:prstGeom prst="rect">
            <a:avLst/>
          </a:prstGeom>
        </p:spPr>
        <p:txBody>
          <a:bodyPr wrap="none">
            <a:spAutoFit/>
          </a:bodyPr>
          <a:lstStyle/>
          <a:p>
            <a:pPr lvl="0" fontAlgn="ctr">
              <a:lnSpc>
                <a:spcPct val="130000"/>
              </a:lnSpc>
            </a:pPr>
            <a:r>
              <a:rPr lang="en-US" sz="1400" dirty="0" smtClean="0">
                <a:solidFill>
                  <a:prstClr val="black"/>
                </a:solidFill>
                <a:latin typeface="Huawei Sans" panose="020C0503030203020204" pitchFamily="34" charset="0"/>
              </a:rPr>
              <a:t>192.168.6.0/24</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864898" y="5174612"/>
            <a:ext cx="610187" cy="499244"/>
          </a:xfrm>
          <a:prstGeom prst="rect">
            <a:avLst/>
          </a:prstGeom>
          <a:noFill/>
        </p:spPr>
      </p:pic>
      <p:sp>
        <p:nvSpPr>
          <p:cNvPr id="39" name="TextBox 8"/>
          <p:cNvSpPr txBox="1">
            <a:spLocks noChangeArrowheads="1"/>
          </p:cNvSpPr>
          <p:nvPr/>
        </p:nvSpPr>
        <p:spPr bwMode="auto">
          <a:xfrm>
            <a:off x="3435174" y="5250885"/>
            <a:ext cx="521297" cy="3724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lnSpc>
                <a:spcPct val="130000"/>
              </a:lnSpc>
              <a:buClrTx/>
              <a:buSzTx/>
              <a:buFontTx/>
              <a:buNone/>
              <a:tabLst/>
              <a:defRPr/>
            </a:pPr>
            <a:r>
              <a:rPr lang="en-US" sz="1400" b="1" dirty="0" smtClean="0">
                <a:solidFill>
                  <a:prstClr val="black"/>
                </a:solidFill>
                <a:latin typeface="Huawei Sans" panose="020C0503030203020204" pitchFamily="34" charset="0"/>
              </a:rPr>
              <a:t>RTB</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8" name="组合 47"/>
          <p:cNvGrpSpPr/>
          <p:nvPr/>
        </p:nvGrpSpPr>
        <p:grpSpPr>
          <a:xfrm>
            <a:off x="7281455" y="88416"/>
            <a:ext cx="4790970" cy="376920"/>
            <a:chOff x="6713130" y="301761"/>
            <a:chExt cx="4790970" cy="376920"/>
          </a:xfrm>
        </p:grpSpPr>
        <p:sp>
          <p:nvSpPr>
            <p:cNvPr id="50" name="五边形 49"/>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燕尾形 51"/>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53" name="燕尾形 52"/>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434681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Overview of Route Summarization</a:t>
            </a:r>
            <a:endParaRPr lang="en-US" altLang="zh-CN" dirty="0">
              <a:sym typeface="Huawei Sans" panose="020C0503030203020204" pitchFamily="34" charset="0"/>
            </a:endParaRPr>
          </a:p>
        </p:txBody>
      </p:sp>
      <p:sp>
        <p:nvSpPr>
          <p:cNvPr id="31" name="TextBox 8"/>
          <p:cNvSpPr txBox="1">
            <a:spLocks noChangeArrowheads="1"/>
          </p:cNvSpPr>
          <p:nvPr/>
        </p:nvSpPr>
        <p:spPr bwMode="auto">
          <a:xfrm>
            <a:off x="1041149" y="2020143"/>
            <a:ext cx="53251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RTA</a:t>
            </a:r>
            <a:endParaRPr lang="en-US" sz="1400" b="1" dirty="0">
              <a:solidFill>
                <a:prstClr val="black"/>
              </a:solidFill>
              <a:latin typeface="Huawei Sans" panose="020C0503030203020204" pitchFamily="34" charset="0"/>
            </a:endParaRPr>
          </a:p>
        </p:txBody>
      </p:sp>
      <p:sp>
        <p:nvSpPr>
          <p:cNvPr id="49" name="TextBox 32"/>
          <p:cNvSpPr txBox="1">
            <a:spLocks noChangeArrowheads="1"/>
          </p:cNvSpPr>
          <p:nvPr/>
        </p:nvSpPr>
        <p:spPr bwMode="auto">
          <a:xfrm>
            <a:off x="4646805" y="1697752"/>
            <a:ext cx="1186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10.1.1.0/24</a:t>
            </a:r>
          </a:p>
          <a:p>
            <a:pPr fontAlgn="ctr"/>
            <a:r>
              <a:rPr lang="en-US" sz="1400" dirty="0" smtClean="0">
                <a:latin typeface="Huawei Sans" panose="020C0503030203020204" pitchFamily="34" charset="0"/>
              </a:rPr>
              <a:t>10.1.2.0/24</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p>
          <a:p>
            <a:pPr fontAlgn="ctr"/>
            <a:r>
              <a:rPr lang="en-US" sz="1400" dirty="0" smtClean="0">
                <a:latin typeface="Huawei Sans" panose="020C0503030203020204" pitchFamily="34" charset="0"/>
              </a:rPr>
              <a:t>10.1.10.0/24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1563702" y="2600695"/>
            <a:ext cx="814647" cy="307777"/>
          </a:xfrm>
          <a:prstGeom prst="rect">
            <a:avLst/>
          </a:prstGeom>
        </p:spPr>
        <p:txBody>
          <a:bodyPr wrap="none">
            <a:spAutoFit/>
          </a:bodyPr>
          <a:lstStyle/>
          <a:p>
            <a:pPr fontAlgn="ctr"/>
            <a:r>
              <a:rPr lang="en-US" sz="1400" dirty="0" smtClean="0">
                <a:latin typeface="Huawei Sans" panose="020C0503030203020204" pitchFamily="34" charset="0"/>
              </a:rPr>
              <a:t>12.1.1.1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连接符 35"/>
          <p:cNvCxnSpPr>
            <a:stCxn id="38" idx="3"/>
          </p:cNvCxnSpPr>
          <p:nvPr/>
        </p:nvCxnSpPr>
        <p:spPr bwMode="auto">
          <a:xfrm flipV="1">
            <a:off x="4382796" y="2578101"/>
            <a:ext cx="269089" cy="1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651885" y="206141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a:stCxn id="39" idx="3"/>
            <a:endCxn id="38" idx="1"/>
          </p:cNvCxnSpPr>
          <p:nvPr/>
        </p:nvCxnSpPr>
        <p:spPr bwMode="auto">
          <a:xfrm>
            <a:off x="1612502" y="2578211"/>
            <a:ext cx="216010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9" name="TextBox 8"/>
          <p:cNvSpPr txBox="1">
            <a:spLocks noChangeArrowheads="1"/>
          </p:cNvSpPr>
          <p:nvPr/>
        </p:nvSpPr>
        <p:spPr bwMode="auto">
          <a:xfrm>
            <a:off x="3817054" y="2020143"/>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RTB</a:t>
            </a:r>
            <a:endParaRPr lang="en-US" sz="1400" b="1" dirty="0">
              <a:solidFill>
                <a:prstClr val="black"/>
              </a:solidFill>
              <a:latin typeface="Huawei Sans" panose="020C0503030203020204" pitchFamily="34" charset="0"/>
            </a:endParaRPr>
          </a:p>
        </p:txBody>
      </p:sp>
      <p:sp>
        <p:nvSpPr>
          <p:cNvPr id="61" name="矩形 60"/>
          <p:cNvSpPr/>
          <p:nvPr/>
        </p:nvSpPr>
        <p:spPr>
          <a:xfrm>
            <a:off x="2999867" y="2281915"/>
            <a:ext cx="814647" cy="307777"/>
          </a:xfrm>
          <a:prstGeom prst="rect">
            <a:avLst/>
          </a:prstGeom>
        </p:spPr>
        <p:txBody>
          <a:bodyPr wrap="none">
            <a:spAutoFit/>
          </a:bodyPr>
          <a:lstStyle/>
          <a:p>
            <a:pPr fontAlgn="ctr"/>
            <a:r>
              <a:rPr lang="en-US" sz="1400" dirty="0" smtClean="0">
                <a:latin typeface="Huawei Sans" panose="020C0503030203020204" pitchFamily="34" charset="0"/>
              </a:rPr>
              <a:t>12.1.1.2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矩形 61"/>
          <p:cNvSpPr/>
          <p:nvPr/>
        </p:nvSpPr>
        <p:spPr>
          <a:xfrm>
            <a:off x="587388" y="3887362"/>
            <a:ext cx="4139732" cy="346698"/>
          </a:xfrm>
          <a:prstGeom prst="rect">
            <a:avLst/>
          </a:prstGeom>
          <a:solidFill>
            <a:srgbClr val="00B0F0">
              <a:alpha val="5000"/>
            </a:srgbClr>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10.1.0.0 16 12.1.1.2</a:t>
            </a:r>
            <a:endParaRPr lang="en-US" sz="1400" b="1" dirty="0">
              <a:solidFill>
                <a:prstClr val="black"/>
              </a:solidFill>
              <a:latin typeface="Huawei Sans" panose="020C0503030203020204" pitchFamily="34" charset="0"/>
            </a:endParaRPr>
          </a:p>
        </p:txBody>
      </p:sp>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72609" y="2328589"/>
            <a:ext cx="610187" cy="499244"/>
          </a:xfrm>
          <a:prstGeom prst="rect">
            <a:avLst/>
          </a:prstGeom>
          <a:noFill/>
        </p:spPr>
      </p:pic>
      <p:pic>
        <p:nvPicPr>
          <p:cNvPr id="3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02315" y="2328589"/>
            <a:ext cx="610187" cy="499244"/>
          </a:xfrm>
          <a:prstGeom prst="rect">
            <a:avLst/>
          </a:prstGeom>
          <a:noFill/>
        </p:spPr>
      </p:pic>
      <p:sp>
        <p:nvSpPr>
          <p:cNvPr id="41" name="下箭头 63"/>
          <p:cNvSpPr/>
          <p:nvPr/>
        </p:nvSpPr>
        <p:spPr>
          <a:xfrm rot="10800000" flipV="1">
            <a:off x="767408" y="2847130"/>
            <a:ext cx="1080000" cy="10068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圆角矩形 41"/>
          <p:cNvSpPr/>
          <p:nvPr/>
        </p:nvSpPr>
        <p:spPr>
          <a:xfrm>
            <a:off x="587388" y="4603237"/>
            <a:ext cx="4139732" cy="1370843"/>
          </a:xfrm>
          <a:prstGeom prst="roundRect">
            <a:avLst>
              <a:gd name="adj" fmla="val 2303"/>
            </a:avLst>
          </a:prstGeom>
          <a:solidFill>
            <a:srgbClr val="FFFFCC"/>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smtClean="0">
                <a:solidFill>
                  <a:schemeClr val="tx1"/>
                </a:solidFill>
                <a:latin typeface="Huawei Sans" panose="020C0503030203020204" pitchFamily="34" charset="0"/>
              </a:rPr>
              <a:t>On RTA, configure static routes to the directly connected network segments 10.1.1.0/24, 10.1.2.0/24, ..., and 10.1.10.0/24 of RTB, with the same next hop. Therefore, these routes can be summarized into one route.</a:t>
            </a: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3" name="直接箭头连接符 42"/>
          <p:cNvCxnSpPr>
            <a:stCxn id="62" idx="2"/>
            <a:endCxn id="42" idx="0"/>
          </p:cNvCxnSpPr>
          <p:nvPr/>
        </p:nvCxnSpPr>
        <p:spPr>
          <a:xfrm>
            <a:off x="2657254" y="4234060"/>
            <a:ext cx="0" cy="36917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137887" y="2061416"/>
            <a:ext cx="5608026" cy="3744615"/>
          </a:xfrm>
          <a:prstGeom prst="rect">
            <a:avLst/>
          </a:prstGeom>
        </p:spPr>
        <p:txBody>
          <a:bodyPr wrap="square">
            <a:spAutoFit/>
          </a:bodyPr>
          <a:lstStyle/>
          <a:p>
            <a:pPr marL="265113" lvl="0" indent="-265113"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Route summarization is an approach of summarizing routes with the same prefix into one summary route to minimize the IP routing table size and improve device resource usage.</a:t>
            </a:r>
            <a:endParaRPr lang="en-US" altLang="zh-CN" sz="1600" dirty="0" smtClean="0">
              <a:latin typeface="Huawei Sans" panose="020C0503030203020204" pitchFamily="34" charset="0"/>
            </a:endParaRPr>
          </a:p>
          <a:p>
            <a:pPr marL="265113" lvl="0" indent="-265113"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Route summarization uses CIDR to summarize network segments with the same prefix into a single one.</a:t>
            </a:r>
            <a:endParaRPr lang="en-US" altLang="zh-CN" sz="1600" dirty="0" smtClean="0">
              <a:latin typeface="Huawei Sans" panose="020C0503030203020204" pitchFamily="34" charset="0"/>
            </a:endParaRPr>
          </a:p>
          <a:p>
            <a:pPr marL="265113" lvl="0" indent="-265113"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The routes before being summarized are known as specific routes, and the routes created after summarization are known as summarized routes or summary routes.</a:t>
            </a:r>
            <a:endParaRPr lang="en-US" altLang="zh-CN" sz="1600" dirty="0" smtClean="0">
              <a:latin typeface="Huawei Sans" panose="020C0503030203020204" pitchFamily="34" charset="0"/>
            </a:endParaRPr>
          </a:p>
        </p:txBody>
      </p:sp>
      <p:grpSp>
        <p:nvGrpSpPr>
          <p:cNvPr id="23" name="组合 22"/>
          <p:cNvGrpSpPr/>
          <p:nvPr/>
        </p:nvGrpSpPr>
        <p:grpSpPr>
          <a:xfrm>
            <a:off x="7281455" y="88416"/>
            <a:ext cx="4790970" cy="376920"/>
            <a:chOff x="6713130" y="301761"/>
            <a:chExt cx="4790970" cy="376920"/>
          </a:xfrm>
        </p:grpSpPr>
        <p:sp>
          <p:nvSpPr>
            <p:cNvPr id="24" name="五边形 23"/>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燕尾形 24"/>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燕尾形 28"/>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30" name="燕尾形 29"/>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16071965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8148228" y="1258472"/>
            <a:ext cx="1656184"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矩形 28"/>
          <p:cNvSpPr/>
          <p:nvPr/>
        </p:nvSpPr>
        <p:spPr bwMode="auto">
          <a:xfrm>
            <a:off x="1523492" y="1258472"/>
            <a:ext cx="6588732" cy="2521820"/>
          </a:xfrm>
          <a:prstGeom prst="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矩形 29"/>
          <p:cNvSpPr/>
          <p:nvPr/>
        </p:nvSpPr>
        <p:spPr>
          <a:xfrm>
            <a:off x="4547616" y="3393327"/>
            <a:ext cx="2013335" cy="338554"/>
          </a:xfrm>
          <a:prstGeom prst="rect">
            <a:avLst/>
          </a:prstGeom>
        </p:spPr>
        <p:txBody>
          <a:bodyPr wrap="square">
            <a:spAutoFit/>
          </a:bodyPr>
          <a:lstStyle/>
          <a:p>
            <a:pPr algn="ctr" fontAlgn="ctr"/>
            <a:r>
              <a:rPr lang="en-US" sz="1600" b="1" dirty="0" smtClean="0">
                <a:latin typeface="Huawei Sans" panose="020C0503030203020204" pitchFamily="34" charset="0"/>
              </a:rPr>
              <a:t>Network address</a:t>
            </a:r>
            <a:endParaRPr lang="en-US" sz="1600" b="1" dirty="0">
              <a:latin typeface="Huawei Sans" panose="020C0503030203020204" pitchFamily="34" charset="0"/>
            </a:endParaRPr>
          </a:p>
        </p:txBody>
      </p:sp>
      <p:sp>
        <p:nvSpPr>
          <p:cNvPr id="2" name="标题 1"/>
          <p:cNvSpPr>
            <a:spLocks noGrp="1"/>
          </p:cNvSpPr>
          <p:nvPr>
            <p:ph type="title"/>
          </p:nvPr>
        </p:nvSpPr>
        <p:spPr/>
        <p:txBody>
          <a:bodyPr/>
          <a:lstStyle/>
          <a:p>
            <a:r>
              <a:rPr lang="en-US" smtClean="0"/>
              <a:t>Summarization and Calculation</a:t>
            </a:r>
            <a:endParaRPr lang="en-US" altLang="zh-CN" dirty="0">
              <a:sym typeface="Huawei Sans" panose="020C0503030203020204" pitchFamily="34" charset="0"/>
            </a:endParaRPr>
          </a:p>
        </p:txBody>
      </p:sp>
      <p:sp>
        <p:nvSpPr>
          <p:cNvPr id="8" name="文本框 7"/>
          <p:cNvSpPr txBox="1"/>
          <p:nvPr/>
        </p:nvSpPr>
        <p:spPr bwMode="auto">
          <a:xfrm>
            <a:off x="628073" y="4717271"/>
            <a:ext cx="10935854" cy="15700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marL="265113" indent="-265113" algn="just"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To summarize routes to multiple continuous network segments into one summary route that just includes these network segments, ensure that the mask length of the summary route is as long as possible.</a:t>
            </a:r>
            <a:endParaRPr lang="en-US" altLang="zh-CN" sz="1600" dirty="0" smtClean="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265113" indent="-265113" algn="just" defTabSz="914034" fontAlgn="ctr">
              <a:lnSpc>
                <a:spcPct val="140000"/>
              </a:lnSpc>
              <a:spcBef>
                <a:spcPts val="792"/>
              </a:spcBef>
              <a:spcAft>
                <a:spcPct val="0"/>
              </a:spcAft>
              <a:buSzPct val="100000"/>
              <a:buFont typeface="Arial" panose="020B0604020202020204" pitchFamily="34" charset="0"/>
              <a:buChar char="•"/>
            </a:pPr>
            <a:r>
              <a:rPr lang="en-US" sz="1600" dirty="0" smtClean="0">
                <a:latin typeface="Huawei Sans" panose="020C0503030203020204" pitchFamily="34" charset="0"/>
              </a:rPr>
              <a:t>The key to achieve this is to convert the destination addresses of specific routes into binary numbers and then find out the identical bits in these binary numbers.</a:t>
            </a:r>
            <a:endParaRPr lang="en-US" altLang="zh-CN" sz="1600" dirty="0">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
        <p:nvSpPr>
          <p:cNvPr id="9" name="Rectangle 5"/>
          <p:cNvSpPr/>
          <p:nvPr/>
        </p:nvSpPr>
        <p:spPr>
          <a:xfrm>
            <a:off x="1594177" y="1780130"/>
            <a:ext cx="1657508" cy="338554"/>
          </a:xfrm>
          <a:prstGeom prst="rect">
            <a:avLst/>
          </a:prstGeom>
        </p:spPr>
        <p:txBody>
          <a:bodyPr wrap="square">
            <a:spAutoFit/>
          </a:bodyPr>
          <a:lstStyle/>
          <a:p>
            <a:pPr algn="r" fontAlgn="ctr"/>
            <a:r>
              <a:rPr lang="en-US" sz="1600" dirty="0" smtClean="0">
                <a:latin typeface="Huawei Sans" panose="020C0503030203020204" pitchFamily="34" charset="0"/>
              </a:rPr>
              <a:t>192.168.1.0/24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0" name="Table 37"/>
          <p:cNvGraphicFramePr>
            <a:graphicFrameLocks noGrp="1"/>
          </p:cNvGraphicFramePr>
          <p:nvPr>
            <p:extLst/>
          </p:nvPr>
        </p:nvGraphicFramePr>
        <p:xfrm>
          <a:off x="3358492" y="1772091"/>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1" name="Table 38"/>
          <p:cNvGraphicFramePr>
            <a:graphicFrameLocks noGrp="1"/>
          </p:cNvGraphicFramePr>
          <p:nvPr>
            <p:extLst/>
          </p:nvPr>
        </p:nvGraphicFramePr>
        <p:xfrm>
          <a:off x="4979876" y="1772091"/>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2" name="Table 39"/>
          <p:cNvGraphicFramePr>
            <a:graphicFrameLocks noGrp="1"/>
          </p:cNvGraphicFramePr>
          <p:nvPr>
            <p:extLst/>
          </p:nvPr>
        </p:nvGraphicFramePr>
        <p:xfrm>
          <a:off x="6564052" y="1772091"/>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3" name="Table 40"/>
          <p:cNvGraphicFramePr>
            <a:graphicFrameLocks noGrp="1"/>
          </p:cNvGraphicFramePr>
          <p:nvPr>
            <p:extLst/>
          </p:nvPr>
        </p:nvGraphicFramePr>
        <p:xfrm>
          <a:off x="8168988" y="1772091"/>
          <a:ext cx="147008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65100">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4" name="Rectangle 41"/>
          <p:cNvSpPr/>
          <p:nvPr/>
        </p:nvSpPr>
        <p:spPr>
          <a:xfrm>
            <a:off x="1594177" y="2412142"/>
            <a:ext cx="1657507" cy="338554"/>
          </a:xfrm>
          <a:prstGeom prst="rect">
            <a:avLst/>
          </a:prstGeom>
        </p:spPr>
        <p:txBody>
          <a:bodyPr wrap="square">
            <a:spAutoFit/>
          </a:bodyPr>
          <a:lstStyle/>
          <a:p>
            <a:pPr algn="r" fontAlgn="ctr"/>
            <a:r>
              <a:rPr lang="en-US" sz="1600" dirty="0" smtClean="0">
                <a:latin typeface="Huawei Sans" panose="020C0503030203020204" pitchFamily="34" charset="0"/>
              </a:rPr>
              <a:t>192.168.2.0/24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15" name="Table 42"/>
          <p:cNvGraphicFramePr>
            <a:graphicFrameLocks noGrp="1"/>
          </p:cNvGraphicFramePr>
          <p:nvPr>
            <p:extLst/>
          </p:nvPr>
        </p:nvGraphicFramePr>
        <p:xfrm>
          <a:off x="3358492" y="2404103"/>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6" name="Table 43"/>
          <p:cNvGraphicFramePr>
            <a:graphicFrameLocks noGrp="1"/>
          </p:cNvGraphicFramePr>
          <p:nvPr>
            <p:extLst/>
          </p:nvPr>
        </p:nvGraphicFramePr>
        <p:xfrm>
          <a:off x="4979876" y="24041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7" name="Table 44"/>
          <p:cNvGraphicFramePr>
            <a:graphicFrameLocks noGrp="1"/>
          </p:cNvGraphicFramePr>
          <p:nvPr>
            <p:extLst/>
          </p:nvPr>
        </p:nvGraphicFramePr>
        <p:xfrm>
          <a:off x="6564052" y="24041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0</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18" name="Table 45"/>
          <p:cNvGraphicFramePr>
            <a:graphicFrameLocks noGrp="1"/>
          </p:cNvGraphicFramePr>
          <p:nvPr>
            <p:extLst/>
          </p:nvPr>
        </p:nvGraphicFramePr>
        <p:xfrm>
          <a:off x="8168988" y="24041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9" name="Rectangle 46"/>
          <p:cNvSpPr/>
          <p:nvPr/>
        </p:nvSpPr>
        <p:spPr>
          <a:xfrm>
            <a:off x="1594177" y="3030707"/>
            <a:ext cx="1657507" cy="338554"/>
          </a:xfrm>
          <a:prstGeom prst="rect">
            <a:avLst/>
          </a:prstGeom>
        </p:spPr>
        <p:txBody>
          <a:bodyPr wrap="square">
            <a:spAutoFit/>
          </a:bodyPr>
          <a:lstStyle/>
          <a:p>
            <a:pPr algn="r" fontAlgn="ctr"/>
            <a:r>
              <a:rPr lang="en-US" sz="1600" dirty="0" smtClean="0">
                <a:latin typeface="Huawei Sans" panose="020C0503030203020204" pitchFamily="34" charset="0"/>
              </a:rPr>
              <a:t>192.168.3.0/24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20" name="Table 47"/>
          <p:cNvGraphicFramePr>
            <a:graphicFrameLocks noGrp="1"/>
          </p:cNvGraphicFramePr>
          <p:nvPr>
            <p:extLst/>
          </p:nvPr>
        </p:nvGraphicFramePr>
        <p:xfrm>
          <a:off x="3358492" y="3022668"/>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1" name="Table 48"/>
          <p:cNvGraphicFramePr>
            <a:graphicFrameLocks noGrp="1"/>
          </p:cNvGraphicFramePr>
          <p:nvPr>
            <p:extLst/>
          </p:nvPr>
        </p:nvGraphicFramePr>
        <p:xfrm>
          <a:off x="4979876" y="3022668"/>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2" name="Table 49"/>
          <p:cNvGraphicFramePr>
            <a:graphicFrameLocks noGrp="1"/>
          </p:cNvGraphicFramePr>
          <p:nvPr>
            <p:extLst/>
          </p:nvPr>
        </p:nvGraphicFramePr>
        <p:xfrm>
          <a:off x="6564052" y="3022668"/>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23" name="Table 50"/>
          <p:cNvGraphicFramePr>
            <a:graphicFrameLocks noGrp="1"/>
          </p:cNvGraphicFramePr>
          <p:nvPr>
            <p:extLst/>
          </p:nvPr>
        </p:nvGraphicFramePr>
        <p:xfrm>
          <a:off x="8168988" y="3022668"/>
          <a:ext cx="147008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65100">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24" name="Rectangle 62"/>
          <p:cNvSpPr/>
          <p:nvPr/>
        </p:nvSpPr>
        <p:spPr>
          <a:xfrm>
            <a:off x="3695680" y="1279976"/>
            <a:ext cx="626078" cy="412421"/>
          </a:xfrm>
          <a:prstGeom prst="rect">
            <a:avLst/>
          </a:prstGeom>
        </p:spPr>
        <p:txBody>
          <a:bodyPr wrap="square">
            <a:spAutoFit/>
          </a:bodyPr>
          <a:lstStyle/>
          <a:p>
            <a:pPr algn="ctr" fontAlgn="ctr">
              <a:lnSpc>
                <a:spcPct val="130000"/>
              </a:lnSpc>
            </a:pPr>
            <a:r>
              <a:rPr lang="en-US" sz="1600" b="1" dirty="0" smtClean="0">
                <a:solidFill>
                  <a:srgbClr val="EC7061"/>
                </a:solidFill>
                <a:latin typeface="Huawei Sans" panose="020C0503030203020204" pitchFamily="34" charset="0"/>
              </a:rPr>
              <a:t>192</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Rectangle 63"/>
          <p:cNvSpPr/>
          <p:nvPr/>
        </p:nvSpPr>
        <p:spPr>
          <a:xfrm>
            <a:off x="5351863" y="1279976"/>
            <a:ext cx="648072" cy="412421"/>
          </a:xfrm>
          <a:prstGeom prst="rect">
            <a:avLst/>
          </a:prstGeom>
        </p:spPr>
        <p:txBody>
          <a:bodyPr wrap="square">
            <a:spAutoFit/>
          </a:bodyPr>
          <a:lstStyle/>
          <a:p>
            <a:pPr algn="ctr" fontAlgn="ctr">
              <a:lnSpc>
                <a:spcPct val="130000"/>
              </a:lnSpc>
            </a:pPr>
            <a:r>
              <a:rPr lang="en-US" sz="1600" b="1" dirty="0" smtClean="0">
                <a:solidFill>
                  <a:srgbClr val="EC7061"/>
                </a:solidFill>
                <a:latin typeface="Huawei Sans" panose="020C0503030203020204" pitchFamily="34" charset="0"/>
              </a:rPr>
              <a:t>168</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ectangle 64"/>
          <p:cNvSpPr/>
          <p:nvPr/>
        </p:nvSpPr>
        <p:spPr>
          <a:xfrm>
            <a:off x="7116059" y="1279976"/>
            <a:ext cx="298480" cy="412421"/>
          </a:xfrm>
          <a:prstGeom prst="rect">
            <a:avLst/>
          </a:prstGeom>
        </p:spPr>
        <p:txBody>
          <a:bodyPr wrap="square">
            <a:spAutoFit/>
          </a:bodyPr>
          <a:lstStyle/>
          <a:p>
            <a:pPr algn="ctr" fontAlgn="ctr">
              <a:lnSpc>
                <a:spcPct val="130000"/>
              </a:lnSpc>
            </a:pPr>
            <a:r>
              <a:rPr lang="en-US" sz="1600" b="1" dirty="0" smtClean="0">
                <a:solidFill>
                  <a:srgbClr val="EC7061"/>
                </a:solidFill>
                <a:latin typeface="Huawei Sans" panose="020C0503030203020204" pitchFamily="34" charset="0"/>
              </a:rPr>
              <a:t>X </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Rectangle 65"/>
          <p:cNvSpPr/>
          <p:nvPr/>
        </p:nvSpPr>
        <p:spPr>
          <a:xfrm>
            <a:off x="8536868" y="1279976"/>
            <a:ext cx="298480" cy="412421"/>
          </a:xfrm>
          <a:prstGeom prst="rect">
            <a:avLst/>
          </a:prstGeom>
        </p:spPr>
        <p:txBody>
          <a:bodyPr wrap="square">
            <a:spAutoFit/>
          </a:bodyPr>
          <a:lstStyle/>
          <a:p>
            <a:pPr algn="ctr" fontAlgn="ctr">
              <a:lnSpc>
                <a:spcPct val="130000"/>
              </a:lnSpc>
            </a:pPr>
            <a:r>
              <a:rPr lang="en-US" sz="1600" b="1" dirty="0" smtClean="0">
                <a:solidFill>
                  <a:srgbClr val="EC7061"/>
                </a:solidFill>
                <a:latin typeface="Huawei Sans" panose="020C0503030203020204" pitchFamily="34" charset="0"/>
              </a:rPr>
              <a:t>0</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8148227" y="3393327"/>
            <a:ext cx="1587473" cy="338554"/>
          </a:xfrm>
          <a:prstGeom prst="rect">
            <a:avLst/>
          </a:prstGeom>
        </p:spPr>
        <p:txBody>
          <a:bodyPr wrap="square">
            <a:spAutoFit/>
          </a:bodyPr>
          <a:lstStyle/>
          <a:p>
            <a:pPr algn="ctr" fontAlgn="ctr"/>
            <a:r>
              <a:rPr lang="en-US" sz="1600" b="1" dirty="0" smtClean="0">
                <a:latin typeface="Huawei Sans" panose="020C0503030203020204" pitchFamily="34" charset="0"/>
              </a:rPr>
              <a:t>Host address</a:t>
            </a:r>
            <a:endParaRPr lang="en-US" sz="1600" b="1" dirty="0">
              <a:latin typeface="Huawei Sans" panose="020C0503030203020204" pitchFamily="34" charset="0"/>
            </a:endParaRPr>
          </a:p>
        </p:txBody>
      </p:sp>
      <p:cxnSp>
        <p:nvCxnSpPr>
          <p:cNvPr id="34" name="Straight Connector 8"/>
          <p:cNvCxnSpPr/>
          <p:nvPr/>
        </p:nvCxnSpPr>
        <p:spPr bwMode="auto">
          <a:xfrm>
            <a:off x="7680176" y="1223792"/>
            <a:ext cx="0" cy="277098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46" name="Rectangle 5"/>
          <p:cNvSpPr/>
          <p:nvPr/>
        </p:nvSpPr>
        <p:spPr>
          <a:xfrm>
            <a:off x="1594177" y="4283921"/>
            <a:ext cx="1681565" cy="412421"/>
          </a:xfrm>
          <a:prstGeom prst="rect">
            <a:avLst/>
          </a:prstGeom>
        </p:spPr>
        <p:txBody>
          <a:bodyPr wrap="square">
            <a:spAutoFit/>
          </a:bodyPr>
          <a:lstStyle/>
          <a:p>
            <a:pPr algn="r" fontAlgn="ctr">
              <a:lnSpc>
                <a:spcPct val="130000"/>
              </a:lnSpc>
            </a:pPr>
            <a:r>
              <a:rPr lang="en-US" sz="1600" dirty="0" smtClean="0">
                <a:latin typeface="Huawei Sans" panose="020C0503030203020204" pitchFamily="34" charset="0"/>
              </a:rPr>
              <a:t>192.168.0.0/22</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Table 37"/>
          <p:cNvGraphicFramePr>
            <a:graphicFrameLocks noGrp="1"/>
          </p:cNvGraphicFramePr>
          <p:nvPr>
            <p:extLst/>
          </p:nvPr>
        </p:nvGraphicFramePr>
        <p:xfrm>
          <a:off x="3382549" y="4275882"/>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48" name="Table 38"/>
          <p:cNvGraphicFramePr>
            <a:graphicFrameLocks noGrp="1"/>
          </p:cNvGraphicFramePr>
          <p:nvPr>
            <p:extLst/>
          </p:nvPr>
        </p:nvGraphicFramePr>
        <p:xfrm>
          <a:off x="5003933" y="4275882"/>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49" name="Table 39"/>
          <p:cNvGraphicFramePr>
            <a:graphicFrameLocks noGrp="1"/>
          </p:cNvGraphicFramePr>
          <p:nvPr>
            <p:extLst/>
          </p:nvPr>
        </p:nvGraphicFramePr>
        <p:xfrm>
          <a:off x="6588109" y="4275882"/>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0" name="Table 40"/>
          <p:cNvGraphicFramePr>
            <a:graphicFrameLocks noGrp="1"/>
          </p:cNvGraphicFramePr>
          <p:nvPr>
            <p:extLst/>
          </p:nvPr>
        </p:nvGraphicFramePr>
        <p:xfrm>
          <a:off x="8193045" y="4275882"/>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cxnSp>
        <p:nvCxnSpPr>
          <p:cNvPr id="57" name="Straight Connector 8"/>
          <p:cNvCxnSpPr/>
          <p:nvPr/>
        </p:nvCxnSpPr>
        <p:spPr bwMode="auto">
          <a:xfrm>
            <a:off x="7680176" y="4103901"/>
            <a:ext cx="0" cy="648072"/>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40" name="Right Arrow 157"/>
          <p:cNvSpPr/>
          <p:nvPr/>
        </p:nvSpPr>
        <p:spPr>
          <a:xfrm rot="5400000">
            <a:off x="5775262" y="3832010"/>
            <a:ext cx="339025"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2" name="组合 41"/>
          <p:cNvGrpSpPr/>
          <p:nvPr/>
        </p:nvGrpSpPr>
        <p:grpSpPr>
          <a:xfrm>
            <a:off x="7281455" y="88416"/>
            <a:ext cx="4790970" cy="376920"/>
            <a:chOff x="6713130" y="301761"/>
            <a:chExt cx="4790970" cy="376920"/>
          </a:xfrm>
        </p:grpSpPr>
        <p:sp>
          <p:nvSpPr>
            <p:cNvPr id="43" name="五边形 42"/>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燕尾形 43"/>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燕尾形 44"/>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51" name="燕尾形 50"/>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11337395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594800" y="452604"/>
            <a:ext cx="10154288" cy="640800"/>
          </a:xfrm>
        </p:spPr>
        <p:txBody>
          <a:bodyPr/>
          <a:lstStyle/>
          <a:p>
            <a:r>
              <a:rPr lang="en-US" dirty="0" smtClean="0"/>
              <a:t>Problems Caused by Route Summarization (1)</a:t>
            </a:r>
            <a:endParaRPr lang="en-US" altLang="zh-CN" dirty="0">
              <a:sym typeface="Huawei Sans" panose="020C0503030203020204" pitchFamily="34" charset="0"/>
            </a:endParaRPr>
          </a:p>
        </p:txBody>
      </p:sp>
      <p:sp>
        <p:nvSpPr>
          <p:cNvPr id="25" name="TextBox 8"/>
          <p:cNvSpPr txBox="1">
            <a:spLocks noChangeArrowheads="1"/>
          </p:cNvSpPr>
          <p:nvPr/>
        </p:nvSpPr>
        <p:spPr bwMode="auto">
          <a:xfrm>
            <a:off x="7356140" y="2935977"/>
            <a:ext cx="53251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RTA</a:t>
            </a:r>
            <a:endParaRPr lang="en-US" sz="1400" b="1" dirty="0">
              <a:solidFill>
                <a:prstClr val="black"/>
              </a:solidFill>
              <a:latin typeface="Huawei Sans" panose="020C0503030203020204" pitchFamily="34" charset="0"/>
            </a:endParaRPr>
          </a:p>
        </p:txBody>
      </p:sp>
      <p:sp>
        <p:nvSpPr>
          <p:cNvPr id="27" name="TextBox 32"/>
          <p:cNvSpPr txBox="1">
            <a:spLocks noChangeArrowheads="1"/>
          </p:cNvSpPr>
          <p:nvPr/>
        </p:nvSpPr>
        <p:spPr bwMode="auto">
          <a:xfrm>
            <a:off x="2323531" y="2778609"/>
            <a:ext cx="1186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10.1.1.0/24</a:t>
            </a:r>
          </a:p>
          <a:p>
            <a:pPr fontAlgn="ctr"/>
            <a:r>
              <a:rPr lang="en-US" sz="1400" dirty="0" smtClean="0">
                <a:latin typeface="Huawei Sans" panose="020C0503030203020204" pitchFamily="34" charset="0"/>
              </a:rPr>
              <a:t>10.1.2.0/24</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10.1.10.0/24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07777"/>
          </a:xfrm>
          <a:prstGeom prst="rect">
            <a:avLst/>
          </a:prstGeom>
        </p:spPr>
        <p:txBody>
          <a:bodyPr wrap="none">
            <a:spAutoFit/>
          </a:bodyPr>
          <a:lstStyle/>
          <a:p>
            <a:pPr fontAlgn="ctr"/>
            <a:r>
              <a:rPr lang="en-US" sz="1400" dirty="0" smtClean="0">
                <a:latin typeface="Huawei Sans" panose="020C0503030203020204" pitchFamily="34" charset="0"/>
              </a:rPr>
              <a:t>12.1.1.1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RTB</a:t>
            </a:r>
            <a:endParaRPr lang="en-US" sz="1400" b="1" dirty="0">
              <a:solidFill>
                <a:prstClr val="black"/>
              </a:solidFill>
              <a:latin typeface="Huawei Sans" panose="020C0503030203020204" pitchFamily="34" charset="0"/>
            </a:endParaRPr>
          </a:p>
        </p:txBody>
      </p:sp>
      <p:sp>
        <p:nvSpPr>
          <p:cNvPr id="36" name="矩形 35"/>
          <p:cNvSpPr/>
          <p:nvPr/>
        </p:nvSpPr>
        <p:spPr>
          <a:xfrm>
            <a:off x="6505489" y="3176972"/>
            <a:ext cx="814647" cy="307777"/>
          </a:xfrm>
          <a:prstGeom prst="rect">
            <a:avLst/>
          </a:prstGeom>
        </p:spPr>
        <p:txBody>
          <a:bodyPr wrap="none">
            <a:spAutoFit/>
          </a:bodyPr>
          <a:lstStyle/>
          <a:p>
            <a:pPr fontAlgn="ctr"/>
            <a:r>
              <a:rPr lang="en-US" sz="1400" dirty="0" smtClean="0">
                <a:latin typeface="Huawei Sans" panose="020C0503030203020204" pitchFamily="34" charset="0"/>
              </a:rPr>
              <a:t>12.1.1.2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10.1.0.0 16 12.1.1.1</a:t>
            </a:r>
            <a:endParaRPr lang="en-US" sz="1400" b="1" dirty="0">
              <a:solidFill>
                <a:prstClr val="black"/>
              </a:solidFill>
              <a:latin typeface="Huawei Sans" panose="020C0503030203020204" pitchFamily="34" charset="0"/>
            </a:endParaRPr>
          </a:p>
        </p:txBody>
      </p:sp>
      <p:sp>
        <p:nvSpPr>
          <p:cNvPr id="43" name="矩形 42"/>
          <p:cNvSpPr/>
          <p:nvPr/>
        </p:nvSpPr>
        <p:spPr>
          <a:xfrm>
            <a:off x="1667508" y="1876858"/>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[RTB]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0.0.0.0 0 12.1.1.2</a:t>
            </a:r>
            <a:endParaRPr lang="en-US" sz="1400" b="1" dirty="0">
              <a:solidFill>
                <a:prstClr val="black"/>
              </a:solidFill>
              <a:latin typeface="Huawei Sans" panose="020C0503030203020204" pitchFamily="34" charset="0"/>
            </a:endParaRP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椭圆 72"/>
          <p:cNvSpPr/>
          <p:nvPr/>
        </p:nvSpPr>
        <p:spPr bwMode="auto">
          <a:xfrm>
            <a:off x="5682690" y="4782292"/>
            <a:ext cx="591110" cy="567104"/>
          </a:xfrm>
          <a:custGeom>
            <a:avLst/>
            <a:gdLst>
              <a:gd name="connsiteX0" fmla="*/ 0 w 1152128"/>
              <a:gd name="connsiteY0" fmla="*/ 576064 h 1152128"/>
              <a:gd name="connsiteX1" fmla="*/ 576064 w 1152128"/>
              <a:gd name="connsiteY1" fmla="*/ 0 h 1152128"/>
              <a:gd name="connsiteX2" fmla="*/ 1152128 w 1152128"/>
              <a:gd name="connsiteY2" fmla="*/ 576064 h 1152128"/>
              <a:gd name="connsiteX3" fmla="*/ 576064 w 1152128"/>
              <a:gd name="connsiteY3" fmla="*/ 1152128 h 1152128"/>
              <a:gd name="connsiteX4" fmla="*/ 0 w 1152128"/>
              <a:gd name="connsiteY4" fmla="*/ 576064 h 1152128"/>
              <a:gd name="connsiteX0" fmla="*/ 1152128 w 1243568"/>
              <a:gd name="connsiteY0" fmla="*/ 576064 h 1152128"/>
              <a:gd name="connsiteX1" fmla="*/ 576064 w 1243568"/>
              <a:gd name="connsiteY1" fmla="*/ 1152128 h 1152128"/>
              <a:gd name="connsiteX2" fmla="*/ 0 w 1243568"/>
              <a:gd name="connsiteY2" fmla="*/ 576064 h 1152128"/>
              <a:gd name="connsiteX3" fmla="*/ 576064 w 1243568"/>
              <a:gd name="connsiteY3" fmla="*/ 0 h 1152128"/>
              <a:gd name="connsiteX4" fmla="*/ 1243568 w 1243568"/>
              <a:gd name="connsiteY4" fmla="*/ 667504 h 1152128"/>
              <a:gd name="connsiteX0" fmla="*/ 1152128 w 1152128"/>
              <a:gd name="connsiteY0" fmla="*/ 576064 h 1152128"/>
              <a:gd name="connsiteX1" fmla="*/ 576064 w 1152128"/>
              <a:gd name="connsiteY1" fmla="*/ 1152128 h 1152128"/>
              <a:gd name="connsiteX2" fmla="*/ 0 w 1152128"/>
              <a:gd name="connsiteY2" fmla="*/ 576064 h 1152128"/>
              <a:gd name="connsiteX3" fmla="*/ 576064 w 1152128"/>
              <a:gd name="connsiteY3" fmla="*/ 0 h 1152128"/>
            </a:gdLst>
            <a:ahLst/>
            <a:cxnLst>
              <a:cxn ang="0">
                <a:pos x="connsiteX0" y="connsiteY0"/>
              </a:cxn>
              <a:cxn ang="0">
                <a:pos x="connsiteX1" y="connsiteY1"/>
              </a:cxn>
              <a:cxn ang="0">
                <a:pos x="connsiteX2" y="connsiteY2"/>
              </a:cxn>
              <a:cxn ang="0">
                <a:pos x="connsiteX3" y="connsiteY3"/>
              </a:cxn>
            </a:cxnLst>
            <a:rect l="l" t="t" r="r" b="b"/>
            <a:pathLst>
              <a:path w="1152128" h="1152128">
                <a:moveTo>
                  <a:pt x="1152128" y="576064"/>
                </a:moveTo>
                <a:cubicBezTo>
                  <a:pt x="1152128" y="894215"/>
                  <a:pt x="894215" y="1152128"/>
                  <a:pt x="576064" y="1152128"/>
                </a:cubicBezTo>
                <a:cubicBezTo>
                  <a:pt x="257913" y="1152128"/>
                  <a:pt x="0" y="894215"/>
                  <a:pt x="0" y="576064"/>
                </a:cubicBezTo>
                <a:cubicBezTo>
                  <a:pt x="0" y="257913"/>
                  <a:pt x="257913" y="0"/>
                  <a:pt x="576064" y="0"/>
                </a:cubicBezTo>
              </a:path>
            </a:pathLst>
          </a:custGeom>
          <a:noFill/>
          <a:ln w="25400">
            <a:solidFill>
              <a:srgbClr val="00B0F0"/>
            </a:solidFill>
            <a:prstDash val="solid"/>
            <a:round/>
            <a:headEnd/>
            <a:tailEnd type="triangle" w="med" len="med"/>
          </a:ln>
        </p:spPr>
        <p:txBody>
          <a:bodyPr/>
          <a:lstStyle/>
          <a:p>
            <a:pP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bwMode="auto">
          <a:xfrm>
            <a:off x="5705514" y="4899839"/>
            <a:ext cx="707976" cy="2520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1" hangingPunct="1">
              <a:spcBef>
                <a:spcPct val="0"/>
              </a:spcBef>
              <a:spcAft>
                <a:spcPct val="0"/>
              </a:spcAft>
              <a:buClrTx/>
              <a:buSzTx/>
              <a:buFontTx/>
              <a:buNone/>
              <a:tabLst/>
            </a:pPr>
            <a:r>
              <a:rPr lang="en-US" sz="1400" dirty="0" smtClean="0">
                <a:solidFill>
                  <a:schemeClr val="tx1"/>
                </a:solidFill>
                <a:latin typeface="Huawei Sans" panose="020C0503030203020204" pitchFamily="34" charset="0"/>
              </a:rPr>
              <a:t>Loop</a:t>
            </a:r>
            <a:endParaRPr lang="en-US" sz="1400" dirty="0">
              <a:solidFill>
                <a:schemeClr val="tx1"/>
              </a:solidFill>
              <a:latin typeface="Huawei Sans" panose="020C0503030203020204" pitchFamily="34" charset="0"/>
            </a:endParaRPr>
          </a:p>
        </p:txBody>
      </p: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Routing Loop</a:t>
            </a:r>
            <a:endParaRPr lang="en-US" b="1" dirty="0">
              <a:solidFill>
                <a:prstClr val="white"/>
              </a:solidFill>
              <a:latin typeface="Huawei Sans" panose="020C0503030203020204" pitchFamily="34" charset="0"/>
            </a:endParaRPr>
          </a:p>
        </p:txBody>
      </p:sp>
      <p:pic>
        <p:nvPicPr>
          <p:cNvPr id="5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2" name="组合 71"/>
          <p:cNvGrpSpPr/>
          <p:nvPr/>
        </p:nvGrpSpPr>
        <p:grpSpPr>
          <a:xfrm>
            <a:off x="3721253" y="3980218"/>
            <a:ext cx="950897" cy="211345"/>
            <a:chOff x="1581141" y="2652592"/>
            <a:chExt cx="950897" cy="211345"/>
          </a:xfrm>
        </p:grpSpPr>
        <p:cxnSp>
          <p:nvCxnSpPr>
            <p:cNvPr id="81" name="直接箭头连接符 80"/>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73" name="矩形 72"/>
          <p:cNvSpPr/>
          <p:nvPr/>
        </p:nvSpPr>
        <p:spPr>
          <a:xfrm>
            <a:off x="2880621" y="4306800"/>
            <a:ext cx="2615503" cy="954107"/>
          </a:xfrm>
          <a:prstGeom prst="rect">
            <a:avLst/>
          </a:prstGeom>
        </p:spPr>
        <p:txBody>
          <a:bodyPr wrap="square">
            <a:spAutoFit/>
          </a:bodyPr>
          <a:lstStyle/>
          <a:p>
            <a:pPr defTabSz="801688" fontAlgn="ctr">
              <a:spcBef>
                <a:spcPct val="0"/>
              </a:spcBef>
              <a:buClr>
                <a:schemeClr val="bg1">
                  <a:lumMod val="50000"/>
                </a:schemeClr>
              </a:buClr>
              <a:buSzPct val="60000"/>
            </a:pPr>
            <a:r>
              <a:rPr lang="en-US" sz="1400" dirty="0" smtClean="0">
                <a:solidFill>
                  <a:srgbClr val="000000"/>
                </a:solidFill>
                <a:latin typeface="Huawei Sans" panose="020C0503030203020204" pitchFamily="34" charset="0"/>
              </a:rPr>
              <a:t>RTB receives traffic destined for 10.1.20.0/24 and forwards the traffic to RTA according to the default route.</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87" name="组合 86"/>
          <p:cNvGrpSpPr/>
          <p:nvPr/>
        </p:nvGrpSpPr>
        <p:grpSpPr>
          <a:xfrm flipH="1">
            <a:off x="7111626" y="4007456"/>
            <a:ext cx="982674" cy="211345"/>
            <a:chOff x="1581141" y="2652592"/>
            <a:chExt cx="950897" cy="211345"/>
          </a:xfrm>
        </p:grpSpPr>
        <p:cxnSp>
          <p:nvCxnSpPr>
            <p:cNvPr id="90" name="直接箭头连接符 89"/>
            <p:cNvCxnSpPr/>
            <p:nvPr/>
          </p:nvCxnSpPr>
          <p:spPr>
            <a:xfrm>
              <a:off x="1670996" y="2768525"/>
              <a:ext cx="861042"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1581141" y="2652592"/>
              <a:ext cx="211345" cy="211345"/>
            </a:xfrm>
            <a:prstGeom prst="ellipse">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endParaRPr lang="en-US" altLang="zh-CN" sz="105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88" name="矩形 87"/>
          <p:cNvSpPr/>
          <p:nvPr/>
        </p:nvSpPr>
        <p:spPr>
          <a:xfrm flipH="1">
            <a:off x="6600056" y="4271257"/>
            <a:ext cx="3117408" cy="954107"/>
          </a:xfrm>
          <a:prstGeom prst="rect">
            <a:avLst/>
          </a:prstGeom>
        </p:spPr>
        <p:txBody>
          <a:bodyPr wrap="square">
            <a:spAutoFit/>
          </a:bodyPr>
          <a:lstStyle/>
          <a:p>
            <a:pPr fontAlgn="ctr"/>
            <a:r>
              <a:rPr lang="en-US" sz="1400" dirty="0" smtClean="0">
                <a:latin typeface="Huawei Sans" panose="020C0503030203020204" pitchFamily="34" charset="0"/>
              </a:rPr>
              <a:t>Routes are summarized on RTA. Therefore, RTA forwards the traffic back to RTB according to the summary route to 10.1.0.0/16.</a:t>
            </a:r>
            <a:endParaRPr lang="en-US" altLang="zh-CN" sz="1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5" name="椭圆 94">
            <a:extLst>
              <a:ext uri="{FF2B5EF4-FFF2-40B4-BE49-F238E27FC236}">
                <a16:creationId xmlns:a16="http://schemas.microsoft.com/office/drawing/2014/main" xmlns="" id="{4C7C4E63-07F2-484E-A141-F01D18F8D379}"/>
              </a:ext>
            </a:extLst>
          </p:cNvPr>
          <p:cNvSpPr/>
          <p:nvPr/>
        </p:nvSpPr>
        <p:spPr>
          <a:xfrm>
            <a:off x="4133629" y="3784740"/>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1</a:t>
            </a:r>
            <a:endPar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椭圆 95">
            <a:extLst>
              <a:ext uri="{FF2B5EF4-FFF2-40B4-BE49-F238E27FC236}">
                <a16:creationId xmlns:a16="http://schemas.microsoft.com/office/drawing/2014/main" xmlns="" id="{352BCEB5-AB85-452D-9AB6-2AC4F744ED9C}"/>
              </a:ext>
            </a:extLst>
          </p:cNvPr>
          <p:cNvSpPr/>
          <p:nvPr/>
        </p:nvSpPr>
        <p:spPr>
          <a:xfrm>
            <a:off x="7448534" y="3787348"/>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2</a:t>
            </a:r>
            <a:endPar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椭圆 96">
            <a:extLst>
              <a:ext uri="{FF2B5EF4-FFF2-40B4-BE49-F238E27FC236}">
                <a16:creationId xmlns:a16="http://schemas.microsoft.com/office/drawing/2014/main" xmlns="" id="{0CA433C9-E4F6-43AA-A9E1-D899DC108CD8}"/>
              </a:ext>
            </a:extLst>
          </p:cNvPr>
          <p:cNvSpPr/>
          <p:nvPr/>
        </p:nvSpPr>
        <p:spPr>
          <a:xfrm>
            <a:off x="5843262" y="5442109"/>
            <a:ext cx="216000" cy="216000"/>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r>
              <a:rPr lang="en-US" sz="1400" b="1" dirty="0" smtClean="0">
                <a:solidFill>
                  <a:schemeClr val="bg1"/>
                </a:solidFill>
                <a:latin typeface="Huawei Sans" panose="020C0503030203020204" pitchFamily="34" charset="0"/>
              </a:rPr>
              <a:t>3</a:t>
            </a:r>
            <a:endParaRPr lang="en-US" altLang="zh-CN"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Internet</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0" name="组合 39"/>
          <p:cNvGrpSpPr/>
          <p:nvPr/>
        </p:nvGrpSpPr>
        <p:grpSpPr>
          <a:xfrm>
            <a:off x="7281455" y="88416"/>
            <a:ext cx="4790970" cy="376920"/>
            <a:chOff x="6713130" y="301761"/>
            <a:chExt cx="4790970" cy="376920"/>
          </a:xfrm>
        </p:grpSpPr>
        <p:sp>
          <p:nvSpPr>
            <p:cNvPr id="41" name="五边形 40"/>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燕尾形 50"/>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52" name="燕尾形 51"/>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42668864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594800" y="452604"/>
            <a:ext cx="10154288" cy="640800"/>
          </a:xfrm>
        </p:spPr>
        <p:txBody>
          <a:bodyPr/>
          <a:lstStyle/>
          <a:p>
            <a:r>
              <a:rPr lang="en-US" dirty="0" smtClean="0"/>
              <a:t>Problems Caused by </a:t>
            </a:r>
            <a:r>
              <a:rPr lang="en-US" altLang="zh-CN" dirty="0" smtClean="0"/>
              <a:t>Route Summarization (2)</a:t>
            </a:r>
            <a:endParaRPr lang="en-US" altLang="zh-CN" dirty="0">
              <a:sym typeface="Huawei Sans" panose="020C0503030203020204" pitchFamily="34" charset="0"/>
            </a:endParaRPr>
          </a:p>
        </p:txBody>
      </p:sp>
      <p:sp>
        <p:nvSpPr>
          <p:cNvPr id="25" name="TextBox 8"/>
          <p:cNvSpPr txBox="1">
            <a:spLocks noChangeArrowheads="1"/>
          </p:cNvSpPr>
          <p:nvPr/>
        </p:nvSpPr>
        <p:spPr bwMode="auto">
          <a:xfrm>
            <a:off x="7356140" y="2935977"/>
            <a:ext cx="532518"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RTA</a:t>
            </a:r>
            <a:endParaRPr lang="en-US" sz="1400" b="1" dirty="0">
              <a:solidFill>
                <a:prstClr val="black"/>
              </a:solidFill>
              <a:latin typeface="Huawei Sans" panose="020C0503030203020204" pitchFamily="34" charset="0"/>
            </a:endParaRPr>
          </a:p>
        </p:txBody>
      </p:sp>
      <p:sp>
        <p:nvSpPr>
          <p:cNvPr id="27" name="TextBox 32"/>
          <p:cNvSpPr txBox="1">
            <a:spLocks noChangeArrowheads="1"/>
          </p:cNvSpPr>
          <p:nvPr/>
        </p:nvSpPr>
        <p:spPr bwMode="auto">
          <a:xfrm>
            <a:off x="2323531" y="2723745"/>
            <a:ext cx="118654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10.1.1.0/24</a:t>
            </a:r>
          </a:p>
          <a:p>
            <a:pPr fontAlgn="ctr"/>
            <a:r>
              <a:rPr lang="en-US" sz="1400" dirty="0" smtClean="0">
                <a:latin typeface="Huawei Sans" panose="020C0503030203020204" pitchFamily="34" charset="0"/>
              </a:rPr>
              <a:t>10.1.2.0/24</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p>
          <a:p>
            <a:pPr algn="ctr" fontAlgn="ctr"/>
            <a:r>
              <a:rPr lang="en-US" sz="1400" dirty="0" smtClean="0">
                <a:latin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10.1.10.0/24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4559798" y="3494246"/>
            <a:ext cx="814647" cy="307777"/>
          </a:xfrm>
          <a:prstGeom prst="rect">
            <a:avLst/>
          </a:prstGeom>
        </p:spPr>
        <p:txBody>
          <a:bodyPr wrap="none">
            <a:spAutoFit/>
          </a:bodyPr>
          <a:lstStyle/>
          <a:p>
            <a:pPr fontAlgn="ctr"/>
            <a:r>
              <a:rPr lang="en-US" sz="1400" dirty="0" smtClean="0">
                <a:latin typeface="Huawei Sans" panose="020C0503030203020204" pitchFamily="34" charset="0"/>
              </a:rPr>
              <a:t>12.1.1.1</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9" name="直接连接符 28"/>
          <p:cNvCxnSpPr/>
          <p:nvPr/>
        </p:nvCxnSpPr>
        <p:spPr bwMode="auto">
          <a:xfrm flipH="1">
            <a:off x="3503712" y="3501008"/>
            <a:ext cx="46522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503712" y="2852936"/>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60" idx="1"/>
            <a:endCxn id="56" idx="3"/>
          </p:cNvCxnSpPr>
          <p:nvPr/>
        </p:nvCxnSpPr>
        <p:spPr bwMode="auto">
          <a:xfrm flipH="1">
            <a:off x="4579120" y="3483463"/>
            <a:ext cx="27276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8"/>
          <p:cNvSpPr txBox="1">
            <a:spLocks noChangeArrowheads="1"/>
          </p:cNvSpPr>
          <p:nvPr/>
        </p:nvSpPr>
        <p:spPr bwMode="auto">
          <a:xfrm>
            <a:off x="4007768" y="2935977"/>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RTB</a:t>
            </a:r>
            <a:endParaRPr lang="en-US" sz="1400" b="1" dirty="0">
              <a:solidFill>
                <a:prstClr val="black"/>
              </a:solidFill>
              <a:latin typeface="Huawei Sans" panose="020C0503030203020204" pitchFamily="34" charset="0"/>
            </a:endParaRPr>
          </a:p>
        </p:txBody>
      </p:sp>
      <p:sp>
        <p:nvSpPr>
          <p:cNvPr id="36" name="矩形 35"/>
          <p:cNvSpPr/>
          <p:nvPr/>
        </p:nvSpPr>
        <p:spPr>
          <a:xfrm>
            <a:off x="6505489" y="3176972"/>
            <a:ext cx="814647" cy="307777"/>
          </a:xfrm>
          <a:prstGeom prst="rect">
            <a:avLst/>
          </a:prstGeom>
        </p:spPr>
        <p:txBody>
          <a:bodyPr wrap="none">
            <a:spAutoFit/>
          </a:bodyPr>
          <a:lstStyle/>
          <a:p>
            <a:pPr fontAlgn="ctr"/>
            <a:r>
              <a:rPr lang="en-US" sz="1400" dirty="0" smtClean="0">
                <a:latin typeface="Huawei Sans" panose="020C0503030203020204" pitchFamily="34" charset="0"/>
              </a:rPr>
              <a:t>12.1.1.2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6600056" y="1876858"/>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10.1.0.0 16 12.1.1.1</a:t>
            </a:r>
            <a:endParaRPr lang="en-US" sz="1400" b="1" dirty="0">
              <a:solidFill>
                <a:prstClr val="black"/>
              </a:solidFill>
              <a:latin typeface="Huawei Sans" panose="020C0503030203020204" pitchFamily="34" charset="0"/>
            </a:endParaRPr>
          </a:p>
        </p:txBody>
      </p:sp>
      <p:sp>
        <p:nvSpPr>
          <p:cNvPr id="43" name="矩形 42"/>
          <p:cNvSpPr/>
          <p:nvPr/>
        </p:nvSpPr>
        <p:spPr>
          <a:xfrm>
            <a:off x="1667508" y="1876858"/>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[RTB]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0.0.0.0 0 12.1.1.2</a:t>
            </a:r>
            <a:endParaRPr lang="en-US" sz="1400" b="1" dirty="0">
              <a:solidFill>
                <a:prstClr val="black"/>
              </a:solidFill>
              <a:latin typeface="Huawei Sans" panose="020C0503030203020204" pitchFamily="34" charset="0"/>
            </a:endParaRPr>
          </a:p>
        </p:txBody>
      </p:sp>
      <p:cxnSp>
        <p:nvCxnSpPr>
          <p:cNvPr id="59" name="直接连接符 58"/>
          <p:cNvCxnSpPr/>
          <p:nvPr/>
        </p:nvCxnSpPr>
        <p:spPr bwMode="auto">
          <a:xfrm flipH="1" flipV="1">
            <a:off x="7907509" y="3471707"/>
            <a:ext cx="528751" cy="171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6" name="圆角矩形 75"/>
          <p:cNvSpPr/>
          <p:nvPr/>
        </p:nvSpPr>
        <p:spPr>
          <a:xfrm>
            <a:off x="891266" y="1668613"/>
            <a:ext cx="10576834" cy="469422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just"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圆角矩形 75"/>
          <p:cNvSpPr/>
          <p:nvPr/>
        </p:nvSpPr>
        <p:spPr>
          <a:xfrm>
            <a:off x="888548" y="1233488"/>
            <a:ext cx="10604353"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Solution for Preventing Routing Loops</a:t>
            </a:r>
            <a:endParaRPr lang="en-US" b="1" dirty="0">
              <a:solidFill>
                <a:prstClr val="white"/>
              </a:solidFill>
              <a:latin typeface="Huawei Sans" panose="020C0503030203020204" pitchFamily="34" charset="0"/>
            </a:endParaRPr>
          </a:p>
        </p:txBody>
      </p:sp>
      <p:pic>
        <p:nvPicPr>
          <p:cNvPr id="5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968933" y="3233841"/>
            <a:ext cx="610187" cy="499244"/>
          </a:xfrm>
          <a:prstGeom prst="rect">
            <a:avLst/>
          </a:prstGeom>
          <a:noFill/>
        </p:spPr>
      </p:pic>
      <p:pic>
        <p:nvPicPr>
          <p:cNvPr id="6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7306753" y="3233841"/>
            <a:ext cx="610187" cy="499244"/>
          </a:xfrm>
          <a:prstGeom prst="rect">
            <a:avLst/>
          </a:prstGeom>
          <a:noFill/>
        </p:spPr>
      </p:pic>
      <p:sp>
        <p:nvSpPr>
          <p:cNvPr id="61" name="Freeform 159"/>
          <p:cNvSpPr/>
          <p:nvPr/>
        </p:nvSpPr>
        <p:spPr>
          <a:xfrm flipH="1">
            <a:off x="8364252" y="3068960"/>
            <a:ext cx="1101795" cy="57594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Freeform 67"/>
          <p:cNvSpPr/>
          <p:nvPr/>
        </p:nvSpPr>
        <p:spPr>
          <a:xfrm rot="17268770" flipV="1">
            <a:off x="3766728" y="2345389"/>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0" name="Freeform 67"/>
          <p:cNvSpPr/>
          <p:nvPr/>
        </p:nvSpPr>
        <p:spPr>
          <a:xfrm rot="16460349">
            <a:off x="7329915" y="2390131"/>
            <a:ext cx="941388" cy="685869"/>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508268" y="3248980"/>
            <a:ext cx="832279"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Internet</a:t>
            </a:r>
            <a:endParaRPr lang="en-US" altLang="zh-CN" sz="14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矩形 39"/>
          <p:cNvSpPr/>
          <p:nvPr/>
        </p:nvSpPr>
        <p:spPr>
          <a:xfrm>
            <a:off x="1667508" y="4760916"/>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[RTB]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10.1.0.0 16 0 NULL0</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 name="矩形 1"/>
          <p:cNvSpPr/>
          <p:nvPr/>
        </p:nvSpPr>
        <p:spPr>
          <a:xfrm>
            <a:off x="1606548" y="5253869"/>
            <a:ext cx="4654552" cy="652486"/>
          </a:xfrm>
          <a:prstGeom prst="rect">
            <a:avLst/>
          </a:prstGeom>
        </p:spPr>
        <p:txBody>
          <a:bodyPr wrap="square">
            <a:spAutoFit/>
          </a:bodyPr>
          <a:lstStyle/>
          <a:p>
            <a:pPr marL="285750" lvl="0" indent="-285750" defTabSz="914400" fontAlgn="ctr">
              <a:lnSpc>
                <a:spcPct val="130000"/>
              </a:lnSpc>
              <a:buFont typeface="Arial" panose="020B0604020202020204" pitchFamily="34" charset="0"/>
              <a:buChar char="•"/>
            </a:pPr>
            <a:r>
              <a:rPr lang="en-US" sz="1400" dirty="0" smtClean="0">
                <a:latin typeface="Huawei Sans" panose="020C0503030203020204" pitchFamily="34" charset="0"/>
              </a:rPr>
              <a:t>Configure a route pointing to Null0 on RTB to prevent routing loops when summarizing routes.</a:t>
            </a:r>
            <a:endParaRPr lang="en-US" altLang="zh-CN" sz="1400" dirty="0">
              <a:latin typeface="Huawei Sans" panose="020C0503030203020204" pitchFamily="34" charset="0"/>
            </a:endParaRPr>
          </a:p>
        </p:txBody>
      </p:sp>
      <p:sp>
        <p:nvSpPr>
          <p:cNvPr id="30" name="下箭头 63"/>
          <p:cNvSpPr/>
          <p:nvPr/>
        </p:nvSpPr>
        <p:spPr>
          <a:xfrm>
            <a:off x="3968934" y="3990502"/>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1" name="组合 30"/>
          <p:cNvGrpSpPr/>
          <p:nvPr/>
        </p:nvGrpSpPr>
        <p:grpSpPr>
          <a:xfrm>
            <a:off x="7281455" y="88416"/>
            <a:ext cx="4790970" cy="376920"/>
            <a:chOff x="6713130" y="301761"/>
            <a:chExt cx="4790970" cy="376920"/>
          </a:xfrm>
        </p:grpSpPr>
        <p:sp>
          <p:nvSpPr>
            <p:cNvPr id="33" name="五边形 32"/>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燕尾形 37"/>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燕尾形 38"/>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41" name="燕尾形 40"/>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2960957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Accurate Route Summarization (1)</a:t>
            </a:r>
            <a:endParaRPr lang="en-US" altLang="zh-CN" dirty="0">
              <a:sym typeface="Huawei Sans" panose="020C0503030203020204" pitchFamily="34" charset="0"/>
            </a:endParaRPr>
          </a:p>
        </p:txBody>
      </p:sp>
      <p:sp>
        <p:nvSpPr>
          <p:cNvPr id="40" name="矩形 39"/>
          <p:cNvSpPr/>
          <p:nvPr/>
        </p:nvSpPr>
        <p:spPr>
          <a:xfrm>
            <a:off x="1750794" y="4272524"/>
            <a:ext cx="4139732"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dirty="0" smtClean="0">
                <a:solidFill>
                  <a:prstClr val="black"/>
                </a:solidFill>
                <a:latin typeface="Huawei Sans" panose="020C0503030203020204" pitchFamily="34" charset="0"/>
              </a:rPr>
              <a:t>[RTA] </a:t>
            </a: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172.16.0 16 10.0.0.2</a:t>
            </a:r>
            <a:endParaRPr lang="en-US" altLang="zh-CN" sz="1400" b="1" dirty="0">
              <a:solidFill>
                <a:prstClr val="black"/>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2" name="矩形 1"/>
          <p:cNvSpPr/>
          <p:nvPr/>
        </p:nvSpPr>
        <p:spPr>
          <a:xfrm>
            <a:off x="446088" y="4649805"/>
            <a:ext cx="10677319" cy="1600438"/>
          </a:xfrm>
          <a:prstGeom prst="rect">
            <a:avLst/>
          </a:prstGeom>
        </p:spPr>
        <p:txBody>
          <a:bodyPr wrap="square">
            <a:spAutoFit/>
          </a:bodyPr>
          <a:lstStyle/>
          <a:p>
            <a:pPr marL="265113" indent="-265113" algn="just" defTabSz="914400" fontAlgn="ctr">
              <a:lnSpc>
                <a:spcPct val="140000"/>
              </a:lnSpc>
              <a:buFont typeface="Arial" panose="020B0604020202020204" pitchFamily="34" charset="0"/>
              <a:buChar char="•"/>
            </a:pPr>
            <a:r>
              <a:rPr lang="en-US" sz="1400" dirty="0" smtClean="0">
                <a:latin typeface="Huawei Sans" panose="020C0503030203020204" pitchFamily="34" charset="0"/>
              </a:rPr>
              <a:t>To simplify the configuration, an administrator may configure a static summary route on RTA to allow RTA to reach network segments 172.16.1.0/24 to 172.16.31.0/24 of RTB. However, this summary route also includes the network segments of RTC. As a result, RTA forwards the traffic destined for network segments of RTC to RTB, causing data packet loss. This problem is caused by inaccurate route summarization. To resolve this problem, the summary route must be as accurate as possible; that is, it just covers all specific routes that are to be summarized, with no extra route included.</a:t>
            </a:r>
            <a:endParaRPr lang="en-US" altLang="zh-CN" sz="1400" dirty="0">
              <a:latin typeface="Huawei Sans" panose="020C0503030203020204" pitchFamily="34" charset="0"/>
            </a:endParaRPr>
          </a:p>
        </p:txBody>
      </p:sp>
      <p:grpSp>
        <p:nvGrpSpPr>
          <p:cNvPr id="5" name="组合 4"/>
          <p:cNvGrpSpPr/>
          <p:nvPr/>
        </p:nvGrpSpPr>
        <p:grpSpPr>
          <a:xfrm>
            <a:off x="3515567" y="2119201"/>
            <a:ext cx="610187" cy="814458"/>
            <a:chOff x="3510215" y="3201266"/>
            <a:chExt cx="610187" cy="814458"/>
          </a:xfrm>
        </p:grpSpPr>
        <p:pic>
          <p:nvPicPr>
            <p:cNvPr id="30"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510215" y="3516480"/>
              <a:ext cx="610187" cy="499244"/>
            </a:xfrm>
            <a:prstGeom prst="rect">
              <a:avLst/>
            </a:prstGeom>
            <a:noFill/>
          </p:spPr>
        </p:pic>
        <p:sp>
          <p:nvSpPr>
            <p:cNvPr id="33" name="TextBox 8"/>
            <p:cNvSpPr txBox="1">
              <a:spLocks noChangeArrowheads="1"/>
            </p:cNvSpPr>
            <p:nvPr/>
          </p:nvSpPr>
          <p:spPr bwMode="auto">
            <a:xfrm>
              <a:off x="3549049" y="320126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RTA</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 name="组合 3"/>
          <p:cNvGrpSpPr/>
          <p:nvPr/>
        </p:nvGrpSpPr>
        <p:grpSpPr>
          <a:xfrm>
            <a:off x="6199399" y="1316686"/>
            <a:ext cx="610187" cy="814458"/>
            <a:chOff x="5970294" y="1944760"/>
            <a:chExt cx="610187" cy="814458"/>
          </a:xfrm>
        </p:grpSpPr>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5970294" y="2259974"/>
              <a:ext cx="610187" cy="499244"/>
            </a:xfrm>
            <a:prstGeom prst="rect">
              <a:avLst/>
            </a:prstGeom>
            <a:noFill/>
          </p:spPr>
        </p:pic>
        <p:sp>
          <p:nvSpPr>
            <p:cNvPr id="39" name="TextBox 8"/>
            <p:cNvSpPr txBox="1">
              <a:spLocks noChangeArrowheads="1"/>
            </p:cNvSpPr>
            <p:nvPr/>
          </p:nvSpPr>
          <p:spPr bwMode="auto">
            <a:xfrm>
              <a:off x="6014739" y="1944760"/>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RTB</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3" name="组合 2"/>
          <p:cNvGrpSpPr/>
          <p:nvPr/>
        </p:nvGrpSpPr>
        <p:grpSpPr>
          <a:xfrm>
            <a:off x="6199399" y="2978281"/>
            <a:ext cx="610187" cy="814458"/>
            <a:chOff x="6014738" y="3540924"/>
            <a:chExt cx="610187" cy="814458"/>
          </a:xfrm>
        </p:grpSpPr>
        <p:pic>
          <p:nvPicPr>
            <p:cNvPr id="42"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6014738" y="3856138"/>
              <a:ext cx="610187" cy="499244"/>
            </a:xfrm>
            <a:prstGeom prst="rect">
              <a:avLst/>
            </a:prstGeom>
            <a:noFill/>
          </p:spPr>
        </p:pic>
        <p:sp>
          <p:nvSpPr>
            <p:cNvPr id="51" name="TextBox 8"/>
            <p:cNvSpPr txBox="1">
              <a:spLocks noChangeArrowheads="1"/>
            </p:cNvSpPr>
            <p:nvPr/>
          </p:nvSpPr>
          <p:spPr bwMode="auto">
            <a:xfrm>
              <a:off x="6059183" y="3540924"/>
              <a:ext cx="5212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ctr" latinLnBrk="0" hangingPunct="1">
                <a:buClrTx/>
                <a:buSzTx/>
                <a:buFontTx/>
                <a:buNone/>
                <a:tabLst/>
                <a:defRPr/>
              </a:pPr>
              <a:r>
                <a:rPr lang="en-US" sz="1400" b="1" dirty="0" smtClean="0">
                  <a:solidFill>
                    <a:prstClr val="black"/>
                  </a:solidFill>
                  <a:latin typeface="Huawei Sans" panose="020C0503030203020204" pitchFamily="34" charset="0"/>
                </a:rPr>
                <a:t>RTC</a:t>
              </a: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2" name="直接连接符 51"/>
          <p:cNvCxnSpPr>
            <a:stCxn id="38" idx="1"/>
            <a:endCxn id="30" idx="3"/>
          </p:cNvCxnSpPr>
          <p:nvPr/>
        </p:nvCxnSpPr>
        <p:spPr bwMode="auto">
          <a:xfrm flipH="1">
            <a:off x="4125754" y="1881522"/>
            <a:ext cx="2073645" cy="8025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p:cNvCxnSpPr>
            <a:stCxn id="42" idx="1"/>
            <a:endCxn id="30" idx="3"/>
          </p:cNvCxnSpPr>
          <p:nvPr/>
        </p:nvCxnSpPr>
        <p:spPr bwMode="auto">
          <a:xfrm flipH="1" flipV="1">
            <a:off x="4125754" y="2684037"/>
            <a:ext cx="2073645" cy="85908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4" name="矩形 53"/>
          <p:cNvSpPr/>
          <p:nvPr/>
        </p:nvSpPr>
        <p:spPr>
          <a:xfrm>
            <a:off x="5302869" y="1595023"/>
            <a:ext cx="814647" cy="307777"/>
          </a:xfrm>
          <a:prstGeom prst="rect">
            <a:avLst/>
          </a:prstGeom>
        </p:spPr>
        <p:txBody>
          <a:bodyPr wrap="none">
            <a:spAutoFit/>
          </a:bodyPr>
          <a:lstStyle/>
          <a:p>
            <a:pPr fontAlgn="ctr"/>
            <a:r>
              <a:rPr lang="en-US" sz="1400" dirty="0" smtClean="0">
                <a:latin typeface="Huawei Sans" panose="020C0503030203020204" pitchFamily="34" charset="0"/>
              </a:rPr>
              <a:t>10.0.0.2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矩形 54"/>
          <p:cNvSpPr/>
          <p:nvPr/>
        </p:nvSpPr>
        <p:spPr>
          <a:xfrm>
            <a:off x="5302869" y="2812583"/>
            <a:ext cx="814647" cy="307777"/>
          </a:xfrm>
          <a:prstGeom prst="rect">
            <a:avLst/>
          </a:prstGeom>
        </p:spPr>
        <p:txBody>
          <a:bodyPr wrap="none">
            <a:spAutoFit/>
          </a:bodyPr>
          <a:lstStyle/>
          <a:p>
            <a:pPr fontAlgn="ctr"/>
            <a:r>
              <a:rPr lang="en-US" sz="1400" dirty="0" smtClean="0">
                <a:latin typeface="Huawei Sans" panose="020C0503030203020204" pitchFamily="34" charset="0"/>
              </a:rPr>
              <a:t>20.0.0.2</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TextBox 32"/>
          <p:cNvSpPr txBox="1">
            <a:spLocks noChangeArrowheads="1"/>
          </p:cNvSpPr>
          <p:nvPr/>
        </p:nvSpPr>
        <p:spPr bwMode="auto">
          <a:xfrm>
            <a:off x="7152274" y="1401107"/>
            <a:ext cx="13885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172.16.1.0/24</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172.16.2.0/24</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dirty="0" smtClean="0">
                <a:latin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172.16.31.0/24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直接连接符 64"/>
          <p:cNvCxnSpPr>
            <a:endCxn id="38" idx="3"/>
          </p:cNvCxnSpPr>
          <p:nvPr/>
        </p:nvCxnSpPr>
        <p:spPr bwMode="auto">
          <a:xfrm flipH="1">
            <a:off x="6809586" y="1881522"/>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7137399" y="1305805"/>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7" name="TextBox 32"/>
          <p:cNvSpPr txBox="1">
            <a:spLocks noChangeArrowheads="1"/>
          </p:cNvSpPr>
          <p:nvPr/>
        </p:nvSpPr>
        <p:spPr bwMode="auto">
          <a:xfrm>
            <a:off x="7152274" y="3096874"/>
            <a:ext cx="13885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fontAlgn="ctr"/>
            <a:r>
              <a:rPr lang="en-US" sz="1400" dirty="0" smtClean="0">
                <a:latin typeface="Huawei Sans" panose="020C0503030203020204" pitchFamily="34" charset="0"/>
              </a:rPr>
              <a:t>172.16.32.0/24</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172.16.33.0/24</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fontAlgn="ctr"/>
            <a:r>
              <a:rPr lang="en-US" sz="1400" dirty="0" smtClean="0">
                <a:latin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172.16.63.0/24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8" name="直接连接符 67"/>
          <p:cNvCxnSpPr/>
          <p:nvPr/>
        </p:nvCxnSpPr>
        <p:spPr bwMode="auto">
          <a:xfrm flipH="1">
            <a:off x="6809586" y="3577289"/>
            <a:ext cx="32393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7137399" y="3001572"/>
            <a:ext cx="0" cy="115143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下箭头 63"/>
          <p:cNvSpPr/>
          <p:nvPr/>
        </p:nvSpPr>
        <p:spPr>
          <a:xfrm>
            <a:off x="3467167" y="3482718"/>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1" name="组合 30"/>
          <p:cNvGrpSpPr/>
          <p:nvPr/>
        </p:nvGrpSpPr>
        <p:grpSpPr>
          <a:xfrm>
            <a:off x="7281455" y="88416"/>
            <a:ext cx="4790970" cy="376920"/>
            <a:chOff x="6713130" y="301761"/>
            <a:chExt cx="4790970" cy="376920"/>
          </a:xfrm>
        </p:grpSpPr>
        <p:sp>
          <p:nvSpPr>
            <p:cNvPr id="34" name="五边形 33"/>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燕尾形 34"/>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燕尾形 35"/>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37" name="燕尾形 36"/>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030915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b="1" smtClean="0"/>
              <a:t>Overview of IP Routing</a:t>
            </a:r>
            <a:endParaRPr lang="en-US" altLang="zh-CN" b="1" smtClean="0">
              <a:sym typeface="Huawei Sans" panose="020C0503030203020204" pitchFamily="34" charset="0"/>
            </a:endParaRPr>
          </a:p>
          <a:p>
            <a:pPr lvl="1">
              <a:buFont typeface="Huawei Sans" panose="020C0503030203020204" pitchFamily="34" charset="0"/>
              <a:buChar char="▪"/>
            </a:pPr>
            <a:r>
              <a:rPr lang="en-US" b="1" smtClean="0"/>
              <a:t>Basic Concepts of Routing</a:t>
            </a:r>
            <a:endParaRPr lang="en-US" altLang="zh-CN" b="1" smtClean="0">
              <a:sym typeface="Huawei Sans" panose="020C0503030203020204" pitchFamily="34" charset="0"/>
            </a:endParaRPr>
          </a:p>
          <a:p>
            <a:pPr lvl="1"/>
            <a:r>
              <a:rPr lang="en-US" smtClean="0">
                <a:solidFill>
                  <a:schemeClr val="bg1">
                    <a:lumMod val="50000"/>
                  </a:schemeClr>
                </a:solidFill>
              </a:rPr>
              <a:t>Generation of Routing Entries</a:t>
            </a:r>
            <a:endParaRPr lang="en-US" altLang="zh-CN" smtClean="0">
              <a:solidFill>
                <a:schemeClr val="bg1">
                  <a:lumMod val="50000"/>
                </a:schemeClr>
              </a:solidFill>
              <a:sym typeface="Huawei Sans" panose="020C0503030203020204" pitchFamily="34" charset="0"/>
            </a:endParaRPr>
          </a:p>
          <a:p>
            <a:pPr lvl="1"/>
            <a:r>
              <a:rPr lang="en-US" smtClean="0">
                <a:solidFill>
                  <a:schemeClr val="bg1">
                    <a:lumMod val="50000"/>
                  </a:schemeClr>
                </a:solidFill>
              </a:rPr>
              <a:t>Optimal Route Selection</a:t>
            </a:r>
            <a:endParaRPr lang="en-US" altLang="zh-CN" smtClean="0">
              <a:solidFill>
                <a:schemeClr val="bg1">
                  <a:lumMod val="50000"/>
                </a:schemeClr>
              </a:solidFill>
              <a:sym typeface="Huawei Sans" panose="020C0503030203020204" pitchFamily="34" charset="0"/>
            </a:endParaRPr>
          </a:p>
          <a:p>
            <a:pPr lvl="1"/>
            <a:r>
              <a:rPr lang="en-US" smtClean="0">
                <a:solidFill>
                  <a:schemeClr val="bg1">
                    <a:lumMod val="50000"/>
                  </a:schemeClr>
                </a:solidFill>
              </a:rPr>
              <a:t>Route-based Forwarding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Static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Dynamic Routing</a:t>
            </a:r>
            <a:endParaRPr lang="en-US" altLang="zh-CN" smtClean="0">
              <a:solidFill>
                <a:schemeClr val="bg1">
                  <a:lumMod val="50000"/>
                </a:schemeClr>
              </a:solidFill>
              <a:sym typeface="Huawei Sans" panose="020C0503030203020204" pitchFamily="34" charset="0"/>
            </a:endParaRPr>
          </a:p>
          <a:p>
            <a:r>
              <a:rPr lang="en-US" smtClean="0">
                <a:solidFill>
                  <a:schemeClr val="bg1">
                    <a:lumMod val="50000"/>
                  </a:schemeClr>
                </a:solidFill>
              </a:rPr>
              <a:t>Advanced Routing Features</a:t>
            </a:r>
            <a:endParaRPr lang="en-US" altLang="zh-CN" smtClean="0">
              <a:solidFill>
                <a:schemeClr val="bg1">
                  <a:lumMod val="50000"/>
                </a:schemeClr>
              </a:solidFill>
              <a:sym typeface="Huawei Sans" panose="020C0503030203020204" pitchFamily="34" charset="0"/>
            </a:endParaRPr>
          </a:p>
          <a:p>
            <a:endParaRPr lang="en-US" altLang="zh-CN" smtClean="0">
              <a:sym typeface="Huawei Sans" panose="020C0503030203020204" pitchFamily="34" charset="0"/>
            </a:endParaRPr>
          </a:p>
          <a:p>
            <a:endParaRPr lang="en-US" altLang="zh-CN" dirty="0">
              <a:sym typeface="Huawei Sans" panose="020C0503030203020204" pitchFamily="34" charset="0"/>
            </a:endParaRPr>
          </a:p>
        </p:txBody>
      </p:sp>
    </p:spTree>
    <p:extLst>
      <p:ext uri="{BB962C8B-B14F-4D97-AF65-F5344CB8AC3E}">
        <p14:creationId xmlns:p14="http://schemas.microsoft.com/office/powerpoint/2010/main" val="2066810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smtClean="0"/>
              <a:t>Accurate Route Summarization (2)</a:t>
            </a:r>
            <a:endParaRPr lang="en-US" altLang="zh-CN" dirty="0">
              <a:sym typeface="Huawei Sans" panose="020C0503030203020204" pitchFamily="34" charset="0"/>
            </a:endParaRPr>
          </a:p>
        </p:txBody>
      </p:sp>
      <p:sp>
        <p:nvSpPr>
          <p:cNvPr id="35" name="Rectangle 5"/>
          <p:cNvSpPr/>
          <p:nvPr/>
        </p:nvSpPr>
        <p:spPr>
          <a:xfrm>
            <a:off x="1877568" y="1862830"/>
            <a:ext cx="1326167" cy="338554"/>
          </a:xfrm>
          <a:prstGeom prst="rect">
            <a:avLst/>
          </a:prstGeom>
        </p:spPr>
        <p:txBody>
          <a:bodyPr wrap="square">
            <a:spAutoFit/>
          </a:bodyPr>
          <a:lstStyle/>
          <a:p>
            <a:pPr algn="r" fontAlgn="ctr"/>
            <a:r>
              <a:rPr lang="en-US" sz="1600" dirty="0" smtClean="0">
                <a:latin typeface="Huawei Sans" panose="020C0503030203020204" pitchFamily="34" charset="0"/>
              </a:rPr>
              <a:t>10.1.1.0/24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36" name="Table 37"/>
          <p:cNvGraphicFramePr>
            <a:graphicFrameLocks noGrp="1"/>
          </p:cNvGraphicFramePr>
          <p:nvPr>
            <p:extLst/>
          </p:nvPr>
        </p:nvGraphicFramePr>
        <p:xfrm>
          <a:off x="3310543" y="1854791"/>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7" name="Table 38"/>
          <p:cNvGraphicFramePr>
            <a:graphicFrameLocks noGrp="1"/>
          </p:cNvGraphicFramePr>
          <p:nvPr>
            <p:extLst/>
          </p:nvPr>
        </p:nvGraphicFramePr>
        <p:xfrm>
          <a:off x="4931927" y="1854791"/>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8" name="Table 39"/>
          <p:cNvGraphicFramePr>
            <a:graphicFrameLocks noGrp="1"/>
          </p:cNvGraphicFramePr>
          <p:nvPr>
            <p:extLst/>
          </p:nvPr>
        </p:nvGraphicFramePr>
        <p:xfrm>
          <a:off x="6516103" y="1854791"/>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39" name="Table 40"/>
          <p:cNvGraphicFramePr>
            <a:graphicFrameLocks noGrp="1"/>
          </p:cNvGraphicFramePr>
          <p:nvPr>
            <p:extLst/>
          </p:nvPr>
        </p:nvGraphicFramePr>
        <p:xfrm>
          <a:off x="8121039" y="1854791"/>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43" name="Rectangle 41"/>
          <p:cNvSpPr/>
          <p:nvPr/>
        </p:nvSpPr>
        <p:spPr>
          <a:xfrm>
            <a:off x="1877568" y="2494842"/>
            <a:ext cx="1326167" cy="338554"/>
          </a:xfrm>
          <a:prstGeom prst="rect">
            <a:avLst/>
          </a:prstGeom>
        </p:spPr>
        <p:txBody>
          <a:bodyPr wrap="square">
            <a:spAutoFit/>
          </a:bodyPr>
          <a:lstStyle/>
          <a:p>
            <a:pPr algn="r" fontAlgn="ctr"/>
            <a:r>
              <a:rPr lang="en-US" sz="1600" dirty="0" smtClean="0">
                <a:latin typeface="Huawei Sans" panose="020C0503030203020204" pitchFamily="34" charset="0"/>
              </a:rPr>
              <a:t>10.1.2.0/24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8" name="Table 42"/>
          <p:cNvGraphicFramePr>
            <a:graphicFrameLocks noGrp="1"/>
          </p:cNvGraphicFramePr>
          <p:nvPr>
            <p:extLst/>
          </p:nvPr>
        </p:nvGraphicFramePr>
        <p:xfrm>
          <a:off x="3310543" y="2486803"/>
          <a:ext cx="1463732"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0" name="Table 43"/>
          <p:cNvGraphicFramePr>
            <a:graphicFrameLocks noGrp="1"/>
          </p:cNvGraphicFramePr>
          <p:nvPr>
            <p:extLst/>
          </p:nvPr>
        </p:nvGraphicFramePr>
        <p:xfrm>
          <a:off x="4931927" y="24868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1" name="Table 44"/>
          <p:cNvGraphicFramePr>
            <a:graphicFrameLocks noGrp="1"/>
          </p:cNvGraphicFramePr>
          <p:nvPr>
            <p:extLst/>
          </p:nvPr>
        </p:nvGraphicFramePr>
        <p:xfrm>
          <a:off x="6516103" y="24868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0</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4" name="Table 45"/>
          <p:cNvGraphicFramePr>
            <a:graphicFrameLocks noGrp="1"/>
          </p:cNvGraphicFramePr>
          <p:nvPr>
            <p:extLst/>
          </p:nvPr>
        </p:nvGraphicFramePr>
        <p:xfrm>
          <a:off x="8121039" y="2486803"/>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55" name="Rectangle 46"/>
          <p:cNvSpPr/>
          <p:nvPr/>
        </p:nvSpPr>
        <p:spPr>
          <a:xfrm>
            <a:off x="1877568" y="3113407"/>
            <a:ext cx="1326167" cy="338554"/>
          </a:xfrm>
          <a:prstGeom prst="rect">
            <a:avLst/>
          </a:prstGeom>
        </p:spPr>
        <p:txBody>
          <a:bodyPr wrap="square">
            <a:spAutoFit/>
          </a:bodyPr>
          <a:lstStyle/>
          <a:p>
            <a:pPr algn="r" fontAlgn="ctr"/>
            <a:r>
              <a:rPr lang="en-US" sz="1600" dirty="0" smtClean="0">
                <a:latin typeface="Huawei Sans" panose="020C0503030203020204" pitchFamily="34" charset="0"/>
              </a:rPr>
              <a:t>10.1.3.0/24</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58" name="Table 47"/>
          <p:cNvGraphicFramePr>
            <a:graphicFrameLocks noGrp="1"/>
          </p:cNvGraphicFramePr>
          <p:nvPr>
            <p:extLst/>
          </p:nvPr>
        </p:nvGraphicFramePr>
        <p:xfrm>
          <a:off x="3310543" y="3105368"/>
          <a:ext cx="1442406"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58750">
                  <a:extLst>
                    <a:ext uri="{9D8B030D-6E8A-4147-A177-3AD203B41FA5}">
                      <a16:colId xmlns:a16="http://schemas.microsoft.com/office/drawing/2014/main" xmlns="" val="20004"/>
                    </a:ext>
                  </a:extLst>
                </a:gridCol>
                <a:gridCol w="165100">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59" name="Table 48"/>
          <p:cNvGraphicFramePr>
            <a:graphicFrameLocks noGrp="1"/>
          </p:cNvGraphicFramePr>
          <p:nvPr>
            <p:extLst/>
          </p:nvPr>
        </p:nvGraphicFramePr>
        <p:xfrm>
          <a:off x="4931927" y="3105368"/>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1</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60" name="Table 49"/>
          <p:cNvGraphicFramePr>
            <a:graphicFrameLocks noGrp="1"/>
          </p:cNvGraphicFramePr>
          <p:nvPr>
            <p:extLst/>
          </p:nvPr>
        </p:nvGraphicFramePr>
        <p:xfrm>
          <a:off x="6516103" y="3105368"/>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kumimoji="0" lang="en-US" altLang="zh-CN" sz="1500" b="0" i="0" u="none" strike="noStrike" cap="none" normalizeH="0" baseline="0" dirty="0">
                        <a:ln>
                          <a:noFill/>
                        </a:ln>
                        <a:solidFill>
                          <a:srgbClr val="EC706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rgbClr val="EC7061"/>
                          </a:solidFill>
                          <a:latin typeface="Huawei Sans" panose="020C0503030203020204" pitchFamily="34" charset="0"/>
                        </a:rPr>
                        <a:t>1</a:t>
                      </a:r>
                      <a:endParaRPr lang="en-US" sz="1500" dirty="0">
                        <a:solidFill>
                          <a:srgbClr val="EC706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graphicFrame>
        <p:nvGraphicFramePr>
          <p:cNvPr id="61" name="Table 50"/>
          <p:cNvGraphicFramePr>
            <a:graphicFrameLocks noGrp="1"/>
          </p:cNvGraphicFramePr>
          <p:nvPr>
            <p:extLst/>
          </p:nvPr>
        </p:nvGraphicFramePr>
        <p:xfrm>
          <a:off x="8121039" y="3105368"/>
          <a:ext cx="1491408" cy="360040"/>
        </p:xfrm>
        <a:graphic>
          <a:graphicData uri="http://schemas.openxmlformats.org/drawingml/2006/table">
            <a:tbl>
              <a:tblPr/>
              <a:tblGrid>
                <a:gridCol w="186426">
                  <a:extLst>
                    <a:ext uri="{9D8B030D-6E8A-4147-A177-3AD203B41FA5}">
                      <a16:colId xmlns:a16="http://schemas.microsoft.com/office/drawing/2014/main" xmlns="" val="20000"/>
                    </a:ext>
                  </a:extLst>
                </a:gridCol>
                <a:gridCol w="186426">
                  <a:extLst>
                    <a:ext uri="{9D8B030D-6E8A-4147-A177-3AD203B41FA5}">
                      <a16:colId xmlns:a16="http://schemas.microsoft.com/office/drawing/2014/main" xmlns="" val="20001"/>
                    </a:ext>
                  </a:extLst>
                </a:gridCol>
                <a:gridCol w="186426">
                  <a:extLst>
                    <a:ext uri="{9D8B030D-6E8A-4147-A177-3AD203B41FA5}">
                      <a16:colId xmlns:a16="http://schemas.microsoft.com/office/drawing/2014/main" xmlns="" val="20002"/>
                    </a:ext>
                  </a:extLst>
                </a:gridCol>
                <a:gridCol w="186426">
                  <a:extLst>
                    <a:ext uri="{9D8B030D-6E8A-4147-A177-3AD203B41FA5}">
                      <a16:colId xmlns:a16="http://schemas.microsoft.com/office/drawing/2014/main" xmlns="" val="20003"/>
                    </a:ext>
                  </a:extLst>
                </a:gridCol>
                <a:gridCol w="186426">
                  <a:extLst>
                    <a:ext uri="{9D8B030D-6E8A-4147-A177-3AD203B41FA5}">
                      <a16:colId xmlns:a16="http://schemas.microsoft.com/office/drawing/2014/main" xmlns="" val="20004"/>
                    </a:ext>
                  </a:extLst>
                </a:gridCol>
                <a:gridCol w="186426">
                  <a:extLst>
                    <a:ext uri="{9D8B030D-6E8A-4147-A177-3AD203B41FA5}">
                      <a16:colId xmlns:a16="http://schemas.microsoft.com/office/drawing/2014/main" xmlns="" val="20005"/>
                    </a:ext>
                  </a:extLst>
                </a:gridCol>
                <a:gridCol w="186426">
                  <a:extLst>
                    <a:ext uri="{9D8B030D-6E8A-4147-A177-3AD203B41FA5}">
                      <a16:colId xmlns:a16="http://schemas.microsoft.com/office/drawing/2014/main" xmlns="" val="20006"/>
                    </a:ext>
                  </a:extLst>
                </a:gridCol>
                <a:gridCol w="186426">
                  <a:extLst>
                    <a:ext uri="{9D8B030D-6E8A-4147-A177-3AD203B41FA5}">
                      <a16:colId xmlns:a16="http://schemas.microsoft.com/office/drawing/2014/main" xmlns="" val="20007"/>
                    </a:ext>
                  </a:extLst>
                </a:gridCol>
              </a:tblGrid>
              <a:tr h="360040">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kumimoji="0" lang="en-US" altLang="zh-CN" sz="15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tc>
                  <a:txBody>
                    <a:bodyPr/>
                    <a:lstStyle/>
                    <a:p>
                      <a:pPr marL="0" marR="0" lvl="0" indent="0" algn="ctr" defTabSz="814388" rtl="0" eaLnBrk="1" fontAlgn="ctr" latinLnBrk="0" hangingPunct="1">
                        <a:lnSpc>
                          <a:spcPct val="100000"/>
                        </a:lnSpc>
                        <a:spcBef>
                          <a:spcPct val="0"/>
                        </a:spcBef>
                        <a:spcAft>
                          <a:spcPct val="0"/>
                        </a:spcAft>
                        <a:buClr>
                          <a:srgbClr val="A9A9A9"/>
                        </a:buClr>
                        <a:buSzTx/>
                        <a:buFont typeface="Arial" pitchFamily="34" charset="0"/>
                        <a:buNone/>
                        <a:tabLst/>
                      </a:pPr>
                      <a:r>
                        <a:rPr lang="en-US" sz="1500" dirty="0" smtClean="0">
                          <a:solidFill>
                            <a:schemeClr val="tx1"/>
                          </a:solidFill>
                          <a:latin typeface="Huawei Sans" panose="020C0503030203020204" pitchFamily="34" charset="0"/>
                        </a:rPr>
                        <a:t>0</a:t>
                      </a:r>
                      <a:endParaRPr lang="en-US" sz="1500" dirty="0">
                        <a:solidFill>
                          <a:schemeClr val="tx1"/>
                        </a:solidFill>
                        <a:latin typeface="Huawei Sans" panose="020C0503030203020204" pitchFamily="34" charset="0"/>
                      </a:endParaRPr>
                    </a:p>
                  </a:txBody>
                  <a:tcPr marL="0" marR="0" marT="45773" marB="45773" anchor="ctr" horzOverflow="overflow">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cxnSp>
        <p:nvCxnSpPr>
          <p:cNvPr id="87" name="Straight Connector 8"/>
          <p:cNvCxnSpPr/>
          <p:nvPr/>
        </p:nvCxnSpPr>
        <p:spPr bwMode="auto">
          <a:xfrm>
            <a:off x="7608168" y="1194582"/>
            <a:ext cx="0" cy="2538254"/>
          </a:xfrm>
          <a:prstGeom prst="line">
            <a:avLst/>
          </a:prstGeom>
          <a:solidFill>
            <a:schemeClr val="accent1"/>
          </a:solidFill>
          <a:ln w="25400" cap="flat" cmpd="sng" algn="ctr">
            <a:solidFill>
              <a:srgbClr val="EC7061"/>
            </a:solidFill>
            <a:prstDash val="sysDot"/>
            <a:round/>
            <a:headEnd type="none" w="med" len="med"/>
            <a:tailEnd type="none" w="med" len="med"/>
          </a:ln>
          <a:effectLst/>
        </p:spPr>
      </p:cxnSp>
      <p:sp>
        <p:nvSpPr>
          <p:cNvPr id="88" name="Rectangle 62"/>
          <p:cNvSpPr/>
          <p:nvPr/>
        </p:nvSpPr>
        <p:spPr>
          <a:xfrm>
            <a:off x="3733801" y="1362676"/>
            <a:ext cx="631448" cy="338554"/>
          </a:xfrm>
          <a:prstGeom prst="rect">
            <a:avLst/>
          </a:prstGeom>
        </p:spPr>
        <p:txBody>
          <a:bodyPr wrap="square">
            <a:spAutoFit/>
          </a:bodyPr>
          <a:lstStyle/>
          <a:p>
            <a:pPr algn="ctr" fontAlgn="ctr"/>
            <a:r>
              <a:rPr lang="en-US" sz="1600" b="1" dirty="0" smtClean="0">
                <a:solidFill>
                  <a:srgbClr val="EC7061"/>
                </a:solidFill>
                <a:latin typeface="Huawei Sans" panose="020C0503030203020204" pitchFamily="34" charset="0"/>
              </a:rPr>
              <a:t>10</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Rectangle 63"/>
          <p:cNvSpPr/>
          <p:nvPr/>
        </p:nvSpPr>
        <p:spPr>
          <a:xfrm>
            <a:off x="5505174" y="1377391"/>
            <a:ext cx="298479" cy="338554"/>
          </a:xfrm>
          <a:prstGeom prst="rect">
            <a:avLst/>
          </a:prstGeom>
        </p:spPr>
        <p:txBody>
          <a:bodyPr wrap="square">
            <a:spAutoFit/>
          </a:bodyPr>
          <a:lstStyle/>
          <a:p>
            <a:pPr algn="ctr" fontAlgn="ctr"/>
            <a:r>
              <a:rPr lang="en-US" sz="1600" b="1" dirty="0" smtClean="0">
                <a:solidFill>
                  <a:srgbClr val="EC7061"/>
                </a:solidFill>
                <a:latin typeface="Huawei Sans" panose="020C0503030203020204" pitchFamily="34" charset="0"/>
              </a:rPr>
              <a:t>1</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Rectangle 64"/>
          <p:cNvSpPr/>
          <p:nvPr/>
        </p:nvSpPr>
        <p:spPr>
          <a:xfrm>
            <a:off x="6660119" y="1377391"/>
            <a:ext cx="298480" cy="338554"/>
          </a:xfrm>
          <a:prstGeom prst="rect">
            <a:avLst/>
          </a:prstGeom>
        </p:spPr>
        <p:txBody>
          <a:bodyPr wrap="square">
            <a:spAutoFit/>
          </a:bodyPr>
          <a:lstStyle/>
          <a:p>
            <a:pPr algn="ctr" fontAlgn="ctr"/>
            <a:r>
              <a:rPr lang="en-US" sz="1600" b="1" dirty="0" smtClean="0">
                <a:solidFill>
                  <a:srgbClr val="EC7061"/>
                </a:solidFill>
                <a:latin typeface="Huawei Sans" panose="020C0503030203020204" pitchFamily="34" charset="0"/>
              </a:rPr>
              <a:t>0</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Rectangle 65"/>
          <p:cNvSpPr/>
          <p:nvPr/>
        </p:nvSpPr>
        <p:spPr>
          <a:xfrm>
            <a:off x="8488919" y="1377391"/>
            <a:ext cx="298480" cy="338554"/>
          </a:xfrm>
          <a:prstGeom prst="rect">
            <a:avLst/>
          </a:prstGeom>
        </p:spPr>
        <p:txBody>
          <a:bodyPr wrap="square">
            <a:spAutoFit/>
          </a:bodyPr>
          <a:lstStyle/>
          <a:p>
            <a:pPr algn="ctr" fontAlgn="ctr"/>
            <a:r>
              <a:rPr lang="en-US" sz="1600" b="1" dirty="0" smtClean="0">
                <a:solidFill>
                  <a:srgbClr val="EC7061"/>
                </a:solidFill>
                <a:latin typeface="Huawei Sans" panose="020C0503030203020204" pitchFamily="34" charset="0"/>
              </a:rPr>
              <a:t>0</a:t>
            </a:r>
            <a:endParaRPr lang="en-US" altLang="zh-CN" sz="16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Oval 11"/>
          <p:cNvSpPr/>
          <p:nvPr/>
        </p:nvSpPr>
        <p:spPr bwMode="auto">
          <a:xfrm>
            <a:off x="7809402" y="3665732"/>
            <a:ext cx="720080" cy="720080"/>
          </a:xfrm>
          <a:prstGeom prst="ellipse">
            <a:avLst/>
          </a:prstGeom>
          <a:solidFill>
            <a:srgbClr val="00B0F0"/>
          </a:solidFill>
          <a:ln w="38100"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784225" rtl="0" eaLnBrk="0" fontAlgn="ctr" latinLnBrk="0" hangingPunct="0">
              <a:lnSpc>
                <a:spcPct val="130000"/>
              </a:lnSpc>
              <a:spcBef>
                <a:spcPct val="0"/>
              </a:spcBef>
              <a:spcAft>
                <a:spcPct val="0"/>
              </a:spcAft>
              <a:buClrTx/>
              <a:buSzTx/>
              <a:buFontTx/>
              <a:buNone/>
              <a:tabLst/>
            </a:pPr>
            <a:r>
              <a:rPr lang="en-US" sz="2100" b="1" dirty="0" smtClean="0">
                <a:solidFill>
                  <a:schemeClr val="bg1"/>
                </a:solidFill>
                <a:latin typeface="Huawei Sans" panose="020C0503030203020204" pitchFamily="34" charset="0"/>
              </a:rPr>
              <a:t>/22</a:t>
            </a:r>
            <a:endParaRPr kumimoji="0" lang="en-US" altLang="zh-CN" sz="2100" b="1" i="0" u="none" strike="noStrike" cap="none" normalizeH="0" baseline="0" dirty="0">
              <a:ln>
                <a:noFill/>
              </a:ln>
              <a:solidFill>
                <a:schemeClr val="bg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5" name="矩形 94"/>
          <p:cNvSpPr/>
          <p:nvPr/>
        </p:nvSpPr>
        <p:spPr>
          <a:xfrm>
            <a:off x="1451484" y="4174173"/>
            <a:ext cx="3672408" cy="738664"/>
          </a:xfrm>
          <a:prstGeom prst="rect">
            <a:avLst/>
          </a:prstGeom>
          <a:solidFill>
            <a:srgbClr val="00B0F0">
              <a:alpha val="5000"/>
            </a:srgbClr>
          </a:solidFill>
          <a:ln>
            <a:solidFill>
              <a:srgbClr val="99DFF9"/>
            </a:solidFill>
          </a:ln>
        </p:spPr>
        <p:txBody>
          <a:bodyPr wrap="square" rtlCol="0">
            <a:spAutoFit/>
          </a:bodyPr>
          <a:lstStyle/>
          <a:p>
            <a:pPr fontAlgn="ct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10.1.1.0 24 12.1.1.2</a:t>
            </a:r>
          </a:p>
          <a:p>
            <a:pPr fontAlgn="ct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10.1.2.0 24 12.1.1.2</a:t>
            </a:r>
          </a:p>
          <a:p>
            <a:pPr fontAlgn="ct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10.1.3.0 24 12.1.1.2</a:t>
            </a:r>
            <a:endParaRPr lang="en-US" sz="1400" b="1" dirty="0">
              <a:solidFill>
                <a:prstClr val="black"/>
              </a:solidFill>
              <a:latin typeface="Huawei Sans" panose="020C0503030203020204" pitchFamily="34" charset="0"/>
            </a:endParaRPr>
          </a:p>
        </p:txBody>
      </p:sp>
      <p:sp>
        <p:nvSpPr>
          <p:cNvPr id="97" name="矩形 96"/>
          <p:cNvSpPr/>
          <p:nvPr/>
        </p:nvSpPr>
        <p:spPr>
          <a:xfrm>
            <a:off x="7716179" y="4500068"/>
            <a:ext cx="3756683" cy="307777"/>
          </a:xfrm>
          <a:prstGeom prst="rect">
            <a:avLst/>
          </a:prstGeom>
          <a:solidFill>
            <a:srgbClr val="00B0F0">
              <a:alpha val="5000"/>
            </a:srgbClr>
          </a:solidFill>
          <a:ln>
            <a:solidFill>
              <a:srgbClr val="99DFF9"/>
            </a:solidFill>
          </a:ln>
        </p:spPr>
        <p:txBody>
          <a:bodyPr wrap="square" rtlCol="0">
            <a:spAutoFit/>
          </a:bodyPr>
          <a:lstStyle/>
          <a:p>
            <a:pPr fontAlgn="ctr"/>
            <a:r>
              <a:rPr lang="en-US" sz="1400" b="1" dirty="0" err="1" smtClean="0">
                <a:solidFill>
                  <a:prstClr val="black"/>
                </a:solidFill>
                <a:latin typeface="Huawei Sans" panose="020C0503030203020204" pitchFamily="34" charset="0"/>
              </a:rPr>
              <a:t>ip</a:t>
            </a:r>
            <a:r>
              <a:rPr lang="en-US" sz="1400" b="1" dirty="0" smtClean="0">
                <a:solidFill>
                  <a:prstClr val="black"/>
                </a:solidFill>
                <a:latin typeface="Huawei Sans" panose="020C0503030203020204" pitchFamily="34" charset="0"/>
              </a:rPr>
              <a:t> route-static 10.1.1.0 22 12.1.1.2</a:t>
            </a:r>
            <a:endParaRPr lang="en-US" sz="1400" b="1" dirty="0">
              <a:solidFill>
                <a:prstClr val="black"/>
              </a:solidFill>
              <a:latin typeface="Huawei Sans" panose="020C0503030203020204" pitchFamily="34" charset="0"/>
            </a:endParaRPr>
          </a:p>
        </p:txBody>
      </p:sp>
      <p:sp>
        <p:nvSpPr>
          <p:cNvPr id="98" name="Text Box 12"/>
          <p:cNvSpPr txBox="1">
            <a:spLocks noChangeArrowheads="1"/>
          </p:cNvSpPr>
          <p:nvPr/>
        </p:nvSpPr>
        <p:spPr bwMode="auto">
          <a:xfrm>
            <a:off x="4529907" y="5204700"/>
            <a:ext cx="34909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ctr" hangingPunct="1">
              <a:spcBef>
                <a:spcPct val="0"/>
              </a:spcBef>
            </a:pPr>
            <a:r>
              <a:rPr lang="en-US" sz="1400" dirty="0" smtClean="0">
                <a:latin typeface="Huawei Sans" panose="020C0503030203020204" pitchFamily="34" charset="0"/>
              </a:rPr>
              <a:t>Accurately calculate the summarized network address and mask to ensure accurate route summarization.</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下箭头 63"/>
          <p:cNvSpPr/>
          <p:nvPr/>
        </p:nvSpPr>
        <p:spPr>
          <a:xfrm rot="16200000">
            <a:off x="5782673" y="4377075"/>
            <a:ext cx="619752" cy="57779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130000"/>
              </a:lnSpc>
            </a:pPr>
            <a:endParaRPr lang="en-US" altLang="zh-CN" sz="1800" dirty="0">
              <a:solidFill>
                <a:prstClr val="white"/>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3" name="组合 32"/>
          <p:cNvGrpSpPr/>
          <p:nvPr/>
        </p:nvGrpSpPr>
        <p:grpSpPr>
          <a:xfrm>
            <a:off x="7281455" y="88416"/>
            <a:ext cx="4790970" cy="376920"/>
            <a:chOff x="6713130" y="301761"/>
            <a:chExt cx="4790970" cy="376920"/>
          </a:xfrm>
        </p:grpSpPr>
        <p:sp>
          <p:nvSpPr>
            <p:cNvPr id="34" name="五边形 33"/>
            <p:cNvSpPr/>
            <p:nvPr/>
          </p:nvSpPr>
          <p:spPr bwMode="auto">
            <a:xfrm>
              <a:off x="6713130" y="301761"/>
              <a:ext cx="1296000" cy="376920"/>
            </a:xfrm>
            <a:prstGeom prst="homePlate">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Route Recursion</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燕尾形 40"/>
            <p:cNvSpPr/>
            <p:nvPr/>
          </p:nvSpPr>
          <p:spPr bwMode="auto">
            <a:xfrm>
              <a:off x="787812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Equal-Cost Route</a:t>
              </a:r>
              <a:endParaRPr lang="en-US" altLang="zh-CN" sz="1000" kern="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燕尾形 41"/>
            <p:cNvSpPr/>
            <p:nvPr/>
          </p:nvSpPr>
          <p:spPr bwMode="auto">
            <a:xfrm>
              <a:off x="9043110" y="301761"/>
              <a:ext cx="1296000" cy="37692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latin typeface="Huawei Sans" panose="020C0503030203020204" pitchFamily="34" charset="0"/>
                </a:rPr>
                <a:t>Floating Route</a:t>
              </a:r>
              <a:endParaRPr lang="en-US" sz="1000" dirty="0">
                <a:latin typeface="Huawei Sans" panose="020C0503030203020204" pitchFamily="34" charset="0"/>
              </a:endParaRPr>
            </a:p>
          </p:txBody>
        </p:sp>
        <p:sp>
          <p:nvSpPr>
            <p:cNvPr id="44" name="燕尾形 43"/>
            <p:cNvSpPr/>
            <p:nvPr/>
          </p:nvSpPr>
          <p:spPr bwMode="auto">
            <a:xfrm>
              <a:off x="10208100" y="301761"/>
              <a:ext cx="1296000" cy="3769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ctr"/>
              <a:r>
                <a:rPr lang="en-US" sz="1000" dirty="0" smtClean="0">
                  <a:solidFill>
                    <a:schemeClr val="bg1"/>
                  </a:solidFill>
                  <a:latin typeface="Huawei Sans" panose="020C0503030203020204" pitchFamily="34" charset="0"/>
                </a:rPr>
                <a:t>Route Summarization</a:t>
              </a:r>
              <a:endParaRPr lang="en-US" sz="1000" dirty="0">
                <a:solidFill>
                  <a:schemeClr val="bg1"/>
                </a:solidFill>
                <a:latin typeface="Huawei Sans" panose="020C0503030203020204" pitchFamily="34" charset="0"/>
              </a:endParaRPr>
            </a:p>
          </p:txBody>
        </p:sp>
      </p:grpSp>
    </p:spTree>
    <p:extLst>
      <p:ext uri="{BB962C8B-B14F-4D97-AF65-F5344CB8AC3E}">
        <p14:creationId xmlns:p14="http://schemas.microsoft.com/office/powerpoint/2010/main" val="3400470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How does a router select the optimal route?</a:t>
            </a:r>
            <a:endParaRPr lang="en-US" altLang="zh-CN" smtClean="0">
              <a:sym typeface="Huawei Sans" panose="020C0503030203020204" pitchFamily="34" charset="0"/>
            </a:endParaRPr>
          </a:p>
          <a:p>
            <a:r>
              <a:rPr lang="en-US" smtClean="0"/>
              <a:t>How do I configure a floating route?</a:t>
            </a:r>
            <a:endParaRPr lang="en-US" altLang="zh-CN" smtClean="0">
              <a:sym typeface="Huawei Sans" panose="020C0503030203020204" pitchFamily="34" charset="0"/>
            </a:endParaRPr>
          </a:p>
          <a:p>
            <a:r>
              <a:rPr lang="en-US" smtClean="0"/>
              <a:t>What is the summary route for routes to 10.1.1.0/24, 10.1.3.0/24, and 10.1.9.0/24?</a:t>
            </a:r>
            <a:endParaRPr lang="en-US" altLang="zh-CN" smtClean="0">
              <a:sym typeface="Huawei Sans" panose="020C0503030203020204" pitchFamily="34" charset="0"/>
            </a:endParaRPr>
          </a:p>
          <a:p>
            <a:pPr lvl="1"/>
            <a:endParaRPr lang="en-US" altLang="zh-CN" dirty="0">
              <a:sym typeface="Huawei Sans" panose="020C0503030203020204" pitchFamily="34" charset="0"/>
            </a:endParaRPr>
          </a:p>
        </p:txBody>
      </p:sp>
    </p:spTree>
    <p:extLst>
      <p:ext uri="{BB962C8B-B14F-4D97-AF65-F5344CB8AC3E}">
        <p14:creationId xmlns:p14="http://schemas.microsoft.com/office/powerpoint/2010/main" val="4274201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sz="quarter" idx="11"/>
          </p:nvPr>
        </p:nvSpPr>
        <p:spPr>
          <a:xfrm>
            <a:off x="452438" y="1241425"/>
            <a:ext cx="11306175" cy="4679950"/>
          </a:xfrm>
        </p:spPr>
        <p:txBody>
          <a:bodyPr/>
          <a:lstStyle/>
          <a:p>
            <a:r>
              <a:rPr lang="en-US" smtClean="0"/>
              <a:t>This section presents the basic concepts of routes, how routes instruct routers to forward IP packets, common route attributes, and default routes (special static routes).</a:t>
            </a:r>
            <a:endParaRPr lang="en-US" altLang="zh-CN" smtClean="0">
              <a:sym typeface="Huawei Sans" panose="020C0503030203020204" pitchFamily="34" charset="0"/>
            </a:endParaRPr>
          </a:p>
          <a:p>
            <a:r>
              <a:rPr lang="en-US" smtClean="0"/>
              <a:t>In addition, this section describes advanced routing features including route recursion, floating routes, and equal-cost routes, which are widely used on live networks.</a:t>
            </a:r>
            <a:endParaRPr lang="en-US" altLang="zh-CN" dirty="0">
              <a:sym typeface="Huawei Sans" panose="020C0503030203020204" pitchFamily="34" charset="0"/>
            </a:endParaRPr>
          </a:p>
        </p:txBody>
      </p:sp>
    </p:spTree>
    <p:extLst>
      <p:ext uri="{BB962C8B-B14F-4D97-AF65-F5344CB8AC3E}">
        <p14:creationId xmlns:p14="http://schemas.microsoft.com/office/powerpoint/2010/main" val="38605413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5029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smtClean="0">
                <a:latin typeface="Huawei Sans" panose="020C0503030203020204" pitchFamily="34" charset="0"/>
              </a:rPr>
              <a:t>Background: Inter-Subnet Communication</a:t>
            </a:r>
            <a:endParaRPr lang="en-US" dirty="0">
              <a:latin typeface="Huawei Sans" panose="020C0503030203020204" pitchFamily="34" charset="0"/>
            </a:endParaRPr>
          </a:p>
        </p:txBody>
      </p:sp>
      <p:cxnSp>
        <p:nvCxnSpPr>
          <p:cNvPr id="55" name="直接连接符 54"/>
          <p:cNvCxnSpPr>
            <a:endCxn id="26" idx="1"/>
          </p:cNvCxnSpPr>
          <p:nvPr/>
        </p:nvCxnSpPr>
        <p:spPr bwMode="auto">
          <a:xfrm>
            <a:off x="1629759" y="4104846"/>
            <a:ext cx="389254"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0" name="直接连接符 9"/>
          <p:cNvCxnSpPr>
            <a:stCxn id="22" idx="2"/>
            <a:endCxn id="20" idx="0"/>
          </p:cNvCxnSpPr>
          <p:nvPr/>
        </p:nvCxnSpPr>
        <p:spPr bwMode="auto">
          <a:xfrm>
            <a:off x="4251992" y="2840345"/>
            <a:ext cx="0" cy="104310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1" name="直接连接符 10"/>
          <p:cNvCxnSpPr>
            <a:stCxn id="21" idx="3"/>
            <a:endCxn id="19" idx="1"/>
          </p:cNvCxnSpPr>
          <p:nvPr/>
        </p:nvCxnSpPr>
        <p:spPr bwMode="auto">
          <a:xfrm>
            <a:off x="3407606" y="2618946"/>
            <a:ext cx="1746795" cy="148590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2" name="直接连接符 11"/>
          <p:cNvCxnSpPr>
            <a:stCxn id="21" idx="3"/>
            <a:endCxn id="22" idx="3"/>
          </p:cNvCxnSpPr>
          <p:nvPr/>
        </p:nvCxnSpPr>
        <p:spPr bwMode="auto">
          <a:xfrm>
            <a:off x="3407606" y="2618946"/>
            <a:ext cx="1114986"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3" name="直接连接符 12"/>
          <p:cNvCxnSpPr>
            <a:stCxn id="27" idx="2"/>
            <a:endCxn id="26" idx="0"/>
          </p:cNvCxnSpPr>
          <p:nvPr/>
        </p:nvCxnSpPr>
        <p:spPr bwMode="auto">
          <a:xfrm>
            <a:off x="2289613" y="3583295"/>
            <a:ext cx="0" cy="300151"/>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4" name="直接连接符 13"/>
          <p:cNvCxnSpPr/>
          <p:nvPr/>
        </p:nvCxnSpPr>
        <p:spPr bwMode="auto">
          <a:xfrm>
            <a:off x="2401543" y="4104846"/>
            <a:ext cx="2229211"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5" name="直接连接符 14"/>
          <p:cNvCxnSpPr>
            <a:endCxn id="19" idx="0"/>
          </p:cNvCxnSpPr>
          <p:nvPr/>
        </p:nvCxnSpPr>
        <p:spPr bwMode="auto">
          <a:xfrm flipH="1">
            <a:off x="5425001" y="3377558"/>
            <a:ext cx="12335" cy="5058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6" name="直接连接符 15"/>
          <p:cNvCxnSpPr/>
          <p:nvPr/>
        </p:nvCxnSpPr>
        <p:spPr bwMode="auto">
          <a:xfrm flipH="1">
            <a:off x="3317027" y="3377558"/>
            <a:ext cx="1313727" cy="727288"/>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cxnSp>
        <p:nvCxnSpPr>
          <p:cNvPr id="17" name="直接连接符 16"/>
          <p:cNvCxnSpPr>
            <a:stCxn id="27" idx="3"/>
            <a:endCxn id="24" idx="1"/>
          </p:cNvCxnSpPr>
          <p:nvPr/>
        </p:nvCxnSpPr>
        <p:spPr bwMode="auto">
          <a:xfrm>
            <a:off x="2560213" y="3361896"/>
            <a:ext cx="2594188"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pic>
        <p:nvPicPr>
          <p:cNvPr id="1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66406" y="3883446"/>
            <a:ext cx="541200" cy="442799"/>
          </a:xfrm>
          <a:prstGeom prst="rect">
            <a:avLst/>
          </a:prstGeom>
        </p:spPr>
      </p:pic>
      <p:pic>
        <p:nvPicPr>
          <p:cNvPr id="19"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54401" y="3883446"/>
            <a:ext cx="541200" cy="442799"/>
          </a:xfrm>
          <a:prstGeom prst="rect">
            <a:avLst/>
          </a:prstGeom>
        </p:spPr>
      </p:pic>
      <p:pic>
        <p:nvPicPr>
          <p:cNvPr id="20"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981392" y="3883446"/>
            <a:ext cx="541200" cy="442799"/>
          </a:xfrm>
          <a:prstGeom prst="rect">
            <a:avLst/>
          </a:prstGeom>
        </p:spPr>
      </p:pic>
      <p:pic>
        <p:nvPicPr>
          <p:cNvPr id="21"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66406" y="2397546"/>
            <a:ext cx="541200" cy="442799"/>
          </a:xfrm>
          <a:prstGeom prst="rect">
            <a:avLst/>
          </a:prstGeom>
        </p:spPr>
      </p:pic>
      <p:pic>
        <p:nvPicPr>
          <p:cNvPr id="22"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981392" y="2397546"/>
            <a:ext cx="541200" cy="442799"/>
          </a:xfrm>
          <a:prstGeom prst="rect">
            <a:avLst/>
          </a:prstGeom>
        </p:spPr>
      </p:pic>
      <p:pic>
        <p:nvPicPr>
          <p:cNvPr id="23"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866406" y="3140496"/>
            <a:ext cx="541200" cy="442799"/>
          </a:xfrm>
          <a:prstGeom prst="rect">
            <a:avLst/>
          </a:prstGeom>
        </p:spPr>
      </p:pic>
      <p:pic>
        <p:nvPicPr>
          <p:cNvPr id="24"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5154401" y="3140496"/>
            <a:ext cx="541200" cy="442799"/>
          </a:xfrm>
          <a:prstGeom prst="rect">
            <a:avLst/>
          </a:prstGeom>
        </p:spPr>
      </p:pic>
      <p:pic>
        <p:nvPicPr>
          <p:cNvPr id="2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981392" y="3140496"/>
            <a:ext cx="541200" cy="442799"/>
          </a:xfrm>
          <a:prstGeom prst="rect">
            <a:avLst/>
          </a:prstGeom>
        </p:spPr>
      </p:pic>
      <p:pic>
        <p:nvPicPr>
          <p:cNvPr id="2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19013" y="3883446"/>
            <a:ext cx="541200" cy="442799"/>
          </a:xfrm>
          <a:prstGeom prst="rect">
            <a:avLst/>
          </a:prstGeom>
        </p:spPr>
      </p:pic>
      <p:pic>
        <p:nvPicPr>
          <p:cNvPr id="27"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2019013" y="3140496"/>
            <a:ext cx="541200" cy="442799"/>
          </a:xfrm>
          <a:prstGeom prst="rect">
            <a:avLst/>
          </a:prstGeom>
        </p:spPr>
      </p:pic>
      <p:cxnSp>
        <p:nvCxnSpPr>
          <p:cNvPr id="44" name="直接连接符 43"/>
          <p:cNvCxnSpPr>
            <a:stCxn id="22" idx="3"/>
          </p:cNvCxnSpPr>
          <p:nvPr/>
        </p:nvCxnSpPr>
        <p:spPr bwMode="auto">
          <a:xfrm>
            <a:off x="4522592" y="2618946"/>
            <a:ext cx="832353" cy="0"/>
          </a:xfrm>
          <a:prstGeom prst="line">
            <a:avLst/>
          </a:prstGeom>
          <a:solidFill>
            <a:schemeClr val="accent1"/>
          </a:solidFill>
          <a:ln w="12700" cap="flat" cmpd="sng" algn="ctr">
            <a:solidFill>
              <a:schemeClr val="bg1">
                <a:lumMod val="50000"/>
              </a:schemeClr>
            </a:solidFill>
            <a:prstDash val="lgDash"/>
            <a:round/>
            <a:headEnd type="none" w="med" len="med"/>
            <a:tailEnd type="none" w="med" len="med"/>
          </a:ln>
          <a:effectLst/>
        </p:spPr>
      </p:cxnSp>
      <p:grpSp>
        <p:nvGrpSpPr>
          <p:cNvPr id="2" name="组合 1"/>
          <p:cNvGrpSpPr/>
          <p:nvPr/>
        </p:nvGrpSpPr>
        <p:grpSpPr>
          <a:xfrm>
            <a:off x="763156" y="3716338"/>
            <a:ext cx="884719" cy="504056"/>
            <a:chOff x="1276399" y="3753790"/>
            <a:chExt cx="1200690" cy="684076"/>
          </a:xfrm>
        </p:grpSpPr>
        <p:pic>
          <p:nvPicPr>
            <p:cNvPr id="38" name="图片 3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39" name="矩形 38"/>
            <p:cNvSpPr/>
            <p:nvPr/>
          </p:nvSpPr>
          <p:spPr>
            <a:xfrm>
              <a:off x="1276399" y="3846662"/>
              <a:ext cx="1163502" cy="417697"/>
            </a:xfrm>
            <a:prstGeom prst="rect">
              <a:avLst/>
            </a:prstGeom>
          </p:spPr>
          <p:txBody>
            <a:bodyPr wrap="square">
              <a:spAutoFit/>
            </a:bodyPr>
            <a:lstStyle/>
            <a:p>
              <a:pPr algn="ctr" fontAlgn="ctr"/>
              <a:r>
                <a:rPr lang="en-US" sz="1400" dirty="0" smtClean="0">
                  <a:latin typeface="Huawei Sans" panose="020C0503030203020204" pitchFamily="34" charset="0"/>
                </a:rPr>
                <a:t>N</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41" name="组合 40"/>
          <p:cNvGrpSpPr/>
          <p:nvPr/>
        </p:nvGrpSpPr>
        <p:grpSpPr>
          <a:xfrm>
            <a:off x="4896136" y="2441778"/>
            <a:ext cx="897378" cy="511837"/>
            <a:chOff x="1277734" y="3753790"/>
            <a:chExt cx="1199355" cy="684076"/>
          </a:xfrm>
        </p:grpSpPr>
        <p:pic>
          <p:nvPicPr>
            <p:cNvPr id="42" name="图片 4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7734" y="3753790"/>
              <a:ext cx="1199355" cy="684076"/>
            </a:xfrm>
            <a:prstGeom prst="rect">
              <a:avLst/>
            </a:prstGeom>
          </p:spPr>
        </p:pic>
        <p:sp>
          <p:nvSpPr>
            <p:cNvPr id="43" name="矩形 42"/>
            <p:cNvSpPr/>
            <p:nvPr/>
          </p:nvSpPr>
          <p:spPr>
            <a:xfrm>
              <a:off x="1300642" y="3859803"/>
              <a:ext cx="1163500" cy="411347"/>
            </a:xfrm>
            <a:prstGeom prst="rect">
              <a:avLst/>
            </a:prstGeom>
          </p:spPr>
          <p:txBody>
            <a:bodyPr wrap="square">
              <a:spAutoFit/>
            </a:bodyPr>
            <a:lstStyle/>
            <a:p>
              <a:pPr algn="ctr" fontAlgn="ctr"/>
              <a:r>
                <a:rPr lang="en-US" sz="1400" dirty="0" smtClean="0">
                  <a:latin typeface="Huawei Sans" panose="020C0503030203020204" pitchFamily="34" charset="0"/>
                </a:rPr>
                <a:t>M</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56" name="任意多边形 55"/>
          <p:cNvSpPr/>
          <p:nvPr/>
        </p:nvSpPr>
        <p:spPr bwMode="auto">
          <a:xfrm>
            <a:off x="1665763" y="2736694"/>
            <a:ext cx="3230373" cy="1244600"/>
          </a:xfrm>
          <a:custGeom>
            <a:avLst/>
            <a:gdLst>
              <a:gd name="connsiteX0" fmla="*/ 0 w 3721100"/>
              <a:gd name="connsiteY0" fmla="*/ 1244600 h 1244600"/>
              <a:gd name="connsiteX1" fmla="*/ 1320800 w 3721100"/>
              <a:gd name="connsiteY1" fmla="*/ 1244600 h 1244600"/>
              <a:gd name="connsiteX2" fmla="*/ 2679700 w 3721100"/>
              <a:gd name="connsiteY2" fmla="*/ 558800 h 1244600"/>
              <a:gd name="connsiteX3" fmla="*/ 2679700 w 3721100"/>
              <a:gd name="connsiteY3" fmla="*/ 0 h 1244600"/>
              <a:gd name="connsiteX4" fmla="*/ 3721100 w 3721100"/>
              <a:gd name="connsiteY4" fmla="*/ 0 h 124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1100" h="1244600">
                <a:moveTo>
                  <a:pt x="0" y="1244600"/>
                </a:moveTo>
                <a:lnTo>
                  <a:pt x="1320800" y="1244600"/>
                </a:lnTo>
                <a:lnTo>
                  <a:pt x="2679700" y="558800"/>
                </a:lnTo>
                <a:lnTo>
                  <a:pt x="2679700" y="0"/>
                </a:lnTo>
                <a:lnTo>
                  <a:pt x="3721100" y="0"/>
                </a:lnTo>
              </a:path>
            </a:pathLst>
          </a:custGeom>
          <a:noFill/>
          <a:ln w="25400" cap="flat" cmpd="sng" algn="ctr">
            <a:solidFill>
              <a:srgbClr val="00B0F0"/>
            </a:solidFill>
            <a:prstDash val="solid"/>
            <a:round/>
            <a:headEnd type="arrow"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3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5" name="直接箭头连接符 44"/>
          <p:cNvCxnSpPr/>
          <p:nvPr/>
        </p:nvCxnSpPr>
        <p:spPr>
          <a:xfrm flipH="1">
            <a:off x="2286775" y="4328457"/>
            <a:ext cx="1" cy="51091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1362097" y="4890227"/>
            <a:ext cx="2230215" cy="553666"/>
          </a:xfrm>
          <a:prstGeom prst="roundRect">
            <a:avLst>
              <a:gd name="adj" fmla="val 2303"/>
            </a:avLst>
          </a:prstGeom>
          <a:solidFill>
            <a:srgbClr val="FFFF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smtClean="0">
                <a:solidFill>
                  <a:schemeClr val="tx1"/>
                </a:solidFill>
                <a:latin typeface="Huawei Sans" panose="020C0503030203020204" pitchFamily="34" charset="0"/>
              </a:rPr>
              <a:t>How to communicate with the network M?</a:t>
            </a:r>
            <a:endParaRPr lang="en-US" sz="1400" dirty="0">
              <a:solidFill>
                <a:schemeClr val="tx1"/>
              </a:solidFill>
              <a:latin typeface="Huawei Sans" panose="020C0503030203020204" pitchFamily="34" charset="0"/>
            </a:endParaRPr>
          </a:p>
        </p:txBody>
      </p:sp>
      <p:sp>
        <p:nvSpPr>
          <p:cNvPr id="57" name="矩形 56"/>
          <p:cNvSpPr/>
          <p:nvPr/>
        </p:nvSpPr>
        <p:spPr>
          <a:xfrm>
            <a:off x="6181814" y="2271327"/>
            <a:ext cx="5389364" cy="2890022"/>
          </a:xfrm>
          <a:prstGeom prst="rect">
            <a:avLst/>
          </a:prstGeom>
        </p:spPr>
        <p:txBody>
          <a:bodyPr wrap="square" anchor="t">
            <a:spAutoFit/>
          </a:bodyPr>
          <a:lstStyle/>
          <a:p>
            <a:pPr marL="301625" lvl="0"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An IP address uniquely identifies a node on a network. Each IP address belongs to a unique subnet, and each subnet may belong to a different area of the network.</a:t>
            </a:r>
            <a:endParaRPr lang="en-US" altLang="zh-CN"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dirty="0" smtClean="0">
                <a:solidFill>
                  <a:prstClr val="black"/>
                </a:solidFill>
                <a:latin typeface="Huawei Sans" panose="020C0503030203020204" pitchFamily="34" charset="0"/>
              </a:rPr>
              <a:t>To implement IP addressing, subnets in different areas need to communicate with each other.</a:t>
            </a:r>
            <a:endParaRPr lang="en-US" altLang="zh-CN" kern="0" dirty="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p:txBody>
      </p:sp>
    </p:spTree>
    <p:extLst>
      <p:ext uri="{BB962C8B-B14F-4D97-AF65-F5344CB8AC3E}">
        <p14:creationId xmlns:p14="http://schemas.microsoft.com/office/powerpoint/2010/main" val="1397500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a:off x="4472023" y="3391904"/>
            <a:ext cx="3240360" cy="2050058"/>
          </a:xfrm>
          <a:custGeom>
            <a:avLst/>
            <a:gdLst>
              <a:gd name="connsiteX0" fmla="*/ 0 w 2245106"/>
              <a:gd name="connsiteY0" fmla="*/ 0 h 2050058"/>
              <a:gd name="connsiteX1" fmla="*/ 2245106 w 2245106"/>
              <a:gd name="connsiteY1" fmla="*/ 0 h 2050058"/>
              <a:gd name="connsiteX2" fmla="*/ 2245106 w 2245106"/>
              <a:gd name="connsiteY2" fmla="*/ 2050058 h 2050058"/>
              <a:gd name="connsiteX3" fmla="*/ 0 w 2245106"/>
              <a:gd name="connsiteY3" fmla="*/ 2050058 h 2050058"/>
              <a:gd name="connsiteX4" fmla="*/ 0 w 2245106"/>
              <a:gd name="connsiteY4" fmla="*/ 0 h 2050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5106" h="2050058">
                <a:moveTo>
                  <a:pt x="0" y="0"/>
                </a:moveTo>
                <a:lnTo>
                  <a:pt x="2245106" y="0"/>
                </a:lnTo>
                <a:lnTo>
                  <a:pt x="2245106" y="2050058"/>
                </a:lnTo>
                <a:lnTo>
                  <a:pt x="0" y="2050058"/>
                </a:lnTo>
                <a:lnTo>
                  <a:pt x="0" y="0"/>
                </a:lnTo>
                <a:close/>
              </a:path>
            </a:pathLst>
          </a:custGeom>
          <a:solidFill>
            <a:srgbClr val="FFFFFF"/>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6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文本占位符 130"/>
          <p:cNvSpPr>
            <a:spLocks noGrp="1"/>
          </p:cNvSpPr>
          <p:nvPr>
            <p:ph type="body" sz="quarter" idx="10"/>
          </p:nvPr>
        </p:nvSpPr>
        <p:spPr>
          <a:xfrm>
            <a:off x="451877" y="1242453"/>
            <a:ext cx="11306175" cy="1427954"/>
          </a:xfrm>
        </p:spPr>
        <p:txBody>
          <a:bodyPr/>
          <a:lstStyle/>
          <a:p>
            <a:r>
              <a:rPr lang="en-US" sz="1600" smtClean="0"/>
              <a:t>Routes are the path information used to guide packet forwarding.</a:t>
            </a:r>
            <a:endParaRPr lang="en-US" altLang="zh-CN" sz="1600" smtClean="0">
              <a:sym typeface="Huawei Sans" panose="020C0503030203020204" pitchFamily="34" charset="0"/>
            </a:endParaRPr>
          </a:p>
          <a:p>
            <a:r>
              <a:rPr lang="en-US" sz="1600" smtClean="0"/>
              <a:t>A routing device is a network device that forwards packets to a destination subnet based on routes. The most common routing device is a router.</a:t>
            </a:r>
            <a:endParaRPr lang="en-US" altLang="zh-CN" sz="1600" smtClean="0">
              <a:sym typeface="Huawei Sans" panose="020C0503030203020204" pitchFamily="34" charset="0"/>
            </a:endParaRPr>
          </a:p>
          <a:p>
            <a:r>
              <a:rPr lang="en-US" sz="1600" smtClean="0"/>
              <a:t>A routing device maintains an IP routing table that stores routing information.</a:t>
            </a:r>
            <a:endParaRPr lang="en-US" altLang="zh-CN" sz="1600" smtClean="0">
              <a:sym typeface="Huawei Sans" panose="020C0503030203020204" pitchFamily="34" charset="0"/>
            </a:endParaRPr>
          </a:p>
        </p:txBody>
      </p:sp>
      <p:sp>
        <p:nvSpPr>
          <p:cNvPr id="8" name="标题 7"/>
          <p:cNvSpPr>
            <a:spLocks noGrp="1"/>
          </p:cNvSpPr>
          <p:nvPr>
            <p:ph type="title"/>
          </p:nvPr>
        </p:nvSpPr>
        <p:spPr/>
        <p:txBody>
          <a:bodyPr/>
          <a:lstStyle/>
          <a:p>
            <a:r>
              <a:rPr lang="en-US" smtClean="0"/>
              <a:t>Routes</a:t>
            </a:r>
            <a:endParaRPr lang="en-US" dirty="0"/>
          </a:p>
        </p:txBody>
      </p:sp>
      <p:sp>
        <p:nvSpPr>
          <p:cNvPr id="88" name="矩形 87"/>
          <p:cNvSpPr/>
          <p:nvPr/>
        </p:nvSpPr>
        <p:spPr>
          <a:xfrm>
            <a:off x="4561042" y="4519993"/>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R1</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矩形 88"/>
          <p:cNvSpPr/>
          <p:nvPr/>
        </p:nvSpPr>
        <p:spPr>
          <a:xfrm>
            <a:off x="5917765" y="4519993"/>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R2</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矩形 89"/>
          <p:cNvSpPr/>
          <p:nvPr/>
        </p:nvSpPr>
        <p:spPr>
          <a:xfrm>
            <a:off x="7111282" y="4517897"/>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R3</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6" name="直接连接符 105"/>
          <p:cNvCxnSpPr/>
          <p:nvPr/>
        </p:nvCxnSpPr>
        <p:spPr bwMode="auto">
          <a:xfrm>
            <a:off x="7684803" y="511101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20" name="图片 11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803897" y="4770396"/>
            <a:ext cx="1199355" cy="684076"/>
          </a:xfrm>
          <a:prstGeom prst="rect">
            <a:avLst/>
          </a:prstGeom>
        </p:spPr>
      </p:pic>
      <p:pic>
        <p:nvPicPr>
          <p:cNvPr id="122" name="图片 12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096485" y="4770396"/>
            <a:ext cx="1199355" cy="684076"/>
          </a:xfrm>
          <a:prstGeom prst="rect">
            <a:avLst/>
          </a:prstGeom>
        </p:spPr>
      </p:pic>
      <p:sp>
        <p:nvSpPr>
          <p:cNvPr id="127" name="矩形 126"/>
          <p:cNvSpPr/>
          <p:nvPr/>
        </p:nvSpPr>
        <p:spPr>
          <a:xfrm>
            <a:off x="2840470" y="4939789"/>
            <a:ext cx="1163501" cy="307777"/>
          </a:xfrm>
          <a:prstGeom prst="rect">
            <a:avLst/>
          </a:prstGeom>
        </p:spPr>
        <p:txBody>
          <a:bodyPr wrap="square">
            <a:spAutoFit/>
          </a:bodyPr>
          <a:lstStyle/>
          <a:p>
            <a:pPr algn="ctr" fontAlgn="ctr"/>
            <a:r>
              <a:rPr lang="en-US" sz="1400" dirty="0" smtClean="0">
                <a:latin typeface="Huawei Sans" panose="020C0503030203020204" pitchFamily="34" charset="0"/>
              </a:rPr>
              <a:t>N</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矩形 128"/>
          <p:cNvSpPr/>
          <p:nvPr/>
        </p:nvSpPr>
        <p:spPr>
          <a:xfrm>
            <a:off x="8114411" y="4939789"/>
            <a:ext cx="1163501" cy="307777"/>
          </a:xfrm>
          <a:prstGeom prst="rect">
            <a:avLst/>
          </a:prstGeom>
        </p:spPr>
        <p:txBody>
          <a:bodyPr wrap="square">
            <a:spAutoFit/>
          </a:bodyPr>
          <a:lstStyle/>
          <a:p>
            <a:pPr algn="ctr" fontAlgn="ctr"/>
            <a:r>
              <a:rPr lang="en-US" sz="1400" dirty="0" smtClean="0">
                <a:latin typeface="Huawei Sans" panose="020C0503030203020204" pitchFamily="34" charset="0"/>
              </a:rPr>
              <a:t>M</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2" name="直接连接符 131"/>
          <p:cNvCxnSpPr>
            <a:stCxn id="120" idx="3"/>
            <a:endCxn id="122" idx="1"/>
          </p:cNvCxnSpPr>
          <p:nvPr/>
        </p:nvCxnSpPr>
        <p:spPr bwMode="auto">
          <a:xfrm>
            <a:off x="4003252" y="5112434"/>
            <a:ext cx="409323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1" name="矩形 50"/>
          <p:cNvSpPr/>
          <p:nvPr/>
        </p:nvSpPr>
        <p:spPr>
          <a:xfrm>
            <a:off x="5730122" y="3416688"/>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R4</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2" name="直接连接符 51"/>
          <p:cNvCxnSpPr>
            <a:endCxn id="48" idx="0"/>
          </p:cNvCxnSpPr>
          <p:nvPr/>
        </p:nvCxnSpPr>
        <p:spPr bwMode="auto">
          <a:xfrm>
            <a:off x="6049869" y="4205204"/>
            <a:ext cx="0" cy="6614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5" name="直接连接符 54"/>
          <p:cNvCxnSpPr>
            <a:stCxn id="54" idx="3"/>
            <a:endCxn id="49" idx="0"/>
          </p:cNvCxnSpPr>
          <p:nvPr/>
        </p:nvCxnSpPr>
        <p:spPr bwMode="auto">
          <a:xfrm>
            <a:off x="6319869" y="3984295"/>
            <a:ext cx="1061413" cy="88239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任意多边形 12"/>
          <p:cNvSpPr/>
          <p:nvPr/>
        </p:nvSpPr>
        <p:spPr bwMode="auto">
          <a:xfrm>
            <a:off x="4003971" y="489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2" name="任意多边形 61"/>
          <p:cNvSpPr/>
          <p:nvPr/>
        </p:nvSpPr>
        <p:spPr bwMode="auto">
          <a:xfrm>
            <a:off x="5228107" y="489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3" name="任意多边形 62"/>
          <p:cNvSpPr/>
          <p:nvPr/>
        </p:nvSpPr>
        <p:spPr bwMode="auto">
          <a:xfrm>
            <a:off x="6416239" y="489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任意多边形 63"/>
          <p:cNvSpPr/>
          <p:nvPr/>
        </p:nvSpPr>
        <p:spPr bwMode="auto">
          <a:xfrm>
            <a:off x="7712383" y="4896350"/>
            <a:ext cx="468052" cy="252722"/>
          </a:xfrm>
          <a:custGeom>
            <a:avLst/>
            <a:gdLst>
              <a:gd name="connsiteX0" fmla="*/ 0 w 3829050"/>
              <a:gd name="connsiteY0" fmla="*/ 0 h 0"/>
              <a:gd name="connsiteX1" fmla="*/ 3829050 w 3829050"/>
              <a:gd name="connsiteY1" fmla="*/ 0 h 0"/>
            </a:gdLst>
            <a:ahLst/>
            <a:cxnLst>
              <a:cxn ang="0">
                <a:pos x="connsiteX0" y="connsiteY0"/>
              </a:cxn>
              <a:cxn ang="0">
                <a:pos x="connsiteX1" y="connsiteY1"/>
              </a:cxn>
            </a:cxnLst>
            <a:rect l="l" t="t" r="r" b="b"/>
            <a:pathLst>
              <a:path w="3829050">
                <a:moveTo>
                  <a:pt x="0" y="0"/>
                </a:moveTo>
                <a:lnTo>
                  <a:pt x="3829050" y="0"/>
                </a:lnTo>
              </a:path>
            </a:pathLst>
          </a:custGeom>
          <a:noFill/>
          <a:ln w="25400" cap="flat" cmpd="sng" algn="ctr">
            <a:solidFill>
              <a:srgbClr val="00B0F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3474016" y="4568772"/>
            <a:ext cx="542135" cy="276999"/>
          </a:xfrm>
          <a:prstGeom prst="rect">
            <a:avLst/>
          </a:prstGeom>
        </p:spPr>
        <p:txBody>
          <a:bodyPr wrap="none">
            <a:spAutoFit/>
          </a:bodyPr>
          <a:lstStyle/>
          <a:p>
            <a:pPr lvl="0" algn="ctr" defTabSz="914400" fontAlgn="ctr"/>
            <a:r>
              <a:rPr lang="en-US" sz="1200" b="1" dirty="0" smtClean="0">
                <a:solidFill>
                  <a:prstClr val="black"/>
                </a:solidFill>
                <a:latin typeface="Huawei Sans" panose="020C0503030203020204" pitchFamily="34" charset="0"/>
              </a:rPr>
              <a:t>Data</a:t>
            </a:r>
            <a:endParaRPr lang="en-US" altLang="zh-CN" sz="1200" b="1"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75"/>
          <p:cNvSpPr/>
          <p:nvPr/>
        </p:nvSpPr>
        <p:spPr>
          <a:xfrm>
            <a:off x="2063552" y="2859433"/>
            <a:ext cx="7628482"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b="1" dirty="0" smtClean="0">
                <a:solidFill>
                  <a:prstClr val="white"/>
                </a:solidFill>
                <a:latin typeface="Huawei Sans" panose="020C0503030203020204" pitchFamily="34" charset="0"/>
              </a:rPr>
              <a:t>Route-based Packet Forwarding</a:t>
            </a:r>
            <a:endParaRPr lang="en-US" b="1" dirty="0">
              <a:solidFill>
                <a:prstClr val="white"/>
              </a:solidFill>
              <a:latin typeface="Huawei Sans" panose="020C0503030203020204" pitchFamily="34" charset="0"/>
            </a:endParaRPr>
          </a:p>
        </p:txBody>
      </p:sp>
      <p:sp>
        <p:nvSpPr>
          <p:cNvPr id="41" name="圆角矩形 75"/>
          <p:cNvSpPr/>
          <p:nvPr/>
        </p:nvSpPr>
        <p:spPr>
          <a:xfrm>
            <a:off x="2063552" y="3289460"/>
            <a:ext cx="7628482" cy="305195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algn="ctr" fontAlgn="ctr"/>
            <a:endParaRPr lang="en-US" altLang="zh-CN" sz="16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圆角矩形 45"/>
          <p:cNvSpPr/>
          <p:nvPr/>
        </p:nvSpPr>
        <p:spPr>
          <a:xfrm>
            <a:off x="4444253" y="5851742"/>
            <a:ext cx="3291683" cy="395715"/>
          </a:xfrm>
          <a:prstGeom prst="roundRect">
            <a:avLst>
              <a:gd name="adj" fmla="val 2303"/>
            </a:avLst>
          </a:prstGeom>
          <a:solidFill>
            <a:srgbClr val="FFFFCC"/>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smtClean="0">
                <a:solidFill>
                  <a:schemeClr val="tx1"/>
                </a:solidFill>
                <a:latin typeface="Huawei Sans" panose="020C0503030203020204" pitchFamily="34" charset="0"/>
              </a:rPr>
              <a:t>Destination-based forwarding</a:t>
            </a:r>
            <a:endParaRPr lang="en-US" sz="1400" dirty="0">
              <a:solidFill>
                <a:schemeClr val="tx1"/>
              </a:solidFill>
              <a:latin typeface="Huawei Sans" panose="020C0503030203020204" pitchFamily="34" charset="0"/>
            </a:endParaRPr>
          </a:p>
        </p:txBody>
      </p:sp>
      <p:grpSp>
        <p:nvGrpSpPr>
          <p:cNvPr id="4" name="组合 3"/>
          <p:cNvGrpSpPr/>
          <p:nvPr/>
        </p:nvGrpSpPr>
        <p:grpSpPr>
          <a:xfrm>
            <a:off x="4871477" y="5358774"/>
            <a:ext cx="2332970" cy="457344"/>
            <a:chOff x="4895227" y="5204398"/>
            <a:chExt cx="2332970" cy="648851"/>
          </a:xfrm>
        </p:grpSpPr>
        <p:cxnSp>
          <p:nvCxnSpPr>
            <p:cNvPr id="45" name="直接箭头连接符 44"/>
            <p:cNvCxnSpPr/>
            <p:nvPr/>
          </p:nvCxnSpPr>
          <p:spPr>
            <a:xfrm flipH="1">
              <a:off x="4895227"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6117410"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H="1">
              <a:off x="7228196" y="5204398"/>
              <a:ext cx="1" cy="64885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pic>
        <p:nvPicPr>
          <p:cNvPr id="4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4625227" y="4866691"/>
            <a:ext cx="540000" cy="441818"/>
          </a:xfrm>
          <a:prstGeom prst="rect">
            <a:avLst/>
          </a:prstGeom>
          <a:noFill/>
        </p:spPr>
      </p:pic>
      <p:pic>
        <p:nvPicPr>
          <p:cNvPr id="4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5779869" y="4866691"/>
            <a:ext cx="540000" cy="441818"/>
          </a:xfrm>
          <a:prstGeom prst="rect">
            <a:avLst/>
          </a:prstGeom>
          <a:noFill/>
        </p:spPr>
      </p:pic>
      <p:pic>
        <p:nvPicPr>
          <p:cNvPr id="4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7111282" y="4866691"/>
            <a:ext cx="540000" cy="441818"/>
          </a:xfrm>
          <a:prstGeom prst="rect">
            <a:avLst/>
          </a:prstGeom>
          <a:noFill/>
        </p:spPr>
      </p:pic>
      <p:pic>
        <p:nvPicPr>
          <p:cNvPr id="54"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4" cstate="print"/>
          <a:srcRect/>
          <a:stretch>
            <a:fillRect/>
          </a:stretch>
        </p:blipFill>
        <p:spPr bwMode="auto">
          <a:xfrm>
            <a:off x="5779869" y="3763386"/>
            <a:ext cx="540000" cy="441818"/>
          </a:xfrm>
          <a:prstGeom prst="rect">
            <a:avLst/>
          </a:prstGeom>
          <a:noFill/>
        </p:spPr>
      </p:pic>
      <p:sp>
        <p:nvSpPr>
          <p:cNvPr id="37" name="TextBox 120">
            <a:extLst>
              <a:ext uri="{FF2B5EF4-FFF2-40B4-BE49-F238E27FC236}">
                <a16:creationId xmlns:a16="http://schemas.microsoft.com/office/drawing/2014/main" xmlns="" id="{020D7A1D-EFAD-4C8C-B9DE-D0FAD269B77A}"/>
              </a:ext>
            </a:extLst>
          </p:cNvPr>
          <p:cNvSpPr txBox="1"/>
          <p:nvPr/>
        </p:nvSpPr>
        <p:spPr>
          <a:xfrm>
            <a:off x="4406179" y="3416688"/>
            <a:ext cx="978097" cy="307777"/>
          </a:xfrm>
          <a:prstGeom prst="rect">
            <a:avLst/>
          </a:prstGeom>
          <a:noFill/>
          <a:ln>
            <a:noFill/>
          </a:ln>
        </p:spPr>
        <p:txBody>
          <a:bodyPr wrap="square" rtlCol="0">
            <a:spAutoFit/>
          </a:bodyPr>
          <a:lstStyle/>
          <a:p>
            <a:pPr algn="ctr" fontAlgn="ctr"/>
            <a:r>
              <a:rPr lang="en-US" sz="1400" b="1" dirty="0" smtClean="0">
                <a:solidFill>
                  <a:srgbClr val="EC7061"/>
                </a:solidFill>
                <a:latin typeface="Huawei Sans" panose="020C0503030203020204" pitchFamily="34" charset="0"/>
              </a:rPr>
              <a:t>Router</a:t>
            </a:r>
            <a:endParaRPr lang="en-US" altLang="zh-CN" sz="1400" b="1" dirty="0">
              <a:solidFill>
                <a:srgbClr val="EC706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8" name="直接连接符 37"/>
          <p:cNvCxnSpPr>
            <a:stCxn id="37" idx="2"/>
          </p:cNvCxnSpPr>
          <p:nvPr/>
        </p:nvCxnSpPr>
        <p:spPr>
          <a:xfrm>
            <a:off x="4895228" y="3724465"/>
            <a:ext cx="119458"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7" idx="2"/>
          </p:cNvCxnSpPr>
          <p:nvPr/>
        </p:nvCxnSpPr>
        <p:spPr>
          <a:xfrm>
            <a:off x="4895228" y="3724465"/>
            <a:ext cx="1022537"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7" idx="2"/>
          </p:cNvCxnSpPr>
          <p:nvPr/>
        </p:nvCxnSpPr>
        <p:spPr>
          <a:xfrm>
            <a:off x="4895228" y="3724465"/>
            <a:ext cx="2216054" cy="1045931"/>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4895228" y="3724465"/>
            <a:ext cx="834894" cy="18187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rot="10800000">
            <a:off x="3572858" y="4402465"/>
            <a:ext cx="321775" cy="216024"/>
            <a:chOff x="7383369" y="3528374"/>
            <a:chExt cx="321775" cy="216024"/>
          </a:xfrm>
        </p:grpSpPr>
        <p:sp>
          <p:nvSpPr>
            <p:cNvPr id="43" name="同侧圆角矩形 42"/>
            <p:cNvSpPr/>
            <p:nvPr/>
          </p:nvSpPr>
          <p:spPr bwMode="auto">
            <a:xfrm>
              <a:off x="7383369" y="3528374"/>
              <a:ext cx="321775" cy="216024"/>
            </a:xfrm>
            <a:prstGeom prst="round2SameRect">
              <a:avLst/>
            </a:prstGeom>
            <a:solidFill>
              <a:srgbClr val="FFD1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58" name="等腰三角形 57"/>
            <p:cNvSpPr/>
            <p:nvPr/>
          </p:nvSpPr>
          <p:spPr>
            <a:xfrm>
              <a:off x="7386180" y="3590032"/>
              <a:ext cx="316152" cy="154366"/>
            </a:xfrm>
            <a:prstGeom prst="triangle">
              <a:avLst/>
            </a:prstGeom>
            <a:solidFill>
              <a:srgbClr val="FFD17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sp>
        <p:nvSpPr>
          <p:cNvPr id="76" name="矩形 75"/>
          <p:cNvSpPr/>
          <p:nvPr/>
        </p:nvSpPr>
        <p:spPr>
          <a:xfrm>
            <a:off x="4384102" y="5440809"/>
            <a:ext cx="1009257" cy="307777"/>
          </a:xfrm>
          <a:prstGeom prst="rect">
            <a:avLst/>
          </a:prstGeom>
        </p:spPr>
        <p:txBody>
          <a:bodyPr wrap="square">
            <a:spAutoFit/>
          </a:bodyPr>
          <a:lstStyle/>
          <a:p>
            <a:pPr algn="ctr" fontAlgn="ctr"/>
            <a:r>
              <a:rPr lang="en-US" sz="1400" b="1" dirty="0" smtClean="0">
                <a:latin typeface="Huawei Sans" panose="020C0503030203020204" pitchFamily="34" charset="0"/>
              </a:rPr>
              <a:t>Gateway</a:t>
            </a:r>
            <a:endParaRPr lang="en-US" sz="1400" b="1" dirty="0">
              <a:latin typeface="Huawei Sans" panose="020C0503030203020204" pitchFamily="34" charset="0"/>
            </a:endParaRPr>
          </a:p>
        </p:txBody>
      </p:sp>
      <p:sp>
        <p:nvSpPr>
          <p:cNvPr id="85" name="矩形 84"/>
          <p:cNvSpPr/>
          <p:nvPr/>
        </p:nvSpPr>
        <p:spPr>
          <a:xfrm>
            <a:off x="6658337" y="5440809"/>
            <a:ext cx="1140592" cy="307777"/>
          </a:xfrm>
          <a:prstGeom prst="rect">
            <a:avLst/>
          </a:prstGeom>
        </p:spPr>
        <p:txBody>
          <a:bodyPr wrap="square">
            <a:spAutoFit/>
          </a:bodyPr>
          <a:lstStyle/>
          <a:p>
            <a:pPr algn="ctr" fontAlgn="ctr"/>
            <a:r>
              <a:rPr lang="en-US" sz="1400" b="1" dirty="0" smtClean="0">
                <a:latin typeface="Huawei Sans" panose="020C0503030203020204" pitchFamily="34" charset="0"/>
              </a:rPr>
              <a:t>Gateway</a:t>
            </a:r>
            <a:endParaRPr lang="en-US" sz="1400" b="1" dirty="0">
              <a:latin typeface="Huawei Sans" panose="020C0503030203020204" pitchFamily="34" charset="0"/>
            </a:endParaRPr>
          </a:p>
        </p:txBody>
      </p:sp>
    </p:spTree>
    <p:extLst>
      <p:ext uri="{BB962C8B-B14F-4D97-AF65-F5344CB8AC3E}">
        <p14:creationId xmlns:p14="http://schemas.microsoft.com/office/powerpoint/2010/main" val="1233695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latin typeface="Huawei Sans" panose="020C0503030203020204" pitchFamily="34" charset="0"/>
              </a:rPr>
              <a:t>Routing Information</a:t>
            </a:r>
            <a:endParaRPr lang="en-US" dirty="0">
              <a:latin typeface="Huawei Sans" panose="020C0503030203020204" pitchFamily="34" charset="0"/>
            </a:endParaRPr>
          </a:p>
        </p:txBody>
      </p:sp>
      <p:sp>
        <p:nvSpPr>
          <p:cNvPr id="3" name="文本占位符 2"/>
          <p:cNvSpPr>
            <a:spLocks noGrp="1"/>
          </p:cNvSpPr>
          <p:nvPr>
            <p:ph type="body" sz="quarter" idx="10"/>
          </p:nvPr>
        </p:nvSpPr>
        <p:spPr>
          <a:xfrm>
            <a:off x="5935751" y="1572747"/>
            <a:ext cx="5810162" cy="2914614"/>
          </a:xfrm>
        </p:spPr>
        <p:txBody>
          <a:bodyPr/>
          <a:lstStyle/>
          <a:p>
            <a:r>
              <a:rPr lang="en-US" sz="1800"/>
              <a:t>A route contains the following information:</a:t>
            </a:r>
            <a:endParaRPr lang="en-US" altLang="zh-CN" sz="1800">
              <a:sym typeface="Huawei Sans" panose="020C0503030203020204" pitchFamily="34" charset="0"/>
            </a:endParaRPr>
          </a:p>
          <a:p>
            <a:pPr marL="654050" lvl="1" indent="-328613"/>
            <a:r>
              <a:rPr lang="en-US" sz="1600"/>
              <a:t>Destination: identifies a destination subnet.</a:t>
            </a:r>
            <a:endParaRPr lang="en-US" altLang="zh-CN" sz="1600">
              <a:sym typeface="Huawei Sans" panose="020C0503030203020204" pitchFamily="34" charset="0"/>
            </a:endParaRPr>
          </a:p>
          <a:p>
            <a:pPr marL="654050" lvl="1" indent="-328613"/>
            <a:r>
              <a:rPr lang="en-US" sz="1600"/>
              <a:t>Mask: identifies a subnet together with a destination IP address.</a:t>
            </a:r>
            <a:endParaRPr lang="en-US" altLang="zh-CN" sz="1600">
              <a:sym typeface="Huawei Sans" panose="020C0503030203020204" pitchFamily="34" charset="0"/>
            </a:endParaRPr>
          </a:p>
          <a:p>
            <a:pPr marL="654050" lvl="1" indent="-328613"/>
            <a:r>
              <a:rPr lang="en-US" sz="1600"/>
              <a:t>Outbound interface: indicates the interface through which a data packet is sent out of the local router.</a:t>
            </a:r>
            <a:endParaRPr lang="en-US" altLang="zh-CN" sz="1600">
              <a:sym typeface="Huawei Sans" panose="020C0503030203020204" pitchFamily="34" charset="0"/>
            </a:endParaRPr>
          </a:p>
          <a:p>
            <a:pPr marL="654050" lvl="1" indent="-328613"/>
            <a:r>
              <a:rPr lang="en-US" sz="1600"/>
              <a:t>Next hop: indicates the next-hop address used by the router to forward the data packet to the destination subnet.</a:t>
            </a:r>
            <a:endParaRPr lang="en-US" altLang="zh-CN" sz="1600">
              <a:sym typeface="Huawei Sans" panose="020C0503030203020204" pitchFamily="34" charset="0"/>
            </a:endParaRPr>
          </a:p>
          <a:p>
            <a:pPr marL="302279" lvl="1" indent="-302279" algn="just">
              <a:spcBef>
                <a:spcPts val="792"/>
              </a:spcBef>
              <a:spcAft>
                <a:spcPct val="0"/>
              </a:spcAft>
              <a:buFont typeface="Wingdings" panose="05000000000000000000" pitchFamily="2" charset="2"/>
              <a:buChar char="l"/>
            </a:pPr>
            <a:r>
              <a:rPr lang="en-US" sz="1800">
                <a:cs typeface="Huawei Sans" panose="020C0503030203020204" pitchFamily="34" charset="0"/>
              </a:rPr>
              <a:t>The information identifies the destination subnet and specifies the path for forwarding data packets.</a:t>
            </a:r>
            <a:endParaRPr lang="en-US" altLang="zh-CN" sz="1800" dirty="0">
              <a:cs typeface="Huawei Sans" panose="020C0503030203020204" pitchFamily="34" charset="0"/>
              <a:sym typeface="Huawei Sans" panose="020C0503030203020204" pitchFamily="34" charset="0"/>
            </a:endParaRPr>
          </a:p>
        </p:txBody>
      </p:sp>
      <p:pic>
        <p:nvPicPr>
          <p:cNvPr id="45"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1091851" y="2953499"/>
            <a:ext cx="541200" cy="442799"/>
          </a:xfrm>
          <a:prstGeom prst="rect">
            <a:avLst/>
          </a:prstGeom>
          <a:noFill/>
        </p:spPr>
      </p:pic>
      <p:pic>
        <p:nvPicPr>
          <p:cNvPr id="46"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473992" y="2593459"/>
            <a:ext cx="541200" cy="442799"/>
          </a:xfrm>
          <a:prstGeom prst="rect">
            <a:avLst/>
          </a:prstGeom>
          <a:noFill/>
        </p:spPr>
      </p:pic>
      <p:grpSp>
        <p:nvGrpSpPr>
          <p:cNvPr id="48" name="组合 47"/>
          <p:cNvGrpSpPr/>
          <p:nvPr/>
        </p:nvGrpSpPr>
        <p:grpSpPr>
          <a:xfrm>
            <a:off x="4374092" y="2472820"/>
            <a:ext cx="1271513" cy="684076"/>
            <a:chOff x="4079776" y="2060848"/>
            <a:chExt cx="1271513" cy="684076"/>
          </a:xfrm>
        </p:grpSpPr>
        <p:pic>
          <p:nvPicPr>
            <p:cNvPr id="49" name="图片 4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79776" y="2060848"/>
              <a:ext cx="1199355" cy="684076"/>
            </a:xfrm>
            <a:prstGeom prst="rect">
              <a:avLst/>
            </a:prstGeom>
          </p:spPr>
        </p:pic>
        <p:sp>
          <p:nvSpPr>
            <p:cNvPr id="50" name="矩形 49"/>
            <p:cNvSpPr/>
            <p:nvPr/>
          </p:nvSpPr>
          <p:spPr>
            <a:xfrm>
              <a:off x="4079776" y="2258205"/>
              <a:ext cx="1271513" cy="307777"/>
            </a:xfrm>
            <a:prstGeom prst="rect">
              <a:avLst/>
            </a:prstGeom>
          </p:spPr>
          <p:txBody>
            <a:bodyPr wrap="square">
              <a:spAutoFit/>
            </a:bodyPr>
            <a:lstStyle/>
            <a:p>
              <a:pPr fontAlgn="ctr"/>
              <a:r>
                <a:rPr lang="en-US" sz="1400" dirty="0" smtClean="0">
                  <a:latin typeface="Huawei Sans" panose="020C0503030203020204" pitchFamily="34" charset="0"/>
                </a:rPr>
                <a:t>10.1.1.0/24</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cxnSp>
        <p:nvCxnSpPr>
          <p:cNvPr id="51" name="直接连接符 50"/>
          <p:cNvCxnSpPr>
            <a:endCxn id="46" idx="3"/>
          </p:cNvCxnSpPr>
          <p:nvPr/>
        </p:nvCxnSpPr>
        <p:spPr bwMode="auto">
          <a:xfrm flipH="1">
            <a:off x="4015192" y="2814858"/>
            <a:ext cx="358900"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直接连接符 56"/>
          <p:cNvCxnSpPr>
            <a:stCxn id="45" idx="3"/>
          </p:cNvCxnSpPr>
          <p:nvPr/>
        </p:nvCxnSpPr>
        <p:spPr bwMode="auto">
          <a:xfrm>
            <a:off x="1633051" y="3174899"/>
            <a:ext cx="97944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flipV="1">
            <a:off x="2619316" y="2629463"/>
            <a:ext cx="0" cy="9628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endCxn id="46" idx="1"/>
          </p:cNvCxnSpPr>
          <p:nvPr/>
        </p:nvCxnSpPr>
        <p:spPr bwMode="auto">
          <a:xfrm>
            <a:off x="2619316" y="2814859"/>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3" name="矩形 72"/>
          <p:cNvSpPr/>
          <p:nvPr/>
        </p:nvSpPr>
        <p:spPr>
          <a:xfrm>
            <a:off x="2788871" y="2485447"/>
            <a:ext cx="713657" cy="307777"/>
          </a:xfrm>
          <a:prstGeom prst="rect">
            <a:avLst/>
          </a:prstGeom>
        </p:spPr>
        <p:txBody>
          <a:bodyPr wrap="none">
            <a:spAutoFit/>
          </a:bodyPr>
          <a:lstStyle/>
          <a:p>
            <a:pPr algn="r" fontAlgn="ctr"/>
            <a:r>
              <a:rPr lang="en-US" sz="1400" dirty="0" smtClean="0">
                <a:solidFill>
                  <a:srgbClr val="000000"/>
                </a:solidFill>
                <a:latin typeface="Huawei Sans" panose="020C0503030203020204" pitchFamily="34" charset="0"/>
              </a:rPr>
              <a:t>1.1.1.2</a:t>
            </a:r>
            <a:endParaRPr lang="en-US" sz="1400" dirty="0">
              <a:solidFill>
                <a:srgbClr val="000000"/>
              </a:solidFill>
              <a:latin typeface="Huawei Sans" panose="020C0503030203020204" pitchFamily="34" charset="0"/>
            </a:endParaRPr>
          </a:p>
        </p:txBody>
      </p:sp>
      <p:sp>
        <p:nvSpPr>
          <p:cNvPr id="81" name="矩形 80"/>
          <p:cNvSpPr/>
          <p:nvPr/>
        </p:nvSpPr>
        <p:spPr>
          <a:xfrm>
            <a:off x="1651621" y="3178194"/>
            <a:ext cx="851515" cy="307777"/>
          </a:xfrm>
          <a:prstGeom prst="rect">
            <a:avLst/>
          </a:prstGeom>
        </p:spPr>
        <p:txBody>
          <a:bodyPr wrap="none">
            <a:spAutoFit/>
          </a:bodyPr>
          <a:lstStyle/>
          <a:p>
            <a:pPr fontAlgn="ctr"/>
            <a:r>
              <a:rPr lang="en-US" sz="1400" dirty="0" smtClean="0">
                <a:solidFill>
                  <a:srgbClr val="000000"/>
                </a:solidFill>
                <a:latin typeface="Huawei Sans" panose="020C0503030203020204" pitchFamily="34" charset="0"/>
              </a:rPr>
              <a:t>GE0/0/0</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38" name="Picture 2" descr="G:\做的项目\公共\扁平图标切换\更新2015_01_21\oss扁平图标库2015_01_21更新-04.png"/>
          <p:cNvPicPr>
            <a:picLocks noChangeAspect="1" noChangeArrowheads="1"/>
          </p:cNvPicPr>
          <p:nvPr/>
        </p:nvPicPr>
        <p:blipFill>
          <a:blip r:embed="rId3" cstate="print"/>
          <a:stretch>
            <a:fillRect/>
          </a:stretch>
        </p:blipFill>
        <p:spPr bwMode="auto">
          <a:xfrm>
            <a:off x="3473992" y="3169523"/>
            <a:ext cx="541200" cy="442799"/>
          </a:xfrm>
          <a:prstGeom prst="rect">
            <a:avLst/>
          </a:prstGeom>
          <a:noFill/>
        </p:spPr>
      </p:pic>
      <p:cxnSp>
        <p:nvCxnSpPr>
          <p:cNvPr id="39" name="直接连接符 38"/>
          <p:cNvCxnSpPr>
            <a:endCxn id="38" idx="1"/>
          </p:cNvCxnSpPr>
          <p:nvPr/>
        </p:nvCxnSpPr>
        <p:spPr bwMode="auto">
          <a:xfrm>
            <a:off x="2619316" y="3390923"/>
            <a:ext cx="85467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0" name="矩形 59"/>
          <p:cNvSpPr/>
          <p:nvPr/>
        </p:nvSpPr>
        <p:spPr>
          <a:xfrm>
            <a:off x="2788871" y="3383877"/>
            <a:ext cx="713657" cy="307777"/>
          </a:xfrm>
          <a:prstGeom prst="rect">
            <a:avLst/>
          </a:prstGeom>
        </p:spPr>
        <p:txBody>
          <a:bodyPr wrap="none">
            <a:spAutoFit/>
          </a:bodyPr>
          <a:lstStyle/>
          <a:p>
            <a:pPr algn="r" fontAlgn="ctr"/>
            <a:r>
              <a:rPr lang="en-US" sz="1400" dirty="0" smtClean="0">
                <a:solidFill>
                  <a:srgbClr val="000000"/>
                </a:solidFill>
                <a:latin typeface="Huawei Sans" panose="020C0503030203020204" pitchFamily="34" charset="0"/>
              </a:rPr>
              <a:t>1.1.1.3</a:t>
            </a:r>
            <a:endParaRPr lang="en-US" sz="1400" dirty="0">
              <a:solidFill>
                <a:srgbClr val="000000"/>
              </a:solidFill>
              <a:latin typeface="Huawei Sans" panose="020C0503030203020204" pitchFamily="34" charset="0"/>
            </a:endParaRPr>
          </a:p>
        </p:txBody>
      </p:sp>
      <p:sp>
        <p:nvSpPr>
          <p:cNvPr id="41" name="矩形 40"/>
          <p:cNvSpPr/>
          <p:nvPr/>
        </p:nvSpPr>
        <p:spPr>
          <a:xfrm>
            <a:off x="847941" y="4478006"/>
            <a:ext cx="1519006" cy="307777"/>
          </a:xfrm>
          <a:prstGeom prst="rect">
            <a:avLst/>
          </a:prstGeom>
        </p:spPr>
        <p:txBody>
          <a:bodyPr wrap="none">
            <a:spAutoFit/>
          </a:bodyPr>
          <a:lstStyle/>
          <a:p>
            <a:pPr fontAlgn="ctr"/>
            <a:r>
              <a:rPr lang="en-US" sz="1400" dirty="0" smtClean="0">
                <a:solidFill>
                  <a:srgbClr val="000000"/>
                </a:solidFill>
                <a:latin typeface="Huawei Sans" panose="020C0503030203020204" pitchFamily="34" charset="0"/>
              </a:rPr>
              <a:t>IP routing table</a:t>
            </a:r>
            <a:endParaRPr lang="en-US" altLang="zh-CN" sz="14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7" name="表格 46"/>
          <p:cNvGraphicFramePr>
            <a:graphicFrameLocks noGrp="1"/>
          </p:cNvGraphicFramePr>
          <p:nvPr>
            <p:extLst/>
          </p:nvPr>
        </p:nvGraphicFramePr>
        <p:xfrm>
          <a:off x="847940" y="4824996"/>
          <a:ext cx="4272699" cy="822960"/>
        </p:xfrm>
        <a:graphic>
          <a:graphicData uri="http://schemas.openxmlformats.org/drawingml/2006/table">
            <a:tbl>
              <a:tblPr/>
              <a:tblGrid>
                <a:gridCol w="1891494">
                  <a:extLst>
                    <a:ext uri="{9D8B030D-6E8A-4147-A177-3AD203B41FA5}">
                      <a16:colId xmlns:a16="http://schemas.microsoft.com/office/drawing/2014/main" xmlns="" val="20000"/>
                    </a:ext>
                  </a:extLst>
                </a:gridCol>
                <a:gridCol w="1276623">
                  <a:extLst>
                    <a:ext uri="{9D8B030D-6E8A-4147-A177-3AD203B41FA5}">
                      <a16:colId xmlns:a16="http://schemas.microsoft.com/office/drawing/2014/main" xmlns="" val="20001"/>
                    </a:ext>
                  </a:extLst>
                </a:gridCol>
                <a:gridCol w="1104582">
                  <a:extLst>
                    <a:ext uri="{9D8B030D-6E8A-4147-A177-3AD203B41FA5}">
                      <a16:colId xmlns:a16="http://schemas.microsoft.com/office/drawing/2014/main" xmlns="" val="20002"/>
                    </a:ext>
                  </a:extLst>
                </a:gridCol>
              </a:tblGrid>
              <a:tr h="288032">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Destination/Mask</a:t>
                      </a:r>
                      <a:endParaRPr lang="en-US" sz="1400" b="1" dirty="0">
                        <a:solidFill>
                          <a:schemeClr val="bg1"/>
                        </a:solidFill>
                        <a:latin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Outbound Interface</a:t>
                      </a:r>
                      <a:endPar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marL="0" algn="ctr" defTabSz="1219170" rtl="0" eaLnBrk="1" fontAlgn="ctr" latinLnBrk="0" hangingPunct="1">
                        <a:lnSpc>
                          <a:spcPct val="100000"/>
                        </a:lnSpc>
                        <a:spcBef>
                          <a:spcPts val="0"/>
                        </a:spcBef>
                        <a:spcAft>
                          <a:spcPts val="0"/>
                        </a:spcAft>
                      </a:pPr>
                      <a:r>
                        <a:rPr lang="en-US" sz="1400" b="1" dirty="0" smtClean="0">
                          <a:solidFill>
                            <a:schemeClr val="bg1"/>
                          </a:solidFill>
                          <a:latin typeface="Huawei Sans" panose="020C0503030203020204" pitchFamily="34" charset="0"/>
                        </a:rPr>
                        <a:t>Next Hop</a:t>
                      </a:r>
                      <a:endParaRPr lang="en-US" altLang="zh-CN" sz="1400" b="1" kern="1200" dirty="0">
                        <a:solidFill>
                          <a:schemeClr val="bg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88000">
                <a:tc>
                  <a:txBody>
                    <a:bodyPr/>
                    <a:lstStyle/>
                    <a:p>
                      <a:pPr algn="ctr" fontAlgn="ctr">
                        <a:lnSpc>
                          <a:spcPct val="100000"/>
                        </a:lnSpc>
                        <a:spcBef>
                          <a:spcPts val="0"/>
                        </a:spcBef>
                        <a:spcAft>
                          <a:spcPts val="0"/>
                        </a:spcAft>
                      </a:pPr>
                      <a:r>
                        <a:rPr lang="en-US" sz="1400" dirty="0" smtClean="0">
                          <a:latin typeface="Huawei Sans" panose="020C0503030203020204" pitchFamily="34" charset="0"/>
                        </a:rPr>
                        <a:t>10.1.1.0/24</a:t>
                      </a:r>
                      <a:endPar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latin typeface="Huawei Sans" panose="020C0503030203020204" pitchFamily="34" charset="0"/>
                        </a:rPr>
                        <a:t>GE0/0/0 </a:t>
                      </a:r>
                      <a:endPar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400" dirty="0" smtClean="0">
                          <a:solidFill>
                            <a:schemeClr val="tx1"/>
                          </a:solidFill>
                          <a:latin typeface="Huawei Sans" panose="020C0503030203020204" pitchFamily="34" charset="0"/>
                        </a:rPr>
                        <a:t>1.1.1.2</a:t>
                      </a:r>
                      <a:endParaRPr lang="en-US" altLang="zh-CN" sz="1400" b="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2" name="Freeform 67"/>
          <p:cNvSpPr/>
          <p:nvPr/>
        </p:nvSpPr>
        <p:spPr>
          <a:xfrm rot="8519827" flipV="1">
            <a:off x="1027146" y="3430150"/>
            <a:ext cx="857534" cy="877413"/>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ndParaRPr>
          </a:p>
        </p:txBody>
      </p:sp>
    </p:spTree>
    <p:extLst>
      <p:ext uri="{BB962C8B-B14F-4D97-AF65-F5344CB8AC3E}">
        <p14:creationId xmlns:p14="http://schemas.microsoft.com/office/powerpoint/2010/main" val="2565725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159"/>
          <p:cNvSpPr/>
          <p:nvPr/>
        </p:nvSpPr>
        <p:spPr>
          <a:xfrm flipH="1">
            <a:off x="855007" y="5461201"/>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Freeform 159"/>
          <p:cNvSpPr/>
          <p:nvPr/>
        </p:nvSpPr>
        <p:spPr>
          <a:xfrm flipH="1">
            <a:off x="3510220" y="545746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标题 7"/>
          <p:cNvSpPr>
            <a:spLocks noGrp="1"/>
          </p:cNvSpPr>
          <p:nvPr>
            <p:ph type="title"/>
          </p:nvPr>
        </p:nvSpPr>
        <p:spPr/>
        <p:txBody>
          <a:bodyPr/>
          <a:lstStyle/>
          <a:p>
            <a:r>
              <a:rPr lang="en-US" dirty="0" smtClean="0">
                <a:latin typeface="Huawei Sans" panose="020C0503030203020204" pitchFamily="34" charset="0"/>
              </a:rPr>
              <a:t>IP Routing Table</a:t>
            </a:r>
            <a:endParaRPr lang="en-US" dirty="0">
              <a:latin typeface="Huawei Sans" panose="020C0503030203020204" pitchFamily="34" charset="0"/>
            </a:endParaRPr>
          </a:p>
        </p:txBody>
      </p:sp>
      <p:sp>
        <p:nvSpPr>
          <p:cNvPr id="31" name="矩形 30"/>
          <p:cNvSpPr/>
          <p:nvPr/>
        </p:nvSpPr>
        <p:spPr>
          <a:xfrm>
            <a:off x="2049595" y="4183028"/>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R2</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3" name="直接连接符 32"/>
          <p:cNvCxnSpPr/>
          <p:nvPr/>
        </p:nvCxnSpPr>
        <p:spPr bwMode="auto">
          <a:xfrm>
            <a:off x="4954961" y="5022856"/>
            <a:ext cx="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5" name="矩形 54"/>
          <p:cNvSpPr/>
          <p:nvPr/>
        </p:nvSpPr>
        <p:spPr>
          <a:xfrm>
            <a:off x="2507491" y="2022351"/>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R4</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4" name="直接连接符 73"/>
          <p:cNvCxnSpPr>
            <a:stCxn id="37" idx="0"/>
            <a:endCxn id="36" idx="2"/>
          </p:cNvCxnSpPr>
          <p:nvPr/>
        </p:nvCxnSpPr>
        <p:spPr bwMode="auto">
          <a:xfrm flipV="1">
            <a:off x="2346352" y="2412803"/>
            <a:ext cx="0" cy="13035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5" name="直接连接符 74"/>
          <p:cNvCxnSpPr>
            <a:stCxn id="38" idx="0"/>
            <a:endCxn id="37" idx="2"/>
          </p:cNvCxnSpPr>
          <p:nvPr/>
        </p:nvCxnSpPr>
        <p:spPr bwMode="auto">
          <a:xfrm flipV="1">
            <a:off x="1318519" y="4158156"/>
            <a:ext cx="1027833" cy="10457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6" name="直接连接符 75"/>
          <p:cNvCxnSpPr>
            <a:stCxn id="37" idx="2"/>
            <a:endCxn id="39" idx="0"/>
          </p:cNvCxnSpPr>
          <p:nvPr/>
        </p:nvCxnSpPr>
        <p:spPr bwMode="auto">
          <a:xfrm>
            <a:off x="2346352" y="4158156"/>
            <a:ext cx="1663758" cy="103095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8" name="矩形 77"/>
          <p:cNvSpPr/>
          <p:nvPr/>
        </p:nvSpPr>
        <p:spPr>
          <a:xfrm>
            <a:off x="958060" y="3904373"/>
            <a:ext cx="1110433" cy="523220"/>
          </a:xfrm>
          <a:prstGeom prst="rect">
            <a:avLst/>
          </a:prstGeom>
        </p:spPr>
        <p:txBody>
          <a:bodyPr wrap="square">
            <a:spAutoFit/>
          </a:bodyPr>
          <a:lstStyle/>
          <a:p>
            <a:pPr algn="r" fontAlgn="ctr"/>
            <a:r>
              <a:rPr lang="en-US" sz="1400" dirty="0" smtClean="0">
                <a:latin typeface="Huawei Sans" panose="020C0503030203020204" pitchFamily="34" charset="0"/>
              </a:rPr>
              <a:t>GE0/0</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r" fontAlgn="ctr"/>
            <a:r>
              <a:rPr lang="en-US" sz="1400" dirty="0" smtClean="0">
                <a:latin typeface="Huawei Sans" panose="020C0503030203020204" pitchFamily="34" charset="0"/>
              </a:rPr>
              <a:t>2.2.2.1/30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矩形 56"/>
          <p:cNvSpPr/>
          <p:nvPr/>
        </p:nvSpPr>
        <p:spPr>
          <a:xfrm>
            <a:off x="1428237" y="5272923"/>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R1</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460799" y="4833156"/>
            <a:ext cx="1083904" cy="307777"/>
          </a:xfrm>
          <a:prstGeom prst="rect">
            <a:avLst/>
          </a:prstGeom>
        </p:spPr>
        <p:txBody>
          <a:bodyPr wrap="square">
            <a:spAutoFit/>
          </a:bodyPr>
          <a:lstStyle/>
          <a:p>
            <a:pPr algn="ctr" fontAlgn="ctr"/>
            <a:r>
              <a:rPr lang="en-US" sz="1400" dirty="0" smtClean="0">
                <a:latin typeface="Huawei Sans" panose="020C0503030203020204" pitchFamily="34" charset="0"/>
              </a:rPr>
              <a:t>2.2.2.2/30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矩形 31"/>
          <p:cNvSpPr/>
          <p:nvPr/>
        </p:nvSpPr>
        <p:spPr>
          <a:xfrm>
            <a:off x="3237829" y="5258124"/>
            <a:ext cx="648072" cy="307777"/>
          </a:xfrm>
          <a:prstGeom prst="rect">
            <a:avLst/>
          </a:prstGeom>
        </p:spPr>
        <p:txBody>
          <a:bodyPr wrap="square">
            <a:spAutoFit/>
          </a:bodyPr>
          <a:lstStyle/>
          <a:p>
            <a:pPr algn="ctr" fontAlgn="ctr"/>
            <a:r>
              <a:rPr lang="en-US" sz="1400" b="1" dirty="0" smtClean="0">
                <a:latin typeface="Huawei Sans" panose="020C0503030203020204" pitchFamily="34" charset="0"/>
              </a:rPr>
              <a:t>R3</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3794085" y="4878837"/>
            <a:ext cx="1155905" cy="307777"/>
          </a:xfrm>
          <a:prstGeom prst="rect">
            <a:avLst/>
          </a:prstGeom>
        </p:spPr>
        <p:txBody>
          <a:bodyPr wrap="square">
            <a:spAutoFit/>
          </a:bodyPr>
          <a:lstStyle/>
          <a:p>
            <a:pPr algn="ctr" fontAlgn="ctr"/>
            <a:r>
              <a:rPr lang="en-US" sz="1400" dirty="0" smtClean="0">
                <a:latin typeface="Huawei Sans" panose="020C0503030203020204" pitchFamily="34" charset="0"/>
              </a:rPr>
              <a:t>3.3.3.2/30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2650257" y="3890725"/>
            <a:ext cx="1055947" cy="523220"/>
          </a:xfrm>
          <a:prstGeom prst="rect">
            <a:avLst/>
          </a:prstGeom>
        </p:spPr>
        <p:txBody>
          <a:bodyPr wrap="square">
            <a:spAutoFit/>
          </a:bodyPr>
          <a:lstStyle/>
          <a:p>
            <a:pPr fontAlgn="ctr"/>
            <a:r>
              <a:rPr lang="en-US" sz="1400" dirty="0" smtClean="0">
                <a:latin typeface="Huawei Sans" panose="020C0503030203020204" pitchFamily="34" charset="0"/>
              </a:rPr>
              <a:t>GE0/1</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3.3.3.1/30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矩形 81"/>
          <p:cNvSpPr/>
          <p:nvPr/>
        </p:nvSpPr>
        <p:spPr>
          <a:xfrm>
            <a:off x="2315580" y="3248980"/>
            <a:ext cx="1008113" cy="523220"/>
          </a:xfrm>
          <a:prstGeom prst="rect">
            <a:avLst/>
          </a:prstGeom>
        </p:spPr>
        <p:txBody>
          <a:bodyPr wrap="square">
            <a:spAutoFit/>
          </a:bodyPr>
          <a:lstStyle/>
          <a:p>
            <a:pPr fontAlgn="ctr"/>
            <a:r>
              <a:rPr lang="en-US" sz="1400" dirty="0" smtClean="0">
                <a:latin typeface="Huawei Sans" panose="020C0503030203020204" pitchFamily="34" charset="0"/>
              </a:rPr>
              <a:t>GE0/2</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fontAlgn="ctr"/>
            <a:r>
              <a:rPr lang="en-US" sz="1400" dirty="0" smtClean="0">
                <a:latin typeface="Huawei Sans" panose="020C0503030203020204" pitchFamily="34" charset="0"/>
              </a:rPr>
              <a:t>1.1.1.1/30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矩形 82"/>
          <p:cNvSpPr/>
          <p:nvPr/>
        </p:nvSpPr>
        <p:spPr>
          <a:xfrm>
            <a:off x="2339235" y="2411571"/>
            <a:ext cx="1008113" cy="307777"/>
          </a:xfrm>
          <a:prstGeom prst="rect">
            <a:avLst/>
          </a:prstGeom>
        </p:spPr>
        <p:txBody>
          <a:bodyPr wrap="square">
            <a:spAutoFit/>
          </a:bodyPr>
          <a:lstStyle/>
          <a:p>
            <a:pPr algn="ctr" fontAlgn="ctr"/>
            <a:r>
              <a:rPr lang="en-US" sz="1400" dirty="0" smtClean="0">
                <a:latin typeface="Huawei Sans" panose="020C0503030203020204" pitchFamily="34" charset="0"/>
              </a:rPr>
              <a:t>1.1.1.2/30</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40" name="表格 39"/>
          <p:cNvGraphicFramePr>
            <a:graphicFrameLocks noGrp="1"/>
          </p:cNvGraphicFramePr>
          <p:nvPr>
            <p:extLst/>
          </p:nvPr>
        </p:nvGraphicFramePr>
        <p:xfrm>
          <a:off x="3752942" y="1556792"/>
          <a:ext cx="3784555" cy="2333792"/>
        </p:xfrm>
        <a:graphic>
          <a:graphicData uri="http://schemas.openxmlformats.org/drawingml/2006/table">
            <a:tbl>
              <a:tblPr/>
              <a:tblGrid>
                <a:gridCol w="1613095">
                  <a:extLst>
                    <a:ext uri="{9D8B030D-6E8A-4147-A177-3AD203B41FA5}">
                      <a16:colId xmlns:a16="http://schemas.microsoft.com/office/drawing/2014/main" xmlns="" val="20000"/>
                    </a:ext>
                  </a:extLst>
                </a:gridCol>
                <a:gridCol w="1157643">
                  <a:extLst>
                    <a:ext uri="{9D8B030D-6E8A-4147-A177-3AD203B41FA5}">
                      <a16:colId xmlns:a16="http://schemas.microsoft.com/office/drawing/2014/main" xmlns="" val="20001"/>
                    </a:ext>
                  </a:extLst>
                </a:gridCol>
                <a:gridCol w="1013817"/>
              </a:tblGrid>
              <a:tr h="804512">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Destination/Mask</a:t>
                      </a:r>
                      <a:endParaRPr lang="en-US" sz="1200" b="1" dirty="0">
                        <a:solidFill>
                          <a:schemeClr val="bg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Next Hop</a:t>
                      </a:r>
                      <a:endParaRPr lang="en-US" sz="1200" b="1" dirty="0">
                        <a:solidFill>
                          <a:schemeClr val="bg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tc>
                  <a:txBody>
                    <a:bodyPr/>
                    <a:lstStyle/>
                    <a:p>
                      <a:pPr algn="ctr" fontAlgn="ctr">
                        <a:lnSpc>
                          <a:spcPct val="100000"/>
                        </a:lnSpc>
                        <a:spcBef>
                          <a:spcPts val="0"/>
                        </a:spcBef>
                        <a:spcAft>
                          <a:spcPts val="0"/>
                        </a:spcAft>
                      </a:pPr>
                      <a:r>
                        <a:rPr lang="en-US" sz="1200" b="1" dirty="0" smtClean="0">
                          <a:solidFill>
                            <a:schemeClr val="bg1"/>
                          </a:solidFill>
                          <a:latin typeface="Huawei Sans" panose="020C0503030203020204" pitchFamily="34" charset="0"/>
                        </a:rPr>
                        <a:t>Outbound Interface</a:t>
                      </a:r>
                      <a:endParaRPr lang="en-US" sz="1200" b="1" dirty="0">
                        <a:solidFill>
                          <a:schemeClr val="bg1"/>
                        </a:solidFill>
                        <a:latin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247071">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11.0.0.0/8</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2.2.2.2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1"/>
                  </a:ext>
                </a:extLst>
              </a:tr>
              <a:tr h="247071">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13.0.0.0/8</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3.3.3.2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2"/>
                  </a:ext>
                </a:extLst>
              </a:tr>
              <a:tr h="247071">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14.0.0.0/8</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1.1.1.2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3"/>
                  </a:ext>
                </a:extLst>
              </a:tr>
              <a:tr h="247071">
                <a:tc gridSpan="3">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hMerge="1">
                  <a:txBody>
                    <a:bodyPr/>
                    <a:lstStyle/>
                    <a:p>
                      <a:pPr algn="ctr"/>
                      <a:endParaRPr lang="zh-CN" altLang="en-US" sz="1200" dirty="0">
                        <a:solidFill>
                          <a:schemeClr val="tx1"/>
                        </a:solidFill>
                        <a:latin typeface="Arial"/>
                        <a:ea typeface="+mn-ea"/>
                        <a:cs typeface="+mn-ea"/>
                        <a:sym typeface="+mn-lt"/>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xmlns="" val="10004"/>
                  </a:ext>
                </a:extLst>
              </a:tr>
              <a:tr h="247071">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1.1.1.0/30</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1.1.1.1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5"/>
                  </a:ext>
                </a:extLst>
              </a:tr>
              <a:tr h="247071">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1.1.1.1/32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127.0.0.1</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tc>
                  <a:txBody>
                    <a:bodyPr/>
                    <a:lstStyle/>
                    <a:p>
                      <a:pPr algn="ctr" fontAlgn="ctr">
                        <a:lnSpc>
                          <a:spcPct val="100000"/>
                        </a:lnSpc>
                        <a:spcBef>
                          <a:spcPts val="0"/>
                        </a:spcBef>
                        <a:spcAft>
                          <a:spcPts val="0"/>
                        </a:spcAft>
                      </a:pPr>
                      <a:r>
                        <a:rPr lang="en-US" sz="1200" dirty="0" smtClean="0">
                          <a:solidFill>
                            <a:schemeClr val="tx1"/>
                          </a:solidFill>
                          <a:latin typeface="Huawei Sans" panose="020C0503030203020204" pitchFamily="34" charset="0"/>
                        </a:rPr>
                        <a:t>GE0/2</a:t>
                      </a:r>
                      <a:endParaRPr lang="en-US" altLang="zh-CN" sz="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txBody>
                  <a:tcPr marL="72000" marR="72000" marT="36000" marB="36000" anchor="ctr">
                    <a:lnL w="12700" cap="flat" cmpd="sng" algn="ctr">
                      <a:solidFill>
                        <a:srgbClr val="BAE6F6"/>
                      </a:solidFill>
                      <a:prstDash val="solid"/>
                      <a:round/>
                      <a:headEnd type="none" w="med" len="med"/>
                      <a:tailEnd type="none" w="med" len="med"/>
                    </a:lnL>
                    <a:lnR w="12700" cap="flat" cmpd="sng" algn="ctr">
                      <a:solidFill>
                        <a:srgbClr val="BAE6F6"/>
                      </a:solidFill>
                      <a:prstDash val="solid"/>
                      <a:round/>
                      <a:headEnd type="none" w="med" len="med"/>
                      <a:tailEnd type="none" w="med" len="med"/>
                    </a:lnR>
                    <a:lnT w="12700" cap="flat" cmpd="sng" algn="ctr">
                      <a:solidFill>
                        <a:srgbClr val="BAE6F6"/>
                      </a:solidFill>
                      <a:prstDash val="solid"/>
                      <a:round/>
                      <a:headEnd type="none" w="med" len="med"/>
                      <a:tailEnd type="none" w="med" len="med"/>
                    </a:lnT>
                    <a:lnB w="12700" cap="flat" cmpd="sng" algn="ctr">
                      <a:solidFill>
                        <a:srgbClr val="BAE6F6"/>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68" name="矩形 67"/>
          <p:cNvSpPr/>
          <p:nvPr/>
        </p:nvSpPr>
        <p:spPr>
          <a:xfrm>
            <a:off x="7537498" y="2031385"/>
            <a:ext cx="4641801" cy="3071610"/>
          </a:xfrm>
          <a:prstGeom prst="rect">
            <a:avLst/>
          </a:prstGeom>
        </p:spPr>
        <p:txBody>
          <a:bodyPr wrap="square">
            <a:spAutoFit/>
          </a:bodyPr>
          <a:lstStyle/>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sz="1600" dirty="0" smtClean="0">
                <a:solidFill>
                  <a:prstClr val="black"/>
                </a:solidFill>
                <a:latin typeface="Huawei Sans" panose="020C0503030203020204" pitchFamily="34" charset="0"/>
              </a:rPr>
              <a:t>Routers discover routes using multiple methods.</a:t>
            </a:r>
            <a:endParaRPr lang="en-US" altLang="zh-CN" sz="16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sz="1600" dirty="0" smtClean="0">
                <a:solidFill>
                  <a:prstClr val="black"/>
                </a:solidFill>
                <a:latin typeface="Huawei Sans" panose="020C0503030203020204" pitchFamily="34" charset="0"/>
              </a:rPr>
              <a:t>A router selects the optimal route and installs it in its IP routing table.</a:t>
            </a:r>
            <a:endParaRPr lang="en-US" altLang="zh-CN" sz="16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sz="1600" dirty="0" smtClean="0">
                <a:solidFill>
                  <a:prstClr val="black"/>
                </a:solidFill>
                <a:latin typeface="Huawei Sans" panose="020C0503030203020204" pitchFamily="34" charset="0"/>
              </a:rPr>
              <a:t>The router forwards IP packets based on routes in the IP routing table.</a:t>
            </a:r>
            <a:endParaRPr lang="en-US" altLang="zh-CN" sz="1600" kern="0" dirty="0" smtClean="0">
              <a:solidFill>
                <a:prstClr val="black"/>
              </a:solidFill>
              <a:latin typeface="Huawei Sans" panose="020C0503030203020204" pitchFamily="34" charset="0"/>
              <a:ea typeface="方正兰亭黑简体" panose="02000000000000000000" pitchFamily="2" charset="-122"/>
              <a:cs typeface="Arial" panose="020B0604020202020204" pitchFamily="34" charset="0"/>
              <a:sym typeface="Huawei Sans" panose="020C0503030203020204" pitchFamily="34" charset="0"/>
            </a:endParaRPr>
          </a:p>
          <a:p>
            <a:pPr marL="301625" indent="-301625" defTabSz="801688" fontAlgn="ctr">
              <a:lnSpc>
                <a:spcPct val="140000"/>
              </a:lnSpc>
              <a:spcBef>
                <a:spcPct val="30000"/>
              </a:spcBef>
              <a:spcAft>
                <a:spcPct val="0"/>
              </a:spcAft>
              <a:buSzPct val="100000"/>
              <a:buFont typeface="Arial" panose="020B0604020202020204" pitchFamily="34" charset="0"/>
              <a:buChar char="•"/>
            </a:pPr>
            <a:r>
              <a:rPr lang="en-US" sz="1600" dirty="0" smtClean="0">
                <a:solidFill>
                  <a:prstClr val="black"/>
                </a:solidFill>
                <a:latin typeface="Huawei Sans" panose="020C0503030203020204" pitchFamily="34" charset="0"/>
              </a:rPr>
              <a:t>Routers manage path information by managing their IP routing tables.</a:t>
            </a:r>
            <a:endParaRPr lang="en-US" sz="1600" dirty="0">
              <a:solidFill>
                <a:prstClr val="black"/>
              </a:solidFill>
              <a:latin typeface="Huawei Sans" panose="020C0503030203020204" pitchFamily="34" charset="0"/>
            </a:endParaRPr>
          </a:p>
        </p:txBody>
      </p:sp>
      <p:sp>
        <p:nvSpPr>
          <p:cNvPr id="69" name="Freeform 67"/>
          <p:cNvSpPr/>
          <p:nvPr/>
        </p:nvSpPr>
        <p:spPr>
          <a:xfrm rot="17222999">
            <a:off x="2388722" y="2759886"/>
            <a:ext cx="1408825" cy="1048281"/>
          </a:xfrm>
          <a:custGeom>
            <a:avLst/>
            <a:gdLst>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0 w 2243470"/>
              <a:gd name="connsiteY0" fmla="*/ 0 h 1222744"/>
              <a:gd name="connsiteX1" fmla="*/ 2137144 w 2243470"/>
              <a:gd name="connsiteY1" fmla="*/ 861238 h 1222744"/>
              <a:gd name="connsiteX2" fmla="*/ 2243470 w 2243470"/>
              <a:gd name="connsiteY2" fmla="*/ 701749 h 1222744"/>
              <a:gd name="connsiteX3" fmla="*/ 2232837 w 2243470"/>
              <a:gd name="connsiteY3" fmla="*/ 1169582 h 1222744"/>
              <a:gd name="connsiteX4" fmla="*/ 1903228 w 2243470"/>
              <a:gd name="connsiteY4" fmla="*/ 1222744 h 1222744"/>
              <a:gd name="connsiteX5" fmla="*/ 2041451 w 2243470"/>
              <a:gd name="connsiteY5" fmla="*/ 999461 h 1222744"/>
              <a:gd name="connsiteX6" fmla="*/ 95693 w 2243470"/>
              <a:gd name="connsiteY6" fmla="*/ 712382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10140 w 2253610"/>
              <a:gd name="connsiteY0" fmla="*/ 0 h 1222744"/>
              <a:gd name="connsiteX1" fmla="*/ 2147284 w 2253610"/>
              <a:gd name="connsiteY1" fmla="*/ 861238 h 1222744"/>
              <a:gd name="connsiteX2" fmla="*/ 2253610 w 2253610"/>
              <a:gd name="connsiteY2" fmla="*/ 701749 h 1222744"/>
              <a:gd name="connsiteX3" fmla="*/ 2242977 w 2253610"/>
              <a:gd name="connsiteY3" fmla="*/ 1169582 h 1222744"/>
              <a:gd name="connsiteX4" fmla="*/ 1913368 w 2253610"/>
              <a:gd name="connsiteY4" fmla="*/ 1222744 h 1222744"/>
              <a:gd name="connsiteX5" fmla="*/ 2051591 w 2253610"/>
              <a:gd name="connsiteY5" fmla="*/ 999461 h 1222744"/>
              <a:gd name="connsiteX6" fmla="*/ 0 w 2253610"/>
              <a:gd name="connsiteY6" fmla="*/ 780115 h 1222744"/>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138077"/>
              <a:gd name="connsiteX1" fmla="*/ 2264144 w 2370470"/>
              <a:gd name="connsiteY1" fmla="*/ 776571 h 1138077"/>
              <a:gd name="connsiteX2" fmla="*/ 2370470 w 2370470"/>
              <a:gd name="connsiteY2" fmla="*/ 617082 h 1138077"/>
              <a:gd name="connsiteX3" fmla="*/ 2359837 w 2370470"/>
              <a:gd name="connsiteY3" fmla="*/ 1084915 h 1138077"/>
              <a:gd name="connsiteX4" fmla="*/ 2030228 w 2370470"/>
              <a:gd name="connsiteY4" fmla="*/ 1138077 h 1138077"/>
              <a:gd name="connsiteX5" fmla="*/ 2168451 w 2370470"/>
              <a:gd name="connsiteY5" fmla="*/ 914794 h 1138077"/>
              <a:gd name="connsiteX6" fmla="*/ 116860 w 2370470"/>
              <a:gd name="connsiteY6" fmla="*/ 695448 h 1138077"/>
              <a:gd name="connsiteX0" fmla="*/ 0 w 2370470"/>
              <a:gd name="connsiteY0" fmla="*/ 0 h 1084915"/>
              <a:gd name="connsiteX1" fmla="*/ 2264144 w 2370470"/>
              <a:gd name="connsiteY1" fmla="*/ 776571 h 1084915"/>
              <a:gd name="connsiteX2" fmla="*/ 2370470 w 2370470"/>
              <a:gd name="connsiteY2" fmla="*/ 617082 h 1084915"/>
              <a:gd name="connsiteX3" fmla="*/ 2359837 w 2370470"/>
              <a:gd name="connsiteY3" fmla="*/ 1084915 h 1084915"/>
              <a:gd name="connsiteX4" fmla="*/ 1915928 w 2370470"/>
              <a:gd name="connsiteY4" fmla="*/ 1066110 h 1084915"/>
              <a:gd name="connsiteX5" fmla="*/ 2168451 w 2370470"/>
              <a:gd name="connsiteY5" fmla="*/ 914794 h 1084915"/>
              <a:gd name="connsiteX6" fmla="*/ 116860 w 2370470"/>
              <a:gd name="connsiteY6" fmla="*/ 695448 h 1084915"/>
              <a:gd name="connsiteX0" fmla="*/ 0 w 2370470"/>
              <a:gd name="connsiteY0" fmla="*/ 0 h 1144182"/>
              <a:gd name="connsiteX1" fmla="*/ 2264144 w 2370470"/>
              <a:gd name="connsiteY1" fmla="*/ 776571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70470"/>
              <a:gd name="connsiteY0" fmla="*/ 0 h 1144182"/>
              <a:gd name="connsiteX1" fmla="*/ 2238744 w 2370470"/>
              <a:gd name="connsiteY1" fmla="*/ 835838 h 1144182"/>
              <a:gd name="connsiteX2" fmla="*/ 2370470 w 2370470"/>
              <a:gd name="connsiteY2" fmla="*/ 617082 h 1144182"/>
              <a:gd name="connsiteX3" fmla="*/ 2317504 w 2370470"/>
              <a:gd name="connsiteY3" fmla="*/ 1144182 h 1144182"/>
              <a:gd name="connsiteX4" fmla="*/ 1915928 w 2370470"/>
              <a:gd name="connsiteY4" fmla="*/ 1066110 h 1144182"/>
              <a:gd name="connsiteX5" fmla="*/ 2168451 w 2370470"/>
              <a:gd name="connsiteY5" fmla="*/ 914794 h 1144182"/>
              <a:gd name="connsiteX6" fmla="*/ 116860 w 23704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1915928 w 2332370"/>
              <a:gd name="connsiteY4" fmla="*/ 1066110 h 1144182"/>
              <a:gd name="connsiteX5" fmla="*/ 2168451 w 2332370"/>
              <a:gd name="connsiteY5" fmla="*/ 914794 h 1144182"/>
              <a:gd name="connsiteX6" fmla="*/ 116860 w 2332370"/>
              <a:gd name="connsiteY6" fmla="*/ 695448 h 1144182"/>
              <a:gd name="connsiteX0" fmla="*/ 0 w 2332370"/>
              <a:gd name="connsiteY0" fmla="*/ 0 h 1144182"/>
              <a:gd name="connsiteX1" fmla="*/ 2238744 w 2332370"/>
              <a:gd name="connsiteY1" fmla="*/ 835838 h 1144182"/>
              <a:gd name="connsiteX2" fmla="*/ 2332370 w 2332370"/>
              <a:gd name="connsiteY2" fmla="*/ 710215 h 1144182"/>
              <a:gd name="connsiteX3" fmla="*/ 2317504 w 2332370"/>
              <a:gd name="connsiteY3" fmla="*/ 1144182 h 1144182"/>
              <a:gd name="connsiteX4" fmla="*/ 2025995 w 2332370"/>
              <a:gd name="connsiteY4" fmla="*/ 1040710 h 1144182"/>
              <a:gd name="connsiteX5" fmla="*/ 2168451 w 2332370"/>
              <a:gd name="connsiteY5" fmla="*/ 914794 h 1144182"/>
              <a:gd name="connsiteX6" fmla="*/ 116860 w 2332370"/>
              <a:gd name="connsiteY6" fmla="*/ 695448 h 1144182"/>
              <a:gd name="connsiteX0" fmla="*/ 0 w 2357770"/>
              <a:gd name="connsiteY0" fmla="*/ 0 h 1144182"/>
              <a:gd name="connsiteX1" fmla="*/ 2238744 w 2357770"/>
              <a:gd name="connsiteY1" fmla="*/ 8358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68451 w 2357770"/>
              <a:gd name="connsiteY5" fmla="*/ 914794 h 1144182"/>
              <a:gd name="connsiteX6" fmla="*/ 116860 w 2357770"/>
              <a:gd name="connsiteY6" fmla="*/ 695448 h 1144182"/>
              <a:gd name="connsiteX0" fmla="*/ 0 w 2357770"/>
              <a:gd name="connsiteY0" fmla="*/ 0 h 1144182"/>
              <a:gd name="connsiteX1" fmla="*/ 2238744 w 2357770"/>
              <a:gd name="connsiteY1" fmla="*/ 899338 h 1144182"/>
              <a:gd name="connsiteX2" fmla="*/ 2357770 w 2357770"/>
              <a:gd name="connsiteY2" fmla="*/ 7440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45070"/>
              <a:gd name="connsiteY0" fmla="*/ 0 h 1144182"/>
              <a:gd name="connsiteX1" fmla="*/ 2238744 w 2345070"/>
              <a:gd name="connsiteY1" fmla="*/ 899338 h 1144182"/>
              <a:gd name="connsiteX2" fmla="*/ 2345070 w 2345070"/>
              <a:gd name="connsiteY2" fmla="*/ 744082 h 1144182"/>
              <a:gd name="connsiteX3" fmla="*/ 2317504 w 2345070"/>
              <a:gd name="connsiteY3" fmla="*/ 1144182 h 1144182"/>
              <a:gd name="connsiteX4" fmla="*/ 2025995 w 2345070"/>
              <a:gd name="connsiteY4" fmla="*/ 1040710 h 1144182"/>
              <a:gd name="connsiteX5" fmla="*/ 2172685 w 2345070"/>
              <a:gd name="connsiteY5" fmla="*/ 935960 h 1144182"/>
              <a:gd name="connsiteX6" fmla="*/ 116860 w 2345070"/>
              <a:gd name="connsiteY6" fmla="*/ 695448 h 1144182"/>
              <a:gd name="connsiteX0" fmla="*/ 0 w 2357770"/>
              <a:gd name="connsiteY0" fmla="*/ 0 h 1144182"/>
              <a:gd name="connsiteX1" fmla="*/ 2238744 w 2357770"/>
              <a:gd name="connsiteY1" fmla="*/ 899338 h 1144182"/>
              <a:gd name="connsiteX2" fmla="*/ 2357770 w 2357770"/>
              <a:gd name="connsiteY2" fmla="*/ 756782 h 1144182"/>
              <a:gd name="connsiteX3" fmla="*/ 2317504 w 2357770"/>
              <a:gd name="connsiteY3" fmla="*/ 1144182 h 1144182"/>
              <a:gd name="connsiteX4" fmla="*/ 2025995 w 2357770"/>
              <a:gd name="connsiteY4" fmla="*/ 1040710 h 1144182"/>
              <a:gd name="connsiteX5" fmla="*/ 2172685 w 2357770"/>
              <a:gd name="connsiteY5" fmla="*/ 935960 h 1144182"/>
              <a:gd name="connsiteX6" fmla="*/ 116860 w 2357770"/>
              <a:gd name="connsiteY6" fmla="*/ 695448 h 1144182"/>
              <a:gd name="connsiteX0" fmla="*/ 0 w 2357770"/>
              <a:gd name="connsiteY0" fmla="*/ 0 h 1118782"/>
              <a:gd name="connsiteX1" fmla="*/ 2238744 w 2357770"/>
              <a:gd name="connsiteY1" fmla="*/ 899338 h 1118782"/>
              <a:gd name="connsiteX2" fmla="*/ 2357770 w 2357770"/>
              <a:gd name="connsiteY2" fmla="*/ 756782 h 1118782"/>
              <a:gd name="connsiteX3" fmla="*/ 2355604 w 2357770"/>
              <a:gd name="connsiteY3" fmla="*/ 1118782 h 1118782"/>
              <a:gd name="connsiteX4" fmla="*/ 2025995 w 2357770"/>
              <a:gd name="connsiteY4" fmla="*/ 1040710 h 1118782"/>
              <a:gd name="connsiteX5" fmla="*/ 2172685 w 2357770"/>
              <a:gd name="connsiteY5" fmla="*/ 935960 h 1118782"/>
              <a:gd name="connsiteX6" fmla="*/ 116860 w 2357770"/>
              <a:gd name="connsiteY6" fmla="*/ 695448 h 1118782"/>
              <a:gd name="connsiteX0" fmla="*/ 0 w 2357770"/>
              <a:gd name="connsiteY0" fmla="*/ 0 h 1135715"/>
              <a:gd name="connsiteX1" fmla="*/ 2238744 w 2357770"/>
              <a:gd name="connsiteY1" fmla="*/ 899338 h 1135715"/>
              <a:gd name="connsiteX2" fmla="*/ 2357770 w 2357770"/>
              <a:gd name="connsiteY2" fmla="*/ 756782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773715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135715"/>
              <a:gd name="connsiteX1" fmla="*/ 2238744 w 2357770"/>
              <a:gd name="connsiteY1" fmla="*/ 899338 h 1135715"/>
              <a:gd name="connsiteX2" fmla="*/ 2357770 w 2357770"/>
              <a:gd name="connsiteY2" fmla="*/ 814990 h 1135715"/>
              <a:gd name="connsiteX3" fmla="*/ 2347138 w 2357770"/>
              <a:gd name="connsiteY3" fmla="*/ 1135715 h 1135715"/>
              <a:gd name="connsiteX4" fmla="*/ 2025995 w 2357770"/>
              <a:gd name="connsiteY4" fmla="*/ 1040710 h 1135715"/>
              <a:gd name="connsiteX5" fmla="*/ 2172685 w 2357770"/>
              <a:gd name="connsiteY5" fmla="*/ 935960 h 1135715"/>
              <a:gd name="connsiteX6" fmla="*/ 116860 w 2357770"/>
              <a:gd name="connsiteY6" fmla="*/ 695448 h 1135715"/>
              <a:gd name="connsiteX0" fmla="*/ 0 w 2357770"/>
              <a:gd name="connsiteY0" fmla="*/ 0 h 1094440"/>
              <a:gd name="connsiteX1" fmla="*/ 2238744 w 2357770"/>
              <a:gd name="connsiteY1" fmla="*/ 899338 h 1094440"/>
              <a:gd name="connsiteX2" fmla="*/ 2357770 w 2357770"/>
              <a:gd name="connsiteY2" fmla="*/ 814990 h 1094440"/>
              <a:gd name="connsiteX3" fmla="*/ 2339171 w 2357770"/>
              <a:gd name="connsiteY3" fmla="*/ 1094440 h 1094440"/>
              <a:gd name="connsiteX4" fmla="*/ 2025995 w 2357770"/>
              <a:gd name="connsiteY4" fmla="*/ 1040710 h 1094440"/>
              <a:gd name="connsiteX5" fmla="*/ 2172685 w 2357770"/>
              <a:gd name="connsiteY5" fmla="*/ 935960 h 1094440"/>
              <a:gd name="connsiteX6" fmla="*/ 116860 w 2357770"/>
              <a:gd name="connsiteY6" fmla="*/ 695448 h 10944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25995 w 2430790"/>
              <a:gd name="connsiteY4" fmla="*/ 1040710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57770 w 2430790"/>
              <a:gd name="connsiteY2" fmla="*/ 81499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30790"/>
              <a:gd name="connsiteY0" fmla="*/ 0 h 1132540"/>
              <a:gd name="connsiteX1" fmla="*/ 2238744 w 2430790"/>
              <a:gd name="connsiteY1" fmla="*/ 899338 h 1132540"/>
              <a:gd name="connsiteX2" fmla="*/ 2317936 w 2430790"/>
              <a:gd name="connsiteY2" fmla="*/ 795940 h 1132540"/>
              <a:gd name="connsiteX3" fmla="*/ 2430790 w 2430790"/>
              <a:gd name="connsiteY3" fmla="*/ 1132540 h 1132540"/>
              <a:gd name="connsiteX4" fmla="*/ 2014045 w 2430790"/>
              <a:gd name="connsiteY4" fmla="*/ 1012135 h 1132540"/>
              <a:gd name="connsiteX5" fmla="*/ 2172685 w 2430790"/>
              <a:gd name="connsiteY5" fmla="*/ 935960 h 1132540"/>
              <a:gd name="connsiteX6" fmla="*/ 116860 w 2430790"/>
              <a:gd name="connsiteY6" fmla="*/ 695448 h 1132540"/>
              <a:gd name="connsiteX0" fmla="*/ 0 w 2418840"/>
              <a:gd name="connsiteY0" fmla="*/ 0 h 1119840"/>
              <a:gd name="connsiteX1" fmla="*/ 2238744 w 2418840"/>
              <a:gd name="connsiteY1" fmla="*/ 899338 h 1119840"/>
              <a:gd name="connsiteX2" fmla="*/ 2317936 w 2418840"/>
              <a:gd name="connsiteY2" fmla="*/ 795940 h 1119840"/>
              <a:gd name="connsiteX3" fmla="*/ 2418840 w 2418840"/>
              <a:gd name="connsiteY3" fmla="*/ 1119840 h 1119840"/>
              <a:gd name="connsiteX4" fmla="*/ 2014045 w 2418840"/>
              <a:gd name="connsiteY4" fmla="*/ 1012135 h 1119840"/>
              <a:gd name="connsiteX5" fmla="*/ 2172685 w 2418840"/>
              <a:gd name="connsiteY5" fmla="*/ 935960 h 1119840"/>
              <a:gd name="connsiteX6" fmla="*/ 116860 w 2418840"/>
              <a:gd name="connsiteY6" fmla="*/ 695448 h 111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8840" h="1119840">
                <a:moveTo>
                  <a:pt x="0" y="0"/>
                </a:moveTo>
                <a:cubicBezTo>
                  <a:pt x="1542115" y="93757"/>
                  <a:pt x="2025896" y="712448"/>
                  <a:pt x="2238744" y="899338"/>
                </a:cubicBezTo>
                <a:lnTo>
                  <a:pt x="2317936" y="795940"/>
                </a:lnTo>
                <a:lnTo>
                  <a:pt x="2418840" y="1119840"/>
                </a:lnTo>
                <a:lnTo>
                  <a:pt x="2014045" y="1012135"/>
                </a:lnTo>
                <a:lnTo>
                  <a:pt x="2172685" y="935960"/>
                </a:lnTo>
                <a:cubicBezTo>
                  <a:pt x="1329367" y="531234"/>
                  <a:pt x="409846" y="668374"/>
                  <a:pt x="116860" y="695448"/>
                </a:cubicBezTo>
              </a:path>
            </a:pathLst>
          </a:custGeom>
          <a:gradFill flip="none" rotWithShape="1">
            <a:gsLst>
              <a:gs pos="23000">
                <a:schemeClr val="accent1">
                  <a:lumMod val="5000"/>
                  <a:lumOff val="95000"/>
                  <a:alpha val="0"/>
                </a:schemeClr>
              </a:gs>
              <a:gs pos="100000">
                <a:srgbClr val="FFCC66"/>
              </a:gs>
            </a:gsLst>
            <a:lin ang="2700000" scaled="1"/>
            <a:tileRect/>
          </a:gradFill>
          <a:ln>
            <a:gradFill flip="none" rotWithShape="1">
              <a:gsLst>
                <a:gs pos="26000">
                  <a:schemeClr val="accent1">
                    <a:lumMod val="0"/>
                    <a:lumOff val="100000"/>
                    <a:alpha val="0"/>
                  </a:schemeClr>
                </a:gs>
                <a:gs pos="71000">
                  <a:srgbClr val="FF993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Freeform 159"/>
          <p:cNvSpPr/>
          <p:nvPr/>
        </p:nvSpPr>
        <p:spPr>
          <a:xfrm flipH="1">
            <a:off x="1847528" y="1520788"/>
            <a:ext cx="999779" cy="50708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p>
            <a:pPr algn="ctr" fontAlgn="ctr"/>
            <a:endPar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1854786" y="1704873"/>
            <a:ext cx="984565"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14.0.0.0/8</a:t>
            </a:r>
            <a:endParaRPr lang="en-US" sz="1400" dirty="0">
              <a:solidFill>
                <a:prstClr val="black"/>
              </a:solidFill>
              <a:latin typeface="Huawei Sans" panose="020C0503030203020204" pitchFamily="34" charset="0"/>
            </a:endParaRPr>
          </a:p>
        </p:txBody>
      </p:sp>
      <p:sp>
        <p:nvSpPr>
          <p:cNvPr id="4" name="矩形 3"/>
          <p:cNvSpPr/>
          <p:nvPr/>
        </p:nvSpPr>
        <p:spPr>
          <a:xfrm>
            <a:off x="848560" y="5644861"/>
            <a:ext cx="984565"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11.0.0.0/8</a:t>
            </a:r>
            <a:endParaRPr lang="en-US" sz="1400" dirty="0">
              <a:solidFill>
                <a:prstClr val="black"/>
              </a:solidFill>
              <a:latin typeface="Huawei Sans" panose="020C0503030203020204" pitchFamily="34" charset="0"/>
            </a:endParaRPr>
          </a:p>
        </p:txBody>
      </p:sp>
      <p:sp>
        <p:nvSpPr>
          <p:cNvPr id="5" name="矩形 4"/>
          <p:cNvSpPr/>
          <p:nvPr/>
        </p:nvSpPr>
        <p:spPr>
          <a:xfrm>
            <a:off x="3519364" y="5611008"/>
            <a:ext cx="984565" cy="307777"/>
          </a:xfrm>
          <a:prstGeom prst="rect">
            <a:avLst/>
          </a:prstGeom>
        </p:spPr>
        <p:txBody>
          <a:bodyPr wrap="none">
            <a:spAutoFit/>
          </a:bodyPr>
          <a:lstStyle/>
          <a:p>
            <a:pPr lvl="0" algn="ctr" fontAlgn="ctr"/>
            <a:r>
              <a:rPr lang="en-US" sz="1400" dirty="0" smtClean="0">
                <a:solidFill>
                  <a:prstClr val="black"/>
                </a:solidFill>
                <a:latin typeface="Huawei Sans" panose="020C0503030203020204" pitchFamily="34" charset="0"/>
              </a:rPr>
              <a:t>13.0.0.0/8</a:t>
            </a:r>
            <a:endParaRPr lang="en-US" sz="1400" dirty="0">
              <a:solidFill>
                <a:prstClr val="black"/>
              </a:solidFill>
              <a:latin typeface="Huawei Sans" panose="020C0503030203020204" pitchFamily="34" charset="0"/>
            </a:endParaRPr>
          </a:p>
        </p:txBody>
      </p:sp>
      <p:pic>
        <p:nvPicPr>
          <p:cNvPr id="36"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076352" y="1970985"/>
            <a:ext cx="540000" cy="441818"/>
          </a:xfrm>
          <a:prstGeom prst="rect">
            <a:avLst/>
          </a:prstGeom>
          <a:noFill/>
        </p:spPr>
      </p:pic>
      <p:pic>
        <p:nvPicPr>
          <p:cNvPr id="37"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2076352" y="3716338"/>
            <a:ext cx="540000" cy="441818"/>
          </a:xfrm>
          <a:prstGeom prst="rect">
            <a:avLst/>
          </a:prstGeom>
          <a:noFill/>
        </p:spPr>
      </p:pic>
      <p:pic>
        <p:nvPicPr>
          <p:cNvPr id="38"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1048519" y="5203914"/>
            <a:ext cx="540000" cy="441818"/>
          </a:xfrm>
          <a:prstGeom prst="rect">
            <a:avLst/>
          </a:prstGeom>
          <a:noFill/>
        </p:spPr>
      </p:pic>
      <p:pic>
        <p:nvPicPr>
          <p:cNvPr id="39" name="Picture 12" descr="E:\2016.01\1.12 扁平化图标\蓝色\AR-蓝色最新-40.png">
            <a:extLst>
              <a:ext uri="{FF2B5EF4-FFF2-40B4-BE49-F238E27FC236}">
                <a16:creationId xmlns:a16="http://schemas.microsoft.com/office/drawing/2014/main" xmlns="" id="{1D8E071F-501D-48FF-8ED1-076998A80BB3}"/>
              </a:ext>
            </a:extLst>
          </p:cNvPr>
          <p:cNvPicPr>
            <a:picLocks noChangeAspect="1" noChangeArrowheads="1"/>
          </p:cNvPicPr>
          <p:nvPr/>
        </p:nvPicPr>
        <p:blipFill>
          <a:blip r:embed="rId3" cstate="print"/>
          <a:srcRect/>
          <a:stretch>
            <a:fillRect/>
          </a:stretch>
        </p:blipFill>
        <p:spPr bwMode="auto">
          <a:xfrm>
            <a:off x="3740110" y="5189115"/>
            <a:ext cx="540000" cy="441818"/>
          </a:xfrm>
          <a:prstGeom prst="rect">
            <a:avLst/>
          </a:prstGeom>
          <a:noFill/>
        </p:spPr>
      </p:pic>
    </p:spTree>
    <p:extLst>
      <p:ext uri="{BB962C8B-B14F-4D97-AF65-F5344CB8AC3E}">
        <p14:creationId xmlns:p14="http://schemas.microsoft.com/office/powerpoint/2010/main" val="2483746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6180</Words>
  <Application>Microsoft Office PowerPoint</Application>
  <PresentationFormat>宽屏</PresentationFormat>
  <Paragraphs>1276</Paragraphs>
  <Slides>53</Slides>
  <Notes>53</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53</vt:i4>
      </vt:variant>
    </vt:vector>
  </HeadingPairs>
  <TitlesOfParts>
    <vt:vector size="63" baseType="lpstr">
      <vt:lpstr>Arial</vt:lpstr>
      <vt:lpstr>微软雅黑</vt:lpstr>
      <vt:lpstr>宋体</vt:lpstr>
      <vt:lpstr>黑体</vt:lpstr>
      <vt:lpstr>MS PGothic</vt:lpstr>
      <vt:lpstr>Huawei Sans</vt:lpstr>
      <vt:lpstr>Courier New</vt:lpstr>
      <vt:lpstr>方正兰亭黑简体</vt:lpstr>
      <vt:lpstr>Wingdings</vt:lpstr>
      <vt:lpstr>1_自定义设计方案</vt:lpstr>
      <vt:lpstr>PowerPoint 演示文稿</vt:lpstr>
      <vt:lpstr>IP Routing Basics</vt:lpstr>
      <vt:lpstr>PowerPoint 演示文稿</vt:lpstr>
      <vt:lpstr>PowerPoint 演示文稿</vt:lpstr>
      <vt:lpstr>PowerPoint 演示文稿</vt:lpstr>
      <vt:lpstr>Background: Inter-Subnet Communication</vt:lpstr>
      <vt:lpstr>Routes</vt:lpstr>
      <vt:lpstr>Routing Information</vt:lpstr>
      <vt:lpstr>IP Routing Table</vt:lpstr>
      <vt:lpstr>PowerPoint 演示文稿</vt:lpstr>
      <vt:lpstr>How to Obtain Routing Information</vt:lpstr>
      <vt:lpstr>Direct Routes (1)</vt:lpstr>
      <vt:lpstr>Direct Routes (2)</vt:lpstr>
      <vt:lpstr>PowerPoint 演示文稿</vt:lpstr>
      <vt:lpstr>Examining the IP Routing Table</vt:lpstr>
      <vt:lpstr>Fields in the IP Routing Table</vt:lpstr>
      <vt:lpstr>Route Preference - Basic Concepts</vt:lpstr>
      <vt:lpstr>Route Preference - Comparison Process</vt:lpstr>
      <vt:lpstr>Metric - Comparison Process</vt:lpstr>
      <vt:lpstr>Route Preference - Common Default Values</vt:lpstr>
      <vt:lpstr>Metric - Basic Concepts</vt:lpstr>
      <vt:lpstr>PowerPoint 演示文稿</vt:lpstr>
      <vt:lpstr>Longest Matching</vt:lpstr>
      <vt:lpstr>Example of Longest Matching (1)</vt:lpstr>
      <vt:lpstr>Example of Longest Matching (2)</vt:lpstr>
      <vt:lpstr>Route-based Forwarding Process</vt:lpstr>
      <vt:lpstr>Summary of the IP Routing Table</vt:lpstr>
      <vt:lpstr>PowerPoint 演示文稿</vt:lpstr>
      <vt:lpstr>Application Scenarios of Static Routes</vt:lpstr>
      <vt:lpstr>Static Route Configuration</vt:lpstr>
      <vt:lpstr>Configuration Example</vt:lpstr>
      <vt:lpstr>Default Routes</vt:lpstr>
      <vt:lpstr>Application Scenarios of Default Routes</vt:lpstr>
      <vt:lpstr>PowerPoint 演示文稿</vt:lpstr>
      <vt:lpstr>Overview of Dynamic Routing</vt:lpstr>
      <vt:lpstr>Classification of Dynamic Routing Protocols</vt:lpstr>
      <vt:lpstr>PowerPoint 演示文稿</vt:lpstr>
      <vt:lpstr>Route Recursion (1)</vt:lpstr>
      <vt:lpstr>Route Recursion (2)</vt:lpstr>
      <vt:lpstr>Equal-Cost Route</vt:lpstr>
      <vt:lpstr>Floating Route - Basic Concepts</vt:lpstr>
      <vt:lpstr>Floating Route - Example</vt:lpstr>
      <vt:lpstr>CIDR</vt:lpstr>
      <vt:lpstr>Background of Route Summarization</vt:lpstr>
      <vt:lpstr>Overview of Route Summarization</vt:lpstr>
      <vt:lpstr>Summarization and Calculation</vt:lpstr>
      <vt:lpstr>Problems Caused by Route Summarization (1)</vt:lpstr>
      <vt:lpstr>Problems Caused by Route Summarization (2)</vt:lpstr>
      <vt:lpstr>Accurate Route Summarization (1)</vt:lpstr>
      <vt:lpstr>Accurate Route Summarization (2)</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luyueyuezjhw</cp:lastModifiedBy>
  <cp:revision>118</cp:revision>
  <dcterms:created xsi:type="dcterms:W3CDTF">2018-11-29T10:16:29Z</dcterms:created>
  <dcterms:modified xsi:type="dcterms:W3CDTF">2020-04-28T01:57:43Z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(3)6h9d6sb+FSx0fXtcnG/qmRqhtiLV87Eg4uEuH2M6Fm6Kw61kUvXaVp2gGiU2iTo8s3xo9NCa
bn1vBpaYpcv1rr4HC1BCVOKxKjDgNY1S+Ir8GA6acN5Y8zsJ63KaCFgjWfGWFPPq0aITlhf0
8bJ/Uuk3ZXyoXczWD8zLf3OY0Mys6+dj4fmNuqf1KnMrDp+L3m5KfFT376usLa1NsCOH6vcM
alnMY6fVLlQxh7zGKz</vt:lpwstr>
  </property>
  <property fmtid="{D5CDD505-2E9C-101B-9397-08002B2CF9AE}" pid="3" name="_2015_ms_pID_7253431">
    <vt:lpwstr>nPCCELrmXe7VndAQwC3whF4ScBfSr9VZrEhEyxkVhHrO6LbpbuYpdg
sP3uH1hsoq8sVEuTq5aerMSmDgFbp4W+JbdupSjwKs06dpI5ntibgE4Q47V1Sm0g9iCS1og4
QcPfeHFSDixrcRqOGfMTgAgpcvbwaDf26fngi4rZWh9S8F8iH+UQjIRttJYh0P88KbcB3dpI
q4LKxkhVhZQd5ZCuM83JTeN7fypHE8zpUJMe</vt:lpwstr>
  </property>
  <property fmtid="{D5CDD505-2E9C-101B-9397-08002B2CF9AE}" pid="4" name="_2015_ms_pID_7253432">
    <vt:lpwstr>eg==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ies>
</file>