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52"/>
  </p:notesMasterIdLst>
  <p:handoutMasterIdLst>
    <p:handoutMasterId r:id="rId5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797675" cy="9926638"/>
  <p:embeddedFontLst>
    <p:embeddedFont>
      <p:font typeface="微软雅黑" panose="020B0503020204020204" pitchFamily="34" charset="-122"/>
      <p:regular r:id="rId54"/>
      <p:bold r:id="rId55"/>
    </p:embeddedFont>
    <p:embeddedFont>
      <p:font typeface="Cambria Math" panose="02040503050406030204" pitchFamily="18" charset="0"/>
      <p:regular r:id="rId56"/>
    </p:embeddedFont>
    <p:embeddedFont>
      <p:font typeface="Huawei Sans" panose="020C0503030203020204" pitchFamily="34" charset="0"/>
      <p:regular r:id="rId57"/>
      <p:bold r:id="rId58"/>
    </p:embeddedFont>
    <p:embeddedFont>
      <p:font typeface="方正兰亭黑简体" panose="02000000000000000000" pitchFamily="2" charset="-122"/>
      <p:regular r:id="rId59"/>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9369" autoAdjust="0"/>
  </p:normalViewPr>
  <p:slideViewPr>
    <p:cSldViewPr snapToGrid="0" snapToObjects="1">
      <p:cViewPr varScale="1">
        <p:scale>
          <a:sx n="74" d="100"/>
          <a:sy n="74" d="100"/>
        </p:scale>
        <p:origin x="1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12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5533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323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SPF is a core algorithm of OSPF and used to select preferred routes on a complex network.</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49778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4974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implementation of a link-state routing protocol is as follows:</a:t>
            </a:r>
          </a:p>
          <a:p>
            <a:pPr lvl="1"/>
            <a:r>
              <a:rPr lang="en-US" smtClean="0"/>
              <a:t>Step 1: Establishes a neighbor relationship between neighboring routers.</a:t>
            </a:r>
          </a:p>
          <a:p>
            <a:pPr lvl="1"/>
            <a:r>
              <a:rPr lang="en-US" smtClean="0"/>
              <a:t>Step 2: Exchanges link status information and synchronizes LSDB information between neighbors.</a:t>
            </a:r>
          </a:p>
          <a:p>
            <a:pPr lvl="1"/>
            <a:r>
              <a:rPr lang="en-US" smtClean="0"/>
              <a:t>Step 3: Calculates an optimal path.</a:t>
            </a:r>
          </a:p>
          <a:p>
            <a:pPr lvl="1"/>
            <a:r>
              <a:rPr lang="en-US" smtClean="0"/>
              <a:t>Step 4: Generates route entries based on the shortest path tree and loads the routing entries to the routing table.</a:t>
            </a:r>
          </a:p>
          <a:p>
            <a:endParaRPr lang="en-US" altLang="zh-CN" smtClean="0"/>
          </a:p>
          <a:p>
            <a:endParaRPr lang="en-US" altLang="zh-CN" smtClean="0"/>
          </a:p>
          <a:p>
            <a:pPr lvl="1"/>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3844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143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3577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6079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In actual projects, OSPF router IDs are manually set for devices. Ensure that the router IDs of any two devices in an OSPF area are different. Generally, the router ID is set the same as the IP address of an interface (usually a Loopback interface) on the device.</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72277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62056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0216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7045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OSPF neighbor table contains much key information, such as router IDs and interface addresses of </a:t>
            </a:r>
            <a:r>
              <a:rPr lang="en-US" altLang="zh-CN" smtClean="0"/>
              <a:t>neighboring</a:t>
            </a:r>
            <a:r>
              <a:rPr lang="en-US" smtClean="0"/>
              <a:t> devices. For more details, see "OSPF Working Mechanism".</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20124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For more information about LSAs, see information provided in HCIP-Datacom courses.</a:t>
            </a:r>
            <a:endParaRPr lang="en-US"/>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38115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For more information about the OSPF routing table, see information provided in HCIP-Datacom courses.</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62787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1311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7156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1903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When an OSPF router receives the first Hello packet from another router, the OSPF router changes from the Down state to the Init state.</a:t>
            </a:r>
          </a:p>
          <a:p>
            <a:r>
              <a:rPr lang="en-US" smtClean="0"/>
              <a:t>When an OSPF router receives a Hello packet in which the neighbor field contains its router ID, the OSPF router </a:t>
            </a:r>
            <a:r>
              <a:rPr lang="en-US" altLang="zh-CN" smtClean="0"/>
              <a:t>change</a:t>
            </a:r>
            <a:r>
              <a:rPr lang="en-US" smtClean="0"/>
              <a:t>s from the Init state to the 2-way state.</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15002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After the neighbor state machine changes from 2-way to Exstart, the master/slave election starts.</a:t>
            </a:r>
          </a:p>
          <a:p>
            <a:pPr lvl="1"/>
            <a:r>
              <a:rPr lang="en-US" smtClean="0"/>
              <a:t>The first DD packet sent from R1 to R2 is empty, and its sequence number is assumed to be X.</a:t>
            </a:r>
          </a:p>
          <a:p>
            <a:pPr lvl="1"/>
            <a:r>
              <a:rPr lang="en-US" smtClean="0"/>
              <a:t>R2 also sends the first DD packet to R1. In the examples provided in this presentation, the sequence number of the first DD packet is Y.</a:t>
            </a:r>
          </a:p>
          <a:p>
            <a:pPr lvl="1"/>
            <a:r>
              <a:rPr lang="en-US" smtClean="0"/>
              <a:t>The master/slave relationship is selected based on the router ID. A larger router ID indicates a higher priority. The router ID of R2 is greater than that of R1. Therefore, R2 becomes the master device. After the master/slave role negotiation is complete, R1's status changes from Exstart to Exchange.</a:t>
            </a:r>
          </a:p>
          <a:p>
            <a:r>
              <a:rPr lang="en-US" smtClean="0"/>
              <a:t>After the neighbor status of R1 changes to Exchange, R1 sends a new DD packet containing its own LSDB description. The sequence number of the DD packet is the same as that of R2. After R2 receives the packet, the neighbor status changes from Exstart to Exchange.</a:t>
            </a:r>
          </a:p>
          <a:p>
            <a:r>
              <a:rPr lang="en-US" smtClean="0"/>
              <a:t>R2 sends a new DD packet to R1. The DD packet contains the description of its own LSDB and the sequence number of the DD packet is Y + 1.</a:t>
            </a:r>
          </a:p>
          <a:p>
            <a:r>
              <a:rPr lang="en-US" smtClean="0"/>
              <a:t>As a backup router, R1 needs to acknowledge each DD packet sent by R2. The sequence number of the response packet is the same as that of the DD packet sent by R2.</a:t>
            </a:r>
          </a:p>
          <a:p>
            <a:r>
              <a:rPr lang="en-US" smtClean="0"/>
              <a:t>After sending the last DD packet, R1 changes the neighbor status to Loading.</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62815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After the neighbor status changes to Loading, R1 sends an LSR to R2 to request the LSAs that are discovered through DD packets in the Exchange state but do not exist in the local LSDB.</a:t>
            </a:r>
          </a:p>
          <a:p>
            <a:r>
              <a:rPr lang="en-US" smtClean="0"/>
              <a:t>After receiving the LSU, R2 sends an LSU to R1. The LSU contains detailed information about the requested LSAs.</a:t>
            </a:r>
          </a:p>
          <a:p>
            <a:r>
              <a:rPr lang="en-US" smtClean="0"/>
              <a:t>After R1 receives the LSU, R1 replies with an LSAck to R2.</a:t>
            </a:r>
          </a:p>
          <a:p>
            <a:r>
              <a:rPr lang="en-US" smtClean="0"/>
              <a:t>During this process, R2 also sends an LSA request to R1. When the LSDBs on both ends are the same, the neighbor status changes to Full, indicating that the adjacency has been established successfully.</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994155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Fields displayed in the </a:t>
            </a:r>
            <a:r>
              <a:rPr lang="en-US" b="1" smtClean="0"/>
              <a:t>display ospf peer </a:t>
            </a:r>
            <a:r>
              <a:rPr lang="en-US" smtClean="0"/>
              <a:t>command output are as follows:</a:t>
            </a:r>
          </a:p>
          <a:p>
            <a:pPr lvl="1"/>
            <a:r>
              <a:rPr lang="en-US" smtClean="0"/>
              <a:t>OSPF Process 1 with Router ID 1.1.1.1: The local OSPF process ID is 1, and the local OSPF router ID is 1.1.1.1.</a:t>
            </a:r>
          </a:p>
          <a:p>
            <a:pPr lvl="1"/>
            <a:r>
              <a:rPr lang="en-US" smtClean="0"/>
              <a:t>Area ID of the neighboring OSPF router.</a:t>
            </a:r>
          </a:p>
          <a:p>
            <a:pPr lvl="1"/>
            <a:r>
              <a:rPr lang="en-US" smtClean="0"/>
              <a:t>Address: address of the neighbor interface.</a:t>
            </a:r>
          </a:p>
          <a:p>
            <a:pPr lvl="1"/>
            <a:r>
              <a:rPr lang="en-US" smtClean="0"/>
              <a:t>GR State: GR status after OSPF GR is enabled. GR is an optimized function. The default value is Normal.</a:t>
            </a:r>
          </a:p>
          <a:p>
            <a:pPr lvl="1"/>
            <a:r>
              <a:rPr lang="en-US" smtClean="0"/>
              <a:t>State: neighbor status. In normal cases, after LSDB synchronization is complete, the neighbor stably stays in the Full state.</a:t>
            </a:r>
          </a:p>
          <a:p>
            <a:pPr lvl="1"/>
            <a:r>
              <a:rPr lang="en-US" smtClean="0"/>
              <a:t>Mode: whether the local device is the master or backup device during link status information exchange.</a:t>
            </a:r>
          </a:p>
          <a:p>
            <a:pPr lvl="1"/>
            <a:r>
              <a:rPr lang="en-US" smtClean="0"/>
              <a:t>Priority: priority of the neighboring router. The priority is used for DR election.</a:t>
            </a:r>
          </a:p>
          <a:p>
            <a:pPr lvl="1"/>
            <a:r>
              <a:rPr lang="en-US" smtClean="0"/>
              <a:t>DR: designated router.</a:t>
            </a:r>
          </a:p>
          <a:p>
            <a:pPr lvl="1"/>
            <a:r>
              <a:rPr lang="en-US" smtClean="0"/>
              <a:t>BDR: backup designated router.</a:t>
            </a:r>
          </a:p>
          <a:p>
            <a:pPr lvl="1"/>
            <a:r>
              <a:rPr lang="en-US" smtClean="0"/>
              <a:t>MTU: MTU of a neighbor interface.</a:t>
            </a:r>
          </a:p>
          <a:p>
            <a:pPr lvl="1"/>
            <a:r>
              <a:rPr lang="en-US" smtClean="0"/>
              <a:t>Retrans </a:t>
            </a:r>
            <a:r>
              <a:rPr lang="en-US" altLang="zh-CN" smtClean="0"/>
              <a:t>ti</a:t>
            </a:r>
            <a:r>
              <a:rPr lang="en-US" smtClean="0"/>
              <a:t>mer interval: interval (in seconds) at which LSAs are retransmitted.</a:t>
            </a:r>
          </a:p>
          <a:p>
            <a:pPr lvl="1"/>
            <a:r>
              <a:rPr lang="en-US" smtClean="0"/>
              <a:t>Authentication Sequence: authentication sequence number.</a:t>
            </a:r>
          </a:p>
          <a:p>
            <a:endParaRPr lang="zh-CN" alt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3572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3636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3429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469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440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3307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Election rule: The interface with a higher OSPF DR priority becomes the DR of the MA. If the priorities (default value of 1) are the same, the router (interface) with a higher OSPF router ID is elected as the DR, and the DR is non-preemption.</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3404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8125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Types of areas: Areas can be classified into backbone areas and non-backbone areas. Area 0 is a backbone area. All areas except area 0 are called non-backbone areas.</a:t>
            </a:r>
          </a:p>
          <a:p>
            <a:r>
              <a:rPr lang="en-US" smtClean="0"/>
              <a:t>Multi-area interconnection: To prevent inter-area loops, non-backbone areas cannot be directly connected to each other. All non-backbone areas must be connected to a backbone area.</a:t>
            </a:r>
            <a:endParaRPr lang="en-US"/>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32223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Internal router: All interfaces of an internal router belong to the same OSPF area.</a:t>
            </a:r>
          </a:p>
          <a:p>
            <a:pPr lvl="0"/>
            <a:r>
              <a:rPr lang="en-US" smtClean="0"/>
              <a:t>ABR: An interface of an ABR belongs to two or more areas, but at least one interface belongs to the backbone area.</a:t>
            </a:r>
          </a:p>
          <a:p>
            <a:pPr lvl="0"/>
            <a:r>
              <a:rPr lang="en-US" smtClean="0"/>
              <a:t>Backbone router: At least one interface of a backbone router belongs to the backbone area.</a:t>
            </a:r>
          </a:p>
          <a:p>
            <a:pPr lvl="0"/>
            <a:r>
              <a:rPr lang="en-US" smtClean="0"/>
              <a:t>ASBR: exchanges routing information with other ASs. If an OSPF router imports external routes, the router is an ASBR.</a:t>
            </a:r>
          </a:p>
          <a:p>
            <a:pPr lvl="0"/>
            <a:endParaRPr lang="zh-CN" altLang="en-US" smtClean="0"/>
          </a:p>
          <a:p>
            <a:pPr lvl="0"/>
            <a:endParaRPr lang="zh-CN" altLang="en-US"/>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3723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Small- and medium-sized enterprise networks have a small scale and a limited number of routing devices. All devices can be deployed in the same OSPF area.</a:t>
            </a:r>
          </a:p>
          <a:p>
            <a:r>
              <a:rPr lang="en-US" smtClean="0"/>
              <a:t>A large-scale enterprise network has a large number of routing devices and is hierarchical. Therefore, OSPF multi-area deployment is recommended.</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416744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1253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14931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A router ID is selected in the following order: The largest IP address among Loopback addresses is preferentially selected as a router ID. If no Loopback interface is configured, the largest IP address among interface addresses is selected as a router ID.</a:t>
            </a:r>
          </a:p>
          <a:p>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7474088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0215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45499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Configure interfaces of R2.</a:t>
            </a:r>
          </a:p>
          <a:p>
            <a:pPr lvl="1"/>
            <a:r>
              <a:rPr lang="en-US" dirty="0" smtClean="0"/>
              <a:t>[R2] interface </a:t>
            </a:r>
            <a:r>
              <a:rPr lang="en-US" dirty="0" err="1" smtClean="0"/>
              <a:t>GigabitEthernet</a:t>
            </a:r>
            <a:r>
              <a:rPr lang="en-US" dirty="0" smtClean="0"/>
              <a:t> 0/0/0</a:t>
            </a:r>
            <a:br>
              <a:rPr lang="en-US" dirty="0" smtClean="0"/>
            </a:br>
            <a:r>
              <a:rPr lang="en-US" dirty="0" smtClean="0"/>
              <a:t>[R2-GigabitEthernet0/0/0] </a:t>
            </a:r>
            <a:r>
              <a:rPr lang="en-US" dirty="0" err="1" smtClean="0"/>
              <a:t>ip</a:t>
            </a:r>
            <a:r>
              <a:rPr lang="en-US" dirty="0" smtClean="0"/>
              <a:t> address 10.1.12.2 30</a:t>
            </a:r>
            <a:br>
              <a:rPr lang="en-US" dirty="0" smtClean="0"/>
            </a:br>
            <a:r>
              <a:rPr lang="en-US" dirty="0" smtClean="0"/>
              <a:t>[R2-GigabitEthernet0/0/0] interface </a:t>
            </a:r>
            <a:r>
              <a:rPr lang="en-US" dirty="0" err="1" smtClean="0"/>
              <a:t>GigabitEthernet</a:t>
            </a:r>
            <a:r>
              <a:rPr lang="en-US" dirty="0" smtClean="0"/>
              <a:t> 0/0/1</a:t>
            </a:r>
            <a:br>
              <a:rPr lang="en-US" dirty="0" smtClean="0"/>
            </a:br>
            <a:r>
              <a:rPr lang="en-US" dirty="0" smtClean="0"/>
              <a:t>[R2-GigabitEthernet0/0/1] </a:t>
            </a:r>
            <a:r>
              <a:rPr lang="en-US" dirty="0" err="1" smtClean="0"/>
              <a:t>ip</a:t>
            </a:r>
            <a:r>
              <a:rPr lang="en-US" dirty="0" smtClean="0"/>
              <a:t> address </a:t>
            </a:r>
            <a:r>
              <a:rPr lang="en-US" dirty="0" smtClean="0"/>
              <a:t>10.1.</a:t>
            </a:r>
            <a:r>
              <a:rPr lang="en-US" altLang="zh-CN" dirty="0" smtClean="0"/>
              <a:t>23</a:t>
            </a:r>
            <a:r>
              <a:rPr lang="en-US" dirty="0" smtClean="0"/>
              <a:t>.</a:t>
            </a:r>
            <a:r>
              <a:rPr lang="en-US" altLang="zh-CN" dirty="0" smtClean="0"/>
              <a:t>1</a:t>
            </a:r>
            <a:r>
              <a:rPr lang="en-US" dirty="0" smtClean="0"/>
              <a:t> </a:t>
            </a:r>
            <a:r>
              <a:rPr lang="en-US" dirty="0" smtClean="0"/>
              <a:t>30</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7412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1023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091121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371156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02876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dirty="0" smtClean="0"/>
              <a:t>BD</a:t>
            </a:r>
          </a:p>
          <a:p>
            <a:pPr marL="228600" indent="-228600">
              <a:buFont typeface="+mj-lt"/>
              <a:buAutoNum type="arabicPeriod"/>
            </a:pPr>
            <a:r>
              <a:rPr lang="en-US" dirty="0" smtClean="0"/>
              <a:t>ABD</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722159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1547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5898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88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13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BGP uses the path-vector algorithm, which is a modified version of the distance-vector algorithm.</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29194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1972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Each router generates an LSA that describes status information about its directly connected interface. The LSA contains the interface cost and the relationship between the router and its neighboring routers.</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99713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930727">
                  <a:extLst>
                    <a:ext uri="{9D8B030D-6E8A-4147-A177-3AD203B41FA5}">
                      <a16:colId xmlns:a16="http://schemas.microsoft.com/office/drawing/2014/main" xmlns="" val="20002"/>
                    </a:ext>
                  </a:extLst>
                </a:gridCol>
                <a:gridCol w="23196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310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占位符 7"/>
          <p:cNvSpPr>
            <a:spLocks noGrp="1"/>
          </p:cNvSpPr>
          <p:nvPr>
            <p:ph type="body" sz="quarter" idx="17"/>
          </p:nvPr>
        </p:nvSpPr>
        <p:spPr/>
        <p:txBody>
          <a:bodyPr/>
          <a:lstStyle/>
          <a:p>
            <a:endParaRPr lang="zh-CN" altLang="en-US"/>
          </a:p>
        </p:txBody>
      </p:sp>
      <p:sp>
        <p:nvSpPr>
          <p:cNvPr id="9" name="文本占位符 8"/>
          <p:cNvSpPr>
            <a:spLocks noGrp="1"/>
          </p:cNvSpPr>
          <p:nvPr>
            <p:ph type="body" sz="quarter" idx="18"/>
          </p:nvPr>
        </p:nvSpPr>
        <p:spPr/>
        <p:txBody>
          <a:bodyPr/>
          <a:lstStyle/>
          <a:p>
            <a:endParaRPr lang="zh-CN" altLang="en-US"/>
          </a:p>
        </p:txBody>
      </p:sp>
      <p:sp>
        <p:nvSpPr>
          <p:cNvPr id="36" name="文本占位符 35"/>
          <p:cNvSpPr>
            <a:spLocks noGrp="1"/>
          </p:cNvSpPr>
          <p:nvPr>
            <p:ph type="body" sz="quarter" idx="19"/>
          </p:nvPr>
        </p:nvSpPr>
        <p:spPr/>
        <p:txBody>
          <a:bodyPr/>
          <a:lstStyle/>
          <a:p>
            <a:r>
              <a:rPr lang="en-US" smtClean="0"/>
              <a:t>V500R002</a:t>
            </a:r>
            <a:endParaRPr lang="en-US" dirty="0"/>
          </a:p>
        </p:txBody>
      </p:sp>
      <p:sp>
        <p:nvSpPr>
          <p:cNvPr id="37" name="文本占位符 36"/>
          <p:cNvSpPr>
            <a:spLocks noGrp="1"/>
          </p:cNvSpPr>
          <p:nvPr>
            <p:ph type="body" sz="quarter" idx="20"/>
          </p:nvPr>
        </p:nvSpPr>
        <p:spPr/>
        <p:txBody>
          <a:bodyPr/>
          <a:lstStyle/>
          <a:p>
            <a:r>
              <a:rPr lang="en-US" smtClean="0"/>
              <a:t>V100R001</a:t>
            </a:r>
            <a:endParaRPr lang="en-US" dirty="0"/>
          </a:p>
        </p:txBody>
      </p:sp>
      <p:sp>
        <p:nvSpPr>
          <p:cNvPr id="30" name="文本占位符 29"/>
          <p:cNvSpPr>
            <a:spLocks noGrp="1"/>
          </p:cNvSpPr>
          <p:nvPr>
            <p:ph type="body" sz="quarter" idx="13"/>
          </p:nvPr>
        </p:nvSpPr>
        <p:spPr/>
        <p:txBody>
          <a:bodyPr/>
          <a:lstStyle/>
          <a:p>
            <a:r>
              <a:rPr lang="en-US" smtClean="0"/>
              <a:t>Wan Changli, wx40867</a:t>
            </a:r>
            <a:endParaRPr lang="en-US" dirty="0"/>
          </a:p>
        </p:txBody>
      </p:sp>
      <p:sp>
        <p:nvSpPr>
          <p:cNvPr id="31" name="文本占位符 30"/>
          <p:cNvSpPr>
            <a:spLocks noGrp="1"/>
          </p:cNvSpPr>
          <p:nvPr>
            <p:ph type="body" sz="quarter" idx="14"/>
          </p:nvPr>
        </p:nvSpPr>
        <p:spPr/>
        <p:txBody>
          <a:bodyPr/>
          <a:lstStyle/>
          <a:p>
            <a:r>
              <a:rPr lang="en-US" smtClean="0"/>
              <a:t>2020-03-25</a:t>
            </a:r>
            <a:endParaRPr lang="en-US" dirty="0"/>
          </a:p>
        </p:txBody>
      </p:sp>
      <p:sp>
        <p:nvSpPr>
          <p:cNvPr id="6" name="文本占位符 5"/>
          <p:cNvSpPr>
            <a:spLocks noGrp="1"/>
          </p:cNvSpPr>
          <p:nvPr>
            <p:ph type="body" sz="quarter" idx="15"/>
          </p:nvPr>
        </p:nvSpPr>
        <p:spPr/>
        <p:txBody>
          <a:bodyPr/>
          <a:lstStyle/>
          <a:p>
            <a:endParaRPr lang="zh-CN" altLang="en-US"/>
          </a:p>
        </p:txBody>
      </p:sp>
      <p:sp>
        <p:nvSpPr>
          <p:cNvPr id="7" name="文本占位符 6"/>
          <p:cNvSpPr>
            <a:spLocks noGrp="1"/>
          </p:cNvSpPr>
          <p:nvPr>
            <p:ph type="body" sz="quarter" idx="16"/>
          </p:nvPr>
        </p:nvSpPr>
        <p:spPr/>
        <p:txBody>
          <a:bodyPr/>
          <a:lstStyle/>
          <a:p>
            <a:endParaRPr lang="zh-CN" altLang="en-US"/>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
        <p:nvSpPr>
          <p:cNvPr id="26" name="文本占位符 25"/>
          <p:cNvSpPr>
            <a:spLocks noGrp="1"/>
          </p:cNvSpPr>
          <p:nvPr>
            <p:ph type="body" sz="quarter" idx="37"/>
          </p:nvPr>
        </p:nvSpPr>
        <p:spPr/>
        <p:txBody>
          <a:bodyPr/>
          <a:lstStyle/>
          <a:p>
            <a:endParaRPr lang="zh-CN" altLang="en-US"/>
          </a:p>
        </p:txBody>
      </p:sp>
      <p:sp>
        <p:nvSpPr>
          <p:cNvPr id="27" name="文本占位符 26"/>
          <p:cNvSpPr>
            <a:spLocks noGrp="1"/>
          </p:cNvSpPr>
          <p:nvPr>
            <p:ph type="body" sz="quarter" idx="38"/>
          </p:nvPr>
        </p:nvSpPr>
        <p:spPr/>
        <p:txBody>
          <a:bodyPr/>
          <a:lstStyle/>
          <a:p>
            <a:endParaRPr lang="zh-CN" altLang="en-US"/>
          </a:p>
        </p:txBody>
      </p:sp>
      <p:sp>
        <p:nvSpPr>
          <p:cNvPr id="28" name="文本占位符 27"/>
          <p:cNvSpPr>
            <a:spLocks noGrp="1"/>
          </p:cNvSpPr>
          <p:nvPr>
            <p:ph type="body" sz="quarter" idx="39"/>
          </p:nvPr>
        </p:nvSpPr>
        <p:spPr/>
        <p:txBody>
          <a:bodyPr/>
          <a:lstStyle/>
          <a:p>
            <a:endParaRPr lang="zh-CN" altLang="en-US"/>
          </a:p>
        </p:txBody>
      </p:sp>
      <p:sp>
        <p:nvSpPr>
          <p:cNvPr id="29" name="文本占位符 28"/>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998663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a16="http://schemas.microsoft.com/office/drawing/2014/main" xmlns="" id="{E6D89D4F-E061-4811-B142-74FB634BB4CF}"/>
              </a:ext>
            </a:extLst>
          </p:cNvPr>
          <p:cNvSpPr/>
          <p:nvPr/>
        </p:nvSpPr>
        <p:spPr>
          <a:xfrm>
            <a:off x="7862849" y="2486390"/>
            <a:ext cx="3619079" cy="2547083"/>
          </a:xfrm>
          <a:prstGeom prst="wedgeRectCallout">
            <a:avLst>
              <a:gd name="adj1" fmla="val -56994"/>
              <a:gd name="adj2" fmla="val 2841"/>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endParaRPr lang="zh-CN" altLang="en-US" sz="14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占位符 17"/>
          <p:cNvSpPr>
            <a:spLocks noGrp="1"/>
          </p:cNvSpPr>
          <p:nvPr>
            <p:ph type="body" sz="quarter" idx="10"/>
          </p:nvPr>
        </p:nvSpPr>
        <p:spPr/>
        <p:txBody>
          <a:bodyPr/>
          <a:lstStyle/>
          <a:p>
            <a:r>
              <a:rPr lang="en-US" altLang="zh-CN" sz="2000" dirty="0"/>
              <a:t>Each router generates LSAs and adds the received LSAs to its own link state database (LSDB). Routers learn the whole network topology through the LSDB.</a:t>
            </a:r>
          </a:p>
          <a:p>
            <a:endParaRPr lang="zh-CN" altLang="en-US" sz="2000" dirty="0"/>
          </a:p>
        </p:txBody>
      </p:sp>
      <p:sp>
        <p:nvSpPr>
          <p:cNvPr id="2" name="标题 1">
            <a:extLst>
              <a:ext uri="{FF2B5EF4-FFF2-40B4-BE49-F238E27FC236}">
                <a16:creationId xmlns:a16="http://schemas.microsoft.com/office/drawing/2014/main" xmlns="" id="{3D0A7517-4E72-40D7-9DB3-CBA4D0A283C8}"/>
              </a:ext>
            </a:extLst>
          </p:cNvPr>
          <p:cNvSpPr>
            <a:spLocks noGrp="1"/>
          </p:cNvSpPr>
          <p:nvPr>
            <p:ph type="title"/>
          </p:nvPr>
        </p:nvSpPr>
        <p:spPr/>
        <p:txBody>
          <a:bodyPr/>
          <a:lstStyle/>
          <a:p>
            <a:r>
              <a:rPr lang="en-US" dirty="0" smtClean="0"/>
              <a:t>Link-State Routing Protocol - LSDB Creation</a:t>
            </a:r>
            <a:endParaRPr lang="en-US" dirty="0"/>
          </a:p>
        </p:txBody>
      </p:sp>
      <p:grpSp>
        <p:nvGrpSpPr>
          <p:cNvPr id="68" name="组合 67">
            <a:extLst>
              <a:ext uri="{FF2B5EF4-FFF2-40B4-BE49-F238E27FC236}">
                <a16:creationId xmlns:a16="http://schemas.microsoft.com/office/drawing/2014/main" xmlns="" id="{BFFC9AC8-19A4-4F13-9AFE-EE9102017934}"/>
              </a:ext>
            </a:extLst>
          </p:cNvPr>
          <p:cNvGrpSpPr/>
          <p:nvPr/>
        </p:nvGrpSpPr>
        <p:grpSpPr>
          <a:xfrm>
            <a:off x="870454" y="2965511"/>
            <a:ext cx="6690688" cy="3105869"/>
            <a:chOff x="2686304" y="3319898"/>
            <a:chExt cx="6690688" cy="3105869"/>
          </a:xfrm>
        </p:grpSpPr>
        <p:grpSp>
          <p:nvGrpSpPr>
            <p:cNvPr id="48" name="组合 47">
              <a:extLst>
                <a:ext uri="{FF2B5EF4-FFF2-40B4-BE49-F238E27FC236}">
                  <a16:creationId xmlns:a16="http://schemas.microsoft.com/office/drawing/2014/main" xmlns="" id="{8375629C-45FA-41AB-879A-C7B2CEA103FD}"/>
                </a:ext>
              </a:extLst>
            </p:cNvPr>
            <p:cNvGrpSpPr/>
            <p:nvPr/>
          </p:nvGrpSpPr>
          <p:grpSpPr>
            <a:xfrm>
              <a:off x="5728202" y="3319898"/>
              <a:ext cx="595902" cy="3105869"/>
              <a:chOff x="5642527" y="3219690"/>
              <a:chExt cx="595902" cy="3105869"/>
            </a:xfrm>
          </p:grpSpPr>
          <p:pic>
            <p:nvPicPr>
              <p:cNvPr id="6" name="图片 5">
                <a:extLst>
                  <a:ext uri="{FF2B5EF4-FFF2-40B4-BE49-F238E27FC236}">
                    <a16:creationId xmlns:a16="http://schemas.microsoft.com/office/drawing/2014/main" xmlns=""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xmlns="" id="{F15DF069-3A8C-4489-9BAE-D7A93CF7FA80}"/>
                  </a:ext>
                </a:extLst>
              </p:cNvPr>
              <p:cNvSpPr txBox="1"/>
              <p:nvPr/>
            </p:nvSpPr>
            <p:spPr>
              <a:xfrm>
                <a:off x="5698429" y="3680732"/>
                <a:ext cx="54000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pic>
            <p:nvPicPr>
              <p:cNvPr id="31" name="图片 30">
                <a:extLst>
                  <a:ext uri="{FF2B5EF4-FFF2-40B4-BE49-F238E27FC236}">
                    <a16:creationId xmlns:a16="http://schemas.microsoft.com/office/drawing/2014/main" xmlns=""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xmlns="" id="{17EFDAB0-917D-4C4F-849A-249F96C4DA14}"/>
                  </a:ext>
                </a:extLst>
              </p:cNvPr>
              <p:cNvSpPr txBox="1"/>
              <p:nvPr/>
            </p:nvSpPr>
            <p:spPr>
              <a:xfrm>
                <a:off x="5695409" y="5987005"/>
                <a:ext cx="540000" cy="338554"/>
              </a:xfrm>
              <a:prstGeom prst="rect">
                <a:avLst/>
              </a:prstGeom>
              <a:noFill/>
            </p:spPr>
            <p:txBody>
              <a:bodyPr wrap="square" rtlCol="0">
                <a:noAutofit/>
              </a:bodyPr>
              <a:lstStyle/>
              <a:p>
                <a:pPr fontAlgn="ctr"/>
                <a:r>
                  <a:rPr lang="en-US" sz="1600">
                    <a:latin typeface="Huawei Sans" panose="020C0503030203020204" pitchFamily="34" charset="0"/>
                  </a:rPr>
                  <a:t>R4</a:t>
                </a:r>
              </a:p>
            </p:txBody>
          </p:sp>
        </p:grpSp>
        <p:grpSp>
          <p:nvGrpSpPr>
            <p:cNvPr id="67" name="组合 66">
              <a:extLst>
                <a:ext uri="{FF2B5EF4-FFF2-40B4-BE49-F238E27FC236}">
                  <a16:creationId xmlns:a16="http://schemas.microsoft.com/office/drawing/2014/main" xmlns="" id="{0CE898FE-E0D4-42CE-BDCB-C293E6C9D139}"/>
                </a:ext>
              </a:extLst>
            </p:cNvPr>
            <p:cNvGrpSpPr/>
            <p:nvPr/>
          </p:nvGrpSpPr>
          <p:grpSpPr>
            <a:xfrm>
              <a:off x="2686304" y="3369637"/>
              <a:ext cx="6690688" cy="2675308"/>
              <a:chOff x="2686304" y="3369637"/>
              <a:chExt cx="6690688" cy="2675308"/>
            </a:xfrm>
          </p:grpSpPr>
          <p:cxnSp>
            <p:nvCxnSpPr>
              <p:cNvPr id="4" name="直接箭头连接符 3">
                <a:extLst>
                  <a:ext uri="{FF2B5EF4-FFF2-40B4-BE49-F238E27FC236}">
                    <a16:creationId xmlns:a16="http://schemas.microsoft.com/office/drawing/2014/main" xmlns="" id="{E7638B01-3A80-4BD4-ACFD-967A8A75383A}"/>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xmlns=""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 name="图片 6">
                <a:extLst>
                  <a:ext uri="{FF2B5EF4-FFF2-40B4-BE49-F238E27FC236}">
                    <a16:creationId xmlns:a16="http://schemas.microsoft.com/office/drawing/2014/main" xmlns=""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8" name="直接连接符 7">
                <a:extLst>
                  <a:ext uri="{FF2B5EF4-FFF2-40B4-BE49-F238E27FC236}">
                    <a16:creationId xmlns:a16="http://schemas.microsoft.com/office/drawing/2014/main" xmlns="" id="{1893F547-5CA0-4F2B-8CDB-74D1C75B3AA5}"/>
                  </a:ext>
                </a:extLst>
              </p:cNvPr>
              <p:cNvCxnSpPr>
                <a:cxnSpLocks/>
                <a:stCxn id="6" idx="1"/>
                <a:endCxn id="5"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7AC81503-2438-488E-AFBC-4BAD13F55571}"/>
                  </a:ext>
                </a:extLst>
              </p:cNvPr>
              <p:cNvCxnSpPr>
                <a:cxnSpLocks/>
                <a:stCxn id="7" idx="1"/>
                <a:endCxn id="6"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1409FD4B-8224-4A02-96F0-20818D56001A}"/>
                  </a:ext>
                </a:extLst>
              </p:cNvPr>
              <p:cNvCxnSpPr>
                <a:cxnSpLocks/>
                <a:stCxn id="31" idx="1"/>
                <a:endCxn id="5"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BFB2BF5-9CF0-4EC7-B840-B9D46BE2A3A8}"/>
                  </a:ext>
                </a:extLst>
              </p:cNvPr>
              <p:cNvCxnSpPr>
                <a:cxnSpLocks/>
                <a:stCxn id="7" idx="1"/>
                <a:endCxn id="31"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15947F26-D0D6-46F2-BF72-0FE884444B15}"/>
                  </a:ext>
                </a:extLst>
              </p:cNvPr>
              <p:cNvSpPr txBox="1"/>
              <p:nvPr/>
            </p:nvSpPr>
            <p:spPr>
              <a:xfrm>
                <a:off x="2748934" y="4933887"/>
                <a:ext cx="54000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14" name="文本框 13">
                <a:extLst>
                  <a:ext uri="{FF2B5EF4-FFF2-40B4-BE49-F238E27FC236}">
                    <a16:creationId xmlns:a16="http://schemas.microsoft.com/office/drawing/2014/main" xmlns="" id="{C935E4EB-63B0-44AE-8029-A800A21BB4B7}"/>
                  </a:ext>
                </a:extLst>
              </p:cNvPr>
              <p:cNvSpPr txBox="1"/>
              <p:nvPr/>
            </p:nvSpPr>
            <p:spPr>
              <a:xfrm>
                <a:off x="8836992" y="4923024"/>
                <a:ext cx="54000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cxnSp>
            <p:nvCxnSpPr>
              <p:cNvPr id="26" name="直接箭头连接符 25">
                <a:extLst>
                  <a:ext uri="{FF2B5EF4-FFF2-40B4-BE49-F238E27FC236}">
                    <a16:creationId xmlns:a16="http://schemas.microsoft.com/office/drawing/2014/main" xmlns="" id="{E2015577-785E-4851-BB61-68C466B95514}"/>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4E8A5EFD-A2E5-4813-AC80-180A9A81E72A}"/>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467ABABB-03D0-46A6-BA91-1CE994419019}"/>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xmlns="" id="{5A7D0EBA-88B8-4F3F-B68E-05585F7C83D4}"/>
                  </a:ext>
                </a:extLst>
              </p:cNvPr>
              <p:cNvSpPr txBox="1"/>
              <p:nvPr/>
            </p:nvSpPr>
            <p:spPr>
              <a:xfrm>
                <a:off x="3914259" y="3483966"/>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59" name="文本框 58">
                <a:extLst>
                  <a:ext uri="{FF2B5EF4-FFF2-40B4-BE49-F238E27FC236}">
                    <a16:creationId xmlns:a16="http://schemas.microsoft.com/office/drawing/2014/main" xmlns="" id="{25B49E73-C332-40CE-ADE1-CFD15DE3F2C1}"/>
                  </a:ext>
                </a:extLst>
              </p:cNvPr>
              <p:cNvSpPr txBox="1"/>
              <p:nvPr/>
            </p:nvSpPr>
            <p:spPr>
              <a:xfrm>
                <a:off x="7597821" y="3483966"/>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60" name="文本框 59">
                <a:extLst>
                  <a:ext uri="{FF2B5EF4-FFF2-40B4-BE49-F238E27FC236}">
                    <a16:creationId xmlns:a16="http://schemas.microsoft.com/office/drawing/2014/main" xmlns="" id="{8FF5C725-33FE-4DCA-9353-8619A43A86EF}"/>
                  </a:ext>
                </a:extLst>
              </p:cNvPr>
              <p:cNvSpPr txBox="1"/>
              <p:nvPr/>
            </p:nvSpPr>
            <p:spPr>
              <a:xfrm>
                <a:off x="3914259" y="5602700"/>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61" name="文本框 60">
                <a:extLst>
                  <a:ext uri="{FF2B5EF4-FFF2-40B4-BE49-F238E27FC236}">
                    <a16:creationId xmlns:a16="http://schemas.microsoft.com/office/drawing/2014/main" xmlns="" id="{453F206E-597B-4E6B-8063-EC3E4ABD0BDD}"/>
                  </a:ext>
                </a:extLst>
              </p:cNvPr>
              <p:cNvSpPr txBox="1"/>
              <p:nvPr/>
            </p:nvSpPr>
            <p:spPr>
              <a:xfrm>
                <a:off x="7597821" y="5602700"/>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62" name="文本框 61">
                <a:extLst>
                  <a:ext uri="{FF2B5EF4-FFF2-40B4-BE49-F238E27FC236}">
                    <a16:creationId xmlns:a16="http://schemas.microsoft.com/office/drawing/2014/main" xmlns="" id="{A0074644-E740-430C-A59A-42B521753241}"/>
                  </a:ext>
                </a:extLst>
              </p:cNvPr>
              <p:cNvSpPr txBox="1"/>
              <p:nvPr/>
            </p:nvSpPr>
            <p:spPr>
              <a:xfrm rot="20260451">
                <a:off x="4147585" y="3962529"/>
                <a:ext cx="1403144" cy="363099"/>
              </a:xfrm>
              <a:prstGeom prst="rect">
                <a:avLst/>
              </a:prstGeom>
              <a:noFill/>
            </p:spPr>
            <p:txBody>
              <a:bodyPr wrap="square" rtlCol="0">
                <a:noAutofit/>
              </a:bodyPr>
              <a:lstStyle/>
              <a:p>
                <a:pPr fontAlgn="ctr"/>
                <a:r>
                  <a:rPr lang="en-US" sz="1600" b="1" dirty="0">
                    <a:latin typeface="Huawei Sans" panose="020C0503030203020204" pitchFamily="34" charset="0"/>
                  </a:rPr>
                  <a:t>100 </a:t>
                </a:r>
                <a:r>
                  <a:rPr lang="en-US" altLang="zh-CN" sz="1600" b="1" dirty="0">
                    <a:latin typeface="Huawei Sans" panose="020C0503030203020204" pitchFamily="34" charset="0"/>
                  </a:rPr>
                  <a:t>Mbit/s</a:t>
                </a:r>
                <a:endParaRPr lang="en-US" sz="1600" b="1" dirty="0">
                  <a:latin typeface="Huawei Sans" panose="020C0503030203020204" pitchFamily="34" charset="0"/>
                </a:endParaRPr>
              </a:p>
            </p:txBody>
          </p:sp>
          <p:sp>
            <p:nvSpPr>
              <p:cNvPr id="63" name="文本框 62">
                <a:extLst>
                  <a:ext uri="{FF2B5EF4-FFF2-40B4-BE49-F238E27FC236}">
                    <a16:creationId xmlns:a16="http://schemas.microsoft.com/office/drawing/2014/main" xmlns="" id="{84EAE70C-F60A-44D8-894B-39F1FA61E66B}"/>
                  </a:ext>
                </a:extLst>
              </p:cNvPr>
              <p:cNvSpPr txBox="1"/>
              <p:nvPr/>
            </p:nvSpPr>
            <p:spPr>
              <a:xfrm rot="19958812">
                <a:off x="6665261" y="4914360"/>
                <a:ext cx="1403144" cy="363099"/>
              </a:xfrm>
              <a:prstGeom prst="rect">
                <a:avLst/>
              </a:prstGeom>
              <a:noFill/>
            </p:spPr>
            <p:txBody>
              <a:bodyPr wrap="square" rtlCol="0">
                <a:noAutofit/>
              </a:bodyPr>
              <a:lstStyle/>
              <a:p>
                <a:pPr fontAlgn="ctr"/>
                <a:r>
                  <a:rPr lang="en-US" sz="1600" b="1" dirty="0">
                    <a:latin typeface="Huawei Sans" panose="020C0503030203020204" pitchFamily="34" charset="0"/>
                  </a:rPr>
                  <a:t>1000 </a:t>
                </a:r>
                <a:r>
                  <a:rPr lang="en-US" altLang="zh-CN" sz="1600" b="1" dirty="0">
                    <a:latin typeface="Huawei Sans" panose="020C0503030203020204" pitchFamily="34" charset="0"/>
                  </a:rPr>
                  <a:t>Mbit/s</a:t>
                </a:r>
                <a:endParaRPr lang="en-US" sz="1600" b="1" dirty="0">
                  <a:latin typeface="Huawei Sans" panose="020C0503030203020204" pitchFamily="34" charset="0"/>
                </a:endParaRPr>
              </a:p>
            </p:txBody>
          </p:sp>
          <p:sp>
            <p:nvSpPr>
              <p:cNvPr id="64" name="文本框 63">
                <a:extLst>
                  <a:ext uri="{FF2B5EF4-FFF2-40B4-BE49-F238E27FC236}">
                    <a16:creationId xmlns:a16="http://schemas.microsoft.com/office/drawing/2014/main" xmlns="" id="{B7CF51D9-812B-4E47-B963-5172379FB09A}"/>
                  </a:ext>
                </a:extLst>
              </p:cNvPr>
              <p:cNvSpPr txBox="1"/>
              <p:nvPr/>
            </p:nvSpPr>
            <p:spPr>
              <a:xfrm rot="1354857">
                <a:off x="6448324" y="3973978"/>
                <a:ext cx="1543458" cy="363099"/>
              </a:xfrm>
              <a:prstGeom prst="rect">
                <a:avLst/>
              </a:prstGeom>
              <a:noFill/>
            </p:spPr>
            <p:txBody>
              <a:bodyPr wrap="square" rtlCol="0">
                <a:noAutofit/>
              </a:bodyPr>
              <a:lstStyle/>
              <a:p>
                <a:pPr fontAlgn="ctr"/>
                <a:r>
                  <a:rPr lang="en-US" sz="1600" b="1" dirty="0">
                    <a:latin typeface="Huawei Sans" panose="020C0503030203020204" pitchFamily="34" charset="0"/>
                  </a:rPr>
                  <a:t>1.544 Mbit/s</a:t>
                </a:r>
              </a:p>
            </p:txBody>
          </p:sp>
          <p:sp>
            <p:nvSpPr>
              <p:cNvPr id="65" name="文本框 64">
                <a:extLst>
                  <a:ext uri="{FF2B5EF4-FFF2-40B4-BE49-F238E27FC236}">
                    <a16:creationId xmlns:a16="http://schemas.microsoft.com/office/drawing/2014/main" xmlns="" id="{A69AE230-7B0A-42B8-AEC3-4B1926B95AE9}"/>
                  </a:ext>
                </a:extLst>
              </p:cNvPr>
              <p:cNvSpPr txBox="1"/>
              <p:nvPr/>
            </p:nvSpPr>
            <p:spPr>
              <a:xfrm rot="1514838">
                <a:off x="4078401" y="5003165"/>
                <a:ext cx="1403144" cy="363099"/>
              </a:xfrm>
              <a:prstGeom prst="rect">
                <a:avLst/>
              </a:prstGeom>
              <a:noFill/>
            </p:spPr>
            <p:txBody>
              <a:bodyPr wrap="square" rtlCol="0">
                <a:noAutofit/>
              </a:bodyPr>
              <a:lstStyle/>
              <a:p>
                <a:pPr fontAlgn="ctr"/>
                <a:r>
                  <a:rPr lang="en-US" sz="1600" b="1" dirty="0">
                    <a:latin typeface="Huawei Sans" panose="020C0503030203020204" pitchFamily="34" charset="0"/>
                  </a:rPr>
                  <a:t>100 </a:t>
                </a:r>
                <a:r>
                  <a:rPr lang="en-US" altLang="zh-CN" sz="1600" b="1" dirty="0">
                    <a:latin typeface="Huawei Sans" panose="020C0503030203020204" pitchFamily="34" charset="0"/>
                  </a:rPr>
                  <a:t>Mbit/s</a:t>
                </a:r>
                <a:endParaRPr lang="en-US" sz="1600" b="1" dirty="0">
                  <a:latin typeface="Huawei Sans" panose="020C0503030203020204" pitchFamily="34" charset="0"/>
                </a:endParaRPr>
              </a:p>
            </p:txBody>
          </p:sp>
        </p:grpSp>
      </p:grpSp>
      <p:sp>
        <p:nvSpPr>
          <p:cNvPr id="66" name="文本框 65">
            <a:extLst>
              <a:ext uri="{FF2B5EF4-FFF2-40B4-BE49-F238E27FC236}">
                <a16:creationId xmlns:a16="http://schemas.microsoft.com/office/drawing/2014/main" xmlns="" id="{C7E27F8A-9991-4A7E-A58D-E4611DE92F43}"/>
              </a:ext>
            </a:extLst>
          </p:cNvPr>
          <p:cNvSpPr txBox="1"/>
          <p:nvPr/>
        </p:nvSpPr>
        <p:spPr>
          <a:xfrm>
            <a:off x="7925821" y="2543111"/>
            <a:ext cx="3556107" cy="2456057"/>
          </a:xfrm>
          <a:prstGeom prst="rect">
            <a:avLst/>
          </a:prstGeom>
          <a:noFill/>
        </p:spPr>
        <p:txBody>
          <a:bodyPr wrap="square" rtlCol="0">
            <a:noAutofit/>
          </a:bodyPr>
          <a:lstStyle/>
          <a:p>
            <a:pPr marL="285750" indent="-285750" fontAlgn="ctr">
              <a:lnSpc>
                <a:spcPct val="120000"/>
              </a:lnSpc>
              <a:buFont typeface="Arial" panose="020B0604020202020204" pitchFamily="34" charset="0"/>
              <a:buChar char="•"/>
            </a:pPr>
            <a:r>
              <a:rPr lang="en-US" sz="1600" dirty="0">
                <a:latin typeface="Huawei Sans" panose="020C0503030203020204" pitchFamily="34" charset="0"/>
              </a:rPr>
              <a:t>The router stores LSAs in the LSDB.</a:t>
            </a:r>
          </a:p>
          <a:p>
            <a:pPr marL="285750" indent="-285750" fontAlgn="ctr">
              <a:lnSpc>
                <a:spcPct val="120000"/>
              </a:lnSpc>
              <a:buFont typeface="Arial" panose="020B0604020202020204" pitchFamily="34" charset="0"/>
              <a:buChar char="•"/>
            </a:pPr>
            <a:r>
              <a:rPr lang="en-US" sz="1600" dirty="0">
                <a:latin typeface="Huawei Sans" panose="020C0503030203020204" pitchFamily="34" charset="0"/>
              </a:rPr>
              <a:t>The LSDB contains the description of </a:t>
            </a:r>
            <a:r>
              <a:rPr lang="en-US" sz="1600" dirty="0" smtClean="0">
                <a:latin typeface="Huawei Sans" panose="020C0503030203020204" pitchFamily="34" charset="0"/>
              </a:rPr>
              <a:t>all </a:t>
            </a:r>
            <a:r>
              <a:rPr lang="en-US" sz="1600" dirty="0">
                <a:latin typeface="Huawei Sans" panose="020C0503030203020204" pitchFamily="34" charset="0"/>
              </a:rPr>
              <a:t>router </a:t>
            </a:r>
            <a:r>
              <a:rPr lang="en-US" sz="1600" dirty="0" smtClean="0">
                <a:latin typeface="Huawei Sans" panose="020C0503030203020204" pitchFamily="34" charset="0"/>
              </a:rPr>
              <a:t>interfaces </a:t>
            </a:r>
            <a:r>
              <a:rPr lang="en-US" sz="1600" dirty="0">
                <a:latin typeface="Huawei Sans" panose="020C0503030203020204" pitchFamily="34" charset="0"/>
              </a:rPr>
              <a:t>on the network.</a:t>
            </a:r>
          </a:p>
          <a:p>
            <a:pPr marL="285750" indent="-285750" fontAlgn="ctr">
              <a:lnSpc>
                <a:spcPct val="120000"/>
              </a:lnSpc>
              <a:buFont typeface="Arial" panose="020B0604020202020204" pitchFamily="34" charset="0"/>
              <a:buChar char="•"/>
            </a:pPr>
            <a:r>
              <a:rPr lang="en-US" sz="1600" dirty="0">
                <a:latin typeface="Huawei Sans" panose="020C0503030203020204" pitchFamily="34" charset="0"/>
              </a:rPr>
              <a:t>The LSDB contains the description of the entire network topology.</a:t>
            </a:r>
          </a:p>
        </p:txBody>
      </p:sp>
      <p:sp>
        <p:nvSpPr>
          <p:cNvPr id="15" name="矩形 14">
            <a:extLst>
              <a:ext uri="{FF2B5EF4-FFF2-40B4-BE49-F238E27FC236}">
                <a16:creationId xmlns:a16="http://schemas.microsoft.com/office/drawing/2014/main" xmlns=""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4" name="矩形 33">
            <a:extLst>
              <a:ext uri="{FF2B5EF4-FFF2-40B4-BE49-F238E27FC236}">
                <a16:creationId xmlns:a16="http://schemas.microsoft.com/office/drawing/2014/main" xmlns=""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latin typeface="Huawei Sans" panose="020C0503030203020204" pitchFamily="34" charset="0"/>
              </a:rPr>
              <a:t>LSDB</a:t>
            </a:r>
          </a:p>
        </p:txBody>
      </p:sp>
      <p:sp>
        <p:nvSpPr>
          <p:cNvPr id="35" name="矩形 34">
            <a:extLst>
              <a:ext uri="{FF2B5EF4-FFF2-40B4-BE49-F238E27FC236}">
                <a16:creationId xmlns:a16="http://schemas.microsoft.com/office/drawing/2014/main" xmlns=""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6" name="矩形 35">
            <a:extLst>
              <a:ext uri="{FF2B5EF4-FFF2-40B4-BE49-F238E27FC236}">
                <a16:creationId xmlns:a16="http://schemas.microsoft.com/office/drawing/2014/main" xmlns="" id="{2D371C85-E924-4C45-9C71-036D30DBAB06}"/>
              </a:ext>
            </a:extLst>
          </p:cNvPr>
          <p:cNvSpPr/>
          <p:nvPr/>
        </p:nvSpPr>
        <p:spPr>
          <a:xfrm>
            <a:off x="6960048" y="3468133"/>
            <a:ext cx="690996" cy="459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dirty="0">
                <a:latin typeface="Huawei Sans" panose="020C0503030203020204" pitchFamily="34" charset="0"/>
              </a:rPr>
              <a:t>LSD</a:t>
            </a:r>
            <a:r>
              <a:rPr lang="en-US" altLang="zh-CN" sz="1600" dirty="0">
                <a:latin typeface="Huawei Sans" panose="020C0503030203020204" pitchFamily="34" charset="0"/>
              </a:rPr>
              <a:t>B</a:t>
            </a:r>
            <a:endParaRPr lang="en-US" sz="1600" dirty="0">
              <a:latin typeface="Huawei Sans" panose="020C0503030203020204" pitchFamily="34" charset="0"/>
            </a:endParaRPr>
          </a:p>
        </p:txBody>
      </p:sp>
    </p:spTree>
    <p:extLst>
      <p:ext uri="{BB962C8B-B14F-4D97-AF65-F5344CB8AC3E}">
        <p14:creationId xmlns:p14="http://schemas.microsoft.com/office/powerpoint/2010/main" val="3861508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形状 56">
            <a:extLst>
              <a:ext uri="{FF2B5EF4-FFF2-40B4-BE49-F238E27FC236}">
                <a16:creationId xmlns:a16="http://schemas.microsoft.com/office/drawing/2014/main" xmlns="" id="{530F379C-FF94-4CEA-8745-39716F1E078F}"/>
              </a:ext>
            </a:extLst>
          </p:cNvPr>
          <p:cNvSpPr/>
          <p:nvPr/>
        </p:nvSpPr>
        <p:spPr>
          <a:xfrm>
            <a:off x="7061200" y="4089400"/>
            <a:ext cx="2451100" cy="1752600"/>
          </a:xfrm>
          <a:custGeom>
            <a:avLst/>
            <a:gdLst>
              <a:gd name="connsiteX0" fmla="*/ 2451100 w 2451100"/>
              <a:gd name="connsiteY0" fmla="*/ 63500 h 1752600"/>
              <a:gd name="connsiteX1" fmla="*/ 482600 w 2451100"/>
              <a:gd name="connsiteY1" fmla="*/ 0 h 1752600"/>
              <a:gd name="connsiteX2" fmla="*/ 0 w 2451100"/>
              <a:gd name="connsiteY2" fmla="*/ 342900 h 1752600"/>
              <a:gd name="connsiteX3" fmla="*/ 1422400 w 24511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2451100" h="1752600">
                <a:moveTo>
                  <a:pt x="2451100" y="63500"/>
                </a:moveTo>
                <a:lnTo>
                  <a:pt x="482600" y="0"/>
                </a:lnTo>
                <a:lnTo>
                  <a:pt x="0" y="342900"/>
                </a:lnTo>
                <a:lnTo>
                  <a:pt x="1422400" y="1752600"/>
                </a:lnTo>
              </a:path>
            </a:pathLst>
          </a:custGeom>
          <a:gradFill flip="none" rotWithShape="1">
            <a:gsLst>
              <a:gs pos="35000">
                <a:schemeClr val="accent1">
                  <a:lumMod val="5000"/>
                  <a:lumOff val="95000"/>
                </a:schemeClr>
              </a:gs>
              <a:gs pos="72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24" name="椭圆 23">
            <a:extLst>
              <a:ext uri="{FF2B5EF4-FFF2-40B4-BE49-F238E27FC236}">
                <a16:creationId xmlns:a16="http://schemas.microsoft.com/office/drawing/2014/main" xmlns="" id="{2DCFDB38-5FBF-4EA1-9E9F-CC3A433FDB60}"/>
              </a:ext>
            </a:extLst>
          </p:cNvPr>
          <p:cNvSpPr/>
          <p:nvPr/>
        </p:nvSpPr>
        <p:spPr>
          <a:xfrm>
            <a:off x="8126236" y="4171289"/>
            <a:ext cx="2820271" cy="1986675"/>
          </a:xfrm>
          <a:prstGeom prst="ellipse">
            <a:avLst/>
          </a:prstGeom>
          <a:solidFill>
            <a:schemeClr val="bg1"/>
          </a:solid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cxnSp>
        <p:nvCxnSpPr>
          <p:cNvPr id="28" name="直接连接符 27">
            <a:extLst>
              <a:ext uri="{FF2B5EF4-FFF2-40B4-BE49-F238E27FC236}">
                <a16:creationId xmlns:a16="http://schemas.microsoft.com/office/drawing/2014/main" xmlns="" id="{51126679-0209-4D72-836F-39B6A0F17F99}"/>
              </a:ext>
            </a:extLst>
          </p:cNvPr>
          <p:cNvCxnSpPr>
            <a:cxnSpLocks/>
            <a:stCxn id="54" idx="3"/>
            <a:endCxn id="52" idx="7"/>
          </p:cNvCxnSpPr>
          <p:nvPr/>
        </p:nvCxnSpPr>
        <p:spPr>
          <a:xfrm flipV="1">
            <a:off x="8391111" y="4431922"/>
            <a:ext cx="1234356" cy="8257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xmlns="" id="{EBDC2C30-5356-4161-81B2-7370750F965A}"/>
              </a:ext>
            </a:extLst>
          </p:cNvPr>
          <p:cNvCxnSpPr>
            <a:cxnSpLocks/>
            <a:stCxn id="54" idx="1"/>
            <a:endCxn id="53" idx="5"/>
          </p:cNvCxnSpPr>
          <p:nvPr/>
        </p:nvCxnSpPr>
        <p:spPr>
          <a:xfrm>
            <a:off x="8391111" y="5079522"/>
            <a:ext cx="1234356" cy="8843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xmlns="" id="{037FB0F0-042A-40E0-8E2D-6CD4E8845CAF}"/>
              </a:ext>
            </a:extLst>
          </p:cNvPr>
          <p:cNvCxnSpPr>
            <a:cxnSpLocks/>
            <a:stCxn id="56" idx="3"/>
            <a:endCxn id="53" idx="3"/>
          </p:cNvCxnSpPr>
          <p:nvPr/>
        </p:nvCxnSpPr>
        <p:spPr>
          <a:xfrm flipH="1">
            <a:off x="9447277" y="5257712"/>
            <a:ext cx="1056166" cy="7062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对话气泡: 矩形 68">
            <a:extLst>
              <a:ext uri="{FF2B5EF4-FFF2-40B4-BE49-F238E27FC236}">
                <a16:creationId xmlns:a16="http://schemas.microsoft.com/office/drawing/2014/main" xmlns="" id="{E6D89D4F-E061-4811-B142-74FB634BB4CF}"/>
              </a:ext>
            </a:extLst>
          </p:cNvPr>
          <p:cNvSpPr/>
          <p:nvPr/>
        </p:nvSpPr>
        <p:spPr>
          <a:xfrm>
            <a:off x="7862849" y="2738842"/>
            <a:ext cx="3619079" cy="999773"/>
          </a:xfrm>
          <a:prstGeom prst="wedgeRectCallout">
            <a:avLst>
              <a:gd name="adj1" fmla="val -56602"/>
              <a:gd name="adj2" fmla="val 32964"/>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文本占位符 16"/>
          <p:cNvSpPr>
            <a:spLocks noGrp="1"/>
          </p:cNvSpPr>
          <p:nvPr>
            <p:ph type="body" sz="quarter" idx="10"/>
          </p:nvPr>
        </p:nvSpPr>
        <p:spPr/>
        <p:txBody>
          <a:bodyPr/>
          <a:lstStyle/>
          <a:p>
            <a:r>
              <a:rPr lang="en-US" altLang="zh-CN" sz="1800"/>
              <a:t>Each router uses the Shortest Path First (SPF) algorithm and LSDB information to calculate routes. Each router calculates a loop-free tree with itself as the root and the shortest path. With this tree, a router determines the optimal path to each corner of a network.</a:t>
            </a:r>
          </a:p>
          <a:p>
            <a:endParaRPr lang="zh-CN" altLang="en-US" sz="1800"/>
          </a:p>
        </p:txBody>
      </p:sp>
      <p:sp>
        <p:nvSpPr>
          <p:cNvPr id="2" name="标题 1">
            <a:extLst>
              <a:ext uri="{FF2B5EF4-FFF2-40B4-BE49-F238E27FC236}">
                <a16:creationId xmlns:a16="http://schemas.microsoft.com/office/drawing/2014/main" xmlns="" id="{3D0A7517-4E72-40D7-9DB3-CBA4D0A283C8}"/>
              </a:ext>
            </a:extLst>
          </p:cNvPr>
          <p:cNvSpPr>
            <a:spLocks noGrp="1"/>
          </p:cNvSpPr>
          <p:nvPr>
            <p:ph type="title"/>
          </p:nvPr>
        </p:nvSpPr>
        <p:spPr>
          <a:xfrm>
            <a:off x="1594800" y="452604"/>
            <a:ext cx="10154288" cy="640800"/>
          </a:xfrm>
        </p:spPr>
        <p:txBody>
          <a:bodyPr/>
          <a:lstStyle/>
          <a:p>
            <a:r>
              <a:rPr lang="en-US" dirty="0" smtClean="0"/>
              <a:t>Link-State Routing Protocol - SPF Calculation</a:t>
            </a:r>
            <a:endParaRPr lang="en-US" dirty="0"/>
          </a:p>
        </p:txBody>
      </p:sp>
      <p:grpSp>
        <p:nvGrpSpPr>
          <p:cNvPr id="48" name="组合 47">
            <a:extLst>
              <a:ext uri="{FF2B5EF4-FFF2-40B4-BE49-F238E27FC236}">
                <a16:creationId xmlns:a16="http://schemas.microsoft.com/office/drawing/2014/main" xmlns=""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a16="http://schemas.microsoft.com/office/drawing/2014/main" xmlns=""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xmlns="" id="{F15DF069-3A8C-4489-9BAE-D7A93CF7FA80}"/>
                </a:ext>
              </a:extLst>
            </p:cNvPr>
            <p:cNvSpPr txBox="1"/>
            <p:nvPr/>
          </p:nvSpPr>
          <p:spPr>
            <a:xfrm>
              <a:off x="5698429" y="3680732"/>
              <a:ext cx="54000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pic>
          <p:nvPicPr>
            <p:cNvPr id="31" name="图片 30">
              <a:extLst>
                <a:ext uri="{FF2B5EF4-FFF2-40B4-BE49-F238E27FC236}">
                  <a16:creationId xmlns:a16="http://schemas.microsoft.com/office/drawing/2014/main" xmlns=""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xmlns="" id="{17EFDAB0-917D-4C4F-849A-249F96C4DA14}"/>
                </a:ext>
              </a:extLst>
            </p:cNvPr>
            <p:cNvSpPr txBox="1"/>
            <p:nvPr/>
          </p:nvSpPr>
          <p:spPr>
            <a:xfrm>
              <a:off x="5695409" y="5987005"/>
              <a:ext cx="540000" cy="338554"/>
            </a:xfrm>
            <a:prstGeom prst="rect">
              <a:avLst/>
            </a:prstGeom>
            <a:noFill/>
          </p:spPr>
          <p:txBody>
            <a:bodyPr wrap="square" rtlCol="0">
              <a:noAutofit/>
            </a:bodyPr>
            <a:lstStyle/>
            <a:p>
              <a:pPr fontAlgn="ctr"/>
              <a:r>
                <a:rPr lang="en-US" sz="1600">
                  <a:latin typeface="Huawei Sans" panose="020C0503030203020204" pitchFamily="34" charset="0"/>
                </a:rPr>
                <a:t>R4</a:t>
              </a:r>
            </a:p>
          </p:txBody>
        </p:sp>
      </p:grpSp>
      <p:pic>
        <p:nvPicPr>
          <p:cNvPr id="5" name="图片 4">
            <a:extLst>
              <a:ext uri="{FF2B5EF4-FFF2-40B4-BE49-F238E27FC236}">
                <a16:creationId xmlns:a16="http://schemas.microsoft.com/office/drawing/2014/main" xmlns=""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a16="http://schemas.microsoft.com/office/drawing/2014/main" xmlns=""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a16="http://schemas.microsoft.com/office/drawing/2014/main" xmlns=""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15947F26-D0D6-46F2-BF72-0FE884444B15}"/>
              </a:ext>
            </a:extLst>
          </p:cNvPr>
          <p:cNvSpPr txBox="1"/>
          <p:nvPr/>
        </p:nvSpPr>
        <p:spPr>
          <a:xfrm>
            <a:off x="933084" y="4579500"/>
            <a:ext cx="54000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14" name="文本框 13">
            <a:extLst>
              <a:ext uri="{FF2B5EF4-FFF2-40B4-BE49-F238E27FC236}">
                <a16:creationId xmlns:a16="http://schemas.microsoft.com/office/drawing/2014/main" xmlns="" id="{C935E4EB-63B0-44AE-8029-A800A21BB4B7}"/>
              </a:ext>
            </a:extLst>
          </p:cNvPr>
          <p:cNvSpPr txBox="1"/>
          <p:nvPr/>
        </p:nvSpPr>
        <p:spPr>
          <a:xfrm>
            <a:off x="7021142" y="4568637"/>
            <a:ext cx="54000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sp>
        <p:nvSpPr>
          <p:cNvPr id="62" name="文本框 61">
            <a:extLst>
              <a:ext uri="{FF2B5EF4-FFF2-40B4-BE49-F238E27FC236}">
                <a16:creationId xmlns:a16="http://schemas.microsoft.com/office/drawing/2014/main" xmlns="" id="{A0074644-E740-430C-A59A-42B521753241}"/>
              </a:ext>
            </a:extLst>
          </p:cNvPr>
          <p:cNvSpPr txBox="1"/>
          <p:nvPr/>
        </p:nvSpPr>
        <p:spPr>
          <a:xfrm rot="20260451">
            <a:off x="2184405" y="3608142"/>
            <a:ext cx="1697804" cy="363099"/>
          </a:xfrm>
          <a:prstGeom prst="rect">
            <a:avLst/>
          </a:prstGeom>
          <a:noFill/>
        </p:spPr>
        <p:txBody>
          <a:bodyPr wrap="square" rtlCol="0">
            <a:noAutofit/>
          </a:bodyPr>
          <a:lstStyle/>
          <a:p>
            <a:pPr fontAlgn="ctr"/>
            <a:r>
              <a:rPr lang="en-US" sz="1600" b="1">
                <a:latin typeface="Huawei Sans" panose="020C0503030203020204" pitchFamily="34" charset="0"/>
              </a:rPr>
              <a:t>100 Mbit/s</a:t>
            </a:r>
          </a:p>
        </p:txBody>
      </p:sp>
      <p:sp>
        <p:nvSpPr>
          <p:cNvPr id="63" name="文本框 62">
            <a:extLst>
              <a:ext uri="{FF2B5EF4-FFF2-40B4-BE49-F238E27FC236}">
                <a16:creationId xmlns:a16="http://schemas.microsoft.com/office/drawing/2014/main" xmlns="" id="{84EAE70C-F60A-44D8-894B-39F1FA61E66B}"/>
              </a:ext>
            </a:extLst>
          </p:cNvPr>
          <p:cNvSpPr txBox="1"/>
          <p:nvPr/>
        </p:nvSpPr>
        <p:spPr>
          <a:xfrm rot="19958812">
            <a:off x="4702081" y="4559973"/>
            <a:ext cx="1697804" cy="363099"/>
          </a:xfrm>
          <a:prstGeom prst="rect">
            <a:avLst/>
          </a:prstGeom>
          <a:noFill/>
        </p:spPr>
        <p:txBody>
          <a:bodyPr wrap="square" rtlCol="0">
            <a:noAutofit/>
          </a:bodyPr>
          <a:lstStyle/>
          <a:p>
            <a:pPr fontAlgn="ctr"/>
            <a:r>
              <a:rPr lang="en-US" sz="1600" b="1">
                <a:latin typeface="Huawei Sans" panose="020C0503030203020204" pitchFamily="34" charset="0"/>
              </a:rPr>
              <a:t>1000 Mbit/s</a:t>
            </a:r>
          </a:p>
        </p:txBody>
      </p:sp>
      <p:sp>
        <p:nvSpPr>
          <p:cNvPr id="64" name="文本框 63">
            <a:extLst>
              <a:ext uri="{FF2B5EF4-FFF2-40B4-BE49-F238E27FC236}">
                <a16:creationId xmlns:a16="http://schemas.microsoft.com/office/drawing/2014/main" xmlns="" id="{B7CF51D9-812B-4E47-B963-5172379FB09A}"/>
              </a:ext>
            </a:extLst>
          </p:cNvPr>
          <p:cNvSpPr txBox="1"/>
          <p:nvPr/>
        </p:nvSpPr>
        <p:spPr>
          <a:xfrm rot="1354857">
            <a:off x="4537717" y="3619591"/>
            <a:ext cx="1697804" cy="363099"/>
          </a:xfrm>
          <a:prstGeom prst="rect">
            <a:avLst/>
          </a:prstGeom>
          <a:noFill/>
        </p:spPr>
        <p:txBody>
          <a:bodyPr wrap="square" rtlCol="0">
            <a:noAutofit/>
          </a:bodyPr>
          <a:lstStyle/>
          <a:p>
            <a:pPr fontAlgn="ctr"/>
            <a:r>
              <a:rPr lang="en-US" sz="1600" b="1" dirty="0">
                <a:latin typeface="Huawei Sans" panose="020C0503030203020204" pitchFamily="34" charset="0"/>
              </a:rPr>
              <a:t>1.544 Mbit/s</a:t>
            </a:r>
          </a:p>
        </p:txBody>
      </p:sp>
      <p:sp>
        <p:nvSpPr>
          <p:cNvPr id="65" name="文本框 64">
            <a:extLst>
              <a:ext uri="{FF2B5EF4-FFF2-40B4-BE49-F238E27FC236}">
                <a16:creationId xmlns:a16="http://schemas.microsoft.com/office/drawing/2014/main" xmlns="" id="{A69AE230-7B0A-42B8-AEC3-4B1926B95AE9}"/>
              </a:ext>
            </a:extLst>
          </p:cNvPr>
          <p:cNvSpPr txBox="1"/>
          <p:nvPr/>
        </p:nvSpPr>
        <p:spPr>
          <a:xfrm rot="1514838">
            <a:off x="2115221" y="4648778"/>
            <a:ext cx="1697804" cy="363099"/>
          </a:xfrm>
          <a:prstGeom prst="rect">
            <a:avLst/>
          </a:prstGeom>
          <a:noFill/>
        </p:spPr>
        <p:txBody>
          <a:bodyPr wrap="square" rtlCol="0">
            <a:noAutofit/>
          </a:bodyPr>
          <a:lstStyle/>
          <a:p>
            <a:pPr fontAlgn="ctr"/>
            <a:r>
              <a:rPr lang="en-US" sz="1600" b="1">
                <a:latin typeface="Huawei Sans" panose="020C0503030203020204" pitchFamily="34" charset="0"/>
              </a:rPr>
              <a:t>100 Mbit/s</a:t>
            </a:r>
          </a:p>
        </p:txBody>
      </p:sp>
      <p:sp>
        <p:nvSpPr>
          <p:cNvPr id="66" name="文本框 65">
            <a:extLst>
              <a:ext uri="{FF2B5EF4-FFF2-40B4-BE49-F238E27FC236}">
                <a16:creationId xmlns:a16="http://schemas.microsoft.com/office/drawing/2014/main" xmlns="" id="{C7E27F8A-9991-4A7E-A58D-E4611DE92F43}"/>
              </a:ext>
            </a:extLst>
          </p:cNvPr>
          <p:cNvSpPr txBox="1"/>
          <p:nvPr/>
        </p:nvSpPr>
        <p:spPr>
          <a:xfrm>
            <a:off x="7917029" y="2734017"/>
            <a:ext cx="3556107" cy="978729"/>
          </a:xfrm>
          <a:prstGeom prst="rect">
            <a:avLst/>
          </a:prstGeom>
          <a:noFill/>
        </p:spPr>
        <p:txBody>
          <a:bodyPr wrap="square" rtlCol="0">
            <a:noAutofit/>
          </a:bodyPr>
          <a:lstStyle/>
          <a:p>
            <a:pPr fontAlgn="ctr">
              <a:lnSpc>
                <a:spcPct val="120000"/>
              </a:lnSpc>
            </a:pPr>
            <a:r>
              <a:rPr lang="en-US" sz="1600" dirty="0">
                <a:latin typeface="Huawei Sans" panose="020C0503030203020204" pitchFamily="34" charset="0"/>
              </a:rPr>
              <a:t>Each router calculates a loop-free tree with itself as the root over the shortest path.</a:t>
            </a:r>
          </a:p>
        </p:txBody>
      </p:sp>
      <p:sp>
        <p:nvSpPr>
          <p:cNvPr id="15" name="矩形 14">
            <a:extLst>
              <a:ext uri="{FF2B5EF4-FFF2-40B4-BE49-F238E27FC236}">
                <a16:creationId xmlns:a16="http://schemas.microsoft.com/office/drawing/2014/main" xmlns=""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4" name="矩形 33">
            <a:extLst>
              <a:ext uri="{FF2B5EF4-FFF2-40B4-BE49-F238E27FC236}">
                <a16:creationId xmlns:a16="http://schemas.microsoft.com/office/drawing/2014/main" xmlns=""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5" name="矩形 34">
            <a:extLst>
              <a:ext uri="{FF2B5EF4-FFF2-40B4-BE49-F238E27FC236}">
                <a16:creationId xmlns:a16="http://schemas.microsoft.com/office/drawing/2014/main" xmlns=""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6" name="矩形 35">
            <a:extLst>
              <a:ext uri="{FF2B5EF4-FFF2-40B4-BE49-F238E27FC236}">
                <a16:creationId xmlns:a16="http://schemas.microsoft.com/office/drawing/2014/main" xmlns=""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23" name="弧形 22">
            <a:extLst>
              <a:ext uri="{FF2B5EF4-FFF2-40B4-BE49-F238E27FC236}">
                <a16:creationId xmlns:a16="http://schemas.microsoft.com/office/drawing/2014/main" xmlns="" id="{955C118F-31BD-4788-AA32-FDFAF118A897}"/>
              </a:ext>
            </a:extLst>
          </p:cNvPr>
          <p:cNvSpPr/>
          <p:nvPr/>
        </p:nvSpPr>
        <p:spPr>
          <a:xfrm>
            <a:off x="4536985" y="2678076"/>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sp>
        <p:nvSpPr>
          <p:cNvPr id="47" name="弧形 46">
            <a:extLst>
              <a:ext uri="{FF2B5EF4-FFF2-40B4-BE49-F238E27FC236}">
                <a16:creationId xmlns:a16="http://schemas.microsoft.com/office/drawing/2014/main" xmlns="" id="{76C52840-CC3E-4408-A7E5-DABC8257EAE5}"/>
              </a:ext>
            </a:extLst>
          </p:cNvPr>
          <p:cNvSpPr/>
          <p:nvPr/>
        </p:nvSpPr>
        <p:spPr>
          <a:xfrm>
            <a:off x="4536985" y="5798414"/>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sp>
        <p:nvSpPr>
          <p:cNvPr id="49" name="弧形 48">
            <a:extLst>
              <a:ext uri="{FF2B5EF4-FFF2-40B4-BE49-F238E27FC236}">
                <a16:creationId xmlns:a16="http://schemas.microsoft.com/office/drawing/2014/main" xmlns="" id="{CE486B30-36D3-472A-B1E2-B1FFB75CD1E5}"/>
              </a:ext>
            </a:extLst>
          </p:cNvPr>
          <p:cNvSpPr/>
          <p:nvPr/>
        </p:nvSpPr>
        <p:spPr>
          <a:xfrm>
            <a:off x="6706064"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sp>
        <p:nvSpPr>
          <p:cNvPr id="50" name="弧形 49">
            <a:extLst>
              <a:ext uri="{FF2B5EF4-FFF2-40B4-BE49-F238E27FC236}">
                <a16:creationId xmlns:a16="http://schemas.microsoft.com/office/drawing/2014/main" xmlns="" id="{59B0671E-882C-4D33-BB3D-259DECD524D5}"/>
              </a:ext>
            </a:extLst>
          </p:cNvPr>
          <p:cNvSpPr/>
          <p:nvPr/>
        </p:nvSpPr>
        <p:spPr>
          <a:xfrm>
            <a:off x="1381763"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sp>
        <p:nvSpPr>
          <p:cNvPr id="52" name="Oval 4">
            <a:extLst>
              <a:ext uri="{FF2B5EF4-FFF2-40B4-BE49-F238E27FC236}">
                <a16:creationId xmlns:a16="http://schemas.microsoft.com/office/drawing/2014/main" xmlns="" id="{0CA5DAFD-F1D4-4ED2-A364-A28C9CB09446}"/>
              </a:ext>
            </a:extLst>
          </p:cNvPr>
          <p:cNvSpPr>
            <a:spLocks noChangeAspect="1"/>
          </p:cNvSpPr>
          <p:nvPr/>
        </p:nvSpPr>
        <p:spPr>
          <a:xfrm>
            <a:off x="9410372" y="43950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53" name="Oval 4">
            <a:extLst>
              <a:ext uri="{FF2B5EF4-FFF2-40B4-BE49-F238E27FC236}">
                <a16:creationId xmlns:a16="http://schemas.microsoft.com/office/drawing/2014/main" xmlns="" id="{D07D4349-BDB5-4FB8-AD9D-C09B57F33768}"/>
              </a:ext>
            </a:extLst>
          </p:cNvPr>
          <p:cNvSpPr>
            <a:spLocks noChangeAspect="1"/>
          </p:cNvSpPr>
          <p:nvPr/>
        </p:nvSpPr>
        <p:spPr>
          <a:xfrm>
            <a:off x="9410372" y="574882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
        <p:nvSpPr>
          <p:cNvPr id="54" name="Oval 4">
            <a:extLst>
              <a:ext uri="{FF2B5EF4-FFF2-40B4-BE49-F238E27FC236}">
                <a16:creationId xmlns:a16="http://schemas.microsoft.com/office/drawing/2014/main" xmlns="" id="{7D8D78A3-9F54-4223-AC0A-1B0A90CD7D86}"/>
              </a:ext>
            </a:extLst>
          </p:cNvPr>
          <p:cNvSpPr>
            <a:spLocks noChangeAspect="1"/>
          </p:cNvSpPr>
          <p:nvPr/>
        </p:nvSpPr>
        <p:spPr>
          <a:xfrm>
            <a:off x="8354206"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56" name="Oval 4">
            <a:extLst>
              <a:ext uri="{FF2B5EF4-FFF2-40B4-BE49-F238E27FC236}">
                <a16:creationId xmlns:a16="http://schemas.microsoft.com/office/drawing/2014/main" xmlns="" id="{F4FC610B-C599-45C0-AD41-203CA0D803FE}"/>
              </a:ext>
            </a:extLst>
          </p:cNvPr>
          <p:cNvSpPr>
            <a:spLocks noChangeAspect="1"/>
          </p:cNvSpPr>
          <p:nvPr/>
        </p:nvSpPr>
        <p:spPr>
          <a:xfrm>
            <a:off x="10466538"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spTree>
    <p:extLst>
      <p:ext uri="{BB962C8B-B14F-4D97-AF65-F5344CB8AC3E}">
        <p14:creationId xmlns:p14="http://schemas.microsoft.com/office/powerpoint/2010/main" val="721101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a16="http://schemas.microsoft.com/office/drawing/2014/main" xmlns="" id="{E6D89D4F-E061-4811-B142-74FB634BB4CF}"/>
              </a:ext>
            </a:extLst>
          </p:cNvPr>
          <p:cNvSpPr/>
          <p:nvPr/>
        </p:nvSpPr>
        <p:spPr>
          <a:xfrm>
            <a:off x="7778175" y="2144995"/>
            <a:ext cx="3619079" cy="940037"/>
          </a:xfrm>
          <a:prstGeom prst="wedgeRectCallout">
            <a:avLst>
              <a:gd name="adj1" fmla="val -32943"/>
              <a:gd name="adj2" fmla="val 85915"/>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文本占位符 16"/>
          <p:cNvSpPr>
            <a:spLocks noGrp="1"/>
          </p:cNvSpPr>
          <p:nvPr>
            <p:ph type="body" sz="quarter" idx="10"/>
          </p:nvPr>
        </p:nvSpPr>
        <p:spPr/>
        <p:txBody>
          <a:bodyPr/>
          <a:lstStyle/>
          <a:p>
            <a:r>
              <a:rPr lang="en-US" altLang="zh-CN"/>
              <a:t>Ultimately, the router installs routes for the calculated preferred paths into its routing table.</a:t>
            </a:r>
          </a:p>
          <a:p>
            <a:endParaRPr lang="zh-CN" altLang="en-US"/>
          </a:p>
        </p:txBody>
      </p:sp>
      <p:sp>
        <p:nvSpPr>
          <p:cNvPr id="2" name="标题 1">
            <a:extLst>
              <a:ext uri="{FF2B5EF4-FFF2-40B4-BE49-F238E27FC236}">
                <a16:creationId xmlns:a16="http://schemas.microsoft.com/office/drawing/2014/main" xmlns="" id="{3D0A7517-4E72-40D7-9DB3-CBA4D0A283C8}"/>
              </a:ext>
            </a:extLst>
          </p:cNvPr>
          <p:cNvSpPr>
            <a:spLocks noGrp="1"/>
          </p:cNvSpPr>
          <p:nvPr>
            <p:ph type="title"/>
          </p:nvPr>
        </p:nvSpPr>
        <p:spPr/>
        <p:txBody>
          <a:bodyPr/>
          <a:lstStyle/>
          <a:p>
            <a:r>
              <a:rPr lang="en-US" dirty="0" smtClean="0"/>
              <a:t>Link-State Routing Protocol - Routing Table Generation</a:t>
            </a:r>
            <a:endParaRPr lang="en-US" dirty="0"/>
          </a:p>
        </p:txBody>
      </p:sp>
      <p:grpSp>
        <p:nvGrpSpPr>
          <p:cNvPr id="48" name="组合 47">
            <a:extLst>
              <a:ext uri="{FF2B5EF4-FFF2-40B4-BE49-F238E27FC236}">
                <a16:creationId xmlns:a16="http://schemas.microsoft.com/office/drawing/2014/main" xmlns=""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a16="http://schemas.microsoft.com/office/drawing/2014/main" xmlns=""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xmlns="" id="{F15DF069-3A8C-4489-9BAE-D7A93CF7FA80}"/>
                </a:ext>
              </a:extLst>
            </p:cNvPr>
            <p:cNvSpPr txBox="1"/>
            <p:nvPr/>
          </p:nvSpPr>
          <p:spPr>
            <a:xfrm>
              <a:off x="5698429" y="3680732"/>
              <a:ext cx="54000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pic>
          <p:nvPicPr>
            <p:cNvPr id="31" name="图片 30">
              <a:extLst>
                <a:ext uri="{FF2B5EF4-FFF2-40B4-BE49-F238E27FC236}">
                  <a16:creationId xmlns:a16="http://schemas.microsoft.com/office/drawing/2014/main" xmlns=""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xmlns="" id="{17EFDAB0-917D-4C4F-849A-249F96C4DA14}"/>
                </a:ext>
              </a:extLst>
            </p:cNvPr>
            <p:cNvSpPr txBox="1"/>
            <p:nvPr/>
          </p:nvSpPr>
          <p:spPr>
            <a:xfrm>
              <a:off x="5695409" y="5987005"/>
              <a:ext cx="540000" cy="338554"/>
            </a:xfrm>
            <a:prstGeom prst="rect">
              <a:avLst/>
            </a:prstGeom>
            <a:noFill/>
          </p:spPr>
          <p:txBody>
            <a:bodyPr wrap="square" rtlCol="0">
              <a:noAutofit/>
            </a:bodyPr>
            <a:lstStyle/>
            <a:p>
              <a:pPr fontAlgn="ctr"/>
              <a:r>
                <a:rPr lang="en-US" sz="1600">
                  <a:latin typeface="Huawei Sans" panose="020C0503030203020204" pitchFamily="34" charset="0"/>
                </a:rPr>
                <a:t>R4</a:t>
              </a:r>
            </a:p>
          </p:txBody>
        </p:sp>
      </p:grpSp>
      <p:pic>
        <p:nvPicPr>
          <p:cNvPr id="5" name="图片 4">
            <a:extLst>
              <a:ext uri="{FF2B5EF4-FFF2-40B4-BE49-F238E27FC236}">
                <a16:creationId xmlns:a16="http://schemas.microsoft.com/office/drawing/2014/main" xmlns=""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a16="http://schemas.microsoft.com/office/drawing/2014/main" xmlns=""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a16="http://schemas.microsoft.com/office/drawing/2014/main" xmlns=""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xmlns="" id="{15947F26-D0D6-46F2-BF72-0FE884444B15}"/>
              </a:ext>
            </a:extLst>
          </p:cNvPr>
          <p:cNvSpPr txBox="1"/>
          <p:nvPr/>
        </p:nvSpPr>
        <p:spPr>
          <a:xfrm>
            <a:off x="933084" y="4579500"/>
            <a:ext cx="54000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14" name="文本框 13">
            <a:extLst>
              <a:ext uri="{FF2B5EF4-FFF2-40B4-BE49-F238E27FC236}">
                <a16:creationId xmlns:a16="http://schemas.microsoft.com/office/drawing/2014/main" xmlns="" id="{C935E4EB-63B0-44AE-8029-A800A21BB4B7}"/>
              </a:ext>
            </a:extLst>
          </p:cNvPr>
          <p:cNvSpPr txBox="1"/>
          <p:nvPr/>
        </p:nvSpPr>
        <p:spPr>
          <a:xfrm>
            <a:off x="7021142" y="4568637"/>
            <a:ext cx="54000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sp>
        <p:nvSpPr>
          <p:cNvPr id="62" name="文本框 61">
            <a:extLst>
              <a:ext uri="{FF2B5EF4-FFF2-40B4-BE49-F238E27FC236}">
                <a16:creationId xmlns:a16="http://schemas.microsoft.com/office/drawing/2014/main" xmlns="" id="{A0074644-E740-430C-A59A-42B521753241}"/>
              </a:ext>
            </a:extLst>
          </p:cNvPr>
          <p:cNvSpPr txBox="1"/>
          <p:nvPr/>
        </p:nvSpPr>
        <p:spPr>
          <a:xfrm rot="20260451">
            <a:off x="2261578" y="3624646"/>
            <a:ext cx="1543458" cy="330090"/>
          </a:xfrm>
          <a:prstGeom prst="rect">
            <a:avLst/>
          </a:prstGeom>
          <a:noFill/>
        </p:spPr>
        <p:txBody>
          <a:bodyPr wrap="square" rtlCol="0">
            <a:noAutofit/>
          </a:bodyPr>
          <a:lstStyle/>
          <a:p>
            <a:pPr fontAlgn="ctr"/>
            <a:r>
              <a:rPr lang="en-US" sz="1600" b="1" dirty="0">
                <a:latin typeface="Huawei Sans" panose="020C0503030203020204" pitchFamily="34" charset="0"/>
              </a:rPr>
              <a:t>100 Mbit/s</a:t>
            </a:r>
          </a:p>
        </p:txBody>
      </p:sp>
      <p:sp>
        <p:nvSpPr>
          <p:cNvPr id="63" name="文本框 62">
            <a:extLst>
              <a:ext uri="{FF2B5EF4-FFF2-40B4-BE49-F238E27FC236}">
                <a16:creationId xmlns:a16="http://schemas.microsoft.com/office/drawing/2014/main" xmlns="" id="{84EAE70C-F60A-44D8-894B-39F1FA61E66B}"/>
              </a:ext>
            </a:extLst>
          </p:cNvPr>
          <p:cNvSpPr txBox="1"/>
          <p:nvPr/>
        </p:nvSpPr>
        <p:spPr>
          <a:xfrm rot="19958812">
            <a:off x="4779254" y="4576477"/>
            <a:ext cx="1543458" cy="330090"/>
          </a:xfrm>
          <a:prstGeom prst="rect">
            <a:avLst/>
          </a:prstGeom>
          <a:noFill/>
        </p:spPr>
        <p:txBody>
          <a:bodyPr wrap="square" rtlCol="0">
            <a:noAutofit/>
          </a:bodyPr>
          <a:lstStyle/>
          <a:p>
            <a:pPr fontAlgn="ctr"/>
            <a:r>
              <a:rPr lang="en-US" sz="1600" b="1">
                <a:latin typeface="Huawei Sans" panose="020C0503030203020204" pitchFamily="34" charset="0"/>
              </a:rPr>
              <a:t>1000 Mbit/s</a:t>
            </a:r>
          </a:p>
        </p:txBody>
      </p:sp>
      <p:sp>
        <p:nvSpPr>
          <p:cNvPr id="64" name="文本框 63">
            <a:extLst>
              <a:ext uri="{FF2B5EF4-FFF2-40B4-BE49-F238E27FC236}">
                <a16:creationId xmlns:a16="http://schemas.microsoft.com/office/drawing/2014/main" xmlns="" id="{B7CF51D9-812B-4E47-B963-5172379FB09A}"/>
              </a:ext>
            </a:extLst>
          </p:cNvPr>
          <p:cNvSpPr txBox="1"/>
          <p:nvPr/>
        </p:nvSpPr>
        <p:spPr>
          <a:xfrm rot="1354857">
            <a:off x="4614890" y="3636095"/>
            <a:ext cx="1543458" cy="330090"/>
          </a:xfrm>
          <a:prstGeom prst="rect">
            <a:avLst/>
          </a:prstGeom>
          <a:noFill/>
        </p:spPr>
        <p:txBody>
          <a:bodyPr wrap="square" rtlCol="0">
            <a:noAutofit/>
          </a:bodyPr>
          <a:lstStyle/>
          <a:p>
            <a:pPr fontAlgn="ctr"/>
            <a:r>
              <a:rPr lang="en-US" sz="1600" b="1">
                <a:latin typeface="Huawei Sans" panose="020C0503030203020204" pitchFamily="34" charset="0"/>
              </a:rPr>
              <a:t>1.544 Mbit/s</a:t>
            </a:r>
          </a:p>
        </p:txBody>
      </p:sp>
      <p:sp>
        <p:nvSpPr>
          <p:cNvPr id="65" name="文本框 64">
            <a:extLst>
              <a:ext uri="{FF2B5EF4-FFF2-40B4-BE49-F238E27FC236}">
                <a16:creationId xmlns:a16="http://schemas.microsoft.com/office/drawing/2014/main" xmlns="" id="{A69AE230-7B0A-42B8-AEC3-4B1926B95AE9}"/>
              </a:ext>
            </a:extLst>
          </p:cNvPr>
          <p:cNvSpPr txBox="1"/>
          <p:nvPr/>
        </p:nvSpPr>
        <p:spPr>
          <a:xfrm rot="1514838">
            <a:off x="2192394" y="4665282"/>
            <a:ext cx="1543458" cy="330090"/>
          </a:xfrm>
          <a:prstGeom prst="rect">
            <a:avLst/>
          </a:prstGeom>
          <a:noFill/>
        </p:spPr>
        <p:txBody>
          <a:bodyPr wrap="square" rtlCol="0">
            <a:noAutofit/>
          </a:bodyPr>
          <a:lstStyle/>
          <a:p>
            <a:pPr fontAlgn="ctr"/>
            <a:r>
              <a:rPr lang="en-US" sz="1600" b="1">
                <a:latin typeface="Huawei Sans" panose="020C0503030203020204" pitchFamily="34" charset="0"/>
              </a:rPr>
              <a:t>100 Mbit/s</a:t>
            </a:r>
          </a:p>
        </p:txBody>
      </p:sp>
      <p:sp>
        <p:nvSpPr>
          <p:cNvPr id="66" name="文本框 65">
            <a:extLst>
              <a:ext uri="{FF2B5EF4-FFF2-40B4-BE49-F238E27FC236}">
                <a16:creationId xmlns:a16="http://schemas.microsoft.com/office/drawing/2014/main" xmlns="" id="{C7E27F8A-9991-4A7E-A58D-E4611DE92F43}"/>
              </a:ext>
            </a:extLst>
          </p:cNvPr>
          <p:cNvSpPr txBox="1"/>
          <p:nvPr/>
        </p:nvSpPr>
        <p:spPr>
          <a:xfrm>
            <a:off x="7802298" y="2095724"/>
            <a:ext cx="3556107" cy="978729"/>
          </a:xfrm>
          <a:prstGeom prst="rect">
            <a:avLst/>
          </a:prstGeom>
          <a:noFill/>
        </p:spPr>
        <p:txBody>
          <a:bodyPr wrap="square" rtlCol="0">
            <a:noAutofit/>
          </a:bodyPr>
          <a:lstStyle/>
          <a:p>
            <a:pPr fontAlgn="ctr">
              <a:lnSpc>
                <a:spcPct val="120000"/>
              </a:lnSpc>
            </a:pPr>
            <a:r>
              <a:rPr lang="en-US" sz="1600" dirty="0">
                <a:latin typeface="Huawei Sans" panose="020C0503030203020204" pitchFamily="34" charset="0"/>
              </a:rPr>
              <a:t>Based on SPF calculation results, each router installs routes into the routing table.</a:t>
            </a:r>
          </a:p>
        </p:txBody>
      </p:sp>
      <p:sp>
        <p:nvSpPr>
          <p:cNvPr id="15" name="矩形 14">
            <a:extLst>
              <a:ext uri="{FF2B5EF4-FFF2-40B4-BE49-F238E27FC236}">
                <a16:creationId xmlns:a16="http://schemas.microsoft.com/office/drawing/2014/main" xmlns=""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4" name="矩形 33">
            <a:extLst>
              <a:ext uri="{FF2B5EF4-FFF2-40B4-BE49-F238E27FC236}">
                <a16:creationId xmlns:a16="http://schemas.microsoft.com/office/drawing/2014/main" xmlns=""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5" name="矩形 34">
            <a:extLst>
              <a:ext uri="{FF2B5EF4-FFF2-40B4-BE49-F238E27FC236}">
                <a16:creationId xmlns:a16="http://schemas.microsoft.com/office/drawing/2014/main" xmlns=""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36" name="矩形 35">
            <a:extLst>
              <a:ext uri="{FF2B5EF4-FFF2-40B4-BE49-F238E27FC236}">
                <a16:creationId xmlns:a16="http://schemas.microsoft.com/office/drawing/2014/main" xmlns=""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600">
                <a:latin typeface="Huawei Sans" panose="020C0503030203020204" pitchFamily="34" charset="0"/>
              </a:rPr>
              <a:t>LSDB</a:t>
            </a:r>
          </a:p>
        </p:txBody>
      </p:sp>
      <p:sp>
        <p:nvSpPr>
          <p:cNvPr id="45" name="文本框 44">
            <a:extLst>
              <a:ext uri="{FF2B5EF4-FFF2-40B4-BE49-F238E27FC236}">
                <a16:creationId xmlns:a16="http://schemas.microsoft.com/office/drawing/2014/main" xmlns="" id="{20858D2D-E770-4784-AB49-A3C712DCDDAA}"/>
              </a:ext>
            </a:extLst>
          </p:cNvPr>
          <p:cNvSpPr txBox="1"/>
          <p:nvPr/>
        </p:nvSpPr>
        <p:spPr>
          <a:xfrm>
            <a:off x="7747716" y="3588414"/>
            <a:ext cx="1523999" cy="338554"/>
          </a:xfrm>
          <a:prstGeom prst="rect">
            <a:avLst/>
          </a:prstGeom>
          <a:noFill/>
        </p:spPr>
        <p:txBody>
          <a:bodyPr wrap="square" rtlCol="0">
            <a:noAutofit/>
          </a:bodyPr>
          <a:lstStyle/>
          <a:p>
            <a:pPr fontAlgn="ctr"/>
            <a:r>
              <a:rPr lang="en-US" sz="1600">
                <a:solidFill>
                  <a:schemeClr val="bg1"/>
                </a:solidFill>
                <a:latin typeface="Huawei Sans" panose="020C0503030203020204" pitchFamily="34" charset="0"/>
              </a:rPr>
              <a:t>Routing table</a:t>
            </a:r>
          </a:p>
        </p:txBody>
      </p:sp>
      <p:sp>
        <p:nvSpPr>
          <p:cNvPr id="60" name="文本框 59">
            <a:extLst>
              <a:ext uri="{FF2B5EF4-FFF2-40B4-BE49-F238E27FC236}">
                <a16:creationId xmlns:a16="http://schemas.microsoft.com/office/drawing/2014/main" xmlns="" id="{F43853C3-A390-473B-BD68-F2E0A4662D97}"/>
              </a:ext>
            </a:extLst>
          </p:cNvPr>
          <p:cNvSpPr txBox="1"/>
          <p:nvPr/>
        </p:nvSpPr>
        <p:spPr>
          <a:xfrm>
            <a:off x="1534244" y="3469860"/>
            <a:ext cx="837481"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400">
                <a:solidFill>
                  <a:schemeClr val="tx1"/>
                </a:solidFill>
                <a:latin typeface="Huawei Sans" panose="020C0503030203020204" pitchFamily="34" charset="0"/>
              </a:rPr>
              <a:t>Routing table</a:t>
            </a:r>
          </a:p>
        </p:txBody>
      </p:sp>
      <p:sp>
        <p:nvSpPr>
          <p:cNvPr id="39" name="文本框 38">
            <a:extLst>
              <a:ext uri="{FF2B5EF4-FFF2-40B4-BE49-F238E27FC236}">
                <a16:creationId xmlns:a16="http://schemas.microsoft.com/office/drawing/2014/main" xmlns="" id="{F43853C3-A390-473B-BD68-F2E0A4662D97}"/>
              </a:ext>
            </a:extLst>
          </p:cNvPr>
          <p:cNvSpPr txBox="1"/>
          <p:nvPr/>
        </p:nvSpPr>
        <p:spPr>
          <a:xfrm>
            <a:off x="4654935" y="2444106"/>
            <a:ext cx="840990"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400">
                <a:solidFill>
                  <a:schemeClr val="tx1"/>
                </a:solidFill>
                <a:latin typeface="Huawei Sans" panose="020C0503030203020204" pitchFamily="34" charset="0"/>
              </a:rPr>
              <a:t>Routing table</a:t>
            </a:r>
          </a:p>
        </p:txBody>
      </p:sp>
      <p:sp>
        <p:nvSpPr>
          <p:cNvPr id="41" name="文本框 40">
            <a:extLst>
              <a:ext uri="{FF2B5EF4-FFF2-40B4-BE49-F238E27FC236}">
                <a16:creationId xmlns:a16="http://schemas.microsoft.com/office/drawing/2014/main" xmlns="" id="{F43853C3-A390-473B-BD68-F2E0A4662D97}"/>
              </a:ext>
            </a:extLst>
          </p:cNvPr>
          <p:cNvSpPr txBox="1"/>
          <p:nvPr/>
        </p:nvSpPr>
        <p:spPr>
          <a:xfrm>
            <a:off x="7707908" y="3451074"/>
            <a:ext cx="836017"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400">
                <a:solidFill>
                  <a:schemeClr val="tx1"/>
                </a:solidFill>
                <a:latin typeface="Huawei Sans" panose="020C0503030203020204" pitchFamily="34" charset="0"/>
              </a:rPr>
              <a:t>Routing table</a:t>
            </a:r>
          </a:p>
        </p:txBody>
      </p:sp>
      <p:sp>
        <p:nvSpPr>
          <p:cNvPr id="42" name="文本框 41">
            <a:extLst>
              <a:ext uri="{FF2B5EF4-FFF2-40B4-BE49-F238E27FC236}">
                <a16:creationId xmlns:a16="http://schemas.microsoft.com/office/drawing/2014/main" xmlns="" id="{F43853C3-A390-473B-BD68-F2E0A4662D97}"/>
              </a:ext>
            </a:extLst>
          </p:cNvPr>
          <p:cNvSpPr txBox="1"/>
          <p:nvPr/>
        </p:nvSpPr>
        <p:spPr>
          <a:xfrm>
            <a:off x="4654935" y="5886906"/>
            <a:ext cx="840990" cy="49484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400">
                <a:solidFill>
                  <a:schemeClr val="tx1"/>
                </a:solidFill>
                <a:latin typeface="Huawei Sans" panose="020C0503030203020204" pitchFamily="34" charset="0"/>
              </a:rPr>
              <a:t>Routing table</a:t>
            </a:r>
          </a:p>
        </p:txBody>
      </p:sp>
    </p:spTree>
    <p:extLst>
      <p:ext uri="{BB962C8B-B14F-4D97-AF65-F5344CB8AC3E}">
        <p14:creationId xmlns:p14="http://schemas.microsoft.com/office/powerpoint/2010/main" val="62041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Summary of Link-State Routing Protocols</a:t>
            </a:r>
            <a:endParaRPr lang="en-US" dirty="0"/>
          </a:p>
        </p:txBody>
      </p:sp>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85115" y="1625548"/>
            <a:ext cx="540000" cy="442800"/>
          </a:xfrm>
          <a:prstGeom prst="rect">
            <a:avLst/>
          </a:prstGeom>
        </p:spPr>
      </p:pic>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79284" y="1625548"/>
            <a:ext cx="540000" cy="442800"/>
          </a:xfrm>
          <a:prstGeom prst="rect">
            <a:avLst/>
          </a:prstGeom>
        </p:spPr>
      </p:pic>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1709" y="2833525"/>
            <a:ext cx="540000" cy="442800"/>
          </a:xfrm>
          <a:prstGeom prst="rect">
            <a:avLst/>
          </a:prstGeom>
        </p:spPr>
      </p:pic>
      <p:cxnSp>
        <p:nvCxnSpPr>
          <p:cNvPr id="23" name="直接连接符 22"/>
          <p:cNvCxnSpPr>
            <a:stCxn id="22" idx="1"/>
            <a:endCxn id="20" idx="2"/>
          </p:cNvCxnSpPr>
          <p:nvPr/>
        </p:nvCxnSpPr>
        <p:spPr>
          <a:xfrm flipH="1" flipV="1">
            <a:off x="7755115" y="206834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2" idx="3"/>
            <a:endCxn id="21" idx="2"/>
          </p:cNvCxnSpPr>
          <p:nvPr/>
        </p:nvCxnSpPr>
        <p:spPr>
          <a:xfrm flipV="1">
            <a:off x="9291709" y="206834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1"/>
            <a:endCxn id="20" idx="3"/>
          </p:cNvCxnSpPr>
          <p:nvPr/>
        </p:nvCxnSpPr>
        <p:spPr>
          <a:xfrm flipH="1">
            <a:off x="8025115" y="184694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8253412" y="1724357"/>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026985" y="1652372"/>
            <a:ext cx="48542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34" name="文本框 33"/>
          <p:cNvSpPr txBox="1"/>
          <p:nvPr/>
        </p:nvSpPr>
        <p:spPr>
          <a:xfrm>
            <a:off x="10543835" y="1639938"/>
            <a:ext cx="48542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35" name="文本框 34"/>
          <p:cNvSpPr txBox="1"/>
          <p:nvPr/>
        </p:nvSpPr>
        <p:spPr>
          <a:xfrm>
            <a:off x="8806289" y="3267509"/>
            <a:ext cx="48542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cxnSp>
        <p:nvCxnSpPr>
          <p:cNvPr id="40" name="直接箭头连接符 39"/>
          <p:cNvCxnSpPr/>
          <p:nvPr/>
        </p:nvCxnSpPr>
        <p:spPr>
          <a:xfrm>
            <a:off x="7755115" y="2216586"/>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9438764" y="2216586"/>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107076" y="1187749"/>
            <a:ext cx="1747457" cy="584775"/>
          </a:xfrm>
          <a:prstGeom prst="rect">
            <a:avLst/>
          </a:prstGeom>
          <a:noFill/>
        </p:spPr>
        <p:txBody>
          <a:bodyPr wrap="square" rtlCol="0">
            <a:noAutofit/>
          </a:bodyPr>
          <a:lstStyle/>
          <a:p>
            <a:pPr algn="ctr" fontAlgn="ctr"/>
            <a:r>
              <a:rPr lang="en-US" sz="1600" dirty="0">
                <a:latin typeface="Huawei Sans" panose="020C0503030203020204" pitchFamily="34" charset="0"/>
              </a:rPr>
              <a:t>Link status information</a:t>
            </a:r>
          </a:p>
        </p:txBody>
      </p:sp>
      <p:sp>
        <p:nvSpPr>
          <p:cNvPr id="49" name="文本框 48"/>
          <p:cNvSpPr txBox="1"/>
          <p:nvPr/>
        </p:nvSpPr>
        <p:spPr>
          <a:xfrm rot="2682494">
            <a:off x="7048148" y="2540860"/>
            <a:ext cx="1747457" cy="584775"/>
          </a:xfrm>
          <a:prstGeom prst="rect">
            <a:avLst/>
          </a:prstGeom>
          <a:noFill/>
        </p:spPr>
        <p:txBody>
          <a:bodyPr wrap="square" rtlCol="0">
            <a:noAutofit/>
          </a:bodyPr>
          <a:lstStyle/>
          <a:p>
            <a:pPr algn="ctr" fontAlgn="ctr"/>
            <a:r>
              <a:rPr lang="en-US" sz="1600" dirty="0">
                <a:latin typeface="Huawei Sans" panose="020C0503030203020204" pitchFamily="34" charset="0"/>
              </a:rPr>
              <a:t>Link status information</a:t>
            </a:r>
          </a:p>
        </p:txBody>
      </p:sp>
      <p:sp>
        <p:nvSpPr>
          <p:cNvPr id="50" name="文本框 49"/>
          <p:cNvSpPr txBox="1"/>
          <p:nvPr/>
        </p:nvSpPr>
        <p:spPr>
          <a:xfrm rot="18884879">
            <a:off x="9218294" y="2487307"/>
            <a:ext cx="1747457" cy="584775"/>
          </a:xfrm>
          <a:prstGeom prst="rect">
            <a:avLst/>
          </a:prstGeom>
          <a:noFill/>
        </p:spPr>
        <p:txBody>
          <a:bodyPr wrap="square" rtlCol="0">
            <a:noAutofit/>
          </a:bodyPr>
          <a:lstStyle/>
          <a:p>
            <a:pPr algn="ctr" fontAlgn="ctr"/>
            <a:r>
              <a:rPr lang="en-US" sz="1600" dirty="0">
                <a:latin typeface="Huawei Sans" panose="020C0503030203020204" pitchFamily="34" charset="0"/>
              </a:rPr>
              <a:t>Link status information</a:t>
            </a:r>
          </a:p>
        </p:txBody>
      </p:sp>
      <p:pic>
        <p:nvPicPr>
          <p:cNvPr id="54" name="图片 5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8976" y="1625548"/>
            <a:ext cx="540000" cy="442800"/>
          </a:xfrm>
          <a:prstGeom prst="rect">
            <a:avLst/>
          </a:prstGeom>
        </p:spPr>
      </p:pic>
      <p:pic>
        <p:nvPicPr>
          <p:cNvPr id="55" name="图片 5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33145" y="1625548"/>
            <a:ext cx="540000" cy="442800"/>
          </a:xfrm>
          <a:prstGeom prst="rect">
            <a:avLst/>
          </a:prstGeom>
        </p:spPr>
      </p:pic>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05570" y="2833525"/>
            <a:ext cx="540000" cy="442800"/>
          </a:xfrm>
          <a:prstGeom prst="rect">
            <a:avLst/>
          </a:prstGeom>
        </p:spPr>
      </p:pic>
      <p:cxnSp>
        <p:nvCxnSpPr>
          <p:cNvPr id="57" name="直接连接符 56"/>
          <p:cNvCxnSpPr>
            <a:stCxn id="56" idx="1"/>
            <a:endCxn id="54" idx="2"/>
          </p:cNvCxnSpPr>
          <p:nvPr/>
        </p:nvCxnSpPr>
        <p:spPr>
          <a:xfrm flipH="1" flipV="1">
            <a:off x="2008976" y="206834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3"/>
            <a:endCxn id="55" idx="2"/>
          </p:cNvCxnSpPr>
          <p:nvPr/>
        </p:nvCxnSpPr>
        <p:spPr>
          <a:xfrm flipV="1">
            <a:off x="3545570" y="206834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1"/>
            <a:endCxn id="54" idx="3"/>
          </p:cNvCxnSpPr>
          <p:nvPr/>
        </p:nvCxnSpPr>
        <p:spPr>
          <a:xfrm flipH="1">
            <a:off x="2278976" y="184694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507273" y="1773785"/>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280846" y="1652372"/>
            <a:ext cx="48542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62" name="文本框 61"/>
          <p:cNvSpPr txBox="1"/>
          <p:nvPr/>
        </p:nvSpPr>
        <p:spPr>
          <a:xfrm>
            <a:off x="4797696" y="1639938"/>
            <a:ext cx="48542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63" name="文本框 62"/>
          <p:cNvSpPr txBox="1"/>
          <p:nvPr/>
        </p:nvSpPr>
        <p:spPr>
          <a:xfrm>
            <a:off x="3060150" y="3267509"/>
            <a:ext cx="48542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cxnSp>
        <p:nvCxnSpPr>
          <p:cNvPr id="64" name="直接箭头连接符 63"/>
          <p:cNvCxnSpPr/>
          <p:nvPr/>
        </p:nvCxnSpPr>
        <p:spPr>
          <a:xfrm>
            <a:off x="2008976" y="2216586"/>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3692625" y="2216586"/>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240886" y="1187749"/>
            <a:ext cx="2089554" cy="584775"/>
          </a:xfrm>
          <a:prstGeom prst="rect">
            <a:avLst/>
          </a:prstGeom>
          <a:noFill/>
        </p:spPr>
        <p:txBody>
          <a:bodyPr wrap="square" rtlCol="0">
            <a:noAutofit/>
          </a:bodyPr>
          <a:lstStyle/>
          <a:p>
            <a:pPr algn="ctr" fontAlgn="ctr"/>
            <a:r>
              <a:rPr lang="en-US" sz="1600" dirty="0">
                <a:latin typeface="Huawei Sans" panose="020C0503030203020204" pitchFamily="34" charset="0"/>
              </a:rPr>
              <a:t>Neighbor relationship setup</a:t>
            </a:r>
          </a:p>
        </p:txBody>
      </p:sp>
      <p:sp>
        <p:nvSpPr>
          <p:cNvPr id="67" name="文本框 66"/>
          <p:cNvSpPr txBox="1"/>
          <p:nvPr/>
        </p:nvSpPr>
        <p:spPr>
          <a:xfrm rot="2682494">
            <a:off x="1245450" y="2604063"/>
            <a:ext cx="1980005" cy="584775"/>
          </a:xfrm>
          <a:prstGeom prst="rect">
            <a:avLst/>
          </a:prstGeom>
          <a:noFill/>
        </p:spPr>
        <p:txBody>
          <a:bodyPr wrap="square" rtlCol="0">
            <a:noAutofit/>
          </a:bodyPr>
          <a:lstStyle/>
          <a:p>
            <a:pPr algn="ctr" fontAlgn="ctr"/>
            <a:r>
              <a:rPr lang="en-US" sz="1600" dirty="0">
                <a:latin typeface="Huawei Sans" panose="020C0503030203020204" pitchFamily="34" charset="0"/>
              </a:rPr>
              <a:t>Neighbor relationship setup</a:t>
            </a:r>
          </a:p>
        </p:txBody>
      </p:sp>
      <p:sp>
        <p:nvSpPr>
          <p:cNvPr id="68" name="文本框 67"/>
          <p:cNvSpPr txBox="1"/>
          <p:nvPr/>
        </p:nvSpPr>
        <p:spPr>
          <a:xfrm rot="18884879">
            <a:off x="3367992" y="2491396"/>
            <a:ext cx="2036017" cy="584775"/>
          </a:xfrm>
          <a:prstGeom prst="rect">
            <a:avLst/>
          </a:prstGeom>
          <a:noFill/>
        </p:spPr>
        <p:txBody>
          <a:bodyPr wrap="square" rtlCol="0">
            <a:noAutofit/>
          </a:bodyPr>
          <a:lstStyle/>
          <a:p>
            <a:pPr algn="ctr" fontAlgn="ctr"/>
            <a:r>
              <a:rPr lang="en-US" sz="1600" dirty="0">
                <a:latin typeface="Huawei Sans" panose="020C0503030203020204" pitchFamily="34" charset="0"/>
              </a:rPr>
              <a:t>Neighbor relationship setup</a:t>
            </a:r>
          </a:p>
        </p:txBody>
      </p:sp>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85115" y="4295618"/>
            <a:ext cx="540000" cy="442800"/>
          </a:xfrm>
          <a:prstGeom prst="rect">
            <a:avLst/>
          </a:prstGeom>
        </p:spPr>
      </p:pic>
      <p:pic>
        <p:nvPicPr>
          <p:cNvPr id="73" name="图片 7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79284" y="4295618"/>
            <a:ext cx="540000" cy="442800"/>
          </a:xfrm>
          <a:prstGeom prst="rect">
            <a:avLst/>
          </a:prstGeom>
        </p:spPr>
      </p:pic>
      <p:pic>
        <p:nvPicPr>
          <p:cNvPr id="74" name="图片 7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1709" y="5503595"/>
            <a:ext cx="540000" cy="442800"/>
          </a:xfrm>
          <a:prstGeom prst="rect">
            <a:avLst/>
          </a:prstGeom>
        </p:spPr>
      </p:pic>
      <p:cxnSp>
        <p:nvCxnSpPr>
          <p:cNvPr id="75" name="直接连接符 74"/>
          <p:cNvCxnSpPr>
            <a:stCxn id="74" idx="1"/>
            <a:endCxn id="72" idx="2"/>
          </p:cNvCxnSpPr>
          <p:nvPr/>
        </p:nvCxnSpPr>
        <p:spPr>
          <a:xfrm flipH="1" flipV="1">
            <a:off x="7755115" y="473841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3"/>
            <a:endCxn id="73" idx="2"/>
          </p:cNvCxnSpPr>
          <p:nvPr/>
        </p:nvCxnSpPr>
        <p:spPr>
          <a:xfrm flipV="1">
            <a:off x="9291709" y="473841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3" idx="1"/>
            <a:endCxn id="72" idx="3"/>
          </p:cNvCxnSpPr>
          <p:nvPr/>
        </p:nvCxnSpPr>
        <p:spPr>
          <a:xfrm flipH="1">
            <a:off x="8025115" y="451701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7026985" y="4322442"/>
            <a:ext cx="48542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80" name="文本框 79"/>
          <p:cNvSpPr txBox="1"/>
          <p:nvPr/>
        </p:nvSpPr>
        <p:spPr>
          <a:xfrm>
            <a:off x="10543835" y="4310008"/>
            <a:ext cx="48542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81" name="文本框 80"/>
          <p:cNvSpPr txBox="1"/>
          <p:nvPr/>
        </p:nvSpPr>
        <p:spPr>
          <a:xfrm>
            <a:off x="8806289" y="5937579"/>
            <a:ext cx="48542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pic>
        <p:nvPicPr>
          <p:cNvPr id="91" name="图片 9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8976" y="4295618"/>
            <a:ext cx="540000" cy="442800"/>
          </a:xfrm>
          <a:prstGeom prst="rect">
            <a:avLst/>
          </a:prstGeom>
        </p:spPr>
      </p:pic>
      <p:pic>
        <p:nvPicPr>
          <p:cNvPr id="92" name="图片 9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33145" y="4295618"/>
            <a:ext cx="540000" cy="442800"/>
          </a:xfrm>
          <a:prstGeom prst="rect">
            <a:avLst/>
          </a:prstGeom>
        </p:spPr>
      </p:pic>
      <p:pic>
        <p:nvPicPr>
          <p:cNvPr id="93" name="图片 9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05570" y="5503595"/>
            <a:ext cx="540000" cy="442800"/>
          </a:xfrm>
          <a:prstGeom prst="rect">
            <a:avLst/>
          </a:prstGeom>
        </p:spPr>
      </p:pic>
      <p:cxnSp>
        <p:nvCxnSpPr>
          <p:cNvPr id="94" name="直接连接符 93"/>
          <p:cNvCxnSpPr>
            <a:stCxn id="93" idx="1"/>
            <a:endCxn id="91" idx="2"/>
          </p:cNvCxnSpPr>
          <p:nvPr/>
        </p:nvCxnSpPr>
        <p:spPr>
          <a:xfrm flipH="1" flipV="1">
            <a:off x="2008976" y="4738418"/>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3" idx="3"/>
            <a:endCxn id="92" idx="2"/>
          </p:cNvCxnSpPr>
          <p:nvPr/>
        </p:nvCxnSpPr>
        <p:spPr>
          <a:xfrm flipV="1">
            <a:off x="3545570" y="4738418"/>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3"/>
          </p:cNvCxnSpPr>
          <p:nvPr/>
        </p:nvCxnSpPr>
        <p:spPr>
          <a:xfrm flipH="1">
            <a:off x="2278976" y="4517018"/>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280846" y="4322442"/>
            <a:ext cx="48542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98" name="文本框 97"/>
          <p:cNvSpPr txBox="1"/>
          <p:nvPr/>
        </p:nvSpPr>
        <p:spPr>
          <a:xfrm>
            <a:off x="4797696" y="4310008"/>
            <a:ext cx="48542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99" name="文本框 98"/>
          <p:cNvSpPr txBox="1"/>
          <p:nvPr/>
        </p:nvSpPr>
        <p:spPr>
          <a:xfrm>
            <a:off x="3060150" y="5937579"/>
            <a:ext cx="48542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sp>
        <p:nvSpPr>
          <p:cNvPr id="101" name="文本框 100"/>
          <p:cNvSpPr txBox="1"/>
          <p:nvPr/>
        </p:nvSpPr>
        <p:spPr>
          <a:xfrm>
            <a:off x="1111796" y="3887791"/>
            <a:ext cx="1859571" cy="338554"/>
          </a:xfrm>
          <a:prstGeom prst="rect">
            <a:avLst/>
          </a:prstGeom>
          <a:noFill/>
        </p:spPr>
        <p:txBody>
          <a:bodyPr wrap="square" rtlCol="0">
            <a:noAutofit/>
          </a:bodyPr>
          <a:lstStyle/>
          <a:p>
            <a:pPr fontAlgn="ctr"/>
            <a:r>
              <a:rPr lang="en-US" sz="1600" dirty="0">
                <a:latin typeface="Huawei Sans" panose="020C0503030203020204" pitchFamily="34" charset="0"/>
              </a:rPr>
              <a:t>Path computation</a:t>
            </a:r>
          </a:p>
        </p:txBody>
      </p:sp>
      <p:sp>
        <p:nvSpPr>
          <p:cNvPr id="102" name="文本框 101"/>
          <p:cNvSpPr txBox="1"/>
          <p:nvPr/>
        </p:nvSpPr>
        <p:spPr>
          <a:xfrm>
            <a:off x="3505562" y="3887791"/>
            <a:ext cx="1980838" cy="338554"/>
          </a:xfrm>
          <a:prstGeom prst="rect">
            <a:avLst/>
          </a:prstGeom>
          <a:noFill/>
        </p:spPr>
        <p:txBody>
          <a:bodyPr wrap="square" rtlCol="0">
            <a:noAutofit/>
          </a:bodyPr>
          <a:lstStyle/>
          <a:p>
            <a:pPr fontAlgn="ctr"/>
            <a:r>
              <a:rPr lang="en-US" sz="1600" dirty="0">
                <a:latin typeface="Huawei Sans" panose="020C0503030203020204" pitchFamily="34" charset="0"/>
              </a:rPr>
              <a:t>Path computation</a:t>
            </a:r>
          </a:p>
        </p:txBody>
      </p:sp>
      <p:sp>
        <p:nvSpPr>
          <p:cNvPr id="103" name="文本框 102"/>
          <p:cNvSpPr txBox="1"/>
          <p:nvPr/>
        </p:nvSpPr>
        <p:spPr>
          <a:xfrm>
            <a:off x="1145136" y="5916989"/>
            <a:ext cx="1907409" cy="338554"/>
          </a:xfrm>
          <a:prstGeom prst="rect">
            <a:avLst/>
          </a:prstGeom>
          <a:noFill/>
        </p:spPr>
        <p:txBody>
          <a:bodyPr wrap="square" rtlCol="0">
            <a:noAutofit/>
          </a:bodyPr>
          <a:lstStyle/>
          <a:p>
            <a:pPr fontAlgn="ctr"/>
            <a:r>
              <a:rPr lang="en-US" sz="1600" dirty="0">
                <a:latin typeface="Huawei Sans" panose="020C0503030203020204" pitchFamily="34" charset="0"/>
              </a:rPr>
              <a:t>Path computation</a:t>
            </a:r>
          </a:p>
        </p:txBody>
      </p:sp>
      <p:sp>
        <p:nvSpPr>
          <p:cNvPr id="104" name="梯形 12"/>
          <p:cNvSpPr/>
          <p:nvPr/>
        </p:nvSpPr>
        <p:spPr>
          <a:xfrm rot="5400000">
            <a:off x="3467159" y="5413086"/>
            <a:ext cx="972237" cy="815415"/>
          </a:xfrm>
          <a:custGeom>
            <a:avLst/>
            <a:gdLst>
              <a:gd name="connsiteX0" fmla="*/ 0 w 2811572"/>
              <a:gd name="connsiteY0" fmla="*/ 661945 h 661945"/>
              <a:gd name="connsiteX1" fmla="*/ 501351 w 2811572"/>
              <a:gd name="connsiteY1" fmla="*/ 0 h 661945"/>
              <a:gd name="connsiteX2" fmla="*/ 2310221 w 2811572"/>
              <a:gd name="connsiteY2" fmla="*/ 0 h 661945"/>
              <a:gd name="connsiteX3" fmla="*/ 2811572 w 2811572"/>
              <a:gd name="connsiteY3" fmla="*/ 661945 h 661945"/>
              <a:gd name="connsiteX4" fmla="*/ 0 w 2811572"/>
              <a:gd name="connsiteY4" fmla="*/ 661945 h 661945"/>
              <a:gd name="connsiteX0" fmla="*/ 0 w 2310221"/>
              <a:gd name="connsiteY0" fmla="*/ 661945 h 707665"/>
              <a:gd name="connsiteX1" fmla="*/ 501351 w 2310221"/>
              <a:gd name="connsiteY1" fmla="*/ 0 h 707665"/>
              <a:gd name="connsiteX2" fmla="*/ 2310221 w 2310221"/>
              <a:gd name="connsiteY2" fmla="*/ 0 h 707665"/>
              <a:gd name="connsiteX3" fmla="*/ 1599992 w 2310221"/>
              <a:gd name="connsiteY3" fmla="*/ 707665 h 707665"/>
              <a:gd name="connsiteX4" fmla="*/ 0 w 2310221"/>
              <a:gd name="connsiteY4" fmla="*/ 661945 h 707665"/>
              <a:gd name="connsiteX0" fmla="*/ 580689 w 1808870"/>
              <a:gd name="connsiteY0" fmla="*/ 753385 h 753385"/>
              <a:gd name="connsiteX1" fmla="*/ 0 w 1808870"/>
              <a:gd name="connsiteY1" fmla="*/ 0 h 753385"/>
              <a:gd name="connsiteX2" fmla="*/ 1808870 w 1808870"/>
              <a:gd name="connsiteY2" fmla="*/ 0 h 753385"/>
              <a:gd name="connsiteX3" fmla="*/ 1098641 w 1808870"/>
              <a:gd name="connsiteY3" fmla="*/ 707665 h 753385"/>
              <a:gd name="connsiteX4" fmla="*/ 580689 w 1808870"/>
              <a:gd name="connsiteY4" fmla="*/ 753385 h 753385"/>
              <a:gd name="connsiteX0" fmla="*/ 580689 w 1808870"/>
              <a:gd name="connsiteY0" fmla="*/ 715285 h 715285"/>
              <a:gd name="connsiteX1" fmla="*/ 0 w 1808870"/>
              <a:gd name="connsiteY1" fmla="*/ 0 h 715285"/>
              <a:gd name="connsiteX2" fmla="*/ 1808870 w 1808870"/>
              <a:gd name="connsiteY2" fmla="*/ 0 h 715285"/>
              <a:gd name="connsiteX3" fmla="*/ 1098641 w 1808870"/>
              <a:gd name="connsiteY3" fmla="*/ 707665 h 715285"/>
              <a:gd name="connsiteX4" fmla="*/ 580689 w 1808870"/>
              <a:gd name="connsiteY4" fmla="*/ 715285 h 715285"/>
              <a:gd name="connsiteX0" fmla="*/ 1152189 w 2380370"/>
              <a:gd name="connsiteY0" fmla="*/ 890545 h 890545"/>
              <a:gd name="connsiteX1" fmla="*/ 0 w 2380370"/>
              <a:gd name="connsiteY1" fmla="*/ 0 h 890545"/>
              <a:gd name="connsiteX2" fmla="*/ 2380370 w 2380370"/>
              <a:gd name="connsiteY2" fmla="*/ 175260 h 890545"/>
              <a:gd name="connsiteX3" fmla="*/ 1670141 w 2380370"/>
              <a:gd name="connsiteY3" fmla="*/ 882925 h 890545"/>
              <a:gd name="connsiteX4" fmla="*/ 1152189 w 2380370"/>
              <a:gd name="connsiteY4" fmla="*/ 890545 h 890545"/>
              <a:gd name="connsiteX0" fmla="*/ 1152189 w 2890910"/>
              <a:gd name="connsiteY0" fmla="*/ 905785 h 905785"/>
              <a:gd name="connsiteX1" fmla="*/ 0 w 2890910"/>
              <a:gd name="connsiteY1" fmla="*/ 15240 h 905785"/>
              <a:gd name="connsiteX2" fmla="*/ 2890910 w 2890910"/>
              <a:gd name="connsiteY2" fmla="*/ 0 h 905785"/>
              <a:gd name="connsiteX3" fmla="*/ 1670141 w 2890910"/>
              <a:gd name="connsiteY3" fmla="*/ 898165 h 905785"/>
              <a:gd name="connsiteX4" fmla="*/ 1152189 w 2890910"/>
              <a:gd name="connsiteY4" fmla="*/ 905785 h 905785"/>
              <a:gd name="connsiteX0" fmla="*/ 1272945 w 2890910"/>
              <a:gd name="connsiteY0" fmla="*/ 1035489 h 1035489"/>
              <a:gd name="connsiteX1" fmla="*/ 0 w 2890910"/>
              <a:gd name="connsiteY1" fmla="*/ 15240 h 1035489"/>
              <a:gd name="connsiteX2" fmla="*/ 2890910 w 2890910"/>
              <a:gd name="connsiteY2" fmla="*/ 0 h 1035489"/>
              <a:gd name="connsiteX3" fmla="*/ 1670141 w 2890910"/>
              <a:gd name="connsiteY3" fmla="*/ 898165 h 1035489"/>
              <a:gd name="connsiteX4" fmla="*/ 1272945 w 2890910"/>
              <a:gd name="connsiteY4" fmla="*/ 1035489 h 1035489"/>
              <a:gd name="connsiteX0" fmla="*/ 1272945 w 2890910"/>
              <a:gd name="connsiteY0" fmla="*/ 1035489 h 1044082"/>
              <a:gd name="connsiteX1" fmla="*/ 0 w 2890910"/>
              <a:gd name="connsiteY1" fmla="*/ 15240 h 1044082"/>
              <a:gd name="connsiteX2" fmla="*/ 2890910 w 2890910"/>
              <a:gd name="connsiteY2" fmla="*/ 0 h 1044082"/>
              <a:gd name="connsiteX3" fmla="*/ 1750646 w 2890910"/>
              <a:gd name="connsiteY3" fmla="*/ 1044082 h 1044082"/>
              <a:gd name="connsiteX4" fmla="*/ 1272945 w 2890910"/>
              <a:gd name="connsiteY4" fmla="*/ 1035489 h 1044082"/>
              <a:gd name="connsiteX0" fmla="*/ 1161926 w 2890910"/>
              <a:gd name="connsiteY0" fmla="*/ 1130128 h 1130128"/>
              <a:gd name="connsiteX1" fmla="*/ 0 w 2890910"/>
              <a:gd name="connsiteY1" fmla="*/ 15240 h 1130128"/>
              <a:gd name="connsiteX2" fmla="*/ 2890910 w 2890910"/>
              <a:gd name="connsiteY2" fmla="*/ 0 h 1130128"/>
              <a:gd name="connsiteX3" fmla="*/ 1750646 w 2890910"/>
              <a:gd name="connsiteY3" fmla="*/ 1044082 h 1130128"/>
              <a:gd name="connsiteX4" fmla="*/ 1161926 w 2890910"/>
              <a:gd name="connsiteY4" fmla="*/ 1130128 h 1130128"/>
              <a:gd name="connsiteX0" fmla="*/ 1161926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161926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073109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883879 w 2890910"/>
              <a:gd name="connsiteY3" fmla="*/ 1128205 h 1130128"/>
              <a:gd name="connsiteX4" fmla="*/ 1073109 w 2890910"/>
              <a:gd name="connsiteY4" fmla="*/ 1130128 h 1130128"/>
              <a:gd name="connsiteX0" fmla="*/ 1961299 w 3779100"/>
              <a:gd name="connsiteY0" fmla="*/ 1968608 h 1968608"/>
              <a:gd name="connsiteX1" fmla="*/ 0 w 3779100"/>
              <a:gd name="connsiteY1" fmla="*/ 0 h 1968608"/>
              <a:gd name="connsiteX2" fmla="*/ 3779100 w 3779100"/>
              <a:gd name="connsiteY2" fmla="*/ 838480 h 1968608"/>
              <a:gd name="connsiteX3" fmla="*/ 2772069 w 3779100"/>
              <a:gd name="connsiteY3" fmla="*/ 1966685 h 1968608"/>
              <a:gd name="connsiteX4" fmla="*/ 1961299 w 3779100"/>
              <a:gd name="connsiteY4" fmla="*/ 1968608 h 1968608"/>
              <a:gd name="connsiteX0" fmla="*/ 1961299 w 4800518"/>
              <a:gd name="connsiteY0" fmla="*/ 2021791 h 2021791"/>
              <a:gd name="connsiteX1" fmla="*/ 0 w 4800518"/>
              <a:gd name="connsiteY1" fmla="*/ 53183 h 2021791"/>
              <a:gd name="connsiteX2" fmla="*/ 4800518 w 4800518"/>
              <a:gd name="connsiteY2" fmla="*/ 0 h 2021791"/>
              <a:gd name="connsiteX3" fmla="*/ 2772069 w 4800518"/>
              <a:gd name="connsiteY3" fmla="*/ 2019868 h 2021791"/>
              <a:gd name="connsiteX4" fmla="*/ 1961299 w 4800518"/>
              <a:gd name="connsiteY4" fmla="*/ 2021791 h 2021791"/>
              <a:gd name="connsiteX0" fmla="*/ 1961299 w 4800518"/>
              <a:gd name="connsiteY0" fmla="*/ 2021791 h 2021791"/>
              <a:gd name="connsiteX1" fmla="*/ 0 w 4800518"/>
              <a:gd name="connsiteY1" fmla="*/ 15240 h 2021791"/>
              <a:gd name="connsiteX2" fmla="*/ 4800518 w 4800518"/>
              <a:gd name="connsiteY2" fmla="*/ 0 h 2021791"/>
              <a:gd name="connsiteX3" fmla="*/ 2772069 w 4800518"/>
              <a:gd name="connsiteY3" fmla="*/ 2019868 h 2021791"/>
              <a:gd name="connsiteX4" fmla="*/ 1961299 w 4800518"/>
              <a:gd name="connsiteY4" fmla="*/ 2021791 h 202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518" h="2021791">
                <a:moveTo>
                  <a:pt x="1961299" y="2021791"/>
                </a:moveTo>
                <a:lnTo>
                  <a:pt x="0" y="15240"/>
                </a:lnTo>
                <a:lnTo>
                  <a:pt x="4800518" y="0"/>
                </a:lnTo>
                <a:lnTo>
                  <a:pt x="2772069" y="2019868"/>
                </a:lnTo>
                <a:lnTo>
                  <a:pt x="1961299" y="2021791"/>
                </a:lnTo>
                <a:close/>
              </a:path>
            </a:pathLst>
          </a:custGeom>
          <a:gradFill flip="none" rotWithShape="1">
            <a:gsLst>
              <a:gs pos="0">
                <a:schemeClr val="bg1"/>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sp>
        <p:nvSpPr>
          <p:cNvPr id="105" name="椭圆 104"/>
          <p:cNvSpPr/>
          <p:nvPr/>
        </p:nvSpPr>
        <p:spPr>
          <a:xfrm>
            <a:off x="4123256" y="5112079"/>
            <a:ext cx="1299778" cy="1277787"/>
          </a:xfrm>
          <a:prstGeom prst="ellipse">
            <a:avLst/>
          </a:prstGeom>
          <a:noFill/>
          <a:ln>
            <a:solidFill>
              <a:srgbClr val="1515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sp>
        <p:nvSpPr>
          <p:cNvPr id="106" name="Oval 4"/>
          <p:cNvSpPr>
            <a:spLocks noChangeAspect="1"/>
          </p:cNvSpPr>
          <p:nvPr/>
        </p:nvSpPr>
        <p:spPr>
          <a:xfrm>
            <a:off x="4237252" y="5346267"/>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600" b="1">
                <a:solidFill>
                  <a:schemeClr val="tx1"/>
                </a:solidFill>
                <a:latin typeface="Huawei Sans" panose="020C0503030203020204" pitchFamily="34" charset="0"/>
              </a:rPr>
              <a:t>1</a:t>
            </a:r>
          </a:p>
        </p:txBody>
      </p:sp>
      <p:sp>
        <p:nvSpPr>
          <p:cNvPr id="107" name="Oval 4"/>
          <p:cNvSpPr>
            <a:spLocks noChangeAspect="1"/>
          </p:cNvSpPr>
          <p:nvPr/>
        </p:nvSpPr>
        <p:spPr>
          <a:xfrm>
            <a:off x="5020927" y="5352151"/>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600" b="1">
                <a:solidFill>
                  <a:schemeClr val="tx1"/>
                </a:solidFill>
                <a:latin typeface="Huawei Sans" panose="020C0503030203020204" pitchFamily="34" charset="0"/>
              </a:rPr>
              <a:t>2</a:t>
            </a:r>
          </a:p>
        </p:txBody>
      </p:sp>
      <p:sp>
        <p:nvSpPr>
          <p:cNvPr id="108" name="Oval 4"/>
          <p:cNvSpPr>
            <a:spLocks noChangeAspect="1"/>
          </p:cNvSpPr>
          <p:nvPr/>
        </p:nvSpPr>
        <p:spPr>
          <a:xfrm>
            <a:off x="4632074" y="6040653"/>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600" b="1">
                <a:solidFill>
                  <a:prstClr val="black"/>
                </a:solidFill>
                <a:latin typeface="Huawei Sans" panose="020C0503030203020204" pitchFamily="34" charset="0"/>
              </a:rPr>
              <a:t>3</a:t>
            </a:r>
          </a:p>
        </p:txBody>
      </p:sp>
      <p:grpSp>
        <p:nvGrpSpPr>
          <p:cNvPr id="109" name="组合 108"/>
          <p:cNvGrpSpPr/>
          <p:nvPr/>
        </p:nvGrpSpPr>
        <p:grpSpPr>
          <a:xfrm>
            <a:off x="4528285" y="5390033"/>
            <a:ext cx="492642" cy="168920"/>
            <a:chOff x="5928528" y="1911781"/>
            <a:chExt cx="538143" cy="205252"/>
          </a:xfrm>
        </p:grpSpPr>
        <p:cxnSp>
          <p:nvCxnSpPr>
            <p:cNvPr id="110" name="直接箭头连接符 109"/>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rot="2959008">
            <a:off x="4185745" y="5819001"/>
            <a:ext cx="492642" cy="168920"/>
            <a:chOff x="5928528" y="1911781"/>
            <a:chExt cx="538143" cy="205252"/>
          </a:xfrm>
        </p:grpSpPr>
        <p:cxnSp>
          <p:nvCxnSpPr>
            <p:cNvPr id="113" name="直接箭头连接符 112"/>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rot="17691156">
            <a:off x="4865969" y="5805220"/>
            <a:ext cx="492642" cy="168920"/>
            <a:chOff x="5928528" y="1911781"/>
            <a:chExt cx="538143" cy="205252"/>
          </a:xfrm>
        </p:grpSpPr>
        <p:cxnSp>
          <p:nvCxnSpPr>
            <p:cNvPr id="116" name="直接箭头连接符 115"/>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圆角矩形 77"/>
          <p:cNvSpPr/>
          <p:nvPr/>
        </p:nvSpPr>
        <p:spPr>
          <a:xfrm>
            <a:off x="7343080" y="1262984"/>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p>
        </p:txBody>
      </p:sp>
      <p:sp>
        <p:nvSpPr>
          <p:cNvPr id="82" name="圆角矩形 81"/>
          <p:cNvSpPr/>
          <p:nvPr/>
        </p:nvSpPr>
        <p:spPr>
          <a:xfrm>
            <a:off x="9861467" y="1262984"/>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p>
        </p:txBody>
      </p:sp>
      <p:sp>
        <p:nvSpPr>
          <p:cNvPr id="84" name="圆角矩形 83"/>
          <p:cNvSpPr/>
          <p:nvPr/>
        </p:nvSpPr>
        <p:spPr>
          <a:xfrm>
            <a:off x="9248277" y="3342963"/>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p>
        </p:txBody>
      </p:sp>
      <p:sp>
        <p:nvSpPr>
          <p:cNvPr id="85" name="圆角矩形 84"/>
          <p:cNvSpPr/>
          <p:nvPr/>
        </p:nvSpPr>
        <p:spPr>
          <a:xfrm>
            <a:off x="7343080" y="3881282"/>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p>
        </p:txBody>
      </p:sp>
      <p:sp>
        <p:nvSpPr>
          <p:cNvPr id="86" name="圆角矩形 85"/>
          <p:cNvSpPr/>
          <p:nvPr/>
        </p:nvSpPr>
        <p:spPr>
          <a:xfrm>
            <a:off x="9930454" y="3881282"/>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p>
        </p:txBody>
      </p:sp>
      <p:sp>
        <p:nvSpPr>
          <p:cNvPr id="89" name="圆角矩形 88"/>
          <p:cNvSpPr/>
          <p:nvPr/>
        </p:nvSpPr>
        <p:spPr>
          <a:xfrm>
            <a:off x="9317264" y="5795786"/>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p>
        </p:txBody>
      </p:sp>
      <p:sp>
        <p:nvSpPr>
          <p:cNvPr id="100" name="文本框 99"/>
          <p:cNvSpPr txBox="1"/>
          <p:nvPr/>
        </p:nvSpPr>
        <p:spPr>
          <a:xfrm>
            <a:off x="6132763" y="6029770"/>
            <a:ext cx="2820431" cy="307777"/>
          </a:xfrm>
          <a:prstGeom prst="rect">
            <a:avLst/>
          </a:prstGeom>
          <a:noFill/>
        </p:spPr>
        <p:txBody>
          <a:bodyPr wrap="square" rtlCol="0">
            <a:noAutofit/>
          </a:bodyPr>
          <a:lstStyle/>
          <a:p>
            <a:pPr fontAlgn="ctr"/>
            <a:r>
              <a:rPr lang="en-US" sz="1400">
                <a:latin typeface="Huawei Sans" panose="020C0503030203020204" pitchFamily="34" charset="0"/>
              </a:rPr>
              <a:t>RIB: Routing Information Base</a:t>
            </a:r>
          </a:p>
        </p:txBody>
      </p:sp>
      <p:sp>
        <p:nvSpPr>
          <p:cNvPr id="83" name="文本框 82"/>
          <p:cNvSpPr txBox="1"/>
          <p:nvPr/>
        </p:nvSpPr>
        <p:spPr>
          <a:xfrm>
            <a:off x="8049727" y="4082901"/>
            <a:ext cx="1974184" cy="338554"/>
          </a:xfrm>
          <a:prstGeom prst="rect">
            <a:avLst/>
          </a:prstGeom>
          <a:noFill/>
        </p:spPr>
        <p:txBody>
          <a:bodyPr wrap="square" rtlCol="0">
            <a:noAutofit/>
          </a:bodyPr>
          <a:lstStyle/>
          <a:p>
            <a:pPr fontAlgn="ctr"/>
            <a:r>
              <a:rPr lang="en-US" sz="1600" dirty="0">
                <a:latin typeface="Huawei Sans" panose="020C0503030203020204" pitchFamily="34" charset="0"/>
              </a:rPr>
              <a:t>Route  </a:t>
            </a:r>
            <a:r>
              <a:rPr lang="en-US" altLang="zh-CN" sz="1600" dirty="0">
                <a:latin typeface="Huawei Sans" panose="020C0503030203020204" pitchFamily="34" charset="0"/>
              </a:rPr>
              <a:t>g</a:t>
            </a:r>
            <a:r>
              <a:rPr lang="en-US" sz="1600" dirty="0">
                <a:latin typeface="Huawei Sans" panose="020C0503030203020204" pitchFamily="34" charset="0"/>
              </a:rPr>
              <a:t>eneration</a:t>
            </a:r>
          </a:p>
        </p:txBody>
      </p:sp>
      <p:sp>
        <p:nvSpPr>
          <p:cNvPr id="87" name="Oval 4">
            <a:extLst>
              <a:ext uri="{FF2B5EF4-FFF2-40B4-BE49-F238E27FC236}">
                <a16:creationId xmlns:a16="http://schemas.microsoft.com/office/drawing/2014/main" xmlns="" id="{4DEBE282-43A3-4DC8-A9B7-860558EEB12A}"/>
              </a:ext>
            </a:extLst>
          </p:cNvPr>
          <p:cNvSpPr>
            <a:spLocks noChangeAspect="1"/>
          </p:cNvSpPr>
          <p:nvPr/>
        </p:nvSpPr>
        <p:spPr>
          <a:xfrm>
            <a:off x="5699929" y="338914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88" name="Oval 4">
            <a:extLst>
              <a:ext uri="{FF2B5EF4-FFF2-40B4-BE49-F238E27FC236}">
                <a16:creationId xmlns:a16="http://schemas.microsoft.com/office/drawing/2014/main" xmlns="" id="{CC69469B-46E6-41BD-A4BA-86BCDBCFF0DE}"/>
              </a:ext>
            </a:extLst>
          </p:cNvPr>
          <p:cNvSpPr>
            <a:spLocks noChangeAspect="1"/>
          </p:cNvSpPr>
          <p:nvPr/>
        </p:nvSpPr>
        <p:spPr>
          <a:xfrm>
            <a:off x="6270623" y="338914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90" name="Oval 4">
            <a:extLst>
              <a:ext uri="{FF2B5EF4-FFF2-40B4-BE49-F238E27FC236}">
                <a16:creationId xmlns:a16="http://schemas.microsoft.com/office/drawing/2014/main" xmlns="" id="{2564C9D7-DCA5-4A86-AD85-9DD63BA1B57B}"/>
              </a:ext>
            </a:extLst>
          </p:cNvPr>
          <p:cNvSpPr>
            <a:spLocks noChangeAspect="1"/>
          </p:cNvSpPr>
          <p:nvPr/>
        </p:nvSpPr>
        <p:spPr>
          <a:xfrm>
            <a:off x="5699929" y="388128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sp>
        <p:nvSpPr>
          <p:cNvPr id="121" name="Oval 4">
            <a:extLst>
              <a:ext uri="{FF2B5EF4-FFF2-40B4-BE49-F238E27FC236}">
                <a16:creationId xmlns:a16="http://schemas.microsoft.com/office/drawing/2014/main" xmlns="" id="{3DC7F9DF-54E1-48D4-BA4B-FF6453433052}"/>
              </a:ext>
            </a:extLst>
          </p:cNvPr>
          <p:cNvSpPr>
            <a:spLocks noChangeAspect="1"/>
          </p:cNvSpPr>
          <p:nvPr/>
        </p:nvSpPr>
        <p:spPr>
          <a:xfrm>
            <a:off x="6270623" y="388128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cxnSp>
        <p:nvCxnSpPr>
          <p:cNvPr id="4" name="直接连接符 3">
            <a:extLst>
              <a:ext uri="{FF2B5EF4-FFF2-40B4-BE49-F238E27FC236}">
                <a16:creationId xmlns:a16="http://schemas.microsoft.com/office/drawing/2014/main" xmlns="" id="{98B5B032-CA2A-4257-BDF8-A8205342552F}"/>
              </a:ext>
            </a:extLst>
          </p:cNvPr>
          <p:cNvCxnSpPr>
            <a:cxnSpLocks/>
          </p:cNvCxnSpPr>
          <p:nvPr/>
        </p:nvCxnSpPr>
        <p:spPr>
          <a:xfrm>
            <a:off x="927100" y="3733134"/>
            <a:ext cx="10223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xmlns="" id="{D9B5E335-298D-435F-A224-B3A46674161A}"/>
              </a:ext>
            </a:extLst>
          </p:cNvPr>
          <p:cNvCxnSpPr>
            <a:cxnSpLocks/>
          </p:cNvCxnSpPr>
          <p:nvPr/>
        </p:nvCxnSpPr>
        <p:spPr>
          <a:xfrm>
            <a:off x="6096000" y="1266451"/>
            <a:ext cx="0" cy="508129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542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a:lnSpc>
                <a:spcPct val="160000"/>
              </a:lnSpc>
            </a:pPr>
            <a:r>
              <a:rPr lang="en-US" altLang="zh-CN" sz="1600" smtClean="0"/>
              <a:t>OSPF is a typical link-state routing protocol and one of the widely used IGPs in the industry.</a:t>
            </a:r>
          </a:p>
          <a:p>
            <a:pPr>
              <a:lnSpc>
                <a:spcPct val="160000"/>
              </a:lnSpc>
            </a:pPr>
            <a:r>
              <a:rPr lang="en-US" altLang="zh-CN" sz="1600" smtClean="0"/>
              <a:t>OSPFv2, as defined in RFC 2328, is designed for IPv4. OSPFv3, as defined in RFC 2740, is designed for IPv6. Unless otherwise specified, OSPF in this presentation refers to OSPFv2.</a:t>
            </a:r>
          </a:p>
          <a:p>
            <a:pPr>
              <a:lnSpc>
                <a:spcPct val="160000"/>
              </a:lnSpc>
            </a:pPr>
            <a:r>
              <a:rPr lang="en-US" altLang="zh-CN" sz="1600" smtClean="0"/>
              <a:t>OSPF routers exchange link status information, but not routes. Link status information is key information for OSPF to perform topology and route calculation.</a:t>
            </a:r>
          </a:p>
          <a:p>
            <a:pPr>
              <a:lnSpc>
                <a:spcPct val="160000"/>
              </a:lnSpc>
            </a:pPr>
            <a:r>
              <a:rPr lang="en-US" altLang="zh-CN" sz="1600" smtClean="0"/>
              <a:t>An OSPF router collects link status information on a network and stores the information in the LSDB. Routers are aware of the intra-area network topology and be able to calculate loop-free paths.</a:t>
            </a:r>
          </a:p>
          <a:p>
            <a:pPr>
              <a:lnSpc>
                <a:spcPct val="160000"/>
              </a:lnSpc>
            </a:pPr>
            <a:r>
              <a:rPr lang="en-US" altLang="zh-CN" sz="1600" smtClean="0"/>
              <a:t>Each OSPF router uses the SPF algorithm to calculate the shortest path to a specific destination. Routers generate routes based on these paths and install the routes to the routing table.</a:t>
            </a:r>
          </a:p>
          <a:p>
            <a:pPr>
              <a:lnSpc>
                <a:spcPct val="160000"/>
              </a:lnSpc>
            </a:pPr>
            <a:r>
              <a:rPr lang="en-US" altLang="zh-CN" sz="1600" smtClean="0"/>
              <a:t>OSPF supports the variable length subnet mask (VLSM) mechanism and manual route summarization.</a:t>
            </a:r>
          </a:p>
          <a:p>
            <a:pPr>
              <a:lnSpc>
                <a:spcPct val="160000"/>
              </a:lnSpc>
            </a:pPr>
            <a:r>
              <a:rPr lang="en-US" altLang="zh-CN" sz="1600" smtClean="0"/>
              <a:t>The multi-area design enables OSPF to support a larger network.</a:t>
            </a:r>
          </a:p>
          <a:p>
            <a:endParaRPr lang="zh-CN" altLang="en-US" sz="1600"/>
          </a:p>
        </p:txBody>
      </p:sp>
      <p:sp>
        <p:nvSpPr>
          <p:cNvPr id="4" name="标题 3"/>
          <p:cNvSpPr>
            <a:spLocks noGrp="1"/>
          </p:cNvSpPr>
          <p:nvPr>
            <p:ph type="title"/>
          </p:nvPr>
        </p:nvSpPr>
        <p:spPr/>
        <p:txBody>
          <a:bodyPr/>
          <a:lstStyle/>
          <a:p>
            <a:r>
              <a:rPr lang="en-US" smtClean="0">
                <a:sym typeface="Huawei Sans" panose="020C0503030203020204" pitchFamily="34" charset="0"/>
              </a:rPr>
              <a:t>Introduction to OSPF</a:t>
            </a:r>
            <a:endParaRPr lang="en-US">
              <a:sym typeface="Huawei Sans" panose="020C0503030203020204" pitchFamily="34" charset="0"/>
            </a:endParaRPr>
          </a:p>
        </p:txBody>
      </p:sp>
    </p:spTree>
    <p:extLst>
      <p:ext uri="{BB962C8B-B14F-4D97-AF65-F5344CB8AC3E}">
        <p14:creationId xmlns:p14="http://schemas.microsoft.com/office/powerpoint/2010/main" val="2350796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圆角矩形 92"/>
          <p:cNvSpPr/>
          <p:nvPr/>
        </p:nvSpPr>
        <p:spPr>
          <a:xfrm>
            <a:off x="1173480" y="2292579"/>
            <a:ext cx="10248458" cy="2299128"/>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fontAlgn="ctr">
              <a:spcBef>
                <a:spcPts val="0"/>
              </a:spcBef>
              <a:spcAft>
                <a:spcPts val="0"/>
              </a:spcAft>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The core switch and aggregation </a:t>
            </a:r>
          </a:p>
          <a:p>
            <a:pPr fontAlgn="ctr">
              <a:spcBef>
                <a:spcPts val="0"/>
              </a:spcBef>
              <a:spcAft>
                <a:spcPts val="0"/>
              </a:spcAft>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switches run OSPF to implement </a:t>
            </a:r>
          </a:p>
          <a:p>
            <a:pPr fontAlgn="ctr">
              <a:spcBef>
                <a:spcPts val="0"/>
              </a:spcBef>
              <a:spcAft>
                <a:spcPts val="0"/>
              </a:spcAft>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reachable routes </a:t>
            </a:r>
          </a:p>
          <a:p>
            <a:pPr fontAlgn="ctr">
              <a:spcBef>
                <a:spcPts val="0"/>
              </a:spcBef>
              <a:spcAft>
                <a:spcPts val="0"/>
              </a:spcAft>
            </a:pPr>
            <a:r>
              <a:rPr 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on the campus network.</a:t>
            </a:r>
          </a:p>
        </p:txBody>
      </p:sp>
      <p:sp>
        <p:nvSpPr>
          <p:cNvPr id="4" name="标题 3"/>
          <p:cNvSpPr>
            <a:spLocks noGrp="1"/>
          </p:cNvSpPr>
          <p:nvPr>
            <p:ph type="title"/>
          </p:nvPr>
        </p:nvSpPr>
        <p:spPr/>
        <p:txBody>
          <a:bodyPr/>
          <a:lstStyle/>
          <a:p>
            <a:r>
              <a:rPr lang="en-US" smtClean="0">
                <a:sym typeface="Huawei Sans" panose="020C0503030203020204" pitchFamily="34" charset="0"/>
              </a:rPr>
              <a:t>OSPF Application on a Campus Network</a:t>
            </a:r>
            <a:endParaRPr lang="en-US">
              <a:sym typeface="Huawei Sans" panose="020C0503030203020204" pitchFamily="3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1051" y="1730429"/>
            <a:ext cx="540000" cy="442174"/>
          </a:xfrm>
          <a:prstGeom prst="rect">
            <a:avLst/>
          </a:prstGeom>
        </p:spPr>
      </p:pic>
      <p:sp>
        <p:nvSpPr>
          <p:cNvPr id="5" name="Freeform 159"/>
          <p:cNvSpPr/>
          <p:nvPr/>
        </p:nvSpPr>
        <p:spPr>
          <a:xfrm flipH="1">
            <a:off x="2660810" y="1341989"/>
            <a:ext cx="2044665" cy="8945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2" name="文本框 1"/>
          <p:cNvSpPr txBox="1"/>
          <p:nvPr/>
        </p:nvSpPr>
        <p:spPr>
          <a:xfrm>
            <a:off x="3044904" y="1649724"/>
            <a:ext cx="1264021" cy="400110"/>
          </a:xfrm>
          <a:prstGeom prst="rect">
            <a:avLst/>
          </a:prstGeom>
          <a:noFill/>
        </p:spPr>
        <p:txBody>
          <a:bodyPr wrap="square" rtlCol="0">
            <a:noAutofit/>
          </a:bodyPr>
          <a:lstStyle/>
          <a:p>
            <a:pPr fontAlgn="ctr"/>
            <a:r>
              <a:rPr lang="en-US" sz="2000">
                <a:latin typeface="Huawei Sans" panose="020C0503030203020204" pitchFamily="34" charset="0"/>
              </a:rPr>
              <a:t>Internet</a:t>
            </a:r>
          </a:p>
        </p:txBody>
      </p:sp>
      <p:cxnSp>
        <p:nvCxnSpPr>
          <p:cNvPr id="6" name="直接连接符 5"/>
          <p:cNvCxnSpPr>
            <a:stCxn id="3" idx="1"/>
            <a:endCxn id="5" idx="8"/>
          </p:cNvCxnSpPr>
          <p:nvPr/>
        </p:nvCxnSpPr>
        <p:spPr>
          <a:xfrm flipH="1">
            <a:off x="4705475" y="1951516"/>
            <a:ext cx="1135576" cy="1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841051" y="2843987"/>
            <a:ext cx="540000" cy="442800"/>
          </a:xfrm>
          <a:prstGeom prst="rect">
            <a:avLst/>
          </a:prstGeom>
        </p:spPr>
      </p:pic>
      <p:pic>
        <p:nvPicPr>
          <p:cNvPr id="13" name="图片 1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289761" y="2843987"/>
            <a:ext cx="540000" cy="442800"/>
          </a:xfrm>
          <a:prstGeom prst="rect">
            <a:avLst/>
          </a:prstGeom>
        </p:spPr>
      </p:pic>
      <p:cxnSp>
        <p:nvCxnSpPr>
          <p:cNvPr id="14" name="直接连接符 13"/>
          <p:cNvCxnSpPr>
            <a:stCxn id="13" idx="1"/>
            <a:endCxn id="12" idx="3"/>
          </p:cNvCxnSpPr>
          <p:nvPr/>
        </p:nvCxnSpPr>
        <p:spPr>
          <a:xfrm flipH="1">
            <a:off x="6381051" y="3065387"/>
            <a:ext cx="19087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2"/>
            <a:endCxn id="12" idx="0"/>
          </p:cNvCxnSpPr>
          <p:nvPr/>
        </p:nvCxnSpPr>
        <p:spPr>
          <a:xfrm>
            <a:off x="6111051" y="2172603"/>
            <a:ext cx="0" cy="671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41706" y="1793352"/>
            <a:ext cx="540000" cy="442800"/>
          </a:xfrm>
          <a:prstGeom prst="rect">
            <a:avLst/>
          </a:prstGeom>
        </p:spPr>
      </p:pic>
      <p:pic>
        <p:nvPicPr>
          <p:cNvPr id="21" name="图片 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41706" y="2843987"/>
            <a:ext cx="540000" cy="442800"/>
          </a:xfrm>
          <a:prstGeom prst="rect">
            <a:avLst/>
          </a:prstGeom>
        </p:spPr>
      </p:pic>
      <p:cxnSp>
        <p:nvCxnSpPr>
          <p:cNvPr id="22" name="直接连接符 21"/>
          <p:cNvCxnSpPr>
            <a:stCxn id="21" idx="1"/>
            <a:endCxn id="13" idx="3"/>
          </p:cNvCxnSpPr>
          <p:nvPr/>
        </p:nvCxnSpPr>
        <p:spPr>
          <a:xfrm flipH="1">
            <a:off x="8829761" y="3065387"/>
            <a:ext cx="13119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485733" y="1991856"/>
            <a:ext cx="65597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85733" y="2014439"/>
            <a:ext cx="0" cy="1050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604337" y="3995027"/>
            <a:ext cx="540000" cy="442800"/>
          </a:xfrm>
          <a:prstGeom prst="rect">
            <a:avLst/>
          </a:prstGeom>
        </p:spPr>
      </p:pic>
      <p:pic>
        <p:nvPicPr>
          <p:cNvPr id="32" name="图片 3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826000" y="3995027"/>
            <a:ext cx="540000" cy="442800"/>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047663" y="3995027"/>
            <a:ext cx="540000" cy="442800"/>
          </a:xfrm>
          <a:prstGeom prst="rect">
            <a:avLst/>
          </a:prstGeom>
        </p:spPr>
      </p:pic>
      <p:pic>
        <p:nvPicPr>
          <p:cNvPr id="34" name="图片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734921" y="4765224"/>
            <a:ext cx="540000" cy="442800"/>
          </a:xfrm>
          <a:prstGeom prst="rect">
            <a:avLst/>
          </a:prstGeom>
        </p:spPr>
      </p:pic>
      <p:pic>
        <p:nvPicPr>
          <p:cNvPr id="35" name="图片 34"/>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373631" y="4765224"/>
            <a:ext cx="540000" cy="442800"/>
          </a:xfrm>
          <a:prstGeom prst="rect">
            <a:avLst/>
          </a:prstGeom>
        </p:spPr>
      </p:pic>
      <p:pic>
        <p:nvPicPr>
          <p:cNvPr id="36" name="图片 3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5012341" y="4765224"/>
            <a:ext cx="540000" cy="442800"/>
          </a:xfrm>
          <a:prstGeom prst="rect">
            <a:avLst/>
          </a:prstGeom>
        </p:spPr>
      </p:pic>
      <p:pic>
        <p:nvPicPr>
          <p:cNvPr id="37" name="图片 3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651051" y="4765224"/>
            <a:ext cx="540000" cy="442800"/>
          </a:xfrm>
          <a:prstGeom prst="rect">
            <a:avLst/>
          </a:prstGeom>
        </p:spPr>
      </p:pic>
      <p:pic>
        <p:nvPicPr>
          <p:cNvPr id="38" name="图片 37"/>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8289761" y="4771174"/>
            <a:ext cx="540000" cy="442800"/>
          </a:xfrm>
          <a:prstGeom prst="rect">
            <a:avLst/>
          </a:prstGeom>
        </p:spPr>
      </p:pic>
      <p:pic>
        <p:nvPicPr>
          <p:cNvPr id="39" name="图片 3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9928471" y="4765224"/>
            <a:ext cx="540000" cy="442800"/>
          </a:xfrm>
          <a:prstGeom prst="rect">
            <a:avLst/>
          </a:prstGeom>
        </p:spPr>
      </p:pic>
      <p:cxnSp>
        <p:nvCxnSpPr>
          <p:cNvPr id="40" name="直接连接符 39"/>
          <p:cNvCxnSpPr>
            <a:stCxn id="31" idx="2"/>
            <a:endCxn id="34" idx="0"/>
          </p:cNvCxnSpPr>
          <p:nvPr/>
        </p:nvCxnSpPr>
        <p:spPr>
          <a:xfrm flipH="1">
            <a:off x="2004921" y="4437827"/>
            <a:ext cx="869416"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0"/>
            <a:endCxn id="31" idx="2"/>
          </p:cNvCxnSpPr>
          <p:nvPr/>
        </p:nvCxnSpPr>
        <p:spPr>
          <a:xfrm flipH="1" flipV="1">
            <a:off x="2874337" y="4437827"/>
            <a:ext cx="769294"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2" idx="2"/>
            <a:endCxn id="36" idx="0"/>
          </p:cNvCxnSpPr>
          <p:nvPr/>
        </p:nvCxnSpPr>
        <p:spPr>
          <a:xfrm flipH="1">
            <a:off x="5282341" y="4437827"/>
            <a:ext cx="813659"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2" idx="2"/>
            <a:endCxn id="37" idx="0"/>
          </p:cNvCxnSpPr>
          <p:nvPr/>
        </p:nvCxnSpPr>
        <p:spPr>
          <a:xfrm>
            <a:off x="6096000" y="4437827"/>
            <a:ext cx="825051"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2"/>
            <a:endCxn id="38" idx="0"/>
          </p:cNvCxnSpPr>
          <p:nvPr/>
        </p:nvCxnSpPr>
        <p:spPr>
          <a:xfrm flipH="1">
            <a:off x="8559761" y="4437827"/>
            <a:ext cx="757902" cy="3333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2"/>
            <a:endCxn id="39" idx="0"/>
          </p:cNvCxnSpPr>
          <p:nvPr/>
        </p:nvCxnSpPr>
        <p:spPr>
          <a:xfrm>
            <a:off x="9317663" y="4437827"/>
            <a:ext cx="880808"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0" name="图片 59" descr="PC.png"/>
          <p:cNvPicPr>
            <a:picLocks noChangeAspect="1"/>
          </p:cNvPicPr>
          <p:nvPr/>
        </p:nvPicPr>
        <p:blipFill>
          <a:blip r:embed="rId8" cstate="print"/>
          <a:stretch>
            <a:fillRect/>
          </a:stretch>
        </p:blipFill>
        <p:spPr>
          <a:xfrm>
            <a:off x="1734921" y="5492114"/>
            <a:ext cx="539063" cy="414000"/>
          </a:xfrm>
          <a:prstGeom prst="rect">
            <a:avLst/>
          </a:prstGeom>
        </p:spPr>
      </p:pic>
      <p:pic>
        <p:nvPicPr>
          <p:cNvPr id="61" name="图片 60" descr="PC.png"/>
          <p:cNvPicPr>
            <a:picLocks noChangeAspect="1"/>
          </p:cNvPicPr>
          <p:nvPr/>
        </p:nvPicPr>
        <p:blipFill>
          <a:blip r:embed="rId8" cstate="print"/>
          <a:stretch>
            <a:fillRect/>
          </a:stretch>
        </p:blipFill>
        <p:spPr>
          <a:xfrm>
            <a:off x="3373631" y="5492114"/>
            <a:ext cx="539063" cy="414000"/>
          </a:xfrm>
          <a:prstGeom prst="rect">
            <a:avLst/>
          </a:prstGeom>
        </p:spPr>
      </p:pic>
      <p:pic>
        <p:nvPicPr>
          <p:cNvPr id="62" name="图片 61" descr="PC.png"/>
          <p:cNvPicPr>
            <a:picLocks noChangeAspect="1"/>
          </p:cNvPicPr>
          <p:nvPr/>
        </p:nvPicPr>
        <p:blipFill>
          <a:blip r:embed="rId8" cstate="print"/>
          <a:stretch>
            <a:fillRect/>
          </a:stretch>
        </p:blipFill>
        <p:spPr>
          <a:xfrm>
            <a:off x="2554276" y="5492114"/>
            <a:ext cx="539063" cy="414000"/>
          </a:xfrm>
          <a:prstGeom prst="rect">
            <a:avLst/>
          </a:prstGeom>
        </p:spPr>
      </p:pic>
      <p:pic>
        <p:nvPicPr>
          <p:cNvPr id="63" name="图片 62" descr="PC.png"/>
          <p:cNvPicPr>
            <a:picLocks noChangeAspect="1"/>
          </p:cNvPicPr>
          <p:nvPr/>
        </p:nvPicPr>
        <p:blipFill>
          <a:blip r:embed="rId8" cstate="print"/>
          <a:stretch>
            <a:fillRect/>
          </a:stretch>
        </p:blipFill>
        <p:spPr>
          <a:xfrm>
            <a:off x="5012341" y="5476874"/>
            <a:ext cx="539063" cy="414000"/>
          </a:xfrm>
          <a:prstGeom prst="rect">
            <a:avLst/>
          </a:prstGeom>
        </p:spPr>
      </p:pic>
      <p:pic>
        <p:nvPicPr>
          <p:cNvPr id="64" name="图片 63" descr="PC.png"/>
          <p:cNvPicPr>
            <a:picLocks noChangeAspect="1"/>
          </p:cNvPicPr>
          <p:nvPr/>
        </p:nvPicPr>
        <p:blipFill>
          <a:blip r:embed="rId8" cstate="print"/>
          <a:stretch>
            <a:fillRect/>
          </a:stretch>
        </p:blipFill>
        <p:spPr>
          <a:xfrm>
            <a:off x="6651051" y="5476874"/>
            <a:ext cx="539063" cy="414000"/>
          </a:xfrm>
          <a:prstGeom prst="rect">
            <a:avLst/>
          </a:prstGeom>
        </p:spPr>
      </p:pic>
      <p:pic>
        <p:nvPicPr>
          <p:cNvPr id="65" name="图片 64" descr="PC.png"/>
          <p:cNvPicPr>
            <a:picLocks noChangeAspect="1"/>
          </p:cNvPicPr>
          <p:nvPr/>
        </p:nvPicPr>
        <p:blipFill>
          <a:blip r:embed="rId8" cstate="print"/>
          <a:stretch>
            <a:fillRect/>
          </a:stretch>
        </p:blipFill>
        <p:spPr>
          <a:xfrm>
            <a:off x="5831696" y="5476874"/>
            <a:ext cx="539063" cy="414000"/>
          </a:xfrm>
          <a:prstGeom prst="rect">
            <a:avLst/>
          </a:prstGeom>
        </p:spPr>
      </p:pic>
      <p:pic>
        <p:nvPicPr>
          <p:cNvPr id="66" name="图片 65" descr="PC.png"/>
          <p:cNvPicPr>
            <a:picLocks noChangeAspect="1"/>
          </p:cNvPicPr>
          <p:nvPr/>
        </p:nvPicPr>
        <p:blipFill>
          <a:blip r:embed="rId8" cstate="print"/>
          <a:stretch>
            <a:fillRect/>
          </a:stretch>
        </p:blipFill>
        <p:spPr>
          <a:xfrm>
            <a:off x="8289761" y="5492114"/>
            <a:ext cx="539063" cy="414000"/>
          </a:xfrm>
          <a:prstGeom prst="rect">
            <a:avLst/>
          </a:prstGeom>
        </p:spPr>
      </p:pic>
      <p:pic>
        <p:nvPicPr>
          <p:cNvPr id="67" name="图片 66" descr="PC.png"/>
          <p:cNvPicPr>
            <a:picLocks noChangeAspect="1"/>
          </p:cNvPicPr>
          <p:nvPr/>
        </p:nvPicPr>
        <p:blipFill>
          <a:blip r:embed="rId8" cstate="print"/>
          <a:stretch>
            <a:fillRect/>
          </a:stretch>
        </p:blipFill>
        <p:spPr>
          <a:xfrm>
            <a:off x="9928471" y="5492114"/>
            <a:ext cx="539063" cy="414000"/>
          </a:xfrm>
          <a:prstGeom prst="rect">
            <a:avLst/>
          </a:prstGeom>
        </p:spPr>
      </p:pic>
      <p:pic>
        <p:nvPicPr>
          <p:cNvPr id="68" name="图片 67" descr="PC.png"/>
          <p:cNvPicPr>
            <a:picLocks noChangeAspect="1"/>
          </p:cNvPicPr>
          <p:nvPr/>
        </p:nvPicPr>
        <p:blipFill>
          <a:blip r:embed="rId8" cstate="print"/>
          <a:stretch>
            <a:fillRect/>
          </a:stretch>
        </p:blipFill>
        <p:spPr>
          <a:xfrm>
            <a:off x="9109116" y="5492114"/>
            <a:ext cx="539063" cy="414000"/>
          </a:xfrm>
          <a:prstGeom prst="rect">
            <a:avLst/>
          </a:prstGeom>
        </p:spPr>
      </p:pic>
      <p:sp>
        <p:nvSpPr>
          <p:cNvPr id="69" name="矩形 68"/>
          <p:cNvSpPr/>
          <p:nvPr/>
        </p:nvSpPr>
        <p:spPr>
          <a:xfrm>
            <a:off x="1478280" y="3627850"/>
            <a:ext cx="2653253"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0" name="直接连接符 69"/>
          <p:cNvCxnSpPr>
            <a:stCxn id="31" idx="0"/>
            <a:endCxn id="12" idx="1"/>
          </p:cNvCxnSpPr>
          <p:nvPr/>
        </p:nvCxnSpPr>
        <p:spPr>
          <a:xfrm flipV="1">
            <a:off x="2874337" y="3065387"/>
            <a:ext cx="2966714"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2" idx="0"/>
            <a:endCxn id="12" idx="2"/>
          </p:cNvCxnSpPr>
          <p:nvPr/>
        </p:nvCxnSpPr>
        <p:spPr>
          <a:xfrm flipV="1">
            <a:off x="6096000" y="3286787"/>
            <a:ext cx="15051" cy="70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3" idx="0"/>
            <a:endCxn id="12" idx="3"/>
          </p:cNvCxnSpPr>
          <p:nvPr/>
        </p:nvCxnSpPr>
        <p:spPr>
          <a:xfrm flipH="1" flipV="1">
            <a:off x="6381051" y="3065387"/>
            <a:ext cx="2936612"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1922804" y="5906114"/>
            <a:ext cx="2127903" cy="338554"/>
          </a:xfrm>
          <a:prstGeom prst="rect">
            <a:avLst/>
          </a:prstGeom>
          <a:noFill/>
        </p:spPr>
        <p:txBody>
          <a:bodyPr wrap="square" rtlCol="0">
            <a:noAutofit/>
          </a:bodyPr>
          <a:lstStyle/>
          <a:p>
            <a:pPr fontAlgn="ctr"/>
            <a:r>
              <a:rPr lang="en-US" sz="1600" dirty="0">
                <a:latin typeface="Huawei Sans" panose="020C0503030203020204" pitchFamily="34" charset="0"/>
              </a:rPr>
              <a:t>Office building 1</a:t>
            </a:r>
          </a:p>
        </p:txBody>
      </p:sp>
      <p:sp>
        <p:nvSpPr>
          <p:cNvPr id="82" name="矩形 81"/>
          <p:cNvSpPr/>
          <p:nvPr/>
        </p:nvSpPr>
        <p:spPr>
          <a:xfrm>
            <a:off x="4793339" y="3627850"/>
            <a:ext cx="2615614"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5282341" y="5906114"/>
            <a:ext cx="2126611" cy="338554"/>
          </a:xfrm>
          <a:prstGeom prst="rect">
            <a:avLst/>
          </a:prstGeom>
          <a:noFill/>
        </p:spPr>
        <p:txBody>
          <a:bodyPr wrap="square" rtlCol="0">
            <a:noAutofit/>
          </a:bodyPr>
          <a:lstStyle/>
          <a:p>
            <a:pPr fontAlgn="ctr"/>
            <a:r>
              <a:rPr lang="en-US" sz="1600" dirty="0">
                <a:latin typeface="Huawei Sans" panose="020C0503030203020204" pitchFamily="34" charset="0"/>
              </a:rPr>
              <a:t>Office building 2</a:t>
            </a:r>
          </a:p>
        </p:txBody>
      </p:sp>
      <p:sp>
        <p:nvSpPr>
          <p:cNvPr id="84" name="矩形 83"/>
          <p:cNvSpPr/>
          <p:nvPr/>
        </p:nvSpPr>
        <p:spPr>
          <a:xfrm>
            <a:off x="8078414" y="3641578"/>
            <a:ext cx="2753232"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文本框 84"/>
          <p:cNvSpPr txBox="1"/>
          <p:nvPr/>
        </p:nvSpPr>
        <p:spPr>
          <a:xfrm>
            <a:off x="8559761" y="5890874"/>
            <a:ext cx="2065446" cy="338554"/>
          </a:xfrm>
          <a:prstGeom prst="rect">
            <a:avLst/>
          </a:prstGeom>
          <a:noFill/>
        </p:spPr>
        <p:txBody>
          <a:bodyPr wrap="square" rtlCol="0">
            <a:noAutofit/>
          </a:bodyPr>
          <a:lstStyle/>
          <a:p>
            <a:pPr fontAlgn="ctr"/>
            <a:r>
              <a:rPr lang="en-US" sz="1600" dirty="0">
                <a:latin typeface="Huawei Sans" panose="020C0503030203020204" pitchFamily="34" charset="0"/>
              </a:rPr>
              <a:t>Office building 3</a:t>
            </a:r>
          </a:p>
        </p:txBody>
      </p:sp>
      <p:sp>
        <p:nvSpPr>
          <p:cNvPr id="86" name="矩形 85"/>
          <p:cNvSpPr/>
          <p:nvPr/>
        </p:nvSpPr>
        <p:spPr>
          <a:xfrm>
            <a:off x="8559761" y="1447715"/>
            <a:ext cx="3054842" cy="200905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defRPr/>
            </a:pPr>
            <a:endParaRPr lang="en-US" altLang="zh-CN" sz="8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p:cNvSpPr txBox="1"/>
          <p:nvPr/>
        </p:nvSpPr>
        <p:spPr>
          <a:xfrm>
            <a:off x="9919116" y="2339276"/>
            <a:ext cx="1626252" cy="338554"/>
          </a:xfrm>
          <a:prstGeom prst="rect">
            <a:avLst/>
          </a:prstGeom>
          <a:noFill/>
        </p:spPr>
        <p:txBody>
          <a:bodyPr wrap="square" rtlCol="0">
            <a:noAutofit/>
          </a:bodyPr>
          <a:lstStyle/>
          <a:p>
            <a:pPr fontAlgn="ctr"/>
            <a:r>
              <a:rPr lang="en-US" sz="1600" dirty="0">
                <a:latin typeface="Huawei Sans" panose="020C0503030203020204" pitchFamily="34" charset="0"/>
              </a:rPr>
              <a:t>Server cluster</a:t>
            </a:r>
          </a:p>
        </p:txBody>
      </p:sp>
      <p:sp>
        <p:nvSpPr>
          <p:cNvPr id="88" name="文本框 87"/>
          <p:cNvSpPr txBox="1"/>
          <p:nvPr/>
        </p:nvSpPr>
        <p:spPr>
          <a:xfrm>
            <a:off x="6454592" y="1782239"/>
            <a:ext cx="1450268" cy="338554"/>
          </a:xfrm>
          <a:prstGeom prst="rect">
            <a:avLst/>
          </a:prstGeom>
          <a:noFill/>
        </p:spPr>
        <p:txBody>
          <a:bodyPr wrap="square" rtlCol="0">
            <a:noAutofit/>
          </a:bodyPr>
          <a:lstStyle/>
          <a:p>
            <a:pPr fontAlgn="ctr"/>
            <a:r>
              <a:rPr lang="en-US" sz="1600" dirty="0">
                <a:latin typeface="Huawei Sans" panose="020C0503030203020204" pitchFamily="34" charset="0"/>
              </a:rPr>
              <a:t>Firewall</a:t>
            </a:r>
          </a:p>
        </p:txBody>
      </p:sp>
      <p:sp>
        <p:nvSpPr>
          <p:cNvPr id="89" name="文本框 88"/>
          <p:cNvSpPr txBox="1"/>
          <p:nvPr/>
        </p:nvSpPr>
        <p:spPr>
          <a:xfrm>
            <a:off x="4505602" y="2724390"/>
            <a:ext cx="1345104" cy="338554"/>
          </a:xfrm>
          <a:prstGeom prst="rect">
            <a:avLst/>
          </a:prstGeom>
          <a:noFill/>
        </p:spPr>
        <p:txBody>
          <a:bodyPr wrap="square" rtlCol="0">
            <a:noAutofit/>
          </a:bodyPr>
          <a:lstStyle/>
          <a:p>
            <a:pPr fontAlgn="ctr"/>
            <a:r>
              <a:rPr lang="en-US" sz="1600" dirty="0">
                <a:latin typeface="Huawei Sans" panose="020C0503030203020204" pitchFamily="34" charset="0"/>
              </a:rPr>
              <a:t>Core switch</a:t>
            </a:r>
          </a:p>
        </p:txBody>
      </p:sp>
      <p:sp>
        <p:nvSpPr>
          <p:cNvPr id="90" name="文本框 89"/>
          <p:cNvSpPr txBox="1"/>
          <p:nvPr/>
        </p:nvSpPr>
        <p:spPr>
          <a:xfrm>
            <a:off x="1503202" y="3669861"/>
            <a:ext cx="1345104" cy="584775"/>
          </a:xfrm>
          <a:prstGeom prst="rect">
            <a:avLst/>
          </a:prstGeom>
          <a:noFill/>
        </p:spPr>
        <p:txBody>
          <a:bodyPr wrap="square" rtlCol="0">
            <a:noAutofit/>
          </a:bodyPr>
          <a:lstStyle/>
          <a:p>
            <a:pPr fontAlgn="ctr"/>
            <a:r>
              <a:rPr lang="en-US" sz="1600">
                <a:latin typeface="Huawei Sans" panose="020C0503030203020204" pitchFamily="34" charset="0"/>
              </a:rPr>
              <a:t>Aggregation switch</a:t>
            </a:r>
          </a:p>
        </p:txBody>
      </p:sp>
      <p:sp>
        <p:nvSpPr>
          <p:cNvPr id="91" name="文本框 90"/>
          <p:cNvSpPr txBox="1"/>
          <p:nvPr/>
        </p:nvSpPr>
        <p:spPr>
          <a:xfrm>
            <a:off x="4818718" y="3669861"/>
            <a:ext cx="1345104" cy="584775"/>
          </a:xfrm>
          <a:prstGeom prst="rect">
            <a:avLst/>
          </a:prstGeom>
          <a:noFill/>
        </p:spPr>
        <p:txBody>
          <a:bodyPr wrap="square" rtlCol="0">
            <a:noAutofit/>
          </a:bodyPr>
          <a:lstStyle/>
          <a:p>
            <a:pPr fontAlgn="ctr"/>
            <a:r>
              <a:rPr lang="en-US" sz="1600">
                <a:latin typeface="Huawei Sans" panose="020C0503030203020204" pitchFamily="34" charset="0"/>
              </a:rPr>
              <a:t>Aggregation switch</a:t>
            </a:r>
          </a:p>
        </p:txBody>
      </p:sp>
      <p:sp>
        <p:nvSpPr>
          <p:cNvPr id="92" name="文本框 91"/>
          <p:cNvSpPr txBox="1"/>
          <p:nvPr/>
        </p:nvSpPr>
        <p:spPr>
          <a:xfrm>
            <a:off x="9556878" y="3669861"/>
            <a:ext cx="1345104" cy="584775"/>
          </a:xfrm>
          <a:prstGeom prst="rect">
            <a:avLst/>
          </a:prstGeom>
          <a:noFill/>
        </p:spPr>
        <p:txBody>
          <a:bodyPr wrap="square" rtlCol="0">
            <a:noAutofit/>
          </a:bodyPr>
          <a:lstStyle/>
          <a:p>
            <a:pPr fontAlgn="ctr"/>
            <a:r>
              <a:rPr lang="en-US" sz="1600" dirty="0">
                <a:latin typeface="Huawei Sans" panose="020C0503030203020204" pitchFamily="34" charset="0"/>
              </a:rPr>
              <a:t>Aggregation switch</a:t>
            </a:r>
          </a:p>
        </p:txBody>
      </p:sp>
    </p:spTree>
    <p:extLst>
      <p:ext uri="{BB962C8B-B14F-4D97-AF65-F5344CB8AC3E}">
        <p14:creationId xmlns:p14="http://schemas.microsoft.com/office/powerpoint/2010/main" val="3723580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xmlns="" id="{95742902-9D7D-41DB-B5C6-0BF2EBB1F8AD}"/>
              </a:ext>
            </a:extLst>
          </p:cNvPr>
          <p:cNvSpPr>
            <a:spLocks noGrp="1"/>
          </p:cNvSpPr>
          <p:nvPr>
            <p:ph type="body" sz="quarter" idx="10"/>
          </p:nvPr>
        </p:nvSpPr>
        <p:spPr/>
        <p:txBody>
          <a:bodyPr/>
          <a:lstStyle/>
          <a:p>
            <a:r>
              <a:rPr lang="en-US" smtClean="0"/>
              <a:t>The OSPF area keyword identifies an OSPF area.</a:t>
            </a:r>
          </a:p>
          <a:p>
            <a:r>
              <a:rPr lang="en-US" smtClean="0"/>
              <a:t>The area is considered as a logical group, and each group is identified by an area ID.</a:t>
            </a:r>
            <a:endParaRPr lang="en-US" dirty="0"/>
          </a:p>
        </p:txBody>
      </p:sp>
      <p:sp>
        <p:nvSpPr>
          <p:cNvPr id="2" name="标题 1">
            <a:extLst>
              <a:ext uri="{FF2B5EF4-FFF2-40B4-BE49-F238E27FC236}">
                <a16:creationId xmlns:a16="http://schemas.microsoft.com/office/drawing/2014/main" xmlns="" id="{7C1405C3-507C-41E1-99F3-1E613AFEAF2A}"/>
              </a:ext>
            </a:extLst>
          </p:cNvPr>
          <p:cNvSpPr>
            <a:spLocks noGrp="1"/>
          </p:cNvSpPr>
          <p:nvPr>
            <p:ph type="title"/>
          </p:nvPr>
        </p:nvSpPr>
        <p:spPr/>
        <p:txBody>
          <a:bodyPr/>
          <a:lstStyle/>
          <a:p>
            <a:r>
              <a:rPr lang="en-US" smtClean="0">
                <a:sym typeface="Huawei Sans" panose="020C0503030203020204" pitchFamily="34" charset="0"/>
              </a:rPr>
              <a:t>Basic OSPF Concepts: Area</a:t>
            </a:r>
            <a:endParaRPr lang="en-US">
              <a:sym typeface="Huawei Sans" panose="020C0503030203020204" pitchFamily="34" charset="0"/>
            </a:endParaRPr>
          </a:p>
        </p:txBody>
      </p:sp>
      <p:sp>
        <p:nvSpPr>
          <p:cNvPr id="16" name="椭圆 15">
            <a:extLst>
              <a:ext uri="{FF2B5EF4-FFF2-40B4-BE49-F238E27FC236}">
                <a16:creationId xmlns:a16="http://schemas.microsoft.com/office/drawing/2014/main" xmlns="" id="{83AD227F-1459-42B5-BECA-8507320C786C}"/>
              </a:ext>
            </a:extLst>
          </p:cNvPr>
          <p:cNvSpPr/>
          <p:nvPr/>
        </p:nvSpPr>
        <p:spPr>
          <a:xfrm>
            <a:off x="2369821" y="3108960"/>
            <a:ext cx="7543800" cy="2898140"/>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pic>
        <p:nvPicPr>
          <p:cNvPr id="17" name="图片 16">
            <a:extLst>
              <a:ext uri="{FF2B5EF4-FFF2-40B4-BE49-F238E27FC236}">
                <a16:creationId xmlns:a16="http://schemas.microsoft.com/office/drawing/2014/main" xmlns="" id="{AF72884B-EB89-4FCD-8DB3-77568779F3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18" name="图片 17">
            <a:extLst>
              <a:ext uri="{FF2B5EF4-FFF2-40B4-BE49-F238E27FC236}">
                <a16:creationId xmlns:a16="http://schemas.microsoft.com/office/drawing/2014/main" xmlns="" id="{24093658-53F3-4507-9CA0-E785AA3325C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19" name="直接连接符 18">
            <a:extLst>
              <a:ext uri="{FF2B5EF4-FFF2-40B4-BE49-F238E27FC236}">
                <a16:creationId xmlns:a16="http://schemas.microsoft.com/office/drawing/2014/main" xmlns="" id="{4900071E-4395-442A-A3C2-F4C6C9A05AA2}"/>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F546AE8B-2880-4840-987A-213F6CC03076}"/>
              </a:ext>
            </a:extLst>
          </p:cNvPr>
          <p:cNvCxnSpPr>
            <a:endCxn id="18"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49390098-ABBA-4DC0-8EF5-A01AE345F881}"/>
              </a:ext>
            </a:extLst>
          </p:cNvPr>
          <p:cNvCxnSpPr>
            <a:endCxn id="17"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16B14108-E3EE-48B2-8C70-1FDA241DDA7A}"/>
              </a:ext>
            </a:extLst>
          </p:cNvPr>
          <p:cNvCxnSpPr>
            <a:stCxn id="23"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xmlns="" id="{A15DCC30-C721-4B0D-8E59-B477C0F588E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24" name="文本框 23">
            <a:extLst>
              <a:ext uri="{FF2B5EF4-FFF2-40B4-BE49-F238E27FC236}">
                <a16:creationId xmlns:a16="http://schemas.microsoft.com/office/drawing/2014/main" xmlns="" id="{78EE597A-CCC7-47A4-A2A2-CD95B745774F}"/>
              </a:ext>
            </a:extLst>
          </p:cNvPr>
          <p:cNvSpPr txBox="1"/>
          <p:nvPr/>
        </p:nvSpPr>
        <p:spPr>
          <a:xfrm>
            <a:off x="5725494" y="3830557"/>
            <a:ext cx="907621" cy="369332"/>
          </a:xfrm>
          <a:prstGeom prst="rect">
            <a:avLst/>
          </a:prstGeom>
          <a:noFill/>
        </p:spPr>
        <p:txBody>
          <a:bodyPr wrap="square" rtlCol="0">
            <a:noAutofit/>
          </a:bodyPr>
          <a:lstStyle/>
          <a:p>
            <a:pPr fontAlgn="ctr"/>
            <a:r>
              <a:rPr lang="en-US" b="1">
                <a:solidFill>
                  <a:srgbClr val="EC7061"/>
                </a:solidFill>
                <a:latin typeface="Huawei Sans" panose="020C0503030203020204" pitchFamily="34" charset="0"/>
              </a:rPr>
              <a:t>Area 0</a:t>
            </a:r>
          </a:p>
        </p:txBody>
      </p:sp>
      <p:sp>
        <p:nvSpPr>
          <p:cNvPr id="25" name="文本框 24">
            <a:extLst>
              <a:ext uri="{FF2B5EF4-FFF2-40B4-BE49-F238E27FC236}">
                <a16:creationId xmlns:a16="http://schemas.microsoft.com/office/drawing/2014/main" xmlns="" id="{2E2A3036-F2F0-4195-996A-93307C3EE612}"/>
              </a:ext>
            </a:extLst>
          </p:cNvPr>
          <p:cNvSpPr txBox="1"/>
          <p:nvPr/>
        </p:nvSpPr>
        <p:spPr>
          <a:xfrm>
            <a:off x="4278207" y="3814909"/>
            <a:ext cx="48542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26" name="文本框 25">
            <a:extLst>
              <a:ext uri="{FF2B5EF4-FFF2-40B4-BE49-F238E27FC236}">
                <a16:creationId xmlns:a16="http://schemas.microsoft.com/office/drawing/2014/main" xmlns="" id="{E64B2A16-951E-44FC-840F-39B3457C3B90}"/>
              </a:ext>
            </a:extLst>
          </p:cNvPr>
          <p:cNvSpPr txBox="1"/>
          <p:nvPr/>
        </p:nvSpPr>
        <p:spPr>
          <a:xfrm>
            <a:off x="6401559" y="5371911"/>
            <a:ext cx="48542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sp>
        <p:nvSpPr>
          <p:cNvPr id="27" name="文本框 26">
            <a:extLst>
              <a:ext uri="{FF2B5EF4-FFF2-40B4-BE49-F238E27FC236}">
                <a16:creationId xmlns:a16="http://schemas.microsoft.com/office/drawing/2014/main" xmlns="" id="{1BD0DB50-7204-43F0-B725-BA2688F18EE0}"/>
              </a:ext>
            </a:extLst>
          </p:cNvPr>
          <p:cNvSpPr txBox="1"/>
          <p:nvPr/>
        </p:nvSpPr>
        <p:spPr>
          <a:xfrm>
            <a:off x="8538296" y="3814909"/>
            <a:ext cx="48542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28" name="燕尾形 25">
            <a:extLst>
              <a:ext uri="{FF2B5EF4-FFF2-40B4-BE49-F238E27FC236}">
                <a16:creationId xmlns:a16="http://schemas.microsoft.com/office/drawing/2014/main" xmlns="" id="{81FF06CB-7085-4380-A90F-D9B015C5A801}"/>
              </a:ext>
            </a:extLst>
          </p:cNvPr>
          <p:cNvSpPr/>
          <p:nvPr/>
        </p:nvSpPr>
        <p:spPr bwMode="auto">
          <a:xfrm>
            <a:off x="9692639" y="124239"/>
            <a:ext cx="662905"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800" b="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Area</a:t>
            </a:r>
          </a:p>
        </p:txBody>
      </p:sp>
      <p:sp>
        <p:nvSpPr>
          <p:cNvPr id="29" name="燕尾形 26">
            <a:extLst>
              <a:ext uri="{FF2B5EF4-FFF2-40B4-BE49-F238E27FC236}">
                <a16:creationId xmlns:a16="http://schemas.microsoft.com/office/drawing/2014/main" xmlns="" id="{0430B5E6-BD30-411C-BC0F-F712DAB44E20}"/>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Router ID</a:t>
            </a:r>
          </a:p>
        </p:txBody>
      </p:sp>
      <p:sp>
        <p:nvSpPr>
          <p:cNvPr id="30" name="燕尾形 27">
            <a:extLst>
              <a:ext uri="{FF2B5EF4-FFF2-40B4-BE49-F238E27FC236}">
                <a16:creationId xmlns:a16="http://schemas.microsoft.com/office/drawing/2014/main" xmlns="" id="{375CA887-1FA9-4E5C-BEF9-FB722600A3B7}"/>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Cost Value</a:t>
            </a:r>
          </a:p>
        </p:txBody>
      </p:sp>
    </p:spTree>
    <p:extLst>
      <p:ext uri="{BB962C8B-B14F-4D97-AF65-F5344CB8AC3E}">
        <p14:creationId xmlns:p14="http://schemas.microsoft.com/office/powerpoint/2010/main" val="2645658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xmlns="" id="{508373E9-630A-49F7-8F55-C008CB1DA7FB}"/>
              </a:ext>
            </a:extLst>
          </p:cNvPr>
          <p:cNvSpPr/>
          <p:nvPr/>
        </p:nvSpPr>
        <p:spPr>
          <a:xfrm>
            <a:off x="1916903" y="2714840"/>
            <a:ext cx="8503920" cy="3599362"/>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1" name="文本占位符 10">
            <a:extLst>
              <a:ext uri="{FF2B5EF4-FFF2-40B4-BE49-F238E27FC236}">
                <a16:creationId xmlns:a16="http://schemas.microsoft.com/office/drawing/2014/main" xmlns="" id="{9CD8FF36-AA84-404A-BDE9-9AFD9E276C71}"/>
              </a:ext>
            </a:extLst>
          </p:cNvPr>
          <p:cNvSpPr>
            <a:spLocks noGrp="1"/>
          </p:cNvSpPr>
          <p:nvPr>
            <p:ph type="body" sz="quarter" idx="10"/>
          </p:nvPr>
        </p:nvSpPr>
        <p:spPr/>
        <p:txBody>
          <a:bodyPr/>
          <a:lstStyle/>
          <a:p>
            <a:r>
              <a:rPr lang="en-US" smtClean="0"/>
              <a:t>A router ID uniquely identifies a router in an OSPF area.</a:t>
            </a:r>
          </a:p>
          <a:p>
            <a:r>
              <a:rPr lang="en-US" smtClean="0"/>
              <a:t>The router ID can be manually specified or automatically assigned by the system.</a:t>
            </a:r>
          </a:p>
          <a:p>
            <a:endParaRPr lang="zh-CN" altLang="en-US" dirty="0"/>
          </a:p>
        </p:txBody>
      </p:sp>
      <p:sp>
        <p:nvSpPr>
          <p:cNvPr id="4" name="标题 3"/>
          <p:cNvSpPr>
            <a:spLocks noGrp="1"/>
          </p:cNvSpPr>
          <p:nvPr>
            <p:ph type="title"/>
          </p:nvPr>
        </p:nvSpPr>
        <p:spPr/>
        <p:txBody>
          <a:bodyPr/>
          <a:lstStyle/>
          <a:p>
            <a:r>
              <a:rPr lang="en-US" smtClean="0">
                <a:sym typeface="Huawei Sans" panose="020C0503030203020204" pitchFamily="34" charset="0"/>
              </a:rPr>
              <a:t>Basic OSPF Concepts: Router ID</a:t>
            </a:r>
            <a:endParaRPr lang="en-US">
              <a:sym typeface="Huawei Sans" panose="020C0503030203020204" pitchFamily="34" charset="0"/>
            </a:endParaRPr>
          </a:p>
        </p:txBody>
      </p:sp>
      <p:pic>
        <p:nvPicPr>
          <p:cNvPr id="25" name="图片 24">
            <a:extLst>
              <a:ext uri="{FF2B5EF4-FFF2-40B4-BE49-F238E27FC236}">
                <a16:creationId xmlns:a16="http://schemas.microsoft.com/office/drawing/2014/main" xmlns="" id="{C2A1D2F4-3741-4617-9242-CDC0875C4FD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26" name="图片 25">
            <a:extLst>
              <a:ext uri="{FF2B5EF4-FFF2-40B4-BE49-F238E27FC236}">
                <a16:creationId xmlns:a16="http://schemas.microsoft.com/office/drawing/2014/main" xmlns="" id="{AF42596D-97EF-4D6B-854F-83C09C066E6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27" name="直接连接符 26">
            <a:extLst>
              <a:ext uri="{FF2B5EF4-FFF2-40B4-BE49-F238E27FC236}">
                <a16:creationId xmlns:a16="http://schemas.microsoft.com/office/drawing/2014/main" xmlns="" id="{DAF044C9-7DE2-422B-8A95-AF5D9303E455}"/>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3BF87991-E935-412C-BD89-8975DCB8C9A5}"/>
              </a:ext>
            </a:extLst>
          </p:cNvPr>
          <p:cNvCxnSpPr>
            <a:endCxn id="26"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CDB31653-4CAE-47F6-83E3-7908DA7D1323}"/>
              </a:ext>
            </a:extLst>
          </p:cNvPr>
          <p:cNvCxnSpPr>
            <a:endCxn id="25"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B2C90461-EBC2-479E-A915-C1A089EC3DA4}"/>
              </a:ext>
            </a:extLst>
          </p:cNvPr>
          <p:cNvCxnSpPr>
            <a:stCxn id="31"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xmlns="" id="{5849EC3A-41CC-41B0-9349-5D7FA1B5A68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32" name="文本框 31">
            <a:extLst>
              <a:ext uri="{FF2B5EF4-FFF2-40B4-BE49-F238E27FC236}">
                <a16:creationId xmlns:a16="http://schemas.microsoft.com/office/drawing/2014/main" xmlns="" id="{B6B8224F-3D72-42C7-A9DE-C15F912BE5A8}"/>
              </a:ext>
            </a:extLst>
          </p:cNvPr>
          <p:cNvSpPr txBox="1"/>
          <p:nvPr/>
        </p:nvSpPr>
        <p:spPr>
          <a:xfrm>
            <a:off x="3085265" y="3265657"/>
            <a:ext cx="1893135"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Router ID: 1.1.1.1</a:t>
            </a:r>
          </a:p>
        </p:txBody>
      </p:sp>
      <p:sp>
        <p:nvSpPr>
          <p:cNvPr id="35" name="文本框 34">
            <a:extLst>
              <a:ext uri="{FF2B5EF4-FFF2-40B4-BE49-F238E27FC236}">
                <a16:creationId xmlns:a16="http://schemas.microsoft.com/office/drawing/2014/main" xmlns="" id="{4C8DD598-8CE8-4D8A-B224-F4D7414C6956}"/>
              </a:ext>
            </a:extLst>
          </p:cNvPr>
          <p:cNvSpPr txBox="1"/>
          <p:nvPr/>
        </p:nvSpPr>
        <p:spPr>
          <a:xfrm>
            <a:off x="4278207" y="3814909"/>
            <a:ext cx="48542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36" name="文本框 35">
            <a:extLst>
              <a:ext uri="{FF2B5EF4-FFF2-40B4-BE49-F238E27FC236}">
                <a16:creationId xmlns:a16="http://schemas.microsoft.com/office/drawing/2014/main" xmlns="" id="{9566A64B-79F9-44FB-83D6-5E0664F514E9}"/>
              </a:ext>
            </a:extLst>
          </p:cNvPr>
          <p:cNvSpPr txBox="1"/>
          <p:nvPr/>
        </p:nvSpPr>
        <p:spPr>
          <a:xfrm>
            <a:off x="6401559" y="5371911"/>
            <a:ext cx="48542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sp>
        <p:nvSpPr>
          <p:cNvPr id="37" name="文本框 36">
            <a:extLst>
              <a:ext uri="{FF2B5EF4-FFF2-40B4-BE49-F238E27FC236}">
                <a16:creationId xmlns:a16="http://schemas.microsoft.com/office/drawing/2014/main" xmlns="" id="{E574E28B-0EEB-448C-B242-852A05A47969}"/>
              </a:ext>
            </a:extLst>
          </p:cNvPr>
          <p:cNvSpPr txBox="1"/>
          <p:nvPr/>
        </p:nvSpPr>
        <p:spPr>
          <a:xfrm>
            <a:off x="8538296" y="3814909"/>
            <a:ext cx="48542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38" name="文本框 37">
            <a:extLst>
              <a:ext uri="{FF2B5EF4-FFF2-40B4-BE49-F238E27FC236}">
                <a16:creationId xmlns:a16="http://schemas.microsoft.com/office/drawing/2014/main" xmlns="" id="{8224DEB1-8755-43BD-9F86-955EB06730A9}"/>
              </a:ext>
            </a:extLst>
          </p:cNvPr>
          <p:cNvSpPr txBox="1"/>
          <p:nvPr/>
        </p:nvSpPr>
        <p:spPr>
          <a:xfrm>
            <a:off x="7386810" y="3265657"/>
            <a:ext cx="1893135"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Router ID: 2.2.2.2</a:t>
            </a:r>
          </a:p>
        </p:txBody>
      </p:sp>
      <p:sp>
        <p:nvSpPr>
          <p:cNvPr id="39" name="文本框 38">
            <a:extLst>
              <a:ext uri="{FF2B5EF4-FFF2-40B4-BE49-F238E27FC236}">
                <a16:creationId xmlns:a16="http://schemas.microsoft.com/office/drawing/2014/main" xmlns="" id="{C052F60D-7D63-4940-888F-5716E2CD9021}"/>
              </a:ext>
            </a:extLst>
          </p:cNvPr>
          <p:cNvSpPr txBox="1"/>
          <p:nvPr/>
        </p:nvSpPr>
        <p:spPr>
          <a:xfrm>
            <a:off x="5281757" y="5874215"/>
            <a:ext cx="1919143"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Router ID: 3.3.3.3</a:t>
            </a:r>
          </a:p>
        </p:txBody>
      </p:sp>
      <p:sp>
        <p:nvSpPr>
          <p:cNvPr id="40" name="燕尾形 25">
            <a:extLst>
              <a:ext uri="{FF2B5EF4-FFF2-40B4-BE49-F238E27FC236}">
                <a16:creationId xmlns:a16="http://schemas.microsoft.com/office/drawing/2014/main" xmlns="" id="{3F6E09ED-3CA0-4555-8243-ED11E6D1DB1B}"/>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a:latin typeface="Huawei Sans" panose="020C0503030203020204" pitchFamily="34" charset="0"/>
                <a:ea typeface="方正兰亭黑简体" panose="02000000000000000000" pitchFamily="2" charset="-122"/>
                <a:sym typeface="Huawei Sans" panose="020C0503030203020204" pitchFamily="34" charset="0"/>
              </a:rPr>
              <a:t>Area</a:t>
            </a:r>
          </a:p>
        </p:txBody>
      </p:sp>
      <p:sp>
        <p:nvSpPr>
          <p:cNvPr id="41" name="燕尾形 26">
            <a:extLst>
              <a:ext uri="{FF2B5EF4-FFF2-40B4-BE49-F238E27FC236}">
                <a16:creationId xmlns:a16="http://schemas.microsoft.com/office/drawing/2014/main" xmlns="" id="{FF6E6E3F-66EE-4214-9B49-5375A9231D22}"/>
              </a:ext>
            </a:extLst>
          </p:cNvPr>
          <p:cNvSpPr/>
          <p:nvPr/>
        </p:nvSpPr>
        <p:spPr bwMode="auto">
          <a:xfrm>
            <a:off x="10280362" y="124239"/>
            <a:ext cx="987316"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b="1">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Router ID</a:t>
            </a:r>
          </a:p>
        </p:txBody>
      </p:sp>
      <p:sp>
        <p:nvSpPr>
          <p:cNvPr id="42" name="燕尾形 27">
            <a:extLst>
              <a:ext uri="{FF2B5EF4-FFF2-40B4-BE49-F238E27FC236}">
                <a16:creationId xmlns:a16="http://schemas.microsoft.com/office/drawing/2014/main" xmlns="" id="{A516612B-0C2D-47E4-9C53-14F7C6CEF982}"/>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Cost Value</a:t>
            </a:r>
          </a:p>
        </p:txBody>
      </p:sp>
      <p:sp>
        <p:nvSpPr>
          <p:cNvPr id="12" name="文本框 11">
            <a:extLst>
              <a:ext uri="{FF2B5EF4-FFF2-40B4-BE49-F238E27FC236}">
                <a16:creationId xmlns:a16="http://schemas.microsoft.com/office/drawing/2014/main" xmlns="" id="{B6B34609-5B43-4467-AA94-5E6D6E8FF156}"/>
              </a:ext>
            </a:extLst>
          </p:cNvPr>
          <p:cNvSpPr txBox="1"/>
          <p:nvPr/>
        </p:nvSpPr>
        <p:spPr>
          <a:xfrm>
            <a:off x="4482132" y="4151807"/>
            <a:ext cx="1313180" cy="369332"/>
          </a:xfrm>
          <a:prstGeom prst="rect">
            <a:avLst/>
          </a:prstGeom>
          <a:noFill/>
          <a:ln>
            <a:noFill/>
          </a:ln>
        </p:spPr>
        <p:txBody>
          <a:bodyPr wrap="square" rtlCol="0">
            <a:noAutofit/>
          </a:bodyPr>
          <a:lstStyle/>
          <a:p>
            <a:pPr fontAlgn="ctr"/>
            <a:r>
              <a:rPr lang="en-US">
                <a:solidFill>
                  <a:srgbClr val="00B0F0"/>
                </a:solidFill>
                <a:latin typeface="Huawei Sans" panose="020C0503030203020204" pitchFamily="34" charset="0"/>
              </a:rPr>
              <a:t>I'm 1.1.1.1.</a:t>
            </a:r>
          </a:p>
        </p:txBody>
      </p:sp>
      <p:cxnSp>
        <p:nvCxnSpPr>
          <p:cNvPr id="44" name="直接箭头连接符 43">
            <a:extLst>
              <a:ext uri="{FF2B5EF4-FFF2-40B4-BE49-F238E27FC236}">
                <a16:creationId xmlns:a16="http://schemas.microsoft.com/office/drawing/2014/main" xmlns="" id="{5028754E-5188-402A-BF53-405853F57CBC}"/>
              </a:ext>
            </a:extLst>
          </p:cNvPr>
          <p:cNvCxnSpPr>
            <a:cxnSpLocks/>
          </p:cNvCxnSpPr>
          <p:nvPr/>
        </p:nvCxnSpPr>
        <p:spPr>
          <a:xfrm>
            <a:off x="4559114" y="4574183"/>
            <a:ext cx="11700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B96906DF-8885-4CB5-95DD-B55E15EE629D}"/>
              </a:ext>
            </a:extLst>
          </p:cNvPr>
          <p:cNvSpPr txBox="1"/>
          <p:nvPr/>
        </p:nvSpPr>
        <p:spPr>
          <a:xfrm>
            <a:off x="5754896" y="3281513"/>
            <a:ext cx="907621" cy="369332"/>
          </a:xfrm>
          <a:prstGeom prst="rect">
            <a:avLst/>
          </a:prstGeom>
          <a:noFill/>
        </p:spPr>
        <p:txBody>
          <a:bodyPr wrap="square" rtlCol="0">
            <a:noAutofit/>
          </a:bodyPr>
          <a:lstStyle/>
          <a:p>
            <a:pPr fontAlgn="ctr"/>
            <a:r>
              <a:rPr lang="en-US">
                <a:latin typeface="Huawei Sans" panose="020C0503030203020204" pitchFamily="34" charset="0"/>
              </a:rPr>
              <a:t>Area 0</a:t>
            </a:r>
          </a:p>
        </p:txBody>
      </p:sp>
    </p:spTree>
    <p:extLst>
      <p:ext uri="{BB962C8B-B14F-4D97-AF65-F5344CB8AC3E}">
        <p14:creationId xmlns:p14="http://schemas.microsoft.com/office/powerpoint/2010/main" val="3550324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文本占位符 14">
                <a:extLst>
                  <a:ext uri="{FF2B5EF4-FFF2-40B4-BE49-F238E27FC236}">
                    <a16:creationId xmlns:a16="http://schemas.microsoft.com/office/drawing/2014/main" xmlns="" id="{04F3EB24-A76D-46FD-905F-422FF60FF336}"/>
                  </a:ext>
                </a:extLst>
              </p:cNvPr>
              <p:cNvSpPr>
                <a:spLocks noGrp="1"/>
              </p:cNvSpPr>
              <p:nvPr>
                <p:ph type="body" sz="quarter" idx="10"/>
              </p:nvPr>
            </p:nvSpPr>
            <p:spPr/>
            <p:txBody>
              <a:bodyPr/>
              <a:lstStyle/>
              <a:p>
                <a:r>
                  <a:rPr lang="en-US" sz="1600" dirty="0" smtClean="0"/>
                  <a:t>OSPF uses costs as route metric values. Each OSPF-enabled interface maintains a cost value. Default cost value = </a:t>
                </a:r>
                <a14:m>
                  <m:oMath xmlns:m="http://schemas.openxmlformats.org/officeDocument/2006/math">
                    <m:f>
                      <m:fPr>
                        <m:ctrlPr>
                          <a:rPr lang="en-US" altLang="zh-CN" sz="1600" b="1" i="1" smtClean="0">
                            <a:latin typeface="Cambria Math" panose="02040503050406030204" pitchFamily="18" charset="0"/>
                          </a:rPr>
                        </m:ctrlPr>
                      </m:fPr>
                      <m:num>
                        <m:r>
                          <m:rPr>
                            <m:nor/>
                          </m:rPr>
                          <a:rPr lang="en-US" altLang="zh-CN" sz="1600" b="1" dirty="0"/>
                          <m:t>100 </m:t>
                        </m:r>
                        <m:r>
                          <m:rPr>
                            <m:nor/>
                          </m:rPr>
                          <a:rPr lang="en-US" altLang="zh-CN" sz="1600" b="1" dirty="0"/>
                          <m:t>Mbit</m:t>
                        </m:r>
                        <m:r>
                          <m:rPr>
                            <m:nor/>
                          </m:rPr>
                          <a:rPr lang="en-US" altLang="zh-CN" sz="1600" b="1"/>
                          <m:t>/</m:t>
                        </m:r>
                        <m:r>
                          <m:rPr>
                            <m:nor/>
                          </m:rPr>
                          <a:rPr lang="en-US" altLang="zh-CN" sz="1600" b="1"/>
                          <m:t>s</m:t>
                        </m:r>
                        <m:r>
                          <m:rPr>
                            <m:nor/>
                          </m:rPr>
                          <a:rPr lang="en-US" altLang="zh-CN" sz="1600" b="1"/>
                          <m:t> </m:t>
                        </m:r>
                      </m:num>
                      <m:den>
                        <m:r>
                          <m:rPr>
                            <m:nor/>
                          </m:rPr>
                          <a:rPr lang="en-US" altLang="zh-CN" sz="1600" b="1"/>
                          <m:t>Interface</m:t>
                        </m:r>
                        <m:r>
                          <m:rPr>
                            <m:nor/>
                          </m:rPr>
                          <a:rPr lang="en-US" altLang="zh-CN" sz="1600" b="1"/>
                          <m:t> </m:t>
                        </m:r>
                        <m:r>
                          <m:rPr>
                            <m:nor/>
                          </m:rPr>
                          <a:rPr lang="en-US" altLang="zh-CN" sz="1600" b="1"/>
                          <m:t>bandwidth</m:t>
                        </m:r>
                      </m:den>
                    </m:f>
                  </m:oMath>
                </a14:m>
                <a:r>
                  <a:rPr lang="en-US" sz="1600" dirty="0"/>
                  <a:t> </a:t>
                </a:r>
                <a:r>
                  <a:rPr lang="en-US" sz="1600" dirty="0" smtClean="0"/>
                  <a:t>, </a:t>
                </a:r>
                <a:r>
                  <a:rPr lang="en-US" sz="1600" dirty="0"/>
                  <a:t>where, 100 Mbit/s is the default reference value specified by OSPF and is configurable.</a:t>
                </a:r>
              </a:p>
              <a:p>
                <a:r>
                  <a:rPr lang="en-US" sz="1600" dirty="0"/>
                  <a:t>Generally, </a:t>
                </a:r>
                <a:r>
                  <a:rPr lang="en-US" sz="1600" dirty="0" smtClean="0"/>
                  <a:t>the </a:t>
                </a:r>
                <a:r>
                  <a:rPr lang="en-US" sz="1600" dirty="0"/>
                  <a:t>cost of an OSPF route is the sum of costs of all inbound interfaces along a path from the destination network segment to the local router.</a:t>
                </a:r>
              </a:p>
            </p:txBody>
          </p:sp>
        </mc:Choice>
        <mc:Fallback xmlns="">
          <p:sp>
            <p:nvSpPr>
              <p:cNvPr id="15" name="文本占位符 14">
                <a:extLst>
                  <a:ext uri="{FF2B5EF4-FFF2-40B4-BE49-F238E27FC236}">
                    <a16:creationId xmlns="" xmlns:a16="http://schemas.microsoft.com/office/drawing/2014/main" xmlns:a14="http://schemas.microsoft.com/office/drawing/2010/main" id="{04F3EB24-A76D-46FD-905F-422FF60FF336}"/>
                  </a:ext>
                </a:extLst>
              </p:cNvPr>
              <p:cNvSpPr>
                <a:spLocks noGrp="1" noRot="1" noChangeAspect="1" noMove="1" noResize="1" noEditPoints="1" noAdjustHandles="1" noChangeArrowheads="1" noChangeShapeType="1" noTextEdit="1"/>
              </p:cNvSpPr>
              <p:nvPr>
                <p:ph type="body" sz="quarter" idx="10"/>
              </p:nvPr>
            </p:nvSpPr>
            <p:spPr>
              <a:blipFill rotWithShape="0">
                <a:blip r:embed="rId3"/>
                <a:stretch>
                  <a:fillRect r="-377"/>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smtClean="0">
                <a:sym typeface="Huawei Sans" panose="020C0503030203020204" pitchFamily="34" charset="0"/>
              </a:rPr>
              <a:t>Basic OSPF Concepts: Cost Value</a:t>
            </a:r>
            <a:endParaRPr lang="en-US" dirty="0">
              <a:sym typeface="Huawei Sans" panose="020C0503030203020204" pitchFamily="34" charset="0"/>
            </a:endParaRPr>
          </a:p>
        </p:txBody>
      </p:sp>
      <p:grpSp>
        <p:nvGrpSpPr>
          <p:cNvPr id="2" name="组合 1">
            <a:extLst>
              <a:ext uri="{FF2B5EF4-FFF2-40B4-BE49-F238E27FC236}">
                <a16:creationId xmlns:a16="http://schemas.microsoft.com/office/drawing/2014/main" xmlns="" id="{BDDB8620-4ACA-4E33-8A77-B17779C338C0}"/>
              </a:ext>
            </a:extLst>
          </p:cNvPr>
          <p:cNvGrpSpPr/>
          <p:nvPr/>
        </p:nvGrpSpPr>
        <p:grpSpPr>
          <a:xfrm>
            <a:off x="857839" y="3675657"/>
            <a:ext cx="4846447" cy="1651906"/>
            <a:chOff x="931599" y="3954608"/>
            <a:chExt cx="4846447" cy="1651906"/>
          </a:xfrm>
        </p:grpSpPr>
        <p:pic>
          <p:nvPicPr>
            <p:cNvPr id="5" name="图片 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45765" y="4714161"/>
              <a:ext cx="540000" cy="442800"/>
            </a:xfrm>
            <a:prstGeom prst="rect">
              <a:avLst/>
            </a:prstGeom>
          </p:spPr>
        </p:pic>
        <p:cxnSp>
          <p:nvCxnSpPr>
            <p:cNvPr id="6" name="直接连接符 5"/>
            <p:cNvCxnSpPr>
              <a:cxnSpLocks/>
              <a:stCxn id="5" idx="0"/>
            </p:cNvCxnSpPr>
            <p:nvPr/>
          </p:nvCxnSpPr>
          <p:spPr>
            <a:xfrm flipV="1">
              <a:off x="2715765" y="4043411"/>
              <a:ext cx="0" cy="670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5" idx="3"/>
            </p:cNvCxnSpPr>
            <p:nvPr/>
          </p:nvCxnSpPr>
          <p:spPr>
            <a:xfrm>
              <a:off x="2985765" y="4935561"/>
              <a:ext cx="13678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a:stCxn id="5" idx="1"/>
            </p:cNvCxnSpPr>
            <p:nvPr/>
          </p:nvCxnSpPr>
          <p:spPr>
            <a:xfrm flipH="1">
              <a:off x="1268508" y="4935561"/>
              <a:ext cx="11772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31599" y="5021739"/>
              <a:ext cx="1675811" cy="584775"/>
            </a:xfrm>
            <a:prstGeom prst="rect">
              <a:avLst/>
            </a:prstGeom>
            <a:noFill/>
          </p:spPr>
          <p:txBody>
            <a:bodyPr wrap="square" rtlCol="0">
              <a:noAutofit/>
            </a:bodyPr>
            <a:lstStyle/>
            <a:p>
              <a:pPr algn="r" fontAlgn="ctr"/>
              <a:r>
                <a:rPr lang="en-US" sz="1600" dirty="0">
                  <a:latin typeface="Huawei Sans" panose="020C0503030203020204" pitchFamily="34" charset="0"/>
                </a:rPr>
                <a:t>FE interface</a:t>
              </a:r>
            </a:p>
            <a:p>
              <a:pPr algn="r" fontAlgn="ctr"/>
              <a:r>
                <a:rPr lang="en-US" sz="1600" dirty="0">
                  <a:latin typeface="Huawei Sans" panose="020C0503030203020204" pitchFamily="34" charset="0"/>
                </a:rPr>
                <a:t>Default cost = 1</a:t>
              </a:r>
            </a:p>
          </p:txBody>
        </p:sp>
        <p:sp>
          <p:nvSpPr>
            <p:cNvPr id="17" name="文本框 16"/>
            <p:cNvSpPr txBox="1"/>
            <p:nvPr/>
          </p:nvSpPr>
          <p:spPr>
            <a:xfrm>
              <a:off x="3112476" y="4974000"/>
              <a:ext cx="1849478" cy="584775"/>
            </a:xfrm>
            <a:prstGeom prst="rect">
              <a:avLst/>
            </a:prstGeom>
            <a:noFill/>
          </p:spPr>
          <p:txBody>
            <a:bodyPr wrap="square" rtlCol="0">
              <a:noAutofit/>
            </a:bodyPr>
            <a:lstStyle/>
            <a:p>
              <a:pPr fontAlgn="ctr"/>
              <a:r>
                <a:rPr lang="en-US" sz="1600" dirty="0">
                  <a:latin typeface="Huawei Sans" panose="020C0503030203020204" pitchFamily="34" charset="0"/>
                </a:rPr>
                <a:t>GE interface</a:t>
              </a:r>
            </a:p>
            <a:p>
              <a:pPr fontAlgn="ctr"/>
              <a:r>
                <a:rPr lang="en-US" sz="1600" dirty="0">
                  <a:latin typeface="Huawei Sans" panose="020C0503030203020204" pitchFamily="34" charset="0"/>
                </a:rPr>
                <a:t>Default cost = 1</a:t>
              </a:r>
            </a:p>
          </p:txBody>
        </p:sp>
        <p:sp>
          <p:nvSpPr>
            <p:cNvPr id="18" name="文本框 17"/>
            <p:cNvSpPr txBox="1"/>
            <p:nvPr/>
          </p:nvSpPr>
          <p:spPr>
            <a:xfrm>
              <a:off x="2692907" y="3954608"/>
              <a:ext cx="3085139" cy="464089"/>
            </a:xfrm>
            <a:prstGeom prst="rect">
              <a:avLst/>
            </a:prstGeom>
            <a:noFill/>
          </p:spPr>
          <p:txBody>
            <a:bodyPr wrap="square" rtlCol="0">
              <a:noAutofit/>
            </a:bodyPr>
            <a:lstStyle/>
            <a:p>
              <a:pPr fontAlgn="ctr"/>
              <a:r>
                <a:rPr lang="en-US" sz="1600" dirty="0">
                  <a:latin typeface="Huawei Sans" panose="020C0503030203020204" pitchFamily="34" charset="0"/>
                </a:rPr>
                <a:t>Serial interface (1.544 Mbit/s)</a:t>
              </a:r>
            </a:p>
            <a:p>
              <a:pPr fontAlgn="ctr"/>
              <a:r>
                <a:rPr lang="en-US" sz="1400" dirty="0">
                  <a:latin typeface="Huawei Sans" panose="020C0503030203020204" pitchFamily="34" charset="0"/>
                </a:rPr>
                <a:t>Default cost = 64</a:t>
              </a:r>
            </a:p>
          </p:txBody>
        </p:sp>
      </p:grpSp>
      <p:grpSp>
        <p:nvGrpSpPr>
          <p:cNvPr id="3" name="组合 2">
            <a:extLst>
              <a:ext uri="{FF2B5EF4-FFF2-40B4-BE49-F238E27FC236}">
                <a16:creationId xmlns:a16="http://schemas.microsoft.com/office/drawing/2014/main" xmlns="" id="{AFA6BCE2-3AED-481C-ABFE-CCFF260F8DF0}"/>
              </a:ext>
            </a:extLst>
          </p:cNvPr>
          <p:cNvGrpSpPr/>
          <p:nvPr/>
        </p:nvGrpSpPr>
        <p:grpSpPr>
          <a:xfrm>
            <a:off x="5696840" y="3640270"/>
            <a:ext cx="5257394" cy="1878360"/>
            <a:chOff x="5696840" y="3927484"/>
            <a:chExt cx="5257394" cy="1878360"/>
          </a:xfrm>
        </p:grpSpPr>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513658" y="4898558"/>
              <a:ext cx="540000" cy="442800"/>
            </a:xfrm>
            <a:prstGeom prst="rect">
              <a:avLst/>
            </a:prstGeom>
          </p:spPr>
        </p:pic>
        <p:cxnSp>
          <p:nvCxnSpPr>
            <p:cNvPr id="20" name="直接连接符 19"/>
            <p:cNvCxnSpPr>
              <a:stCxn id="19" idx="3"/>
              <a:endCxn id="21" idx="1"/>
            </p:cNvCxnSpPr>
            <p:nvPr/>
          </p:nvCxnSpPr>
          <p:spPr>
            <a:xfrm>
              <a:off x="9053658"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414234" y="4898558"/>
              <a:ext cx="540000" cy="442800"/>
            </a:xfrm>
            <a:prstGeom prst="rect">
              <a:avLst/>
            </a:prstGeom>
          </p:spPr>
        </p:pic>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13082" y="4898558"/>
              <a:ext cx="540000" cy="442800"/>
            </a:xfrm>
            <a:prstGeom prst="rect">
              <a:avLst/>
            </a:prstGeom>
          </p:spPr>
        </p:pic>
        <p:cxnSp>
          <p:nvCxnSpPr>
            <p:cNvPr id="24" name="直接连接符 23"/>
            <p:cNvCxnSpPr>
              <a:stCxn id="23" idx="3"/>
              <a:endCxn id="19" idx="1"/>
            </p:cNvCxnSpPr>
            <p:nvPr/>
          </p:nvCxnSpPr>
          <p:spPr>
            <a:xfrm>
              <a:off x="7153082"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0"/>
            </p:cNvCxnSpPr>
            <p:nvPr/>
          </p:nvCxnSpPr>
          <p:spPr>
            <a:xfrm flipV="1">
              <a:off x="6883082" y="4337814"/>
              <a:ext cx="0" cy="5607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613082" y="4337814"/>
              <a:ext cx="5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599355" y="5128736"/>
              <a:ext cx="1121643" cy="338554"/>
            </a:xfrm>
            <a:prstGeom prst="rect">
              <a:avLst/>
            </a:prstGeom>
            <a:noFill/>
          </p:spPr>
          <p:txBody>
            <a:bodyPr wrap="square" rtlCol="0">
              <a:noAutofit/>
            </a:bodyPr>
            <a:lstStyle/>
            <a:p>
              <a:pPr fontAlgn="ctr"/>
              <a:r>
                <a:rPr lang="en-US" sz="1600">
                  <a:latin typeface="Huawei Sans" panose="020C0503030203020204" pitchFamily="34" charset="0"/>
                </a:rPr>
                <a:t>Cost = 1</a:t>
              </a:r>
            </a:p>
          </p:txBody>
        </p:sp>
        <p:sp>
          <p:nvSpPr>
            <p:cNvPr id="36" name="文本框 35"/>
            <p:cNvSpPr txBox="1"/>
            <p:nvPr/>
          </p:nvSpPr>
          <p:spPr>
            <a:xfrm>
              <a:off x="9294829" y="5109979"/>
              <a:ext cx="1208877" cy="584775"/>
            </a:xfrm>
            <a:prstGeom prst="rect">
              <a:avLst/>
            </a:prstGeom>
            <a:noFill/>
          </p:spPr>
          <p:txBody>
            <a:bodyPr wrap="square" rtlCol="0">
              <a:noAutofit/>
            </a:bodyPr>
            <a:lstStyle/>
            <a:p>
              <a:pPr fontAlgn="ctr"/>
              <a:r>
                <a:rPr lang="en-US" sz="1600" dirty="0">
                  <a:latin typeface="Huawei Sans" panose="020C0503030203020204" pitchFamily="34" charset="0"/>
                </a:rPr>
                <a:t>Cost = 64</a:t>
              </a:r>
            </a:p>
          </p:txBody>
        </p:sp>
        <p:sp>
          <p:nvSpPr>
            <p:cNvPr id="37" name="文本框 36"/>
            <p:cNvSpPr txBox="1"/>
            <p:nvPr/>
          </p:nvSpPr>
          <p:spPr>
            <a:xfrm>
              <a:off x="5696840" y="4556898"/>
              <a:ext cx="1200085" cy="338554"/>
            </a:xfrm>
            <a:prstGeom prst="rect">
              <a:avLst/>
            </a:prstGeom>
            <a:noFill/>
          </p:spPr>
          <p:txBody>
            <a:bodyPr wrap="square" rtlCol="0">
              <a:noAutofit/>
            </a:bodyPr>
            <a:lstStyle/>
            <a:p>
              <a:pPr fontAlgn="ctr"/>
              <a:r>
                <a:rPr lang="en-US" sz="1600">
                  <a:latin typeface="Huawei Sans" panose="020C0503030203020204" pitchFamily="34" charset="0"/>
                </a:rPr>
                <a:t>Cost = 10</a:t>
              </a:r>
            </a:p>
          </p:txBody>
        </p:sp>
        <p:sp>
          <p:nvSpPr>
            <p:cNvPr id="38" name="文本框 37"/>
            <p:cNvSpPr txBox="1"/>
            <p:nvPr/>
          </p:nvSpPr>
          <p:spPr>
            <a:xfrm>
              <a:off x="6385579" y="3927484"/>
              <a:ext cx="1213776" cy="338554"/>
            </a:xfrm>
            <a:prstGeom prst="rect">
              <a:avLst/>
            </a:prstGeom>
            <a:noFill/>
          </p:spPr>
          <p:txBody>
            <a:bodyPr wrap="square" rtlCol="0">
              <a:noAutofit/>
            </a:bodyPr>
            <a:lstStyle/>
            <a:p>
              <a:pPr fontAlgn="ctr"/>
              <a:r>
                <a:rPr lang="en-US" sz="1600">
                  <a:latin typeface="Huawei Sans" panose="020C0503030203020204" pitchFamily="34" charset="0"/>
                </a:rPr>
                <a:t>1.1.1.0/24</a:t>
              </a:r>
            </a:p>
          </p:txBody>
        </p:sp>
        <p:sp>
          <p:nvSpPr>
            <p:cNvPr id="39" name="文本框 38"/>
            <p:cNvSpPr txBox="1"/>
            <p:nvPr/>
          </p:nvSpPr>
          <p:spPr>
            <a:xfrm>
              <a:off x="6613082" y="5467290"/>
              <a:ext cx="540000" cy="338554"/>
            </a:xfrm>
            <a:prstGeom prst="rect">
              <a:avLst/>
            </a:prstGeom>
            <a:noFill/>
          </p:spPr>
          <p:txBody>
            <a:bodyPr wrap="square" rtlCol="0">
              <a:noAutofit/>
            </a:bodyPr>
            <a:lstStyle/>
            <a:p>
              <a:pPr fontAlgn="ctr"/>
              <a:r>
                <a:rPr lang="en-US" sz="1600" b="1">
                  <a:latin typeface="Huawei Sans" panose="020C0503030203020204" pitchFamily="34" charset="0"/>
                </a:rPr>
                <a:t>R1</a:t>
              </a:r>
            </a:p>
          </p:txBody>
        </p:sp>
        <p:sp>
          <p:nvSpPr>
            <p:cNvPr id="40" name="文本框 39"/>
            <p:cNvSpPr txBox="1"/>
            <p:nvPr/>
          </p:nvSpPr>
          <p:spPr>
            <a:xfrm>
              <a:off x="8501244" y="5467290"/>
              <a:ext cx="540000" cy="338554"/>
            </a:xfrm>
            <a:prstGeom prst="rect">
              <a:avLst/>
            </a:prstGeom>
            <a:noFill/>
          </p:spPr>
          <p:txBody>
            <a:bodyPr wrap="square" rtlCol="0">
              <a:noAutofit/>
            </a:bodyPr>
            <a:lstStyle/>
            <a:p>
              <a:pPr fontAlgn="ctr"/>
              <a:r>
                <a:rPr lang="en-US" sz="1600" b="1">
                  <a:latin typeface="Huawei Sans" panose="020C0503030203020204" pitchFamily="34" charset="0"/>
                </a:rPr>
                <a:t>R2</a:t>
              </a:r>
            </a:p>
          </p:txBody>
        </p:sp>
        <p:sp>
          <p:nvSpPr>
            <p:cNvPr id="41" name="文本框 40"/>
            <p:cNvSpPr txBox="1"/>
            <p:nvPr/>
          </p:nvSpPr>
          <p:spPr>
            <a:xfrm>
              <a:off x="10414234" y="5467290"/>
              <a:ext cx="540000" cy="338554"/>
            </a:xfrm>
            <a:prstGeom prst="rect">
              <a:avLst/>
            </a:prstGeom>
            <a:noFill/>
          </p:spPr>
          <p:txBody>
            <a:bodyPr wrap="square" rtlCol="0">
              <a:noAutofit/>
            </a:bodyPr>
            <a:lstStyle/>
            <a:p>
              <a:pPr fontAlgn="ctr"/>
              <a:r>
                <a:rPr lang="en-US" sz="1600" b="1">
                  <a:latin typeface="Huawei Sans" panose="020C0503030203020204" pitchFamily="34" charset="0"/>
                </a:rPr>
                <a:t>R3</a:t>
              </a:r>
            </a:p>
          </p:txBody>
        </p:sp>
      </p:grpSp>
      <p:sp>
        <p:nvSpPr>
          <p:cNvPr id="42" name="文本框 41"/>
          <p:cNvSpPr txBox="1"/>
          <p:nvPr/>
        </p:nvSpPr>
        <p:spPr>
          <a:xfrm>
            <a:off x="5696840" y="5691375"/>
            <a:ext cx="6030037" cy="683264"/>
          </a:xfrm>
          <a:prstGeom prst="rect">
            <a:avLst/>
          </a:prstGeom>
          <a:noFill/>
        </p:spPr>
        <p:txBody>
          <a:bodyPr wrap="square" rtlCol="0">
            <a:noAutofit/>
          </a:bodyPr>
          <a:lstStyle/>
          <a:p>
            <a:pPr marL="285750" indent="-285750" fontAlgn="ctr">
              <a:lnSpc>
                <a:spcPct val="120000"/>
              </a:lnSpc>
              <a:buFont typeface="Arial" panose="020B0604020202020204" pitchFamily="34" charset="0"/>
              <a:buChar char="•"/>
            </a:pPr>
            <a:r>
              <a:rPr lang="en-US" sz="1600" dirty="0">
                <a:solidFill>
                  <a:schemeClr val="accent4">
                    <a:lumMod val="50000"/>
                  </a:schemeClr>
                </a:solidFill>
                <a:latin typeface="Huawei Sans" panose="020C0503030203020204" pitchFamily="34" charset="0"/>
              </a:rPr>
              <a:t>In the routing table of R3, the cost of the OSPF route to 1.1.1.0/24 is 75 (10 + 1 + 64).</a:t>
            </a:r>
          </a:p>
        </p:txBody>
      </p:sp>
      <p:sp>
        <p:nvSpPr>
          <p:cNvPr id="34" name="圆角矩形 75">
            <a:extLst>
              <a:ext uri="{FF2B5EF4-FFF2-40B4-BE49-F238E27FC236}">
                <a16:creationId xmlns:a16="http://schemas.microsoft.com/office/drawing/2014/main" xmlns="" id="{9B11247C-FB39-4F9E-8DA0-30663602B126}"/>
              </a:ext>
            </a:extLst>
          </p:cNvPr>
          <p:cNvSpPr/>
          <p:nvPr/>
        </p:nvSpPr>
        <p:spPr>
          <a:xfrm>
            <a:off x="547543" y="3019252"/>
            <a:ext cx="5001043"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rPr>
              <a:t>Cost Value of an OSPF Interface</a:t>
            </a:r>
          </a:p>
        </p:txBody>
      </p:sp>
      <p:sp>
        <p:nvSpPr>
          <p:cNvPr id="43" name="圆角矩形 75">
            <a:extLst>
              <a:ext uri="{FF2B5EF4-FFF2-40B4-BE49-F238E27FC236}">
                <a16:creationId xmlns:a16="http://schemas.microsoft.com/office/drawing/2014/main" xmlns="" id="{21118F0F-91DD-469C-8C32-BB12A8BBE027}"/>
              </a:ext>
            </a:extLst>
          </p:cNvPr>
          <p:cNvSpPr/>
          <p:nvPr/>
        </p:nvSpPr>
        <p:spPr>
          <a:xfrm>
            <a:off x="547543" y="3398131"/>
            <a:ext cx="5001043"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26" name="文本框 25">
            <a:extLst>
              <a:ext uri="{FF2B5EF4-FFF2-40B4-BE49-F238E27FC236}">
                <a16:creationId xmlns:a16="http://schemas.microsoft.com/office/drawing/2014/main" xmlns="" id="{93108D94-D5DC-4F15-A797-5F0318066D80}"/>
              </a:ext>
            </a:extLst>
          </p:cNvPr>
          <p:cNvSpPr txBox="1"/>
          <p:nvPr/>
        </p:nvSpPr>
        <p:spPr>
          <a:xfrm>
            <a:off x="630262" y="5770427"/>
            <a:ext cx="4532458" cy="584775"/>
          </a:xfrm>
          <a:prstGeom prst="rect">
            <a:avLst/>
          </a:prstGeom>
          <a:noFill/>
        </p:spPr>
        <p:txBody>
          <a:bodyPr wrap="square" rtlCol="0">
            <a:noAutofit/>
          </a:bodyPr>
          <a:lstStyle/>
          <a:p>
            <a:pPr marL="285750" indent="-285750" fontAlgn="ctr">
              <a:buFont typeface="Arial" panose="020B0604020202020204" pitchFamily="34" charset="0"/>
              <a:buChar char="•"/>
            </a:pPr>
            <a:r>
              <a:rPr lang="en-US" sz="1600" dirty="0">
                <a:solidFill>
                  <a:schemeClr val="accent4">
                    <a:lumMod val="50000"/>
                  </a:schemeClr>
                </a:solidFill>
                <a:latin typeface="Huawei Sans" panose="020C0503030203020204" pitchFamily="34" charset="0"/>
              </a:rPr>
              <a:t>Each OSPF interface has a specific cost because of the particular bandwidth value.</a:t>
            </a:r>
          </a:p>
        </p:txBody>
      </p:sp>
      <p:sp>
        <p:nvSpPr>
          <p:cNvPr id="44" name="圆角矩形 75">
            <a:extLst>
              <a:ext uri="{FF2B5EF4-FFF2-40B4-BE49-F238E27FC236}">
                <a16:creationId xmlns:a16="http://schemas.microsoft.com/office/drawing/2014/main" xmlns="" id="{1E00CF92-6AD9-4FD2-9BD0-5FAA775F2D69}"/>
              </a:ext>
            </a:extLst>
          </p:cNvPr>
          <p:cNvSpPr/>
          <p:nvPr/>
        </p:nvSpPr>
        <p:spPr>
          <a:xfrm>
            <a:off x="5626965" y="3398131"/>
            <a:ext cx="6117536"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45" name="圆角矩形 75">
            <a:extLst>
              <a:ext uri="{FF2B5EF4-FFF2-40B4-BE49-F238E27FC236}">
                <a16:creationId xmlns:a16="http://schemas.microsoft.com/office/drawing/2014/main" xmlns="" id="{D8600540-8155-41B1-963C-1DA2F0E32DA5}"/>
              </a:ext>
            </a:extLst>
          </p:cNvPr>
          <p:cNvSpPr/>
          <p:nvPr/>
        </p:nvSpPr>
        <p:spPr>
          <a:xfrm>
            <a:off x="5626965" y="3019252"/>
            <a:ext cx="6117536"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a:solidFill>
                  <a:prstClr val="white"/>
                </a:solidFill>
                <a:latin typeface="Huawei Sans" panose="020C0503030203020204" pitchFamily="34" charset="0"/>
                <a:ea typeface="方正兰亭黑简体" panose="02000000000000000000" pitchFamily="2" charset="-122"/>
              </a:rPr>
              <a:t>Accumulated Costs on an OSPF Path</a:t>
            </a:r>
          </a:p>
        </p:txBody>
      </p:sp>
      <p:sp>
        <p:nvSpPr>
          <p:cNvPr id="46" name="燕尾形 25">
            <a:extLst>
              <a:ext uri="{FF2B5EF4-FFF2-40B4-BE49-F238E27FC236}">
                <a16:creationId xmlns:a16="http://schemas.microsoft.com/office/drawing/2014/main" xmlns="" id="{F309B534-FABC-480D-8ACA-8E2C3F0A689E}"/>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Area</a:t>
            </a:r>
          </a:p>
        </p:txBody>
      </p:sp>
      <p:sp>
        <p:nvSpPr>
          <p:cNvPr id="47" name="燕尾形 26">
            <a:extLst>
              <a:ext uri="{FF2B5EF4-FFF2-40B4-BE49-F238E27FC236}">
                <a16:creationId xmlns:a16="http://schemas.microsoft.com/office/drawing/2014/main" xmlns="" id="{951FCD7B-F577-423B-B9B2-075071DAC48A}"/>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800">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48" name="燕尾形 27">
            <a:extLst>
              <a:ext uri="{FF2B5EF4-FFF2-40B4-BE49-F238E27FC236}">
                <a16:creationId xmlns:a16="http://schemas.microsoft.com/office/drawing/2014/main" xmlns="" id="{B3038597-5C5B-41AE-9F89-D48BEC2B16A9}"/>
              </a:ext>
            </a:extLst>
          </p:cNvPr>
          <p:cNvSpPr/>
          <p:nvPr/>
        </p:nvSpPr>
        <p:spPr bwMode="auto">
          <a:xfrm>
            <a:off x="11192496"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Cost Value</a:t>
            </a:r>
          </a:p>
        </p:txBody>
      </p:sp>
    </p:spTree>
    <p:extLst>
      <p:ext uri="{BB962C8B-B14F-4D97-AF65-F5344CB8AC3E}">
        <p14:creationId xmlns:p14="http://schemas.microsoft.com/office/powerpoint/2010/main" val="3978167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0F507854-3098-49B0-AECD-829E218DFB5E}"/>
              </a:ext>
            </a:extLst>
          </p:cNvPr>
          <p:cNvSpPr>
            <a:spLocks noGrp="1"/>
          </p:cNvSpPr>
          <p:nvPr>
            <p:ph type="body" sz="quarter" idx="10"/>
          </p:nvPr>
        </p:nvSpPr>
        <p:spPr/>
        <p:txBody>
          <a:bodyPr/>
          <a:lstStyle/>
          <a:p>
            <a:r>
              <a:rPr lang="en-US" smtClean="0"/>
              <a:t>There are five types of OSPF protocol packets and implement different functions in interaction between OSPF routers.</a:t>
            </a:r>
          </a:p>
          <a:p>
            <a:endParaRPr lang="zh-CN" altLang="en-US" dirty="0"/>
          </a:p>
        </p:txBody>
      </p:sp>
      <p:sp>
        <p:nvSpPr>
          <p:cNvPr id="4" name="标题 3"/>
          <p:cNvSpPr>
            <a:spLocks noGrp="1"/>
          </p:cNvSpPr>
          <p:nvPr>
            <p:ph type="title"/>
          </p:nvPr>
        </p:nvSpPr>
        <p:spPr/>
        <p:txBody>
          <a:bodyPr/>
          <a:lstStyle/>
          <a:p>
            <a:r>
              <a:rPr lang="en-US" smtClean="0"/>
              <a:t>OSPF Packet Types</a:t>
            </a:r>
            <a:endParaRPr lang="en-US"/>
          </a:p>
        </p:txBody>
      </p:sp>
      <p:graphicFrame>
        <p:nvGraphicFramePr>
          <p:cNvPr id="5" name="表格 4"/>
          <p:cNvGraphicFramePr>
            <a:graphicFrameLocks noGrp="1"/>
          </p:cNvGraphicFramePr>
          <p:nvPr>
            <p:extLst/>
          </p:nvPr>
        </p:nvGraphicFramePr>
        <p:xfrm>
          <a:off x="851425" y="2398223"/>
          <a:ext cx="9683489" cy="3678327"/>
        </p:xfrm>
        <a:graphic>
          <a:graphicData uri="http://schemas.openxmlformats.org/drawingml/2006/table">
            <a:tbl>
              <a:tblPr/>
              <a:tblGrid>
                <a:gridCol w="2804584">
                  <a:extLst>
                    <a:ext uri="{9D8B030D-6E8A-4147-A177-3AD203B41FA5}">
                      <a16:colId xmlns:a16="http://schemas.microsoft.com/office/drawing/2014/main" xmlns="" val="20001"/>
                    </a:ext>
                  </a:extLst>
                </a:gridCol>
                <a:gridCol w="6878905">
                  <a:extLst>
                    <a:ext uri="{9D8B030D-6E8A-4147-A177-3AD203B41FA5}">
                      <a16:colId xmlns:a16="http://schemas.microsoft.com/office/drawing/2014/main" xmlns="" val="20002"/>
                    </a:ext>
                  </a:extLst>
                </a:gridCol>
              </a:tblGrid>
              <a:tr h="403692">
                <a:tc>
                  <a:txBody>
                    <a:bodyPr/>
                    <a:lstStyle/>
                    <a:p>
                      <a:pPr algn="ctr" fontAlgn="ctr"/>
                      <a:r>
                        <a:rPr lang="en-US" sz="1600" b="1" dirty="0">
                          <a:solidFill>
                            <a:schemeClr val="bg1"/>
                          </a:solidFill>
                          <a:latin typeface="Huawei Sans" panose="020C0503030203020204" pitchFamily="34" charset="0"/>
                        </a:rPr>
                        <a:t>Packet Name</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lang="en-US" sz="1600" b="1">
                          <a:solidFill>
                            <a:schemeClr val="bg1"/>
                          </a:solidFill>
                          <a:latin typeface="Huawei Sans" panose="020C0503030203020204" pitchFamily="34" charset="0"/>
                        </a:rPr>
                        <a:t>Function</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707979">
                <a:tc>
                  <a:txBody>
                    <a:bodyPr/>
                    <a:lstStyle/>
                    <a:p>
                      <a:pPr algn="ctr" fontAlgn="ctr"/>
                      <a:r>
                        <a:rPr lang="en-US" sz="1600">
                          <a:latin typeface="Huawei Sans" panose="020C0503030203020204" pitchFamily="34" charset="0"/>
                          <a:ea typeface="+mn-ea"/>
                        </a:rPr>
                        <a:t>Hello</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ctr"/>
                      <a:r>
                        <a:rPr lang="en-US" sz="1600" dirty="0">
                          <a:latin typeface="Huawei Sans" panose="020C0503030203020204" pitchFamily="34" charset="0"/>
                        </a:rPr>
                        <a:t>Is periodically sent to discover and maintain OSPF neighbor relationships.</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641664">
                <a:tc>
                  <a:txBody>
                    <a:bodyPr/>
                    <a:lstStyle/>
                    <a:p>
                      <a:pPr algn="ctr" fontAlgn="ctr"/>
                      <a:r>
                        <a:rPr lang="en-US" sz="1600" dirty="0">
                          <a:latin typeface="Huawei Sans" panose="020C0503030203020204" pitchFamily="34" charset="0"/>
                          <a:ea typeface="+mn-ea"/>
                        </a:rPr>
                        <a:t>Database Description</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ctr"/>
                      <a:r>
                        <a:rPr lang="en-US" sz="1600" dirty="0">
                          <a:latin typeface="Huawei Sans" panose="020C0503030203020204" pitchFamily="34" charset="0"/>
                        </a:rPr>
                        <a:t>Describes the summary of the local LSDB, which is used to synchronize the LSDBs of two devices.</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5"/>
                  </a:ext>
                </a:extLst>
              </a:tr>
              <a:tr h="641664">
                <a:tc>
                  <a:txBody>
                    <a:bodyPr/>
                    <a:lstStyle/>
                    <a:p>
                      <a:pPr algn="ctr" fontAlgn="ctr"/>
                      <a:r>
                        <a:rPr lang="en-US" sz="1600">
                          <a:latin typeface="Huawei Sans" panose="020C0503030203020204" pitchFamily="34" charset="0"/>
                        </a:rPr>
                        <a:t>Link</a:t>
                      </a:r>
                      <a:r>
                        <a:rPr lang="en-US" sz="1600" baseline="0">
                          <a:latin typeface="Huawei Sans" panose="020C0503030203020204" pitchFamily="34" charset="0"/>
                        </a:rPr>
                        <a:t> State Request</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ctr"/>
                      <a:r>
                        <a:rPr lang="en-US" sz="1600" dirty="0">
                          <a:latin typeface="Huawei Sans" panose="020C0503030203020204" pitchFamily="34" charset="0"/>
                        </a:rPr>
                        <a:t>Requests a needed LSA from a neighbor. LSRs are sent </a:t>
                      </a:r>
                      <a:r>
                        <a:rPr lang="en-US" altLang="zh-CN" sz="1600" dirty="0">
                          <a:latin typeface="Huawei Sans" panose="020C0503030203020204" pitchFamily="34" charset="0"/>
                        </a:rPr>
                        <a:t>only </a:t>
                      </a:r>
                      <a:r>
                        <a:rPr lang="en-US" sz="1600" dirty="0">
                          <a:latin typeface="Huawei Sans" panose="020C0503030203020204" pitchFamily="34" charset="0"/>
                        </a:rPr>
                        <a:t>after DD packets have been successfully exchanged.</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7"/>
                  </a:ext>
                </a:extLst>
              </a:tr>
              <a:tr h="641664">
                <a:tc>
                  <a:txBody>
                    <a:bodyPr/>
                    <a:lstStyle/>
                    <a:p>
                      <a:pPr algn="ctr" fontAlgn="ctr"/>
                      <a:r>
                        <a:rPr lang="en-US" sz="1600">
                          <a:latin typeface="Huawei Sans" panose="020C0503030203020204" pitchFamily="34" charset="0"/>
                        </a:rPr>
                        <a:t>Link State</a:t>
                      </a:r>
                      <a:r>
                        <a:rPr lang="en-US" sz="1600" baseline="0">
                          <a:latin typeface="Huawei Sans" panose="020C0503030203020204" pitchFamily="34" charset="0"/>
                        </a:rPr>
                        <a:t> Update</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ctr"/>
                      <a:r>
                        <a:rPr lang="en-US" sz="1600">
                          <a:latin typeface="Huawei Sans" panose="020C0503030203020204" pitchFamily="34" charset="0"/>
                        </a:rPr>
                        <a:t>Is sent to advertise a requested LSA to a neighbor.</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9"/>
                  </a:ext>
                </a:extLst>
              </a:tr>
              <a:tr h="641664">
                <a:tc>
                  <a:txBody>
                    <a:bodyPr/>
                    <a:lstStyle/>
                    <a:p>
                      <a:pPr algn="ctr" fontAlgn="ctr"/>
                      <a:r>
                        <a:rPr lang="en-US" sz="1600" dirty="0">
                          <a:latin typeface="Huawei Sans" panose="020C0503030203020204" pitchFamily="34" charset="0"/>
                        </a:rPr>
                        <a:t>Link State ACK</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fontAlgn="ctr"/>
                      <a:r>
                        <a:rPr lang="en-US" sz="1600" dirty="0">
                          <a:latin typeface="Huawei Sans" panose="020C0503030203020204" pitchFamily="34" charset="0"/>
                        </a:rPr>
                        <a:t>Is used to acknowledge the receipt of an LSA.</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21380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smtClean="0"/>
              <a:t>OSPF Basics</a:t>
            </a:r>
            <a:endParaRPr 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242851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1877" y="1242453"/>
            <a:ext cx="11306175" cy="1893153"/>
          </a:xfrm>
        </p:spPr>
        <p:txBody>
          <a:bodyPr/>
          <a:lstStyle/>
          <a:p>
            <a:pPr>
              <a:lnSpc>
                <a:spcPct val="130000"/>
              </a:lnSpc>
              <a:spcBef>
                <a:spcPts val="0"/>
              </a:spcBef>
            </a:pPr>
            <a:r>
              <a:rPr lang="en-US" altLang="zh-CN" sz="1600" smtClean="0"/>
              <a:t>OSPF provides entries in three important tables: OSPF neighbor table, LSDB table, and OSPF routing table. For the OSPF neighbor table, you need to know:</a:t>
            </a:r>
          </a:p>
          <a:p>
            <a:pPr marL="654050" lvl="1" indent="-339725">
              <a:lnSpc>
                <a:spcPct val="130000"/>
              </a:lnSpc>
              <a:spcBef>
                <a:spcPts val="0"/>
              </a:spcBef>
            </a:pPr>
            <a:r>
              <a:rPr lang="en-US" altLang="zh-CN" sz="1600" smtClean="0"/>
              <a:t>Before OSPF transmits link status information, OSPF neighbor relationships must be established.</a:t>
            </a:r>
          </a:p>
          <a:p>
            <a:pPr marL="654050" lvl="1" indent="-339725">
              <a:lnSpc>
                <a:spcPct val="130000"/>
              </a:lnSpc>
              <a:spcBef>
                <a:spcPts val="0"/>
              </a:spcBef>
            </a:pPr>
            <a:r>
              <a:rPr lang="en-US" altLang="zh-CN" sz="1600" smtClean="0"/>
              <a:t>OSPF neighbor relationships are established by exchanging Hello packets.</a:t>
            </a:r>
          </a:p>
          <a:p>
            <a:pPr marL="654050" lvl="1" indent="-339725">
              <a:lnSpc>
                <a:spcPct val="130000"/>
              </a:lnSpc>
              <a:spcBef>
                <a:spcPts val="0"/>
              </a:spcBef>
            </a:pPr>
            <a:r>
              <a:rPr lang="en-US" altLang="zh-CN" sz="1600" smtClean="0"/>
              <a:t>The OSPF neighbor table describes the status of the neighbor relationship between OSPF routers. You can run the </a:t>
            </a:r>
            <a:r>
              <a:rPr lang="en-US" altLang="zh-CN" sz="1600" b="1" smtClean="0"/>
              <a:t>display ospf peer</a:t>
            </a:r>
            <a:r>
              <a:rPr lang="en-US" altLang="zh-CN" sz="1600" smtClean="0"/>
              <a:t> command to view status information.</a:t>
            </a:r>
            <a:endParaRPr lang="en-US" altLang="zh-CN" sz="1600"/>
          </a:p>
        </p:txBody>
      </p:sp>
      <p:sp>
        <p:nvSpPr>
          <p:cNvPr id="4" name="标题 3"/>
          <p:cNvSpPr>
            <a:spLocks noGrp="1"/>
          </p:cNvSpPr>
          <p:nvPr>
            <p:ph type="title"/>
          </p:nvPr>
        </p:nvSpPr>
        <p:spPr/>
        <p:txBody>
          <a:bodyPr/>
          <a:lstStyle/>
          <a:p>
            <a:r>
              <a:rPr lang="en-US" smtClean="0"/>
              <a:t>Three Types of OSPF Entries - Entries in the Neighbor Table</a:t>
            </a:r>
            <a:endParaRPr lang="en-US" dirty="0"/>
          </a:p>
        </p:txBody>
      </p:sp>
      <p:sp>
        <p:nvSpPr>
          <p:cNvPr id="7" name="圆角矩形 6"/>
          <p:cNvSpPr/>
          <p:nvPr/>
        </p:nvSpPr>
        <p:spPr>
          <a:xfrm>
            <a:off x="1225025" y="3724875"/>
            <a:ext cx="2182577" cy="326291"/>
          </a:xfrm>
          <a:prstGeom prst="roundRect">
            <a:avLst>
              <a:gd name="adj" fmla="val 2303"/>
            </a:avLst>
          </a:prstGeom>
          <a:solidFill>
            <a:srgbClr val="F4FBFE"/>
          </a:solidFill>
          <a:ln>
            <a:solidFill>
              <a:srgbClr val="99DFF9"/>
            </a:solidFill>
          </a:ln>
        </p:spPr>
        <p:txBody>
          <a:bodyPr wrap="square" rtlCol="0">
            <a:noAutofit/>
          </a:bodyPr>
          <a:lstStyle/>
          <a:p>
            <a:pPr fontAlgn="ctr"/>
            <a:r>
              <a:rPr lang="en-US"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[R1]display ospf peer</a:t>
            </a:r>
          </a:p>
        </p:txBody>
      </p:sp>
      <p:sp>
        <p:nvSpPr>
          <p:cNvPr id="11" name="文本框 10"/>
          <p:cNvSpPr txBox="1"/>
          <p:nvPr/>
        </p:nvSpPr>
        <p:spPr>
          <a:xfrm>
            <a:off x="6196772" y="3546947"/>
            <a:ext cx="5486796" cy="2601211"/>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lnSpc>
                <a:spcPct val="100000"/>
              </a:lnSpc>
            </a:pPr>
            <a:r>
              <a:rPr lang="en-US" dirty="0">
                <a:solidFill>
                  <a:srgbClr val="EC7061"/>
                </a:solidFill>
                <a:latin typeface="Huawei Sans" panose="020C0503030203020204" pitchFamily="34" charset="0"/>
              </a:rPr>
              <a:t>&lt;R1&gt; display </a:t>
            </a:r>
            <a:r>
              <a:rPr lang="en-US" dirty="0" err="1">
                <a:solidFill>
                  <a:srgbClr val="EC7061"/>
                </a:solidFill>
                <a:latin typeface="Huawei Sans" panose="020C0503030203020204" pitchFamily="34" charset="0"/>
              </a:rPr>
              <a:t>ospf</a:t>
            </a:r>
            <a:r>
              <a:rPr lang="en-US" dirty="0">
                <a:solidFill>
                  <a:srgbClr val="EC7061"/>
                </a:solidFill>
                <a:latin typeface="Huawei Sans" panose="020C0503030203020204" pitchFamily="34" charset="0"/>
              </a:rPr>
              <a:t> peer   </a:t>
            </a:r>
          </a:p>
          <a:p>
            <a:pPr fontAlgn="ctr">
              <a:lnSpc>
                <a:spcPct val="100000"/>
              </a:lnSpc>
            </a:pPr>
            <a:r>
              <a:rPr lang="en-US" dirty="0">
                <a:latin typeface="Huawei Sans" panose="020C0503030203020204" pitchFamily="34" charset="0"/>
              </a:rPr>
              <a:t>    OSPF Process 1 with Router ID 1.1.1.1           </a:t>
            </a:r>
          </a:p>
          <a:p>
            <a:pPr fontAlgn="ctr">
              <a:lnSpc>
                <a:spcPct val="100000"/>
              </a:lnSpc>
            </a:pPr>
            <a:r>
              <a:rPr lang="en-US" dirty="0">
                <a:latin typeface="Huawei Sans" panose="020C0503030203020204" pitchFamily="34" charset="0"/>
              </a:rPr>
              <a:t>                       Neighbors </a:t>
            </a:r>
          </a:p>
          <a:p>
            <a:pPr fontAlgn="ctr">
              <a:lnSpc>
                <a:spcPct val="100000"/>
              </a:lnSpc>
            </a:pPr>
            <a:r>
              <a:rPr lang="en-US" dirty="0">
                <a:latin typeface="Huawei Sans" panose="020C0503030203020204" pitchFamily="34" charset="0"/>
              </a:rPr>
              <a:t>Area 0.0.0.0 interface 10.1.1.1(GigabitEthernet1/0/0)'s neighbors </a:t>
            </a:r>
          </a:p>
          <a:p>
            <a:pPr fontAlgn="ctr">
              <a:lnSpc>
                <a:spcPct val="100000"/>
              </a:lnSpc>
            </a:pPr>
            <a:r>
              <a:rPr lang="en-US" dirty="0">
                <a:solidFill>
                  <a:srgbClr val="EC7061"/>
                </a:solidFill>
                <a:latin typeface="Huawei Sans" panose="020C0503030203020204" pitchFamily="34" charset="0"/>
              </a:rPr>
              <a:t>Router ID:  2.2.2.2    Address:  10.1.1.2    </a:t>
            </a:r>
            <a:r>
              <a:rPr lang="en-US" dirty="0">
                <a:latin typeface="Huawei Sans" panose="020C0503030203020204" pitchFamily="34" charset="0"/>
              </a:rPr>
              <a:t>GR State: Normal  </a:t>
            </a:r>
          </a:p>
          <a:p>
            <a:pPr fontAlgn="ctr">
              <a:lnSpc>
                <a:spcPct val="100000"/>
              </a:lnSpc>
            </a:pPr>
            <a:r>
              <a:rPr lang="en-US" dirty="0">
                <a:solidFill>
                  <a:srgbClr val="EC7061"/>
                </a:solidFill>
                <a:latin typeface="Huawei Sans" panose="020C0503030203020204" pitchFamily="34" charset="0"/>
              </a:rPr>
              <a:t>    </a:t>
            </a:r>
            <a:r>
              <a:rPr lang="en-US" dirty="0">
                <a:solidFill>
                  <a:schemeClr val="tx1"/>
                </a:solidFill>
                <a:latin typeface="Huawei Sans" panose="020C0503030203020204" pitchFamily="34" charset="0"/>
              </a:rPr>
              <a:t>State: Full  </a:t>
            </a:r>
            <a:r>
              <a:rPr lang="en-US" dirty="0" err="1">
                <a:solidFill>
                  <a:schemeClr val="tx1"/>
                </a:solidFill>
                <a:latin typeface="Huawei Sans" panose="020C0503030203020204" pitchFamily="34" charset="0"/>
              </a:rPr>
              <a:t>Mode:Nbr</a:t>
            </a:r>
            <a:r>
              <a:rPr lang="en-US" dirty="0">
                <a:solidFill>
                  <a:schemeClr val="tx1"/>
                </a:solidFill>
                <a:latin typeface="Huawei Sans" panose="020C0503030203020204" pitchFamily="34" charset="0"/>
              </a:rPr>
              <a:t> is  Master  Priority: 1   </a:t>
            </a:r>
          </a:p>
          <a:p>
            <a:pPr fontAlgn="ctr">
              <a:lnSpc>
                <a:spcPct val="100000"/>
              </a:lnSpc>
            </a:pPr>
            <a:r>
              <a:rPr lang="en-US" dirty="0">
                <a:solidFill>
                  <a:schemeClr val="tx1"/>
                </a:solidFill>
                <a:latin typeface="Huawei Sans" panose="020C0503030203020204" pitchFamily="34" charset="0"/>
              </a:rPr>
              <a:t>    DR:  10.1.1.1  </a:t>
            </a:r>
            <a:r>
              <a:rPr lang="en-US" dirty="0">
                <a:latin typeface="Huawei Sans" panose="020C0503030203020204" pitchFamily="34" charset="0"/>
              </a:rPr>
              <a:t>BDR: 10.1.1.2   MTU: 0   </a:t>
            </a:r>
          </a:p>
          <a:p>
            <a:pPr fontAlgn="ctr">
              <a:lnSpc>
                <a:spcPct val="100000"/>
              </a:lnSpc>
            </a:pPr>
            <a:r>
              <a:rPr lang="en-US" dirty="0">
                <a:latin typeface="Huawei Sans" panose="020C0503030203020204" pitchFamily="34" charset="0"/>
              </a:rPr>
              <a:t>    Dead timer due in 35  sec   </a:t>
            </a:r>
          </a:p>
          <a:p>
            <a:pPr fontAlgn="ctr">
              <a:lnSpc>
                <a:spcPct val="100000"/>
              </a:lnSpc>
            </a:pPr>
            <a:r>
              <a:rPr lang="en-US" dirty="0">
                <a:latin typeface="Huawei Sans" panose="020C0503030203020204" pitchFamily="34" charset="0"/>
              </a:rPr>
              <a:t>    </a:t>
            </a:r>
            <a:r>
              <a:rPr lang="en-US" dirty="0" err="1">
                <a:latin typeface="Huawei Sans" panose="020C0503030203020204" pitchFamily="34" charset="0"/>
              </a:rPr>
              <a:t>Retrans</a:t>
            </a:r>
            <a:r>
              <a:rPr lang="en-US" dirty="0">
                <a:latin typeface="Huawei Sans" panose="020C0503030203020204" pitchFamily="34" charset="0"/>
              </a:rPr>
              <a:t> timer interval: 5   </a:t>
            </a:r>
          </a:p>
          <a:p>
            <a:pPr fontAlgn="ctr">
              <a:lnSpc>
                <a:spcPct val="100000"/>
              </a:lnSpc>
            </a:pPr>
            <a:r>
              <a:rPr lang="en-US" dirty="0">
                <a:latin typeface="Huawei Sans" panose="020C0503030203020204" pitchFamily="34" charset="0"/>
              </a:rPr>
              <a:t>    Neighbor is up for 00:00:05   </a:t>
            </a:r>
          </a:p>
          <a:p>
            <a:pPr fontAlgn="ctr">
              <a:lnSpc>
                <a:spcPct val="100000"/>
              </a:lnSpc>
            </a:pPr>
            <a:r>
              <a:rPr lang="en-US" dirty="0">
                <a:latin typeface="Huawei Sans" panose="020C0503030203020204" pitchFamily="34" charset="0"/>
              </a:rPr>
              <a:t>    Authentication Sequence: [ 0 ]</a:t>
            </a:r>
          </a:p>
        </p:txBody>
      </p:sp>
      <p:cxnSp>
        <p:nvCxnSpPr>
          <p:cNvPr id="19" name="直接连接符 18"/>
          <p:cNvCxnSpPr>
            <a:cxnSpLocks/>
            <a:stCxn id="18" idx="1"/>
            <a:endCxn id="5"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xmlns="" id="{5DD6E3EE-74E8-47A9-A8BC-997F1796FDD8}"/>
              </a:ext>
            </a:extLst>
          </p:cNvPr>
          <p:cNvGrpSpPr/>
          <p:nvPr/>
        </p:nvGrpSpPr>
        <p:grpSpPr>
          <a:xfrm>
            <a:off x="1540227" y="4735807"/>
            <a:ext cx="707171" cy="825430"/>
            <a:chOff x="1669180" y="4735807"/>
            <a:chExt cx="707171" cy="825430"/>
          </a:xfrm>
        </p:grpSpPr>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p:cNvSpPr txBox="1"/>
            <p:nvPr/>
          </p:nvSpPr>
          <p:spPr>
            <a:xfrm>
              <a:off x="1727422" y="5222683"/>
              <a:ext cx="648929"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R1</a:t>
              </a:r>
            </a:p>
          </p:txBody>
        </p:sp>
      </p:grpSp>
      <p:grpSp>
        <p:nvGrpSpPr>
          <p:cNvPr id="9" name="组合 8">
            <a:extLst>
              <a:ext uri="{FF2B5EF4-FFF2-40B4-BE49-F238E27FC236}">
                <a16:creationId xmlns:a16="http://schemas.microsoft.com/office/drawing/2014/main" xmlns="" id="{16F66E46-9306-45CF-BF0F-6959CE46D249}"/>
              </a:ext>
            </a:extLst>
          </p:cNvPr>
          <p:cNvGrpSpPr/>
          <p:nvPr/>
        </p:nvGrpSpPr>
        <p:grpSpPr>
          <a:xfrm>
            <a:off x="4794368" y="4735807"/>
            <a:ext cx="755532" cy="809561"/>
            <a:chOff x="4794368" y="4735807"/>
            <a:chExt cx="755532" cy="809561"/>
          </a:xfrm>
        </p:grpSpPr>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20" name="文本框 19"/>
            <p:cNvSpPr txBox="1"/>
            <p:nvPr/>
          </p:nvSpPr>
          <p:spPr>
            <a:xfrm>
              <a:off x="4844434" y="5206814"/>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grpSp>
      <p:sp>
        <p:nvSpPr>
          <p:cNvPr id="3" name="文本框 2"/>
          <p:cNvSpPr txBox="1"/>
          <p:nvPr/>
        </p:nvSpPr>
        <p:spPr>
          <a:xfrm>
            <a:off x="1129789" y="4273853"/>
            <a:ext cx="2057417"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1.1.1.1</a:t>
            </a:r>
          </a:p>
        </p:txBody>
      </p:sp>
      <p:sp>
        <p:nvSpPr>
          <p:cNvPr id="14" name="文本框 13"/>
          <p:cNvSpPr txBox="1"/>
          <p:nvPr/>
        </p:nvSpPr>
        <p:spPr>
          <a:xfrm>
            <a:off x="4199373" y="4278991"/>
            <a:ext cx="1903174" cy="338554"/>
          </a:xfrm>
          <a:prstGeom prst="rect">
            <a:avLst/>
          </a:prstGeom>
          <a:noFill/>
        </p:spPr>
        <p:txBody>
          <a:bodyPr wrap="square" rtlCol="0">
            <a:noAutofit/>
          </a:bodyPr>
          <a:lstStyle/>
          <a:p>
            <a:pPr fontAlgn="ctr"/>
            <a:r>
              <a:rPr lang="en-US" sz="1600" dirty="0">
                <a:latin typeface="Huawei Sans" panose="020C0503030203020204" pitchFamily="34" charset="0"/>
              </a:rPr>
              <a:t>Router ID: 2.2.2.2</a:t>
            </a:r>
          </a:p>
        </p:txBody>
      </p:sp>
      <p:sp>
        <p:nvSpPr>
          <p:cNvPr id="15" name="燕尾形 25">
            <a:extLst>
              <a:ext uri="{FF2B5EF4-FFF2-40B4-BE49-F238E27FC236}">
                <a16:creationId xmlns:a16="http://schemas.microsoft.com/office/drawing/2014/main" xmlns="" id="{CFAE81EF-8BDB-47A1-86B1-C849371486AA}"/>
              </a:ext>
            </a:extLst>
          </p:cNvPr>
          <p:cNvSpPr/>
          <p:nvPr/>
        </p:nvSpPr>
        <p:spPr bwMode="auto">
          <a:xfrm>
            <a:off x="9427805" y="101862"/>
            <a:ext cx="781200" cy="257875"/>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Neighbor Table</a:t>
            </a:r>
          </a:p>
        </p:txBody>
      </p:sp>
      <p:sp>
        <p:nvSpPr>
          <p:cNvPr id="16" name="燕尾形 26">
            <a:extLst>
              <a:ext uri="{FF2B5EF4-FFF2-40B4-BE49-F238E27FC236}">
                <a16:creationId xmlns:a16="http://schemas.microsoft.com/office/drawing/2014/main" xmlns="" id="{FE727D3D-EF9D-4194-989B-32C8361FF1AE}"/>
              </a:ext>
            </a:extLst>
          </p:cNvPr>
          <p:cNvSpPr/>
          <p:nvPr/>
        </p:nvSpPr>
        <p:spPr bwMode="auto">
          <a:xfrm>
            <a:off x="10114143" y="101862"/>
            <a:ext cx="781200" cy="25787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LSDB Table</a:t>
            </a:r>
          </a:p>
        </p:txBody>
      </p:sp>
      <p:sp>
        <p:nvSpPr>
          <p:cNvPr id="17" name="燕尾形 27">
            <a:extLst>
              <a:ext uri="{FF2B5EF4-FFF2-40B4-BE49-F238E27FC236}">
                <a16:creationId xmlns:a16="http://schemas.microsoft.com/office/drawing/2014/main" xmlns="" id="{2378338E-6847-4C34-9971-A3A36F713563}"/>
              </a:ext>
            </a:extLst>
          </p:cNvPr>
          <p:cNvSpPr/>
          <p:nvPr/>
        </p:nvSpPr>
        <p:spPr bwMode="auto">
          <a:xfrm>
            <a:off x="10800482" y="101862"/>
            <a:ext cx="1173214" cy="25787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OSPF Routing table</a:t>
            </a:r>
          </a:p>
        </p:txBody>
      </p:sp>
      <p:sp>
        <p:nvSpPr>
          <p:cNvPr id="23" name="文本框 22">
            <a:extLst>
              <a:ext uri="{FF2B5EF4-FFF2-40B4-BE49-F238E27FC236}">
                <a16:creationId xmlns:a16="http://schemas.microsoft.com/office/drawing/2014/main" xmlns="" id="{B902A745-B66E-42FA-9611-39223712D953}"/>
              </a:ext>
            </a:extLst>
          </p:cNvPr>
          <p:cNvSpPr txBox="1"/>
          <p:nvPr/>
        </p:nvSpPr>
        <p:spPr>
          <a:xfrm>
            <a:off x="3757591" y="5220156"/>
            <a:ext cx="1210291" cy="307777"/>
          </a:xfrm>
          <a:prstGeom prst="rect">
            <a:avLst/>
          </a:prstGeom>
          <a:noFill/>
        </p:spPr>
        <p:txBody>
          <a:bodyPr wrap="square" rtlCol="0">
            <a:noAutofit/>
          </a:bodyPr>
          <a:lstStyle/>
          <a:p>
            <a:pPr fontAlgn="ctr"/>
            <a:r>
              <a:rPr lang="en-US" sz="1400">
                <a:latin typeface="Huawei Sans" panose="020C0503030203020204" pitchFamily="34" charset="0"/>
              </a:rPr>
              <a:t>10.1.1.2/30</a:t>
            </a:r>
          </a:p>
        </p:txBody>
      </p:sp>
      <p:grpSp>
        <p:nvGrpSpPr>
          <p:cNvPr id="10" name="组合 9">
            <a:extLst>
              <a:ext uri="{FF2B5EF4-FFF2-40B4-BE49-F238E27FC236}">
                <a16:creationId xmlns:a16="http://schemas.microsoft.com/office/drawing/2014/main" xmlns="" id="{9C119D28-3EF0-40B0-98E1-1A833E28500B}"/>
              </a:ext>
            </a:extLst>
          </p:cNvPr>
          <p:cNvGrpSpPr/>
          <p:nvPr/>
        </p:nvGrpSpPr>
        <p:grpSpPr>
          <a:xfrm>
            <a:off x="2052800" y="4974560"/>
            <a:ext cx="1903174" cy="567904"/>
            <a:chOff x="2134861" y="4974560"/>
            <a:chExt cx="1903174" cy="567904"/>
          </a:xfrm>
        </p:grpSpPr>
        <p:sp>
          <p:nvSpPr>
            <p:cNvPr id="22" name="文本框 21">
              <a:extLst>
                <a:ext uri="{FF2B5EF4-FFF2-40B4-BE49-F238E27FC236}">
                  <a16:creationId xmlns:a16="http://schemas.microsoft.com/office/drawing/2014/main" xmlns="" id="{1E5B7BF5-2B8A-4E4B-876A-F85B5C18E84F}"/>
                </a:ext>
              </a:extLst>
            </p:cNvPr>
            <p:cNvSpPr txBox="1"/>
            <p:nvPr/>
          </p:nvSpPr>
          <p:spPr>
            <a:xfrm>
              <a:off x="2134861" y="5234687"/>
              <a:ext cx="1903174" cy="307777"/>
            </a:xfrm>
            <a:prstGeom prst="rect">
              <a:avLst/>
            </a:prstGeom>
            <a:noFill/>
          </p:spPr>
          <p:txBody>
            <a:bodyPr wrap="square" rtlCol="0">
              <a:noAutofit/>
            </a:bodyPr>
            <a:lstStyle/>
            <a:p>
              <a:pPr fontAlgn="ctr"/>
              <a:r>
                <a:rPr lang="en-US" sz="1400" dirty="0">
                  <a:latin typeface="Huawei Sans" panose="020C0503030203020204" pitchFamily="34" charset="0"/>
                </a:rPr>
                <a:t>10.1.1.1/30</a:t>
              </a:r>
            </a:p>
          </p:txBody>
        </p:sp>
        <p:sp>
          <p:nvSpPr>
            <p:cNvPr id="24" name="文本框 23">
              <a:extLst>
                <a:ext uri="{FF2B5EF4-FFF2-40B4-BE49-F238E27FC236}">
                  <a16:creationId xmlns:a16="http://schemas.microsoft.com/office/drawing/2014/main" xmlns="" id="{B775F403-F85C-4EC7-ABDD-C0EB24A3A067}"/>
                </a:ext>
              </a:extLst>
            </p:cNvPr>
            <p:cNvSpPr txBox="1"/>
            <p:nvPr/>
          </p:nvSpPr>
          <p:spPr>
            <a:xfrm>
              <a:off x="2201974"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 1/0/0</a:t>
              </a:r>
            </a:p>
          </p:txBody>
        </p:sp>
      </p:grpSp>
      <p:sp>
        <p:nvSpPr>
          <p:cNvPr id="25" name="文本框 24">
            <a:extLst>
              <a:ext uri="{FF2B5EF4-FFF2-40B4-BE49-F238E27FC236}">
                <a16:creationId xmlns:a16="http://schemas.microsoft.com/office/drawing/2014/main" xmlns="" id="{BC98E618-42D5-4979-98F5-50E00513915D}"/>
              </a:ext>
            </a:extLst>
          </p:cNvPr>
          <p:cNvSpPr txBox="1"/>
          <p:nvPr/>
        </p:nvSpPr>
        <p:spPr>
          <a:xfrm>
            <a:off x="3909890"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 1/0/0</a:t>
            </a:r>
          </a:p>
        </p:txBody>
      </p:sp>
      <p:sp>
        <p:nvSpPr>
          <p:cNvPr id="26"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65941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pPr>
              <a:lnSpc>
                <a:spcPct val="160000"/>
              </a:lnSpc>
            </a:pPr>
            <a:r>
              <a:rPr lang="en-US" altLang="zh-CN" sz="1600"/>
              <a:t>For the OSPF LSDB table, you need to know:</a:t>
            </a:r>
          </a:p>
          <a:p>
            <a:pPr marL="654050" lvl="1" indent="-339725">
              <a:buSzPct val="100000"/>
              <a:buFont typeface="Huawei Sans" panose="020C0503030203020204" pitchFamily="34" charset="0"/>
              <a:buChar char="▫"/>
            </a:pPr>
            <a:r>
              <a:rPr lang="en-US" altLang="zh-CN" sz="1600"/>
              <a:t>An LSDB stores LSAs generated by a router itself and received from neighbors. In this example, the LSDB of R1 contains three LSAs.</a:t>
            </a:r>
          </a:p>
          <a:p>
            <a:pPr marL="654050" lvl="1" indent="-339725">
              <a:buSzPct val="100000"/>
              <a:buFont typeface="Huawei Sans" panose="020C0503030203020204" pitchFamily="34" charset="0"/>
              <a:buChar char="▫"/>
            </a:pPr>
            <a:r>
              <a:rPr lang="en-US" altLang="zh-CN" sz="1600"/>
              <a:t>The </a:t>
            </a:r>
            <a:r>
              <a:rPr lang="en-US" altLang="zh-CN" sz="1600" b="1"/>
              <a:t>Type </a:t>
            </a:r>
            <a:r>
              <a:rPr lang="en-US" altLang="zh-CN" sz="1600"/>
              <a:t>field indicates an LSA type, and the </a:t>
            </a:r>
            <a:r>
              <a:rPr lang="en-US" altLang="zh-CN" sz="1600" b="1"/>
              <a:t>AdvRouter</a:t>
            </a:r>
            <a:r>
              <a:rPr lang="en-US" altLang="zh-CN" sz="1600"/>
              <a:t> field indicates the router that sends the LSA.</a:t>
            </a:r>
          </a:p>
          <a:p>
            <a:pPr marL="654050" lvl="1" indent="-339725">
              <a:buSzPct val="100000"/>
              <a:buFont typeface="Huawei Sans" panose="020C0503030203020204" pitchFamily="34" charset="0"/>
              <a:buChar char="▫"/>
            </a:pPr>
            <a:r>
              <a:rPr lang="en-US" altLang="zh-CN" sz="1600"/>
              <a:t>Run the </a:t>
            </a:r>
            <a:r>
              <a:rPr lang="en-US" altLang="zh-CN" sz="1600" b="1"/>
              <a:t>display ospf lsdb</a:t>
            </a:r>
            <a:r>
              <a:rPr lang="en-US" altLang="zh-CN" sz="1600"/>
              <a:t> command to query the LSDB.</a:t>
            </a:r>
          </a:p>
          <a:p>
            <a:endParaRPr lang="zh-CN" altLang="en-US"/>
          </a:p>
        </p:txBody>
      </p:sp>
      <p:sp>
        <p:nvSpPr>
          <p:cNvPr id="4" name="标题 3"/>
          <p:cNvSpPr>
            <a:spLocks noGrp="1"/>
          </p:cNvSpPr>
          <p:nvPr>
            <p:ph type="title"/>
          </p:nvPr>
        </p:nvSpPr>
        <p:spPr/>
        <p:txBody>
          <a:bodyPr/>
          <a:lstStyle/>
          <a:p>
            <a:r>
              <a:rPr lang="en-US" dirty="0" smtClean="0"/>
              <a:t>Three Types OSPF Entries </a:t>
            </a:r>
            <a:r>
              <a:rPr lang="en-US" dirty="0"/>
              <a:t>-</a:t>
            </a:r>
            <a:r>
              <a:rPr lang="en-US" dirty="0" smtClean="0"/>
              <a:t> Entries in the LSDB Table</a:t>
            </a:r>
            <a:endParaRPr lang="en-US" dirty="0"/>
          </a:p>
        </p:txBody>
      </p:sp>
      <p:sp>
        <p:nvSpPr>
          <p:cNvPr id="3" name="文本框 2"/>
          <p:cNvSpPr txBox="1"/>
          <p:nvPr/>
        </p:nvSpPr>
        <p:spPr>
          <a:xfrm>
            <a:off x="6118721" y="3557295"/>
            <a:ext cx="5514479" cy="2332946"/>
          </a:xfrm>
          <a:prstGeom prst="rect">
            <a:avLst/>
          </a:prstGeom>
          <a:solidFill>
            <a:srgbClr val="F4FBFE"/>
          </a:solidFill>
          <a:ln>
            <a:solidFill>
              <a:srgbClr val="99DFF9"/>
            </a:solidFill>
          </a:ln>
        </p:spPr>
        <p:txBody>
          <a:bodyPr wrap="square" rtlCol="0">
            <a:noAutofit/>
          </a:bodyPr>
          <a:lstStyle>
            <a:defPPr>
              <a:defRPr lang="en-US"/>
            </a:defPPr>
            <a:lvl1pPr fontAlgn="auto">
              <a:lnSpc>
                <a:spcPct val="130000"/>
              </a:lnSpc>
              <a:spcBef>
                <a:spcPts val="0"/>
              </a:spcBef>
              <a:spcAft>
                <a:spcPts val="0"/>
              </a:spcAft>
              <a:defRPr sz="14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dirty="0">
                <a:solidFill>
                  <a:schemeClr val="tx1"/>
                </a:solidFill>
                <a:latin typeface="Huawei Sans" panose="020C0503030203020204" pitchFamily="34" charset="0"/>
              </a:rPr>
              <a:t>&lt;R1&gt; </a:t>
            </a:r>
            <a:r>
              <a:rPr lang="en-US" dirty="0">
                <a:latin typeface="Huawei Sans" panose="020C0503030203020204" pitchFamily="34" charset="0"/>
              </a:rPr>
              <a:t>display </a:t>
            </a:r>
            <a:r>
              <a:rPr lang="en-US" dirty="0" err="1">
                <a:latin typeface="Huawei Sans" panose="020C0503030203020204" pitchFamily="34" charset="0"/>
              </a:rPr>
              <a:t>ospf</a:t>
            </a:r>
            <a:r>
              <a:rPr lang="en-US" dirty="0">
                <a:latin typeface="Huawei Sans" panose="020C0503030203020204" pitchFamily="34" charset="0"/>
              </a:rPr>
              <a:t> </a:t>
            </a:r>
            <a:r>
              <a:rPr lang="en-US" dirty="0" err="1">
                <a:latin typeface="Huawei Sans" panose="020C0503030203020204" pitchFamily="34" charset="0"/>
              </a:rPr>
              <a:t>lsdb</a:t>
            </a:r>
            <a:endParaRPr lang="en-US" dirty="0">
              <a:latin typeface="Huawei Sans" panose="020C0503030203020204" pitchFamily="34" charset="0"/>
            </a:endParaRPr>
          </a:p>
          <a:p>
            <a:pPr fontAlgn="ctr"/>
            <a:r>
              <a:rPr lang="en-US" dirty="0">
                <a:latin typeface="Huawei Sans" panose="020C0503030203020204" pitchFamily="34" charset="0"/>
              </a:rPr>
              <a:t>                      </a:t>
            </a:r>
            <a:r>
              <a:rPr lang="en-US" dirty="0">
                <a:solidFill>
                  <a:schemeClr val="tx1"/>
                </a:solidFill>
                <a:latin typeface="Huawei Sans" panose="020C0503030203020204" pitchFamily="34" charset="0"/>
              </a:rPr>
              <a:t>OSPF Process 1 with Router ID 1.1.1.1                                 </a:t>
            </a:r>
          </a:p>
          <a:p>
            <a:pPr fontAlgn="ctr"/>
            <a:r>
              <a:rPr lang="en-US" dirty="0">
                <a:solidFill>
                  <a:schemeClr val="tx1"/>
                </a:solidFill>
                <a:latin typeface="Huawei Sans" panose="020C0503030203020204" pitchFamily="34" charset="0"/>
              </a:rPr>
              <a:t>                                   Link State Database</a:t>
            </a:r>
          </a:p>
          <a:p>
            <a:pPr fontAlgn="ctr"/>
            <a:r>
              <a:rPr lang="en-US" dirty="0">
                <a:solidFill>
                  <a:schemeClr val="tx1"/>
                </a:solidFill>
                <a:latin typeface="Huawei Sans" panose="020C0503030203020204" pitchFamily="34" charset="0"/>
              </a:rPr>
              <a:t>                                        Router ID: 0.0.0.0                                         </a:t>
            </a:r>
          </a:p>
          <a:p>
            <a:pPr fontAlgn="ctr"/>
            <a:r>
              <a:rPr lang="en-US" dirty="0">
                <a:solidFill>
                  <a:schemeClr val="tx1"/>
                </a:solidFill>
                <a:latin typeface="Huawei Sans" panose="020C0503030203020204" pitchFamily="34" charset="0"/>
              </a:rPr>
              <a:t> </a:t>
            </a:r>
            <a:r>
              <a:rPr lang="en-US" dirty="0">
                <a:latin typeface="Huawei Sans" panose="020C0503030203020204" pitchFamily="34" charset="0"/>
              </a:rPr>
              <a:t>Type</a:t>
            </a:r>
            <a:r>
              <a:rPr lang="en-US" dirty="0">
                <a:solidFill>
                  <a:schemeClr val="tx1"/>
                </a:solidFill>
                <a:latin typeface="Huawei Sans" panose="020C0503030203020204" pitchFamily="34" charset="0"/>
              </a:rPr>
              <a:t>      </a:t>
            </a:r>
            <a:r>
              <a:rPr lang="en-US" dirty="0" err="1">
                <a:solidFill>
                  <a:schemeClr val="tx1"/>
                </a:solidFill>
                <a:latin typeface="Huawei Sans" panose="020C0503030203020204" pitchFamily="34" charset="0"/>
              </a:rPr>
              <a:t>LinkState</a:t>
            </a:r>
            <a:r>
              <a:rPr lang="en-US" dirty="0">
                <a:solidFill>
                  <a:schemeClr val="tx1"/>
                </a:solidFill>
                <a:latin typeface="Huawei Sans" panose="020C0503030203020204" pitchFamily="34" charset="0"/>
              </a:rPr>
              <a:t> ID    </a:t>
            </a:r>
            <a:r>
              <a:rPr lang="en-US" dirty="0" err="1">
                <a:latin typeface="Huawei Sans" panose="020C0503030203020204" pitchFamily="34" charset="0"/>
              </a:rPr>
              <a:t>AdvRouter</a:t>
            </a:r>
            <a:r>
              <a:rPr lang="en-US" dirty="0">
                <a:solidFill>
                  <a:schemeClr val="tx1"/>
                </a:solidFill>
                <a:latin typeface="Huawei Sans" panose="020C0503030203020204" pitchFamily="34" charset="0"/>
              </a:rPr>
              <a:t>   Age  Len   Sequence   Metric      </a:t>
            </a:r>
          </a:p>
          <a:p>
            <a:pPr fontAlgn="ctr"/>
            <a:r>
              <a:rPr lang="en-US" dirty="0">
                <a:solidFill>
                  <a:schemeClr val="tx1"/>
                </a:solidFill>
                <a:latin typeface="Huawei Sans" panose="020C0503030203020204" pitchFamily="34" charset="0"/>
              </a:rPr>
              <a:t> Router    2.2.2.2           2.2.2.2           98  36    8000000B       1       </a:t>
            </a:r>
          </a:p>
          <a:p>
            <a:pPr fontAlgn="ctr"/>
            <a:r>
              <a:rPr lang="en-US" dirty="0">
                <a:solidFill>
                  <a:schemeClr val="tx1"/>
                </a:solidFill>
                <a:latin typeface="Huawei Sans" panose="020C0503030203020204" pitchFamily="34" charset="0"/>
              </a:rPr>
              <a:t> Router    1.1.1.1           1.1.1.1           92  36    80000005       1       </a:t>
            </a:r>
          </a:p>
          <a:p>
            <a:pPr fontAlgn="ctr"/>
            <a:r>
              <a:rPr lang="en-US" dirty="0">
                <a:solidFill>
                  <a:schemeClr val="tx1"/>
                </a:solidFill>
                <a:latin typeface="Huawei Sans" panose="020C0503030203020204" pitchFamily="34" charset="0"/>
              </a:rPr>
              <a:t> Network  10.1.1.2        2.2.2.2           98  32    80000004       0       </a:t>
            </a:r>
          </a:p>
        </p:txBody>
      </p:sp>
      <p:sp>
        <p:nvSpPr>
          <p:cNvPr id="13" name="燕尾形 25">
            <a:extLst>
              <a:ext uri="{FF2B5EF4-FFF2-40B4-BE49-F238E27FC236}">
                <a16:creationId xmlns:a16="http://schemas.microsoft.com/office/drawing/2014/main" xmlns="" id="{F7BAB36C-1643-4373-839E-E8CB808ED6E5}"/>
              </a:ext>
            </a:extLst>
          </p:cNvPr>
          <p:cNvSpPr/>
          <p:nvPr/>
        </p:nvSpPr>
        <p:spPr bwMode="auto">
          <a:xfrm>
            <a:off x="9427805" y="101862"/>
            <a:ext cx="781200" cy="25787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Neighbor </a:t>
            </a:r>
            <a:r>
              <a:rPr lang="en-US" altLang="zh-CN" sz="800" dirty="0">
                <a:latin typeface="Huawei Sans" panose="020C0503030203020204" pitchFamily="34" charset="0"/>
                <a:ea typeface="方正兰亭黑简体" panose="02000000000000000000" pitchFamily="2" charset="-122"/>
                <a:sym typeface="Huawei Sans" panose="020C0503030203020204" pitchFamily="34" charset="0"/>
              </a:rPr>
              <a:t>T</a:t>
            </a:r>
            <a:r>
              <a:rPr lang="en-US" sz="800" dirty="0">
                <a:latin typeface="Huawei Sans" panose="020C0503030203020204" pitchFamily="34" charset="0"/>
                <a:ea typeface="方正兰亭黑简体" panose="02000000000000000000" pitchFamily="2" charset="-122"/>
                <a:sym typeface="Huawei Sans" panose="020C0503030203020204" pitchFamily="34" charset="0"/>
              </a:rPr>
              <a:t>able</a:t>
            </a:r>
          </a:p>
        </p:txBody>
      </p:sp>
      <p:sp>
        <p:nvSpPr>
          <p:cNvPr id="17" name="燕尾形 26">
            <a:extLst>
              <a:ext uri="{FF2B5EF4-FFF2-40B4-BE49-F238E27FC236}">
                <a16:creationId xmlns:a16="http://schemas.microsoft.com/office/drawing/2014/main" xmlns="" id="{FE2C19D8-8E9D-41DE-A988-19E472D12066}"/>
              </a:ext>
            </a:extLst>
          </p:cNvPr>
          <p:cNvSpPr/>
          <p:nvPr/>
        </p:nvSpPr>
        <p:spPr bwMode="auto">
          <a:xfrm>
            <a:off x="10114143" y="101862"/>
            <a:ext cx="781200" cy="257875"/>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LSDB Table</a:t>
            </a:r>
          </a:p>
        </p:txBody>
      </p:sp>
      <p:sp>
        <p:nvSpPr>
          <p:cNvPr id="18" name="燕尾形 27">
            <a:extLst>
              <a:ext uri="{FF2B5EF4-FFF2-40B4-BE49-F238E27FC236}">
                <a16:creationId xmlns:a16="http://schemas.microsoft.com/office/drawing/2014/main" xmlns="" id="{A5716563-10A0-4C7F-B0E5-9FA772702512}"/>
              </a:ext>
            </a:extLst>
          </p:cNvPr>
          <p:cNvSpPr/>
          <p:nvPr/>
        </p:nvSpPr>
        <p:spPr bwMode="auto">
          <a:xfrm>
            <a:off x="10800482" y="101862"/>
            <a:ext cx="1173214" cy="25787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OSPF Routing Table</a:t>
            </a:r>
          </a:p>
        </p:txBody>
      </p:sp>
      <p:sp>
        <p:nvSpPr>
          <p:cNvPr id="49" name="圆角矩形 6">
            <a:extLst>
              <a:ext uri="{FF2B5EF4-FFF2-40B4-BE49-F238E27FC236}">
                <a16:creationId xmlns:a16="http://schemas.microsoft.com/office/drawing/2014/main" xmlns="" id="{59E1CE13-12E0-409B-803D-B5F3C552D76D}"/>
              </a:ext>
            </a:extLst>
          </p:cNvPr>
          <p:cNvSpPr/>
          <p:nvPr/>
        </p:nvSpPr>
        <p:spPr>
          <a:xfrm>
            <a:off x="1225025" y="3724875"/>
            <a:ext cx="2182577" cy="326291"/>
          </a:xfrm>
          <a:prstGeom prst="roundRect">
            <a:avLst>
              <a:gd name="adj" fmla="val 2303"/>
            </a:avLst>
          </a:prstGeom>
          <a:solidFill>
            <a:srgbClr val="F4FBFE"/>
          </a:solidFill>
          <a:ln>
            <a:solidFill>
              <a:srgbClr val="99DFF9"/>
            </a:solidFill>
          </a:ln>
        </p:spPr>
        <p:txBody>
          <a:bodyPr wrap="square" rtlCol="0">
            <a:noAutofit/>
          </a:bodyPr>
          <a:lstStyle/>
          <a:p>
            <a:pPr fontAlgn="ctr"/>
            <a:r>
              <a:rPr lang="en-US"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[R1]display ospf lsdb</a:t>
            </a:r>
          </a:p>
        </p:txBody>
      </p:sp>
      <p:cxnSp>
        <p:nvCxnSpPr>
          <p:cNvPr id="24" name="直接连接符 23">
            <a:extLst>
              <a:ext uri="{FF2B5EF4-FFF2-40B4-BE49-F238E27FC236}">
                <a16:creationId xmlns:a16="http://schemas.microsoft.com/office/drawing/2014/main" xmlns="" id="{E55160E7-8ECF-4472-9322-463112AF80F9}"/>
              </a:ext>
            </a:extLst>
          </p:cNvPr>
          <p:cNvCxnSpPr>
            <a:cxnSpLocks/>
            <a:stCxn id="29" idx="1"/>
            <a:endCxn id="26"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xmlns="" id="{1C3318FA-553B-4185-94AB-5AC3944D4E63}"/>
              </a:ext>
            </a:extLst>
          </p:cNvPr>
          <p:cNvGrpSpPr/>
          <p:nvPr/>
        </p:nvGrpSpPr>
        <p:grpSpPr>
          <a:xfrm>
            <a:off x="1540227" y="4735807"/>
            <a:ext cx="707171" cy="825430"/>
            <a:chOff x="1669180" y="4735807"/>
            <a:chExt cx="707171" cy="825430"/>
          </a:xfrm>
        </p:grpSpPr>
        <p:pic>
          <p:nvPicPr>
            <p:cNvPr id="26" name="图片 25">
              <a:extLst>
                <a:ext uri="{FF2B5EF4-FFF2-40B4-BE49-F238E27FC236}">
                  <a16:creationId xmlns:a16="http://schemas.microsoft.com/office/drawing/2014/main" xmlns="" id="{29AE73A0-9186-44BB-BD18-220C40FDEDB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a16="http://schemas.microsoft.com/office/drawing/2014/main" xmlns="" id="{89C12B2E-D7E5-4EE5-8AAD-8A87BA7BAF79}"/>
                </a:ext>
              </a:extLst>
            </p:cNvPr>
            <p:cNvSpPr txBox="1"/>
            <p:nvPr/>
          </p:nvSpPr>
          <p:spPr>
            <a:xfrm>
              <a:off x="1727422" y="5222683"/>
              <a:ext cx="648929"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R1</a:t>
              </a:r>
            </a:p>
          </p:txBody>
        </p:sp>
      </p:grpSp>
      <p:grpSp>
        <p:nvGrpSpPr>
          <p:cNvPr id="28" name="组合 27">
            <a:extLst>
              <a:ext uri="{FF2B5EF4-FFF2-40B4-BE49-F238E27FC236}">
                <a16:creationId xmlns:a16="http://schemas.microsoft.com/office/drawing/2014/main" xmlns="" id="{2CBFFE21-844A-4D3B-A4CE-AA380F8F0A17}"/>
              </a:ext>
            </a:extLst>
          </p:cNvPr>
          <p:cNvGrpSpPr/>
          <p:nvPr/>
        </p:nvGrpSpPr>
        <p:grpSpPr>
          <a:xfrm>
            <a:off x="4794368" y="4735807"/>
            <a:ext cx="755532" cy="809561"/>
            <a:chOff x="4794368" y="4735807"/>
            <a:chExt cx="755532" cy="809561"/>
          </a:xfrm>
        </p:grpSpPr>
        <p:pic>
          <p:nvPicPr>
            <p:cNvPr id="29" name="图片 28">
              <a:extLst>
                <a:ext uri="{FF2B5EF4-FFF2-40B4-BE49-F238E27FC236}">
                  <a16:creationId xmlns:a16="http://schemas.microsoft.com/office/drawing/2014/main" xmlns="" id="{E5EF5DD6-2D13-408B-B860-E3E095ECD07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0" name="文本框 29">
              <a:extLst>
                <a:ext uri="{FF2B5EF4-FFF2-40B4-BE49-F238E27FC236}">
                  <a16:creationId xmlns:a16="http://schemas.microsoft.com/office/drawing/2014/main" xmlns="" id="{1956BE2C-EF7E-47EC-84EB-02D8D0484D4A}"/>
                </a:ext>
              </a:extLst>
            </p:cNvPr>
            <p:cNvSpPr txBox="1"/>
            <p:nvPr/>
          </p:nvSpPr>
          <p:spPr>
            <a:xfrm>
              <a:off x="4844434" y="5206814"/>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grpSp>
      <p:sp>
        <p:nvSpPr>
          <p:cNvPr id="31" name="文本框 30">
            <a:extLst>
              <a:ext uri="{FF2B5EF4-FFF2-40B4-BE49-F238E27FC236}">
                <a16:creationId xmlns:a16="http://schemas.microsoft.com/office/drawing/2014/main" xmlns="" id="{199B7650-3813-4E99-A2B8-C841EF741F31}"/>
              </a:ext>
            </a:extLst>
          </p:cNvPr>
          <p:cNvSpPr txBox="1"/>
          <p:nvPr/>
        </p:nvSpPr>
        <p:spPr>
          <a:xfrm>
            <a:off x="1129789" y="4273853"/>
            <a:ext cx="2057417"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1.1.1.1</a:t>
            </a:r>
          </a:p>
        </p:txBody>
      </p:sp>
      <p:sp>
        <p:nvSpPr>
          <p:cNvPr id="32" name="文本框 31">
            <a:extLst>
              <a:ext uri="{FF2B5EF4-FFF2-40B4-BE49-F238E27FC236}">
                <a16:creationId xmlns:a16="http://schemas.microsoft.com/office/drawing/2014/main" xmlns="" id="{3B4544FF-6DF8-4811-918E-4CEE75E96980}"/>
              </a:ext>
            </a:extLst>
          </p:cNvPr>
          <p:cNvSpPr txBox="1"/>
          <p:nvPr/>
        </p:nvSpPr>
        <p:spPr>
          <a:xfrm>
            <a:off x="4199373" y="4278991"/>
            <a:ext cx="1903174"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2.2.2.2</a:t>
            </a:r>
          </a:p>
        </p:txBody>
      </p:sp>
      <p:sp>
        <p:nvSpPr>
          <p:cNvPr id="33" name="文本框 32">
            <a:extLst>
              <a:ext uri="{FF2B5EF4-FFF2-40B4-BE49-F238E27FC236}">
                <a16:creationId xmlns:a16="http://schemas.microsoft.com/office/drawing/2014/main" xmlns="" id="{457D285F-0D32-41DE-ADFE-846DB6ACC1DB}"/>
              </a:ext>
            </a:extLst>
          </p:cNvPr>
          <p:cNvSpPr txBox="1"/>
          <p:nvPr/>
        </p:nvSpPr>
        <p:spPr>
          <a:xfrm>
            <a:off x="3757591" y="5220156"/>
            <a:ext cx="1210291" cy="307777"/>
          </a:xfrm>
          <a:prstGeom prst="rect">
            <a:avLst/>
          </a:prstGeom>
          <a:noFill/>
        </p:spPr>
        <p:txBody>
          <a:bodyPr wrap="square" rtlCol="0">
            <a:noAutofit/>
          </a:bodyPr>
          <a:lstStyle/>
          <a:p>
            <a:pPr fontAlgn="ctr"/>
            <a:r>
              <a:rPr lang="en-US" sz="1400">
                <a:latin typeface="Huawei Sans" panose="020C0503030203020204" pitchFamily="34" charset="0"/>
              </a:rPr>
              <a:t>10.1.1.2/30</a:t>
            </a:r>
          </a:p>
        </p:txBody>
      </p:sp>
      <p:grpSp>
        <p:nvGrpSpPr>
          <p:cNvPr id="34" name="组合 33">
            <a:extLst>
              <a:ext uri="{FF2B5EF4-FFF2-40B4-BE49-F238E27FC236}">
                <a16:creationId xmlns:a16="http://schemas.microsoft.com/office/drawing/2014/main" xmlns="" id="{362E1CA7-311C-4DE5-A6E1-6F5B110BEBA6}"/>
              </a:ext>
            </a:extLst>
          </p:cNvPr>
          <p:cNvGrpSpPr/>
          <p:nvPr/>
        </p:nvGrpSpPr>
        <p:grpSpPr>
          <a:xfrm>
            <a:off x="2052800" y="4974560"/>
            <a:ext cx="1903174" cy="567904"/>
            <a:chOff x="2134861" y="4974560"/>
            <a:chExt cx="1903174" cy="567904"/>
          </a:xfrm>
        </p:grpSpPr>
        <p:sp>
          <p:nvSpPr>
            <p:cNvPr id="35" name="文本框 34">
              <a:extLst>
                <a:ext uri="{FF2B5EF4-FFF2-40B4-BE49-F238E27FC236}">
                  <a16:creationId xmlns:a16="http://schemas.microsoft.com/office/drawing/2014/main" xmlns="" id="{437CAC0A-FF95-401F-8ABA-3DD42167EDC4}"/>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10.1.1.1/30</a:t>
              </a:r>
            </a:p>
          </p:txBody>
        </p:sp>
        <p:sp>
          <p:nvSpPr>
            <p:cNvPr id="51" name="文本框 50">
              <a:extLst>
                <a:ext uri="{FF2B5EF4-FFF2-40B4-BE49-F238E27FC236}">
                  <a16:creationId xmlns:a16="http://schemas.microsoft.com/office/drawing/2014/main" xmlns="" id="{D92C9D80-55F2-49DF-8E64-AF3A48670033}"/>
                </a:ext>
              </a:extLst>
            </p:cNvPr>
            <p:cNvSpPr txBox="1"/>
            <p:nvPr/>
          </p:nvSpPr>
          <p:spPr>
            <a:xfrm>
              <a:off x="2201974" y="4974560"/>
              <a:ext cx="1057993" cy="307777"/>
            </a:xfrm>
            <a:prstGeom prst="rect">
              <a:avLst/>
            </a:prstGeom>
            <a:noFill/>
          </p:spPr>
          <p:txBody>
            <a:bodyPr wrap="square" rtlCol="0">
              <a:noAutofit/>
            </a:bodyPr>
            <a:lstStyle/>
            <a:p>
              <a:pPr fontAlgn="ctr"/>
              <a:r>
                <a:rPr lang="en-US" sz="1400">
                  <a:latin typeface="Huawei Sans" panose="020C0503030203020204" pitchFamily="34" charset="0"/>
                </a:rPr>
                <a:t>GE 1/0/0</a:t>
              </a:r>
            </a:p>
          </p:txBody>
        </p:sp>
      </p:grpSp>
      <p:sp>
        <p:nvSpPr>
          <p:cNvPr id="52" name="文本框 51">
            <a:extLst>
              <a:ext uri="{FF2B5EF4-FFF2-40B4-BE49-F238E27FC236}">
                <a16:creationId xmlns:a16="http://schemas.microsoft.com/office/drawing/2014/main" xmlns="" id="{4FB06558-4A8F-4654-A46F-BC58DAF354E8}"/>
              </a:ext>
            </a:extLst>
          </p:cNvPr>
          <p:cNvSpPr txBox="1"/>
          <p:nvPr/>
        </p:nvSpPr>
        <p:spPr>
          <a:xfrm>
            <a:off x="3909890" y="4974560"/>
            <a:ext cx="1057993" cy="307777"/>
          </a:xfrm>
          <a:prstGeom prst="rect">
            <a:avLst/>
          </a:prstGeom>
          <a:noFill/>
        </p:spPr>
        <p:txBody>
          <a:bodyPr wrap="square" rtlCol="0">
            <a:noAutofit/>
          </a:bodyPr>
          <a:lstStyle/>
          <a:p>
            <a:pPr fontAlgn="ctr"/>
            <a:r>
              <a:rPr lang="en-US" sz="1400">
                <a:latin typeface="Huawei Sans" panose="020C0503030203020204" pitchFamily="34" charset="0"/>
              </a:rPr>
              <a:t>GE 1/0/0</a:t>
            </a:r>
          </a:p>
        </p:txBody>
      </p:sp>
      <p:sp>
        <p:nvSpPr>
          <p:cNvPr id="36"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406462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smtClean="0"/>
              <a:t>Three Types of OSPF Entries </a:t>
            </a:r>
            <a:r>
              <a:rPr lang="en-US" dirty="0"/>
              <a:t>-</a:t>
            </a:r>
            <a:r>
              <a:rPr lang="en-US" dirty="0" smtClean="0"/>
              <a:t> Entries in the OSPF Routing Table</a:t>
            </a:r>
            <a:endParaRPr lang="en-US" dirty="0"/>
          </a:p>
        </p:txBody>
      </p:sp>
      <p:sp>
        <p:nvSpPr>
          <p:cNvPr id="2" name="文本框 1"/>
          <p:cNvSpPr txBox="1"/>
          <p:nvPr/>
        </p:nvSpPr>
        <p:spPr>
          <a:xfrm>
            <a:off x="446087" y="1246035"/>
            <a:ext cx="11299825" cy="2580706"/>
          </a:xfrm>
          <a:prstGeom prst="rect">
            <a:avLst/>
          </a:prstGeom>
          <a:noFill/>
        </p:spPr>
        <p:txBody>
          <a:bodyPr wrap="square" rtlCol="0">
            <a:noAutofit/>
          </a:bodyPr>
          <a:lstStyle/>
          <a:p>
            <a:pPr marL="285750" indent="-285750" fontAlgn="ctr">
              <a:lnSpc>
                <a:spcPct val="120000"/>
              </a:lnSpc>
              <a:buFont typeface="Arial" panose="020B0604020202020204" pitchFamily="34" charset="0"/>
              <a:buChar char="•"/>
            </a:pPr>
            <a:r>
              <a:rPr lang="en-US" sz="1600" dirty="0">
                <a:latin typeface="Huawei Sans" panose="020C0503030203020204" pitchFamily="34" charset="0"/>
              </a:rPr>
              <a:t>For the OSPF routing table, you need to know:</a:t>
            </a:r>
          </a:p>
          <a:p>
            <a:pPr marL="654050" lvl="1" indent="-358775" defTabSz="914034" fontAlgn="ctr">
              <a:lnSpc>
                <a:spcPct val="120000"/>
              </a:lnSpc>
              <a:spcBef>
                <a:spcPts val="720"/>
              </a:spcBef>
              <a:buFont typeface="Huawei Sans" panose="020C0503030203020204" pitchFamily="34" charset="0"/>
              <a:buChar char="▫"/>
            </a:pPr>
            <a:r>
              <a:rPr lang="en-US" sz="1600" dirty="0">
                <a:latin typeface="Huawei Sans" panose="020C0503030203020204" pitchFamily="34" charset="0"/>
              </a:rPr>
              <a:t>The OSPF routing table and the router routing table are different. In this example, the OSPF routing table contains three routes.</a:t>
            </a:r>
          </a:p>
          <a:p>
            <a:pPr marL="654050" lvl="1" indent="-358775" defTabSz="914034" fontAlgn="ctr">
              <a:lnSpc>
                <a:spcPct val="120000"/>
              </a:lnSpc>
              <a:spcBef>
                <a:spcPts val="720"/>
              </a:spcBef>
              <a:buFont typeface="Huawei Sans" panose="020C0503030203020204" pitchFamily="34" charset="0"/>
              <a:buChar char="▫"/>
            </a:pPr>
            <a:r>
              <a:rPr lang="en-US" sz="1600" dirty="0">
                <a:latin typeface="Huawei Sans" panose="020C0503030203020204" pitchFamily="34" charset="0"/>
              </a:rPr>
              <a:t>An OSPF routing table contains information, such as the destination IP address, cost, and next-hop IP address, which guides packet forwarding.</a:t>
            </a:r>
          </a:p>
          <a:p>
            <a:pPr marL="654050" lvl="1" indent="-358775" defTabSz="914034" fontAlgn="ctr">
              <a:lnSpc>
                <a:spcPct val="120000"/>
              </a:lnSpc>
              <a:spcBef>
                <a:spcPts val="720"/>
              </a:spcBef>
              <a:buFont typeface="Huawei Sans" panose="020C0503030203020204" pitchFamily="34" charset="0"/>
              <a:buChar char="▫"/>
            </a:pPr>
            <a:r>
              <a:rPr lang="en-US" sz="1600" dirty="0">
                <a:latin typeface="Huawei Sans" panose="020C0503030203020204" pitchFamily="34" charset="0"/>
              </a:rPr>
              <a:t>Run the </a:t>
            </a:r>
            <a:r>
              <a:rPr lang="en-US" sz="1600" b="1" dirty="0">
                <a:latin typeface="Huawei Sans" panose="020C0503030203020204" pitchFamily="34" charset="0"/>
              </a:rPr>
              <a:t>display </a:t>
            </a:r>
            <a:r>
              <a:rPr lang="en-US" sz="1600" b="1" dirty="0" err="1">
                <a:latin typeface="Huawei Sans" panose="020C0503030203020204" pitchFamily="34" charset="0"/>
              </a:rPr>
              <a:t>ospf</a:t>
            </a:r>
            <a:r>
              <a:rPr lang="en-US" sz="1600" b="1" dirty="0">
                <a:latin typeface="Huawei Sans" panose="020C0503030203020204" pitchFamily="34" charset="0"/>
              </a:rPr>
              <a:t> routing </a:t>
            </a:r>
            <a:r>
              <a:rPr lang="en-US" sz="1600" dirty="0">
                <a:latin typeface="Huawei Sans" panose="020C0503030203020204" pitchFamily="34" charset="0"/>
              </a:rPr>
              <a:t>command to query the OSPF routing table.</a:t>
            </a:r>
          </a:p>
        </p:txBody>
      </p:sp>
      <p:sp>
        <p:nvSpPr>
          <p:cNvPr id="3" name="文本框 2"/>
          <p:cNvSpPr txBox="1"/>
          <p:nvPr/>
        </p:nvSpPr>
        <p:spPr>
          <a:xfrm>
            <a:off x="6038788" y="3606493"/>
            <a:ext cx="5683943" cy="2448000"/>
          </a:xfrm>
          <a:prstGeom prst="rect">
            <a:avLst/>
          </a:prstGeom>
          <a:solidFill>
            <a:srgbClr val="F4FBFE"/>
          </a:solidFill>
          <a:ln>
            <a:solidFill>
              <a:srgbClr val="99DFF9"/>
            </a:solidFill>
          </a:ln>
        </p:spPr>
        <p:txBody>
          <a:bodyPr wrap="square" rtlCol="0">
            <a:noAutofit/>
          </a:bodyPr>
          <a:lstStyle>
            <a:defPPr>
              <a:defRPr lang="en-US"/>
            </a:defPPr>
            <a:lvl1pPr fontAlgn="auto">
              <a:lnSpc>
                <a:spcPct val="130000"/>
              </a:lnSpc>
              <a:spcBef>
                <a:spcPts val="0"/>
              </a:spcBef>
              <a:spcAft>
                <a:spcPts val="0"/>
              </a:spcAft>
              <a:defRPr sz="1400">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lnSpc>
                <a:spcPct val="100000"/>
              </a:lnSpc>
            </a:pPr>
            <a:r>
              <a:rPr lang="en-US" dirty="0">
                <a:latin typeface="Huawei Sans" panose="020C0503030203020204" pitchFamily="34" charset="0"/>
              </a:rPr>
              <a:t>&lt;R1&gt; </a:t>
            </a:r>
            <a:r>
              <a:rPr lang="en-US" dirty="0">
                <a:solidFill>
                  <a:srgbClr val="EC7061"/>
                </a:solidFill>
                <a:latin typeface="Huawei Sans" panose="020C0503030203020204" pitchFamily="34" charset="0"/>
              </a:rPr>
              <a:t>display </a:t>
            </a:r>
            <a:r>
              <a:rPr lang="en-US" dirty="0" err="1">
                <a:solidFill>
                  <a:srgbClr val="EC7061"/>
                </a:solidFill>
                <a:latin typeface="Huawei Sans" panose="020C0503030203020204" pitchFamily="34" charset="0"/>
              </a:rPr>
              <a:t>ospf</a:t>
            </a:r>
            <a:r>
              <a:rPr lang="en-US" dirty="0">
                <a:solidFill>
                  <a:srgbClr val="EC7061"/>
                </a:solidFill>
                <a:latin typeface="Huawei Sans" panose="020C0503030203020204" pitchFamily="34" charset="0"/>
              </a:rPr>
              <a:t> routing          </a:t>
            </a:r>
          </a:p>
          <a:p>
            <a:pPr fontAlgn="ctr">
              <a:lnSpc>
                <a:spcPct val="100000"/>
              </a:lnSpc>
            </a:pPr>
            <a:r>
              <a:rPr lang="en-US" dirty="0">
                <a:latin typeface="Huawei Sans" panose="020C0503030203020204" pitchFamily="34" charset="0"/>
              </a:rPr>
              <a:t>OSPF Process 1 with Router ID 1.1.1.1                  </a:t>
            </a:r>
          </a:p>
          <a:p>
            <a:pPr fontAlgn="ctr">
              <a:lnSpc>
                <a:spcPct val="100000"/>
              </a:lnSpc>
            </a:pPr>
            <a:r>
              <a:rPr lang="en-US" dirty="0">
                <a:latin typeface="Huawei Sans" panose="020C0503030203020204" pitchFamily="34" charset="0"/>
              </a:rPr>
              <a:t>Routing tables </a:t>
            </a:r>
          </a:p>
          <a:p>
            <a:pPr fontAlgn="ctr">
              <a:lnSpc>
                <a:spcPct val="100000"/>
              </a:lnSpc>
            </a:pPr>
            <a:r>
              <a:rPr lang="en-US" dirty="0">
                <a:latin typeface="Huawei Sans" panose="020C0503030203020204" pitchFamily="34" charset="0"/>
              </a:rPr>
              <a:t>Routing for Network </a:t>
            </a:r>
          </a:p>
          <a:p>
            <a:pPr fontAlgn="ctr">
              <a:lnSpc>
                <a:spcPct val="100000"/>
              </a:lnSpc>
            </a:pPr>
            <a:r>
              <a:rPr lang="en-US" dirty="0">
                <a:solidFill>
                  <a:srgbClr val="EC7061"/>
                </a:solidFill>
                <a:latin typeface="Huawei Sans" panose="020C0503030203020204" pitchFamily="34" charset="0"/>
              </a:rPr>
              <a:t>Destination</a:t>
            </a:r>
            <a:r>
              <a:rPr lang="en-US" dirty="0">
                <a:latin typeface="Huawei Sans" panose="020C0503030203020204" pitchFamily="34" charset="0"/>
              </a:rPr>
              <a:t>        </a:t>
            </a:r>
            <a:r>
              <a:rPr lang="en-US" dirty="0">
                <a:solidFill>
                  <a:srgbClr val="EC7061"/>
                </a:solidFill>
                <a:latin typeface="Huawei Sans" panose="020C0503030203020204" pitchFamily="34" charset="0"/>
              </a:rPr>
              <a:t>Cost</a:t>
            </a:r>
            <a:r>
              <a:rPr lang="en-US" dirty="0">
                <a:latin typeface="Huawei Sans" panose="020C0503030203020204" pitchFamily="34" charset="0"/>
              </a:rPr>
              <a:t>  Type       </a:t>
            </a:r>
            <a:r>
              <a:rPr lang="en-US" dirty="0" err="1">
                <a:solidFill>
                  <a:srgbClr val="EC7061"/>
                </a:solidFill>
                <a:latin typeface="Huawei Sans" panose="020C0503030203020204" pitchFamily="34" charset="0"/>
              </a:rPr>
              <a:t>NextHop</a:t>
            </a:r>
            <a:r>
              <a:rPr lang="en-US" dirty="0">
                <a:latin typeface="Huawei Sans" panose="020C0503030203020204" pitchFamily="34" charset="0"/>
              </a:rPr>
              <a:t>         </a:t>
            </a:r>
            <a:r>
              <a:rPr lang="en-US" dirty="0" err="1">
                <a:latin typeface="Huawei Sans" panose="020C0503030203020204" pitchFamily="34" charset="0"/>
              </a:rPr>
              <a:t>AdvRouter</a:t>
            </a:r>
            <a:r>
              <a:rPr lang="en-US" dirty="0">
                <a:latin typeface="Huawei Sans" panose="020C0503030203020204" pitchFamily="34" charset="0"/>
              </a:rPr>
              <a:t>       Area </a:t>
            </a:r>
          </a:p>
          <a:p>
            <a:pPr fontAlgn="ctr">
              <a:lnSpc>
                <a:spcPct val="100000"/>
              </a:lnSpc>
            </a:pPr>
            <a:r>
              <a:rPr lang="en-US" dirty="0">
                <a:latin typeface="Huawei Sans" panose="020C0503030203020204" pitchFamily="34" charset="0"/>
              </a:rPr>
              <a:t>1.1.1.1/32           0     stub        1.1.1.1            1.1.1.1          0.0.0.0</a:t>
            </a:r>
          </a:p>
          <a:p>
            <a:pPr fontAlgn="ctr">
              <a:lnSpc>
                <a:spcPct val="100000"/>
              </a:lnSpc>
            </a:pPr>
            <a:r>
              <a:rPr lang="en-US" dirty="0">
                <a:latin typeface="Huawei Sans" panose="020C0503030203020204" pitchFamily="34" charset="0"/>
              </a:rPr>
              <a:t>10.1.1.0/20         1    Transit     10.1.1.1          1.1.1.1          0.0.0.0 </a:t>
            </a:r>
          </a:p>
          <a:p>
            <a:pPr fontAlgn="ctr">
              <a:lnSpc>
                <a:spcPct val="100000"/>
              </a:lnSpc>
            </a:pPr>
            <a:r>
              <a:rPr lang="en-US" dirty="0">
                <a:latin typeface="Huawei Sans" panose="020C0503030203020204" pitchFamily="34" charset="0"/>
              </a:rPr>
              <a:t>2.2.2.2/32           1     stub        10.1.1.2          2.2.2.2          0.0.0.0 </a:t>
            </a:r>
          </a:p>
          <a:p>
            <a:pPr fontAlgn="ctr">
              <a:lnSpc>
                <a:spcPct val="100000"/>
              </a:lnSpc>
            </a:pPr>
            <a:endParaRPr lang="en-US" altLang="zh-CN" dirty="0">
              <a:latin typeface="Huawei Sans" panose="020C0503030203020204" pitchFamily="34" charset="0"/>
            </a:endParaRPr>
          </a:p>
          <a:p>
            <a:pPr fontAlgn="ctr">
              <a:lnSpc>
                <a:spcPct val="100000"/>
              </a:lnSpc>
            </a:pPr>
            <a:r>
              <a:rPr lang="en-US" dirty="0">
                <a:latin typeface="Huawei Sans" panose="020C0503030203020204" pitchFamily="34" charset="0"/>
              </a:rPr>
              <a:t>Total Nets: 3 </a:t>
            </a:r>
          </a:p>
          <a:p>
            <a:pPr fontAlgn="ctr">
              <a:lnSpc>
                <a:spcPct val="100000"/>
              </a:lnSpc>
            </a:pPr>
            <a:r>
              <a:rPr lang="en-US" dirty="0">
                <a:latin typeface="Huawei Sans" panose="020C0503030203020204" pitchFamily="34" charset="0"/>
              </a:rPr>
              <a:t>Intra Area: 3  Inter Area: 0  ASE: 0  NSSA: 0</a:t>
            </a:r>
          </a:p>
        </p:txBody>
      </p:sp>
      <p:sp>
        <p:nvSpPr>
          <p:cNvPr id="17" name="燕尾形 25">
            <a:extLst>
              <a:ext uri="{FF2B5EF4-FFF2-40B4-BE49-F238E27FC236}">
                <a16:creationId xmlns:a16="http://schemas.microsoft.com/office/drawing/2014/main" xmlns="" id="{CDF25949-BD35-4E1C-BA5F-70D69BE7EF56}"/>
              </a:ext>
            </a:extLst>
          </p:cNvPr>
          <p:cNvSpPr/>
          <p:nvPr/>
        </p:nvSpPr>
        <p:spPr bwMode="auto">
          <a:xfrm>
            <a:off x="9436597" y="101862"/>
            <a:ext cx="781200" cy="25787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dirty="0">
                <a:latin typeface="Huawei Sans" panose="020C0503030203020204" pitchFamily="34" charset="0"/>
                <a:ea typeface="方正兰亭黑简体" panose="02000000000000000000" pitchFamily="2" charset="-122"/>
                <a:sym typeface="Huawei Sans" panose="020C0503030203020204" pitchFamily="34" charset="0"/>
              </a:rPr>
              <a:t>Neighbor Table</a:t>
            </a:r>
          </a:p>
        </p:txBody>
      </p:sp>
      <p:sp>
        <p:nvSpPr>
          <p:cNvPr id="22" name="燕尾形 26">
            <a:extLst>
              <a:ext uri="{FF2B5EF4-FFF2-40B4-BE49-F238E27FC236}">
                <a16:creationId xmlns:a16="http://schemas.microsoft.com/office/drawing/2014/main" xmlns="" id="{9F12F51E-1F06-4101-AC5E-D042168C2D27}"/>
              </a:ext>
            </a:extLst>
          </p:cNvPr>
          <p:cNvSpPr/>
          <p:nvPr/>
        </p:nvSpPr>
        <p:spPr bwMode="auto">
          <a:xfrm>
            <a:off x="10118539" y="101862"/>
            <a:ext cx="781200" cy="257875"/>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pPr>
            <a:r>
              <a:rPr lang="en-US" sz="800" dirty="0">
                <a:latin typeface="Huawei Sans" panose="020C0503030203020204" pitchFamily="34" charset="0"/>
                <a:ea typeface="方正兰亭黑简体" panose="02000000000000000000" pitchFamily="2" charset="-122"/>
                <a:sym typeface="Huawei Sans" panose="020C0503030203020204" pitchFamily="34" charset="0"/>
              </a:rPr>
              <a:t>LSDB Table</a:t>
            </a:r>
          </a:p>
        </p:txBody>
      </p:sp>
      <p:sp>
        <p:nvSpPr>
          <p:cNvPr id="23" name="燕尾形 27">
            <a:extLst>
              <a:ext uri="{FF2B5EF4-FFF2-40B4-BE49-F238E27FC236}">
                <a16:creationId xmlns:a16="http://schemas.microsoft.com/office/drawing/2014/main" xmlns="" id="{C5DFDE18-DD44-4CFF-83CE-DBD61C6F0EFA}"/>
              </a:ext>
            </a:extLst>
          </p:cNvPr>
          <p:cNvSpPr/>
          <p:nvPr/>
        </p:nvSpPr>
        <p:spPr bwMode="auto">
          <a:xfrm>
            <a:off x="10800482" y="101862"/>
            <a:ext cx="1173214" cy="257875"/>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lang="en-US"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 Routing </a:t>
            </a:r>
            <a:r>
              <a:rPr lang="en-US" altLang="zh-CN"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sz="800" b="1"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able</a:t>
            </a:r>
          </a:p>
        </p:txBody>
      </p:sp>
      <p:sp>
        <p:nvSpPr>
          <p:cNvPr id="48" name="圆角矩形 6">
            <a:extLst>
              <a:ext uri="{FF2B5EF4-FFF2-40B4-BE49-F238E27FC236}">
                <a16:creationId xmlns:a16="http://schemas.microsoft.com/office/drawing/2014/main" xmlns="" id="{8291513E-720F-45D8-B498-195BA5E55003}"/>
              </a:ext>
            </a:extLst>
          </p:cNvPr>
          <p:cNvSpPr/>
          <p:nvPr/>
        </p:nvSpPr>
        <p:spPr>
          <a:xfrm>
            <a:off x="1225025" y="3724875"/>
            <a:ext cx="2466331" cy="326291"/>
          </a:xfrm>
          <a:prstGeom prst="roundRect">
            <a:avLst>
              <a:gd name="adj" fmla="val 2303"/>
            </a:avLst>
          </a:prstGeom>
          <a:solidFill>
            <a:srgbClr val="F4FBFE"/>
          </a:solidFill>
          <a:ln>
            <a:solidFill>
              <a:srgbClr val="99DFF9"/>
            </a:solidFill>
          </a:ln>
        </p:spPr>
        <p:txBody>
          <a:bodyPr wrap="square" rtlCol="0">
            <a:noAutofit/>
          </a:bodyPr>
          <a:lstStyle/>
          <a:p>
            <a:pPr fontAlgn="ctr"/>
            <a:r>
              <a:rPr lang="en-US"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rPr>
              <a:t>[R1]display ospf routing</a:t>
            </a:r>
          </a:p>
        </p:txBody>
      </p:sp>
      <p:cxnSp>
        <p:nvCxnSpPr>
          <p:cNvPr id="24" name="直接连接符 23">
            <a:extLst>
              <a:ext uri="{FF2B5EF4-FFF2-40B4-BE49-F238E27FC236}">
                <a16:creationId xmlns:a16="http://schemas.microsoft.com/office/drawing/2014/main" xmlns="" id="{8C6142E0-E9A4-47F3-9BC2-9D13F88DFFAE}"/>
              </a:ext>
            </a:extLst>
          </p:cNvPr>
          <p:cNvCxnSpPr>
            <a:cxnSpLocks/>
            <a:stCxn id="29" idx="1"/>
            <a:endCxn id="26"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xmlns="" id="{4BDB4F4C-5120-4E9D-9DCB-70A15468A762}"/>
              </a:ext>
            </a:extLst>
          </p:cNvPr>
          <p:cNvGrpSpPr/>
          <p:nvPr/>
        </p:nvGrpSpPr>
        <p:grpSpPr>
          <a:xfrm>
            <a:off x="1540227" y="4735807"/>
            <a:ext cx="707171" cy="825430"/>
            <a:chOff x="1669180" y="4735807"/>
            <a:chExt cx="707171" cy="825430"/>
          </a:xfrm>
        </p:grpSpPr>
        <p:pic>
          <p:nvPicPr>
            <p:cNvPr id="26" name="图片 25">
              <a:extLst>
                <a:ext uri="{FF2B5EF4-FFF2-40B4-BE49-F238E27FC236}">
                  <a16:creationId xmlns:a16="http://schemas.microsoft.com/office/drawing/2014/main" xmlns="" id="{B685A60E-5DAE-4260-8031-D8C1E5429CE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a16="http://schemas.microsoft.com/office/drawing/2014/main" xmlns="" id="{B2833927-D4A6-4E51-BBBE-263BBB9B87DC}"/>
                </a:ext>
              </a:extLst>
            </p:cNvPr>
            <p:cNvSpPr txBox="1"/>
            <p:nvPr/>
          </p:nvSpPr>
          <p:spPr>
            <a:xfrm>
              <a:off x="1727422" y="5222683"/>
              <a:ext cx="648929"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R1</a:t>
              </a:r>
            </a:p>
          </p:txBody>
        </p:sp>
      </p:grpSp>
      <p:grpSp>
        <p:nvGrpSpPr>
          <p:cNvPr id="28" name="组合 27">
            <a:extLst>
              <a:ext uri="{FF2B5EF4-FFF2-40B4-BE49-F238E27FC236}">
                <a16:creationId xmlns:a16="http://schemas.microsoft.com/office/drawing/2014/main" xmlns="" id="{22D0218B-A212-4442-9828-7CF207CEB261}"/>
              </a:ext>
            </a:extLst>
          </p:cNvPr>
          <p:cNvGrpSpPr/>
          <p:nvPr/>
        </p:nvGrpSpPr>
        <p:grpSpPr>
          <a:xfrm>
            <a:off x="4794368" y="4735807"/>
            <a:ext cx="755532" cy="809561"/>
            <a:chOff x="4794368" y="4735807"/>
            <a:chExt cx="755532" cy="809561"/>
          </a:xfrm>
        </p:grpSpPr>
        <p:pic>
          <p:nvPicPr>
            <p:cNvPr id="29" name="图片 28">
              <a:extLst>
                <a:ext uri="{FF2B5EF4-FFF2-40B4-BE49-F238E27FC236}">
                  <a16:creationId xmlns:a16="http://schemas.microsoft.com/office/drawing/2014/main" xmlns="" id="{A00F1D85-B1E9-4BEE-8E25-16F9664B96C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1" name="文本框 30">
              <a:extLst>
                <a:ext uri="{FF2B5EF4-FFF2-40B4-BE49-F238E27FC236}">
                  <a16:creationId xmlns:a16="http://schemas.microsoft.com/office/drawing/2014/main" xmlns="" id="{F597C5D5-E42F-499E-A68C-6951A7BC2728}"/>
                </a:ext>
              </a:extLst>
            </p:cNvPr>
            <p:cNvSpPr txBox="1"/>
            <p:nvPr/>
          </p:nvSpPr>
          <p:spPr>
            <a:xfrm>
              <a:off x="4844434" y="5206814"/>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grpSp>
      <p:sp>
        <p:nvSpPr>
          <p:cNvPr id="32" name="文本框 31">
            <a:extLst>
              <a:ext uri="{FF2B5EF4-FFF2-40B4-BE49-F238E27FC236}">
                <a16:creationId xmlns:a16="http://schemas.microsoft.com/office/drawing/2014/main" xmlns="" id="{CE38FD0E-6EA9-4F0A-BAB7-EE4CD6C6B093}"/>
              </a:ext>
            </a:extLst>
          </p:cNvPr>
          <p:cNvSpPr txBox="1"/>
          <p:nvPr/>
        </p:nvSpPr>
        <p:spPr>
          <a:xfrm>
            <a:off x="1129789" y="4273853"/>
            <a:ext cx="2057417"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1.1.1.1</a:t>
            </a:r>
          </a:p>
        </p:txBody>
      </p:sp>
      <p:sp>
        <p:nvSpPr>
          <p:cNvPr id="33" name="文本框 32">
            <a:extLst>
              <a:ext uri="{FF2B5EF4-FFF2-40B4-BE49-F238E27FC236}">
                <a16:creationId xmlns:a16="http://schemas.microsoft.com/office/drawing/2014/main" xmlns="" id="{30CAEF4D-41FC-4DCA-8C0E-0954B29082E5}"/>
              </a:ext>
            </a:extLst>
          </p:cNvPr>
          <p:cNvSpPr txBox="1"/>
          <p:nvPr/>
        </p:nvSpPr>
        <p:spPr>
          <a:xfrm>
            <a:off x="4199373" y="4278991"/>
            <a:ext cx="1903174"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2.2.2.2</a:t>
            </a:r>
          </a:p>
        </p:txBody>
      </p:sp>
      <p:sp>
        <p:nvSpPr>
          <p:cNvPr id="34" name="文本框 33">
            <a:extLst>
              <a:ext uri="{FF2B5EF4-FFF2-40B4-BE49-F238E27FC236}">
                <a16:creationId xmlns:a16="http://schemas.microsoft.com/office/drawing/2014/main" xmlns="" id="{A840B312-E016-4F34-A2CA-7E8221084076}"/>
              </a:ext>
            </a:extLst>
          </p:cNvPr>
          <p:cNvSpPr txBox="1"/>
          <p:nvPr/>
        </p:nvSpPr>
        <p:spPr>
          <a:xfrm>
            <a:off x="3757591" y="5220156"/>
            <a:ext cx="1210291" cy="307777"/>
          </a:xfrm>
          <a:prstGeom prst="rect">
            <a:avLst/>
          </a:prstGeom>
          <a:noFill/>
        </p:spPr>
        <p:txBody>
          <a:bodyPr wrap="square" rtlCol="0">
            <a:noAutofit/>
          </a:bodyPr>
          <a:lstStyle/>
          <a:p>
            <a:pPr fontAlgn="ctr"/>
            <a:r>
              <a:rPr lang="en-US" sz="1400">
                <a:latin typeface="Huawei Sans" panose="020C0503030203020204" pitchFamily="34" charset="0"/>
              </a:rPr>
              <a:t>10.1.1.2/30</a:t>
            </a:r>
          </a:p>
        </p:txBody>
      </p:sp>
      <p:grpSp>
        <p:nvGrpSpPr>
          <p:cNvPr id="50" name="组合 49">
            <a:extLst>
              <a:ext uri="{FF2B5EF4-FFF2-40B4-BE49-F238E27FC236}">
                <a16:creationId xmlns:a16="http://schemas.microsoft.com/office/drawing/2014/main" xmlns="" id="{B3D91981-406D-44B8-963C-D3E2E5C33184}"/>
              </a:ext>
            </a:extLst>
          </p:cNvPr>
          <p:cNvGrpSpPr/>
          <p:nvPr/>
        </p:nvGrpSpPr>
        <p:grpSpPr>
          <a:xfrm>
            <a:off x="2052800" y="4974560"/>
            <a:ext cx="1903174" cy="567904"/>
            <a:chOff x="2134861" y="4974560"/>
            <a:chExt cx="1903174" cy="567904"/>
          </a:xfrm>
        </p:grpSpPr>
        <p:sp>
          <p:nvSpPr>
            <p:cNvPr id="51" name="文本框 50">
              <a:extLst>
                <a:ext uri="{FF2B5EF4-FFF2-40B4-BE49-F238E27FC236}">
                  <a16:creationId xmlns:a16="http://schemas.microsoft.com/office/drawing/2014/main" xmlns="" id="{1EB0E0B0-9FF5-4FC5-8F42-8AE092A79DF7}"/>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10.1.1.1/30</a:t>
              </a:r>
            </a:p>
          </p:txBody>
        </p:sp>
        <p:sp>
          <p:nvSpPr>
            <p:cNvPr id="52" name="文本框 51">
              <a:extLst>
                <a:ext uri="{FF2B5EF4-FFF2-40B4-BE49-F238E27FC236}">
                  <a16:creationId xmlns:a16="http://schemas.microsoft.com/office/drawing/2014/main" xmlns="" id="{36277F9D-001D-4D67-B7EF-2F50C1BA6107}"/>
                </a:ext>
              </a:extLst>
            </p:cNvPr>
            <p:cNvSpPr txBox="1"/>
            <p:nvPr/>
          </p:nvSpPr>
          <p:spPr>
            <a:xfrm>
              <a:off x="2201974"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 1/0/0</a:t>
              </a:r>
            </a:p>
          </p:txBody>
        </p:sp>
      </p:grpSp>
      <p:sp>
        <p:nvSpPr>
          <p:cNvPr id="53" name="文本框 52">
            <a:extLst>
              <a:ext uri="{FF2B5EF4-FFF2-40B4-BE49-F238E27FC236}">
                <a16:creationId xmlns:a16="http://schemas.microsoft.com/office/drawing/2014/main" xmlns="" id="{2A9C349D-638A-4AD8-B993-3E18068BAAF3}"/>
              </a:ext>
            </a:extLst>
          </p:cNvPr>
          <p:cNvSpPr txBox="1"/>
          <p:nvPr/>
        </p:nvSpPr>
        <p:spPr>
          <a:xfrm>
            <a:off x="3909890"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 1/0/0</a:t>
            </a:r>
          </a:p>
        </p:txBody>
      </p:sp>
      <p:sp>
        <p:nvSpPr>
          <p:cNvPr id="35"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395967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rPr>
              <a:t>OSPF Overview</a:t>
            </a:r>
          </a:p>
          <a:p>
            <a:r>
              <a:rPr lang="en-US" b="1" smtClean="0"/>
              <a:t>OSPF Working Mechanism</a:t>
            </a:r>
          </a:p>
          <a:p>
            <a:r>
              <a:rPr lang="en-US" smtClean="0">
                <a:solidFill>
                  <a:schemeClr val="bg1">
                    <a:lumMod val="50000"/>
                  </a:schemeClr>
                </a:solidFill>
              </a:rPr>
              <a:t>Typical OSPF Configuration</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2113210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xmlns="" id="{31BCFB01-38A1-4D88-9745-E6730975F3F9}"/>
              </a:ext>
            </a:extLst>
          </p:cNvPr>
          <p:cNvSpPr>
            <a:spLocks noGrp="1"/>
          </p:cNvSpPr>
          <p:nvPr>
            <p:ph type="body" sz="quarter" idx="10"/>
          </p:nvPr>
        </p:nvSpPr>
        <p:spPr/>
        <p:txBody>
          <a:bodyPr/>
          <a:lstStyle/>
          <a:p>
            <a:r>
              <a:rPr lang="en-US" smtClean="0"/>
              <a:t>There are two important concepts about the relationship between OSPF routers: neighbor relationship and adjacency.</a:t>
            </a:r>
          </a:p>
          <a:p>
            <a:r>
              <a:rPr lang="en-US" smtClean="0"/>
              <a:t>On a simple network, two routers are directly connected. OSPF is enabled on interconnected interfaces. The routers start to send and listen to Hello packets. After the two routers discover each other through Hello packets, they establish a neighbor relationship.</a:t>
            </a:r>
          </a:p>
          <a:p>
            <a:r>
              <a:rPr lang="en-US" smtClean="0"/>
              <a:t>The establishment of a neighbor relationship is just the beginning. A series of packets, such as DD, LSR, LSU, and LSAck packets, will be exchanged later. When LSDB synchronization between two routers is complete and the two routers start to calculate routes independently, the two routers establish an adjacency.</a:t>
            </a:r>
            <a:endParaRPr lang="en-US" dirty="0"/>
          </a:p>
        </p:txBody>
      </p:sp>
      <p:sp>
        <p:nvSpPr>
          <p:cNvPr id="3" name="标题 2">
            <a:extLst>
              <a:ext uri="{FF2B5EF4-FFF2-40B4-BE49-F238E27FC236}">
                <a16:creationId xmlns:a16="http://schemas.microsoft.com/office/drawing/2014/main" xmlns="" id="{B7534249-CE6B-441F-94BF-8F6513AB0568}"/>
              </a:ext>
            </a:extLst>
          </p:cNvPr>
          <p:cNvSpPr>
            <a:spLocks noGrp="1"/>
          </p:cNvSpPr>
          <p:nvPr>
            <p:ph type="title"/>
          </p:nvPr>
        </p:nvSpPr>
        <p:spPr/>
        <p:txBody>
          <a:bodyPr/>
          <a:lstStyle/>
          <a:p>
            <a:r>
              <a:rPr lang="en-US" smtClean="0"/>
              <a:t>Relationships Between OSPF Routers</a:t>
            </a:r>
            <a:endParaRPr lang="en-US"/>
          </a:p>
        </p:txBody>
      </p:sp>
    </p:spTree>
    <p:extLst>
      <p:ext uri="{BB962C8B-B14F-4D97-AF65-F5344CB8AC3E}">
        <p14:creationId xmlns:p14="http://schemas.microsoft.com/office/powerpoint/2010/main" val="2287190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altLang="zh-CN" sz="1600" smtClean="0"/>
              <a:t>OSPF adjacency relationship establishment involves four steps: establishing a neighbor relationship, negotiating the master/slave status, exchanging LSDB information, and synchronizing LSDBs.</a:t>
            </a:r>
          </a:p>
          <a:p>
            <a:endParaRPr lang="zh-CN" altLang="en-US" sz="1600"/>
          </a:p>
        </p:txBody>
      </p:sp>
      <p:sp>
        <p:nvSpPr>
          <p:cNvPr id="4" name="标题 3"/>
          <p:cNvSpPr>
            <a:spLocks noGrp="1"/>
          </p:cNvSpPr>
          <p:nvPr>
            <p:ph type="title"/>
          </p:nvPr>
        </p:nvSpPr>
        <p:spPr/>
        <p:txBody>
          <a:bodyPr/>
          <a:lstStyle/>
          <a:p>
            <a:r>
              <a:rPr lang="en-US" smtClean="0">
                <a:sym typeface="Huawei Sans" panose="020C0503030203020204" pitchFamily="34" charset="0"/>
              </a:rPr>
              <a:t>Process of Establishing an OSPF Adjacency Relationship</a:t>
            </a:r>
            <a:endParaRPr lang="en-US" dirty="0">
              <a:sym typeface="Huawei Sans" panose="020C0503030203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67079" y="1994437"/>
            <a:ext cx="540000" cy="442800"/>
          </a:xfrm>
          <a:prstGeom prst="rect">
            <a:avLst/>
          </a:prstGeom>
        </p:spPr>
      </p:pic>
      <p:cxnSp>
        <p:nvCxnSpPr>
          <p:cNvPr id="5" name="直接连接符 4"/>
          <p:cNvCxnSpPr>
            <a:stCxn id="3" idx="3"/>
            <a:endCxn id="6" idx="1"/>
          </p:cNvCxnSpPr>
          <p:nvPr/>
        </p:nvCxnSpPr>
        <p:spPr>
          <a:xfrm>
            <a:off x="2907079" y="2215837"/>
            <a:ext cx="57240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31155" y="1994437"/>
            <a:ext cx="540000" cy="442800"/>
          </a:xfrm>
          <a:prstGeom prst="rect">
            <a:avLst/>
          </a:prstGeom>
        </p:spPr>
      </p:pic>
      <p:sp>
        <p:nvSpPr>
          <p:cNvPr id="8" name="文本框 7"/>
          <p:cNvSpPr txBox="1"/>
          <p:nvPr/>
        </p:nvSpPr>
        <p:spPr>
          <a:xfrm>
            <a:off x="1827079" y="2071234"/>
            <a:ext cx="540000" cy="338554"/>
          </a:xfrm>
          <a:prstGeom prst="rect">
            <a:avLst/>
          </a:prstGeom>
          <a:noFill/>
        </p:spPr>
        <p:txBody>
          <a:bodyPr wrap="square" rtlCol="0">
            <a:noAutofit/>
          </a:bodyPr>
          <a:lstStyle/>
          <a:p>
            <a:pPr fontAlgn="ctr"/>
            <a:r>
              <a:rPr lang="en-US" sz="1400" b="1">
                <a:latin typeface="Huawei Sans" panose="020C0503030203020204" pitchFamily="34" charset="0"/>
              </a:rPr>
              <a:t>R1</a:t>
            </a:r>
          </a:p>
        </p:txBody>
      </p:sp>
      <p:sp>
        <p:nvSpPr>
          <p:cNvPr id="9" name="文本框 8"/>
          <p:cNvSpPr txBox="1"/>
          <p:nvPr/>
        </p:nvSpPr>
        <p:spPr>
          <a:xfrm>
            <a:off x="9249988" y="2046560"/>
            <a:ext cx="540000" cy="338554"/>
          </a:xfrm>
          <a:prstGeom prst="rect">
            <a:avLst/>
          </a:prstGeom>
          <a:noFill/>
        </p:spPr>
        <p:txBody>
          <a:bodyPr wrap="square" rtlCol="0">
            <a:noAutofit/>
          </a:bodyPr>
          <a:lstStyle/>
          <a:p>
            <a:pPr fontAlgn="ctr"/>
            <a:r>
              <a:rPr lang="en-US" sz="1400" b="1">
                <a:latin typeface="Huawei Sans" panose="020C0503030203020204" pitchFamily="34" charset="0"/>
              </a:rPr>
              <a:t>R2</a:t>
            </a:r>
          </a:p>
        </p:txBody>
      </p:sp>
      <p:sp>
        <p:nvSpPr>
          <p:cNvPr id="27" name="Oval 4"/>
          <p:cNvSpPr>
            <a:spLocks noChangeAspect="1"/>
          </p:cNvSpPr>
          <p:nvPr/>
        </p:nvSpPr>
        <p:spPr>
          <a:xfrm>
            <a:off x="5603151" y="2313490"/>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rPr>
              <a:t>1</a:t>
            </a:r>
          </a:p>
        </p:txBody>
      </p:sp>
      <p:sp>
        <p:nvSpPr>
          <p:cNvPr id="31" name="Oval 4"/>
          <p:cNvSpPr>
            <a:spLocks noChangeAspect="1"/>
          </p:cNvSpPr>
          <p:nvPr/>
        </p:nvSpPr>
        <p:spPr>
          <a:xfrm>
            <a:off x="5603151" y="313999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rPr>
              <a:t>2</a:t>
            </a:r>
          </a:p>
        </p:txBody>
      </p:sp>
      <p:sp>
        <p:nvSpPr>
          <p:cNvPr id="37" name="Oval 4"/>
          <p:cNvSpPr>
            <a:spLocks noChangeAspect="1"/>
          </p:cNvSpPr>
          <p:nvPr/>
        </p:nvSpPr>
        <p:spPr>
          <a:xfrm>
            <a:off x="5603151" y="387801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rPr>
              <a:t>3</a:t>
            </a:r>
          </a:p>
        </p:txBody>
      </p:sp>
      <p:sp>
        <p:nvSpPr>
          <p:cNvPr id="41" name="Oval 4"/>
          <p:cNvSpPr>
            <a:spLocks noChangeAspect="1"/>
          </p:cNvSpPr>
          <p:nvPr/>
        </p:nvSpPr>
        <p:spPr>
          <a:xfrm>
            <a:off x="5603151" y="4675024"/>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rPr>
              <a:t>4</a:t>
            </a:r>
          </a:p>
        </p:txBody>
      </p:sp>
      <p:sp>
        <p:nvSpPr>
          <p:cNvPr id="43" name="Oval 4"/>
          <p:cNvSpPr>
            <a:spLocks noChangeAspect="1"/>
          </p:cNvSpPr>
          <p:nvPr/>
        </p:nvSpPr>
        <p:spPr>
          <a:xfrm>
            <a:off x="2437919" y="5566467"/>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rPr>
              <a:t>5</a:t>
            </a:r>
          </a:p>
        </p:txBody>
      </p:sp>
      <p:sp>
        <p:nvSpPr>
          <p:cNvPr id="44" name="圆角矩形 43"/>
          <p:cNvSpPr/>
          <p:nvPr/>
        </p:nvSpPr>
        <p:spPr>
          <a:xfrm>
            <a:off x="2920525" y="5507205"/>
            <a:ext cx="1707459"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Calculates routes.</a:t>
            </a:r>
          </a:p>
        </p:txBody>
      </p:sp>
      <p:sp>
        <p:nvSpPr>
          <p:cNvPr id="46" name="Oval 4">
            <a:extLst>
              <a:ext uri="{FF2B5EF4-FFF2-40B4-BE49-F238E27FC236}">
                <a16:creationId xmlns:a16="http://schemas.microsoft.com/office/drawing/2014/main" xmlns="" id="{7F760D55-1C55-451E-AA52-F4D69FD6F22C}"/>
              </a:ext>
            </a:extLst>
          </p:cNvPr>
          <p:cNvSpPr>
            <a:spLocks noChangeAspect="1"/>
          </p:cNvSpPr>
          <p:nvPr/>
        </p:nvSpPr>
        <p:spPr>
          <a:xfrm>
            <a:off x="8644826" y="5566467"/>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200" b="1">
                <a:solidFill>
                  <a:schemeClr val="bg1"/>
                </a:solidFill>
                <a:latin typeface="Huawei Sans" panose="020C0503030203020204" pitchFamily="34" charset="0"/>
                <a:ea typeface="方正兰亭黑简体" panose="02000000000000000000" pitchFamily="2" charset="-122"/>
              </a:rPr>
              <a:t>5</a:t>
            </a:r>
          </a:p>
        </p:txBody>
      </p:sp>
      <p:sp>
        <p:nvSpPr>
          <p:cNvPr id="47" name="圆角矩形 43">
            <a:extLst>
              <a:ext uri="{FF2B5EF4-FFF2-40B4-BE49-F238E27FC236}">
                <a16:creationId xmlns:a16="http://schemas.microsoft.com/office/drawing/2014/main" xmlns="" id="{49543B68-B24B-4E19-8976-E67493E305DB}"/>
              </a:ext>
            </a:extLst>
          </p:cNvPr>
          <p:cNvSpPr/>
          <p:nvPr/>
        </p:nvSpPr>
        <p:spPr>
          <a:xfrm>
            <a:off x="9089332" y="5507205"/>
            <a:ext cx="1759643"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Calculates routes.</a:t>
            </a:r>
          </a:p>
        </p:txBody>
      </p:sp>
      <p:sp>
        <p:nvSpPr>
          <p:cNvPr id="58" name="文本框 57">
            <a:extLst>
              <a:ext uri="{FF2B5EF4-FFF2-40B4-BE49-F238E27FC236}">
                <a16:creationId xmlns:a16="http://schemas.microsoft.com/office/drawing/2014/main" xmlns="" id="{4DBADCA7-936D-4332-B8D6-A77522669E16}"/>
              </a:ext>
            </a:extLst>
          </p:cNvPr>
          <p:cNvSpPr txBox="1"/>
          <p:nvPr/>
        </p:nvSpPr>
        <p:spPr>
          <a:xfrm>
            <a:off x="3145204" y="5864907"/>
            <a:ext cx="6182253" cy="478744"/>
          </a:xfrm>
          <a:prstGeom prst="rect">
            <a:avLst/>
          </a:prstGeom>
          <a:noFill/>
        </p:spPr>
        <p:txBody>
          <a:bodyPr wrap="square" rtlCol="0">
            <a:noAutofit/>
          </a:bodyPr>
          <a:lstStyle/>
          <a:p>
            <a:pPr fontAlgn="ctr"/>
            <a:r>
              <a:rPr lang="en-US" sz="1400" dirty="0">
                <a:latin typeface="Huawei Sans" panose="020C0503030203020204" pitchFamily="34" charset="0"/>
              </a:rPr>
              <a:t>Steps 1 to 4 involve interaction between both ends, and Step 5 is performed separately on each device.</a:t>
            </a:r>
          </a:p>
        </p:txBody>
      </p:sp>
      <p:grpSp>
        <p:nvGrpSpPr>
          <p:cNvPr id="56" name="组合 55">
            <a:extLst>
              <a:ext uri="{FF2B5EF4-FFF2-40B4-BE49-F238E27FC236}">
                <a16:creationId xmlns:a16="http://schemas.microsoft.com/office/drawing/2014/main" xmlns="" id="{A1F3CC8F-1827-4088-8A0A-62B0226A7200}"/>
              </a:ext>
            </a:extLst>
          </p:cNvPr>
          <p:cNvGrpSpPr/>
          <p:nvPr/>
        </p:nvGrpSpPr>
        <p:grpSpPr>
          <a:xfrm>
            <a:off x="2907079" y="2626300"/>
            <a:ext cx="5724076" cy="584775"/>
            <a:chOff x="2531943" y="2650035"/>
            <a:chExt cx="5724076" cy="584775"/>
          </a:xfrm>
        </p:grpSpPr>
        <p:sp>
          <p:nvSpPr>
            <p:cNvPr id="15" name="文本框 14"/>
            <p:cNvSpPr txBox="1"/>
            <p:nvPr/>
          </p:nvSpPr>
          <p:spPr>
            <a:xfrm>
              <a:off x="4252848" y="2650035"/>
              <a:ext cx="2677885" cy="584775"/>
            </a:xfrm>
            <a:prstGeom prst="rect">
              <a:avLst/>
            </a:prstGeom>
            <a:noFill/>
            <a:ln>
              <a:noFill/>
            </a:ln>
          </p:spPr>
          <p:txBody>
            <a:bodyPr wrap="square" rtlCol="0">
              <a:noAutofit/>
            </a:bodyPr>
            <a:lstStyle/>
            <a:p>
              <a:pPr fontAlgn="ctr"/>
              <a:r>
                <a:rPr lang="en-US" sz="1400" dirty="0">
                  <a:latin typeface="Huawei Sans" panose="020C0503030203020204" pitchFamily="34" charset="0"/>
                </a:rPr>
                <a:t>Establish a bidirectional neighbor relationship.</a:t>
              </a:r>
            </a:p>
          </p:txBody>
        </p:sp>
        <p:cxnSp>
          <p:nvCxnSpPr>
            <p:cNvPr id="14" name="直接箭头连接符 13">
              <a:extLst>
                <a:ext uri="{FF2B5EF4-FFF2-40B4-BE49-F238E27FC236}">
                  <a16:creationId xmlns:a16="http://schemas.microsoft.com/office/drawing/2014/main" xmlns="" id="{3E1B0B8C-D2B7-4350-8C07-8084FF2402B6}"/>
                </a:ext>
              </a:extLst>
            </p:cNvPr>
            <p:cNvCxnSpPr>
              <a:cxnSpLocks/>
              <a:stCxn id="15" idx="1"/>
            </p:cNvCxnSpPr>
            <p:nvPr/>
          </p:nvCxnSpPr>
          <p:spPr>
            <a:xfrm flipH="1">
              <a:off x="2531943" y="2942423"/>
              <a:ext cx="1720905"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BBE47FB3-A654-4345-BEA0-EC42C9F13967}"/>
                </a:ext>
              </a:extLst>
            </p:cNvPr>
            <p:cNvCxnSpPr>
              <a:cxnSpLocks/>
              <a:stCxn id="15" idx="3"/>
            </p:cNvCxnSpPr>
            <p:nvPr/>
          </p:nvCxnSpPr>
          <p:spPr>
            <a:xfrm>
              <a:off x="6930733" y="2942423"/>
              <a:ext cx="1325286"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xmlns="" id="{10EBADA2-48FC-48C9-96A5-1A935B1A2520}"/>
              </a:ext>
            </a:extLst>
          </p:cNvPr>
          <p:cNvGrpSpPr/>
          <p:nvPr/>
        </p:nvGrpSpPr>
        <p:grpSpPr>
          <a:xfrm>
            <a:off x="2920526" y="3451303"/>
            <a:ext cx="5684210" cy="352553"/>
            <a:chOff x="2545390" y="3356378"/>
            <a:chExt cx="5684210" cy="352553"/>
          </a:xfrm>
        </p:grpSpPr>
        <p:sp>
          <p:nvSpPr>
            <p:cNvPr id="28" name="文本框 27"/>
            <p:cNvSpPr txBox="1"/>
            <p:nvPr/>
          </p:nvSpPr>
          <p:spPr>
            <a:xfrm>
              <a:off x="3693196" y="3356378"/>
              <a:ext cx="3298650" cy="352553"/>
            </a:xfrm>
            <a:prstGeom prst="rect">
              <a:avLst/>
            </a:prstGeom>
            <a:noFill/>
            <a:ln>
              <a:noFill/>
            </a:ln>
          </p:spPr>
          <p:txBody>
            <a:bodyPr wrap="square" rtlCol="0">
              <a:noAutofit/>
            </a:bodyPr>
            <a:lstStyle>
              <a:defPPr>
                <a:defRPr lang="en-US"/>
              </a:defPPr>
              <a:lvl1pPr>
                <a:defRPr sz="1600">
                  <a:solidFill>
                    <a:srgbClr val="0070C0"/>
                  </a:solidFill>
                </a:defRPr>
              </a:lvl1pPr>
            </a:lstStyle>
            <a:p>
              <a:pPr fontAlgn="ctr"/>
              <a:r>
                <a:rPr lang="en-US" sz="1400" dirty="0">
                  <a:solidFill>
                    <a:schemeClr val="tx1"/>
                  </a:solidFill>
                  <a:latin typeface="Huawei Sans" panose="020C0503030203020204" pitchFamily="34" charset="0"/>
                </a:rPr>
                <a:t>  Negotiate the master/slave status. </a:t>
              </a:r>
            </a:p>
          </p:txBody>
        </p:sp>
        <p:cxnSp>
          <p:nvCxnSpPr>
            <p:cNvPr id="42" name="直接箭头连接符 41">
              <a:extLst>
                <a:ext uri="{FF2B5EF4-FFF2-40B4-BE49-F238E27FC236}">
                  <a16:creationId xmlns:a16="http://schemas.microsoft.com/office/drawing/2014/main" xmlns="" id="{FC954550-B0FC-4574-91B5-2D2AFC04FB8C}"/>
                </a:ext>
              </a:extLst>
            </p:cNvPr>
            <p:cNvCxnSpPr>
              <a:cxnSpLocks/>
              <a:stCxn id="28" idx="1"/>
            </p:cNvCxnSpPr>
            <p:nvPr/>
          </p:nvCxnSpPr>
          <p:spPr>
            <a:xfrm flipH="1">
              <a:off x="2545390" y="3532655"/>
              <a:ext cx="1147806" cy="6031"/>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xmlns="" id="{5F9FF0D8-0F22-4100-9258-5F28D717F8F1}"/>
                </a:ext>
              </a:extLst>
            </p:cNvPr>
            <p:cNvCxnSpPr>
              <a:cxnSpLocks/>
              <a:stCxn id="28" idx="3"/>
            </p:cNvCxnSpPr>
            <p:nvPr/>
          </p:nvCxnSpPr>
          <p:spPr>
            <a:xfrm flipV="1">
              <a:off x="6991846" y="3525657"/>
              <a:ext cx="1237754" cy="6998"/>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xmlns="" id="{E28967A6-782F-4B87-A5A3-B4ADB57FB426}"/>
              </a:ext>
            </a:extLst>
          </p:cNvPr>
          <p:cNvGrpSpPr/>
          <p:nvPr/>
        </p:nvGrpSpPr>
        <p:grpSpPr>
          <a:xfrm>
            <a:off x="2920526" y="4181638"/>
            <a:ext cx="5710629" cy="377391"/>
            <a:chOff x="2545390" y="3929625"/>
            <a:chExt cx="5710629" cy="377391"/>
          </a:xfrm>
        </p:grpSpPr>
        <p:sp>
          <p:nvSpPr>
            <p:cNvPr id="34" name="文本框 33"/>
            <p:cNvSpPr txBox="1"/>
            <p:nvPr/>
          </p:nvSpPr>
          <p:spPr>
            <a:xfrm>
              <a:off x="3819510" y="3929625"/>
              <a:ext cx="3278462" cy="377391"/>
            </a:xfrm>
            <a:prstGeom prst="rect">
              <a:avLst/>
            </a:prstGeom>
            <a:noFill/>
          </p:spPr>
          <p:txBody>
            <a:bodyPr wrap="square" rtlCol="0">
              <a:noAutofit/>
            </a:bodyPr>
            <a:lstStyle/>
            <a:p>
              <a:pPr fontAlgn="ctr"/>
              <a:r>
                <a:rPr lang="en-US" sz="1400" dirty="0">
                  <a:latin typeface="Huawei Sans" panose="020C0503030203020204" pitchFamily="34" charset="0"/>
                </a:rPr>
                <a:t> Mutually describe the LSDB (summary information).</a:t>
              </a:r>
            </a:p>
          </p:txBody>
        </p:sp>
        <p:cxnSp>
          <p:nvCxnSpPr>
            <p:cNvPr id="45" name="直接箭头连接符 44">
              <a:extLst>
                <a:ext uri="{FF2B5EF4-FFF2-40B4-BE49-F238E27FC236}">
                  <a16:creationId xmlns:a16="http://schemas.microsoft.com/office/drawing/2014/main" xmlns="" id="{7E5F2228-6218-431C-86B0-0073BEC5DDE9}"/>
                </a:ext>
              </a:extLst>
            </p:cNvPr>
            <p:cNvCxnSpPr>
              <a:cxnSpLocks/>
              <a:stCxn id="34" idx="1"/>
            </p:cNvCxnSpPr>
            <p:nvPr/>
          </p:nvCxnSpPr>
          <p:spPr>
            <a:xfrm flipH="1" flipV="1">
              <a:off x="2545390" y="4098903"/>
              <a:ext cx="1274120" cy="19418"/>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xmlns="" id="{7442F518-F7DD-4DC6-BBF8-8B05398EC58C}"/>
                </a:ext>
              </a:extLst>
            </p:cNvPr>
            <p:cNvCxnSpPr>
              <a:cxnSpLocks/>
              <a:stCxn id="34" idx="3"/>
            </p:cNvCxnSpPr>
            <p:nvPr/>
          </p:nvCxnSpPr>
          <p:spPr>
            <a:xfrm flipV="1">
              <a:off x="7097972" y="4098903"/>
              <a:ext cx="1158047" cy="19418"/>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xmlns="" id="{477746C3-4F68-465A-A620-B5D1AD493381}"/>
              </a:ext>
            </a:extLst>
          </p:cNvPr>
          <p:cNvGrpSpPr/>
          <p:nvPr/>
        </p:nvGrpSpPr>
        <p:grpSpPr>
          <a:xfrm>
            <a:off x="2920525" y="4991048"/>
            <a:ext cx="5710630" cy="431837"/>
            <a:chOff x="2545389" y="4594535"/>
            <a:chExt cx="5710630" cy="431837"/>
          </a:xfrm>
        </p:grpSpPr>
        <p:sp>
          <p:nvSpPr>
            <p:cNvPr id="38" name="文本框 37"/>
            <p:cNvSpPr txBox="1"/>
            <p:nvPr/>
          </p:nvSpPr>
          <p:spPr>
            <a:xfrm>
              <a:off x="4044203" y="4594535"/>
              <a:ext cx="2661397" cy="431837"/>
            </a:xfrm>
            <a:prstGeom prst="rect">
              <a:avLst/>
            </a:prstGeom>
            <a:noFill/>
          </p:spPr>
          <p:txBody>
            <a:bodyPr wrap="square" rtlCol="0">
              <a:noAutofit/>
            </a:bodyPr>
            <a:lstStyle/>
            <a:p>
              <a:pPr fontAlgn="ctr"/>
              <a:r>
                <a:rPr lang="en-US" sz="1400" dirty="0">
                  <a:latin typeface="Huawei Sans" panose="020C0503030203020204" pitchFamily="34" charset="0"/>
                </a:rPr>
                <a:t>Update LSAs and synchronize LSDBs of both ends.</a:t>
              </a:r>
            </a:p>
          </p:txBody>
        </p:sp>
        <p:cxnSp>
          <p:nvCxnSpPr>
            <p:cNvPr id="48" name="直接箭头连接符 47">
              <a:extLst>
                <a:ext uri="{FF2B5EF4-FFF2-40B4-BE49-F238E27FC236}">
                  <a16:creationId xmlns:a16="http://schemas.microsoft.com/office/drawing/2014/main" xmlns="" id="{99962E9B-A60A-40EC-8604-A9702FD29B48}"/>
                </a:ext>
              </a:extLst>
            </p:cNvPr>
            <p:cNvCxnSpPr>
              <a:cxnSpLocks/>
              <a:stCxn id="38" idx="1"/>
            </p:cNvCxnSpPr>
            <p:nvPr/>
          </p:nvCxnSpPr>
          <p:spPr>
            <a:xfrm flipH="1" flipV="1">
              <a:off x="2545389" y="4802926"/>
              <a:ext cx="1498814" cy="7528"/>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xmlns="" id="{EE58319F-2203-49CE-AA7B-5A539B78A0D7}"/>
                </a:ext>
              </a:extLst>
            </p:cNvPr>
            <p:cNvCxnSpPr>
              <a:cxnSpLocks/>
              <a:stCxn id="38" idx="3"/>
            </p:cNvCxnSpPr>
            <p:nvPr/>
          </p:nvCxnSpPr>
          <p:spPr>
            <a:xfrm flipV="1">
              <a:off x="6705600" y="4802926"/>
              <a:ext cx="1550419" cy="7528"/>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7340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t>Process of Establishing an OSPF Adjacency - Step 1</a:t>
            </a:r>
            <a:endParaRPr lang="en-US" dirty="0"/>
          </a:p>
        </p:txBody>
      </p:sp>
      <p:sp>
        <p:nvSpPr>
          <p:cNvPr id="38" name="文本框 37"/>
          <p:cNvSpPr txBox="1"/>
          <p:nvPr/>
        </p:nvSpPr>
        <p:spPr>
          <a:xfrm>
            <a:off x="2493946" y="1284724"/>
            <a:ext cx="1910775" cy="338554"/>
          </a:xfrm>
          <a:prstGeom prst="rect">
            <a:avLst/>
          </a:prstGeom>
          <a:noFill/>
        </p:spPr>
        <p:txBody>
          <a:bodyPr wrap="square" rtlCol="0">
            <a:noAutofit/>
          </a:bodyPr>
          <a:lstStyle/>
          <a:p>
            <a:pPr fontAlgn="ctr"/>
            <a:r>
              <a:rPr lang="en-US" sz="1600">
                <a:latin typeface="Huawei Sans" panose="020C0503030203020204" pitchFamily="34" charset="0"/>
              </a:rPr>
              <a:t>Area 1.1.1.1</a:t>
            </a:r>
          </a:p>
        </p:txBody>
      </p:sp>
      <p:sp>
        <p:nvSpPr>
          <p:cNvPr id="39" name="文本框 38"/>
          <p:cNvSpPr txBox="1"/>
          <p:nvPr/>
        </p:nvSpPr>
        <p:spPr>
          <a:xfrm>
            <a:off x="7269613" y="1296224"/>
            <a:ext cx="1910775" cy="338554"/>
          </a:xfrm>
          <a:prstGeom prst="rect">
            <a:avLst/>
          </a:prstGeom>
          <a:noFill/>
        </p:spPr>
        <p:txBody>
          <a:bodyPr wrap="square" rtlCol="0">
            <a:noAutofit/>
          </a:bodyPr>
          <a:lstStyle/>
          <a:p>
            <a:pPr fontAlgn="ctr"/>
            <a:r>
              <a:rPr lang="en-US" sz="1600">
                <a:latin typeface="Huawei Sans" panose="020C0503030203020204" pitchFamily="34" charset="0"/>
              </a:rPr>
              <a:t>Area 2.2.2.2</a:t>
            </a:r>
          </a:p>
        </p:txBody>
      </p:sp>
      <p:cxnSp>
        <p:nvCxnSpPr>
          <p:cNvPr id="41" name="直接箭头连接符 40"/>
          <p:cNvCxnSpPr>
            <a:cxnSpLocks/>
          </p:cNvCxnSpPr>
          <p:nvPr/>
        </p:nvCxnSpPr>
        <p:spPr>
          <a:xfrm>
            <a:off x="3380791" y="3006133"/>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0066" y="3155251"/>
            <a:ext cx="3355847" cy="784830"/>
          </a:xfrm>
          <a:prstGeom prst="rect">
            <a:avLst/>
          </a:prstGeom>
          <a:noFill/>
        </p:spPr>
        <p:txBody>
          <a:bodyPr wrap="square" rtlCol="0">
            <a:noAutofit/>
          </a:bodyPr>
          <a:lstStyle/>
          <a:p>
            <a:pPr fontAlgn="ctr"/>
            <a:r>
              <a:rPr lang="en-US" sz="1500">
                <a:latin typeface="Huawei Sans" panose="020C0503030203020204" pitchFamily="34" charset="0"/>
              </a:rPr>
              <a:t>R1 (1.1.1.1) is discovered and added to the neighbor list. The status of R1 in the neighbor table is Init.</a:t>
            </a:r>
          </a:p>
        </p:txBody>
      </p:sp>
      <p:cxnSp>
        <p:nvCxnSpPr>
          <p:cNvPr id="48" name="直接箭头连接符 47"/>
          <p:cNvCxnSpPr>
            <a:cxnSpLocks/>
          </p:cNvCxnSpPr>
          <p:nvPr/>
        </p:nvCxnSpPr>
        <p:spPr>
          <a:xfrm>
            <a:off x="3407727" y="4049161"/>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447639"/>
            <a:ext cx="4970619" cy="584775"/>
          </a:xfrm>
          <a:prstGeom prst="rect">
            <a:avLst/>
          </a:prstGeom>
          <a:noFill/>
        </p:spPr>
        <p:txBody>
          <a:bodyPr wrap="square" rtlCol="0">
            <a:noAutofit/>
          </a:bodyPr>
          <a:lstStyle/>
          <a:p>
            <a:pPr algn="r" fontAlgn="ctr"/>
            <a:r>
              <a:rPr lang="en-US" sz="1600" dirty="0">
                <a:latin typeface="Huawei Sans" panose="020C0503030203020204" pitchFamily="34" charset="0"/>
              </a:rPr>
              <a:t>Hello packets</a:t>
            </a:r>
          </a:p>
          <a:p>
            <a:pPr algn="r" fontAlgn="ctr"/>
            <a:r>
              <a:rPr lang="en-US" sz="1600" dirty="0">
                <a:latin typeface="Huawei Sans" panose="020C0503030203020204" pitchFamily="34" charset="0"/>
              </a:rPr>
              <a:t>I'm 2.2.2.2. I found my neighbor 1.1.1.1.</a:t>
            </a:r>
          </a:p>
        </p:txBody>
      </p:sp>
      <p:cxnSp>
        <p:nvCxnSpPr>
          <p:cNvPr id="57" name="直接箭头连接符 56"/>
          <p:cNvCxnSpPr>
            <a:cxnSpLocks/>
          </p:cNvCxnSpPr>
          <p:nvPr/>
        </p:nvCxnSpPr>
        <p:spPr>
          <a:xfrm>
            <a:off x="3407727" y="5185691"/>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4575931"/>
            <a:ext cx="4772011" cy="584775"/>
          </a:xfrm>
          <a:prstGeom prst="rect">
            <a:avLst/>
          </a:prstGeom>
          <a:noFill/>
        </p:spPr>
        <p:txBody>
          <a:bodyPr wrap="square" rtlCol="0">
            <a:noAutofit/>
          </a:bodyPr>
          <a:lstStyle/>
          <a:p>
            <a:pPr fontAlgn="ctr"/>
            <a:r>
              <a:rPr lang="en-US" sz="1600" dirty="0">
                <a:latin typeface="Huawei Sans" panose="020C0503030203020204" pitchFamily="34" charset="0"/>
              </a:rPr>
              <a:t>Hello packets</a:t>
            </a:r>
          </a:p>
          <a:p>
            <a:pPr fontAlgn="ctr"/>
            <a:r>
              <a:rPr lang="en-US" sz="1600" dirty="0">
                <a:latin typeface="Huawei Sans" panose="020C0503030203020204" pitchFamily="34" charset="0"/>
              </a:rPr>
              <a:t>I'm 1.1.1.1. I found the neighbor 2.2.2.2.</a:t>
            </a:r>
          </a:p>
        </p:txBody>
      </p:sp>
      <p:cxnSp>
        <p:nvCxnSpPr>
          <p:cNvPr id="28" name="直接箭头连接符 27"/>
          <p:cNvCxnSpPr>
            <a:cxnSpLocks/>
          </p:cNvCxnSpPr>
          <p:nvPr/>
        </p:nvCxnSpPr>
        <p:spPr>
          <a:xfrm>
            <a:off x="3361959" y="2270093"/>
            <a:ext cx="0" cy="404117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p:cNvCxnSpPr>
          <p:nvPr/>
        </p:nvCxnSpPr>
        <p:spPr>
          <a:xfrm flipH="1">
            <a:off x="8289248" y="2255233"/>
            <a:ext cx="9" cy="405603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5183169" y="5650936"/>
            <a:ext cx="1936087"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We're neighbors.</a:t>
            </a:r>
          </a:p>
        </p:txBody>
      </p:sp>
      <p:sp>
        <p:nvSpPr>
          <p:cNvPr id="52" name="文本框 51"/>
          <p:cNvSpPr txBox="1"/>
          <p:nvPr/>
        </p:nvSpPr>
        <p:spPr>
          <a:xfrm>
            <a:off x="3392365" y="2400448"/>
            <a:ext cx="4436019" cy="584775"/>
          </a:xfrm>
          <a:prstGeom prst="rect">
            <a:avLst/>
          </a:prstGeom>
          <a:noFill/>
        </p:spPr>
        <p:txBody>
          <a:bodyPr wrap="square" rtlCol="0">
            <a:noAutofit/>
          </a:bodyPr>
          <a:lstStyle/>
          <a:p>
            <a:pPr fontAlgn="ctr"/>
            <a:r>
              <a:rPr lang="en-US" sz="1600" dirty="0">
                <a:latin typeface="Huawei Sans" panose="020C0503030203020204" pitchFamily="34" charset="0"/>
              </a:rPr>
              <a:t>Hello packets</a:t>
            </a:r>
          </a:p>
          <a:p>
            <a:pPr fontAlgn="ctr"/>
            <a:r>
              <a:rPr lang="en-US" sz="1600" dirty="0">
                <a:latin typeface="Huawei Sans" panose="020C0503030203020204" pitchFamily="34" charset="0"/>
              </a:rPr>
              <a:t>I'm 1.1.1.1. I don't know who's on the link.</a:t>
            </a:r>
          </a:p>
        </p:txBody>
      </p:sp>
      <p:sp>
        <p:nvSpPr>
          <p:cNvPr id="53" name="文本框 52"/>
          <p:cNvSpPr txBox="1"/>
          <p:nvPr/>
        </p:nvSpPr>
        <p:spPr>
          <a:xfrm>
            <a:off x="8350321" y="5301924"/>
            <a:ext cx="2849926" cy="784830"/>
          </a:xfrm>
          <a:prstGeom prst="rect">
            <a:avLst/>
          </a:prstGeom>
          <a:noFill/>
        </p:spPr>
        <p:txBody>
          <a:bodyPr wrap="square" rtlCol="0">
            <a:noAutofit/>
          </a:bodyPr>
          <a:lstStyle/>
          <a:p>
            <a:pPr fontAlgn="ctr"/>
            <a:r>
              <a:rPr lang="en-US" sz="1500" dirty="0">
                <a:latin typeface="Huawei Sans" panose="020C0503030203020204" pitchFamily="34" charset="0"/>
              </a:rPr>
              <a:t>Because R1 found me, I change the status of 1.1.1.1 to 2-way in the neighbor table.</a:t>
            </a:r>
          </a:p>
        </p:txBody>
      </p:sp>
      <p:sp>
        <p:nvSpPr>
          <p:cNvPr id="54" name="文本框 53"/>
          <p:cNvSpPr txBox="1"/>
          <p:nvPr/>
        </p:nvSpPr>
        <p:spPr>
          <a:xfrm>
            <a:off x="457201" y="4251942"/>
            <a:ext cx="2798257" cy="1246495"/>
          </a:xfrm>
          <a:prstGeom prst="rect">
            <a:avLst/>
          </a:prstGeom>
          <a:noFill/>
        </p:spPr>
        <p:txBody>
          <a:bodyPr wrap="square" rtlCol="0">
            <a:noAutofit/>
          </a:bodyPr>
          <a:lstStyle/>
          <a:p>
            <a:pPr fontAlgn="ctr"/>
            <a:r>
              <a:rPr lang="en-US" sz="1500" dirty="0">
                <a:latin typeface="Huawei Sans" panose="020C0503030203020204" pitchFamily="34" charset="0"/>
              </a:rPr>
              <a:t>R2 (2.2.2.2) is discovered and added to the neighbor list. Because R2 discovered me, I set the status of R2 to 2-way in the neighbor table.</a:t>
            </a:r>
          </a:p>
        </p:txBody>
      </p:sp>
      <p:pic>
        <p:nvPicPr>
          <p:cNvPr id="23" name="图片 22">
            <a:extLst>
              <a:ext uri="{FF2B5EF4-FFF2-40B4-BE49-F238E27FC236}">
                <a16:creationId xmlns:a16="http://schemas.microsoft.com/office/drawing/2014/main" xmlns=""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763836"/>
            <a:ext cx="540000" cy="442800"/>
          </a:xfrm>
          <a:prstGeom prst="rect">
            <a:avLst/>
          </a:prstGeom>
        </p:spPr>
      </p:pic>
      <p:cxnSp>
        <p:nvCxnSpPr>
          <p:cNvPr id="24" name="直接连接符 23">
            <a:extLst>
              <a:ext uri="{FF2B5EF4-FFF2-40B4-BE49-F238E27FC236}">
                <a16:creationId xmlns:a16="http://schemas.microsoft.com/office/drawing/2014/main" xmlns="" id="{8C6058FB-1E80-4BD7-AC0D-A10B3859BE70}"/>
              </a:ext>
            </a:extLst>
          </p:cNvPr>
          <p:cNvCxnSpPr>
            <a:stCxn id="23" idx="3"/>
            <a:endCxn id="25" idx="1"/>
          </p:cNvCxnSpPr>
          <p:nvPr/>
        </p:nvCxnSpPr>
        <p:spPr>
          <a:xfrm>
            <a:off x="3650791" y="1985236"/>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xmlns=""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763836"/>
            <a:ext cx="540000" cy="442800"/>
          </a:xfrm>
          <a:prstGeom prst="rect">
            <a:avLst/>
          </a:prstGeom>
        </p:spPr>
      </p:pic>
      <p:sp>
        <p:nvSpPr>
          <p:cNvPr id="26" name="文本框 25">
            <a:extLst>
              <a:ext uri="{FF2B5EF4-FFF2-40B4-BE49-F238E27FC236}">
                <a16:creationId xmlns:a16="http://schemas.microsoft.com/office/drawing/2014/main" xmlns="" id="{370D4CEE-2937-409B-8CB6-76629FE461DF}"/>
              </a:ext>
            </a:extLst>
          </p:cNvPr>
          <p:cNvSpPr txBox="1"/>
          <p:nvPr/>
        </p:nvSpPr>
        <p:spPr>
          <a:xfrm>
            <a:off x="2570791" y="1840633"/>
            <a:ext cx="540000" cy="338554"/>
          </a:xfrm>
          <a:prstGeom prst="rect">
            <a:avLst/>
          </a:prstGeom>
          <a:noFill/>
        </p:spPr>
        <p:txBody>
          <a:bodyPr wrap="square" rtlCol="0">
            <a:noAutofit/>
          </a:bodyPr>
          <a:lstStyle/>
          <a:p>
            <a:pPr fontAlgn="ctr"/>
            <a:r>
              <a:rPr lang="en-US" sz="1600" b="1">
                <a:latin typeface="Huawei Sans" panose="020C0503030203020204" pitchFamily="34" charset="0"/>
              </a:rPr>
              <a:t>R1</a:t>
            </a:r>
          </a:p>
        </p:txBody>
      </p:sp>
      <p:sp>
        <p:nvSpPr>
          <p:cNvPr id="27" name="文本框 26">
            <a:extLst>
              <a:ext uri="{FF2B5EF4-FFF2-40B4-BE49-F238E27FC236}">
                <a16:creationId xmlns:a16="http://schemas.microsoft.com/office/drawing/2014/main" xmlns="" id="{572F7211-E36B-47A2-AF89-C19846B0444B}"/>
              </a:ext>
            </a:extLst>
          </p:cNvPr>
          <p:cNvSpPr txBox="1"/>
          <p:nvPr/>
        </p:nvSpPr>
        <p:spPr>
          <a:xfrm>
            <a:off x="8640388" y="1815959"/>
            <a:ext cx="540000" cy="338554"/>
          </a:xfrm>
          <a:prstGeom prst="rect">
            <a:avLst/>
          </a:prstGeom>
          <a:noFill/>
        </p:spPr>
        <p:txBody>
          <a:bodyPr wrap="square" rtlCol="0">
            <a:noAutofit/>
          </a:bodyPr>
          <a:lstStyle/>
          <a:p>
            <a:pPr fontAlgn="ctr"/>
            <a:r>
              <a:rPr lang="en-US" sz="1600" b="1">
                <a:latin typeface="Huawei Sans" panose="020C0503030203020204" pitchFamily="34" charset="0"/>
              </a:rPr>
              <a:t>R2</a:t>
            </a:r>
          </a:p>
        </p:txBody>
      </p:sp>
      <p:sp>
        <p:nvSpPr>
          <p:cNvPr id="22" name="文本框 21">
            <a:extLst>
              <a:ext uri="{FF2B5EF4-FFF2-40B4-BE49-F238E27FC236}">
                <a16:creationId xmlns:a16="http://schemas.microsoft.com/office/drawing/2014/main" xmlns="" id="{FB208F54-8AC9-4B27-89B6-FC27791CAB17}"/>
              </a:ext>
            </a:extLst>
          </p:cNvPr>
          <p:cNvSpPr txBox="1"/>
          <p:nvPr/>
        </p:nvSpPr>
        <p:spPr>
          <a:xfrm>
            <a:off x="8377035" y="2787217"/>
            <a:ext cx="790653" cy="338554"/>
          </a:xfrm>
          <a:prstGeom prst="rect">
            <a:avLst/>
          </a:prstGeom>
          <a:noFill/>
        </p:spPr>
        <p:txBody>
          <a:bodyPr wrap="square" rtlCol="0">
            <a:noAutofit/>
          </a:bodyPr>
          <a:lstStyle/>
          <a:p>
            <a:pPr fontAlgn="ctr"/>
            <a:r>
              <a:rPr lang="en-US" sz="1600">
                <a:solidFill>
                  <a:schemeClr val="accent2"/>
                </a:solidFill>
                <a:latin typeface="Huawei Sans" panose="020C0503030203020204" pitchFamily="34" charset="0"/>
                <a:ea typeface="微软雅黑" pitchFamily="34" charset="-122"/>
              </a:rPr>
              <a:t>Init</a:t>
            </a:r>
          </a:p>
        </p:txBody>
      </p:sp>
      <p:sp>
        <p:nvSpPr>
          <p:cNvPr id="29" name="文本框 28">
            <a:extLst>
              <a:ext uri="{FF2B5EF4-FFF2-40B4-BE49-F238E27FC236}">
                <a16:creationId xmlns:a16="http://schemas.microsoft.com/office/drawing/2014/main" xmlns="" id="{273533DD-D0B1-4E8A-8203-D967A1A5B0E4}"/>
              </a:ext>
            </a:extLst>
          </p:cNvPr>
          <p:cNvSpPr txBox="1"/>
          <p:nvPr/>
        </p:nvSpPr>
        <p:spPr>
          <a:xfrm>
            <a:off x="8326235" y="4980057"/>
            <a:ext cx="790653" cy="338554"/>
          </a:xfrm>
          <a:prstGeom prst="rect">
            <a:avLst/>
          </a:prstGeom>
          <a:noFill/>
        </p:spPr>
        <p:txBody>
          <a:bodyPr wrap="square" rtlCol="0">
            <a:noAutofit/>
          </a:bodyPr>
          <a:lstStyle/>
          <a:p>
            <a:pPr fontAlgn="ctr"/>
            <a:r>
              <a:rPr lang="en-US" sz="1600">
                <a:solidFill>
                  <a:schemeClr val="accent2"/>
                </a:solidFill>
                <a:latin typeface="Huawei Sans" panose="020C0503030203020204" pitchFamily="34" charset="0"/>
                <a:ea typeface="微软雅黑" pitchFamily="34" charset="-122"/>
              </a:rPr>
              <a:t>2-way</a:t>
            </a:r>
          </a:p>
        </p:txBody>
      </p:sp>
      <p:sp>
        <p:nvSpPr>
          <p:cNvPr id="30" name="文本框 29">
            <a:extLst>
              <a:ext uri="{FF2B5EF4-FFF2-40B4-BE49-F238E27FC236}">
                <a16:creationId xmlns:a16="http://schemas.microsoft.com/office/drawing/2014/main" xmlns="" id="{CA7C74E9-AC2E-4C70-93C1-8511F37E74B9}"/>
              </a:ext>
            </a:extLst>
          </p:cNvPr>
          <p:cNvSpPr txBox="1"/>
          <p:nvPr/>
        </p:nvSpPr>
        <p:spPr>
          <a:xfrm>
            <a:off x="2583012" y="3851935"/>
            <a:ext cx="790653" cy="338554"/>
          </a:xfrm>
          <a:prstGeom prst="rect">
            <a:avLst/>
          </a:prstGeom>
          <a:noFill/>
        </p:spPr>
        <p:txBody>
          <a:bodyPr wrap="square" rtlCol="0">
            <a:noAutofit/>
          </a:bodyPr>
          <a:lstStyle/>
          <a:p>
            <a:pPr fontAlgn="ctr"/>
            <a:r>
              <a:rPr lang="en-US" sz="1600">
                <a:solidFill>
                  <a:schemeClr val="accent2"/>
                </a:solidFill>
                <a:latin typeface="Huawei Sans" panose="020C0503030203020204" pitchFamily="34" charset="0"/>
                <a:ea typeface="微软雅黑" pitchFamily="34" charset="-122"/>
              </a:rPr>
              <a:t>2-way</a:t>
            </a:r>
          </a:p>
        </p:txBody>
      </p:sp>
    </p:spTree>
    <p:extLst>
      <p:ext uri="{BB962C8B-B14F-4D97-AF65-F5344CB8AC3E}">
        <p14:creationId xmlns:p14="http://schemas.microsoft.com/office/powerpoint/2010/main" val="757121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t>Process of Establishing an OSPF </a:t>
            </a:r>
            <a:r>
              <a:rPr lang="en-US" altLang="zh-CN" smtClean="0"/>
              <a:t>Adjacency</a:t>
            </a:r>
            <a:r>
              <a:rPr lang="en-US" smtClean="0"/>
              <a:t> - Steps 2 and 3</a:t>
            </a:r>
            <a:endParaRPr lang="en-US" dirty="0"/>
          </a:p>
        </p:txBody>
      </p:sp>
      <p:sp>
        <p:nvSpPr>
          <p:cNvPr id="38" name="文本框 37"/>
          <p:cNvSpPr txBox="1"/>
          <p:nvPr/>
        </p:nvSpPr>
        <p:spPr>
          <a:xfrm>
            <a:off x="2493946" y="1284724"/>
            <a:ext cx="1910775"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1.1.1.1</a:t>
            </a:r>
          </a:p>
        </p:txBody>
      </p:sp>
      <p:sp>
        <p:nvSpPr>
          <p:cNvPr id="39" name="文本框 38"/>
          <p:cNvSpPr txBox="1"/>
          <p:nvPr/>
        </p:nvSpPr>
        <p:spPr>
          <a:xfrm>
            <a:off x="7269613" y="1296224"/>
            <a:ext cx="1910775"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2.2.2.2</a:t>
            </a:r>
          </a:p>
        </p:txBody>
      </p:sp>
      <p:cxnSp>
        <p:nvCxnSpPr>
          <p:cNvPr id="41" name="直接箭头连接符 40"/>
          <p:cNvCxnSpPr>
            <a:cxnSpLocks/>
          </p:cNvCxnSpPr>
          <p:nvPr/>
        </p:nvCxnSpPr>
        <p:spPr>
          <a:xfrm>
            <a:off x="3380791" y="2903517"/>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713330"/>
            <a:ext cx="1190097" cy="338554"/>
          </a:xfrm>
          <a:prstGeom prst="rect">
            <a:avLst/>
          </a:prstGeom>
          <a:noFill/>
        </p:spPr>
        <p:txBody>
          <a:bodyPr wrap="square" rtlCol="0">
            <a:noAutofit/>
          </a:bodyPr>
          <a:lstStyle/>
          <a:p>
            <a:pPr fontAlgn="ctr"/>
            <a:r>
              <a:rPr lang="en-US" sz="1600">
                <a:solidFill>
                  <a:schemeClr val="accent2"/>
                </a:solidFill>
                <a:latin typeface="Huawei Sans" panose="020C0503030203020204" pitchFamily="34" charset="0"/>
                <a:ea typeface="微软雅黑" pitchFamily="34" charset="-122"/>
              </a:rPr>
              <a:t>Ex-start</a:t>
            </a:r>
          </a:p>
        </p:txBody>
      </p:sp>
      <p:cxnSp>
        <p:nvCxnSpPr>
          <p:cNvPr id="48" name="直接箭头连接符 47"/>
          <p:cNvCxnSpPr>
            <a:cxnSpLocks/>
          </p:cNvCxnSpPr>
          <p:nvPr/>
        </p:nvCxnSpPr>
        <p:spPr>
          <a:xfrm>
            <a:off x="3407727" y="3567964"/>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039985"/>
            <a:ext cx="4970619" cy="523220"/>
          </a:xfrm>
          <a:prstGeom prst="rect">
            <a:avLst/>
          </a:prstGeom>
          <a:noFill/>
        </p:spPr>
        <p:txBody>
          <a:bodyPr wrap="square" rtlCol="0">
            <a:noAutofit/>
          </a:bodyPr>
          <a:lstStyle/>
          <a:p>
            <a:pPr algn="r" fontAlgn="ctr"/>
            <a:r>
              <a:rPr lang="en-US" sz="1400" dirty="0">
                <a:solidFill>
                  <a:srgbClr val="151515"/>
                </a:solidFill>
                <a:latin typeface="Huawei Sans" panose="020C0503030203020204" pitchFamily="34" charset="0"/>
              </a:rPr>
              <a:t>DD (The content is empty, and the sequence number is Y.)</a:t>
            </a:r>
          </a:p>
          <a:p>
            <a:pPr algn="r" fontAlgn="ctr"/>
            <a:r>
              <a:rPr lang="en-US" sz="1400" dirty="0">
                <a:solidFill>
                  <a:srgbClr val="151515"/>
                </a:solidFill>
                <a:latin typeface="Huawei Sans" panose="020C0503030203020204" pitchFamily="34" charset="0"/>
              </a:rPr>
              <a:t>I'm the master and my router ID is 2.2.2.2.</a:t>
            </a:r>
          </a:p>
        </p:txBody>
      </p:sp>
      <p:cxnSp>
        <p:nvCxnSpPr>
          <p:cNvPr id="57" name="直接箭头连接符 56"/>
          <p:cNvCxnSpPr>
            <a:cxnSpLocks/>
          </p:cNvCxnSpPr>
          <p:nvPr/>
        </p:nvCxnSpPr>
        <p:spPr>
          <a:xfrm>
            <a:off x="3407727" y="4232411"/>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3714252"/>
            <a:ext cx="4772011" cy="523220"/>
          </a:xfrm>
          <a:prstGeom prst="rect">
            <a:avLst/>
          </a:prstGeom>
          <a:noFill/>
        </p:spPr>
        <p:txBody>
          <a:bodyPr wrap="square" rtlCol="0">
            <a:noAutofit/>
          </a:bodyPr>
          <a:lstStyle/>
          <a:p>
            <a:pPr fontAlgn="ctr"/>
            <a:r>
              <a:rPr lang="en-US" sz="1400" dirty="0">
                <a:solidFill>
                  <a:srgbClr val="151515"/>
                </a:solidFill>
                <a:latin typeface="Huawei Sans" panose="020C0503030203020204" pitchFamily="34" charset="0"/>
              </a:rPr>
              <a:t>DD (sequence number Y)</a:t>
            </a:r>
          </a:p>
          <a:p>
            <a:pPr fontAlgn="ctr"/>
            <a:r>
              <a:rPr lang="en-US" sz="1400" dirty="0">
                <a:solidFill>
                  <a:srgbClr val="151515"/>
                </a:solidFill>
                <a:latin typeface="Huawei Sans" panose="020C0503030203020204" pitchFamily="34" charset="0"/>
              </a:rPr>
              <a:t>This is the summary of LSAs in my LSDB.</a:t>
            </a:r>
          </a:p>
        </p:txBody>
      </p:sp>
      <p:cxnSp>
        <p:nvCxnSpPr>
          <p:cNvPr id="28" name="直接箭头连接符 27"/>
          <p:cNvCxnSpPr>
            <a:cxnSpLocks/>
            <a:stCxn id="23" idx="2"/>
            <a:endCxn id="40" idx="0"/>
          </p:cNvCxnSpPr>
          <p:nvPr/>
        </p:nvCxnSpPr>
        <p:spPr>
          <a:xfrm>
            <a:off x="3396868" y="2206636"/>
            <a:ext cx="0" cy="3577167"/>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p:cNvCxnSpPr>
          <p:nvPr/>
        </p:nvCxnSpPr>
        <p:spPr>
          <a:xfrm>
            <a:off x="8330822" y="2206636"/>
            <a:ext cx="0" cy="3718676"/>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92365" y="2368172"/>
            <a:ext cx="4938457" cy="544516"/>
          </a:xfrm>
          <a:prstGeom prst="rect">
            <a:avLst/>
          </a:prstGeom>
          <a:noFill/>
        </p:spPr>
        <p:txBody>
          <a:bodyPr wrap="square" rtlCol="0">
            <a:noAutofit/>
          </a:bodyPr>
          <a:lstStyle/>
          <a:p>
            <a:pPr fontAlgn="ctr"/>
            <a:r>
              <a:rPr lang="en-US" sz="1400" dirty="0">
                <a:solidFill>
                  <a:srgbClr val="151515"/>
                </a:solidFill>
                <a:latin typeface="Huawei Sans" panose="020C0503030203020204" pitchFamily="34" charset="0"/>
              </a:rPr>
              <a:t>DD (The content is empty, and the sequence number is X.)</a:t>
            </a:r>
          </a:p>
          <a:p>
            <a:pPr fontAlgn="ctr"/>
            <a:r>
              <a:rPr lang="en-US" sz="1400" dirty="0">
                <a:solidFill>
                  <a:srgbClr val="151515"/>
                </a:solidFill>
                <a:latin typeface="Huawei Sans" panose="020C0503030203020204" pitchFamily="34" charset="0"/>
              </a:rPr>
              <a:t>I'm the master and my router ID is 1.1.1.1.</a:t>
            </a:r>
          </a:p>
        </p:txBody>
      </p:sp>
      <p:sp>
        <p:nvSpPr>
          <p:cNvPr id="53" name="文本框 52"/>
          <p:cNvSpPr txBox="1"/>
          <p:nvPr/>
        </p:nvSpPr>
        <p:spPr>
          <a:xfrm>
            <a:off x="8395767" y="4526425"/>
            <a:ext cx="3226772" cy="738664"/>
          </a:xfrm>
          <a:prstGeom prst="rect">
            <a:avLst/>
          </a:prstGeom>
          <a:noFill/>
        </p:spPr>
        <p:txBody>
          <a:bodyPr wrap="square" rtlCol="0">
            <a:noAutofit/>
          </a:bodyPr>
          <a:lstStyle/>
          <a:p>
            <a:pPr fontAlgn="ctr"/>
            <a:r>
              <a:rPr lang="en-US" sz="1400" dirty="0">
                <a:solidFill>
                  <a:srgbClr val="151515"/>
                </a:solidFill>
                <a:latin typeface="Huawei Sans" panose="020C0503030203020204" pitchFamily="34" charset="0"/>
              </a:rPr>
              <a:t>In the Exchange phase, both ends exchange DD packets to describe the summary of their own LSAs.</a:t>
            </a:r>
          </a:p>
        </p:txBody>
      </p:sp>
      <p:sp>
        <p:nvSpPr>
          <p:cNvPr id="54" name="文本框 53"/>
          <p:cNvSpPr txBox="1"/>
          <p:nvPr/>
        </p:nvSpPr>
        <p:spPr>
          <a:xfrm>
            <a:off x="578721" y="2738315"/>
            <a:ext cx="2846283" cy="338554"/>
          </a:xfrm>
          <a:prstGeom prst="rect">
            <a:avLst/>
          </a:prstGeom>
          <a:noFill/>
        </p:spPr>
        <p:txBody>
          <a:bodyPr wrap="square" rtlCol="0">
            <a:noAutofit/>
          </a:bodyPr>
          <a:lstStyle/>
          <a:p>
            <a:pPr algn="r" fontAlgn="ctr"/>
            <a:r>
              <a:rPr lang="en-US" sz="1600">
                <a:solidFill>
                  <a:schemeClr val="accent2"/>
                </a:solidFill>
                <a:latin typeface="Huawei Sans" panose="020C0503030203020204" pitchFamily="34" charset="0"/>
                <a:ea typeface="微软雅黑" pitchFamily="34" charset="-122"/>
              </a:rPr>
              <a:t>Ex-start (Exchange Start)</a:t>
            </a:r>
          </a:p>
        </p:txBody>
      </p:sp>
      <p:pic>
        <p:nvPicPr>
          <p:cNvPr id="23" name="图片 22">
            <a:extLst>
              <a:ext uri="{FF2B5EF4-FFF2-40B4-BE49-F238E27FC236}">
                <a16:creationId xmlns:a16="http://schemas.microsoft.com/office/drawing/2014/main" xmlns=""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26868" y="1763836"/>
            <a:ext cx="540000" cy="442800"/>
          </a:xfrm>
          <a:prstGeom prst="rect">
            <a:avLst/>
          </a:prstGeom>
        </p:spPr>
      </p:pic>
      <p:cxnSp>
        <p:nvCxnSpPr>
          <p:cNvPr id="24" name="直接连接符 23">
            <a:extLst>
              <a:ext uri="{FF2B5EF4-FFF2-40B4-BE49-F238E27FC236}">
                <a16:creationId xmlns:a16="http://schemas.microsoft.com/office/drawing/2014/main" xmlns="" id="{8C6058FB-1E80-4BD7-AC0D-A10B3859BE70}"/>
              </a:ext>
            </a:extLst>
          </p:cNvPr>
          <p:cNvCxnSpPr>
            <a:stCxn id="23" idx="3"/>
            <a:endCxn id="25" idx="1"/>
          </p:cNvCxnSpPr>
          <p:nvPr/>
        </p:nvCxnSpPr>
        <p:spPr>
          <a:xfrm>
            <a:off x="3666868" y="1985236"/>
            <a:ext cx="4393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xmlns=""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60822" y="1763836"/>
            <a:ext cx="540000" cy="442800"/>
          </a:xfrm>
          <a:prstGeom prst="rect">
            <a:avLst/>
          </a:prstGeom>
        </p:spPr>
      </p:pic>
      <p:sp>
        <p:nvSpPr>
          <p:cNvPr id="26" name="文本框 25">
            <a:extLst>
              <a:ext uri="{FF2B5EF4-FFF2-40B4-BE49-F238E27FC236}">
                <a16:creationId xmlns:a16="http://schemas.microsoft.com/office/drawing/2014/main" xmlns="" id="{370D4CEE-2937-409B-8CB6-76629FE461DF}"/>
              </a:ext>
            </a:extLst>
          </p:cNvPr>
          <p:cNvSpPr txBox="1"/>
          <p:nvPr/>
        </p:nvSpPr>
        <p:spPr>
          <a:xfrm>
            <a:off x="2570791" y="1840633"/>
            <a:ext cx="540000" cy="338554"/>
          </a:xfrm>
          <a:prstGeom prst="rect">
            <a:avLst/>
          </a:prstGeom>
          <a:noFill/>
        </p:spPr>
        <p:txBody>
          <a:bodyPr wrap="square" rtlCol="0">
            <a:noAutofit/>
          </a:bodyPr>
          <a:lstStyle/>
          <a:p>
            <a:pPr fontAlgn="ctr"/>
            <a:r>
              <a:rPr lang="en-US" sz="1600" b="1">
                <a:latin typeface="Huawei Sans" panose="020C0503030203020204" pitchFamily="34" charset="0"/>
              </a:rPr>
              <a:t>R1</a:t>
            </a:r>
          </a:p>
        </p:txBody>
      </p:sp>
      <p:sp>
        <p:nvSpPr>
          <p:cNvPr id="27" name="文本框 26">
            <a:extLst>
              <a:ext uri="{FF2B5EF4-FFF2-40B4-BE49-F238E27FC236}">
                <a16:creationId xmlns:a16="http://schemas.microsoft.com/office/drawing/2014/main" xmlns="" id="{572F7211-E36B-47A2-AF89-C19846B0444B}"/>
              </a:ext>
            </a:extLst>
          </p:cNvPr>
          <p:cNvSpPr txBox="1"/>
          <p:nvPr/>
        </p:nvSpPr>
        <p:spPr>
          <a:xfrm>
            <a:off x="8640388" y="1815959"/>
            <a:ext cx="540000" cy="338554"/>
          </a:xfrm>
          <a:prstGeom prst="rect">
            <a:avLst/>
          </a:prstGeom>
          <a:noFill/>
        </p:spPr>
        <p:txBody>
          <a:bodyPr wrap="square" rtlCol="0">
            <a:noAutofit/>
          </a:bodyPr>
          <a:lstStyle/>
          <a:p>
            <a:pPr fontAlgn="ctr"/>
            <a:r>
              <a:rPr lang="en-US" sz="1600" b="1">
                <a:latin typeface="Huawei Sans" panose="020C0503030203020204" pitchFamily="34" charset="0"/>
              </a:rPr>
              <a:t>R2</a:t>
            </a:r>
          </a:p>
        </p:txBody>
      </p:sp>
      <p:cxnSp>
        <p:nvCxnSpPr>
          <p:cNvPr id="30" name="直接箭头连接符 29">
            <a:extLst>
              <a:ext uri="{FF2B5EF4-FFF2-40B4-BE49-F238E27FC236}">
                <a16:creationId xmlns:a16="http://schemas.microsoft.com/office/drawing/2014/main" xmlns="" id="{7B1A66BA-275A-4145-8304-D99272FF9EAB}"/>
              </a:ext>
            </a:extLst>
          </p:cNvPr>
          <p:cNvCxnSpPr>
            <a:cxnSpLocks/>
          </p:cNvCxnSpPr>
          <p:nvPr/>
        </p:nvCxnSpPr>
        <p:spPr>
          <a:xfrm>
            <a:off x="3407727" y="4896858"/>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xmlns="" id="{C8DB8E31-E244-4A8A-95EE-54E464DD2C40}"/>
              </a:ext>
            </a:extLst>
          </p:cNvPr>
          <p:cNvSpPr txBox="1"/>
          <p:nvPr/>
        </p:nvSpPr>
        <p:spPr>
          <a:xfrm>
            <a:off x="3318629" y="4358248"/>
            <a:ext cx="4970619" cy="523220"/>
          </a:xfrm>
          <a:prstGeom prst="rect">
            <a:avLst/>
          </a:prstGeom>
          <a:noFill/>
        </p:spPr>
        <p:txBody>
          <a:bodyPr wrap="square" rtlCol="0">
            <a:noAutofit/>
          </a:bodyPr>
          <a:lstStyle/>
          <a:p>
            <a:pPr algn="r" fontAlgn="ctr"/>
            <a:r>
              <a:rPr lang="en-US" sz="1400" dirty="0">
                <a:solidFill>
                  <a:srgbClr val="151515"/>
                </a:solidFill>
                <a:latin typeface="Huawei Sans" panose="020C0503030203020204" pitchFamily="34" charset="0"/>
              </a:rPr>
              <a:t>DD (Sequence number Y + 1 in ascending order)</a:t>
            </a:r>
          </a:p>
          <a:p>
            <a:pPr algn="r" fontAlgn="ctr"/>
            <a:r>
              <a:rPr lang="en-US" sz="1400" dirty="0">
                <a:solidFill>
                  <a:srgbClr val="151515"/>
                </a:solidFill>
                <a:latin typeface="Huawei Sans" panose="020C0503030203020204" pitchFamily="34" charset="0"/>
              </a:rPr>
              <a:t>This is the summary of LSAs in my LSDB.</a:t>
            </a:r>
          </a:p>
        </p:txBody>
      </p:sp>
      <p:sp>
        <p:nvSpPr>
          <p:cNvPr id="32" name="文本框 31">
            <a:extLst>
              <a:ext uri="{FF2B5EF4-FFF2-40B4-BE49-F238E27FC236}">
                <a16:creationId xmlns:a16="http://schemas.microsoft.com/office/drawing/2014/main" xmlns="" id="{DD97BDF6-552D-44B6-A53D-038294D9EAA7}"/>
              </a:ext>
            </a:extLst>
          </p:cNvPr>
          <p:cNvSpPr txBox="1"/>
          <p:nvPr/>
        </p:nvSpPr>
        <p:spPr>
          <a:xfrm>
            <a:off x="503582" y="3194287"/>
            <a:ext cx="2846283" cy="830997"/>
          </a:xfrm>
          <a:prstGeom prst="rect">
            <a:avLst/>
          </a:prstGeom>
          <a:noFill/>
        </p:spPr>
        <p:txBody>
          <a:bodyPr wrap="square" rtlCol="0">
            <a:noAutofit/>
          </a:bodyPr>
          <a:lstStyle/>
          <a:p>
            <a:pPr algn="r" fontAlgn="ctr"/>
            <a:r>
              <a:rPr lang="en-US" sz="1600" dirty="0">
                <a:solidFill>
                  <a:schemeClr val="accent2"/>
                </a:solidFill>
                <a:latin typeface="Huawei Sans" panose="020C0503030203020204" pitchFamily="34" charset="0"/>
                <a:ea typeface="微软雅黑" pitchFamily="34" charset="-122"/>
              </a:rPr>
              <a:t>Exchange</a:t>
            </a:r>
          </a:p>
          <a:p>
            <a:pPr algn="r" fontAlgn="ctr"/>
            <a:r>
              <a:rPr lang="en-US" sz="1600" dirty="0">
                <a:solidFill>
                  <a:schemeClr val="accent2"/>
                </a:solidFill>
                <a:latin typeface="Huawei Sans" panose="020C0503030203020204" pitchFamily="34" charset="0"/>
                <a:ea typeface="微软雅黑" pitchFamily="34" charset="-122"/>
              </a:rPr>
              <a:t>(R2 with a larger router ID is preferred.)</a:t>
            </a:r>
          </a:p>
        </p:txBody>
      </p:sp>
      <p:sp>
        <p:nvSpPr>
          <p:cNvPr id="40" name="圆角矩形 38">
            <a:extLst>
              <a:ext uri="{FF2B5EF4-FFF2-40B4-BE49-F238E27FC236}">
                <a16:creationId xmlns:a16="http://schemas.microsoft.com/office/drawing/2014/main" xmlns="" id="{50E2A400-116E-46FD-BA6F-4ADB570782FE}"/>
              </a:ext>
            </a:extLst>
          </p:cNvPr>
          <p:cNvSpPr/>
          <p:nvPr/>
        </p:nvSpPr>
        <p:spPr>
          <a:xfrm>
            <a:off x="2474485" y="5783803"/>
            <a:ext cx="1844766" cy="591822"/>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ea typeface="方正兰亭黑简体" panose="02000000000000000000" pitchFamily="2" charset="-122"/>
              </a:rPr>
              <a:t>I know what R2's LSDB contains.</a:t>
            </a:r>
          </a:p>
        </p:txBody>
      </p:sp>
      <p:sp>
        <p:nvSpPr>
          <p:cNvPr id="42" name="圆角矩形 38">
            <a:extLst>
              <a:ext uri="{FF2B5EF4-FFF2-40B4-BE49-F238E27FC236}">
                <a16:creationId xmlns:a16="http://schemas.microsoft.com/office/drawing/2014/main" xmlns="" id="{92A8C120-7BBE-4623-BF13-9436B62809ED}"/>
              </a:ext>
            </a:extLst>
          </p:cNvPr>
          <p:cNvSpPr/>
          <p:nvPr/>
        </p:nvSpPr>
        <p:spPr>
          <a:xfrm>
            <a:off x="7408439" y="5783804"/>
            <a:ext cx="1844766" cy="571382"/>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ea typeface="方正兰亭黑简体" panose="02000000000000000000" pitchFamily="2" charset="-122"/>
              </a:rPr>
              <a:t>I know what R1's LSDB contains.</a:t>
            </a:r>
          </a:p>
        </p:txBody>
      </p:sp>
      <p:sp>
        <p:nvSpPr>
          <p:cNvPr id="43" name="文本框 42">
            <a:extLst>
              <a:ext uri="{FF2B5EF4-FFF2-40B4-BE49-F238E27FC236}">
                <a16:creationId xmlns:a16="http://schemas.microsoft.com/office/drawing/2014/main" xmlns="" id="{7B16AD9E-08A9-4A3E-837B-99814551D5C9}"/>
              </a:ext>
            </a:extLst>
          </p:cNvPr>
          <p:cNvSpPr txBox="1"/>
          <p:nvPr/>
        </p:nvSpPr>
        <p:spPr>
          <a:xfrm>
            <a:off x="8395767" y="4037630"/>
            <a:ext cx="1190097" cy="338554"/>
          </a:xfrm>
          <a:prstGeom prst="rect">
            <a:avLst/>
          </a:prstGeom>
          <a:noFill/>
        </p:spPr>
        <p:txBody>
          <a:bodyPr wrap="square" rtlCol="0">
            <a:noAutofit/>
          </a:bodyPr>
          <a:lstStyle/>
          <a:p>
            <a:pPr fontAlgn="ctr"/>
            <a:r>
              <a:rPr lang="en-US" sz="1600" dirty="0">
                <a:solidFill>
                  <a:schemeClr val="accent2"/>
                </a:solidFill>
                <a:latin typeface="Huawei Sans" panose="020C0503030203020204" pitchFamily="34" charset="0"/>
                <a:ea typeface="微软雅黑" pitchFamily="34" charset="-122"/>
              </a:rPr>
              <a:t>Exchange</a:t>
            </a:r>
          </a:p>
        </p:txBody>
      </p:sp>
      <p:cxnSp>
        <p:nvCxnSpPr>
          <p:cNvPr id="33" name="直接箭头连接符 32"/>
          <p:cNvCxnSpPr>
            <a:cxnSpLocks/>
          </p:cNvCxnSpPr>
          <p:nvPr/>
        </p:nvCxnSpPr>
        <p:spPr>
          <a:xfrm>
            <a:off x="3407727" y="5561306"/>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410736" y="5029600"/>
            <a:ext cx="4772011" cy="523220"/>
          </a:xfrm>
          <a:prstGeom prst="rect">
            <a:avLst/>
          </a:prstGeom>
          <a:noFill/>
        </p:spPr>
        <p:txBody>
          <a:bodyPr wrap="square" rtlCol="0">
            <a:noAutofit/>
          </a:bodyPr>
          <a:lstStyle/>
          <a:p>
            <a:pPr fontAlgn="ctr"/>
            <a:r>
              <a:rPr lang="en-US" sz="1400" dirty="0">
                <a:solidFill>
                  <a:srgbClr val="151515"/>
                </a:solidFill>
                <a:latin typeface="Huawei Sans" panose="020C0503030203020204" pitchFamily="34" charset="0"/>
              </a:rPr>
              <a:t>DD (sequence number </a:t>
            </a:r>
            <a:r>
              <a:rPr lang="en-US" sz="1400" dirty="0" smtClean="0">
                <a:solidFill>
                  <a:srgbClr val="151515"/>
                </a:solidFill>
                <a:latin typeface="Huawei Sans" panose="020C0503030203020204" pitchFamily="34" charset="0"/>
              </a:rPr>
              <a:t>Y</a:t>
            </a:r>
            <a:r>
              <a:rPr lang="en-US" altLang="zh-CN" sz="1400" dirty="0" smtClean="0">
                <a:solidFill>
                  <a:srgbClr val="151515"/>
                </a:solidFill>
                <a:latin typeface="Huawei Sans" panose="020C0503030203020204" pitchFamily="34" charset="0"/>
              </a:rPr>
              <a:t>+1</a:t>
            </a:r>
            <a:r>
              <a:rPr lang="en-US" sz="1400" dirty="0" smtClean="0">
                <a:solidFill>
                  <a:srgbClr val="151515"/>
                </a:solidFill>
                <a:latin typeface="Huawei Sans" panose="020C0503030203020204" pitchFamily="34" charset="0"/>
              </a:rPr>
              <a:t>)</a:t>
            </a:r>
            <a:endParaRPr lang="en-US" sz="1400" dirty="0">
              <a:solidFill>
                <a:srgbClr val="151515"/>
              </a:solidFill>
              <a:latin typeface="Huawei Sans" panose="020C0503030203020204" pitchFamily="34" charset="0"/>
            </a:endParaRPr>
          </a:p>
          <a:p>
            <a:pPr fontAlgn="ctr"/>
            <a:r>
              <a:rPr lang="en-US" sz="1400" dirty="0">
                <a:solidFill>
                  <a:srgbClr val="151515"/>
                </a:solidFill>
                <a:latin typeface="Huawei Sans" panose="020C0503030203020204" pitchFamily="34" charset="0"/>
              </a:rPr>
              <a:t>Confirms the DD packet sent by the master router.</a:t>
            </a:r>
            <a:endParaRPr lang="en-US" sz="1400" dirty="0">
              <a:solidFill>
                <a:srgbClr val="151515"/>
              </a:solidFill>
              <a:latin typeface="Huawei Sans" panose="020C0503030203020204" pitchFamily="34" charset="0"/>
            </a:endParaRPr>
          </a:p>
        </p:txBody>
      </p:sp>
    </p:spTree>
    <p:extLst>
      <p:ext uri="{BB962C8B-B14F-4D97-AF65-F5344CB8AC3E}">
        <p14:creationId xmlns:p14="http://schemas.microsoft.com/office/powerpoint/2010/main" val="3565791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smtClean="0"/>
              <a:t>Process of Establishing an OSPF </a:t>
            </a:r>
            <a:r>
              <a:rPr lang="en-US" altLang="zh-CN" dirty="0" smtClean="0"/>
              <a:t>Adjacency</a:t>
            </a:r>
            <a:r>
              <a:rPr lang="en-US" dirty="0" smtClean="0"/>
              <a:t> - Step 4</a:t>
            </a:r>
            <a:endParaRPr lang="en-US" dirty="0"/>
          </a:p>
        </p:txBody>
      </p:sp>
      <p:sp>
        <p:nvSpPr>
          <p:cNvPr id="38" name="文本框 37"/>
          <p:cNvSpPr txBox="1"/>
          <p:nvPr/>
        </p:nvSpPr>
        <p:spPr>
          <a:xfrm>
            <a:off x="2493946" y="1411336"/>
            <a:ext cx="1910775"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1.1.1.1</a:t>
            </a:r>
          </a:p>
        </p:txBody>
      </p:sp>
      <p:sp>
        <p:nvSpPr>
          <p:cNvPr id="39" name="文本框 38"/>
          <p:cNvSpPr txBox="1"/>
          <p:nvPr/>
        </p:nvSpPr>
        <p:spPr>
          <a:xfrm>
            <a:off x="7269613" y="1422836"/>
            <a:ext cx="1910775"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2.2.2.2</a:t>
            </a:r>
          </a:p>
        </p:txBody>
      </p:sp>
      <p:cxnSp>
        <p:nvCxnSpPr>
          <p:cNvPr id="41" name="直接箭头连接符 40"/>
          <p:cNvCxnSpPr>
            <a:cxnSpLocks/>
          </p:cNvCxnSpPr>
          <p:nvPr/>
        </p:nvCxnSpPr>
        <p:spPr>
          <a:xfrm>
            <a:off x="3414802" y="2903517"/>
            <a:ext cx="4874455"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713330"/>
            <a:ext cx="1190097" cy="338554"/>
          </a:xfrm>
          <a:prstGeom prst="rect">
            <a:avLst/>
          </a:prstGeom>
          <a:noFill/>
        </p:spPr>
        <p:txBody>
          <a:bodyPr wrap="square" rtlCol="0">
            <a:noAutofit/>
          </a:bodyPr>
          <a:lstStyle/>
          <a:p>
            <a:pPr fontAlgn="ctr"/>
            <a:r>
              <a:rPr lang="en-US" sz="1600">
                <a:solidFill>
                  <a:schemeClr val="accent2"/>
                </a:solidFill>
                <a:latin typeface="Huawei Sans" panose="020C0503030203020204" pitchFamily="34" charset="0"/>
                <a:ea typeface="微软雅黑" pitchFamily="34" charset="-122"/>
              </a:rPr>
              <a:t>Loading</a:t>
            </a:r>
          </a:p>
        </p:txBody>
      </p:sp>
      <p:cxnSp>
        <p:nvCxnSpPr>
          <p:cNvPr id="48" name="直接箭头连接符 47"/>
          <p:cNvCxnSpPr>
            <a:cxnSpLocks/>
          </p:cNvCxnSpPr>
          <p:nvPr/>
        </p:nvCxnSpPr>
        <p:spPr>
          <a:xfrm>
            <a:off x="3407727" y="3601573"/>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085776"/>
            <a:ext cx="4970619" cy="830997"/>
          </a:xfrm>
          <a:prstGeom prst="rect">
            <a:avLst/>
          </a:prstGeom>
          <a:noFill/>
        </p:spPr>
        <p:txBody>
          <a:bodyPr wrap="square" rtlCol="0">
            <a:noAutofit/>
          </a:bodyPr>
          <a:lstStyle/>
          <a:p>
            <a:pPr algn="r" fontAlgn="ctr"/>
            <a:r>
              <a:rPr lang="en-US" sz="1400" b="1">
                <a:latin typeface="Huawei Sans" panose="020C0503030203020204" pitchFamily="34" charset="0"/>
              </a:rPr>
              <a:t>LSU</a:t>
            </a:r>
          </a:p>
          <a:p>
            <a:pPr algn="r" fontAlgn="ctr"/>
            <a:r>
              <a:rPr lang="en-US" sz="1400">
                <a:latin typeface="Huawei Sans" panose="020C0503030203020204" pitchFamily="34" charset="0"/>
              </a:rPr>
              <a:t>This is the complete information about the requested LSA.</a:t>
            </a:r>
          </a:p>
        </p:txBody>
      </p:sp>
      <p:cxnSp>
        <p:nvCxnSpPr>
          <p:cNvPr id="57" name="直接箭头连接符 56"/>
          <p:cNvCxnSpPr>
            <a:cxnSpLocks/>
          </p:cNvCxnSpPr>
          <p:nvPr/>
        </p:nvCxnSpPr>
        <p:spPr>
          <a:xfrm>
            <a:off x="3407727" y="4445597"/>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23" idx="2"/>
            <a:endCxn id="40" idx="0"/>
          </p:cNvCxnSpPr>
          <p:nvPr/>
        </p:nvCxnSpPr>
        <p:spPr>
          <a:xfrm>
            <a:off x="3386666" y="2206636"/>
            <a:ext cx="0"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a:endCxn id="42" idx="0"/>
          </p:cNvCxnSpPr>
          <p:nvPr/>
        </p:nvCxnSpPr>
        <p:spPr>
          <a:xfrm>
            <a:off x="8294337" y="2206636"/>
            <a:ext cx="1"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401805" y="2202660"/>
            <a:ext cx="3974603" cy="830997"/>
          </a:xfrm>
          <a:prstGeom prst="rect">
            <a:avLst/>
          </a:prstGeom>
          <a:noFill/>
        </p:spPr>
        <p:txBody>
          <a:bodyPr wrap="square" rtlCol="0">
            <a:noAutofit/>
          </a:bodyPr>
          <a:lstStyle/>
          <a:p>
            <a:pPr fontAlgn="ctr"/>
            <a:r>
              <a:rPr lang="en-US" sz="1400" b="1" dirty="0">
                <a:latin typeface="Huawei Sans" panose="020C0503030203020204" pitchFamily="34" charset="0"/>
              </a:rPr>
              <a:t>LSR</a:t>
            </a:r>
          </a:p>
          <a:p>
            <a:pPr fontAlgn="ctr"/>
            <a:r>
              <a:rPr lang="en-US" sz="1400" dirty="0">
                <a:latin typeface="Huawei Sans" panose="020C0503030203020204" pitchFamily="34" charset="0"/>
              </a:rPr>
              <a:t>I want to request the complete information about the xx LSA.</a:t>
            </a:r>
          </a:p>
        </p:txBody>
      </p:sp>
      <p:sp>
        <p:nvSpPr>
          <p:cNvPr id="54" name="文本框 53"/>
          <p:cNvSpPr txBox="1"/>
          <p:nvPr/>
        </p:nvSpPr>
        <p:spPr>
          <a:xfrm>
            <a:off x="2120900" y="2725615"/>
            <a:ext cx="1139004" cy="338554"/>
          </a:xfrm>
          <a:prstGeom prst="rect">
            <a:avLst/>
          </a:prstGeom>
          <a:noFill/>
        </p:spPr>
        <p:txBody>
          <a:bodyPr wrap="square" rtlCol="0">
            <a:noAutofit/>
          </a:bodyPr>
          <a:lstStyle/>
          <a:p>
            <a:pPr algn="r" fontAlgn="ctr"/>
            <a:r>
              <a:rPr lang="en-US" sz="1600">
                <a:solidFill>
                  <a:schemeClr val="accent2"/>
                </a:solidFill>
                <a:latin typeface="Huawei Sans" panose="020C0503030203020204" pitchFamily="34" charset="0"/>
                <a:ea typeface="微软雅黑" pitchFamily="34" charset="-122"/>
              </a:rPr>
              <a:t>Loading</a:t>
            </a:r>
          </a:p>
        </p:txBody>
      </p:sp>
      <p:pic>
        <p:nvPicPr>
          <p:cNvPr id="23" name="图片 22">
            <a:extLst>
              <a:ext uri="{FF2B5EF4-FFF2-40B4-BE49-F238E27FC236}">
                <a16:creationId xmlns:a16="http://schemas.microsoft.com/office/drawing/2014/main" xmlns=""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6666" y="1763836"/>
            <a:ext cx="540000" cy="442800"/>
          </a:xfrm>
          <a:prstGeom prst="rect">
            <a:avLst/>
          </a:prstGeom>
        </p:spPr>
      </p:pic>
      <p:cxnSp>
        <p:nvCxnSpPr>
          <p:cNvPr id="24" name="直接连接符 23">
            <a:extLst>
              <a:ext uri="{FF2B5EF4-FFF2-40B4-BE49-F238E27FC236}">
                <a16:creationId xmlns:a16="http://schemas.microsoft.com/office/drawing/2014/main" xmlns="" id="{8C6058FB-1E80-4BD7-AC0D-A10B3859BE70}"/>
              </a:ext>
            </a:extLst>
          </p:cNvPr>
          <p:cNvCxnSpPr>
            <a:stCxn id="23" idx="3"/>
            <a:endCxn id="25" idx="1"/>
          </p:cNvCxnSpPr>
          <p:nvPr/>
        </p:nvCxnSpPr>
        <p:spPr>
          <a:xfrm>
            <a:off x="3656666" y="1985236"/>
            <a:ext cx="43676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xmlns=""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4337" y="1763836"/>
            <a:ext cx="540000" cy="442800"/>
          </a:xfrm>
          <a:prstGeom prst="rect">
            <a:avLst/>
          </a:prstGeom>
        </p:spPr>
      </p:pic>
      <p:sp>
        <p:nvSpPr>
          <p:cNvPr id="26" name="文本框 25">
            <a:extLst>
              <a:ext uri="{FF2B5EF4-FFF2-40B4-BE49-F238E27FC236}">
                <a16:creationId xmlns:a16="http://schemas.microsoft.com/office/drawing/2014/main" xmlns="" id="{370D4CEE-2937-409B-8CB6-76629FE461DF}"/>
              </a:ext>
            </a:extLst>
          </p:cNvPr>
          <p:cNvSpPr txBox="1"/>
          <p:nvPr/>
        </p:nvSpPr>
        <p:spPr>
          <a:xfrm>
            <a:off x="2570791" y="1840633"/>
            <a:ext cx="540000" cy="338554"/>
          </a:xfrm>
          <a:prstGeom prst="rect">
            <a:avLst/>
          </a:prstGeom>
          <a:noFill/>
        </p:spPr>
        <p:txBody>
          <a:bodyPr wrap="square" rtlCol="0">
            <a:noAutofit/>
          </a:bodyPr>
          <a:lstStyle/>
          <a:p>
            <a:pPr fontAlgn="ctr"/>
            <a:r>
              <a:rPr lang="en-US" sz="1600" b="1">
                <a:latin typeface="Huawei Sans" panose="020C0503030203020204" pitchFamily="34" charset="0"/>
              </a:rPr>
              <a:t>R1</a:t>
            </a:r>
          </a:p>
        </p:txBody>
      </p:sp>
      <p:sp>
        <p:nvSpPr>
          <p:cNvPr id="27" name="文本框 26">
            <a:extLst>
              <a:ext uri="{FF2B5EF4-FFF2-40B4-BE49-F238E27FC236}">
                <a16:creationId xmlns:a16="http://schemas.microsoft.com/office/drawing/2014/main" xmlns="" id="{572F7211-E36B-47A2-AF89-C19846B0444B}"/>
              </a:ext>
            </a:extLst>
          </p:cNvPr>
          <p:cNvSpPr txBox="1"/>
          <p:nvPr/>
        </p:nvSpPr>
        <p:spPr>
          <a:xfrm>
            <a:off x="8640388" y="1815959"/>
            <a:ext cx="540000" cy="338554"/>
          </a:xfrm>
          <a:prstGeom prst="rect">
            <a:avLst/>
          </a:prstGeom>
          <a:noFill/>
        </p:spPr>
        <p:txBody>
          <a:bodyPr wrap="square" rtlCol="0">
            <a:noAutofit/>
          </a:bodyPr>
          <a:lstStyle/>
          <a:p>
            <a:pPr fontAlgn="ctr"/>
            <a:r>
              <a:rPr lang="en-US" sz="1600" b="1">
                <a:latin typeface="Huawei Sans" panose="020C0503030203020204" pitchFamily="34" charset="0"/>
              </a:rPr>
              <a:t>R2</a:t>
            </a:r>
          </a:p>
        </p:txBody>
      </p:sp>
      <p:cxnSp>
        <p:nvCxnSpPr>
          <p:cNvPr id="30" name="直接箭头连接符 29">
            <a:extLst>
              <a:ext uri="{FF2B5EF4-FFF2-40B4-BE49-F238E27FC236}">
                <a16:creationId xmlns:a16="http://schemas.microsoft.com/office/drawing/2014/main" xmlns="" id="{7B1A66BA-275A-4145-8304-D99272FF9EAB}"/>
              </a:ext>
            </a:extLst>
          </p:cNvPr>
          <p:cNvCxnSpPr>
            <a:cxnSpLocks/>
          </p:cNvCxnSpPr>
          <p:nvPr/>
        </p:nvCxnSpPr>
        <p:spPr>
          <a:xfrm>
            <a:off x="3407727" y="5229783"/>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xmlns="" id="{DD97BDF6-552D-44B6-A53D-038294D9EAA7}"/>
              </a:ext>
            </a:extLst>
          </p:cNvPr>
          <p:cNvSpPr txBox="1"/>
          <p:nvPr/>
        </p:nvSpPr>
        <p:spPr>
          <a:xfrm>
            <a:off x="2558167" y="5398872"/>
            <a:ext cx="628768" cy="338554"/>
          </a:xfrm>
          <a:prstGeom prst="rect">
            <a:avLst/>
          </a:prstGeom>
          <a:noFill/>
        </p:spPr>
        <p:txBody>
          <a:bodyPr wrap="square" rtlCol="0">
            <a:noAutofit/>
          </a:bodyPr>
          <a:lstStyle/>
          <a:p>
            <a:pPr algn="r" fontAlgn="ctr"/>
            <a:r>
              <a:rPr lang="en-US" sz="1600">
                <a:solidFill>
                  <a:schemeClr val="accent2"/>
                </a:solidFill>
                <a:latin typeface="Huawei Sans" panose="020C0503030203020204" pitchFamily="34" charset="0"/>
                <a:ea typeface="微软雅黑" pitchFamily="34" charset="-122"/>
              </a:rPr>
              <a:t>Full</a:t>
            </a:r>
          </a:p>
        </p:txBody>
      </p:sp>
      <p:grpSp>
        <p:nvGrpSpPr>
          <p:cNvPr id="7" name="组合 6">
            <a:extLst>
              <a:ext uri="{FF2B5EF4-FFF2-40B4-BE49-F238E27FC236}">
                <a16:creationId xmlns:a16="http://schemas.microsoft.com/office/drawing/2014/main" xmlns="" id="{8A216664-666F-4CAB-90FA-D7BD11157BC5}"/>
              </a:ext>
            </a:extLst>
          </p:cNvPr>
          <p:cNvGrpSpPr/>
          <p:nvPr/>
        </p:nvGrpSpPr>
        <p:grpSpPr>
          <a:xfrm>
            <a:off x="5819096" y="5486131"/>
            <a:ext cx="298839" cy="69780"/>
            <a:chOff x="5819096" y="5764424"/>
            <a:chExt cx="298839" cy="69780"/>
          </a:xfrm>
        </p:grpSpPr>
        <p:sp>
          <p:nvSpPr>
            <p:cNvPr id="34" name="椭圆 33">
              <a:extLst>
                <a:ext uri="{FF2B5EF4-FFF2-40B4-BE49-F238E27FC236}">
                  <a16:creationId xmlns:a16="http://schemas.microsoft.com/office/drawing/2014/main" xmlns="" id="{D6EAF767-2187-4FC3-B841-CF0E34F4700A}"/>
                </a:ext>
              </a:extLst>
            </p:cNvPr>
            <p:cNvSpPr>
              <a:spLocks noChangeAspect="1"/>
            </p:cNvSpPr>
            <p:nvPr/>
          </p:nvSpPr>
          <p:spPr>
            <a:xfrm>
              <a:off x="5819096"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6" name="椭圆 35">
              <a:extLst>
                <a:ext uri="{FF2B5EF4-FFF2-40B4-BE49-F238E27FC236}">
                  <a16:creationId xmlns:a16="http://schemas.microsoft.com/office/drawing/2014/main" xmlns="" id="{6D74DD74-2400-485F-9459-277F5BFBEFFB}"/>
                </a:ext>
              </a:extLst>
            </p:cNvPr>
            <p:cNvSpPr>
              <a:spLocks noChangeAspect="1"/>
            </p:cNvSpPr>
            <p:nvPr/>
          </p:nvSpPr>
          <p:spPr>
            <a:xfrm>
              <a:off x="5936543"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7" name="椭圆 36">
              <a:extLst>
                <a:ext uri="{FF2B5EF4-FFF2-40B4-BE49-F238E27FC236}">
                  <a16:creationId xmlns:a16="http://schemas.microsoft.com/office/drawing/2014/main" xmlns="" id="{580B7DA0-6D45-4E4F-9A81-B14C8E62609F}"/>
                </a:ext>
              </a:extLst>
            </p:cNvPr>
            <p:cNvSpPr>
              <a:spLocks noChangeAspect="1"/>
            </p:cNvSpPr>
            <p:nvPr/>
          </p:nvSpPr>
          <p:spPr>
            <a:xfrm>
              <a:off x="6053989"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40" name="圆角矩形 38">
            <a:extLst>
              <a:ext uri="{FF2B5EF4-FFF2-40B4-BE49-F238E27FC236}">
                <a16:creationId xmlns:a16="http://schemas.microsoft.com/office/drawing/2014/main" xmlns="" id="{50E2A400-116E-46FD-BA6F-4ADB570782FE}"/>
              </a:ext>
            </a:extLst>
          </p:cNvPr>
          <p:cNvSpPr/>
          <p:nvPr/>
        </p:nvSpPr>
        <p:spPr>
          <a:xfrm>
            <a:off x="2301176" y="5944138"/>
            <a:ext cx="2170980"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ea typeface="方正兰亭黑简体" panose="02000000000000000000" pitchFamily="2" charset="-122"/>
              </a:rPr>
              <a:t>LSDBs of R1 and R2 are synchronized.</a:t>
            </a:r>
          </a:p>
        </p:txBody>
      </p:sp>
      <p:sp>
        <p:nvSpPr>
          <p:cNvPr id="42" name="圆角矩形 38">
            <a:extLst>
              <a:ext uri="{FF2B5EF4-FFF2-40B4-BE49-F238E27FC236}">
                <a16:creationId xmlns:a16="http://schemas.microsoft.com/office/drawing/2014/main" xmlns="" id="{92A8C120-7BBE-4623-BF13-9436B62809ED}"/>
              </a:ext>
            </a:extLst>
          </p:cNvPr>
          <p:cNvSpPr/>
          <p:nvPr/>
        </p:nvSpPr>
        <p:spPr>
          <a:xfrm>
            <a:off x="7208848" y="5944138"/>
            <a:ext cx="2170979"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ea typeface="方正兰亭黑简体" panose="02000000000000000000" pitchFamily="2" charset="-122"/>
              </a:rPr>
              <a:t>LSDBs of R1 and </a:t>
            </a:r>
            <a:r>
              <a:rPr lang="en-US" sz="1400" dirty="0" smtClean="0">
                <a:solidFill>
                  <a:schemeClr val="tx1"/>
                </a:solidFill>
                <a:latin typeface="Huawei Sans" panose="020C0503030203020204" pitchFamily="34" charset="0"/>
                <a:ea typeface="方正兰亭黑简体" panose="02000000000000000000" pitchFamily="2" charset="-122"/>
              </a:rPr>
              <a:t>R2 </a:t>
            </a:r>
            <a:r>
              <a:rPr lang="en-US" sz="1400" dirty="0">
                <a:solidFill>
                  <a:schemeClr val="tx1"/>
                </a:solidFill>
                <a:latin typeface="Huawei Sans" panose="020C0503030203020204" pitchFamily="34" charset="0"/>
                <a:ea typeface="方正兰亭黑简体" panose="02000000000000000000" pitchFamily="2" charset="-122"/>
              </a:rPr>
              <a:t>are synchronized.</a:t>
            </a:r>
          </a:p>
        </p:txBody>
      </p:sp>
      <p:sp>
        <p:nvSpPr>
          <p:cNvPr id="33" name="文本框 32">
            <a:extLst>
              <a:ext uri="{FF2B5EF4-FFF2-40B4-BE49-F238E27FC236}">
                <a16:creationId xmlns:a16="http://schemas.microsoft.com/office/drawing/2014/main" xmlns="" id="{AC743D48-1133-4969-A3DF-466F946657A2}"/>
              </a:ext>
            </a:extLst>
          </p:cNvPr>
          <p:cNvSpPr txBox="1"/>
          <p:nvPr/>
        </p:nvSpPr>
        <p:spPr>
          <a:xfrm>
            <a:off x="8388423" y="5398872"/>
            <a:ext cx="628768" cy="338554"/>
          </a:xfrm>
          <a:prstGeom prst="rect">
            <a:avLst/>
          </a:prstGeom>
          <a:noFill/>
        </p:spPr>
        <p:txBody>
          <a:bodyPr wrap="square" rtlCol="0">
            <a:noAutofit/>
          </a:bodyPr>
          <a:lstStyle/>
          <a:p>
            <a:pPr algn="r" fontAlgn="ctr"/>
            <a:r>
              <a:rPr lang="en-US" sz="1600">
                <a:solidFill>
                  <a:schemeClr val="accent2"/>
                </a:solidFill>
                <a:latin typeface="Huawei Sans" panose="020C0503030203020204" pitchFamily="34" charset="0"/>
                <a:ea typeface="微软雅黑" pitchFamily="34" charset="-122"/>
              </a:rPr>
              <a:t>Full</a:t>
            </a:r>
          </a:p>
        </p:txBody>
      </p:sp>
      <p:sp>
        <p:nvSpPr>
          <p:cNvPr id="45" name="文本框 44">
            <a:extLst>
              <a:ext uri="{FF2B5EF4-FFF2-40B4-BE49-F238E27FC236}">
                <a16:creationId xmlns:a16="http://schemas.microsoft.com/office/drawing/2014/main" xmlns="" id="{5E9C7D41-2FAF-4A06-AE1B-B950D3BDA895}"/>
              </a:ext>
            </a:extLst>
          </p:cNvPr>
          <p:cNvSpPr txBox="1"/>
          <p:nvPr/>
        </p:nvSpPr>
        <p:spPr>
          <a:xfrm>
            <a:off x="3392365" y="4489030"/>
            <a:ext cx="3984043" cy="830997"/>
          </a:xfrm>
          <a:prstGeom prst="rect">
            <a:avLst/>
          </a:prstGeom>
          <a:noFill/>
        </p:spPr>
        <p:txBody>
          <a:bodyPr wrap="square" rtlCol="0">
            <a:noAutofit/>
          </a:bodyPr>
          <a:lstStyle/>
          <a:p>
            <a:pPr fontAlgn="ctr"/>
            <a:r>
              <a:rPr lang="en-US" sz="1400" b="1" dirty="0">
                <a:latin typeface="Huawei Sans" panose="020C0503030203020204" pitchFamily="34" charset="0"/>
              </a:rPr>
              <a:t>LSR</a:t>
            </a:r>
          </a:p>
          <a:p>
            <a:pPr fontAlgn="ctr"/>
            <a:r>
              <a:rPr lang="en-US" sz="1400" dirty="0">
                <a:latin typeface="Huawei Sans" panose="020C0503030203020204" pitchFamily="34" charset="0"/>
              </a:rPr>
              <a:t>I want to request the complete information about the </a:t>
            </a:r>
            <a:r>
              <a:rPr lang="en-US" sz="1400" dirty="0" err="1">
                <a:latin typeface="Huawei Sans" panose="020C0503030203020204" pitchFamily="34" charset="0"/>
              </a:rPr>
              <a:t>yyy</a:t>
            </a:r>
            <a:r>
              <a:rPr lang="en-US" sz="1400" dirty="0">
                <a:latin typeface="Huawei Sans" panose="020C0503030203020204" pitchFamily="34" charset="0"/>
              </a:rPr>
              <a:t> LSA.</a:t>
            </a:r>
          </a:p>
        </p:txBody>
      </p:sp>
      <p:sp>
        <p:nvSpPr>
          <p:cNvPr id="31" name="文本框 30">
            <a:extLst>
              <a:ext uri="{FF2B5EF4-FFF2-40B4-BE49-F238E27FC236}">
                <a16:creationId xmlns:a16="http://schemas.microsoft.com/office/drawing/2014/main" xmlns="" id="{6858B7B5-3664-423A-A7BB-F8A1C3C5ABD9}"/>
              </a:ext>
            </a:extLst>
          </p:cNvPr>
          <p:cNvSpPr txBox="1"/>
          <p:nvPr/>
        </p:nvSpPr>
        <p:spPr>
          <a:xfrm>
            <a:off x="3392365" y="3690457"/>
            <a:ext cx="4244807" cy="742113"/>
          </a:xfrm>
          <a:prstGeom prst="rect">
            <a:avLst/>
          </a:prstGeom>
          <a:noFill/>
        </p:spPr>
        <p:txBody>
          <a:bodyPr wrap="square" rtlCol="0">
            <a:noAutofit/>
          </a:bodyPr>
          <a:lstStyle/>
          <a:p>
            <a:pPr fontAlgn="ctr"/>
            <a:r>
              <a:rPr lang="en-US" sz="1400" b="1" dirty="0">
                <a:latin typeface="Huawei Sans" panose="020C0503030203020204" pitchFamily="34" charset="0"/>
              </a:rPr>
              <a:t>LS ACK</a:t>
            </a:r>
          </a:p>
          <a:p>
            <a:pPr fontAlgn="ctr"/>
            <a:r>
              <a:rPr lang="en-US" sz="1400" dirty="0">
                <a:latin typeface="Huawei Sans" panose="020C0503030203020204" pitchFamily="34" charset="0"/>
              </a:rPr>
              <a:t>Confirms the reception of the </a:t>
            </a:r>
            <a:r>
              <a:rPr lang="en-US" sz="1400" dirty="0" smtClean="0">
                <a:latin typeface="Huawei Sans" panose="020C0503030203020204" pitchFamily="34" charset="0"/>
              </a:rPr>
              <a:t>LSU </a:t>
            </a:r>
            <a:r>
              <a:rPr lang="en-US" altLang="zh-CN" sz="1400" dirty="0"/>
              <a:t>and the xx LSA carried in the </a:t>
            </a:r>
            <a:r>
              <a:rPr lang="en-US" altLang="zh-CN" sz="1400" dirty="0" smtClean="0"/>
              <a:t>LSU</a:t>
            </a:r>
            <a:r>
              <a:rPr lang="en-US" sz="1400" dirty="0" smtClean="0">
                <a:latin typeface="Huawei Sans" panose="020C0503030203020204" pitchFamily="34" charset="0"/>
              </a:rPr>
              <a:t>.</a:t>
            </a:r>
            <a:endParaRPr lang="en-US" sz="1400" dirty="0">
              <a:latin typeface="Huawei Sans" panose="020C0503030203020204" pitchFamily="34" charset="0"/>
            </a:endParaRPr>
          </a:p>
        </p:txBody>
      </p:sp>
    </p:spTree>
    <p:extLst>
      <p:ext uri="{BB962C8B-B14F-4D97-AF65-F5344CB8AC3E}">
        <p14:creationId xmlns:p14="http://schemas.microsoft.com/office/powerpoint/2010/main" val="2893787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7FA675-C3F6-454B-A64D-EA0E6BF753B1}"/>
              </a:ext>
            </a:extLst>
          </p:cNvPr>
          <p:cNvSpPr>
            <a:spLocks noGrp="1"/>
          </p:cNvSpPr>
          <p:nvPr>
            <p:ph type="title"/>
          </p:nvPr>
        </p:nvSpPr>
        <p:spPr/>
        <p:txBody>
          <a:bodyPr/>
          <a:lstStyle/>
          <a:p>
            <a:r>
              <a:rPr lang="en-US" smtClean="0"/>
              <a:t>Review of the OSPF Neighbor Table </a:t>
            </a:r>
            <a:endParaRPr lang="en-US"/>
          </a:p>
        </p:txBody>
      </p:sp>
      <p:sp>
        <p:nvSpPr>
          <p:cNvPr id="3" name="文本框 2">
            <a:extLst>
              <a:ext uri="{FF2B5EF4-FFF2-40B4-BE49-F238E27FC236}">
                <a16:creationId xmlns:a16="http://schemas.microsoft.com/office/drawing/2014/main" xmlns="" id="{83ABD391-3FEF-4343-B1C9-4FE520D0CF70}"/>
              </a:ext>
            </a:extLst>
          </p:cNvPr>
          <p:cNvSpPr txBox="1"/>
          <p:nvPr/>
        </p:nvSpPr>
        <p:spPr>
          <a:xfrm>
            <a:off x="2648542" y="2685942"/>
            <a:ext cx="6400800" cy="3583866"/>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lnSpc>
                <a:spcPct val="130000"/>
              </a:lnSpc>
            </a:pPr>
            <a:r>
              <a:rPr lang="en-US" sz="1600" dirty="0">
                <a:solidFill>
                  <a:schemeClr val="tx1"/>
                </a:solidFill>
                <a:latin typeface="Huawei Sans" panose="020C0503030203020204" pitchFamily="34" charset="0"/>
              </a:rPr>
              <a:t>&lt;R1&gt; display </a:t>
            </a:r>
            <a:r>
              <a:rPr lang="en-US" sz="1600" dirty="0" err="1">
                <a:solidFill>
                  <a:schemeClr val="tx1"/>
                </a:solidFill>
                <a:latin typeface="Huawei Sans" panose="020C0503030203020204" pitchFamily="34" charset="0"/>
              </a:rPr>
              <a:t>ospf</a:t>
            </a:r>
            <a:r>
              <a:rPr lang="en-US" sz="1600" dirty="0">
                <a:solidFill>
                  <a:schemeClr val="tx1"/>
                </a:solidFill>
                <a:latin typeface="Huawei Sans" panose="020C0503030203020204" pitchFamily="34" charset="0"/>
              </a:rPr>
              <a:t> peer   </a:t>
            </a:r>
          </a:p>
          <a:p>
            <a:pPr fontAlgn="ctr">
              <a:lnSpc>
                <a:spcPct val="130000"/>
              </a:lnSpc>
            </a:pPr>
            <a:r>
              <a:rPr lang="en-US" sz="1600" dirty="0">
                <a:solidFill>
                  <a:schemeClr val="tx1"/>
                </a:solidFill>
                <a:latin typeface="Huawei Sans" panose="020C0503030203020204" pitchFamily="34" charset="0"/>
              </a:rPr>
              <a:t>    OSPF Process 1 with Router ID 1.1.1.1           </a:t>
            </a:r>
          </a:p>
          <a:p>
            <a:pPr fontAlgn="ctr">
              <a:lnSpc>
                <a:spcPct val="130000"/>
              </a:lnSpc>
            </a:pPr>
            <a:r>
              <a:rPr lang="en-US" sz="1600" dirty="0">
                <a:solidFill>
                  <a:schemeClr val="tx1"/>
                </a:solidFill>
                <a:latin typeface="Huawei Sans" panose="020C0503030203020204" pitchFamily="34" charset="0"/>
              </a:rPr>
              <a:t>                       Neighbors </a:t>
            </a:r>
          </a:p>
          <a:p>
            <a:pPr fontAlgn="ctr">
              <a:lnSpc>
                <a:spcPct val="130000"/>
              </a:lnSpc>
            </a:pPr>
            <a:r>
              <a:rPr lang="en-US" sz="1600" dirty="0">
                <a:solidFill>
                  <a:schemeClr val="tx1"/>
                </a:solidFill>
                <a:latin typeface="Huawei Sans" panose="020C0503030203020204" pitchFamily="34" charset="0"/>
              </a:rPr>
              <a:t>Area 0.0.0.0 interface 10.1.1.1(</a:t>
            </a:r>
            <a:r>
              <a:rPr lang="en-US" sz="1600" dirty="0">
                <a:solidFill>
                  <a:schemeClr val="accent4">
                    <a:lumMod val="50000"/>
                  </a:schemeClr>
                </a:solidFill>
                <a:latin typeface="Huawei Sans" panose="020C0503030203020204" pitchFamily="34" charset="0"/>
              </a:rPr>
              <a:t>GigabitEthernet1/0/0</a:t>
            </a:r>
            <a:r>
              <a:rPr lang="en-US" sz="1600" dirty="0">
                <a:solidFill>
                  <a:schemeClr val="tx1"/>
                </a:solidFill>
                <a:latin typeface="Huawei Sans" panose="020C0503030203020204" pitchFamily="34" charset="0"/>
              </a:rPr>
              <a:t>)'s neighbors </a:t>
            </a:r>
          </a:p>
          <a:p>
            <a:pPr fontAlgn="ctr">
              <a:lnSpc>
                <a:spcPct val="130000"/>
              </a:lnSpc>
            </a:pPr>
            <a:r>
              <a:rPr lang="en-US" sz="1600" dirty="0">
                <a:solidFill>
                  <a:schemeClr val="accent4">
                    <a:lumMod val="50000"/>
                  </a:schemeClr>
                </a:solidFill>
                <a:latin typeface="Huawei Sans" panose="020C0503030203020204" pitchFamily="34" charset="0"/>
              </a:rPr>
              <a:t>Area  2.2.2.2    </a:t>
            </a:r>
            <a:r>
              <a:rPr lang="en-US" sz="1600" dirty="0">
                <a:solidFill>
                  <a:schemeClr val="tx1"/>
                </a:solidFill>
                <a:latin typeface="Huawei Sans" panose="020C0503030203020204" pitchFamily="34" charset="0"/>
              </a:rPr>
              <a:t>Address: 10.1.1.2    GR State: Normal  </a:t>
            </a:r>
          </a:p>
          <a:p>
            <a:pPr fontAlgn="ctr">
              <a:lnSpc>
                <a:spcPct val="130000"/>
              </a:lnSpc>
            </a:pPr>
            <a:r>
              <a:rPr lang="en-US" sz="1600" dirty="0">
                <a:solidFill>
                  <a:schemeClr val="tx1"/>
                </a:solidFill>
                <a:latin typeface="Huawei Sans" panose="020C0503030203020204" pitchFamily="34" charset="0"/>
              </a:rPr>
              <a:t>    </a:t>
            </a:r>
            <a:r>
              <a:rPr lang="en-US" sz="1600" dirty="0">
                <a:solidFill>
                  <a:schemeClr val="accent4">
                    <a:lumMod val="50000"/>
                  </a:schemeClr>
                </a:solidFill>
                <a:latin typeface="Huawei Sans" panose="020C0503030203020204" pitchFamily="34" charset="0"/>
              </a:rPr>
              <a:t>State:  Full  </a:t>
            </a:r>
            <a:r>
              <a:rPr lang="en-US" sz="1600" dirty="0" err="1">
                <a:solidFill>
                  <a:schemeClr val="accent4">
                    <a:lumMod val="50000"/>
                  </a:schemeClr>
                </a:solidFill>
                <a:latin typeface="Huawei Sans" panose="020C0503030203020204" pitchFamily="34" charset="0"/>
              </a:rPr>
              <a:t>Mode:Nbr</a:t>
            </a:r>
            <a:r>
              <a:rPr lang="en-US" sz="1600" dirty="0">
                <a:solidFill>
                  <a:schemeClr val="accent4">
                    <a:lumMod val="50000"/>
                  </a:schemeClr>
                </a:solidFill>
                <a:latin typeface="Huawei Sans" panose="020C0503030203020204" pitchFamily="34" charset="0"/>
              </a:rPr>
              <a:t> is Master  </a:t>
            </a:r>
            <a:r>
              <a:rPr lang="en-US" sz="1600" dirty="0">
                <a:solidFill>
                  <a:schemeClr val="tx1"/>
                </a:solidFill>
                <a:latin typeface="Huawei Sans" panose="020C0503030203020204" pitchFamily="34" charset="0"/>
              </a:rPr>
              <a:t>Priority: 1   </a:t>
            </a:r>
          </a:p>
          <a:p>
            <a:pPr fontAlgn="ctr">
              <a:lnSpc>
                <a:spcPct val="130000"/>
              </a:lnSpc>
            </a:pPr>
            <a:r>
              <a:rPr lang="en-US" sz="1600" dirty="0">
                <a:solidFill>
                  <a:srgbClr val="EC7061"/>
                </a:solidFill>
                <a:latin typeface="Huawei Sans" panose="020C0503030203020204" pitchFamily="34" charset="0"/>
              </a:rPr>
              <a:t>    DR: 10.1.1.1  BDR:  10.1.1.2   </a:t>
            </a:r>
            <a:r>
              <a:rPr lang="en-US" sz="1600" dirty="0">
                <a:solidFill>
                  <a:schemeClr val="tx1"/>
                </a:solidFill>
                <a:latin typeface="Huawei Sans" panose="020C0503030203020204" pitchFamily="34" charset="0"/>
              </a:rPr>
              <a:t>MTU: 0   </a:t>
            </a:r>
          </a:p>
          <a:p>
            <a:pPr fontAlgn="ctr">
              <a:lnSpc>
                <a:spcPct val="130000"/>
              </a:lnSpc>
            </a:pPr>
            <a:r>
              <a:rPr lang="en-US" sz="1600" dirty="0">
                <a:latin typeface="Huawei Sans" panose="020C0503030203020204" pitchFamily="34" charset="0"/>
              </a:rPr>
              <a:t>    Dead timer due in 35  sec   </a:t>
            </a:r>
          </a:p>
          <a:p>
            <a:pPr fontAlgn="ctr">
              <a:lnSpc>
                <a:spcPct val="130000"/>
              </a:lnSpc>
            </a:pPr>
            <a:r>
              <a:rPr lang="en-US" sz="1600" dirty="0">
                <a:latin typeface="Huawei Sans" panose="020C0503030203020204" pitchFamily="34" charset="0"/>
              </a:rPr>
              <a:t>    </a:t>
            </a:r>
            <a:r>
              <a:rPr lang="en-US" sz="1600" dirty="0" err="1">
                <a:latin typeface="Huawei Sans" panose="020C0503030203020204" pitchFamily="34" charset="0"/>
              </a:rPr>
              <a:t>Retrans</a:t>
            </a:r>
            <a:r>
              <a:rPr lang="en-US" sz="1600" dirty="0">
                <a:latin typeface="Huawei Sans" panose="020C0503030203020204" pitchFamily="34" charset="0"/>
              </a:rPr>
              <a:t> timer interval: 5   </a:t>
            </a:r>
          </a:p>
          <a:p>
            <a:pPr fontAlgn="ctr">
              <a:lnSpc>
                <a:spcPct val="130000"/>
              </a:lnSpc>
            </a:pPr>
            <a:r>
              <a:rPr lang="en-US" sz="1600" dirty="0">
                <a:latin typeface="Huawei Sans" panose="020C0503030203020204" pitchFamily="34" charset="0"/>
              </a:rPr>
              <a:t>    Neighbor is up for 00:00:05   </a:t>
            </a:r>
          </a:p>
          <a:p>
            <a:pPr fontAlgn="ctr">
              <a:lnSpc>
                <a:spcPct val="130000"/>
              </a:lnSpc>
            </a:pPr>
            <a:r>
              <a:rPr lang="en-US" sz="1600" dirty="0">
                <a:latin typeface="Huawei Sans" panose="020C0503030203020204" pitchFamily="34" charset="0"/>
              </a:rPr>
              <a:t>    Authentication Sequence: [ 0 ]</a:t>
            </a:r>
          </a:p>
        </p:txBody>
      </p:sp>
      <p:sp>
        <p:nvSpPr>
          <p:cNvPr id="4" name="文本框 3">
            <a:extLst>
              <a:ext uri="{FF2B5EF4-FFF2-40B4-BE49-F238E27FC236}">
                <a16:creationId xmlns:a16="http://schemas.microsoft.com/office/drawing/2014/main" xmlns="" id="{34442453-6AE5-4792-9102-C1749DD8CF76}"/>
              </a:ext>
            </a:extLst>
          </p:cNvPr>
          <p:cNvSpPr txBox="1"/>
          <p:nvPr/>
        </p:nvSpPr>
        <p:spPr>
          <a:xfrm>
            <a:off x="2493946" y="1284724"/>
            <a:ext cx="1910775"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1.1.1.1</a:t>
            </a:r>
          </a:p>
        </p:txBody>
      </p:sp>
      <p:sp>
        <p:nvSpPr>
          <p:cNvPr id="5" name="文本框 4">
            <a:extLst>
              <a:ext uri="{FF2B5EF4-FFF2-40B4-BE49-F238E27FC236}">
                <a16:creationId xmlns:a16="http://schemas.microsoft.com/office/drawing/2014/main" xmlns="" id="{53AB9036-D448-4A04-8296-B81D36129F4D}"/>
              </a:ext>
            </a:extLst>
          </p:cNvPr>
          <p:cNvSpPr txBox="1"/>
          <p:nvPr/>
        </p:nvSpPr>
        <p:spPr>
          <a:xfrm>
            <a:off x="7269613" y="1296224"/>
            <a:ext cx="1910775" cy="338554"/>
          </a:xfrm>
          <a:prstGeom prst="rect">
            <a:avLst/>
          </a:prstGeom>
          <a:noFill/>
        </p:spPr>
        <p:txBody>
          <a:bodyPr wrap="square" rtlCol="0">
            <a:noAutofit/>
          </a:bodyPr>
          <a:lstStyle/>
          <a:p>
            <a:pPr fontAlgn="ctr"/>
            <a:r>
              <a:rPr lang="en-US" altLang="zh-CN" sz="1600" dirty="0">
                <a:latin typeface="Huawei Sans" panose="020C0503030203020204" pitchFamily="34" charset="0"/>
              </a:rPr>
              <a:t>Router ID:</a:t>
            </a:r>
            <a:r>
              <a:rPr lang="en-US" sz="1600" dirty="0">
                <a:latin typeface="Huawei Sans" panose="020C0503030203020204" pitchFamily="34" charset="0"/>
              </a:rPr>
              <a:t> 2.2.2.2</a:t>
            </a:r>
          </a:p>
        </p:txBody>
      </p:sp>
      <p:pic>
        <p:nvPicPr>
          <p:cNvPr id="6" name="图片 5">
            <a:extLst>
              <a:ext uri="{FF2B5EF4-FFF2-40B4-BE49-F238E27FC236}">
                <a16:creationId xmlns:a16="http://schemas.microsoft.com/office/drawing/2014/main" xmlns="" id="{DA848865-DC81-4478-B6BE-ED265A27FB7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763836"/>
            <a:ext cx="540000" cy="442800"/>
          </a:xfrm>
          <a:prstGeom prst="rect">
            <a:avLst/>
          </a:prstGeom>
        </p:spPr>
      </p:pic>
      <p:cxnSp>
        <p:nvCxnSpPr>
          <p:cNvPr id="7" name="直接连接符 6">
            <a:extLst>
              <a:ext uri="{FF2B5EF4-FFF2-40B4-BE49-F238E27FC236}">
                <a16:creationId xmlns:a16="http://schemas.microsoft.com/office/drawing/2014/main" xmlns="" id="{627EFDA7-6552-44EC-BA71-A9EC083A7FBB}"/>
              </a:ext>
            </a:extLst>
          </p:cNvPr>
          <p:cNvCxnSpPr>
            <a:stCxn id="6" idx="3"/>
            <a:endCxn id="8" idx="1"/>
          </p:cNvCxnSpPr>
          <p:nvPr/>
        </p:nvCxnSpPr>
        <p:spPr>
          <a:xfrm>
            <a:off x="3650791" y="1985236"/>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xmlns="" id="{391DE05E-10DC-4B7B-9D25-694B9E5AC83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763836"/>
            <a:ext cx="540000" cy="442800"/>
          </a:xfrm>
          <a:prstGeom prst="rect">
            <a:avLst/>
          </a:prstGeom>
        </p:spPr>
      </p:pic>
      <p:sp>
        <p:nvSpPr>
          <p:cNvPr id="9" name="文本框 8">
            <a:extLst>
              <a:ext uri="{FF2B5EF4-FFF2-40B4-BE49-F238E27FC236}">
                <a16:creationId xmlns:a16="http://schemas.microsoft.com/office/drawing/2014/main" xmlns="" id="{28D461C1-1844-464B-B497-C98A025D1398}"/>
              </a:ext>
            </a:extLst>
          </p:cNvPr>
          <p:cNvSpPr txBox="1"/>
          <p:nvPr/>
        </p:nvSpPr>
        <p:spPr>
          <a:xfrm>
            <a:off x="2570791" y="1840633"/>
            <a:ext cx="540000" cy="338554"/>
          </a:xfrm>
          <a:prstGeom prst="rect">
            <a:avLst/>
          </a:prstGeom>
          <a:noFill/>
        </p:spPr>
        <p:txBody>
          <a:bodyPr wrap="square" rtlCol="0">
            <a:noAutofit/>
          </a:bodyPr>
          <a:lstStyle/>
          <a:p>
            <a:pPr fontAlgn="ctr"/>
            <a:r>
              <a:rPr lang="en-US" sz="1600" b="1">
                <a:latin typeface="Huawei Sans" panose="020C0503030203020204" pitchFamily="34" charset="0"/>
              </a:rPr>
              <a:t>R1</a:t>
            </a:r>
          </a:p>
        </p:txBody>
      </p:sp>
      <p:sp>
        <p:nvSpPr>
          <p:cNvPr id="10" name="文本框 9">
            <a:extLst>
              <a:ext uri="{FF2B5EF4-FFF2-40B4-BE49-F238E27FC236}">
                <a16:creationId xmlns:a16="http://schemas.microsoft.com/office/drawing/2014/main" xmlns="" id="{3848AF45-F868-4DEE-ABF6-8F1DB60BEFC8}"/>
              </a:ext>
            </a:extLst>
          </p:cNvPr>
          <p:cNvSpPr txBox="1"/>
          <p:nvPr/>
        </p:nvSpPr>
        <p:spPr>
          <a:xfrm>
            <a:off x="8640388" y="1815959"/>
            <a:ext cx="540000" cy="338554"/>
          </a:xfrm>
          <a:prstGeom prst="rect">
            <a:avLst/>
          </a:prstGeom>
          <a:noFill/>
        </p:spPr>
        <p:txBody>
          <a:bodyPr wrap="square" rtlCol="0">
            <a:noAutofit/>
          </a:bodyPr>
          <a:lstStyle/>
          <a:p>
            <a:pPr fontAlgn="ctr"/>
            <a:r>
              <a:rPr lang="en-US" sz="1600" b="1">
                <a:latin typeface="Huawei Sans" panose="020C0503030203020204" pitchFamily="34" charset="0"/>
              </a:rPr>
              <a:t>R2</a:t>
            </a:r>
          </a:p>
        </p:txBody>
      </p:sp>
      <p:grpSp>
        <p:nvGrpSpPr>
          <p:cNvPr id="11" name="组合 10">
            <a:extLst>
              <a:ext uri="{FF2B5EF4-FFF2-40B4-BE49-F238E27FC236}">
                <a16:creationId xmlns:a16="http://schemas.microsoft.com/office/drawing/2014/main" xmlns="" id="{606660F1-5684-4470-97BA-A751E284537B}"/>
              </a:ext>
            </a:extLst>
          </p:cNvPr>
          <p:cNvGrpSpPr/>
          <p:nvPr/>
        </p:nvGrpSpPr>
        <p:grpSpPr>
          <a:xfrm>
            <a:off x="3612691" y="1987042"/>
            <a:ext cx="1903174" cy="567904"/>
            <a:chOff x="2134861" y="4974560"/>
            <a:chExt cx="1903174" cy="567904"/>
          </a:xfrm>
        </p:grpSpPr>
        <p:sp>
          <p:nvSpPr>
            <p:cNvPr id="12" name="文本框 11">
              <a:extLst>
                <a:ext uri="{FF2B5EF4-FFF2-40B4-BE49-F238E27FC236}">
                  <a16:creationId xmlns:a16="http://schemas.microsoft.com/office/drawing/2014/main" xmlns="" id="{4F901A96-3E3F-4ACE-8EC8-830363BDA2AC}"/>
                </a:ext>
              </a:extLst>
            </p:cNvPr>
            <p:cNvSpPr txBox="1"/>
            <p:nvPr/>
          </p:nvSpPr>
          <p:spPr>
            <a:xfrm>
              <a:off x="2134861" y="5234687"/>
              <a:ext cx="1903174" cy="307777"/>
            </a:xfrm>
            <a:prstGeom prst="rect">
              <a:avLst/>
            </a:prstGeom>
            <a:noFill/>
          </p:spPr>
          <p:txBody>
            <a:bodyPr wrap="square" rtlCol="0">
              <a:noAutofit/>
            </a:bodyPr>
            <a:lstStyle/>
            <a:p>
              <a:pPr fontAlgn="ctr"/>
              <a:r>
                <a:rPr lang="en-US" sz="1400" dirty="0">
                  <a:latin typeface="Huawei Sans" panose="020C0503030203020204" pitchFamily="34" charset="0"/>
                </a:rPr>
                <a:t>10.1.1.1/30</a:t>
              </a:r>
            </a:p>
          </p:txBody>
        </p:sp>
        <p:sp>
          <p:nvSpPr>
            <p:cNvPr id="13" name="文本框 12">
              <a:extLst>
                <a:ext uri="{FF2B5EF4-FFF2-40B4-BE49-F238E27FC236}">
                  <a16:creationId xmlns:a16="http://schemas.microsoft.com/office/drawing/2014/main" xmlns="" id="{C5706939-532F-4207-A806-627F166089D9}"/>
                </a:ext>
              </a:extLst>
            </p:cNvPr>
            <p:cNvSpPr txBox="1"/>
            <p:nvPr/>
          </p:nvSpPr>
          <p:spPr>
            <a:xfrm>
              <a:off x="2201974"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GE1/0/0</a:t>
              </a:r>
            </a:p>
          </p:txBody>
        </p:sp>
      </p:grpSp>
      <p:grpSp>
        <p:nvGrpSpPr>
          <p:cNvPr id="14" name="组合 13">
            <a:extLst>
              <a:ext uri="{FF2B5EF4-FFF2-40B4-BE49-F238E27FC236}">
                <a16:creationId xmlns:a16="http://schemas.microsoft.com/office/drawing/2014/main" xmlns="" id="{1FA88839-0EA0-4E40-A219-256318B90724}"/>
              </a:ext>
            </a:extLst>
          </p:cNvPr>
          <p:cNvGrpSpPr/>
          <p:nvPr/>
        </p:nvGrpSpPr>
        <p:grpSpPr>
          <a:xfrm>
            <a:off x="7069968" y="1987042"/>
            <a:ext cx="1903174" cy="567904"/>
            <a:chOff x="2134861" y="4974560"/>
            <a:chExt cx="1903174" cy="567904"/>
          </a:xfrm>
        </p:grpSpPr>
        <p:sp>
          <p:nvSpPr>
            <p:cNvPr id="15" name="文本框 14">
              <a:extLst>
                <a:ext uri="{FF2B5EF4-FFF2-40B4-BE49-F238E27FC236}">
                  <a16:creationId xmlns:a16="http://schemas.microsoft.com/office/drawing/2014/main" xmlns="" id="{7C316202-CCDE-45AC-9581-18717C277E15}"/>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10.1.1.2/30</a:t>
              </a:r>
            </a:p>
          </p:txBody>
        </p:sp>
        <p:sp>
          <p:nvSpPr>
            <p:cNvPr id="16" name="文本框 15">
              <a:extLst>
                <a:ext uri="{FF2B5EF4-FFF2-40B4-BE49-F238E27FC236}">
                  <a16:creationId xmlns:a16="http://schemas.microsoft.com/office/drawing/2014/main" xmlns="" id="{A7043AA4-3E0F-43BC-B885-6C7C2A664E9B}"/>
                </a:ext>
              </a:extLst>
            </p:cNvPr>
            <p:cNvSpPr txBox="1"/>
            <p:nvPr/>
          </p:nvSpPr>
          <p:spPr>
            <a:xfrm>
              <a:off x="2201974" y="4974560"/>
              <a:ext cx="1057993" cy="307777"/>
            </a:xfrm>
            <a:prstGeom prst="rect">
              <a:avLst/>
            </a:prstGeom>
            <a:noFill/>
          </p:spPr>
          <p:txBody>
            <a:bodyPr wrap="square" rtlCol="0">
              <a:noAutofit/>
            </a:bodyPr>
            <a:lstStyle/>
            <a:p>
              <a:pPr fontAlgn="ctr"/>
              <a:r>
                <a:rPr lang="en-US" sz="1400">
                  <a:latin typeface="Huawei Sans" panose="020C0503030203020204" pitchFamily="34" charset="0"/>
                </a:rPr>
                <a:t>GE1/0/0</a:t>
              </a:r>
            </a:p>
          </p:txBody>
        </p:sp>
      </p:grpSp>
      <p:cxnSp>
        <p:nvCxnSpPr>
          <p:cNvPr id="18" name="直接箭头连接符 17">
            <a:extLst>
              <a:ext uri="{FF2B5EF4-FFF2-40B4-BE49-F238E27FC236}">
                <a16:creationId xmlns:a16="http://schemas.microsoft.com/office/drawing/2014/main" xmlns="" id="{27EE69D4-5045-430E-803F-330A79CEF3EE}"/>
              </a:ext>
            </a:extLst>
          </p:cNvPr>
          <p:cNvCxnSpPr/>
          <p:nvPr/>
        </p:nvCxnSpPr>
        <p:spPr>
          <a:xfrm flipH="1">
            <a:off x="8795590" y="3861048"/>
            <a:ext cx="46800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19">
            <a:extLst>
              <a:ext uri="{FF2B5EF4-FFF2-40B4-BE49-F238E27FC236}">
                <a16:creationId xmlns:a16="http://schemas.microsoft.com/office/drawing/2014/main" xmlns="" id="{6B867EEE-A2E5-451A-8829-C92C780DB53E}"/>
              </a:ext>
            </a:extLst>
          </p:cNvPr>
          <p:cNvSpPr/>
          <p:nvPr/>
        </p:nvSpPr>
        <p:spPr>
          <a:xfrm>
            <a:off x="9256588" y="3438884"/>
            <a:ext cx="2003262" cy="706297"/>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R1 discovers neighbors in area 0 on GE 1/0/0.</a:t>
            </a:r>
          </a:p>
        </p:txBody>
      </p:sp>
      <p:cxnSp>
        <p:nvCxnSpPr>
          <p:cNvPr id="19" name="直接箭头连接符 18">
            <a:extLst>
              <a:ext uri="{FF2B5EF4-FFF2-40B4-BE49-F238E27FC236}">
                <a16:creationId xmlns:a16="http://schemas.microsoft.com/office/drawing/2014/main" xmlns="" id="{6A55B6AE-4DCA-4513-855D-C1D4BB8A79DA}"/>
              </a:ext>
            </a:extLst>
          </p:cNvPr>
          <p:cNvCxnSpPr>
            <a:cxnSpLocks/>
            <a:stCxn id="20" idx="3"/>
          </p:cNvCxnSpPr>
          <p:nvPr/>
        </p:nvCxnSpPr>
        <p:spPr>
          <a:xfrm>
            <a:off x="2349500" y="4031208"/>
            <a:ext cx="320546" cy="9364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a:extLst>
              <a:ext uri="{FF2B5EF4-FFF2-40B4-BE49-F238E27FC236}">
                <a16:creationId xmlns:a16="http://schemas.microsoft.com/office/drawing/2014/main" xmlns="" id="{5A7E1133-2D49-4134-B133-827BCC3FA3CF}"/>
              </a:ext>
            </a:extLst>
          </p:cNvPr>
          <p:cNvSpPr/>
          <p:nvPr/>
        </p:nvSpPr>
        <p:spPr>
          <a:xfrm>
            <a:off x="611188" y="3779180"/>
            <a:ext cx="1738312" cy="504056"/>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a:solidFill>
                  <a:schemeClr val="tx1"/>
                </a:solidFill>
                <a:latin typeface="Huawei Sans" panose="020C0503030203020204" pitchFamily="34" charset="0"/>
              </a:rPr>
              <a:t>Router ID of the neighbor: 2.2.2.2</a:t>
            </a:r>
          </a:p>
        </p:txBody>
      </p:sp>
      <p:cxnSp>
        <p:nvCxnSpPr>
          <p:cNvPr id="23" name="直接箭头连接符 22">
            <a:extLst>
              <a:ext uri="{FF2B5EF4-FFF2-40B4-BE49-F238E27FC236}">
                <a16:creationId xmlns:a16="http://schemas.microsoft.com/office/drawing/2014/main" xmlns="" id="{740C48BB-812B-4C90-80DB-3483170F04CC}"/>
              </a:ext>
            </a:extLst>
          </p:cNvPr>
          <p:cNvCxnSpPr>
            <a:cxnSpLocks/>
            <a:stCxn id="24" idx="3"/>
          </p:cNvCxnSpPr>
          <p:nvPr/>
        </p:nvCxnSpPr>
        <p:spPr>
          <a:xfrm flipV="1">
            <a:off x="2349500" y="4561756"/>
            <a:ext cx="364321" cy="13264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19">
            <a:extLst>
              <a:ext uri="{FF2B5EF4-FFF2-40B4-BE49-F238E27FC236}">
                <a16:creationId xmlns:a16="http://schemas.microsoft.com/office/drawing/2014/main" xmlns="" id="{E18A59DE-43BC-4729-BDCB-0C80D6B99718}"/>
              </a:ext>
            </a:extLst>
          </p:cNvPr>
          <p:cNvSpPr/>
          <p:nvPr/>
        </p:nvSpPr>
        <p:spPr>
          <a:xfrm>
            <a:off x="611188" y="4464371"/>
            <a:ext cx="1738312" cy="460053"/>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The neighbor status is Full.</a:t>
            </a:r>
          </a:p>
        </p:txBody>
      </p:sp>
      <p:cxnSp>
        <p:nvCxnSpPr>
          <p:cNvPr id="32" name="直接箭头连接符 31">
            <a:extLst>
              <a:ext uri="{FF2B5EF4-FFF2-40B4-BE49-F238E27FC236}">
                <a16:creationId xmlns:a16="http://schemas.microsoft.com/office/drawing/2014/main" xmlns="" id="{BFBBB980-7BC3-4809-A5A9-15C1233242FE}"/>
              </a:ext>
            </a:extLst>
          </p:cNvPr>
          <p:cNvCxnSpPr>
            <a:cxnSpLocks/>
          </p:cNvCxnSpPr>
          <p:nvPr/>
        </p:nvCxnSpPr>
        <p:spPr>
          <a:xfrm flipH="1">
            <a:off x="7089019" y="4561754"/>
            <a:ext cx="57600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圆角矩形 19">
            <a:extLst>
              <a:ext uri="{FF2B5EF4-FFF2-40B4-BE49-F238E27FC236}">
                <a16:creationId xmlns:a16="http://schemas.microsoft.com/office/drawing/2014/main" xmlns="" id="{37532A73-F8C4-47D4-A779-2B0A45B01F80}"/>
              </a:ext>
            </a:extLst>
          </p:cNvPr>
          <p:cNvSpPr/>
          <p:nvPr/>
        </p:nvSpPr>
        <p:spPr>
          <a:xfrm>
            <a:off x="7667033" y="4283237"/>
            <a:ext cx="1972577" cy="555464"/>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The neighbor at 2.2.2.2 is the master.</a:t>
            </a:r>
          </a:p>
        </p:txBody>
      </p:sp>
      <p:sp>
        <p:nvSpPr>
          <p:cNvPr id="38" name="圆角矩形 19">
            <a:extLst>
              <a:ext uri="{FF2B5EF4-FFF2-40B4-BE49-F238E27FC236}">
                <a16:creationId xmlns:a16="http://schemas.microsoft.com/office/drawing/2014/main" xmlns="" id="{325FB04E-D1C4-4510-9368-31B76EDFE380}"/>
              </a:ext>
            </a:extLst>
          </p:cNvPr>
          <p:cNvSpPr/>
          <p:nvPr/>
        </p:nvSpPr>
        <p:spPr>
          <a:xfrm>
            <a:off x="9326586" y="5607683"/>
            <a:ext cx="2419212" cy="684560"/>
          </a:xfrm>
          <a:prstGeom prst="roundRect">
            <a:avLst>
              <a:gd name="adj" fmla="val 7486"/>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rgbClr val="EC7061"/>
                </a:solidFill>
                <a:latin typeface="Huawei Sans" panose="020C0503030203020204" pitchFamily="34" charset="0"/>
              </a:rPr>
              <a:t>Quiz: What is the DR/BDR in the neighbor table?</a:t>
            </a:r>
          </a:p>
        </p:txBody>
      </p:sp>
    </p:spTree>
    <p:extLst>
      <p:ext uri="{BB962C8B-B14F-4D97-AF65-F5344CB8AC3E}">
        <p14:creationId xmlns:p14="http://schemas.microsoft.com/office/powerpoint/2010/main" val="157322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smtClean="0"/>
              <a:t>Static routes are manually configured. If a network topology changes, static routes have to be manually adjusted, which restricts the large-scale application of static routes on the live network.</a:t>
            </a:r>
          </a:p>
          <a:p>
            <a:r>
              <a:rPr lang="en-US" smtClean="0"/>
              <a:t>Dynamic routing protocols are widely used on live networks because of their high flexibility, high reliability, and easy scalability. The Open Shortest Path First (OSPF) protocol is a widely used dynamic routing protocol.</a:t>
            </a:r>
          </a:p>
          <a:p>
            <a:r>
              <a:rPr lang="en-US" smtClean="0"/>
              <a:t>This course describes basic concepts, working mechanism, and basic configurations of OSPF.</a:t>
            </a:r>
            <a:endParaRPr lang="en-US" dirty="0"/>
          </a:p>
        </p:txBody>
      </p:sp>
    </p:spTree>
    <p:extLst>
      <p:ext uri="{BB962C8B-B14F-4D97-AF65-F5344CB8AC3E}">
        <p14:creationId xmlns:p14="http://schemas.microsoft.com/office/powerpoint/2010/main" val="3570361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p:txBody>
          <a:bodyPr/>
          <a:lstStyle/>
          <a:p>
            <a:r>
              <a:rPr lang="en-US" altLang="zh-CN" sz="1800"/>
              <a:t>Before learning concepts of the DR and BDR, understand OSPF network types.</a:t>
            </a:r>
          </a:p>
          <a:p>
            <a:r>
              <a:rPr lang="en-US" altLang="zh-CN" sz="1800"/>
              <a:t>The OSPF network type is a very important interface variable. This variable affects OSPF operations on interfaces. For example, it determines how to send OSPF packets and whether to elect a DR or BDR.</a:t>
            </a:r>
          </a:p>
          <a:p>
            <a:r>
              <a:rPr lang="en-US" altLang="zh-CN" sz="1800"/>
              <a:t>The default OSPF network type of an interface depends on the data link layer encapsulation used by the interface.</a:t>
            </a:r>
          </a:p>
          <a:p>
            <a:r>
              <a:rPr lang="en-US" altLang="zh-CN" sz="1800"/>
              <a:t>As shown in the figure, OSPF has four network types: broadcast, NBMA, P2MP, and P2P.</a:t>
            </a:r>
          </a:p>
          <a:p>
            <a:endParaRPr lang="zh-CN" altLang="en-US" sz="1800"/>
          </a:p>
        </p:txBody>
      </p:sp>
      <p:sp>
        <p:nvSpPr>
          <p:cNvPr id="2" name="标题 1">
            <a:extLst>
              <a:ext uri="{FF2B5EF4-FFF2-40B4-BE49-F238E27FC236}">
                <a16:creationId xmlns:a16="http://schemas.microsoft.com/office/drawing/2014/main" xmlns="" id="{01C2E2A0-6136-453F-8A5B-7D786B8B3A0D}"/>
              </a:ext>
            </a:extLst>
          </p:cNvPr>
          <p:cNvSpPr>
            <a:spLocks noGrp="1"/>
          </p:cNvSpPr>
          <p:nvPr>
            <p:ph type="title"/>
          </p:nvPr>
        </p:nvSpPr>
        <p:spPr/>
        <p:txBody>
          <a:bodyPr/>
          <a:lstStyle/>
          <a:p>
            <a:r>
              <a:rPr lang="en-US" smtClean="0"/>
              <a:t>OSPF Network Types</a:t>
            </a:r>
            <a:endParaRPr lang="en-US"/>
          </a:p>
        </p:txBody>
      </p:sp>
      <p:sp>
        <p:nvSpPr>
          <p:cNvPr id="4" name="文本框 3">
            <a:extLst>
              <a:ext uri="{FF2B5EF4-FFF2-40B4-BE49-F238E27FC236}">
                <a16:creationId xmlns:a16="http://schemas.microsoft.com/office/drawing/2014/main" xmlns="" id="{B38B6ADD-5FED-4325-88F9-2A2F0136DE02}"/>
              </a:ext>
            </a:extLst>
          </p:cNvPr>
          <p:cNvSpPr txBox="1"/>
          <p:nvPr/>
        </p:nvSpPr>
        <p:spPr>
          <a:xfrm>
            <a:off x="6106408" y="4148921"/>
            <a:ext cx="5352458" cy="1692771"/>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lnSpc>
                <a:spcPct val="130000"/>
              </a:lnSpc>
            </a:pPr>
            <a:r>
              <a:rPr lang="en-US" sz="1600" dirty="0">
                <a:solidFill>
                  <a:srgbClr val="EC7061"/>
                </a:solidFill>
                <a:latin typeface="Huawei Sans" panose="020C0503030203020204" pitchFamily="34" charset="0"/>
              </a:rPr>
              <a:t>[R1-GigabitEthernet1/0/0] </a:t>
            </a:r>
            <a:r>
              <a:rPr lang="en-US" sz="1600" dirty="0" err="1">
                <a:solidFill>
                  <a:srgbClr val="EC7061"/>
                </a:solidFill>
                <a:latin typeface="Huawei Sans" panose="020C0503030203020204" pitchFamily="34" charset="0"/>
              </a:rPr>
              <a:t>ospf</a:t>
            </a:r>
            <a:r>
              <a:rPr lang="en-US" sz="1600" dirty="0">
                <a:solidFill>
                  <a:srgbClr val="EC7061"/>
                </a:solidFill>
                <a:latin typeface="Huawei Sans" panose="020C0503030203020204" pitchFamily="34" charset="0"/>
              </a:rPr>
              <a:t> network-type ?</a:t>
            </a:r>
          </a:p>
          <a:p>
            <a:pPr fontAlgn="ctr">
              <a:lnSpc>
                <a:spcPct val="130000"/>
              </a:lnSpc>
            </a:pPr>
            <a:r>
              <a:rPr lang="en-US" sz="1600" dirty="0">
                <a:solidFill>
                  <a:schemeClr val="tx1"/>
                </a:solidFill>
                <a:latin typeface="Huawei Sans" panose="020C0503030203020204" pitchFamily="34" charset="0"/>
              </a:rPr>
              <a:t>  </a:t>
            </a:r>
            <a:r>
              <a:rPr lang="en-US" sz="1600" dirty="0">
                <a:solidFill>
                  <a:srgbClr val="EC7061"/>
                </a:solidFill>
                <a:latin typeface="Huawei Sans" panose="020C0503030203020204" pitchFamily="34" charset="0"/>
              </a:rPr>
              <a:t>broadcast</a:t>
            </a:r>
            <a:r>
              <a:rPr lang="en-US" sz="1600" dirty="0">
                <a:solidFill>
                  <a:schemeClr val="tx1"/>
                </a:solidFill>
                <a:latin typeface="Huawei Sans" panose="020C0503030203020204" pitchFamily="34" charset="0"/>
              </a:rPr>
              <a:t>  Specify OSPF broadcast network</a:t>
            </a:r>
          </a:p>
          <a:p>
            <a:pPr fontAlgn="ctr">
              <a:lnSpc>
                <a:spcPct val="130000"/>
              </a:lnSpc>
            </a:pPr>
            <a:r>
              <a:rPr lang="en-US" sz="1600" dirty="0">
                <a:solidFill>
                  <a:schemeClr val="tx1"/>
                </a:solidFill>
                <a:latin typeface="Huawei Sans" panose="020C0503030203020204" pitchFamily="34" charset="0"/>
              </a:rPr>
              <a:t>  </a:t>
            </a:r>
            <a:r>
              <a:rPr lang="en-US" sz="1600" dirty="0" err="1">
                <a:solidFill>
                  <a:srgbClr val="EC7061"/>
                </a:solidFill>
                <a:latin typeface="Huawei Sans" panose="020C0503030203020204" pitchFamily="34" charset="0"/>
              </a:rPr>
              <a:t>nbma</a:t>
            </a:r>
            <a:r>
              <a:rPr lang="en-US" sz="1600" dirty="0">
                <a:solidFill>
                  <a:schemeClr val="tx1"/>
                </a:solidFill>
                <a:latin typeface="Huawei Sans" panose="020C0503030203020204" pitchFamily="34" charset="0"/>
              </a:rPr>
              <a:t>        Specify OSPF NBMA network</a:t>
            </a:r>
          </a:p>
          <a:p>
            <a:pPr fontAlgn="ctr">
              <a:lnSpc>
                <a:spcPct val="130000"/>
              </a:lnSpc>
            </a:pPr>
            <a:r>
              <a:rPr lang="en-US" sz="1600" dirty="0">
                <a:solidFill>
                  <a:schemeClr val="tx1"/>
                </a:solidFill>
                <a:latin typeface="Huawei Sans" panose="020C0503030203020204" pitchFamily="34" charset="0"/>
              </a:rPr>
              <a:t>  </a:t>
            </a:r>
            <a:r>
              <a:rPr lang="en-US" sz="1600" dirty="0">
                <a:solidFill>
                  <a:srgbClr val="EC7061"/>
                </a:solidFill>
                <a:latin typeface="Huawei Sans" panose="020C0503030203020204" pitchFamily="34" charset="0"/>
              </a:rPr>
              <a:t>p2mp</a:t>
            </a:r>
            <a:r>
              <a:rPr lang="en-US" sz="1600" dirty="0">
                <a:solidFill>
                  <a:schemeClr val="tx1"/>
                </a:solidFill>
                <a:latin typeface="Huawei Sans" panose="020C0503030203020204" pitchFamily="34" charset="0"/>
              </a:rPr>
              <a:t>        Specify OSPF point-to-multipoint network</a:t>
            </a:r>
          </a:p>
          <a:p>
            <a:pPr fontAlgn="ctr">
              <a:lnSpc>
                <a:spcPct val="130000"/>
              </a:lnSpc>
            </a:pPr>
            <a:r>
              <a:rPr lang="en-US" sz="1600" dirty="0">
                <a:solidFill>
                  <a:schemeClr val="tx1"/>
                </a:solidFill>
                <a:latin typeface="Huawei Sans" panose="020C0503030203020204" pitchFamily="34" charset="0"/>
              </a:rPr>
              <a:t>  </a:t>
            </a:r>
            <a:r>
              <a:rPr lang="en-US" sz="1600" dirty="0">
                <a:solidFill>
                  <a:srgbClr val="EC7061"/>
                </a:solidFill>
                <a:latin typeface="Huawei Sans" panose="020C0503030203020204" pitchFamily="34" charset="0"/>
              </a:rPr>
              <a:t>p2p</a:t>
            </a:r>
            <a:r>
              <a:rPr lang="en-US" sz="1600" dirty="0">
                <a:solidFill>
                  <a:schemeClr val="tx1"/>
                </a:solidFill>
                <a:latin typeface="Huawei Sans" panose="020C0503030203020204" pitchFamily="34" charset="0"/>
              </a:rPr>
              <a:t>           Specify OSPF point-to-point network</a:t>
            </a:r>
          </a:p>
        </p:txBody>
      </p:sp>
      <p:cxnSp>
        <p:nvCxnSpPr>
          <p:cNvPr id="5" name="直接连接符 4">
            <a:extLst>
              <a:ext uri="{FF2B5EF4-FFF2-40B4-BE49-F238E27FC236}">
                <a16:creationId xmlns:a16="http://schemas.microsoft.com/office/drawing/2014/main" xmlns="" id="{8B66049C-771B-4067-AB54-30EE1F065E53}"/>
              </a:ext>
            </a:extLst>
          </p:cNvPr>
          <p:cNvCxnSpPr>
            <a:cxnSpLocks/>
            <a:stCxn id="10" idx="1"/>
            <a:endCxn id="7" idx="3"/>
          </p:cNvCxnSpPr>
          <p:nvPr/>
        </p:nvCxnSpPr>
        <p:spPr>
          <a:xfrm flipH="1">
            <a:off x="1732958" y="49953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xmlns="" id="{7F7B4A34-0CC5-4E38-8866-C5F4E4C5F20E}"/>
              </a:ext>
            </a:extLst>
          </p:cNvPr>
          <p:cNvGrpSpPr/>
          <p:nvPr/>
        </p:nvGrpSpPr>
        <p:grpSpPr>
          <a:xfrm>
            <a:off x="1192958" y="4773907"/>
            <a:ext cx="707171" cy="825430"/>
            <a:chOff x="1669180" y="4735807"/>
            <a:chExt cx="707171" cy="825430"/>
          </a:xfrm>
        </p:grpSpPr>
        <p:pic>
          <p:nvPicPr>
            <p:cNvPr id="7" name="图片 6">
              <a:extLst>
                <a:ext uri="{FF2B5EF4-FFF2-40B4-BE49-F238E27FC236}">
                  <a16:creationId xmlns:a16="http://schemas.microsoft.com/office/drawing/2014/main" xmlns="" id="{E1159814-02B9-4234-A799-BF3DC508340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a:extLst>
                <a:ext uri="{FF2B5EF4-FFF2-40B4-BE49-F238E27FC236}">
                  <a16:creationId xmlns:a16="http://schemas.microsoft.com/office/drawing/2014/main" xmlns="" id="{24CC806F-9385-4454-8642-EEC140910BD4}"/>
                </a:ext>
              </a:extLst>
            </p:cNvPr>
            <p:cNvSpPr txBox="1"/>
            <p:nvPr/>
          </p:nvSpPr>
          <p:spPr>
            <a:xfrm>
              <a:off x="1727422" y="5222683"/>
              <a:ext cx="648929"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R1</a:t>
              </a:r>
            </a:p>
          </p:txBody>
        </p:sp>
      </p:grpSp>
      <p:grpSp>
        <p:nvGrpSpPr>
          <p:cNvPr id="9" name="组合 8">
            <a:extLst>
              <a:ext uri="{FF2B5EF4-FFF2-40B4-BE49-F238E27FC236}">
                <a16:creationId xmlns:a16="http://schemas.microsoft.com/office/drawing/2014/main" xmlns="" id="{51F75820-BC29-4578-8619-06EB6A3C2647}"/>
              </a:ext>
            </a:extLst>
          </p:cNvPr>
          <p:cNvGrpSpPr/>
          <p:nvPr/>
        </p:nvGrpSpPr>
        <p:grpSpPr>
          <a:xfrm>
            <a:off x="4447099" y="4773907"/>
            <a:ext cx="755532" cy="809561"/>
            <a:chOff x="4794368" y="4735807"/>
            <a:chExt cx="755532" cy="809561"/>
          </a:xfrm>
        </p:grpSpPr>
        <p:pic>
          <p:nvPicPr>
            <p:cNvPr id="10" name="图片 9">
              <a:extLst>
                <a:ext uri="{FF2B5EF4-FFF2-40B4-BE49-F238E27FC236}">
                  <a16:creationId xmlns:a16="http://schemas.microsoft.com/office/drawing/2014/main" xmlns="" id="{9BE5C3E9-11BF-4E06-9ADD-FE7A621863E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11" name="文本框 10">
              <a:extLst>
                <a:ext uri="{FF2B5EF4-FFF2-40B4-BE49-F238E27FC236}">
                  <a16:creationId xmlns:a16="http://schemas.microsoft.com/office/drawing/2014/main" xmlns="" id="{0220A558-0E25-4440-9907-A7365A66379D}"/>
                </a:ext>
              </a:extLst>
            </p:cNvPr>
            <p:cNvSpPr txBox="1"/>
            <p:nvPr/>
          </p:nvSpPr>
          <p:spPr>
            <a:xfrm>
              <a:off x="4844434" y="5206814"/>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grpSp>
      <p:sp>
        <p:nvSpPr>
          <p:cNvPr id="12" name="文本框 11">
            <a:extLst>
              <a:ext uri="{FF2B5EF4-FFF2-40B4-BE49-F238E27FC236}">
                <a16:creationId xmlns:a16="http://schemas.microsoft.com/office/drawing/2014/main" xmlns="" id="{43E642A1-3E37-40AA-88F8-8D90E7F08AB2}"/>
              </a:ext>
            </a:extLst>
          </p:cNvPr>
          <p:cNvSpPr txBox="1"/>
          <p:nvPr/>
        </p:nvSpPr>
        <p:spPr>
          <a:xfrm>
            <a:off x="706320" y="4311953"/>
            <a:ext cx="2057417" cy="338554"/>
          </a:xfrm>
          <a:prstGeom prst="rect">
            <a:avLst/>
          </a:prstGeom>
          <a:noFill/>
        </p:spPr>
        <p:txBody>
          <a:bodyPr wrap="square" rtlCol="0">
            <a:noAutofit/>
          </a:bodyPr>
          <a:lstStyle/>
          <a:p>
            <a:pPr fontAlgn="ctr"/>
            <a:r>
              <a:rPr lang="en-US" sz="1600" dirty="0">
                <a:latin typeface="Huawei Sans" panose="020C0503030203020204" pitchFamily="34" charset="0"/>
              </a:rPr>
              <a:t>Router ID: 1.1.1.1</a:t>
            </a:r>
          </a:p>
        </p:txBody>
      </p:sp>
      <p:sp>
        <p:nvSpPr>
          <p:cNvPr id="13" name="文本框 12">
            <a:extLst>
              <a:ext uri="{FF2B5EF4-FFF2-40B4-BE49-F238E27FC236}">
                <a16:creationId xmlns:a16="http://schemas.microsoft.com/office/drawing/2014/main" xmlns="" id="{BF8A1599-FD4E-4155-84CF-6133E4C99A44}"/>
              </a:ext>
            </a:extLst>
          </p:cNvPr>
          <p:cNvSpPr txBox="1"/>
          <p:nvPr/>
        </p:nvSpPr>
        <p:spPr>
          <a:xfrm>
            <a:off x="3852104" y="4317091"/>
            <a:ext cx="1903174" cy="338554"/>
          </a:xfrm>
          <a:prstGeom prst="rect">
            <a:avLst/>
          </a:prstGeom>
          <a:noFill/>
        </p:spPr>
        <p:txBody>
          <a:bodyPr wrap="square" rtlCol="0">
            <a:noAutofit/>
          </a:bodyPr>
          <a:lstStyle/>
          <a:p>
            <a:pPr fontAlgn="ctr"/>
            <a:r>
              <a:rPr lang="en-US" sz="1600">
                <a:latin typeface="Huawei Sans" panose="020C0503030203020204" pitchFamily="34" charset="0"/>
              </a:rPr>
              <a:t>Router ID: 2.2.2.2</a:t>
            </a:r>
          </a:p>
        </p:txBody>
      </p:sp>
      <p:sp>
        <p:nvSpPr>
          <p:cNvPr id="14" name="文本框 13">
            <a:extLst>
              <a:ext uri="{FF2B5EF4-FFF2-40B4-BE49-F238E27FC236}">
                <a16:creationId xmlns:a16="http://schemas.microsoft.com/office/drawing/2014/main" xmlns="" id="{2A1F23BE-2FEE-48E7-A889-6606FEA7C451}"/>
              </a:ext>
            </a:extLst>
          </p:cNvPr>
          <p:cNvSpPr txBox="1"/>
          <p:nvPr/>
        </p:nvSpPr>
        <p:spPr>
          <a:xfrm>
            <a:off x="3410322" y="5258256"/>
            <a:ext cx="1210291" cy="307777"/>
          </a:xfrm>
          <a:prstGeom prst="rect">
            <a:avLst/>
          </a:prstGeom>
          <a:noFill/>
        </p:spPr>
        <p:txBody>
          <a:bodyPr wrap="square" rtlCol="0">
            <a:noAutofit/>
          </a:bodyPr>
          <a:lstStyle/>
          <a:p>
            <a:pPr fontAlgn="ctr"/>
            <a:r>
              <a:rPr lang="en-US" sz="1400" dirty="0">
                <a:latin typeface="Huawei Sans" panose="020C0503030203020204" pitchFamily="34" charset="0"/>
              </a:rPr>
              <a:t>10.1.1.2/30</a:t>
            </a:r>
          </a:p>
        </p:txBody>
      </p:sp>
      <p:grpSp>
        <p:nvGrpSpPr>
          <p:cNvPr id="15" name="组合 14">
            <a:extLst>
              <a:ext uri="{FF2B5EF4-FFF2-40B4-BE49-F238E27FC236}">
                <a16:creationId xmlns:a16="http://schemas.microsoft.com/office/drawing/2014/main" xmlns="" id="{E90E4BAC-23C3-44E7-BB54-D14AB184F481}"/>
              </a:ext>
            </a:extLst>
          </p:cNvPr>
          <p:cNvGrpSpPr/>
          <p:nvPr/>
        </p:nvGrpSpPr>
        <p:grpSpPr>
          <a:xfrm>
            <a:off x="1705531" y="5012660"/>
            <a:ext cx="1903174" cy="567904"/>
            <a:chOff x="2134861" y="4974560"/>
            <a:chExt cx="1903174" cy="567904"/>
          </a:xfrm>
        </p:grpSpPr>
        <p:sp>
          <p:nvSpPr>
            <p:cNvPr id="16" name="文本框 15">
              <a:extLst>
                <a:ext uri="{FF2B5EF4-FFF2-40B4-BE49-F238E27FC236}">
                  <a16:creationId xmlns:a16="http://schemas.microsoft.com/office/drawing/2014/main" xmlns="" id="{0487D0A9-EDA1-4BED-ADC7-92F0AF2CEE7F}"/>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10.1.1.1/30</a:t>
              </a:r>
            </a:p>
          </p:txBody>
        </p:sp>
        <p:sp>
          <p:nvSpPr>
            <p:cNvPr id="17" name="文本框 16">
              <a:extLst>
                <a:ext uri="{FF2B5EF4-FFF2-40B4-BE49-F238E27FC236}">
                  <a16:creationId xmlns:a16="http://schemas.microsoft.com/office/drawing/2014/main" xmlns="" id="{6136B41E-0447-4D6B-B455-E89C594CB25C}"/>
                </a:ext>
              </a:extLst>
            </p:cNvPr>
            <p:cNvSpPr txBox="1"/>
            <p:nvPr/>
          </p:nvSpPr>
          <p:spPr>
            <a:xfrm>
              <a:off x="2201974"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 1/0/0</a:t>
              </a:r>
            </a:p>
          </p:txBody>
        </p:sp>
      </p:grpSp>
      <p:sp>
        <p:nvSpPr>
          <p:cNvPr id="18" name="文本框 17">
            <a:extLst>
              <a:ext uri="{FF2B5EF4-FFF2-40B4-BE49-F238E27FC236}">
                <a16:creationId xmlns:a16="http://schemas.microsoft.com/office/drawing/2014/main" xmlns="" id="{C1CB56FB-AEAD-4E7A-99AE-452535DB1658}"/>
              </a:ext>
            </a:extLst>
          </p:cNvPr>
          <p:cNvSpPr txBox="1"/>
          <p:nvPr/>
        </p:nvSpPr>
        <p:spPr>
          <a:xfrm>
            <a:off x="3562621" y="50126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 1/0/0</a:t>
            </a:r>
          </a:p>
        </p:txBody>
      </p:sp>
    </p:spTree>
    <p:extLst>
      <p:ext uri="{BB962C8B-B14F-4D97-AF65-F5344CB8AC3E}">
        <p14:creationId xmlns:p14="http://schemas.microsoft.com/office/powerpoint/2010/main" val="2656412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51877" y="1242453"/>
            <a:ext cx="11306175" cy="1333082"/>
          </a:xfrm>
        </p:spPr>
        <p:txBody>
          <a:bodyPr/>
          <a:lstStyle/>
          <a:p>
            <a:r>
              <a:rPr lang="en-US" altLang="zh-CN" sz="1600"/>
              <a:t>Generally, the network types of OSPF interfaces at both ends of a link must be the same. Otherwise, the two interfaces cannot establish a neighbor relationship.</a:t>
            </a:r>
          </a:p>
          <a:p>
            <a:r>
              <a:rPr lang="en-US" altLang="zh-CN" sz="1600"/>
              <a:t>An OSPF network type can be manually changed on an interface to adapt to different network scenarios. For example, you can change the BMA network type to P2P.</a:t>
            </a:r>
          </a:p>
          <a:p>
            <a:endParaRPr lang="zh-CN" altLang="en-US" sz="1600"/>
          </a:p>
          <a:p>
            <a:endParaRPr lang="zh-CN" altLang="en-US" sz="1600"/>
          </a:p>
        </p:txBody>
      </p:sp>
      <p:sp>
        <p:nvSpPr>
          <p:cNvPr id="4" name="标题 3"/>
          <p:cNvSpPr>
            <a:spLocks noGrp="1"/>
          </p:cNvSpPr>
          <p:nvPr>
            <p:ph type="title"/>
          </p:nvPr>
        </p:nvSpPr>
        <p:spPr/>
        <p:txBody>
          <a:bodyPr/>
          <a:lstStyle/>
          <a:p>
            <a:r>
              <a:rPr lang="en-US" smtClean="0"/>
              <a:t>OSPF Network Types (1)</a:t>
            </a:r>
            <a:endParaRPr lang="en-US"/>
          </a:p>
        </p:txBody>
      </p:sp>
      <p:sp>
        <p:nvSpPr>
          <p:cNvPr id="24" name="圆角矩形 75"/>
          <p:cNvSpPr/>
          <p:nvPr/>
        </p:nvSpPr>
        <p:spPr>
          <a:xfrm>
            <a:off x="6134472" y="2921475"/>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a:solidFill>
                  <a:prstClr val="white"/>
                </a:solidFill>
                <a:latin typeface="Huawei Sans" panose="020C0503030203020204" pitchFamily="34" charset="0"/>
                <a:ea typeface="方正兰亭黑简体" panose="02000000000000000000" pitchFamily="2" charset="-122"/>
              </a:rPr>
              <a:t>Broadcast Multiple Access (BMA)</a:t>
            </a:r>
          </a:p>
        </p:txBody>
      </p:sp>
      <p:sp>
        <p:nvSpPr>
          <p:cNvPr id="25" name="圆角矩形 75"/>
          <p:cNvSpPr/>
          <p:nvPr/>
        </p:nvSpPr>
        <p:spPr>
          <a:xfrm>
            <a:off x="511849" y="2921475"/>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rPr>
              <a:t>Point-to-Point (P2P)</a:t>
            </a:r>
          </a:p>
        </p:txBody>
      </p:sp>
      <p:sp>
        <p:nvSpPr>
          <p:cNvPr id="26" name="圆角矩形 75"/>
          <p:cNvSpPr/>
          <p:nvPr/>
        </p:nvSpPr>
        <p:spPr>
          <a:xfrm>
            <a:off x="6134472" y="3395544"/>
            <a:ext cx="5532980" cy="287190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27" name="圆角矩形 75"/>
          <p:cNvSpPr/>
          <p:nvPr/>
        </p:nvSpPr>
        <p:spPr>
          <a:xfrm>
            <a:off x="511849" y="3401544"/>
            <a:ext cx="5532980" cy="286590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92511" y="3905037"/>
            <a:ext cx="540000" cy="442800"/>
          </a:xfrm>
          <a:prstGeom prst="rect">
            <a:avLst/>
          </a:prstGeom>
        </p:spPr>
      </p:pic>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61743" y="3905037"/>
            <a:ext cx="540000" cy="442800"/>
          </a:xfrm>
          <a:prstGeom prst="rect">
            <a:avLst/>
          </a:prstGeom>
        </p:spPr>
      </p:pic>
      <p:sp>
        <p:nvSpPr>
          <p:cNvPr id="60" name="文本框 59"/>
          <p:cNvSpPr txBox="1"/>
          <p:nvPr/>
        </p:nvSpPr>
        <p:spPr>
          <a:xfrm>
            <a:off x="1241711" y="4379083"/>
            <a:ext cx="664055" cy="338554"/>
          </a:xfrm>
          <a:prstGeom prst="rect">
            <a:avLst/>
          </a:prstGeom>
          <a:noFill/>
        </p:spPr>
        <p:txBody>
          <a:bodyPr wrap="square" rtlCol="0">
            <a:noAutofit/>
          </a:bodyPr>
          <a:lstStyle/>
          <a:p>
            <a:pPr fontAlgn="ctr"/>
            <a:r>
              <a:rPr lang="en-US" sz="1600">
                <a:latin typeface="Huawei Sans" panose="020C0503030203020204" pitchFamily="34" charset="0"/>
              </a:rPr>
              <a:t>RTA</a:t>
            </a:r>
          </a:p>
        </p:txBody>
      </p:sp>
      <p:sp>
        <p:nvSpPr>
          <p:cNvPr id="61" name="文本框 60"/>
          <p:cNvSpPr txBox="1"/>
          <p:nvPr/>
        </p:nvSpPr>
        <p:spPr>
          <a:xfrm>
            <a:off x="4567932" y="4383574"/>
            <a:ext cx="975428" cy="338554"/>
          </a:xfrm>
          <a:prstGeom prst="rect">
            <a:avLst/>
          </a:prstGeom>
          <a:noFill/>
        </p:spPr>
        <p:txBody>
          <a:bodyPr wrap="square" rtlCol="0">
            <a:noAutofit/>
          </a:bodyPr>
          <a:lstStyle/>
          <a:p>
            <a:pPr fontAlgn="ctr"/>
            <a:r>
              <a:rPr lang="en-US" sz="1600">
                <a:latin typeface="Huawei Sans" panose="020C0503030203020204" pitchFamily="34" charset="0"/>
              </a:rPr>
              <a:t>RTB</a:t>
            </a:r>
          </a:p>
        </p:txBody>
      </p:sp>
      <p:sp>
        <p:nvSpPr>
          <p:cNvPr id="2" name="文本框 1"/>
          <p:cNvSpPr txBox="1"/>
          <p:nvPr/>
        </p:nvSpPr>
        <p:spPr>
          <a:xfrm>
            <a:off x="556159" y="5027305"/>
            <a:ext cx="5440583" cy="1240145"/>
          </a:xfrm>
          <a:prstGeom prst="rect">
            <a:avLst/>
          </a:prstGeom>
          <a:noFill/>
        </p:spPr>
        <p:txBody>
          <a:bodyPr wrap="square" rtlCol="0">
            <a:noAutofit/>
          </a:bodyPr>
          <a:lstStyle/>
          <a:p>
            <a:pPr marL="285750" indent="-285750" fontAlgn="ctr">
              <a:buFont typeface="Arial" panose="020B0604020202020204" pitchFamily="34" charset="0"/>
              <a:buChar char="•"/>
            </a:pPr>
            <a:r>
              <a:rPr lang="en-US" sz="1400" dirty="0">
                <a:latin typeface="Huawei Sans" panose="020C0503030203020204" pitchFamily="34" charset="0"/>
              </a:rPr>
              <a:t>P2P indicates that only two network devices can be connected on a link.</a:t>
            </a:r>
          </a:p>
          <a:p>
            <a:pPr marL="285750" indent="-285750" fontAlgn="ctr">
              <a:buFont typeface="Arial" panose="020B0604020202020204" pitchFamily="34" charset="0"/>
              <a:buChar char="•"/>
            </a:pPr>
            <a:r>
              <a:rPr lang="en-US" sz="1400" dirty="0">
                <a:latin typeface="Huawei Sans" panose="020C0503030203020204" pitchFamily="34" charset="0"/>
              </a:rPr>
              <a:t>A typical example is a PPP link. When an interface uses PPP encapsulation, the default network type of the OSPF interface is P2P.</a:t>
            </a:r>
          </a:p>
        </p:txBody>
      </p:sp>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83774" y="4030139"/>
            <a:ext cx="540000" cy="44280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3445788"/>
            <a:ext cx="540000" cy="442800"/>
          </a:xfrm>
          <a:prstGeom prst="rect">
            <a:avLst/>
          </a:prstGeom>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4525484"/>
            <a:ext cx="540000" cy="442800"/>
          </a:xfrm>
          <a:prstGeom prst="rect">
            <a:avLst/>
          </a:prstGeom>
        </p:spPr>
      </p:pic>
      <p:cxnSp>
        <p:nvCxnSpPr>
          <p:cNvPr id="40" name="直接连接符 39"/>
          <p:cNvCxnSpPr>
            <a:cxnSpLocks/>
            <a:stCxn id="36" idx="3"/>
            <a:endCxn id="32" idx="1"/>
          </p:cNvCxnSpPr>
          <p:nvPr/>
        </p:nvCxnSpPr>
        <p:spPr>
          <a:xfrm>
            <a:off x="7323774" y="4251539"/>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152657" y="5027305"/>
            <a:ext cx="5528055" cy="1240145"/>
          </a:xfrm>
          <a:prstGeom prst="rect">
            <a:avLst/>
          </a:prstGeom>
          <a:noFill/>
        </p:spPr>
        <p:txBody>
          <a:bodyPr wrap="square" rtlCol="0">
            <a:noAutofit/>
          </a:bodyPr>
          <a:lstStyle/>
          <a:p>
            <a:pPr marL="285750" indent="-285750" fontAlgn="ctr">
              <a:buFont typeface="Arial" panose="020B0604020202020204" pitchFamily="34" charset="0"/>
              <a:buChar char="•"/>
            </a:pPr>
            <a:r>
              <a:rPr lang="en-US" sz="1400" dirty="0">
                <a:latin typeface="Huawei Sans" panose="020C0503030203020204" pitchFamily="34" charset="0"/>
              </a:rPr>
              <a:t>BMA is also called broadcast. It refers to an environment that allows multiple devices to access and supports broadcast.</a:t>
            </a:r>
          </a:p>
          <a:p>
            <a:pPr marL="285750" indent="-285750" fontAlgn="ctr">
              <a:buFont typeface="Arial" panose="020B0604020202020204" pitchFamily="34" charset="0"/>
              <a:buChar char="•"/>
            </a:pPr>
            <a:r>
              <a:rPr lang="en-US" sz="1400" dirty="0">
                <a:latin typeface="Huawei Sans" panose="020C0503030203020204" pitchFamily="34" charset="0"/>
              </a:rPr>
              <a:t>A typical example is an Ethernet network. When an interface uses Ethernet encapsulation, the default network type of the OSPF interface is BMA.</a:t>
            </a:r>
          </a:p>
        </p:txBody>
      </p:sp>
      <p:sp>
        <p:nvSpPr>
          <p:cNvPr id="54" name="文本占位符 14">
            <a:extLst>
              <a:ext uri="{FF2B5EF4-FFF2-40B4-BE49-F238E27FC236}">
                <a16:creationId xmlns:a16="http://schemas.microsoft.com/office/drawing/2014/main" xmlns="" id="{04F3EB24-A76D-46FD-905F-422FF60FF336}"/>
              </a:ext>
            </a:extLst>
          </p:cNvPr>
          <p:cNvSpPr txBox="1">
            <a:spLocks/>
          </p:cNvSpPr>
          <p:nvPr/>
        </p:nvSpPr>
        <p:spPr>
          <a:xfrm>
            <a:off x="468317" y="1243984"/>
            <a:ext cx="11276183" cy="919162"/>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endParaRPr lang="zh-CN" altLang="en-US" sz="1400" dirty="0">
              <a:latin typeface="Huawei Sans" panose="020C0503030203020204" pitchFamily="34" charset="0"/>
            </a:endParaRPr>
          </a:p>
        </p:txBody>
      </p:sp>
      <p:sp>
        <p:nvSpPr>
          <p:cNvPr id="59" name="文本框 58"/>
          <p:cNvSpPr txBox="1"/>
          <p:nvPr/>
        </p:nvSpPr>
        <p:spPr>
          <a:xfrm>
            <a:off x="1808800" y="3759714"/>
            <a:ext cx="1276457"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Serial0/0/0</a:t>
            </a:r>
          </a:p>
        </p:txBody>
      </p:sp>
      <p:cxnSp>
        <p:nvCxnSpPr>
          <p:cNvPr id="28" name="直接连接符 27">
            <a:extLst>
              <a:ext uri="{FF2B5EF4-FFF2-40B4-BE49-F238E27FC236}">
                <a16:creationId xmlns:a16="http://schemas.microsoft.com/office/drawing/2014/main" xmlns="" id="{83C78F07-23FF-491F-A403-BA035480E15D}"/>
              </a:ext>
            </a:extLst>
          </p:cNvPr>
          <p:cNvCxnSpPr>
            <a:cxnSpLocks/>
            <a:stCxn id="57" idx="1"/>
            <a:endCxn id="56" idx="3"/>
          </p:cNvCxnSpPr>
          <p:nvPr/>
        </p:nvCxnSpPr>
        <p:spPr>
          <a:xfrm flipH="1">
            <a:off x="1832511" y="4126437"/>
            <a:ext cx="2729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xmlns="" id="{4CB9B9E0-5AB3-4F1D-8124-BD1E23156071}"/>
              </a:ext>
            </a:extLst>
          </p:cNvPr>
          <p:cNvSpPr txBox="1"/>
          <p:nvPr/>
        </p:nvSpPr>
        <p:spPr>
          <a:xfrm>
            <a:off x="3416539" y="3759714"/>
            <a:ext cx="1276457" cy="338554"/>
          </a:xfrm>
          <a:prstGeom prst="rect">
            <a:avLst/>
          </a:prstGeom>
          <a:noFill/>
        </p:spPr>
        <p:txBody>
          <a:bodyPr wrap="square" rtlCol="0">
            <a:noAutofit/>
          </a:bodyPr>
          <a:lstStyle/>
          <a:p>
            <a:pPr fontAlgn="ctr"/>
            <a:r>
              <a:rPr lang="en-US" sz="1600" dirty="0">
                <a:solidFill>
                  <a:schemeClr val="accent4">
                    <a:lumMod val="50000"/>
                  </a:schemeClr>
                </a:solidFill>
                <a:latin typeface="Huawei Sans" panose="020C0503030203020204" pitchFamily="34" charset="0"/>
              </a:rPr>
              <a:t>Serial0/0/0</a:t>
            </a:r>
          </a:p>
        </p:txBody>
      </p:sp>
      <p:sp>
        <p:nvSpPr>
          <p:cNvPr id="30" name="文本框 29">
            <a:extLst>
              <a:ext uri="{FF2B5EF4-FFF2-40B4-BE49-F238E27FC236}">
                <a16:creationId xmlns:a16="http://schemas.microsoft.com/office/drawing/2014/main" xmlns="" id="{7BD942D6-6754-4EF7-8853-C39C0D77FFE4}"/>
              </a:ext>
            </a:extLst>
          </p:cNvPr>
          <p:cNvSpPr txBox="1"/>
          <p:nvPr/>
        </p:nvSpPr>
        <p:spPr>
          <a:xfrm>
            <a:off x="1808800" y="4150797"/>
            <a:ext cx="563711"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PPP</a:t>
            </a:r>
          </a:p>
        </p:txBody>
      </p:sp>
      <p:sp>
        <p:nvSpPr>
          <p:cNvPr id="31" name="文本框 30">
            <a:extLst>
              <a:ext uri="{FF2B5EF4-FFF2-40B4-BE49-F238E27FC236}">
                <a16:creationId xmlns:a16="http://schemas.microsoft.com/office/drawing/2014/main" xmlns="" id="{72540CAE-373D-46AB-BBFA-C9927E8E3C5B}"/>
              </a:ext>
            </a:extLst>
          </p:cNvPr>
          <p:cNvSpPr txBox="1"/>
          <p:nvPr/>
        </p:nvSpPr>
        <p:spPr>
          <a:xfrm>
            <a:off x="3991729" y="4150797"/>
            <a:ext cx="563711"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PPP</a:t>
            </a:r>
          </a:p>
        </p:txBody>
      </p:sp>
      <p:pic>
        <p:nvPicPr>
          <p:cNvPr id="32" name="图片 31">
            <a:extLst>
              <a:ext uri="{FF2B5EF4-FFF2-40B4-BE49-F238E27FC236}">
                <a16:creationId xmlns:a16="http://schemas.microsoft.com/office/drawing/2014/main" xmlns="" id="{33B21C0B-025E-4F4B-96E5-F28F91816343}"/>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10414" y="4030139"/>
            <a:ext cx="540000" cy="442800"/>
          </a:xfrm>
          <a:prstGeom prst="rect">
            <a:avLst/>
          </a:prstGeom>
        </p:spPr>
      </p:pic>
      <p:cxnSp>
        <p:nvCxnSpPr>
          <p:cNvPr id="41" name="直接连接符 40">
            <a:extLst>
              <a:ext uri="{FF2B5EF4-FFF2-40B4-BE49-F238E27FC236}">
                <a16:creationId xmlns:a16="http://schemas.microsoft.com/office/drawing/2014/main" xmlns="" id="{C08ACC02-1930-4168-8E0F-E6721BC89A05}"/>
              </a:ext>
            </a:extLst>
          </p:cNvPr>
          <p:cNvCxnSpPr>
            <a:cxnSpLocks/>
            <a:stCxn id="32" idx="3"/>
          </p:cNvCxnSpPr>
          <p:nvPr/>
        </p:nvCxnSpPr>
        <p:spPr>
          <a:xfrm>
            <a:off x="9150414" y="4251539"/>
            <a:ext cx="1245300" cy="539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xmlns="" id="{20B1FEE6-9AF7-4928-8670-8FFC9FC84CA5}"/>
              </a:ext>
            </a:extLst>
          </p:cNvPr>
          <p:cNvCxnSpPr>
            <a:cxnSpLocks/>
            <a:stCxn id="32" idx="3"/>
            <a:endCxn id="37" idx="1"/>
          </p:cNvCxnSpPr>
          <p:nvPr/>
        </p:nvCxnSpPr>
        <p:spPr>
          <a:xfrm flipV="1">
            <a:off x="9150414" y="3667188"/>
            <a:ext cx="1245300" cy="584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92930B89-3D41-4BA8-8511-F2E058129EB9}"/>
              </a:ext>
            </a:extLst>
          </p:cNvPr>
          <p:cNvSpPr txBox="1"/>
          <p:nvPr/>
        </p:nvSpPr>
        <p:spPr>
          <a:xfrm>
            <a:off x="7267264" y="3906723"/>
            <a:ext cx="1276457" cy="338554"/>
          </a:xfrm>
          <a:prstGeom prst="rect">
            <a:avLst/>
          </a:prstGeom>
          <a:noFill/>
        </p:spPr>
        <p:txBody>
          <a:bodyPr wrap="square" rtlCol="0">
            <a:noAutofit/>
          </a:bodyPr>
          <a:lstStyle/>
          <a:p>
            <a:pPr fontAlgn="ctr"/>
            <a:r>
              <a:rPr lang="en-US" sz="1600" dirty="0">
                <a:solidFill>
                  <a:schemeClr val="accent4">
                    <a:lumMod val="50000"/>
                  </a:schemeClr>
                </a:solidFill>
                <a:latin typeface="Huawei Sans" panose="020C0503030203020204" pitchFamily="34" charset="0"/>
              </a:rPr>
              <a:t>GE0/0/0</a:t>
            </a:r>
          </a:p>
        </p:txBody>
      </p:sp>
      <p:sp>
        <p:nvSpPr>
          <p:cNvPr id="48" name="文本框 47">
            <a:extLst>
              <a:ext uri="{FF2B5EF4-FFF2-40B4-BE49-F238E27FC236}">
                <a16:creationId xmlns:a16="http://schemas.microsoft.com/office/drawing/2014/main" xmlns="" id="{BDE6DF4B-BBB4-4B09-AB60-1EC0D6871193}"/>
              </a:ext>
            </a:extLst>
          </p:cNvPr>
          <p:cNvSpPr txBox="1"/>
          <p:nvPr/>
        </p:nvSpPr>
        <p:spPr>
          <a:xfrm>
            <a:off x="7267264" y="4297806"/>
            <a:ext cx="1151412"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Ethernet</a:t>
            </a:r>
          </a:p>
        </p:txBody>
      </p:sp>
      <p:sp>
        <p:nvSpPr>
          <p:cNvPr id="49" name="文本框 48">
            <a:extLst>
              <a:ext uri="{FF2B5EF4-FFF2-40B4-BE49-F238E27FC236}">
                <a16:creationId xmlns:a16="http://schemas.microsoft.com/office/drawing/2014/main" xmlns="" id="{45C75576-6E17-4D14-8A2C-086D58341E2F}"/>
              </a:ext>
            </a:extLst>
          </p:cNvPr>
          <p:cNvSpPr txBox="1"/>
          <p:nvPr/>
        </p:nvSpPr>
        <p:spPr>
          <a:xfrm rot="20109070">
            <a:off x="9409176" y="3458466"/>
            <a:ext cx="1276457"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GE0/0/0</a:t>
            </a:r>
          </a:p>
        </p:txBody>
      </p:sp>
      <p:sp>
        <p:nvSpPr>
          <p:cNvPr id="50" name="文本框 49">
            <a:extLst>
              <a:ext uri="{FF2B5EF4-FFF2-40B4-BE49-F238E27FC236}">
                <a16:creationId xmlns:a16="http://schemas.microsoft.com/office/drawing/2014/main" xmlns="" id="{039D1364-A7F4-4C3D-B3F8-8D7D84AAFCEF}"/>
              </a:ext>
            </a:extLst>
          </p:cNvPr>
          <p:cNvSpPr txBox="1"/>
          <p:nvPr/>
        </p:nvSpPr>
        <p:spPr>
          <a:xfrm rot="1447680">
            <a:off x="9482384" y="4592894"/>
            <a:ext cx="1031641"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GE0/0/0</a:t>
            </a:r>
          </a:p>
        </p:txBody>
      </p:sp>
    </p:spTree>
    <p:extLst>
      <p:ext uri="{BB962C8B-B14F-4D97-AF65-F5344CB8AC3E}">
        <p14:creationId xmlns:p14="http://schemas.microsoft.com/office/powerpoint/2010/main" val="264809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t>OSPF Network Types (2)</a:t>
            </a:r>
            <a:endParaRPr lang="en-US"/>
          </a:p>
        </p:txBody>
      </p:sp>
      <p:sp>
        <p:nvSpPr>
          <p:cNvPr id="30" name="圆角矩形 75"/>
          <p:cNvSpPr>
            <a:spLocks/>
          </p:cNvSpPr>
          <p:nvPr/>
        </p:nvSpPr>
        <p:spPr>
          <a:xfrm>
            <a:off x="537248" y="1449001"/>
            <a:ext cx="5450673"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rPr>
              <a:t> Non-Broadcast Multiple Access (NBMA)</a:t>
            </a:r>
          </a:p>
        </p:txBody>
      </p:sp>
      <p:sp>
        <p:nvSpPr>
          <p:cNvPr id="31" name="圆角矩形 75"/>
          <p:cNvSpPr>
            <a:spLocks/>
          </p:cNvSpPr>
          <p:nvPr/>
        </p:nvSpPr>
        <p:spPr>
          <a:xfrm>
            <a:off x="537248" y="1874839"/>
            <a:ext cx="5450673"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32" name="圆角矩形 75"/>
          <p:cNvSpPr>
            <a:spLocks/>
          </p:cNvSpPr>
          <p:nvPr/>
        </p:nvSpPr>
        <p:spPr>
          <a:xfrm>
            <a:off x="6191831" y="1449001"/>
            <a:ext cx="5450673"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latin typeface="Huawei Sans" panose="020C0503030203020204" pitchFamily="34" charset="0"/>
              </a:rPr>
              <a:t>Point</a:t>
            </a:r>
            <a:r>
              <a:rPr lang="en-US" altLang="zh-CN" sz="1600" b="1" dirty="0">
                <a:latin typeface="Huawei Sans" panose="020C0503030203020204" pitchFamily="34" charset="0"/>
              </a:rPr>
              <a:t>-to-M</a:t>
            </a:r>
            <a:r>
              <a:rPr lang="en-US" sz="1600" b="1" dirty="0">
                <a:latin typeface="Huawei Sans" panose="020C0503030203020204" pitchFamily="34" charset="0"/>
              </a:rPr>
              <a:t>ultipoint (P2MP)</a:t>
            </a:r>
          </a:p>
        </p:txBody>
      </p:sp>
      <p:sp>
        <p:nvSpPr>
          <p:cNvPr id="33" name="圆角矩形 75"/>
          <p:cNvSpPr>
            <a:spLocks/>
          </p:cNvSpPr>
          <p:nvPr/>
        </p:nvSpPr>
        <p:spPr>
          <a:xfrm>
            <a:off x="6198227" y="1874839"/>
            <a:ext cx="5450673"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微软雅黑" panose="020B0503020204020204" pitchFamily="34" charset="-122"/>
              <a:cs typeface="Arial" panose="020B0604020202020204" pitchFamily="34" charset="0"/>
            </a:endParaRPr>
          </a:p>
        </p:txBody>
      </p:sp>
      <p:sp>
        <p:nvSpPr>
          <p:cNvPr id="48" name="文本框 47"/>
          <p:cNvSpPr txBox="1"/>
          <p:nvPr/>
        </p:nvSpPr>
        <p:spPr>
          <a:xfrm>
            <a:off x="660768" y="3859116"/>
            <a:ext cx="5526525" cy="1179312"/>
          </a:xfrm>
          <a:prstGeom prst="rect">
            <a:avLst/>
          </a:prstGeom>
          <a:noFill/>
        </p:spPr>
        <p:txBody>
          <a:bodyPr wrap="square" rtlCol="0">
            <a:noAutofit/>
          </a:bodyPr>
          <a:lstStyle/>
          <a:p>
            <a:pPr marL="285750" indent="-285750" fontAlgn="ctr">
              <a:buFont typeface="Arial" panose="020B0604020202020204" pitchFamily="34" charset="0"/>
              <a:buChar char="•"/>
            </a:pPr>
            <a:r>
              <a:rPr lang="en-US" sz="1600">
                <a:latin typeface="Huawei Sans" panose="020C0503030203020204" pitchFamily="34" charset="0"/>
              </a:rPr>
              <a:t>NBMA refers to an environment that allows multiple network devices to access but does not support broadcast.</a:t>
            </a:r>
          </a:p>
          <a:p>
            <a:pPr marL="285750" indent="-285750" fontAlgn="ctr">
              <a:buFont typeface="Arial" panose="020B0604020202020204" pitchFamily="34" charset="0"/>
              <a:buChar char="•"/>
            </a:pPr>
            <a:r>
              <a:rPr lang="en-US" sz="1600">
                <a:latin typeface="Huawei Sans" panose="020C0503030203020204" pitchFamily="34" charset="0"/>
              </a:rPr>
              <a:t>A typical example is a Frame Relay (FR) network.</a:t>
            </a:r>
          </a:p>
        </p:txBody>
      </p:sp>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06881" y="2701933"/>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22153" y="2701933"/>
            <a:ext cx="540000" cy="442800"/>
          </a:xfrm>
          <a:prstGeom prst="rect">
            <a:avLst/>
          </a:prstGeom>
        </p:spPr>
      </p:pic>
      <p:sp>
        <p:nvSpPr>
          <p:cNvPr id="7" name="文本框 6"/>
          <p:cNvSpPr txBox="1"/>
          <p:nvPr/>
        </p:nvSpPr>
        <p:spPr>
          <a:xfrm>
            <a:off x="2932902" y="2759291"/>
            <a:ext cx="399061" cy="307777"/>
          </a:xfrm>
          <a:prstGeom prst="rect">
            <a:avLst/>
          </a:prstGeom>
          <a:noFill/>
        </p:spPr>
        <p:txBody>
          <a:bodyPr wrap="square" rtlCol="0">
            <a:noAutofit/>
          </a:bodyPr>
          <a:lstStyle/>
          <a:p>
            <a:pPr fontAlgn="ctr"/>
            <a:r>
              <a:rPr lang="en-US" sz="1400" b="1">
                <a:solidFill>
                  <a:schemeClr val="bg1"/>
                </a:solidFill>
                <a:latin typeface="Huawei Sans" panose="020C0503030203020204" pitchFamily="34" charset="0"/>
              </a:rPr>
              <a:t>FR</a:t>
            </a:r>
          </a:p>
        </p:txBody>
      </p:sp>
      <p:cxnSp>
        <p:nvCxnSpPr>
          <p:cNvPr id="55" name="直接连接符 54"/>
          <p:cNvCxnSpPr>
            <a:cxnSpLocks/>
            <a:stCxn id="49" idx="3"/>
            <a:endCxn id="50" idx="1"/>
          </p:cNvCxnSpPr>
          <p:nvPr/>
        </p:nvCxnSpPr>
        <p:spPr>
          <a:xfrm>
            <a:off x="2046881" y="2923333"/>
            <a:ext cx="2575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6274516" y="3859117"/>
            <a:ext cx="4901832" cy="2008284"/>
          </a:xfrm>
          <a:prstGeom prst="rect">
            <a:avLst/>
          </a:prstGeom>
          <a:noFill/>
        </p:spPr>
        <p:txBody>
          <a:bodyPr wrap="square" rtlCol="0">
            <a:noAutofit/>
          </a:bodyPr>
          <a:lstStyle/>
          <a:p>
            <a:pPr marL="285750" indent="-285750" fontAlgn="ctr">
              <a:buFont typeface="Arial" panose="020B0604020202020204" pitchFamily="34" charset="0"/>
              <a:buChar char="•"/>
            </a:pPr>
            <a:r>
              <a:rPr lang="en-US" sz="1600" dirty="0">
                <a:latin typeface="Huawei Sans" panose="020C0503030203020204" pitchFamily="34" charset="0"/>
              </a:rPr>
              <a:t>A P2MP network is formed by bundling endpoints of multiple P2P links.</a:t>
            </a:r>
          </a:p>
          <a:p>
            <a:pPr marL="285750" indent="-285750" fontAlgn="ctr">
              <a:buFont typeface="Arial" panose="020B0604020202020204" pitchFamily="34" charset="0"/>
              <a:buChar char="•"/>
            </a:pPr>
            <a:r>
              <a:rPr lang="en-US" sz="1600" dirty="0">
                <a:latin typeface="Huawei Sans" panose="020C0503030203020204" pitchFamily="34" charset="0"/>
              </a:rPr>
              <a:t>No link layer protocol is considered as a P2MP network by default. This type must be manually changed from another network type.</a:t>
            </a:r>
          </a:p>
          <a:p>
            <a:pPr marL="285750" indent="-285750" fontAlgn="ctr">
              <a:buFont typeface="Arial" panose="020B0604020202020204" pitchFamily="34" charset="0"/>
              <a:buChar char="•"/>
            </a:pPr>
            <a:r>
              <a:rPr lang="en-US" sz="1600" dirty="0">
                <a:latin typeface="Huawei Sans" panose="020C0503030203020204" pitchFamily="34" charset="0"/>
              </a:rPr>
              <a:t>For example, a non-full-mesh NBMA network can be changed to a P2MP network.</a:t>
            </a:r>
          </a:p>
        </p:txBody>
      </p:sp>
      <p:sp>
        <p:nvSpPr>
          <p:cNvPr id="34" name="Freeform 159">
            <a:extLst>
              <a:ext uri="{FF2B5EF4-FFF2-40B4-BE49-F238E27FC236}">
                <a16:creationId xmlns:a16="http://schemas.microsoft.com/office/drawing/2014/main" xmlns="" id="{0B79D6FC-D292-45DE-9E5C-74F739FCA1D7}"/>
              </a:ext>
            </a:extLst>
          </p:cNvPr>
          <p:cNvSpPr/>
          <p:nvPr/>
        </p:nvSpPr>
        <p:spPr>
          <a:xfrm flipH="1">
            <a:off x="2733427" y="2433100"/>
            <a:ext cx="1238656" cy="71084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框 8">
            <a:extLst>
              <a:ext uri="{FF2B5EF4-FFF2-40B4-BE49-F238E27FC236}">
                <a16:creationId xmlns:a16="http://schemas.microsoft.com/office/drawing/2014/main" xmlns="" id="{A0DAF023-7A54-4071-B0B8-3CAB1E12AC96}"/>
              </a:ext>
            </a:extLst>
          </p:cNvPr>
          <p:cNvSpPr txBox="1"/>
          <p:nvPr/>
        </p:nvSpPr>
        <p:spPr>
          <a:xfrm>
            <a:off x="2733427" y="2743690"/>
            <a:ext cx="1238656" cy="307777"/>
          </a:xfrm>
          <a:prstGeom prst="rect">
            <a:avLst/>
          </a:prstGeom>
          <a:noFill/>
        </p:spPr>
        <p:txBody>
          <a:bodyPr wrap="square" rtlCol="0">
            <a:noAutofit/>
          </a:bodyPr>
          <a:lstStyle/>
          <a:p>
            <a:pPr fontAlgn="ctr"/>
            <a:r>
              <a:rPr lang="en-US" sz="1400">
                <a:latin typeface="Huawei Sans" panose="020C0503030203020204" pitchFamily="34" charset="0"/>
              </a:rPr>
              <a:t>Frame Relay</a:t>
            </a:r>
          </a:p>
        </p:txBody>
      </p:sp>
      <p:pic>
        <p:nvPicPr>
          <p:cNvPr id="40" name="图片 39">
            <a:extLst>
              <a:ext uri="{FF2B5EF4-FFF2-40B4-BE49-F238E27FC236}">
                <a16:creationId xmlns:a16="http://schemas.microsoft.com/office/drawing/2014/main" xmlns="" id="{7941549D-9CFC-4C6D-B523-4FA352ED94F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29654" y="2683838"/>
            <a:ext cx="540000" cy="442800"/>
          </a:xfrm>
          <a:prstGeom prst="rect">
            <a:avLst/>
          </a:prstGeom>
        </p:spPr>
      </p:pic>
      <p:pic>
        <p:nvPicPr>
          <p:cNvPr id="41" name="图片 40">
            <a:extLst>
              <a:ext uri="{FF2B5EF4-FFF2-40B4-BE49-F238E27FC236}">
                <a16:creationId xmlns:a16="http://schemas.microsoft.com/office/drawing/2014/main" xmlns="" id="{E01F38E7-27DD-4B27-ACBE-F436535CF43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112994" y="2099487"/>
            <a:ext cx="540000" cy="442800"/>
          </a:xfrm>
          <a:prstGeom prst="rect">
            <a:avLst/>
          </a:prstGeom>
        </p:spPr>
      </p:pic>
      <p:pic>
        <p:nvPicPr>
          <p:cNvPr id="42" name="图片 41">
            <a:extLst>
              <a:ext uri="{FF2B5EF4-FFF2-40B4-BE49-F238E27FC236}">
                <a16:creationId xmlns:a16="http://schemas.microsoft.com/office/drawing/2014/main" xmlns="" id="{360CC47C-533C-4832-8D0B-9EBC82D4E1C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112994" y="3223427"/>
            <a:ext cx="540000" cy="442800"/>
          </a:xfrm>
          <a:prstGeom prst="rect">
            <a:avLst/>
          </a:prstGeom>
        </p:spPr>
      </p:pic>
      <p:cxnSp>
        <p:nvCxnSpPr>
          <p:cNvPr id="43" name="直接连接符 42">
            <a:extLst>
              <a:ext uri="{FF2B5EF4-FFF2-40B4-BE49-F238E27FC236}">
                <a16:creationId xmlns:a16="http://schemas.microsoft.com/office/drawing/2014/main" xmlns="" id="{D1C137F6-1B0E-48CA-A8B3-24A22227F950}"/>
              </a:ext>
            </a:extLst>
          </p:cNvPr>
          <p:cNvCxnSpPr>
            <a:cxnSpLocks/>
            <a:stCxn id="40" idx="3"/>
          </p:cNvCxnSpPr>
          <p:nvPr/>
        </p:nvCxnSpPr>
        <p:spPr>
          <a:xfrm>
            <a:off x="7269654" y="2905238"/>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xmlns="" id="{0E090F93-86ED-48F5-BF82-87AFA6D6CBDF}"/>
              </a:ext>
            </a:extLst>
          </p:cNvPr>
          <p:cNvCxnSpPr>
            <a:cxnSpLocks/>
            <a:stCxn id="57" idx="9"/>
          </p:cNvCxnSpPr>
          <p:nvPr/>
        </p:nvCxnSpPr>
        <p:spPr>
          <a:xfrm>
            <a:off x="9047576" y="3110242"/>
            <a:ext cx="1116218" cy="3345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9BFCF228-7117-41C9-892A-189DC9025C5C}"/>
              </a:ext>
            </a:extLst>
          </p:cNvPr>
          <p:cNvCxnSpPr>
            <a:cxnSpLocks/>
            <a:stCxn id="57" idx="5"/>
            <a:endCxn id="41" idx="1"/>
          </p:cNvCxnSpPr>
          <p:nvPr/>
        </p:nvCxnSpPr>
        <p:spPr>
          <a:xfrm flipV="1">
            <a:off x="9076547" y="2320887"/>
            <a:ext cx="1036447" cy="418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159">
            <a:extLst>
              <a:ext uri="{FF2B5EF4-FFF2-40B4-BE49-F238E27FC236}">
                <a16:creationId xmlns:a16="http://schemas.microsoft.com/office/drawing/2014/main" xmlns="" id="{D1F97830-5B36-4508-A489-E33257A501D6}"/>
              </a:ext>
            </a:extLst>
          </p:cNvPr>
          <p:cNvSpPr/>
          <p:nvPr/>
        </p:nvSpPr>
        <p:spPr>
          <a:xfrm flipH="1">
            <a:off x="8179539" y="2526853"/>
            <a:ext cx="1018234" cy="58434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79217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0"/>
          </p:nvPr>
        </p:nvSpPr>
        <p:spPr/>
        <p:txBody>
          <a:bodyPr/>
          <a:lstStyle/>
          <a:p>
            <a:r>
              <a:rPr lang="en-US" altLang="zh-CN" sz="1600"/>
              <a:t>Multi-access (MA) networks are classified into BMA and NBMA networks. Ethernet is a typical broadcast multi-access network.</a:t>
            </a:r>
          </a:p>
          <a:p>
            <a:r>
              <a:rPr lang="en-US" altLang="zh-CN" sz="1600"/>
              <a:t>On an MA network, if each OSPF router establishes OSPF adjacencies with all the other routers, excessive OSPF adjacencies exist on the network, which increases the load on the devices and the number of OSPF packets flooded on the network.</a:t>
            </a:r>
          </a:p>
          <a:p>
            <a:r>
              <a:rPr lang="en-US" altLang="zh-CN" sz="1600"/>
              <a:t>Once the network topology changes, LSA flooding on the network may waste bandwidth and device resources.</a:t>
            </a:r>
          </a:p>
          <a:p>
            <a:endParaRPr lang="zh-CN" altLang="en-US" sz="1800"/>
          </a:p>
          <a:p>
            <a:endParaRPr lang="zh-CN" altLang="en-US" sz="1800"/>
          </a:p>
        </p:txBody>
      </p:sp>
      <p:sp>
        <p:nvSpPr>
          <p:cNvPr id="2" name="标题 1">
            <a:extLst>
              <a:ext uri="{FF2B5EF4-FFF2-40B4-BE49-F238E27FC236}">
                <a16:creationId xmlns:a16="http://schemas.microsoft.com/office/drawing/2014/main" xmlns="" id="{37BB31ED-3073-4D42-A223-E47F34CB28CA}"/>
              </a:ext>
            </a:extLst>
          </p:cNvPr>
          <p:cNvSpPr>
            <a:spLocks noGrp="1"/>
          </p:cNvSpPr>
          <p:nvPr>
            <p:ph type="title"/>
          </p:nvPr>
        </p:nvSpPr>
        <p:spPr/>
        <p:txBody>
          <a:bodyPr/>
          <a:lstStyle/>
          <a:p>
            <a:r>
              <a:rPr lang="en-US" smtClean="0"/>
              <a:t>Background of DR and BDR</a:t>
            </a:r>
            <a:endParaRPr lang="en-US"/>
          </a:p>
        </p:txBody>
      </p:sp>
      <p:grpSp>
        <p:nvGrpSpPr>
          <p:cNvPr id="4" name="组合 3">
            <a:extLst>
              <a:ext uri="{FF2B5EF4-FFF2-40B4-BE49-F238E27FC236}">
                <a16:creationId xmlns:a16="http://schemas.microsoft.com/office/drawing/2014/main" xmlns=""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a16="http://schemas.microsoft.com/office/drawing/2014/main" xmlns=""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6" name="Line 4">
              <a:extLst>
                <a:ext uri="{FF2B5EF4-FFF2-40B4-BE49-F238E27FC236}">
                  <a16:creationId xmlns:a16="http://schemas.microsoft.com/office/drawing/2014/main" xmlns=""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7" name="Line 4">
              <a:extLst>
                <a:ext uri="{FF2B5EF4-FFF2-40B4-BE49-F238E27FC236}">
                  <a16:creationId xmlns:a16="http://schemas.microsoft.com/office/drawing/2014/main" xmlns=""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8" name="Line 4">
              <a:extLst>
                <a:ext uri="{FF2B5EF4-FFF2-40B4-BE49-F238E27FC236}">
                  <a16:creationId xmlns:a16="http://schemas.microsoft.com/office/drawing/2014/main" xmlns=""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9" name="Line 4">
              <a:extLst>
                <a:ext uri="{FF2B5EF4-FFF2-40B4-BE49-F238E27FC236}">
                  <a16:creationId xmlns:a16="http://schemas.microsoft.com/office/drawing/2014/main" xmlns=""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10" name="Line 4">
              <a:extLst>
                <a:ext uri="{FF2B5EF4-FFF2-40B4-BE49-F238E27FC236}">
                  <a16:creationId xmlns:a16="http://schemas.microsoft.com/office/drawing/2014/main" xmlns=""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grpSp>
      <p:cxnSp>
        <p:nvCxnSpPr>
          <p:cNvPr id="11" name="直接箭头连接符 10">
            <a:extLst>
              <a:ext uri="{FF2B5EF4-FFF2-40B4-BE49-F238E27FC236}">
                <a16:creationId xmlns:a16="http://schemas.microsoft.com/office/drawing/2014/main" xmlns=""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9" name="任意多边形 70">
            <a:extLst>
              <a:ext uri="{FF2B5EF4-FFF2-40B4-BE49-F238E27FC236}">
                <a16:creationId xmlns:a16="http://schemas.microsoft.com/office/drawing/2014/main" xmlns="" id="{B6ADC4DC-32C8-4C51-817F-D4C133F03E20}"/>
              </a:ext>
            </a:extLst>
          </p:cNvPr>
          <p:cNvSpPr/>
          <p:nvPr/>
        </p:nvSpPr>
        <p:spPr>
          <a:xfrm rot="10800000">
            <a:off x="3882910" y="5080683"/>
            <a:ext cx="3564786" cy="382044"/>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302"/>
              <a:gd name="connsiteY0" fmla="*/ 4391 h 188545"/>
              <a:gd name="connsiteX1" fmla="*/ 838200 w 1690302"/>
              <a:gd name="connsiteY1" fmla="*/ 188541 h 188545"/>
              <a:gd name="connsiteX2" fmla="*/ 1690302 w 1690302"/>
              <a:gd name="connsiteY2" fmla="*/ 0 h 188545"/>
              <a:gd name="connsiteX0" fmla="*/ 0 w 1725057"/>
              <a:gd name="connsiteY0" fmla="*/ 11716 h 195895"/>
              <a:gd name="connsiteX1" fmla="*/ 838200 w 1725057"/>
              <a:gd name="connsiteY1" fmla="*/ 195866 h 195895"/>
              <a:gd name="connsiteX2" fmla="*/ 1725057 w 1725057"/>
              <a:gd name="connsiteY2" fmla="*/ 0 h 195895"/>
              <a:gd name="connsiteX0" fmla="*/ 0 w 1725057"/>
              <a:gd name="connsiteY0" fmla="*/ 11716 h 195895"/>
              <a:gd name="connsiteX1" fmla="*/ 838200 w 1725057"/>
              <a:gd name="connsiteY1" fmla="*/ 195866 h 195895"/>
              <a:gd name="connsiteX2" fmla="*/ 1725057 w 1725057"/>
              <a:gd name="connsiteY2" fmla="*/ 0 h 195895"/>
              <a:gd name="connsiteX0" fmla="*/ 0 w 1743593"/>
              <a:gd name="connsiteY0" fmla="*/ 0 h 201246"/>
              <a:gd name="connsiteX1" fmla="*/ 856736 w 1743593"/>
              <a:gd name="connsiteY1" fmla="*/ 201241 h 201246"/>
              <a:gd name="connsiteX2" fmla="*/ 1743593 w 1743593"/>
              <a:gd name="connsiteY2" fmla="*/ 5375 h 201246"/>
              <a:gd name="connsiteX0" fmla="*/ 0 w 1743593"/>
              <a:gd name="connsiteY0" fmla="*/ 0 h 201246"/>
              <a:gd name="connsiteX1" fmla="*/ 856736 w 1743593"/>
              <a:gd name="connsiteY1" fmla="*/ 201241 h 201246"/>
              <a:gd name="connsiteX2" fmla="*/ 1743593 w 1743593"/>
              <a:gd name="connsiteY2" fmla="*/ 5375 h 201246"/>
              <a:gd name="connsiteX0" fmla="*/ 0 w 1734325"/>
              <a:gd name="connsiteY0" fmla="*/ 1950 h 195866"/>
              <a:gd name="connsiteX1" fmla="*/ 847468 w 1734325"/>
              <a:gd name="connsiteY1" fmla="*/ 195866 h 195866"/>
              <a:gd name="connsiteX2" fmla="*/ 1734325 w 1734325"/>
              <a:gd name="connsiteY2" fmla="*/ 0 h 195866"/>
            </a:gdLst>
            <a:ahLst/>
            <a:cxnLst>
              <a:cxn ang="0">
                <a:pos x="connsiteX0" y="connsiteY0"/>
              </a:cxn>
              <a:cxn ang="0">
                <a:pos x="connsiteX1" y="connsiteY1"/>
              </a:cxn>
              <a:cxn ang="0">
                <a:pos x="connsiteX2" y="connsiteY2"/>
              </a:cxn>
            </a:cxnLst>
            <a:rect l="l" t="t" r="r" b="b"/>
            <a:pathLst>
              <a:path w="1734325" h="195866">
                <a:moveTo>
                  <a:pt x="0" y="1950"/>
                </a:moveTo>
                <a:cubicBezTo>
                  <a:pt x="270132" y="112499"/>
                  <a:pt x="558414" y="196191"/>
                  <a:pt x="847468" y="195866"/>
                </a:cubicBezTo>
                <a:cubicBezTo>
                  <a:pt x="1136522" y="195541"/>
                  <a:pt x="1445657" y="91666"/>
                  <a:pt x="1734325" y="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sp>
        <p:nvSpPr>
          <p:cNvPr id="20" name="任意多边形 72">
            <a:extLst>
              <a:ext uri="{FF2B5EF4-FFF2-40B4-BE49-F238E27FC236}">
                <a16:creationId xmlns:a16="http://schemas.microsoft.com/office/drawing/2014/main" xmlns=""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pic>
        <p:nvPicPr>
          <p:cNvPr id="26" name="图片 25">
            <a:extLst>
              <a:ext uri="{FF2B5EF4-FFF2-40B4-BE49-F238E27FC236}">
                <a16:creationId xmlns:a16="http://schemas.microsoft.com/office/drawing/2014/main" xmlns=""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a16="http://schemas.microsoft.com/office/drawing/2014/main" xmlns=""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a16="http://schemas.microsoft.com/office/drawing/2014/main" xmlns=""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a16="http://schemas.microsoft.com/office/drawing/2014/main" xmlns=""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a16="http://schemas.microsoft.com/office/drawing/2014/main" xmlns=""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31" name="文本框 30">
            <a:extLst>
              <a:ext uri="{FF2B5EF4-FFF2-40B4-BE49-F238E27FC236}">
                <a16:creationId xmlns:a16="http://schemas.microsoft.com/office/drawing/2014/main" xmlns="" id="{C679F5D5-6A91-4D1F-A7DC-12A129678644}"/>
              </a:ext>
            </a:extLst>
          </p:cNvPr>
          <p:cNvSpPr txBox="1"/>
          <p:nvPr/>
        </p:nvSpPr>
        <p:spPr>
          <a:xfrm>
            <a:off x="7906621" y="4657064"/>
            <a:ext cx="1151412" cy="338554"/>
          </a:xfrm>
          <a:prstGeom prst="rect">
            <a:avLst/>
          </a:prstGeom>
          <a:noFill/>
        </p:spPr>
        <p:txBody>
          <a:bodyPr wrap="square" rtlCol="0">
            <a:noAutofit/>
          </a:bodyPr>
          <a:lstStyle/>
          <a:p>
            <a:pPr fontAlgn="ctr"/>
            <a:r>
              <a:rPr lang="en-US" sz="1600" dirty="0">
                <a:solidFill>
                  <a:schemeClr val="bg1">
                    <a:lumMod val="50000"/>
                  </a:schemeClr>
                </a:solidFill>
                <a:latin typeface="Huawei Sans" panose="020C0503030203020204" pitchFamily="34" charset="0"/>
              </a:rPr>
              <a:t>Ethernet</a:t>
            </a:r>
          </a:p>
        </p:txBody>
      </p:sp>
      <p:sp>
        <p:nvSpPr>
          <p:cNvPr id="32" name="任意多边形 68">
            <a:extLst>
              <a:ext uri="{FF2B5EF4-FFF2-40B4-BE49-F238E27FC236}">
                <a16:creationId xmlns:a16="http://schemas.microsoft.com/office/drawing/2014/main" xmlns="" id="{14B0BB68-12B1-47D3-9513-A9EEA24A7389}"/>
              </a:ext>
            </a:extLst>
          </p:cNvPr>
          <p:cNvSpPr/>
          <p:nvPr/>
        </p:nvSpPr>
        <p:spPr>
          <a:xfrm rot="10800000">
            <a:off x="3975591" y="5368104"/>
            <a:ext cx="1600200" cy="101600"/>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19250"/>
              <a:gd name="connsiteY0" fmla="*/ 15876 h 200079"/>
              <a:gd name="connsiteX1" fmla="*/ 838200 w 1619250"/>
              <a:gd name="connsiteY1" fmla="*/ 200026 h 200079"/>
              <a:gd name="connsiteX2" fmla="*/ 1619250 w 1619250"/>
              <a:gd name="connsiteY2" fmla="*/ 0 h 200079"/>
              <a:gd name="connsiteX0" fmla="*/ 0 w 1600200"/>
              <a:gd name="connsiteY0" fmla="*/ 0 h 203201"/>
              <a:gd name="connsiteX1" fmla="*/ 819150 w 1600200"/>
              <a:gd name="connsiteY1" fmla="*/ 203200 h 203201"/>
              <a:gd name="connsiteX2" fmla="*/ 1600200 w 1600200"/>
              <a:gd name="connsiteY2" fmla="*/ 3174 h 203201"/>
            </a:gdLst>
            <a:ahLst/>
            <a:cxnLst>
              <a:cxn ang="0">
                <a:pos x="connsiteX0" y="connsiteY0"/>
              </a:cxn>
              <a:cxn ang="0">
                <a:pos x="connsiteX1" y="connsiteY1"/>
              </a:cxn>
              <a:cxn ang="0">
                <a:pos x="connsiteX2" y="connsiteY2"/>
              </a:cxn>
            </a:cxnLst>
            <a:rect l="l" t="t" r="r" b="b"/>
            <a:pathLst>
              <a:path w="1600200" h="203201">
                <a:moveTo>
                  <a:pt x="0" y="0"/>
                </a:moveTo>
                <a:cubicBezTo>
                  <a:pt x="279400" y="91016"/>
                  <a:pt x="552450" y="202671"/>
                  <a:pt x="819150" y="203200"/>
                </a:cubicBezTo>
                <a:cubicBezTo>
                  <a:pt x="1085850" y="203729"/>
                  <a:pt x="1320800" y="89957"/>
                  <a:pt x="1600200" y="3174"/>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sp>
        <p:nvSpPr>
          <p:cNvPr id="33" name="任意多边形 69">
            <a:extLst>
              <a:ext uri="{FF2B5EF4-FFF2-40B4-BE49-F238E27FC236}">
                <a16:creationId xmlns:a16="http://schemas.microsoft.com/office/drawing/2014/main" xmlns="" id="{9086D50E-F40A-439C-AA16-5666F03532B2}"/>
              </a:ext>
            </a:extLst>
          </p:cNvPr>
          <p:cNvSpPr/>
          <p:nvPr/>
        </p:nvSpPr>
        <p:spPr>
          <a:xfrm rot="10800000">
            <a:off x="5791691" y="5367836"/>
            <a:ext cx="1690688" cy="111393"/>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688"/>
              <a:gd name="connsiteY0" fmla="*/ 0 h 222787"/>
              <a:gd name="connsiteX1" fmla="*/ 852488 w 1690688"/>
              <a:gd name="connsiteY1" fmla="*/ 222250 h 222787"/>
              <a:gd name="connsiteX2" fmla="*/ 1690688 w 1690688"/>
              <a:gd name="connsiteY2" fmla="*/ 50800 h 222787"/>
              <a:gd name="connsiteX0" fmla="*/ 0 w 1690688"/>
              <a:gd name="connsiteY0" fmla="*/ 0 h 222787"/>
              <a:gd name="connsiteX1" fmla="*/ 852488 w 1690688"/>
              <a:gd name="connsiteY1" fmla="*/ 222250 h 222787"/>
              <a:gd name="connsiteX2" fmla="*/ 1690688 w 1690688"/>
              <a:gd name="connsiteY2" fmla="*/ 50800 h 222787"/>
            </a:gdLst>
            <a:ahLst/>
            <a:cxnLst>
              <a:cxn ang="0">
                <a:pos x="connsiteX0" y="connsiteY0"/>
              </a:cxn>
              <a:cxn ang="0">
                <a:pos x="connsiteX1" y="connsiteY1"/>
              </a:cxn>
              <a:cxn ang="0">
                <a:pos x="connsiteX2" y="connsiteY2"/>
              </a:cxn>
            </a:cxnLst>
            <a:rect l="l" t="t" r="r" b="b"/>
            <a:pathLst>
              <a:path w="1690688" h="222787">
                <a:moveTo>
                  <a:pt x="0" y="0"/>
                </a:moveTo>
                <a:cubicBezTo>
                  <a:pt x="279400" y="119591"/>
                  <a:pt x="570707" y="213783"/>
                  <a:pt x="852488" y="222250"/>
                </a:cubicBezTo>
                <a:cubicBezTo>
                  <a:pt x="1134269" y="230717"/>
                  <a:pt x="1411288" y="137583"/>
                  <a:pt x="1690688" y="508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sp>
        <p:nvSpPr>
          <p:cNvPr id="37" name="文本框 36">
            <a:extLst>
              <a:ext uri="{FF2B5EF4-FFF2-40B4-BE49-F238E27FC236}">
                <a16:creationId xmlns:a16="http://schemas.microsoft.com/office/drawing/2014/main" xmlns="" id="{1A2D4CF1-0D02-4AF3-8C64-E0C0581AD8D4}"/>
              </a:ext>
            </a:extLst>
          </p:cNvPr>
          <p:cNvSpPr txBox="1"/>
          <p:nvPr/>
        </p:nvSpPr>
        <p:spPr>
          <a:xfrm>
            <a:off x="9964480" y="5591628"/>
            <a:ext cx="1151412" cy="338554"/>
          </a:xfrm>
          <a:prstGeom prst="rect">
            <a:avLst/>
          </a:prstGeom>
          <a:noFill/>
        </p:spPr>
        <p:txBody>
          <a:bodyPr wrap="square" rtlCol="0">
            <a:noAutofit/>
          </a:bodyPr>
          <a:lstStyle/>
          <a:p>
            <a:pPr fontAlgn="ctr"/>
            <a:r>
              <a:rPr lang="en-US" altLang="zh-CN" sz="1600" dirty="0">
                <a:solidFill>
                  <a:schemeClr val="accent4">
                    <a:lumMod val="50000"/>
                  </a:schemeClr>
                </a:solidFill>
                <a:latin typeface="Huawei Sans" panose="020C0503030203020204" pitchFamily="34" charset="0"/>
              </a:rPr>
              <a:t>Adjacency</a:t>
            </a:r>
          </a:p>
        </p:txBody>
      </p:sp>
      <p:cxnSp>
        <p:nvCxnSpPr>
          <p:cNvPr id="38" name="直接箭头连接符 37">
            <a:extLst>
              <a:ext uri="{FF2B5EF4-FFF2-40B4-BE49-F238E27FC236}">
                <a16:creationId xmlns:a16="http://schemas.microsoft.com/office/drawing/2014/main" xmlns="" id="{946CE9DE-B9DD-475F-9975-D30F38C7D8AC}"/>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261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0"/>
          </p:nvPr>
        </p:nvSpPr>
        <p:spPr/>
        <p:txBody>
          <a:bodyPr/>
          <a:lstStyle/>
          <a:p>
            <a:r>
              <a:rPr lang="en-US" altLang="zh-CN" sz="1800"/>
              <a:t>To optimize OSPF neighbor relationships on an MA network, the OSPF protocol specifies three types of OSPF routers: DR, BDR, and DRother.</a:t>
            </a:r>
          </a:p>
          <a:p>
            <a:r>
              <a:rPr lang="en-US" altLang="zh-CN" sz="1800"/>
              <a:t>Only the DR and BDR can establish adjacencies with other OSPF routers. DRothers do not establish OSPF adjacencies with one another, and their relationship is in the 2-way state.</a:t>
            </a:r>
          </a:p>
          <a:p>
            <a:r>
              <a:rPr lang="en-US" altLang="zh-CN" sz="1800"/>
              <a:t>The BDR monitors the status of the DR and takes over the role of the DR if the existing DR fails.</a:t>
            </a:r>
          </a:p>
          <a:p>
            <a:endParaRPr lang="zh-CN" altLang="en-US" sz="1800"/>
          </a:p>
          <a:p>
            <a:endParaRPr lang="zh-CN" altLang="en-US" sz="1800"/>
          </a:p>
        </p:txBody>
      </p:sp>
      <p:sp>
        <p:nvSpPr>
          <p:cNvPr id="2" name="标题 1">
            <a:extLst>
              <a:ext uri="{FF2B5EF4-FFF2-40B4-BE49-F238E27FC236}">
                <a16:creationId xmlns:a16="http://schemas.microsoft.com/office/drawing/2014/main" xmlns="" id="{37BB31ED-3073-4D42-A223-E47F34CB28CA}"/>
              </a:ext>
            </a:extLst>
          </p:cNvPr>
          <p:cNvSpPr>
            <a:spLocks noGrp="1"/>
          </p:cNvSpPr>
          <p:nvPr>
            <p:ph type="title"/>
          </p:nvPr>
        </p:nvSpPr>
        <p:spPr/>
        <p:txBody>
          <a:bodyPr/>
          <a:lstStyle/>
          <a:p>
            <a:r>
              <a:rPr lang="en-US" smtClean="0"/>
              <a:t>DR and BDR</a:t>
            </a:r>
            <a:endParaRPr lang="en-US"/>
          </a:p>
        </p:txBody>
      </p:sp>
      <p:grpSp>
        <p:nvGrpSpPr>
          <p:cNvPr id="4" name="组合 3">
            <a:extLst>
              <a:ext uri="{FF2B5EF4-FFF2-40B4-BE49-F238E27FC236}">
                <a16:creationId xmlns:a16="http://schemas.microsoft.com/office/drawing/2014/main" xmlns=""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a16="http://schemas.microsoft.com/office/drawing/2014/main" xmlns=""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6" name="Line 4">
              <a:extLst>
                <a:ext uri="{FF2B5EF4-FFF2-40B4-BE49-F238E27FC236}">
                  <a16:creationId xmlns:a16="http://schemas.microsoft.com/office/drawing/2014/main" xmlns=""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7" name="Line 4">
              <a:extLst>
                <a:ext uri="{FF2B5EF4-FFF2-40B4-BE49-F238E27FC236}">
                  <a16:creationId xmlns:a16="http://schemas.microsoft.com/office/drawing/2014/main" xmlns=""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8" name="Line 4">
              <a:extLst>
                <a:ext uri="{FF2B5EF4-FFF2-40B4-BE49-F238E27FC236}">
                  <a16:creationId xmlns:a16="http://schemas.microsoft.com/office/drawing/2014/main" xmlns=""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9" name="Line 4">
              <a:extLst>
                <a:ext uri="{FF2B5EF4-FFF2-40B4-BE49-F238E27FC236}">
                  <a16:creationId xmlns:a16="http://schemas.microsoft.com/office/drawing/2014/main" xmlns=""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sp>
          <p:nvSpPr>
            <p:cNvPr id="10" name="Line 4">
              <a:extLst>
                <a:ext uri="{FF2B5EF4-FFF2-40B4-BE49-F238E27FC236}">
                  <a16:creationId xmlns:a16="http://schemas.microsoft.com/office/drawing/2014/main" xmlns=""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fontAlgn="ctr"/>
              <a:endParaRPr lang="zh-CN" altLang="en-US" b="1">
                <a:latin typeface="Huawei Sans" panose="020C0503030203020204" pitchFamily="34" charset="0"/>
              </a:endParaRPr>
            </a:p>
          </p:txBody>
        </p:sp>
      </p:grpSp>
      <p:cxnSp>
        <p:nvCxnSpPr>
          <p:cNvPr id="11" name="直接箭头连接符 10">
            <a:extLst>
              <a:ext uri="{FF2B5EF4-FFF2-40B4-BE49-F238E27FC236}">
                <a16:creationId xmlns:a16="http://schemas.microsoft.com/office/drawing/2014/main" xmlns=""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xmlns=""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20" name="任意多边形 72">
            <a:extLst>
              <a:ext uri="{FF2B5EF4-FFF2-40B4-BE49-F238E27FC236}">
                <a16:creationId xmlns:a16="http://schemas.microsoft.com/office/drawing/2014/main" xmlns=""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ndParaRPr>
          </a:p>
        </p:txBody>
      </p:sp>
      <p:pic>
        <p:nvPicPr>
          <p:cNvPr id="26" name="图片 25">
            <a:extLst>
              <a:ext uri="{FF2B5EF4-FFF2-40B4-BE49-F238E27FC236}">
                <a16:creationId xmlns:a16="http://schemas.microsoft.com/office/drawing/2014/main" xmlns=""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a16="http://schemas.microsoft.com/office/drawing/2014/main" xmlns=""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a16="http://schemas.microsoft.com/office/drawing/2014/main" xmlns=""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a16="http://schemas.microsoft.com/office/drawing/2014/main" xmlns=""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a16="http://schemas.microsoft.com/office/drawing/2014/main" xmlns=""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25" name="文本框 24">
            <a:extLst>
              <a:ext uri="{FF2B5EF4-FFF2-40B4-BE49-F238E27FC236}">
                <a16:creationId xmlns:a16="http://schemas.microsoft.com/office/drawing/2014/main" xmlns="" id="{D5BFA8C1-7562-47BE-A6E0-B0D89D089437}"/>
              </a:ext>
            </a:extLst>
          </p:cNvPr>
          <p:cNvSpPr txBox="1"/>
          <p:nvPr/>
        </p:nvSpPr>
        <p:spPr>
          <a:xfrm>
            <a:off x="6956195" y="3896424"/>
            <a:ext cx="1151412"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BDR</a:t>
            </a:r>
          </a:p>
        </p:txBody>
      </p:sp>
      <p:sp>
        <p:nvSpPr>
          <p:cNvPr id="32" name="文本框 31">
            <a:extLst>
              <a:ext uri="{FF2B5EF4-FFF2-40B4-BE49-F238E27FC236}">
                <a16:creationId xmlns:a16="http://schemas.microsoft.com/office/drawing/2014/main" xmlns="" id="{6F9FE0A0-BC4E-4DE7-84A8-17A1F4104C64}"/>
              </a:ext>
            </a:extLst>
          </p:cNvPr>
          <p:cNvSpPr txBox="1"/>
          <p:nvPr/>
        </p:nvSpPr>
        <p:spPr>
          <a:xfrm>
            <a:off x="5030406" y="3906746"/>
            <a:ext cx="1151412"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DR</a:t>
            </a:r>
          </a:p>
        </p:txBody>
      </p:sp>
      <p:sp>
        <p:nvSpPr>
          <p:cNvPr id="33" name="文本框 32">
            <a:extLst>
              <a:ext uri="{FF2B5EF4-FFF2-40B4-BE49-F238E27FC236}">
                <a16:creationId xmlns:a16="http://schemas.microsoft.com/office/drawing/2014/main" xmlns="" id="{41CF8190-9CDB-4D89-9037-57673B71D933}"/>
              </a:ext>
            </a:extLst>
          </p:cNvPr>
          <p:cNvSpPr txBox="1"/>
          <p:nvPr/>
        </p:nvSpPr>
        <p:spPr>
          <a:xfrm>
            <a:off x="4022290" y="5636600"/>
            <a:ext cx="1151412"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DRother</a:t>
            </a:r>
          </a:p>
        </p:txBody>
      </p:sp>
      <p:sp>
        <p:nvSpPr>
          <p:cNvPr id="34" name="文本框 33">
            <a:extLst>
              <a:ext uri="{FF2B5EF4-FFF2-40B4-BE49-F238E27FC236}">
                <a16:creationId xmlns:a16="http://schemas.microsoft.com/office/drawing/2014/main" xmlns="" id="{2FBDB3A1-96BB-41E0-B039-6BF5994A6684}"/>
              </a:ext>
            </a:extLst>
          </p:cNvPr>
          <p:cNvSpPr txBox="1"/>
          <p:nvPr/>
        </p:nvSpPr>
        <p:spPr>
          <a:xfrm>
            <a:off x="5939749" y="5636600"/>
            <a:ext cx="1151412"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DRother</a:t>
            </a:r>
          </a:p>
        </p:txBody>
      </p:sp>
      <p:sp>
        <p:nvSpPr>
          <p:cNvPr id="35" name="文本框 34">
            <a:extLst>
              <a:ext uri="{FF2B5EF4-FFF2-40B4-BE49-F238E27FC236}">
                <a16:creationId xmlns:a16="http://schemas.microsoft.com/office/drawing/2014/main" xmlns="" id="{6A3208E7-47CA-4222-98C5-DBFCCEBD0D1F}"/>
              </a:ext>
            </a:extLst>
          </p:cNvPr>
          <p:cNvSpPr txBox="1"/>
          <p:nvPr/>
        </p:nvSpPr>
        <p:spPr>
          <a:xfrm>
            <a:off x="8047941" y="5636600"/>
            <a:ext cx="1151412" cy="338554"/>
          </a:xfrm>
          <a:prstGeom prst="rect">
            <a:avLst/>
          </a:prstGeom>
          <a:noFill/>
        </p:spPr>
        <p:txBody>
          <a:bodyPr wrap="square" rtlCol="0">
            <a:noAutofit/>
          </a:bodyPr>
          <a:lstStyle/>
          <a:p>
            <a:pPr fontAlgn="ctr"/>
            <a:r>
              <a:rPr lang="en-US" sz="1600" dirty="0" err="1">
                <a:solidFill>
                  <a:srgbClr val="EC7061"/>
                </a:solidFill>
                <a:latin typeface="Huawei Sans" panose="020C0503030203020204" pitchFamily="34" charset="0"/>
              </a:rPr>
              <a:t>DRother</a:t>
            </a:r>
            <a:endParaRPr lang="en-US" sz="1600" dirty="0">
              <a:solidFill>
                <a:srgbClr val="EC7061"/>
              </a:solidFill>
              <a:latin typeface="Huawei Sans" panose="020C0503030203020204" pitchFamily="34" charset="0"/>
            </a:endParaRPr>
          </a:p>
        </p:txBody>
      </p:sp>
      <p:sp>
        <p:nvSpPr>
          <p:cNvPr id="36" name="文本框 35">
            <a:extLst>
              <a:ext uri="{FF2B5EF4-FFF2-40B4-BE49-F238E27FC236}">
                <a16:creationId xmlns:a16="http://schemas.microsoft.com/office/drawing/2014/main" xmlns="" id="{D7D8B381-CF61-4C03-86A6-FFC2E1E5DE77}"/>
              </a:ext>
            </a:extLst>
          </p:cNvPr>
          <p:cNvSpPr txBox="1"/>
          <p:nvPr/>
        </p:nvSpPr>
        <p:spPr>
          <a:xfrm>
            <a:off x="7906621" y="4657064"/>
            <a:ext cx="1151412" cy="338554"/>
          </a:xfrm>
          <a:prstGeom prst="rect">
            <a:avLst/>
          </a:prstGeom>
          <a:noFill/>
        </p:spPr>
        <p:txBody>
          <a:bodyPr wrap="square" rtlCol="0">
            <a:noAutofit/>
          </a:bodyPr>
          <a:lstStyle/>
          <a:p>
            <a:pPr fontAlgn="ctr"/>
            <a:r>
              <a:rPr lang="en-US" sz="1600" dirty="0">
                <a:solidFill>
                  <a:schemeClr val="bg1">
                    <a:lumMod val="50000"/>
                  </a:schemeClr>
                </a:solidFill>
                <a:latin typeface="Huawei Sans" panose="020C0503030203020204" pitchFamily="34" charset="0"/>
              </a:rPr>
              <a:t>Ethernet</a:t>
            </a:r>
          </a:p>
        </p:txBody>
      </p:sp>
      <p:sp>
        <p:nvSpPr>
          <p:cNvPr id="37" name="文本框 36">
            <a:extLst>
              <a:ext uri="{FF2B5EF4-FFF2-40B4-BE49-F238E27FC236}">
                <a16:creationId xmlns:a16="http://schemas.microsoft.com/office/drawing/2014/main" xmlns="" id="{7F0864B2-371E-481E-A834-840423AA17DF}"/>
              </a:ext>
            </a:extLst>
          </p:cNvPr>
          <p:cNvSpPr txBox="1"/>
          <p:nvPr/>
        </p:nvSpPr>
        <p:spPr>
          <a:xfrm>
            <a:off x="9863415" y="5603329"/>
            <a:ext cx="1151412" cy="338554"/>
          </a:xfrm>
          <a:prstGeom prst="rect">
            <a:avLst/>
          </a:prstGeom>
          <a:noFill/>
        </p:spPr>
        <p:txBody>
          <a:bodyPr wrap="square" rtlCol="0">
            <a:noAutofit/>
          </a:bodyPr>
          <a:lstStyle/>
          <a:p>
            <a:pPr fontAlgn="ctr"/>
            <a:r>
              <a:rPr lang="en-US" sz="1600" dirty="0">
                <a:solidFill>
                  <a:schemeClr val="accent4">
                    <a:lumMod val="50000"/>
                  </a:schemeClr>
                </a:solidFill>
                <a:latin typeface="Huawei Sans" panose="020C0503030203020204" pitchFamily="34" charset="0"/>
              </a:rPr>
              <a:t>Adjacency</a:t>
            </a:r>
          </a:p>
        </p:txBody>
      </p:sp>
      <p:cxnSp>
        <p:nvCxnSpPr>
          <p:cNvPr id="38" name="直接箭头连接符 37">
            <a:extLst>
              <a:ext uri="{FF2B5EF4-FFF2-40B4-BE49-F238E27FC236}">
                <a16:creationId xmlns:a16="http://schemas.microsoft.com/office/drawing/2014/main" xmlns="" id="{1D1031F4-2AF3-418A-8A81-E29C6BC48530}"/>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821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sym typeface="Huawei Sans" panose="020C0503030203020204" pitchFamily="34" charset="0"/>
              </a:rPr>
              <a:t>OSPF Domain and Single Area</a:t>
            </a:r>
            <a:endParaRPr lang="en-US" dirty="0">
              <a:sym typeface="Huawei Sans" panose="020C0503030203020204" pitchFamily="34" charset="0"/>
            </a:endParaRPr>
          </a:p>
        </p:txBody>
      </p:sp>
      <p:grpSp>
        <p:nvGrpSpPr>
          <p:cNvPr id="2" name="组合 1">
            <a:extLst>
              <a:ext uri="{FF2B5EF4-FFF2-40B4-BE49-F238E27FC236}">
                <a16:creationId xmlns:a16="http://schemas.microsoft.com/office/drawing/2014/main" xmlns="" id="{4F65FE57-1276-472A-A544-9CCC5CBB94AF}"/>
              </a:ext>
            </a:extLst>
          </p:cNvPr>
          <p:cNvGrpSpPr/>
          <p:nvPr/>
        </p:nvGrpSpPr>
        <p:grpSpPr>
          <a:xfrm>
            <a:off x="521248" y="2692400"/>
            <a:ext cx="3898900" cy="2124638"/>
            <a:chOff x="1028700" y="2667000"/>
            <a:chExt cx="3898900" cy="2124638"/>
          </a:xfrm>
        </p:grpSpPr>
        <p:sp>
          <p:nvSpPr>
            <p:cNvPr id="13" name="Freeform 159">
              <a:extLst>
                <a:ext uri="{FF2B5EF4-FFF2-40B4-BE49-F238E27FC236}">
                  <a16:creationId xmlns:a16="http://schemas.microsoft.com/office/drawing/2014/main" xmlns="" id="{F655F45C-2FD2-4514-81C9-E9EED6C1AB84}"/>
                </a:ext>
              </a:extLst>
            </p:cNvPr>
            <p:cNvSpPr/>
            <p:nvPr/>
          </p:nvSpPr>
          <p:spPr>
            <a:xfrm flipH="1">
              <a:off x="1028700" y="2667000"/>
              <a:ext cx="3898900" cy="212463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91861" y="4064676"/>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324177" y="4064676"/>
              <a:ext cx="540000" cy="442800"/>
            </a:xfrm>
            <a:prstGeom prst="rect">
              <a:avLst/>
            </a:prstGeom>
          </p:spPr>
        </p:pic>
        <p:sp>
          <p:nvSpPr>
            <p:cNvPr id="8" name="文本框 7"/>
            <p:cNvSpPr txBox="1"/>
            <p:nvPr/>
          </p:nvSpPr>
          <p:spPr>
            <a:xfrm>
              <a:off x="2135270" y="3924645"/>
              <a:ext cx="1685497" cy="646331"/>
            </a:xfrm>
            <a:prstGeom prst="rect">
              <a:avLst/>
            </a:prstGeom>
            <a:noFill/>
          </p:spPr>
          <p:txBody>
            <a:bodyPr wrap="square" rtlCol="0">
              <a:noAutofit/>
            </a:bodyPr>
            <a:lstStyle/>
            <a:p>
              <a:pPr algn="ctr" fontAlgn="ctr"/>
              <a:endParaRPr dirty="0">
                <a:latin typeface="Huawei Sans" panose="020C0503030203020204" pitchFamily="34" charset="0"/>
              </a:endParaRPr>
            </a:p>
            <a:p>
              <a:pPr algn="ctr" fontAlgn="ctr"/>
              <a:r>
                <a:rPr lang="en-US" dirty="0">
                  <a:solidFill>
                    <a:srgbClr val="EC7061"/>
                  </a:solidFill>
                  <a:latin typeface="Huawei Sans" panose="020C0503030203020204" pitchFamily="34" charset="0"/>
                </a:rPr>
                <a:t>Area 0 </a:t>
              </a:r>
            </a:p>
          </p:txBody>
        </p:sp>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15046" y="3180763"/>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22798" y="3176267"/>
              <a:ext cx="540000" cy="442800"/>
            </a:xfrm>
            <a:prstGeom prst="rect">
              <a:avLst/>
            </a:prstGeom>
          </p:spPr>
        </p:pic>
      </p:grpSp>
      <p:sp>
        <p:nvSpPr>
          <p:cNvPr id="12" name="文本占位符 2"/>
          <p:cNvSpPr txBox="1">
            <a:spLocks/>
          </p:cNvSpPr>
          <p:nvPr/>
        </p:nvSpPr>
        <p:spPr>
          <a:xfrm>
            <a:off x="4972396" y="1333500"/>
            <a:ext cx="6772104" cy="5048249"/>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gn="just" fontAlgn="ctr">
              <a:buSzPct val="50000"/>
              <a:buFont typeface="Wingdings" panose="05000000000000000000" pitchFamily="2" charset="2"/>
              <a:buChar char="l"/>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An OSPF domain is a network that consists of a series of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contiguous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OSPF network devices that use the same policy.</a:t>
            </a:r>
          </a:p>
          <a:p>
            <a:pPr algn="just" fontAlgn="ctr">
              <a:buSzPct val="50000"/>
              <a:buFont typeface="Wingdings" panose="05000000000000000000" pitchFamily="2" charset="2"/>
              <a:buChar char="l"/>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An OSPF router floods LSAs in the same area. To ensure that all routers have the same understanding of the network topology, LSDBs need to be synchronized within an area.</a:t>
            </a:r>
          </a:p>
          <a:p>
            <a:pPr algn="just" fontAlgn="ctr">
              <a:buSzPct val="50000"/>
              <a:buFont typeface="Wingdings" panose="05000000000000000000" pitchFamily="2" charset="2"/>
              <a:buChar char="l"/>
            </a:pPr>
            <a:r>
              <a:rPr lang="en-US" sz="1600" dirty="0">
                <a:latin typeface="Huawei Sans" panose="020C0503030203020204" pitchFamily="34" charset="0"/>
                <a:ea typeface="方正兰亭黑简体" panose="02000000000000000000" pitchFamily="2" charset="-122"/>
                <a:cs typeface="Huawei Sans" panose="020C0503030203020204" pitchFamily="34" charset="0"/>
              </a:rPr>
              <a:t>If there is only one OSPF area, the number of OSPF routers increases with the network scale. This causes the following problems:</a:t>
            </a:r>
          </a:p>
          <a:p>
            <a:pPr marL="654050" lvl="1" indent="-339725" fontAlgn="ctr"/>
            <a:r>
              <a:rPr lang="en-US" sz="1400" dirty="0">
                <a:latin typeface="Huawei Sans" panose="020C0503030203020204" pitchFamily="34" charset="0"/>
              </a:rPr>
              <a:t>The LSDB becomes larger and larger, and the size of the OSPF routing table increases. A large number of router resources are consumed, device performance deteriorates, and data forwarding is affected.</a:t>
            </a:r>
          </a:p>
          <a:p>
            <a:pPr marL="654050" lvl="1" indent="-339725" fontAlgn="ctr"/>
            <a:r>
              <a:rPr lang="en-US" sz="1400" dirty="0">
                <a:latin typeface="Huawei Sans" panose="020C0503030203020204" pitchFamily="34" charset="0"/>
              </a:rPr>
              <a:t>It is difficult to calculate routes based on a large LSDB.</a:t>
            </a:r>
          </a:p>
          <a:p>
            <a:pPr marL="654050" lvl="1" indent="-339725" fontAlgn="ctr"/>
            <a:r>
              <a:rPr lang="en-US" sz="1400" dirty="0">
                <a:latin typeface="Huawei Sans" panose="020C0503030203020204" pitchFamily="34" charset="0"/>
              </a:rPr>
              <a:t>When the network topology changes, LSA flooding and SPF recalculation on the entire network bring heavy loads.</a:t>
            </a:r>
          </a:p>
          <a:p>
            <a:pPr lvl="1" fontAlgn="ctr"/>
            <a:endParaRPr lang="en-US" altLang="zh-CN" sz="1400" dirty="0">
              <a:latin typeface="Huawei Sans" panose="020C0503030203020204" pitchFamily="34" charset="0"/>
            </a:endParaRPr>
          </a:p>
          <a:p>
            <a:pPr marL="0" indent="0" fontAlgn="ctr">
              <a:buNone/>
            </a:pPr>
            <a:endParaRPr lang="zh-CN" altLang="en-US" sz="1400" dirty="0">
              <a:latin typeface="Huawei Sans" panose="020C0503030203020204" pitchFamily="34" charset="0"/>
            </a:endParaRPr>
          </a:p>
        </p:txBody>
      </p:sp>
    </p:spTree>
    <p:extLst>
      <p:ext uri="{BB962C8B-B14F-4D97-AF65-F5344CB8AC3E}">
        <p14:creationId xmlns:p14="http://schemas.microsoft.com/office/powerpoint/2010/main" val="25387153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418762" y="1523775"/>
            <a:ext cx="5339290" cy="4398677"/>
          </a:xfrm>
        </p:spPr>
        <p:txBody>
          <a:bodyPr/>
          <a:lstStyle/>
          <a:p>
            <a:r>
              <a:rPr lang="en-US" sz="1800" smtClean="0"/>
              <a:t>OSPF introduces the concept of area. An OSPF domain is divided into multiple areas to support larger-scale networking.</a:t>
            </a:r>
          </a:p>
          <a:p>
            <a:r>
              <a:rPr lang="en-US" sz="1800" smtClean="0"/>
              <a:t>The OSPF multi-area design reduces the flooding scope of LSAs and effectively controls the impact of topology changes within an area, optimizing the network.</a:t>
            </a:r>
          </a:p>
          <a:p>
            <a:r>
              <a:rPr lang="en-US" sz="1800" smtClean="0"/>
              <a:t>Routes can be summarized at the area border to reduce the size of the routing table.</a:t>
            </a:r>
          </a:p>
          <a:p>
            <a:r>
              <a:rPr lang="en-US" sz="1800" smtClean="0"/>
              <a:t>Multi-area improves network scalability and facilitates large-scale network construction.</a:t>
            </a:r>
            <a:endParaRPr lang="en-US" sz="1800" dirty="0"/>
          </a:p>
        </p:txBody>
      </p:sp>
      <p:sp>
        <p:nvSpPr>
          <p:cNvPr id="2" name="标题 1"/>
          <p:cNvSpPr>
            <a:spLocks noGrp="1"/>
          </p:cNvSpPr>
          <p:nvPr>
            <p:ph type="title"/>
          </p:nvPr>
        </p:nvSpPr>
        <p:spPr/>
        <p:txBody>
          <a:bodyPr/>
          <a:lstStyle/>
          <a:p>
            <a:r>
              <a:rPr lang="en-US" smtClean="0"/>
              <a:t>Multi-Area OSPF</a:t>
            </a:r>
            <a:endParaRPr lang="en-US" dirty="0"/>
          </a:p>
        </p:txBody>
      </p:sp>
      <p:sp>
        <p:nvSpPr>
          <p:cNvPr id="4" name="Freeform 159"/>
          <p:cNvSpPr/>
          <p:nvPr/>
        </p:nvSpPr>
        <p:spPr>
          <a:xfrm flipH="1">
            <a:off x="474714" y="2485213"/>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5" name="Freeform 159"/>
          <p:cNvSpPr/>
          <p:nvPr/>
        </p:nvSpPr>
        <p:spPr>
          <a:xfrm flipH="1">
            <a:off x="2113382"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6" name="Freeform 159"/>
          <p:cNvSpPr/>
          <p:nvPr/>
        </p:nvSpPr>
        <p:spPr>
          <a:xfrm flipH="1">
            <a:off x="2945742" y="1523776"/>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91621" y="2052184"/>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12252" y="2045471"/>
            <a:ext cx="540000" cy="442800"/>
          </a:xfrm>
          <a:prstGeom prst="rect">
            <a:avLst/>
          </a:prstGeom>
        </p:spPr>
      </p:pic>
      <p:sp>
        <p:nvSpPr>
          <p:cNvPr id="10" name="文本框 9"/>
          <p:cNvSpPr txBox="1"/>
          <p:nvPr/>
        </p:nvSpPr>
        <p:spPr>
          <a:xfrm>
            <a:off x="3789345" y="2556614"/>
            <a:ext cx="1049215"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Area 1</a:t>
            </a: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1948" y="2825588"/>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73610" y="3386207"/>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0636" y="3398907"/>
            <a:ext cx="540000" cy="442800"/>
          </a:xfrm>
          <a:prstGeom prst="rect">
            <a:avLst/>
          </a:prstGeom>
        </p:spPr>
      </p:pic>
      <p:sp>
        <p:nvSpPr>
          <p:cNvPr id="14" name="文本框 13"/>
          <p:cNvSpPr txBox="1"/>
          <p:nvPr/>
        </p:nvSpPr>
        <p:spPr>
          <a:xfrm>
            <a:off x="1400636" y="3695775"/>
            <a:ext cx="1049215"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Area 0</a:t>
            </a: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6652" y="461008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25313" y="5129320"/>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82881" y="5103920"/>
            <a:ext cx="540000" cy="442800"/>
          </a:xfrm>
          <a:prstGeom prst="rect">
            <a:avLst/>
          </a:prstGeom>
        </p:spPr>
      </p:pic>
      <p:sp>
        <p:nvSpPr>
          <p:cNvPr id="18" name="文本框 17"/>
          <p:cNvSpPr txBox="1"/>
          <p:nvPr/>
        </p:nvSpPr>
        <p:spPr>
          <a:xfrm>
            <a:off x="3082604" y="5362054"/>
            <a:ext cx="1049215"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Area 2</a:t>
            </a: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2606" y="2761301"/>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8573" y="3990522"/>
            <a:ext cx="540000" cy="442800"/>
          </a:xfrm>
          <a:prstGeom prst="rect">
            <a:avLst/>
          </a:prstGeom>
        </p:spPr>
      </p:pic>
    </p:spTree>
    <p:extLst>
      <p:ext uri="{BB962C8B-B14F-4D97-AF65-F5344CB8AC3E}">
        <p14:creationId xmlns:p14="http://schemas.microsoft.com/office/powerpoint/2010/main" val="22332401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59">
            <a:extLst>
              <a:ext uri="{FF2B5EF4-FFF2-40B4-BE49-F238E27FC236}">
                <a16:creationId xmlns:a16="http://schemas.microsoft.com/office/drawing/2014/main" xmlns="" id="{35D92D48-9B08-4270-89A3-DA639AF822C4}"/>
              </a:ext>
            </a:extLst>
          </p:cNvPr>
          <p:cNvSpPr/>
          <p:nvPr/>
        </p:nvSpPr>
        <p:spPr>
          <a:xfrm flipH="1">
            <a:off x="5835999" y="4527565"/>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3" name="文本占位符 2"/>
          <p:cNvSpPr>
            <a:spLocks noGrp="1"/>
          </p:cNvSpPr>
          <p:nvPr>
            <p:ph type="body" sz="quarter" idx="10"/>
          </p:nvPr>
        </p:nvSpPr>
        <p:spPr>
          <a:xfrm>
            <a:off x="6495648" y="1491215"/>
            <a:ext cx="4122812" cy="3061137"/>
          </a:xfrm>
        </p:spPr>
        <p:txBody>
          <a:bodyPr/>
          <a:lstStyle/>
          <a:p>
            <a:r>
              <a:rPr lang="en-US" sz="1800" smtClean="0"/>
              <a:t>OSPF routers are classified into the following types based on their locations or functions:</a:t>
            </a:r>
          </a:p>
          <a:p>
            <a:pPr lvl="1"/>
            <a:r>
              <a:rPr lang="en-US" sz="1600" smtClean="0"/>
              <a:t>Internal router</a:t>
            </a:r>
          </a:p>
          <a:p>
            <a:pPr lvl="1"/>
            <a:r>
              <a:rPr lang="en-US" sz="1600" smtClean="0"/>
              <a:t>Area border router (ABR)</a:t>
            </a:r>
          </a:p>
          <a:p>
            <a:pPr lvl="1"/>
            <a:r>
              <a:rPr lang="en-US" sz="1600" smtClean="0"/>
              <a:t>Backbone router</a:t>
            </a:r>
          </a:p>
          <a:p>
            <a:pPr lvl="1"/>
            <a:r>
              <a:rPr lang="en-US" sz="1600" smtClean="0"/>
              <a:t>AS boundary router (ASBR)</a:t>
            </a:r>
          </a:p>
        </p:txBody>
      </p:sp>
      <p:sp>
        <p:nvSpPr>
          <p:cNvPr id="2" name="标题 1"/>
          <p:cNvSpPr>
            <a:spLocks noGrp="1"/>
          </p:cNvSpPr>
          <p:nvPr>
            <p:ph type="title"/>
          </p:nvPr>
        </p:nvSpPr>
        <p:spPr/>
        <p:txBody>
          <a:bodyPr/>
          <a:lstStyle/>
          <a:p>
            <a:r>
              <a:rPr lang="en-US" smtClean="0"/>
              <a:t>Types of OSPF Routers</a:t>
            </a:r>
            <a:endParaRPr lang="en-US"/>
          </a:p>
        </p:txBody>
      </p:sp>
      <p:sp>
        <p:nvSpPr>
          <p:cNvPr id="4" name="Freeform 159"/>
          <p:cNvSpPr/>
          <p:nvPr/>
        </p:nvSpPr>
        <p:spPr>
          <a:xfrm flipH="1">
            <a:off x="1045624" y="2693757"/>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5" name="Freeform 159"/>
          <p:cNvSpPr/>
          <p:nvPr/>
        </p:nvSpPr>
        <p:spPr>
          <a:xfrm flipH="1">
            <a:off x="2684292" y="4527565"/>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sp>
        <p:nvSpPr>
          <p:cNvPr id="6" name="Freeform 159"/>
          <p:cNvSpPr/>
          <p:nvPr/>
        </p:nvSpPr>
        <p:spPr>
          <a:xfrm flipH="1">
            <a:off x="3516652" y="1732320"/>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atin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62531" y="2260728"/>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983162" y="2254015"/>
            <a:ext cx="540000" cy="442800"/>
          </a:xfrm>
          <a:prstGeom prst="rect">
            <a:avLst/>
          </a:prstGeom>
        </p:spPr>
      </p:pic>
      <p:sp>
        <p:nvSpPr>
          <p:cNvPr id="10" name="文本框 9"/>
          <p:cNvSpPr txBox="1"/>
          <p:nvPr/>
        </p:nvSpPr>
        <p:spPr>
          <a:xfrm>
            <a:off x="4360255" y="2765158"/>
            <a:ext cx="1049215" cy="369332"/>
          </a:xfrm>
          <a:prstGeom prst="rect">
            <a:avLst/>
          </a:prstGeom>
          <a:noFill/>
        </p:spPr>
        <p:txBody>
          <a:bodyPr wrap="square" rtlCol="0">
            <a:noAutofit/>
          </a:bodyPr>
          <a:lstStyle/>
          <a:p>
            <a:pPr fontAlgn="ctr"/>
            <a:r>
              <a:rPr lang="en-US">
                <a:latin typeface="Huawei Sans" panose="020C0503030203020204" pitchFamily="34" charset="0"/>
              </a:rPr>
              <a:t>Area 1</a:t>
            </a: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92858" y="3034132"/>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44520" y="3594751"/>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31546" y="3607451"/>
            <a:ext cx="540000" cy="442800"/>
          </a:xfrm>
          <a:prstGeom prst="rect">
            <a:avLst/>
          </a:prstGeom>
        </p:spPr>
      </p:pic>
      <p:sp>
        <p:nvSpPr>
          <p:cNvPr id="14" name="文本框 13"/>
          <p:cNvSpPr txBox="1"/>
          <p:nvPr/>
        </p:nvSpPr>
        <p:spPr>
          <a:xfrm>
            <a:off x="1971546" y="3904319"/>
            <a:ext cx="1049215" cy="369332"/>
          </a:xfrm>
          <a:prstGeom prst="rect">
            <a:avLst/>
          </a:prstGeom>
          <a:noFill/>
        </p:spPr>
        <p:txBody>
          <a:bodyPr wrap="square" rtlCol="0">
            <a:noAutofit/>
          </a:bodyPr>
          <a:lstStyle/>
          <a:p>
            <a:pPr fontAlgn="ctr"/>
            <a:endParaRPr>
              <a:latin typeface="Huawei Sans" panose="020C0503030203020204" pitchFamily="34" charset="0"/>
            </a:endParaRP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17562" y="4818630"/>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96223" y="5337864"/>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53791" y="5312464"/>
            <a:ext cx="540000" cy="442800"/>
          </a:xfrm>
          <a:prstGeom prst="rect">
            <a:avLst/>
          </a:prstGeom>
        </p:spPr>
      </p:pic>
      <p:sp>
        <p:nvSpPr>
          <p:cNvPr id="18" name="文本框 17"/>
          <p:cNvSpPr txBox="1"/>
          <p:nvPr/>
        </p:nvSpPr>
        <p:spPr>
          <a:xfrm>
            <a:off x="3653514" y="5570598"/>
            <a:ext cx="1049215" cy="369332"/>
          </a:xfrm>
          <a:prstGeom prst="rect">
            <a:avLst/>
          </a:prstGeom>
          <a:noFill/>
        </p:spPr>
        <p:txBody>
          <a:bodyPr wrap="square" rtlCol="0">
            <a:noAutofit/>
          </a:bodyPr>
          <a:lstStyle/>
          <a:p>
            <a:pPr fontAlgn="ctr"/>
            <a:r>
              <a:rPr lang="en-US">
                <a:latin typeface="Huawei Sans" panose="020C0503030203020204" pitchFamily="34" charset="0"/>
              </a:rPr>
              <a:t>Area 2</a:t>
            </a: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43516" y="2969845"/>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49483" y="4199066"/>
            <a:ext cx="540000" cy="442800"/>
          </a:xfrm>
          <a:prstGeom prst="rect">
            <a:avLst/>
          </a:prstGeom>
        </p:spPr>
      </p:pic>
      <p:pic>
        <p:nvPicPr>
          <p:cNvPr id="21" name="图片 20">
            <a:extLst>
              <a:ext uri="{FF2B5EF4-FFF2-40B4-BE49-F238E27FC236}">
                <a16:creationId xmlns:a16="http://schemas.microsoft.com/office/drawing/2014/main" xmlns="" id="{FB7E8EA5-1474-41F7-845A-E6490B72BAF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57791" y="5314245"/>
            <a:ext cx="540000" cy="442800"/>
          </a:xfrm>
          <a:prstGeom prst="rect">
            <a:avLst/>
          </a:prstGeom>
        </p:spPr>
      </p:pic>
      <p:cxnSp>
        <p:nvCxnSpPr>
          <p:cNvPr id="23" name="直接连接符 22">
            <a:extLst>
              <a:ext uri="{FF2B5EF4-FFF2-40B4-BE49-F238E27FC236}">
                <a16:creationId xmlns:a16="http://schemas.microsoft.com/office/drawing/2014/main" xmlns="" id="{41A4E2D8-131B-408C-B041-1A7C6A2A0AFA}"/>
              </a:ext>
            </a:extLst>
          </p:cNvPr>
          <p:cNvCxnSpPr>
            <a:stCxn id="17" idx="3"/>
            <a:endCxn id="21" idx="1"/>
          </p:cNvCxnSpPr>
          <p:nvPr/>
        </p:nvCxnSpPr>
        <p:spPr>
          <a:xfrm>
            <a:off x="5093791" y="5533864"/>
            <a:ext cx="1164000" cy="1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xmlns="" id="{5423272A-8129-4DBD-B354-B1FB5848F7EB}"/>
              </a:ext>
            </a:extLst>
          </p:cNvPr>
          <p:cNvSpPr txBox="1"/>
          <p:nvPr/>
        </p:nvSpPr>
        <p:spPr>
          <a:xfrm>
            <a:off x="4458554" y="5981366"/>
            <a:ext cx="1049215"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ASBR</a:t>
            </a:r>
          </a:p>
        </p:txBody>
      </p:sp>
      <p:sp>
        <p:nvSpPr>
          <p:cNvPr id="27" name="文本框 26">
            <a:extLst>
              <a:ext uri="{FF2B5EF4-FFF2-40B4-BE49-F238E27FC236}">
                <a16:creationId xmlns:a16="http://schemas.microsoft.com/office/drawing/2014/main" xmlns="" id="{7723596A-F99E-45B1-83E9-6B1012FF6715}"/>
              </a:ext>
            </a:extLst>
          </p:cNvPr>
          <p:cNvSpPr txBox="1"/>
          <p:nvPr/>
        </p:nvSpPr>
        <p:spPr>
          <a:xfrm>
            <a:off x="3979923" y="4154303"/>
            <a:ext cx="1049215"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ABR/BR</a:t>
            </a:r>
          </a:p>
        </p:txBody>
      </p:sp>
      <p:sp>
        <p:nvSpPr>
          <p:cNvPr id="29" name="文本框 28">
            <a:extLst>
              <a:ext uri="{FF2B5EF4-FFF2-40B4-BE49-F238E27FC236}">
                <a16:creationId xmlns:a16="http://schemas.microsoft.com/office/drawing/2014/main" xmlns="" id="{ED3DA442-EED3-4907-86AB-DB841019F67E}"/>
              </a:ext>
            </a:extLst>
          </p:cNvPr>
          <p:cNvSpPr txBox="1"/>
          <p:nvPr/>
        </p:nvSpPr>
        <p:spPr>
          <a:xfrm>
            <a:off x="4087562" y="1853868"/>
            <a:ext cx="1049215"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IR</a:t>
            </a:r>
          </a:p>
        </p:txBody>
      </p:sp>
      <p:sp>
        <p:nvSpPr>
          <p:cNvPr id="32" name="文本框 31">
            <a:extLst>
              <a:ext uri="{FF2B5EF4-FFF2-40B4-BE49-F238E27FC236}">
                <a16:creationId xmlns:a16="http://schemas.microsoft.com/office/drawing/2014/main" xmlns="" id="{4BD14F25-1D65-4508-826F-058B6F5D78D8}"/>
              </a:ext>
            </a:extLst>
          </p:cNvPr>
          <p:cNvSpPr txBox="1"/>
          <p:nvPr/>
        </p:nvSpPr>
        <p:spPr>
          <a:xfrm>
            <a:off x="7010042" y="5269484"/>
            <a:ext cx="1409468" cy="369332"/>
          </a:xfrm>
          <a:prstGeom prst="rect">
            <a:avLst/>
          </a:prstGeom>
          <a:noFill/>
        </p:spPr>
        <p:txBody>
          <a:bodyPr wrap="square" rtlCol="0">
            <a:noAutofit/>
          </a:bodyPr>
          <a:lstStyle/>
          <a:p>
            <a:pPr fontAlgn="ctr"/>
            <a:r>
              <a:rPr lang="en-US">
                <a:latin typeface="Huawei Sans" panose="020C0503030203020204" pitchFamily="34" charset="0"/>
              </a:rPr>
              <a:t>Another AS</a:t>
            </a:r>
          </a:p>
        </p:txBody>
      </p:sp>
      <p:sp>
        <p:nvSpPr>
          <p:cNvPr id="33" name="文本框 32">
            <a:extLst>
              <a:ext uri="{FF2B5EF4-FFF2-40B4-BE49-F238E27FC236}">
                <a16:creationId xmlns:a16="http://schemas.microsoft.com/office/drawing/2014/main" xmlns="" id="{E43D2C6D-7DCE-4C0E-A07D-6C5514170376}"/>
              </a:ext>
            </a:extLst>
          </p:cNvPr>
          <p:cNvSpPr txBox="1"/>
          <p:nvPr/>
        </p:nvSpPr>
        <p:spPr>
          <a:xfrm>
            <a:off x="2748578" y="3021784"/>
            <a:ext cx="1049215"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BR</a:t>
            </a:r>
          </a:p>
        </p:txBody>
      </p:sp>
    </p:spTree>
    <p:extLst>
      <p:ext uri="{BB962C8B-B14F-4D97-AF65-F5344CB8AC3E}">
        <p14:creationId xmlns:p14="http://schemas.microsoft.com/office/powerpoint/2010/main" val="3739919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Typical OSPF Single-Area and Multi-Area Networking</a:t>
            </a:r>
            <a:endParaRPr lang="en-US" dirty="0"/>
          </a:p>
        </p:txBody>
      </p:sp>
      <p:sp>
        <p:nvSpPr>
          <p:cNvPr id="5" name="椭圆 4"/>
          <p:cNvSpPr/>
          <p:nvPr/>
        </p:nvSpPr>
        <p:spPr bwMode="auto">
          <a:xfrm>
            <a:off x="731404" y="1448780"/>
            <a:ext cx="4968552" cy="4123345"/>
          </a:xfrm>
          <a:prstGeom prst="ellipse">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fontAlgn="ctr"/>
            <a:endParaRPr lang="zh-CN" altLang="en-US" sz="1600" dirty="0">
              <a:latin typeface="Huawei Sans" panose="020C0503030203020204" pitchFamily="34" charset="0"/>
              <a:ea typeface="宋体" pitchFamily="2" charset="-122"/>
              <a:cs typeface="Arial"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63316" y="3717032"/>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45680" y="3717032"/>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8044" y="3717032"/>
            <a:ext cx="540000" cy="442800"/>
          </a:xfrm>
          <a:prstGeom prst="rect">
            <a:avLst/>
          </a:prstGeom>
        </p:spPr>
      </p:pic>
      <p:pic>
        <p:nvPicPr>
          <p:cNvPr id="10" name="图片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945680" y="2140106"/>
            <a:ext cx="540000" cy="442800"/>
          </a:xfrm>
          <a:prstGeom prst="rect">
            <a:avLst/>
          </a:prstGeom>
        </p:spPr>
      </p:pic>
      <p:pic>
        <p:nvPicPr>
          <p:cNvPr id="11" name="图片 1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428044" y="2140106"/>
            <a:ext cx="540000" cy="442800"/>
          </a:xfrm>
          <a:prstGeom prst="rect">
            <a:avLst/>
          </a:prstGeom>
        </p:spPr>
      </p:pic>
      <p:cxnSp>
        <p:nvCxnSpPr>
          <p:cNvPr id="12" name="直接连接符 11"/>
          <p:cNvCxnSpPr>
            <a:stCxn id="10" idx="2"/>
            <a:endCxn id="8" idx="0"/>
          </p:cNvCxnSpPr>
          <p:nvPr/>
        </p:nvCxnSpPr>
        <p:spPr>
          <a:xfrm>
            <a:off x="3215680" y="2582906"/>
            <a:ext cx="0"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2"/>
            <a:endCxn id="9" idx="0"/>
          </p:cNvCxnSpPr>
          <p:nvPr/>
        </p:nvCxnSpPr>
        <p:spPr>
          <a:xfrm>
            <a:off x="3215680"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a:endCxn id="7" idx="0"/>
          </p:cNvCxnSpPr>
          <p:nvPr/>
        </p:nvCxnSpPr>
        <p:spPr>
          <a:xfrm flipH="1">
            <a:off x="1733316"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a:endCxn id="11" idx="1"/>
          </p:cNvCxnSpPr>
          <p:nvPr/>
        </p:nvCxnSpPr>
        <p:spPr>
          <a:xfrm>
            <a:off x="3485680" y="2361506"/>
            <a:ext cx="9423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463316" y="4408358"/>
            <a:ext cx="540000" cy="442800"/>
          </a:xfrm>
          <a:prstGeom prst="rect">
            <a:avLst/>
          </a:prstGeom>
        </p:spPr>
      </p:pic>
      <p:pic>
        <p:nvPicPr>
          <p:cNvPr id="18" name="图片 17"/>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45680" y="4408358"/>
            <a:ext cx="540000" cy="442800"/>
          </a:xfrm>
          <a:prstGeom prst="rect">
            <a:avLst/>
          </a:prstGeom>
        </p:spPr>
      </p:pic>
      <p:pic>
        <p:nvPicPr>
          <p:cNvPr id="19" name="图片 1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426767" y="4368577"/>
            <a:ext cx="540000" cy="442800"/>
          </a:xfrm>
          <a:prstGeom prst="rect">
            <a:avLst/>
          </a:prstGeom>
        </p:spPr>
      </p:pic>
      <p:sp>
        <p:nvSpPr>
          <p:cNvPr id="20" name="文本框 19"/>
          <p:cNvSpPr txBox="1"/>
          <p:nvPr/>
        </p:nvSpPr>
        <p:spPr bwMode="auto">
          <a:xfrm>
            <a:off x="2474498" y="5029748"/>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800">
                <a:latin typeface="Huawei Sans" panose="020C0503030203020204" pitchFamily="34" charset="0"/>
                <a:ea typeface="+mn-ea"/>
                <a:cs typeface="Huawei Sans" panose="020C0503030203020204" pitchFamily="34" charset="0"/>
              </a:rPr>
              <a:t>OSPF Area 0</a:t>
            </a:r>
          </a:p>
        </p:txBody>
      </p:sp>
      <p:pic>
        <p:nvPicPr>
          <p:cNvPr id="21" name="图片 2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927703" y="2144298"/>
            <a:ext cx="540000" cy="442800"/>
          </a:xfrm>
          <a:prstGeom prst="rect">
            <a:avLst/>
          </a:prstGeom>
        </p:spPr>
      </p:pic>
      <p:pic>
        <p:nvPicPr>
          <p:cNvPr id="22" name="图片 2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981885" y="2144298"/>
            <a:ext cx="540000" cy="442800"/>
          </a:xfrm>
          <a:prstGeom prst="rect">
            <a:avLst/>
          </a:prstGeom>
        </p:spPr>
      </p:pic>
      <p:pic>
        <p:nvPicPr>
          <p:cNvPr id="23" name="图片 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29084" y="3717032"/>
            <a:ext cx="540000" cy="442800"/>
          </a:xfrm>
          <a:prstGeom prst="rect">
            <a:avLst/>
          </a:prstGeom>
        </p:spPr>
      </p:pic>
      <p:pic>
        <p:nvPicPr>
          <p:cNvPr id="24" name="图片 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81885" y="3718140"/>
            <a:ext cx="540000" cy="442800"/>
          </a:xfrm>
          <a:prstGeom prst="rect">
            <a:avLst/>
          </a:prstGeom>
        </p:spPr>
      </p:pic>
      <p:cxnSp>
        <p:nvCxnSpPr>
          <p:cNvPr id="25" name="直接连接符 24"/>
          <p:cNvCxnSpPr>
            <a:cxnSpLocks/>
            <a:stCxn id="21" idx="3"/>
            <a:endCxn id="22" idx="1"/>
          </p:cNvCxnSpPr>
          <p:nvPr/>
        </p:nvCxnSpPr>
        <p:spPr>
          <a:xfrm>
            <a:off x="8467703" y="2365698"/>
            <a:ext cx="1514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a:stCxn id="23" idx="3"/>
            <a:endCxn id="24" idx="1"/>
          </p:cNvCxnSpPr>
          <p:nvPr/>
        </p:nvCxnSpPr>
        <p:spPr>
          <a:xfrm>
            <a:off x="8469084" y="3938432"/>
            <a:ext cx="1512801" cy="1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15667" y="4804402"/>
            <a:ext cx="540000" cy="442800"/>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34963" y="4804402"/>
            <a:ext cx="540000" cy="44280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97270" y="4811377"/>
            <a:ext cx="540000" cy="44280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116566" y="4811925"/>
            <a:ext cx="540000" cy="442800"/>
          </a:xfrm>
          <a:prstGeom prst="rect">
            <a:avLst/>
          </a:prstGeom>
        </p:spPr>
      </p:pic>
      <p:cxnSp>
        <p:nvCxnSpPr>
          <p:cNvPr id="31" name="直接连接符 30"/>
          <p:cNvCxnSpPr>
            <a:stCxn id="27" idx="0"/>
            <a:endCxn id="23" idx="2"/>
          </p:cNvCxnSpPr>
          <p:nvPr/>
        </p:nvCxnSpPr>
        <p:spPr>
          <a:xfrm flipV="1">
            <a:off x="6885667" y="4159832"/>
            <a:ext cx="1313417" cy="644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7" idx="3"/>
            <a:endCxn id="28" idx="1"/>
          </p:cNvCxnSpPr>
          <p:nvPr/>
        </p:nvCxnSpPr>
        <p:spPr>
          <a:xfrm>
            <a:off x="7155667" y="5025802"/>
            <a:ext cx="13792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8" idx="0"/>
            <a:endCxn id="24" idx="2"/>
          </p:cNvCxnSpPr>
          <p:nvPr/>
        </p:nvCxnSpPr>
        <p:spPr>
          <a:xfrm flipV="1">
            <a:off x="8804963" y="4160940"/>
            <a:ext cx="1446922" cy="64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4" idx="2"/>
            <a:endCxn id="30" idx="0"/>
          </p:cNvCxnSpPr>
          <p:nvPr/>
        </p:nvCxnSpPr>
        <p:spPr>
          <a:xfrm>
            <a:off x="10251885" y="4160940"/>
            <a:ext cx="1134681" cy="65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3" idx="2"/>
            <a:endCxn id="29" idx="0"/>
          </p:cNvCxnSpPr>
          <p:nvPr/>
        </p:nvCxnSpPr>
        <p:spPr>
          <a:xfrm>
            <a:off x="8199084" y="4159832"/>
            <a:ext cx="1268186" cy="65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3"/>
            <a:endCxn id="30" idx="1"/>
          </p:cNvCxnSpPr>
          <p:nvPr/>
        </p:nvCxnSpPr>
        <p:spPr>
          <a:xfrm>
            <a:off x="9737270" y="5032777"/>
            <a:ext cx="1379296" cy="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1" idx="2"/>
            <a:endCxn id="23" idx="0"/>
          </p:cNvCxnSpPr>
          <p:nvPr/>
        </p:nvCxnSpPr>
        <p:spPr>
          <a:xfrm>
            <a:off x="8197703" y="2587098"/>
            <a:ext cx="1381" cy="1129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2" idx="2"/>
            <a:endCxn id="24" idx="0"/>
          </p:cNvCxnSpPr>
          <p:nvPr/>
        </p:nvCxnSpPr>
        <p:spPr>
          <a:xfrm>
            <a:off x="10251885" y="2587098"/>
            <a:ext cx="0" cy="1131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bwMode="auto">
          <a:xfrm>
            <a:off x="7155667" y="448414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800">
                <a:latin typeface="Huawei Sans" panose="020C0503030203020204" pitchFamily="34" charset="0"/>
                <a:ea typeface="+mn-ea"/>
                <a:cs typeface="Huawei Sans" panose="020C0503030203020204" pitchFamily="34" charset="0"/>
              </a:rPr>
              <a:t>OSPF Area 1</a:t>
            </a:r>
          </a:p>
        </p:txBody>
      </p:sp>
      <p:sp>
        <p:nvSpPr>
          <p:cNvPr id="40" name="文本框 39"/>
          <p:cNvSpPr txBox="1"/>
          <p:nvPr/>
        </p:nvSpPr>
        <p:spPr bwMode="auto">
          <a:xfrm>
            <a:off x="9665335" y="4491389"/>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800">
                <a:latin typeface="Huawei Sans" panose="020C0503030203020204" pitchFamily="34" charset="0"/>
                <a:ea typeface="+mn-ea"/>
                <a:cs typeface="Huawei Sans" panose="020C0503030203020204" pitchFamily="34" charset="0"/>
              </a:rPr>
              <a:t>OSPF Area 2</a:t>
            </a:r>
          </a:p>
        </p:txBody>
      </p:sp>
      <p:sp>
        <p:nvSpPr>
          <p:cNvPr id="41" name="文本框 40"/>
          <p:cNvSpPr txBox="1"/>
          <p:nvPr/>
        </p:nvSpPr>
        <p:spPr bwMode="auto">
          <a:xfrm>
            <a:off x="8456088" y="296570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800">
                <a:latin typeface="Huawei Sans" panose="020C0503030203020204" pitchFamily="34" charset="0"/>
                <a:ea typeface="+mn-ea"/>
                <a:cs typeface="Huawei Sans" panose="020C0503030203020204" pitchFamily="34" charset="0"/>
              </a:rPr>
              <a:t>OSPF Area 0</a:t>
            </a:r>
          </a:p>
        </p:txBody>
      </p:sp>
      <p:sp>
        <p:nvSpPr>
          <p:cNvPr id="43" name="文本框 42"/>
          <p:cNvSpPr txBox="1"/>
          <p:nvPr/>
        </p:nvSpPr>
        <p:spPr bwMode="auto">
          <a:xfrm>
            <a:off x="1463316" y="5498549"/>
            <a:ext cx="4088398" cy="7811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800" dirty="0">
                <a:latin typeface="Huawei Sans" panose="020C0503030203020204" pitchFamily="34" charset="0"/>
                <a:ea typeface="+mn-ea"/>
              </a:rPr>
              <a:t>Small- and medium-sized enterprise network (single area)</a:t>
            </a:r>
          </a:p>
        </p:txBody>
      </p:sp>
      <p:sp>
        <p:nvSpPr>
          <p:cNvPr id="44" name="文本框 43"/>
          <p:cNvSpPr txBox="1"/>
          <p:nvPr/>
        </p:nvSpPr>
        <p:spPr bwMode="auto">
          <a:xfrm>
            <a:off x="6885667" y="5498549"/>
            <a:ext cx="3704577" cy="7811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lnSpc>
                <a:spcPct val="125000"/>
              </a:lnSpc>
            </a:pPr>
            <a:r>
              <a:rPr lang="en-US" sz="1800" dirty="0">
                <a:latin typeface="Huawei Sans" panose="020C0503030203020204" pitchFamily="34" charset="0"/>
                <a:ea typeface="+mn-ea"/>
              </a:rPr>
              <a:t>Large enterprise network (multiple areas)</a:t>
            </a:r>
          </a:p>
        </p:txBody>
      </p:sp>
    </p:spTree>
    <p:extLst>
      <p:ext uri="{BB962C8B-B14F-4D97-AF65-F5344CB8AC3E}">
        <p14:creationId xmlns:p14="http://schemas.microsoft.com/office/powerpoint/2010/main" val="40433114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solidFill>
                  <a:schemeClr val="bg1">
                    <a:lumMod val="50000"/>
                  </a:schemeClr>
                </a:solidFill>
              </a:rPr>
              <a:t>OSPF Overview</a:t>
            </a:r>
          </a:p>
          <a:p>
            <a:r>
              <a:rPr lang="en-US" smtClean="0">
                <a:solidFill>
                  <a:schemeClr val="bg1">
                    <a:lumMod val="50000"/>
                  </a:schemeClr>
                </a:solidFill>
              </a:rPr>
              <a:t>OSPF Working Mechanism</a:t>
            </a:r>
          </a:p>
          <a:p>
            <a:r>
              <a:rPr lang="en-US" b="1" smtClean="0"/>
              <a:t>Typical OSPF Configuration</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94964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sz="quarter" idx="11"/>
          </p:nvPr>
        </p:nvSpPr>
        <p:spPr/>
        <p:txBody>
          <a:bodyPr/>
          <a:lstStyle/>
          <a:p>
            <a:r>
              <a:rPr lang="en-US" smtClean="0"/>
              <a:t>On completion of this course, you will be able to:</a:t>
            </a:r>
          </a:p>
          <a:p>
            <a:pPr lvl="1"/>
            <a:r>
              <a:rPr lang="en-US" smtClean="0"/>
              <a:t>Describe the advantages and classification of dynamic routing protocols.</a:t>
            </a:r>
          </a:p>
          <a:p>
            <a:pPr lvl="1"/>
            <a:r>
              <a:rPr lang="en-US" smtClean="0"/>
              <a:t>Describe basic OSPF concepts and usage scenarios.</a:t>
            </a:r>
          </a:p>
          <a:p>
            <a:pPr lvl="1"/>
            <a:r>
              <a:rPr lang="en-US" smtClean="0"/>
              <a:t>Describe the working mechanism of OSPF.</a:t>
            </a:r>
          </a:p>
          <a:p>
            <a:pPr lvl="1"/>
            <a:r>
              <a:rPr lang="en-US" smtClean="0"/>
              <a:t>Implement basic OSPF configurations.</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865305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Basic OSPF Configuration Commands (1)</a:t>
            </a:r>
            <a:endParaRPr lang="en-US">
              <a:sym typeface="Huawei Sans" panose="020C0503030203020204" pitchFamily="34" charset="0"/>
            </a:endParaRPr>
          </a:p>
        </p:txBody>
      </p:sp>
      <p:sp>
        <p:nvSpPr>
          <p:cNvPr id="6" name="矩形 5"/>
          <p:cNvSpPr/>
          <p:nvPr/>
        </p:nvSpPr>
        <p:spPr>
          <a:xfrm>
            <a:off x="1031917" y="1783589"/>
            <a:ext cx="10608699"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sz="1600" b="1">
                <a:latin typeface="Huawei Sans" panose="020C0503030203020204" pitchFamily="34" charset="0"/>
              </a:rPr>
              <a:t>ospf</a:t>
            </a:r>
            <a:r>
              <a:rPr lang="en-US" sz="1600">
                <a:latin typeface="Huawei Sans" panose="020C0503030203020204" pitchFamily="34" charset="0"/>
              </a:rPr>
              <a:t> [ </a:t>
            </a:r>
            <a:r>
              <a:rPr lang="en-US" sz="1600" i="1">
                <a:latin typeface="Huawei Sans" panose="020C0503030203020204" pitchFamily="34" charset="0"/>
              </a:rPr>
              <a:t>process-id</a:t>
            </a:r>
            <a:r>
              <a:rPr lang="en-US" sz="1600">
                <a:latin typeface="Huawei Sans" panose="020C0503030203020204" pitchFamily="34" charset="0"/>
              </a:rPr>
              <a:t> | </a:t>
            </a:r>
            <a:r>
              <a:rPr lang="en-US" sz="1600" b="1">
                <a:latin typeface="Huawei Sans" panose="020C0503030203020204" pitchFamily="34" charset="0"/>
              </a:rPr>
              <a:t>router-id</a:t>
            </a:r>
            <a:r>
              <a:rPr lang="en-US" sz="1600">
                <a:latin typeface="Huawei Sans" panose="020C0503030203020204" pitchFamily="34" charset="0"/>
              </a:rPr>
              <a:t> </a:t>
            </a:r>
            <a:r>
              <a:rPr lang="en-US" sz="1600" i="1">
                <a:latin typeface="Huawei Sans" panose="020C0503030203020204" pitchFamily="34" charset="0"/>
              </a:rPr>
              <a:t>router-id </a:t>
            </a:r>
            <a:r>
              <a:rPr lang="en-US" sz="1600">
                <a:latin typeface="Huawei Sans" panose="020C0503030203020204" pitchFamily="34" charset="0"/>
              </a:rPr>
              <a:t>]</a:t>
            </a:r>
          </a:p>
        </p:txBody>
      </p:sp>
      <p:sp>
        <p:nvSpPr>
          <p:cNvPr id="7" name="矩形 6"/>
          <p:cNvSpPr/>
          <p:nvPr/>
        </p:nvSpPr>
        <p:spPr>
          <a:xfrm>
            <a:off x="551384" y="1365312"/>
            <a:ext cx="11089232" cy="338554"/>
          </a:xfrm>
          <a:prstGeom prst="rect">
            <a:avLst/>
          </a:prstGeom>
        </p:spPr>
        <p:txBody>
          <a:bodyPr wrap="square">
            <a:noAutofit/>
          </a:bodyPr>
          <a:lstStyle/>
          <a:p>
            <a:pPr marL="342900" indent="-342900" fontAlgn="ctr">
              <a:buFont typeface="+mj-lt"/>
              <a:buAutoNum type="arabicPeriod"/>
            </a:pPr>
            <a:r>
              <a:rPr lang="en-US" sz="1600">
                <a:latin typeface="Huawei Sans" panose="020C0503030203020204" pitchFamily="34" charset="0"/>
                <a:ea typeface="方正兰亭黑简体" panose="02000000000000000000" pitchFamily="2" charset="-122"/>
                <a:cs typeface="Huawei Sans" panose="020C0503030203020204" pitchFamily="34" charset="0"/>
              </a:rPr>
              <a:t>(System view) Create and run an OSPF process.</a:t>
            </a:r>
          </a:p>
        </p:txBody>
      </p:sp>
      <p:sp>
        <p:nvSpPr>
          <p:cNvPr id="9" name="矩形 8"/>
          <p:cNvSpPr/>
          <p:nvPr/>
        </p:nvSpPr>
        <p:spPr>
          <a:xfrm>
            <a:off x="1031917" y="2201866"/>
            <a:ext cx="10608699" cy="668535"/>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a:t>
            </a:r>
            <a:r>
              <a:rPr lang="en-US" sz="12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process-id</a:t>
            </a: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parameter specifies an OSPF process. The default process ID is 1. OSPF supports multiple processes. Multiple OSPF processes can separately run on the same device. The</a:t>
            </a:r>
            <a:r>
              <a:rPr lang="en-US" sz="12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router-id</a:t>
            </a: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command is used to manually specify the ID of a device. If no ID is specified, the system automatically selects the IP address of an interface as the device ID.</a:t>
            </a:r>
          </a:p>
        </p:txBody>
      </p:sp>
      <p:sp>
        <p:nvSpPr>
          <p:cNvPr id="14" name="矩形 13"/>
          <p:cNvSpPr/>
          <p:nvPr/>
        </p:nvSpPr>
        <p:spPr>
          <a:xfrm>
            <a:off x="1031917" y="3543682"/>
            <a:ext cx="10608699"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sz="1600" b="1">
                <a:latin typeface="Huawei Sans" panose="020C0503030203020204" pitchFamily="34" charset="0"/>
              </a:rPr>
              <a:t>area </a:t>
            </a:r>
            <a:r>
              <a:rPr lang="en-US" sz="1600" i="1">
                <a:latin typeface="Huawei Sans" panose="020C0503030203020204" pitchFamily="34" charset="0"/>
              </a:rPr>
              <a:t>area-id</a:t>
            </a:r>
          </a:p>
        </p:txBody>
      </p:sp>
      <p:sp>
        <p:nvSpPr>
          <p:cNvPr id="15" name="矩形 14"/>
          <p:cNvSpPr/>
          <p:nvPr/>
        </p:nvSpPr>
        <p:spPr>
          <a:xfrm>
            <a:off x="551384" y="3125405"/>
            <a:ext cx="11089232" cy="338554"/>
          </a:xfrm>
          <a:prstGeom prst="rect">
            <a:avLst/>
          </a:prstGeom>
        </p:spPr>
        <p:txBody>
          <a:bodyPr wrap="square">
            <a:noAutofit/>
          </a:bodyPr>
          <a:lstStyle/>
          <a:p>
            <a:pPr marL="342900" indent="-342900" fontAlgn="ctr">
              <a:buFont typeface="+mj-lt"/>
              <a:buAutoNum type="arabicPeriod" startAt="2"/>
            </a:pP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 view) Create an OSPF area and enter the OSPF area view.</a:t>
            </a:r>
          </a:p>
        </p:txBody>
      </p:sp>
      <p:sp>
        <p:nvSpPr>
          <p:cNvPr id="16" name="矩形 15"/>
          <p:cNvSpPr/>
          <p:nvPr/>
        </p:nvSpPr>
        <p:spPr>
          <a:xfrm>
            <a:off x="1031917" y="3961959"/>
            <a:ext cx="10608699" cy="465948"/>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a:t>
            </a:r>
            <a:r>
              <a:rPr lang="en-US" sz="12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a:t>
            </a: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command creates an OSPF area and displays the OSPF area view.</a:t>
            </a:r>
          </a:p>
          <a:p>
            <a:pPr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a:t>
            </a:r>
            <a:r>
              <a:rPr lang="en-US" sz="12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area-id</a:t>
            </a: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value can be a decimal integer or in dotted decimal notation. If the value is an integer, it ranges from 0 to 4294967295.</a:t>
            </a:r>
          </a:p>
        </p:txBody>
      </p:sp>
      <p:sp>
        <p:nvSpPr>
          <p:cNvPr id="20" name="矩形 19">
            <a:extLst>
              <a:ext uri="{FF2B5EF4-FFF2-40B4-BE49-F238E27FC236}">
                <a16:creationId xmlns:a16="http://schemas.microsoft.com/office/drawing/2014/main" xmlns="" id="{7032CCA0-EF2D-41E2-AF57-88664212772D}"/>
              </a:ext>
            </a:extLst>
          </p:cNvPr>
          <p:cNvSpPr/>
          <p:nvPr/>
        </p:nvSpPr>
        <p:spPr>
          <a:xfrm>
            <a:off x="1031917" y="5092715"/>
            <a:ext cx="10608699"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600">
                <a:latin typeface="Huawei Sans" panose="020C0503030203020204" pitchFamily="34" charset="0"/>
              </a:rPr>
              <a:t>-ospf-1-area-0.0.0.0</a:t>
            </a: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b="1">
                <a:latin typeface="Huawei Sans" panose="020C0503030203020204" pitchFamily="34" charset="0"/>
              </a:rPr>
              <a:t>network </a:t>
            </a:r>
            <a:r>
              <a:rPr lang="en-US" sz="1600" i="1">
                <a:latin typeface="Huawei Sans" panose="020C0503030203020204" pitchFamily="34" charset="0"/>
              </a:rPr>
              <a:t>network-address</a:t>
            </a:r>
            <a:r>
              <a:rPr lang="en-US" sz="1600">
                <a:latin typeface="Huawei Sans" panose="020C0503030203020204" pitchFamily="34" charset="0"/>
              </a:rPr>
              <a:t> </a:t>
            </a:r>
            <a:r>
              <a:rPr lang="en-US" sz="1600" i="1">
                <a:latin typeface="Huawei Sans" panose="020C0503030203020204" pitchFamily="34" charset="0"/>
              </a:rPr>
              <a:t>wildcard-mask</a:t>
            </a:r>
            <a:r>
              <a:rPr lang="en-US" sz="1600">
                <a:latin typeface="Huawei Sans" panose="020C0503030203020204" pitchFamily="34" charset="0"/>
              </a:rPr>
              <a:t> </a:t>
            </a:r>
          </a:p>
        </p:txBody>
      </p:sp>
      <p:sp>
        <p:nvSpPr>
          <p:cNvPr id="21" name="矩形 20">
            <a:extLst>
              <a:ext uri="{FF2B5EF4-FFF2-40B4-BE49-F238E27FC236}">
                <a16:creationId xmlns:a16="http://schemas.microsoft.com/office/drawing/2014/main" xmlns="" id="{B2CB38F0-62FD-4EF0-AD75-8E1F41A2FFB2}"/>
              </a:ext>
            </a:extLst>
          </p:cNvPr>
          <p:cNvSpPr/>
          <p:nvPr/>
        </p:nvSpPr>
        <p:spPr>
          <a:xfrm>
            <a:off x="551384" y="4674438"/>
            <a:ext cx="11089232" cy="338554"/>
          </a:xfrm>
          <a:prstGeom prst="rect">
            <a:avLst/>
          </a:prstGeom>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rPr>
              <a:t>3. (OSPF area view) Specify the interface that runs OSPF.</a:t>
            </a:r>
          </a:p>
        </p:txBody>
      </p:sp>
      <p:sp>
        <p:nvSpPr>
          <p:cNvPr id="22" name="矩形 21">
            <a:extLst>
              <a:ext uri="{FF2B5EF4-FFF2-40B4-BE49-F238E27FC236}">
                <a16:creationId xmlns:a16="http://schemas.microsoft.com/office/drawing/2014/main" xmlns="" id="{98C5F439-2710-418A-8A09-4F3D11CA5ABC}"/>
              </a:ext>
            </a:extLst>
          </p:cNvPr>
          <p:cNvSpPr/>
          <p:nvPr/>
        </p:nvSpPr>
        <p:spPr>
          <a:xfrm>
            <a:off x="1031917" y="5510993"/>
            <a:ext cx="10608699" cy="668535"/>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a:t>
            </a:r>
            <a:r>
              <a:rPr lang="en-US" sz="12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network </a:t>
            </a: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command specifies the interface that runs OSPF and the area to which the interface belongs. </a:t>
            </a:r>
            <a:r>
              <a:rPr lang="en-US" sz="1200" dirty="0">
                <a:latin typeface="Huawei Sans" panose="020C0503030203020204" pitchFamily="34" charset="0"/>
              </a:rPr>
              <a:t>The </a:t>
            </a:r>
            <a:r>
              <a:rPr lang="en-US" sz="1200" i="1" dirty="0">
                <a:latin typeface="Huawei Sans" panose="020C0503030203020204" pitchFamily="34" charset="0"/>
              </a:rPr>
              <a:t>network-address </a:t>
            </a:r>
            <a:r>
              <a:rPr lang="en-US" sz="1200" dirty="0">
                <a:latin typeface="Huawei Sans" panose="020C0503030203020204" pitchFamily="34" charset="0"/>
              </a:rPr>
              <a:t>parameter specifies the network segment address of the interface. The </a:t>
            </a:r>
            <a:r>
              <a:rPr lang="en-US" sz="1200" i="1" dirty="0">
                <a:latin typeface="Huawei Sans" panose="020C0503030203020204" pitchFamily="34" charset="0"/>
              </a:rPr>
              <a:t>wildcard-mask </a:t>
            </a:r>
            <a:r>
              <a:rPr lang="en-US" sz="1200" dirty="0">
                <a:latin typeface="Huawei Sans" panose="020C0503030203020204" pitchFamily="34" charset="0"/>
              </a:rPr>
              <a:t>parameter is the wildcard of an IP address, which is equivalent to the reverse mask of the IP address (0 is converted to 1, and 1 to 0). For example, 0.0.0.255 indicates that the mask length is 24 bits.</a:t>
            </a:r>
          </a:p>
        </p:txBody>
      </p:sp>
    </p:spTree>
    <p:extLst>
      <p:ext uri="{BB962C8B-B14F-4D97-AF65-F5344CB8AC3E}">
        <p14:creationId xmlns:p14="http://schemas.microsoft.com/office/powerpoint/2010/main" val="26504970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Basic OSPF Configuration Commands (2)</a:t>
            </a:r>
            <a:endParaRPr lang="en-US">
              <a:sym typeface="Huawei Sans" panose="020C0503030203020204" pitchFamily="34" charset="0"/>
            </a:endParaRPr>
          </a:p>
        </p:txBody>
      </p:sp>
      <p:sp>
        <p:nvSpPr>
          <p:cNvPr id="10" name="矩形 9">
            <a:extLst>
              <a:ext uri="{FF2B5EF4-FFF2-40B4-BE49-F238E27FC236}">
                <a16:creationId xmlns:a16="http://schemas.microsoft.com/office/drawing/2014/main" xmlns="" id="{9E2E312E-C5FB-4E5B-B408-43506DB2A339}"/>
              </a:ext>
            </a:extLst>
          </p:cNvPr>
          <p:cNvSpPr/>
          <p:nvPr/>
        </p:nvSpPr>
        <p:spPr>
          <a:xfrm>
            <a:off x="551384" y="1364887"/>
            <a:ext cx="11089232" cy="338554"/>
          </a:xfrm>
          <a:prstGeom prst="rect">
            <a:avLst/>
          </a:prstGeom>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4. (Interface view) Set an OSPF interface cost.</a:t>
            </a:r>
          </a:p>
        </p:txBody>
      </p:sp>
      <p:sp>
        <p:nvSpPr>
          <p:cNvPr id="11" name="矩形 10">
            <a:extLst>
              <a:ext uri="{FF2B5EF4-FFF2-40B4-BE49-F238E27FC236}">
                <a16:creationId xmlns:a16="http://schemas.microsoft.com/office/drawing/2014/main" xmlns="" id="{D1EC7D28-FA1F-4776-8EF6-DB5118718D57}"/>
              </a:ext>
            </a:extLst>
          </p:cNvPr>
          <p:cNvSpPr/>
          <p:nvPr/>
        </p:nvSpPr>
        <p:spPr>
          <a:xfrm>
            <a:off x="1031917" y="2245833"/>
            <a:ext cx="10608699" cy="707886"/>
          </a:xfrm>
          <a:prstGeom prst="rect">
            <a:avLst/>
          </a:prstGeom>
        </p:spPr>
        <p:txBody>
          <a:bodyPr wrap="square">
            <a:noAutofit/>
          </a:bodyPr>
          <a:lstStyle/>
          <a:p>
            <a:pPr fontAlgn="ctr">
              <a:lnSpc>
                <a:spcPts val="2400"/>
              </a:lnSpc>
            </a:pP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a:t>
            </a:r>
            <a:r>
              <a:rPr lang="en-US"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 cost</a:t>
            </a: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command sets a cost for an OSPF interface. By default, OSPF automatically calculates the cost of an interface based on the interface bandwidth. The cost value is an integer ranging from 1 to 65535.</a:t>
            </a:r>
          </a:p>
        </p:txBody>
      </p:sp>
      <p:sp>
        <p:nvSpPr>
          <p:cNvPr id="12" name="矩形 11">
            <a:extLst>
              <a:ext uri="{FF2B5EF4-FFF2-40B4-BE49-F238E27FC236}">
                <a16:creationId xmlns:a16="http://schemas.microsoft.com/office/drawing/2014/main" xmlns="" id="{79BF6113-1227-4687-A035-97B6F3A62398}"/>
              </a:ext>
            </a:extLst>
          </p:cNvPr>
          <p:cNvSpPr/>
          <p:nvPr/>
        </p:nvSpPr>
        <p:spPr>
          <a:xfrm>
            <a:off x="1031917" y="1805360"/>
            <a:ext cx="10608699"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600">
                <a:latin typeface="Huawei Sans" panose="020C0503030203020204" pitchFamily="34" charset="0"/>
              </a:rPr>
              <a:t>-GE1/0/1</a:t>
            </a: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b="1">
                <a:latin typeface="Huawei Sans" panose="020C0503030203020204" pitchFamily="34" charset="0"/>
              </a:rPr>
              <a:t>ospf cost</a:t>
            </a:r>
            <a:r>
              <a:rPr lang="en-US" sz="1600">
                <a:latin typeface="Huawei Sans" panose="020C0503030203020204" pitchFamily="34" charset="0"/>
              </a:rPr>
              <a:t> </a:t>
            </a:r>
            <a:r>
              <a:rPr lang="en-US" sz="1600" i="1">
                <a:latin typeface="Huawei Sans" panose="020C0503030203020204" pitchFamily="34" charset="0"/>
              </a:rPr>
              <a:t>cost</a:t>
            </a:r>
          </a:p>
        </p:txBody>
      </p:sp>
      <p:sp>
        <p:nvSpPr>
          <p:cNvPr id="13" name="矩形 12">
            <a:extLst>
              <a:ext uri="{FF2B5EF4-FFF2-40B4-BE49-F238E27FC236}">
                <a16:creationId xmlns:a16="http://schemas.microsoft.com/office/drawing/2014/main" xmlns="" id="{12A5D249-F265-42A3-B9A9-0863C5E06978}"/>
              </a:ext>
            </a:extLst>
          </p:cNvPr>
          <p:cNvSpPr/>
          <p:nvPr/>
        </p:nvSpPr>
        <p:spPr>
          <a:xfrm>
            <a:off x="551384" y="3033261"/>
            <a:ext cx="11089232" cy="338554"/>
          </a:xfrm>
          <a:prstGeom prst="rect">
            <a:avLst/>
          </a:prstGeom>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5. (OSPF view) Set an OSPF bandwidth reference value.</a:t>
            </a:r>
          </a:p>
        </p:txBody>
      </p:sp>
      <p:sp>
        <p:nvSpPr>
          <p:cNvPr id="17" name="矩形 16">
            <a:extLst>
              <a:ext uri="{FF2B5EF4-FFF2-40B4-BE49-F238E27FC236}">
                <a16:creationId xmlns:a16="http://schemas.microsoft.com/office/drawing/2014/main" xmlns="" id="{1A4E4363-3F3D-49D3-812A-6A1F3B24755F}"/>
              </a:ext>
            </a:extLst>
          </p:cNvPr>
          <p:cNvSpPr/>
          <p:nvPr/>
        </p:nvSpPr>
        <p:spPr>
          <a:xfrm>
            <a:off x="1031917" y="3914207"/>
            <a:ext cx="10608699" cy="707886"/>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bandwidth-reference</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command sets a bandwidth reference value that is used to calculate interface costs. The value ranges from 1 </a:t>
            </a:r>
            <a:r>
              <a:rPr 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2147483648, </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 Mbit/s. The default value is 100 Mbit/s.</a:t>
            </a:r>
          </a:p>
        </p:txBody>
      </p:sp>
      <p:sp>
        <p:nvSpPr>
          <p:cNvPr id="18" name="矩形 17">
            <a:extLst>
              <a:ext uri="{FF2B5EF4-FFF2-40B4-BE49-F238E27FC236}">
                <a16:creationId xmlns:a16="http://schemas.microsoft.com/office/drawing/2014/main" xmlns="" id="{8C9784D6-637F-4656-85E8-FBF6D1EDCCDF}"/>
              </a:ext>
            </a:extLst>
          </p:cNvPr>
          <p:cNvSpPr/>
          <p:nvPr/>
        </p:nvSpPr>
        <p:spPr>
          <a:xfrm>
            <a:off x="1031917" y="3473734"/>
            <a:ext cx="10608699" cy="338554"/>
          </a:xfrm>
          <a:prstGeom prst="rect">
            <a:avLst/>
          </a:prstGeom>
          <a:solidFill>
            <a:srgbClr val="F4FBFE"/>
          </a:solidFill>
          <a:ln>
            <a:solidFill>
              <a:srgbClr val="99DFF9"/>
            </a:solidFill>
          </a:ln>
        </p:spPr>
        <p:txBody>
          <a:bodyPr wrap="square">
            <a:noAutofit/>
          </a:bodyPr>
          <a:lstStyle/>
          <a:p>
            <a:pPr fontAlgn="ct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sz="1600" dirty="0">
                <a:latin typeface="Huawei Sans" panose="020C0503030203020204" pitchFamily="34" charset="0"/>
              </a:rPr>
              <a:t>-ospf-1</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b="1" dirty="0">
                <a:latin typeface="Huawei Sans" panose="020C0503030203020204" pitchFamily="34" charset="0"/>
              </a:rPr>
              <a:t>bandwidth-reference </a:t>
            </a:r>
            <a:r>
              <a:rPr lang="en-US" sz="1600" i="1" dirty="0">
                <a:latin typeface="Huawei Sans" panose="020C0503030203020204" pitchFamily="34" charset="0"/>
              </a:rPr>
              <a:t>value</a:t>
            </a:r>
          </a:p>
        </p:txBody>
      </p:sp>
      <p:sp>
        <p:nvSpPr>
          <p:cNvPr id="19" name="矩形 18">
            <a:extLst>
              <a:ext uri="{FF2B5EF4-FFF2-40B4-BE49-F238E27FC236}">
                <a16:creationId xmlns:a16="http://schemas.microsoft.com/office/drawing/2014/main" xmlns="" id="{0044D4B8-26C1-429B-9A3A-918C369AE7A9}"/>
              </a:ext>
            </a:extLst>
          </p:cNvPr>
          <p:cNvSpPr/>
          <p:nvPr/>
        </p:nvSpPr>
        <p:spPr>
          <a:xfrm>
            <a:off x="1031917" y="5142108"/>
            <a:ext cx="10608699" cy="338554"/>
          </a:xfrm>
          <a:prstGeom prst="rect">
            <a:avLst/>
          </a:prstGeom>
          <a:solidFill>
            <a:srgbClr val="F4FBFE"/>
          </a:solidFill>
          <a:ln>
            <a:solidFill>
              <a:srgbClr val="99DFF9"/>
            </a:solidFill>
          </a:ln>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Courier New" panose="02070309020205020404" pitchFamily="49" charset="0"/>
              </a:rPr>
              <a:t>[Huawei-GigabitEthernet0/0/0] </a:t>
            </a:r>
            <a:r>
              <a:rPr lang="en-US" sz="1600" b="1">
                <a:latin typeface="Huawei Sans" panose="020C0503030203020204" pitchFamily="34" charset="0"/>
                <a:ea typeface="方正兰亭黑简体" panose="02000000000000000000" pitchFamily="2" charset="-122"/>
                <a:cs typeface="Courier New" panose="02070309020205020404" pitchFamily="49" charset="0"/>
              </a:rPr>
              <a:t>ospf dr-priority </a:t>
            </a:r>
            <a:r>
              <a:rPr lang="en-US" sz="1600" i="1">
                <a:latin typeface="Huawei Sans" panose="020C0503030203020204" pitchFamily="34" charset="0"/>
                <a:ea typeface="方正兰亭黑简体" panose="02000000000000000000" pitchFamily="2" charset="-122"/>
                <a:cs typeface="Courier New" panose="02070309020205020404" pitchFamily="49" charset="0"/>
              </a:rPr>
              <a:t>priority</a:t>
            </a:r>
          </a:p>
        </p:txBody>
      </p:sp>
      <p:sp>
        <p:nvSpPr>
          <p:cNvPr id="20" name="矩形 19">
            <a:extLst>
              <a:ext uri="{FF2B5EF4-FFF2-40B4-BE49-F238E27FC236}">
                <a16:creationId xmlns:a16="http://schemas.microsoft.com/office/drawing/2014/main" xmlns="" id="{DB409D57-9696-4BAC-9273-F3699F8C99B5}"/>
              </a:ext>
            </a:extLst>
          </p:cNvPr>
          <p:cNvSpPr/>
          <p:nvPr/>
        </p:nvSpPr>
        <p:spPr>
          <a:xfrm>
            <a:off x="551384" y="4701635"/>
            <a:ext cx="11089232" cy="338554"/>
          </a:xfrm>
          <a:prstGeom prst="rect">
            <a:avLst/>
          </a:prstGeom>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rPr>
              <a:t>6. (Interface view) Set the priority of an interface for DR election.</a:t>
            </a:r>
          </a:p>
        </p:txBody>
      </p:sp>
      <p:sp>
        <p:nvSpPr>
          <p:cNvPr id="21" name="矩形 20">
            <a:extLst>
              <a:ext uri="{FF2B5EF4-FFF2-40B4-BE49-F238E27FC236}">
                <a16:creationId xmlns:a16="http://schemas.microsoft.com/office/drawing/2014/main" xmlns="" id="{675D68E4-C944-48B0-A52A-5ED5C727FA53}"/>
              </a:ext>
            </a:extLst>
          </p:cNvPr>
          <p:cNvSpPr/>
          <p:nvPr/>
        </p:nvSpPr>
        <p:spPr>
          <a:xfrm>
            <a:off x="1031917" y="5582584"/>
            <a:ext cx="10608699" cy="787426"/>
          </a:xfrm>
          <a:prstGeom prst="rect">
            <a:avLst/>
          </a:prstGeom>
        </p:spPr>
        <p:txBody>
          <a:bodyPr wrap="square">
            <a:noAutofit/>
          </a:bodyPr>
          <a:lstStyle/>
          <a:p>
            <a:pPr fontAlgn="ctr">
              <a:lnSpc>
                <a:spcPts val="2400"/>
              </a:lnSpc>
            </a:pP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The </a:t>
            </a:r>
            <a:r>
              <a:rPr lang="en-US"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sz="1600" b="1" dirty="0" err="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a:t>
            </a:r>
            <a:r>
              <a:rPr lang="en-US"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r>
              <a:rPr 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command sets a priority for an interface that participates in DR election. A larger value indicates a higher priority. The value ranges from 0 to 255.</a:t>
            </a:r>
          </a:p>
          <a:p>
            <a:pPr fontAlgn="ctr">
              <a:lnSpc>
                <a:spcPts val="2400"/>
              </a:lnSpc>
            </a:pP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2861713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圆角 39">
            <a:extLst>
              <a:ext uri="{FF2B5EF4-FFF2-40B4-BE49-F238E27FC236}">
                <a16:creationId xmlns:a16="http://schemas.microsoft.com/office/drawing/2014/main" xmlns="" id="{BD0DBAEE-4368-4E5B-BA2B-3B3545BCE8C6}"/>
              </a:ext>
            </a:extLst>
          </p:cNvPr>
          <p:cNvSpPr/>
          <p:nvPr/>
        </p:nvSpPr>
        <p:spPr>
          <a:xfrm>
            <a:off x="5887001" y="322424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 name="矩形: 圆角 11">
            <a:extLst>
              <a:ext uri="{FF2B5EF4-FFF2-40B4-BE49-F238E27FC236}">
                <a16:creationId xmlns:a16="http://schemas.microsoft.com/office/drawing/2014/main" xmlns="" id="{020FF468-8D6D-421F-A352-22FDEFE41F8E}"/>
              </a:ext>
            </a:extLst>
          </p:cNvPr>
          <p:cNvSpPr/>
          <p:nvPr/>
        </p:nvSpPr>
        <p:spPr>
          <a:xfrm>
            <a:off x="1235860" y="322424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a:extLst>
              <a:ext uri="{FF2B5EF4-FFF2-40B4-BE49-F238E27FC236}">
                <a16:creationId xmlns:a16="http://schemas.microsoft.com/office/drawing/2014/main" xmlns="" id="{9F3C448F-79A6-476A-8936-0348F75B94FE}"/>
              </a:ext>
            </a:extLst>
          </p:cNvPr>
          <p:cNvSpPr>
            <a:spLocks noGrp="1"/>
          </p:cNvSpPr>
          <p:nvPr>
            <p:ph type="title"/>
          </p:nvPr>
        </p:nvSpPr>
        <p:spPr/>
        <p:txBody>
          <a:bodyPr/>
          <a:lstStyle/>
          <a:p>
            <a:r>
              <a:rPr lang="en-US" smtClean="0"/>
              <a:t>OSPF Configuration Example</a:t>
            </a:r>
            <a:endParaRPr lang="en-US"/>
          </a:p>
        </p:txBody>
      </p:sp>
      <p:sp>
        <p:nvSpPr>
          <p:cNvPr id="3" name="文本框 2">
            <a:extLst>
              <a:ext uri="{FF2B5EF4-FFF2-40B4-BE49-F238E27FC236}">
                <a16:creationId xmlns:a16="http://schemas.microsoft.com/office/drawing/2014/main" xmlns="" id="{767F6EBA-62CA-492A-AF99-430D08060BB6}"/>
              </a:ext>
            </a:extLst>
          </p:cNvPr>
          <p:cNvSpPr txBox="1"/>
          <p:nvPr/>
        </p:nvSpPr>
        <p:spPr>
          <a:xfrm>
            <a:off x="474104" y="1245513"/>
            <a:ext cx="11271809" cy="1261183"/>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fontAlgn="auto">
              <a:lnSpc>
                <a:spcPct val="140000"/>
              </a:lnSpc>
              <a:spcBef>
                <a:spcPts val="792"/>
              </a:spcBef>
              <a:buClrTx/>
              <a:buFont typeface="Arial" panose="020B0604020202020204" pitchFamily="34" charset="0"/>
              <a:buChar char="•"/>
              <a:defRPr sz="2199">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pPr marL="0" indent="0" fontAlgn="ctr">
              <a:buNone/>
            </a:pPr>
            <a:r>
              <a:rPr lang="en-US" sz="1800" dirty="0">
                <a:latin typeface="Huawei Sans" panose="020C0503030203020204" pitchFamily="34" charset="0"/>
              </a:rPr>
              <a:t>Description:</a:t>
            </a:r>
          </a:p>
          <a:p>
            <a:pPr fontAlgn="ctr"/>
            <a:r>
              <a:rPr lang="en-US" sz="1800" dirty="0">
                <a:latin typeface="Huawei Sans" panose="020C0503030203020204" pitchFamily="34" charset="0"/>
              </a:rPr>
              <a:t>There are three routers, R1, R2, and R3. R1 and </a:t>
            </a:r>
            <a:r>
              <a:rPr lang="en-US" sz="1800" dirty="0" smtClean="0">
                <a:latin typeface="Huawei Sans" panose="020C0503030203020204" pitchFamily="34" charset="0"/>
              </a:rPr>
              <a:t>R</a:t>
            </a:r>
            <a:r>
              <a:rPr lang="en-US" altLang="zh-CN" sz="1800" dirty="0" smtClean="0">
                <a:latin typeface="Huawei Sans" panose="020C0503030203020204" pitchFamily="34" charset="0"/>
              </a:rPr>
              <a:t>3</a:t>
            </a:r>
            <a:r>
              <a:rPr lang="en-US" sz="1800" dirty="0" smtClean="0">
                <a:latin typeface="Huawei Sans" panose="020C0503030203020204" pitchFamily="34" charset="0"/>
              </a:rPr>
              <a:t> </a:t>
            </a:r>
            <a:r>
              <a:rPr lang="en-US" sz="1800" dirty="0">
                <a:latin typeface="Huawei Sans" panose="020C0503030203020204" pitchFamily="34" charset="0"/>
              </a:rPr>
              <a:t>are connected to networks 1.1.1.1/32 and 3.3.3.3/32 (simulated by Loopback 0), respectively. OSPF needs to be used to implement interworking between the two networks. Detailed topology was as follows:</a:t>
            </a:r>
          </a:p>
        </p:txBody>
      </p:sp>
      <p:pic>
        <p:nvPicPr>
          <p:cNvPr id="4" name="图片 3">
            <a:extLst>
              <a:ext uri="{FF2B5EF4-FFF2-40B4-BE49-F238E27FC236}">
                <a16:creationId xmlns:a16="http://schemas.microsoft.com/office/drawing/2014/main" xmlns="" id="{A3202908-6EBD-428E-8DB5-2CF058D6EE1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11845" y="3729700"/>
            <a:ext cx="540000" cy="442800"/>
          </a:xfrm>
          <a:prstGeom prst="rect">
            <a:avLst/>
          </a:prstGeom>
        </p:spPr>
      </p:pic>
      <p:cxnSp>
        <p:nvCxnSpPr>
          <p:cNvPr id="5" name="直接连接符 4">
            <a:extLst>
              <a:ext uri="{FF2B5EF4-FFF2-40B4-BE49-F238E27FC236}">
                <a16:creationId xmlns:a16="http://schemas.microsoft.com/office/drawing/2014/main" xmlns="" id="{8F65EB47-F6B1-4042-872E-8D9B0C27EF9B}"/>
              </a:ext>
            </a:extLst>
          </p:cNvPr>
          <p:cNvCxnSpPr>
            <a:cxnSpLocks/>
            <a:stCxn id="4" idx="3"/>
            <a:endCxn id="8" idx="1"/>
          </p:cNvCxnSpPr>
          <p:nvPr/>
        </p:nvCxnSpPr>
        <p:spPr>
          <a:xfrm>
            <a:off x="3151845" y="395110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xmlns="" id="{54BC5586-C7DF-41C2-9AD1-E764B902DDE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0670" y="3729700"/>
            <a:ext cx="540000" cy="442800"/>
          </a:xfrm>
          <a:prstGeom prst="rect">
            <a:avLst/>
          </a:prstGeom>
        </p:spPr>
      </p:pic>
      <p:pic>
        <p:nvPicPr>
          <p:cNvPr id="11" name="图片 10">
            <a:extLst>
              <a:ext uri="{FF2B5EF4-FFF2-40B4-BE49-F238E27FC236}">
                <a16:creationId xmlns:a16="http://schemas.microsoft.com/office/drawing/2014/main" xmlns="" id="{C3392CB9-31B2-4A72-8A2D-CC78DC2BBB8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69050" y="3729700"/>
            <a:ext cx="540000" cy="442800"/>
          </a:xfrm>
          <a:prstGeom prst="rect">
            <a:avLst/>
          </a:prstGeom>
        </p:spPr>
      </p:pic>
      <p:sp>
        <p:nvSpPr>
          <p:cNvPr id="13" name="文本框 12">
            <a:extLst>
              <a:ext uri="{FF2B5EF4-FFF2-40B4-BE49-F238E27FC236}">
                <a16:creationId xmlns:a16="http://schemas.microsoft.com/office/drawing/2014/main" xmlns="" id="{5ECB4467-1395-4851-B051-E5E89D345A82}"/>
              </a:ext>
            </a:extLst>
          </p:cNvPr>
          <p:cNvSpPr txBox="1"/>
          <p:nvPr/>
        </p:nvSpPr>
        <p:spPr>
          <a:xfrm>
            <a:off x="5527106" y="4195595"/>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14" name="文本框 13">
            <a:extLst>
              <a:ext uri="{FF2B5EF4-FFF2-40B4-BE49-F238E27FC236}">
                <a16:creationId xmlns:a16="http://schemas.microsoft.com/office/drawing/2014/main" xmlns="" id="{0B720136-0E34-4940-9883-96EF445A454D}"/>
              </a:ext>
            </a:extLst>
          </p:cNvPr>
          <p:cNvSpPr txBox="1"/>
          <p:nvPr/>
        </p:nvSpPr>
        <p:spPr>
          <a:xfrm>
            <a:off x="2640873" y="4195595"/>
            <a:ext cx="705466"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15" name="文本框 14">
            <a:extLst>
              <a:ext uri="{FF2B5EF4-FFF2-40B4-BE49-F238E27FC236}">
                <a16:creationId xmlns:a16="http://schemas.microsoft.com/office/drawing/2014/main" xmlns="" id="{5D99F2C7-1570-4739-82C7-8C1D1EFBA88A}"/>
              </a:ext>
            </a:extLst>
          </p:cNvPr>
          <p:cNvSpPr txBox="1"/>
          <p:nvPr/>
        </p:nvSpPr>
        <p:spPr>
          <a:xfrm>
            <a:off x="8337570" y="4195595"/>
            <a:ext cx="705466"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grpSp>
        <p:nvGrpSpPr>
          <p:cNvPr id="16" name="组合 15">
            <a:extLst>
              <a:ext uri="{FF2B5EF4-FFF2-40B4-BE49-F238E27FC236}">
                <a16:creationId xmlns:a16="http://schemas.microsoft.com/office/drawing/2014/main" xmlns="" id="{420588AD-3C41-4C0C-BF2A-45F27553A2CC}"/>
              </a:ext>
            </a:extLst>
          </p:cNvPr>
          <p:cNvGrpSpPr/>
          <p:nvPr/>
        </p:nvGrpSpPr>
        <p:grpSpPr>
          <a:xfrm>
            <a:off x="3078162" y="3977780"/>
            <a:ext cx="1903174" cy="567904"/>
            <a:chOff x="2134861" y="4974560"/>
            <a:chExt cx="1903174" cy="567904"/>
          </a:xfrm>
        </p:grpSpPr>
        <p:sp>
          <p:nvSpPr>
            <p:cNvPr id="17" name="文本框 16">
              <a:extLst>
                <a:ext uri="{FF2B5EF4-FFF2-40B4-BE49-F238E27FC236}">
                  <a16:creationId xmlns:a16="http://schemas.microsoft.com/office/drawing/2014/main" xmlns="" id="{C888524F-F93D-4BD3-A9C2-22F46873D9E7}"/>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10.1.12.1/30</a:t>
              </a:r>
            </a:p>
          </p:txBody>
        </p:sp>
        <p:sp>
          <p:nvSpPr>
            <p:cNvPr id="18" name="文本框 17">
              <a:extLst>
                <a:ext uri="{FF2B5EF4-FFF2-40B4-BE49-F238E27FC236}">
                  <a16:creationId xmlns:a16="http://schemas.microsoft.com/office/drawing/2014/main" xmlns="" id="{928E9C7D-14FA-47A5-B298-6D1DA5CCB1F8}"/>
                </a:ext>
              </a:extLst>
            </p:cNvPr>
            <p:cNvSpPr txBox="1"/>
            <p:nvPr/>
          </p:nvSpPr>
          <p:spPr>
            <a:xfrm>
              <a:off x="2158432"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GE0/0/0</a:t>
              </a:r>
            </a:p>
          </p:txBody>
        </p:sp>
      </p:grpSp>
      <p:grpSp>
        <p:nvGrpSpPr>
          <p:cNvPr id="20" name="组合 19">
            <a:extLst>
              <a:ext uri="{FF2B5EF4-FFF2-40B4-BE49-F238E27FC236}">
                <a16:creationId xmlns:a16="http://schemas.microsoft.com/office/drawing/2014/main" xmlns="" id="{B9B23CD2-1611-4EE0-B4E3-76C20931A760}"/>
              </a:ext>
            </a:extLst>
          </p:cNvPr>
          <p:cNvGrpSpPr/>
          <p:nvPr/>
        </p:nvGrpSpPr>
        <p:grpSpPr>
          <a:xfrm>
            <a:off x="4370661" y="3977780"/>
            <a:ext cx="1903174" cy="567904"/>
            <a:chOff x="2134861" y="4974560"/>
            <a:chExt cx="1903174" cy="567904"/>
          </a:xfrm>
        </p:grpSpPr>
        <p:sp>
          <p:nvSpPr>
            <p:cNvPr id="21" name="文本框 20">
              <a:extLst>
                <a:ext uri="{FF2B5EF4-FFF2-40B4-BE49-F238E27FC236}">
                  <a16:creationId xmlns:a16="http://schemas.microsoft.com/office/drawing/2014/main" xmlns="" id="{96178351-4591-4120-B5AC-EEBAEC4C8460}"/>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10.1.12.2/30</a:t>
              </a:r>
            </a:p>
          </p:txBody>
        </p:sp>
        <p:sp>
          <p:nvSpPr>
            <p:cNvPr id="22" name="文本框 21">
              <a:extLst>
                <a:ext uri="{FF2B5EF4-FFF2-40B4-BE49-F238E27FC236}">
                  <a16:creationId xmlns:a16="http://schemas.microsoft.com/office/drawing/2014/main" xmlns="" id="{10C693E1-CEC8-4A99-A2CE-64F2DAA7D043}"/>
                </a:ext>
              </a:extLst>
            </p:cNvPr>
            <p:cNvSpPr txBox="1"/>
            <p:nvPr/>
          </p:nvSpPr>
          <p:spPr>
            <a:xfrm>
              <a:off x="2412432"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GE0/0/0</a:t>
              </a:r>
            </a:p>
          </p:txBody>
        </p:sp>
      </p:grpSp>
      <p:grpSp>
        <p:nvGrpSpPr>
          <p:cNvPr id="23" name="组合 22">
            <a:extLst>
              <a:ext uri="{FF2B5EF4-FFF2-40B4-BE49-F238E27FC236}">
                <a16:creationId xmlns:a16="http://schemas.microsoft.com/office/drawing/2014/main" xmlns="" id="{DFBFF2A5-90B7-4FCB-8B42-4BEE65A3238E}"/>
              </a:ext>
            </a:extLst>
          </p:cNvPr>
          <p:cNvGrpSpPr/>
          <p:nvPr/>
        </p:nvGrpSpPr>
        <p:grpSpPr>
          <a:xfrm>
            <a:off x="5976612" y="3977780"/>
            <a:ext cx="1903174" cy="567904"/>
            <a:chOff x="2134861" y="4974560"/>
            <a:chExt cx="1903174" cy="567904"/>
          </a:xfrm>
        </p:grpSpPr>
        <p:sp>
          <p:nvSpPr>
            <p:cNvPr id="24" name="文本框 23">
              <a:extLst>
                <a:ext uri="{FF2B5EF4-FFF2-40B4-BE49-F238E27FC236}">
                  <a16:creationId xmlns:a16="http://schemas.microsoft.com/office/drawing/2014/main" xmlns="" id="{9DAE9D00-AC81-424C-A7D2-978B5CFD57D9}"/>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10.1.23.1/30</a:t>
              </a:r>
            </a:p>
          </p:txBody>
        </p:sp>
        <p:sp>
          <p:nvSpPr>
            <p:cNvPr id="25" name="文本框 24">
              <a:extLst>
                <a:ext uri="{FF2B5EF4-FFF2-40B4-BE49-F238E27FC236}">
                  <a16:creationId xmlns:a16="http://schemas.microsoft.com/office/drawing/2014/main" xmlns="" id="{249AF9D9-8CDB-4BDA-A4F5-240D20356E2C}"/>
                </a:ext>
              </a:extLst>
            </p:cNvPr>
            <p:cNvSpPr txBox="1"/>
            <p:nvPr/>
          </p:nvSpPr>
          <p:spPr>
            <a:xfrm>
              <a:off x="2158432"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GE0/0/1</a:t>
              </a:r>
            </a:p>
          </p:txBody>
        </p:sp>
      </p:grpSp>
      <p:grpSp>
        <p:nvGrpSpPr>
          <p:cNvPr id="36" name="组合 35">
            <a:extLst>
              <a:ext uri="{FF2B5EF4-FFF2-40B4-BE49-F238E27FC236}">
                <a16:creationId xmlns:a16="http://schemas.microsoft.com/office/drawing/2014/main" xmlns="" id="{587CE8A4-7DAB-4679-B3C9-9894AFAE779F}"/>
              </a:ext>
            </a:extLst>
          </p:cNvPr>
          <p:cNvGrpSpPr/>
          <p:nvPr/>
        </p:nvGrpSpPr>
        <p:grpSpPr>
          <a:xfrm>
            <a:off x="7200488" y="3977780"/>
            <a:ext cx="1903174" cy="567904"/>
            <a:chOff x="2134861" y="4974560"/>
            <a:chExt cx="1903174" cy="567904"/>
          </a:xfrm>
        </p:grpSpPr>
        <p:sp>
          <p:nvSpPr>
            <p:cNvPr id="37" name="文本框 36">
              <a:extLst>
                <a:ext uri="{FF2B5EF4-FFF2-40B4-BE49-F238E27FC236}">
                  <a16:creationId xmlns:a16="http://schemas.microsoft.com/office/drawing/2014/main" xmlns="" id="{B23F0442-517C-4396-8368-C3D4007554A3}"/>
                </a:ext>
              </a:extLst>
            </p:cNvPr>
            <p:cNvSpPr txBox="1"/>
            <p:nvPr/>
          </p:nvSpPr>
          <p:spPr>
            <a:xfrm>
              <a:off x="2134861" y="5234687"/>
              <a:ext cx="1903174" cy="307777"/>
            </a:xfrm>
            <a:prstGeom prst="rect">
              <a:avLst/>
            </a:prstGeom>
            <a:noFill/>
          </p:spPr>
          <p:txBody>
            <a:bodyPr wrap="square" rtlCol="0">
              <a:noAutofit/>
            </a:bodyPr>
            <a:lstStyle/>
            <a:p>
              <a:pPr fontAlgn="ctr"/>
              <a:r>
                <a:rPr lang="en-US" sz="1400">
                  <a:latin typeface="Huawei Sans" panose="020C0503030203020204" pitchFamily="34" charset="0"/>
                </a:rPr>
                <a:t>10.1.23.2/30</a:t>
              </a:r>
            </a:p>
          </p:txBody>
        </p:sp>
        <p:sp>
          <p:nvSpPr>
            <p:cNvPr id="38" name="文本框 37">
              <a:extLst>
                <a:ext uri="{FF2B5EF4-FFF2-40B4-BE49-F238E27FC236}">
                  <a16:creationId xmlns:a16="http://schemas.microsoft.com/office/drawing/2014/main" xmlns="" id="{92D753B9-B595-43AE-9AF8-C4E5C46ABFE6}"/>
                </a:ext>
              </a:extLst>
            </p:cNvPr>
            <p:cNvSpPr txBox="1"/>
            <p:nvPr/>
          </p:nvSpPr>
          <p:spPr>
            <a:xfrm>
              <a:off x="2412432" y="4974560"/>
              <a:ext cx="1057993" cy="307777"/>
            </a:xfrm>
            <a:prstGeom prst="rect">
              <a:avLst/>
            </a:prstGeom>
            <a:noFill/>
          </p:spPr>
          <p:txBody>
            <a:bodyPr wrap="square" rtlCol="0">
              <a:noAutofit/>
            </a:bodyPr>
            <a:lstStyle/>
            <a:p>
              <a:pPr fontAlgn="ctr"/>
              <a:r>
                <a:rPr lang="en-US" sz="1400" dirty="0">
                  <a:latin typeface="Huawei Sans" panose="020C0503030203020204" pitchFamily="34" charset="0"/>
                </a:rPr>
                <a:t>GE0/0/1</a:t>
              </a:r>
            </a:p>
          </p:txBody>
        </p:sp>
      </p:grpSp>
      <p:sp>
        <p:nvSpPr>
          <p:cNvPr id="39" name="文本框 38">
            <a:extLst>
              <a:ext uri="{FF2B5EF4-FFF2-40B4-BE49-F238E27FC236}">
                <a16:creationId xmlns:a16="http://schemas.microsoft.com/office/drawing/2014/main" xmlns="" id="{191D9293-ABB0-4145-B049-4624A1641D9A}"/>
              </a:ext>
            </a:extLst>
          </p:cNvPr>
          <p:cNvSpPr txBox="1"/>
          <p:nvPr/>
        </p:nvSpPr>
        <p:spPr>
          <a:xfrm>
            <a:off x="3496704" y="3310087"/>
            <a:ext cx="798617" cy="338554"/>
          </a:xfrm>
          <a:prstGeom prst="rect">
            <a:avLst/>
          </a:prstGeom>
          <a:noFill/>
        </p:spPr>
        <p:txBody>
          <a:bodyPr wrap="square" rtlCol="0">
            <a:noAutofit/>
          </a:bodyPr>
          <a:lstStyle/>
          <a:p>
            <a:pPr fontAlgn="ctr"/>
            <a:r>
              <a:rPr lang="en-US" sz="1600" dirty="0">
                <a:latin typeface="Huawei Sans" panose="020C0503030203020204" pitchFamily="34" charset="0"/>
              </a:rPr>
              <a:t>Area 0</a:t>
            </a:r>
          </a:p>
        </p:txBody>
      </p:sp>
      <p:sp>
        <p:nvSpPr>
          <p:cNvPr id="41" name="文本框 40">
            <a:extLst>
              <a:ext uri="{FF2B5EF4-FFF2-40B4-BE49-F238E27FC236}">
                <a16:creationId xmlns:a16="http://schemas.microsoft.com/office/drawing/2014/main" xmlns="" id="{B27E1F1A-51CB-466C-A8A1-C243AC656445}"/>
              </a:ext>
            </a:extLst>
          </p:cNvPr>
          <p:cNvSpPr txBox="1"/>
          <p:nvPr/>
        </p:nvSpPr>
        <p:spPr>
          <a:xfrm>
            <a:off x="6955309" y="3310087"/>
            <a:ext cx="798617" cy="338554"/>
          </a:xfrm>
          <a:prstGeom prst="rect">
            <a:avLst/>
          </a:prstGeom>
          <a:noFill/>
        </p:spPr>
        <p:txBody>
          <a:bodyPr wrap="square" rtlCol="0">
            <a:noAutofit/>
          </a:bodyPr>
          <a:lstStyle/>
          <a:p>
            <a:pPr fontAlgn="ctr"/>
            <a:r>
              <a:rPr lang="en-US" sz="1600">
                <a:latin typeface="Huawei Sans" panose="020C0503030203020204" pitchFamily="34" charset="0"/>
              </a:rPr>
              <a:t>Area 1</a:t>
            </a:r>
          </a:p>
        </p:txBody>
      </p:sp>
      <p:cxnSp>
        <p:nvCxnSpPr>
          <p:cNvPr id="42" name="直接连接符 41">
            <a:extLst>
              <a:ext uri="{FF2B5EF4-FFF2-40B4-BE49-F238E27FC236}">
                <a16:creationId xmlns:a16="http://schemas.microsoft.com/office/drawing/2014/main" xmlns="" id="{C7E15D23-BBAC-4DCF-9A4F-58F82583315D}"/>
              </a:ext>
            </a:extLst>
          </p:cNvPr>
          <p:cNvCxnSpPr>
            <a:cxnSpLocks/>
            <a:stCxn id="8" idx="3"/>
          </p:cNvCxnSpPr>
          <p:nvPr/>
        </p:nvCxnSpPr>
        <p:spPr>
          <a:xfrm>
            <a:off x="8810670" y="395110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xmlns="" id="{9CE2CD3A-71D7-4180-9557-1A7BCA8A6E9B}"/>
              </a:ext>
            </a:extLst>
          </p:cNvPr>
          <p:cNvCxnSpPr>
            <a:cxnSpLocks/>
          </p:cNvCxnSpPr>
          <p:nvPr/>
        </p:nvCxnSpPr>
        <p:spPr>
          <a:xfrm flipV="1">
            <a:off x="9096603" y="389601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xmlns="" id="{A1E2F98E-F33B-4EDB-93F0-3C603808A4D7}"/>
              </a:ext>
            </a:extLst>
          </p:cNvPr>
          <p:cNvGrpSpPr/>
          <p:nvPr/>
        </p:nvGrpSpPr>
        <p:grpSpPr>
          <a:xfrm rot="10800000">
            <a:off x="2333670" y="3896019"/>
            <a:ext cx="285933" cy="121756"/>
            <a:chOff x="2143170" y="3381669"/>
            <a:chExt cx="285933" cy="121756"/>
          </a:xfrm>
        </p:grpSpPr>
        <p:cxnSp>
          <p:nvCxnSpPr>
            <p:cNvPr id="48" name="直接连接符 47">
              <a:extLst>
                <a:ext uri="{FF2B5EF4-FFF2-40B4-BE49-F238E27FC236}">
                  <a16:creationId xmlns:a16="http://schemas.microsoft.com/office/drawing/2014/main" xmlns="" id="{2FD933A2-4F23-45FB-AFE8-32A9EE440FD6}"/>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F7575B03-F940-4713-A1DE-721E518E36E6}"/>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xmlns="" id="{1A391F72-BBA0-4B6E-BF33-E8A935A4688E}"/>
              </a:ext>
            </a:extLst>
          </p:cNvPr>
          <p:cNvSpPr txBox="1"/>
          <p:nvPr/>
        </p:nvSpPr>
        <p:spPr>
          <a:xfrm>
            <a:off x="1261260" y="3781823"/>
            <a:ext cx="1099981" cy="338554"/>
          </a:xfrm>
          <a:prstGeom prst="rect">
            <a:avLst/>
          </a:prstGeom>
          <a:noFill/>
        </p:spPr>
        <p:txBody>
          <a:bodyPr wrap="square" rtlCol="0">
            <a:noAutofit/>
          </a:bodyPr>
          <a:lstStyle/>
          <a:p>
            <a:pPr fontAlgn="ctr"/>
            <a:r>
              <a:rPr lang="en-US" sz="1600">
                <a:latin typeface="Huawei Sans" panose="020C0503030203020204" pitchFamily="34" charset="0"/>
              </a:rPr>
              <a:t>1.1.1.1/32</a:t>
            </a:r>
          </a:p>
        </p:txBody>
      </p:sp>
      <p:sp>
        <p:nvSpPr>
          <p:cNvPr id="52" name="文本框 51">
            <a:extLst>
              <a:ext uri="{FF2B5EF4-FFF2-40B4-BE49-F238E27FC236}">
                <a16:creationId xmlns:a16="http://schemas.microsoft.com/office/drawing/2014/main" xmlns="" id="{0BE4CAF5-4C54-4577-85B5-379FBBD8B788}"/>
              </a:ext>
            </a:extLst>
          </p:cNvPr>
          <p:cNvSpPr txBox="1"/>
          <p:nvPr/>
        </p:nvSpPr>
        <p:spPr>
          <a:xfrm>
            <a:off x="9087863" y="3781823"/>
            <a:ext cx="1099981" cy="338554"/>
          </a:xfrm>
          <a:prstGeom prst="rect">
            <a:avLst/>
          </a:prstGeom>
          <a:noFill/>
        </p:spPr>
        <p:txBody>
          <a:bodyPr wrap="square" rtlCol="0">
            <a:noAutofit/>
          </a:bodyPr>
          <a:lstStyle/>
          <a:p>
            <a:pPr fontAlgn="ctr"/>
            <a:r>
              <a:rPr lang="en-US" sz="1600">
                <a:latin typeface="Huawei Sans" panose="020C0503030203020204" pitchFamily="34" charset="0"/>
              </a:rPr>
              <a:t>3.3.3.3/32</a:t>
            </a:r>
          </a:p>
        </p:txBody>
      </p:sp>
      <p:sp>
        <p:nvSpPr>
          <p:cNvPr id="53" name="内容占位符 2">
            <a:extLst>
              <a:ext uri="{FF2B5EF4-FFF2-40B4-BE49-F238E27FC236}">
                <a16:creationId xmlns:a16="http://schemas.microsoft.com/office/drawing/2014/main" xmlns="" id="{4906CC3C-CCBE-4B55-9DDC-EF6AF613FADD}"/>
              </a:ext>
            </a:extLst>
          </p:cNvPr>
          <p:cNvSpPr txBox="1">
            <a:spLocks/>
          </p:cNvSpPr>
          <p:nvPr/>
        </p:nvSpPr>
        <p:spPr>
          <a:xfrm>
            <a:off x="531636" y="5482753"/>
            <a:ext cx="9926814" cy="454677"/>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600" dirty="0">
                <a:latin typeface="Huawei Sans" panose="020C0503030203020204" pitchFamily="34" charset="0"/>
              </a:rPr>
              <a:t>The configuration process consists of three steps: configuring device interfaces, configuring OSPF, and verifying the result.</a:t>
            </a:r>
          </a:p>
        </p:txBody>
      </p:sp>
      <p:sp>
        <p:nvSpPr>
          <p:cNvPr id="55" name="圆角矩形 12">
            <a:extLst>
              <a:ext uri="{FF2B5EF4-FFF2-40B4-BE49-F238E27FC236}">
                <a16:creationId xmlns:a16="http://schemas.microsoft.com/office/drawing/2014/main" xmlns="" id="{CE7E7818-B8BB-45C6-89D3-4164FC8EF030}"/>
              </a:ext>
            </a:extLst>
          </p:cNvPr>
          <p:cNvSpPr/>
          <p:nvPr/>
        </p:nvSpPr>
        <p:spPr>
          <a:xfrm>
            <a:off x="3073125" y="4957997"/>
            <a:ext cx="1731840" cy="459331"/>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Configure interfaces.</a:t>
            </a:r>
          </a:p>
        </p:txBody>
      </p:sp>
      <p:sp>
        <p:nvSpPr>
          <p:cNvPr id="57" name="圆角矩形 12">
            <a:extLst>
              <a:ext uri="{FF2B5EF4-FFF2-40B4-BE49-F238E27FC236}">
                <a16:creationId xmlns:a16="http://schemas.microsoft.com/office/drawing/2014/main" xmlns="" id="{9BAEF2A7-41B0-4CE2-A900-AD80BF0FB01F}"/>
              </a:ext>
            </a:extLst>
          </p:cNvPr>
          <p:cNvSpPr/>
          <p:nvPr/>
        </p:nvSpPr>
        <p:spPr>
          <a:xfrm>
            <a:off x="5167918" y="4957997"/>
            <a:ext cx="1418383" cy="459331"/>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rPr>
              <a:t>Configure OSPF.</a:t>
            </a:r>
          </a:p>
        </p:txBody>
      </p:sp>
      <p:cxnSp>
        <p:nvCxnSpPr>
          <p:cNvPr id="58" name="直接箭头连接符 57">
            <a:extLst>
              <a:ext uri="{FF2B5EF4-FFF2-40B4-BE49-F238E27FC236}">
                <a16:creationId xmlns:a16="http://schemas.microsoft.com/office/drawing/2014/main" xmlns="" id="{E6ADD024-9D26-4ECB-B294-7B0BE362B059}"/>
              </a:ext>
            </a:extLst>
          </p:cNvPr>
          <p:cNvCxnSpPr>
            <a:cxnSpLocks/>
            <a:stCxn id="55" idx="3"/>
            <a:endCxn id="57" idx="1"/>
          </p:cNvCxnSpPr>
          <p:nvPr/>
        </p:nvCxnSpPr>
        <p:spPr bwMode="auto">
          <a:xfrm>
            <a:off x="4804965" y="5187663"/>
            <a:ext cx="362953" cy="0"/>
          </a:xfrm>
          <a:prstGeom prst="straightConnector1">
            <a:avLst/>
          </a:prstGeom>
          <a:noFill/>
          <a:ln w="19050" cap="flat" cmpd="sng" algn="ctr">
            <a:solidFill>
              <a:schemeClr val="tx1"/>
            </a:solidFill>
            <a:prstDash val="solid"/>
            <a:round/>
            <a:headEnd type="none" w="med" len="med"/>
            <a:tailEnd type="triangle"/>
          </a:ln>
          <a:effectLst/>
        </p:spPr>
      </p:cxnSp>
      <p:sp>
        <p:nvSpPr>
          <p:cNvPr id="59" name="圆角矩形 12">
            <a:extLst>
              <a:ext uri="{FF2B5EF4-FFF2-40B4-BE49-F238E27FC236}">
                <a16:creationId xmlns:a16="http://schemas.microsoft.com/office/drawing/2014/main" xmlns="" id="{8CFA13B5-A094-4EF0-99B5-B6AF50BD9D53}"/>
              </a:ext>
            </a:extLst>
          </p:cNvPr>
          <p:cNvSpPr/>
          <p:nvPr/>
        </p:nvSpPr>
        <p:spPr>
          <a:xfrm>
            <a:off x="7006770" y="4957997"/>
            <a:ext cx="1105943" cy="459331"/>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rPr>
              <a:t>Verify the result.</a:t>
            </a:r>
          </a:p>
        </p:txBody>
      </p:sp>
      <p:cxnSp>
        <p:nvCxnSpPr>
          <p:cNvPr id="60" name="直接箭头连接符 59">
            <a:extLst>
              <a:ext uri="{FF2B5EF4-FFF2-40B4-BE49-F238E27FC236}">
                <a16:creationId xmlns:a16="http://schemas.microsoft.com/office/drawing/2014/main" xmlns="" id="{1DD23341-7E38-4FC5-A46D-48B61FA557FD}"/>
              </a:ext>
            </a:extLst>
          </p:cNvPr>
          <p:cNvCxnSpPr>
            <a:cxnSpLocks/>
            <a:stCxn id="57" idx="3"/>
            <a:endCxn id="59" idx="1"/>
          </p:cNvCxnSpPr>
          <p:nvPr/>
        </p:nvCxnSpPr>
        <p:spPr bwMode="auto">
          <a:xfrm>
            <a:off x="6586301" y="5187663"/>
            <a:ext cx="420469" cy="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84475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16D71-DA58-4457-9D89-AA941C4AE562}"/>
              </a:ext>
            </a:extLst>
          </p:cNvPr>
          <p:cNvSpPr>
            <a:spLocks noGrp="1"/>
          </p:cNvSpPr>
          <p:nvPr>
            <p:ph type="title"/>
          </p:nvPr>
        </p:nvSpPr>
        <p:spPr/>
        <p:txBody>
          <a:bodyPr/>
          <a:lstStyle/>
          <a:p>
            <a:r>
              <a:rPr lang="en-US" dirty="0" smtClean="0"/>
              <a:t>OSPF Configuration Example - Configuring Interfaces</a:t>
            </a:r>
            <a:endParaRPr lang="en-US" dirty="0"/>
          </a:p>
        </p:txBody>
      </p:sp>
      <p:sp>
        <p:nvSpPr>
          <p:cNvPr id="3" name="矩形: 圆角 2">
            <a:extLst>
              <a:ext uri="{FF2B5EF4-FFF2-40B4-BE49-F238E27FC236}">
                <a16:creationId xmlns:a16="http://schemas.microsoft.com/office/drawing/2014/main" xmlns=""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 name="矩形: 圆角 3">
            <a:extLst>
              <a:ext uri="{FF2B5EF4-FFF2-40B4-BE49-F238E27FC236}">
                <a16:creationId xmlns:a16="http://schemas.microsoft.com/office/drawing/2014/main" xmlns=""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5" name="图片 4">
            <a:extLst>
              <a:ext uri="{FF2B5EF4-FFF2-40B4-BE49-F238E27FC236}">
                <a16:creationId xmlns:a16="http://schemas.microsoft.com/office/drawing/2014/main" xmlns=""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xmlns=""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xmlns=""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xmlns=""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xmlns="" id="{A18CB31B-BE9D-4603-909A-813CE4126276}"/>
              </a:ext>
            </a:extLst>
          </p:cNvPr>
          <p:cNvSpPr txBox="1"/>
          <p:nvPr/>
        </p:nvSpPr>
        <p:spPr>
          <a:xfrm>
            <a:off x="5908106"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10" name="文本框 9">
            <a:extLst>
              <a:ext uri="{FF2B5EF4-FFF2-40B4-BE49-F238E27FC236}">
                <a16:creationId xmlns:a16="http://schemas.microsoft.com/office/drawing/2014/main" xmlns="" id="{F19BDF72-7AC8-430A-BE9A-21F3065D06DA}"/>
              </a:ext>
            </a:extLst>
          </p:cNvPr>
          <p:cNvSpPr txBox="1"/>
          <p:nvPr/>
        </p:nvSpPr>
        <p:spPr>
          <a:xfrm>
            <a:off x="3021873"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11" name="文本框 10">
            <a:extLst>
              <a:ext uri="{FF2B5EF4-FFF2-40B4-BE49-F238E27FC236}">
                <a16:creationId xmlns:a16="http://schemas.microsoft.com/office/drawing/2014/main" xmlns="" id="{BABF0354-F2C1-444F-B8DF-70EA76F5BF09}"/>
              </a:ext>
            </a:extLst>
          </p:cNvPr>
          <p:cNvSpPr txBox="1"/>
          <p:nvPr/>
        </p:nvSpPr>
        <p:spPr>
          <a:xfrm>
            <a:off x="8718570"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grpSp>
        <p:nvGrpSpPr>
          <p:cNvPr id="12" name="组合 11">
            <a:extLst>
              <a:ext uri="{FF2B5EF4-FFF2-40B4-BE49-F238E27FC236}">
                <a16:creationId xmlns:a16="http://schemas.microsoft.com/office/drawing/2014/main" xmlns="" id="{ACA3C8EC-1E03-42A5-A502-6EC007626E7D}"/>
              </a:ext>
            </a:extLst>
          </p:cNvPr>
          <p:cNvGrpSpPr/>
          <p:nvPr/>
        </p:nvGrpSpPr>
        <p:grpSpPr>
          <a:xfrm>
            <a:off x="3459162" y="2714130"/>
            <a:ext cx="1903174" cy="567904"/>
            <a:chOff x="2134861" y="4974560"/>
            <a:chExt cx="1903174" cy="567904"/>
          </a:xfrm>
        </p:grpSpPr>
        <p:sp>
          <p:nvSpPr>
            <p:cNvPr id="13" name="文本框 12">
              <a:extLst>
                <a:ext uri="{FF2B5EF4-FFF2-40B4-BE49-F238E27FC236}">
                  <a16:creationId xmlns:a16="http://schemas.microsoft.com/office/drawing/2014/main" xmlns="" id="{43BF5D70-3AAF-41A1-980E-F029503AF879}"/>
                </a:ext>
              </a:extLst>
            </p:cNvPr>
            <p:cNvSpPr txBox="1"/>
            <p:nvPr/>
          </p:nvSpPr>
          <p:spPr>
            <a:xfrm>
              <a:off x="2134861" y="5234687"/>
              <a:ext cx="1903174" cy="307777"/>
            </a:xfrm>
            <a:prstGeom prst="rect">
              <a:avLst/>
            </a:prstGeom>
            <a:noFill/>
          </p:spPr>
          <p:txBody>
            <a:bodyPr wrap="square" rtlCol="0">
              <a:noAutofit/>
            </a:bodyPr>
            <a:lstStyle/>
            <a:p>
              <a:pPr fontAlgn="ctr"/>
              <a:r>
                <a:rPr lang="en-US" sz="1400" dirty="0">
                  <a:solidFill>
                    <a:schemeClr val="accent4">
                      <a:lumMod val="50000"/>
                    </a:schemeClr>
                  </a:solidFill>
                  <a:latin typeface="Huawei Sans" panose="020C0503030203020204" pitchFamily="34" charset="0"/>
                </a:rPr>
                <a:t>10.1.12.1/30</a:t>
              </a:r>
            </a:p>
          </p:txBody>
        </p:sp>
        <p:sp>
          <p:nvSpPr>
            <p:cNvPr id="14" name="文本框 13">
              <a:extLst>
                <a:ext uri="{FF2B5EF4-FFF2-40B4-BE49-F238E27FC236}">
                  <a16:creationId xmlns:a16="http://schemas.microsoft.com/office/drawing/2014/main" xmlns="" id="{909FE151-4E72-4697-B9E6-6B7B106724D7}"/>
                </a:ext>
              </a:extLst>
            </p:cNvPr>
            <p:cNvSpPr txBox="1"/>
            <p:nvPr/>
          </p:nvSpPr>
          <p:spPr>
            <a:xfrm>
              <a:off x="2158432" y="4974560"/>
              <a:ext cx="1057993"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GE0/0/0</a:t>
              </a:r>
            </a:p>
          </p:txBody>
        </p:sp>
      </p:grpSp>
      <p:grpSp>
        <p:nvGrpSpPr>
          <p:cNvPr id="15" name="组合 14">
            <a:extLst>
              <a:ext uri="{FF2B5EF4-FFF2-40B4-BE49-F238E27FC236}">
                <a16:creationId xmlns:a16="http://schemas.microsoft.com/office/drawing/2014/main" xmlns="" id="{705A3663-4A5E-4404-873D-A464302F594A}"/>
              </a:ext>
            </a:extLst>
          </p:cNvPr>
          <p:cNvGrpSpPr/>
          <p:nvPr/>
        </p:nvGrpSpPr>
        <p:grpSpPr>
          <a:xfrm>
            <a:off x="4751661" y="2714130"/>
            <a:ext cx="1903174" cy="567904"/>
            <a:chOff x="2134861" y="4974560"/>
            <a:chExt cx="1903174" cy="567904"/>
          </a:xfrm>
        </p:grpSpPr>
        <p:sp>
          <p:nvSpPr>
            <p:cNvPr id="16" name="文本框 15">
              <a:extLst>
                <a:ext uri="{FF2B5EF4-FFF2-40B4-BE49-F238E27FC236}">
                  <a16:creationId xmlns:a16="http://schemas.microsoft.com/office/drawing/2014/main" xmlns="" id="{1B51BC98-A3E7-48B8-9574-FF5DBDF4EAF7}"/>
                </a:ext>
              </a:extLst>
            </p:cNvPr>
            <p:cNvSpPr txBox="1"/>
            <p:nvPr/>
          </p:nvSpPr>
          <p:spPr>
            <a:xfrm>
              <a:off x="2134861" y="5234687"/>
              <a:ext cx="1903174"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10.1.12.2/30</a:t>
              </a:r>
            </a:p>
          </p:txBody>
        </p:sp>
        <p:sp>
          <p:nvSpPr>
            <p:cNvPr id="17" name="文本框 16">
              <a:extLst>
                <a:ext uri="{FF2B5EF4-FFF2-40B4-BE49-F238E27FC236}">
                  <a16:creationId xmlns:a16="http://schemas.microsoft.com/office/drawing/2014/main" xmlns="" id="{D443462D-8E8C-4BD5-A1C5-3726DC43A8B3}"/>
                </a:ext>
              </a:extLst>
            </p:cNvPr>
            <p:cNvSpPr txBox="1"/>
            <p:nvPr/>
          </p:nvSpPr>
          <p:spPr>
            <a:xfrm>
              <a:off x="2412432" y="4974560"/>
              <a:ext cx="1057993"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GE0/0/0</a:t>
              </a:r>
            </a:p>
          </p:txBody>
        </p:sp>
      </p:grpSp>
      <p:grpSp>
        <p:nvGrpSpPr>
          <p:cNvPr id="18" name="组合 17">
            <a:extLst>
              <a:ext uri="{FF2B5EF4-FFF2-40B4-BE49-F238E27FC236}">
                <a16:creationId xmlns:a16="http://schemas.microsoft.com/office/drawing/2014/main" xmlns="" id="{55271465-17A7-4EA1-ABE1-0F0674A68AFC}"/>
              </a:ext>
            </a:extLst>
          </p:cNvPr>
          <p:cNvGrpSpPr/>
          <p:nvPr/>
        </p:nvGrpSpPr>
        <p:grpSpPr>
          <a:xfrm>
            <a:off x="6357612" y="2714130"/>
            <a:ext cx="1903174" cy="567904"/>
            <a:chOff x="2134861" y="4974560"/>
            <a:chExt cx="1903174" cy="567904"/>
          </a:xfrm>
        </p:grpSpPr>
        <p:sp>
          <p:nvSpPr>
            <p:cNvPr id="19" name="文本框 18">
              <a:extLst>
                <a:ext uri="{FF2B5EF4-FFF2-40B4-BE49-F238E27FC236}">
                  <a16:creationId xmlns:a16="http://schemas.microsoft.com/office/drawing/2014/main" xmlns="" id="{7E52949E-A7AA-4B5F-A299-F17AECDA11C8}"/>
                </a:ext>
              </a:extLst>
            </p:cNvPr>
            <p:cNvSpPr txBox="1"/>
            <p:nvPr/>
          </p:nvSpPr>
          <p:spPr>
            <a:xfrm>
              <a:off x="2134861" y="5234687"/>
              <a:ext cx="1903174"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10.1.23.1/30</a:t>
              </a:r>
            </a:p>
          </p:txBody>
        </p:sp>
        <p:sp>
          <p:nvSpPr>
            <p:cNvPr id="20" name="文本框 19">
              <a:extLst>
                <a:ext uri="{FF2B5EF4-FFF2-40B4-BE49-F238E27FC236}">
                  <a16:creationId xmlns:a16="http://schemas.microsoft.com/office/drawing/2014/main" xmlns="" id="{32140FEE-5DD5-446E-97C2-A57CC92CABDC}"/>
                </a:ext>
              </a:extLst>
            </p:cNvPr>
            <p:cNvSpPr txBox="1"/>
            <p:nvPr/>
          </p:nvSpPr>
          <p:spPr>
            <a:xfrm>
              <a:off x="2158432" y="4974560"/>
              <a:ext cx="1057993"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GE0/0/1</a:t>
              </a:r>
            </a:p>
          </p:txBody>
        </p:sp>
      </p:grpSp>
      <p:grpSp>
        <p:nvGrpSpPr>
          <p:cNvPr id="21" name="组合 20">
            <a:extLst>
              <a:ext uri="{FF2B5EF4-FFF2-40B4-BE49-F238E27FC236}">
                <a16:creationId xmlns:a16="http://schemas.microsoft.com/office/drawing/2014/main" xmlns="" id="{B005A4FE-36B9-4CCA-9D75-F8ED0E7FDC55}"/>
              </a:ext>
            </a:extLst>
          </p:cNvPr>
          <p:cNvGrpSpPr/>
          <p:nvPr/>
        </p:nvGrpSpPr>
        <p:grpSpPr>
          <a:xfrm>
            <a:off x="7581488" y="2714130"/>
            <a:ext cx="1903174" cy="567904"/>
            <a:chOff x="2134861" y="4974560"/>
            <a:chExt cx="1903174" cy="567904"/>
          </a:xfrm>
        </p:grpSpPr>
        <p:sp>
          <p:nvSpPr>
            <p:cNvPr id="22" name="文本框 21">
              <a:extLst>
                <a:ext uri="{FF2B5EF4-FFF2-40B4-BE49-F238E27FC236}">
                  <a16:creationId xmlns:a16="http://schemas.microsoft.com/office/drawing/2014/main" xmlns="" id="{176D4A05-B770-4C0F-930E-973049F77B32}"/>
                </a:ext>
              </a:extLst>
            </p:cNvPr>
            <p:cNvSpPr txBox="1"/>
            <p:nvPr/>
          </p:nvSpPr>
          <p:spPr>
            <a:xfrm>
              <a:off x="2134861" y="5234687"/>
              <a:ext cx="1903174"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10.1.23.2/30</a:t>
              </a:r>
            </a:p>
          </p:txBody>
        </p:sp>
        <p:sp>
          <p:nvSpPr>
            <p:cNvPr id="23" name="文本框 22">
              <a:extLst>
                <a:ext uri="{FF2B5EF4-FFF2-40B4-BE49-F238E27FC236}">
                  <a16:creationId xmlns:a16="http://schemas.microsoft.com/office/drawing/2014/main" xmlns="" id="{F93DD00D-5F03-4F6F-A10D-773ACA34BB05}"/>
                </a:ext>
              </a:extLst>
            </p:cNvPr>
            <p:cNvSpPr txBox="1"/>
            <p:nvPr/>
          </p:nvSpPr>
          <p:spPr>
            <a:xfrm>
              <a:off x="2412432" y="4974560"/>
              <a:ext cx="1057993"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GE0/0/1</a:t>
              </a:r>
            </a:p>
          </p:txBody>
        </p:sp>
      </p:grpSp>
      <p:sp>
        <p:nvSpPr>
          <p:cNvPr id="24" name="文本框 23">
            <a:extLst>
              <a:ext uri="{FF2B5EF4-FFF2-40B4-BE49-F238E27FC236}">
                <a16:creationId xmlns:a16="http://schemas.microsoft.com/office/drawing/2014/main" xmlns="" id="{559D6FCC-C8D0-443B-AB06-58275392D848}"/>
              </a:ext>
            </a:extLst>
          </p:cNvPr>
          <p:cNvSpPr txBox="1"/>
          <p:nvPr/>
        </p:nvSpPr>
        <p:spPr>
          <a:xfrm>
            <a:off x="3877704" y="2046437"/>
            <a:ext cx="798617" cy="338554"/>
          </a:xfrm>
          <a:prstGeom prst="rect">
            <a:avLst/>
          </a:prstGeom>
          <a:noFill/>
        </p:spPr>
        <p:txBody>
          <a:bodyPr wrap="square" rtlCol="0">
            <a:noAutofit/>
          </a:bodyPr>
          <a:lstStyle/>
          <a:p>
            <a:pPr fontAlgn="ctr"/>
            <a:r>
              <a:rPr lang="en-US" sz="1600">
                <a:latin typeface="Huawei Sans" panose="020C0503030203020204" pitchFamily="34" charset="0"/>
              </a:rPr>
              <a:t>Area 0</a:t>
            </a:r>
          </a:p>
        </p:txBody>
      </p:sp>
      <p:sp>
        <p:nvSpPr>
          <p:cNvPr id="25" name="文本框 24">
            <a:extLst>
              <a:ext uri="{FF2B5EF4-FFF2-40B4-BE49-F238E27FC236}">
                <a16:creationId xmlns:a16="http://schemas.microsoft.com/office/drawing/2014/main" xmlns="" id="{9862B67D-D175-4B04-89E8-D41C62A166EE}"/>
              </a:ext>
            </a:extLst>
          </p:cNvPr>
          <p:cNvSpPr txBox="1"/>
          <p:nvPr/>
        </p:nvSpPr>
        <p:spPr>
          <a:xfrm>
            <a:off x="7336309" y="2046437"/>
            <a:ext cx="798617" cy="338554"/>
          </a:xfrm>
          <a:prstGeom prst="rect">
            <a:avLst/>
          </a:prstGeom>
          <a:noFill/>
        </p:spPr>
        <p:txBody>
          <a:bodyPr wrap="square" rtlCol="0">
            <a:noAutofit/>
          </a:bodyPr>
          <a:lstStyle/>
          <a:p>
            <a:pPr fontAlgn="ctr"/>
            <a:r>
              <a:rPr lang="en-US" sz="1600">
                <a:latin typeface="Huawei Sans" panose="020C0503030203020204" pitchFamily="34" charset="0"/>
              </a:rPr>
              <a:t>Area 1</a:t>
            </a:r>
          </a:p>
        </p:txBody>
      </p:sp>
      <p:cxnSp>
        <p:nvCxnSpPr>
          <p:cNvPr id="26" name="直接连接符 25">
            <a:extLst>
              <a:ext uri="{FF2B5EF4-FFF2-40B4-BE49-F238E27FC236}">
                <a16:creationId xmlns:a16="http://schemas.microsoft.com/office/drawing/2014/main" xmlns=""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xmlns=""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xmlns=""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xmlns="" id="{187DC9B0-CF91-43F7-B632-B035E59A65BC}"/>
              </a:ext>
            </a:extLst>
          </p:cNvPr>
          <p:cNvSpPr txBox="1"/>
          <p:nvPr/>
        </p:nvSpPr>
        <p:spPr>
          <a:xfrm>
            <a:off x="1642260" y="2518173"/>
            <a:ext cx="1099981"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1.1.1.1/32</a:t>
            </a:r>
          </a:p>
        </p:txBody>
      </p:sp>
      <p:sp>
        <p:nvSpPr>
          <p:cNvPr id="32" name="文本框 31">
            <a:extLst>
              <a:ext uri="{FF2B5EF4-FFF2-40B4-BE49-F238E27FC236}">
                <a16:creationId xmlns:a16="http://schemas.microsoft.com/office/drawing/2014/main" xmlns="" id="{5F1049F4-3F38-48A0-9982-342210D4C585}"/>
              </a:ext>
            </a:extLst>
          </p:cNvPr>
          <p:cNvSpPr txBox="1"/>
          <p:nvPr/>
        </p:nvSpPr>
        <p:spPr>
          <a:xfrm>
            <a:off x="9468863" y="2518173"/>
            <a:ext cx="1099981"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3.3.3.3/32</a:t>
            </a:r>
          </a:p>
        </p:txBody>
      </p:sp>
      <p:sp>
        <p:nvSpPr>
          <p:cNvPr id="33" name="圆角矩形 12">
            <a:extLst>
              <a:ext uri="{FF2B5EF4-FFF2-40B4-BE49-F238E27FC236}">
                <a16:creationId xmlns:a16="http://schemas.microsoft.com/office/drawing/2014/main" xmlns="" id="{2F29C514-EE72-430B-8ADE-1D846AE60C19}"/>
              </a:ext>
            </a:extLst>
          </p:cNvPr>
          <p:cNvSpPr/>
          <p:nvPr/>
        </p:nvSpPr>
        <p:spPr>
          <a:xfrm>
            <a:off x="3496704" y="1358328"/>
            <a:ext cx="1574400" cy="505264"/>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600" b="1" dirty="0">
                <a:solidFill>
                  <a:srgbClr val="FFFFFF"/>
                </a:solidFill>
                <a:latin typeface="Huawei Sans" panose="020C0503030203020204" pitchFamily="34" charset="0"/>
                <a:ea typeface="方正兰亭黑简体" panose="02000000000000000000" pitchFamily="2" charset="-122"/>
              </a:rPr>
              <a:t>Configure interfaces.</a:t>
            </a:r>
          </a:p>
        </p:txBody>
      </p:sp>
      <p:sp>
        <p:nvSpPr>
          <p:cNvPr id="34" name="圆角矩形 12">
            <a:extLst>
              <a:ext uri="{FF2B5EF4-FFF2-40B4-BE49-F238E27FC236}">
                <a16:creationId xmlns:a16="http://schemas.microsoft.com/office/drawing/2014/main" xmlns="" id="{83CA7D8E-771A-40B5-819B-63942747B595}"/>
              </a:ext>
            </a:extLst>
          </p:cNvPr>
          <p:cNvSpPr/>
          <p:nvPr/>
        </p:nvSpPr>
        <p:spPr>
          <a:xfrm>
            <a:off x="5577249" y="1358328"/>
            <a:ext cx="1289439"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rPr>
              <a:t>Configure OSPF.</a:t>
            </a:r>
          </a:p>
        </p:txBody>
      </p:sp>
      <p:cxnSp>
        <p:nvCxnSpPr>
          <p:cNvPr id="35" name="直接箭头连接符 34">
            <a:extLst>
              <a:ext uri="{FF2B5EF4-FFF2-40B4-BE49-F238E27FC236}">
                <a16:creationId xmlns:a16="http://schemas.microsoft.com/office/drawing/2014/main" xmlns="" id="{5161584A-F216-461B-B316-B566A6A9332E}"/>
              </a:ext>
            </a:extLst>
          </p:cNvPr>
          <p:cNvCxnSpPr>
            <a:cxnSpLocks/>
            <a:stCxn id="33" idx="3"/>
            <a:endCxn id="34" idx="1"/>
          </p:cNvCxnSpPr>
          <p:nvPr/>
        </p:nvCxnSpPr>
        <p:spPr bwMode="auto">
          <a:xfrm>
            <a:off x="5071104" y="1610960"/>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xmlns="" id="{4B1E40F7-D8C8-4CBA-A77F-F5238C7BB6D2}"/>
              </a:ext>
            </a:extLst>
          </p:cNvPr>
          <p:cNvSpPr/>
          <p:nvPr/>
        </p:nvSpPr>
        <p:spPr>
          <a:xfrm>
            <a:off x="7401899" y="1358328"/>
            <a:ext cx="1005403"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rPr>
              <a:t>Verify the result.</a:t>
            </a:r>
          </a:p>
        </p:txBody>
      </p:sp>
      <p:cxnSp>
        <p:nvCxnSpPr>
          <p:cNvPr id="37" name="直接箭头连接符 36">
            <a:extLst>
              <a:ext uri="{FF2B5EF4-FFF2-40B4-BE49-F238E27FC236}">
                <a16:creationId xmlns:a16="http://schemas.microsoft.com/office/drawing/2014/main" xmlns="" id="{C1C01EC2-1288-48FE-848D-BDFCC481BA06}"/>
              </a:ext>
            </a:extLst>
          </p:cNvPr>
          <p:cNvCxnSpPr>
            <a:cxnSpLocks/>
            <a:stCxn id="34" idx="3"/>
            <a:endCxn id="36" idx="1"/>
          </p:cNvCxnSpPr>
          <p:nvPr/>
        </p:nvCxnSpPr>
        <p:spPr bwMode="auto">
          <a:xfrm>
            <a:off x="6866688" y="1610960"/>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xmlns="" id="{08559FA2-F3C6-420E-B40A-262540E6B485}"/>
              </a:ext>
            </a:extLst>
          </p:cNvPr>
          <p:cNvSpPr txBox="1"/>
          <p:nvPr/>
        </p:nvSpPr>
        <p:spPr>
          <a:xfrm>
            <a:off x="1470210" y="4131443"/>
            <a:ext cx="4331741" cy="1631216"/>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dirty="0">
                <a:latin typeface="Huawei Sans" panose="020C0503030203020204" pitchFamily="34" charset="0"/>
              </a:rPr>
              <a:t># Configure interfaces of R1.</a:t>
            </a:r>
          </a:p>
          <a:p>
            <a:pPr fontAlgn="ctr"/>
            <a:r>
              <a:rPr lang="en-US" dirty="0">
                <a:latin typeface="Huawei Sans" panose="020C0503030203020204" pitchFamily="34" charset="0"/>
              </a:rPr>
              <a:t>[R1] interface </a:t>
            </a:r>
            <a:r>
              <a:rPr lang="en-US" dirty="0" err="1">
                <a:latin typeface="Huawei Sans" panose="020C0503030203020204" pitchFamily="34" charset="0"/>
              </a:rPr>
              <a:t>LoopBack</a:t>
            </a:r>
            <a:r>
              <a:rPr lang="en-US" dirty="0">
                <a:latin typeface="Huawei Sans" panose="020C0503030203020204" pitchFamily="34" charset="0"/>
              </a:rPr>
              <a:t> 0</a:t>
            </a:r>
          </a:p>
          <a:p>
            <a:pPr fontAlgn="ctr"/>
            <a:r>
              <a:rPr lang="en-US" dirty="0">
                <a:latin typeface="Huawei Sans" panose="020C0503030203020204" pitchFamily="34" charset="0"/>
              </a:rPr>
              <a:t>[R1-LoopBack0] </a:t>
            </a:r>
            <a:r>
              <a:rPr lang="en-US" dirty="0" err="1">
                <a:latin typeface="Huawei Sans" panose="020C0503030203020204" pitchFamily="34" charset="0"/>
              </a:rPr>
              <a:t>ip</a:t>
            </a:r>
            <a:r>
              <a:rPr lang="en-US" dirty="0">
                <a:latin typeface="Huawei Sans" panose="020C0503030203020204" pitchFamily="34" charset="0"/>
              </a:rPr>
              <a:t> address 1.1.1.1 32</a:t>
            </a:r>
          </a:p>
          <a:p>
            <a:pPr fontAlgn="ctr"/>
            <a:r>
              <a:rPr lang="en-US" dirty="0">
                <a:latin typeface="Huawei Sans" panose="020C0503030203020204" pitchFamily="34" charset="0"/>
              </a:rPr>
              <a:t>[R1-LoopBack0] interface </a:t>
            </a:r>
            <a:r>
              <a:rPr lang="en-US" dirty="0" err="1">
                <a:latin typeface="Huawei Sans" panose="020C0503030203020204" pitchFamily="34" charset="0"/>
              </a:rPr>
              <a:t>GigabitEthernet</a:t>
            </a:r>
            <a:r>
              <a:rPr lang="en-US" dirty="0">
                <a:latin typeface="Huawei Sans" panose="020C0503030203020204" pitchFamily="34" charset="0"/>
              </a:rPr>
              <a:t> 0/0/0</a:t>
            </a:r>
          </a:p>
          <a:p>
            <a:pPr fontAlgn="ctr"/>
            <a:r>
              <a:rPr lang="en-US" dirty="0">
                <a:latin typeface="Huawei Sans" panose="020C0503030203020204" pitchFamily="34" charset="0"/>
              </a:rPr>
              <a:t>[R1-GigabitEthernet0/0/0] </a:t>
            </a:r>
            <a:r>
              <a:rPr lang="en-US" dirty="0" err="1">
                <a:latin typeface="Huawei Sans" panose="020C0503030203020204" pitchFamily="34" charset="0"/>
              </a:rPr>
              <a:t>ip</a:t>
            </a:r>
            <a:r>
              <a:rPr lang="en-US" dirty="0">
                <a:latin typeface="Huawei Sans" panose="020C0503030203020204" pitchFamily="34" charset="0"/>
              </a:rPr>
              <a:t> address </a:t>
            </a:r>
            <a:r>
              <a:rPr lang="en-US" dirty="0" smtClean="0">
                <a:latin typeface="Huawei Sans" panose="020C0503030203020204" pitchFamily="34" charset="0"/>
              </a:rPr>
              <a:t>10.1.12.1 </a:t>
            </a:r>
            <a:r>
              <a:rPr lang="en-US" dirty="0">
                <a:latin typeface="Huawei Sans" panose="020C0503030203020204" pitchFamily="34" charset="0"/>
              </a:rPr>
              <a:t>30</a:t>
            </a:r>
          </a:p>
        </p:txBody>
      </p:sp>
      <p:sp>
        <p:nvSpPr>
          <p:cNvPr id="39" name="文本框 38">
            <a:extLst>
              <a:ext uri="{FF2B5EF4-FFF2-40B4-BE49-F238E27FC236}">
                <a16:creationId xmlns:a16="http://schemas.microsoft.com/office/drawing/2014/main" xmlns="" id="{E276EC65-98AC-46AA-B72E-231BDE6854B9}"/>
              </a:ext>
            </a:extLst>
          </p:cNvPr>
          <p:cNvSpPr txBox="1"/>
          <p:nvPr/>
        </p:nvSpPr>
        <p:spPr>
          <a:xfrm>
            <a:off x="6390050" y="4131443"/>
            <a:ext cx="4331740" cy="1631216"/>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dirty="0">
                <a:latin typeface="Huawei Sans" panose="020C0503030203020204" pitchFamily="34" charset="0"/>
              </a:rPr>
              <a:t># Configure interfaces of R3.</a:t>
            </a:r>
          </a:p>
          <a:p>
            <a:pPr fontAlgn="ctr"/>
            <a:r>
              <a:rPr lang="en-US" dirty="0">
                <a:latin typeface="Huawei Sans" panose="020C0503030203020204" pitchFamily="34" charset="0"/>
              </a:rPr>
              <a:t>[R3] interface </a:t>
            </a:r>
            <a:r>
              <a:rPr lang="en-US" dirty="0" err="1">
                <a:latin typeface="Huawei Sans" panose="020C0503030203020204" pitchFamily="34" charset="0"/>
              </a:rPr>
              <a:t>LoopBack</a:t>
            </a:r>
            <a:r>
              <a:rPr lang="en-US" dirty="0">
                <a:latin typeface="Huawei Sans" panose="020C0503030203020204" pitchFamily="34" charset="0"/>
              </a:rPr>
              <a:t> 0</a:t>
            </a:r>
          </a:p>
          <a:p>
            <a:pPr fontAlgn="ctr"/>
            <a:r>
              <a:rPr lang="en-US" dirty="0">
                <a:latin typeface="Huawei Sans" panose="020C0503030203020204" pitchFamily="34" charset="0"/>
              </a:rPr>
              <a:t>[R3-LoopBack0] </a:t>
            </a:r>
            <a:r>
              <a:rPr lang="en-US" dirty="0" err="1">
                <a:latin typeface="Huawei Sans" panose="020C0503030203020204" pitchFamily="34" charset="0"/>
              </a:rPr>
              <a:t>ip</a:t>
            </a:r>
            <a:r>
              <a:rPr lang="en-US" dirty="0">
                <a:latin typeface="Huawei Sans" panose="020C0503030203020204" pitchFamily="34" charset="0"/>
              </a:rPr>
              <a:t> address 3.3.3.3 32</a:t>
            </a:r>
          </a:p>
          <a:p>
            <a:pPr fontAlgn="ctr"/>
            <a:r>
              <a:rPr lang="en-US" dirty="0">
                <a:latin typeface="Huawei Sans" panose="020C0503030203020204" pitchFamily="34" charset="0"/>
              </a:rPr>
              <a:t>[R3-LoopBack0] interface </a:t>
            </a:r>
            <a:r>
              <a:rPr lang="en-US" dirty="0" err="1">
                <a:latin typeface="Huawei Sans" panose="020C0503030203020204" pitchFamily="34" charset="0"/>
              </a:rPr>
              <a:t>GigabitEthernet</a:t>
            </a:r>
            <a:r>
              <a:rPr lang="en-US" dirty="0">
                <a:latin typeface="Huawei Sans" panose="020C0503030203020204" pitchFamily="34" charset="0"/>
              </a:rPr>
              <a:t> 0/0/1</a:t>
            </a:r>
          </a:p>
          <a:p>
            <a:pPr fontAlgn="ctr"/>
            <a:r>
              <a:rPr lang="en-US" dirty="0">
                <a:latin typeface="Huawei Sans" panose="020C0503030203020204" pitchFamily="34" charset="0"/>
              </a:rPr>
              <a:t>[R3-GigabitEthernet0/0/1] </a:t>
            </a:r>
            <a:r>
              <a:rPr lang="en-US" dirty="0" err="1">
                <a:latin typeface="Huawei Sans" panose="020C0503030203020204" pitchFamily="34" charset="0"/>
              </a:rPr>
              <a:t>ip</a:t>
            </a:r>
            <a:r>
              <a:rPr lang="en-US" dirty="0">
                <a:latin typeface="Huawei Sans" panose="020C0503030203020204" pitchFamily="34" charset="0"/>
              </a:rPr>
              <a:t> address 10.1.23.2 30</a:t>
            </a:r>
          </a:p>
        </p:txBody>
      </p:sp>
      <p:sp>
        <p:nvSpPr>
          <p:cNvPr id="40" name="内容占位符 2">
            <a:extLst>
              <a:ext uri="{FF2B5EF4-FFF2-40B4-BE49-F238E27FC236}">
                <a16:creationId xmlns:a16="http://schemas.microsoft.com/office/drawing/2014/main" xmlns="" id="{64918E3B-4C4B-4A15-B292-2745E92782ED}"/>
              </a:ext>
            </a:extLst>
          </p:cNvPr>
          <p:cNvSpPr txBox="1">
            <a:spLocks/>
          </p:cNvSpPr>
          <p:nvPr/>
        </p:nvSpPr>
        <p:spPr>
          <a:xfrm>
            <a:off x="2769979" y="5901932"/>
            <a:ext cx="7508174" cy="454677"/>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fontAlgn="ctr">
              <a:buNone/>
            </a:pPr>
            <a:r>
              <a:rPr lang="en-US" sz="1400" dirty="0">
                <a:latin typeface="Huawei Sans" panose="020C0503030203020204" pitchFamily="34" charset="0"/>
              </a:rPr>
              <a:t>Assign IP addresses for GE0/0/0 and GE0/0/1 on R2. For details, see </a:t>
            </a:r>
            <a:r>
              <a:rPr lang="en-US" sz="1400" dirty="0" smtClean="0">
                <a:latin typeface="Huawei Sans" panose="020C0503030203020204" pitchFamily="34" charset="0"/>
              </a:rPr>
              <a:t>comment </a:t>
            </a:r>
            <a:r>
              <a:rPr lang="en-US" sz="1400" dirty="0">
                <a:latin typeface="Huawei Sans" panose="020C0503030203020204" pitchFamily="34" charset="0"/>
              </a:rPr>
              <a:t>in this slide.</a:t>
            </a:r>
          </a:p>
        </p:txBody>
      </p:sp>
      <p:sp>
        <p:nvSpPr>
          <p:cNvPr id="41" name="内容占位符 2">
            <a:extLst>
              <a:ext uri="{FF2B5EF4-FFF2-40B4-BE49-F238E27FC236}">
                <a16:creationId xmlns:a16="http://schemas.microsoft.com/office/drawing/2014/main" xmlns="" id="{1DB4FD4C-48C4-468F-993C-697A05D3DF0A}"/>
              </a:ext>
            </a:extLst>
          </p:cNvPr>
          <p:cNvSpPr txBox="1">
            <a:spLocks/>
          </p:cNvSpPr>
          <p:nvPr/>
        </p:nvSpPr>
        <p:spPr>
          <a:xfrm>
            <a:off x="1078340" y="3511183"/>
            <a:ext cx="8345696" cy="377906"/>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600" dirty="0">
                <a:latin typeface="Huawei Sans" panose="020C0503030203020204" pitchFamily="34" charset="0"/>
              </a:rPr>
              <a:t>Set IP addresses for R1's, R2's, and R3's interfaces according to the plan.</a:t>
            </a:r>
          </a:p>
        </p:txBody>
      </p:sp>
    </p:spTree>
    <p:extLst>
      <p:ext uri="{BB962C8B-B14F-4D97-AF65-F5344CB8AC3E}">
        <p14:creationId xmlns:p14="http://schemas.microsoft.com/office/powerpoint/2010/main" val="3736510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16D71-DA58-4457-9D89-AA941C4AE562}"/>
              </a:ext>
            </a:extLst>
          </p:cNvPr>
          <p:cNvSpPr>
            <a:spLocks noGrp="1"/>
          </p:cNvSpPr>
          <p:nvPr>
            <p:ph type="title"/>
          </p:nvPr>
        </p:nvSpPr>
        <p:spPr/>
        <p:txBody>
          <a:bodyPr/>
          <a:lstStyle/>
          <a:p>
            <a:r>
              <a:rPr lang="en-US" dirty="0" smtClean="0"/>
              <a:t>OSPF Configuration Example - Configuring OSPF (1)</a:t>
            </a:r>
            <a:endParaRPr lang="en-US" dirty="0"/>
          </a:p>
        </p:txBody>
      </p:sp>
      <p:sp>
        <p:nvSpPr>
          <p:cNvPr id="3" name="矩形: 圆角 2">
            <a:extLst>
              <a:ext uri="{FF2B5EF4-FFF2-40B4-BE49-F238E27FC236}">
                <a16:creationId xmlns:a16="http://schemas.microsoft.com/office/drawing/2014/main" xmlns=""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 name="矩形: 圆角 3">
            <a:extLst>
              <a:ext uri="{FF2B5EF4-FFF2-40B4-BE49-F238E27FC236}">
                <a16:creationId xmlns:a16="http://schemas.microsoft.com/office/drawing/2014/main" xmlns=""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5" name="图片 4">
            <a:extLst>
              <a:ext uri="{FF2B5EF4-FFF2-40B4-BE49-F238E27FC236}">
                <a16:creationId xmlns:a16="http://schemas.microsoft.com/office/drawing/2014/main" xmlns=""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xmlns=""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xmlns=""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xmlns=""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xmlns="" id="{A18CB31B-BE9D-4603-909A-813CE4126276}"/>
              </a:ext>
            </a:extLst>
          </p:cNvPr>
          <p:cNvSpPr txBox="1"/>
          <p:nvPr/>
        </p:nvSpPr>
        <p:spPr>
          <a:xfrm>
            <a:off x="5908106"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10" name="文本框 9">
            <a:extLst>
              <a:ext uri="{FF2B5EF4-FFF2-40B4-BE49-F238E27FC236}">
                <a16:creationId xmlns:a16="http://schemas.microsoft.com/office/drawing/2014/main" xmlns="" id="{F19BDF72-7AC8-430A-BE9A-21F3065D06DA}"/>
              </a:ext>
            </a:extLst>
          </p:cNvPr>
          <p:cNvSpPr txBox="1"/>
          <p:nvPr/>
        </p:nvSpPr>
        <p:spPr>
          <a:xfrm>
            <a:off x="3021873" y="2931945"/>
            <a:ext cx="705466" cy="338554"/>
          </a:xfrm>
          <a:prstGeom prst="rect">
            <a:avLst/>
          </a:prstGeom>
          <a:noFill/>
        </p:spPr>
        <p:txBody>
          <a:bodyPr wrap="square" rtlCol="0">
            <a:noAutofit/>
          </a:bodyPr>
          <a:lstStyle/>
          <a:p>
            <a:pPr fontAlgn="ctr"/>
            <a:r>
              <a:rPr lang="en-US" sz="1600">
                <a:solidFill>
                  <a:srgbClr val="00B0F0"/>
                </a:solidFill>
                <a:latin typeface="Huawei Sans" panose="020C0503030203020204" pitchFamily="34" charset="0"/>
              </a:rPr>
              <a:t>R1</a:t>
            </a:r>
          </a:p>
        </p:txBody>
      </p:sp>
      <p:sp>
        <p:nvSpPr>
          <p:cNvPr id="11" name="文本框 10">
            <a:extLst>
              <a:ext uri="{FF2B5EF4-FFF2-40B4-BE49-F238E27FC236}">
                <a16:creationId xmlns:a16="http://schemas.microsoft.com/office/drawing/2014/main" xmlns="" id="{BABF0354-F2C1-444F-B8DF-70EA76F5BF09}"/>
              </a:ext>
            </a:extLst>
          </p:cNvPr>
          <p:cNvSpPr txBox="1"/>
          <p:nvPr/>
        </p:nvSpPr>
        <p:spPr>
          <a:xfrm>
            <a:off x="8718570"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grpSp>
        <p:nvGrpSpPr>
          <p:cNvPr id="12" name="组合 11">
            <a:extLst>
              <a:ext uri="{FF2B5EF4-FFF2-40B4-BE49-F238E27FC236}">
                <a16:creationId xmlns:a16="http://schemas.microsoft.com/office/drawing/2014/main" xmlns="" id="{ACA3C8EC-1E03-42A5-A502-6EC007626E7D}"/>
              </a:ext>
            </a:extLst>
          </p:cNvPr>
          <p:cNvGrpSpPr/>
          <p:nvPr/>
        </p:nvGrpSpPr>
        <p:grpSpPr>
          <a:xfrm>
            <a:off x="3459162" y="2714130"/>
            <a:ext cx="1903174" cy="567904"/>
            <a:chOff x="2134861" y="4974560"/>
            <a:chExt cx="1903174" cy="567904"/>
          </a:xfrm>
        </p:grpSpPr>
        <p:sp>
          <p:nvSpPr>
            <p:cNvPr id="13" name="文本框 12">
              <a:extLst>
                <a:ext uri="{FF2B5EF4-FFF2-40B4-BE49-F238E27FC236}">
                  <a16:creationId xmlns:a16="http://schemas.microsoft.com/office/drawing/2014/main" xmlns="" id="{43BF5D70-3AAF-41A1-980E-F029503AF879}"/>
                </a:ext>
              </a:extLst>
            </p:cNvPr>
            <p:cNvSpPr txBox="1"/>
            <p:nvPr/>
          </p:nvSpPr>
          <p:spPr>
            <a:xfrm>
              <a:off x="2134861" y="5234687"/>
              <a:ext cx="1903174" cy="307777"/>
            </a:xfrm>
            <a:prstGeom prst="rect">
              <a:avLst/>
            </a:prstGeom>
            <a:noFill/>
          </p:spPr>
          <p:txBody>
            <a:bodyPr wrap="square" rtlCol="0">
              <a:noAutofit/>
            </a:bodyPr>
            <a:lstStyle/>
            <a:p>
              <a:pPr fontAlgn="ctr"/>
              <a:r>
                <a:rPr lang="en-US" sz="1400">
                  <a:solidFill>
                    <a:srgbClr val="00B0F0"/>
                  </a:solidFill>
                  <a:latin typeface="Huawei Sans" panose="020C0503030203020204" pitchFamily="34" charset="0"/>
                </a:rPr>
                <a:t>10.1.12.1/30</a:t>
              </a:r>
            </a:p>
          </p:txBody>
        </p:sp>
        <p:sp>
          <p:nvSpPr>
            <p:cNvPr id="14" name="文本框 13">
              <a:extLst>
                <a:ext uri="{FF2B5EF4-FFF2-40B4-BE49-F238E27FC236}">
                  <a16:creationId xmlns:a16="http://schemas.microsoft.com/office/drawing/2014/main" xmlns="" id="{909FE151-4E72-4697-B9E6-6B7B106724D7}"/>
                </a:ext>
              </a:extLst>
            </p:cNvPr>
            <p:cNvSpPr txBox="1"/>
            <p:nvPr/>
          </p:nvSpPr>
          <p:spPr>
            <a:xfrm>
              <a:off x="2158432" y="4974560"/>
              <a:ext cx="1057993" cy="307777"/>
            </a:xfrm>
            <a:prstGeom prst="rect">
              <a:avLst/>
            </a:prstGeom>
            <a:noFill/>
          </p:spPr>
          <p:txBody>
            <a:bodyPr wrap="square" rtlCol="0">
              <a:noAutofit/>
            </a:bodyPr>
            <a:lstStyle/>
            <a:p>
              <a:pPr fontAlgn="ctr"/>
              <a:r>
                <a:rPr lang="en-US" sz="1400">
                  <a:solidFill>
                    <a:srgbClr val="00B0F0"/>
                  </a:solidFill>
                  <a:latin typeface="Huawei Sans" panose="020C0503030203020204" pitchFamily="34" charset="0"/>
                </a:rPr>
                <a:t>GE0/0/0</a:t>
              </a:r>
            </a:p>
          </p:txBody>
        </p:sp>
      </p:grpSp>
      <p:sp>
        <p:nvSpPr>
          <p:cNvPr id="24" name="文本框 23">
            <a:extLst>
              <a:ext uri="{FF2B5EF4-FFF2-40B4-BE49-F238E27FC236}">
                <a16:creationId xmlns:a16="http://schemas.microsoft.com/office/drawing/2014/main" xmlns="" id="{559D6FCC-C8D0-443B-AB06-58275392D848}"/>
              </a:ext>
            </a:extLst>
          </p:cNvPr>
          <p:cNvSpPr txBox="1"/>
          <p:nvPr/>
        </p:nvSpPr>
        <p:spPr>
          <a:xfrm>
            <a:off x="4334904" y="2046437"/>
            <a:ext cx="798617"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Area 0</a:t>
            </a:r>
          </a:p>
        </p:txBody>
      </p:sp>
      <p:sp>
        <p:nvSpPr>
          <p:cNvPr id="25" name="文本框 24">
            <a:extLst>
              <a:ext uri="{FF2B5EF4-FFF2-40B4-BE49-F238E27FC236}">
                <a16:creationId xmlns:a16="http://schemas.microsoft.com/office/drawing/2014/main" xmlns="" id="{9862B67D-D175-4B04-89E8-D41C62A166EE}"/>
              </a:ext>
            </a:extLst>
          </p:cNvPr>
          <p:cNvSpPr txBox="1"/>
          <p:nvPr/>
        </p:nvSpPr>
        <p:spPr>
          <a:xfrm>
            <a:off x="7133109" y="2046437"/>
            <a:ext cx="798617" cy="338554"/>
          </a:xfrm>
          <a:prstGeom prst="rect">
            <a:avLst/>
          </a:prstGeom>
          <a:noFill/>
        </p:spPr>
        <p:txBody>
          <a:bodyPr wrap="square" rtlCol="0">
            <a:noAutofit/>
          </a:bodyPr>
          <a:lstStyle/>
          <a:p>
            <a:pPr fontAlgn="ctr"/>
            <a:r>
              <a:rPr lang="en-US" sz="1600">
                <a:latin typeface="Huawei Sans" panose="020C0503030203020204" pitchFamily="34" charset="0"/>
              </a:rPr>
              <a:t>Area 1</a:t>
            </a:r>
          </a:p>
        </p:txBody>
      </p:sp>
      <p:cxnSp>
        <p:nvCxnSpPr>
          <p:cNvPr id="26" name="直接连接符 25">
            <a:extLst>
              <a:ext uri="{FF2B5EF4-FFF2-40B4-BE49-F238E27FC236}">
                <a16:creationId xmlns:a16="http://schemas.microsoft.com/office/drawing/2014/main" xmlns=""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xmlns=""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xmlns=""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xmlns="" id="{187DC9B0-CF91-43F7-B632-B035E59A65BC}"/>
              </a:ext>
            </a:extLst>
          </p:cNvPr>
          <p:cNvSpPr txBox="1"/>
          <p:nvPr/>
        </p:nvSpPr>
        <p:spPr>
          <a:xfrm>
            <a:off x="1642260" y="2518173"/>
            <a:ext cx="1099981" cy="338554"/>
          </a:xfrm>
          <a:prstGeom prst="rect">
            <a:avLst/>
          </a:prstGeom>
          <a:noFill/>
        </p:spPr>
        <p:txBody>
          <a:bodyPr wrap="square" rtlCol="0">
            <a:noAutofit/>
          </a:bodyPr>
          <a:lstStyle/>
          <a:p>
            <a:pPr fontAlgn="ctr"/>
            <a:r>
              <a:rPr lang="en-US" sz="1600">
                <a:solidFill>
                  <a:srgbClr val="00B0F0"/>
                </a:solidFill>
                <a:latin typeface="Huawei Sans" panose="020C0503030203020204" pitchFamily="34" charset="0"/>
              </a:rPr>
              <a:t>1.1.1.1/32</a:t>
            </a:r>
          </a:p>
        </p:txBody>
      </p:sp>
      <p:sp>
        <p:nvSpPr>
          <p:cNvPr id="32" name="文本框 31">
            <a:extLst>
              <a:ext uri="{FF2B5EF4-FFF2-40B4-BE49-F238E27FC236}">
                <a16:creationId xmlns:a16="http://schemas.microsoft.com/office/drawing/2014/main" xmlns="" id="{5F1049F4-3F38-48A0-9982-342210D4C585}"/>
              </a:ext>
            </a:extLst>
          </p:cNvPr>
          <p:cNvSpPr txBox="1"/>
          <p:nvPr/>
        </p:nvSpPr>
        <p:spPr>
          <a:xfrm>
            <a:off x="9468863" y="2518173"/>
            <a:ext cx="1099981" cy="338554"/>
          </a:xfrm>
          <a:prstGeom prst="rect">
            <a:avLst/>
          </a:prstGeom>
          <a:noFill/>
        </p:spPr>
        <p:txBody>
          <a:bodyPr wrap="square" rtlCol="0">
            <a:noAutofit/>
          </a:bodyPr>
          <a:lstStyle/>
          <a:p>
            <a:pPr fontAlgn="ctr"/>
            <a:r>
              <a:rPr lang="en-US" sz="1600">
                <a:latin typeface="Huawei Sans" panose="020C0503030203020204" pitchFamily="34" charset="0"/>
              </a:rPr>
              <a:t>3.3.3.3/32</a:t>
            </a:r>
          </a:p>
        </p:txBody>
      </p:sp>
      <p:sp>
        <p:nvSpPr>
          <p:cNvPr id="38" name="文本框 37">
            <a:extLst>
              <a:ext uri="{FF2B5EF4-FFF2-40B4-BE49-F238E27FC236}">
                <a16:creationId xmlns:a16="http://schemas.microsoft.com/office/drawing/2014/main" xmlns="" id="{08559FA2-F3C6-420E-B40A-262540E6B485}"/>
              </a:ext>
            </a:extLst>
          </p:cNvPr>
          <p:cNvSpPr txBox="1"/>
          <p:nvPr/>
        </p:nvSpPr>
        <p:spPr>
          <a:xfrm>
            <a:off x="5133521" y="4240214"/>
            <a:ext cx="4392719" cy="1631216"/>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a:latin typeface="Huawei Sans" panose="020C0503030203020204" pitchFamily="34" charset="0"/>
              </a:rPr>
              <a:t># Configure OSPF on R1.</a:t>
            </a:r>
          </a:p>
          <a:p>
            <a:pPr fontAlgn="ctr"/>
            <a:r>
              <a:rPr lang="en-US">
                <a:latin typeface="Huawei Sans" panose="020C0503030203020204" pitchFamily="34" charset="0"/>
              </a:rPr>
              <a:t>[R1] ospf 1 </a:t>
            </a:r>
            <a:r>
              <a:rPr lang="en-US">
                <a:solidFill>
                  <a:srgbClr val="00B0F0"/>
                </a:solidFill>
                <a:latin typeface="Huawei Sans" panose="020C0503030203020204" pitchFamily="34" charset="0"/>
              </a:rPr>
              <a:t>router-id 1.1.1.1</a:t>
            </a:r>
            <a:r>
              <a:rPr lang="en-US">
                <a:solidFill>
                  <a:srgbClr val="0070C0"/>
                </a:solidFill>
                <a:latin typeface="Huawei Sans" panose="020C0503030203020204" pitchFamily="34" charset="0"/>
              </a:rPr>
              <a:t>	</a:t>
            </a:r>
          </a:p>
          <a:p>
            <a:pPr fontAlgn="ctr"/>
            <a:r>
              <a:rPr lang="en-US">
                <a:latin typeface="Huawei Sans" panose="020C0503030203020204" pitchFamily="34" charset="0"/>
              </a:rPr>
              <a:t>[R1-ospf-1] </a:t>
            </a:r>
            <a:r>
              <a:rPr lang="en-US">
                <a:solidFill>
                  <a:srgbClr val="EC7061"/>
                </a:solidFill>
                <a:latin typeface="Huawei Sans" panose="020C0503030203020204" pitchFamily="34" charset="0"/>
              </a:rPr>
              <a:t>area 0</a:t>
            </a:r>
            <a:r>
              <a:rPr lang="en-US">
                <a:latin typeface="Huawei Sans" panose="020C0503030203020204" pitchFamily="34" charset="0"/>
              </a:rPr>
              <a:t>	</a:t>
            </a:r>
          </a:p>
          <a:p>
            <a:pPr fontAlgn="ctr"/>
            <a:r>
              <a:rPr lang="en-US">
                <a:latin typeface="Huawei Sans" panose="020C0503030203020204" pitchFamily="34" charset="0"/>
              </a:rPr>
              <a:t>[R1-ospf-1-area-0.0.0.0] network 1.1.1.1 0.0.0.0</a:t>
            </a:r>
          </a:p>
          <a:p>
            <a:pPr fontAlgn="ctr"/>
            <a:r>
              <a:rPr lang="en-US">
                <a:latin typeface="Huawei Sans" panose="020C0503030203020204" pitchFamily="34" charset="0"/>
              </a:rPr>
              <a:t>[R1-ospf-1-area-0.0.0.0] network 10.1.12.0 </a:t>
            </a:r>
            <a:r>
              <a:rPr lang="en-US">
                <a:solidFill>
                  <a:srgbClr val="00B0F0"/>
                </a:solidFill>
                <a:latin typeface="Huawei Sans" panose="020C0503030203020204" pitchFamily="34" charset="0"/>
              </a:rPr>
              <a:t>0.0.0.3</a:t>
            </a:r>
          </a:p>
        </p:txBody>
      </p:sp>
      <p:sp>
        <p:nvSpPr>
          <p:cNvPr id="42" name="内容占位符 2">
            <a:extLst>
              <a:ext uri="{FF2B5EF4-FFF2-40B4-BE49-F238E27FC236}">
                <a16:creationId xmlns:a16="http://schemas.microsoft.com/office/drawing/2014/main" xmlns="" id="{6A6D1A01-CD40-4D87-8AD4-A6BC40F033A8}"/>
              </a:ext>
            </a:extLst>
          </p:cNvPr>
          <p:cNvSpPr txBox="1">
            <a:spLocks/>
          </p:cNvSpPr>
          <p:nvPr/>
        </p:nvSpPr>
        <p:spPr>
          <a:xfrm>
            <a:off x="459660" y="3547392"/>
            <a:ext cx="9356238" cy="2834358"/>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600" dirty="0">
                <a:latin typeface="Huawei Sans" panose="020C0503030203020204" pitchFamily="34" charset="0"/>
              </a:rPr>
              <a:t>Planned OSPF parameters: The OSPF process ID is 1. Router IDs of R1, R2, and R3 are 1.1.1.1, 2.2.2.2, and 3.3.3.3 respectively.</a:t>
            </a:r>
          </a:p>
          <a:p>
            <a:pPr fontAlgn="ctr"/>
            <a:r>
              <a:rPr lang="en-US" sz="1600" dirty="0">
                <a:latin typeface="Huawei Sans" panose="020C0503030203020204" pitchFamily="34" charset="0"/>
              </a:rPr>
              <a:t>Procedure:</a:t>
            </a:r>
          </a:p>
          <a:p>
            <a:pPr marL="654050" lvl="1" indent="-320675" fontAlgn="ctr"/>
            <a:r>
              <a:rPr lang="en-US" sz="1600" dirty="0">
                <a:latin typeface="Huawei Sans" panose="020C0503030203020204" pitchFamily="34" charset="0"/>
              </a:rPr>
              <a:t>Create and run an OSPF process.</a:t>
            </a:r>
          </a:p>
          <a:p>
            <a:pPr marL="654050" lvl="1" indent="-320675" fontAlgn="ctr"/>
            <a:r>
              <a:rPr lang="en-US" sz="1600" dirty="0">
                <a:latin typeface="Huawei Sans" panose="020C0503030203020204" pitchFamily="34" charset="0"/>
              </a:rPr>
              <a:t>Create an OSPF area and enter the </a:t>
            </a:r>
            <a:br>
              <a:rPr lang="en-US" sz="1600" dirty="0">
                <a:latin typeface="Huawei Sans" panose="020C0503030203020204" pitchFamily="34" charset="0"/>
              </a:rPr>
            </a:br>
            <a:r>
              <a:rPr lang="en-US" sz="1600" dirty="0">
                <a:latin typeface="Huawei Sans" panose="020C0503030203020204" pitchFamily="34" charset="0"/>
              </a:rPr>
              <a:t>OSPF area view.</a:t>
            </a:r>
          </a:p>
          <a:p>
            <a:pPr marL="654050" lvl="1" indent="-320675" fontAlgn="ctr"/>
            <a:r>
              <a:rPr lang="en-US" sz="1600" dirty="0">
                <a:latin typeface="Huawei Sans" panose="020C0503030203020204" pitchFamily="34" charset="0"/>
              </a:rPr>
              <a:t>Specify the interface that runs OSPF..</a:t>
            </a:r>
            <a:endParaRPr lang="en-US" sz="1600" dirty="0">
              <a:latin typeface="Huawei Sans" panose="020C0503030203020204" pitchFamily="34" charset="0"/>
            </a:endParaRPr>
          </a:p>
        </p:txBody>
      </p:sp>
      <p:sp>
        <p:nvSpPr>
          <p:cNvPr id="45" name="文本框 44">
            <a:extLst>
              <a:ext uri="{FF2B5EF4-FFF2-40B4-BE49-F238E27FC236}">
                <a16:creationId xmlns:a16="http://schemas.microsoft.com/office/drawing/2014/main" xmlns="" id="{4842CD8B-22AA-46A0-A826-B43D11FDCA15}"/>
              </a:ext>
            </a:extLst>
          </p:cNvPr>
          <p:cNvSpPr txBox="1"/>
          <p:nvPr/>
        </p:nvSpPr>
        <p:spPr>
          <a:xfrm>
            <a:off x="2493533" y="2046437"/>
            <a:ext cx="1750800" cy="338554"/>
          </a:xfrm>
          <a:prstGeom prst="rect">
            <a:avLst/>
          </a:prstGeom>
          <a:noFill/>
        </p:spPr>
        <p:txBody>
          <a:bodyPr wrap="square" rtlCol="0">
            <a:noAutofit/>
          </a:bodyPr>
          <a:lstStyle/>
          <a:p>
            <a:pPr fontAlgn="ctr"/>
            <a:r>
              <a:rPr lang="en-US" sz="1600" dirty="0">
                <a:solidFill>
                  <a:srgbClr val="00B0F0"/>
                </a:solidFill>
                <a:latin typeface="Huawei Sans" panose="020C0503030203020204" pitchFamily="34" charset="0"/>
              </a:rPr>
              <a:t>Router ID 1.1.1.1</a:t>
            </a:r>
          </a:p>
        </p:txBody>
      </p:sp>
      <p:sp>
        <p:nvSpPr>
          <p:cNvPr id="48" name="圆角矩形 12">
            <a:extLst>
              <a:ext uri="{FF2B5EF4-FFF2-40B4-BE49-F238E27FC236}">
                <a16:creationId xmlns:a16="http://schemas.microsoft.com/office/drawing/2014/main" xmlns="" id="{9CE44E94-B8DA-4D3F-B086-7A6D453CCD20}"/>
              </a:ext>
            </a:extLst>
          </p:cNvPr>
          <p:cNvSpPr/>
          <p:nvPr/>
        </p:nvSpPr>
        <p:spPr>
          <a:xfrm>
            <a:off x="3496704" y="1339278"/>
            <a:ext cx="1574400"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Configure interfaces.</a:t>
            </a:r>
          </a:p>
        </p:txBody>
      </p:sp>
      <p:sp>
        <p:nvSpPr>
          <p:cNvPr id="49" name="圆角矩形 12">
            <a:extLst>
              <a:ext uri="{FF2B5EF4-FFF2-40B4-BE49-F238E27FC236}">
                <a16:creationId xmlns:a16="http://schemas.microsoft.com/office/drawing/2014/main" xmlns="" id="{FC1242BF-C6B9-4315-B426-4F63663CD689}"/>
              </a:ext>
            </a:extLst>
          </p:cNvPr>
          <p:cNvSpPr/>
          <p:nvPr/>
        </p:nvSpPr>
        <p:spPr>
          <a:xfrm>
            <a:off x="5577249" y="1339278"/>
            <a:ext cx="1289439" cy="505264"/>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600" b="1">
                <a:solidFill>
                  <a:srgbClr val="FFFFFF"/>
                </a:solidFill>
                <a:latin typeface="Huawei Sans" panose="020C0503030203020204" pitchFamily="34" charset="0"/>
                <a:ea typeface="方正兰亭黑简体" panose="02000000000000000000" pitchFamily="2" charset="-122"/>
              </a:rPr>
              <a:t>Configure OSPF.</a:t>
            </a:r>
          </a:p>
        </p:txBody>
      </p:sp>
      <p:cxnSp>
        <p:nvCxnSpPr>
          <p:cNvPr id="50" name="直接箭头连接符 49">
            <a:extLst>
              <a:ext uri="{FF2B5EF4-FFF2-40B4-BE49-F238E27FC236}">
                <a16:creationId xmlns:a16="http://schemas.microsoft.com/office/drawing/2014/main" xmlns="" id="{051918AD-2CBF-4C4A-85D6-5B0B0EB0663F}"/>
              </a:ext>
            </a:extLst>
          </p:cNvPr>
          <p:cNvCxnSpPr>
            <a:cxnSpLocks/>
            <a:stCxn id="48" idx="3"/>
            <a:endCxn id="49" idx="1"/>
          </p:cNvCxnSpPr>
          <p:nvPr/>
        </p:nvCxnSpPr>
        <p:spPr bwMode="auto">
          <a:xfrm>
            <a:off x="5071104" y="1591910"/>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51" name="圆角矩形 12">
            <a:extLst>
              <a:ext uri="{FF2B5EF4-FFF2-40B4-BE49-F238E27FC236}">
                <a16:creationId xmlns:a16="http://schemas.microsoft.com/office/drawing/2014/main" xmlns="" id="{C0A14E21-4BA8-44E7-89C4-9EA7B0532DFE}"/>
              </a:ext>
            </a:extLst>
          </p:cNvPr>
          <p:cNvSpPr/>
          <p:nvPr/>
        </p:nvSpPr>
        <p:spPr>
          <a:xfrm>
            <a:off x="7401899" y="1339278"/>
            <a:ext cx="1005403"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rPr>
              <a:t>Verify the result.</a:t>
            </a:r>
          </a:p>
        </p:txBody>
      </p:sp>
      <p:cxnSp>
        <p:nvCxnSpPr>
          <p:cNvPr id="52" name="直接箭头连接符 51">
            <a:extLst>
              <a:ext uri="{FF2B5EF4-FFF2-40B4-BE49-F238E27FC236}">
                <a16:creationId xmlns:a16="http://schemas.microsoft.com/office/drawing/2014/main" xmlns="" id="{6126CDF2-CADB-4E8D-8F41-062712430878}"/>
              </a:ext>
            </a:extLst>
          </p:cNvPr>
          <p:cNvCxnSpPr>
            <a:cxnSpLocks/>
            <a:stCxn id="49" idx="3"/>
            <a:endCxn id="51" idx="1"/>
          </p:cNvCxnSpPr>
          <p:nvPr/>
        </p:nvCxnSpPr>
        <p:spPr bwMode="auto">
          <a:xfrm>
            <a:off x="6866688" y="1591910"/>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54" name="圆角矩形 19">
            <a:extLst>
              <a:ext uri="{FF2B5EF4-FFF2-40B4-BE49-F238E27FC236}">
                <a16:creationId xmlns:a16="http://schemas.microsoft.com/office/drawing/2014/main" xmlns="" id="{FD783A8E-8487-4337-91DE-CBA0E0C8B7C6}"/>
              </a:ext>
            </a:extLst>
          </p:cNvPr>
          <p:cNvSpPr/>
          <p:nvPr/>
        </p:nvSpPr>
        <p:spPr>
          <a:xfrm>
            <a:off x="9798934" y="5305425"/>
            <a:ext cx="1696379" cy="5165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An inverse mask is specified here.</a:t>
            </a:r>
          </a:p>
        </p:txBody>
      </p:sp>
      <p:cxnSp>
        <p:nvCxnSpPr>
          <p:cNvPr id="34" name="直接箭头连接符 33">
            <a:extLst>
              <a:ext uri="{FF2B5EF4-FFF2-40B4-BE49-F238E27FC236}">
                <a16:creationId xmlns:a16="http://schemas.microsoft.com/office/drawing/2014/main" xmlns="" id="{52AE6C13-6B31-421F-9282-E5C475271E35}"/>
              </a:ext>
            </a:extLst>
          </p:cNvPr>
          <p:cNvCxnSpPr>
            <a:cxnSpLocks/>
          </p:cNvCxnSpPr>
          <p:nvPr/>
        </p:nvCxnSpPr>
        <p:spPr>
          <a:xfrm flipH="1" flipV="1">
            <a:off x="9526240" y="5650223"/>
            <a:ext cx="28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801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16D71-DA58-4457-9D89-AA941C4AE562}"/>
              </a:ext>
            </a:extLst>
          </p:cNvPr>
          <p:cNvSpPr>
            <a:spLocks noGrp="1"/>
          </p:cNvSpPr>
          <p:nvPr>
            <p:ph type="title"/>
          </p:nvPr>
        </p:nvSpPr>
        <p:spPr/>
        <p:txBody>
          <a:bodyPr/>
          <a:lstStyle/>
          <a:p>
            <a:r>
              <a:rPr lang="en-US" sz="3500" dirty="0" smtClean="0"/>
              <a:t>OSPF Configuration Example - Configuring OSPF (2)</a:t>
            </a:r>
            <a:endParaRPr lang="en-US" sz="3500" dirty="0"/>
          </a:p>
        </p:txBody>
      </p:sp>
      <p:sp>
        <p:nvSpPr>
          <p:cNvPr id="3" name="矩形: 圆角 2">
            <a:extLst>
              <a:ext uri="{FF2B5EF4-FFF2-40B4-BE49-F238E27FC236}">
                <a16:creationId xmlns:a16="http://schemas.microsoft.com/office/drawing/2014/main" xmlns=""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 name="矩形: 圆角 3">
            <a:extLst>
              <a:ext uri="{FF2B5EF4-FFF2-40B4-BE49-F238E27FC236}">
                <a16:creationId xmlns:a16="http://schemas.microsoft.com/office/drawing/2014/main" xmlns=""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5" name="图片 4">
            <a:extLst>
              <a:ext uri="{FF2B5EF4-FFF2-40B4-BE49-F238E27FC236}">
                <a16:creationId xmlns:a16="http://schemas.microsoft.com/office/drawing/2014/main" xmlns=""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xmlns=""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xmlns=""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xmlns=""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xmlns="" id="{A18CB31B-BE9D-4603-909A-813CE4126276}"/>
              </a:ext>
            </a:extLst>
          </p:cNvPr>
          <p:cNvSpPr txBox="1"/>
          <p:nvPr/>
        </p:nvSpPr>
        <p:spPr>
          <a:xfrm>
            <a:off x="5908106"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10" name="文本框 9">
            <a:extLst>
              <a:ext uri="{FF2B5EF4-FFF2-40B4-BE49-F238E27FC236}">
                <a16:creationId xmlns:a16="http://schemas.microsoft.com/office/drawing/2014/main" xmlns="" id="{F19BDF72-7AC8-430A-BE9A-21F3065D06DA}"/>
              </a:ext>
            </a:extLst>
          </p:cNvPr>
          <p:cNvSpPr txBox="1"/>
          <p:nvPr/>
        </p:nvSpPr>
        <p:spPr>
          <a:xfrm>
            <a:off x="3021873"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11" name="文本框 10">
            <a:extLst>
              <a:ext uri="{FF2B5EF4-FFF2-40B4-BE49-F238E27FC236}">
                <a16:creationId xmlns:a16="http://schemas.microsoft.com/office/drawing/2014/main" xmlns="" id="{BABF0354-F2C1-444F-B8DF-70EA76F5BF09}"/>
              </a:ext>
            </a:extLst>
          </p:cNvPr>
          <p:cNvSpPr txBox="1"/>
          <p:nvPr/>
        </p:nvSpPr>
        <p:spPr>
          <a:xfrm>
            <a:off x="8718570"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grpSp>
        <p:nvGrpSpPr>
          <p:cNvPr id="15" name="组合 14">
            <a:extLst>
              <a:ext uri="{FF2B5EF4-FFF2-40B4-BE49-F238E27FC236}">
                <a16:creationId xmlns:a16="http://schemas.microsoft.com/office/drawing/2014/main" xmlns="" id="{705A3663-4A5E-4404-873D-A464302F594A}"/>
              </a:ext>
            </a:extLst>
          </p:cNvPr>
          <p:cNvGrpSpPr/>
          <p:nvPr/>
        </p:nvGrpSpPr>
        <p:grpSpPr>
          <a:xfrm>
            <a:off x="4751661" y="2714130"/>
            <a:ext cx="1903174" cy="567904"/>
            <a:chOff x="2134861" y="4974560"/>
            <a:chExt cx="1903174" cy="567904"/>
          </a:xfrm>
        </p:grpSpPr>
        <p:sp>
          <p:nvSpPr>
            <p:cNvPr id="16" name="文本框 15">
              <a:extLst>
                <a:ext uri="{FF2B5EF4-FFF2-40B4-BE49-F238E27FC236}">
                  <a16:creationId xmlns:a16="http://schemas.microsoft.com/office/drawing/2014/main" xmlns="" id="{1B51BC98-A3E7-48B8-9574-FF5DBDF4EAF7}"/>
                </a:ext>
              </a:extLst>
            </p:cNvPr>
            <p:cNvSpPr txBox="1"/>
            <p:nvPr/>
          </p:nvSpPr>
          <p:spPr>
            <a:xfrm>
              <a:off x="2134861" y="5234687"/>
              <a:ext cx="1903174"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10.1.12.2/30</a:t>
              </a:r>
            </a:p>
          </p:txBody>
        </p:sp>
        <p:sp>
          <p:nvSpPr>
            <p:cNvPr id="17" name="文本框 16">
              <a:extLst>
                <a:ext uri="{FF2B5EF4-FFF2-40B4-BE49-F238E27FC236}">
                  <a16:creationId xmlns:a16="http://schemas.microsoft.com/office/drawing/2014/main" xmlns="" id="{D443462D-8E8C-4BD5-A1C5-3726DC43A8B3}"/>
                </a:ext>
              </a:extLst>
            </p:cNvPr>
            <p:cNvSpPr txBox="1"/>
            <p:nvPr/>
          </p:nvSpPr>
          <p:spPr>
            <a:xfrm>
              <a:off x="2412432" y="4974560"/>
              <a:ext cx="1057993"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GE0/0/0</a:t>
              </a:r>
            </a:p>
          </p:txBody>
        </p:sp>
      </p:grpSp>
      <p:grpSp>
        <p:nvGrpSpPr>
          <p:cNvPr id="18" name="组合 17">
            <a:extLst>
              <a:ext uri="{FF2B5EF4-FFF2-40B4-BE49-F238E27FC236}">
                <a16:creationId xmlns:a16="http://schemas.microsoft.com/office/drawing/2014/main" xmlns="" id="{55271465-17A7-4EA1-ABE1-0F0674A68AFC}"/>
              </a:ext>
            </a:extLst>
          </p:cNvPr>
          <p:cNvGrpSpPr/>
          <p:nvPr/>
        </p:nvGrpSpPr>
        <p:grpSpPr>
          <a:xfrm>
            <a:off x="6357612" y="2714130"/>
            <a:ext cx="1903174" cy="567904"/>
            <a:chOff x="2134861" y="4974560"/>
            <a:chExt cx="1903174" cy="567904"/>
          </a:xfrm>
        </p:grpSpPr>
        <p:sp>
          <p:nvSpPr>
            <p:cNvPr id="19" name="文本框 18">
              <a:extLst>
                <a:ext uri="{FF2B5EF4-FFF2-40B4-BE49-F238E27FC236}">
                  <a16:creationId xmlns:a16="http://schemas.microsoft.com/office/drawing/2014/main" xmlns="" id="{7E52949E-A7AA-4B5F-A299-F17AECDA11C8}"/>
                </a:ext>
              </a:extLst>
            </p:cNvPr>
            <p:cNvSpPr txBox="1"/>
            <p:nvPr/>
          </p:nvSpPr>
          <p:spPr>
            <a:xfrm>
              <a:off x="2134861" y="5234687"/>
              <a:ext cx="1903174"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10.1.23.1/30</a:t>
              </a:r>
            </a:p>
          </p:txBody>
        </p:sp>
        <p:sp>
          <p:nvSpPr>
            <p:cNvPr id="20" name="文本框 19">
              <a:extLst>
                <a:ext uri="{FF2B5EF4-FFF2-40B4-BE49-F238E27FC236}">
                  <a16:creationId xmlns:a16="http://schemas.microsoft.com/office/drawing/2014/main" xmlns="" id="{32140FEE-5DD5-446E-97C2-A57CC92CABDC}"/>
                </a:ext>
              </a:extLst>
            </p:cNvPr>
            <p:cNvSpPr txBox="1"/>
            <p:nvPr/>
          </p:nvSpPr>
          <p:spPr>
            <a:xfrm>
              <a:off x="2158432" y="4974560"/>
              <a:ext cx="1057993"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GE0/0/1</a:t>
              </a:r>
            </a:p>
          </p:txBody>
        </p:sp>
      </p:grpSp>
      <p:grpSp>
        <p:nvGrpSpPr>
          <p:cNvPr id="21" name="组合 20">
            <a:extLst>
              <a:ext uri="{FF2B5EF4-FFF2-40B4-BE49-F238E27FC236}">
                <a16:creationId xmlns:a16="http://schemas.microsoft.com/office/drawing/2014/main" xmlns="" id="{B005A4FE-36B9-4CCA-9D75-F8ED0E7FDC55}"/>
              </a:ext>
            </a:extLst>
          </p:cNvPr>
          <p:cNvGrpSpPr/>
          <p:nvPr/>
        </p:nvGrpSpPr>
        <p:grpSpPr>
          <a:xfrm>
            <a:off x="7581488" y="2714130"/>
            <a:ext cx="1903174" cy="567904"/>
            <a:chOff x="2134861" y="4974560"/>
            <a:chExt cx="1903174" cy="567904"/>
          </a:xfrm>
        </p:grpSpPr>
        <p:sp>
          <p:nvSpPr>
            <p:cNvPr id="22" name="文本框 21">
              <a:extLst>
                <a:ext uri="{FF2B5EF4-FFF2-40B4-BE49-F238E27FC236}">
                  <a16:creationId xmlns:a16="http://schemas.microsoft.com/office/drawing/2014/main" xmlns="" id="{176D4A05-B770-4C0F-930E-973049F77B32}"/>
                </a:ext>
              </a:extLst>
            </p:cNvPr>
            <p:cNvSpPr txBox="1"/>
            <p:nvPr/>
          </p:nvSpPr>
          <p:spPr>
            <a:xfrm>
              <a:off x="2134861" y="5234687"/>
              <a:ext cx="1903174"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10.1.23.2/30</a:t>
              </a:r>
            </a:p>
          </p:txBody>
        </p:sp>
        <p:sp>
          <p:nvSpPr>
            <p:cNvPr id="23" name="文本框 22">
              <a:extLst>
                <a:ext uri="{FF2B5EF4-FFF2-40B4-BE49-F238E27FC236}">
                  <a16:creationId xmlns:a16="http://schemas.microsoft.com/office/drawing/2014/main" xmlns="" id="{F93DD00D-5F03-4F6F-A10D-773ACA34BB05}"/>
                </a:ext>
              </a:extLst>
            </p:cNvPr>
            <p:cNvSpPr txBox="1"/>
            <p:nvPr/>
          </p:nvSpPr>
          <p:spPr>
            <a:xfrm>
              <a:off x="2412432" y="4974560"/>
              <a:ext cx="1057993" cy="307777"/>
            </a:xfrm>
            <a:prstGeom prst="rect">
              <a:avLst/>
            </a:prstGeom>
            <a:noFill/>
          </p:spPr>
          <p:txBody>
            <a:bodyPr wrap="square" rtlCol="0">
              <a:noAutofit/>
            </a:bodyPr>
            <a:lstStyle/>
            <a:p>
              <a:pPr fontAlgn="ctr"/>
              <a:r>
                <a:rPr lang="en-US" sz="1400">
                  <a:solidFill>
                    <a:schemeClr val="accent4">
                      <a:lumMod val="50000"/>
                    </a:schemeClr>
                  </a:solidFill>
                  <a:latin typeface="Huawei Sans" panose="020C0503030203020204" pitchFamily="34" charset="0"/>
                </a:rPr>
                <a:t>GE0/0/1</a:t>
              </a:r>
            </a:p>
          </p:txBody>
        </p:sp>
      </p:grpSp>
      <p:sp>
        <p:nvSpPr>
          <p:cNvPr id="24" name="文本框 23">
            <a:extLst>
              <a:ext uri="{FF2B5EF4-FFF2-40B4-BE49-F238E27FC236}">
                <a16:creationId xmlns:a16="http://schemas.microsoft.com/office/drawing/2014/main" xmlns="" id="{559D6FCC-C8D0-443B-AB06-58275392D848}"/>
              </a:ext>
            </a:extLst>
          </p:cNvPr>
          <p:cNvSpPr txBox="1"/>
          <p:nvPr/>
        </p:nvSpPr>
        <p:spPr>
          <a:xfrm>
            <a:off x="4334904" y="2046437"/>
            <a:ext cx="798617"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Area 0</a:t>
            </a:r>
          </a:p>
        </p:txBody>
      </p:sp>
      <p:sp>
        <p:nvSpPr>
          <p:cNvPr id="25" name="文本框 24">
            <a:extLst>
              <a:ext uri="{FF2B5EF4-FFF2-40B4-BE49-F238E27FC236}">
                <a16:creationId xmlns:a16="http://schemas.microsoft.com/office/drawing/2014/main" xmlns="" id="{9862B67D-D175-4B04-89E8-D41C62A166EE}"/>
              </a:ext>
            </a:extLst>
          </p:cNvPr>
          <p:cNvSpPr txBox="1"/>
          <p:nvPr/>
        </p:nvSpPr>
        <p:spPr>
          <a:xfrm>
            <a:off x="7133109" y="2046437"/>
            <a:ext cx="798617"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Area 1</a:t>
            </a:r>
          </a:p>
        </p:txBody>
      </p:sp>
      <p:cxnSp>
        <p:nvCxnSpPr>
          <p:cNvPr id="26" name="直接连接符 25">
            <a:extLst>
              <a:ext uri="{FF2B5EF4-FFF2-40B4-BE49-F238E27FC236}">
                <a16:creationId xmlns:a16="http://schemas.microsoft.com/office/drawing/2014/main" xmlns=""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xmlns=""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xmlns=""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xmlns="" id="{187DC9B0-CF91-43F7-B632-B035E59A65BC}"/>
              </a:ext>
            </a:extLst>
          </p:cNvPr>
          <p:cNvSpPr txBox="1"/>
          <p:nvPr/>
        </p:nvSpPr>
        <p:spPr>
          <a:xfrm>
            <a:off x="1642260" y="2518173"/>
            <a:ext cx="1099981" cy="338554"/>
          </a:xfrm>
          <a:prstGeom prst="rect">
            <a:avLst/>
          </a:prstGeom>
          <a:noFill/>
        </p:spPr>
        <p:txBody>
          <a:bodyPr wrap="square" rtlCol="0">
            <a:noAutofit/>
          </a:bodyPr>
          <a:lstStyle/>
          <a:p>
            <a:pPr fontAlgn="ctr"/>
            <a:r>
              <a:rPr lang="en-US" sz="1600">
                <a:latin typeface="Huawei Sans" panose="020C0503030203020204" pitchFamily="34" charset="0"/>
              </a:rPr>
              <a:t>1.1.1.1/32</a:t>
            </a:r>
          </a:p>
        </p:txBody>
      </p:sp>
      <p:sp>
        <p:nvSpPr>
          <p:cNvPr id="32" name="文本框 31">
            <a:extLst>
              <a:ext uri="{FF2B5EF4-FFF2-40B4-BE49-F238E27FC236}">
                <a16:creationId xmlns:a16="http://schemas.microsoft.com/office/drawing/2014/main" xmlns="" id="{5F1049F4-3F38-48A0-9982-342210D4C585}"/>
              </a:ext>
            </a:extLst>
          </p:cNvPr>
          <p:cNvSpPr txBox="1"/>
          <p:nvPr/>
        </p:nvSpPr>
        <p:spPr>
          <a:xfrm>
            <a:off x="9468863" y="2518173"/>
            <a:ext cx="1099981"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3.3.3.3/32</a:t>
            </a:r>
          </a:p>
        </p:txBody>
      </p:sp>
      <p:sp>
        <p:nvSpPr>
          <p:cNvPr id="33" name="圆角矩形 12">
            <a:extLst>
              <a:ext uri="{FF2B5EF4-FFF2-40B4-BE49-F238E27FC236}">
                <a16:creationId xmlns:a16="http://schemas.microsoft.com/office/drawing/2014/main" xmlns="" id="{2F29C514-EE72-430B-8ADE-1D846AE60C19}"/>
              </a:ext>
            </a:extLst>
          </p:cNvPr>
          <p:cNvSpPr/>
          <p:nvPr/>
        </p:nvSpPr>
        <p:spPr>
          <a:xfrm>
            <a:off x="3496704" y="1358328"/>
            <a:ext cx="1574400"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Configure interfaces.</a:t>
            </a:r>
          </a:p>
        </p:txBody>
      </p:sp>
      <p:sp>
        <p:nvSpPr>
          <p:cNvPr id="34" name="圆角矩形 12">
            <a:extLst>
              <a:ext uri="{FF2B5EF4-FFF2-40B4-BE49-F238E27FC236}">
                <a16:creationId xmlns:a16="http://schemas.microsoft.com/office/drawing/2014/main" xmlns="" id="{83CA7D8E-771A-40B5-819B-63942747B595}"/>
              </a:ext>
            </a:extLst>
          </p:cNvPr>
          <p:cNvSpPr/>
          <p:nvPr/>
        </p:nvSpPr>
        <p:spPr>
          <a:xfrm>
            <a:off x="5577249" y="1358328"/>
            <a:ext cx="1289439" cy="505264"/>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600" b="1">
                <a:solidFill>
                  <a:srgbClr val="FFFFFF"/>
                </a:solidFill>
                <a:latin typeface="Huawei Sans" panose="020C0503030203020204" pitchFamily="34" charset="0"/>
                <a:ea typeface="方正兰亭黑简体" panose="02000000000000000000" pitchFamily="2" charset="-122"/>
              </a:rPr>
              <a:t>Configure OSPF.</a:t>
            </a:r>
          </a:p>
        </p:txBody>
      </p:sp>
      <p:cxnSp>
        <p:nvCxnSpPr>
          <p:cNvPr id="35" name="直接箭头连接符 34">
            <a:extLst>
              <a:ext uri="{FF2B5EF4-FFF2-40B4-BE49-F238E27FC236}">
                <a16:creationId xmlns:a16="http://schemas.microsoft.com/office/drawing/2014/main" xmlns="" id="{5161584A-F216-461B-B316-B566A6A9332E}"/>
              </a:ext>
            </a:extLst>
          </p:cNvPr>
          <p:cNvCxnSpPr>
            <a:cxnSpLocks/>
            <a:stCxn id="33" idx="3"/>
            <a:endCxn id="34" idx="1"/>
          </p:cNvCxnSpPr>
          <p:nvPr/>
        </p:nvCxnSpPr>
        <p:spPr bwMode="auto">
          <a:xfrm>
            <a:off x="5071104" y="1610960"/>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xmlns="" id="{4B1E40F7-D8C8-4CBA-A77F-F5238C7BB6D2}"/>
              </a:ext>
            </a:extLst>
          </p:cNvPr>
          <p:cNvSpPr/>
          <p:nvPr/>
        </p:nvSpPr>
        <p:spPr>
          <a:xfrm>
            <a:off x="7401899" y="1358328"/>
            <a:ext cx="1005403"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a:solidFill>
                  <a:schemeClr val="tx1"/>
                </a:solidFill>
                <a:latin typeface="Huawei Sans" panose="020C0503030203020204" pitchFamily="34" charset="0"/>
              </a:rPr>
              <a:t>Verify the result.</a:t>
            </a:r>
          </a:p>
        </p:txBody>
      </p:sp>
      <p:cxnSp>
        <p:nvCxnSpPr>
          <p:cNvPr id="37" name="直接箭头连接符 36">
            <a:extLst>
              <a:ext uri="{FF2B5EF4-FFF2-40B4-BE49-F238E27FC236}">
                <a16:creationId xmlns:a16="http://schemas.microsoft.com/office/drawing/2014/main" xmlns="" id="{C1C01EC2-1288-48FE-848D-BDFCC481BA06}"/>
              </a:ext>
            </a:extLst>
          </p:cNvPr>
          <p:cNvCxnSpPr>
            <a:cxnSpLocks/>
            <a:stCxn id="34" idx="3"/>
            <a:endCxn id="36" idx="1"/>
          </p:cNvCxnSpPr>
          <p:nvPr/>
        </p:nvCxnSpPr>
        <p:spPr bwMode="auto">
          <a:xfrm>
            <a:off x="6866688" y="1610960"/>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xmlns="" id="{08559FA2-F3C6-420E-B40A-262540E6B485}"/>
              </a:ext>
            </a:extLst>
          </p:cNvPr>
          <p:cNvSpPr txBox="1"/>
          <p:nvPr/>
        </p:nvSpPr>
        <p:spPr>
          <a:xfrm>
            <a:off x="1409058" y="4173434"/>
            <a:ext cx="4331741" cy="1938992"/>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dirty="0">
                <a:latin typeface="Huawei Sans" panose="020C0503030203020204" pitchFamily="34" charset="0"/>
              </a:rPr>
              <a:t># Configure OSPF on R2.</a:t>
            </a:r>
          </a:p>
          <a:p>
            <a:pPr fontAlgn="ctr"/>
            <a:r>
              <a:rPr lang="en-US" dirty="0">
                <a:latin typeface="Huawei Sans" panose="020C0503030203020204" pitchFamily="34" charset="0"/>
              </a:rPr>
              <a:t>[R2] </a:t>
            </a:r>
            <a:r>
              <a:rPr lang="en-US" dirty="0" err="1">
                <a:latin typeface="Huawei Sans" panose="020C0503030203020204" pitchFamily="34" charset="0"/>
              </a:rPr>
              <a:t>ospf</a:t>
            </a:r>
            <a:r>
              <a:rPr lang="en-US" dirty="0">
                <a:latin typeface="Huawei Sans" panose="020C0503030203020204" pitchFamily="34" charset="0"/>
              </a:rPr>
              <a:t> 1 </a:t>
            </a:r>
            <a:r>
              <a:rPr lang="en-US" dirty="0">
                <a:solidFill>
                  <a:schemeClr val="accent4">
                    <a:lumMod val="50000"/>
                  </a:schemeClr>
                </a:solidFill>
                <a:latin typeface="Huawei Sans" panose="020C0503030203020204" pitchFamily="34" charset="0"/>
              </a:rPr>
              <a:t>router-id 2.2.2.2</a:t>
            </a:r>
            <a:r>
              <a:rPr lang="en-US" dirty="0">
                <a:latin typeface="Huawei Sans" panose="020C0503030203020204" pitchFamily="34" charset="0"/>
              </a:rPr>
              <a:t>	</a:t>
            </a:r>
          </a:p>
          <a:p>
            <a:pPr fontAlgn="ctr"/>
            <a:r>
              <a:rPr lang="en-US" dirty="0">
                <a:latin typeface="Huawei Sans" panose="020C0503030203020204" pitchFamily="34" charset="0"/>
              </a:rPr>
              <a:t>[R2-ospf-1] </a:t>
            </a:r>
            <a:r>
              <a:rPr lang="en-US" dirty="0">
                <a:solidFill>
                  <a:srgbClr val="EC7061"/>
                </a:solidFill>
                <a:latin typeface="Huawei Sans" panose="020C0503030203020204" pitchFamily="34" charset="0"/>
              </a:rPr>
              <a:t>area 0	</a:t>
            </a:r>
          </a:p>
          <a:p>
            <a:pPr fontAlgn="ctr"/>
            <a:r>
              <a:rPr lang="en-US" dirty="0">
                <a:latin typeface="Huawei Sans" panose="020C0503030203020204" pitchFamily="34" charset="0"/>
              </a:rPr>
              <a:t>[R2-ospf-1-area-0.0.0.0] </a:t>
            </a:r>
            <a:r>
              <a:rPr lang="en-US" dirty="0">
                <a:solidFill>
                  <a:schemeClr val="tx1"/>
                </a:solidFill>
                <a:latin typeface="Huawei Sans" panose="020C0503030203020204" pitchFamily="34" charset="0"/>
              </a:rPr>
              <a:t>network 10.1.12.0 0.0.0.3</a:t>
            </a:r>
          </a:p>
          <a:p>
            <a:pPr fontAlgn="ctr"/>
            <a:r>
              <a:rPr lang="en-US" dirty="0">
                <a:latin typeface="Huawei Sans" panose="020C0503030203020204" pitchFamily="34" charset="0"/>
              </a:rPr>
              <a:t>[R2-ospf-1-area-0.0.0.0] </a:t>
            </a:r>
            <a:r>
              <a:rPr lang="en-US" dirty="0">
                <a:solidFill>
                  <a:srgbClr val="EC7061"/>
                </a:solidFill>
                <a:latin typeface="Huawei Sans" panose="020C0503030203020204" pitchFamily="34" charset="0"/>
              </a:rPr>
              <a:t>area 1</a:t>
            </a:r>
          </a:p>
          <a:p>
            <a:pPr fontAlgn="ctr"/>
            <a:r>
              <a:rPr lang="en-US" dirty="0">
                <a:solidFill>
                  <a:schemeClr val="tx1"/>
                </a:solidFill>
                <a:latin typeface="Huawei Sans" panose="020C0503030203020204" pitchFamily="34" charset="0"/>
              </a:rPr>
              <a:t>[R2-ospf-1-area-0.0.0.1] network 10.1.23.0 0.0.0.3</a:t>
            </a:r>
          </a:p>
        </p:txBody>
      </p:sp>
      <p:sp>
        <p:nvSpPr>
          <p:cNvPr id="46" name="文本框 45">
            <a:extLst>
              <a:ext uri="{FF2B5EF4-FFF2-40B4-BE49-F238E27FC236}">
                <a16:creationId xmlns:a16="http://schemas.microsoft.com/office/drawing/2014/main" xmlns="" id="{B9165086-351B-4739-8667-5E200BC9E547}"/>
              </a:ext>
            </a:extLst>
          </p:cNvPr>
          <p:cNvSpPr txBox="1"/>
          <p:nvPr/>
        </p:nvSpPr>
        <p:spPr>
          <a:xfrm>
            <a:off x="5230716" y="2059007"/>
            <a:ext cx="1750800"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Router ID 2.2.2.2</a:t>
            </a:r>
          </a:p>
        </p:txBody>
      </p:sp>
      <p:sp>
        <p:nvSpPr>
          <p:cNvPr id="47" name="文本框 46">
            <a:extLst>
              <a:ext uri="{FF2B5EF4-FFF2-40B4-BE49-F238E27FC236}">
                <a16:creationId xmlns:a16="http://schemas.microsoft.com/office/drawing/2014/main" xmlns="" id="{E631C4FD-64D7-41DD-ACCC-10717B63C226}"/>
              </a:ext>
            </a:extLst>
          </p:cNvPr>
          <p:cNvSpPr txBox="1"/>
          <p:nvPr/>
        </p:nvSpPr>
        <p:spPr>
          <a:xfrm>
            <a:off x="8041652" y="2046437"/>
            <a:ext cx="1750800" cy="338554"/>
          </a:xfrm>
          <a:prstGeom prst="rect">
            <a:avLst/>
          </a:prstGeom>
          <a:noFill/>
        </p:spPr>
        <p:txBody>
          <a:bodyPr wrap="square" rtlCol="0">
            <a:noAutofit/>
          </a:bodyPr>
          <a:lstStyle/>
          <a:p>
            <a:pPr fontAlgn="ctr"/>
            <a:r>
              <a:rPr lang="en-US" sz="1600">
                <a:solidFill>
                  <a:schemeClr val="accent4">
                    <a:lumMod val="50000"/>
                  </a:schemeClr>
                </a:solidFill>
                <a:latin typeface="Huawei Sans" panose="020C0503030203020204" pitchFamily="34" charset="0"/>
              </a:rPr>
              <a:t>Router ID 3.3.3.3</a:t>
            </a:r>
          </a:p>
        </p:txBody>
      </p:sp>
      <p:sp>
        <p:nvSpPr>
          <p:cNvPr id="43" name="文本框 42">
            <a:extLst>
              <a:ext uri="{FF2B5EF4-FFF2-40B4-BE49-F238E27FC236}">
                <a16:creationId xmlns:a16="http://schemas.microsoft.com/office/drawing/2014/main" xmlns="" id="{2E84693E-97F3-4C52-BA98-722EEAE1662E}"/>
              </a:ext>
            </a:extLst>
          </p:cNvPr>
          <p:cNvSpPr txBox="1"/>
          <p:nvPr/>
        </p:nvSpPr>
        <p:spPr>
          <a:xfrm>
            <a:off x="6445429" y="4173434"/>
            <a:ext cx="4413071" cy="1631216"/>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a:latin typeface="Huawei Sans" panose="020C0503030203020204" pitchFamily="34" charset="0"/>
              </a:rPr>
              <a:t># Configure OSPF on R3.</a:t>
            </a:r>
          </a:p>
          <a:p>
            <a:pPr fontAlgn="ctr"/>
            <a:r>
              <a:rPr lang="en-US">
                <a:latin typeface="Huawei Sans" panose="020C0503030203020204" pitchFamily="34" charset="0"/>
              </a:rPr>
              <a:t>[R3] ospf 1 </a:t>
            </a:r>
            <a:r>
              <a:rPr lang="en-US">
                <a:solidFill>
                  <a:schemeClr val="accent4">
                    <a:lumMod val="50000"/>
                  </a:schemeClr>
                </a:solidFill>
                <a:latin typeface="Huawei Sans" panose="020C0503030203020204" pitchFamily="34" charset="0"/>
              </a:rPr>
              <a:t>router-id 3.3.3.3</a:t>
            </a:r>
            <a:r>
              <a:rPr lang="en-US">
                <a:solidFill>
                  <a:srgbClr val="0070C0"/>
                </a:solidFill>
                <a:latin typeface="Huawei Sans" panose="020C0503030203020204" pitchFamily="34" charset="0"/>
              </a:rPr>
              <a:t>	</a:t>
            </a:r>
          </a:p>
          <a:p>
            <a:pPr fontAlgn="ctr"/>
            <a:r>
              <a:rPr lang="en-US">
                <a:latin typeface="Huawei Sans" panose="020C0503030203020204" pitchFamily="34" charset="0"/>
              </a:rPr>
              <a:t>[R3-ospf-1] </a:t>
            </a:r>
            <a:r>
              <a:rPr lang="en-US">
                <a:solidFill>
                  <a:srgbClr val="EC7061"/>
                </a:solidFill>
                <a:latin typeface="Huawei Sans" panose="020C0503030203020204" pitchFamily="34" charset="0"/>
              </a:rPr>
              <a:t>area 1	</a:t>
            </a:r>
          </a:p>
          <a:p>
            <a:pPr fontAlgn="ctr"/>
            <a:r>
              <a:rPr lang="en-US">
                <a:latin typeface="Huawei Sans" panose="020C0503030203020204" pitchFamily="34" charset="0"/>
              </a:rPr>
              <a:t>[R3-ospf-1-area-0.0.0.1] network 3.3.3.3 0.0.0.0</a:t>
            </a:r>
          </a:p>
          <a:p>
            <a:pPr fontAlgn="ctr"/>
            <a:r>
              <a:rPr lang="en-US">
                <a:latin typeface="Huawei Sans" panose="020C0503030203020204" pitchFamily="34" charset="0"/>
              </a:rPr>
              <a:t>[R3-ospf-1-area-0.0.0.1] network 10.1.23.0 0.0.0.3</a:t>
            </a:r>
          </a:p>
        </p:txBody>
      </p:sp>
      <p:sp>
        <p:nvSpPr>
          <p:cNvPr id="44" name="内容占位符 2">
            <a:extLst>
              <a:ext uri="{FF2B5EF4-FFF2-40B4-BE49-F238E27FC236}">
                <a16:creationId xmlns:a16="http://schemas.microsoft.com/office/drawing/2014/main" xmlns="" id="{4922D984-7CE6-4C2A-BA1C-306D1E206019}"/>
              </a:ext>
            </a:extLst>
          </p:cNvPr>
          <p:cNvSpPr txBox="1">
            <a:spLocks/>
          </p:cNvSpPr>
          <p:nvPr/>
        </p:nvSpPr>
        <p:spPr>
          <a:xfrm>
            <a:off x="991821" y="3493704"/>
            <a:ext cx="9356238" cy="416393"/>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lnSpc>
                <a:spcPct val="100000"/>
              </a:lnSpc>
            </a:pPr>
            <a:r>
              <a:rPr lang="en-US" sz="1600" dirty="0">
                <a:latin typeface="Huawei Sans" panose="020C0503030203020204" pitchFamily="34" charset="0"/>
              </a:rPr>
              <a:t>When configuring OSPF multi-area, be sure to advertise the route destined for a network segment that responds to a specified area.</a:t>
            </a:r>
          </a:p>
        </p:txBody>
      </p:sp>
    </p:spTree>
    <p:extLst>
      <p:ext uri="{BB962C8B-B14F-4D97-AF65-F5344CB8AC3E}">
        <p14:creationId xmlns:p14="http://schemas.microsoft.com/office/powerpoint/2010/main" val="39831152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16D71-DA58-4457-9D89-AA941C4AE562}"/>
              </a:ext>
            </a:extLst>
          </p:cNvPr>
          <p:cNvSpPr>
            <a:spLocks noGrp="1"/>
          </p:cNvSpPr>
          <p:nvPr>
            <p:ph type="title"/>
          </p:nvPr>
        </p:nvSpPr>
        <p:spPr>
          <a:xfrm>
            <a:off x="1594800" y="452604"/>
            <a:ext cx="10154288" cy="640800"/>
          </a:xfrm>
        </p:spPr>
        <p:txBody>
          <a:bodyPr/>
          <a:lstStyle/>
          <a:p>
            <a:r>
              <a:rPr lang="en-US" dirty="0" smtClean="0"/>
              <a:t>OSPF Configuration Example - Verification (1)</a:t>
            </a:r>
            <a:endParaRPr lang="en-US" dirty="0"/>
          </a:p>
        </p:txBody>
      </p:sp>
      <p:sp>
        <p:nvSpPr>
          <p:cNvPr id="3" name="矩形: 圆角 2">
            <a:extLst>
              <a:ext uri="{FF2B5EF4-FFF2-40B4-BE49-F238E27FC236}">
                <a16:creationId xmlns:a16="http://schemas.microsoft.com/office/drawing/2014/main" xmlns=""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 name="矩形: 圆角 3">
            <a:extLst>
              <a:ext uri="{FF2B5EF4-FFF2-40B4-BE49-F238E27FC236}">
                <a16:creationId xmlns:a16="http://schemas.microsoft.com/office/drawing/2014/main" xmlns=""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5" name="图片 4">
            <a:extLst>
              <a:ext uri="{FF2B5EF4-FFF2-40B4-BE49-F238E27FC236}">
                <a16:creationId xmlns:a16="http://schemas.microsoft.com/office/drawing/2014/main" xmlns=""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xmlns=""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xmlns=""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xmlns=""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xmlns="" id="{A18CB31B-BE9D-4603-909A-813CE4126276}"/>
              </a:ext>
            </a:extLst>
          </p:cNvPr>
          <p:cNvSpPr txBox="1"/>
          <p:nvPr/>
        </p:nvSpPr>
        <p:spPr>
          <a:xfrm>
            <a:off x="5908106" y="2931945"/>
            <a:ext cx="7054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R2</a:t>
            </a:r>
          </a:p>
        </p:txBody>
      </p:sp>
      <p:sp>
        <p:nvSpPr>
          <p:cNvPr id="10" name="文本框 9">
            <a:extLst>
              <a:ext uri="{FF2B5EF4-FFF2-40B4-BE49-F238E27FC236}">
                <a16:creationId xmlns:a16="http://schemas.microsoft.com/office/drawing/2014/main" xmlns="" id="{F19BDF72-7AC8-430A-BE9A-21F3065D06DA}"/>
              </a:ext>
            </a:extLst>
          </p:cNvPr>
          <p:cNvSpPr txBox="1"/>
          <p:nvPr/>
        </p:nvSpPr>
        <p:spPr>
          <a:xfrm>
            <a:off x="3021873"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11" name="文本框 10">
            <a:extLst>
              <a:ext uri="{FF2B5EF4-FFF2-40B4-BE49-F238E27FC236}">
                <a16:creationId xmlns:a16="http://schemas.microsoft.com/office/drawing/2014/main" xmlns="" id="{BABF0354-F2C1-444F-B8DF-70EA76F5BF09}"/>
              </a:ext>
            </a:extLst>
          </p:cNvPr>
          <p:cNvSpPr txBox="1"/>
          <p:nvPr/>
        </p:nvSpPr>
        <p:spPr>
          <a:xfrm>
            <a:off x="8718570" y="2931945"/>
            <a:ext cx="705466"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cxnSp>
        <p:nvCxnSpPr>
          <p:cNvPr id="26" name="直接连接符 25">
            <a:extLst>
              <a:ext uri="{FF2B5EF4-FFF2-40B4-BE49-F238E27FC236}">
                <a16:creationId xmlns:a16="http://schemas.microsoft.com/office/drawing/2014/main" xmlns=""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xmlns=""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xmlns=""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xmlns=""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xmlns="" id="{187DC9B0-CF91-43F7-B632-B035E59A65BC}"/>
              </a:ext>
            </a:extLst>
          </p:cNvPr>
          <p:cNvSpPr txBox="1"/>
          <p:nvPr/>
        </p:nvSpPr>
        <p:spPr>
          <a:xfrm>
            <a:off x="1642260" y="2518173"/>
            <a:ext cx="1099981"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1.1.1.1/32</a:t>
            </a:r>
          </a:p>
        </p:txBody>
      </p:sp>
      <p:sp>
        <p:nvSpPr>
          <p:cNvPr id="32" name="文本框 31">
            <a:extLst>
              <a:ext uri="{FF2B5EF4-FFF2-40B4-BE49-F238E27FC236}">
                <a16:creationId xmlns:a16="http://schemas.microsoft.com/office/drawing/2014/main" xmlns="" id="{5F1049F4-3F38-48A0-9982-342210D4C585}"/>
              </a:ext>
            </a:extLst>
          </p:cNvPr>
          <p:cNvSpPr txBox="1"/>
          <p:nvPr/>
        </p:nvSpPr>
        <p:spPr>
          <a:xfrm>
            <a:off x="9468863" y="2518173"/>
            <a:ext cx="1099981"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3.3.3.3/32</a:t>
            </a:r>
          </a:p>
        </p:txBody>
      </p:sp>
      <p:sp>
        <p:nvSpPr>
          <p:cNvPr id="33" name="圆角矩形 12">
            <a:extLst>
              <a:ext uri="{FF2B5EF4-FFF2-40B4-BE49-F238E27FC236}">
                <a16:creationId xmlns:a16="http://schemas.microsoft.com/office/drawing/2014/main" xmlns="" id="{2F29C514-EE72-430B-8ADE-1D846AE60C19}"/>
              </a:ext>
            </a:extLst>
          </p:cNvPr>
          <p:cNvSpPr/>
          <p:nvPr/>
        </p:nvSpPr>
        <p:spPr>
          <a:xfrm>
            <a:off x="3496704" y="1301178"/>
            <a:ext cx="1574400"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Configure interfaces.</a:t>
            </a:r>
          </a:p>
        </p:txBody>
      </p:sp>
      <p:sp>
        <p:nvSpPr>
          <p:cNvPr id="34" name="圆角矩形 12">
            <a:extLst>
              <a:ext uri="{FF2B5EF4-FFF2-40B4-BE49-F238E27FC236}">
                <a16:creationId xmlns:a16="http://schemas.microsoft.com/office/drawing/2014/main" xmlns="" id="{83CA7D8E-771A-40B5-819B-63942747B595}"/>
              </a:ext>
            </a:extLst>
          </p:cNvPr>
          <p:cNvSpPr/>
          <p:nvPr/>
        </p:nvSpPr>
        <p:spPr>
          <a:xfrm>
            <a:off x="5577249" y="1301178"/>
            <a:ext cx="1289439" cy="505264"/>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Configure OSPF.</a:t>
            </a:r>
          </a:p>
        </p:txBody>
      </p:sp>
      <p:cxnSp>
        <p:nvCxnSpPr>
          <p:cNvPr id="35" name="直接箭头连接符 34">
            <a:extLst>
              <a:ext uri="{FF2B5EF4-FFF2-40B4-BE49-F238E27FC236}">
                <a16:creationId xmlns:a16="http://schemas.microsoft.com/office/drawing/2014/main" xmlns="" id="{5161584A-F216-461B-B316-B566A6A9332E}"/>
              </a:ext>
            </a:extLst>
          </p:cNvPr>
          <p:cNvCxnSpPr>
            <a:cxnSpLocks/>
            <a:stCxn id="33" idx="3"/>
            <a:endCxn id="34" idx="1"/>
          </p:cNvCxnSpPr>
          <p:nvPr/>
        </p:nvCxnSpPr>
        <p:spPr bwMode="auto">
          <a:xfrm>
            <a:off x="5071104" y="1553810"/>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xmlns="" id="{4B1E40F7-D8C8-4CBA-A77F-F5238C7BB6D2}"/>
              </a:ext>
            </a:extLst>
          </p:cNvPr>
          <p:cNvSpPr/>
          <p:nvPr/>
        </p:nvSpPr>
        <p:spPr>
          <a:xfrm>
            <a:off x="7401899" y="1301178"/>
            <a:ext cx="1005403" cy="505264"/>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600" b="1" dirty="0">
                <a:solidFill>
                  <a:srgbClr val="FFFFFF"/>
                </a:solidFill>
                <a:latin typeface="Huawei Sans" panose="020C0503030203020204" pitchFamily="34" charset="0"/>
                <a:ea typeface="方正兰亭黑简体" panose="02000000000000000000" pitchFamily="2" charset="-122"/>
              </a:rPr>
              <a:t>Verify the result.</a:t>
            </a:r>
          </a:p>
        </p:txBody>
      </p:sp>
      <p:cxnSp>
        <p:nvCxnSpPr>
          <p:cNvPr id="37" name="直接箭头连接符 36">
            <a:extLst>
              <a:ext uri="{FF2B5EF4-FFF2-40B4-BE49-F238E27FC236}">
                <a16:creationId xmlns:a16="http://schemas.microsoft.com/office/drawing/2014/main" xmlns="" id="{C1C01EC2-1288-48FE-848D-BDFCC481BA06}"/>
              </a:ext>
            </a:extLst>
          </p:cNvPr>
          <p:cNvCxnSpPr>
            <a:cxnSpLocks/>
            <a:stCxn id="34" idx="3"/>
            <a:endCxn id="36" idx="1"/>
          </p:cNvCxnSpPr>
          <p:nvPr/>
        </p:nvCxnSpPr>
        <p:spPr bwMode="auto">
          <a:xfrm>
            <a:off x="6866688" y="1553810"/>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xmlns="" id="{08559FA2-F3C6-420E-B40A-262540E6B485}"/>
              </a:ext>
            </a:extLst>
          </p:cNvPr>
          <p:cNvSpPr txBox="1"/>
          <p:nvPr/>
        </p:nvSpPr>
        <p:spPr>
          <a:xfrm>
            <a:off x="3297249" y="3859495"/>
            <a:ext cx="5624618" cy="2521909"/>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dirty="0">
                <a:solidFill>
                  <a:srgbClr val="EC7061"/>
                </a:solidFill>
                <a:latin typeface="Huawei Sans" panose="020C0503030203020204" pitchFamily="34" charset="0"/>
              </a:rPr>
              <a:t>&lt;R2&gt; display </a:t>
            </a:r>
            <a:r>
              <a:rPr lang="en-US" dirty="0" err="1">
                <a:solidFill>
                  <a:srgbClr val="EC7061"/>
                </a:solidFill>
                <a:latin typeface="Huawei Sans" panose="020C0503030203020204" pitchFamily="34" charset="0"/>
              </a:rPr>
              <a:t>ospf</a:t>
            </a:r>
            <a:r>
              <a:rPr lang="en-US" dirty="0">
                <a:solidFill>
                  <a:srgbClr val="EC7061"/>
                </a:solidFill>
                <a:latin typeface="Huawei Sans" panose="020C0503030203020204" pitchFamily="34" charset="0"/>
              </a:rPr>
              <a:t> peer brief </a:t>
            </a:r>
          </a:p>
          <a:p>
            <a:pPr fontAlgn="ctr"/>
            <a:r>
              <a:rPr lang="en-US" dirty="0">
                <a:latin typeface="Huawei Sans" panose="020C0503030203020204" pitchFamily="34" charset="0"/>
              </a:rPr>
              <a:t>	 OSPF Process 1 with Router ID 2.2.2.2</a:t>
            </a:r>
          </a:p>
          <a:p>
            <a:pPr fontAlgn="ctr"/>
            <a:r>
              <a:rPr lang="en-US" dirty="0">
                <a:latin typeface="Huawei Sans" panose="020C0503030203020204" pitchFamily="34" charset="0"/>
              </a:rPr>
              <a:t>		  Peer Statistic Information</a:t>
            </a:r>
          </a:p>
          <a:p>
            <a:pPr fontAlgn="ctr"/>
            <a:r>
              <a:rPr lang="en-US" dirty="0">
                <a:latin typeface="Huawei Sans" panose="020C0503030203020204" pitchFamily="34" charset="0"/>
              </a:rPr>
              <a:t> ----------------------------------------------------------------------------</a:t>
            </a:r>
          </a:p>
          <a:p>
            <a:pPr fontAlgn="ctr"/>
            <a:r>
              <a:rPr lang="en-US" dirty="0">
                <a:latin typeface="Huawei Sans" panose="020C0503030203020204" pitchFamily="34" charset="0"/>
              </a:rPr>
              <a:t> Area Id          Interface                        Neighbor id      State    </a:t>
            </a:r>
          </a:p>
          <a:p>
            <a:pPr fontAlgn="ctr"/>
            <a:r>
              <a:rPr lang="en-US" dirty="0">
                <a:latin typeface="Huawei Sans" panose="020C0503030203020204" pitchFamily="34" charset="0"/>
              </a:rPr>
              <a:t> </a:t>
            </a:r>
            <a:r>
              <a:rPr lang="en-US" dirty="0">
                <a:solidFill>
                  <a:srgbClr val="EC7061"/>
                </a:solidFill>
                <a:latin typeface="Huawei Sans" panose="020C0503030203020204" pitchFamily="34" charset="0"/>
              </a:rPr>
              <a:t>0.0.0.0</a:t>
            </a:r>
            <a:r>
              <a:rPr lang="en-US" dirty="0">
                <a:latin typeface="Huawei Sans" panose="020C0503030203020204" pitchFamily="34" charset="0"/>
              </a:rPr>
              <a:t>          GigabitEthernet0/0/0             1.1.1.1          </a:t>
            </a:r>
            <a:r>
              <a:rPr lang="en-US" dirty="0">
                <a:solidFill>
                  <a:srgbClr val="EC7061"/>
                </a:solidFill>
                <a:latin typeface="Huawei Sans" panose="020C0503030203020204" pitchFamily="34" charset="0"/>
              </a:rPr>
              <a:t>Full</a:t>
            </a:r>
            <a:r>
              <a:rPr lang="en-US" dirty="0">
                <a:latin typeface="Huawei Sans" panose="020C0503030203020204" pitchFamily="34" charset="0"/>
              </a:rPr>
              <a:t>        </a:t>
            </a:r>
          </a:p>
          <a:p>
            <a:pPr fontAlgn="ctr"/>
            <a:r>
              <a:rPr lang="en-US" dirty="0">
                <a:latin typeface="Huawei Sans" panose="020C0503030203020204" pitchFamily="34" charset="0"/>
              </a:rPr>
              <a:t> </a:t>
            </a:r>
            <a:r>
              <a:rPr lang="en-US" dirty="0">
                <a:solidFill>
                  <a:srgbClr val="EC7061"/>
                </a:solidFill>
                <a:latin typeface="Huawei Sans" panose="020C0503030203020204" pitchFamily="34" charset="0"/>
              </a:rPr>
              <a:t>0.0.0.1</a:t>
            </a:r>
            <a:r>
              <a:rPr lang="en-US" dirty="0">
                <a:latin typeface="Huawei Sans" panose="020C0503030203020204" pitchFamily="34" charset="0"/>
              </a:rPr>
              <a:t>          GigabitEthernet0/0/1             3.3.3.3          </a:t>
            </a:r>
            <a:r>
              <a:rPr lang="en-US" dirty="0">
                <a:solidFill>
                  <a:srgbClr val="EC7061"/>
                </a:solidFill>
                <a:latin typeface="Huawei Sans" panose="020C0503030203020204" pitchFamily="34" charset="0"/>
              </a:rPr>
              <a:t>Full</a:t>
            </a:r>
            <a:r>
              <a:rPr lang="en-US" dirty="0">
                <a:latin typeface="Huawei Sans" panose="020C0503030203020204" pitchFamily="34" charset="0"/>
              </a:rPr>
              <a:t>        </a:t>
            </a:r>
          </a:p>
          <a:p>
            <a:pPr fontAlgn="ctr"/>
            <a:r>
              <a:rPr lang="en-US" dirty="0">
                <a:latin typeface="Huawei Sans" panose="020C0503030203020204" pitchFamily="34" charset="0"/>
              </a:rPr>
              <a:t> ----------------------------------------------------------------------------</a:t>
            </a:r>
          </a:p>
        </p:txBody>
      </p:sp>
      <p:sp>
        <p:nvSpPr>
          <p:cNvPr id="44" name="内容占位符 2">
            <a:extLst>
              <a:ext uri="{FF2B5EF4-FFF2-40B4-BE49-F238E27FC236}">
                <a16:creationId xmlns:a16="http://schemas.microsoft.com/office/drawing/2014/main" xmlns="" id="{4922D984-7CE6-4C2A-BA1C-306D1E206019}"/>
              </a:ext>
            </a:extLst>
          </p:cNvPr>
          <p:cNvSpPr txBox="1">
            <a:spLocks/>
          </p:cNvSpPr>
          <p:nvPr/>
        </p:nvSpPr>
        <p:spPr>
          <a:xfrm>
            <a:off x="1447195" y="3405997"/>
            <a:ext cx="5166377" cy="759603"/>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600" dirty="0">
                <a:latin typeface="Huawei Sans" panose="020C0503030203020204" pitchFamily="34" charset="0"/>
              </a:rPr>
              <a:t>Check the OSPF neighbor table on R2.</a:t>
            </a:r>
          </a:p>
        </p:txBody>
      </p:sp>
      <p:sp>
        <p:nvSpPr>
          <p:cNvPr id="48" name="文本框 47">
            <a:extLst>
              <a:ext uri="{FF2B5EF4-FFF2-40B4-BE49-F238E27FC236}">
                <a16:creationId xmlns:a16="http://schemas.microsoft.com/office/drawing/2014/main" xmlns="" id="{06A391F4-4C1D-4700-88A7-77C887B9D7E9}"/>
              </a:ext>
            </a:extLst>
          </p:cNvPr>
          <p:cNvSpPr txBox="1"/>
          <p:nvPr/>
        </p:nvSpPr>
        <p:spPr>
          <a:xfrm>
            <a:off x="3877704" y="2046437"/>
            <a:ext cx="798617" cy="338554"/>
          </a:xfrm>
          <a:prstGeom prst="rect">
            <a:avLst/>
          </a:prstGeom>
          <a:noFill/>
        </p:spPr>
        <p:txBody>
          <a:bodyPr wrap="square" rtlCol="0">
            <a:noAutofit/>
          </a:bodyPr>
          <a:lstStyle/>
          <a:p>
            <a:pPr fontAlgn="ctr"/>
            <a:r>
              <a:rPr lang="en-US" sz="1600">
                <a:latin typeface="Huawei Sans" panose="020C0503030203020204" pitchFamily="34" charset="0"/>
              </a:rPr>
              <a:t>Area 0</a:t>
            </a:r>
          </a:p>
        </p:txBody>
      </p:sp>
      <p:sp>
        <p:nvSpPr>
          <p:cNvPr id="49" name="文本框 48">
            <a:extLst>
              <a:ext uri="{FF2B5EF4-FFF2-40B4-BE49-F238E27FC236}">
                <a16:creationId xmlns:a16="http://schemas.microsoft.com/office/drawing/2014/main" xmlns="" id="{C3BA7CDA-1A88-4228-8924-D8B6653782E7}"/>
              </a:ext>
            </a:extLst>
          </p:cNvPr>
          <p:cNvSpPr txBox="1"/>
          <p:nvPr/>
        </p:nvSpPr>
        <p:spPr>
          <a:xfrm>
            <a:off x="7336309" y="2046437"/>
            <a:ext cx="798617" cy="338554"/>
          </a:xfrm>
          <a:prstGeom prst="rect">
            <a:avLst/>
          </a:prstGeom>
          <a:noFill/>
        </p:spPr>
        <p:txBody>
          <a:bodyPr wrap="square" rtlCol="0">
            <a:noAutofit/>
          </a:bodyPr>
          <a:lstStyle/>
          <a:p>
            <a:pPr fontAlgn="ctr"/>
            <a:r>
              <a:rPr lang="en-US" sz="1600">
                <a:latin typeface="Huawei Sans" panose="020C0503030203020204" pitchFamily="34" charset="0"/>
              </a:rPr>
              <a:t>Area 1</a:t>
            </a:r>
          </a:p>
        </p:txBody>
      </p:sp>
      <p:sp>
        <p:nvSpPr>
          <p:cNvPr id="51" name="圆角矩形 19">
            <a:extLst>
              <a:ext uri="{FF2B5EF4-FFF2-40B4-BE49-F238E27FC236}">
                <a16:creationId xmlns:a16="http://schemas.microsoft.com/office/drawing/2014/main" xmlns="" id="{BA80024C-A4C9-48DC-9276-CE7467E0B5F8}"/>
              </a:ext>
            </a:extLst>
          </p:cNvPr>
          <p:cNvSpPr/>
          <p:nvPr/>
        </p:nvSpPr>
        <p:spPr>
          <a:xfrm>
            <a:off x="1791092" y="5401641"/>
            <a:ext cx="1116435" cy="509185"/>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Area ID of a neighbor</a:t>
            </a:r>
          </a:p>
        </p:txBody>
      </p:sp>
      <p:sp>
        <p:nvSpPr>
          <p:cNvPr id="53" name="圆角矩形 19">
            <a:extLst>
              <a:ext uri="{FF2B5EF4-FFF2-40B4-BE49-F238E27FC236}">
                <a16:creationId xmlns:a16="http://schemas.microsoft.com/office/drawing/2014/main" xmlns="" id="{E880D32D-EC16-4039-9EFE-A3E957928C99}"/>
              </a:ext>
            </a:extLst>
          </p:cNvPr>
          <p:cNvSpPr/>
          <p:nvPr/>
        </p:nvSpPr>
        <p:spPr>
          <a:xfrm>
            <a:off x="8971602" y="4990455"/>
            <a:ext cx="2649741" cy="124439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Neighbor status</a:t>
            </a:r>
          </a:p>
          <a:p>
            <a:pPr fontAlgn="ctr"/>
            <a:r>
              <a:rPr lang="en-US" sz="1400" dirty="0">
                <a:solidFill>
                  <a:schemeClr val="tx1"/>
                </a:solidFill>
                <a:latin typeface="Huawei Sans" panose="020C0503030203020204" pitchFamily="34" charset="0"/>
              </a:rPr>
              <a:t>Verify that the neighbor status is </a:t>
            </a:r>
            <a:r>
              <a:rPr lang="en-US" altLang="zh-CN" sz="1400" dirty="0">
                <a:solidFill>
                  <a:srgbClr val="EC7061"/>
                </a:solidFill>
                <a:latin typeface="Huawei Sans" panose="020C0503030203020204" pitchFamily="34" charset="0"/>
              </a:rPr>
              <a:t>Full</a:t>
            </a:r>
            <a:r>
              <a:rPr lang="en-US" sz="1400" dirty="0">
                <a:solidFill>
                  <a:schemeClr val="tx1"/>
                </a:solidFill>
                <a:latin typeface="Huawei Sans" panose="020C0503030203020204" pitchFamily="34" charset="0"/>
              </a:rPr>
              <a:t>, indicating that the adjacency has been established successfully.</a:t>
            </a:r>
          </a:p>
        </p:txBody>
      </p:sp>
      <p:cxnSp>
        <p:nvCxnSpPr>
          <p:cNvPr id="39" name="直接箭头连接符 38">
            <a:extLst>
              <a:ext uri="{FF2B5EF4-FFF2-40B4-BE49-F238E27FC236}">
                <a16:creationId xmlns:a16="http://schemas.microsoft.com/office/drawing/2014/main" xmlns="" id="{52AE6C13-6B31-421F-9282-E5C475271E35}"/>
              </a:ext>
            </a:extLst>
          </p:cNvPr>
          <p:cNvCxnSpPr>
            <a:cxnSpLocks/>
          </p:cNvCxnSpPr>
          <p:nvPr/>
        </p:nvCxnSpPr>
        <p:spPr>
          <a:xfrm flipV="1">
            <a:off x="2906606" y="5689379"/>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52AE6C13-6B31-421F-9282-E5C475271E35}"/>
              </a:ext>
            </a:extLst>
          </p:cNvPr>
          <p:cNvCxnSpPr>
            <a:cxnSpLocks/>
          </p:cNvCxnSpPr>
          <p:nvPr/>
        </p:nvCxnSpPr>
        <p:spPr>
          <a:xfrm flipH="1" flipV="1">
            <a:off x="8560105" y="5701859"/>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6439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E16D71-DA58-4457-9D89-AA941C4AE562}"/>
              </a:ext>
            </a:extLst>
          </p:cNvPr>
          <p:cNvSpPr>
            <a:spLocks noGrp="1"/>
          </p:cNvSpPr>
          <p:nvPr>
            <p:ph type="title"/>
          </p:nvPr>
        </p:nvSpPr>
        <p:spPr>
          <a:xfrm>
            <a:off x="1594800" y="452604"/>
            <a:ext cx="10154288" cy="640800"/>
          </a:xfrm>
        </p:spPr>
        <p:txBody>
          <a:bodyPr/>
          <a:lstStyle/>
          <a:p>
            <a:r>
              <a:rPr lang="en-US" dirty="0" smtClean="0"/>
              <a:t>OSPF Configuration Example - Verification (2)</a:t>
            </a:r>
            <a:endParaRPr lang="en-US" dirty="0"/>
          </a:p>
        </p:txBody>
      </p:sp>
      <p:sp>
        <p:nvSpPr>
          <p:cNvPr id="38" name="文本框 37">
            <a:extLst>
              <a:ext uri="{FF2B5EF4-FFF2-40B4-BE49-F238E27FC236}">
                <a16:creationId xmlns:a16="http://schemas.microsoft.com/office/drawing/2014/main" xmlns="" id="{08559FA2-F3C6-420E-B40A-262540E6B485}"/>
              </a:ext>
            </a:extLst>
          </p:cNvPr>
          <p:cNvSpPr txBox="1"/>
          <p:nvPr/>
        </p:nvSpPr>
        <p:spPr>
          <a:xfrm>
            <a:off x="2501316" y="1859349"/>
            <a:ext cx="6883984" cy="4368568"/>
          </a:xfrm>
          <a:prstGeom prst="rect">
            <a:avLst/>
          </a:prstGeom>
          <a:solidFill>
            <a:srgbClr val="F4FBFE"/>
          </a:solidFill>
          <a:ln>
            <a:solidFill>
              <a:srgbClr val="99DFF9"/>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fontAlgn="ctr"/>
            <a:r>
              <a:rPr lang="en-US" dirty="0">
                <a:solidFill>
                  <a:schemeClr val="tx1"/>
                </a:solidFill>
                <a:latin typeface="Huawei Sans" panose="020C0503030203020204" pitchFamily="34" charset="0"/>
              </a:rPr>
              <a:t>&lt;R1&gt;display </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 routing-table </a:t>
            </a:r>
          </a:p>
          <a:p>
            <a:pPr fontAlgn="ctr"/>
            <a:r>
              <a:rPr lang="en-US" dirty="0">
                <a:solidFill>
                  <a:schemeClr val="tx1"/>
                </a:solidFill>
                <a:latin typeface="Huawei Sans" panose="020C0503030203020204" pitchFamily="34" charset="0"/>
              </a:rPr>
              <a:t>Route Flags: R - relay, D - download to fib</a:t>
            </a:r>
          </a:p>
          <a:p>
            <a:pPr fontAlgn="ctr"/>
            <a:r>
              <a:rPr lang="en-US" dirty="0">
                <a:solidFill>
                  <a:schemeClr val="tx1"/>
                </a:solidFill>
                <a:latin typeface="Huawei Sans" panose="020C0503030203020204" pitchFamily="34" charset="0"/>
              </a:rPr>
              <a:t>------------------------------------------------------------------------------</a:t>
            </a:r>
          </a:p>
          <a:p>
            <a:pPr fontAlgn="ctr"/>
            <a:r>
              <a:rPr lang="en-US" dirty="0">
                <a:solidFill>
                  <a:schemeClr val="tx1"/>
                </a:solidFill>
                <a:latin typeface="Huawei Sans" panose="020C0503030203020204" pitchFamily="34" charset="0"/>
              </a:rPr>
              <a:t>Routing tables: Public</a:t>
            </a:r>
          </a:p>
          <a:p>
            <a:pPr fontAlgn="ctr"/>
            <a:r>
              <a:rPr lang="en-US" dirty="0">
                <a:solidFill>
                  <a:schemeClr val="tx1"/>
                </a:solidFill>
                <a:latin typeface="Huawei Sans" panose="020C0503030203020204" pitchFamily="34" charset="0"/>
              </a:rPr>
              <a:t>         Destinations : 10       Routes : 10       </a:t>
            </a:r>
          </a:p>
          <a:p>
            <a:pPr fontAlgn="ctr"/>
            <a:r>
              <a:rPr lang="en-US" dirty="0">
                <a:solidFill>
                  <a:schemeClr val="tx1"/>
                </a:solidFill>
                <a:latin typeface="Huawei Sans" panose="020C0503030203020204" pitchFamily="34" charset="0"/>
              </a:rPr>
              <a:t>Destination/Mask    Proto   Pre  Cost      Flags </a:t>
            </a:r>
            <a:r>
              <a:rPr lang="en-US" dirty="0" err="1">
                <a:solidFill>
                  <a:schemeClr val="tx1"/>
                </a:solidFill>
                <a:latin typeface="Huawei Sans" panose="020C0503030203020204" pitchFamily="34" charset="0"/>
              </a:rPr>
              <a:t>NextHop</a:t>
            </a:r>
            <a:r>
              <a:rPr lang="en-US" dirty="0">
                <a:solidFill>
                  <a:schemeClr val="tx1"/>
                </a:solidFill>
                <a:latin typeface="Huawei Sans" panose="020C0503030203020204" pitchFamily="34" charset="0"/>
              </a:rPr>
              <a:t>         Interface</a:t>
            </a:r>
          </a:p>
          <a:p>
            <a:pPr fontAlgn="ctr"/>
            <a:r>
              <a:rPr lang="en-US" dirty="0">
                <a:solidFill>
                  <a:schemeClr val="tx1"/>
                </a:solidFill>
                <a:latin typeface="Huawei Sans" panose="020C0503030203020204" pitchFamily="34" charset="0"/>
              </a:rPr>
              <a:t>        1.1.1.1/32       Direct    0    0           D   127.0.0.1          LoopBack0</a:t>
            </a:r>
          </a:p>
          <a:p>
            <a:pPr fontAlgn="ctr"/>
            <a:r>
              <a:rPr lang="en-US" dirty="0">
                <a:solidFill>
                  <a:schemeClr val="tx1"/>
                </a:solidFill>
                <a:latin typeface="Huawei Sans" panose="020C0503030203020204" pitchFamily="34" charset="0"/>
              </a:rPr>
              <a:t>        </a:t>
            </a:r>
            <a:r>
              <a:rPr lang="en-US" dirty="0">
                <a:solidFill>
                  <a:schemeClr val="accent4">
                    <a:lumMod val="50000"/>
                  </a:schemeClr>
                </a:solidFill>
                <a:latin typeface="Huawei Sans" panose="020C0503030203020204" pitchFamily="34" charset="0"/>
              </a:rPr>
              <a:t>3.3.3.3/32       OSPF    10   2           D   10.1.12.2       </a:t>
            </a:r>
            <a:r>
              <a:rPr lang="en-US" dirty="0" err="1">
                <a:solidFill>
                  <a:schemeClr val="accent4">
                    <a:lumMod val="50000"/>
                  </a:schemeClr>
                </a:solidFill>
                <a:latin typeface="Huawei Sans" panose="020C0503030203020204" pitchFamily="34" charset="0"/>
              </a:rPr>
              <a:t>GigabitEthernet</a:t>
            </a:r>
            <a:r>
              <a:rPr lang="en-US" dirty="0">
                <a:solidFill>
                  <a:schemeClr val="accent4">
                    <a:lumMod val="50000"/>
                  </a:schemeClr>
                </a:solidFill>
                <a:latin typeface="Huawei Sans" panose="020C0503030203020204" pitchFamily="34" charset="0"/>
              </a:rPr>
              <a:t> 0/0/0</a:t>
            </a:r>
          </a:p>
          <a:p>
            <a:pPr fontAlgn="ctr"/>
            <a:r>
              <a:rPr lang="en-US" dirty="0">
                <a:solidFill>
                  <a:schemeClr val="tx1"/>
                </a:solidFill>
                <a:latin typeface="Huawei Sans" panose="020C0503030203020204" pitchFamily="34" charset="0"/>
              </a:rPr>
              <a:t>      10.1.12.0/30     Direct    0    0           D   10.1.12.1       </a:t>
            </a:r>
            <a:r>
              <a:rPr lang="en-US" dirty="0" err="1">
                <a:solidFill>
                  <a:schemeClr val="tx1"/>
                </a:solidFill>
                <a:latin typeface="Huawei Sans" panose="020C0503030203020204" pitchFamily="34" charset="0"/>
              </a:rPr>
              <a:t>GigabitEthernet</a:t>
            </a:r>
            <a:r>
              <a:rPr lang="en-US" dirty="0">
                <a:solidFill>
                  <a:schemeClr val="tx1"/>
                </a:solidFill>
                <a:latin typeface="Huawei Sans" panose="020C0503030203020204" pitchFamily="34" charset="0"/>
              </a:rPr>
              <a:t> 0/0/0</a:t>
            </a:r>
          </a:p>
          <a:p>
            <a:pPr fontAlgn="ctr"/>
            <a:r>
              <a:rPr lang="en-US" dirty="0">
                <a:solidFill>
                  <a:schemeClr val="tx1"/>
                </a:solidFill>
                <a:latin typeface="Huawei Sans" panose="020C0503030203020204" pitchFamily="34" charset="0"/>
              </a:rPr>
              <a:t>…</a:t>
            </a:r>
          </a:p>
          <a:p>
            <a:pPr fontAlgn="ctr"/>
            <a:r>
              <a:rPr lang="en-US" dirty="0">
                <a:solidFill>
                  <a:schemeClr val="tx1"/>
                </a:solidFill>
                <a:latin typeface="Huawei Sans" panose="020C0503030203020204" pitchFamily="34" charset="0"/>
              </a:rPr>
              <a:t>&lt;R1&gt;</a:t>
            </a:r>
            <a:r>
              <a:rPr lang="en-US" dirty="0">
                <a:solidFill>
                  <a:schemeClr val="accent4">
                    <a:lumMod val="50000"/>
                  </a:schemeClr>
                </a:solidFill>
                <a:latin typeface="Huawei Sans" panose="020C0503030203020204" pitchFamily="34" charset="0"/>
              </a:rPr>
              <a:t>ping</a:t>
            </a:r>
            <a:r>
              <a:rPr lang="en-US" dirty="0">
                <a:solidFill>
                  <a:srgbClr val="EC7061"/>
                </a:solidFill>
                <a:latin typeface="Huawei Sans" panose="020C0503030203020204" pitchFamily="34" charset="0"/>
              </a:rPr>
              <a:t> </a:t>
            </a:r>
            <a:r>
              <a:rPr lang="en-US" dirty="0">
                <a:solidFill>
                  <a:schemeClr val="accent4">
                    <a:lumMod val="50000"/>
                  </a:schemeClr>
                </a:solidFill>
                <a:latin typeface="Huawei Sans" panose="020C0503030203020204" pitchFamily="34" charset="0"/>
              </a:rPr>
              <a:t>-a 1.1.1.1 3.3.3.3</a:t>
            </a:r>
          </a:p>
          <a:p>
            <a:pPr fontAlgn="ctr"/>
            <a:r>
              <a:rPr lang="en-US" dirty="0">
                <a:solidFill>
                  <a:schemeClr val="tx1"/>
                </a:solidFill>
                <a:latin typeface="Huawei Sans" panose="020C0503030203020204" pitchFamily="34" charset="0"/>
              </a:rPr>
              <a:t>  PING 3.3.3.3: 56  data bytes, press CTRL_C to break</a:t>
            </a:r>
          </a:p>
          <a:p>
            <a:pPr fontAlgn="ctr"/>
            <a:r>
              <a:rPr lang="en-US" dirty="0">
                <a:solidFill>
                  <a:schemeClr val="tx1"/>
                </a:solidFill>
                <a:latin typeface="Huawei Sans" panose="020C0503030203020204" pitchFamily="34" charset="0"/>
              </a:rPr>
              <a:t>    Reply from 3.3.3.3: bytes = 56 Sequence = 1 </a:t>
            </a:r>
            <a:r>
              <a:rPr lang="en-US" dirty="0" err="1">
                <a:solidFill>
                  <a:schemeClr val="tx1"/>
                </a:solidFill>
                <a:latin typeface="Huawei Sans" panose="020C0503030203020204" pitchFamily="34" charset="0"/>
              </a:rPr>
              <a:t>ttl</a:t>
            </a:r>
            <a:r>
              <a:rPr lang="en-US" dirty="0">
                <a:solidFill>
                  <a:schemeClr val="tx1"/>
                </a:solidFill>
                <a:latin typeface="Huawei Sans" panose="020C0503030203020204" pitchFamily="34" charset="0"/>
              </a:rPr>
              <a:t> = 254 time = 50 </a:t>
            </a:r>
            <a:r>
              <a:rPr lang="en-US" dirty="0" err="1">
                <a:solidFill>
                  <a:schemeClr val="tx1"/>
                </a:solidFill>
                <a:latin typeface="Huawei Sans" panose="020C0503030203020204" pitchFamily="34" charset="0"/>
              </a:rPr>
              <a:t>ms</a:t>
            </a:r>
            <a:endParaRPr lang="en-US" dirty="0">
              <a:solidFill>
                <a:schemeClr val="tx1"/>
              </a:solidFill>
              <a:latin typeface="Huawei Sans" panose="020C0503030203020204" pitchFamily="34" charset="0"/>
            </a:endParaRPr>
          </a:p>
          <a:p>
            <a:pPr fontAlgn="ctr"/>
            <a:r>
              <a:rPr lang="en-US" dirty="0">
                <a:solidFill>
                  <a:schemeClr val="tx1"/>
                </a:solidFill>
                <a:latin typeface="Huawei Sans" panose="020C0503030203020204" pitchFamily="34" charset="0"/>
              </a:rPr>
              <a:t>…</a:t>
            </a:r>
          </a:p>
        </p:txBody>
      </p:sp>
      <p:sp>
        <p:nvSpPr>
          <p:cNvPr id="44" name="内容占位符 2">
            <a:extLst>
              <a:ext uri="{FF2B5EF4-FFF2-40B4-BE49-F238E27FC236}">
                <a16:creationId xmlns:a16="http://schemas.microsoft.com/office/drawing/2014/main" xmlns="" id="{4922D984-7CE6-4C2A-BA1C-306D1E206019}"/>
              </a:ext>
            </a:extLst>
          </p:cNvPr>
          <p:cNvSpPr txBox="1">
            <a:spLocks/>
          </p:cNvSpPr>
          <p:nvPr/>
        </p:nvSpPr>
        <p:spPr>
          <a:xfrm>
            <a:off x="555443" y="1293237"/>
            <a:ext cx="6993022" cy="459363"/>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1600" dirty="0">
                <a:latin typeface="Huawei Sans" panose="020C0503030203020204" pitchFamily="34" charset="0"/>
              </a:rPr>
              <a:t>Check the routing table on R1 and ping 3.3.3.3 from 1.1.1.1.</a:t>
            </a:r>
          </a:p>
        </p:txBody>
      </p:sp>
      <p:sp>
        <p:nvSpPr>
          <p:cNvPr id="40" name="圆角矩形 19">
            <a:extLst>
              <a:ext uri="{FF2B5EF4-FFF2-40B4-BE49-F238E27FC236}">
                <a16:creationId xmlns:a16="http://schemas.microsoft.com/office/drawing/2014/main" xmlns="" id="{4A8E2AFC-16BE-4F19-B353-1B52E6CC8E8F}"/>
              </a:ext>
            </a:extLst>
          </p:cNvPr>
          <p:cNvSpPr/>
          <p:nvPr/>
        </p:nvSpPr>
        <p:spPr>
          <a:xfrm>
            <a:off x="698500" y="3461657"/>
            <a:ext cx="1361716" cy="1040454"/>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Route to 3.3.3.3/32 learned using OSPF</a:t>
            </a:r>
          </a:p>
        </p:txBody>
      </p:sp>
      <p:cxnSp>
        <p:nvCxnSpPr>
          <p:cNvPr id="41" name="直接箭头连接符 40">
            <a:extLst>
              <a:ext uri="{FF2B5EF4-FFF2-40B4-BE49-F238E27FC236}">
                <a16:creationId xmlns:a16="http://schemas.microsoft.com/office/drawing/2014/main" xmlns="" id="{52AE6C13-6B31-421F-9282-E5C475271E35}"/>
              </a:ext>
            </a:extLst>
          </p:cNvPr>
          <p:cNvCxnSpPr>
            <a:cxnSpLocks/>
          </p:cNvCxnSpPr>
          <p:nvPr/>
        </p:nvCxnSpPr>
        <p:spPr>
          <a:xfrm flipV="1">
            <a:off x="2049310" y="5106324"/>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19">
            <a:extLst>
              <a:ext uri="{FF2B5EF4-FFF2-40B4-BE49-F238E27FC236}">
                <a16:creationId xmlns:a16="http://schemas.microsoft.com/office/drawing/2014/main" xmlns="" id="{BAE588E3-23B8-4B79-9D31-B12FD88ADF24}"/>
              </a:ext>
            </a:extLst>
          </p:cNvPr>
          <p:cNvSpPr/>
          <p:nvPr/>
        </p:nvSpPr>
        <p:spPr>
          <a:xfrm>
            <a:off x="698500" y="4759143"/>
            <a:ext cx="1361716" cy="1240441"/>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a:solidFill>
                  <a:schemeClr val="tx1"/>
                </a:solidFill>
                <a:latin typeface="Huawei Sans" panose="020C0503030203020204" pitchFamily="34" charset="0"/>
              </a:rPr>
              <a:t>Set the source IP address to 1.1.1.1 and ping 3.3.3.3.</a:t>
            </a:r>
          </a:p>
        </p:txBody>
      </p:sp>
      <p:cxnSp>
        <p:nvCxnSpPr>
          <p:cNvPr id="9" name="直接箭头连接符 8">
            <a:extLst>
              <a:ext uri="{FF2B5EF4-FFF2-40B4-BE49-F238E27FC236}">
                <a16:creationId xmlns:a16="http://schemas.microsoft.com/office/drawing/2014/main" xmlns="" id="{52AE6C13-6B31-421F-9282-E5C475271E35}"/>
              </a:ext>
            </a:extLst>
          </p:cNvPr>
          <p:cNvCxnSpPr>
            <a:cxnSpLocks/>
          </p:cNvCxnSpPr>
          <p:nvPr/>
        </p:nvCxnSpPr>
        <p:spPr>
          <a:xfrm flipV="1">
            <a:off x="2060216" y="4231131"/>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537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800" dirty="0" smtClean="0"/>
              <a:t>(Multiple) In the process of establishing OSPF neighbor relationships and adjacencies, which of the following states are stable? (     )</a:t>
            </a:r>
          </a:p>
          <a:p>
            <a:pPr lvl="1"/>
            <a:r>
              <a:rPr lang="en-US" sz="1600" dirty="0" err="1" smtClean="0"/>
              <a:t>Exstart</a:t>
            </a:r>
            <a:endParaRPr lang="en-US" sz="1600" dirty="0" smtClean="0"/>
          </a:p>
          <a:p>
            <a:pPr lvl="1"/>
            <a:r>
              <a:rPr lang="en-US" sz="1600" dirty="0" smtClean="0"/>
              <a:t>Two-way</a:t>
            </a:r>
          </a:p>
          <a:p>
            <a:pPr lvl="1"/>
            <a:r>
              <a:rPr lang="en-US" sz="1600" dirty="0" smtClean="0"/>
              <a:t>Exchange</a:t>
            </a:r>
          </a:p>
          <a:p>
            <a:pPr lvl="1"/>
            <a:r>
              <a:rPr lang="en-US" sz="1600" dirty="0" smtClean="0"/>
              <a:t>Full</a:t>
            </a:r>
          </a:p>
          <a:p>
            <a:r>
              <a:rPr lang="en-US" sz="1800" dirty="0" smtClean="0"/>
              <a:t>(Multiple) In which of the following situation will the establishment of adjacencies between routers be triggered?</a:t>
            </a:r>
            <a:r>
              <a:rPr lang="en-US" altLang="zh-CN" sz="1800" dirty="0" smtClean="0"/>
              <a:t> (     )</a:t>
            </a:r>
            <a:endParaRPr lang="en-US" sz="1800" dirty="0" smtClean="0"/>
          </a:p>
          <a:p>
            <a:pPr lvl="1"/>
            <a:r>
              <a:rPr lang="en-US" sz="1600" dirty="0" smtClean="0"/>
              <a:t>Two routers on a point-to-point link</a:t>
            </a:r>
          </a:p>
          <a:p>
            <a:pPr lvl="1"/>
            <a:r>
              <a:rPr lang="en-US" sz="1600" dirty="0" smtClean="0"/>
              <a:t>DR and BDR on a broadcast network</a:t>
            </a:r>
          </a:p>
          <a:p>
            <a:pPr lvl="1"/>
            <a:r>
              <a:rPr lang="en-US" sz="1600" dirty="0" err="1" smtClean="0"/>
              <a:t>DRother</a:t>
            </a:r>
            <a:r>
              <a:rPr lang="en-US" sz="1600" dirty="0" smtClean="0"/>
              <a:t> and </a:t>
            </a:r>
            <a:r>
              <a:rPr lang="en-US" sz="1600" dirty="0" err="1" smtClean="0"/>
              <a:t>DRother</a:t>
            </a:r>
            <a:r>
              <a:rPr lang="en-US" sz="1600" dirty="0" smtClean="0"/>
              <a:t> on an NBMA network</a:t>
            </a:r>
          </a:p>
          <a:p>
            <a:pPr lvl="1"/>
            <a:r>
              <a:rPr lang="en-US" sz="1600" dirty="0" smtClean="0"/>
              <a:t>BDR and </a:t>
            </a:r>
            <a:r>
              <a:rPr lang="en-US" sz="1600" dirty="0" err="1" smtClean="0"/>
              <a:t>DRother</a:t>
            </a:r>
            <a:r>
              <a:rPr lang="en-US" sz="1600" dirty="0" smtClean="0"/>
              <a:t> on a broadcast network</a:t>
            </a:r>
            <a:endParaRPr lang="en-US" sz="1600" dirty="0"/>
          </a:p>
        </p:txBody>
      </p:sp>
    </p:spTree>
    <p:extLst>
      <p:ext uri="{BB962C8B-B14F-4D97-AF65-F5344CB8AC3E}">
        <p14:creationId xmlns:p14="http://schemas.microsoft.com/office/powerpoint/2010/main" val="1273687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1"/>
          </p:nvPr>
        </p:nvSpPr>
        <p:spPr/>
        <p:txBody>
          <a:bodyPr/>
          <a:lstStyle/>
          <a:p>
            <a:r>
              <a:rPr lang="en-US" smtClean="0"/>
              <a:t>OSPF is a widely used routing protocol on the live network. This presentation describes basic concepts, application scenarios, and basic configurations of OSPF.</a:t>
            </a:r>
          </a:p>
          <a:p>
            <a:r>
              <a:rPr lang="en-US" smtClean="0"/>
              <a:t>The router ID, area, OSPF neighbor table, LSDB table, and OSPF routing table are basic OSPF concepts. Describe the establishment of OSPF neighbor relationships and adjacencies, which helps you better understand the link-state routing protocol.</a:t>
            </a:r>
          </a:p>
          <a:p>
            <a:r>
              <a:rPr lang="en-US" smtClean="0"/>
              <a:t>OSPF has more interesting details, such as LSA types, the SPF calculation process, and the OSPF special area. For more OSPF information, please continue your Huawei HCIP-Datacom certification courses.</a:t>
            </a:r>
            <a:endParaRPr lang="en-US" dirty="0"/>
          </a:p>
        </p:txBody>
      </p:sp>
    </p:spTree>
    <p:extLst>
      <p:ext uri="{BB962C8B-B14F-4D97-AF65-F5344CB8AC3E}">
        <p14:creationId xmlns:p14="http://schemas.microsoft.com/office/powerpoint/2010/main" val="616637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b="1" smtClean="0"/>
              <a:t>OSPF Overview</a:t>
            </a:r>
          </a:p>
          <a:p>
            <a:r>
              <a:rPr lang="en-US" smtClean="0">
                <a:solidFill>
                  <a:schemeClr val="bg1">
                    <a:lumMod val="50000"/>
                  </a:schemeClr>
                </a:solidFill>
              </a:rPr>
              <a:t>OSPF Working Mechanism</a:t>
            </a:r>
          </a:p>
          <a:p>
            <a:r>
              <a:rPr lang="en-US" smtClean="0">
                <a:solidFill>
                  <a:schemeClr val="bg1">
                    <a:lumMod val="50000"/>
                  </a:schemeClr>
                </a:solidFill>
              </a:rPr>
              <a:t>Typical OSPF Configuration</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2881027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1666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D8C5833-85B7-4A76-8918-5E7E0E73CC7F}"/>
              </a:ext>
            </a:extLst>
          </p:cNvPr>
          <p:cNvSpPr>
            <a:spLocks noGrp="1"/>
          </p:cNvSpPr>
          <p:nvPr>
            <p:ph type="body" sz="quarter" idx="10"/>
          </p:nvPr>
        </p:nvSpPr>
        <p:spPr/>
        <p:txBody>
          <a:bodyPr/>
          <a:lstStyle/>
          <a:p>
            <a:r>
              <a:rPr lang="en-US" sz="1800" smtClean="0"/>
              <a:t>Static routes are manually configured and maintained, and the command lines are simple and clear. They apply to small-scale or stable networks. Static routes have the following disadvantages:</a:t>
            </a:r>
          </a:p>
          <a:p>
            <a:pPr lvl="1"/>
            <a:r>
              <a:rPr lang="en-US" sz="1600" smtClean="0"/>
              <a:t>Unable to adapt to large-scale networks: As the number of devices increases, the configuration workload increases sharply.</a:t>
            </a:r>
          </a:p>
          <a:p>
            <a:pPr lvl="1"/>
            <a:r>
              <a:rPr lang="en-US" sz="1600" smtClean="0"/>
              <a:t>Unable to dynamically respond to network changes: If the network topology changes, the network cannot automatically converge, and static routes must be manually modified.</a:t>
            </a:r>
            <a:endParaRPr lang="en-US" sz="1600" dirty="0"/>
          </a:p>
        </p:txBody>
      </p:sp>
      <p:sp>
        <p:nvSpPr>
          <p:cNvPr id="3" name="标题 2"/>
          <p:cNvSpPr>
            <a:spLocks noGrp="1"/>
          </p:cNvSpPr>
          <p:nvPr>
            <p:ph type="title"/>
          </p:nvPr>
        </p:nvSpPr>
        <p:spPr/>
        <p:txBody>
          <a:bodyPr/>
          <a:lstStyle/>
          <a:p>
            <a:r>
              <a:rPr lang="en-US" smtClean="0">
                <a:sym typeface="Huawei Sans" panose="020C0503030203020204" pitchFamily="34" charset="0"/>
              </a:rPr>
              <a:t>Why Are Dynamic Routing Protocol Used?</a:t>
            </a:r>
            <a:endParaRPr lang="en-US">
              <a:sym typeface="Huawei Sans" panose="020C0503030203020204" pitchFamily="34" charset="0"/>
            </a:endParaRPr>
          </a:p>
        </p:txBody>
      </p:sp>
      <p:sp>
        <p:nvSpPr>
          <p:cNvPr id="17" name="文本框 16"/>
          <p:cNvSpPr txBox="1"/>
          <p:nvPr/>
        </p:nvSpPr>
        <p:spPr>
          <a:xfrm>
            <a:off x="5700371" y="5950947"/>
            <a:ext cx="4879649" cy="369332"/>
          </a:xfrm>
          <a:prstGeom prst="rect">
            <a:avLst/>
          </a:prstGeom>
          <a:noFill/>
        </p:spPr>
        <p:txBody>
          <a:bodyPr wrap="square" rtlCol="0">
            <a:noAutofit/>
          </a:bodyPr>
          <a:lstStyle/>
          <a:p>
            <a:pPr fontAlgn="ctr"/>
            <a:r>
              <a:rPr lang="en-US" dirty="0">
                <a:latin typeface="Huawei Sans" panose="020C0503030203020204" pitchFamily="34" charset="0"/>
              </a:rPr>
              <a:t>Manually configured static route R1-R3-R2</a:t>
            </a:r>
          </a:p>
        </p:txBody>
      </p:sp>
      <p:sp>
        <p:nvSpPr>
          <p:cNvPr id="109" name="文本框 108">
            <a:extLst>
              <a:ext uri="{FF2B5EF4-FFF2-40B4-BE49-F238E27FC236}">
                <a16:creationId xmlns:a16="http://schemas.microsoft.com/office/drawing/2014/main" xmlns="" id="{CDD457F6-914B-4161-98A4-91C721272A15}"/>
              </a:ext>
            </a:extLst>
          </p:cNvPr>
          <p:cNvSpPr txBox="1"/>
          <p:nvPr/>
        </p:nvSpPr>
        <p:spPr>
          <a:xfrm>
            <a:off x="1941341" y="5950947"/>
            <a:ext cx="2530115" cy="369332"/>
          </a:xfrm>
          <a:prstGeom prst="rect">
            <a:avLst/>
          </a:prstGeom>
          <a:noFill/>
        </p:spPr>
        <p:txBody>
          <a:bodyPr wrap="square" rtlCol="0">
            <a:noAutofit/>
          </a:bodyPr>
          <a:lstStyle/>
          <a:p>
            <a:pPr fontAlgn="ctr"/>
            <a:r>
              <a:rPr lang="en-US" dirty="0">
                <a:latin typeface="Huawei Sans" panose="020C0503030203020204" pitchFamily="34" charset="0"/>
              </a:rPr>
              <a:t>R1-to-R2 static route</a:t>
            </a:r>
          </a:p>
        </p:txBody>
      </p:sp>
      <p:grpSp>
        <p:nvGrpSpPr>
          <p:cNvPr id="4" name="组合 3"/>
          <p:cNvGrpSpPr/>
          <p:nvPr/>
        </p:nvGrpSpPr>
        <p:grpSpPr>
          <a:xfrm>
            <a:off x="2060203" y="3909475"/>
            <a:ext cx="7493224" cy="1952801"/>
            <a:chOff x="2060202" y="3281798"/>
            <a:chExt cx="8009303" cy="2600985"/>
          </a:xfrm>
        </p:grpSpPr>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60202" y="3732034"/>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83256" y="3732034"/>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71729" y="5357692"/>
              <a:ext cx="540000" cy="442800"/>
            </a:xfrm>
            <a:prstGeom prst="rect">
              <a:avLst/>
            </a:prstGeom>
          </p:spPr>
        </p:pic>
        <p:cxnSp>
          <p:nvCxnSpPr>
            <p:cNvPr id="8" name="直接连接符 7"/>
            <p:cNvCxnSpPr>
              <a:stCxn id="5" idx="3"/>
              <a:endCxn id="6" idx="1"/>
            </p:cNvCxnSpPr>
            <p:nvPr/>
          </p:nvCxnSpPr>
          <p:spPr>
            <a:xfrm>
              <a:off x="260020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2"/>
              <a:endCxn id="7" idx="0"/>
            </p:cNvCxnSpPr>
            <p:nvPr/>
          </p:nvCxnSpPr>
          <p:spPr>
            <a:xfrm flipH="1">
              <a:off x="344172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083646" y="3301189"/>
              <a:ext cx="486951" cy="491923"/>
            </a:xfrm>
            <a:prstGeom prst="rect">
              <a:avLst/>
            </a:prstGeom>
            <a:noFill/>
          </p:spPr>
          <p:txBody>
            <a:bodyPr wrap="square" rtlCol="0">
              <a:noAutofit/>
            </a:bodyPr>
            <a:lstStyle/>
            <a:p>
              <a:pPr fontAlgn="ctr"/>
              <a:r>
                <a:rPr lang="en-US" dirty="0">
                  <a:latin typeface="Huawei Sans" panose="020C0503030203020204" pitchFamily="34" charset="0"/>
                </a:rPr>
                <a:t>R1</a:t>
              </a:r>
            </a:p>
          </p:txBody>
        </p:sp>
        <p:sp>
          <p:nvSpPr>
            <p:cNvPr id="14" name="文本框 13"/>
            <p:cNvSpPr txBox="1"/>
            <p:nvPr/>
          </p:nvSpPr>
          <p:spPr>
            <a:xfrm>
              <a:off x="4361517" y="3281798"/>
              <a:ext cx="707818" cy="491923"/>
            </a:xfrm>
            <a:prstGeom prst="rect">
              <a:avLst/>
            </a:prstGeom>
            <a:noFill/>
          </p:spPr>
          <p:txBody>
            <a:bodyPr wrap="square" rtlCol="0">
              <a:noAutofit/>
            </a:bodyPr>
            <a:lstStyle/>
            <a:p>
              <a:pPr fontAlgn="ctr"/>
              <a:r>
                <a:rPr lang="en-US">
                  <a:latin typeface="Huawei Sans" panose="020C0503030203020204" pitchFamily="34" charset="0"/>
                </a:rPr>
                <a:t>R2</a:t>
              </a:r>
            </a:p>
          </p:txBody>
        </p:sp>
        <p:cxnSp>
          <p:nvCxnSpPr>
            <p:cNvPr id="20" name="直接箭头连接符 19"/>
            <p:cNvCxnSpPr>
              <a:cxnSpLocks/>
            </p:cNvCxnSpPr>
            <p:nvPr/>
          </p:nvCxnSpPr>
          <p:spPr>
            <a:xfrm>
              <a:off x="7330374" y="4541492"/>
              <a:ext cx="555761"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bwMode="auto">
            <a:xfrm>
              <a:off x="2817819" y="3709680"/>
              <a:ext cx="117967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stCxn id="5" idx="2"/>
              <a:endCxn id="7" idx="0"/>
            </p:cNvCxnSpPr>
            <p:nvPr/>
          </p:nvCxnSpPr>
          <p:spPr>
            <a:xfrm>
              <a:off x="233020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xmlns="" id="{3AFAAE54-F89E-480F-B3A2-E96CD0DF6628}"/>
                </a:ext>
              </a:extLst>
            </p:cNvPr>
            <p:cNvSpPr txBox="1"/>
            <p:nvPr/>
          </p:nvSpPr>
          <p:spPr>
            <a:xfrm>
              <a:off x="3711729" y="5390860"/>
              <a:ext cx="707818" cy="491923"/>
            </a:xfrm>
            <a:prstGeom prst="rect">
              <a:avLst/>
            </a:prstGeom>
            <a:noFill/>
          </p:spPr>
          <p:txBody>
            <a:bodyPr wrap="square" rtlCol="0">
              <a:noAutofit/>
            </a:bodyPr>
            <a:lstStyle/>
            <a:p>
              <a:pPr fontAlgn="ctr"/>
              <a:r>
                <a:rPr lang="en-US">
                  <a:latin typeface="Huawei Sans" panose="020C0503030203020204" pitchFamily="34" charset="0"/>
                </a:rPr>
                <a:t>R3</a:t>
              </a:r>
            </a:p>
          </p:txBody>
        </p:sp>
        <p:pic>
          <p:nvPicPr>
            <p:cNvPr id="82" name="图片 81">
              <a:extLst>
                <a:ext uri="{FF2B5EF4-FFF2-40B4-BE49-F238E27FC236}">
                  <a16:creationId xmlns:a16="http://schemas.microsoft.com/office/drawing/2014/main" xmlns="" id="{8A3B8CE9-1414-484A-8B58-279716FBE7C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60372" y="3732034"/>
              <a:ext cx="540000" cy="442800"/>
            </a:xfrm>
            <a:prstGeom prst="rect">
              <a:avLst/>
            </a:prstGeom>
          </p:spPr>
        </p:pic>
        <p:pic>
          <p:nvPicPr>
            <p:cNvPr id="83" name="图片 82">
              <a:extLst>
                <a:ext uri="{FF2B5EF4-FFF2-40B4-BE49-F238E27FC236}">
                  <a16:creationId xmlns:a16="http://schemas.microsoft.com/office/drawing/2014/main" xmlns="" id="{FF7FD025-4A53-4731-87A1-0D5FB85B392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83426" y="3732034"/>
              <a:ext cx="540000" cy="442800"/>
            </a:xfrm>
            <a:prstGeom prst="rect">
              <a:avLst/>
            </a:prstGeom>
          </p:spPr>
        </p:pic>
        <p:pic>
          <p:nvPicPr>
            <p:cNvPr id="84" name="图片 83">
              <a:extLst>
                <a:ext uri="{FF2B5EF4-FFF2-40B4-BE49-F238E27FC236}">
                  <a16:creationId xmlns:a16="http://schemas.microsoft.com/office/drawing/2014/main" xmlns="" id="{7F308DA2-B460-4CED-9182-FA15D4C10F8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71899" y="5357692"/>
              <a:ext cx="540000" cy="442800"/>
            </a:xfrm>
            <a:prstGeom prst="rect">
              <a:avLst/>
            </a:prstGeom>
          </p:spPr>
        </p:pic>
        <p:cxnSp>
          <p:nvCxnSpPr>
            <p:cNvPr id="85" name="直接连接符 84">
              <a:extLst>
                <a:ext uri="{FF2B5EF4-FFF2-40B4-BE49-F238E27FC236}">
                  <a16:creationId xmlns:a16="http://schemas.microsoft.com/office/drawing/2014/main" xmlns="" id="{DD74BEEE-F89E-4323-BFF7-A691F887AF05}"/>
                </a:ext>
              </a:extLst>
            </p:cNvPr>
            <p:cNvCxnSpPr>
              <a:stCxn id="82" idx="3"/>
              <a:endCxn id="83" idx="1"/>
            </p:cNvCxnSpPr>
            <p:nvPr/>
          </p:nvCxnSpPr>
          <p:spPr>
            <a:xfrm>
              <a:off x="760037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xmlns="" id="{103B531C-4AA6-4DAE-9EC7-291DC304F9B0}"/>
                </a:ext>
              </a:extLst>
            </p:cNvPr>
            <p:cNvCxnSpPr>
              <a:cxnSpLocks/>
              <a:stCxn id="83" idx="2"/>
              <a:endCxn id="84" idx="0"/>
            </p:cNvCxnSpPr>
            <p:nvPr/>
          </p:nvCxnSpPr>
          <p:spPr>
            <a:xfrm flipH="1">
              <a:off x="844189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xmlns="" id="{729B2369-3EF5-44FC-8AB4-A7B1634B997A}"/>
                </a:ext>
              </a:extLst>
            </p:cNvPr>
            <p:cNvSpPr txBox="1"/>
            <p:nvPr/>
          </p:nvSpPr>
          <p:spPr>
            <a:xfrm>
              <a:off x="7083816" y="3301190"/>
              <a:ext cx="486951" cy="491923"/>
            </a:xfrm>
            <a:prstGeom prst="rect">
              <a:avLst/>
            </a:prstGeom>
            <a:noFill/>
          </p:spPr>
          <p:txBody>
            <a:bodyPr wrap="square" rtlCol="0">
              <a:noAutofit/>
            </a:bodyPr>
            <a:lstStyle/>
            <a:p>
              <a:pPr fontAlgn="ctr"/>
              <a:r>
                <a:rPr lang="en-US">
                  <a:latin typeface="Huawei Sans" panose="020C0503030203020204" pitchFamily="34" charset="0"/>
                </a:rPr>
                <a:t>R1</a:t>
              </a:r>
            </a:p>
          </p:txBody>
        </p:sp>
        <p:sp>
          <p:nvSpPr>
            <p:cNvPr id="88" name="文本框 87">
              <a:extLst>
                <a:ext uri="{FF2B5EF4-FFF2-40B4-BE49-F238E27FC236}">
                  <a16:creationId xmlns:a16="http://schemas.microsoft.com/office/drawing/2014/main" xmlns="" id="{0DE9B6DE-6930-4DB5-801E-74861193EB1D}"/>
                </a:ext>
              </a:extLst>
            </p:cNvPr>
            <p:cNvSpPr txBox="1"/>
            <p:nvPr/>
          </p:nvSpPr>
          <p:spPr>
            <a:xfrm>
              <a:off x="9361687" y="3281798"/>
              <a:ext cx="707818" cy="491923"/>
            </a:xfrm>
            <a:prstGeom prst="rect">
              <a:avLst/>
            </a:prstGeom>
            <a:noFill/>
          </p:spPr>
          <p:txBody>
            <a:bodyPr wrap="square" rtlCol="0">
              <a:noAutofit/>
            </a:bodyPr>
            <a:lstStyle/>
            <a:p>
              <a:pPr fontAlgn="ctr"/>
              <a:r>
                <a:rPr lang="en-US">
                  <a:latin typeface="Huawei Sans" panose="020C0503030203020204" pitchFamily="34" charset="0"/>
                </a:rPr>
                <a:t>R2</a:t>
              </a:r>
            </a:p>
          </p:txBody>
        </p:sp>
        <p:cxnSp>
          <p:nvCxnSpPr>
            <p:cNvPr id="89" name="直接箭头连接符 88">
              <a:extLst>
                <a:ext uri="{FF2B5EF4-FFF2-40B4-BE49-F238E27FC236}">
                  <a16:creationId xmlns:a16="http://schemas.microsoft.com/office/drawing/2014/main" xmlns="" id="{3050DA26-5C76-4801-8A47-63CA5D953152}"/>
                </a:ext>
              </a:extLst>
            </p:cNvPr>
            <p:cNvCxnSpPr>
              <a:cxnSpLocks/>
            </p:cNvCxnSpPr>
            <p:nvPr/>
          </p:nvCxnSpPr>
          <p:spPr>
            <a:xfrm flipV="1">
              <a:off x="8997662" y="4541492"/>
              <a:ext cx="555764"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xmlns="" id="{C6962138-1A1E-4B8C-B8CB-9452CC0ECADF}"/>
                </a:ext>
              </a:extLst>
            </p:cNvPr>
            <p:cNvCxnSpPr>
              <a:cxnSpLocks/>
              <a:stCxn id="82" idx="2"/>
              <a:endCxn id="84" idx="0"/>
            </p:cNvCxnSpPr>
            <p:nvPr/>
          </p:nvCxnSpPr>
          <p:spPr>
            <a:xfrm>
              <a:off x="733037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xmlns="" id="{A132475E-3763-4976-BEDC-B419C7E5D42C}"/>
                </a:ext>
              </a:extLst>
            </p:cNvPr>
            <p:cNvSpPr txBox="1"/>
            <p:nvPr/>
          </p:nvSpPr>
          <p:spPr>
            <a:xfrm>
              <a:off x="8711899" y="5390860"/>
              <a:ext cx="707818" cy="491923"/>
            </a:xfrm>
            <a:prstGeom prst="rect">
              <a:avLst/>
            </a:prstGeom>
            <a:noFill/>
          </p:spPr>
          <p:txBody>
            <a:bodyPr wrap="square" rtlCol="0">
              <a:noAutofit/>
            </a:bodyPr>
            <a:lstStyle/>
            <a:p>
              <a:pPr fontAlgn="ctr"/>
              <a:r>
                <a:rPr lang="en-US">
                  <a:latin typeface="Huawei Sans" panose="020C0503030203020204" pitchFamily="34" charset="0"/>
                </a:rPr>
                <a:t>R3</a:t>
              </a:r>
            </a:p>
          </p:txBody>
        </p:sp>
        <p:grpSp>
          <p:nvGrpSpPr>
            <p:cNvPr id="96" name="组合 28">
              <a:extLst>
                <a:ext uri="{FF2B5EF4-FFF2-40B4-BE49-F238E27FC236}">
                  <a16:creationId xmlns:a16="http://schemas.microsoft.com/office/drawing/2014/main" xmlns="" id="{6A81AFFA-5099-4901-853B-F5BEBE796263}"/>
                </a:ext>
              </a:extLst>
            </p:cNvPr>
            <p:cNvGrpSpPr>
              <a:grpSpLocks noChangeAspect="1"/>
            </p:cNvGrpSpPr>
            <p:nvPr/>
          </p:nvGrpSpPr>
          <p:grpSpPr>
            <a:xfrm>
              <a:off x="7851403" y="3808949"/>
              <a:ext cx="288969" cy="288969"/>
              <a:chOff x="5076056" y="3356992"/>
              <a:chExt cx="436268" cy="436268"/>
            </a:xfrm>
          </p:grpSpPr>
          <p:sp>
            <p:nvSpPr>
              <p:cNvPr id="97" name="椭圆 27">
                <a:extLst>
                  <a:ext uri="{FF2B5EF4-FFF2-40B4-BE49-F238E27FC236}">
                    <a16:creationId xmlns:a16="http://schemas.microsoft.com/office/drawing/2014/main" xmlns="" id="{05FF7B1E-D1AA-41AA-8DD7-28FD2F84D11E}"/>
                  </a:ext>
                </a:extLst>
              </p:cNvPr>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784225" rtl="0" eaLnBrk="0" fontAlgn="ctr"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禁止符 23">
                <a:extLst>
                  <a:ext uri="{FF2B5EF4-FFF2-40B4-BE49-F238E27FC236}">
                    <a16:creationId xmlns:a16="http://schemas.microsoft.com/office/drawing/2014/main" xmlns="" id="{788D8D3F-7331-4E1F-985E-0EA7308CBD2D}"/>
                  </a:ext>
                </a:extLst>
              </p:cNvPr>
              <p:cNvSpPr/>
              <p:nvPr/>
            </p:nvSpPr>
            <p:spPr>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7" name="文本框 106">
              <a:extLst>
                <a:ext uri="{FF2B5EF4-FFF2-40B4-BE49-F238E27FC236}">
                  <a16:creationId xmlns:a16="http://schemas.microsoft.com/office/drawing/2014/main" xmlns="" id="{CA3C757E-BF95-496E-A82C-59B69A794E9E}"/>
                </a:ext>
              </a:extLst>
            </p:cNvPr>
            <p:cNvSpPr txBox="1"/>
            <p:nvPr/>
          </p:nvSpPr>
          <p:spPr>
            <a:xfrm>
              <a:off x="5342586" y="4094909"/>
              <a:ext cx="1382954" cy="491923"/>
            </a:xfrm>
            <a:prstGeom prst="rect">
              <a:avLst/>
            </a:prstGeom>
            <a:noFill/>
          </p:spPr>
          <p:txBody>
            <a:bodyPr wrap="square" rtlCol="0">
              <a:noAutofit/>
            </a:bodyPr>
            <a:lstStyle/>
            <a:p>
              <a:pPr fontAlgn="ctr"/>
              <a:r>
                <a:rPr lang="en-US">
                  <a:latin typeface="Huawei Sans" panose="020C0503030203020204" pitchFamily="34" charset="0"/>
                </a:rPr>
                <a:t>Link fault</a:t>
              </a:r>
            </a:p>
          </p:txBody>
        </p:sp>
        <p:sp>
          <p:nvSpPr>
            <p:cNvPr id="32" name="Right Arrow 157"/>
            <p:cNvSpPr/>
            <p:nvPr/>
          </p:nvSpPr>
          <p:spPr>
            <a:xfrm>
              <a:off x="5618142" y="454149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165331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sym typeface="Huawei Sans" panose="020C0503030203020204" pitchFamily="34" charset="0"/>
              </a:rPr>
              <a:t>Classification of Dynamic Routing Protocols</a:t>
            </a:r>
            <a:endParaRPr lang="en-US">
              <a:sym typeface="Huawei Sans" panose="020C0503030203020204" pitchFamily="34" charset="0"/>
            </a:endParaRPr>
          </a:p>
        </p:txBody>
      </p:sp>
      <p:sp>
        <p:nvSpPr>
          <p:cNvPr id="55" name="圆角矩形 54"/>
          <p:cNvSpPr/>
          <p:nvPr/>
        </p:nvSpPr>
        <p:spPr>
          <a:xfrm>
            <a:off x="1229193"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Interior Gateway Protocols (IGPs)</a:t>
            </a:r>
          </a:p>
        </p:txBody>
      </p:sp>
      <p:sp>
        <p:nvSpPr>
          <p:cNvPr id="56" name="Rounded Rectangle 2"/>
          <p:cNvSpPr/>
          <p:nvPr/>
        </p:nvSpPr>
        <p:spPr>
          <a:xfrm rot="10800000" flipV="1">
            <a:off x="1381602"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1381601" y="2663465"/>
            <a:ext cx="835162" cy="369332"/>
          </a:xfrm>
          <a:prstGeom prst="rect">
            <a:avLst/>
          </a:prstGeom>
          <a:noFill/>
        </p:spPr>
        <p:txBody>
          <a:bodyPr wrap="square" rtlCol="0">
            <a:noAutofit/>
          </a:bodyPr>
          <a:lstStyle/>
          <a:p>
            <a:pPr algn="ctr" fontAlgn="ctr"/>
            <a:r>
              <a:rPr lang="en-US">
                <a:latin typeface="Huawei Sans" panose="020C0503030203020204" pitchFamily="34" charset="0"/>
              </a:rPr>
              <a:t>RIP</a:t>
            </a:r>
          </a:p>
        </p:txBody>
      </p:sp>
      <p:sp>
        <p:nvSpPr>
          <p:cNvPr id="63" name="Rounded Rectangle 2"/>
          <p:cNvSpPr/>
          <p:nvPr/>
        </p:nvSpPr>
        <p:spPr>
          <a:xfrm rot="10800000" flipV="1">
            <a:off x="2786744" y="2600793"/>
            <a:ext cx="835161" cy="494675"/>
          </a:xfrm>
          <a:prstGeom prst="roundRect">
            <a:avLst>
              <a:gd name="adj" fmla="val 10000"/>
            </a:avLst>
          </a:prstGeom>
          <a:solidFill>
            <a:srgbClr val="00B0F0"/>
          </a:solidFill>
          <a:ln w="19050" cap="flat" cmpd="sng" algn="ctr">
            <a:noFill/>
            <a:prstDash val="solid"/>
            <a:miter lim="800000"/>
          </a:ln>
          <a:effectLst/>
        </p:spPr>
        <p:txBody>
          <a:bodyPr wrap="square" rtlCol="0" anchor="ctr">
            <a:noAutofit/>
          </a:bodyPr>
          <a:lstStyle/>
          <a:p>
            <a:pPr algn="ctr" defTabSz="914400" fontAlgn="ctr"/>
            <a:endParaRPr lang="zh-CN" altLang="en-US"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2786743" y="2663465"/>
            <a:ext cx="835162" cy="369332"/>
          </a:xfrm>
          <a:prstGeom prst="rect">
            <a:avLst/>
          </a:prstGeom>
          <a:noFill/>
        </p:spPr>
        <p:txBody>
          <a:bodyPr wrap="square" rtlCol="0">
            <a:noAutofit/>
          </a:bodyPr>
          <a:lstStyle/>
          <a:p>
            <a:pPr algn="ctr" fontAlgn="ctr"/>
            <a:r>
              <a:rPr lang="en-US" b="1">
                <a:solidFill>
                  <a:schemeClr val="bg1"/>
                </a:solidFill>
                <a:latin typeface="Huawei Sans" panose="020C0503030203020204" pitchFamily="34" charset="0"/>
              </a:rPr>
              <a:t>OSPF</a:t>
            </a:r>
          </a:p>
        </p:txBody>
      </p:sp>
      <p:sp>
        <p:nvSpPr>
          <p:cNvPr id="66" name="Rounded Rectangle 2"/>
          <p:cNvSpPr/>
          <p:nvPr/>
        </p:nvSpPr>
        <p:spPr>
          <a:xfrm rot="10800000" flipV="1">
            <a:off x="4191888"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a:xfrm>
            <a:off x="4191887" y="2663465"/>
            <a:ext cx="835162" cy="369332"/>
          </a:xfrm>
          <a:prstGeom prst="rect">
            <a:avLst/>
          </a:prstGeom>
          <a:noFill/>
        </p:spPr>
        <p:txBody>
          <a:bodyPr wrap="square" rtlCol="0">
            <a:noAutofit/>
          </a:bodyPr>
          <a:lstStyle/>
          <a:p>
            <a:pPr algn="ctr" fontAlgn="ctr"/>
            <a:r>
              <a:rPr lang="en-US">
                <a:latin typeface="Huawei Sans" panose="020C0503030203020204" pitchFamily="34" charset="0"/>
              </a:rPr>
              <a:t>IS-IS</a:t>
            </a:r>
          </a:p>
        </p:txBody>
      </p:sp>
      <p:sp>
        <p:nvSpPr>
          <p:cNvPr id="4" name="文本框 3"/>
          <p:cNvSpPr txBox="1"/>
          <p:nvPr/>
        </p:nvSpPr>
        <p:spPr>
          <a:xfrm>
            <a:off x="5306518" y="1233488"/>
            <a:ext cx="1903751" cy="369332"/>
          </a:xfrm>
          <a:prstGeom prst="rect">
            <a:avLst/>
          </a:prstGeom>
          <a:noFill/>
        </p:spPr>
        <p:txBody>
          <a:bodyPr wrap="square" rtlCol="0">
            <a:noAutofit/>
          </a:bodyPr>
          <a:lstStyle/>
          <a:p>
            <a:pPr fontAlgn="ctr"/>
            <a:r>
              <a:rPr lang="en-US" dirty="0">
                <a:latin typeface="Huawei Sans" panose="020C0503030203020204" pitchFamily="34" charset="0"/>
              </a:rPr>
              <a:t>By ASs</a:t>
            </a:r>
          </a:p>
        </p:txBody>
      </p:sp>
      <p:sp>
        <p:nvSpPr>
          <p:cNvPr id="71" name="圆角矩形 70"/>
          <p:cNvSpPr/>
          <p:nvPr/>
        </p:nvSpPr>
        <p:spPr>
          <a:xfrm>
            <a:off x="6927954"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font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Exterior Gateway Protocols (EGPs)</a:t>
            </a:r>
          </a:p>
        </p:txBody>
      </p:sp>
      <p:sp>
        <p:nvSpPr>
          <p:cNvPr id="72" name="Rounded Rectangle 2"/>
          <p:cNvSpPr/>
          <p:nvPr/>
        </p:nvSpPr>
        <p:spPr>
          <a:xfrm rot="10800000" flipV="1">
            <a:off x="8049717" y="2600793"/>
            <a:ext cx="1738860"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文本框 72"/>
          <p:cNvSpPr txBox="1"/>
          <p:nvPr/>
        </p:nvSpPr>
        <p:spPr>
          <a:xfrm>
            <a:off x="8534408" y="2663464"/>
            <a:ext cx="835162" cy="369332"/>
          </a:xfrm>
          <a:prstGeom prst="rect">
            <a:avLst/>
          </a:prstGeom>
          <a:noFill/>
        </p:spPr>
        <p:txBody>
          <a:bodyPr wrap="square" rtlCol="0">
            <a:noAutofit/>
          </a:bodyPr>
          <a:lstStyle/>
          <a:p>
            <a:pPr algn="ctr" fontAlgn="ctr"/>
            <a:r>
              <a:rPr lang="en-US">
                <a:latin typeface="Huawei Sans" panose="020C0503030203020204" pitchFamily="34" charset="0"/>
              </a:rPr>
              <a:t>BGP</a:t>
            </a:r>
          </a:p>
        </p:txBody>
      </p:sp>
      <p:sp>
        <p:nvSpPr>
          <p:cNvPr id="81" name="文本框 80"/>
          <p:cNvSpPr txBox="1"/>
          <p:nvPr/>
        </p:nvSpPr>
        <p:spPr>
          <a:xfrm>
            <a:off x="4478000" y="3536873"/>
            <a:ext cx="3160262" cy="646331"/>
          </a:xfrm>
          <a:prstGeom prst="rect">
            <a:avLst/>
          </a:prstGeom>
          <a:noFill/>
        </p:spPr>
        <p:txBody>
          <a:bodyPr wrap="square" rtlCol="0">
            <a:noAutofit/>
          </a:bodyPr>
          <a:lstStyle/>
          <a:p>
            <a:pPr algn="ctr" fontAlgn="ctr"/>
            <a:r>
              <a:rPr lang="en-US" dirty="0">
                <a:latin typeface="Huawei Sans" panose="020C0503030203020204" pitchFamily="34" charset="0"/>
              </a:rPr>
              <a:t>By working mechanisms and algorithms</a:t>
            </a:r>
          </a:p>
        </p:txBody>
      </p:sp>
      <p:sp>
        <p:nvSpPr>
          <p:cNvPr id="82" name="圆角矩形 81"/>
          <p:cNvSpPr/>
          <p:nvPr/>
        </p:nvSpPr>
        <p:spPr>
          <a:xfrm>
            <a:off x="1229193"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font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Distance Vector Routing Protocols</a:t>
            </a:r>
          </a:p>
        </p:txBody>
      </p:sp>
      <p:sp>
        <p:nvSpPr>
          <p:cNvPr id="89" name="圆角矩形 88"/>
          <p:cNvSpPr/>
          <p:nvPr/>
        </p:nvSpPr>
        <p:spPr>
          <a:xfrm>
            <a:off x="6927954"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fontAlgn="ct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Link-State Routing Protocols</a:t>
            </a:r>
          </a:p>
        </p:txBody>
      </p:sp>
      <p:sp>
        <p:nvSpPr>
          <p:cNvPr id="93" name="Rounded Rectangle 2"/>
          <p:cNvSpPr/>
          <p:nvPr/>
        </p:nvSpPr>
        <p:spPr>
          <a:xfrm rot="10800000" flipV="1">
            <a:off x="7851632" y="5027311"/>
            <a:ext cx="835161" cy="494675"/>
          </a:xfrm>
          <a:prstGeom prst="roundRect">
            <a:avLst>
              <a:gd name="adj" fmla="val 10000"/>
            </a:avLst>
          </a:prstGeom>
          <a:solidFill>
            <a:srgbClr val="00B0F0"/>
          </a:solidFill>
          <a:ln w="19050" cap="flat" cmpd="sng" algn="ctr">
            <a:no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文本框 93"/>
          <p:cNvSpPr txBox="1"/>
          <p:nvPr/>
        </p:nvSpPr>
        <p:spPr>
          <a:xfrm>
            <a:off x="7851631" y="5089983"/>
            <a:ext cx="835162" cy="369332"/>
          </a:xfrm>
          <a:prstGeom prst="rect">
            <a:avLst/>
          </a:prstGeom>
          <a:noFill/>
        </p:spPr>
        <p:txBody>
          <a:bodyPr wrap="square" rtlCol="0">
            <a:noAutofit/>
          </a:bodyPr>
          <a:lstStyle/>
          <a:p>
            <a:pPr algn="ctr" fontAlgn="ctr"/>
            <a:r>
              <a:rPr lang="en-US" b="1">
                <a:solidFill>
                  <a:schemeClr val="bg1"/>
                </a:solidFill>
                <a:latin typeface="Huawei Sans" panose="020C0503030203020204" pitchFamily="34" charset="0"/>
              </a:rPr>
              <a:t>OSPF</a:t>
            </a:r>
          </a:p>
        </p:txBody>
      </p:sp>
      <p:sp>
        <p:nvSpPr>
          <p:cNvPr id="95" name="Rounded Rectangle 2"/>
          <p:cNvSpPr/>
          <p:nvPr/>
        </p:nvSpPr>
        <p:spPr>
          <a:xfrm rot="10800000" flipV="1">
            <a:off x="9256776"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文本框 95"/>
          <p:cNvSpPr txBox="1"/>
          <p:nvPr/>
        </p:nvSpPr>
        <p:spPr>
          <a:xfrm>
            <a:off x="9256775" y="5089983"/>
            <a:ext cx="835162" cy="369332"/>
          </a:xfrm>
          <a:prstGeom prst="rect">
            <a:avLst/>
          </a:prstGeom>
          <a:noFill/>
        </p:spPr>
        <p:txBody>
          <a:bodyPr wrap="square" rtlCol="0">
            <a:noAutofit/>
          </a:bodyPr>
          <a:lstStyle/>
          <a:p>
            <a:pPr algn="ctr" fontAlgn="ctr"/>
            <a:r>
              <a:rPr lang="en-US">
                <a:latin typeface="Huawei Sans" panose="020C0503030203020204" pitchFamily="34" charset="0"/>
              </a:rPr>
              <a:t>IS-IS</a:t>
            </a:r>
          </a:p>
        </p:txBody>
      </p:sp>
      <p:sp>
        <p:nvSpPr>
          <p:cNvPr id="97" name="Rounded Rectangle 2"/>
          <p:cNvSpPr/>
          <p:nvPr/>
        </p:nvSpPr>
        <p:spPr>
          <a:xfrm rot="10800000" flipV="1">
            <a:off x="2696148" y="5052318"/>
            <a:ext cx="1098629"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2827025" y="5114989"/>
            <a:ext cx="835162" cy="369332"/>
          </a:xfrm>
          <a:prstGeom prst="rect">
            <a:avLst/>
          </a:prstGeom>
          <a:noFill/>
        </p:spPr>
        <p:txBody>
          <a:bodyPr wrap="square" rtlCol="0">
            <a:noAutofit/>
          </a:bodyPr>
          <a:lstStyle/>
          <a:p>
            <a:pPr algn="ctr" fontAlgn="ctr"/>
            <a:r>
              <a:rPr lang="en-US">
                <a:latin typeface="Huawei Sans" panose="020C0503030203020204" pitchFamily="34" charset="0"/>
              </a:rPr>
              <a:t>RIP</a:t>
            </a:r>
          </a:p>
        </p:txBody>
      </p:sp>
    </p:spTree>
    <p:extLst>
      <p:ext uri="{BB962C8B-B14F-4D97-AF65-F5344CB8AC3E}">
        <p14:creationId xmlns:p14="http://schemas.microsoft.com/office/powerpoint/2010/main" val="2807929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a:lnSpc>
                <a:spcPct val="160000"/>
              </a:lnSpc>
            </a:pPr>
            <a:r>
              <a:rPr lang="en-US" altLang="zh-CN" sz="1800" smtClean="0"/>
              <a:t>A router running a distance-vector routing protocol periodically floods routes. Through route exchange, each router learns routes from neighboring routers and installs the routes into its routing table.</a:t>
            </a:r>
          </a:p>
          <a:p>
            <a:pPr>
              <a:lnSpc>
                <a:spcPct val="160000"/>
              </a:lnSpc>
            </a:pPr>
            <a:r>
              <a:rPr lang="en-US" altLang="zh-CN" sz="1800" smtClean="0"/>
              <a:t>Each router on a network is clear only about where the destination is and how far the destination is, but unclear about the whole network topology. This is the essence of the distance-vector algorithm.</a:t>
            </a:r>
          </a:p>
          <a:p>
            <a:endParaRPr lang="zh-CN" altLang="en-US" sz="1800"/>
          </a:p>
        </p:txBody>
      </p:sp>
      <p:sp>
        <p:nvSpPr>
          <p:cNvPr id="4" name="标题 3"/>
          <p:cNvSpPr>
            <a:spLocks noGrp="1"/>
          </p:cNvSpPr>
          <p:nvPr>
            <p:ph type="title"/>
          </p:nvPr>
        </p:nvSpPr>
        <p:spPr/>
        <p:txBody>
          <a:bodyPr/>
          <a:lstStyle/>
          <a:p>
            <a:r>
              <a:rPr lang="en-US" smtClean="0">
                <a:sym typeface="Huawei Sans" panose="020C0503030203020204" pitchFamily="34" charset="0"/>
              </a:rPr>
              <a:t>Distance-Vector Routing Protocol</a:t>
            </a:r>
            <a:endParaRPr lang="en-US">
              <a:sym typeface="Huawei Sans" panose="020C0503030203020204" pitchFamily="34" charset="0"/>
            </a:endParaRPr>
          </a:p>
        </p:txBody>
      </p:sp>
      <p:cxnSp>
        <p:nvCxnSpPr>
          <p:cNvPr id="10" name="直接箭头连接符 9">
            <a:extLst>
              <a:ext uri="{FF2B5EF4-FFF2-40B4-BE49-F238E27FC236}">
                <a16:creationId xmlns:a16="http://schemas.microsoft.com/office/drawing/2014/main" xmlns="" id="{A7AE1853-070E-434D-99F3-3705918D933B}"/>
              </a:ext>
            </a:extLst>
          </p:cNvPr>
          <p:cNvCxnSpPr>
            <a:cxnSpLocks/>
          </p:cNvCxnSpPr>
          <p:nvPr/>
        </p:nvCxnSpPr>
        <p:spPr>
          <a:xfrm>
            <a:off x="209456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3284" y="4512507"/>
            <a:ext cx="540000" cy="442800"/>
          </a:xfrm>
          <a:prstGeom prst="rect">
            <a:avLst/>
          </a:prstGeom>
        </p:spPr>
      </p:pic>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64094" y="4512507"/>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44904" y="4512507"/>
            <a:ext cx="540000" cy="442800"/>
          </a:xfrm>
          <a:prstGeom prst="rect">
            <a:avLst/>
          </a:prstGeom>
        </p:spPr>
      </p:pic>
      <p:cxnSp>
        <p:nvCxnSpPr>
          <p:cNvPr id="7" name="直接连接符 6"/>
          <p:cNvCxnSpPr>
            <a:cxnSpLocks/>
            <a:stCxn id="5" idx="1"/>
            <a:endCxn id="3" idx="3"/>
          </p:cNvCxnSpPr>
          <p:nvPr/>
        </p:nvCxnSpPr>
        <p:spPr>
          <a:xfrm flipH="1">
            <a:off x="322328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1"/>
            <a:endCxn id="5" idx="3"/>
          </p:cNvCxnSpPr>
          <p:nvPr/>
        </p:nvCxnSpPr>
        <p:spPr>
          <a:xfrm flipH="1">
            <a:off x="620409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a:endCxn id="3" idx="1"/>
          </p:cNvCxnSpPr>
          <p:nvPr/>
        </p:nvCxnSpPr>
        <p:spPr>
          <a:xfrm>
            <a:off x="1846572"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a:stCxn id="6" idx="3"/>
          </p:cNvCxnSpPr>
          <p:nvPr/>
        </p:nvCxnSpPr>
        <p:spPr>
          <a:xfrm>
            <a:off x="9184904"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37122" y="4996380"/>
            <a:ext cx="540000" cy="338554"/>
          </a:xfrm>
          <a:prstGeom prst="rect">
            <a:avLst/>
          </a:prstGeom>
          <a:noFill/>
        </p:spPr>
        <p:txBody>
          <a:bodyPr wrap="square" rtlCol="0">
            <a:noAutofit/>
          </a:bodyPr>
          <a:lstStyle/>
          <a:p>
            <a:pPr fontAlgn="ctr"/>
            <a:r>
              <a:rPr lang="en-US" sz="1600" dirty="0">
                <a:latin typeface="Huawei Sans" panose="020C0503030203020204" pitchFamily="34" charset="0"/>
              </a:rPr>
              <a:t>R1</a:t>
            </a:r>
          </a:p>
        </p:txBody>
      </p:sp>
      <p:sp>
        <p:nvSpPr>
          <p:cNvPr id="19" name="文本框 18"/>
          <p:cNvSpPr txBox="1"/>
          <p:nvPr/>
        </p:nvSpPr>
        <p:spPr>
          <a:xfrm>
            <a:off x="5686617" y="4996380"/>
            <a:ext cx="54000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sp>
        <p:nvSpPr>
          <p:cNvPr id="20" name="文本框 19"/>
          <p:cNvSpPr txBox="1"/>
          <p:nvPr/>
        </p:nvSpPr>
        <p:spPr>
          <a:xfrm>
            <a:off x="8723794" y="4996380"/>
            <a:ext cx="54000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sp>
        <p:nvSpPr>
          <p:cNvPr id="21" name="圆角矩形 20"/>
          <p:cNvSpPr/>
          <p:nvPr/>
        </p:nvSpPr>
        <p:spPr>
          <a:xfrm>
            <a:off x="241837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ctr">
              <a:spcBef>
                <a:spcPts val="0"/>
              </a:spcBef>
              <a:spcAft>
                <a:spcPts val="0"/>
              </a:spcAft>
            </a:pPr>
            <a:r>
              <a:rPr 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p>
        </p:txBody>
      </p:sp>
      <p:cxnSp>
        <p:nvCxnSpPr>
          <p:cNvPr id="42" name="直接箭头连接符 41">
            <a:extLst>
              <a:ext uri="{FF2B5EF4-FFF2-40B4-BE49-F238E27FC236}">
                <a16:creationId xmlns:a16="http://schemas.microsoft.com/office/drawing/2014/main" xmlns="" id="{08FBEDEF-BDA6-4C6D-BDB8-7B7B048D3ACC}"/>
              </a:ext>
            </a:extLst>
          </p:cNvPr>
          <p:cNvCxnSpPr>
            <a:cxnSpLocks/>
          </p:cNvCxnSpPr>
          <p:nvPr/>
        </p:nvCxnSpPr>
        <p:spPr>
          <a:xfrm>
            <a:off x="507097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圆角矩形 20">
            <a:extLst>
              <a:ext uri="{FF2B5EF4-FFF2-40B4-BE49-F238E27FC236}">
                <a16:creationId xmlns:a16="http://schemas.microsoft.com/office/drawing/2014/main" xmlns="" id="{4C713443-3C5C-4967-9CA4-5565A8A4B995}"/>
              </a:ext>
            </a:extLst>
          </p:cNvPr>
          <p:cNvSpPr/>
          <p:nvPr/>
        </p:nvSpPr>
        <p:spPr>
          <a:xfrm>
            <a:off x="5394785" y="3401989"/>
            <a:ext cx="1116679" cy="854022"/>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6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ctr"/>
            <a:r>
              <a:rPr lang="en-US" sz="16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table</a:t>
            </a:r>
          </a:p>
        </p:txBody>
      </p:sp>
      <p:cxnSp>
        <p:nvCxnSpPr>
          <p:cNvPr id="44" name="直接箭头连接符 43">
            <a:extLst>
              <a:ext uri="{FF2B5EF4-FFF2-40B4-BE49-F238E27FC236}">
                <a16:creationId xmlns:a16="http://schemas.microsoft.com/office/drawing/2014/main" xmlns="" id="{03DBC90A-1B85-4251-8F76-A1F7F8E77104}"/>
              </a:ext>
            </a:extLst>
          </p:cNvPr>
          <p:cNvCxnSpPr>
            <a:cxnSpLocks/>
          </p:cNvCxnSpPr>
          <p:nvPr/>
        </p:nvCxnSpPr>
        <p:spPr>
          <a:xfrm>
            <a:off x="804738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圆角矩形 20">
            <a:extLst>
              <a:ext uri="{FF2B5EF4-FFF2-40B4-BE49-F238E27FC236}">
                <a16:creationId xmlns:a16="http://schemas.microsoft.com/office/drawing/2014/main" xmlns="" id="{657F4009-4EDE-4DD5-9899-33AF719B11F4}"/>
              </a:ext>
            </a:extLst>
          </p:cNvPr>
          <p:cNvSpPr/>
          <p:nvPr/>
        </p:nvSpPr>
        <p:spPr>
          <a:xfrm>
            <a:off x="837119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ctr">
              <a:spcBef>
                <a:spcPts val="0"/>
              </a:spcBef>
              <a:spcAft>
                <a:spcPts val="0"/>
              </a:spcAft>
            </a:pPr>
            <a:r>
              <a:rPr 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p>
        </p:txBody>
      </p:sp>
      <p:sp>
        <p:nvSpPr>
          <p:cNvPr id="35" name="对话气泡: 矩形 34">
            <a:extLst>
              <a:ext uri="{FF2B5EF4-FFF2-40B4-BE49-F238E27FC236}">
                <a16:creationId xmlns:a16="http://schemas.microsoft.com/office/drawing/2014/main" xmlns="" id="{0AAA5924-3E22-4214-ABC2-1CBB54F95A21}"/>
              </a:ext>
            </a:extLst>
          </p:cNvPr>
          <p:cNvSpPr/>
          <p:nvPr/>
        </p:nvSpPr>
        <p:spPr>
          <a:xfrm>
            <a:off x="1846572" y="5442411"/>
            <a:ext cx="3212499" cy="486936"/>
          </a:xfrm>
          <a:prstGeom prst="wedgeRectCallout">
            <a:avLst>
              <a:gd name="adj1" fmla="val -15390"/>
              <a:gd name="adj2" fmla="val -76392"/>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文本框 35">
            <a:extLst>
              <a:ext uri="{FF2B5EF4-FFF2-40B4-BE49-F238E27FC236}">
                <a16:creationId xmlns:a16="http://schemas.microsoft.com/office/drawing/2014/main" xmlns="" id="{508D5DAD-7558-40AA-BA51-5E307B4C434F}"/>
              </a:ext>
            </a:extLst>
          </p:cNvPr>
          <p:cNvSpPr txBox="1"/>
          <p:nvPr/>
        </p:nvSpPr>
        <p:spPr>
          <a:xfrm>
            <a:off x="1859098" y="5521659"/>
            <a:ext cx="3235181" cy="338554"/>
          </a:xfrm>
          <a:prstGeom prst="rect">
            <a:avLst/>
          </a:prstGeom>
          <a:noFill/>
        </p:spPr>
        <p:txBody>
          <a:bodyPr wrap="square" rtlCol="0">
            <a:noAutofit/>
          </a:bodyPr>
          <a:lstStyle/>
          <a:p>
            <a:pPr fontAlgn="ctr"/>
            <a:r>
              <a:rPr lang="en-US" sz="1600">
                <a:latin typeface="Huawei Sans" panose="020C0503030203020204" pitchFamily="34" charset="0"/>
              </a:rPr>
              <a:t>Destined for </a:t>
            </a:r>
            <a:r>
              <a:rPr lang="en-US" sz="1600">
                <a:solidFill>
                  <a:srgbClr val="EC7061"/>
                </a:solidFill>
                <a:latin typeface="Huawei Sans" panose="020C0503030203020204" pitchFamily="34" charset="0"/>
              </a:rPr>
              <a:t>3.3.3.3</a:t>
            </a:r>
            <a:r>
              <a:rPr lang="en-US" sz="1600">
                <a:latin typeface="Huawei Sans" panose="020C0503030203020204" pitchFamily="34" charset="0"/>
              </a:rPr>
              <a:t>, through R2!</a:t>
            </a:r>
          </a:p>
        </p:txBody>
      </p:sp>
      <p:cxnSp>
        <p:nvCxnSpPr>
          <p:cNvPr id="38" name="直接连接符 37">
            <a:extLst>
              <a:ext uri="{FF2B5EF4-FFF2-40B4-BE49-F238E27FC236}">
                <a16:creationId xmlns:a16="http://schemas.microsoft.com/office/drawing/2014/main" xmlns="" id="{63D2E547-F960-44E8-AB7F-3145BE17B588}"/>
              </a:ext>
            </a:extLst>
          </p:cNvPr>
          <p:cNvCxnSpPr/>
          <p:nvPr/>
        </p:nvCxnSpPr>
        <p:spPr>
          <a:xfrm flipV="1">
            <a:off x="10021616" y="4623207"/>
            <a:ext cx="0" cy="221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xmlns="" id="{89A387DC-61F7-45B9-B2EE-3316A1EFE80E}"/>
              </a:ext>
            </a:extLst>
          </p:cNvPr>
          <p:cNvSpPr txBox="1"/>
          <p:nvPr/>
        </p:nvSpPr>
        <p:spPr>
          <a:xfrm>
            <a:off x="10105305" y="4552104"/>
            <a:ext cx="862737" cy="369332"/>
          </a:xfrm>
          <a:prstGeom prst="rect">
            <a:avLst/>
          </a:prstGeom>
          <a:noFill/>
        </p:spPr>
        <p:txBody>
          <a:bodyPr wrap="square" rtlCol="0">
            <a:noAutofit/>
          </a:bodyPr>
          <a:lstStyle/>
          <a:p>
            <a:pPr fontAlgn="ctr"/>
            <a:r>
              <a:rPr lang="en-US">
                <a:solidFill>
                  <a:srgbClr val="EC7061"/>
                </a:solidFill>
                <a:latin typeface="Huawei Sans" panose="020C0503030203020204" pitchFamily="34" charset="0"/>
              </a:rPr>
              <a:t>3.3.3.3</a:t>
            </a:r>
          </a:p>
        </p:txBody>
      </p:sp>
    </p:spTree>
    <p:extLst>
      <p:ext uri="{BB962C8B-B14F-4D97-AF65-F5344CB8AC3E}">
        <p14:creationId xmlns:p14="http://schemas.microsoft.com/office/powerpoint/2010/main" val="1563006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2000"/>
              <a:t>Different from a distance-vector routing protocol, a link-state routing protocol advertises link status information rather than routes in the routing table. Routers that run a link-state routing protocol establish a neighbor relationship and then exchange Link State Advertisements (LSAs).</a:t>
            </a:r>
          </a:p>
          <a:p>
            <a:endParaRPr lang="zh-CN" altLang="en-US" sz="2000"/>
          </a:p>
        </p:txBody>
      </p:sp>
      <p:sp>
        <p:nvSpPr>
          <p:cNvPr id="2" name="标题 1">
            <a:extLst>
              <a:ext uri="{FF2B5EF4-FFF2-40B4-BE49-F238E27FC236}">
                <a16:creationId xmlns:a16="http://schemas.microsoft.com/office/drawing/2014/main" xmlns="" id="{3D0A7517-4E72-40D7-9DB3-CBA4D0A283C8}"/>
              </a:ext>
            </a:extLst>
          </p:cNvPr>
          <p:cNvSpPr>
            <a:spLocks noGrp="1"/>
          </p:cNvSpPr>
          <p:nvPr>
            <p:ph type="title"/>
          </p:nvPr>
        </p:nvSpPr>
        <p:spPr/>
        <p:txBody>
          <a:bodyPr/>
          <a:lstStyle/>
          <a:p>
            <a:r>
              <a:rPr lang="en-US" dirty="0" smtClean="0"/>
              <a:t>Link-State Routing Protocol - LSA Flooding</a:t>
            </a:r>
            <a:endParaRPr lang="en-US" dirty="0"/>
          </a:p>
        </p:txBody>
      </p:sp>
      <p:sp>
        <p:nvSpPr>
          <p:cNvPr id="3" name="文本框 2">
            <a:extLst>
              <a:ext uri="{FF2B5EF4-FFF2-40B4-BE49-F238E27FC236}">
                <a16:creationId xmlns:a16="http://schemas.microsoft.com/office/drawing/2014/main" xmlns="" id="{4DC02F4F-1800-4EE0-83B7-7649D5BCD809}"/>
              </a:ext>
            </a:extLst>
          </p:cNvPr>
          <p:cNvSpPr txBox="1"/>
          <p:nvPr/>
        </p:nvSpPr>
        <p:spPr>
          <a:xfrm>
            <a:off x="475225" y="1244818"/>
            <a:ext cx="11216498" cy="1421928"/>
          </a:xfrm>
          <a:prstGeom prst="rect">
            <a:avLst/>
          </a:prstGeom>
          <a:noFill/>
        </p:spPr>
        <p:txBody>
          <a:bodyPr wrap="square" rtlCol="0">
            <a:noAutofit/>
          </a:bodyPr>
          <a:lstStyle/>
          <a:p>
            <a:pPr marL="285750" indent="-285750" fontAlgn="ctr">
              <a:lnSpc>
                <a:spcPct val="160000"/>
              </a:lnSpc>
              <a:buFont typeface="Arial" panose="020B0604020202020204" pitchFamily="34" charset="0"/>
              <a:buChar char="•"/>
            </a:pPr>
            <a:endParaRPr lang="en-US" dirty="0">
              <a:latin typeface="Huawei Sans" panose="020C0503030203020204" pitchFamily="34" charset="0"/>
            </a:endParaRPr>
          </a:p>
        </p:txBody>
      </p:sp>
      <p:sp>
        <p:nvSpPr>
          <p:cNvPr id="69" name="对话气泡: 矩形 68">
            <a:extLst>
              <a:ext uri="{FF2B5EF4-FFF2-40B4-BE49-F238E27FC236}">
                <a16:creationId xmlns:a16="http://schemas.microsoft.com/office/drawing/2014/main" xmlns="" id="{E6D89D4F-E061-4811-B142-74FB634BB4CF}"/>
              </a:ext>
            </a:extLst>
          </p:cNvPr>
          <p:cNvSpPr/>
          <p:nvPr/>
        </p:nvSpPr>
        <p:spPr>
          <a:xfrm>
            <a:off x="7758412" y="3015250"/>
            <a:ext cx="3619079" cy="1984040"/>
          </a:xfrm>
          <a:prstGeom prst="wedgeRectCallout">
            <a:avLst>
              <a:gd name="adj1" fmla="val -57257"/>
              <a:gd name="adj2" fmla="val 1365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defTabSz="914400" fontAlgn="ctr">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文本框 65">
            <a:extLst>
              <a:ext uri="{FF2B5EF4-FFF2-40B4-BE49-F238E27FC236}">
                <a16:creationId xmlns:a16="http://schemas.microsoft.com/office/drawing/2014/main" xmlns="" id="{C7E27F8A-9991-4A7E-A58D-E4611DE92F43}"/>
              </a:ext>
            </a:extLst>
          </p:cNvPr>
          <p:cNvSpPr txBox="1"/>
          <p:nvPr/>
        </p:nvSpPr>
        <p:spPr>
          <a:xfrm>
            <a:off x="7821384" y="3084497"/>
            <a:ext cx="3556107" cy="1865126"/>
          </a:xfrm>
          <a:prstGeom prst="rect">
            <a:avLst/>
          </a:prstGeom>
          <a:noFill/>
        </p:spPr>
        <p:txBody>
          <a:bodyPr wrap="square" rtlCol="0">
            <a:noAutofit/>
          </a:bodyPr>
          <a:lstStyle/>
          <a:p>
            <a:pPr marL="285750" indent="-285750" fontAlgn="ctr">
              <a:lnSpc>
                <a:spcPct val="120000"/>
              </a:lnSpc>
              <a:buFont typeface="Arial" panose="020B0604020202020204" pitchFamily="34" charset="0"/>
              <a:buChar char="•"/>
            </a:pPr>
            <a:r>
              <a:rPr lang="en-US" sz="1600" dirty="0">
                <a:latin typeface="Huawei Sans" panose="020C0503030203020204" pitchFamily="34" charset="0"/>
              </a:rPr>
              <a:t>LSAs, instead of </a:t>
            </a:r>
            <a:r>
              <a:rPr lang="en-US" sz="1600" dirty="0" smtClean="0">
                <a:latin typeface="Huawei Sans" panose="020C0503030203020204" pitchFamily="34" charset="0"/>
              </a:rPr>
              <a:t>routes, </a:t>
            </a:r>
            <a:r>
              <a:rPr lang="en-US" sz="1600" dirty="0">
                <a:latin typeface="Huawei Sans" panose="020C0503030203020204" pitchFamily="34" charset="0"/>
              </a:rPr>
              <a:t>are advertised.</a:t>
            </a:r>
          </a:p>
          <a:p>
            <a:pPr marL="285750" indent="-285750" fontAlgn="ctr">
              <a:lnSpc>
                <a:spcPct val="120000"/>
              </a:lnSpc>
              <a:buFont typeface="Arial" panose="020B0604020202020204" pitchFamily="34" charset="0"/>
              <a:buChar char="•"/>
            </a:pPr>
            <a:r>
              <a:rPr lang="en-US" sz="1600" dirty="0">
                <a:latin typeface="Huawei Sans" panose="020C0503030203020204" pitchFamily="34" charset="0"/>
              </a:rPr>
              <a:t>An LSA describes a router interface's status information, such as the cost of the interface and a connected interface name.</a:t>
            </a:r>
          </a:p>
        </p:txBody>
      </p:sp>
      <p:grpSp>
        <p:nvGrpSpPr>
          <p:cNvPr id="70" name="组合 69">
            <a:extLst>
              <a:ext uri="{FF2B5EF4-FFF2-40B4-BE49-F238E27FC236}">
                <a16:creationId xmlns:a16="http://schemas.microsoft.com/office/drawing/2014/main" xmlns="" id="{D161AA73-CEEA-4ED3-88DF-710031F8854E}"/>
              </a:ext>
            </a:extLst>
          </p:cNvPr>
          <p:cNvGrpSpPr/>
          <p:nvPr/>
        </p:nvGrpSpPr>
        <p:grpSpPr>
          <a:xfrm>
            <a:off x="870454" y="2965511"/>
            <a:ext cx="6690688" cy="3105869"/>
            <a:chOff x="2686304" y="3319898"/>
            <a:chExt cx="6690688" cy="3105869"/>
          </a:xfrm>
        </p:grpSpPr>
        <p:grpSp>
          <p:nvGrpSpPr>
            <p:cNvPr id="71" name="组合 70">
              <a:extLst>
                <a:ext uri="{FF2B5EF4-FFF2-40B4-BE49-F238E27FC236}">
                  <a16:creationId xmlns:a16="http://schemas.microsoft.com/office/drawing/2014/main" xmlns="" id="{6839DD47-9E0F-457C-9D58-D07EF4A541BE}"/>
                </a:ext>
              </a:extLst>
            </p:cNvPr>
            <p:cNvGrpSpPr/>
            <p:nvPr/>
          </p:nvGrpSpPr>
          <p:grpSpPr>
            <a:xfrm>
              <a:off x="5728202" y="3319898"/>
              <a:ext cx="595902" cy="3105869"/>
              <a:chOff x="5642527" y="3219690"/>
              <a:chExt cx="595902" cy="3105869"/>
            </a:xfrm>
          </p:grpSpPr>
          <p:pic>
            <p:nvPicPr>
              <p:cNvPr id="93" name="图片 92">
                <a:extLst>
                  <a:ext uri="{FF2B5EF4-FFF2-40B4-BE49-F238E27FC236}">
                    <a16:creationId xmlns:a16="http://schemas.microsoft.com/office/drawing/2014/main" xmlns="" id="{393C3298-745D-43C4-8F66-390454BDD4C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94" name="文本框 93">
                <a:extLst>
                  <a:ext uri="{FF2B5EF4-FFF2-40B4-BE49-F238E27FC236}">
                    <a16:creationId xmlns:a16="http://schemas.microsoft.com/office/drawing/2014/main" xmlns="" id="{9FD6395D-A7AA-47FD-B827-2A63AA59C56E}"/>
                  </a:ext>
                </a:extLst>
              </p:cNvPr>
              <p:cNvSpPr txBox="1"/>
              <p:nvPr/>
            </p:nvSpPr>
            <p:spPr>
              <a:xfrm>
                <a:off x="5698429" y="3680732"/>
                <a:ext cx="540000" cy="338554"/>
              </a:xfrm>
              <a:prstGeom prst="rect">
                <a:avLst/>
              </a:prstGeom>
              <a:noFill/>
            </p:spPr>
            <p:txBody>
              <a:bodyPr wrap="square" rtlCol="0">
                <a:noAutofit/>
              </a:bodyPr>
              <a:lstStyle/>
              <a:p>
                <a:pPr fontAlgn="ctr"/>
                <a:r>
                  <a:rPr lang="en-US" sz="1600">
                    <a:latin typeface="Huawei Sans" panose="020C0503030203020204" pitchFamily="34" charset="0"/>
                  </a:rPr>
                  <a:t>R2</a:t>
                </a:r>
              </a:p>
            </p:txBody>
          </p:sp>
          <p:pic>
            <p:nvPicPr>
              <p:cNvPr id="95" name="图片 94">
                <a:extLst>
                  <a:ext uri="{FF2B5EF4-FFF2-40B4-BE49-F238E27FC236}">
                    <a16:creationId xmlns:a16="http://schemas.microsoft.com/office/drawing/2014/main" xmlns="" id="{D7AB5AB4-B857-4F52-9069-2EA2F18039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96" name="文本框 95">
                <a:extLst>
                  <a:ext uri="{FF2B5EF4-FFF2-40B4-BE49-F238E27FC236}">
                    <a16:creationId xmlns:a16="http://schemas.microsoft.com/office/drawing/2014/main" xmlns="" id="{A0840F79-9DA3-4746-878B-853536465C1C}"/>
                  </a:ext>
                </a:extLst>
              </p:cNvPr>
              <p:cNvSpPr txBox="1"/>
              <p:nvPr/>
            </p:nvSpPr>
            <p:spPr>
              <a:xfrm>
                <a:off x="5695409" y="5987005"/>
                <a:ext cx="540000" cy="338554"/>
              </a:xfrm>
              <a:prstGeom prst="rect">
                <a:avLst/>
              </a:prstGeom>
              <a:noFill/>
            </p:spPr>
            <p:txBody>
              <a:bodyPr wrap="square" rtlCol="0">
                <a:noAutofit/>
              </a:bodyPr>
              <a:lstStyle/>
              <a:p>
                <a:pPr fontAlgn="ctr"/>
                <a:r>
                  <a:rPr lang="en-US" sz="1600">
                    <a:latin typeface="Huawei Sans" panose="020C0503030203020204" pitchFamily="34" charset="0"/>
                  </a:rPr>
                  <a:t>R4</a:t>
                </a:r>
              </a:p>
            </p:txBody>
          </p:sp>
        </p:grpSp>
        <p:grpSp>
          <p:nvGrpSpPr>
            <p:cNvPr id="72" name="组合 71">
              <a:extLst>
                <a:ext uri="{FF2B5EF4-FFF2-40B4-BE49-F238E27FC236}">
                  <a16:creationId xmlns:a16="http://schemas.microsoft.com/office/drawing/2014/main" xmlns="" id="{D57BCD81-D027-4CBB-8CCD-EE067EC4CA07}"/>
                </a:ext>
              </a:extLst>
            </p:cNvPr>
            <p:cNvGrpSpPr/>
            <p:nvPr/>
          </p:nvGrpSpPr>
          <p:grpSpPr>
            <a:xfrm>
              <a:off x="2686304" y="3369637"/>
              <a:ext cx="6690688" cy="2675308"/>
              <a:chOff x="2686304" y="3369637"/>
              <a:chExt cx="6690688" cy="2675308"/>
            </a:xfrm>
          </p:grpSpPr>
          <p:cxnSp>
            <p:nvCxnSpPr>
              <p:cNvPr id="73" name="直接箭头连接符 72">
                <a:extLst>
                  <a:ext uri="{FF2B5EF4-FFF2-40B4-BE49-F238E27FC236}">
                    <a16:creationId xmlns:a16="http://schemas.microsoft.com/office/drawing/2014/main" xmlns="" id="{9ADF33F5-7285-4002-87DB-25F32D463CC4}"/>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图片 73">
                <a:extLst>
                  <a:ext uri="{FF2B5EF4-FFF2-40B4-BE49-F238E27FC236}">
                    <a16:creationId xmlns:a16="http://schemas.microsoft.com/office/drawing/2014/main" xmlns="" id="{CBF42D8D-F721-4259-8DC0-E00C8B9195C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5" name="图片 74">
                <a:extLst>
                  <a:ext uri="{FF2B5EF4-FFF2-40B4-BE49-F238E27FC236}">
                    <a16:creationId xmlns:a16="http://schemas.microsoft.com/office/drawing/2014/main" xmlns="" id="{13F4B31A-5A02-496D-8584-6B0554A798A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76" name="直接连接符 75">
                <a:extLst>
                  <a:ext uri="{FF2B5EF4-FFF2-40B4-BE49-F238E27FC236}">
                    <a16:creationId xmlns:a16="http://schemas.microsoft.com/office/drawing/2014/main" xmlns="" id="{43F7B9DE-FC83-4AF7-8FD7-FFF61635739E}"/>
                  </a:ext>
                </a:extLst>
              </p:cNvPr>
              <p:cNvCxnSpPr>
                <a:cxnSpLocks/>
                <a:stCxn id="93" idx="1"/>
                <a:endCxn id="74"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xmlns="" id="{29F27A05-C72D-4D30-A91A-166754BB8565}"/>
                  </a:ext>
                </a:extLst>
              </p:cNvPr>
              <p:cNvCxnSpPr>
                <a:cxnSpLocks/>
                <a:stCxn id="75" idx="1"/>
                <a:endCxn id="93"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xmlns="" id="{BD8C04C4-EB27-4771-9FD7-D5448D8DEA69}"/>
                  </a:ext>
                </a:extLst>
              </p:cNvPr>
              <p:cNvCxnSpPr>
                <a:cxnSpLocks/>
                <a:stCxn id="95" idx="1"/>
                <a:endCxn id="74"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xmlns="" id="{619E7291-A1AA-40CA-B2F3-FFAA7D2829FB}"/>
                  </a:ext>
                </a:extLst>
              </p:cNvPr>
              <p:cNvCxnSpPr>
                <a:cxnSpLocks/>
                <a:stCxn id="75" idx="1"/>
                <a:endCxn id="95"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xmlns="" id="{9BC0BC3A-8E7B-4AFB-869D-D95A849EE915}"/>
                  </a:ext>
                </a:extLst>
              </p:cNvPr>
              <p:cNvSpPr txBox="1"/>
              <p:nvPr/>
            </p:nvSpPr>
            <p:spPr>
              <a:xfrm>
                <a:off x="2748934" y="4933887"/>
                <a:ext cx="540000" cy="338554"/>
              </a:xfrm>
              <a:prstGeom prst="rect">
                <a:avLst/>
              </a:prstGeom>
              <a:noFill/>
            </p:spPr>
            <p:txBody>
              <a:bodyPr wrap="square" rtlCol="0">
                <a:noAutofit/>
              </a:bodyPr>
              <a:lstStyle/>
              <a:p>
                <a:pPr fontAlgn="ctr"/>
                <a:r>
                  <a:rPr lang="en-US" sz="1600">
                    <a:latin typeface="Huawei Sans" panose="020C0503030203020204" pitchFamily="34" charset="0"/>
                  </a:rPr>
                  <a:t>R1</a:t>
                </a:r>
              </a:p>
            </p:txBody>
          </p:sp>
          <p:sp>
            <p:nvSpPr>
              <p:cNvPr id="81" name="文本框 80">
                <a:extLst>
                  <a:ext uri="{FF2B5EF4-FFF2-40B4-BE49-F238E27FC236}">
                    <a16:creationId xmlns:a16="http://schemas.microsoft.com/office/drawing/2014/main" xmlns="" id="{797D5C1E-DDF4-4E4B-AD05-96A55B501B27}"/>
                  </a:ext>
                </a:extLst>
              </p:cNvPr>
              <p:cNvSpPr txBox="1"/>
              <p:nvPr/>
            </p:nvSpPr>
            <p:spPr>
              <a:xfrm>
                <a:off x="8836992" y="4923024"/>
                <a:ext cx="540000" cy="338554"/>
              </a:xfrm>
              <a:prstGeom prst="rect">
                <a:avLst/>
              </a:prstGeom>
              <a:noFill/>
            </p:spPr>
            <p:txBody>
              <a:bodyPr wrap="square" rtlCol="0">
                <a:noAutofit/>
              </a:bodyPr>
              <a:lstStyle/>
              <a:p>
                <a:pPr fontAlgn="ctr"/>
                <a:r>
                  <a:rPr lang="en-US" sz="1600">
                    <a:latin typeface="Huawei Sans" panose="020C0503030203020204" pitchFamily="34" charset="0"/>
                  </a:rPr>
                  <a:t>R3</a:t>
                </a:r>
              </a:p>
            </p:txBody>
          </p:sp>
          <p:cxnSp>
            <p:nvCxnSpPr>
              <p:cNvPr id="82" name="直接箭头连接符 81">
                <a:extLst>
                  <a:ext uri="{FF2B5EF4-FFF2-40B4-BE49-F238E27FC236}">
                    <a16:creationId xmlns:a16="http://schemas.microsoft.com/office/drawing/2014/main" xmlns="" id="{B9D4E7F4-4D11-42B1-9C1A-096A86A035CA}"/>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xmlns="" id="{C6793652-378F-4549-9BD0-21580601A558}"/>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xmlns="" id="{0E48154C-B9E5-4747-AAD0-284F4925F6E2}"/>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xmlns="" id="{097E55DE-7FCF-4952-9661-381738D3800F}"/>
                  </a:ext>
                </a:extLst>
              </p:cNvPr>
              <p:cNvSpPr txBox="1"/>
              <p:nvPr/>
            </p:nvSpPr>
            <p:spPr>
              <a:xfrm>
                <a:off x="3914259" y="3483966"/>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86" name="文本框 85">
                <a:extLst>
                  <a:ext uri="{FF2B5EF4-FFF2-40B4-BE49-F238E27FC236}">
                    <a16:creationId xmlns:a16="http://schemas.microsoft.com/office/drawing/2014/main" xmlns="" id="{EE4ABCE6-D9D5-44B1-A83E-A42289935062}"/>
                  </a:ext>
                </a:extLst>
              </p:cNvPr>
              <p:cNvSpPr txBox="1"/>
              <p:nvPr/>
            </p:nvSpPr>
            <p:spPr>
              <a:xfrm>
                <a:off x="7597821" y="3483966"/>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87" name="文本框 86">
                <a:extLst>
                  <a:ext uri="{FF2B5EF4-FFF2-40B4-BE49-F238E27FC236}">
                    <a16:creationId xmlns:a16="http://schemas.microsoft.com/office/drawing/2014/main" xmlns="" id="{30315CDB-5995-4C91-80E3-D16D72976C5A}"/>
                  </a:ext>
                </a:extLst>
              </p:cNvPr>
              <p:cNvSpPr txBox="1"/>
              <p:nvPr/>
            </p:nvSpPr>
            <p:spPr>
              <a:xfrm>
                <a:off x="3914259" y="5602700"/>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88" name="文本框 87">
                <a:extLst>
                  <a:ext uri="{FF2B5EF4-FFF2-40B4-BE49-F238E27FC236}">
                    <a16:creationId xmlns:a16="http://schemas.microsoft.com/office/drawing/2014/main" xmlns="" id="{97464D94-AE15-46B6-8EE7-D05699FB83A1}"/>
                  </a:ext>
                </a:extLst>
              </p:cNvPr>
              <p:cNvSpPr txBox="1"/>
              <p:nvPr/>
            </p:nvSpPr>
            <p:spPr>
              <a:xfrm>
                <a:off x="7597821" y="5602700"/>
                <a:ext cx="958366" cy="338554"/>
              </a:xfrm>
              <a:prstGeom prst="rect">
                <a:avLst/>
              </a:prstGeom>
              <a:noFill/>
            </p:spPr>
            <p:txBody>
              <a:bodyPr wrap="square" rtlCol="0">
                <a:noAutofit/>
              </a:bodyPr>
              <a:lstStyle/>
              <a:p>
                <a:pPr fontAlgn="ctr"/>
                <a:r>
                  <a:rPr lang="en-US" sz="1600">
                    <a:solidFill>
                      <a:srgbClr val="EC7061"/>
                    </a:solidFill>
                    <a:latin typeface="Huawei Sans" panose="020C0503030203020204" pitchFamily="34" charset="0"/>
                  </a:rPr>
                  <a:t>LSA</a:t>
                </a:r>
              </a:p>
            </p:txBody>
          </p:sp>
          <p:sp>
            <p:nvSpPr>
              <p:cNvPr id="89" name="文本框 88">
                <a:extLst>
                  <a:ext uri="{FF2B5EF4-FFF2-40B4-BE49-F238E27FC236}">
                    <a16:creationId xmlns:a16="http://schemas.microsoft.com/office/drawing/2014/main" xmlns="" id="{F7BF83C7-C57C-44B9-9C07-DEC3C567B392}"/>
                  </a:ext>
                </a:extLst>
              </p:cNvPr>
              <p:cNvSpPr txBox="1"/>
              <p:nvPr/>
            </p:nvSpPr>
            <p:spPr>
              <a:xfrm rot="20260451">
                <a:off x="3968007" y="4054122"/>
                <a:ext cx="1375986" cy="338554"/>
              </a:xfrm>
              <a:prstGeom prst="rect">
                <a:avLst/>
              </a:prstGeom>
              <a:noFill/>
            </p:spPr>
            <p:txBody>
              <a:bodyPr wrap="square" rtlCol="0">
                <a:noAutofit/>
              </a:bodyPr>
              <a:lstStyle/>
              <a:p>
                <a:pPr fontAlgn="ctr"/>
                <a:r>
                  <a:rPr lang="en-US" sz="1600" b="1">
                    <a:latin typeface="Huawei Sans" panose="020C0503030203020204" pitchFamily="34" charset="0"/>
                  </a:rPr>
                  <a:t>100 Mbit/s</a:t>
                </a:r>
              </a:p>
            </p:txBody>
          </p:sp>
          <p:sp>
            <p:nvSpPr>
              <p:cNvPr id="90" name="文本框 89">
                <a:extLst>
                  <a:ext uri="{FF2B5EF4-FFF2-40B4-BE49-F238E27FC236}">
                    <a16:creationId xmlns:a16="http://schemas.microsoft.com/office/drawing/2014/main" xmlns="" id="{E7264E39-0F62-48F9-9F75-4364DD1A2DA2}"/>
                  </a:ext>
                </a:extLst>
              </p:cNvPr>
              <p:cNvSpPr txBox="1"/>
              <p:nvPr/>
            </p:nvSpPr>
            <p:spPr>
              <a:xfrm rot="19958812">
                <a:off x="6257516" y="5079969"/>
                <a:ext cx="1625813" cy="338554"/>
              </a:xfrm>
              <a:prstGeom prst="rect">
                <a:avLst/>
              </a:prstGeom>
              <a:noFill/>
            </p:spPr>
            <p:txBody>
              <a:bodyPr wrap="square" rtlCol="0">
                <a:noAutofit/>
              </a:bodyPr>
              <a:lstStyle/>
              <a:p>
                <a:pPr fontAlgn="ctr"/>
                <a:r>
                  <a:rPr lang="en-US" sz="1600" b="1" dirty="0">
                    <a:latin typeface="Huawei Sans" panose="020C0503030203020204" pitchFamily="34" charset="0"/>
                  </a:rPr>
                  <a:t>1000 Mbit/s</a:t>
                </a:r>
              </a:p>
            </p:txBody>
          </p:sp>
          <p:sp>
            <p:nvSpPr>
              <p:cNvPr id="91" name="文本框 90">
                <a:extLst>
                  <a:ext uri="{FF2B5EF4-FFF2-40B4-BE49-F238E27FC236}">
                    <a16:creationId xmlns:a16="http://schemas.microsoft.com/office/drawing/2014/main" xmlns="" id="{E965D7ED-1BFF-4D73-8A78-34FAA30CE6D9}"/>
                  </a:ext>
                </a:extLst>
              </p:cNvPr>
              <p:cNvSpPr txBox="1"/>
              <p:nvPr/>
            </p:nvSpPr>
            <p:spPr>
              <a:xfrm rot="1354857">
                <a:off x="6365821" y="3978067"/>
                <a:ext cx="1633945" cy="338554"/>
              </a:xfrm>
              <a:prstGeom prst="rect">
                <a:avLst/>
              </a:prstGeom>
              <a:noFill/>
            </p:spPr>
            <p:txBody>
              <a:bodyPr wrap="square" rtlCol="0">
                <a:noAutofit/>
              </a:bodyPr>
              <a:lstStyle/>
              <a:p>
                <a:pPr fontAlgn="ctr"/>
                <a:r>
                  <a:rPr lang="en-US" sz="1600" b="1">
                    <a:latin typeface="Huawei Sans" panose="020C0503030203020204" pitchFamily="34" charset="0"/>
                  </a:rPr>
                  <a:t>1.544 Mbit/s</a:t>
                </a:r>
              </a:p>
            </p:txBody>
          </p:sp>
          <p:sp>
            <p:nvSpPr>
              <p:cNvPr id="92" name="文本框 91">
                <a:extLst>
                  <a:ext uri="{FF2B5EF4-FFF2-40B4-BE49-F238E27FC236}">
                    <a16:creationId xmlns:a16="http://schemas.microsoft.com/office/drawing/2014/main" xmlns="" id="{B6E01695-36D9-4693-A704-234E7A36A7C5}"/>
                  </a:ext>
                </a:extLst>
              </p:cNvPr>
              <p:cNvSpPr txBox="1"/>
              <p:nvPr/>
            </p:nvSpPr>
            <p:spPr>
              <a:xfrm rot="1514838">
                <a:off x="4287349" y="5075448"/>
                <a:ext cx="1239763" cy="338554"/>
              </a:xfrm>
              <a:prstGeom prst="rect">
                <a:avLst/>
              </a:prstGeom>
              <a:noFill/>
            </p:spPr>
            <p:txBody>
              <a:bodyPr wrap="square" rtlCol="0">
                <a:noAutofit/>
              </a:bodyPr>
              <a:lstStyle/>
              <a:p>
                <a:pPr fontAlgn="ctr"/>
                <a:r>
                  <a:rPr lang="en-US" sz="1600" b="1">
                    <a:latin typeface="Huawei Sans" panose="020C0503030203020204" pitchFamily="34" charset="0"/>
                  </a:rPr>
                  <a:t>100 Mbit/s</a:t>
                </a:r>
              </a:p>
            </p:txBody>
          </p:sp>
        </p:grpSp>
      </p:grpSp>
    </p:spTree>
    <p:extLst>
      <p:ext uri="{BB962C8B-B14F-4D97-AF65-F5344CB8AC3E}">
        <p14:creationId xmlns:p14="http://schemas.microsoft.com/office/powerpoint/2010/main" val="2741271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5923</Words>
  <Application>Microsoft Office PowerPoint</Application>
  <PresentationFormat>宽屏</PresentationFormat>
  <Paragraphs>788</Paragraphs>
  <Slides>50</Slides>
  <Notes>50</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Arial</vt:lpstr>
      <vt:lpstr>微软雅黑</vt:lpstr>
      <vt:lpstr>Cambria Math</vt:lpstr>
      <vt:lpstr>宋体</vt:lpstr>
      <vt:lpstr>Huawei Sans</vt:lpstr>
      <vt:lpstr>Courier New</vt:lpstr>
      <vt:lpstr>方正兰亭黑简体</vt:lpstr>
      <vt:lpstr>Wingdings</vt:lpstr>
      <vt:lpstr>1_自定义设计方案</vt:lpstr>
      <vt:lpstr>PowerPoint 演示文稿</vt:lpstr>
      <vt:lpstr>OSPF Basics</vt:lpstr>
      <vt:lpstr>PowerPoint 演示文稿</vt:lpstr>
      <vt:lpstr>PowerPoint 演示文稿</vt:lpstr>
      <vt:lpstr>PowerPoint 演示文稿</vt:lpstr>
      <vt:lpstr>Why Are Dynamic Routing Protocol Used?</vt:lpstr>
      <vt:lpstr>Classification of Dynamic Routing Protocols</vt:lpstr>
      <vt:lpstr>Distance-Vector Routing Protocol</vt:lpstr>
      <vt:lpstr>Link-State Routing Protocol - LSA Flooding</vt:lpstr>
      <vt:lpstr>Link-State Routing Protocol - LSDB Creation</vt:lpstr>
      <vt:lpstr>Link-State Routing Protocol - SPF Calculation</vt:lpstr>
      <vt:lpstr>Link-State Routing Protocol - Routing Table Generation</vt:lpstr>
      <vt:lpstr>Summary of Link-State Routing Protocols</vt:lpstr>
      <vt:lpstr>Introduction to OSPF</vt:lpstr>
      <vt:lpstr>OSPF Application on a Campus Network</vt:lpstr>
      <vt:lpstr>Basic OSPF Concepts: Area</vt:lpstr>
      <vt:lpstr>Basic OSPF Concepts: Router ID</vt:lpstr>
      <vt:lpstr>Basic OSPF Concepts: Cost Value</vt:lpstr>
      <vt:lpstr>OSPF Packet Types</vt:lpstr>
      <vt:lpstr>Three Types of OSPF Entries - Entries in the Neighbor Table</vt:lpstr>
      <vt:lpstr>Three Types OSPF Entries - Entries in the LSDB Table</vt:lpstr>
      <vt:lpstr>Three Types of OSPF Entries - Entries in the OSPF Routing Table</vt:lpstr>
      <vt:lpstr>PowerPoint 演示文稿</vt:lpstr>
      <vt:lpstr>Relationships Between OSPF Routers</vt:lpstr>
      <vt:lpstr>Process of Establishing an OSPF Adjacency Relationship</vt:lpstr>
      <vt:lpstr>Process of Establishing an OSPF Adjacency - Step 1</vt:lpstr>
      <vt:lpstr>Process of Establishing an OSPF Adjacency - Steps 2 and 3</vt:lpstr>
      <vt:lpstr>Process of Establishing an OSPF Adjacency - Step 4</vt:lpstr>
      <vt:lpstr>Review of the OSPF Neighbor Table </vt:lpstr>
      <vt:lpstr>OSPF Network Types</vt:lpstr>
      <vt:lpstr>OSPF Network Types (1)</vt:lpstr>
      <vt:lpstr>OSPF Network Types (2)</vt:lpstr>
      <vt:lpstr>Background of DR and BDR</vt:lpstr>
      <vt:lpstr>DR and BDR</vt:lpstr>
      <vt:lpstr>OSPF Domain and Single Area</vt:lpstr>
      <vt:lpstr>Multi-Area OSPF</vt:lpstr>
      <vt:lpstr>Types of OSPF Routers</vt:lpstr>
      <vt:lpstr>Typical OSPF Single-Area and Multi-Area Networking</vt:lpstr>
      <vt:lpstr>PowerPoint 演示文稿</vt:lpstr>
      <vt:lpstr>Basic OSPF Configuration Commands (1)</vt:lpstr>
      <vt:lpstr>Basic OSPF Configuration Commands (2)</vt:lpstr>
      <vt:lpstr>OSPF Configuration Example</vt:lpstr>
      <vt:lpstr>OSPF Configuration Example - Configuring Interfaces</vt:lpstr>
      <vt:lpstr>OSPF Configuration Example - Configuring OSPF (1)</vt:lpstr>
      <vt:lpstr>OSPF Configuration Example - Configuring OSPF (2)</vt:lpstr>
      <vt:lpstr>OSPF Configuration Example - Verification (1)</vt:lpstr>
      <vt:lpstr>OSPF Configuration Example - Verification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125</cp:revision>
  <dcterms:created xsi:type="dcterms:W3CDTF">2018-11-29T10:16:29Z</dcterms:created>
  <dcterms:modified xsi:type="dcterms:W3CDTF">2020-04-28T02:49:13Z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(3)HvcqWtbCJO8qhRbaFd99EEnlhmB+1dKKFgBM5p9tWoeb1zqWhTuF6IMXlerjcpLmHLjLIxEj
D1rWVu/0pjDEod5sRG2G6ELLjGZcOKWUlj2BShVJTjMdbAm1T9P8/IgGsGXs3rtaYJvEemVh
kdUbg2nmZWIb94PQD8ZEZ9K6OscSy8qIM5deLx8pW7K/h4/bhjfjwu0i4+gkncj1Vl3X5KWK
s/1xSUjXTkb5M1Z14c</vt:lpwstr>
  </property>
  <property fmtid="{D5CDD505-2E9C-101B-9397-08002B2CF9AE}" pid="3" name="_2015_ms_pID_7253431">
    <vt:lpwstr>t+HUMS8LZkTVtv56C6mwMVDjfpWO6ZrLxmYWjraazNs2LheW8GDqTI
HHB+HjLz8PWjg3LLK6vz34yRmqyYiyB4Tfw6o5/H0A7lwFJEJIyj3ouExLUo43tdpJH+iPl4
cWvhOn93UPwuGxy5w5v+2n/3+JWhGv5BRoOLIIQqq77aztrZdChcXPRBf5JUkxpnmydRJJN4
IPC8rvWT0gK3lJd3BZ8+mBv1pIPP4e2uwt9m</vt:lpwstr>
  </property>
  <property fmtid="{D5CDD505-2E9C-101B-9397-08002B2CF9AE}" pid="4" name="_2015_ms_pID_7253432">
    <vt:lpwstr>kg==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