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797675" cy="9926638"/>
  <p:embeddedFontLst>
    <p:embeddedFont>
      <p:font typeface="微软雅黑" panose="020B0503020204020204" pitchFamily="34" charset="-122"/>
      <p:regular r:id="rId48"/>
      <p:bold r:id="rId49"/>
    </p:embeddedFont>
    <p:embeddedFont>
      <p:font typeface="MS PGothic" panose="020B0600070205080204" pitchFamily="34" charset="-128"/>
      <p:regular r:id="rId50"/>
    </p:embeddedFont>
    <p:embeddedFont>
      <p:font typeface="Huawei Sans" panose="020C0503030203020204" pitchFamily="34" charset="0"/>
      <p:regular r:id="rId51"/>
      <p:bold r:id="rId52"/>
    </p:embeddedFont>
    <p:embeddedFont>
      <p:font typeface="方正兰亭黑简体" panose="02000000000000000000" pitchFamily="2" charset="-122"/>
      <p:regular r:id="rId53"/>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5586" autoAdjust="0"/>
  </p:normalViewPr>
  <p:slideViewPr>
    <p:cSldViewPr snapToGrid="0" snapToObjects="1">
      <p:cViewPr varScale="1">
        <p:scale>
          <a:sx n="74" d="100"/>
          <a:sy n="74" d="100"/>
        </p:scale>
        <p:origin x="198"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2184" y="10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4/28/2020</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72039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14976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en-US" dirty="0" smtClean="0"/>
              <a:t>Frame is the unit of data that is transmitted between network nodes on an Ethernet network. Ethernet frames are in two formats, namely, </a:t>
            </a:r>
            <a:r>
              <a:rPr lang="en-US" dirty="0" err="1" smtClean="0"/>
              <a:t>Ethernet_II</a:t>
            </a:r>
            <a:r>
              <a:rPr lang="en-US" dirty="0" smtClean="0"/>
              <a:t> and IEEE 802.3, as illustrated in the figure shown in this slide.</a:t>
            </a:r>
            <a:endParaRPr lang="en-US" altLang="zh-CN" dirty="0" smtClean="0"/>
          </a:p>
          <a:p>
            <a:pPr>
              <a:lnSpc>
                <a:spcPct val="100000"/>
              </a:lnSpc>
            </a:pPr>
            <a:r>
              <a:rPr lang="en-US" dirty="0" smtClean="0"/>
              <a:t>Ethernet II frame:</a:t>
            </a:r>
            <a:endParaRPr lang="en-US" altLang="zh-CN" dirty="0" smtClean="0"/>
          </a:p>
          <a:p>
            <a:pPr lvl="1">
              <a:lnSpc>
                <a:spcPct val="100000"/>
              </a:lnSpc>
            </a:pPr>
            <a:r>
              <a:rPr lang="en-US" dirty="0" smtClean="0"/>
              <a:t>DMAC: 6 bytes, destination MAC address. This field identifies which MAC address should receive the frame.</a:t>
            </a:r>
          </a:p>
          <a:p>
            <a:pPr lvl="1">
              <a:lnSpc>
                <a:spcPct val="100000"/>
              </a:lnSpc>
            </a:pPr>
            <a:r>
              <a:rPr lang="en-US" dirty="0" smtClean="0"/>
              <a:t>SMAC: 6 bytes, source MAC address. This field identifies which MAC address should send the frame.</a:t>
            </a:r>
          </a:p>
          <a:p>
            <a:pPr lvl="1">
              <a:lnSpc>
                <a:spcPct val="100000"/>
              </a:lnSpc>
            </a:pPr>
            <a:r>
              <a:rPr lang="en-US" dirty="0" smtClean="0"/>
              <a:t>Type: 2 bytes, protocol type. Common values are as follows:</a:t>
            </a:r>
            <a:endParaRPr lang="en-US" altLang="zh-CN" dirty="0" smtClean="0"/>
          </a:p>
          <a:p>
            <a:pPr lvl="2">
              <a:lnSpc>
                <a:spcPct val="100000"/>
              </a:lnSpc>
            </a:pPr>
            <a:r>
              <a:rPr lang="en-US" dirty="0" smtClean="0"/>
              <a:t>0x0800: Internet Protocol Version 4 (IPv4)</a:t>
            </a:r>
            <a:endParaRPr lang="en-US" altLang="zh-CN" dirty="0" smtClean="0"/>
          </a:p>
          <a:p>
            <a:pPr lvl="2">
              <a:lnSpc>
                <a:spcPct val="100000"/>
              </a:lnSpc>
            </a:pPr>
            <a:r>
              <a:rPr lang="en-US" dirty="0" smtClean="0"/>
              <a:t>0x0806: Address Resolution Protocol (ARP)</a:t>
            </a:r>
          </a:p>
          <a:p>
            <a:pPr>
              <a:lnSpc>
                <a:spcPct val="100000"/>
              </a:lnSpc>
            </a:pPr>
            <a:r>
              <a:rPr lang="en-US" dirty="0" smtClean="0"/>
              <a:t>IEEE 802.3 LLC Ethernet frame:</a:t>
            </a:r>
            <a:endParaRPr lang="en-US" altLang="zh-CN" dirty="0" smtClean="0"/>
          </a:p>
          <a:p>
            <a:pPr lvl="1">
              <a:lnSpc>
                <a:spcPct val="100000"/>
              </a:lnSpc>
            </a:pPr>
            <a:r>
              <a:rPr lang="en-US" dirty="0" smtClean="0"/>
              <a:t>Logical link control (LLC) consists of the destination service access point (DSAP), source service access point (SSAP), and Control field.</a:t>
            </a:r>
            <a:endParaRPr lang="en-US" altLang="zh-CN" dirty="0" smtClean="0"/>
          </a:p>
          <a:p>
            <a:pPr lvl="2">
              <a:lnSpc>
                <a:spcPct val="100000"/>
              </a:lnSpc>
            </a:pPr>
            <a:r>
              <a:rPr lang="en-US" dirty="0" smtClean="0"/>
              <a:t>DSAP: 1 byte, destination service access point. If the subsequent type is IP, the value is set to 0x06. The function of a service access point is similar to the Type field in an Ethernet II frame or the port number in TCP/UDP.</a:t>
            </a:r>
          </a:p>
          <a:p>
            <a:pPr lvl="2">
              <a:lnSpc>
                <a:spcPct val="100000"/>
              </a:lnSpc>
            </a:pPr>
            <a:r>
              <a:rPr lang="en-US" dirty="0" smtClean="0"/>
              <a:t>SSAP: 1 byte, source service access point. If the subsequent type is IP, the value is set to 0x06.</a:t>
            </a:r>
          </a:p>
          <a:p>
            <a:pPr lvl="2">
              <a:lnSpc>
                <a:spcPct val="100000"/>
              </a:lnSpc>
            </a:pPr>
            <a:r>
              <a:rPr lang="en-US" dirty="0" smtClean="0"/>
              <a:t>Ctrl: 1 byte. This field is usually set to 0x03, indicating unnumbered IEEE 802.2 information of a connectionless service.</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217705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5175"/>
            <a:ext cx="5932800" cy="8946233"/>
          </a:xfrm>
        </p:spPr>
        <p:txBody>
          <a:bodyPr/>
          <a:lstStyle/>
          <a:p>
            <a:pPr lvl="1"/>
            <a:r>
              <a:rPr lang="en-US" smtClean="0"/>
              <a:t>The Subnetwork Access Protocol (SNAP) field consists of the Org Code field and the Type field.</a:t>
            </a:r>
            <a:endParaRPr lang="en-US" altLang="zh-CN" smtClean="0"/>
          </a:p>
          <a:p>
            <a:pPr lvl="2"/>
            <a:r>
              <a:rPr lang="en-US" smtClean="0"/>
              <a:t>The three bytes of the Org Code field are all 0s.</a:t>
            </a:r>
            <a:endParaRPr lang="en-US" altLang="zh-CN" smtClean="0"/>
          </a:p>
          <a:p>
            <a:pPr lvl="2"/>
            <a:r>
              <a:rPr lang="en-US" smtClean="0"/>
              <a:t>The Type field functions the same as that in Ethernet_II frames.</a:t>
            </a:r>
          </a:p>
          <a:p>
            <a:r>
              <a:rPr lang="en-US" smtClean="0"/>
              <a:t>The total length of a data frame ranges from 64 bytes to 1518 bytes. What is the reason for this design? (In addition, the MTU of an Ethernet interface is 1500 bytes.)</a:t>
            </a:r>
            <a:endParaRPr lang="en-US" altLang="zh-CN" smtClean="0"/>
          </a:p>
          <a:p>
            <a:pPr lvl="1"/>
            <a:r>
              <a:rPr lang="en-US" smtClean="0"/>
              <a:t>On an Ethernet network, the minimum frame length is 64 bytes, which is determined jointly by the maximum transmission distance and the CSMA/CD mechanism.</a:t>
            </a:r>
          </a:p>
          <a:p>
            <a:pPr lvl="2"/>
            <a:r>
              <a:rPr lang="en-US" smtClean="0"/>
              <a:t>The use of minimum frame length can prevent the following situation: station A finishes sending the last bit, but the first bit does not arrive at station B, which is far from station A. Station B considers that the line is idle and begins to send data, leading to a collision.</a:t>
            </a:r>
            <a:endParaRPr lang="en-US" altLang="zh-CN" smtClean="0"/>
          </a:p>
          <a:p>
            <a:pPr lvl="2"/>
            <a:r>
              <a:rPr lang="en-US" smtClean="0"/>
              <a:t>An upper-layer protocol must ensure that the Data field contains at least 46 bytes. In this way, the 14-byte Ethernet frame header and 4-byte check code at the frame tail can meet the minimum frame length of 64 bytes. If the actual data is less than 46 bytes, the upper-layer protocol must fill in certain data units.</a:t>
            </a:r>
            <a:endParaRPr lang="en-US" altLang="zh-CN" smtClean="0"/>
          </a:p>
          <a:p>
            <a:pPr lvl="1"/>
            <a:r>
              <a:rPr lang="en-US" smtClean="0"/>
              <a:t>To achieve a tradeoff between transmission efficiency and transmission reliability, the maximum length of an Ethernet frame is 1518 bytes, and the corresponding IP data packet is 1500 bytes.</a:t>
            </a:r>
            <a:endParaRPr lang="en-US" altLang="zh-CN" smtClean="0"/>
          </a:p>
          <a:p>
            <a:pPr lvl="2"/>
            <a:r>
              <a:rPr lang="en-US" smtClean="0"/>
              <a:t>A large frame length improves the data transmission efficiency. However, if the data frame is too long, the transmission over the shared link takes a long time, which greatly affects delay-sensitive applications.</a:t>
            </a:r>
            <a:endParaRPr lang="en-US" altLang="zh-CN" smtClean="0"/>
          </a:p>
          <a:p>
            <a:pPr lvl="2"/>
            <a:r>
              <a:rPr lang="en-US" smtClean="0"/>
              <a:t>As such, a compromise data frame length of 1518 bytes is used, which corresponds to an IP data packet length of 1500 bytes. This is where the concept of MTU comes from.</a:t>
            </a:r>
          </a:p>
          <a:p>
            <a:endParaRPr lang="en-US" altLang="zh-CN" dirty="0"/>
          </a:p>
        </p:txBody>
      </p:sp>
    </p:spTree>
    <p:extLst>
      <p:ext uri="{BB962C8B-B14F-4D97-AF65-F5344CB8AC3E}">
        <p14:creationId xmlns:p14="http://schemas.microsoft.com/office/powerpoint/2010/main" val="1963106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smtClean="0"/>
              <a:t>A MAC address, as defined and standardized in IEEE 802, indicates the position of a network device. All Ethernet NICs that comply with the IEEE 802 standard must have a MAC address. The MAC address varies according to the NIC.</a:t>
            </a:r>
            <a:endParaRPr lang="en-US" altLang="zh-CN" dirty="0" smtClean="0"/>
          </a:p>
          <a:p>
            <a:pPr lvl="0"/>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443951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Each Ethernet device has a unique MAC address before delivery. Then, why is an IP address assigned to each host? In other words, if each host is assigned a unique IP address, why does a unique MAC address need to be embedded in a network device (such as a NIC) during production?</a:t>
            </a:r>
            <a:endParaRPr lang="en-US" altLang="zh-CN" smtClean="0"/>
          </a:p>
          <a:p>
            <a:pPr lvl="0"/>
            <a:r>
              <a:rPr lang="en-US" smtClean="0"/>
              <a:t>The main causes are as follows:</a:t>
            </a:r>
            <a:endParaRPr lang="en-US" altLang="zh-CN" smtClean="0"/>
          </a:p>
          <a:p>
            <a:pPr lvl="1"/>
            <a:r>
              <a:rPr lang="en-US" smtClean="0"/>
              <a:t>IP addresses are assigned based on the network topology, and MAC addresses are assigned based on the manufacturer. If route selection is based on the manufacturer, this solution is not feasible.</a:t>
            </a:r>
            <a:endParaRPr lang="en-US" altLang="zh-CN" smtClean="0"/>
          </a:p>
          <a:p>
            <a:pPr lvl="1"/>
            <a:r>
              <a:rPr lang="en-US" smtClean="0"/>
              <a:t>When two-layer addressing is used, devices are more flexible and easy to maintain.</a:t>
            </a:r>
            <a:endParaRPr lang="en-US" altLang="zh-CN" smtClean="0"/>
          </a:p>
          <a:p>
            <a:pPr lvl="2"/>
            <a:r>
              <a:rPr lang="en-US" smtClean="0"/>
              <a:t>For example, if an Ethernet NIC is faulty, you can replace it without changing its IP address. If an IP host is moved from one network to another, a new IP address can be assigned to the IP host with no need for replacing the NIC with a new one.</a:t>
            </a:r>
            <a:endParaRPr lang="en-US" altLang="zh-CN" smtClean="0"/>
          </a:p>
          <a:p>
            <a:pPr lvl="0"/>
            <a:r>
              <a:rPr lang="en-US" smtClean="0"/>
              <a:t>Conclusion:</a:t>
            </a:r>
            <a:endParaRPr lang="en-US" altLang="zh-CN" smtClean="0"/>
          </a:p>
          <a:p>
            <a:pPr lvl="1"/>
            <a:r>
              <a:rPr lang="en-US" smtClean="0"/>
              <a:t>An IP address uniquely identifies a network node. Data on different network segments can be accessed using IP addresses.</a:t>
            </a:r>
            <a:endParaRPr lang="en-US" altLang="zh-CN" smtClean="0"/>
          </a:p>
          <a:p>
            <a:pPr lvl="1"/>
            <a:r>
              <a:rPr lang="en-US" smtClean="0"/>
              <a:t>A MAC address uniquely identifies a NIC. Data on a single network segment can be accessed using MAC addresses.</a:t>
            </a:r>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718978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 MAC Address, which is 48 bits (6 bytes) in length, is a 12-digit hexadecimal number.</a:t>
            </a:r>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705643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 manufacturer must register with the IEEE to obtain a 24-bit (3-byte) vendor code, which is also called OUI, before producing a NIC.</a:t>
            </a:r>
            <a:endParaRPr lang="en-US" altLang="zh-CN" smtClean="0"/>
          </a:p>
          <a:p>
            <a:r>
              <a:rPr lang="en-US" smtClean="0"/>
              <a:t>The last 24 bits are assigned by a vendor and uniquely identify a NIC produced by the vendor.</a:t>
            </a:r>
            <a:endParaRPr lang="en-US" altLang="zh-CN" smtClean="0"/>
          </a:p>
          <a:p>
            <a:r>
              <a:rPr lang="en-US" smtClean="0"/>
              <a:t>MAC addresses fall into the following types:</a:t>
            </a:r>
          </a:p>
          <a:p>
            <a:pPr lvl="1"/>
            <a:r>
              <a:rPr lang="en-US" smtClean="0"/>
              <a:t>Unicast MAC address: is also called the physical MAC address. A unicast MAC address uniquely identifies a terminal on an Ethernet network and is a globally unique hardware address.</a:t>
            </a:r>
            <a:endParaRPr lang="en-US" altLang="zh-CN" smtClean="0"/>
          </a:p>
          <a:p>
            <a:pPr lvl="2"/>
            <a:r>
              <a:rPr lang="en-US" smtClean="0"/>
              <a:t>A unicast MAC address identifies a single node on a link.</a:t>
            </a:r>
          </a:p>
          <a:p>
            <a:pPr lvl="2"/>
            <a:r>
              <a:rPr lang="en-US" smtClean="0"/>
              <a:t>A frame whose destination MAC address is a unicast MAC address is sent to a single node.</a:t>
            </a:r>
          </a:p>
          <a:p>
            <a:pPr lvl="2"/>
            <a:r>
              <a:rPr lang="en-US" smtClean="0"/>
              <a:t>A unicast MAC address can be used as either the source or destination address.</a:t>
            </a:r>
          </a:p>
          <a:p>
            <a:pPr lvl="2"/>
            <a:r>
              <a:rPr lang="en-US" smtClean="0"/>
              <a:t>Note that unicast MAC addresses are globally unique. When two terminals with the same MAC address are connected to a Layer 2 network (for example, due to incorrect operations), a communication failure occurs (for example, the two terminals fail to communicate with each other). The communication between the two terminals and other devices may also fail. </a:t>
            </a:r>
            <a:endParaRPr lang="en-US" dirty="0" smtClean="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47215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5175"/>
            <a:ext cx="5932800" cy="8946233"/>
          </a:xfrm>
        </p:spPr>
        <p:txBody>
          <a:bodyPr/>
          <a:lstStyle/>
          <a:p>
            <a:pPr lvl="1"/>
            <a:r>
              <a:rPr lang="en-US" altLang="zh-CN" smtClean="0"/>
              <a:t>Broadcast MAC address: an all-1 MAC address (FF-FF-FF-FF-FF-FF), which indicates all terminals on a LAN.</a:t>
            </a:r>
          </a:p>
          <a:p>
            <a:pPr lvl="2"/>
            <a:r>
              <a:rPr lang="en-US" altLang="zh-CN" smtClean="0"/>
              <a:t>A broadcast MAC address can be considered as a special multicast MAC address.</a:t>
            </a:r>
          </a:p>
          <a:p>
            <a:pPr lvl="2"/>
            <a:r>
              <a:rPr lang="en-US" altLang="zh-CN" smtClean="0"/>
              <a:t>The format of a broadcast MAC address is FFFF-FFFF-FFFF.</a:t>
            </a:r>
          </a:p>
          <a:p>
            <a:pPr lvl="2"/>
            <a:r>
              <a:rPr lang="en-US" altLang="zh-CN" smtClean="0"/>
              <a:t>The frame whose destination MAC address is a broadcast MAC address is sent to all nodes on a link.</a:t>
            </a:r>
          </a:p>
          <a:p>
            <a:pPr lvl="1"/>
            <a:r>
              <a:rPr lang="en-US" altLang="zh-CN" smtClean="0"/>
              <a:t>Multicast MAC address: indicates a group of terminals on a LAN. Except for broadcast MAC addresses, all the MAC addresses with the eighth bit as 1 are multicast MAC addresses (for example, 01-00-00-00-00-00).</a:t>
            </a:r>
          </a:p>
          <a:p>
            <a:pPr lvl="2"/>
            <a:r>
              <a:rPr lang="en-US" altLang="zh-CN" smtClean="0"/>
              <a:t>A multicast MAC address identifies a group of nodes on a link.</a:t>
            </a:r>
          </a:p>
          <a:p>
            <a:pPr lvl="2"/>
            <a:r>
              <a:rPr lang="en-US" altLang="zh-CN" smtClean="0"/>
              <a:t>A frame whose destination MAC address is a multicast MAC address is sent to a group of nodes.</a:t>
            </a:r>
          </a:p>
          <a:p>
            <a:pPr lvl="2"/>
            <a:r>
              <a:rPr lang="en-US" altLang="zh-CN" smtClean="0"/>
              <a:t>A multicast MAC address can only be used as the destination address but not the source address.</a:t>
            </a:r>
          </a:p>
          <a:p>
            <a:endParaRPr lang="en-US" altLang="zh-CN" smtClean="0"/>
          </a:p>
          <a:p>
            <a:endParaRPr lang="zh-CN" altLang="en-US" dirty="0"/>
          </a:p>
        </p:txBody>
      </p:sp>
    </p:spTree>
    <p:extLst>
      <p:ext uri="{BB962C8B-B14F-4D97-AF65-F5344CB8AC3E}">
        <p14:creationId xmlns:p14="http://schemas.microsoft.com/office/powerpoint/2010/main" val="3432689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Frames on a LAN can be sent in three modes: unicast, broadcast, and multicast. </a:t>
            </a:r>
          </a:p>
          <a:p>
            <a:r>
              <a:rPr lang="en-US" dirty="0" smtClean="0"/>
              <a:t>In unicast mode, frames are sent from a single source to a single destination.</a:t>
            </a:r>
            <a:endParaRPr lang="en-US" altLang="zh-CN" dirty="0" smtClean="0"/>
          </a:p>
          <a:p>
            <a:pPr lvl="1"/>
            <a:r>
              <a:rPr lang="en-US" dirty="0" smtClean="0"/>
              <a:t>Each host interface is uniquely identified by a MAC address. In the OUI of a MAC address, the eighth bit of the first byte indicates the address type. For a host MAC address, this bit is fixed at 0, indicating that all frames with this MAC address as the destination MAC address are sent to a unique destination.</a:t>
            </a:r>
            <a:endParaRPr lang="en-US" altLang="zh-CN" dirty="0" smtClean="0"/>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238390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In broadcast mode, frames are sent from a single source to all hosts on the shared Ethernet.</a:t>
            </a:r>
            <a:endParaRPr lang="en-US" altLang="zh-CN" smtClean="0"/>
          </a:p>
          <a:p>
            <a:pPr lvl="1"/>
            <a:r>
              <a:rPr lang="en-US" smtClean="0"/>
              <a:t>The destination MAC address of a broadcast frame is a hexadecimal address in the format of FF-FF-FF-FF-FF-FF. All hosts that receive the broadcast frame must receive and process the frame.</a:t>
            </a:r>
          </a:p>
          <a:p>
            <a:pPr lvl="1"/>
            <a:r>
              <a:rPr lang="en-US" smtClean="0"/>
              <a:t>In broadcast mode, a large amount of traffic is generated, which decreases the bandwidth utilization and affects the performance of the entire network.</a:t>
            </a:r>
          </a:p>
          <a:p>
            <a:pPr lvl="1"/>
            <a:r>
              <a:rPr lang="en-US" smtClean="0"/>
              <a:t>The broadcast mode is usually used when all hosts on a network need to receive and process the same information.</a:t>
            </a:r>
          </a:p>
          <a:p>
            <a:pPr lvl="1"/>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78914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2011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multicast mode is more efficient than the broadcast mode.</a:t>
            </a:r>
            <a:endParaRPr lang="en-US" altLang="zh-CN" smtClean="0"/>
          </a:p>
          <a:p>
            <a:pPr lvl="1"/>
            <a:r>
              <a:rPr lang="en-US" smtClean="0"/>
              <a:t>Multicast forwarding can be considered as selective broadcast forwarding. Specifically, a host listens for a specific multicast address, and receives and processes frames whose destination MAC address is the multicast MAC address.</a:t>
            </a:r>
          </a:p>
          <a:p>
            <a:pPr lvl="1"/>
            <a:r>
              <a:rPr lang="en-US" smtClean="0"/>
              <a:t>A multicast MAC address and a unicast MAC address are distinguished by the eighth bit in the first byte. The eighth bit of a multicast MAC address is 1.</a:t>
            </a:r>
          </a:p>
          <a:p>
            <a:pPr lvl="1"/>
            <a:r>
              <a:rPr lang="en-US" smtClean="0"/>
              <a:t>The multicast mode is used when a group of hosts (not all hosts) on the network need to receive the same information and other hosts are not affected.</a:t>
            </a:r>
          </a:p>
          <a:p>
            <a:pPr lvl="1"/>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572943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9059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 typical campus network consists of different devices, such as routers, switches, and firewalls. Generally, a campus network adopts the multi-layer architecture which includes the access layer, aggregation layer, core layer, and egress layer.</a:t>
            </a:r>
            <a:endParaRPr lang="en-US" altLang="zh-CN" smtClean="0"/>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524918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Layer 2 Ethernet switch:</a:t>
            </a:r>
            <a:endParaRPr lang="en-US" altLang="zh-CN" dirty="0" smtClean="0"/>
          </a:p>
          <a:p>
            <a:pPr lvl="1"/>
            <a:r>
              <a:rPr lang="en-US" dirty="0" smtClean="0"/>
              <a:t>On a campus network, a switch is the device closest to end users and is used to connect terminals to the campus network. Switches at the access layer are typically Layer 2 switches.</a:t>
            </a:r>
            <a:endParaRPr lang="en-US" altLang="zh-CN" dirty="0" smtClean="0"/>
          </a:p>
          <a:p>
            <a:pPr lvl="1"/>
            <a:r>
              <a:rPr lang="en-US" dirty="0" smtClean="0"/>
              <a:t>A Layer 2 switch works at the second layer of the TCP/IP model, which is the data link layer, and forwards data packets based on MAC addresses.</a:t>
            </a:r>
            <a:endParaRPr lang="en-US" altLang="zh-CN" dirty="0" smtClean="0"/>
          </a:p>
          <a:p>
            <a:r>
              <a:rPr lang="en-US" dirty="0" smtClean="0"/>
              <a:t>Layer 3 Ethernet switch:</a:t>
            </a:r>
            <a:endParaRPr lang="en-US" altLang="zh-CN" dirty="0" smtClean="0"/>
          </a:p>
          <a:p>
            <a:pPr lvl="1"/>
            <a:r>
              <a:rPr lang="en-US" dirty="0" smtClean="0"/>
              <a:t>Routers are required to implement network communication between different LANs. As data communication networks expand and more services emerge on the networks, increasing traffic needs to be transmitted between networks. Routers cannot adapt to this development trend because of their high costs, low forwarding performance, and small interface quantities. New devices capable of high-speed Layer 3 forwarding are required. Layer 3 switches are such devices.</a:t>
            </a:r>
            <a:endParaRPr lang="en-US" altLang="zh-CN" dirty="0" smtClean="0"/>
          </a:p>
          <a:p>
            <a:r>
              <a:rPr lang="en-US" dirty="0" smtClean="0"/>
              <a:t>Note that the switches involved in this course refer to Layer 2 Ethernet switches.</a:t>
            </a:r>
            <a:endParaRPr lang="en-US" altLang="zh-CN" dirty="0" smtClean="0"/>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03962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Layer 2 switches work at the data link layer and forward frames based on MAC addresses. S</a:t>
            </a:r>
            <a:r>
              <a:rPr lang="en-US" altLang="zh-CN" smtClean="0"/>
              <a:t>witch interfaces used to send and receive data are independent of each other. </a:t>
            </a:r>
            <a:r>
              <a:rPr lang="en-US" smtClean="0"/>
              <a:t>Each interface belongs to a different collision domain, which effectively isolates collision domains on the network.</a:t>
            </a:r>
            <a:endParaRPr lang="en-US" altLang="zh-CN" smtClean="0"/>
          </a:p>
          <a:p>
            <a:r>
              <a:rPr lang="en-US" smtClean="0"/>
              <a:t>Layer 2 switches maintain the mapping between MAC addresses and interfaces by learning the source MAC addresses of Ethernet frames. The table that stores the mapping between MAC addresses and interfaces is called a MAC address table. Layer 2 switches look up the MAC address table to determine the interface to which frames are forwarded based on the destination MAC address.</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083846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 MAC address table records the mapping between MAC addresses and interfaces of other devices learned by a switch. When forwarding a frame, the switch looks up the MAC address table based on the destination MAC address of the frame. If the MAC address table contains the entry corresponding to the destination MAC address of the frame, the frame is directly forwarded through the outbound interface in the entry. If the MAC address table does not contain the entry corresponding to the destination MAC address of the frame, the switch floods the frame on all interfaces except the interface that receives the frame.</a:t>
            </a:r>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485677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A switch forwards each frame that enters an interface over a transmission medium. The basic function of a switch is to forward frames.</a:t>
            </a:r>
          </a:p>
          <a:p>
            <a:r>
              <a:rPr lang="en-US" dirty="0" smtClean="0"/>
              <a:t>A switch processes frames in three ways: flooding, forwarding, and discarding.</a:t>
            </a:r>
          </a:p>
          <a:p>
            <a:pPr lvl="1"/>
            <a:r>
              <a:rPr lang="en-US" dirty="0" smtClean="0"/>
              <a:t>Flooding: The switch forwards the frames received from an interface to all other interfaces.</a:t>
            </a:r>
          </a:p>
          <a:p>
            <a:pPr lvl="1"/>
            <a:r>
              <a:rPr lang="en-US" dirty="0" smtClean="0"/>
              <a:t>Forwarding: The switch forwards the frames received from an interface to another interface.</a:t>
            </a:r>
          </a:p>
          <a:p>
            <a:pPr lvl="1"/>
            <a:r>
              <a:rPr lang="en-US" dirty="0" smtClean="0"/>
              <a:t>Discarding: The switch discards the frames received from an interface.</a:t>
            </a:r>
          </a:p>
          <a:p>
            <a:endParaRPr lang="en-US" altLang="zh-CN" dirty="0" smtClean="0"/>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425346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If a unicast frame enters a switch interface over a transmission medium, the switch searches the MAC address table for the destination MAC address of the frame. If the MAC address cannot be found, the switch floods the unicast frame.</a:t>
            </a:r>
            <a:endParaRPr lang="en-US" altLang="zh-CN" dirty="0" smtClean="0"/>
          </a:p>
          <a:p>
            <a:r>
              <a:rPr lang="en-US" dirty="0" smtClean="0"/>
              <a:t>If a broadcast frame enters a switch interface over a transmission medium, the switch directly floods the broadcast frame instead of searching the MAC address table for the destination MAC address of the frame.</a:t>
            </a:r>
            <a:endParaRPr lang="en-US" altLang="zh-CN" dirty="0" smtClean="0"/>
          </a:p>
          <a:p>
            <a:r>
              <a:rPr lang="en-US" dirty="0" smtClean="0"/>
              <a:t>As shown in this figure:</a:t>
            </a:r>
            <a:endParaRPr lang="en-US" altLang="zh-CN" dirty="0" smtClean="0"/>
          </a:p>
          <a:p>
            <a:pPr lvl="1"/>
            <a:r>
              <a:rPr lang="en-US" dirty="0" smtClean="0"/>
              <a:t>Scenario 1: Host 1 wants to access host 2 and sends a unicast frame to the switch. After receiving the unicast frame, the switch searches the MAC address table for the destination MAC address of the frame. If the destination MAC address does not exist in the table, the switch floods the frame.</a:t>
            </a:r>
            <a:endParaRPr lang="en-US" altLang="zh-CN" dirty="0" smtClean="0"/>
          </a:p>
          <a:p>
            <a:pPr lvl="1"/>
            <a:r>
              <a:rPr lang="en-US" dirty="0" smtClean="0"/>
              <a:t>Scenario 2: Host 1 wants to access host 2 but does not know the MAC address of host 2. Host 1 sends an ARP Request packet, which is a broadcast frame to the switch. The switch then floods the broadcast frame.</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5044958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If a unicast frame enters a switch interface over a transmission medium, the switch searches the MAC address table for the destination MAC address of the frame. If the corresponding entry is found in the MAC address table, the switch checks whether the interface number corresponding to the destination MAC address is the number of the interface through which the frame enters the switch over the transmission medium. If not, the switch forwards the frame to the interface corresponding to the destination MAC address of the frame in the MAC address table. The frame is then sent out from this interface.</a:t>
            </a:r>
            <a:endParaRPr lang="en-US" altLang="zh-CN" dirty="0" smtClean="0"/>
          </a:p>
          <a:p>
            <a:r>
              <a:rPr lang="en-US" dirty="0" smtClean="0"/>
              <a:t>As shown in this figure,</a:t>
            </a:r>
            <a:endParaRPr lang="en-US" altLang="zh-CN" dirty="0" smtClean="0"/>
          </a:p>
          <a:p>
            <a:pPr lvl="1"/>
            <a:r>
              <a:rPr lang="en-US" dirty="0" smtClean="0"/>
              <a:t>host 1 wants to access host 2 and sends a unicast frame to the switch. After receiving the unicast frame, the switch finds the corresponding entry in the MAC address table and forwards the frame in point-to-point mode.</a:t>
            </a:r>
            <a:endParaRPr lang="en-US" altLang="zh-CN" dirty="0" smtClean="0"/>
          </a:p>
          <a:p>
            <a:endParaRPr lang="en-US" altLang="zh-CN" dirty="0" smtClean="0"/>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8623524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If a unicast frame enters a switch interface over a transmission medium, the switch searches the MAC address table for the destination MAC address of the frame. If the corresponding entry is found in the MAC address table, the switch checks whether the interface number corresponding to the destination MAC address in the MAC address table is the number of the interface through which the frame enters the switch over the transmission medium. If yes, the switch discards the frame.</a:t>
            </a:r>
            <a:endParaRPr lang="en-US" altLang="zh-CN" dirty="0" smtClean="0"/>
          </a:p>
          <a:p>
            <a:r>
              <a:rPr lang="en-US" dirty="0" smtClean="0"/>
              <a:t>As shown in this figure:</a:t>
            </a:r>
            <a:endParaRPr lang="en-US" altLang="zh-CN" dirty="0" smtClean="0"/>
          </a:p>
          <a:p>
            <a:pPr lvl="1"/>
            <a:r>
              <a:rPr lang="en-US" dirty="0" smtClean="0"/>
              <a:t>Host 1 wants to access host 2 and sends a unicast frame to switch 1. After receiving the unicast frame, switch 1 searches the MAC address table for the destination MAC address of the frame. If the destination MAC address does not exist in the table, switch 1 floods the frame.</a:t>
            </a:r>
            <a:endParaRPr lang="en-US" altLang="zh-CN" dirty="0" smtClean="0"/>
          </a:p>
          <a:p>
            <a:pPr lvl="1"/>
            <a:r>
              <a:rPr lang="en-US" dirty="0" smtClean="0"/>
              <a:t>After receiving the frame, switch 2 finds that the interface corresponding to the destination MAC address is the interface that receives the frame. In this case, switch 2 discards the frame.</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159022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455613" y="766763"/>
            <a:ext cx="5932487" cy="3338512"/>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266974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In the initial state, a switch does not know the MAC address of a connected host. Therefore, the MAC address table is empty.</a:t>
            </a:r>
            <a:endParaRPr lang="en-US" altLang="zh-CN" smtClean="0"/>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2851691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If host 1 wants to send data to host 2 (assume that host 1 has obtained the IP address and MAC address of host 2), host 1 encapsulates the frame with its own source IP address and source MAC address.</a:t>
            </a:r>
            <a:endParaRPr lang="en-US" altLang="zh-CN" smtClean="0"/>
          </a:p>
          <a:p>
            <a:r>
              <a:rPr lang="en-US" smtClean="0"/>
              <a:t>After receiving the frame, the switch searches its own MAC address table. If no matching entry is found in the table, the switch considers the frame an unknown unicast frame.</a:t>
            </a:r>
            <a:endParaRPr lang="en-US" altLang="zh-CN" smtClean="0"/>
          </a:p>
          <a:p>
            <a:endParaRPr lang="en-US" altLang="zh-CN" smtClean="0"/>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230851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switch floods the received frame because it is an unknown unicast frame.</a:t>
            </a:r>
            <a:endParaRPr lang="en-US" altLang="zh-CN" smtClean="0"/>
          </a:p>
          <a:p>
            <a:r>
              <a:rPr lang="en-US" smtClean="0"/>
              <a:t>In addition, the switch records the source MAC address and interface number of the received frame in the MAC address table.</a:t>
            </a:r>
          </a:p>
          <a:p>
            <a:r>
              <a:rPr lang="en-US" altLang="zh-CN" smtClean="0"/>
              <a:t>Note that the dynamically learned entries in a MAC address table are not always valid. Each entry has a lifespan. If an entry is not updated within the lifespan, the entry will be deleted. This lifespan is called the aging time. For example, the default aging time of Huawei S series switches is 300s. </a:t>
            </a:r>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062586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All hosts on a broadcast network receive the frame, but only host 2 processes the frame because the destination MAC address is the MAC address of host 2.</a:t>
            </a:r>
            <a:endParaRPr lang="en-US" altLang="zh-CN" smtClean="0"/>
          </a:p>
          <a:p>
            <a:r>
              <a:rPr lang="en-US" smtClean="0"/>
              <a:t>Host 2 sends a reply frame, which is also a unicast data frame, to host 1.</a:t>
            </a:r>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731085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After receiving the unicast frame, the switch checks its MAC address table. If a matching entry is found, the switch forwards the frame through the corresponding interface.</a:t>
            </a:r>
            <a:endParaRPr lang="en-US" altLang="zh-CN" smtClean="0"/>
          </a:p>
          <a:p>
            <a:pPr lvl="0"/>
            <a:r>
              <a:rPr lang="en-US" smtClean="0"/>
              <a:t>In addition, the switch records the source MAC address and interface number of the received frame in the MAC address table.</a:t>
            </a:r>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6208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92411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3809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Before sending a packet, host 1 needs to encapsulate information, including the source and destination IP addresses and the source and destination MAC addresses, into the packet.</a:t>
            </a:r>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2267665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To encapsulate packet, host 1 searches the local ARP cache table. In the initial state, the ARP cache table of host 1 is empty.</a:t>
            </a:r>
            <a:endParaRPr lang="en-US" altLang="zh-CN" smtClean="0"/>
          </a:p>
          <a:p>
            <a:r>
              <a:rPr lang="en-US" smtClean="0"/>
              <a:t>For the switch that is just powered on, in the initial state, the MAC address table is also empty.</a:t>
            </a:r>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3037597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Host 1 sends an ARP Request packet to request for the destination MAC address.</a:t>
            </a:r>
            <a:endParaRPr lang="en-US" altLang="zh-CN" smtClean="0"/>
          </a:p>
          <a:p>
            <a:r>
              <a:rPr lang="en-US" smtClean="0"/>
              <a:t>After receiving a frame, the switch searches the MAC address table. If no matching entry is found in the table, the switch floods the frame to other interfaces other than the interface receiving the frame.</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814171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1442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switch records the source MAC address and interface number of the received frame in the MAC address table.</a:t>
            </a:r>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5401186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After receiving the ARP Request packet, host 2 processes the packet and sends an ARP Reply packet to host 1.</a:t>
            </a:r>
          </a:p>
          <a:p>
            <a:r>
              <a:rPr lang="en-US" smtClean="0"/>
              <a:t>After receiving a frame, the switch searches the MAC address table. If the corresponding entry is found in the table, the switch forwards the frame to the corresponding interface and records the source MAC address and interface number of the received frame in the MAC address table.</a:t>
            </a:r>
            <a:endParaRPr lang="en-US" altLang="zh-CN" smtClean="0"/>
          </a:p>
          <a:p>
            <a:r>
              <a:rPr lang="en-US" smtClean="0"/>
              <a:t>After receiving the ARP Reply packet from host 2, host 1 records the corresponding IP address and MAC address in its ARP cache table and encapsulates its packets to </a:t>
            </a:r>
            <a:r>
              <a:rPr lang="en-US" altLang="zh-CN" smtClean="0"/>
              <a:t>access </a:t>
            </a:r>
            <a:r>
              <a:rPr lang="en-US" smtClean="0"/>
              <a:t>host 2.</a:t>
            </a:r>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2935951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dirty="0" smtClean="0"/>
              <a:t>A</a:t>
            </a:r>
            <a:endParaRPr lang="en-US" altLang="zh-CN" dirty="0" smtClean="0"/>
          </a:p>
          <a:p>
            <a:pPr marL="228600" indent="-228600">
              <a:buFont typeface="+mj-lt"/>
              <a:buAutoNum type="arabicPeriod"/>
            </a:pPr>
            <a:r>
              <a:rPr lang="en-US" dirty="0" smtClean="0"/>
              <a:t>B</a:t>
            </a:r>
            <a:endParaRPr 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9805297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717608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40435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43249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Early Ethernet:</a:t>
            </a:r>
            <a:endParaRPr lang="en-US" altLang="zh-CN" smtClean="0"/>
          </a:p>
          <a:p>
            <a:pPr lvl="1"/>
            <a:r>
              <a:rPr lang="en-US" smtClean="0"/>
              <a:t>Ethernet networks are broadcast networks established based on the CSMA/CD mechanism. Collisions restrict Ethernet performance. Early Ethernet devices such as hubs work at the physical layer, and cannot confine collisions to a particular scope. This restricts network performance improvement.</a:t>
            </a:r>
            <a:endParaRPr lang="en-US" altLang="zh-CN" smtClean="0"/>
          </a:p>
          <a:p>
            <a:pPr lvl="0"/>
            <a:r>
              <a:rPr lang="en-US" smtClean="0"/>
              <a:t>Switch networking:</a:t>
            </a:r>
            <a:endParaRPr lang="en-US" altLang="zh-CN" smtClean="0"/>
          </a:p>
          <a:p>
            <a:pPr lvl="1"/>
            <a:r>
              <a:rPr lang="en-US" smtClean="0"/>
              <a:t>Working at the data link layer, switches are able to confine collisions to a particular scope. Switches help improve Ethernet performance and have replaced hubs as mainstream Ethernet devices. However, switches do not restrict broadcast traffic on the Ethernet. This affects Ethernet performance.</a:t>
            </a:r>
            <a:endParaRPr lang="en-US" altLang="zh-CN" dirty="0" smtClean="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184055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On a shared network, the Ethernet uses the CSMA/CD technology to avoid collisions. The CSMA/CD process is as follows:</a:t>
            </a:r>
          </a:p>
          <a:p>
            <a:pPr lvl="1"/>
            <a:r>
              <a:rPr lang="en-US" smtClean="0"/>
              <a:t>A terminal continuously detects whether the shared line is idle.</a:t>
            </a:r>
          </a:p>
          <a:p>
            <a:pPr lvl="2"/>
            <a:r>
              <a:rPr lang="en-US" smtClean="0"/>
              <a:t>If the line is idle, the terminal sends data.</a:t>
            </a:r>
          </a:p>
          <a:p>
            <a:pPr lvl="2"/>
            <a:r>
              <a:rPr lang="en-US" smtClean="0"/>
              <a:t>If the line is in use, the terminal waits until the line becomes idle.</a:t>
            </a:r>
          </a:p>
          <a:p>
            <a:pPr lvl="1"/>
            <a:r>
              <a:rPr lang="en-US" smtClean="0"/>
              <a:t>If two terminals send data at the same time, a collision occurs on the line, and signals on the line become unstable.</a:t>
            </a:r>
          </a:p>
          <a:p>
            <a:pPr lvl="1"/>
            <a:r>
              <a:rPr lang="en-US" smtClean="0"/>
              <a:t>After detecting the instability, the terminal immediately stops sending data.</a:t>
            </a:r>
          </a:p>
          <a:p>
            <a:pPr lvl="1"/>
            <a:r>
              <a:rPr lang="en-US" smtClean="0"/>
              <a:t>The </a:t>
            </a:r>
            <a:r>
              <a:rPr lang="en-US" altLang="zh-CN" smtClean="0"/>
              <a:t>terminal</a:t>
            </a:r>
            <a:r>
              <a:rPr lang="en-US" smtClean="0"/>
              <a:t> sends a series of disturbing pulses. After a period of time, the </a:t>
            </a:r>
            <a:r>
              <a:rPr lang="en-US" altLang="zh-CN" smtClean="0"/>
              <a:t>terminal</a:t>
            </a:r>
            <a:r>
              <a:rPr lang="en-US" smtClean="0"/>
              <a:t> resumes the data transmission. The </a:t>
            </a:r>
            <a:r>
              <a:rPr lang="en-US" altLang="zh-CN" smtClean="0"/>
              <a:t>terminal</a:t>
            </a:r>
            <a:r>
              <a:rPr lang="en-US" smtClean="0"/>
              <a:t> sends disturbing pulses to inform other </a:t>
            </a:r>
            <a:r>
              <a:rPr lang="en-US" altLang="zh-CN" smtClean="0"/>
              <a:t>terminal</a:t>
            </a:r>
            <a:r>
              <a:rPr lang="en-US" smtClean="0"/>
              <a:t>s, especially the </a:t>
            </a:r>
            <a:r>
              <a:rPr lang="en-US" altLang="zh-CN" smtClean="0"/>
              <a:t>terminal</a:t>
            </a:r>
            <a:r>
              <a:rPr lang="en-US" smtClean="0"/>
              <a:t> that sends data at the same time, that a collision occurred on the line.</a:t>
            </a:r>
          </a:p>
          <a:p>
            <a:pPr lvl="0"/>
            <a:r>
              <a:rPr lang="en-US" smtClean="0"/>
              <a:t>The working principle of CSMA/CD can be summarized as follows: listen before send, listen while sending, stop sending due to collision, and resend after random delay.</a:t>
            </a:r>
            <a:endParaRPr lang="en-US" altLang="zh-CN" smtClean="0"/>
          </a:p>
          <a:p>
            <a:pPr lvl="0"/>
            <a:endParaRPr lang="en-US" altLang="zh-CN" smtClean="0"/>
          </a:p>
          <a:p>
            <a:pPr lvl="0"/>
            <a:endParaRPr lang="en-US" altLang="zh-CN" smtClean="0"/>
          </a:p>
          <a:p>
            <a:endParaRPr lang="en-US" altLang="zh-CN" smtClean="0"/>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349476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An all-1 MAC address (FF-FF-FF-FF-FF-FF) is a broadcast address. All nodes process data frames with the destination address being a broadcast address. The entire access range of the data frames is called a Layer 2 broadcast domain, which is also called a broadcast domain.</a:t>
            </a:r>
            <a:endParaRPr lang="en-US" altLang="zh-CN" dirty="0" smtClean="0"/>
          </a:p>
          <a:p>
            <a:endParaRPr lang="en-US" altLang="zh-CN" dirty="0" smtClean="0"/>
          </a:p>
          <a:p>
            <a:pPr lvl="0"/>
            <a:r>
              <a:rPr lang="en-US" dirty="0" smtClean="0"/>
              <a:t>Note that a MAC address uniquely identifies a network interface card (NIC). Each network adapter requires a unique MAC address.</a:t>
            </a:r>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581675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There are many types of NICs. In this document, all the NICs mentioned are Ethernet NICs.</a:t>
            </a:r>
          </a:p>
          <a:p>
            <a:r>
              <a:rPr lang="en-US" smtClean="0"/>
              <a:t>The switches mentioned in this document are Ethernet switches. The NICs used by each network port on a switch are Ethernet NICs.</a:t>
            </a:r>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7829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873927">
                  <a:extLst>
                    <a:ext uri="{9D8B030D-6E8A-4147-A177-3AD203B41FA5}">
                      <a16:colId xmlns:a16="http://schemas.microsoft.com/office/drawing/2014/main" xmlns="" val="20002"/>
                    </a:ext>
                  </a:extLst>
                </a:gridCol>
                <a:gridCol w="237642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xmlns="" val="20000"/>
                    </a:ext>
                  </a:extLst>
                </a:gridCol>
                <a:gridCol w="2155920">
                  <a:extLst>
                    <a:ext uri="{9D8B030D-6E8A-4147-A177-3AD203B41FA5}">
                      <a16:colId xmlns:a16="http://schemas.microsoft.com/office/drawing/2014/main" xmlns="" val="20001"/>
                    </a:ext>
                  </a:extLst>
                </a:gridCol>
                <a:gridCol w="2912127">
                  <a:extLst>
                    <a:ext uri="{9D8B030D-6E8A-4147-A177-3AD203B41FA5}">
                      <a16:colId xmlns:a16="http://schemas.microsoft.com/office/drawing/2014/main" xmlns="" val="20002"/>
                    </a:ext>
                  </a:extLst>
                </a:gridCol>
                <a:gridCol w="231094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xmlns=""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xmlns=""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xmlns=""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xmlns=""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xmlns=""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xmlns=""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xmlns=""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xmlns=""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xmlns=""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xmlns=""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xmlns=""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xmlns=""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xmlns=""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xmlns=""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xmlns=""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xmlns=""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xmlns=""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xmlns=""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xmlns=""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xmlns=""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07361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922018">
                  <a:extLst>
                    <a:ext uri="{9D8B030D-6E8A-4147-A177-3AD203B41FA5}">
                      <a16:colId xmlns:a16="http://schemas.microsoft.com/office/drawing/2014/main" xmlns="" val="20002"/>
                    </a:ext>
                  </a:extLst>
                </a:gridCol>
                <a:gridCol w="2328336">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34" name="Group 21"/>
          <p:cNvGraphicFramePr>
            <a:graphicFrameLocks noGrp="1"/>
          </p:cNvGraphicFramePr>
          <p:nvPr userDrawn="1">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xmlns="" val="20000"/>
                    </a:ext>
                  </a:extLst>
                </a:gridCol>
                <a:gridCol w="2155920">
                  <a:extLst>
                    <a:ext uri="{9D8B030D-6E8A-4147-A177-3AD203B41FA5}">
                      <a16:colId xmlns:a16="http://schemas.microsoft.com/office/drawing/2014/main" xmlns="" val="20001"/>
                    </a:ext>
                  </a:extLst>
                </a:gridCol>
                <a:gridCol w="2912127">
                  <a:extLst>
                    <a:ext uri="{9D8B030D-6E8A-4147-A177-3AD203B41FA5}">
                      <a16:colId xmlns:a16="http://schemas.microsoft.com/office/drawing/2014/main" xmlns="" val="20002"/>
                    </a:ext>
                  </a:extLst>
                </a:gridCol>
                <a:gridCol w="231094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xmlns=""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xmlns=""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xmlns=""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xmlns=""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xmlns=""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xmlns=""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xmlns=""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xmlns=""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xmlns=""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xmlns=""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xmlns=""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xmlns=""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xmlns=""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xmlns=""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xmlns=""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xmlns=""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xmlns=""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xmlns=""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xmlns=""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xmlns=""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40102242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20766949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13303934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表格表头</a:t>
              </a:r>
            </a:p>
          </p:txBody>
        </p:sp>
        <p:sp>
          <p:nvSpPr>
            <p:cNvPr id="61" name="文本框 60">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p>
          </p:txBody>
        </p:sp>
        <p:sp>
          <p:nvSpPr>
            <p:cNvPr id="62" name="文本框 61">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导航灰底</a:t>
              </a:r>
            </a:p>
          </p:txBody>
        </p:sp>
        <p:sp>
          <p:nvSpPr>
            <p:cNvPr id="63" name="文本框 62">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红</a:t>
              </a:r>
            </a:p>
          </p:txBody>
        </p:sp>
        <p:sp>
          <p:nvSpPr>
            <p:cNvPr id="64" name="文本框 63">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p>
          </p:txBody>
        </p:sp>
        <p:sp>
          <p:nvSpPr>
            <p:cNvPr id="65" name="矩形 64">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备用</a:t>
              </a:r>
            </a:p>
          </p:txBody>
        </p:sp>
        <p:sp>
          <p:nvSpPr>
            <p:cNvPr id="68" name="矩形 67">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 Id="rId9"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占位符 3"/>
          <p:cNvSpPr>
            <a:spLocks noGrp="1"/>
          </p:cNvSpPr>
          <p:nvPr>
            <p:ph type="body" sz="quarter" idx="17"/>
          </p:nvPr>
        </p:nvSpPr>
        <p:spPr/>
        <p:txBody>
          <a:bodyPr wrap="square">
            <a:noAutofit/>
          </a:bodyPr>
          <a:lstStyle/>
          <a:p>
            <a:pPr fontAlgn="ctr"/>
            <a:endParaRPr lang="zh-CN" altLang="en-US">
              <a:latin typeface="Huawei Sans" panose="020C0503030203020204" pitchFamily="34" charset="0"/>
            </a:endParaRPr>
          </a:p>
        </p:txBody>
      </p:sp>
      <p:sp>
        <p:nvSpPr>
          <p:cNvPr id="5" name="文本占位符 4"/>
          <p:cNvSpPr>
            <a:spLocks noGrp="1"/>
          </p:cNvSpPr>
          <p:nvPr>
            <p:ph type="body" sz="quarter" idx="18"/>
          </p:nvPr>
        </p:nvSpPr>
        <p:spPr/>
        <p:txBody>
          <a:bodyPr wrap="square">
            <a:noAutofit/>
          </a:bodyPr>
          <a:lstStyle/>
          <a:p>
            <a:pPr fontAlgn="ctr"/>
            <a:endParaRPr lang="zh-CN" altLang="en-US">
              <a:latin typeface="Huawei Sans" panose="020C0503030203020204" pitchFamily="34" charset="0"/>
            </a:endParaRPr>
          </a:p>
        </p:txBody>
      </p:sp>
      <p:sp>
        <p:nvSpPr>
          <p:cNvPr id="6" name="文本占位符 5"/>
          <p:cNvSpPr>
            <a:spLocks noGrp="1"/>
          </p:cNvSpPr>
          <p:nvPr>
            <p:ph type="body" sz="quarter" idx="13"/>
          </p:nvPr>
        </p:nvSpPr>
        <p:spPr/>
        <p:txBody>
          <a:bodyPr wrap="square">
            <a:noAutofit/>
          </a:bodyPr>
          <a:lstStyle/>
          <a:p>
            <a:pPr fontAlgn="ctr"/>
            <a:r>
              <a:rPr dirty="0">
                <a:latin typeface="Huawei Sans" panose="020C0503030203020204" pitchFamily="34" charset="0"/>
              </a:rPr>
              <a:t>Lu </a:t>
            </a:r>
            <a:r>
              <a:rPr dirty="0" err="1">
                <a:latin typeface="Huawei Sans" panose="020C0503030203020204" pitchFamily="34" charset="0"/>
              </a:rPr>
              <a:t>Yueyue</a:t>
            </a:r>
            <a:r>
              <a:rPr dirty="0">
                <a:latin typeface="Huawei Sans" panose="020C0503030203020204" pitchFamily="34" charset="0"/>
              </a:rPr>
              <a:t>/lwx445705</a:t>
            </a:r>
            <a:endParaRPr lang="zh-CN" altLang="en-US" dirty="0">
              <a:latin typeface="Huawei Sans" panose="020C0503030203020204" pitchFamily="34" charset="0"/>
            </a:endParaRPr>
          </a:p>
        </p:txBody>
      </p:sp>
      <p:sp>
        <p:nvSpPr>
          <p:cNvPr id="7" name="文本占位符 6"/>
          <p:cNvSpPr>
            <a:spLocks noGrp="1"/>
          </p:cNvSpPr>
          <p:nvPr>
            <p:ph type="body" sz="quarter" idx="14"/>
          </p:nvPr>
        </p:nvSpPr>
        <p:spPr/>
        <p:txBody>
          <a:bodyPr wrap="square">
            <a:noAutofit/>
          </a:bodyPr>
          <a:lstStyle/>
          <a:p>
            <a:r>
              <a:rPr>
                <a:latin typeface="Huawei Sans" panose="020C0503030203020204" pitchFamily="34" charset="0"/>
              </a:rPr>
              <a:t>2020.03</a:t>
            </a:r>
            <a:endParaRPr lang="zh-CN" altLang="en-US" dirty="0">
              <a:latin typeface="Huawei Sans" panose="020C0503030203020204" pitchFamily="34" charset="0"/>
            </a:endParaRPr>
          </a:p>
        </p:txBody>
      </p:sp>
      <p:sp>
        <p:nvSpPr>
          <p:cNvPr id="2" name="文本占位符 1"/>
          <p:cNvSpPr>
            <a:spLocks noGrp="1"/>
          </p:cNvSpPr>
          <p:nvPr>
            <p:ph type="body" sz="quarter" idx="15"/>
          </p:nvPr>
        </p:nvSpPr>
        <p:spPr/>
        <p:txBody>
          <a:bodyPr wrap="square">
            <a:noAutofit/>
          </a:bodyPr>
          <a:lstStyle/>
          <a:p>
            <a:pPr fontAlgn="ctr"/>
            <a:endParaRPr lang="zh-CN" altLang="en-US">
              <a:latin typeface="Huawei Sans" panose="020C0503030203020204" pitchFamily="34" charset="0"/>
            </a:endParaRPr>
          </a:p>
        </p:txBody>
      </p:sp>
      <p:sp>
        <p:nvSpPr>
          <p:cNvPr id="3" name="文本占位符 2"/>
          <p:cNvSpPr>
            <a:spLocks noGrp="1"/>
          </p:cNvSpPr>
          <p:nvPr>
            <p:ph type="body" sz="quarter" idx="16"/>
          </p:nvPr>
        </p:nvSpPr>
        <p:spPr/>
        <p:txBody>
          <a:bodyPr wrap="square">
            <a:noAutofit/>
          </a:bodyPr>
          <a:lstStyle/>
          <a:p>
            <a:r>
              <a:rPr lang="en-US" altLang="zh-CN" dirty="0"/>
              <a:t>New</a:t>
            </a:r>
          </a:p>
        </p:txBody>
      </p:sp>
      <p:sp>
        <p:nvSpPr>
          <p:cNvPr id="8" name="文本占位符 7"/>
          <p:cNvSpPr>
            <a:spLocks noGrp="1"/>
          </p:cNvSpPr>
          <p:nvPr>
            <p:ph type="body" sz="quarter" idx="21"/>
          </p:nvPr>
        </p:nvSpPr>
        <p:spPr/>
        <p:txBody>
          <a:bodyPr wrap="square">
            <a:noAutofit/>
          </a:bodyPr>
          <a:lstStyle/>
          <a:p>
            <a:pPr fontAlgn="ctr"/>
            <a:endParaRPr lang="zh-CN" altLang="en-US">
              <a:latin typeface="Huawei Sans" panose="020C0503030203020204" pitchFamily="34" charset="0"/>
            </a:endParaRPr>
          </a:p>
        </p:txBody>
      </p:sp>
      <p:sp>
        <p:nvSpPr>
          <p:cNvPr id="9" name="文本占位符 8"/>
          <p:cNvSpPr>
            <a:spLocks noGrp="1"/>
          </p:cNvSpPr>
          <p:nvPr>
            <p:ph type="body" sz="quarter" idx="22"/>
          </p:nvPr>
        </p:nvSpPr>
        <p:spPr/>
        <p:txBody>
          <a:bodyPr wrap="square">
            <a:noAutofit/>
          </a:bodyPr>
          <a:lstStyle/>
          <a:p>
            <a:endParaRPr lang="zh-CN" altLang="en-US">
              <a:latin typeface="Huawei Sans" panose="020C0503030203020204" pitchFamily="34" charset="0"/>
            </a:endParaRPr>
          </a:p>
        </p:txBody>
      </p:sp>
      <p:sp>
        <p:nvSpPr>
          <p:cNvPr id="10" name="文本占位符 9"/>
          <p:cNvSpPr>
            <a:spLocks noGrp="1"/>
          </p:cNvSpPr>
          <p:nvPr>
            <p:ph type="body" sz="quarter" idx="23"/>
          </p:nvPr>
        </p:nvSpPr>
        <p:spPr/>
        <p:txBody>
          <a:bodyPr wrap="square">
            <a:noAutofit/>
          </a:bodyPr>
          <a:lstStyle/>
          <a:p>
            <a:pPr fontAlgn="ctr"/>
            <a:endParaRPr lang="zh-CN" altLang="en-US">
              <a:latin typeface="Huawei Sans" panose="020C0503030203020204" pitchFamily="34" charset="0"/>
            </a:endParaRPr>
          </a:p>
        </p:txBody>
      </p:sp>
      <p:sp>
        <p:nvSpPr>
          <p:cNvPr id="11" name="文本占位符 10"/>
          <p:cNvSpPr>
            <a:spLocks noGrp="1"/>
          </p:cNvSpPr>
          <p:nvPr>
            <p:ph type="body" sz="quarter" idx="24"/>
          </p:nvPr>
        </p:nvSpPr>
        <p:spPr/>
        <p:txBody>
          <a:bodyPr wrap="square">
            <a:noAutofit/>
          </a:bodyPr>
          <a:lstStyle/>
          <a:p>
            <a:pPr marL="0" lvl="0" indent="0" defTabSz="914400" fontAlgn="base">
              <a:lnSpc>
                <a:spcPct val="140000"/>
              </a:lnSpc>
              <a:spcBef>
                <a:spcPct val="30000"/>
              </a:spcBef>
              <a:spcAft>
                <a:spcPct val="0"/>
              </a:spcAft>
              <a:buClr>
                <a:srgbClr val="808080"/>
              </a:buClr>
              <a:buSzPct val="60000"/>
            </a:pPr>
            <a:r>
              <a:rPr kumimoji="1" lang="en-US" altLang="zh-CN" dirty="0"/>
              <a:t>Update</a:t>
            </a:r>
            <a:endParaRPr kumimoji="1" lang="zh-CN" altLang="en-US" dirty="0"/>
          </a:p>
        </p:txBody>
      </p:sp>
      <p:sp>
        <p:nvSpPr>
          <p:cNvPr id="12" name="文本占位符 11"/>
          <p:cNvSpPr>
            <a:spLocks noGrp="1"/>
          </p:cNvSpPr>
          <p:nvPr>
            <p:ph type="body" sz="quarter" idx="25"/>
          </p:nvPr>
        </p:nvSpPr>
        <p:spPr/>
        <p:txBody>
          <a:bodyPr wrap="square">
            <a:noAutofit/>
          </a:bodyPr>
          <a:lstStyle/>
          <a:p>
            <a:pPr fontAlgn="ctr"/>
            <a:endParaRPr lang="zh-CN" altLang="en-US">
              <a:latin typeface="Huawei Sans" panose="020C0503030203020204" pitchFamily="34" charset="0"/>
            </a:endParaRPr>
          </a:p>
        </p:txBody>
      </p:sp>
      <p:sp>
        <p:nvSpPr>
          <p:cNvPr id="13" name="文本占位符 12"/>
          <p:cNvSpPr>
            <a:spLocks noGrp="1"/>
          </p:cNvSpPr>
          <p:nvPr>
            <p:ph type="body" sz="quarter" idx="26"/>
          </p:nvPr>
        </p:nvSpPr>
        <p:spPr/>
        <p:txBody>
          <a:bodyPr wrap="square">
            <a:noAutofit/>
          </a:bodyPr>
          <a:lstStyle/>
          <a:p>
            <a:endParaRPr lang="zh-CN" altLang="en-US">
              <a:latin typeface="Huawei Sans" panose="020C0503030203020204" pitchFamily="34" charset="0"/>
            </a:endParaRPr>
          </a:p>
        </p:txBody>
      </p:sp>
      <p:sp>
        <p:nvSpPr>
          <p:cNvPr id="14" name="文本占位符 13"/>
          <p:cNvSpPr>
            <a:spLocks noGrp="1"/>
          </p:cNvSpPr>
          <p:nvPr>
            <p:ph type="body" sz="quarter" idx="27"/>
          </p:nvPr>
        </p:nvSpPr>
        <p:spPr/>
        <p:txBody>
          <a:bodyPr wrap="square">
            <a:noAutofit/>
          </a:bodyPr>
          <a:lstStyle/>
          <a:p>
            <a:pPr fontAlgn="ctr"/>
            <a:endParaRPr lang="zh-CN" altLang="en-US">
              <a:latin typeface="Huawei Sans" panose="020C0503030203020204" pitchFamily="34" charset="0"/>
            </a:endParaRPr>
          </a:p>
        </p:txBody>
      </p:sp>
      <p:sp>
        <p:nvSpPr>
          <p:cNvPr id="15" name="文本占位符 14"/>
          <p:cNvSpPr>
            <a:spLocks noGrp="1"/>
          </p:cNvSpPr>
          <p:nvPr>
            <p:ph type="body" sz="quarter" idx="28"/>
          </p:nvPr>
        </p:nvSpPr>
        <p:spPr/>
        <p:txBody>
          <a:bodyPr wrap="square">
            <a:noAutofit/>
          </a:bodyPr>
          <a:lstStyle/>
          <a:p>
            <a:pPr marL="0" lvl="0" indent="0" defTabSz="914400" fontAlgn="base">
              <a:lnSpc>
                <a:spcPct val="140000"/>
              </a:lnSpc>
              <a:spcBef>
                <a:spcPct val="30000"/>
              </a:spcBef>
              <a:spcAft>
                <a:spcPct val="0"/>
              </a:spcAft>
              <a:buClr>
                <a:srgbClr val="808080"/>
              </a:buClr>
              <a:buSzPct val="60000"/>
            </a:pPr>
            <a:r>
              <a:rPr kumimoji="1" lang="en-US" altLang="zh-CN" dirty="0"/>
              <a:t>Update</a:t>
            </a:r>
            <a:endParaRPr kumimoji="1" lang="zh-CN" altLang="en-US" dirty="0"/>
          </a:p>
        </p:txBody>
      </p:sp>
      <p:sp>
        <p:nvSpPr>
          <p:cNvPr id="16" name="文本占位符 15"/>
          <p:cNvSpPr>
            <a:spLocks noGrp="1"/>
          </p:cNvSpPr>
          <p:nvPr>
            <p:ph type="body" sz="quarter" idx="29"/>
          </p:nvPr>
        </p:nvSpPr>
        <p:spPr/>
        <p:txBody>
          <a:bodyPr wrap="square">
            <a:noAutofit/>
          </a:bodyPr>
          <a:lstStyle/>
          <a:p>
            <a:pPr fontAlgn="ctr"/>
            <a:endParaRPr lang="zh-CN" altLang="en-US">
              <a:latin typeface="Huawei Sans" panose="020C0503030203020204" pitchFamily="34" charset="0"/>
            </a:endParaRPr>
          </a:p>
        </p:txBody>
      </p:sp>
      <p:sp>
        <p:nvSpPr>
          <p:cNvPr id="17" name="文本占位符 16"/>
          <p:cNvSpPr>
            <a:spLocks noGrp="1"/>
          </p:cNvSpPr>
          <p:nvPr>
            <p:ph type="body" sz="quarter" idx="30"/>
          </p:nvPr>
        </p:nvSpPr>
        <p:spPr/>
        <p:txBody>
          <a:bodyPr wrap="square">
            <a:noAutofit/>
          </a:bodyPr>
          <a:lstStyle/>
          <a:p>
            <a:endParaRPr lang="zh-CN" altLang="en-US">
              <a:latin typeface="Huawei Sans" panose="020C0503030203020204" pitchFamily="34" charset="0"/>
            </a:endParaRPr>
          </a:p>
        </p:txBody>
      </p:sp>
      <p:sp>
        <p:nvSpPr>
          <p:cNvPr id="18" name="文本占位符 17"/>
          <p:cNvSpPr>
            <a:spLocks noGrp="1"/>
          </p:cNvSpPr>
          <p:nvPr>
            <p:ph type="body" sz="quarter" idx="31"/>
          </p:nvPr>
        </p:nvSpPr>
        <p:spPr/>
        <p:txBody>
          <a:bodyPr wrap="square">
            <a:noAutofit/>
          </a:bodyPr>
          <a:lstStyle/>
          <a:p>
            <a:pPr fontAlgn="ctr"/>
            <a:endParaRPr lang="zh-CN" altLang="en-US">
              <a:latin typeface="Huawei Sans" panose="020C0503030203020204" pitchFamily="34" charset="0"/>
            </a:endParaRPr>
          </a:p>
        </p:txBody>
      </p:sp>
      <p:sp>
        <p:nvSpPr>
          <p:cNvPr id="19" name="文本占位符 18"/>
          <p:cNvSpPr>
            <a:spLocks noGrp="1"/>
          </p:cNvSpPr>
          <p:nvPr>
            <p:ph type="body" sz="quarter" idx="32"/>
          </p:nvPr>
        </p:nvSpPr>
        <p:spPr/>
        <p:txBody>
          <a:bodyPr wrap="square">
            <a:noAutofit/>
          </a:bodyPr>
          <a:lstStyle/>
          <a:p>
            <a:pPr marL="0" lvl="0" indent="0" defTabSz="914400" fontAlgn="base">
              <a:lnSpc>
                <a:spcPct val="140000"/>
              </a:lnSpc>
              <a:spcBef>
                <a:spcPct val="30000"/>
              </a:spcBef>
              <a:spcAft>
                <a:spcPct val="0"/>
              </a:spcAft>
              <a:buClr>
                <a:srgbClr val="808080"/>
              </a:buClr>
              <a:buSzPct val="60000"/>
            </a:pPr>
            <a:r>
              <a:rPr kumimoji="1" lang="en-US" altLang="zh-CN" dirty="0"/>
              <a:t>Update</a:t>
            </a:r>
            <a:endParaRPr kumimoji="1" lang="zh-CN" altLang="en-US" dirty="0"/>
          </a:p>
        </p:txBody>
      </p:sp>
      <p:sp>
        <p:nvSpPr>
          <p:cNvPr id="20" name="文本占位符 19"/>
          <p:cNvSpPr>
            <a:spLocks noGrp="1"/>
          </p:cNvSpPr>
          <p:nvPr>
            <p:ph type="body" sz="quarter" idx="33"/>
          </p:nvPr>
        </p:nvSpPr>
        <p:spPr/>
        <p:txBody>
          <a:bodyPr wrap="square">
            <a:noAutofit/>
          </a:bodyPr>
          <a:lstStyle/>
          <a:p>
            <a:pPr fontAlgn="ctr"/>
            <a:endParaRPr lang="zh-CN" altLang="en-US">
              <a:latin typeface="Huawei Sans" panose="020C0503030203020204" pitchFamily="34" charset="0"/>
            </a:endParaRPr>
          </a:p>
        </p:txBody>
      </p:sp>
      <p:sp>
        <p:nvSpPr>
          <p:cNvPr id="21" name="文本占位符 20"/>
          <p:cNvSpPr>
            <a:spLocks noGrp="1"/>
          </p:cNvSpPr>
          <p:nvPr>
            <p:ph type="body" sz="quarter" idx="34"/>
          </p:nvPr>
        </p:nvSpPr>
        <p:spPr/>
        <p:txBody>
          <a:bodyPr wrap="square">
            <a:noAutofit/>
          </a:bodyPr>
          <a:lstStyle/>
          <a:p>
            <a:endParaRPr lang="zh-CN" altLang="en-US">
              <a:latin typeface="Huawei Sans" panose="020C0503030203020204" pitchFamily="34" charset="0"/>
            </a:endParaRPr>
          </a:p>
        </p:txBody>
      </p:sp>
      <p:sp>
        <p:nvSpPr>
          <p:cNvPr id="22" name="文本占位符 21"/>
          <p:cNvSpPr>
            <a:spLocks noGrp="1"/>
          </p:cNvSpPr>
          <p:nvPr>
            <p:ph type="body" sz="quarter" idx="35"/>
          </p:nvPr>
        </p:nvSpPr>
        <p:spPr/>
        <p:txBody>
          <a:bodyPr wrap="square">
            <a:noAutofit/>
          </a:bodyPr>
          <a:lstStyle/>
          <a:p>
            <a:pPr fontAlgn="ctr"/>
            <a:endParaRPr lang="zh-CN" altLang="en-US">
              <a:latin typeface="Huawei Sans" panose="020C0503030203020204" pitchFamily="34" charset="0"/>
            </a:endParaRPr>
          </a:p>
        </p:txBody>
      </p:sp>
      <p:sp>
        <p:nvSpPr>
          <p:cNvPr id="23" name="文本占位符 22"/>
          <p:cNvSpPr>
            <a:spLocks noGrp="1"/>
          </p:cNvSpPr>
          <p:nvPr>
            <p:ph type="body" sz="quarter" idx="36"/>
          </p:nvPr>
        </p:nvSpPr>
        <p:spPr/>
        <p:txBody>
          <a:bodyPr wrap="square">
            <a:noAutofit/>
          </a:bodyPr>
          <a:lstStyle/>
          <a:p>
            <a:pPr marL="0" lvl="0" indent="0" defTabSz="914400" fontAlgn="base">
              <a:lnSpc>
                <a:spcPct val="140000"/>
              </a:lnSpc>
              <a:spcBef>
                <a:spcPct val="30000"/>
              </a:spcBef>
              <a:spcAft>
                <a:spcPct val="0"/>
              </a:spcAft>
              <a:buClr>
                <a:srgbClr val="808080"/>
              </a:buClr>
              <a:buSzPct val="60000"/>
            </a:pPr>
            <a:r>
              <a:rPr kumimoji="1" lang="en-US" altLang="zh-CN" dirty="0"/>
              <a:t>Update</a:t>
            </a:r>
            <a:endParaRPr kumimoji="1" lang="zh-CN" altLang="en-US" dirty="0"/>
          </a:p>
        </p:txBody>
      </p:sp>
      <p:sp>
        <p:nvSpPr>
          <p:cNvPr id="24" name="文本占位符 23"/>
          <p:cNvSpPr>
            <a:spLocks noGrp="1"/>
          </p:cNvSpPr>
          <p:nvPr>
            <p:ph type="body" sz="quarter" idx="37"/>
          </p:nvPr>
        </p:nvSpPr>
        <p:spPr/>
        <p:txBody>
          <a:bodyPr wrap="square">
            <a:noAutofit/>
          </a:bodyPr>
          <a:lstStyle/>
          <a:p>
            <a:pPr fontAlgn="ctr"/>
            <a:endParaRPr lang="zh-CN" altLang="en-US">
              <a:latin typeface="Huawei Sans" panose="020C0503030203020204" pitchFamily="34" charset="0"/>
            </a:endParaRPr>
          </a:p>
        </p:txBody>
      </p:sp>
      <p:sp>
        <p:nvSpPr>
          <p:cNvPr id="25" name="文本占位符 24"/>
          <p:cNvSpPr>
            <a:spLocks noGrp="1"/>
          </p:cNvSpPr>
          <p:nvPr>
            <p:ph type="body" sz="quarter" idx="38"/>
          </p:nvPr>
        </p:nvSpPr>
        <p:spPr/>
        <p:txBody>
          <a:bodyPr wrap="square">
            <a:noAutofit/>
          </a:bodyPr>
          <a:lstStyle/>
          <a:p>
            <a:endParaRPr lang="zh-CN" altLang="en-US">
              <a:latin typeface="Huawei Sans" panose="020C0503030203020204" pitchFamily="34" charset="0"/>
            </a:endParaRPr>
          </a:p>
        </p:txBody>
      </p:sp>
      <p:sp>
        <p:nvSpPr>
          <p:cNvPr id="26" name="文本占位符 25"/>
          <p:cNvSpPr>
            <a:spLocks noGrp="1"/>
          </p:cNvSpPr>
          <p:nvPr>
            <p:ph type="body" sz="quarter" idx="39"/>
          </p:nvPr>
        </p:nvSpPr>
        <p:spPr/>
        <p:txBody>
          <a:bodyPr wrap="square">
            <a:noAutofit/>
          </a:bodyPr>
          <a:lstStyle/>
          <a:p>
            <a:pPr fontAlgn="ctr"/>
            <a:endParaRPr lang="zh-CN" altLang="en-US">
              <a:latin typeface="Huawei Sans" panose="020C0503030203020204" pitchFamily="34" charset="0"/>
            </a:endParaRPr>
          </a:p>
        </p:txBody>
      </p:sp>
      <p:sp>
        <p:nvSpPr>
          <p:cNvPr id="27" name="文本占位符 26"/>
          <p:cNvSpPr>
            <a:spLocks noGrp="1"/>
          </p:cNvSpPr>
          <p:nvPr>
            <p:ph type="body" sz="quarter" idx="40"/>
          </p:nvPr>
        </p:nvSpPr>
        <p:spPr/>
        <p:txBody>
          <a:bodyPr wrap="square">
            <a:noAutofit/>
          </a:bodyPr>
          <a:lstStyle/>
          <a:p>
            <a:pPr marL="0" lvl="0" indent="0" defTabSz="914400" fontAlgn="base">
              <a:lnSpc>
                <a:spcPct val="140000"/>
              </a:lnSpc>
              <a:spcBef>
                <a:spcPct val="30000"/>
              </a:spcBef>
              <a:spcAft>
                <a:spcPct val="0"/>
              </a:spcAft>
              <a:buClr>
                <a:srgbClr val="808080"/>
              </a:buClr>
              <a:buSzPct val="60000"/>
            </a:pPr>
            <a:r>
              <a:rPr kumimoji="1" lang="en-US" altLang="zh-CN" dirty="0"/>
              <a:t>Update</a:t>
            </a:r>
            <a:endParaRPr kumimoji="1" lang="zh-CN" altLang="en-US" dirty="0"/>
          </a:p>
        </p:txBody>
      </p:sp>
      <p:sp>
        <p:nvSpPr>
          <p:cNvPr id="50" name="文本占位符 11"/>
          <p:cNvSpPr txBox="1">
            <a:spLocks/>
          </p:cNvSpPr>
          <p:nvPr/>
        </p:nvSpPr>
        <p:spPr bwMode="auto">
          <a:xfrm>
            <a:off x="6228196" y="1825692"/>
            <a:ext cx="2888578" cy="504887"/>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ctr">
              <a:buFont typeface="Wingdings" panose="05000000000000000000" pitchFamily="2" charset="2"/>
              <a:buNone/>
            </a:pPr>
            <a:r>
              <a:rPr lang="en-US" altLang="zh-CN" sz="1600" smtClean="0"/>
              <a:t>V5R2</a:t>
            </a:r>
            <a:endParaRPr lang="zh-CN" altLang="en-US" sz="1600" dirty="0"/>
          </a:p>
        </p:txBody>
      </p:sp>
      <p:sp>
        <p:nvSpPr>
          <p:cNvPr id="51" name="文本占位符 12"/>
          <p:cNvSpPr txBox="1">
            <a:spLocks/>
          </p:cNvSpPr>
          <p:nvPr/>
        </p:nvSpPr>
        <p:spPr bwMode="auto">
          <a:xfrm>
            <a:off x="9116775" y="1825692"/>
            <a:ext cx="2351079" cy="504887"/>
          </a:xfrm>
          <a:prstGeom prst="rect">
            <a:avLst/>
          </a:prstGeom>
          <a:noFill/>
          <a:ln w="9525">
            <a:noFill/>
            <a:miter lim="800000"/>
            <a:headEnd/>
            <a:tailEnd/>
          </a:ln>
        </p:spPr>
        <p:txBody>
          <a:bodyPr vert="horz" wrap="square" lIns="80141" tIns="40071" rIns="80141" bIns="40071" numCol="1" anchor="t" anchorCtr="0" compatLnSpc="1">
            <a:prstTxWarp prst="textNoShape">
              <a:avLst/>
            </a:prstTxWarp>
            <a:noAutofit/>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ctr">
              <a:buFont typeface="Wingdings" panose="05000000000000000000" pitchFamily="2" charset="2"/>
              <a:buNone/>
            </a:pPr>
            <a:r>
              <a:rPr lang="en-US" altLang="zh-CN" sz="1600" smtClean="0"/>
              <a:t>V1R1</a:t>
            </a:r>
            <a:endParaRPr lang="zh-CN" altLang="en-US" sz="1600" dirty="0"/>
          </a:p>
        </p:txBody>
      </p:sp>
    </p:spTree>
    <p:extLst>
      <p:ext uri="{BB962C8B-B14F-4D97-AF65-F5344CB8AC3E}">
        <p14:creationId xmlns:p14="http://schemas.microsoft.com/office/powerpoint/2010/main" val="2966074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r>
              <a:rPr dirty="0">
                <a:solidFill>
                  <a:schemeClr val="bg1">
                    <a:lumMod val="50000"/>
                  </a:schemeClr>
                </a:solidFill>
                <a:latin typeface="Huawei Sans" panose="020C0503030203020204" pitchFamily="34" charset="0"/>
              </a:rPr>
              <a:t>Overview of Ethernet Protocols</a:t>
            </a:r>
          </a:p>
          <a:p>
            <a:r>
              <a:rPr b="1" dirty="0">
                <a:latin typeface="Huawei Sans" panose="020C0503030203020204" pitchFamily="34" charset="0"/>
              </a:rPr>
              <a:t>Overview of Ethernet Frames</a:t>
            </a:r>
          </a:p>
          <a:p>
            <a:r>
              <a:rPr dirty="0">
                <a:solidFill>
                  <a:schemeClr val="bg1">
                    <a:lumMod val="50000"/>
                  </a:schemeClr>
                </a:solidFill>
                <a:latin typeface="Huawei Sans" panose="020C0503030203020204" pitchFamily="34" charset="0"/>
              </a:rPr>
              <a:t>Overview of Ethernet Switches</a:t>
            </a:r>
          </a:p>
          <a:p>
            <a:r>
              <a:rPr dirty="0">
                <a:solidFill>
                  <a:schemeClr val="bg1">
                    <a:lumMod val="50000"/>
                  </a:schemeClr>
                </a:solidFill>
                <a:latin typeface="Huawei Sans" panose="020C0503030203020204" pitchFamily="34" charset="0"/>
              </a:rPr>
              <a:t>Process of Data Communication Within a Network Segment</a:t>
            </a:r>
            <a:endParaRPr lang="zh-CN" altLang="en-US" dirty="0">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2368806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梯形 4"/>
          <p:cNvSpPr/>
          <p:nvPr/>
        </p:nvSpPr>
        <p:spPr bwMode="auto">
          <a:xfrm flipH="1">
            <a:off x="6658330" y="4576470"/>
            <a:ext cx="1627846" cy="32978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287986"/>
              <a:gd name="connsiteY0" fmla="*/ 862528 h 862528"/>
              <a:gd name="connsiteX1" fmla="*/ 324437 w 5287986"/>
              <a:gd name="connsiteY1" fmla="*/ 0 h 862528"/>
              <a:gd name="connsiteX2" fmla="*/ 1663615 w 5287986"/>
              <a:gd name="connsiteY2" fmla="*/ 0 h 862528"/>
              <a:gd name="connsiteX3" fmla="*/ 5287986 w 5287986"/>
              <a:gd name="connsiteY3" fmla="*/ 861325 h 862528"/>
              <a:gd name="connsiteX4" fmla="*/ 0 w 5287986"/>
              <a:gd name="connsiteY4" fmla="*/ 862528 h 862528"/>
              <a:gd name="connsiteX0" fmla="*/ 0 w 5108633"/>
              <a:gd name="connsiteY0" fmla="*/ 862528 h 862528"/>
              <a:gd name="connsiteX1" fmla="*/ 324437 w 5108633"/>
              <a:gd name="connsiteY1" fmla="*/ 0 h 862528"/>
              <a:gd name="connsiteX2" fmla="*/ 1663615 w 5108633"/>
              <a:gd name="connsiteY2" fmla="*/ 0 h 862528"/>
              <a:gd name="connsiteX3" fmla="*/ 5108633 w 5108633"/>
              <a:gd name="connsiteY3" fmla="*/ 861325 h 862528"/>
              <a:gd name="connsiteX4" fmla="*/ 0 w 5108633"/>
              <a:gd name="connsiteY4" fmla="*/ 862528 h 862528"/>
              <a:gd name="connsiteX0" fmla="*/ 0 w 5108633"/>
              <a:gd name="connsiteY0" fmla="*/ 862528 h 862528"/>
              <a:gd name="connsiteX1" fmla="*/ 324437 w 5108633"/>
              <a:gd name="connsiteY1" fmla="*/ 0 h 862528"/>
              <a:gd name="connsiteX2" fmla="*/ 3516924 w 5108633"/>
              <a:gd name="connsiteY2" fmla="*/ 74735 h 862528"/>
              <a:gd name="connsiteX3" fmla="*/ 5108633 w 5108633"/>
              <a:gd name="connsiteY3" fmla="*/ 861325 h 862528"/>
              <a:gd name="connsiteX4" fmla="*/ 0 w 5108633"/>
              <a:gd name="connsiteY4" fmla="*/ 862528 h 862528"/>
              <a:gd name="connsiteX0" fmla="*/ 0 w 5108633"/>
              <a:gd name="connsiteY0" fmla="*/ 862528 h 862528"/>
              <a:gd name="connsiteX1" fmla="*/ 324437 w 5108633"/>
              <a:gd name="connsiteY1" fmla="*/ 0 h 862528"/>
              <a:gd name="connsiteX2" fmla="*/ 3516924 w 5108633"/>
              <a:gd name="connsiteY2" fmla="*/ 74735 h 862528"/>
              <a:gd name="connsiteX3" fmla="*/ 5108633 w 5108633"/>
              <a:gd name="connsiteY3" fmla="*/ 861325 h 862528"/>
              <a:gd name="connsiteX4" fmla="*/ 0 w 5108633"/>
              <a:gd name="connsiteY4" fmla="*/ 862528 h 862528"/>
              <a:gd name="connsiteX0" fmla="*/ 0 w 5108633"/>
              <a:gd name="connsiteY0" fmla="*/ 862528 h 862528"/>
              <a:gd name="connsiteX1" fmla="*/ 324437 w 5108633"/>
              <a:gd name="connsiteY1" fmla="*/ 0 h 862528"/>
              <a:gd name="connsiteX2" fmla="*/ 3516924 w 5108633"/>
              <a:gd name="connsiteY2" fmla="*/ 0 h 862528"/>
              <a:gd name="connsiteX3" fmla="*/ 5108633 w 5108633"/>
              <a:gd name="connsiteY3" fmla="*/ 861325 h 862528"/>
              <a:gd name="connsiteX4" fmla="*/ 0 w 5108633"/>
              <a:gd name="connsiteY4" fmla="*/ 862528 h 862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8633" h="862528">
                <a:moveTo>
                  <a:pt x="0" y="862528"/>
                </a:moveTo>
                <a:lnTo>
                  <a:pt x="324437" y="0"/>
                </a:lnTo>
                <a:lnTo>
                  <a:pt x="3516924" y="0"/>
                </a:lnTo>
                <a:lnTo>
                  <a:pt x="5108633" y="861325"/>
                </a:lnTo>
                <a:lnTo>
                  <a:pt x="0" y="862528"/>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ndParaRPr>
          </a:p>
        </p:txBody>
      </p:sp>
      <p:sp>
        <p:nvSpPr>
          <p:cNvPr id="3" name="文本占位符 2"/>
          <p:cNvSpPr>
            <a:spLocks noGrp="1"/>
          </p:cNvSpPr>
          <p:nvPr>
            <p:ph type="body" sz="quarter" idx="10"/>
          </p:nvPr>
        </p:nvSpPr>
        <p:spPr/>
        <p:txBody>
          <a:bodyPr wrap="square">
            <a:noAutofit/>
          </a:bodyPr>
          <a:lstStyle/>
          <a:p>
            <a:r>
              <a:rPr sz="2000" dirty="0">
                <a:latin typeface="Huawei Sans" panose="020C0503030203020204" pitchFamily="34" charset="0"/>
              </a:rPr>
              <a:t>The frames used by Ethernet technology are referred to as Ethernet frames.</a:t>
            </a:r>
            <a:endParaRPr lang="en-US" altLang="zh-CN" sz="2000" dirty="0" smtClean="0">
              <a:latin typeface="Huawei Sans" panose="020C0503030203020204" pitchFamily="34" charset="0"/>
            </a:endParaRPr>
          </a:p>
          <a:p>
            <a:r>
              <a:rPr sz="2000" dirty="0">
                <a:latin typeface="Huawei Sans" panose="020C0503030203020204" pitchFamily="34" charset="0"/>
              </a:rPr>
              <a:t>Ethernet frames are in two formats: </a:t>
            </a:r>
            <a:r>
              <a:rPr sz="2000" dirty="0" err="1">
                <a:latin typeface="Huawei Sans" panose="020C0503030203020204" pitchFamily="34" charset="0"/>
              </a:rPr>
              <a:t>Ethernet_II</a:t>
            </a:r>
            <a:r>
              <a:rPr sz="2000" dirty="0">
                <a:latin typeface="Huawei Sans" panose="020C0503030203020204" pitchFamily="34" charset="0"/>
              </a:rPr>
              <a:t> and IEEE 802.3.</a:t>
            </a:r>
            <a:endParaRPr lang="zh-CN" altLang="en-US" sz="2000"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dirty="0">
                <a:latin typeface="Huawei Sans" panose="020C0503030203020204" pitchFamily="34" charset="0"/>
              </a:rPr>
              <a:t>Ethernet Frame Format</a:t>
            </a:r>
            <a:endParaRPr lang="zh-CN" altLang="en-US" dirty="0">
              <a:latin typeface="Huawei Sans" panose="020C0503030203020204" pitchFamily="34" charset="0"/>
            </a:endParaRPr>
          </a:p>
        </p:txBody>
      </p:sp>
      <p:sp>
        <p:nvSpPr>
          <p:cNvPr id="8" name="Text Box 36"/>
          <p:cNvSpPr txBox="1">
            <a:spLocks noChangeArrowheads="1"/>
          </p:cNvSpPr>
          <p:nvPr/>
        </p:nvSpPr>
        <p:spPr bwMode="auto">
          <a:xfrm>
            <a:off x="791009" y="3464314"/>
            <a:ext cx="17619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sz="1400" dirty="0" err="1">
                <a:latin typeface="Huawei Sans" panose="020C0503030203020204" pitchFamily="34" charset="0"/>
              </a:rPr>
              <a:t>Ethernet_II</a:t>
            </a:r>
            <a:r>
              <a:rPr sz="1400" dirty="0">
                <a:latin typeface="Huawei Sans" panose="020C0503030203020204" pitchFamily="34" charset="0"/>
              </a:rPr>
              <a:t> format</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10" name="表格 9"/>
          <p:cNvGraphicFramePr>
            <a:graphicFrameLocks noGrp="1"/>
          </p:cNvGraphicFramePr>
          <p:nvPr>
            <p:extLst/>
          </p:nvPr>
        </p:nvGraphicFramePr>
        <p:xfrm>
          <a:off x="2508864" y="3453690"/>
          <a:ext cx="8244000" cy="360000"/>
        </p:xfrm>
        <a:graphic>
          <a:graphicData uri="http://schemas.openxmlformats.org/drawingml/2006/table">
            <a:tbl>
              <a:tblPr firstRow="1" bandRow="1">
                <a:tableStyleId>{2D5ABB26-0587-4C30-8999-92F81FD0307C}</a:tableStyleId>
              </a:tblPr>
              <a:tblGrid>
                <a:gridCol w="1440000">
                  <a:extLst>
                    <a:ext uri="{9D8B030D-6E8A-4147-A177-3AD203B41FA5}">
                      <a16:colId xmlns="" xmlns:a16="http://schemas.microsoft.com/office/drawing/2014/main" val="20000"/>
                    </a:ext>
                  </a:extLst>
                </a:gridCol>
                <a:gridCol w="1440000">
                  <a:extLst>
                    <a:ext uri="{9D8B030D-6E8A-4147-A177-3AD203B41FA5}">
                      <a16:colId xmlns="" xmlns:a16="http://schemas.microsoft.com/office/drawing/2014/main" val="20001"/>
                    </a:ext>
                  </a:extLst>
                </a:gridCol>
                <a:gridCol w="792000">
                  <a:extLst>
                    <a:ext uri="{9D8B030D-6E8A-4147-A177-3AD203B41FA5}">
                      <a16:colId xmlns="" xmlns:a16="http://schemas.microsoft.com/office/drawing/2014/main" val="20002"/>
                    </a:ext>
                  </a:extLst>
                </a:gridCol>
                <a:gridCol w="3492000">
                  <a:extLst>
                    <a:ext uri="{9D8B030D-6E8A-4147-A177-3AD203B41FA5}">
                      <a16:colId xmlns="" xmlns:a16="http://schemas.microsoft.com/office/drawing/2014/main" val="20003"/>
                    </a:ext>
                  </a:extLst>
                </a:gridCol>
                <a:gridCol w="1080000">
                  <a:extLst>
                    <a:ext uri="{9D8B030D-6E8A-4147-A177-3AD203B41FA5}">
                      <a16:colId xmlns="" xmlns:a16="http://schemas.microsoft.com/office/drawing/2014/main" val="20004"/>
                    </a:ext>
                  </a:extLst>
                </a:gridCol>
              </a:tblGrid>
              <a:tr h="360000">
                <a:tc>
                  <a:txBody>
                    <a:bodyPr/>
                    <a:lstStyle/>
                    <a:p>
                      <a:pPr algn="ctr" fontAlgn="ctr"/>
                      <a:r>
                        <a:rPr sz="1400">
                          <a:solidFill>
                            <a:schemeClr val="tx1"/>
                          </a:solidFill>
                          <a:latin typeface="Huawei Sans" panose="020C0503030203020204" pitchFamily="34" charset="0"/>
                        </a:rPr>
                        <a:t>D.MAC</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sz="1400">
                          <a:solidFill>
                            <a:schemeClr val="tx1"/>
                          </a:solidFill>
                          <a:latin typeface="Huawei Sans" panose="020C0503030203020204" pitchFamily="34" charset="0"/>
                        </a:rPr>
                        <a:t>S.MAC</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sz="1400">
                          <a:solidFill>
                            <a:schemeClr val="tx1"/>
                          </a:solidFill>
                          <a:latin typeface="Huawei Sans" panose="020C0503030203020204" pitchFamily="34" charset="0"/>
                        </a:rPr>
                        <a:t>Type</a:t>
                      </a: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sz="1400">
                          <a:solidFill>
                            <a:schemeClr val="tx1"/>
                          </a:solidFill>
                          <a:latin typeface="Huawei Sans" panose="020C0503030203020204" pitchFamily="34" charset="0"/>
                        </a:rPr>
                        <a:t>User data</a:t>
                      </a:r>
                      <a:endPar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sz="1400">
                          <a:solidFill>
                            <a:schemeClr val="tx1"/>
                          </a:solidFill>
                          <a:latin typeface="Huawei Sans" panose="020C0503030203020204" pitchFamily="34" charset="0"/>
                        </a:rPr>
                        <a:t>FCS</a:t>
                      </a: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bl>
          </a:graphicData>
        </a:graphic>
      </p:graphicFrame>
      <p:graphicFrame>
        <p:nvGraphicFramePr>
          <p:cNvPr id="11" name="表格 10"/>
          <p:cNvGraphicFramePr>
            <a:graphicFrameLocks noGrp="1"/>
          </p:cNvGraphicFramePr>
          <p:nvPr>
            <p:extLst/>
          </p:nvPr>
        </p:nvGraphicFramePr>
        <p:xfrm>
          <a:off x="2508863" y="4257218"/>
          <a:ext cx="8244000" cy="304800"/>
        </p:xfrm>
        <a:graphic>
          <a:graphicData uri="http://schemas.openxmlformats.org/drawingml/2006/table">
            <a:tbl>
              <a:tblPr firstRow="1" bandRow="1">
                <a:tableStyleId>{2D5ABB26-0587-4C30-8999-92F81FD0307C}</a:tableStyleId>
              </a:tblPr>
              <a:tblGrid>
                <a:gridCol w="1440000">
                  <a:extLst>
                    <a:ext uri="{9D8B030D-6E8A-4147-A177-3AD203B41FA5}">
                      <a16:colId xmlns="" xmlns:a16="http://schemas.microsoft.com/office/drawing/2014/main" val="20000"/>
                    </a:ext>
                  </a:extLst>
                </a:gridCol>
                <a:gridCol w="1440000">
                  <a:extLst>
                    <a:ext uri="{9D8B030D-6E8A-4147-A177-3AD203B41FA5}">
                      <a16:colId xmlns="" xmlns:a16="http://schemas.microsoft.com/office/drawing/2014/main" val="20001"/>
                    </a:ext>
                  </a:extLst>
                </a:gridCol>
                <a:gridCol w="792000">
                  <a:extLst>
                    <a:ext uri="{9D8B030D-6E8A-4147-A177-3AD203B41FA5}">
                      <a16:colId xmlns="" xmlns:a16="http://schemas.microsoft.com/office/drawing/2014/main" val="20002"/>
                    </a:ext>
                  </a:extLst>
                </a:gridCol>
                <a:gridCol w="972000">
                  <a:extLst>
                    <a:ext uri="{9D8B030D-6E8A-4147-A177-3AD203B41FA5}">
                      <a16:colId xmlns="" xmlns:a16="http://schemas.microsoft.com/office/drawing/2014/main" val="20003"/>
                    </a:ext>
                  </a:extLst>
                </a:gridCol>
                <a:gridCol w="1080000">
                  <a:extLst>
                    <a:ext uri="{9D8B030D-6E8A-4147-A177-3AD203B41FA5}">
                      <a16:colId xmlns="" xmlns:a16="http://schemas.microsoft.com/office/drawing/2014/main" val="20004"/>
                    </a:ext>
                  </a:extLst>
                </a:gridCol>
                <a:gridCol w="1440000">
                  <a:extLst>
                    <a:ext uri="{9D8B030D-6E8A-4147-A177-3AD203B41FA5}">
                      <a16:colId xmlns="" xmlns:a16="http://schemas.microsoft.com/office/drawing/2014/main" val="20005"/>
                    </a:ext>
                  </a:extLst>
                </a:gridCol>
                <a:gridCol w="1080000">
                  <a:extLst>
                    <a:ext uri="{9D8B030D-6E8A-4147-A177-3AD203B41FA5}">
                      <a16:colId xmlns="" xmlns:a16="http://schemas.microsoft.com/office/drawing/2014/main" val="20006"/>
                    </a:ext>
                  </a:extLst>
                </a:gridCol>
              </a:tblGrid>
              <a:tr h="287992">
                <a:tc>
                  <a:txBody>
                    <a:bodyPr/>
                    <a:lstStyle/>
                    <a:p>
                      <a:pPr algn="ctr" fontAlgn="ctr"/>
                      <a:r>
                        <a:rPr sz="1400">
                          <a:solidFill>
                            <a:schemeClr val="tx1"/>
                          </a:solidFill>
                          <a:latin typeface="Huawei Sans" panose="020C0503030203020204" pitchFamily="34" charset="0"/>
                        </a:rPr>
                        <a:t>D.MAC</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sz="1400">
                          <a:solidFill>
                            <a:schemeClr val="tx1"/>
                          </a:solidFill>
                          <a:latin typeface="Huawei Sans" panose="020C0503030203020204" pitchFamily="34" charset="0"/>
                        </a:rPr>
                        <a:t>S.MAC</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algn="ctr" fontAlgn="ctr"/>
                      <a:r>
                        <a:rPr sz="1400">
                          <a:solidFill>
                            <a:schemeClr val="tx1"/>
                          </a:solidFill>
                          <a:latin typeface="Huawei Sans" panose="020C0503030203020204" pitchFamily="34" charset="0"/>
                        </a:rPr>
                        <a:t>Length</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algn="ctr" fontAlgn="ctr"/>
                      <a:r>
                        <a:rPr sz="1400">
                          <a:solidFill>
                            <a:schemeClr val="tx1"/>
                          </a:solidFill>
                          <a:latin typeface="Huawei Sans" panose="020C0503030203020204" pitchFamily="34" charset="0"/>
                        </a:rPr>
                        <a:t>LLC</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algn="ctr" fontAlgn="ctr"/>
                      <a:r>
                        <a:rPr sz="1400">
                          <a:solidFill>
                            <a:schemeClr val="tx1"/>
                          </a:solidFill>
                          <a:latin typeface="Huawei Sans" panose="020C0503030203020204" pitchFamily="34" charset="0"/>
                        </a:rPr>
                        <a:t>SNAP</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algn="ctr" fontAlgn="ctr"/>
                      <a:r>
                        <a:rPr sz="1400">
                          <a:solidFill>
                            <a:schemeClr val="tx1"/>
                          </a:solidFill>
                          <a:latin typeface="Huawei Sans" panose="020C0503030203020204" pitchFamily="34" charset="0"/>
                        </a:rPr>
                        <a:t>User data</a:t>
                      </a: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algn="ctr" fontAlgn="ctr"/>
                      <a:r>
                        <a:rPr sz="1400">
                          <a:solidFill>
                            <a:schemeClr val="tx1"/>
                          </a:solidFill>
                          <a:latin typeface="Huawei Sans" panose="020C0503030203020204" pitchFamily="34" charset="0"/>
                        </a:rPr>
                        <a:t>FCS</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12" name="Text Box 36"/>
          <p:cNvSpPr txBox="1">
            <a:spLocks noChangeArrowheads="1"/>
          </p:cNvSpPr>
          <p:nvPr/>
        </p:nvSpPr>
        <p:spPr bwMode="auto">
          <a:xfrm>
            <a:off x="791009" y="4264927"/>
            <a:ext cx="17619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defPPr>
              <a:defRPr lang="zh-CN"/>
            </a:defPPr>
            <a:lvl1pPr algn="ctr" defTabSz="784225" fontAlgn="base">
              <a:defRPr sz="1400">
                <a:latin typeface="Arial" panose="020C0503030203020204" pitchFamily="34" charset="0"/>
                <a:ea typeface="方正兰亭黑简体" panose="02000000000000000000" pitchFamily="2" charset="-122"/>
                <a:cs typeface="Huawei Sans" panose="020C0503030203020204" pitchFamily="34" charset="0"/>
              </a:defRPr>
            </a:lvl1pPr>
            <a:lvl2pPr marL="742950" indent="-285750" algn="ctr" defTabSz="784225">
              <a:defRPr sz="2100">
                <a:latin typeface="Arial" panose="020B0604020202020204" pitchFamily="34" charset="0"/>
                <a:ea typeface="MS PGothic" panose="020B0600070205080204" pitchFamily="34" charset="-128"/>
              </a:defRPr>
            </a:lvl2pPr>
            <a:lvl3pPr marL="1143000" indent="-228600" algn="ctr" defTabSz="784225">
              <a:defRPr sz="2100">
                <a:latin typeface="Arial" panose="020B0604020202020204" pitchFamily="34" charset="0"/>
                <a:ea typeface="MS PGothic" panose="020B0600070205080204" pitchFamily="34" charset="-128"/>
              </a:defRPr>
            </a:lvl3pPr>
            <a:lvl4pPr marL="1600200" indent="-228600" algn="ctr" defTabSz="784225">
              <a:defRPr sz="2100">
                <a:latin typeface="Arial" panose="020B0604020202020204" pitchFamily="34" charset="0"/>
                <a:ea typeface="MS PGothic" panose="020B0600070205080204" pitchFamily="34" charset="-128"/>
              </a:defRPr>
            </a:lvl4pPr>
            <a:lvl5pPr marL="2057400" indent="-228600" algn="ctr" defTabSz="784225">
              <a:defRPr sz="2100">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latin typeface="Arial" panose="020B0604020202020204" pitchFamily="34" charset="0"/>
                <a:ea typeface="MS PGothic" panose="020B0600070205080204" pitchFamily="34" charset="-128"/>
              </a:defRPr>
            </a:lvl9pPr>
          </a:lstStyle>
          <a:p>
            <a:pPr fontAlgn="ctr"/>
            <a:r>
              <a:rPr>
                <a:latin typeface="Huawei Sans" panose="020C0503030203020204" pitchFamily="34" charset="0"/>
              </a:rPr>
              <a:t>IEEE 802.3 format</a:t>
            </a:r>
            <a:endParaRPr lang="en-US" altLang="zh-CN" dirty="0">
              <a:latin typeface="Huawei Sans" panose="020C0503030203020204" pitchFamily="34" charset="0"/>
            </a:endParaRPr>
          </a:p>
        </p:txBody>
      </p:sp>
      <p:graphicFrame>
        <p:nvGraphicFramePr>
          <p:cNvPr id="14" name="表格 13"/>
          <p:cNvGraphicFramePr>
            <a:graphicFrameLocks noGrp="1"/>
          </p:cNvGraphicFramePr>
          <p:nvPr>
            <p:extLst/>
          </p:nvPr>
        </p:nvGraphicFramePr>
        <p:xfrm>
          <a:off x="6636060" y="4922058"/>
          <a:ext cx="1646896" cy="518160"/>
        </p:xfrm>
        <a:graphic>
          <a:graphicData uri="http://schemas.openxmlformats.org/drawingml/2006/table">
            <a:tbl>
              <a:tblPr firstRow="1" bandRow="1">
                <a:tableStyleId>{2D5ABB26-0587-4C30-8999-92F81FD0307C}</a:tableStyleId>
              </a:tblPr>
              <a:tblGrid>
                <a:gridCol w="900100">
                  <a:extLst>
                    <a:ext uri="{9D8B030D-6E8A-4147-A177-3AD203B41FA5}">
                      <a16:colId xmlns="" xmlns:a16="http://schemas.microsoft.com/office/drawing/2014/main" val="20000"/>
                    </a:ext>
                  </a:extLst>
                </a:gridCol>
                <a:gridCol w="746796">
                  <a:extLst>
                    <a:ext uri="{9D8B030D-6E8A-4147-A177-3AD203B41FA5}">
                      <a16:colId xmlns="" xmlns:a16="http://schemas.microsoft.com/office/drawing/2014/main" val="20001"/>
                    </a:ext>
                  </a:extLst>
                </a:gridCol>
              </a:tblGrid>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sz="1400" dirty="0">
                          <a:solidFill>
                            <a:schemeClr val="tx1"/>
                          </a:solidFill>
                          <a:latin typeface="Huawei Sans" panose="020C0503030203020204" pitchFamily="34" charset="0"/>
                        </a:rPr>
                        <a:t>Org Code</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tc>
                  <a:txBody>
                    <a:bodyPr/>
                    <a:lstStyle/>
                    <a:p>
                      <a:pPr algn="ctr" fontAlgn="ctr"/>
                      <a:r>
                        <a:rPr sz="1400">
                          <a:solidFill>
                            <a:schemeClr val="tx1"/>
                          </a:solidFill>
                          <a:latin typeface="Huawei Sans" panose="020C0503030203020204" pitchFamily="34" charset="0"/>
                        </a:rPr>
                        <a:t>Type</a:t>
                      </a:r>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27" name="Text Box 36"/>
          <p:cNvSpPr txBox="1">
            <a:spLocks noChangeArrowheads="1"/>
          </p:cNvSpPr>
          <p:nvPr/>
        </p:nvSpPr>
        <p:spPr bwMode="auto">
          <a:xfrm>
            <a:off x="6698780" y="4598022"/>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sz="1400">
                <a:latin typeface="Huawei Sans" panose="020C0503030203020204" pitchFamily="34" charset="0"/>
              </a:rPr>
              <a:t>3B</a:t>
            </a:r>
          </a:p>
        </p:txBody>
      </p:sp>
      <p:sp>
        <p:nvSpPr>
          <p:cNvPr id="28" name="Text Box 36"/>
          <p:cNvSpPr txBox="1">
            <a:spLocks noChangeArrowheads="1"/>
          </p:cNvSpPr>
          <p:nvPr/>
        </p:nvSpPr>
        <p:spPr bwMode="auto">
          <a:xfrm>
            <a:off x="7562876" y="4598022"/>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sz="1400">
                <a:latin typeface="Huawei Sans" panose="020C0503030203020204" pitchFamily="34" charset="0"/>
              </a:rPr>
              <a:t>2B</a:t>
            </a:r>
          </a:p>
        </p:txBody>
      </p:sp>
      <p:sp>
        <p:nvSpPr>
          <p:cNvPr id="33" name="Text Box 36"/>
          <p:cNvSpPr txBox="1">
            <a:spLocks noChangeArrowheads="1"/>
          </p:cNvSpPr>
          <p:nvPr/>
        </p:nvSpPr>
        <p:spPr bwMode="auto">
          <a:xfrm>
            <a:off x="2492080" y="3107754"/>
            <a:ext cx="14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sz="1400">
                <a:latin typeface="Huawei Sans" panose="020C0503030203020204" pitchFamily="34" charset="0"/>
              </a:rPr>
              <a:t>6B</a:t>
            </a:r>
          </a:p>
        </p:txBody>
      </p:sp>
      <p:sp>
        <p:nvSpPr>
          <p:cNvPr id="34" name="Text Box 36"/>
          <p:cNvSpPr txBox="1">
            <a:spLocks noChangeArrowheads="1"/>
          </p:cNvSpPr>
          <p:nvPr/>
        </p:nvSpPr>
        <p:spPr bwMode="auto">
          <a:xfrm>
            <a:off x="3932240" y="3107754"/>
            <a:ext cx="14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sz="1400">
                <a:latin typeface="Huawei Sans" panose="020C0503030203020204" pitchFamily="34" charset="0"/>
              </a:rPr>
              <a:t>6B</a:t>
            </a:r>
          </a:p>
        </p:txBody>
      </p:sp>
      <p:sp>
        <p:nvSpPr>
          <p:cNvPr id="35" name="Text Box 36"/>
          <p:cNvSpPr txBox="1">
            <a:spLocks noChangeArrowheads="1"/>
          </p:cNvSpPr>
          <p:nvPr/>
        </p:nvSpPr>
        <p:spPr bwMode="auto">
          <a:xfrm>
            <a:off x="5516416" y="3107754"/>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sz="1400">
                <a:latin typeface="Huawei Sans" panose="020C0503030203020204" pitchFamily="34" charset="0"/>
              </a:rPr>
              <a:t>2B</a:t>
            </a:r>
          </a:p>
        </p:txBody>
      </p:sp>
      <p:sp>
        <p:nvSpPr>
          <p:cNvPr id="36" name="Text Box 36"/>
          <p:cNvSpPr txBox="1">
            <a:spLocks noChangeArrowheads="1"/>
          </p:cNvSpPr>
          <p:nvPr/>
        </p:nvSpPr>
        <p:spPr bwMode="auto">
          <a:xfrm>
            <a:off x="7104112" y="3107754"/>
            <a:ext cx="15841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sz="1400">
                <a:latin typeface="Huawei Sans" panose="020C0503030203020204" pitchFamily="34" charset="0"/>
              </a:rPr>
              <a:t>46-1500B</a:t>
            </a:r>
          </a:p>
        </p:txBody>
      </p:sp>
      <p:sp>
        <p:nvSpPr>
          <p:cNvPr id="37" name="Text Box 36"/>
          <p:cNvSpPr txBox="1">
            <a:spLocks noChangeArrowheads="1"/>
          </p:cNvSpPr>
          <p:nvPr/>
        </p:nvSpPr>
        <p:spPr bwMode="auto">
          <a:xfrm>
            <a:off x="9984432" y="3107754"/>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sz="1400">
                <a:latin typeface="Huawei Sans" panose="020C0503030203020204" pitchFamily="34" charset="0"/>
              </a:rPr>
              <a:t>4B</a:t>
            </a:r>
          </a:p>
        </p:txBody>
      </p:sp>
      <p:sp>
        <p:nvSpPr>
          <p:cNvPr id="42" name="Text Box 36"/>
          <p:cNvSpPr txBox="1">
            <a:spLocks noChangeArrowheads="1"/>
          </p:cNvSpPr>
          <p:nvPr/>
        </p:nvSpPr>
        <p:spPr bwMode="auto">
          <a:xfrm>
            <a:off x="2492080" y="3949950"/>
            <a:ext cx="14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sz="1400">
                <a:latin typeface="Huawei Sans" panose="020C0503030203020204" pitchFamily="34" charset="0"/>
              </a:rPr>
              <a:t>6B</a:t>
            </a:r>
          </a:p>
        </p:txBody>
      </p:sp>
      <p:sp>
        <p:nvSpPr>
          <p:cNvPr id="43" name="Text Box 36"/>
          <p:cNvSpPr txBox="1">
            <a:spLocks noChangeArrowheads="1"/>
          </p:cNvSpPr>
          <p:nvPr/>
        </p:nvSpPr>
        <p:spPr bwMode="auto">
          <a:xfrm>
            <a:off x="3932240" y="3949950"/>
            <a:ext cx="14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sz="1400">
                <a:latin typeface="Huawei Sans" panose="020C0503030203020204" pitchFamily="34" charset="0"/>
              </a:rPr>
              <a:t>6B</a:t>
            </a:r>
          </a:p>
        </p:txBody>
      </p:sp>
      <p:sp>
        <p:nvSpPr>
          <p:cNvPr id="44" name="Text Box 36"/>
          <p:cNvSpPr txBox="1">
            <a:spLocks noChangeArrowheads="1"/>
          </p:cNvSpPr>
          <p:nvPr/>
        </p:nvSpPr>
        <p:spPr bwMode="auto">
          <a:xfrm>
            <a:off x="5516416" y="3949950"/>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sz="1400">
                <a:latin typeface="Huawei Sans" panose="020C0503030203020204" pitchFamily="34" charset="0"/>
              </a:rPr>
              <a:t>2B</a:t>
            </a:r>
          </a:p>
        </p:txBody>
      </p:sp>
      <p:sp>
        <p:nvSpPr>
          <p:cNvPr id="45" name="Text Box 36"/>
          <p:cNvSpPr txBox="1">
            <a:spLocks noChangeArrowheads="1"/>
          </p:cNvSpPr>
          <p:nvPr/>
        </p:nvSpPr>
        <p:spPr bwMode="auto">
          <a:xfrm>
            <a:off x="8148228" y="3949950"/>
            <a:ext cx="15841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sz="1400">
                <a:latin typeface="Huawei Sans" panose="020C0503030203020204" pitchFamily="34" charset="0"/>
              </a:rPr>
              <a:t>38-1492B</a:t>
            </a:r>
          </a:p>
        </p:txBody>
      </p:sp>
      <p:sp>
        <p:nvSpPr>
          <p:cNvPr id="46" name="Text Box 36"/>
          <p:cNvSpPr txBox="1">
            <a:spLocks noChangeArrowheads="1"/>
          </p:cNvSpPr>
          <p:nvPr/>
        </p:nvSpPr>
        <p:spPr bwMode="auto">
          <a:xfrm>
            <a:off x="9948428" y="3949950"/>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sz="1400">
                <a:latin typeface="Huawei Sans" panose="020C0503030203020204" pitchFamily="34" charset="0"/>
              </a:rPr>
              <a:t>4B</a:t>
            </a:r>
          </a:p>
        </p:txBody>
      </p:sp>
      <p:sp>
        <p:nvSpPr>
          <p:cNvPr id="47" name="Text Box 36"/>
          <p:cNvSpPr txBox="1">
            <a:spLocks noChangeArrowheads="1"/>
          </p:cNvSpPr>
          <p:nvPr/>
        </p:nvSpPr>
        <p:spPr bwMode="auto">
          <a:xfrm>
            <a:off x="6452520" y="3949950"/>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sz="1400">
                <a:latin typeface="Huawei Sans" panose="020C0503030203020204" pitchFamily="34" charset="0"/>
              </a:rPr>
              <a:t>3B</a:t>
            </a:r>
          </a:p>
        </p:txBody>
      </p:sp>
      <p:sp>
        <p:nvSpPr>
          <p:cNvPr id="48" name="Text Box 36"/>
          <p:cNvSpPr txBox="1">
            <a:spLocks noChangeArrowheads="1"/>
          </p:cNvSpPr>
          <p:nvPr/>
        </p:nvSpPr>
        <p:spPr bwMode="auto">
          <a:xfrm>
            <a:off x="7424628" y="3949950"/>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sz="1400">
                <a:latin typeface="Huawei Sans" panose="020C0503030203020204" pitchFamily="34" charset="0"/>
              </a:rPr>
              <a:t>5B</a:t>
            </a:r>
          </a:p>
        </p:txBody>
      </p:sp>
      <p:sp>
        <p:nvSpPr>
          <p:cNvPr id="4" name="右大括号 3"/>
          <p:cNvSpPr/>
          <p:nvPr/>
        </p:nvSpPr>
        <p:spPr bwMode="auto">
          <a:xfrm rot="16200000">
            <a:off x="6492044" y="-1148514"/>
            <a:ext cx="288032" cy="8208912"/>
          </a:xfrm>
          <a:prstGeom prst="rightBrace">
            <a:avLst>
              <a:gd name="adj1" fmla="val 35642"/>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9" name="Text Box 36"/>
          <p:cNvSpPr txBox="1">
            <a:spLocks noChangeArrowheads="1"/>
          </p:cNvSpPr>
          <p:nvPr/>
        </p:nvSpPr>
        <p:spPr bwMode="auto">
          <a:xfrm>
            <a:off x="4287916" y="2496625"/>
            <a:ext cx="46962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sz="1600" dirty="0">
                <a:latin typeface="Huawei Sans" panose="020C0503030203020204" pitchFamily="34" charset="0"/>
              </a:rPr>
              <a:t>Total length of a data frame: 64–1518 bytes</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5" name="组合 4"/>
          <p:cNvGrpSpPr/>
          <p:nvPr/>
        </p:nvGrpSpPr>
        <p:grpSpPr>
          <a:xfrm>
            <a:off x="7117517" y="121216"/>
            <a:ext cx="4957810" cy="212400"/>
            <a:chOff x="6925793" y="165460"/>
            <a:chExt cx="4957810" cy="212400"/>
          </a:xfrm>
        </p:grpSpPr>
        <p:sp>
          <p:nvSpPr>
            <p:cNvPr id="26" name="燕尾形 25"/>
            <p:cNvSpPr/>
            <p:nvPr/>
          </p:nvSpPr>
          <p:spPr bwMode="auto">
            <a:xfrm>
              <a:off x="8732658" y="165460"/>
              <a:ext cx="1330893" cy="212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MAC address</a:t>
              </a:r>
            </a:p>
          </p:txBody>
        </p:sp>
        <p:sp>
          <p:nvSpPr>
            <p:cNvPr id="29" name="燕尾形 28"/>
            <p:cNvSpPr/>
            <p:nvPr/>
          </p:nvSpPr>
          <p:spPr bwMode="auto">
            <a:xfrm>
              <a:off x="9984432" y="165460"/>
              <a:ext cx="1899171" cy="212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Ethernet frame type</a:t>
              </a:r>
            </a:p>
          </p:txBody>
        </p:sp>
        <p:sp>
          <p:nvSpPr>
            <p:cNvPr id="30" name="五边形 29"/>
            <p:cNvSpPr/>
            <p:nvPr/>
          </p:nvSpPr>
          <p:spPr bwMode="auto">
            <a:xfrm>
              <a:off x="6925793" y="165460"/>
              <a:ext cx="1885983" cy="21240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spcBef>
                  <a:spcPts val="0"/>
                </a:spcBef>
                <a:defRPr/>
              </a:pPr>
              <a:r>
                <a:rPr sz="1200" b="1" dirty="0">
                  <a:solidFill>
                    <a:srgbClr val="FFFFFF"/>
                  </a:solidFill>
                  <a:latin typeface="Huawei Sans" panose="020C0503030203020204" pitchFamily="34" charset="0"/>
                </a:rPr>
                <a:t>Ethernet Frame Format</a:t>
              </a:r>
              <a:endPar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4065146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0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440111" y="2960948"/>
            <a:ext cx="5339965" cy="2952328"/>
          </a:xfrm>
          <a:prstGeom prst="rect">
            <a:avLst/>
          </a:prstGeom>
          <a:noFill/>
          <a:ln w="12700" cap="flat" cmpd="sng" algn="ctr">
            <a:solidFill>
              <a:schemeClr val="bg1">
                <a:lumMod val="50000"/>
                <a:alpha val="30000"/>
              </a:scheme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 name="文本占位符 3"/>
          <p:cNvSpPr>
            <a:spLocks noGrp="1"/>
          </p:cNvSpPr>
          <p:nvPr>
            <p:ph type="body" sz="quarter" idx="10"/>
          </p:nvPr>
        </p:nvSpPr>
        <p:spPr/>
        <p:txBody>
          <a:bodyPr wrap="square">
            <a:noAutofit/>
          </a:bodyPr>
          <a:lstStyle/>
          <a:p>
            <a:r>
              <a:rPr sz="2000" dirty="0" smtClean="0">
                <a:latin typeface="Huawei Sans" panose="020C0503030203020204" pitchFamily="34" charset="0"/>
              </a:rPr>
              <a:t>A </a:t>
            </a:r>
            <a:r>
              <a:rPr lang="en-US" sz="2000" dirty="0" smtClean="0">
                <a:latin typeface="Huawei Sans" panose="020C0503030203020204" pitchFamily="34" charset="0"/>
              </a:rPr>
              <a:t>media</a:t>
            </a:r>
            <a:r>
              <a:rPr sz="2000" dirty="0" smtClean="0">
                <a:latin typeface="Huawei Sans" panose="020C0503030203020204" pitchFamily="34" charset="0"/>
              </a:rPr>
              <a:t> </a:t>
            </a:r>
            <a:r>
              <a:rPr sz="2000" dirty="0" smtClean="0">
                <a:latin typeface="Huawei Sans" panose="020C0503030203020204" pitchFamily="34" charset="0"/>
              </a:rPr>
              <a:t>access control (MAC) address uniquely identifies a NIC on a network. Each NIC must have a globally unique</a:t>
            </a:r>
            <a:r>
              <a:rPr lang="en-US" sz="2000" dirty="0" smtClean="0"/>
              <a:t> </a:t>
            </a:r>
            <a:r>
              <a:rPr sz="2000" dirty="0" smtClean="0">
                <a:latin typeface="Huawei Sans" panose="020C0503030203020204" pitchFamily="34" charset="0"/>
              </a:rPr>
              <a:t>MAC address.</a:t>
            </a:r>
            <a:endParaRPr sz="2000" dirty="0">
              <a:latin typeface="Huawei Sans" panose="020C0503030203020204" pitchFamily="34" charset="0"/>
            </a:endParaRPr>
          </a:p>
        </p:txBody>
      </p:sp>
      <p:sp>
        <p:nvSpPr>
          <p:cNvPr id="3" name="标题 2"/>
          <p:cNvSpPr>
            <a:spLocks noGrp="1"/>
          </p:cNvSpPr>
          <p:nvPr>
            <p:ph type="title"/>
          </p:nvPr>
        </p:nvSpPr>
        <p:spPr/>
        <p:txBody>
          <a:bodyPr wrap="square">
            <a:noAutofit/>
          </a:bodyPr>
          <a:lstStyle/>
          <a:p>
            <a:r>
              <a:rPr smtClean="0">
                <a:latin typeface="Huawei Sans" panose="020C0503030203020204" pitchFamily="34" charset="0"/>
              </a:rPr>
              <a:t>What Is a MAC Address?</a:t>
            </a:r>
            <a:endParaRPr lang="zh-CN" altLang="en-US" dirty="0">
              <a:latin typeface="Huawei Sans" panose="020C0503030203020204" pitchFamily="34" charset="0"/>
            </a:endParaRPr>
          </a:p>
        </p:txBody>
      </p:sp>
      <p:sp>
        <p:nvSpPr>
          <p:cNvPr id="19" name="adult-man-with-moustache_57083"/>
          <p:cNvSpPr>
            <a:spLocks noChangeAspect="1"/>
          </p:cNvSpPr>
          <p:nvPr/>
        </p:nvSpPr>
        <p:spPr bwMode="auto">
          <a:xfrm>
            <a:off x="2747588" y="4692294"/>
            <a:ext cx="576064" cy="752930"/>
          </a:xfrm>
          <a:custGeom>
            <a:avLst/>
            <a:gdLst>
              <a:gd name="connsiteX0" fmla="*/ 231454 w 464038"/>
              <a:gd name="connsiteY0" fmla="*/ 522255 h 606510"/>
              <a:gd name="connsiteX1" fmla="*/ 248813 w 464038"/>
              <a:gd name="connsiteY1" fmla="*/ 539544 h 606510"/>
              <a:gd name="connsiteX2" fmla="*/ 231454 w 464038"/>
              <a:gd name="connsiteY2" fmla="*/ 556833 h 606510"/>
              <a:gd name="connsiteX3" fmla="*/ 214095 w 464038"/>
              <a:gd name="connsiteY3" fmla="*/ 539544 h 606510"/>
              <a:gd name="connsiteX4" fmla="*/ 231454 w 464038"/>
              <a:gd name="connsiteY4" fmla="*/ 522255 h 606510"/>
              <a:gd name="connsiteX5" fmla="*/ 103999 w 464038"/>
              <a:gd name="connsiteY5" fmla="*/ 443759 h 606510"/>
              <a:gd name="connsiteX6" fmla="*/ 29674 w 464038"/>
              <a:gd name="connsiteY6" fmla="*/ 514504 h 606510"/>
              <a:gd name="connsiteX7" fmla="*/ 29674 w 464038"/>
              <a:gd name="connsiteY7" fmla="*/ 576782 h 606510"/>
              <a:gd name="connsiteX8" fmla="*/ 231642 w 464038"/>
              <a:gd name="connsiteY8" fmla="*/ 576782 h 606510"/>
              <a:gd name="connsiteX9" fmla="*/ 232019 w 464038"/>
              <a:gd name="connsiteY9" fmla="*/ 576782 h 606510"/>
              <a:gd name="connsiteX10" fmla="*/ 232396 w 464038"/>
              <a:gd name="connsiteY10" fmla="*/ 576782 h 606510"/>
              <a:gd name="connsiteX11" fmla="*/ 434270 w 464038"/>
              <a:gd name="connsiteY11" fmla="*/ 576782 h 606510"/>
              <a:gd name="connsiteX12" fmla="*/ 434270 w 464038"/>
              <a:gd name="connsiteY12" fmla="*/ 514504 h 606510"/>
              <a:gd name="connsiteX13" fmla="*/ 360039 w 464038"/>
              <a:gd name="connsiteY13" fmla="*/ 443759 h 606510"/>
              <a:gd name="connsiteX14" fmla="*/ 349866 w 464038"/>
              <a:gd name="connsiteY14" fmla="*/ 447804 h 606510"/>
              <a:gd name="connsiteX15" fmla="*/ 232773 w 464038"/>
              <a:gd name="connsiteY15" fmla="*/ 497100 h 606510"/>
              <a:gd name="connsiteX16" fmla="*/ 232584 w 464038"/>
              <a:gd name="connsiteY16" fmla="*/ 497100 h 606510"/>
              <a:gd name="connsiteX17" fmla="*/ 232396 w 464038"/>
              <a:gd name="connsiteY17" fmla="*/ 497100 h 606510"/>
              <a:gd name="connsiteX18" fmla="*/ 232019 w 464038"/>
              <a:gd name="connsiteY18" fmla="*/ 497100 h 606510"/>
              <a:gd name="connsiteX19" fmla="*/ 231642 w 464038"/>
              <a:gd name="connsiteY19" fmla="*/ 497100 h 606510"/>
              <a:gd name="connsiteX20" fmla="*/ 231454 w 464038"/>
              <a:gd name="connsiteY20" fmla="*/ 497100 h 606510"/>
              <a:gd name="connsiteX21" fmla="*/ 231171 w 464038"/>
              <a:gd name="connsiteY21" fmla="*/ 497100 h 606510"/>
              <a:gd name="connsiteX22" fmla="*/ 114173 w 464038"/>
              <a:gd name="connsiteY22" fmla="*/ 447804 h 606510"/>
              <a:gd name="connsiteX23" fmla="*/ 103999 w 464038"/>
              <a:gd name="connsiteY23" fmla="*/ 443759 h 606510"/>
              <a:gd name="connsiteX24" fmla="*/ 112100 w 464038"/>
              <a:gd name="connsiteY24" fmla="*/ 413090 h 606510"/>
              <a:gd name="connsiteX25" fmla="*/ 116999 w 464038"/>
              <a:gd name="connsiteY25" fmla="*/ 413184 h 606510"/>
              <a:gd name="connsiteX26" fmla="*/ 117187 w 464038"/>
              <a:gd name="connsiteY26" fmla="*/ 413184 h 606510"/>
              <a:gd name="connsiteX27" fmla="*/ 117564 w 464038"/>
              <a:gd name="connsiteY27" fmla="*/ 413184 h 606510"/>
              <a:gd name="connsiteX28" fmla="*/ 118129 w 464038"/>
              <a:gd name="connsiteY28" fmla="*/ 413184 h 606510"/>
              <a:gd name="connsiteX29" fmla="*/ 118223 w 464038"/>
              <a:gd name="connsiteY29" fmla="*/ 413184 h 606510"/>
              <a:gd name="connsiteX30" fmla="*/ 132731 w 464038"/>
              <a:gd name="connsiteY30" fmla="*/ 422309 h 606510"/>
              <a:gd name="connsiteX31" fmla="*/ 231454 w 464038"/>
              <a:gd name="connsiteY31" fmla="*/ 467372 h 606510"/>
              <a:gd name="connsiteX32" fmla="*/ 232019 w 464038"/>
              <a:gd name="connsiteY32" fmla="*/ 467372 h 606510"/>
              <a:gd name="connsiteX33" fmla="*/ 232584 w 464038"/>
              <a:gd name="connsiteY33" fmla="*/ 467372 h 606510"/>
              <a:gd name="connsiteX34" fmla="*/ 331308 w 464038"/>
              <a:gd name="connsiteY34" fmla="*/ 422309 h 606510"/>
              <a:gd name="connsiteX35" fmla="*/ 345815 w 464038"/>
              <a:gd name="connsiteY35" fmla="*/ 413184 h 606510"/>
              <a:gd name="connsiteX36" fmla="*/ 346380 w 464038"/>
              <a:gd name="connsiteY36" fmla="*/ 413184 h 606510"/>
              <a:gd name="connsiteX37" fmla="*/ 346757 w 464038"/>
              <a:gd name="connsiteY37" fmla="*/ 413184 h 606510"/>
              <a:gd name="connsiteX38" fmla="*/ 347040 w 464038"/>
              <a:gd name="connsiteY38" fmla="*/ 413184 h 606510"/>
              <a:gd name="connsiteX39" fmla="*/ 351938 w 464038"/>
              <a:gd name="connsiteY39" fmla="*/ 413090 h 606510"/>
              <a:gd name="connsiteX40" fmla="*/ 464038 w 464038"/>
              <a:gd name="connsiteY40" fmla="*/ 514504 h 606510"/>
              <a:gd name="connsiteX41" fmla="*/ 464038 w 464038"/>
              <a:gd name="connsiteY41" fmla="*/ 606510 h 606510"/>
              <a:gd name="connsiteX42" fmla="*/ 232773 w 464038"/>
              <a:gd name="connsiteY42" fmla="*/ 606510 h 606510"/>
              <a:gd name="connsiteX43" fmla="*/ 232019 w 464038"/>
              <a:gd name="connsiteY43" fmla="*/ 606510 h 606510"/>
              <a:gd name="connsiteX44" fmla="*/ 231171 w 464038"/>
              <a:gd name="connsiteY44" fmla="*/ 606510 h 606510"/>
              <a:gd name="connsiteX45" fmla="*/ 0 w 464038"/>
              <a:gd name="connsiteY45" fmla="*/ 606510 h 606510"/>
              <a:gd name="connsiteX46" fmla="*/ 0 w 464038"/>
              <a:gd name="connsiteY46" fmla="*/ 514504 h 606510"/>
              <a:gd name="connsiteX47" fmla="*/ 112100 w 464038"/>
              <a:gd name="connsiteY47" fmla="*/ 413090 h 606510"/>
              <a:gd name="connsiteX48" fmla="*/ 230383 w 464038"/>
              <a:gd name="connsiteY48" fmla="*/ 287342 h 606510"/>
              <a:gd name="connsiteX49" fmla="*/ 230477 w 464038"/>
              <a:gd name="connsiteY49" fmla="*/ 287342 h 606510"/>
              <a:gd name="connsiteX50" fmla="*/ 230571 w 464038"/>
              <a:gd name="connsiteY50" fmla="*/ 287342 h 606510"/>
              <a:gd name="connsiteX51" fmla="*/ 231419 w 464038"/>
              <a:gd name="connsiteY51" fmla="*/ 287342 h 606510"/>
              <a:gd name="connsiteX52" fmla="*/ 232267 w 464038"/>
              <a:gd name="connsiteY52" fmla="*/ 287342 h 606510"/>
              <a:gd name="connsiteX53" fmla="*/ 232361 w 464038"/>
              <a:gd name="connsiteY53" fmla="*/ 287342 h 606510"/>
              <a:gd name="connsiteX54" fmla="*/ 232455 w 464038"/>
              <a:gd name="connsiteY54" fmla="*/ 287342 h 606510"/>
              <a:gd name="connsiteX55" fmla="*/ 313471 w 464038"/>
              <a:gd name="connsiteY55" fmla="*/ 312290 h 606510"/>
              <a:gd name="connsiteX56" fmla="*/ 317050 w 464038"/>
              <a:gd name="connsiteY56" fmla="*/ 318974 h 606510"/>
              <a:gd name="connsiteX57" fmla="*/ 309043 w 464038"/>
              <a:gd name="connsiteY57" fmla="*/ 326976 h 606510"/>
              <a:gd name="connsiteX58" fmla="*/ 308855 w 464038"/>
              <a:gd name="connsiteY58" fmla="*/ 326976 h 606510"/>
              <a:gd name="connsiteX59" fmla="*/ 232361 w 464038"/>
              <a:gd name="connsiteY59" fmla="*/ 322175 h 606510"/>
              <a:gd name="connsiteX60" fmla="*/ 231419 w 464038"/>
              <a:gd name="connsiteY60" fmla="*/ 322175 h 606510"/>
              <a:gd name="connsiteX61" fmla="*/ 230477 w 464038"/>
              <a:gd name="connsiteY61" fmla="*/ 322175 h 606510"/>
              <a:gd name="connsiteX62" fmla="*/ 153984 w 464038"/>
              <a:gd name="connsiteY62" fmla="*/ 326976 h 606510"/>
              <a:gd name="connsiteX63" fmla="*/ 153796 w 464038"/>
              <a:gd name="connsiteY63" fmla="*/ 326976 h 606510"/>
              <a:gd name="connsiteX64" fmla="*/ 145788 w 464038"/>
              <a:gd name="connsiteY64" fmla="*/ 318974 h 606510"/>
              <a:gd name="connsiteX65" fmla="*/ 149368 w 464038"/>
              <a:gd name="connsiteY65" fmla="*/ 312290 h 606510"/>
              <a:gd name="connsiteX66" fmla="*/ 230383 w 464038"/>
              <a:gd name="connsiteY66" fmla="*/ 287342 h 606510"/>
              <a:gd name="connsiteX67" fmla="*/ 293148 w 464038"/>
              <a:gd name="connsiteY67" fmla="*/ 219442 h 606510"/>
              <a:gd name="connsiteX68" fmla="*/ 277800 w 464038"/>
              <a:gd name="connsiteY68" fmla="*/ 234690 h 606510"/>
              <a:gd name="connsiteX69" fmla="*/ 293148 w 464038"/>
              <a:gd name="connsiteY69" fmla="*/ 250033 h 606510"/>
              <a:gd name="connsiteX70" fmla="*/ 308496 w 464038"/>
              <a:gd name="connsiteY70" fmla="*/ 234690 h 606510"/>
              <a:gd name="connsiteX71" fmla="*/ 293148 w 464038"/>
              <a:gd name="connsiteY71" fmla="*/ 219442 h 606510"/>
              <a:gd name="connsiteX72" fmla="*/ 169743 w 464038"/>
              <a:gd name="connsiteY72" fmla="*/ 219442 h 606510"/>
              <a:gd name="connsiteX73" fmla="*/ 154383 w 464038"/>
              <a:gd name="connsiteY73" fmla="*/ 234690 h 606510"/>
              <a:gd name="connsiteX74" fmla="*/ 169743 w 464038"/>
              <a:gd name="connsiteY74" fmla="*/ 250033 h 606510"/>
              <a:gd name="connsiteX75" fmla="*/ 185009 w 464038"/>
              <a:gd name="connsiteY75" fmla="*/ 234690 h 606510"/>
              <a:gd name="connsiteX76" fmla="*/ 169743 w 464038"/>
              <a:gd name="connsiteY76" fmla="*/ 219442 h 606510"/>
              <a:gd name="connsiteX77" fmla="*/ 299268 w 464038"/>
              <a:gd name="connsiteY77" fmla="*/ 201182 h 606510"/>
              <a:gd name="connsiteX78" fmla="*/ 329117 w 464038"/>
              <a:gd name="connsiteY78" fmla="*/ 231019 h 606510"/>
              <a:gd name="connsiteX79" fmla="*/ 299268 w 464038"/>
              <a:gd name="connsiteY79" fmla="*/ 260951 h 606510"/>
              <a:gd name="connsiteX80" fmla="*/ 269419 w 464038"/>
              <a:gd name="connsiteY80" fmla="*/ 231019 h 606510"/>
              <a:gd name="connsiteX81" fmla="*/ 299268 w 464038"/>
              <a:gd name="connsiteY81" fmla="*/ 201182 h 606510"/>
              <a:gd name="connsiteX82" fmla="*/ 163618 w 464038"/>
              <a:gd name="connsiteY82" fmla="*/ 201182 h 606510"/>
              <a:gd name="connsiteX83" fmla="*/ 193490 w 464038"/>
              <a:gd name="connsiteY83" fmla="*/ 231019 h 606510"/>
              <a:gd name="connsiteX84" fmla="*/ 163618 w 464038"/>
              <a:gd name="connsiteY84" fmla="*/ 260951 h 606510"/>
              <a:gd name="connsiteX85" fmla="*/ 133651 w 464038"/>
              <a:gd name="connsiteY85" fmla="*/ 231019 h 606510"/>
              <a:gd name="connsiteX86" fmla="*/ 163618 w 464038"/>
              <a:gd name="connsiteY86" fmla="*/ 201182 h 606510"/>
              <a:gd name="connsiteX87" fmla="*/ 168377 w 464038"/>
              <a:gd name="connsiteY87" fmla="*/ 109792 h 606510"/>
              <a:gd name="connsiteX88" fmla="*/ 157804 w 464038"/>
              <a:gd name="connsiteY88" fmla="*/ 114296 h 606510"/>
              <a:gd name="connsiteX89" fmla="*/ 59179 w 464038"/>
              <a:gd name="connsiteY89" fmla="*/ 179675 h 606510"/>
              <a:gd name="connsiteX90" fmla="*/ 52491 w 464038"/>
              <a:gd name="connsiteY90" fmla="*/ 181463 h 606510"/>
              <a:gd name="connsiteX91" fmla="*/ 27246 w 464038"/>
              <a:gd name="connsiteY91" fmla="*/ 226711 h 606510"/>
              <a:gd name="connsiteX92" fmla="*/ 58049 w 464038"/>
              <a:gd name="connsiteY92" fmla="*/ 267067 h 606510"/>
              <a:gd name="connsiteX93" fmla="*/ 59933 w 464038"/>
              <a:gd name="connsiteY93" fmla="*/ 266973 h 606510"/>
              <a:gd name="connsiteX94" fmla="*/ 69447 w 464038"/>
              <a:gd name="connsiteY94" fmla="*/ 266315 h 606510"/>
              <a:gd name="connsiteX95" fmla="*/ 73591 w 464038"/>
              <a:gd name="connsiteY95" fmla="*/ 274123 h 606510"/>
              <a:gd name="connsiteX96" fmla="*/ 232691 w 464038"/>
              <a:gd name="connsiteY96" fmla="*/ 379106 h 606510"/>
              <a:gd name="connsiteX97" fmla="*/ 391790 w 464038"/>
              <a:gd name="connsiteY97" fmla="*/ 274123 h 606510"/>
              <a:gd name="connsiteX98" fmla="*/ 395935 w 464038"/>
              <a:gd name="connsiteY98" fmla="*/ 266127 h 606510"/>
              <a:gd name="connsiteX99" fmla="*/ 404884 w 464038"/>
              <a:gd name="connsiteY99" fmla="*/ 266879 h 606510"/>
              <a:gd name="connsiteX100" fmla="*/ 407804 w 464038"/>
              <a:gd name="connsiteY100" fmla="*/ 267067 h 606510"/>
              <a:gd name="connsiteX101" fmla="*/ 435592 w 464038"/>
              <a:gd name="connsiteY101" fmla="*/ 226711 h 606510"/>
              <a:gd name="connsiteX102" fmla="*/ 412985 w 464038"/>
              <a:gd name="connsiteY102" fmla="*/ 181275 h 606510"/>
              <a:gd name="connsiteX103" fmla="*/ 411007 w 464038"/>
              <a:gd name="connsiteY103" fmla="*/ 180804 h 606510"/>
              <a:gd name="connsiteX104" fmla="*/ 178810 w 464038"/>
              <a:gd name="connsiteY104" fmla="*/ 114390 h 606510"/>
              <a:gd name="connsiteX105" fmla="*/ 168377 w 464038"/>
              <a:gd name="connsiteY105" fmla="*/ 109792 h 606510"/>
              <a:gd name="connsiteX106" fmla="*/ 229677 w 464038"/>
              <a:gd name="connsiteY106" fmla="*/ 0 h 606510"/>
              <a:gd name="connsiteX107" fmla="*/ 358821 w 464038"/>
              <a:gd name="connsiteY107" fmla="*/ 50046 h 606510"/>
              <a:gd name="connsiteX108" fmla="*/ 427491 w 464038"/>
              <a:gd name="connsiteY108" fmla="*/ 158039 h 606510"/>
              <a:gd name="connsiteX109" fmla="*/ 462344 w 464038"/>
              <a:gd name="connsiteY109" fmla="*/ 226711 h 606510"/>
              <a:gd name="connsiteX110" fmla="*/ 411572 w 464038"/>
              <a:gd name="connsiteY110" fmla="*/ 293689 h 606510"/>
              <a:gd name="connsiteX111" fmla="*/ 341960 w 464038"/>
              <a:gd name="connsiteY111" fmla="*/ 369605 h 606510"/>
              <a:gd name="connsiteX112" fmla="*/ 232691 w 464038"/>
              <a:gd name="connsiteY112" fmla="*/ 405822 h 606510"/>
              <a:gd name="connsiteX113" fmla="*/ 123422 w 464038"/>
              <a:gd name="connsiteY113" fmla="*/ 369605 h 606510"/>
              <a:gd name="connsiteX114" fmla="*/ 53716 w 464038"/>
              <a:gd name="connsiteY114" fmla="*/ 293689 h 606510"/>
              <a:gd name="connsiteX115" fmla="*/ 14530 w 464038"/>
              <a:gd name="connsiteY115" fmla="*/ 274217 h 606510"/>
              <a:gd name="connsiteX116" fmla="*/ 494 w 464038"/>
              <a:gd name="connsiteY116" fmla="*/ 226711 h 606510"/>
              <a:gd name="connsiteX117" fmla="*/ 37796 w 464038"/>
              <a:gd name="connsiteY117" fmla="*/ 158321 h 606510"/>
              <a:gd name="connsiteX118" fmla="*/ 103264 w 464038"/>
              <a:gd name="connsiteY118" fmla="*/ 50328 h 606510"/>
              <a:gd name="connsiteX119" fmla="*/ 229677 w 464038"/>
              <a:gd name="connsiteY119"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64038" h="606510">
                <a:moveTo>
                  <a:pt x="231454" y="522255"/>
                </a:moveTo>
                <a:cubicBezTo>
                  <a:pt x="241041" y="522255"/>
                  <a:pt x="248813" y="529996"/>
                  <a:pt x="248813" y="539544"/>
                </a:cubicBezTo>
                <a:cubicBezTo>
                  <a:pt x="248813" y="549092"/>
                  <a:pt x="241041" y="556833"/>
                  <a:pt x="231454" y="556833"/>
                </a:cubicBezTo>
                <a:cubicBezTo>
                  <a:pt x="221867" y="556833"/>
                  <a:pt x="214095" y="549092"/>
                  <a:pt x="214095" y="539544"/>
                </a:cubicBezTo>
                <a:cubicBezTo>
                  <a:pt x="214095" y="529996"/>
                  <a:pt x="221867" y="522255"/>
                  <a:pt x="231454" y="522255"/>
                </a:cubicBezTo>
                <a:close/>
                <a:moveTo>
                  <a:pt x="103999" y="443759"/>
                </a:moveTo>
                <a:cubicBezTo>
                  <a:pt x="69239" y="448180"/>
                  <a:pt x="29674" y="479602"/>
                  <a:pt x="29674" y="514504"/>
                </a:cubicBezTo>
                <a:lnTo>
                  <a:pt x="29674" y="576782"/>
                </a:lnTo>
                <a:lnTo>
                  <a:pt x="231642" y="576782"/>
                </a:lnTo>
                <a:lnTo>
                  <a:pt x="232019" y="576782"/>
                </a:lnTo>
                <a:lnTo>
                  <a:pt x="232396" y="576782"/>
                </a:lnTo>
                <a:lnTo>
                  <a:pt x="434270" y="576782"/>
                </a:lnTo>
                <a:lnTo>
                  <a:pt x="434270" y="514504"/>
                </a:lnTo>
                <a:cubicBezTo>
                  <a:pt x="434270" y="479602"/>
                  <a:pt x="394706" y="448180"/>
                  <a:pt x="360039" y="443759"/>
                </a:cubicBezTo>
                <a:cubicBezTo>
                  <a:pt x="355518" y="443006"/>
                  <a:pt x="352409" y="444605"/>
                  <a:pt x="349866" y="447804"/>
                </a:cubicBezTo>
                <a:cubicBezTo>
                  <a:pt x="325279" y="479602"/>
                  <a:pt x="285526" y="496818"/>
                  <a:pt x="232773" y="497100"/>
                </a:cubicBezTo>
                <a:cubicBezTo>
                  <a:pt x="232773" y="497100"/>
                  <a:pt x="232679" y="497100"/>
                  <a:pt x="232584" y="497100"/>
                </a:cubicBezTo>
                <a:cubicBezTo>
                  <a:pt x="232490" y="497100"/>
                  <a:pt x="232396" y="497100"/>
                  <a:pt x="232396" y="497100"/>
                </a:cubicBezTo>
                <a:cubicBezTo>
                  <a:pt x="232208" y="497100"/>
                  <a:pt x="232113" y="497100"/>
                  <a:pt x="232019" y="497100"/>
                </a:cubicBezTo>
                <a:cubicBezTo>
                  <a:pt x="231925" y="497100"/>
                  <a:pt x="231737" y="497100"/>
                  <a:pt x="231642" y="497100"/>
                </a:cubicBezTo>
                <a:cubicBezTo>
                  <a:pt x="231548" y="497100"/>
                  <a:pt x="231548" y="497100"/>
                  <a:pt x="231454" y="497100"/>
                </a:cubicBezTo>
                <a:cubicBezTo>
                  <a:pt x="231360" y="497100"/>
                  <a:pt x="231266" y="497100"/>
                  <a:pt x="231171" y="497100"/>
                </a:cubicBezTo>
                <a:cubicBezTo>
                  <a:pt x="178513" y="496818"/>
                  <a:pt x="138665" y="479602"/>
                  <a:pt x="114173" y="447804"/>
                </a:cubicBezTo>
                <a:cubicBezTo>
                  <a:pt x="111629" y="444605"/>
                  <a:pt x="108521" y="443006"/>
                  <a:pt x="103999" y="443759"/>
                </a:cubicBezTo>
                <a:close/>
                <a:moveTo>
                  <a:pt x="112100" y="413090"/>
                </a:moveTo>
                <a:lnTo>
                  <a:pt x="116999" y="413184"/>
                </a:lnTo>
                <a:cubicBezTo>
                  <a:pt x="117093" y="413184"/>
                  <a:pt x="117093" y="413184"/>
                  <a:pt x="117187" y="413184"/>
                </a:cubicBezTo>
                <a:cubicBezTo>
                  <a:pt x="117376" y="413184"/>
                  <a:pt x="117470" y="413184"/>
                  <a:pt x="117564" y="413184"/>
                </a:cubicBezTo>
                <a:lnTo>
                  <a:pt x="118129" y="413184"/>
                </a:lnTo>
                <a:lnTo>
                  <a:pt x="118223" y="413184"/>
                </a:lnTo>
                <a:cubicBezTo>
                  <a:pt x="124441" y="413560"/>
                  <a:pt x="129810" y="417135"/>
                  <a:pt x="132731" y="422309"/>
                </a:cubicBezTo>
                <a:cubicBezTo>
                  <a:pt x="150252" y="452884"/>
                  <a:pt x="183034" y="467184"/>
                  <a:pt x="231454" y="467372"/>
                </a:cubicBezTo>
                <a:cubicBezTo>
                  <a:pt x="231642" y="467372"/>
                  <a:pt x="231831" y="467372"/>
                  <a:pt x="232019" y="467372"/>
                </a:cubicBezTo>
                <a:cubicBezTo>
                  <a:pt x="232208" y="467372"/>
                  <a:pt x="232396" y="467372"/>
                  <a:pt x="232584" y="467372"/>
                </a:cubicBezTo>
                <a:cubicBezTo>
                  <a:pt x="281004" y="467184"/>
                  <a:pt x="313786" y="452884"/>
                  <a:pt x="331308" y="422309"/>
                </a:cubicBezTo>
                <a:cubicBezTo>
                  <a:pt x="334228" y="417135"/>
                  <a:pt x="339598" y="413560"/>
                  <a:pt x="345815" y="413184"/>
                </a:cubicBezTo>
                <a:lnTo>
                  <a:pt x="346380" y="413184"/>
                </a:lnTo>
                <a:cubicBezTo>
                  <a:pt x="346569" y="413184"/>
                  <a:pt x="346663" y="413184"/>
                  <a:pt x="346757" y="413184"/>
                </a:cubicBezTo>
                <a:cubicBezTo>
                  <a:pt x="346851" y="413184"/>
                  <a:pt x="346945" y="413184"/>
                  <a:pt x="347040" y="413184"/>
                </a:cubicBezTo>
                <a:lnTo>
                  <a:pt x="351938" y="413090"/>
                </a:lnTo>
                <a:cubicBezTo>
                  <a:pt x="402713" y="413090"/>
                  <a:pt x="464038" y="458623"/>
                  <a:pt x="464038" y="514504"/>
                </a:cubicBezTo>
                <a:lnTo>
                  <a:pt x="464038" y="606510"/>
                </a:lnTo>
                <a:lnTo>
                  <a:pt x="232773" y="606510"/>
                </a:lnTo>
                <a:lnTo>
                  <a:pt x="232019" y="606510"/>
                </a:lnTo>
                <a:lnTo>
                  <a:pt x="231171" y="606510"/>
                </a:lnTo>
                <a:lnTo>
                  <a:pt x="0" y="606510"/>
                </a:lnTo>
                <a:lnTo>
                  <a:pt x="0" y="514504"/>
                </a:lnTo>
                <a:cubicBezTo>
                  <a:pt x="0" y="458623"/>
                  <a:pt x="61326" y="413090"/>
                  <a:pt x="112100" y="413090"/>
                </a:cubicBezTo>
                <a:close/>
                <a:moveTo>
                  <a:pt x="230383" y="287342"/>
                </a:moveTo>
                <a:cubicBezTo>
                  <a:pt x="230383" y="287342"/>
                  <a:pt x="230383" y="287342"/>
                  <a:pt x="230477" y="287342"/>
                </a:cubicBezTo>
                <a:cubicBezTo>
                  <a:pt x="230477" y="287342"/>
                  <a:pt x="230571" y="287342"/>
                  <a:pt x="230571" y="287342"/>
                </a:cubicBezTo>
                <a:cubicBezTo>
                  <a:pt x="230854" y="287342"/>
                  <a:pt x="231137" y="287342"/>
                  <a:pt x="231419" y="287342"/>
                </a:cubicBezTo>
                <a:cubicBezTo>
                  <a:pt x="231702" y="287342"/>
                  <a:pt x="231984" y="287342"/>
                  <a:pt x="232267" y="287342"/>
                </a:cubicBezTo>
                <a:cubicBezTo>
                  <a:pt x="232267" y="287342"/>
                  <a:pt x="232267" y="287342"/>
                  <a:pt x="232361" y="287342"/>
                </a:cubicBezTo>
                <a:cubicBezTo>
                  <a:pt x="232361" y="287342"/>
                  <a:pt x="232455" y="287342"/>
                  <a:pt x="232455" y="287342"/>
                </a:cubicBezTo>
                <a:cubicBezTo>
                  <a:pt x="272398" y="287624"/>
                  <a:pt x="305086" y="305700"/>
                  <a:pt x="313471" y="312290"/>
                </a:cubicBezTo>
                <a:cubicBezTo>
                  <a:pt x="315637" y="313702"/>
                  <a:pt x="317050" y="316150"/>
                  <a:pt x="317050" y="318974"/>
                </a:cubicBezTo>
                <a:cubicBezTo>
                  <a:pt x="317050" y="323399"/>
                  <a:pt x="313471" y="326976"/>
                  <a:pt x="309043" y="326976"/>
                </a:cubicBezTo>
                <a:cubicBezTo>
                  <a:pt x="308949" y="326976"/>
                  <a:pt x="308855" y="326976"/>
                  <a:pt x="308855" y="326976"/>
                </a:cubicBezTo>
                <a:cubicBezTo>
                  <a:pt x="302260" y="327353"/>
                  <a:pt x="259680" y="322175"/>
                  <a:pt x="232361" y="322175"/>
                </a:cubicBezTo>
                <a:cubicBezTo>
                  <a:pt x="231984" y="322175"/>
                  <a:pt x="231702" y="322175"/>
                  <a:pt x="231419" y="322175"/>
                </a:cubicBezTo>
                <a:cubicBezTo>
                  <a:pt x="231042" y="322175"/>
                  <a:pt x="230760" y="322175"/>
                  <a:pt x="230477" y="322175"/>
                </a:cubicBezTo>
                <a:cubicBezTo>
                  <a:pt x="203158" y="322175"/>
                  <a:pt x="160578" y="327353"/>
                  <a:pt x="153984" y="326976"/>
                </a:cubicBezTo>
                <a:cubicBezTo>
                  <a:pt x="153890" y="326976"/>
                  <a:pt x="153890" y="326976"/>
                  <a:pt x="153796" y="326976"/>
                </a:cubicBezTo>
                <a:cubicBezTo>
                  <a:pt x="149368" y="326976"/>
                  <a:pt x="145788" y="323399"/>
                  <a:pt x="145788" y="318974"/>
                </a:cubicBezTo>
                <a:cubicBezTo>
                  <a:pt x="145788" y="316150"/>
                  <a:pt x="147201" y="313702"/>
                  <a:pt x="149368" y="312290"/>
                </a:cubicBezTo>
                <a:cubicBezTo>
                  <a:pt x="157658" y="305700"/>
                  <a:pt x="190441" y="287624"/>
                  <a:pt x="230383" y="287342"/>
                </a:cubicBezTo>
                <a:close/>
                <a:moveTo>
                  <a:pt x="293148" y="219442"/>
                </a:moveTo>
                <a:cubicBezTo>
                  <a:pt x="284673" y="219442"/>
                  <a:pt x="277800" y="226313"/>
                  <a:pt x="277800" y="234690"/>
                </a:cubicBezTo>
                <a:cubicBezTo>
                  <a:pt x="277800" y="243161"/>
                  <a:pt x="284673" y="250033"/>
                  <a:pt x="293148" y="250033"/>
                </a:cubicBezTo>
                <a:cubicBezTo>
                  <a:pt x="301622" y="250033"/>
                  <a:pt x="308402" y="243161"/>
                  <a:pt x="308496" y="234690"/>
                </a:cubicBezTo>
                <a:cubicBezTo>
                  <a:pt x="308496" y="226313"/>
                  <a:pt x="301622" y="219442"/>
                  <a:pt x="293148" y="219442"/>
                </a:cubicBezTo>
                <a:close/>
                <a:moveTo>
                  <a:pt x="169743" y="219442"/>
                </a:moveTo>
                <a:cubicBezTo>
                  <a:pt x="161262" y="219442"/>
                  <a:pt x="154383" y="226313"/>
                  <a:pt x="154383" y="234690"/>
                </a:cubicBezTo>
                <a:cubicBezTo>
                  <a:pt x="154383" y="243161"/>
                  <a:pt x="161262" y="250033"/>
                  <a:pt x="169743" y="250033"/>
                </a:cubicBezTo>
                <a:cubicBezTo>
                  <a:pt x="178224" y="250033"/>
                  <a:pt x="185009" y="243161"/>
                  <a:pt x="185009" y="234690"/>
                </a:cubicBezTo>
                <a:cubicBezTo>
                  <a:pt x="185009" y="226313"/>
                  <a:pt x="178224" y="219442"/>
                  <a:pt x="169743" y="219442"/>
                </a:cubicBezTo>
                <a:close/>
                <a:moveTo>
                  <a:pt x="299268" y="201182"/>
                </a:moveTo>
                <a:cubicBezTo>
                  <a:pt x="315746" y="201182"/>
                  <a:pt x="329117" y="214548"/>
                  <a:pt x="329117" y="231019"/>
                </a:cubicBezTo>
                <a:cubicBezTo>
                  <a:pt x="329117" y="247491"/>
                  <a:pt x="315746" y="260951"/>
                  <a:pt x="299268" y="260951"/>
                </a:cubicBezTo>
                <a:cubicBezTo>
                  <a:pt x="282696" y="260951"/>
                  <a:pt x="269419" y="247491"/>
                  <a:pt x="269419" y="231019"/>
                </a:cubicBezTo>
                <a:cubicBezTo>
                  <a:pt x="269419" y="214548"/>
                  <a:pt x="282790" y="201182"/>
                  <a:pt x="299268" y="201182"/>
                </a:cubicBezTo>
                <a:close/>
                <a:moveTo>
                  <a:pt x="163618" y="201182"/>
                </a:moveTo>
                <a:cubicBezTo>
                  <a:pt x="180109" y="201182"/>
                  <a:pt x="193490" y="214548"/>
                  <a:pt x="193490" y="231019"/>
                </a:cubicBezTo>
                <a:cubicBezTo>
                  <a:pt x="193490" y="247585"/>
                  <a:pt x="180109" y="260951"/>
                  <a:pt x="163618" y="260951"/>
                </a:cubicBezTo>
                <a:cubicBezTo>
                  <a:pt x="147033" y="260951"/>
                  <a:pt x="133651" y="247491"/>
                  <a:pt x="133651" y="231019"/>
                </a:cubicBezTo>
                <a:cubicBezTo>
                  <a:pt x="133651" y="214548"/>
                  <a:pt x="147033" y="201182"/>
                  <a:pt x="163618" y="201182"/>
                </a:cubicBezTo>
                <a:close/>
                <a:moveTo>
                  <a:pt x="168377" y="109792"/>
                </a:moveTo>
                <a:cubicBezTo>
                  <a:pt x="164704" y="109522"/>
                  <a:pt x="161007" y="110769"/>
                  <a:pt x="157804" y="114296"/>
                </a:cubicBezTo>
                <a:cubicBezTo>
                  <a:pt x="115415" y="160767"/>
                  <a:pt x="62665" y="179299"/>
                  <a:pt x="59179" y="179675"/>
                </a:cubicBezTo>
                <a:lnTo>
                  <a:pt x="52491" y="181463"/>
                </a:lnTo>
                <a:cubicBezTo>
                  <a:pt x="29036" y="187483"/>
                  <a:pt x="27246" y="217586"/>
                  <a:pt x="27246" y="226711"/>
                </a:cubicBezTo>
                <a:cubicBezTo>
                  <a:pt x="27246" y="253521"/>
                  <a:pt x="37608" y="267067"/>
                  <a:pt x="58049" y="267067"/>
                </a:cubicBezTo>
                <a:cubicBezTo>
                  <a:pt x="58520" y="267067"/>
                  <a:pt x="59273" y="267067"/>
                  <a:pt x="59933" y="266973"/>
                </a:cubicBezTo>
                <a:lnTo>
                  <a:pt x="69447" y="266315"/>
                </a:lnTo>
                <a:lnTo>
                  <a:pt x="73591" y="274123"/>
                </a:lnTo>
                <a:cubicBezTo>
                  <a:pt x="99684" y="324733"/>
                  <a:pt x="160536" y="379106"/>
                  <a:pt x="232691" y="379106"/>
                </a:cubicBezTo>
                <a:cubicBezTo>
                  <a:pt x="304752" y="379106"/>
                  <a:pt x="365698" y="324733"/>
                  <a:pt x="391790" y="274123"/>
                </a:cubicBezTo>
                <a:lnTo>
                  <a:pt x="395935" y="266127"/>
                </a:lnTo>
                <a:lnTo>
                  <a:pt x="404884" y="266879"/>
                </a:lnTo>
                <a:cubicBezTo>
                  <a:pt x="406014" y="266973"/>
                  <a:pt x="406956" y="267067"/>
                  <a:pt x="407804" y="267067"/>
                </a:cubicBezTo>
                <a:cubicBezTo>
                  <a:pt x="416847" y="267067"/>
                  <a:pt x="435592" y="267067"/>
                  <a:pt x="435592" y="226711"/>
                </a:cubicBezTo>
                <a:cubicBezTo>
                  <a:pt x="435592" y="208555"/>
                  <a:pt x="431730" y="185884"/>
                  <a:pt x="412985" y="181275"/>
                </a:cubicBezTo>
                <a:lnTo>
                  <a:pt x="411007" y="180804"/>
                </a:lnTo>
                <a:cubicBezTo>
                  <a:pt x="403282" y="181745"/>
                  <a:pt x="278188" y="195668"/>
                  <a:pt x="178810" y="114390"/>
                </a:cubicBezTo>
                <a:cubicBezTo>
                  <a:pt x="175701" y="111850"/>
                  <a:pt x="172051" y="110063"/>
                  <a:pt x="168377" y="109792"/>
                </a:cubicBezTo>
                <a:close/>
                <a:moveTo>
                  <a:pt x="229677" y="0"/>
                </a:moveTo>
                <a:cubicBezTo>
                  <a:pt x="275457" y="0"/>
                  <a:pt x="321331" y="17779"/>
                  <a:pt x="358821" y="50046"/>
                </a:cubicBezTo>
                <a:cubicBezTo>
                  <a:pt x="392638" y="79208"/>
                  <a:pt x="416753" y="117306"/>
                  <a:pt x="427491" y="158039"/>
                </a:cubicBezTo>
                <a:cubicBezTo>
                  <a:pt x="450099" y="167446"/>
                  <a:pt x="462344" y="191528"/>
                  <a:pt x="462344" y="226711"/>
                </a:cubicBezTo>
                <a:cubicBezTo>
                  <a:pt x="462344" y="281554"/>
                  <a:pt x="432201" y="292561"/>
                  <a:pt x="411572" y="293689"/>
                </a:cubicBezTo>
                <a:cubicBezTo>
                  <a:pt x="394899" y="323134"/>
                  <a:pt x="370408" y="349850"/>
                  <a:pt x="341960" y="369605"/>
                </a:cubicBezTo>
                <a:cubicBezTo>
                  <a:pt x="307860" y="393311"/>
                  <a:pt x="269993" y="405822"/>
                  <a:pt x="232691" y="405822"/>
                </a:cubicBezTo>
                <a:cubicBezTo>
                  <a:pt x="195295" y="405822"/>
                  <a:pt x="157521" y="393311"/>
                  <a:pt x="123422" y="369605"/>
                </a:cubicBezTo>
                <a:cubicBezTo>
                  <a:pt x="94974" y="349850"/>
                  <a:pt x="70483" y="323134"/>
                  <a:pt x="53716" y="293689"/>
                </a:cubicBezTo>
                <a:cubicBezTo>
                  <a:pt x="37325" y="292655"/>
                  <a:pt x="23855" y="285976"/>
                  <a:pt x="14530" y="274217"/>
                </a:cubicBezTo>
                <a:cubicBezTo>
                  <a:pt x="5204" y="262458"/>
                  <a:pt x="494" y="246466"/>
                  <a:pt x="494" y="226711"/>
                </a:cubicBezTo>
                <a:cubicBezTo>
                  <a:pt x="494" y="193692"/>
                  <a:pt x="14624" y="168293"/>
                  <a:pt x="37796" y="158321"/>
                </a:cubicBezTo>
                <a:cubicBezTo>
                  <a:pt x="48347" y="117212"/>
                  <a:pt x="71425" y="79114"/>
                  <a:pt x="103264" y="50328"/>
                </a:cubicBezTo>
                <a:cubicBezTo>
                  <a:pt x="139247" y="17873"/>
                  <a:pt x="184085" y="0"/>
                  <a:pt x="229677" y="0"/>
                </a:cubicBezTo>
                <a:close/>
              </a:path>
            </a:pathLst>
          </a:custGeom>
          <a:solidFill>
            <a:schemeClr val="tx1"/>
          </a:solidFill>
          <a:ln>
            <a:noFill/>
          </a:ln>
        </p:spPr>
        <p:txBody>
          <a:bodyPr wrap="square">
            <a:noAutofit/>
          </a:bodyPr>
          <a:lstStyle/>
          <a:p>
            <a:pPr fontAlgn="ctr"/>
            <a:endParaRPr lang="zh-CN" altLang="en-US">
              <a:latin typeface="Huawei Sans" panose="020C0503030203020204" pitchFamily="34" charset="0"/>
            </a:endParaRPr>
          </a:p>
        </p:txBody>
      </p:sp>
      <p:sp>
        <p:nvSpPr>
          <p:cNvPr id="2" name="圆角矩形 1"/>
          <p:cNvSpPr/>
          <p:nvPr/>
        </p:nvSpPr>
        <p:spPr>
          <a:xfrm>
            <a:off x="3503712" y="3825044"/>
            <a:ext cx="3024336" cy="1836204"/>
          </a:xfrm>
          <a:prstGeom prst="roundRect">
            <a:avLst>
              <a:gd name="adj" fmla="val 9241"/>
            </a:avLst>
          </a:prstGeom>
          <a:solidFill>
            <a:schemeClr val="bg1"/>
          </a:solidFill>
          <a:ln w="19050" cap="flat" cmpd="sng" algn="ctr">
            <a:solidFill>
              <a:srgbClr val="99DFF9"/>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文本框 10"/>
          <p:cNvSpPr txBox="1"/>
          <p:nvPr/>
        </p:nvSpPr>
        <p:spPr bwMode="auto">
          <a:xfrm>
            <a:off x="3575720" y="4034036"/>
            <a:ext cx="3204356" cy="116587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sz="1400" dirty="0">
                <a:solidFill>
                  <a:srgbClr val="000000"/>
                </a:solidFill>
                <a:latin typeface="Huawei Sans" panose="020C0503030203020204" pitchFamily="34" charset="0"/>
              </a:rPr>
              <a:t>Name: NIC</a:t>
            </a:r>
            <a:endPar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fontAlgn="ctr">
              <a:lnSpc>
                <a:spcPct val="125000"/>
              </a:lnSpc>
            </a:pPr>
            <a:endPar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fontAlgn="ctr">
              <a:lnSpc>
                <a:spcPct val="125000"/>
              </a:lnSpc>
            </a:pPr>
            <a:r>
              <a:rPr sz="1400" dirty="0">
                <a:solidFill>
                  <a:srgbClr val="000000"/>
                </a:solidFill>
                <a:latin typeface="Huawei Sans" panose="020C0503030203020204" pitchFamily="34" charset="0"/>
              </a:rPr>
              <a:t>MAC address/Ethernet address/Physical address:</a:t>
            </a:r>
          </a:p>
        </p:txBody>
      </p:sp>
      <p:sp>
        <p:nvSpPr>
          <p:cNvPr id="5" name="圆角矩形 4"/>
          <p:cNvSpPr/>
          <p:nvPr/>
        </p:nvSpPr>
        <p:spPr>
          <a:xfrm>
            <a:off x="3683732"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圆角矩形 12"/>
          <p:cNvSpPr/>
          <p:nvPr/>
        </p:nvSpPr>
        <p:spPr>
          <a:xfrm>
            <a:off x="4072575"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圆角矩形 13"/>
          <p:cNvSpPr/>
          <p:nvPr/>
        </p:nvSpPr>
        <p:spPr>
          <a:xfrm>
            <a:off x="4461418"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圆角矩形 14"/>
          <p:cNvSpPr/>
          <p:nvPr/>
        </p:nvSpPr>
        <p:spPr>
          <a:xfrm>
            <a:off x="4850261"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圆角矩形 15"/>
          <p:cNvSpPr/>
          <p:nvPr/>
        </p:nvSpPr>
        <p:spPr>
          <a:xfrm>
            <a:off x="5239104"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圆角矩形 16"/>
          <p:cNvSpPr/>
          <p:nvPr/>
        </p:nvSpPr>
        <p:spPr>
          <a:xfrm>
            <a:off x="5627948" y="5193196"/>
            <a:ext cx="360000" cy="252028"/>
          </a:xfrm>
          <a:prstGeom prst="roundRect">
            <a:avLst/>
          </a:prstGeom>
          <a:pattFill prst="dkDnDiag">
            <a:fgClr>
              <a:srgbClr val="00B0F0"/>
            </a:fgClr>
            <a:bgClr>
              <a:schemeClr val="bg1"/>
            </a:bgClr>
          </a:pattFill>
          <a:ln w="9525" cap="flat" cmpd="sng" algn="ctr">
            <a:solidFill>
              <a:srgbClr val="3FCDFF"/>
            </a:solidFill>
            <a:prstDash val="solid"/>
          </a:ln>
          <a:effectLst/>
        </p:spPr>
        <p:txBody>
          <a:bodyPr wrap="square" rtlCol="0" anchor="ctr">
            <a:noAutofit/>
          </a:bodyPr>
          <a:lstStyle/>
          <a:p>
            <a:pPr algn="ctr" defTabSz="914400" fontAlgn="ctr">
              <a:spcBef>
                <a:spcPct val="0"/>
              </a:spcBef>
              <a:spcAft>
                <a:spcPct val="0"/>
              </a:spcAft>
            </a:pPr>
            <a:endParaRPr lang="zh-CN" altLang="en-US" sz="1000" kern="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2" name="图片 11"/>
          <p:cNvPicPr>
            <a:picLocks noChangeAspect="1"/>
          </p:cNvPicPr>
          <p:nvPr/>
        </p:nvPicPr>
        <p:blipFill>
          <a:blip r:embed="rId3" cstate="print"/>
          <a:stretch>
            <a:fillRect/>
          </a:stretch>
        </p:blipFill>
        <p:spPr>
          <a:xfrm>
            <a:off x="5375880" y="4034036"/>
            <a:ext cx="612068" cy="561062"/>
          </a:xfrm>
          <a:prstGeom prst="rect">
            <a:avLst/>
          </a:prstGeom>
        </p:spPr>
      </p:pic>
      <p:sp>
        <p:nvSpPr>
          <p:cNvPr id="22" name="文本框 21"/>
          <p:cNvSpPr txBox="1"/>
          <p:nvPr/>
        </p:nvSpPr>
        <p:spPr bwMode="auto">
          <a:xfrm>
            <a:off x="3026137" y="2917873"/>
            <a:ext cx="2827359"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lnSpc>
                <a:spcPct val="125000"/>
              </a:lnSpc>
            </a:pPr>
            <a:r>
              <a:rPr sz="1600" dirty="0">
                <a:solidFill>
                  <a:srgbClr val="000000"/>
                </a:solidFill>
                <a:latin typeface="Huawei Sans" panose="020C0503030203020204" pitchFamily="34" charset="0"/>
              </a:rPr>
              <a:t>What is a MAC address?</a:t>
            </a:r>
          </a:p>
        </p:txBody>
      </p:sp>
      <p:grpSp>
        <p:nvGrpSpPr>
          <p:cNvPr id="24" name="组合 23"/>
          <p:cNvGrpSpPr/>
          <p:nvPr/>
        </p:nvGrpSpPr>
        <p:grpSpPr>
          <a:xfrm>
            <a:off x="1595500" y="3627176"/>
            <a:ext cx="1584176" cy="896573"/>
            <a:chOff x="1415480" y="3123120"/>
            <a:chExt cx="1584176" cy="896573"/>
          </a:xfrm>
        </p:grpSpPr>
        <p:sp>
          <p:nvSpPr>
            <p:cNvPr id="23" name="圆角矩形标注 22"/>
            <p:cNvSpPr/>
            <p:nvPr/>
          </p:nvSpPr>
          <p:spPr>
            <a:xfrm>
              <a:off x="1415480" y="3212976"/>
              <a:ext cx="1584176" cy="756778"/>
            </a:xfrm>
            <a:prstGeom prst="wedgeRoundRectCallout">
              <a:avLst>
                <a:gd name="adj1" fmla="val 34913"/>
                <a:gd name="adj2" fmla="val 66276"/>
                <a:gd name="adj3" fmla="val 16667"/>
              </a:avLst>
            </a:prstGeom>
            <a:solidFill>
              <a:srgbClr val="F3FBFE"/>
            </a:solidFill>
            <a:ln w="9525" cap="flat" cmpd="sng" algn="ctr">
              <a:solidFill>
                <a:srgbClr val="3FCDFF"/>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文本框 25"/>
            <p:cNvSpPr txBox="1"/>
            <p:nvPr/>
          </p:nvSpPr>
          <p:spPr bwMode="auto">
            <a:xfrm>
              <a:off x="1415480" y="3123120"/>
              <a:ext cx="1584176" cy="89657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r>
                <a:rPr sz="1400" dirty="0">
                  <a:solidFill>
                    <a:srgbClr val="000000"/>
                  </a:solidFill>
                  <a:latin typeface="Huawei Sans" panose="020C0503030203020204" pitchFamily="34" charset="0"/>
                </a:rPr>
                <a:t>I have a MAC address when I leave the factory.</a:t>
              </a:r>
              <a:endParaRPr lang="zh-CN" altLang="en-US"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5" name="圆角矩形 75"/>
          <p:cNvSpPr/>
          <p:nvPr/>
        </p:nvSpPr>
        <p:spPr>
          <a:xfrm>
            <a:off x="7556309" y="3008773"/>
            <a:ext cx="3504981"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b="1" dirty="0">
                <a:solidFill>
                  <a:prstClr val="white"/>
                </a:solidFill>
                <a:latin typeface="Huawei Sans" panose="020C0503030203020204" pitchFamily="34" charset="0"/>
              </a:rPr>
              <a:t>MAC Address</a:t>
            </a:r>
          </a:p>
        </p:txBody>
      </p:sp>
      <p:sp>
        <p:nvSpPr>
          <p:cNvPr id="27" name="圆角矩形 75"/>
          <p:cNvSpPr/>
          <p:nvPr/>
        </p:nvSpPr>
        <p:spPr>
          <a:xfrm>
            <a:off x="7556309" y="3440278"/>
            <a:ext cx="3504981" cy="155942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a:lnSpc>
                <a:spcPts val="2600"/>
              </a:lnSpc>
              <a:spcAft>
                <a:spcPts val="600"/>
              </a:spcAft>
            </a:pPr>
            <a:r>
              <a:rPr sz="1600" dirty="0">
                <a:solidFill>
                  <a:prstClr val="black"/>
                </a:solidFill>
              </a:rPr>
              <a:t>Each NIC has a number, that is, a MAC address, to identify itself, just as each person has an ID card number to identify himself/herself.</a:t>
            </a:r>
          </a:p>
        </p:txBody>
      </p:sp>
      <p:sp>
        <p:nvSpPr>
          <p:cNvPr id="28" name="梯形 4"/>
          <p:cNvSpPr/>
          <p:nvPr/>
        </p:nvSpPr>
        <p:spPr bwMode="auto">
          <a:xfrm rot="5400000">
            <a:off x="5686272" y="4082007"/>
            <a:ext cx="2938279" cy="680970"/>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7419581"/>
              <a:gd name="connsiteY0" fmla="*/ 837617 h 843349"/>
              <a:gd name="connsiteX1" fmla="*/ 204869 w 7419581"/>
              <a:gd name="connsiteY1" fmla="*/ 0 h 843349"/>
              <a:gd name="connsiteX2" fmla="*/ 1544047 w 7419581"/>
              <a:gd name="connsiteY2" fmla="*/ 0 h 843349"/>
              <a:gd name="connsiteX3" fmla="*/ 7419582 w 7419581"/>
              <a:gd name="connsiteY3" fmla="*/ 843349 h 843349"/>
              <a:gd name="connsiteX4" fmla="*/ 0 w 7419581"/>
              <a:gd name="connsiteY4" fmla="*/ 837617 h 843349"/>
              <a:gd name="connsiteX0" fmla="*/ 0 w 7419581"/>
              <a:gd name="connsiteY0" fmla="*/ 837617 h 843349"/>
              <a:gd name="connsiteX1" fmla="*/ 204869 w 7419581"/>
              <a:gd name="connsiteY1" fmla="*/ 0 h 843349"/>
              <a:gd name="connsiteX2" fmla="*/ 1253574 w 7419581"/>
              <a:gd name="connsiteY2" fmla="*/ 0 h 843349"/>
              <a:gd name="connsiteX3" fmla="*/ 7419582 w 7419581"/>
              <a:gd name="connsiteY3" fmla="*/ 843349 h 843349"/>
              <a:gd name="connsiteX4" fmla="*/ 0 w 7419581"/>
              <a:gd name="connsiteY4" fmla="*/ 837617 h 843349"/>
              <a:gd name="connsiteX0" fmla="*/ 0 w 7419581"/>
              <a:gd name="connsiteY0" fmla="*/ 837617 h 843349"/>
              <a:gd name="connsiteX1" fmla="*/ 204869 w 7419581"/>
              <a:gd name="connsiteY1" fmla="*/ 0 h 843349"/>
              <a:gd name="connsiteX2" fmla="*/ 1072030 w 7419581"/>
              <a:gd name="connsiteY2" fmla="*/ 0 h 843349"/>
              <a:gd name="connsiteX3" fmla="*/ 7419582 w 7419581"/>
              <a:gd name="connsiteY3" fmla="*/ 843349 h 843349"/>
              <a:gd name="connsiteX4" fmla="*/ 0 w 7419581"/>
              <a:gd name="connsiteY4" fmla="*/ 837617 h 84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9581" h="843349">
                <a:moveTo>
                  <a:pt x="0" y="837617"/>
                </a:moveTo>
                <a:lnTo>
                  <a:pt x="204869" y="0"/>
                </a:lnTo>
                <a:lnTo>
                  <a:pt x="1072030" y="0"/>
                </a:lnTo>
                <a:lnTo>
                  <a:pt x="7419582" y="843349"/>
                </a:lnTo>
                <a:lnTo>
                  <a:pt x="0" y="837617"/>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ndParaRPr>
          </a:p>
        </p:txBody>
      </p:sp>
      <p:grpSp>
        <p:nvGrpSpPr>
          <p:cNvPr id="31" name="组合 30"/>
          <p:cNvGrpSpPr/>
          <p:nvPr/>
        </p:nvGrpSpPr>
        <p:grpSpPr>
          <a:xfrm>
            <a:off x="7117517" y="121216"/>
            <a:ext cx="4957810" cy="212400"/>
            <a:chOff x="6925793" y="165460"/>
            <a:chExt cx="4957810" cy="212400"/>
          </a:xfrm>
        </p:grpSpPr>
        <p:sp>
          <p:nvSpPr>
            <p:cNvPr id="32" name="燕尾形 31"/>
            <p:cNvSpPr/>
            <p:nvPr/>
          </p:nvSpPr>
          <p:spPr bwMode="auto">
            <a:xfrm>
              <a:off x="8732658" y="165460"/>
              <a:ext cx="1330893" cy="212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b="1" dirty="0">
                  <a:solidFill>
                    <a:srgbClr val="FFFFFF"/>
                  </a:solidFill>
                  <a:latin typeface="Huawei Sans" panose="020C0503030203020204" pitchFamily="34" charset="0"/>
                </a:rPr>
                <a:t>MAC address</a:t>
              </a:r>
            </a:p>
          </p:txBody>
        </p:sp>
        <p:sp>
          <p:nvSpPr>
            <p:cNvPr id="36" name="燕尾形 35"/>
            <p:cNvSpPr/>
            <p:nvPr/>
          </p:nvSpPr>
          <p:spPr bwMode="auto">
            <a:xfrm>
              <a:off x="9984432" y="165460"/>
              <a:ext cx="1899171" cy="212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Ethernet frame type</a:t>
              </a:r>
            </a:p>
          </p:txBody>
        </p:sp>
        <p:sp>
          <p:nvSpPr>
            <p:cNvPr id="37" name="五边形 36"/>
            <p:cNvSpPr/>
            <p:nvPr/>
          </p:nvSpPr>
          <p:spPr bwMode="auto">
            <a:xfrm>
              <a:off x="6925793" y="165460"/>
              <a:ext cx="1885983" cy="212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Ethernet Frame Format</a:t>
              </a:r>
              <a:endParaRPr lang="zh-CN" altLang="en-US" sz="1200" dirty="0">
                <a:latin typeface="Huawei Sans" panose="020C0503030203020204" pitchFamily="34" charset="0"/>
              </a:endParaRPr>
            </a:p>
          </p:txBody>
        </p:sp>
      </p:grpSp>
    </p:spTree>
    <p:extLst>
      <p:ext uri="{BB962C8B-B14F-4D97-AF65-F5344CB8AC3E}">
        <p14:creationId xmlns:p14="http://schemas.microsoft.com/office/powerpoint/2010/main" val="4139939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1877" y="1242453"/>
            <a:ext cx="11306175" cy="962690"/>
          </a:xfrm>
        </p:spPr>
        <p:txBody>
          <a:bodyPr wrap="square">
            <a:noAutofit/>
          </a:bodyPr>
          <a:lstStyle/>
          <a:p>
            <a:r>
              <a:rPr sz="1800" dirty="0">
                <a:latin typeface="Huawei Sans" panose="020C0503030203020204" pitchFamily="34" charset="0"/>
              </a:rPr>
              <a:t>Each Ethernet device has a unique MAC address before delivery. When the device accesses the network, it assigns an IP address to each host. Why?</a:t>
            </a:r>
            <a:endParaRPr lang="zh-CN" altLang="en-US" sz="1800" dirty="0">
              <a:latin typeface="Huawei Sans" panose="020C0503030203020204" pitchFamily="34" charset="0"/>
            </a:endParaRPr>
          </a:p>
        </p:txBody>
      </p:sp>
      <p:sp>
        <p:nvSpPr>
          <p:cNvPr id="3" name="标题 2"/>
          <p:cNvSpPr>
            <a:spLocks noGrp="1"/>
          </p:cNvSpPr>
          <p:nvPr>
            <p:ph type="title"/>
          </p:nvPr>
        </p:nvSpPr>
        <p:spPr/>
        <p:txBody>
          <a:bodyPr wrap="square">
            <a:noAutofit/>
          </a:bodyPr>
          <a:lstStyle/>
          <a:p>
            <a:r>
              <a:rPr>
                <a:latin typeface="Huawei Sans" panose="020C0503030203020204" pitchFamily="34" charset="0"/>
              </a:rPr>
              <a:t>IP Address Vs. MAC Address</a:t>
            </a:r>
            <a:endParaRPr lang="zh-CN" altLang="en-US" dirty="0">
              <a:latin typeface="Huawei Sans" panose="020C0503030203020204" pitchFamily="34" charset="0"/>
            </a:endParaRPr>
          </a:p>
        </p:txBody>
      </p:sp>
      <p:sp>
        <p:nvSpPr>
          <p:cNvPr id="45" name="圆角矩形 75"/>
          <p:cNvSpPr/>
          <p:nvPr/>
        </p:nvSpPr>
        <p:spPr>
          <a:xfrm>
            <a:off x="884583" y="2234760"/>
            <a:ext cx="4909632"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b="1">
                <a:solidFill>
                  <a:prstClr val="white"/>
                </a:solidFill>
                <a:latin typeface="Huawei Sans" panose="020C0503030203020204" pitchFamily="34" charset="0"/>
              </a:rPr>
              <a:t>Ethernet</a:t>
            </a:r>
          </a:p>
        </p:txBody>
      </p:sp>
      <p:sp>
        <p:nvSpPr>
          <p:cNvPr id="48" name="圆角矩形 75"/>
          <p:cNvSpPr/>
          <p:nvPr/>
        </p:nvSpPr>
        <p:spPr>
          <a:xfrm>
            <a:off x="884583" y="2666264"/>
            <a:ext cx="4909632" cy="343189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zh-CN" altLang="en-US" sz="1600" dirty="0">
              <a:solidFill>
                <a:prstClr val="black"/>
              </a:solidFill>
              <a:latin typeface="Huawei Sans" panose="020C0503030203020204" pitchFamily="34" charset="0"/>
            </a:endParaRPr>
          </a:p>
        </p:txBody>
      </p:sp>
      <p:pic>
        <p:nvPicPr>
          <p:cNvPr id="52" name="图片 51" descr="PC.png"/>
          <p:cNvPicPr>
            <a:picLocks noChangeAspect="1"/>
          </p:cNvPicPr>
          <p:nvPr/>
        </p:nvPicPr>
        <p:blipFill>
          <a:blip r:embed="rId3" cstate="print">
            <a:duotone>
              <a:schemeClr val="bg2">
                <a:shade val="45000"/>
                <a:satMod val="135000"/>
              </a:schemeClr>
              <a:prstClr val="white"/>
            </a:duotone>
          </a:blip>
          <a:stretch>
            <a:fillRect/>
          </a:stretch>
        </p:blipFill>
        <p:spPr>
          <a:xfrm>
            <a:off x="4246034" y="4829125"/>
            <a:ext cx="1071496" cy="822908"/>
          </a:xfrm>
          <a:prstGeom prst="rect">
            <a:avLst/>
          </a:prstGeom>
        </p:spPr>
      </p:pic>
      <p:pic>
        <p:nvPicPr>
          <p:cNvPr id="73" name="图片 72" descr="PC.png"/>
          <p:cNvPicPr>
            <a:picLocks noChangeAspect="1"/>
          </p:cNvPicPr>
          <p:nvPr/>
        </p:nvPicPr>
        <p:blipFill>
          <a:blip r:embed="rId3" cstate="print">
            <a:duotone>
              <a:schemeClr val="bg2">
                <a:shade val="45000"/>
                <a:satMod val="135000"/>
              </a:schemeClr>
              <a:prstClr val="white"/>
            </a:duotone>
          </a:blip>
          <a:stretch>
            <a:fillRect/>
          </a:stretch>
        </p:blipFill>
        <p:spPr>
          <a:xfrm>
            <a:off x="2121798" y="4829125"/>
            <a:ext cx="1071496" cy="822908"/>
          </a:xfrm>
          <a:prstGeom prst="rect">
            <a:avLst/>
          </a:prstGeom>
        </p:spPr>
      </p:pic>
      <p:pic>
        <p:nvPicPr>
          <p:cNvPr id="74" name="图片 73" descr="PC.png"/>
          <p:cNvPicPr>
            <a:picLocks noChangeAspect="1"/>
          </p:cNvPicPr>
          <p:nvPr/>
        </p:nvPicPr>
        <p:blipFill>
          <a:blip r:embed="rId3" cstate="print">
            <a:duotone>
              <a:schemeClr val="bg2">
                <a:shade val="45000"/>
                <a:satMod val="135000"/>
              </a:schemeClr>
              <a:prstClr val="white"/>
            </a:duotone>
          </a:blip>
          <a:stretch>
            <a:fillRect/>
          </a:stretch>
        </p:blipFill>
        <p:spPr>
          <a:xfrm>
            <a:off x="3093906" y="3250133"/>
            <a:ext cx="1071496" cy="822908"/>
          </a:xfrm>
          <a:prstGeom prst="rect">
            <a:avLst/>
          </a:prstGeom>
        </p:spPr>
      </p:pic>
      <p:pic>
        <p:nvPicPr>
          <p:cNvPr id="75" name="图片 74" descr="PC.png"/>
          <p:cNvPicPr>
            <a:picLocks noChangeAspect="1"/>
          </p:cNvPicPr>
          <p:nvPr/>
        </p:nvPicPr>
        <p:blipFill>
          <a:blip r:embed="rId3" cstate="print">
            <a:duotone>
              <a:schemeClr val="bg2">
                <a:shade val="45000"/>
                <a:satMod val="135000"/>
              </a:schemeClr>
              <a:prstClr val="white"/>
            </a:duotone>
          </a:blip>
          <a:stretch>
            <a:fillRect/>
          </a:stretch>
        </p:blipFill>
        <p:spPr>
          <a:xfrm>
            <a:off x="1221698" y="3250133"/>
            <a:ext cx="1071496" cy="822908"/>
          </a:xfrm>
          <a:prstGeom prst="rect">
            <a:avLst/>
          </a:prstGeom>
        </p:spPr>
      </p:pic>
      <p:grpSp>
        <p:nvGrpSpPr>
          <p:cNvPr id="76" name="组合 75"/>
          <p:cNvGrpSpPr/>
          <p:nvPr/>
        </p:nvGrpSpPr>
        <p:grpSpPr>
          <a:xfrm>
            <a:off x="1581738" y="3568985"/>
            <a:ext cx="720080" cy="461665"/>
            <a:chOff x="2171564" y="2204864"/>
            <a:chExt cx="720080" cy="461665"/>
          </a:xfrm>
        </p:grpSpPr>
        <p:sp>
          <p:nvSpPr>
            <p:cNvPr id="77" name="矩形 76"/>
            <p:cNvSpPr/>
            <p:nvPr/>
          </p:nvSpPr>
          <p:spPr>
            <a:xfrm>
              <a:off x="2243572" y="2240868"/>
              <a:ext cx="576064" cy="396044"/>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3" name="矩形 82"/>
            <p:cNvSpPr/>
            <p:nvPr/>
          </p:nvSpPr>
          <p:spPr>
            <a:xfrm>
              <a:off x="2171564" y="2204864"/>
              <a:ext cx="720080" cy="461665"/>
            </a:xfrm>
            <a:prstGeom prst="rect">
              <a:avLst/>
            </a:prstGeom>
          </p:spPr>
          <p:txBody>
            <a:bodyPr wrap="square">
              <a:noAutofit/>
            </a:bodyPr>
            <a:lstStyle/>
            <a:p>
              <a:pPr algn="ctr" fontAlgn="ctr"/>
              <a:r>
                <a:rPr sz="1200">
                  <a:latin typeface="Huawei Sans" panose="020C0503030203020204" pitchFamily="34" charset="0"/>
                </a:rPr>
                <a:t>NIC</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gn="ctr" fontAlgn="ctr"/>
              <a:r>
                <a:rPr sz="1200">
                  <a:latin typeface="Huawei Sans" panose="020C0503030203020204" pitchFamily="34" charset="0"/>
                </a:rPr>
                <a:t>MAC1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85" name="矩形 84"/>
          <p:cNvSpPr/>
          <p:nvPr/>
        </p:nvSpPr>
        <p:spPr>
          <a:xfrm>
            <a:off x="2553846" y="5185971"/>
            <a:ext cx="576064" cy="396044"/>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6" name="矩形 85"/>
          <p:cNvSpPr/>
          <p:nvPr/>
        </p:nvSpPr>
        <p:spPr>
          <a:xfrm>
            <a:off x="2481838" y="5153161"/>
            <a:ext cx="720080" cy="461665"/>
          </a:xfrm>
          <a:prstGeom prst="rect">
            <a:avLst/>
          </a:prstGeom>
        </p:spPr>
        <p:txBody>
          <a:bodyPr wrap="square">
            <a:noAutofit/>
          </a:bodyPr>
          <a:lstStyle/>
          <a:p>
            <a:pPr algn="ctr" fontAlgn="ctr"/>
            <a:r>
              <a:rPr sz="1200">
                <a:latin typeface="Huawei Sans" panose="020C0503030203020204" pitchFamily="34" charset="0"/>
              </a:rPr>
              <a:t>NIC</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gn="ctr" fontAlgn="ctr"/>
            <a:r>
              <a:rPr sz="1200">
                <a:latin typeface="Huawei Sans" panose="020C0503030203020204" pitchFamily="34" charset="0"/>
              </a:rPr>
              <a:t>MAC3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8" name="矩形 87"/>
          <p:cNvSpPr/>
          <p:nvPr/>
        </p:nvSpPr>
        <p:spPr>
          <a:xfrm>
            <a:off x="3489950" y="3604989"/>
            <a:ext cx="576064" cy="396044"/>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9" name="矩形 88"/>
          <p:cNvSpPr/>
          <p:nvPr/>
        </p:nvSpPr>
        <p:spPr>
          <a:xfrm>
            <a:off x="3417942" y="3568985"/>
            <a:ext cx="720080" cy="461665"/>
          </a:xfrm>
          <a:prstGeom prst="rect">
            <a:avLst/>
          </a:prstGeom>
        </p:spPr>
        <p:txBody>
          <a:bodyPr wrap="square">
            <a:noAutofit/>
          </a:bodyPr>
          <a:lstStyle/>
          <a:p>
            <a:pPr algn="ctr" fontAlgn="ctr"/>
            <a:r>
              <a:rPr sz="1200">
                <a:latin typeface="Huawei Sans" panose="020C0503030203020204" pitchFamily="34" charset="0"/>
              </a:rPr>
              <a:t>NIC</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gn="ctr" fontAlgn="ctr"/>
            <a:r>
              <a:rPr sz="1200">
                <a:latin typeface="Huawei Sans" panose="020C0503030203020204" pitchFamily="34" charset="0"/>
              </a:rPr>
              <a:t>MAC2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1" name="矩形 90"/>
          <p:cNvSpPr/>
          <p:nvPr/>
        </p:nvSpPr>
        <p:spPr>
          <a:xfrm>
            <a:off x="4678082" y="5185971"/>
            <a:ext cx="576064" cy="39604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2" name="矩形 91"/>
          <p:cNvSpPr/>
          <p:nvPr/>
        </p:nvSpPr>
        <p:spPr>
          <a:xfrm>
            <a:off x="4606074" y="5153161"/>
            <a:ext cx="720080" cy="461665"/>
          </a:xfrm>
          <a:prstGeom prst="rect">
            <a:avLst/>
          </a:prstGeom>
          <a:solidFill>
            <a:srgbClr val="FFF2CC"/>
          </a:solidFill>
          <a:ln>
            <a:solidFill>
              <a:srgbClr val="FFD17D"/>
            </a:solidFill>
          </a:ln>
        </p:spPr>
        <p:txBody>
          <a:bodyPr wrap="square">
            <a:noAutofit/>
          </a:bodyPr>
          <a:lstStyle/>
          <a:p>
            <a:pPr algn="ctr" fontAlgn="ctr"/>
            <a:r>
              <a:rPr sz="1200" dirty="0">
                <a:latin typeface="Huawei Sans" panose="020C0503030203020204" pitchFamily="34" charset="0"/>
              </a:rPr>
              <a:t>NIC</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algn="ctr" fontAlgn="ctr"/>
            <a:r>
              <a:rPr sz="1200" dirty="0">
                <a:latin typeface="Huawei Sans" panose="020C0503030203020204" pitchFamily="34" charset="0"/>
              </a:rPr>
              <a:t>MAC4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93" name="直接连接符 92"/>
          <p:cNvCxnSpPr/>
          <p:nvPr/>
        </p:nvCxnSpPr>
        <p:spPr bwMode="auto">
          <a:xfrm>
            <a:off x="1509730" y="4469085"/>
            <a:ext cx="385242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4" name="直接连接符 93"/>
          <p:cNvCxnSpPr>
            <a:stCxn id="75" idx="2"/>
          </p:cNvCxnSpPr>
          <p:nvPr/>
        </p:nvCxnSpPr>
        <p:spPr bwMode="auto">
          <a:xfrm flipH="1">
            <a:off x="1745011" y="4073041"/>
            <a:ext cx="0" cy="38107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5" name="直接连接符 94"/>
          <p:cNvCxnSpPr>
            <a:stCxn id="74" idx="2"/>
          </p:cNvCxnSpPr>
          <p:nvPr/>
        </p:nvCxnSpPr>
        <p:spPr bwMode="auto">
          <a:xfrm flipH="1">
            <a:off x="3561958" y="4073041"/>
            <a:ext cx="0" cy="38107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6" name="直接连接符 95"/>
          <p:cNvCxnSpPr>
            <a:endCxn id="73" idx="0"/>
          </p:cNvCxnSpPr>
          <p:nvPr/>
        </p:nvCxnSpPr>
        <p:spPr bwMode="auto">
          <a:xfrm flipH="1">
            <a:off x="2657546" y="4469085"/>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7" name="直接连接符 96"/>
          <p:cNvCxnSpPr>
            <a:endCxn id="52" idx="0"/>
          </p:cNvCxnSpPr>
          <p:nvPr/>
        </p:nvCxnSpPr>
        <p:spPr bwMode="auto">
          <a:xfrm>
            <a:off x="4750090" y="4469085"/>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8" name="矩形 97"/>
          <p:cNvSpPr/>
          <p:nvPr/>
        </p:nvSpPr>
        <p:spPr>
          <a:xfrm>
            <a:off x="1185694" y="2937172"/>
            <a:ext cx="1116124" cy="307777"/>
          </a:xfrm>
          <a:prstGeom prst="rect">
            <a:avLst/>
          </a:prstGeom>
        </p:spPr>
        <p:txBody>
          <a:bodyPr wrap="square">
            <a:noAutofit/>
          </a:bodyPr>
          <a:lstStyle/>
          <a:p>
            <a:pPr algn="ctr" fontAlgn="ctr"/>
            <a:r>
              <a:rPr sz="1400">
                <a:latin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9" name="矩形 98"/>
          <p:cNvSpPr/>
          <p:nvPr/>
        </p:nvSpPr>
        <p:spPr>
          <a:xfrm>
            <a:off x="3093906" y="2937172"/>
            <a:ext cx="1116124" cy="307777"/>
          </a:xfrm>
          <a:prstGeom prst="rect">
            <a:avLst/>
          </a:prstGeom>
        </p:spPr>
        <p:txBody>
          <a:bodyPr wrap="square">
            <a:noAutofit/>
          </a:bodyPr>
          <a:lstStyle/>
          <a:p>
            <a:pPr algn="ctr" fontAlgn="ctr"/>
            <a:r>
              <a:rPr sz="1400">
                <a:latin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0" name="矩形 99"/>
          <p:cNvSpPr/>
          <p:nvPr/>
        </p:nvSpPr>
        <p:spPr>
          <a:xfrm>
            <a:off x="2085794" y="5657217"/>
            <a:ext cx="1116124" cy="307777"/>
          </a:xfrm>
          <a:prstGeom prst="rect">
            <a:avLst/>
          </a:prstGeom>
        </p:spPr>
        <p:txBody>
          <a:bodyPr wrap="square">
            <a:noAutofit/>
          </a:bodyPr>
          <a:lstStyle/>
          <a:p>
            <a:pPr algn="ctr" fontAlgn="ctr"/>
            <a:r>
              <a:rPr sz="1400">
                <a:latin typeface="Huawei Sans" panose="020C0503030203020204" pitchFamily="34" charset="0"/>
              </a:rPr>
              <a:t>Host 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1" name="矩形 100"/>
          <p:cNvSpPr/>
          <p:nvPr/>
        </p:nvSpPr>
        <p:spPr>
          <a:xfrm>
            <a:off x="4246034" y="5657217"/>
            <a:ext cx="1116124" cy="307777"/>
          </a:xfrm>
          <a:prstGeom prst="rect">
            <a:avLst/>
          </a:prstGeom>
        </p:spPr>
        <p:txBody>
          <a:bodyPr wrap="square">
            <a:noAutofit/>
          </a:bodyPr>
          <a:lstStyle/>
          <a:p>
            <a:pPr algn="ctr" fontAlgn="ctr"/>
            <a:r>
              <a:rPr sz="1400">
                <a:latin typeface="Huawei Sans" panose="020C0503030203020204" pitchFamily="34" charset="0"/>
              </a:rPr>
              <a:t>Host 4</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2" name="矩形 101"/>
          <p:cNvSpPr/>
          <p:nvPr/>
        </p:nvSpPr>
        <p:spPr>
          <a:xfrm>
            <a:off x="1365714" y="4109045"/>
            <a:ext cx="1116124" cy="276999"/>
          </a:xfrm>
          <a:prstGeom prst="rect">
            <a:avLst/>
          </a:prstGeom>
        </p:spPr>
        <p:txBody>
          <a:bodyPr wrap="square">
            <a:noAutofit/>
          </a:bodyPr>
          <a:lstStyle/>
          <a:p>
            <a:pPr algn="ctr" fontAlgn="ctr"/>
            <a:r>
              <a:rPr sz="1200" b="1">
                <a:latin typeface="Huawei Sans" panose="020C0503030203020204" pitchFamily="34" charset="0"/>
              </a:rPr>
              <a:t>IP1</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3" name="矩形 102"/>
          <p:cNvSpPr/>
          <p:nvPr/>
        </p:nvSpPr>
        <p:spPr>
          <a:xfrm>
            <a:off x="3237922" y="4109045"/>
            <a:ext cx="1116124" cy="276999"/>
          </a:xfrm>
          <a:prstGeom prst="rect">
            <a:avLst/>
          </a:prstGeom>
        </p:spPr>
        <p:txBody>
          <a:bodyPr wrap="square">
            <a:noAutofit/>
          </a:bodyPr>
          <a:lstStyle/>
          <a:p>
            <a:pPr algn="ctr" fontAlgn="ctr"/>
            <a:r>
              <a:rPr sz="1200" b="1">
                <a:latin typeface="Huawei Sans" panose="020C0503030203020204" pitchFamily="34" charset="0"/>
              </a:rPr>
              <a:t>IP2</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4" name="矩形 103"/>
          <p:cNvSpPr/>
          <p:nvPr/>
        </p:nvSpPr>
        <p:spPr>
          <a:xfrm>
            <a:off x="2337822" y="4505089"/>
            <a:ext cx="1116124" cy="276999"/>
          </a:xfrm>
          <a:prstGeom prst="rect">
            <a:avLst/>
          </a:prstGeom>
        </p:spPr>
        <p:txBody>
          <a:bodyPr wrap="square">
            <a:noAutofit/>
          </a:bodyPr>
          <a:lstStyle/>
          <a:p>
            <a:pPr algn="ctr" fontAlgn="ctr"/>
            <a:r>
              <a:rPr sz="1200" b="1">
                <a:latin typeface="Huawei Sans" panose="020C0503030203020204" pitchFamily="34" charset="0"/>
              </a:rPr>
              <a:t>IP3</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5" name="矩形 104"/>
          <p:cNvSpPr/>
          <p:nvPr/>
        </p:nvSpPr>
        <p:spPr>
          <a:xfrm>
            <a:off x="4405652" y="4505089"/>
            <a:ext cx="1116124" cy="276999"/>
          </a:xfrm>
          <a:prstGeom prst="rect">
            <a:avLst/>
          </a:prstGeom>
        </p:spPr>
        <p:txBody>
          <a:bodyPr wrap="square">
            <a:noAutofit/>
          </a:bodyPr>
          <a:lstStyle/>
          <a:p>
            <a:pPr algn="ctr" fontAlgn="ctr"/>
            <a:r>
              <a:rPr sz="1200" b="1">
                <a:latin typeface="Huawei Sans" panose="020C0503030203020204" pitchFamily="34" charset="0"/>
              </a:rPr>
              <a:t>IP4</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圆角矩形 45"/>
          <p:cNvSpPr/>
          <p:nvPr/>
        </p:nvSpPr>
        <p:spPr>
          <a:xfrm>
            <a:off x="5944406" y="2671739"/>
            <a:ext cx="3627300" cy="1628315"/>
          </a:xfrm>
          <a:prstGeom prst="roundRect">
            <a:avLst>
              <a:gd name="adj" fmla="val 2303"/>
            </a:avLst>
          </a:prstGeom>
          <a:solidFill>
            <a:srgbClr val="3FCDFF">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spcBef>
                <a:spcPts val="300"/>
              </a:spcBef>
              <a:spcAft>
                <a:spcPts val="300"/>
              </a:spcAft>
            </a:pPr>
            <a:r>
              <a:rPr sz="1600" b="1" dirty="0">
                <a:solidFill>
                  <a:schemeClr val="tx1"/>
                </a:solidFill>
                <a:latin typeface="Huawei Sans" panose="020C0503030203020204" pitchFamily="34" charset="0"/>
              </a:rPr>
              <a:t>Characteristics of IP addresses:</a:t>
            </a:r>
          </a:p>
          <a:p>
            <a:pPr marL="263525" lvl="1" indent="-254000" fontAlgn="ctr">
              <a:spcBef>
                <a:spcPts val="300"/>
              </a:spcBef>
              <a:spcAft>
                <a:spcPts val="300"/>
              </a:spcAft>
              <a:buFont typeface="Huawei Sans" panose="020C0503030203020204" pitchFamily="34" charset="0"/>
              <a:buChar char="▫"/>
            </a:pPr>
            <a:r>
              <a:rPr sz="1400" dirty="0">
                <a:solidFill>
                  <a:schemeClr val="tx1"/>
                </a:solidFill>
                <a:latin typeface="Huawei Sans" panose="020C0503030203020204" pitchFamily="34" charset="0"/>
              </a:rPr>
              <a:t>IP addresses are unique</a:t>
            </a:r>
            <a:r>
              <a:rPr sz="1400" dirty="0" smtClean="0">
                <a:solidFill>
                  <a:schemeClr val="tx1"/>
                </a:solidFill>
                <a:latin typeface="Huawei Sans" panose="020C0503030203020204" pitchFamily="34" charset="0"/>
              </a:rPr>
              <a:t>.</a:t>
            </a:r>
            <a:endParaRPr lang="en-US" sz="1400" dirty="0" smtClean="0">
              <a:solidFill>
                <a:schemeClr val="tx1"/>
              </a:solidFill>
              <a:latin typeface="Huawei Sans" panose="020C0503030203020204" pitchFamily="34" charset="0"/>
            </a:endParaRPr>
          </a:p>
          <a:p>
            <a:pPr marL="263525" lvl="1" indent="-254000" fontAlgn="ctr">
              <a:spcBef>
                <a:spcPts val="300"/>
              </a:spcBef>
              <a:spcAft>
                <a:spcPts val="300"/>
              </a:spcAft>
              <a:buFont typeface="Huawei Sans" panose="020C0503030203020204" pitchFamily="34" charset="0"/>
              <a:buChar char="▫"/>
            </a:pPr>
            <a:r>
              <a:rPr lang="en-US" sz="1400" dirty="0" smtClean="0">
                <a:solidFill>
                  <a:schemeClr val="tx1"/>
                </a:solidFill>
                <a:latin typeface="Huawei Sans" panose="020C0503030203020204" pitchFamily="34" charset="0"/>
              </a:rPr>
              <a:t>IP addresses are </a:t>
            </a:r>
            <a:r>
              <a:rPr lang="en-US" sz="1400" dirty="0" smtClean="0">
                <a:solidFill>
                  <a:srgbClr val="EC7061"/>
                </a:solidFill>
                <a:latin typeface="Huawei Sans" panose="020C0503030203020204" pitchFamily="34" charset="0"/>
              </a:rPr>
              <a:t>changeable</a:t>
            </a:r>
            <a:r>
              <a:rPr lang="en-US" sz="1400" dirty="0" smtClean="0">
                <a:solidFill>
                  <a:schemeClr val="tx1"/>
                </a:solidFill>
                <a:latin typeface="Huawei Sans" panose="020C0503030203020204" pitchFamily="34" charset="0"/>
              </a:rPr>
              <a:t>.</a:t>
            </a:r>
          </a:p>
          <a:p>
            <a:pPr marL="263525" lvl="1" indent="-254000" fontAlgn="ctr">
              <a:spcBef>
                <a:spcPts val="300"/>
              </a:spcBef>
              <a:spcAft>
                <a:spcPts val="300"/>
              </a:spcAft>
              <a:buFont typeface="Huawei Sans" panose="020C0503030203020204" pitchFamily="34" charset="0"/>
              <a:buChar char="▫"/>
            </a:pPr>
            <a:r>
              <a:rPr lang="en-US" sz="1400" dirty="0" smtClean="0">
                <a:solidFill>
                  <a:schemeClr val="tx1"/>
                </a:solidFill>
                <a:latin typeface="Huawei Sans" panose="020C0503030203020204" pitchFamily="34" charset="0"/>
              </a:rPr>
              <a:t>IP addresses are assigned based on </a:t>
            </a:r>
            <a:r>
              <a:rPr lang="en-US" sz="1400" dirty="0" smtClean="0">
                <a:solidFill>
                  <a:srgbClr val="EC7061"/>
                </a:solidFill>
                <a:latin typeface="Huawei Sans" panose="020C0503030203020204" pitchFamily="34" charset="0"/>
              </a:rPr>
              <a:t>network topology</a:t>
            </a:r>
            <a:r>
              <a:rPr lang="en-US" sz="1400" dirty="0" smtClean="0">
                <a:solidFill>
                  <a:schemeClr val="tx1"/>
                </a:solidFill>
                <a:latin typeface="Huawei Sans" panose="020C0503030203020204" pitchFamily="34" charset="0"/>
              </a:rPr>
              <a:t>.</a:t>
            </a:r>
            <a:endParaRPr sz="1400" dirty="0">
              <a:solidFill>
                <a:schemeClr val="tx1"/>
              </a:solidFill>
              <a:latin typeface="Huawei Sans" panose="020C0503030203020204" pitchFamily="34" charset="0"/>
            </a:endParaRPr>
          </a:p>
        </p:txBody>
      </p:sp>
      <p:sp>
        <p:nvSpPr>
          <p:cNvPr id="47" name="圆角矩形 46"/>
          <p:cNvSpPr/>
          <p:nvPr/>
        </p:nvSpPr>
        <p:spPr>
          <a:xfrm>
            <a:off x="5944407" y="4469843"/>
            <a:ext cx="3627299" cy="1628315"/>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spcBef>
                <a:spcPts val="300"/>
              </a:spcBef>
              <a:spcAft>
                <a:spcPts val="300"/>
              </a:spcAft>
            </a:pPr>
            <a:r>
              <a:rPr sz="1600" b="1" dirty="0">
                <a:solidFill>
                  <a:schemeClr val="tx1">
                    <a:lumMod val="95000"/>
                    <a:lumOff val="5000"/>
                  </a:schemeClr>
                </a:solidFill>
                <a:latin typeface="Huawei Sans" panose="020C0503030203020204" pitchFamily="34" charset="0"/>
              </a:rPr>
              <a:t>Characteristics of MAC addresses:</a:t>
            </a:r>
          </a:p>
          <a:p>
            <a:pPr marL="263525" lvl="1" indent="-254000" fontAlgn="ctr">
              <a:spcBef>
                <a:spcPts val="300"/>
              </a:spcBef>
              <a:spcAft>
                <a:spcPts val="300"/>
              </a:spcAft>
              <a:buFont typeface="Huawei Sans" panose="020C0503030203020204" pitchFamily="34" charset="0"/>
              <a:buChar char="▫"/>
            </a:pPr>
            <a:r>
              <a:rPr sz="1400" dirty="0">
                <a:solidFill>
                  <a:schemeClr val="tx1">
                    <a:lumMod val="95000"/>
                    <a:lumOff val="5000"/>
                  </a:schemeClr>
                </a:solidFill>
                <a:latin typeface="Huawei Sans" panose="020C0503030203020204" pitchFamily="34" charset="0"/>
              </a:rPr>
              <a:t>MAC addresses are unique.</a:t>
            </a:r>
          </a:p>
          <a:p>
            <a:pPr marL="263525" lvl="1" indent="-254000" fontAlgn="ctr">
              <a:spcBef>
                <a:spcPts val="300"/>
              </a:spcBef>
              <a:spcAft>
                <a:spcPts val="300"/>
              </a:spcAft>
              <a:buFont typeface="Huawei Sans" panose="020C0503030203020204" pitchFamily="34" charset="0"/>
              <a:buChar char="▫"/>
            </a:pPr>
            <a:r>
              <a:rPr sz="1400" dirty="0">
                <a:solidFill>
                  <a:schemeClr val="tx1">
                    <a:lumMod val="95000"/>
                    <a:lumOff val="5000"/>
                  </a:schemeClr>
                </a:solidFill>
                <a:latin typeface="Huawei Sans" panose="020C0503030203020204" pitchFamily="34" charset="0"/>
              </a:rPr>
              <a:t>MAC addresses </a:t>
            </a:r>
            <a:r>
              <a:rPr sz="1400" dirty="0">
                <a:solidFill>
                  <a:srgbClr val="EC7061"/>
                </a:solidFill>
                <a:latin typeface="Huawei Sans" panose="020C0503030203020204" pitchFamily="34" charset="0"/>
              </a:rPr>
              <a:t>cannot be changed</a:t>
            </a:r>
            <a:r>
              <a:rPr sz="1400" dirty="0">
                <a:solidFill>
                  <a:schemeClr val="tx1">
                    <a:lumMod val="95000"/>
                    <a:lumOff val="5000"/>
                  </a:schemeClr>
                </a:solidFill>
                <a:latin typeface="Huawei Sans" panose="020C0503030203020204" pitchFamily="34" charset="0"/>
              </a:rPr>
              <a:t>.</a:t>
            </a:r>
          </a:p>
          <a:p>
            <a:pPr marL="263525" lvl="1" indent="-254000" fontAlgn="ctr">
              <a:spcBef>
                <a:spcPts val="300"/>
              </a:spcBef>
              <a:spcAft>
                <a:spcPts val="300"/>
              </a:spcAft>
              <a:buFont typeface="Huawei Sans" panose="020C0503030203020204" pitchFamily="34" charset="0"/>
              <a:buChar char="▫"/>
            </a:pPr>
            <a:r>
              <a:rPr sz="1400" dirty="0">
                <a:solidFill>
                  <a:schemeClr val="tx1">
                    <a:lumMod val="95000"/>
                    <a:lumOff val="5000"/>
                  </a:schemeClr>
                </a:solidFill>
                <a:latin typeface="Huawei Sans" panose="020C0503030203020204" pitchFamily="34" charset="0"/>
              </a:rPr>
              <a:t>MAC addresses are assigned based on the </a:t>
            </a:r>
            <a:r>
              <a:rPr sz="1400" dirty="0">
                <a:solidFill>
                  <a:srgbClr val="EC7061"/>
                </a:solidFill>
                <a:latin typeface="Huawei Sans" panose="020C0503030203020204" pitchFamily="34" charset="0"/>
              </a:rPr>
              <a:t>manufacturer</a:t>
            </a:r>
            <a:r>
              <a:rPr sz="1400" dirty="0">
                <a:solidFill>
                  <a:schemeClr val="tx1">
                    <a:lumMod val="95000"/>
                    <a:lumOff val="5000"/>
                  </a:schemeClr>
                </a:solidFill>
                <a:latin typeface="Huawei Sans" panose="020C0503030203020204" pitchFamily="34" charset="0"/>
              </a:rPr>
              <a:t>.</a:t>
            </a:r>
          </a:p>
        </p:txBody>
      </p:sp>
      <p:sp>
        <p:nvSpPr>
          <p:cNvPr id="79" name="man-angry_10752"/>
          <p:cNvSpPr>
            <a:spLocks noChangeAspect="1"/>
          </p:cNvSpPr>
          <p:nvPr/>
        </p:nvSpPr>
        <p:spPr bwMode="auto">
          <a:xfrm>
            <a:off x="11046929" y="5013089"/>
            <a:ext cx="720080" cy="1288256"/>
          </a:xfrm>
          <a:custGeom>
            <a:avLst/>
            <a:gdLst>
              <a:gd name="connsiteX0" fmla="*/ 68160 w 334098"/>
              <a:gd name="connsiteY0" fmla="*/ 270064 h 597716"/>
              <a:gd name="connsiteX1" fmla="*/ 101585 w 334098"/>
              <a:gd name="connsiteY1" fmla="*/ 307987 h 597716"/>
              <a:gd name="connsiteX2" fmla="*/ 137289 w 334098"/>
              <a:gd name="connsiteY2" fmla="*/ 310262 h 597716"/>
              <a:gd name="connsiteX3" fmla="*/ 160839 w 334098"/>
              <a:gd name="connsiteY3" fmla="*/ 308745 h 597716"/>
              <a:gd name="connsiteX4" fmla="*/ 159320 w 334098"/>
              <a:gd name="connsiteY4" fmla="*/ 437682 h 597716"/>
              <a:gd name="connsiteX5" fmla="*/ 159320 w 334098"/>
              <a:gd name="connsiteY5" fmla="*/ 572687 h 597716"/>
              <a:gd name="connsiteX6" fmla="*/ 110701 w 334098"/>
              <a:gd name="connsiteY6" fmla="*/ 572687 h 597716"/>
              <a:gd name="connsiteX7" fmla="*/ 110701 w 334098"/>
              <a:gd name="connsiteY7" fmla="*/ 380798 h 597716"/>
              <a:gd name="connsiteX8" fmla="*/ 87152 w 334098"/>
              <a:gd name="connsiteY8" fmla="*/ 380798 h 597716"/>
              <a:gd name="connsiteX9" fmla="*/ 87152 w 334098"/>
              <a:gd name="connsiteY9" fmla="*/ 571928 h 597716"/>
              <a:gd name="connsiteX10" fmla="*/ 59804 w 334098"/>
              <a:gd name="connsiteY10" fmla="*/ 597716 h 597716"/>
              <a:gd name="connsiteX11" fmla="*/ 34735 w 334098"/>
              <a:gd name="connsiteY11" fmla="*/ 571928 h 597716"/>
              <a:gd name="connsiteX12" fmla="*/ 34735 w 334098"/>
              <a:gd name="connsiteY12" fmla="*/ 437682 h 597716"/>
              <a:gd name="connsiteX13" fmla="*/ 34735 w 334098"/>
              <a:gd name="connsiteY13" fmla="*/ 289784 h 597716"/>
              <a:gd name="connsiteX14" fmla="*/ 68160 w 334098"/>
              <a:gd name="connsiteY14" fmla="*/ 270064 h 597716"/>
              <a:gd name="connsiteX15" fmla="*/ 126724 w 334098"/>
              <a:gd name="connsiteY15" fmla="*/ 150296 h 597716"/>
              <a:gd name="connsiteX16" fmla="*/ 155584 w 334098"/>
              <a:gd name="connsiteY16" fmla="*/ 160916 h 597716"/>
              <a:gd name="connsiteX17" fmla="*/ 160900 w 334098"/>
              <a:gd name="connsiteY17" fmla="*/ 163191 h 597716"/>
              <a:gd name="connsiteX18" fmla="*/ 206468 w 334098"/>
              <a:gd name="connsiteY18" fmla="*/ 261800 h 597716"/>
              <a:gd name="connsiteX19" fmla="*/ 200392 w 334098"/>
              <a:gd name="connsiteY19" fmla="*/ 274695 h 597716"/>
              <a:gd name="connsiteX20" fmla="*/ 198114 w 334098"/>
              <a:gd name="connsiteY20" fmla="*/ 277729 h 597716"/>
              <a:gd name="connsiteX21" fmla="*/ 103180 w 334098"/>
              <a:gd name="connsiteY21" fmla="*/ 294417 h 597716"/>
              <a:gd name="connsiteX22" fmla="*/ 81915 w 334098"/>
              <a:gd name="connsiteY22" fmla="*/ 267110 h 597716"/>
              <a:gd name="connsiteX23" fmla="*/ 101661 w 334098"/>
              <a:gd name="connsiteY23" fmla="*/ 251180 h 597716"/>
              <a:gd name="connsiteX24" fmla="*/ 130521 w 334098"/>
              <a:gd name="connsiteY24" fmla="*/ 252698 h 597716"/>
              <a:gd name="connsiteX25" fmla="*/ 133559 w 334098"/>
              <a:gd name="connsiteY25" fmla="*/ 253456 h 597716"/>
              <a:gd name="connsiteX26" fmla="*/ 166976 w 334098"/>
              <a:gd name="connsiteY26" fmla="*/ 246629 h 597716"/>
              <a:gd name="connsiteX27" fmla="*/ 156343 w 334098"/>
              <a:gd name="connsiteY27" fmla="*/ 208703 h 597716"/>
              <a:gd name="connsiteX28" fmla="*/ 139635 w 334098"/>
              <a:gd name="connsiteY28" fmla="*/ 192774 h 597716"/>
              <a:gd name="connsiteX29" fmla="*/ 139635 w 334098"/>
              <a:gd name="connsiteY29" fmla="*/ 192015 h 597716"/>
              <a:gd name="connsiteX30" fmla="*/ 138116 w 334098"/>
              <a:gd name="connsiteY30" fmla="*/ 191257 h 597716"/>
              <a:gd name="connsiteX31" fmla="*/ 132040 w 334098"/>
              <a:gd name="connsiteY31" fmla="*/ 186706 h 597716"/>
              <a:gd name="connsiteX32" fmla="*/ 127483 w 334098"/>
              <a:gd name="connsiteY32" fmla="*/ 192015 h 597716"/>
              <a:gd name="connsiteX33" fmla="*/ 128243 w 334098"/>
              <a:gd name="connsiteY33" fmla="*/ 201118 h 597716"/>
              <a:gd name="connsiteX34" fmla="*/ 127483 w 334098"/>
              <a:gd name="connsiteY34" fmla="*/ 201118 h 597716"/>
              <a:gd name="connsiteX35" fmla="*/ 129002 w 334098"/>
              <a:gd name="connsiteY35" fmla="*/ 202635 h 597716"/>
              <a:gd name="connsiteX36" fmla="*/ 131281 w 334098"/>
              <a:gd name="connsiteY36" fmla="*/ 204152 h 597716"/>
              <a:gd name="connsiteX37" fmla="*/ 145711 w 334098"/>
              <a:gd name="connsiteY37" fmla="*/ 217805 h 597716"/>
              <a:gd name="connsiteX38" fmla="*/ 154824 w 334098"/>
              <a:gd name="connsiteY38" fmla="*/ 238286 h 597716"/>
              <a:gd name="connsiteX39" fmla="*/ 133559 w 334098"/>
              <a:gd name="connsiteY39" fmla="*/ 239044 h 597716"/>
              <a:gd name="connsiteX40" fmla="*/ 131281 w 334098"/>
              <a:gd name="connsiteY40" fmla="*/ 239044 h 597716"/>
              <a:gd name="connsiteX41" fmla="*/ 103180 w 334098"/>
              <a:gd name="connsiteY41" fmla="*/ 236768 h 597716"/>
              <a:gd name="connsiteX42" fmla="*/ 91029 w 334098"/>
              <a:gd name="connsiteY42" fmla="*/ 238286 h 597716"/>
              <a:gd name="connsiteX43" fmla="*/ 106218 w 334098"/>
              <a:gd name="connsiteY43" fmla="*/ 206427 h 597716"/>
              <a:gd name="connsiteX44" fmla="*/ 122167 w 334098"/>
              <a:gd name="connsiteY44" fmla="*/ 173052 h 597716"/>
              <a:gd name="connsiteX45" fmla="*/ 126724 w 334098"/>
              <a:gd name="connsiteY45" fmla="*/ 150296 h 597716"/>
              <a:gd name="connsiteX46" fmla="*/ 84913 w 334098"/>
              <a:gd name="connsiteY46" fmla="*/ 137342 h 597716"/>
              <a:gd name="connsiteX47" fmla="*/ 111501 w 334098"/>
              <a:gd name="connsiteY47" fmla="*/ 147204 h 597716"/>
              <a:gd name="connsiteX48" fmla="*/ 110742 w 334098"/>
              <a:gd name="connsiteY48" fmla="*/ 166169 h 597716"/>
              <a:gd name="connsiteX49" fmla="*/ 94029 w 334098"/>
              <a:gd name="connsiteY49" fmla="*/ 200307 h 597716"/>
              <a:gd name="connsiteX50" fmla="*/ 34775 w 334098"/>
              <a:gd name="connsiteY50" fmla="*/ 275409 h 597716"/>
              <a:gd name="connsiteX51" fmla="*/ 4389 w 334098"/>
              <a:gd name="connsiteY51" fmla="*/ 257203 h 597716"/>
              <a:gd name="connsiteX52" fmla="*/ 21101 w 334098"/>
              <a:gd name="connsiteY52" fmla="*/ 172997 h 597716"/>
              <a:gd name="connsiteX53" fmla="*/ 55286 w 334098"/>
              <a:gd name="connsiteY53" fmla="*/ 154790 h 597716"/>
              <a:gd name="connsiteX54" fmla="*/ 46170 w 334098"/>
              <a:gd name="connsiteY54" fmla="*/ 173755 h 597716"/>
              <a:gd name="connsiteX55" fmla="*/ 26419 w 334098"/>
              <a:gd name="connsiteY55" fmla="*/ 229893 h 597716"/>
              <a:gd name="connsiteX56" fmla="*/ 32496 w 334098"/>
              <a:gd name="connsiteY56" fmla="*/ 233686 h 597716"/>
              <a:gd name="connsiteX57" fmla="*/ 58325 w 334098"/>
              <a:gd name="connsiteY57" fmla="*/ 179824 h 597716"/>
              <a:gd name="connsiteX58" fmla="*/ 75037 w 334098"/>
              <a:gd name="connsiteY58" fmla="*/ 145687 h 597716"/>
              <a:gd name="connsiteX59" fmla="*/ 84913 w 334098"/>
              <a:gd name="connsiteY59" fmla="*/ 137342 h 597716"/>
              <a:gd name="connsiteX60" fmla="*/ 232297 w 334098"/>
              <a:gd name="connsiteY60" fmla="*/ 121421 h 597716"/>
              <a:gd name="connsiteX61" fmla="*/ 223187 w 334098"/>
              <a:gd name="connsiteY61" fmla="*/ 122179 h 597716"/>
              <a:gd name="connsiteX62" fmla="*/ 232297 w 334098"/>
              <a:gd name="connsiteY62" fmla="*/ 125972 h 597716"/>
              <a:gd name="connsiteX63" fmla="*/ 232297 w 334098"/>
              <a:gd name="connsiteY63" fmla="*/ 121421 h 597716"/>
              <a:gd name="connsiteX64" fmla="*/ 223946 w 334098"/>
              <a:gd name="connsiteY64" fmla="*/ 82731 h 597716"/>
              <a:gd name="connsiteX65" fmla="*/ 223946 w 334098"/>
              <a:gd name="connsiteY65" fmla="*/ 88042 h 597716"/>
              <a:gd name="connsiteX66" fmla="*/ 230020 w 334098"/>
              <a:gd name="connsiteY66" fmla="*/ 92593 h 597716"/>
              <a:gd name="connsiteX67" fmla="*/ 239130 w 334098"/>
              <a:gd name="connsiteY67" fmla="*/ 95628 h 597716"/>
              <a:gd name="connsiteX68" fmla="*/ 245963 w 334098"/>
              <a:gd name="connsiteY68" fmla="*/ 93352 h 597716"/>
              <a:gd name="connsiteX69" fmla="*/ 274812 w 334098"/>
              <a:gd name="connsiteY69" fmla="*/ 98662 h 597716"/>
              <a:gd name="connsiteX70" fmla="*/ 286959 w 334098"/>
              <a:gd name="connsiteY70" fmla="*/ 97145 h 597716"/>
              <a:gd name="connsiteX71" fmla="*/ 292273 w 334098"/>
              <a:gd name="connsiteY71" fmla="*/ 88042 h 597716"/>
              <a:gd name="connsiteX72" fmla="*/ 283922 w 334098"/>
              <a:gd name="connsiteY72" fmla="*/ 88800 h 597716"/>
              <a:gd name="connsiteX73" fmla="*/ 278608 w 334098"/>
              <a:gd name="connsiteY73" fmla="*/ 89559 h 597716"/>
              <a:gd name="connsiteX74" fmla="*/ 274053 w 334098"/>
              <a:gd name="connsiteY74" fmla="*/ 88800 h 597716"/>
              <a:gd name="connsiteX75" fmla="*/ 260387 w 334098"/>
              <a:gd name="connsiteY75" fmla="*/ 88042 h 597716"/>
              <a:gd name="connsiteX76" fmla="*/ 223946 w 334098"/>
              <a:gd name="connsiteY76" fmla="*/ 82731 h 597716"/>
              <a:gd name="connsiteX77" fmla="*/ 237611 w 334098"/>
              <a:gd name="connsiteY77" fmla="*/ 66042 h 597716"/>
              <a:gd name="connsiteX78" fmla="*/ 226224 w 334098"/>
              <a:gd name="connsiteY78" fmla="*/ 70594 h 597716"/>
              <a:gd name="connsiteX79" fmla="*/ 245203 w 334098"/>
              <a:gd name="connsiteY79" fmla="*/ 74387 h 597716"/>
              <a:gd name="connsiteX80" fmla="*/ 252036 w 334098"/>
              <a:gd name="connsiteY80" fmla="*/ 75145 h 597716"/>
              <a:gd name="connsiteX81" fmla="*/ 247481 w 334098"/>
              <a:gd name="connsiteY81" fmla="*/ 66801 h 597716"/>
              <a:gd name="connsiteX82" fmla="*/ 237611 w 334098"/>
              <a:gd name="connsiteY82" fmla="*/ 66042 h 597716"/>
              <a:gd name="connsiteX83" fmla="*/ 261146 w 334098"/>
              <a:gd name="connsiteY83" fmla="*/ 55421 h 597716"/>
              <a:gd name="connsiteX84" fmla="*/ 260387 w 334098"/>
              <a:gd name="connsiteY84" fmla="*/ 56180 h 597716"/>
              <a:gd name="connsiteX85" fmla="*/ 264942 w 334098"/>
              <a:gd name="connsiteY85" fmla="*/ 57697 h 597716"/>
              <a:gd name="connsiteX86" fmla="*/ 261146 w 334098"/>
              <a:gd name="connsiteY86" fmla="*/ 55421 h 597716"/>
              <a:gd name="connsiteX87" fmla="*/ 248240 w 334098"/>
              <a:gd name="connsiteY87" fmla="*/ 52387 h 597716"/>
              <a:gd name="connsiteX88" fmla="*/ 239130 w 334098"/>
              <a:gd name="connsiteY88" fmla="*/ 53904 h 597716"/>
              <a:gd name="connsiteX89" fmla="*/ 247481 w 334098"/>
              <a:gd name="connsiteY89" fmla="*/ 53904 h 597716"/>
              <a:gd name="connsiteX90" fmla="*/ 248240 w 334098"/>
              <a:gd name="connsiteY90" fmla="*/ 52387 h 597716"/>
              <a:gd name="connsiteX91" fmla="*/ 290755 w 334098"/>
              <a:gd name="connsiteY91" fmla="*/ 44042 h 597716"/>
              <a:gd name="connsiteX92" fmla="*/ 275571 w 334098"/>
              <a:gd name="connsiteY92" fmla="*/ 46318 h 597716"/>
              <a:gd name="connsiteX93" fmla="*/ 272534 w 334098"/>
              <a:gd name="connsiteY93" fmla="*/ 47077 h 597716"/>
              <a:gd name="connsiteX94" fmla="*/ 289237 w 334098"/>
              <a:gd name="connsiteY94" fmla="*/ 59973 h 597716"/>
              <a:gd name="connsiteX95" fmla="*/ 299106 w 334098"/>
              <a:gd name="connsiteY95" fmla="*/ 73628 h 597716"/>
              <a:gd name="connsiteX96" fmla="*/ 317327 w 334098"/>
              <a:gd name="connsiteY96" fmla="*/ 49352 h 597716"/>
              <a:gd name="connsiteX97" fmla="*/ 297588 w 334098"/>
              <a:gd name="connsiteY97" fmla="*/ 44042 h 597716"/>
              <a:gd name="connsiteX98" fmla="*/ 290755 w 334098"/>
              <a:gd name="connsiteY98" fmla="*/ 44042 h 597716"/>
              <a:gd name="connsiteX99" fmla="*/ 98579 w 334098"/>
              <a:gd name="connsiteY99" fmla="*/ 36498 h 597716"/>
              <a:gd name="connsiteX100" fmla="*/ 144147 w 334098"/>
              <a:gd name="connsiteY100" fmla="*/ 82005 h 597716"/>
              <a:gd name="connsiteX101" fmla="*/ 98579 w 334098"/>
              <a:gd name="connsiteY101" fmla="*/ 127512 h 597716"/>
              <a:gd name="connsiteX102" fmla="*/ 53011 w 334098"/>
              <a:gd name="connsiteY102" fmla="*/ 82005 h 597716"/>
              <a:gd name="connsiteX103" fmla="*/ 98579 w 334098"/>
              <a:gd name="connsiteY103" fmla="*/ 36498 h 597716"/>
              <a:gd name="connsiteX104" fmla="*/ 277469 w 334098"/>
              <a:gd name="connsiteY104" fmla="*/ 13129 h 597716"/>
              <a:gd name="connsiteX105" fmla="*/ 249759 w 334098"/>
              <a:gd name="connsiteY105" fmla="*/ 14456 h 597716"/>
              <a:gd name="connsiteX106" fmla="*/ 200411 w 334098"/>
              <a:gd name="connsiteY106" fmla="*/ 28111 h 597716"/>
              <a:gd name="connsiteX107" fmla="*/ 185986 w 334098"/>
              <a:gd name="connsiteY107" fmla="*/ 48594 h 597716"/>
              <a:gd name="connsiteX108" fmla="*/ 208762 w 334098"/>
              <a:gd name="connsiteY108" fmla="*/ 65283 h 597716"/>
              <a:gd name="connsiteX109" fmla="*/ 212558 w 334098"/>
              <a:gd name="connsiteY109" fmla="*/ 66801 h 597716"/>
              <a:gd name="connsiteX110" fmla="*/ 214076 w 334098"/>
              <a:gd name="connsiteY110" fmla="*/ 65283 h 597716"/>
              <a:gd name="connsiteX111" fmla="*/ 226983 w 334098"/>
              <a:gd name="connsiteY111" fmla="*/ 46318 h 597716"/>
              <a:gd name="connsiteX112" fmla="*/ 257350 w 334098"/>
              <a:gd name="connsiteY112" fmla="*/ 41008 h 597716"/>
              <a:gd name="connsiteX113" fmla="*/ 289237 w 334098"/>
              <a:gd name="connsiteY113" fmla="*/ 31146 h 597716"/>
              <a:gd name="connsiteX114" fmla="*/ 277469 w 334098"/>
              <a:gd name="connsiteY114" fmla="*/ 13129 h 597716"/>
              <a:gd name="connsiteX115" fmla="*/ 256876 w 334098"/>
              <a:gd name="connsiteY115" fmla="*/ 422 h 597716"/>
              <a:gd name="connsiteX116" fmla="*/ 302143 w 334098"/>
              <a:gd name="connsiteY116" fmla="*/ 31904 h 597716"/>
              <a:gd name="connsiteX117" fmla="*/ 312772 w 334098"/>
              <a:gd name="connsiteY117" fmla="*/ 34180 h 597716"/>
              <a:gd name="connsiteX118" fmla="*/ 327196 w 334098"/>
              <a:gd name="connsiteY118" fmla="*/ 73628 h 597716"/>
              <a:gd name="connsiteX119" fmla="*/ 303661 w 334098"/>
              <a:gd name="connsiteY119" fmla="*/ 85766 h 597716"/>
              <a:gd name="connsiteX120" fmla="*/ 289996 w 334098"/>
              <a:gd name="connsiteY120" fmla="*/ 109283 h 597716"/>
              <a:gd name="connsiteX121" fmla="*/ 276330 w 334098"/>
              <a:gd name="connsiteY121" fmla="*/ 111559 h 597716"/>
              <a:gd name="connsiteX122" fmla="*/ 273294 w 334098"/>
              <a:gd name="connsiteY122" fmla="*/ 115352 h 597716"/>
              <a:gd name="connsiteX123" fmla="*/ 253555 w 334098"/>
              <a:gd name="connsiteY123" fmla="*/ 122938 h 597716"/>
              <a:gd name="connsiteX124" fmla="*/ 240648 w 334098"/>
              <a:gd name="connsiteY124" fmla="*/ 135834 h 597716"/>
              <a:gd name="connsiteX125" fmla="*/ 258869 w 334098"/>
              <a:gd name="connsiteY125" fmla="*/ 148731 h 597716"/>
              <a:gd name="connsiteX126" fmla="*/ 248240 w 334098"/>
              <a:gd name="connsiteY126" fmla="*/ 155558 h 597716"/>
              <a:gd name="connsiteX127" fmla="*/ 207244 w 334098"/>
              <a:gd name="connsiteY127" fmla="*/ 124455 h 597716"/>
              <a:gd name="connsiteX128" fmla="*/ 217872 w 334098"/>
              <a:gd name="connsiteY128" fmla="*/ 106248 h 597716"/>
              <a:gd name="connsiteX129" fmla="*/ 216354 w 334098"/>
              <a:gd name="connsiteY129" fmla="*/ 103214 h 597716"/>
              <a:gd name="connsiteX130" fmla="*/ 211799 w 334098"/>
              <a:gd name="connsiteY130" fmla="*/ 91076 h 597716"/>
              <a:gd name="connsiteX131" fmla="*/ 208762 w 334098"/>
              <a:gd name="connsiteY131" fmla="*/ 78180 h 597716"/>
              <a:gd name="connsiteX132" fmla="*/ 193578 w 334098"/>
              <a:gd name="connsiteY132" fmla="*/ 71352 h 597716"/>
              <a:gd name="connsiteX133" fmla="*/ 185986 w 334098"/>
              <a:gd name="connsiteY133" fmla="*/ 21284 h 597716"/>
              <a:gd name="connsiteX134" fmla="*/ 256876 w 334098"/>
              <a:gd name="connsiteY134" fmla="*/ 422 h 59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334098" h="597716">
                <a:moveTo>
                  <a:pt x="68160" y="270064"/>
                </a:moveTo>
                <a:cubicBezTo>
                  <a:pt x="68160" y="288267"/>
                  <a:pt x="80315" y="305712"/>
                  <a:pt x="101585" y="307987"/>
                </a:cubicBezTo>
                <a:cubicBezTo>
                  <a:pt x="111461" y="308745"/>
                  <a:pt x="123615" y="310262"/>
                  <a:pt x="137289" y="310262"/>
                </a:cubicBezTo>
                <a:cubicBezTo>
                  <a:pt x="144886" y="310262"/>
                  <a:pt x="152483" y="309504"/>
                  <a:pt x="160839" y="308745"/>
                </a:cubicBezTo>
                <a:lnTo>
                  <a:pt x="159320" y="437682"/>
                </a:lnTo>
                <a:lnTo>
                  <a:pt x="159320" y="572687"/>
                </a:lnTo>
                <a:cubicBezTo>
                  <a:pt x="159320" y="603783"/>
                  <a:pt x="110701" y="603783"/>
                  <a:pt x="110701" y="572687"/>
                </a:cubicBezTo>
                <a:lnTo>
                  <a:pt x="110701" y="380798"/>
                </a:lnTo>
                <a:lnTo>
                  <a:pt x="87152" y="380798"/>
                </a:lnTo>
                <a:lnTo>
                  <a:pt x="87152" y="571928"/>
                </a:lnTo>
                <a:cubicBezTo>
                  <a:pt x="87152" y="586339"/>
                  <a:pt x="74997" y="597716"/>
                  <a:pt x="59804" y="597716"/>
                </a:cubicBezTo>
                <a:cubicBezTo>
                  <a:pt x="45370" y="597716"/>
                  <a:pt x="34735" y="586339"/>
                  <a:pt x="34735" y="571928"/>
                </a:cubicBezTo>
                <a:lnTo>
                  <a:pt x="34735" y="437682"/>
                </a:lnTo>
                <a:lnTo>
                  <a:pt x="34735" y="289784"/>
                </a:lnTo>
                <a:cubicBezTo>
                  <a:pt x="48409" y="285992"/>
                  <a:pt x="59044" y="279166"/>
                  <a:pt x="68160" y="270064"/>
                </a:cubicBezTo>
                <a:close/>
                <a:moveTo>
                  <a:pt x="126724" y="150296"/>
                </a:moveTo>
                <a:cubicBezTo>
                  <a:pt x="141154" y="154089"/>
                  <a:pt x="151027" y="158640"/>
                  <a:pt x="155584" y="160916"/>
                </a:cubicBezTo>
                <a:cubicBezTo>
                  <a:pt x="157103" y="161674"/>
                  <a:pt x="158621" y="162433"/>
                  <a:pt x="160900" y="163191"/>
                </a:cubicBezTo>
                <a:cubicBezTo>
                  <a:pt x="193557" y="186706"/>
                  <a:pt x="217860" y="220081"/>
                  <a:pt x="206468" y="261800"/>
                </a:cubicBezTo>
                <a:cubicBezTo>
                  <a:pt x="204949" y="267110"/>
                  <a:pt x="202671" y="270902"/>
                  <a:pt x="200392" y="274695"/>
                </a:cubicBezTo>
                <a:cubicBezTo>
                  <a:pt x="199633" y="275453"/>
                  <a:pt x="198873" y="276970"/>
                  <a:pt x="198114" y="277729"/>
                </a:cubicBezTo>
                <a:cubicBezTo>
                  <a:pt x="179127" y="298209"/>
                  <a:pt x="141913" y="297451"/>
                  <a:pt x="103180" y="294417"/>
                </a:cubicBezTo>
                <a:cubicBezTo>
                  <a:pt x="87991" y="292900"/>
                  <a:pt x="81156" y="279246"/>
                  <a:pt x="81915" y="267110"/>
                </a:cubicBezTo>
                <a:cubicBezTo>
                  <a:pt x="82675" y="263317"/>
                  <a:pt x="85713" y="249663"/>
                  <a:pt x="101661" y="251180"/>
                </a:cubicBezTo>
                <a:cubicBezTo>
                  <a:pt x="112294" y="251939"/>
                  <a:pt x="121408" y="252698"/>
                  <a:pt x="130521" y="252698"/>
                </a:cubicBezTo>
                <a:lnTo>
                  <a:pt x="133559" y="253456"/>
                </a:lnTo>
                <a:cubicBezTo>
                  <a:pt x="157862" y="253456"/>
                  <a:pt x="164697" y="252698"/>
                  <a:pt x="166976" y="246629"/>
                </a:cubicBezTo>
                <a:cubicBezTo>
                  <a:pt x="173052" y="233734"/>
                  <a:pt x="165457" y="217805"/>
                  <a:pt x="156343" y="208703"/>
                </a:cubicBezTo>
                <a:cubicBezTo>
                  <a:pt x="150267" y="201876"/>
                  <a:pt x="144951" y="197325"/>
                  <a:pt x="139635" y="192774"/>
                </a:cubicBezTo>
                <a:cubicBezTo>
                  <a:pt x="139635" y="192774"/>
                  <a:pt x="139635" y="192774"/>
                  <a:pt x="139635" y="192015"/>
                </a:cubicBezTo>
                <a:cubicBezTo>
                  <a:pt x="138875" y="192015"/>
                  <a:pt x="138116" y="191257"/>
                  <a:pt x="138116" y="191257"/>
                </a:cubicBezTo>
                <a:lnTo>
                  <a:pt x="132040" y="186706"/>
                </a:lnTo>
                <a:lnTo>
                  <a:pt x="127483" y="192015"/>
                </a:lnTo>
                <a:cubicBezTo>
                  <a:pt x="124445" y="195808"/>
                  <a:pt x="125964" y="198842"/>
                  <a:pt x="128243" y="201118"/>
                </a:cubicBezTo>
                <a:lnTo>
                  <a:pt x="127483" y="201118"/>
                </a:lnTo>
                <a:cubicBezTo>
                  <a:pt x="128243" y="201876"/>
                  <a:pt x="129002" y="201876"/>
                  <a:pt x="129002" y="202635"/>
                </a:cubicBezTo>
                <a:cubicBezTo>
                  <a:pt x="129762" y="202635"/>
                  <a:pt x="130521" y="203393"/>
                  <a:pt x="131281" y="204152"/>
                </a:cubicBezTo>
                <a:cubicBezTo>
                  <a:pt x="135837" y="207944"/>
                  <a:pt x="140394" y="211737"/>
                  <a:pt x="145711" y="217805"/>
                </a:cubicBezTo>
                <a:cubicBezTo>
                  <a:pt x="151027" y="223873"/>
                  <a:pt x="155584" y="232217"/>
                  <a:pt x="154824" y="238286"/>
                </a:cubicBezTo>
                <a:cubicBezTo>
                  <a:pt x="149508" y="239044"/>
                  <a:pt x="138116" y="239044"/>
                  <a:pt x="133559" y="239044"/>
                </a:cubicBezTo>
                <a:lnTo>
                  <a:pt x="131281" y="239044"/>
                </a:lnTo>
                <a:cubicBezTo>
                  <a:pt x="122167" y="239044"/>
                  <a:pt x="113053" y="238286"/>
                  <a:pt x="103180" y="236768"/>
                </a:cubicBezTo>
                <a:cubicBezTo>
                  <a:pt x="98624" y="236768"/>
                  <a:pt x="94826" y="236768"/>
                  <a:pt x="91029" y="238286"/>
                </a:cubicBezTo>
                <a:cubicBezTo>
                  <a:pt x="96345" y="227666"/>
                  <a:pt x="101661" y="216288"/>
                  <a:pt x="106218" y="206427"/>
                </a:cubicBezTo>
                <a:cubicBezTo>
                  <a:pt x="111535" y="194291"/>
                  <a:pt x="116851" y="182154"/>
                  <a:pt x="122167" y="173052"/>
                </a:cubicBezTo>
                <a:cubicBezTo>
                  <a:pt x="126724" y="165467"/>
                  <a:pt x="128243" y="157882"/>
                  <a:pt x="126724" y="150296"/>
                </a:cubicBezTo>
                <a:close/>
                <a:moveTo>
                  <a:pt x="84913" y="137342"/>
                </a:moveTo>
                <a:cubicBezTo>
                  <a:pt x="94789" y="135066"/>
                  <a:pt x="105424" y="139618"/>
                  <a:pt x="111501" y="147204"/>
                </a:cubicBezTo>
                <a:cubicBezTo>
                  <a:pt x="114540" y="152514"/>
                  <a:pt x="114540" y="159342"/>
                  <a:pt x="110742" y="166169"/>
                </a:cubicBezTo>
                <a:cubicBezTo>
                  <a:pt x="104664" y="176031"/>
                  <a:pt x="99347" y="188169"/>
                  <a:pt x="94029" y="200307"/>
                </a:cubicBezTo>
                <a:cubicBezTo>
                  <a:pt x="79595" y="232927"/>
                  <a:pt x="64402" y="266306"/>
                  <a:pt x="34775" y="275409"/>
                </a:cubicBezTo>
                <a:cubicBezTo>
                  <a:pt x="34775" y="275409"/>
                  <a:pt x="8947" y="279202"/>
                  <a:pt x="4389" y="257203"/>
                </a:cubicBezTo>
                <a:cubicBezTo>
                  <a:pt x="-11564" y="201065"/>
                  <a:pt x="21101" y="172997"/>
                  <a:pt x="21101" y="172997"/>
                </a:cubicBezTo>
                <a:cubicBezTo>
                  <a:pt x="32496" y="164652"/>
                  <a:pt x="43891" y="158583"/>
                  <a:pt x="55286" y="154790"/>
                </a:cubicBezTo>
                <a:cubicBezTo>
                  <a:pt x="50728" y="163893"/>
                  <a:pt x="46170" y="172997"/>
                  <a:pt x="46170" y="173755"/>
                </a:cubicBezTo>
                <a:lnTo>
                  <a:pt x="26419" y="229893"/>
                </a:lnTo>
                <a:lnTo>
                  <a:pt x="32496" y="233686"/>
                </a:lnTo>
                <a:lnTo>
                  <a:pt x="58325" y="179824"/>
                </a:lnTo>
                <a:cubicBezTo>
                  <a:pt x="58325" y="179066"/>
                  <a:pt x="68960" y="156307"/>
                  <a:pt x="75037" y="145687"/>
                </a:cubicBezTo>
                <a:cubicBezTo>
                  <a:pt x="78076" y="141135"/>
                  <a:pt x="81115" y="138859"/>
                  <a:pt x="84913" y="137342"/>
                </a:cubicBezTo>
                <a:close/>
                <a:moveTo>
                  <a:pt x="232297" y="121421"/>
                </a:moveTo>
                <a:cubicBezTo>
                  <a:pt x="228501" y="120662"/>
                  <a:pt x="225464" y="121421"/>
                  <a:pt x="223187" y="122179"/>
                </a:cubicBezTo>
                <a:cubicBezTo>
                  <a:pt x="223187" y="124455"/>
                  <a:pt x="226224" y="125972"/>
                  <a:pt x="232297" y="125972"/>
                </a:cubicBezTo>
                <a:cubicBezTo>
                  <a:pt x="240648" y="125214"/>
                  <a:pt x="238371" y="121421"/>
                  <a:pt x="232297" y="121421"/>
                </a:cubicBezTo>
                <a:close/>
                <a:moveTo>
                  <a:pt x="223946" y="82731"/>
                </a:moveTo>
                <a:cubicBezTo>
                  <a:pt x="223187" y="84249"/>
                  <a:pt x="223946" y="86525"/>
                  <a:pt x="223946" y="88042"/>
                </a:cubicBezTo>
                <a:cubicBezTo>
                  <a:pt x="225464" y="89559"/>
                  <a:pt x="227742" y="91076"/>
                  <a:pt x="230020" y="92593"/>
                </a:cubicBezTo>
                <a:cubicBezTo>
                  <a:pt x="233056" y="93352"/>
                  <a:pt x="236093" y="94869"/>
                  <a:pt x="239130" y="95628"/>
                </a:cubicBezTo>
                <a:cubicBezTo>
                  <a:pt x="241407" y="94869"/>
                  <a:pt x="243685" y="94111"/>
                  <a:pt x="245963" y="93352"/>
                </a:cubicBezTo>
                <a:cubicBezTo>
                  <a:pt x="255832" y="91835"/>
                  <a:pt x="267220" y="91076"/>
                  <a:pt x="274812" y="98662"/>
                </a:cubicBezTo>
                <a:cubicBezTo>
                  <a:pt x="278608" y="98662"/>
                  <a:pt x="283163" y="97904"/>
                  <a:pt x="286959" y="97145"/>
                </a:cubicBezTo>
                <a:cubicBezTo>
                  <a:pt x="291514" y="95628"/>
                  <a:pt x="293033" y="92593"/>
                  <a:pt x="292273" y="88042"/>
                </a:cubicBezTo>
                <a:cubicBezTo>
                  <a:pt x="289237" y="88800"/>
                  <a:pt x="286200" y="88800"/>
                  <a:pt x="283922" y="88800"/>
                </a:cubicBezTo>
                <a:cubicBezTo>
                  <a:pt x="282404" y="88800"/>
                  <a:pt x="280126" y="89559"/>
                  <a:pt x="278608" y="89559"/>
                </a:cubicBezTo>
                <a:cubicBezTo>
                  <a:pt x="277090" y="89559"/>
                  <a:pt x="275571" y="89559"/>
                  <a:pt x="274053" y="88800"/>
                </a:cubicBezTo>
                <a:cubicBezTo>
                  <a:pt x="269498" y="88800"/>
                  <a:pt x="264942" y="88800"/>
                  <a:pt x="260387" y="88042"/>
                </a:cubicBezTo>
                <a:cubicBezTo>
                  <a:pt x="248240" y="87283"/>
                  <a:pt x="235334" y="85766"/>
                  <a:pt x="223946" y="82731"/>
                </a:cubicBezTo>
                <a:close/>
                <a:moveTo>
                  <a:pt x="237611" y="66042"/>
                </a:moveTo>
                <a:cubicBezTo>
                  <a:pt x="233815" y="66801"/>
                  <a:pt x="229260" y="68318"/>
                  <a:pt x="226224" y="70594"/>
                </a:cubicBezTo>
                <a:cubicBezTo>
                  <a:pt x="232297" y="72111"/>
                  <a:pt x="239130" y="72870"/>
                  <a:pt x="245203" y="74387"/>
                </a:cubicBezTo>
                <a:cubicBezTo>
                  <a:pt x="247481" y="74387"/>
                  <a:pt x="249759" y="74387"/>
                  <a:pt x="252036" y="75145"/>
                </a:cubicBezTo>
                <a:cubicBezTo>
                  <a:pt x="249759" y="72111"/>
                  <a:pt x="248240" y="69835"/>
                  <a:pt x="247481" y="66801"/>
                </a:cubicBezTo>
                <a:cubicBezTo>
                  <a:pt x="244444" y="66042"/>
                  <a:pt x="240648" y="66042"/>
                  <a:pt x="237611" y="66042"/>
                </a:cubicBezTo>
                <a:close/>
                <a:moveTo>
                  <a:pt x="261146" y="55421"/>
                </a:moveTo>
                <a:cubicBezTo>
                  <a:pt x="260387" y="55421"/>
                  <a:pt x="260387" y="56180"/>
                  <a:pt x="260387" y="56180"/>
                </a:cubicBezTo>
                <a:cubicBezTo>
                  <a:pt x="261906" y="56939"/>
                  <a:pt x="263424" y="56939"/>
                  <a:pt x="264942" y="57697"/>
                </a:cubicBezTo>
                <a:cubicBezTo>
                  <a:pt x="263424" y="56939"/>
                  <a:pt x="261906" y="56180"/>
                  <a:pt x="261146" y="55421"/>
                </a:cubicBezTo>
                <a:close/>
                <a:moveTo>
                  <a:pt x="248240" y="52387"/>
                </a:moveTo>
                <a:cubicBezTo>
                  <a:pt x="245203" y="51628"/>
                  <a:pt x="242167" y="52387"/>
                  <a:pt x="239130" y="53904"/>
                </a:cubicBezTo>
                <a:cubicBezTo>
                  <a:pt x="241407" y="53904"/>
                  <a:pt x="244444" y="53904"/>
                  <a:pt x="247481" y="53904"/>
                </a:cubicBezTo>
                <a:cubicBezTo>
                  <a:pt x="248240" y="53146"/>
                  <a:pt x="248240" y="52387"/>
                  <a:pt x="248240" y="52387"/>
                </a:cubicBezTo>
                <a:close/>
                <a:moveTo>
                  <a:pt x="290755" y="44042"/>
                </a:moveTo>
                <a:cubicBezTo>
                  <a:pt x="285441" y="44801"/>
                  <a:pt x="280126" y="45559"/>
                  <a:pt x="275571" y="46318"/>
                </a:cubicBezTo>
                <a:cubicBezTo>
                  <a:pt x="274812" y="46318"/>
                  <a:pt x="274053" y="47077"/>
                  <a:pt x="272534" y="47077"/>
                </a:cubicBezTo>
                <a:cubicBezTo>
                  <a:pt x="278608" y="50870"/>
                  <a:pt x="284681" y="55421"/>
                  <a:pt x="289237" y="59973"/>
                </a:cubicBezTo>
                <a:cubicBezTo>
                  <a:pt x="293033" y="63008"/>
                  <a:pt x="296069" y="68318"/>
                  <a:pt x="299106" y="73628"/>
                </a:cubicBezTo>
                <a:cubicBezTo>
                  <a:pt x="307457" y="71352"/>
                  <a:pt x="334029" y="58456"/>
                  <a:pt x="317327" y="49352"/>
                </a:cubicBezTo>
                <a:cubicBezTo>
                  <a:pt x="311253" y="46318"/>
                  <a:pt x="304420" y="44801"/>
                  <a:pt x="297588" y="44042"/>
                </a:cubicBezTo>
                <a:cubicBezTo>
                  <a:pt x="296069" y="45559"/>
                  <a:pt x="293033" y="45559"/>
                  <a:pt x="290755" y="44042"/>
                </a:cubicBezTo>
                <a:close/>
                <a:moveTo>
                  <a:pt x="98579" y="36498"/>
                </a:moveTo>
                <a:cubicBezTo>
                  <a:pt x="123746" y="36498"/>
                  <a:pt x="144147" y="56872"/>
                  <a:pt x="144147" y="82005"/>
                </a:cubicBezTo>
                <a:cubicBezTo>
                  <a:pt x="144147" y="107138"/>
                  <a:pt x="123746" y="127512"/>
                  <a:pt x="98579" y="127512"/>
                </a:cubicBezTo>
                <a:cubicBezTo>
                  <a:pt x="73412" y="127512"/>
                  <a:pt x="53011" y="107138"/>
                  <a:pt x="53011" y="82005"/>
                </a:cubicBezTo>
                <a:cubicBezTo>
                  <a:pt x="53011" y="56872"/>
                  <a:pt x="73412" y="36498"/>
                  <a:pt x="98579" y="36498"/>
                </a:cubicBezTo>
                <a:close/>
                <a:moveTo>
                  <a:pt x="277469" y="13129"/>
                </a:moveTo>
                <a:cubicBezTo>
                  <a:pt x="269498" y="11232"/>
                  <a:pt x="258869" y="12560"/>
                  <a:pt x="249759" y="14456"/>
                </a:cubicBezTo>
                <a:cubicBezTo>
                  <a:pt x="233815" y="17491"/>
                  <a:pt x="215595" y="20525"/>
                  <a:pt x="200411" y="28111"/>
                </a:cubicBezTo>
                <a:cubicBezTo>
                  <a:pt x="193578" y="31904"/>
                  <a:pt x="178394" y="37973"/>
                  <a:pt x="185986" y="48594"/>
                </a:cubicBezTo>
                <a:cubicBezTo>
                  <a:pt x="192060" y="56939"/>
                  <a:pt x="200411" y="61490"/>
                  <a:pt x="208762" y="65283"/>
                </a:cubicBezTo>
                <a:cubicBezTo>
                  <a:pt x="210280" y="65283"/>
                  <a:pt x="211799" y="66042"/>
                  <a:pt x="212558" y="66801"/>
                </a:cubicBezTo>
                <a:cubicBezTo>
                  <a:pt x="213317" y="66042"/>
                  <a:pt x="213317" y="65283"/>
                  <a:pt x="214076" y="65283"/>
                </a:cubicBezTo>
                <a:cubicBezTo>
                  <a:pt x="216354" y="57697"/>
                  <a:pt x="220909" y="50870"/>
                  <a:pt x="226983" y="46318"/>
                </a:cubicBezTo>
                <a:cubicBezTo>
                  <a:pt x="236852" y="39491"/>
                  <a:pt x="247481" y="38732"/>
                  <a:pt x="257350" y="41008"/>
                </a:cubicBezTo>
                <a:cubicBezTo>
                  <a:pt x="266461" y="34939"/>
                  <a:pt x="277849" y="31904"/>
                  <a:pt x="289237" y="31146"/>
                </a:cubicBezTo>
                <a:cubicBezTo>
                  <a:pt x="290755" y="20146"/>
                  <a:pt x="285441" y="15025"/>
                  <a:pt x="277469" y="13129"/>
                </a:cubicBezTo>
                <a:close/>
                <a:moveTo>
                  <a:pt x="256876" y="422"/>
                </a:moveTo>
                <a:cubicBezTo>
                  <a:pt x="283543" y="-1854"/>
                  <a:pt x="305939" y="4594"/>
                  <a:pt x="302143" y="31904"/>
                </a:cubicBezTo>
                <a:cubicBezTo>
                  <a:pt x="305939" y="32663"/>
                  <a:pt x="309735" y="33422"/>
                  <a:pt x="312772" y="34180"/>
                </a:cubicBezTo>
                <a:cubicBezTo>
                  <a:pt x="330233" y="38732"/>
                  <a:pt x="342380" y="57697"/>
                  <a:pt x="327196" y="73628"/>
                </a:cubicBezTo>
                <a:cubicBezTo>
                  <a:pt x="321123" y="79697"/>
                  <a:pt x="312772" y="83490"/>
                  <a:pt x="303661" y="85766"/>
                </a:cubicBezTo>
                <a:cubicBezTo>
                  <a:pt x="305939" y="96387"/>
                  <a:pt x="303661" y="106248"/>
                  <a:pt x="289996" y="109283"/>
                </a:cubicBezTo>
                <a:cubicBezTo>
                  <a:pt x="286200" y="110042"/>
                  <a:pt x="280885" y="110800"/>
                  <a:pt x="276330" y="111559"/>
                </a:cubicBezTo>
                <a:cubicBezTo>
                  <a:pt x="275571" y="112317"/>
                  <a:pt x="274812" y="113835"/>
                  <a:pt x="273294" y="115352"/>
                </a:cubicBezTo>
                <a:cubicBezTo>
                  <a:pt x="268738" y="120662"/>
                  <a:pt x="261146" y="122938"/>
                  <a:pt x="253555" y="122938"/>
                </a:cubicBezTo>
                <a:cubicBezTo>
                  <a:pt x="254314" y="129007"/>
                  <a:pt x="248240" y="133559"/>
                  <a:pt x="240648" y="135834"/>
                </a:cubicBezTo>
                <a:cubicBezTo>
                  <a:pt x="247481" y="139627"/>
                  <a:pt x="254314" y="143421"/>
                  <a:pt x="258869" y="148731"/>
                </a:cubicBezTo>
                <a:cubicBezTo>
                  <a:pt x="263424" y="155558"/>
                  <a:pt x="252795" y="161627"/>
                  <a:pt x="248240" y="155558"/>
                </a:cubicBezTo>
                <a:cubicBezTo>
                  <a:pt x="239130" y="143421"/>
                  <a:pt x="207244" y="142662"/>
                  <a:pt x="207244" y="124455"/>
                </a:cubicBezTo>
                <a:cubicBezTo>
                  <a:pt x="206485" y="117628"/>
                  <a:pt x="211040" y="111559"/>
                  <a:pt x="217872" y="106248"/>
                </a:cubicBezTo>
                <a:cubicBezTo>
                  <a:pt x="217113" y="105490"/>
                  <a:pt x="216354" y="104731"/>
                  <a:pt x="216354" y="103214"/>
                </a:cubicBezTo>
                <a:cubicBezTo>
                  <a:pt x="214076" y="99421"/>
                  <a:pt x="212558" y="94869"/>
                  <a:pt x="211799" y="91076"/>
                </a:cubicBezTo>
                <a:cubicBezTo>
                  <a:pt x="210280" y="86525"/>
                  <a:pt x="208762" y="82731"/>
                  <a:pt x="208762" y="78180"/>
                </a:cubicBezTo>
                <a:cubicBezTo>
                  <a:pt x="203448" y="76663"/>
                  <a:pt x="198893" y="74387"/>
                  <a:pt x="193578" y="71352"/>
                </a:cubicBezTo>
                <a:cubicBezTo>
                  <a:pt x="173839" y="59214"/>
                  <a:pt x="161692" y="36456"/>
                  <a:pt x="185986" y="21284"/>
                </a:cubicBezTo>
                <a:cubicBezTo>
                  <a:pt x="199272" y="13698"/>
                  <a:pt x="230209" y="2698"/>
                  <a:pt x="256876" y="422"/>
                </a:cubicBezTo>
                <a:close/>
              </a:path>
            </a:pathLst>
          </a:custGeom>
          <a:solidFill>
            <a:srgbClr val="3FCDFF"/>
          </a:solidFill>
          <a:ln>
            <a:noFill/>
          </a:ln>
        </p:spPr>
        <p:txBody>
          <a:bodyPr wrap="square">
            <a:noAutofit/>
          </a:bodyPr>
          <a:lstStyle/>
          <a:p>
            <a:pPr fontAlgn="ctr"/>
            <a:endParaRPr lang="zh-CN" altLang="en-US">
              <a:latin typeface="Huawei Sans" panose="020C0503030203020204" pitchFamily="34" charset="0"/>
            </a:endParaRPr>
          </a:p>
        </p:txBody>
      </p:sp>
      <p:sp>
        <p:nvSpPr>
          <p:cNvPr id="55" name="圆角矩形标注 54"/>
          <p:cNvSpPr/>
          <p:nvPr/>
        </p:nvSpPr>
        <p:spPr bwMode="auto">
          <a:xfrm>
            <a:off x="9688139" y="4226622"/>
            <a:ext cx="1599429" cy="786467"/>
          </a:xfrm>
          <a:prstGeom prst="wedgeRoundRectCallout">
            <a:avLst>
              <a:gd name="adj1" fmla="val 38922"/>
              <a:gd name="adj2" fmla="val 78570"/>
              <a:gd name="adj3" fmla="val 16667"/>
            </a:avLst>
          </a:prstGeom>
          <a:solidFill>
            <a:schemeClr val="bg1"/>
          </a:solidFill>
          <a:ln w="1905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ctr" latinLnBrk="0" hangingPunct="1">
              <a:spcBef>
                <a:spcPct val="0"/>
              </a:spcBef>
              <a:spcAft>
                <a:spcPct val="0"/>
              </a:spcAft>
              <a:buClrTx/>
              <a:buSzTx/>
              <a:buFontTx/>
              <a:buNone/>
              <a:tabLst/>
            </a:pPr>
            <a:r>
              <a:rPr sz="1200" dirty="0">
                <a:solidFill>
                  <a:schemeClr val="tx1"/>
                </a:solidFill>
                <a:latin typeface="Huawei Sans" panose="020C0503030203020204" pitchFamily="34" charset="0"/>
              </a:rPr>
              <a:t>Can a network device have either a MAC address or an IP address?</a:t>
            </a:r>
            <a:endParaRPr kumimoji="0" lang="zh-CN" altLang="en-US" sz="12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3" name="组合 42"/>
          <p:cNvGrpSpPr/>
          <p:nvPr/>
        </p:nvGrpSpPr>
        <p:grpSpPr>
          <a:xfrm>
            <a:off x="7117517" y="121216"/>
            <a:ext cx="4957810" cy="212400"/>
            <a:chOff x="6925793" y="165460"/>
            <a:chExt cx="4957810" cy="212400"/>
          </a:xfrm>
        </p:grpSpPr>
        <p:sp>
          <p:nvSpPr>
            <p:cNvPr id="44" name="燕尾形 43"/>
            <p:cNvSpPr/>
            <p:nvPr/>
          </p:nvSpPr>
          <p:spPr bwMode="auto">
            <a:xfrm>
              <a:off x="8732658" y="165460"/>
              <a:ext cx="1330893" cy="212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b="1" dirty="0">
                  <a:solidFill>
                    <a:srgbClr val="FFFFFF"/>
                  </a:solidFill>
                  <a:latin typeface="Huawei Sans" panose="020C0503030203020204" pitchFamily="34" charset="0"/>
                </a:rPr>
                <a:t>MAC address</a:t>
              </a:r>
            </a:p>
          </p:txBody>
        </p:sp>
        <p:sp>
          <p:nvSpPr>
            <p:cNvPr id="49" name="燕尾形 48"/>
            <p:cNvSpPr/>
            <p:nvPr/>
          </p:nvSpPr>
          <p:spPr bwMode="auto">
            <a:xfrm>
              <a:off x="9984432" y="165460"/>
              <a:ext cx="1899171" cy="212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Ethernet frame type</a:t>
              </a:r>
            </a:p>
          </p:txBody>
        </p:sp>
        <p:sp>
          <p:nvSpPr>
            <p:cNvPr id="50" name="五边形 49"/>
            <p:cNvSpPr/>
            <p:nvPr/>
          </p:nvSpPr>
          <p:spPr bwMode="auto">
            <a:xfrm>
              <a:off x="6925793" y="165460"/>
              <a:ext cx="1885983" cy="212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Ethernet Frame Format</a:t>
              </a:r>
              <a:endParaRPr lang="zh-CN" altLang="en-US" sz="1200" dirty="0">
                <a:latin typeface="Huawei Sans" panose="020C0503030203020204" pitchFamily="34" charset="0"/>
              </a:endParaRPr>
            </a:p>
          </p:txBody>
        </p:sp>
      </p:grpSp>
    </p:spTree>
    <p:extLst>
      <p:ext uri="{BB962C8B-B14F-4D97-AF65-F5344CB8AC3E}">
        <p14:creationId xmlns:p14="http://schemas.microsoft.com/office/powerpoint/2010/main" val="338129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1877" y="1242453"/>
            <a:ext cx="11306175" cy="4680000"/>
          </a:xfrm>
        </p:spPr>
        <p:txBody>
          <a:bodyPr wrap="square">
            <a:noAutofit/>
          </a:bodyPr>
          <a:lstStyle/>
          <a:p>
            <a:r>
              <a:rPr sz="1800" dirty="0">
                <a:latin typeface="Huawei Sans" panose="020C0503030203020204" pitchFamily="34" charset="0"/>
              </a:rPr>
              <a:t>A MAC address is 48 bits (6 bytes) in length.</a:t>
            </a:r>
          </a:p>
          <a:p>
            <a:r>
              <a:rPr sz="1800" dirty="0">
                <a:latin typeface="Huawei Sans" panose="020C0503030203020204" pitchFamily="34" charset="0"/>
              </a:rPr>
              <a:t>As typically represented, MAC addresses are recognizable as six groups of two hexadecimal digits, separated by hyphens, colons, or without a separator.</a:t>
            </a:r>
            <a:endParaRPr lang="en-US" altLang="zh-CN" sz="1800" dirty="0" smtClean="0">
              <a:latin typeface="Huawei Sans" panose="020C0503030203020204" pitchFamily="34" charset="0"/>
            </a:endParaRPr>
          </a:p>
          <a:p>
            <a:endParaRPr lang="en-US" altLang="zh-CN" sz="1800" dirty="0" smtClean="0">
              <a:latin typeface="Huawei Sans" panose="020C0503030203020204" pitchFamily="34" charset="0"/>
            </a:endParaRPr>
          </a:p>
          <a:p>
            <a:endParaRPr lang="en-US" altLang="zh-CN" sz="1800" dirty="0" smtClean="0">
              <a:latin typeface="Huawei Sans" panose="020C0503030203020204" pitchFamily="34" charset="0"/>
            </a:endParaRPr>
          </a:p>
          <a:p>
            <a:endParaRPr lang="en-US" altLang="zh-CN" sz="1800" dirty="0" smtClean="0">
              <a:latin typeface="Huawei Sans" panose="020C0503030203020204" pitchFamily="34" charset="0"/>
            </a:endParaRPr>
          </a:p>
          <a:p>
            <a:endParaRPr lang="en-US" altLang="zh-CN" sz="1800" dirty="0" smtClean="0">
              <a:latin typeface="Huawei Sans" panose="020C0503030203020204" pitchFamily="34" charset="0"/>
            </a:endParaRPr>
          </a:p>
          <a:p>
            <a:endParaRPr lang="en-US" altLang="zh-CN" sz="1800" dirty="0" smtClean="0">
              <a:latin typeface="Huawei Sans" panose="020C0503030203020204" pitchFamily="34" charset="0"/>
            </a:endParaRPr>
          </a:p>
          <a:p>
            <a:endParaRPr lang="en-US" altLang="zh-CN" sz="1800" dirty="0" smtClean="0">
              <a:latin typeface="Huawei Sans" panose="020C0503030203020204" pitchFamily="34" charset="0"/>
            </a:endParaRPr>
          </a:p>
          <a:p>
            <a:endParaRPr lang="en-US" altLang="zh-CN" sz="1800" dirty="0" smtClean="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a:latin typeface="Huawei Sans" panose="020C0503030203020204" pitchFamily="34" charset="0"/>
              </a:rPr>
              <a:t>MAC Address Presentation</a:t>
            </a:r>
            <a:endParaRPr lang="zh-CN" altLang="en-US" dirty="0">
              <a:latin typeface="Huawei Sans" panose="020C0503030203020204" pitchFamily="34" charset="0"/>
            </a:endParaRPr>
          </a:p>
        </p:txBody>
      </p:sp>
      <p:graphicFrame>
        <p:nvGraphicFramePr>
          <p:cNvPr id="4" name="表格 3"/>
          <p:cNvGraphicFramePr>
            <a:graphicFrameLocks noGrp="1"/>
          </p:cNvGraphicFramePr>
          <p:nvPr>
            <p:extLst/>
          </p:nvPr>
        </p:nvGraphicFramePr>
        <p:xfrm>
          <a:off x="2771798" y="3037503"/>
          <a:ext cx="7968720" cy="609600"/>
        </p:xfrm>
        <a:graphic>
          <a:graphicData uri="http://schemas.openxmlformats.org/drawingml/2006/table">
            <a:tbl>
              <a:tblPr firstRow="1" bandRow="1">
                <a:tableStyleId>{2A488322-F2BA-4B5B-9748-0D474271808F}</a:tableStyleId>
              </a:tblPr>
              <a:tblGrid>
                <a:gridCol w="1328120">
                  <a:extLst>
                    <a:ext uri="{9D8B030D-6E8A-4147-A177-3AD203B41FA5}">
                      <a16:colId xmlns="" xmlns:a16="http://schemas.microsoft.com/office/drawing/2014/main" val="20000"/>
                    </a:ext>
                  </a:extLst>
                </a:gridCol>
                <a:gridCol w="1328120">
                  <a:extLst>
                    <a:ext uri="{9D8B030D-6E8A-4147-A177-3AD203B41FA5}">
                      <a16:colId xmlns="" xmlns:a16="http://schemas.microsoft.com/office/drawing/2014/main" val="20001"/>
                    </a:ext>
                  </a:extLst>
                </a:gridCol>
                <a:gridCol w="1328120">
                  <a:extLst>
                    <a:ext uri="{9D8B030D-6E8A-4147-A177-3AD203B41FA5}">
                      <a16:colId xmlns="" xmlns:a16="http://schemas.microsoft.com/office/drawing/2014/main" val="20002"/>
                    </a:ext>
                  </a:extLst>
                </a:gridCol>
                <a:gridCol w="1328120">
                  <a:extLst>
                    <a:ext uri="{9D8B030D-6E8A-4147-A177-3AD203B41FA5}">
                      <a16:colId xmlns="" xmlns:a16="http://schemas.microsoft.com/office/drawing/2014/main" val="20003"/>
                    </a:ext>
                  </a:extLst>
                </a:gridCol>
                <a:gridCol w="1328120">
                  <a:extLst>
                    <a:ext uri="{9D8B030D-6E8A-4147-A177-3AD203B41FA5}">
                      <a16:colId xmlns="" xmlns:a16="http://schemas.microsoft.com/office/drawing/2014/main" val="20004"/>
                    </a:ext>
                  </a:extLst>
                </a:gridCol>
                <a:gridCol w="1328120">
                  <a:extLst>
                    <a:ext uri="{9D8B030D-6E8A-4147-A177-3AD203B41FA5}">
                      <a16:colId xmlns="" xmlns:a16="http://schemas.microsoft.com/office/drawing/2014/main" val="20005"/>
                    </a:ext>
                  </a:extLst>
                </a:gridCol>
              </a:tblGrid>
              <a:tr h="288032">
                <a:tc>
                  <a:txBody>
                    <a:bodyPr/>
                    <a:lstStyle/>
                    <a:p>
                      <a:pPr algn="ctr" fontAlgn="ctr"/>
                      <a:r>
                        <a:rPr sz="1400">
                          <a:latin typeface="Huawei Sans" panose="020C0503030203020204" pitchFamily="34" charset="0"/>
                        </a:rPr>
                        <a:t>00</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r>
                        <a:rPr sz="1400">
                          <a:latin typeface="Huawei Sans" panose="020C0503030203020204" pitchFamily="34" charset="0"/>
                        </a:rPr>
                        <a:t>1E</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r>
                        <a:rPr sz="1400">
                          <a:latin typeface="Huawei Sans" panose="020C0503030203020204" pitchFamily="34" charset="0"/>
                        </a:rPr>
                        <a:t>10</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r>
                        <a:rPr sz="1400" b="1">
                          <a:solidFill>
                            <a:schemeClr val="lt1"/>
                          </a:solidFill>
                          <a:latin typeface="Huawei Sans" panose="020C0503030203020204" pitchFamily="34" charset="0"/>
                        </a:rPr>
                        <a:t>DD</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400" rtl="0" eaLnBrk="1" fontAlgn="ctr" latinLnBrk="0" hangingPunct="1"/>
                      <a:r>
                        <a:rPr sz="1400" b="1">
                          <a:solidFill>
                            <a:schemeClr val="lt1"/>
                          </a:solidFill>
                          <a:latin typeface="Huawei Sans" panose="020C0503030203020204" pitchFamily="34" charset="0"/>
                        </a:rPr>
                        <a:t>DD</a:t>
                      </a:r>
                      <a:endParaRPr lang="zh-CN" altLang="en-US" sz="1400" b="1" kern="1200" dirty="0">
                        <a:ln>
                          <a:noFill/>
                        </a:ln>
                        <a:solidFill>
                          <a:schemeClr val="lt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400" rtl="0" eaLnBrk="1" fontAlgn="ctr" latinLnBrk="0" hangingPunct="1"/>
                      <a:r>
                        <a:rPr sz="1400" b="1">
                          <a:solidFill>
                            <a:schemeClr val="lt1"/>
                          </a:solidFill>
                          <a:latin typeface="Huawei Sans" panose="020C0503030203020204" pitchFamily="34" charset="0"/>
                        </a:rPr>
                        <a:t>02</a:t>
                      </a:r>
                      <a:endParaRPr lang="zh-CN" altLang="en-US" sz="1400" b="1" kern="1200" dirty="0">
                        <a:ln>
                          <a:noFill/>
                        </a:ln>
                        <a:solidFill>
                          <a:schemeClr val="lt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r h="288032">
                <a:tc>
                  <a:txBody>
                    <a:bodyPr/>
                    <a:lstStyle/>
                    <a:p>
                      <a:pPr algn="ctr" fontAlgn="ctr"/>
                      <a:r>
                        <a:rPr sz="1400">
                          <a:latin typeface="Huawei Sans" panose="020C0503030203020204" pitchFamily="34" charset="0"/>
                        </a:rPr>
                        <a:t>0000 0000</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algn="ctr" fontAlgn="ctr"/>
                      <a:r>
                        <a:rPr sz="1400">
                          <a:latin typeface="Huawei Sans" panose="020C0503030203020204" pitchFamily="34" charset="0"/>
                        </a:rPr>
                        <a:t>0001 1110</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algn="ctr" fontAlgn="ctr"/>
                      <a:r>
                        <a:rPr sz="1400">
                          <a:latin typeface="Huawei Sans" panose="020C0503030203020204" pitchFamily="34" charset="0"/>
                        </a:rPr>
                        <a:t>0001 0000</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algn="ctr" fontAlgn="ctr"/>
                      <a:r>
                        <a:rPr sz="1400">
                          <a:latin typeface="Huawei Sans" panose="020C0503030203020204" pitchFamily="34" charset="0"/>
                        </a:rPr>
                        <a:t>1101 1101</a:t>
                      </a:r>
                      <a:endParaRPr lang="zh-CN" altLang="en-US" sz="1400" b="1" dirty="0">
                        <a:ln>
                          <a:noFill/>
                        </a:ln>
                        <a:solidFill>
                          <a:schemeClr val="accent6"/>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ctr" defTabSz="914400" rtl="0" eaLnBrk="1" fontAlgn="ctr" latinLnBrk="0" hangingPunct="1"/>
                      <a:r>
                        <a:rPr sz="1400">
                          <a:solidFill>
                            <a:schemeClr val="dk1"/>
                          </a:solidFill>
                          <a:latin typeface="Huawei Sans" panose="020C0503030203020204" pitchFamily="34" charset="0"/>
                        </a:rPr>
                        <a:t>1101 1101</a:t>
                      </a:r>
                      <a:endParaRPr lang="zh-CN" altLang="en-US" sz="1400" kern="1200" dirty="0">
                        <a:ln>
                          <a:noFill/>
                        </a:ln>
                        <a:solidFill>
                          <a:schemeClr val="dk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a:txBody>
                    <a:bodyPr/>
                    <a:lstStyle/>
                    <a:p>
                      <a:pPr marL="0" algn="ctr" defTabSz="914400" rtl="0" eaLnBrk="1" fontAlgn="ctr" latinLnBrk="0" hangingPunct="1"/>
                      <a:r>
                        <a:rPr sz="1400">
                          <a:solidFill>
                            <a:schemeClr val="dk1"/>
                          </a:solidFill>
                          <a:latin typeface="Huawei Sans" panose="020C0503030203020204" pitchFamily="34" charset="0"/>
                        </a:rPr>
                        <a:t>0000 0010</a:t>
                      </a:r>
                      <a:endParaRPr lang="zh-CN" altLang="en-US" sz="1400" kern="1200" dirty="0">
                        <a:ln>
                          <a:noFill/>
                        </a:ln>
                        <a:solidFill>
                          <a:schemeClr val="dk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sp>
        <p:nvSpPr>
          <p:cNvPr id="5" name="TextBox 2"/>
          <p:cNvSpPr txBox="1"/>
          <p:nvPr/>
        </p:nvSpPr>
        <p:spPr>
          <a:xfrm>
            <a:off x="1390868" y="3009218"/>
            <a:ext cx="1393330" cy="338554"/>
          </a:xfrm>
          <a:prstGeom prst="rect">
            <a:avLst/>
          </a:prstGeom>
          <a:noFill/>
        </p:spPr>
        <p:txBody>
          <a:bodyPr wrap="square" rtlCol="0">
            <a:noAutofit/>
          </a:bodyPr>
          <a:lstStyle/>
          <a:p>
            <a:pPr fontAlgn="ctr"/>
            <a:r>
              <a:rPr sz="1600" dirty="0">
                <a:latin typeface="Huawei Sans" panose="020C0503030203020204" pitchFamily="34" charset="0"/>
              </a:rPr>
              <a:t>Hexadecimal</a:t>
            </a:r>
          </a:p>
        </p:txBody>
      </p:sp>
      <p:sp>
        <p:nvSpPr>
          <p:cNvPr id="6" name="TextBox 5"/>
          <p:cNvSpPr txBox="1"/>
          <p:nvPr/>
        </p:nvSpPr>
        <p:spPr>
          <a:xfrm>
            <a:off x="1687424" y="3347772"/>
            <a:ext cx="800219" cy="338554"/>
          </a:xfrm>
          <a:prstGeom prst="rect">
            <a:avLst/>
          </a:prstGeom>
          <a:noFill/>
        </p:spPr>
        <p:txBody>
          <a:bodyPr wrap="square" rtlCol="0">
            <a:noAutofit/>
          </a:bodyPr>
          <a:lstStyle/>
          <a:p>
            <a:pPr fontAlgn="ctr"/>
            <a:r>
              <a:rPr sz="1600">
                <a:latin typeface="Huawei Sans" panose="020C0503030203020204" pitchFamily="34" charset="0"/>
              </a:rPr>
              <a:t>Binary</a:t>
            </a:r>
          </a:p>
        </p:txBody>
      </p:sp>
      <p:graphicFrame>
        <p:nvGraphicFramePr>
          <p:cNvPr id="9" name="表格 8"/>
          <p:cNvGraphicFramePr>
            <a:graphicFrameLocks noGrp="1"/>
          </p:cNvGraphicFramePr>
          <p:nvPr>
            <p:extLst/>
          </p:nvPr>
        </p:nvGraphicFramePr>
        <p:xfrm>
          <a:off x="3899756" y="5194021"/>
          <a:ext cx="2592288" cy="360040"/>
        </p:xfrm>
        <a:graphic>
          <a:graphicData uri="http://schemas.openxmlformats.org/drawingml/2006/table">
            <a:tbl>
              <a:tblPr/>
              <a:tblGrid>
                <a:gridCol w="648072">
                  <a:extLst>
                    <a:ext uri="{9D8B030D-6E8A-4147-A177-3AD203B41FA5}">
                      <a16:colId xmlns="" xmlns:a16="http://schemas.microsoft.com/office/drawing/2014/main" val="20000"/>
                    </a:ext>
                  </a:extLst>
                </a:gridCol>
                <a:gridCol w="648072">
                  <a:extLst>
                    <a:ext uri="{9D8B030D-6E8A-4147-A177-3AD203B41FA5}">
                      <a16:colId xmlns="" xmlns:a16="http://schemas.microsoft.com/office/drawing/2014/main" val="20001"/>
                    </a:ext>
                  </a:extLst>
                </a:gridCol>
                <a:gridCol w="648072">
                  <a:extLst>
                    <a:ext uri="{9D8B030D-6E8A-4147-A177-3AD203B41FA5}">
                      <a16:colId xmlns="" xmlns:a16="http://schemas.microsoft.com/office/drawing/2014/main" val="20002"/>
                    </a:ext>
                  </a:extLst>
                </a:gridCol>
                <a:gridCol w="648072">
                  <a:extLst>
                    <a:ext uri="{9D8B030D-6E8A-4147-A177-3AD203B41FA5}">
                      <a16:colId xmlns="" xmlns:a16="http://schemas.microsoft.com/office/drawing/2014/main" val="20003"/>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0" name="矩形 9"/>
          <p:cNvSpPr/>
          <p:nvPr/>
        </p:nvSpPr>
        <p:spPr>
          <a:xfrm>
            <a:off x="3899756" y="5554061"/>
            <a:ext cx="2040396" cy="338554"/>
          </a:xfrm>
          <a:prstGeom prst="rect">
            <a:avLst/>
          </a:prstGeom>
        </p:spPr>
        <p:txBody>
          <a:bodyPr wrap="square">
            <a:noAutofit/>
          </a:bodyPr>
          <a:lstStyle/>
          <a:p>
            <a:pPr algn="l" fontAlgn="ctr"/>
            <a:r>
              <a:rPr sz="1600">
                <a:solidFill>
                  <a:srgbClr val="EC7061"/>
                </a:solidFill>
                <a:latin typeface="Huawei Sans" panose="020C0503030203020204" pitchFamily="34" charset="0"/>
              </a:rPr>
              <a:t>= 1</a:t>
            </a:r>
            <a:endParaRPr lang="zh-CN" altLang="en-US"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3095135" y="4469251"/>
            <a:ext cx="807321" cy="830997"/>
          </a:xfrm>
          <a:prstGeom prst="rect">
            <a:avLst/>
          </a:prstGeom>
        </p:spPr>
        <p:txBody>
          <a:bodyPr wrap="square">
            <a:noAutofit/>
          </a:bodyPr>
          <a:lstStyle/>
          <a:p>
            <a:pPr algn="r" fontAlgn="ctr"/>
            <a:r>
              <a:rPr sz="1600" dirty="0">
                <a:latin typeface="Huawei Sans" panose="020C0503030203020204" pitchFamily="34" charset="0"/>
              </a:rPr>
              <a:t>Power</a:t>
            </a:r>
          </a:p>
        </p:txBody>
      </p:sp>
      <p:sp>
        <p:nvSpPr>
          <p:cNvPr id="12" name="矩形 11"/>
          <p:cNvSpPr/>
          <p:nvPr/>
        </p:nvSpPr>
        <p:spPr>
          <a:xfrm>
            <a:off x="3288524" y="5185609"/>
            <a:ext cx="455712" cy="338554"/>
          </a:xfrm>
          <a:prstGeom prst="rect">
            <a:avLst/>
          </a:prstGeom>
        </p:spPr>
        <p:txBody>
          <a:bodyPr wrap="square">
            <a:noAutofit/>
          </a:bodyPr>
          <a:lstStyle/>
          <a:p>
            <a:pPr algn="r" fontAlgn="ctr"/>
            <a:r>
              <a:rPr sz="1600" dirty="0">
                <a:latin typeface="Huawei Sans" panose="020C0503030203020204" pitchFamily="34" charset="0"/>
              </a:rPr>
              <a:t>Bit</a:t>
            </a:r>
          </a:p>
        </p:txBody>
      </p:sp>
      <p:graphicFrame>
        <p:nvGraphicFramePr>
          <p:cNvPr id="21" name="表格 20"/>
          <p:cNvGraphicFramePr>
            <a:graphicFrameLocks noGrp="1"/>
          </p:cNvGraphicFramePr>
          <p:nvPr>
            <p:extLst/>
          </p:nvPr>
        </p:nvGraphicFramePr>
        <p:xfrm>
          <a:off x="6780076" y="4333647"/>
          <a:ext cx="2592288" cy="720080"/>
        </p:xfrm>
        <a:graphic>
          <a:graphicData uri="http://schemas.openxmlformats.org/drawingml/2006/table">
            <a:tbl>
              <a:tblPr/>
              <a:tblGrid>
                <a:gridCol w="648072">
                  <a:extLst>
                    <a:ext uri="{9D8B030D-6E8A-4147-A177-3AD203B41FA5}">
                      <a16:colId xmlns="" xmlns:a16="http://schemas.microsoft.com/office/drawing/2014/main" val="20000"/>
                    </a:ext>
                  </a:extLst>
                </a:gridCol>
                <a:gridCol w="648072">
                  <a:extLst>
                    <a:ext uri="{9D8B030D-6E8A-4147-A177-3AD203B41FA5}">
                      <a16:colId xmlns="" xmlns:a16="http://schemas.microsoft.com/office/drawing/2014/main" val="20001"/>
                    </a:ext>
                  </a:extLst>
                </a:gridCol>
                <a:gridCol w="648072">
                  <a:extLst>
                    <a:ext uri="{9D8B030D-6E8A-4147-A177-3AD203B41FA5}">
                      <a16:colId xmlns="" xmlns:a16="http://schemas.microsoft.com/office/drawing/2014/main" val="20002"/>
                    </a:ext>
                  </a:extLst>
                </a:gridCol>
                <a:gridCol w="648072">
                  <a:extLst>
                    <a:ext uri="{9D8B030D-6E8A-4147-A177-3AD203B41FA5}">
                      <a16:colId xmlns="" xmlns:a16="http://schemas.microsoft.com/office/drawing/2014/main" val="20003"/>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2</a:t>
                      </a:r>
                      <a:r>
                        <a:rPr sz="1400" baseline="30000">
                          <a:solidFill>
                            <a:schemeClr val="tx1"/>
                          </a:solidFill>
                          <a:latin typeface="Huawei Sans" panose="020C0503030203020204" pitchFamily="34" charset="0"/>
                        </a:rPr>
                        <a:t>3</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2</a:t>
                      </a:r>
                      <a:r>
                        <a:rPr sz="1400" baseline="30000">
                          <a:solidFill>
                            <a:schemeClr val="tx1"/>
                          </a:solidFill>
                          <a:latin typeface="Huawei Sans" panose="020C0503030203020204" pitchFamily="34" charset="0"/>
                        </a:rPr>
                        <a:t>2</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2</a:t>
                      </a:r>
                      <a:r>
                        <a:rPr sz="1400" baseline="30000">
                          <a:solidFill>
                            <a:schemeClr val="tx1"/>
                          </a:solidFill>
                          <a:latin typeface="Huawei Sans" panose="020C0503030203020204" pitchFamily="34" charset="0"/>
                        </a:rPr>
                        <a:t>1</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2</a:t>
                      </a:r>
                      <a:r>
                        <a:rPr sz="1400" baseline="300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8</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4</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2</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22" name="表格 21"/>
          <p:cNvGraphicFramePr>
            <a:graphicFrameLocks noGrp="1"/>
          </p:cNvGraphicFramePr>
          <p:nvPr>
            <p:extLst/>
          </p:nvPr>
        </p:nvGraphicFramePr>
        <p:xfrm>
          <a:off x="6780076" y="5194021"/>
          <a:ext cx="2592288" cy="360040"/>
        </p:xfrm>
        <a:graphic>
          <a:graphicData uri="http://schemas.openxmlformats.org/drawingml/2006/table">
            <a:tbl>
              <a:tblPr/>
              <a:tblGrid>
                <a:gridCol w="648072">
                  <a:extLst>
                    <a:ext uri="{9D8B030D-6E8A-4147-A177-3AD203B41FA5}">
                      <a16:colId xmlns="" xmlns:a16="http://schemas.microsoft.com/office/drawing/2014/main" val="20000"/>
                    </a:ext>
                  </a:extLst>
                </a:gridCol>
                <a:gridCol w="648072">
                  <a:extLst>
                    <a:ext uri="{9D8B030D-6E8A-4147-A177-3AD203B41FA5}">
                      <a16:colId xmlns="" xmlns:a16="http://schemas.microsoft.com/office/drawing/2014/main" val="20001"/>
                    </a:ext>
                  </a:extLst>
                </a:gridCol>
                <a:gridCol w="648072">
                  <a:extLst>
                    <a:ext uri="{9D8B030D-6E8A-4147-A177-3AD203B41FA5}">
                      <a16:colId xmlns="" xmlns:a16="http://schemas.microsoft.com/office/drawing/2014/main" val="20002"/>
                    </a:ext>
                  </a:extLst>
                </a:gridCol>
                <a:gridCol w="648072">
                  <a:extLst>
                    <a:ext uri="{9D8B030D-6E8A-4147-A177-3AD203B41FA5}">
                      <a16:colId xmlns="" xmlns:a16="http://schemas.microsoft.com/office/drawing/2014/main" val="20003"/>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23" name="矩形 22"/>
          <p:cNvSpPr/>
          <p:nvPr/>
        </p:nvSpPr>
        <p:spPr>
          <a:xfrm>
            <a:off x="6744072" y="5563413"/>
            <a:ext cx="2448272" cy="338554"/>
          </a:xfrm>
          <a:prstGeom prst="rect">
            <a:avLst/>
          </a:prstGeom>
        </p:spPr>
        <p:txBody>
          <a:bodyPr wrap="square">
            <a:noAutofit/>
          </a:bodyPr>
          <a:lstStyle/>
          <a:p>
            <a:pPr algn="l" fontAlgn="ctr"/>
            <a:r>
              <a:rPr sz="1600">
                <a:solidFill>
                  <a:srgbClr val="EC7061"/>
                </a:solidFill>
                <a:latin typeface="Huawei Sans" panose="020C0503030203020204" pitchFamily="34" charset="0"/>
              </a:rPr>
              <a:t>= 8+4+2=14=E</a:t>
            </a:r>
            <a:endParaRPr lang="zh-CN" altLang="en-US"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íṥliḑe">
            <a:extLst>
              <a:ext uri="{FF2B5EF4-FFF2-40B4-BE49-F238E27FC236}">
                <a16:creationId xmlns="" xmlns:a16="http://schemas.microsoft.com/office/drawing/2014/main" id="{03370132-C199-466C-9FF3-97790D081173}"/>
              </a:ext>
            </a:extLst>
          </p:cNvPr>
          <p:cNvSpPr txBox="1"/>
          <p:nvPr/>
        </p:nvSpPr>
        <p:spPr bwMode="gray">
          <a:xfrm>
            <a:off x="1030383" y="4491209"/>
            <a:ext cx="1896819" cy="917087"/>
          </a:xfrm>
          <a:prstGeom prst="rect">
            <a:avLst/>
          </a:prstGeom>
          <a:solidFill>
            <a:srgbClr val="F3FBFE"/>
          </a:solidFill>
          <a:ln w="12700">
            <a:solidFill>
              <a:srgbClr val="3FCDFF"/>
            </a:solidFill>
            <a:prstDash val="dash"/>
            <a:miter lim="800000"/>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fontAlgn="ctr"/>
            <a:r>
              <a:rPr sz="1400" b="1" dirty="0">
                <a:latin typeface="Huawei Sans" panose="020C0503030203020204" pitchFamily="34" charset="0"/>
              </a:rPr>
              <a:t>Conversion between hexadecimal and binary digits</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a:xfrm>
            <a:off x="10754675" y="3020295"/>
            <a:ext cx="784190" cy="584775"/>
          </a:xfrm>
          <a:prstGeom prst="rect">
            <a:avLst/>
          </a:prstGeom>
          <a:noFill/>
        </p:spPr>
        <p:txBody>
          <a:bodyPr wrap="square" rtlCol="0">
            <a:noAutofit/>
          </a:bodyPr>
          <a:lstStyle/>
          <a:p>
            <a:pPr algn="ctr" fontAlgn="ctr"/>
            <a:r>
              <a:rPr sz="1600">
                <a:latin typeface="Huawei Sans" panose="020C0503030203020204" pitchFamily="34" charset="0"/>
              </a:rPr>
              <a:t>6-byte</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algn="ctr" fontAlgn="ct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矩形 25"/>
          <p:cNvSpPr/>
          <p:nvPr/>
        </p:nvSpPr>
        <p:spPr>
          <a:xfrm>
            <a:off x="10775514" y="3312683"/>
            <a:ext cx="742512" cy="338554"/>
          </a:xfrm>
          <a:prstGeom prst="rect">
            <a:avLst/>
          </a:prstGeom>
          <a:noFill/>
        </p:spPr>
        <p:txBody>
          <a:bodyPr wrap="square" rtlCol="0">
            <a:noAutofit/>
          </a:bodyPr>
          <a:lstStyle/>
          <a:p>
            <a:pPr algn="ctr" fontAlgn="ctr"/>
            <a:r>
              <a:rPr sz="1600">
                <a:latin typeface="Huawei Sans" panose="020C0503030203020204" pitchFamily="34" charset="0"/>
              </a:rPr>
              <a:t>48-bit</a:t>
            </a:r>
          </a:p>
        </p:txBody>
      </p:sp>
      <p:sp>
        <p:nvSpPr>
          <p:cNvPr id="19" name="TextBox 2"/>
          <p:cNvSpPr txBox="1"/>
          <p:nvPr/>
        </p:nvSpPr>
        <p:spPr>
          <a:xfrm>
            <a:off x="2747628" y="2641459"/>
            <a:ext cx="5375189" cy="338554"/>
          </a:xfrm>
          <a:prstGeom prst="rect">
            <a:avLst/>
          </a:prstGeom>
          <a:noFill/>
        </p:spPr>
        <p:txBody>
          <a:bodyPr wrap="square" rtlCol="0">
            <a:noAutofit/>
          </a:bodyPr>
          <a:lstStyle/>
          <a:p>
            <a:pPr fontAlgn="ctr"/>
            <a:r>
              <a:rPr sz="1600">
                <a:latin typeface="Huawei Sans" panose="020C0503030203020204" pitchFamily="34" charset="0"/>
              </a:rPr>
              <a:t>For example, 00-1E-10-DD-DD-02 or 001E-10DD-DD02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梯形 2"/>
          <p:cNvSpPr/>
          <p:nvPr/>
        </p:nvSpPr>
        <p:spPr>
          <a:xfrm flipH="1">
            <a:off x="3887900" y="3669873"/>
            <a:ext cx="5478567" cy="663713"/>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 name="connsiteX0" fmla="*/ 0 w 6916906"/>
              <a:gd name="connsiteY0" fmla="*/ 726885 h 726885"/>
              <a:gd name="connsiteX1" fmla="*/ 1804458 w 6916906"/>
              <a:gd name="connsiteY1" fmla="*/ -1 h 726885"/>
              <a:gd name="connsiteX2" fmla="*/ 6916906 w 6916906"/>
              <a:gd name="connsiteY2" fmla="*/ 34891 h 726885"/>
              <a:gd name="connsiteX3" fmla="*/ 6840000 w 6916906"/>
              <a:gd name="connsiteY3" fmla="*/ 726885 h 726885"/>
              <a:gd name="connsiteX4" fmla="*/ 0 w 6916906"/>
              <a:gd name="connsiteY4" fmla="*/ 726885 h 726885"/>
              <a:gd name="connsiteX0" fmla="*/ 0 w 6916906"/>
              <a:gd name="connsiteY0" fmla="*/ 691994 h 691994"/>
              <a:gd name="connsiteX1" fmla="*/ 3366205 w 6916906"/>
              <a:gd name="connsiteY1" fmla="*/ 28877 h 691994"/>
              <a:gd name="connsiteX2" fmla="*/ 6916906 w 6916906"/>
              <a:gd name="connsiteY2" fmla="*/ 0 h 691994"/>
              <a:gd name="connsiteX3" fmla="*/ 6840000 w 6916906"/>
              <a:gd name="connsiteY3" fmla="*/ 691994 h 691994"/>
              <a:gd name="connsiteX4" fmla="*/ 0 w 6916906"/>
              <a:gd name="connsiteY4" fmla="*/ 691994 h 691994"/>
              <a:gd name="connsiteX0" fmla="*/ 0 w 6916906"/>
              <a:gd name="connsiteY0" fmla="*/ 691994 h 691994"/>
              <a:gd name="connsiteX1" fmla="*/ 3359502 w 6916906"/>
              <a:gd name="connsiteY1" fmla="*/ 14706 h 691994"/>
              <a:gd name="connsiteX2" fmla="*/ 6916906 w 6916906"/>
              <a:gd name="connsiteY2" fmla="*/ 0 h 691994"/>
              <a:gd name="connsiteX3" fmla="*/ 6840000 w 6916906"/>
              <a:gd name="connsiteY3" fmla="*/ 691994 h 691994"/>
              <a:gd name="connsiteX4" fmla="*/ 0 w 6916906"/>
              <a:gd name="connsiteY4" fmla="*/ 691994 h 691994"/>
              <a:gd name="connsiteX0" fmla="*/ 0 w 9132350"/>
              <a:gd name="connsiteY0" fmla="*/ 691994 h 691994"/>
              <a:gd name="connsiteX1" fmla="*/ 3359502 w 9132350"/>
              <a:gd name="connsiteY1" fmla="*/ 14706 h 691994"/>
              <a:gd name="connsiteX2" fmla="*/ 6916906 w 9132350"/>
              <a:gd name="connsiteY2" fmla="*/ 0 h 691994"/>
              <a:gd name="connsiteX3" fmla="*/ 9132350 w 9132350"/>
              <a:gd name="connsiteY3" fmla="*/ 677823 h 691994"/>
              <a:gd name="connsiteX4" fmla="*/ 0 w 9132350"/>
              <a:gd name="connsiteY4" fmla="*/ 691994 h 691994"/>
              <a:gd name="connsiteX0" fmla="*/ 0 w 9132350"/>
              <a:gd name="connsiteY0" fmla="*/ 680382 h 680382"/>
              <a:gd name="connsiteX1" fmla="*/ 3359502 w 9132350"/>
              <a:gd name="connsiteY1" fmla="*/ 3094 h 680382"/>
              <a:gd name="connsiteX2" fmla="*/ 7245609 w 9132350"/>
              <a:gd name="connsiteY2" fmla="*/ 0 h 680382"/>
              <a:gd name="connsiteX3" fmla="*/ 9132350 w 9132350"/>
              <a:gd name="connsiteY3" fmla="*/ 666211 h 680382"/>
              <a:gd name="connsiteX4" fmla="*/ 0 w 9132350"/>
              <a:gd name="connsiteY4" fmla="*/ 680382 h 680382"/>
              <a:gd name="connsiteX0" fmla="*/ 0 w 9132350"/>
              <a:gd name="connsiteY0" fmla="*/ 683094 h 683094"/>
              <a:gd name="connsiteX1" fmla="*/ 3214260 w 9132350"/>
              <a:gd name="connsiteY1" fmla="*/ 0 h 683094"/>
              <a:gd name="connsiteX2" fmla="*/ 7245609 w 9132350"/>
              <a:gd name="connsiteY2" fmla="*/ 2712 h 683094"/>
              <a:gd name="connsiteX3" fmla="*/ 9132350 w 9132350"/>
              <a:gd name="connsiteY3" fmla="*/ 668923 h 683094"/>
              <a:gd name="connsiteX4" fmla="*/ 0 w 9132350"/>
              <a:gd name="connsiteY4" fmla="*/ 683094 h 683094"/>
              <a:gd name="connsiteX0" fmla="*/ 0 w 7733487"/>
              <a:gd name="connsiteY0" fmla="*/ 683094 h 705590"/>
              <a:gd name="connsiteX1" fmla="*/ 3214260 w 7733487"/>
              <a:gd name="connsiteY1" fmla="*/ 0 h 705590"/>
              <a:gd name="connsiteX2" fmla="*/ 7245609 w 7733487"/>
              <a:gd name="connsiteY2" fmla="*/ 2712 h 705590"/>
              <a:gd name="connsiteX3" fmla="*/ 7733487 w 7733487"/>
              <a:gd name="connsiteY3" fmla="*/ 705590 h 705590"/>
              <a:gd name="connsiteX4" fmla="*/ 0 w 7733487"/>
              <a:gd name="connsiteY4" fmla="*/ 683094 h 705590"/>
              <a:gd name="connsiteX0" fmla="*/ 0 w 7733487"/>
              <a:gd name="connsiteY0" fmla="*/ 680382 h 702878"/>
              <a:gd name="connsiteX1" fmla="*/ 4948730 w 7733487"/>
              <a:gd name="connsiteY1" fmla="*/ 43517 h 702878"/>
              <a:gd name="connsiteX2" fmla="*/ 7245609 w 7733487"/>
              <a:gd name="connsiteY2" fmla="*/ 0 h 702878"/>
              <a:gd name="connsiteX3" fmla="*/ 7733487 w 7733487"/>
              <a:gd name="connsiteY3" fmla="*/ 702878 h 702878"/>
              <a:gd name="connsiteX4" fmla="*/ 0 w 7733487"/>
              <a:gd name="connsiteY4" fmla="*/ 680382 h 702878"/>
              <a:gd name="connsiteX0" fmla="*/ 0 w 7733487"/>
              <a:gd name="connsiteY0" fmla="*/ 672292 h 694788"/>
              <a:gd name="connsiteX1" fmla="*/ 4948730 w 7733487"/>
              <a:gd name="connsiteY1" fmla="*/ 35427 h 694788"/>
              <a:gd name="connsiteX2" fmla="*/ 7470140 w 7733487"/>
              <a:gd name="connsiteY2" fmla="*/ 0 h 694788"/>
              <a:gd name="connsiteX3" fmla="*/ 7733487 w 7733487"/>
              <a:gd name="connsiteY3" fmla="*/ 694788 h 694788"/>
              <a:gd name="connsiteX4" fmla="*/ 0 w 7733487"/>
              <a:gd name="connsiteY4" fmla="*/ 672292 h 694788"/>
              <a:gd name="connsiteX0" fmla="*/ 0 w 7733487"/>
              <a:gd name="connsiteY0" fmla="*/ 672292 h 694788"/>
              <a:gd name="connsiteX1" fmla="*/ 5360370 w 7733487"/>
              <a:gd name="connsiteY1" fmla="*/ 3067 h 694788"/>
              <a:gd name="connsiteX2" fmla="*/ 7470140 w 7733487"/>
              <a:gd name="connsiteY2" fmla="*/ 0 h 694788"/>
              <a:gd name="connsiteX3" fmla="*/ 7733487 w 7733487"/>
              <a:gd name="connsiteY3" fmla="*/ 694788 h 694788"/>
              <a:gd name="connsiteX4" fmla="*/ 0 w 7733487"/>
              <a:gd name="connsiteY4" fmla="*/ 672292 h 694788"/>
              <a:gd name="connsiteX0" fmla="*/ 0 w 7858226"/>
              <a:gd name="connsiteY0" fmla="*/ 672292 h 686698"/>
              <a:gd name="connsiteX1" fmla="*/ 5360370 w 7858226"/>
              <a:gd name="connsiteY1" fmla="*/ 3067 h 686698"/>
              <a:gd name="connsiteX2" fmla="*/ 7470140 w 7858226"/>
              <a:gd name="connsiteY2" fmla="*/ 0 h 686698"/>
              <a:gd name="connsiteX3" fmla="*/ 7858226 w 7858226"/>
              <a:gd name="connsiteY3" fmla="*/ 686698 h 686698"/>
              <a:gd name="connsiteX4" fmla="*/ 0 w 7858226"/>
              <a:gd name="connsiteY4" fmla="*/ 672292 h 686698"/>
              <a:gd name="connsiteX0" fmla="*/ 0 w 8968406"/>
              <a:gd name="connsiteY0" fmla="*/ 704652 h 704652"/>
              <a:gd name="connsiteX1" fmla="*/ 6470550 w 8968406"/>
              <a:gd name="connsiteY1" fmla="*/ 3067 h 704652"/>
              <a:gd name="connsiteX2" fmla="*/ 8580320 w 8968406"/>
              <a:gd name="connsiteY2" fmla="*/ 0 h 704652"/>
              <a:gd name="connsiteX3" fmla="*/ 8968406 w 8968406"/>
              <a:gd name="connsiteY3" fmla="*/ 686698 h 704652"/>
              <a:gd name="connsiteX4" fmla="*/ 0 w 8968406"/>
              <a:gd name="connsiteY4" fmla="*/ 704652 h 704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8406" h="704652">
                <a:moveTo>
                  <a:pt x="0" y="704652"/>
                </a:moveTo>
                <a:lnTo>
                  <a:pt x="6470550" y="3067"/>
                </a:lnTo>
                <a:lnTo>
                  <a:pt x="8580320" y="0"/>
                </a:lnTo>
                <a:lnTo>
                  <a:pt x="8968406" y="686698"/>
                </a:lnTo>
                <a:lnTo>
                  <a:pt x="0" y="704652"/>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aphicFrame>
        <p:nvGraphicFramePr>
          <p:cNvPr id="27" name="表格 26"/>
          <p:cNvGraphicFramePr>
            <a:graphicFrameLocks noGrp="1"/>
          </p:cNvGraphicFramePr>
          <p:nvPr>
            <p:extLst/>
          </p:nvPr>
        </p:nvGraphicFramePr>
        <p:xfrm>
          <a:off x="3899756" y="4333647"/>
          <a:ext cx="2592288" cy="720080"/>
        </p:xfrm>
        <a:graphic>
          <a:graphicData uri="http://schemas.openxmlformats.org/drawingml/2006/table">
            <a:tbl>
              <a:tblPr/>
              <a:tblGrid>
                <a:gridCol w="648072"/>
                <a:gridCol w="648072">
                  <a:extLst>
                    <a:ext uri="{9D8B030D-6E8A-4147-A177-3AD203B41FA5}">
                      <a16:colId xmlns="" xmlns:a16="http://schemas.microsoft.com/office/drawing/2014/main" val="20000"/>
                    </a:ext>
                  </a:extLst>
                </a:gridCol>
                <a:gridCol w="648072">
                  <a:extLst>
                    <a:ext uri="{9D8B030D-6E8A-4147-A177-3AD203B41FA5}">
                      <a16:colId xmlns="" xmlns:a16="http://schemas.microsoft.com/office/drawing/2014/main" val="20001"/>
                    </a:ext>
                  </a:extLst>
                </a:gridCol>
                <a:gridCol w="648072">
                  <a:extLst>
                    <a:ext uri="{9D8B030D-6E8A-4147-A177-3AD203B41FA5}">
                      <a16:colId xmlns="" xmlns:a16="http://schemas.microsoft.com/office/drawing/2014/main" val="20003"/>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defRPr/>
                      </a:pPr>
                      <a:r>
                        <a:rPr sz="1400">
                          <a:solidFill>
                            <a:schemeClr val="tx1"/>
                          </a:solidFill>
                          <a:latin typeface="Huawei Sans" panose="020C0503030203020204" pitchFamily="34" charset="0"/>
                        </a:rPr>
                        <a:t>2</a:t>
                      </a:r>
                      <a:r>
                        <a:rPr sz="1400" baseline="30000">
                          <a:solidFill>
                            <a:schemeClr val="tx1"/>
                          </a:solidFill>
                          <a:latin typeface="Huawei Sans" panose="020C0503030203020204" pitchFamily="34" charset="0"/>
                        </a:rPr>
                        <a:t>3</a:t>
                      </a:r>
                      <a:endPar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2</a:t>
                      </a:r>
                      <a:r>
                        <a:rPr sz="1400" baseline="30000">
                          <a:solidFill>
                            <a:schemeClr val="tx1"/>
                          </a:solidFill>
                          <a:latin typeface="Huawei Sans" panose="020C0503030203020204" pitchFamily="34" charset="0"/>
                        </a:rPr>
                        <a:t>2</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2</a:t>
                      </a:r>
                      <a:r>
                        <a:rPr sz="1400" baseline="30000">
                          <a:solidFill>
                            <a:schemeClr val="tx1"/>
                          </a:solidFill>
                          <a:latin typeface="Huawei Sans" panose="020C0503030203020204" pitchFamily="34" charset="0"/>
                        </a:rPr>
                        <a:t>1</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2</a:t>
                      </a:r>
                      <a:r>
                        <a:rPr sz="1400" baseline="30000">
                          <a:solidFill>
                            <a:schemeClr val="tx1"/>
                          </a:solidFill>
                          <a:latin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8</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4</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2</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pSp>
        <p:nvGrpSpPr>
          <p:cNvPr id="32" name="组合 31"/>
          <p:cNvGrpSpPr/>
          <p:nvPr/>
        </p:nvGrpSpPr>
        <p:grpSpPr>
          <a:xfrm>
            <a:off x="7117517" y="121216"/>
            <a:ext cx="4957810" cy="212400"/>
            <a:chOff x="6925793" y="165460"/>
            <a:chExt cx="4957810" cy="212400"/>
          </a:xfrm>
        </p:grpSpPr>
        <p:sp>
          <p:nvSpPr>
            <p:cNvPr id="33" name="燕尾形 32"/>
            <p:cNvSpPr/>
            <p:nvPr/>
          </p:nvSpPr>
          <p:spPr bwMode="auto">
            <a:xfrm>
              <a:off x="8732658" y="165460"/>
              <a:ext cx="1330893" cy="212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b="1" dirty="0">
                  <a:solidFill>
                    <a:srgbClr val="FFFFFF"/>
                  </a:solidFill>
                  <a:latin typeface="Huawei Sans" panose="020C0503030203020204" pitchFamily="34" charset="0"/>
                </a:rPr>
                <a:t>MAC address</a:t>
              </a:r>
            </a:p>
          </p:txBody>
        </p:sp>
        <p:sp>
          <p:nvSpPr>
            <p:cNvPr id="34" name="燕尾形 33"/>
            <p:cNvSpPr/>
            <p:nvPr/>
          </p:nvSpPr>
          <p:spPr bwMode="auto">
            <a:xfrm>
              <a:off x="9984432" y="165460"/>
              <a:ext cx="1899171" cy="212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Ethernet frame type</a:t>
              </a:r>
            </a:p>
          </p:txBody>
        </p:sp>
        <p:sp>
          <p:nvSpPr>
            <p:cNvPr id="36" name="五边形 35"/>
            <p:cNvSpPr/>
            <p:nvPr/>
          </p:nvSpPr>
          <p:spPr bwMode="auto">
            <a:xfrm>
              <a:off x="6925793" y="165460"/>
              <a:ext cx="1885983" cy="212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Ethernet Frame Format</a:t>
              </a:r>
              <a:endParaRPr lang="zh-CN" altLang="en-US" sz="1200" dirty="0">
                <a:latin typeface="Huawei Sans" panose="020C0503030203020204" pitchFamily="34" charset="0"/>
              </a:endParaRPr>
            </a:p>
          </p:txBody>
        </p:sp>
      </p:grpSp>
    </p:spTree>
    <p:extLst>
      <p:ext uri="{BB962C8B-B14F-4D97-AF65-F5344CB8AC3E}">
        <p14:creationId xmlns:p14="http://schemas.microsoft.com/office/powerpoint/2010/main" val="3820894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sz="1600" dirty="0" smtClean="0">
                <a:latin typeface="Huawei Sans" panose="020C0503030203020204" pitchFamily="34" charset="0"/>
              </a:rPr>
              <a:t>Organizationally unique identifier (OUI): a 24-bit (3-byte) number. It is a globally unique identifier assigned </a:t>
            </a:r>
            <a:r>
              <a:rPr lang="en-US" sz="1600" dirty="0" smtClean="0">
                <a:latin typeface="Huawei Sans" panose="020C0503030203020204" pitchFamily="34" charset="0"/>
              </a:rPr>
              <a:t/>
            </a:r>
            <a:br>
              <a:rPr lang="en-US" sz="1600" dirty="0" smtClean="0">
                <a:latin typeface="Huawei Sans" panose="020C0503030203020204" pitchFamily="34" charset="0"/>
              </a:rPr>
            </a:br>
            <a:r>
              <a:rPr sz="1600" dirty="0" smtClean="0">
                <a:latin typeface="Huawei Sans" panose="020C0503030203020204" pitchFamily="34" charset="0"/>
              </a:rPr>
              <a:t>by the IEEE.</a:t>
            </a:r>
          </a:p>
          <a:p>
            <a:r>
              <a:rPr sz="1600" dirty="0" smtClean="0">
                <a:latin typeface="Huawei Sans" panose="020C0503030203020204" pitchFamily="34" charset="0"/>
              </a:rPr>
              <a:t>Company ID (CID): a 24-bit (3-byte) number. It is assigned by a manufacturer.</a:t>
            </a:r>
          </a:p>
          <a:p>
            <a:endParaRPr lang="en-US" altLang="zh-CN" sz="1600" dirty="0" smtClean="0">
              <a:latin typeface="Huawei Sans" panose="020C0503030203020204" pitchFamily="34" charset="0"/>
            </a:endParaRPr>
          </a:p>
          <a:p>
            <a:endParaRPr lang="en-US" altLang="zh-CN" sz="1600" dirty="0" smtClean="0">
              <a:latin typeface="Huawei Sans" panose="020C0503030203020204" pitchFamily="34" charset="0"/>
            </a:endParaRPr>
          </a:p>
          <a:p>
            <a:pPr>
              <a:spcBef>
                <a:spcPts val="0"/>
              </a:spcBef>
            </a:pPr>
            <a:r>
              <a:rPr sz="1600" dirty="0" smtClean="0">
                <a:latin typeface="Huawei Sans" panose="020C0503030203020204" pitchFamily="34" charset="0"/>
              </a:rPr>
              <a:t>MAC address classification:</a:t>
            </a:r>
            <a:endParaRPr lang="zh-CN" altLang="en-US" sz="1600"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smtClean="0">
                <a:latin typeface="Huawei Sans" panose="020C0503030203020204" pitchFamily="34" charset="0"/>
              </a:rPr>
              <a:t>MAC Address Composition and Classification</a:t>
            </a:r>
            <a:endParaRPr lang="zh-CN" altLang="en-US" dirty="0">
              <a:latin typeface="Huawei Sans" panose="020C0503030203020204" pitchFamily="34" charset="0"/>
            </a:endParaRPr>
          </a:p>
        </p:txBody>
      </p:sp>
      <p:graphicFrame>
        <p:nvGraphicFramePr>
          <p:cNvPr id="5" name="表格 4"/>
          <p:cNvGraphicFramePr>
            <a:graphicFrameLocks noGrp="1"/>
          </p:cNvGraphicFramePr>
          <p:nvPr>
            <p:extLst/>
          </p:nvPr>
        </p:nvGraphicFramePr>
        <p:xfrm>
          <a:off x="2729852" y="2598112"/>
          <a:ext cx="7272808" cy="365633"/>
        </p:xfrm>
        <a:graphic>
          <a:graphicData uri="http://schemas.openxmlformats.org/drawingml/2006/table">
            <a:tbl>
              <a:tblPr firstRow="1" bandRow="1">
                <a:tableStyleId>{2A488322-F2BA-4B5B-9748-0D474271808F}</a:tableStyleId>
              </a:tblPr>
              <a:tblGrid>
                <a:gridCol w="3636404">
                  <a:extLst>
                    <a:ext uri="{9D8B030D-6E8A-4147-A177-3AD203B41FA5}">
                      <a16:colId xmlns="" xmlns:a16="http://schemas.microsoft.com/office/drawing/2014/main" val="20000"/>
                    </a:ext>
                  </a:extLst>
                </a:gridCol>
                <a:gridCol w="3636404">
                  <a:extLst>
                    <a:ext uri="{9D8B030D-6E8A-4147-A177-3AD203B41FA5}">
                      <a16:colId xmlns="" xmlns:a16="http://schemas.microsoft.com/office/drawing/2014/main" val="20001"/>
                    </a:ext>
                  </a:extLst>
                </a:gridCol>
              </a:tblGrid>
              <a:tr h="288032">
                <a:tc>
                  <a:txBody>
                    <a:bodyPr/>
                    <a:lstStyle/>
                    <a:p>
                      <a:pPr algn="ctr" fontAlgn="ctr"/>
                      <a:r>
                        <a:rPr b="1" dirty="0">
                          <a:solidFill>
                            <a:schemeClr val="bg1"/>
                          </a:solidFill>
                          <a:latin typeface="Huawei Sans" panose="020C0503030203020204" pitchFamily="34" charset="0"/>
                        </a:rPr>
                        <a:t>OUI</a:t>
                      </a:r>
                      <a:endParaRPr lang="zh-CN" altLang="en-US"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r>
                        <a:rPr b="1" dirty="0">
                          <a:solidFill>
                            <a:schemeClr val="tx1"/>
                          </a:solidFill>
                          <a:latin typeface="Huawei Sans" panose="020C0503030203020204" pitchFamily="34" charset="0"/>
                        </a:rPr>
                        <a:t>CID</a:t>
                      </a: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6" name="表格 5"/>
          <p:cNvGraphicFramePr>
            <a:graphicFrameLocks noGrp="1"/>
          </p:cNvGraphicFramePr>
          <p:nvPr>
            <p:extLst/>
          </p:nvPr>
        </p:nvGraphicFramePr>
        <p:xfrm>
          <a:off x="2551082" y="40847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a:solidFill>
                            <a:schemeClr val="bg1"/>
                          </a:solidFill>
                          <a:latin typeface="Huawei Sans" panose="020C0503030203020204" pitchFamily="34" charset="0"/>
                        </a:rPr>
                        <a:t>XXXXXXX</a:t>
                      </a:r>
                      <a:r>
                        <a:rPr sz="1400" b="1">
                          <a:solidFill>
                            <a:srgbClr val="EC7061"/>
                          </a:solidFill>
                          <a:latin typeface="Huawei Sans" panose="020C0503030203020204" pitchFamily="34" charset="0"/>
                        </a:rPr>
                        <a:t>0</a:t>
                      </a:r>
                      <a:endParaRPr lang="zh-CN" altLang="en-US" sz="1400" b="1" dirty="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109EE5"/>
                      </a:solidFill>
                      <a:prstDash val="solid"/>
                      <a:round/>
                      <a:headEnd type="none" w="med" len="med"/>
                      <a:tailEnd type="none" w="med" len="med"/>
                    </a:lnL>
                    <a:lnR w="12700" cap="flat" cmpd="sng" algn="ctr">
                      <a:solidFill>
                        <a:srgbClr val="109EE5"/>
                      </a:solidFill>
                      <a:prstDash val="solid"/>
                      <a:round/>
                      <a:headEnd type="none" w="med" len="med"/>
                      <a:tailEnd type="none" w="med" len="med"/>
                    </a:lnR>
                    <a:lnT w="12700" cap="flat" cmpd="sng" algn="ctr">
                      <a:solidFill>
                        <a:srgbClr val="109EE5"/>
                      </a:solidFill>
                      <a:prstDash val="solid"/>
                      <a:round/>
                      <a:headEnd type="none" w="med" len="med"/>
                      <a:tailEnd type="none" w="med" len="med"/>
                    </a:lnT>
                    <a:lnB w="12700" cap="flat" cmpd="sng" algn="ctr">
                      <a:solidFill>
                        <a:srgbClr val="109EE5"/>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bl>
          </a:graphicData>
        </a:graphic>
      </p:graphicFrame>
      <p:sp>
        <p:nvSpPr>
          <p:cNvPr id="7" name="矩形 6"/>
          <p:cNvSpPr/>
          <p:nvPr/>
        </p:nvSpPr>
        <p:spPr>
          <a:xfrm>
            <a:off x="365110" y="4063615"/>
            <a:ext cx="1911101" cy="307777"/>
          </a:xfrm>
          <a:prstGeom prst="rect">
            <a:avLst/>
          </a:prstGeom>
          <a:noFill/>
        </p:spPr>
        <p:txBody>
          <a:bodyPr wrap="square" rtlCol="0">
            <a:noAutofit/>
          </a:bodyPr>
          <a:lstStyle/>
          <a:p>
            <a:pPr fontAlgn="ctr"/>
            <a:r>
              <a:rPr sz="1400" dirty="0">
                <a:latin typeface="Huawei Sans" panose="020C0503030203020204" pitchFamily="34" charset="0"/>
              </a:rPr>
              <a:t>Unicast MAC address</a:t>
            </a:r>
          </a:p>
        </p:txBody>
      </p:sp>
      <p:sp>
        <p:nvSpPr>
          <p:cNvPr id="8" name="矩形 7"/>
          <p:cNvSpPr/>
          <p:nvPr/>
        </p:nvSpPr>
        <p:spPr>
          <a:xfrm>
            <a:off x="365110" y="4900708"/>
            <a:ext cx="2063385" cy="307777"/>
          </a:xfrm>
          <a:prstGeom prst="rect">
            <a:avLst/>
          </a:prstGeom>
          <a:noFill/>
        </p:spPr>
        <p:txBody>
          <a:bodyPr wrap="square" rtlCol="0">
            <a:noAutofit/>
          </a:bodyPr>
          <a:lstStyle/>
          <a:p>
            <a:pPr fontAlgn="ctr"/>
            <a:r>
              <a:rPr sz="1400">
                <a:latin typeface="Huawei Sans" panose="020C0503030203020204" pitchFamily="34" charset="0"/>
              </a:rPr>
              <a:t>Multicast MAC address</a:t>
            </a:r>
          </a:p>
        </p:txBody>
      </p:sp>
      <p:sp>
        <p:nvSpPr>
          <p:cNvPr id="9" name="矩形 8"/>
          <p:cNvSpPr/>
          <p:nvPr/>
        </p:nvSpPr>
        <p:spPr>
          <a:xfrm>
            <a:off x="365110" y="5755803"/>
            <a:ext cx="2109873" cy="307777"/>
          </a:xfrm>
          <a:prstGeom prst="rect">
            <a:avLst/>
          </a:prstGeom>
          <a:noFill/>
        </p:spPr>
        <p:txBody>
          <a:bodyPr wrap="square" rtlCol="0">
            <a:noAutofit/>
          </a:bodyPr>
          <a:lstStyle/>
          <a:p>
            <a:pPr fontAlgn="ctr"/>
            <a:r>
              <a:rPr sz="1400">
                <a:latin typeface="Huawei Sans" panose="020C0503030203020204" pitchFamily="34" charset="0"/>
              </a:rPr>
              <a:t>Broadcast MAC address</a:t>
            </a:r>
          </a:p>
        </p:txBody>
      </p:sp>
      <p:graphicFrame>
        <p:nvGraphicFramePr>
          <p:cNvPr id="10" name="表格 9"/>
          <p:cNvGraphicFramePr>
            <a:graphicFrameLocks noGrp="1"/>
          </p:cNvGraphicFramePr>
          <p:nvPr>
            <p:extLst/>
          </p:nvPr>
        </p:nvGraphicFramePr>
        <p:xfrm>
          <a:off x="3782062" y="40847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a:solidFill>
                            <a:schemeClr val="bg1"/>
                          </a:solidFill>
                          <a:latin typeface="Huawei Sans" panose="020C0503030203020204" pitchFamily="34" charset="0"/>
                        </a:rPr>
                        <a:t>XXXXXXXX</a:t>
                      </a:r>
                      <a:endParaRPr lang="zh-CN" altLang="en-US" sz="14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109EE5"/>
                      </a:solidFill>
                      <a:prstDash val="solid"/>
                      <a:round/>
                      <a:headEnd type="none" w="med" len="med"/>
                      <a:tailEnd type="none" w="med" len="med"/>
                    </a:lnL>
                    <a:lnR w="12700" cap="flat" cmpd="sng" algn="ctr">
                      <a:solidFill>
                        <a:srgbClr val="109EE5"/>
                      </a:solidFill>
                      <a:prstDash val="solid"/>
                      <a:round/>
                      <a:headEnd type="none" w="med" len="med"/>
                      <a:tailEnd type="none" w="med" len="med"/>
                    </a:lnR>
                    <a:lnT w="12700" cap="flat" cmpd="sng" algn="ctr">
                      <a:solidFill>
                        <a:srgbClr val="109EE5"/>
                      </a:solidFill>
                      <a:prstDash val="solid"/>
                      <a:round/>
                      <a:headEnd type="none" w="med" len="med"/>
                      <a:tailEnd type="none" w="med" len="med"/>
                    </a:lnT>
                    <a:lnB w="12700" cap="flat" cmpd="sng" algn="ctr">
                      <a:solidFill>
                        <a:srgbClr val="109EE5"/>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bl>
          </a:graphicData>
        </a:graphic>
      </p:graphicFrame>
      <p:graphicFrame>
        <p:nvGraphicFramePr>
          <p:cNvPr id="11" name="表格 10"/>
          <p:cNvGraphicFramePr>
            <a:graphicFrameLocks noGrp="1"/>
          </p:cNvGraphicFramePr>
          <p:nvPr>
            <p:extLst/>
          </p:nvPr>
        </p:nvGraphicFramePr>
        <p:xfrm>
          <a:off x="5013042" y="40847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a:solidFill>
                            <a:schemeClr val="bg1"/>
                          </a:solidFill>
                          <a:latin typeface="Huawei Sans" panose="020C0503030203020204" pitchFamily="34" charset="0"/>
                        </a:rPr>
                        <a:t>XXXXXXXX</a:t>
                      </a:r>
                      <a:endParaRPr lang="zh-CN" altLang="en-US" sz="1400" b="1" dirty="0">
                        <a:ln>
                          <a:noFill/>
                        </a:ln>
                        <a:solidFill>
                          <a:schemeClr val="bg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109EE5"/>
                      </a:solidFill>
                      <a:prstDash val="solid"/>
                      <a:round/>
                      <a:headEnd type="none" w="med" len="med"/>
                      <a:tailEnd type="none" w="med" len="med"/>
                    </a:lnL>
                    <a:lnR w="12700" cap="flat" cmpd="sng" algn="ctr">
                      <a:solidFill>
                        <a:srgbClr val="109EE5"/>
                      </a:solidFill>
                      <a:prstDash val="solid"/>
                      <a:round/>
                      <a:headEnd type="none" w="med" len="med"/>
                      <a:tailEnd type="none" w="med" len="med"/>
                    </a:lnR>
                    <a:lnT w="12700" cap="flat" cmpd="sng" algn="ctr">
                      <a:solidFill>
                        <a:srgbClr val="109EE5"/>
                      </a:solidFill>
                      <a:prstDash val="solid"/>
                      <a:round/>
                      <a:headEnd type="none" w="med" len="med"/>
                      <a:tailEnd type="none" w="med" len="med"/>
                    </a:lnT>
                    <a:lnB w="12700" cap="flat" cmpd="sng" algn="ctr">
                      <a:solidFill>
                        <a:srgbClr val="109EE5"/>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bl>
          </a:graphicData>
        </a:graphic>
      </p:graphicFrame>
      <p:graphicFrame>
        <p:nvGraphicFramePr>
          <p:cNvPr id="12" name="表格 11"/>
          <p:cNvGraphicFramePr>
            <a:graphicFrameLocks noGrp="1"/>
          </p:cNvGraphicFramePr>
          <p:nvPr>
            <p:extLst/>
          </p:nvPr>
        </p:nvGraphicFramePr>
        <p:xfrm>
          <a:off x="6244022" y="40847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a:solidFill>
                            <a:schemeClr val="tx1"/>
                          </a:solidFill>
                          <a:latin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13" name="表格 12"/>
          <p:cNvGraphicFramePr>
            <a:graphicFrameLocks noGrp="1"/>
          </p:cNvGraphicFramePr>
          <p:nvPr>
            <p:extLst/>
          </p:nvPr>
        </p:nvGraphicFramePr>
        <p:xfrm>
          <a:off x="7475002" y="40847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a:solidFill>
                            <a:schemeClr val="tx1"/>
                          </a:solidFill>
                          <a:latin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14" name="表格 13"/>
          <p:cNvGraphicFramePr>
            <a:graphicFrameLocks noGrp="1"/>
          </p:cNvGraphicFramePr>
          <p:nvPr>
            <p:extLst/>
          </p:nvPr>
        </p:nvGraphicFramePr>
        <p:xfrm>
          <a:off x="8705984" y="4084776"/>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a:solidFill>
                            <a:schemeClr val="tx1"/>
                          </a:solidFill>
                          <a:latin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15" name="表格 14"/>
          <p:cNvGraphicFramePr>
            <a:graphicFrameLocks noGrp="1"/>
          </p:cNvGraphicFramePr>
          <p:nvPr>
            <p:extLst/>
          </p:nvPr>
        </p:nvGraphicFramePr>
        <p:xfrm>
          <a:off x="2551082" y="49044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a:solidFill>
                            <a:schemeClr val="tx1"/>
                          </a:solidFill>
                          <a:latin typeface="Huawei Sans" panose="020C0503030203020204" pitchFamily="34" charset="0"/>
                        </a:rPr>
                        <a:t>XXXXXXX</a:t>
                      </a:r>
                      <a:r>
                        <a:rPr sz="1400" b="1">
                          <a:solidFill>
                            <a:srgbClr val="EC7061"/>
                          </a:solidFill>
                          <a:latin typeface="Huawei Sans" panose="020C0503030203020204" pitchFamily="34" charset="0"/>
                        </a:rPr>
                        <a:t>1</a:t>
                      </a:r>
                      <a:endParaRPr lang="zh-CN" altLang="en-US" sz="1400" b="1" dirty="0">
                        <a:ln>
                          <a:noFill/>
                        </a:ln>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16" name="表格 15"/>
          <p:cNvGraphicFramePr>
            <a:graphicFrameLocks noGrp="1"/>
          </p:cNvGraphicFramePr>
          <p:nvPr>
            <p:extLst/>
          </p:nvPr>
        </p:nvGraphicFramePr>
        <p:xfrm>
          <a:off x="3782062" y="49044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a:solidFill>
                            <a:schemeClr val="tx1"/>
                          </a:solidFill>
                          <a:latin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17" name="表格 16"/>
          <p:cNvGraphicFramePr>
            <a:graphicFrameLocks noGrp="1"/>
          </p:cNvGraphicFramePr>
          <p:nvPr>
            <p:extLst/>
          </p:nvPr>
        </p:nvGraphicFramePr>
        <p:xfrm>
          <a:off x="5013042" y="49044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a:solidFill>
                            <a:schemeClr val="tx1"/>
                          </a:solidFill>
                          <a:latin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18" name="表格 17"/>
          <p:cNvGraphicFramePr>
            <a:graphicFrameLocks noGrp="1"/>
          </p:cNvGraphicFramePr>
          <p:nvPr>
            <p:extLst/>
          </p:nvPr>
        </p:nvGraphicFramePr>
        <p:xfrm>
          <a:off x="6244022" y="49044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a:solidFill>
                            <a:schemeClr val="tx1"/>
                          </a:solidFill>
                          <a:latin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19" name="表格 18"/>
          <p:cNvGraphicFramePr>
            <a:graphicFrameLocks noGrp="1"/>
          </p:cNvGraphicFramePr>
          <p:nvPr>
            <p:extLst/>
          </p:nvPr>
        </p:nvGraphicFramePr>
        <p:xfrm>
          <a:off x="7475002" y="49044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a:solidFill>
                            <a:schemeClr val="tx1"/>
                          </a:solidFill>
                          <a:latin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20" name="表格 19"/>
          <p:cNvGraphicFramePr>
            <a:graphicFrameLocks noGrp="1"/>
          </p:cNvGraphicFramePr>
          <p:nvPr>
            <p:extLst/>
          </p:nvPr>
        </p:nvGraphicFramePr>
        <p:xfrm>
          <a:off x="8705984" y="4904484"/>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a:solidFill>
                            <a:schemeClr val="tx1"/>
                          </a:solidFill>
                          <a:latin typeface="Huawei Sans" panose="020C0503030203020204" pitchFamily="34" charset="0"/>
                        </a:rPr>
                        <a:t>XXXXXXXX</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21" name="表格 20"/>
          <p:cNvGraphicFramePr>
            <a:graphicFrameLocks noGrp="1"/>
          </p:cNvGraphicFramePr>
          <p:nvPr>
            <p:extLst/>
          </p:nvPr>
        </p:nvGraphicFramePr>
        <p:xfrm>
          <a:off x="2551082" y="57685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a:solidFill>
                            <a:schemeClr val="tx1"/>
                          </a:solidFill>
                          <a:latin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22" name="表格 21"/>
          <p:cNvGraphicFramePr>
            <a:graphicFrameLocks noGrp="1"/>
          </p:cNvGraphicFramePr>
          <p:nvPr>
            <p:extLst/>
          </p:nvPr>
        </p:nvGraphicFramePr>
        <p:xfrm>
          <a:off x="3782062" y="57685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dirty="0">
                          <a:solidFill>
                            <a:schemeClr val="tx1"/>
                          </a:solidFill>
                          <a:latin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23" name="表格 22"/>
          <p:cNvGraphicFramePr>
            <a:graphicFrameLocks noGrp="1"/>
          </p:cNvGraphicFramePr>
          <p:nvPr>
            <p:extLst/>
          </p:nvPr>
        </p:nvGraphicFramePr>
        <p:xfrm>
          <a:off x="5013042" y="57685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a:solidFill>
                            <a:schemeClr val="tx1"/>
                          </a:solidFill>
                          <a:latin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24" name="表格 23"/>
          <p:cNvGraphicFramePr>
            <a:graphicFrameLocks noGrp="1"/>
          </p:cNvGraphicFramePr>
          <p:nvPr>
            <p:extLst/>
          </p:nvPr>
        </p:nvGraphicFramePr>
        <p:xfrm>
          <a:off x="6244022" y="57685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a:solidFill>
                            <a:schemeClr val="tx1"/>
                          </a:solidFill>
                          <a:latin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25" name="表格 24"/>
          <p:cNvGraphicFramePr>
            <a:graphicFrameLocks noGrp="1"/>
          </p:cNvGraphicFramePr>
          <p:nvPr>
            <p:extLst/>
          </p:nvPr>
        </p:nvGraphicFramePr>
        <p:xfrm>
          <a:off x="7475002" y="57685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a:solidFill>
                            <a:schemeClr val="tx1"/>
                          </a:solidFill>
                          <a:latin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graphicFrame>
        <p:nvGraphicFramePr>
          <p:cNvPr id="26" name="表格 25"/>
          <p:cNvGraphicFramePr>
            <a:graphicFrameLocks noGrp="1"/>
          </p:cNvGraphicFramePr>
          <p:nvPr>
            <p:extLst/>
          </p:nvPr>
        </p:nvGraphicFramePr>
        <p:xfrm>
          <a:off x="8705984" y="5768580"/>
          <a:ext cx="1114342" cy="304800"/>
        </p:xfrm>
        <a:graphic>
          <a:graphicData uri="http://schemas.openxmlformats.org/drawingml/2006/table">
            <a:tbl>
              <a:tblPr firstRow="1" bandRow="1">
                <a:tableStyleId>{2A488322-F2BA-4B5B-9748-0D474271808F}</a:tableStyleId>
              </a:tblPr>
              <a:tblGrid>
                <a:gridCol w="1114342">
                  <a:extLst>
                    <a:ext uri="{9D8B030D-6E8A-4147-A177-3AD203B41FA5}">
                      <a16:colId xmlns="" xmlns:a16="http://schemas.microsoft.com/office/drawing/2014/main" val="20000"/>
                    </a:ext>
                  </a:extLst>
                </a:gridCol>
              </a:tblGrid>
              <a:tr h="288032">
                <a:tc>
                  <a:txBody>
                    <a:bodyPr/>
                    <a:lstStyle/>
                    <a:p>
                      <a:pPr algn="ctr" fontAlgn="ctr"/>
                      <a:r>
                        <a:rPr sz="1400">
                          <a:solidFill>
                            <a:schemeClr val="tx1"/>
                          </a:solidFill>
                          <a:latin typeface="Huawei Sans" panose="020C0503030203020204" pitchFamily="34" charset="0"/>
                        </a:rPr>
                        <a:t>11111111</a:t>
                      </a:r>
                      <a:endParaRPr lang="zh-CN" altLang="en-US" sz="1400" b="1" dirty="0">
                        <a:ln>
                          <a:noFill/>
                        </a:ln>
                        <a:solidFill>
                          <a:srgbClr val="C00000"/>
                        </a:solidFill>
                        <a:latin typeface="Huawei Sans" panose="020C0503030203020204" pitchFamily="34" charset="0"/>
                        <a:ea typeface="方正兰亭黑简体" panose="02000000000000000000" pitchFamily="2" charset="-122"/>
                        <a:cs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bl>
          </a:graphicData>
        </a:graphic>
      </p:graphicFrame>
      <p:sp>
        <p:nvSpPr>
          <p:cNvPr id="4" name="右大括号 3"/>
          <p:cNvSpPr/>
          <p:nvPr/>
        </p:nvSpPr>
        <p:spPr bwMode="auto">
          <a:xfrm rot="16200000">
            <a:off x="4257709" y="2171664"/>
            <a:ext cx="144016" cy="356439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a:xfrm>
            <a:off x="3915670" y="3579304"/>
            <a:ext cx="828092" cy="307777"/>
          </a:xfrm>
          <a:prstGeom prst="rect">
            <a:avLst/>
          </a:prstGeom>
        </p:spPr>
        <p:txBody>
          <a:bodyPr wrap="square">
            <a:noAutofit/>
          </a:bodyPr>
          <a:lstStyle/>
          <a:p>
            <a:pPr algn="ctr" fontAlgn="ctr"/>
            <a:r>
              <a:rPr sz="1400">
                <a:latin typeface="Huawei Sans" panose="020C0503030203020204" pitchFamily="34" charset="0"/>
              </a:rPr>
              <a:t>OUI</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右大括号 27"/>
          <p:cNvSpPr/>
          <p:nvPr/>
        </p:nvSpPr>
        <p:spPr bwMode="auto">
          <a:xfrm rot="16200000">
            <a:off x="4257709" y="2999757"/>
            <a:ext cx="144016" cy="356439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3983745" y="4407397"/>
            <a:ext cx="925253" cy="307777"/>
          </a:xfrm>
          <a:prstGeom prst="rect">
            <a:avLst/>
          </a:prstGeom>
          <a:noFill/>
        </p:spPr>
        <p:txBody>
          <a:bodyPr wrap="square" rtlCol="0">
            <a:noAutofit/>
          </a:bodyPr>
          <a:lstStyle/>
          <a:p>
            <a:pPr fontAlgn="ctr"/>
            <a:r>
              <a:rPr sz="1400">
                <a:latin typeface="Huawei Sans" panose="020C0503030203020204" pitchFamily="34" charset="0"/>
              </a:rPr>
              <a:t>Non-OUI</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右大括号 29"/>
          <p:cNvSpPr/>
          <p:nvPr/>
        </p:nvSpPr>
        <p:spPr bwMode="auto">
          <a:xfrm rot="16200000">
            <a:off x="4257709" y="3863853"/>
            <a:ext cx="144016" cy="356439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矩形 30"/>
          <p:cNvSpPr/>
          <p:nvPr/>
        </p:nvSpPr>
        <p:spPr>
          <a:xfrm>
            <a:off x="3983745" y="5271493"/>
            <a:ext cx="925253" cy="307777"/>
          </a:xfrm>
          <a:prstGeom prst="rect">
            <a:avLst/>
          </a:prstGeom>
          <a:noFill/>
        </p:spPr>
        <p:txBody>
          <a:bodyPr wrap="square" rtlCol="0">
            <a:noAutofit/>
          </a:bodyPr>
          <a:lstStyle/>
          <a:p>
            <a:pPr fontAlgn="ctr"/>
            <a:r>
              <a:rPr sz="1400">
                <a:latin typeface="Huawei Sans" panose="020C0503030203020204" pitchFamily="34" charset="0"/>
              </a:rPr>
              <a:t>Non-OUI</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矩形 31"/>
          <p:cNvSpPr/>
          <p:nvPr/>
        </p:nvSpPr>
        <p:spPr>
          <a:xfrm>
            <a:off x="9820326" y="4063615"/>
            <a:ext cx="1980220" cy="307777"/>
          </a:xfrm>
          <a:prstGeom prst="rect">
            <a:avLst/>
          </a:prstGeom>
        </p:spPr>
        <p:txBody>
          <a:bodyPr wrap="square">
            <a:noAutofit/>
          </a:bodyPr>
          <a:lstStyle/>
          <a:p>
            <a:pPr fontAlgn="ctr"/>
            <a:r>
              <a:rPr sz="1400">
                <a:latin typeface="Huawei Sans" panose="020C0503030203020204" pitchFamily="34" charset="0"/>
              </a:rPr>
              <a:t>00-1E-10-DD-DD-02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矩形 32"/>
          <p:cNvSpPr/>
          <p:nvPr/>
        </p:nvSpPr>
        <p:spPr>
          <a:xfrm>
            <a:off x="9820326" y="4911452"/>
            <a:ext cx="1980220" cy="307777"/>
          </a:xfrm>
          <a:prstGeom prst="rect">
            <a:avLst/>
          </a:prstGeom>
        </p:spPr>
        <p:txBody>
          <a:bodyPr wrap="square">
            <a:noAutofit/>
          </a:bodyPr>
          <a:lstStyle/>
          <a:p>
            <a:pPr fontAlgn="ctr"/>
            <a:r>
              <a:rPr sz="1400">
                <a:latin typeface="Huawei Sans" panose="020C0503030203020204" pitchFamily="34" charset="0"/>
              </a:rPr>
              <a:t>01-80-C2-00-00-01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矩形 33"/>
          <p:cNvSpPr/>
          <p:nvPr/>
        </p:nvSpPr>
        <p:spPr>
          <a:xfrm>
            <a:off x="9820326" y="5775548"/>
            <a:ext cx="1980220" cy="307777"/>
          </a:xfrm>
          <a:prstGeom prst="rect">
            <a:avLst/>
          </a:prstGeom>
        </p:spPr>
        <p:txBody>
          <a:bodyPr wrap="square">
            <a:noAutofit/>
          </a:bodyPr>
          <a:lstStyle/>
          <a:p>
            <a:pPr fontAlgn="ctr"/>
            <a:r>
              <a:rPr sz="1400">
                <a:latin typeface="Huawei Sans" panose="020C0503030203020204" pitchFamily="34" charset="0"/>
              </a:rPr>
              <a:t>FF-FF-FF-FF-FF-FF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矩形 34"/>
          <p:cNvSpPr/>
          <p:nvPr/>
        </p:nvSpPr>
        <p:spPr>
          <a:xfrm>
            <a:off x="10096220" y="3759324"/>
            <a:ext cx="1212409" cy="523220"/>
          </a:xfrm>
          <a:prstGeom prst="rect">
            <a:avLst/>
          </a:prstGeom>
        </p:spPr>
        <p:txBody>
          <a:bodyPr wrap="square">
            <a:noAutofit/>
          </a:bodyPr>
          <a:lstStyle/>
          <a:p>
            <a:pPr algn="ctr" fontAlgn="ctr"/>
            <a:r>
              <a:rPr sz="1400" b="1" dirty="0">
                <a:latin typeface="Huawei Sans" panose="020C0503030203020204" pitchFamily="34" charset="0"/>
              </a:rPr>
              <a:t>Example</a:t>
            </a:r>
          </a:p>
        </p:txBody>
      </p:sp>
      <p:grpSp>
        <p:nvGrpSpPr>
          <p:cNvPr id="43" name="组合 42"/>
          <p:cNvGrpSpPr/>
          <p:nvPr/>
        </p:nvGrpSpPr>
        <p:grpSpPr>
          <a:xfrm>
            <a:off x="7117517" y="121216"/>
            <a:ext cx="4957810" cy="212400"/>
            <a:chOff x="6925793" y="165460"/>
            <a:chExt cx="4957810" cy="212400"/>
          </a:xfrm>
        </p:grpSpPr>
        <p:sp>
          <p:nvSpPr>
            <p:cNvPr id="44" name="燕尾形 43"/>
            <p:cNvSpPr/>
            <p:nvPr/>
          </p:nvSpPr>
          <p:spPr bwMode="auto">
            <a:xfrm>
              <a:off x="8732658" y="165460"/>
              <a:ext cx="1330893" cy="212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b="1" dirty="0">
                  <a:solidFill>
                    <a:srgbClr val="FFFFFF"/>
                  </a:solidFill>
                  <a:latin typeface="Huawei Sans" panose="020C0503030203020204" pitchFamily="34" charset="0"/>
                </a:rPr>
                <a:t>MAC address</a:t>
              </a:r>
            </a:p>
          </p:txBody>
        </p:sp>
        <p:sp>
          <p:nvSpPr>
            <p:cNvPr id="45" name="燕尾形 44"/>
            <p:cNvSpPr/>
            <p:nvPr/>
          </p:nvSpPr>
          <p:spPr bwMode="auto">
            <a:xfrm>
              <a:off x="9984432" y="165460"/>
              <a:ext cx="1899171" cy="212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Ethernet frame type</a:t>
              </a:r>
            </a:p>
          </p:txBody>
        </p:sp>
        <p:sp>
          <p:nvSpPr>
            <p:cNvPr id="46" name="五边形 45"/>
            <p:cNvSpPr/>
            <p:nvPr/>
          </p:nvSpPr>
          <p:spPr bwMode="auto">
            <a:xfrm>
              <a:off x="6925793" y="165460"/>
              <a:ext cx="1885983" cy="212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Ethernet Frame Format</a:t>
              </a:r>
              <a:endParaRPr lang="zh-CN" altLang="en-US" sz="1200" dirty="0">
                <a:latin typeface="Huawei Sans" panose="020C0503030203020204" pitchFamily="34" charset="0"/>
              </a:endParaRPr>
            </a:p>
          </p:txBody>
        </p:sp>
      </p:grpSp>
    </p:spTree>
    <p:extLst>
      <p:ext uri="{BB962C8B-B14F-4D97-AF65-F5344CB8AC3E}">
        <p14:creationId xmlns:p14="http://schemas.microsoft.com/office/powerpoint/2010/main" val="28910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4" grpId="0" animBg="1"/>
      <p:bldP spid="27" grpId="0"/>
      <p:bldP spid="28" grpId="0" animBg="1"/>
      <p:bldP spid="29" grpId="0"/>
      <p:bldP spid="30" grpId="0" animBg="1"/>
      <p:bldP spid="31" grpId="0"/>
      <p:bldP spid="32" grpId="0"/>
      <p:bldP spid="33" grpId="0"/>
      <p:bldP spid="34"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20147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dirty="0">
                <a:latin typeface="Huawei Sans" panose="020C0503030203020204" pitchFamily="34" charset="0"/>
              </a:rPr>
              <a:t>Unicast Ethernet Frame</a:t>
            </a:r>
          </a:p>
        </p:txBody>
      </p:sp>
      <p:grpSp>
        <p:nvGrpSpPr>
          <p:cNvPr id="38" name="组合 37"/>
          <p:cNvGrpSpPr/>
          <p:nvPr/>
        </p:nvGrpSpPr>
        <p:grpSpPr>
          <a:xfrm>
            <a:off x="6256644" y="1772816"/>
            <a:ext cx="4968552" cy="2698990"/>
            <a:chOff x="3407073" y="2405939"/>
            <a:chExt cx="4968552" cy="2698990"/>
          </a:xfrm>
        </p:grpSpPr>
        <p:pic>
          <p:nvPicPr>
            <p:cNvPr id="5" name="图片 4" descr="PC.png"/>
            <p:cNvPicPr>
              <a:picLocks noChangeAspect="1"/>
            </p:cNvPicPr>
            <p:nvPr/>
          </p:nvPicPr>
          <p:blipFill>
            <a:blip r:embed="rId3" cstate="print"/>
            <a:stretch>
              <a:fillRect/>
            </a:stretch>
          </p:blipFill>
          <p:spPr>
            <a:xfrm>
              <a:off x="3479081" y="2709036"/>
              <a:ext cx="703126" cy="540000"/>
            </a:xfrm>
            <a:prstGeom prst="rect">
              <a:avLst/>
            </a:prstGeom>
          </p:spPr>
        </p:pic>
        <p:pic>
          <p:nvPicPr>
            <p:cNvPr id="6" name="图片 5" descr="PC.png"/>
            <p:cNvPicPr>
              <a:picLocks noChangeAspect="1"/>
            </p:cNvPicPr>
            <p:nvPr/>
          </p:nvPicPr>
          <p:blipFill>
            <a:blip r:embed="rId3" cstate="print"/>
            <a:stretch>
              <a:fillRect/>
            </a:stretch>
          </p:blipFill>
          <p:spPr>
            <a:xfrm>
              <a:off x="4703217" y="4221088"/>
              <a:ext cx="703126" cy="540000"/>
            </a:xfrm>
            <a:prstGeom prst="rect">
              <a:avLst/>
            </a:prstGeom>
          </p:spPr>
        </p:pic>
        <p:pic>
          <p:nvPicPr>
            <p:cNvPr id="7" name="图片 6" descr="PC.png"/>
            <p:cNvPicPr>
              <a:picLocks noChangeAspect="1"/>
            </p:cNvPicPr>
            <p:nvPr/>
          </p:nvPicPr>
          <p:blipFill>
            <a:blip r:embed="rId3" cstate="print"/>
            <a:stretch>
              <a:fillRect/>
            </a:stretch>
          </p:blipFill>
          <p:spPr>
            <a:xfrm>
              <a:off x="6340351" y="2709036"/>
              <a:ext cx="703126" cy="540000"/>
            </a:xfrm>
            <a:prstGeom prst="rect">
              <a:avLst/>
            </a:prstGeom>
          </p:spPr>
        </p:pic>
        <p:cxnSp>
          <p:nvCxnSpPr>
            <p:cNvPr id="9" name="直接连接符 8"/>
            <p:cNvCxnSpPr/>
            <p:nvPr/>
          </p:nvCxnSpPr>
          <p:spPr bwMode="auto">
            <a:xfrm>
              <a:off x="3407073" y="3753036"/>
              <a:ext cx="496855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a:stCxn id="5" idx="2"/>
            </p:cNvCxnSpPr>
            <p:nvPr/>
          </p:nvCxnSpPr>
          <p:spPr bwMode="auto">
            <a:xfrm>
              <a:off x="3830644"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flipH="1" flipV="1">
              <a:off x="5051884"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a:stCxn id="7" idx="2"/>
            </p:cNvCxnSpPr>
            <p:nvPr/>
          </p:nvCxnSpPr>
          <p:spPr bwMode="auto">
            <a:xfrm flipH="1">
              <a:off x="6683437"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矩形 14"/>
            <p:cNvSpPr/>
            <p:nvPr/>
          </p:nvSpPr>
          <p:spPr>
            <a:xfrm>
              <a:off x="3410494" y="2405939"/>
              <a:ext cx="739305" cy="307777"/>
            </a:xfrm>
            <a:prstGeom prst="rect">
              <a:avLst/>
            </a:prstGeom>
            <a:noFill/>
          </p:spPr>
          <p:txBody>
            <a:bodyPr wrap="square" rtlCol="0">
              <a:noAutofit/>
            </a:bodyPr>
            <a:lstStyle/>
            <a:p>
              <a:pPr algn="ctr" fontAlgn="ctr"/>
              <a:r>
                <a:rPr sz="1400">
                  <a:latin typeface="Huawei Sans" panose="020C0503030203020204" pitchFamily="34" charset="0"/>
                </a:rPr>
                <a:t>Host 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253214" y="2405939"/>
              <a:ext cx="729688" cy="307777"/>
            </a:xfrm>
            <a:prstGeom prst="rect">
              <a:avLst/>
            </a:prstGeom>
            <a:noFill/>
          </p:spPr>
          <p:txBody>
            <a:bodyPr wrap="square" rtlCol="0">
              <a:noAutofit/>
            </a:bodyPr>
            <a:lstStyle/>
            <a:p>
              <a:pPr algn="ctr" fontAlgn="ctr"/>
              <a:r>
                <a:rPr sz="1400">
                  <a:latin typeface="Huawei Sans" panose="020C0503030203020204" pitchFamily="34" charset="0"/>
                </a:rPr>
                <a:t>Host 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descr="PC.png"/>
            <p:cNvPicPr>
              <a:picLocks noChangeAspect="1"/>
            </p:cNvPicPr>
            <p:nvPr/>
          </p:nvPicPr>
          <p:blipFill>
            <a:blip r:embed="rId3" cstate="print"/>
            <a:stretch>
              <a:fillRect/>
            </a:stretch>
          </p:blipFill>
          <p:spPr>
            <a:xfrm>
              <a:off x="7536160" y="4221088"/>
              <a:ext cx="703126" cy="540000"/>
            </a:xfrm>
            <a:prstGeom prst="rect">
              <a:avLst/>
            </a:prstGeom>
          </p:spPr>
        </p:pic>
        <p:cxnSp>
          <p:nvCxnSpPr>
            <p:cNvPr id="26" name="直接连接符 25"/>
            <p:cNvCxnSpPr/>
            <p:nvPr/>
          </p:nvCxnSpPr>
          <p:spPr bwMode="auto">
            <a:xfrm flipH="1" flipV="1">
              <a:off x="7884827"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8" name="矩形 27"/>
            <p:cNvSpPr/>
            <p:nvPr/>
          </p:nvSpPr>
          <p:spPr>
            <a:xfrm>
              <a:off x="4668237" y="4797152"/>
              <a:ext cx="731290" cy="307777"/>
            </a:xfrm>
            <a:prstGeom prst="rect">
              <a:avLst/>
            </a:prstGeom>
            <a:noFill/>
          </p:spPr>
          <p:txBody>
            <a:bodyPr wrap="square" rtlCol="0">
              <a:noAutofit/>
            </a:bodyPr>
            <a:lstStyle/>
            <a:p>
              <a:pPr algn="ctr" fontAlgn="ctr"/>
              <a:r>
                <a:rPr sz="1400">
                  <a:latin typeface="Huawei Sans" panose="020C0503030203020204" pitchFamily="34" charset="0"/>
                </a:rPr>
                <a:t>Host 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7502133" y="4797152"/>
              <a:ext cx="752129" cy="307777"/>
            </a:xfrm>
            <a:prstGeom prst="rect">
              <a:avLst/>
            </a:prstGeom>
            <a:noFill/>
          </p:spPr>
          <p:txBody>
            <a:bodyPr wrap="square" rtlCol="0">
              <a:noAutofit/>
            </a:bodyPr>
            <a:lstStyle/>
            <a:p>
              <a:pPr algn="ctr" fontAlgn="ctr"/>
              <a:r>
                <a:rPr sz="1400">
                  <a:latin typeface="Huawei Sans" panose="020C0503030203020204" pitchFamily="34" charset="0"/>
                </a:rPr>
                <a:t>Host 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0" name="直接箭头连接符 29"/>
            <p:cNvCxnSpPr/>
            <p:nvPr/>
          </p:nvCxnSpPr>
          <p:spPr bwMode="auto">
            <a:xfrm rot="5400000">
              <a:off x="3863772" y="3501028"/>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1" name="直接箭头连接符 30"/>
            <p:cNvCxnSpPr/>
            <p:nvPr/>
          </p:nvCxnSpPr>
          <p:spPr bwMode="auto">
            <a:xfrm rot="5400000">
              <a:off x="5030870"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2" name="直接箭头连接符 31"/>
            <p:cNvCxnSpPr/>
            <p:nvPr/>
          </p:nvCxnSpPr>
          <p:spPr bwMode="auto">
            <a:xfrm rot="5400000">
              <a:off x="7881249"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3" name="直接箭头连接符 32"/>
            <p:cNvCxnSpPr/>
            <p:nvPr/>
          </p:nvCxnSpPr>
          <p:spPr bwMode="auto">
            <a:xfrm rot="16200000" flipV="1">
              <a:off x="6636080" y="3500989"/>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sp>
          <p:nvSpPr>
            <p:cNvPr id="34" name="矩形 33"/>
            <p:cNvSpPr/>
            <p:nvPr/>
          </p:nvSpPr>
          <p:spPr>
            <a:xfrm>
              <a:off x="3935760" y="3267400"/>
              <a:ext cx="1116124" cy="523220"/>
            </a:xfrm>
            <a:prstGeom prst="rect">
              <a:avLst/>
            </a:prstGeom>
          </p:spPr>
          <p:txBody>
            <a:bodyPr wrap="square">
              <a:noAutofit/>
            </a:bodyPr>
            <a:lstStyle/>
            <a:p>
              <a:pPr algn="ctr" fontAlgn="ctr"/>
              <a:r>
                <a:rPr sz="1400" b="1" dirty="0">
                  <a:latin typeface="Huawei Sans" panose="020C0503030203020204" pitchFamily="34" charset="0"/>
                </a:rPr>
                <a:t>Unicast Frame</a:t>
              </a:r>
            </a:p>
          </p:txBody>
        </p:sp>
      </p:grpSp>
      <p:graphicFrame>
        <p:nvGraphicFramePr>
          <p:cNvPr id="41" name="表格 40"/>
          <p:cNvGraphicFramePr>
            <a:graphicFrameLocks noGrp="1"/>
          </p:cNvGraphicFramePr>
          <p:nvPr>
            <p:extLst/>
          </p:nvPr>
        </p:nvGraphicFramePr>
        <p:xfrm>
          <a:off x="1384577" y="3716338"/>
          <a:ext cx="4710994" cy="518160"/>
        </p:xfrm>
        <a:graphic>
          <a:graphicData uri="http://schemas.openxmlformats.org/drawingml/2006/table">
            <a:tbl>
              <a:tblPr firstRow="1" bandRow="1">
                <a:tableStyleId>{2D5ABB26-0587-4C30-8999-92F81FD0307C}</a:tableStyleId>
              </a:tblPr>
              <a:tblGrid>
                <a:gridCol w="2154710">
                  <a:extLst>
                    <a:ext uri="{9D8B030D-6E8A-4147-A177-3AD203B41FA5}">
                      <a16:colId xmlns="" xmlns:a16="http://schemas.microsoft.com/office/drawing/2014/main" val="20000"/>
                    </a:ext>
                  </a:extLst>
                </a:gridCol>
                <a:gridCol w="1278142">
                  <a:extLst>
                    <a:ext uri="{9D8B030D-6E8A-4147-A177-3AD203B41FA5}">
                      <a16:colId xmlns="" xmlns:a16="http://schemas.microsoft.com/office/drawing/2014/main" val="20001"/>
                    </a:ext>
                  </a:extLst>
                </a:gridCol>
                <a:gridCol w="1278142">
                  <a:extLst>
                    <a:ext uri="{9D8B030D-6E8A-4147-A177-3AD203B41FA5}">
                      <a16:colId xmlns="" xmlns:a16="http://schemas.microsoft.com/office/drawing/2014/main" val="20002"/>
                    </a:ext>
                  </a:extLst>
                </a:gridCol>
              </a:tblGrid>
              <a:tr h="370840">
                <a:tc>
                  <a:txBody>
                    <a:bodyPr/>
                    <a:lstStyle/>
                    <a:p>
                      <a:pPr algn="ctr" fontAlgn="ctr"/>
                      <a:r>
                        <a:rPr sz="1400" b="1">
                          <a:latin typeface="Huawei Sans" panose="020C0503030203020204" pitchFamily="34" charset="0"/>
                        </a:rPr>
                        <a:t>D.MAC: </a:t>
                      </a:r>
                    </a:p>
                    <a:p>
                      <a:pPr algn="ctr" fontAlgn="ctr"/>
                      <a:r>
                        <a:rPr sz="1400" b="1">
                          <a:latin typeface="Huawei Sans" panose="020C0503030203020204" pitchFamily="34" charset="0"/>
                        </a:rPr>
                        <a:t>00-1E-10-DD-DD-02</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sz="1400">
                          <a:latin typeface="Huawei Sans" panose="020C0503030203020204" pitchFamily="34" charset="0"/>
                        </a:rPr>
                        <a:t>S.MAC</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sz="1400" dirty="0">
                          <a:solidFill>
                            <a:schemeClr val="tx1"/>
                          </a:solidFill>
                          <a:latin typeface="Huawei Sans" panose="020C0503030203020204" pitchFamily="34" charset="0"/>
                        </a:rPr>
                        <a:t>DATA</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37" name="下箭头 36"/>
          <p:cNvSpPr/>
          <p:nvPr/>
        </p:nvSpPr>
        <p:spPr bwMode="auto">
          <a:xfrm>
            <a:off x="2360828" y="3043928"/>
            <a:ext cx="252027" cy="432048"/>
          </a:xfrm>
          <a:prstGeom prst="downArrow">
            <a:avLst/>
          </a:prstGeom>
          <a:gradFill flip="none" rotWithShape="1">
            <a:gsLst>
              <a:gs pos="15000">
                <a:schemeClr val="accent1">
                  <a:lumMod val="5000"/>
                  <a:lumOff val="95000"/>
                  <a:alpha val="0"/>
                </a:schemeClr>
              </a:gs>
              <a:gs pos="81000">
                <a:srgbClr val="99DFF9"/>
              </a:gs>
            </a:gsLst>
            <a:lin ang="540000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a typeface="方正兰亭黑简体" panose="02000000000000000000" pitchFamily="2" charset="-122"/>
            </a:endParaRPr>
          </a:p>
        </p:txBody>
      </p:sp>
      <p:sp>
        <p:nvSpPr>
          <p:cNvPr id="42" name="梯形 4"/>
          <p:cNvSpPr/>
          <p:nvPr/>
        </p:nvSpPr>
        <p:spPr bwMode="auto">
          <a:xfrm>
            <a:off x="1199456" y="4279240"/>
            <a:ext cx="10222482" cy="58991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168418"/>
              <a:gd name="connsiteY0" fmla="*/ 837617 h 861325"/>
              <a:gd name="connsiteX1" fmla="*/ 204869 w 5168418"/>
              <a:gd name="connsiteY1" fmla="*/ 0 h 861325"/>
              <a:gd name="connsiteX2" fmla="*/ 1159870 w 5168418"/>
              <a:gd name="connsiteY2" fmla="*/ 0 h 861325"/>
              <a:gd name="connsiteX3" fmla="*/ 5168418 w 5168418"/>
              <a:gd name="connsiteY3" fmla="*/ 861325 h 861325"/>
              <a:gd name="connsiteX4" fmla="*/ 0 w 5168418"/>
              <a:gd name="connsiteY4" fmla="*/ 837617 h 861325"/>
              <a:gd name="connsiteX0" fmla="*/ 0 w 5168418"/>
              <a:gd name="connsiteY0" fmla="*/ 858333 h 882041"/>
              <a:gd name="connsiteX1" fmla="*/ 99798 w 5168418"/>
              <a:gd name="connsiteY1" fmla="*/ 0 h 882041"/>
              <a:gd name="connsiteX2" fmla="*/ 1159870 w 5168418"/>
              <a:gd name="connsiteY2" fmla="*/ 20716 h 882041"/>
              <a:gd name="connsiteX3" fmla="*/ 5168418 w 5168418"/>
              <a:gd name="connsiteY3" fmla="*/ 882041 h 882041"/>
              <a:gd name="connsiteX4" fmla="*/ 0 w 5168418"/>
              <a:gd name="connsiteY4" fmla="*/ 858333 h 882041"/>
              <a:gd name="connsiteX0" fmla="*/ 0 w 5168418"/>
              <a:gd name="connsiteY0" fmla="*/ 858333 h 882041"/>
              <a:gd name="connsiteX1" fmla="*/ 99798 w 5168418"/>
              <a:gd name="connsiteY1" fmla="*/ 0 h 882041"/>
              <a:gd name="connsiteX2" fmla="*/ 1173879 w 5168418"/>
              <a:gd name="connsiteY2" fmla="*/ 1 h 882041"/>
              <a:gd name="connsiteX3" fmla="*/ 5168418 w 5168418"/>
              <a:gd name="connsiteY3" fmla="*/ 882041 h 882041"/>
              <a:gd name="connsiteX4" fmla="*/ 0 w 5168418"/>
              <a:gd name="connsiteY4" fmla="*/ 858333 h 882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82041">
                <a:moveTo>
                  <a:pt x="0" y="858333"/>
                </a:moveTo>
                <a:lnTo>
                  <a:pt x="99798" y="0"/>
                </a:lnTo>
                <a:lnTo>
                  <a:pt x="1173879" y="1"/>
                </a:lnTo>
                <a:lnTo>
                  <a:pt x="5168418" y="882041"/>
                </a:lnTo>
                <a:lnTo>
                  <a:pt x="0" y="858333"/>
                </a:lnTo>
                <a:close/>
              </a:path>
            </a:pathLst>
          </a:custGeom>
          <a:gradFill flip="none" rotWithShape="1">
            <a:gsLst>
              <a:gs pos="100000">
                <a:srgbClr val="F4FBFE"/>
              </a:gs>
              <a:gs pos="0">
                <a:srgbClr val="99DFF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ndParaRPr>
          </a:p>
        </p:txBody>
      </p:sp>
      <p:graphicFrame>
        <p:nvGraphicFramePr>
          <p:cNvPr id="43" name="表格 42"/>
          <p:cNvGraphicFramePr>
            <a:graphicFrameLocks noGrp="1"/>
          </p:cNvGraphicFramePr>
          <p:nvPr>
            <p:extLst/>
          </p:nvPr>
        </p:nvGraphicFramePr>
        <p:xfrm>
          <a:off x="1163452"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b="1">
                          <a:solidFill>
                            <a:srgbClr val="EC706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50" name="表格 49"/>
          <p:cNvGraphicFramePr>
            <a:graphicFrameLocks noGrp="1"/>
          </p:cNvGraphicFramePr>
          <p:nvPr>
            <p:extLst/>
          </p:nvPr>
        </p:nvGraphicFramePr>
        <p:xfrm>
          <a:off x="2877685"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51" name="表格 50"/>
          <p:cNvGraphicFramePr>
            <a:graphicFrameLocks noGrp="1"/>
          </p:cNvGraphicFramePr>
          <p:nvPr>
            <p:extLst/>
          </p:nvPr>
        </p:nvGraphicFramePr>
        <p:xfrm>
          <a:off x="4591918"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52" name="表格 51"/>
          <p:cNvGraphicFramePr>
            <a:graphicFrameLocks noGrp="1"/>
          </p:cNvGraphicFramePr>
          <p:nvPr>
            <p:extLst/>
          </p:nvPr>
        </p:nvGraphicFramePr>
        <p:xfrm>
          <a:off x="6306151"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53" name="表格 52"/>
          <p:cNvGraphicFramePr>
            <a:graphicFrameLocks noGrp="1"/>
          </p:cNvGraphicFramePr>
          <p:nvPr>
            <p:extLst/>
          </p:nvPr>
        </p:nvGraphicFramePr>
        <p:xfrm>
          <a:off x="8020384"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54" name="表格 53"/>
          <p:cNvGraphicFramePr>
            <a:graphicFrameLocks noGrp="1"/>
          </p:cNvGraphicFramePr>
          <p:nvPr>
            <p:extLst/>
          </p:nvPr>
        </p:nvGraphicFramePr>
        <p:xfrm>
          <a:off x="9734615"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55" name="矩形 54"/>
          <p:cNvSpPr/>
          <p:nvPr/>
        </p:nvSpPr>
        <p:spPr>
          <a:xfrm>
            <a:off x="1343472" y="5265204"/>
            <a:ext cx="1332148" cy="307777"/>
          </a:xfrm>
          <a:prstGeom prst="rect">
            <a:avLst/>
          </a:prstGeom>
        </p:spPr>
        <p:txBody>
          <a:bodyPr wrap="square">
            <a:noAutofit/>
          </a:bodyPr>
          <a:lstStyle/>
          <a:p>
            <a:pPr algn="ctr" fontAlgn="ctr"/>
            <a:r>
              <a:rPr sz="1400">
                <a:latin typeface="Huawei Sans" panose="020C0503030203020204" pitchFamily="34" charset="0"/>
              </a:rPr>
              <a:t>00-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矩形 55"/>
          <p:cNvSpPr/>
          <p:nvPr/>
        </p:nvSpPr>
        <p:spPr>
          <a:xfrm>
            <a:off x="3035660" y="5265204"/>
            <a:ext cx="1332148" cy="307777"/>
          </a:xfrm>
          <a:prstGeom prst="rect">
            <a:avLst/>
          </a:prstGeom>
        </p:spPr>
        <p:txBody>
          <a:bodyPr wrap="square">
            <a:noAutofit/>
          </a:bodyPr>
          <a:lstStyle/>
          <a:p>
            <a:pPr algn="ctr" fontAlgn="ctr"/>
            <a:r>
              <a:rPr sz="1400">
                <a:latin typeface="Huawei Sans" panose="020C0503030203020204" pitchFamily="34" charset="0"/>
              </a:rPr>
              <a:t>1E-</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矩形 56"/>
          <p:cNvSpPr/>
          <p:nvPr/>
        </p:nvSpPr>
        <p:spPr>
          <a:xfrm>
            <a:off x="4750599" y="5265204"/>
            <a:ext cx="1332148" cy="307777"/>
          </a:xfrm>
          <a:prstGeom prst="rect">
            <a:avLst/>
          </a:prstGeom>
        </p:spPr>
        <p:txBody>
          <a:bodyPr wrap="square">
            <a:noAutofit/>
          </a:bodyPr>
          <a:lstStyle/>
          <a:p>
            <a:pPr algn="ctr" fontAlgn="ctr"/>
            <a:r>
              <a:rPr sz="1400">
                <a:latin typeface="Huawei Sans" panose="020C0503030203020204" pitchFamily="34" charset="0"/>
              </a:rPr>
              <a:t>10-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矩形 57"/>
          <p:cNvSpPr/>
          <p:nvPr/>
        </p:nvSpPr>
        <p:spPr>
          <a:xfrm>
            <a:off x="6456040" y="5265204"/>
            <a:ext cx="1332148" cy="307777"/>
          </a:xfrm>
          <a:prstGeom prst="rect">
            <a:avLst/>
          </a:prstGeom>
        </p:spPr>
        <p:txBody>
          <a:bodyPr wrap="square">
            <a:noAutofit/>
          </a:bodyPr>
          <a:lstStyle/>
          <a:p>
            <a:pPr algn="ctr" fontAlgn="ctr"/>
            <a:r>
              <a:rPr sz="1400">
                <a:latin typeface="Huawei Sans" panose="020C0503030203020204" pitchFamily="34" charset="0"/>
              </a:rPr>
              <a:t>DD-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矩形 58"/>
          <p:cNvSpPr/>
          <p:nvPr/>
        </p:nvSpPr>
        <p:spPr>
          <a:xfrm>
            <a:off x="8184232" y="5265204"/>
            <a:ext cx="1332148" cy="307777"/>
          </a:xfrm>
          <a:prstGeom prst="rect">
            <a:avLst/>
          </a:prstGeom>
        </p:spPr>
        <p:txBody>
          <a:bodyPr wrap="square">
            <a:noAutofit/>
          </a:bodyPr>
          <a:lstStyle/>
          <a:p>
            <a:pPr algn="ctr" fontAlgn="ctr"/>
            <a:r>
              <a:rPr sz="1400">
                <a:latin typeface="Huawei Sans" panose="020C0503030203020204" pitchFamily="34" charset="0"/>
              </a:rPr>
              <a:t>DD-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矩形 59"/>
          <p:cNvSpPr/>
          <p:nvPr/>
        </p:nvSpPr>
        <p:spPr>
          <a:xfrm>
            <a:off x="9912424" y="5265204"/>
            <a:ext cx="1332148" cy="307777"/>
          </a:xfrm>
          <a:prstGeom prst="rect">
            <a:avLst/>
          </a:prstGeom>
        </p:spPr>
        <p:txBody>
          <a:bodyPr wrap="square">
            <a:noAutofit/>
          </a:bodyPr>
          <a:lstStyle/>
          <a:p>
            <a:pPr algn="ctr" fontAlgn="ctr"/>
            <a:r>
              <a:rPr sz="1400">
                <a:latin typeface="Huawei Sans" panose="020C0503030203020204" pitchFamily="34" charset="0"/>
              </a:rPr>
              <a:t>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4" name="组合 43"/>
          <p:cNvGrpSpPr/>
          <p:nvPr/>
        </p:nvGrpSpPr>
        <p:grpSpPr bwMode="ltGray">
          <a:xfrm>
            <a:off x="7921795" y="3165324"/>
            <a:ext cx="288000" cy="288000"/>
            <a:chOff x="856677" y="2615810"/>
            <a:chExt cx="288000" cy="288000"/>
          </a:xfrm>
        </p:grpSpPr>
        <p:sp>
          <p:nvSpPr>
            <p:cNvPr id="45" name="椭圆 44"/>
            <p:cNvSpPr/>
            <p:nvPr/>
          </p:nvSpPr>
          <p:spPr bwMode="ltGray">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nvGrpSpPr>
            <p:cNvPr id="61" name="组合 60"/>
            <p:cNvGrpSpPr/>
            <p:nvPr/>
          </p:nvGrpSpPr>
          <p:grpSpPr bwMode="ltGray">
            <a:xfrm>
              <a:off x="923444" y="2692169"/>
              <a:ext cx="144001" cy="144002"/>
              <a:chOff x="898853" y="2657982"/>
              <a:chExt cx="203649" cy="203652"/>
            </a:xfrm>
          </p:grpSpPr>
          <p:cxnSp>
            <p:nvCxnSpPr>
              <p:cNvPr id="62" name="直接连接符 61"/>
              <p:cNvCxnSpPr>
                <a:stCxn id="45" idx="3"/>
                <a:endCxn id="45" idx="7"/>
              </p:cNvCxnSpPr>
              <p:nvPr/>
            </p:nvCxnSpPr>
            <p:spPr bwMode="ltGray">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63" name="直接连接符 62"/>
              <p:cNvCxnSpPr>
                <a:stCxn id="45" idx="1"/>
                <a:endCxn id="45" idx="5"/>
              </p:cNvCxnSpPr>
              <p:nvPr/>
            </p:nvCxnSpPr>
            <p:spPr bwMode="ltGray">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grpSp>
        <p:nvGrpSpPr>
          <p:cNvPr id="64" name="组合 63"/>
          <p:cNvGrpSpPr/>
          <p:nvPr/>
        </p:nvGrpSpPr>
        <p:grpSpPr bwMode="ltGray">
          <a:xfrm>
            <a:off x="10776559" y="3165324"/>
            <a:ext cx="288000" cy="288000"/>
            <a:chOff x="856677" y="2615810"/>
            <a:chExt cx="288000" cy="288000"/>
          </a:xfrm>
        </p:grpSpPr>
        <p:sp>
          <p:nvSpPr>
            <p:cNvPr id="65" name="椭圆 64"/>
            <p:cNvSpPr/>
            <p:nvPr/>
          </p:nvSpPr>
          <p:spPr bwMode="ltGray">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nvGrpSpPr>
            <p:cNvPr id="66" name="组合 65"/>
            <p:cNvGrpSpPr/>
            <p:nvPr/>
          </p:nvGrpSpPr>
          <p:grpSpPr bwMode="ltGray">
            <a:xfrm>
              <a:off x="923444" y="2692169"/>
              <a:ext cx="144001" cy="144002"/>
              <a:chOff x="898853" y="2657982"/>
              <a:chExt cx="203649" cy="203652"/>
            </a:xfrm>
          </p:grpSpPr>
          <p:cxnSp>
            <p:nvCxnSpPr>
              <p:cNvPr id="67" name="直接连接符 66"/>
              <p:cNvCxnSpPr>
                <a:stCxn id="65" idx="3"/>
                <a:endCxn id="65" idx="7"/>
              </p:cNvCxnSpPr>
              <p:nvPr/>
            </p:nvCxnSpPr>
            <p:spPr bwMode="ltGray">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68" name="直接连接符 67"/>
              <p:cNvCxnSpPr>
                <a:stCxn id="65" idx="1"/>
                <a:endCxn id="65" idx="5"/>
              </p:cNvCxnSpPr>
              <p:nvPr/>
            </p:nvCxnSpPr>
            <p:spPr bwMode="ltGray">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grpSp>
        <p:nvGrpSpPr>
          <p:cNvPr id="73" name="组合 72"/>
          <p:cNvGrpSpPr/>
          <p:nvPr/>
        </p:nvGrpSpPr>
        <p:grpSpPr>
          <a:xfrm>
            <a:off x="7117517" y="121216"/>
            <a:ext cx="4957810" cy="212400"/>
            <a:chOff x="6925793" y="165460"/>
            <a:chExt cx="4957810" cy="212400"/>
          </a:xfrm>
        </p:grpSpPr>
        <p:sp>
          <p:nvSpPr>
            <p:cNvPr id="74" name="燕尾形 73"/>
            <p:cNvSpPr/>
            <p:nvPr/>
          </p:nvSpPr>
          <p:spPr bwMode="auto">
            <a:xfrm>
              <a:off x="8732658" y="165460"/>
              <a:ext cx="1330893" cy="212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MAC address</a:t>
              </a:r>
            </a:p>
          </p:txBody>
        </p:sp>
        <p:sp>
          <p:nvSpPr>
            <p:cNvPr id="75" name="燕尾形 74"/>
            <p:cNvSpPr/>
            <p:nvPr/>
          </p:nvSpPr>
          <p:spPr bwMode="auto">
            <a:xfrm>
              <a:off x="9984432" y="165460"/>
              <a:ext cx="1899171" cy="212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b="1" dirty="0">
                  <a:solidFill>
                    <a:srgbClr val="FFFFFF"/>
                  </a:solidFill>
                  <a:latin typeface="Huawei Sans" panose="020C0503030203020204" pitchFamily="34" charset="0"/>
                </a:rPr>
                <a:t>Ethernet frame type</a:t>
              </a:r>
            </a:p>
          </p:txBody>
        </p:sp>
        <p:sp>
          <p:nvSpPr>
            <p:cNvPr id="76" name="五边形 75"/>
            <p:cNvSpPr/>
            <p:nvPr/>
          </p:nvSpPr>
          <p:spPr bwMode="auto">
            <a:xfrm>
              <a:off x="6925793" y="165460"/>
              <a:ext cx="1885983" cy="212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Ethernet Frame Format</a:t>
              </a:r>
              <a:endParaRPr lang="zh-CN" altLang="en-US" sz="1200" dirty="0">
                <a:latin typeface="Huawei Sans" panose="020C0503030203020204" pitchFamily="34" charset="0"/>
              </a:endParaRPr>
            </a:p>
          </p:txBody>
        </p:sp>
      </p:grpSp>
      <p:sp>
        <p:nvSpPr>
          <p:cNvPr id="77" name="圆角矩形 76"/>
          <p:cNvSpPr/>
          <p:nvPr/>
        </p:nvSpPr>
        <p:spPr>
          <a:xfrm>
            <a:off x="1384576" y="1917913"/>
            <a:ext cx="4320000" cy="925200"/>
          </a:xfrm>
          <a:prstGeom prst="roundRect">
            <a:avLst>
              <a:gd name="adj" fmla="val 2303"/>
            </a:avLst>
          </a:prstGeom>
          <a:solidFill>
            <a:srgbClr val="3FCDFF">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fontAlgn="ctr">
              <a:buFont typeface="Arial" panose="020B0604020202020204" pitchFamily="34" charset="0"/>
              <a:buChar char="•"/>
            </a:pPr>
            <a:r>
              <a:rPr sz="1400" dirty="0">
                <a:solidFill>
                  <a:srgbClr val="000000"/>
                </a:solidFill>
                <a:latin typeface="Huawei Sans" panose="020C0503030203020204" pitchFamily="34" charset="0"/>
              </a:rPr>
              <a:t>A unicast Ethernet frame is also called a unicast frame.</a:t>
            </a:r>
            <a:endParaRPr lang="en-US" altLang="zh-CN" sz="1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buFont typeface="Arial" panose="020B0604020202020204" pitchFamily="34" charset="0"/>
              <a:buChar char="•"/>
            </a:pPr>
            <a:r>
              <a:rPr sz="1400" dirty="0">
                <a:solidFill>
                  <a:srgbClr val="000000"/>
                </a:solidFill>
                <a:latin typeface="Huawei Sans" panose="020C0503030203020204" pitchFamily="34" charset="0"/>
              </a:rPr>
              <a:t>The destination MAC address of a unicast frame is a unicast MAC address.</a:t>
            </a:r>
          </a:p>
        </p:txBody>
      </p:sp>
    </p:spTree>
    <p:extLst>
      <p:ext uri="{BB962C8B-B14F-4D97-AF65-F5344CB8AC3E}">
        <p14:creationId xmlns:p14="http://schemas.microsoft.com/office/powerpoint/2010/main" val="2061502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Broadcast Ethernet Frame</a:t>
            </a:r>
          </a:p>
        </p:txBody>
      </p:sp>
      <p:grpSp>
        <p:nvGrpSpPr>
          <p:cNvPr id="38" name="组合 37"/>
          <p:cNvGrpSpPr/>
          <p:nvPr/>
        </p:nvGrpSpPr>
        <p:grpSpPr>
          <a:xfrm>
            <a:off x="6256644" y="1772816"/>
            <a:ext cx="4968552" cy="2698990"/>
            <a:chOff x="3407073" y="2405939"/>
            <a:chExt cx="4968552" cy="2698990"/>
          </a:xfrm>
        </p:grpSpPr>
        <p:pic>
          <p:nvPicPr>
            <p:cNvPr id="5" name="图片 4" descr="PC.png"/>
            <p:cNvPicPr>
              <a:picLocks noChangeAspect="1"/>
            </p:cNvPicPr>
            <p:nvPr/>
          </p:nvPicPr>
          <p:blipFill>
            <a:blip r:embed="rId3" cstate="print"/>
            <a:stretch>
              <a:fillRect/>
            </a:stretch>
          </p:blipFill>
          <p:spPr>
            <a:xfrm>
              <a:off x="3479081" y="2709036"/>
              <a:ext cx="703126" cy="540000"/>
            </a:xfrm>
            <a:prstGeom prst="rect">
              <a:avLst/>
            </a:prstGeom>
          </p:spPr>
        </p:pic>
        <p:pic>
          <p:nvPicPr>
            <p:cNvPr id="6" name="图片 5" descr="PC.png"/>
            <p:cNvPicPr>
              <a:picLocks noChangeAspect="1"/>
            </p:cNvPicPr>
            <p:nvPr/>
          </p:nvPicPr>
          <p:blipFill>
            <a:blip r:embed="rId3" cstate="print"/>
            <a:stretch>
              <a:fillRect/>
            </a:stretch>
          </p:blipFill>
          <p:spPr>
            <a:xfrm>
              <a:off x="4703217" y="4221088"/>
              <a:ext cx="703126" cy="540000"/>
            </a:xfrm>
            <a:prstGeom prst="rect">
              <a:avLst/>
            </a:prstGeom>
          </p:spPr>
        </p:pic>
        <p:pic>
          <p:nvPicPr>
            <p:cNvPr id="7" name="图片 6" descr="PC.png"/>
            <p:cNvPicPr>
              <a:picLocks noChangeAspect="1"/>
            </p:cNvPicPr>
            <p:nvPr/>
          </p:nvPicPr>
          <p:blipFill>
            <a:blip r:embed="rId3" cstate="print"/>
            <a:stretch>
              <a:fillRect/>
            </a:stretch>
          </p:blipFill>
          <p:spPr>
            <a:xfrm>
              <a:off x="6340351" y="2709036"/>
              <a:ext cx="703126" cy="540000"/>
            </a:xfrm>
            <a:prstGeom prst="rect">
              <a:avLst/>
            </a:prstGeom>
          </p:spPr>
        </p:pic>
        <p:cxnSp>
          <p:nvCxnSpPr>
            <p:cNvPr id="9" name="直接连接符 8"/>
            <p:cNvCxnSpPr/>
            <p:nvPr/>
          </p:nvCxnSpPr>
          <p:spPr bwMode="auto">
            <a:xfrm>
              <a:off x="3407073" y="3753036"/>
              <a:ext cx="496855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a:stCxn id="5" idx="2"/>
            </p:cNvCxnSpPr>
            <p:nvPr/>
          </p:nvCxnSpPr>
          <p:spPr bwMode="auto">
            <a:xfrm>
              <a:off x="3830644"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flipH="1" flipV="1">
              <a:off x="5051884"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a:stCxn id="7" idx="2"/>
            </p:cNvCxnSpPr>
            <p:nvPr/>
          </p:nvCxnSpPr>
          <p:spPr bwMode="auto">
            <a:xfrm flipH="1">
              <a:off x="6683437"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矩形 14"/>
            <p:cNvSpPr/>
            <p:nvPr/>
          </p:nvSpPr>
          <p:spPr>
            <a:xfrm>
              <a:off x="3428720" y="2405939"/>
              <a:ext cx="739305" cy="307777"/>
            </a:xfrm>
            <a:prstGeom prst="rect">
              <a:avLst/>
            </a:prstGeom>
            <a:noFill/>
          </p:spPr>
          <p:txBody>
            <a:bodyPr wrap="square" rtlCol="0">
              <a:noAutofit/>
            </a:bodyPr>
            <a:lstStyle/>
            <a:p>
              <a:pPr algn="ctr" fontAlgn="ctr"/>
              <a:r>
                <a:rPr sz="1400">
                  <a:latin typeface="Huawei Sans" panose="020C0503030203020204" pitchFamily="34" charset="0"/>
                </a:rPr>
                <a:t>Host 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253214" y="2405939"/>
              <a:ext cx="729688" cy="307777"/>
            </a:xfrm>
            <a:prstGeom prst="rect">
              <a:avLst/>
            </a:prstGeom>
            <a:noFill/>
          </p:spPr>
          <p:txBody>
            <a:bodyPr wrap="square" rtlCol="0">
              <a:noAutofit/>
            </a:bodyPr>
            <a:lstStyle/>
            <a:p>
              <a:pPr algn="ctr" fontAlgn="ctr"/>
              <a:r>
                <a:rPr sz="1400">
                  <a:latin typeface="Huawei Sans" panose="020C0503030203020204" pitchFamily="34" charset="0"/>
                </a:rPr>
                <a:t>Host 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descr="PC.png"/>
            <p:cNvPicPr>
              <a:picLocks noChangeAspect="1"/>
            </p:cNvPicPr>
            <p:nvPr/>
          </p:nvPicPr>
          <p:blipFill>
            <a:blip r:embed="rId3" cstate="print"/>
            <a:stretch>
              <a:fillRect/>
            </a:stretch>
          </p:blipFill>
          <p:spPr>
            <a:xfrm>
              <a:off x="7536160" y="4221088"/>
              <a:ext cx="703126" cy="540000"/>
            </a:xfrm>
            <a:prstGeom prst="rect">
              <a:avLst/>
            </a:prstGeom>
          </p:spPr>
        </p:pic>
        <p:cxnSp>
          <p:nvCxnSpPr>
            <p:cNvPr id="26" name="直接连接符 25"/>
            <p:cNvCxnSpPr/>
            <p:nvPr/>
          </p:nvCxnSpPr>
          <p:spPr bwMode="auto">
            <a:xfrm flipH="1" flipV="1">
              <a:off x="7884827"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8" name="矩形 27"/>
            <p:cNvSpPr/>
            <p:nvPr/>
          </p:nvSpPr>
          <p:spPr>
            <a:xfrm>
              <a:off x="4668237" y="4797152"/>
              <a:ext cx="731290" cy="307777"/>
            </a:xfrm>
            <a:prstGeom prst="rect">
              <a:avLst/>
            </a:prstGeom>
            <a:noFill/>
          </p:spPr>
          <p:txBody>
            <a:bodyPr wrap="square" rtlCol="0">
              <a:noAutofit/>
            </a:bodyPr>
            <a:lstStyle/>
            <a:p>
              <a:pPr algn="ctr" fontAlgn="ctr"/>
              <a:r>
                <a:rPr sz="1400">
                  <a:latin typeface="Huawei Sans" panose="020C0503030203020204" pitchFamily="34" charset="0"/>
                </a:rPr>
                <a:t>Host 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7502133" y="4797152"/>
              <a:ext cx="752129" cy="307777"/>
            </a:xfrm>
            <a:prstGeom prst="rect">
              <a:avLst/>
            </a:prstGeom>
            <a:noFill/>
          </p:spPr>
          <p:txBody>
            <a:bodyPr wrap="square" rtlCol="0">
              <a:noAutofit/>
            </a:bodyPr>
            <a:lstStyle/>
            <a:p>
              <a:pPr algn="ctr" fontAlgn="ctr"/>
              <a:r>
                <a:rPr sz="1400">
                  <a:latin typeface="Huawei Sans" panose="020C0503030203020204" pitchFamily="34" charset="0"/>
                </a:rPr>
                <a:t>Host 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0" name="直接箭头连接符 29"/>
            <p:cNvCxnSpPr/>
            <p:nvPr/>
          </p:nvCxnSpPr>
          <p:spPr bwMode="auto">
            <a:xfrm rot="5400000">
              <a:off x="3863772" y="3501028"/>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1" name="直接箭头连接符 30"/>
            <p:cNvCxnSpPr/>
            <p:nvPr/>
          </p:nvCxnSpPr>
          <p:spPr bwMode="auto">
            <a:xfrm rot="5400000">
              <a:off x="5030870"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2" name="直接箭头连接符 31"/>
            <p:cNvCxnSpPr/>
            <p:nvPr/>
          </p:nvCxnSpPr>
          <p:spPr bwMode="auto">
            <a:xfrm rot="5400000">
              <a:off x="7881249"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3" name="直接箭头连接符 32"/>
            <p:cNvCxnSpPr/>
            <p:nvPr/>
          </p:nvCxnSpPr>
          <p:spPr bwMode="auto">
            <a:xfrm rot="16200000" flipV="1">
              <a:off x="6636080" y="3500989"/>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sp>
          <p:nvSpPr>
            <p:cNvPr id="34" name="矩形 33"/>
            <p:cNvSpPr/>
            <p:nvPr/>
          </p:nvSpPr>
          <p:spPr>
            <a:xfrm>
              <a:off x="3935760" y="3284984"/>
              <a:ext cx="1116124" cy="523220"/>
            </a:xfrm>
            <a:prstGeom prst="rect">
              <a:avLst/>
            </a:prstGeom>
          </p:spPr>
          <p:txBody>
            <a:bodyPr wrap="square">
              <a:noAutofit/>
            </a:bodyPr>
            <a:lstStyle/>
            <a:p>
              <a:pPr algn="ctr" fontAlgn="ctr"/>
              <a:r>
                <a:rPr sz="1400" b="1">
                  <a:latin typeface="Huawei Sans" panose="020C0503030203020204" pitchFamily="34" charset="0"/>
                </a:rPr>
                <a:t>Broadcast Frame</a:t>
              </a:r>
            </a:p>
          </p:txBody>
        </p:sp>
      </p:grpSp>
      <p:graphicFrame>
        <p:nvGraphicFramePr>
          <p:cNvPr id="41" name="表格 40"/>
          <p:cNvGraphicFramePr>
            <a:graphicFrameLocks noGrp="1"/>
          </p:cNvGraphicFramePr>
          <p:nvPr>
            <p:extLst/>
          </p:nvPr>
        </p:nvGraphicFramePr>
        <p:xfrm>
          <a:off x="1384577" y="3716338"/>
          <a:ext cx="4710994" cy="518160"/>
        </p:xfrm>
        <a:graphic>
          <a:graphicData uri="http://schemas.openxmlformats.org/drawingml/2006/table">
            <a:tbl>
              <a:tblPr firstRow="1" bandRow="1">
                <a:tableStyleId>{2D5ABB26-0587-4C30-8999-92F81FD0307C}</a:tableStyleId>
              </a:tblPr>
              <a:tblGrid>
                <a:gridCol w="2154710">
                  <a:extLst>
                    <a:ext uri="{9D8B030D-6E8A-4147-A177-3AD203B41FA5}">
                      <a16:colId xmlns="" xmlns:a16="http://schemas.microsoft.com/office/drawing/2014/main" val="20000"/>
                    </a:ext>
                  </a:extLst>
                </a:gridCol>
                <a:gridCol w="1278142">
                  <a:extLst>
                    <a:ext uri="{9D8B030D-6E8A-4147-A177-3AD203B41FA5}">
                      <a16:colId xmlns="" xmlns:a16="http://schemas.microsoft.com/office/drawing/2014/main" val="20001"/>
                    </a:ext>
                  </a:extLst>
                </a:gridCol>
                <a:gridCol w="1278142">
                  <a:extLst>
                    <a:ext uri="{9D8B030D-6E8A-4147-A177-3AD203B41FA5}">
                      <a16:colId xmlns="" xmlns:a16="http://schemas.microsoft.com/office/drawing/2014/main" val="20002"/>
                    </a:ext>
                  </a:extLst>
                </a:gridCol>
              </a:tblGrid>
              <a:tr h="370840">
                <a:tc>
                  <a:txBody>
                    <a:bodyPr/>
                    <a:lstStyle/>
                    <a:p>
                      <a:pPr algn="ctr" fontAlgn="ctr"/>
                      <a:r>
                        <a:rPr sz="1400" b="1">
                          <a:latin typeface="Huawei Sans" panose="020C0503030203020204" pitchFamily="34" charset="0"/>
                        </a:rPr>
                        <a:t>D.MAC: </a:t>
                      </a:r>
                    </a:p>
                    <a:p>
                      <a:pPr algn="ctr" fontAlgn="ctr"/>
                      <a:r>
                        <a:rPr sz="1400" b="1">
                          <a:latin typeface="Huawei Sans" panose="020C0503030203020204" pitchFamily="34" charset="0"/>
                        </a:rPr>
                        <a:t>FF-FF-FF-FF-FF-FF</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sz="1400">
                          <a:latin typeface="Huawei Sans" panose="020C0503030203020204" pitchFamily="34" charset="0"/>
                        </a:rPr>
                        <a:t>S.MAC</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sz="1400">
                          <a:solidFill>
                            <a:schemeClr val="tx1"/>
                          </a:solidFill>
                          <a:latin typeface="Huawei Sans" panose="020C0503030203020204" pitchFamily="34" charset="0"/>
                        </a:rPr>
                        <a:t>DATA</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graphicFrame>
        <p:nvGraphicFramePr>
          <p:cNvPr id="43" name="表格 42"/>
          <p:cNvGraphicFramePr>
            <a:graphicFrameLocks noGrp="1"/>
          </p:cNvGraphicFramePr>
          <p:nvPr>
            <p:extLst/>
          </p:nvPr>
        </p:nvGraphicFramePr>
        <p:xfrm>
          <a:off x="1163452"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44" name="表格 43"/>
          <p:cNvGraphicFramePr>
            <a:graphicFrameLocks noGrp="1"/>
          </p:cNvGraphicFramePr>
          <p:nvPr>
            <p:extLst/>
          </p:nvPr>
        </p:nvGraphicFramePr>
        <p:xfrm>
          <a:off x="2877685"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45" name="表格 44"/>
          <p:cNvGraphicFramePr>
            <a:graphicFrameLocks noGrp="1"/>
          </p:cNvGraphicFramePr>
          <p:nvPr>
            <p:extLst/>
          </p:nvPr>
        </p:nvGraphicFramePr>
        <p:xfrm>
          <a:off x="4591918"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46" name="表格 45"/>
          <p:cNvGraphicFramePr>
            <a:graphicFrameLocks noGrp="1"/>
          </p:cNvGraphicFramePr>
          <p:nvPr>
            <p:extLst/>
          </p:nvPr>
        </p:nvGraphicFramePr>
        <p:xfrm>
          <a:off x="6306151"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47" name="表格 46"/>
          <p:cNvGraphicFramePr>
            <a:graphicFrameLocks noGrp="1"/>
          </p:cNvGraphicFramePr>
          <p:nvPr>
            <p:extLst/>
          </p:nvPr>
        </p:nvGraphicFramePr>
        <p:xfrm>
          <a:off x="8020384"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48" name="表格 47"/>
          <p:cNvGraphicFramePr>
            <a:graphicFrameLocks noGrp="1"/>
          </p:cNvGraphicFramePr>
          <p:nvPr>
            <p:extLst/>
          </p:nvPr>
        </p:nvGraphicFramePr>
        <p:xfrm>
          <a:off x="9734615"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49" name="矩形 48"/>
          <p:cNvSpPr/>
          <p:nvPr/>
        </p:nvSpPr>
        <p:spPr>
          <a:xfrm>
            <a:off x="1343472" y="5265204"/>
            <a:ext cx="1332148" cy="307777"/>
          </a:xfrm>
          <a:prstGeom prst="rect">
            <a:avLst/>
          </a:prstGeom>
        </p:spPr>
        <p:txBody>
          <a:bodyPr wrap="square">
            <a:noAutofit/>
          </a:bodyPr>
          <a:lstStyle/>
          <a:p>
            <a:pPr algn="ctr" fontAlgn="ctr"/>
            <a:r>
              <a:rPr sz="1400">
                <a:latin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矩形 49"/>
          <p:cNvSpPr/>
          <p:nvPr/>
        </p:nvSpPr>
        <p:spPr>
          <a:xfrm>
            <a:off x="3035660" y="5265204"/>
            <a:ext cx="1332148" cy="307777"/>
          </a:xfrm>
          <a:prstGeom prst="rect">
            <a:avLst/>
          </a:prstGeom>
        </p:spPr>
        <p:txBody>
          <a:bodyPr wrap="square">
            <a:noAutofit/>
          </a:bodyPr>
          <a:lstStyle/>
          <a:p>
            <a:pPr algn="ctr" fontAlgn="ctr"/>
            <a:r>
              <a:rPr sz="1400">
                <a:latin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4750599" y="5265204"/>
            <a:ext cx="1332148" cy="307777"/>
          </a:xfrm>
          <a:prstGeom prst="rect">
            <a:avLst/>
          </a:prstGeom>
        </p:spPr>
        <p:txBody>
          <a:bodyPr wrap="square">
            <a:noAutofit/>
          </a:bodyPr>
          <a:lstStyle/>
          <a:p>
            <a:pPr algn="ctr" fontAlgn="ctr"/>
            <a:r>
              <a:rPr sz="1400">
                <a:latin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矩形 51"/>
          <p:cNvSpPr/>
          <p:nvPr/>
        </p:nvSpPr>
        <p:spPr>
          <a:xfrm>
            <a:off x="6456040" y="5265204"/>
            <a:ext cx="1332148" cy="307777"/>
          </a:xfrm>
          <a:prstGeom prst="rect">
            <a:avLst/>
          </a:prstGeom>
        </p:spPr>
        <p:txBody>
          <a:bodyPr wrap="square">
            <a:noAutofit/>
          </a:bodyPr>
          <a:lstStyle/>
          <a:p>
            <a:pPr algn="ctr" fontAlgn="ctr"/>
            <a:r>
              <a:rPr sz="1400">
                <a:latin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矩形 52"/>
          <p:cNvSpPr/>
          <p:nvPr/>
        </p:nvSpPr>
        <p:spPr>
          <a:xfrm>
            <a:off x="8184232" y="5265204"/>
            <a:ext cx="1332148" cy="307777"/>
          </a:xfrm>
          <a:prstGeom prst="rect">
            <a:avLst/>
          </a:prstGeom>
        </p:spPr>
        <p:txBody>
          <a:bodyPr wrap="square">
            <a:noAutofit/>
          </a:bodyPr>
          <a:lstStyle/>
          <a:p>
            <a:pPr algn="ctr" fontAlgn="ctr"/>
            <a:r>
              <a:rPr sz="1400">
                <a:latin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矩形 53"/>
          <p:cNvSpPr/>
          <p:nvPr/>
        </p:nvSpPr>
        <p:spPr>
          <a:xfrm>
            <a:off x="9912424" y="5265204"/>
            <a:ext cx="1332148" cy="307777"/>
          </a:xfrm>
          <a:prstGeom prst="rect">
            <a:avLst/>
          </a:prstGeom>
        </p:spPr>
        <p:txBody>
          <a:bodyPr wrap="square">
            <a:noAutofit/>
          </a:bodyPr>
          <a:lstStyle/>
          <a:p>
            <a:pPr algn="ctr" fontAlgn="ctr"/>
            <a:r>
              <a:rPr sz="1400">
                <a:latin typeface="Huawei Sans" panose="020C0503030203020204" pitchFamily="34" charset="0"/>
              </a:rPr>
              <a:t>FF</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下箭头 56"/>
          <p:cNvSpPr/>
          <p:nvPr/>
        </p:nvSpPr>
        <p:spPr bwMode="auto">
          <a:xfrm>
            <a:off x="2360828" y="3043928"/>
            <a:ext cx="252027" cy="432048"/>
          </a:xfrm>
          <a:prstGeom prst="downArrow">
            <a:avLst/>
          </a:prstGeom>
          <a:gradFill flip="none" rotWithShape="1">
            <a:gsLst>
              <a:gs pos="15000">
                <a:schemeClr val="accent1">
                  <a:lumMod val="5000"/>
                  <a:lumOff val="95000"/>
                  <a:alpha val="0"/>
                </a:schemeClr>
              </a:gs>
              <a:gs pos="81000">
                <a:srgbClr val="99DFF9"/>
              </a:gs>
            </a:gsLst>
            <a:lin ang="540000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58" name="圆角矩形 57"/>
          <p:cNvSpPr/>
          <p:nvPr/>
        </p:nvSpPr>
        <p:spPr>
          <a:xfrm>
            <a:off x="1384576" y="1922000"/>
            <a:ext cx="4320000" cy="925832"/>
          </a:xfrm>
          <a:prstGeom prst="roundRect">
            <a:avLst>
              <a:gd name="adj" fmla="val 2303"/>
            </a:avLst>
          </a:prstGeom>
          <a:solidFill>
            <a:srgbClr val="3FCDFF">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fontAlgn="ctr">
              <a:buFont typeface="Arial" panose="020B0604020202020204" pitchFamily="34" charset="0"/>
              <a:buChar char="•"/>
            </a:pPr>
            <a:r>
              <a:rPr sz="1400" dirty="0">
                <a:solidFill>
                  <a:srgbClr val="000000"/>
                </a:solidFill>
                <a:latin typeface="Huawei Sans" panose="020C0503030203020204" pitchFamily="34" charset="0"/>
              </a:rPr>
              <a:t>A broadcast Ethernet frame </a:t>
            </a:r>
            <a:r>
              <a:rPr sz="1400" dirty="0" err="1">
                <a:solidFill>
                  <a:srgbClr val="000000"/>
                </a:solidFill>
                <a:latin typeface="Huawei Sans" panose="020C0503030203020204" pitchFamily="34" charset="0"/>
              </a:rPr>
              <a:t>ia</a:t>
            </a:r>
            <a:r>
              <a:rPr sz="1400" dirty="0">
                <a:solidFill>
                  <a:srgbClr val="000000"/>
                </a:solidFill>
                <a:latin typeface="Huawei Sans" panose="020C0503030203020204" pitchFamily="34" charset="0"/>
              </a:rPr>
              <a:t> also called a broadcast frame.</a:t>
            </a:r>
          </a:p>
          <a:p>
            <a:pPr marL="285750" indent="-285750" fontAlgn="ctr">
              <a:buFont typeface="Arial" panose="020B0604020202020204" pitchFamily="34" charset="0"/>
              <a:buChar char="•"/>
            </a:pPr>
            <a:r>
              <a:rPr sz="1400" dirty="0">
                <a:solidFill>
                  <a:srgbClr val="000000"/>
                </a:solidFill>
                <a:latin typeface="Huawei Sans" panose="020C0503030203020204" pitchFamily="34" charset="0"/>
              </a:rPr>
              <a:t>The destination MAC address of a broadcast frame is a broadcast MAC address.</a:t>
            </a:r>
          </a:p>
        </p:txBody>
      </p:sp>
      <p:sp>
        <p:nvSpPr>
          <p:cNvPr id="42" name="梯形 4"/>
          <p:cNvSpPr/>
          <p:nvPr/>
        </p:nvSpPr>
        <p:spPr bwMode="auto">
          <a:xfrm>
            <a:off x="1199456" y="4279240"/>
            <a:ext cx="10222482" cy="58991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168418"/>
              <a:gd name="connsiteY0" fmla="*/ 837617 h 861325"/>
              <a:gd name="connsiteX1" fmla="*/ 204869 w 5168418"/>
              <a:gd name="connsiteY1" fmla="*/ 0 h 861325"/>
              <a:gd name="connsiteX2" fmla="*/ 1159870 w 5168418"/>
              <a:gd name="connsiteY2" fmla="*/ 0 h 861325"/>
              <a:gd name="connsiteX3" fmla="*/ 5168418 w 5168418"/>
              <a:gd name="connsiteY3" fmla="*/ 861325 h 861325"/>
              <a:gd name="connsiteX4" fmla="*/ 0 w 5168418"/>
              <a:gd name="connsiteY4" fmla="*/ 837617 h 861325"/>
              <a:gd name="connsiteX0" fmla="*/ 0 w 5168418"/>
              <a:gd name="connsiteY0" fmla="*/ 858333 h 882041"/>
              <a:gd name="connsiteX1" fmla="*/ 99798 w 5168418"/>
              <a:gd name="connsiteY1" fmla="*/ 0 h 882041"/>
              <a:gd name="connsiteX2" fmla="*/ 1159870 w 5168418"/>
              <a:gd name="connsiteY2" fmla="*/ 20716 h 882041"/>
              <a:gd name="connsiteX3" fmla="*/ 5168418 w 5168418"/>
              <a:gd name="connsiteY3" fmla="*/ 882041 h 882041"/>
              <a:gd name="connsiteX4" fmla="*/ 0 w 5168418"/>
              <a:gd name="connsiteY4" fmla="*/ 858333 h 882041"/>
              <a:gd name="connsiteX0" fmla="*/ 0 w 5168418"/>
              <a:gd name="connsiteY0" fmla="*/ 858333 h 882041"/>
              <a:gd name="connsiteX1" fmla="*/ 99798 w 5168418"/>
              <a:gd name="connsiteY1" fmla="*/ 0 h 882041"/>
              <a:gd name="connsiteX2" fmla="*/ 1173879 w 5168418"/>
              <a:gd name="connsiteY2" fmla="*/ 1 h 882041"/>
              <a:gd name="connsiteX3" fmla="*/ 5168418 w 5168418"/>
              <a:gd name="connsiteY3" fmla="*/ 882041 h 882041"/>
              <a:gd name="connsiteX4" fmla="*/ 0 w 5168418"/>
              <a:gd name="connsiteY4" fmla="*/ 858333 h 882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82041">
                <a:moveTo>
                  <a:pt x="0" y="858333"/>
                </a:moveTo>
                <a:lnTo>
                  <a:pt x="99798" y="0"/>
                </a:lnTo>
                <a:lnTo>
                  <a:pt x="1173879" y="1"/>
                </a:lnTo>
                <a:lnTo>
                  <a:pt x="5168418" y="882041"/>
                </a:lnTo>
                <a:lnTo>
                  <a:pt x="0" y="858333"/>
                </a:lnTo>
                <a:close/>
              </a:path>
            </a:pathLst>
          </a:custGeom>
          <a:gradFill flip="none" rotWithShape="1">
            <a:gsLst>
              <a:gs pos="100000">
                <a:srgbClr val="F4FBFE"/>
              </a:gs>
              <a:gs pos="0">
                <a:srgbClr val="99DFF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ndParaRPr>
          </a:p>
        </p:txBody>
      </p:sp>
      <p:grpSp>
        <p:nvGrpSpPr>
          <p:cNvPr id="59" name="组合 58"/>
          <p:cNvGrpSpPr/>
          <p:nvPr/>
        </p:nvGrpSpPr>
        <p:grpSpPr>
          <a:xfrm>
            <a:off x="7117517" y="121216"/>
            <a:ext cx="4957810" cy="212400"/>
            <a:chOff x="6925793" y="165460"/>
            <a:chExt cx="4957810" cy="212400"/>
          </a:xfrm>
        </p:grpSpPr>
        <p:sp>
          <p:nvSpPr>
            <p:cNvPr id="60" name="燕尾形 59"/>
            <p:cNvSpPr/>
            <p:nvPr/>
          </p:nvSpPr>
          <p:spPr bwMode="auto">
            <a:xfrm>
              <a:off x="8732658" y="165460"/>
              <a:ext cx="1330893" cy="212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MAC address</a:t>
              </a:r>
            </a:p>
          </p:txBody>
        </p:sp>
        <p:sp>
          <p:nvSpPr>
            <p:cNvPr id="63" name="燕尾形 62"/>
            <p:cNvSpPr/>
            <p:nvPr/>
          </p:nvSpPr>
          <p:spPr bwMode="auto">
            <a:xfrm>
              <a:off x="9984432" y="165460"/>
              <a:ext cx="1899171" cy="212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b="1" dirty="0">
                  <a:solidFill>
                    <a:srgbClr val="FFFFFF"/>
                  </a:solidFill>
                  <a:latin typeface="Huawei Sans" panose="020C0503030203020204" pitchFamily="34" charset="0"/>
                </a:rPr>
                <a:t>Ethernet frame type</a:t>
              </a:r>
            </a:p>
          </p:txBody>
        </p:sp>
        <p:sp>
          <p:nvSpPr>
            <p:cNvPr id="64" name="五边形 63"/>
            <p:cNvSpPr/>
            <p:nvPr/>
          </p:nvSpPr>
          <p:spPr bwMode="auto">
            <a:xfrm>
              <a:off x="6925793" y="165460"/>
              <a:ext cx="1885983" cy="212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Ethernet Frame Format</a:t>
              </a:r>
              <a:endParaRPr lang="zh-CN" altLang="en-US" sz="1200" dirty="0">
                <a:latin typeface="Huawei Sans" panose="020C0503030203020204" pitchFamily="34" charset="0"/>
              </a:endParaRPr>
            </a:p>
          </p:txBody>
        </p:sp>
      </p:grpSp>
    </p:spTree>
    <p:extLst>
      <p:ext uri="{BB962C8B-B14F-4D97-AF65-F5344CB8AC3E}">
        <p14:creationId xmlns:p14="http://schemas.microsoft.com/office/powerpoint/2010/main" val="2951860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en-US" smtClean="0"/>
              <a:t>Ethernet Switching Basics</a:t>
            </a:r>
            <a:endParaRPr lang="en-US" altLang="zh-CN" dirty="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3299001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Multicast Ethernet Frame</a:t>
            </a:r>
          </a:p>
        </p:txBody>
      </p:sp>
      <p:grpSp>
        <p:nvGrpSpPr>
          <p:cNvPr id="38" name="组合 37"/>
          <p:cNvGrpSpPr/>
          <p:nvPr/>
        </p:nvGrpSpPr>
        <p:grpSpPr>
          <a:xfrm>
            <a:off x="6256644" y="1772816"/>
            <a:ext cx="4968552" cy="2698990"/>
            <a:chOff x="3407073" y="2405939"/>
            <a:chExt cx="4968552" cy="2698990"/>
          </a:xfrm>
        </p:grpSpPr>
        <p:pic>
          <p:nvPicPr>
            <p:cNvPr id="5" name="图片 4" descr="PC.png"/>
            <p:cNvPicPr>
              <a:picLocks noChangeAspect="1"/>
            </p:cNvPicPr>
            <p:nvPr/>
          </p:nvPicPr>
          <p:blipFill>
            <a:blip r:embed="rId3" cstate="print"/>
            <a:stretch>
              <a:fillRect/>
            </a:stretch>
          </p:blipFill>
          <p:spPr>
            <a:xfrm>
              <a:off x="3479081" y="2709036"/>
              <a:ext cx="703126" cy="540000"/>
            </a:xfrm>
            <a:prstGeom prst="rect">
              <a:avLst/>
            </a:prstGeom>
          </p:spPr>
        </p:pic>
        <p:pic>
          <p:nvPicPr>
            <p:cNvPr id="6" name="图片 5" descr="PC.png"/>
            <p:cNvPicPr>
              <a:picLocks noChangeAspect="1"/>
            </p:cNvPicPr>
            <p:nvPr/>
          </p:nvPicPr>
          <p:blipFill>
            <a:blip r:embed="rId3" cstate="print"/>
            <a:stretch>
              <a:fillRect/>
            </a:stretch>
          </p:blipFill>
          <p:spPr>
            <a:xfrm>
              <a:off x="4703217" y="4221088"/>
              <a:ext cx="703126" cy="540000"/>
            </a:xfrm>
            <a:prstGeom prst="rect">
              <a:avLst/>
            </a:prstGeom>
          </p:spPr>
        </p:pic>
        <p:pic>
          <p:nvPicPr>
            <p:cNvPr id="7" name="图片 6" descr="PC.png"/>
            <p:cNvPicPr>
              <a:picLocks noChangeAspect="1"/>
            </p:cNvPicPr>
            <p:nvPr/>
          </p:nvPicPr>
          <p:blipFill>
            <a:blip r:embed="rId3" cstate="print"/>
            <a:stretch>
              <a:fillRect/>
            </a:stretch>
          </p:blipFill>
          <p:spPr>
            <a:xfrm>
              <a:off x="6340351" y="2709036"/>
              <a:ext cx="703126" cy="540000"/>
            </a:xfrm>
            <a:prstGeom prst="rect">
              <a:avLst/>
            </a:prstGeom>
          </p:spPr>
        </p:pic>
        <p:cxnSp>
          <p:nvCxnSpPr>
            <p:cNvPr id="9" name="直接连接符 8"/>
            <p:cNvCxnSpPr/>
            <p:nvPr/>
          </p:nvCxnSpPr>
          <p:spPr bwMode="auto">
            <a:xfrm>
              <a:off x="3407073" y="3753036"/>
              <a:ext cx="496855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 name="直接连接符 9"/>
            <p:cNvCxnSpPr>
              <a:stCxn id="5" idx="2"/>
            </p:cNvCxnSpPr>
            <p:nvPr/>
          </p:nvCxnSpPr>
          <p:spPr bwMode="auto">
            <a:xfrm>
              <a:off x="3830644"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flipH="1" flipV="1">
              <a:off x="5051884"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a:stCxn id="7" idx="2"/>
            </p:cNvCxnSpPr>
            <p:nvPr/>
          </p:nvCxnSpPr>
          <p:spPr bwMode="auto">
            <a:xfrm flipH="1">
              <a:off x="6683437" y="3249036"/>
              <a:ext cx="0" cy="504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矩形 14"/>
            <p:cNvSpPr/>
            <p:nvPr/>
          </p:nvSpPr>
          <p:spPr>
            <a:xfrm>
              <a:off x="3428720" y="2405939"/>
              <a:ext cx="739305" cy="307777"/>
            </a:xfrm>
            <a:prstGeom prst="rect">
              <a:avLst/>
            </a:prstGeom>
            <a:noFill/>
          </p:spPr>
          <p:txBody>
            <a:bodyPr wrap="square" rtlCol="0">
              <a:noAutofit/>
            </a:bodyPr>
            <a:lstStyle/>
            <a:p>
              <a:pPr algn="ctr" fontAlgn="ctr"/>
              <a:r>
                <a:rPr sz="1400">
                  <a:latin typeface="Huawei Sans" panose="020C0503030203020204" pitchFamily="34" charset="0"/>
                </a:rPr>
                <a:t>Host 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253214" y="2405939"/>
              <a:ext cx="729688" cy="307777"/>
            </a:xfrm>
            <a:prstGeom prst="rect">
              <a:avLst/>
            </a:prstGeom>
            <a:noFill/>
          </p:spPr>
          <p:txBody>
            <a:bodyPr wrap="square" rtlCol="0">
              <a:noAutofit/>
            </a:bodyPr>
            <a:lstStyle/>
            <a:p>
              <a:pPr algn="ctr" fontAlgn="ctr"/>
              <a:r>
                <a:rPr sz="1400">
                  <a:latin typeface="Huawei Sans" panose="020C0503030203020204" pitchFamily="34" charset="0"/>
                </a:rPr>
                <a:t>Host 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descr="PC.png"/>
            <p:cNvPicPr>
              <a:picLocks noChangeAspect="1"/>
            </p:cNvPicPr>
            <p:nvPr/>
          </p:nvPicPr>
          <p:blipFill>
            <a:blip r:embed="rId3" cstate="print"/>
            <a:stretch>
              <a:fillRect/>
            </a:stretch>
          </p:blipFill>
          <p:spPr>
            <a:xfrm>
              <a:off x="7536160" y="4221088"/>
              <a:ext cx="703126" cy="540000"/>
            </a:xfrm>
            <a:prstGeom prst="rect">
              <a:avLst/>
            </a:prstGeom>
          </p:spPr>
        </p:pic>
        <p:cxnSp>
          <p:nvCxnSpPr>
            <p:cNvPr id="26" name="直接连接符 25"/>
            <p:cNvCxnSpPr/>
            <p:nvPr/>
          </p:nvCxnSpPr>
          <p:spPr bwMode="auto">
            <a:xfrm flipH="1" flipV="1">
              <a:off x="7884827" y="3752342"/>
              <a:ext cx="0" cy="504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8" name="矩形 27"/>
            <p:cNvSpPr/>
            <p:nvPr/>
          </p:nvSpPr>
          <p:spPr>
            <a:xfrm>
              <a:off x="4668237" y="4797152"/>
              <a:ext cx="731290" cy="307777"/>
            </a:xfrm>
            <a:prstGeom prst="rect">
              <a:avLst/>
            </a:prstGeom>
            <a:noFill/>
          </p:spPr>
          <p:txBody>
            <a:bodyPr wrap="square" rtlCol="0">
              <a:noAutofit/>
            </a:bodyPr>
            <a:lstStyle/>
            <a:p>
              <a:pPr algn="ctr" fontAlgn="ctr"/>
              <a:r>
                <a:rPr sz="1400">
                  <a:latin typeface="Huawei Sans" panose="020C0503030203020204" pitchFamily="34" charset="0"/>
                </a:rPr>
                <a:t>Host 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7502133" y="4797152"/>
              <a:ext cx="752129" cy="307777"/>
            </a:xfrm>
            <a:prstGeom prst="rect">
              <a:avLst/>
            </a:prstGeom>
            <a:noFill/>
          </p:spPr>
          <p:txBody>
            <a:bodyPr wrap="square" rtlCol="0">
              <a:noAutofit/>
            </a:bodyPr>
            <a:lstStyle/>
            <a:p>
              <a:pPr algn="ctr" fontAlgn="ctr"/>
              <a:r>
                <a:rPr sz="1400">
                  <a:latin typeface="Huawei Sans" panose="020C0503030203020204" pitchFamily="34" charset="0"/>
                </a:rPr>
                <a:t>Host 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0" name="直接箭头连接符 29"/>
            <p:cNvCxnSpPr/>
            <p:nvPr/>
          </p:nvCxnSpPr>
          <p:spPr bwMode="auto">
            <a:xfrm rot="5400000">
              <a:off x="3863772" y="3501028"/>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1" name="直接箭头连接符 30"/>
            <p:cNvCxnSpPr/>
            <p:nvPr/>
          </p:nvCxnSpPr>
          <p:spPr bwMode="auto">
            <a:xfrm rot="5400000">
              <a:off x="5030870"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2" name="直接箭头连接符 31"/>
            <p:cNvCxnSpPr/>
            <p:nvPr/>
          </p:nvCxnSpPr>
          <p:spPr bwMode="auto">
            <a:xfrm rot="5400000">
              <a:off x="7881249" y="4005044"/>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cxnSp>
          <p:nvCxnSpPr>
            <p:cNvPr id="33" name="直接箭头连接符 32"/>
            <p:cNvCxnSpPr/>
            <p:nvPr/>
          </p:nvCxnSpPr>
          <p:spPr bwMode="auto">
            <a:xfrm rot="16200000" flipV="1">
              <a:off x="6636080" y="3500989"/>
              <a:ext cx="360000" cy="0"/>
            </a:xfrm>
            <a:prstGeom prst="straightConnector1">
              <a:avLst/>
            </a:prstGeom>
            <a:solidFill>
              <a:schemeClr val="accent1"/>
            </a:solidFill>
            <a:ln w="19050" cap="flat" cmpd="sng" algn="ctr">
              <a:solidFill>
                <a:srgbClr val="3FCDFF"/>
              </a:solidFill>
              <a:prstDash val="solid"/>
              <a:round/>
              <a:headEnd type="none" w="med" len="med"/>
              <a:tailEnd type="triangle"/>
            </a:ln>
            <a:effectLst/>
          </p:spPr>
        </p:cxnSp>
        <p:sp>
          <p:nvSpPr>
            <p:cNvPr id="34" name="矩形 33"/>
            <p:cNvSpPr/>
            <p:nvPr/>
          </p:nvSpPr>
          <p:spPr>
            <a:xfrm>
              <a:off x="3935760" y="3284984"/>
              <a:ext cx="1116124" cy="523220"/>
            </a:xfrm>
            <a:prstGeom prst="rect">
              <a:avLst/>
            </a:prstGeom>
          </p:spPr>
          <p:txBody>
            <a:bodyPr wrap="square">
              <a:noAutofit/>
            </a:bodyPr>
            <a:lstStyle/>
            <a:p>
              <a:pPr algn="ctr" fontAlgn="ctr"/>
              <a:r>
                <a:rPr sz="1400" b="1">
                  <a:latin typeface="Huawei Sans" panose="020C0503030203020204" pitchFamily="34" charset="0"/>
                </a:rPr>
                <a:t>Multicast Frame</a:t>
              </a:r>
            </a:p>
          </p:txBody>
        </p:sp>
      </p:grpSp>
      <p:graphicFrame>
        <p:nvGraphicFramePr>
          <p:cNvPr id="41" name="表格 40"/>
          <p:cNvGraphicFramePr>
            <a:graphicFrameLocks noGrp="1"/>
          </p:cNvGraphicFramePr>
          <p:nvPr>
            <p:extLst/>
          </p:nvPr>
        </p:nvGraphicFramePr>
        <p:xfrm>
          <a:off x="1384577" y="3716338"/>
          <a:ext cx="4710994" cy="518160"/>
        </p:xfrm>
        <a:graphic>
          <a:graphicData uri="http://schemas.openxmlformats.org/drawingml/2006/table">
            <a:tbl>
              <a:tblPr firstRow="1" bandRow="1">
                <a:tableStyleId>{2D5ABB26-0587-4C30-8999-92F81FD0307C}</a:tableStyleId>
              </a:tblPr>
              <a:tblGrid>
                <a:gridCol w="2154710">
                  <a:extLst>
                    <a:ext uri="{9D8B030D-6E8A-4147-A177-3AD203B41FA5}">
                      <a16:colId xmlns="" xmlns:a16="http://schemas.microsoft.com/office/drawing/2014/main" val="20000"/>
                    </a:ext>
                  </a:extLst>
                </a:gridCol>
                <a:gridCol w="1278142">
                  <a:extLst>
                    <a:ext uri="{9D8B030D-6E8A-4147-A177-3AD203B41FA5}">
                      <a16:colId xmlns="" xmlns:a16="http://schemas.microsoft.com/office/drawing/2014/main" val="20001"/>
                    </a:ext>
                  </a:extLst>
                </a:gridCol>
                <a:gridCol w="1278142">
                  <a:extLst>
                    <a:ext uri="{9D8B030D-6E8A-4147-A177-3AD203B41FA5}">
                      <a16:colId xmlns="" xmlns:a16="http://schemas.microsoft.com/office/drawing/2014/main" val="20002"/>
                    </a:ext>
                  </a:extLst>
                </a:gridCol>
              </a:tblGrid>
              <a:tr h="370840">
                <a:tc>
                  <a:txBody>
                    <a:bodyPr/>
                    <a:lstStyle/>
                    <a:p>
                      <a:pPr algn="ctr" fontAlgn="ctr"/>
                      <a:r>
                        <a:rPr sz="1400" b="1" dirty="0">
                          <a:latin typeface="Huawei Sans" panose="020C0503030203020204" pitchFamily="34" charset="0"/>
                        </a:rPr>
                        <a:t>D.MAC: </a:t>
                      </a:r>
                    </a:p>
                    <a:p>
                      <a:pPr algn="ctr" fontAlgn="ctr"/>
                      <a:r>
                        <a:rPr sz="1400" b="1" dirty="0">
                          <a:latin typeface="Huawei Sans" panose="020C0503030203020204" pitchFamily="34" charset="0"/>
                        </a:rPr>
                        <a:t>01-80-C2-00-00-01</a:t>
                      </a: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sz="1400" dirty="0">
                          <a:latin typeface="Huawei Sans" panose="020C0503030203020204" pitchFamily="34" charset="0"/>
                        </a:rPr>
                        <a:t>S.MAC</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sz="1400">
                          <a:solidFill>
                            <a:schemeClr val="tx1"/>
                          </a:solidFill>
                          <a:latin typeface="Huawei Sans" panose="020C0503030203020204" pitchFamily="34" charset="0"/>
                        </a:rPr>
                        <a:t>DATA</a:t>
                      </a:r>
                      <a:endParaRPr lang="zh-CN" altLang="en-US" sz="1400" b="0" kern="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49" name="矩形 48"/>
          <p:cNvSpPr/>
          <p:nvPr/>
        </p:nvSpPr>
        <p:spPr>
          <a:xfrm>
            <a:off x="1343472" y="5265204"/>
            <a:ext cx="1332148" cy="307777"/>
          </a:xfrm>
          <a:prstGeom prst="rect">
            <a:avLst/>
          </a:prstGeom>
        </p:spPr>
        <p:txBody>
          <a:bodyPr wrap="square">
            <a:noAutofit/>
          </a:bodyPr>
          <a:lstStyle/>
          <a:p>
            <a:pPr algn="ctr" fontAlgn="ctr"/>
            <a:r>
              <a:rPr sz="1400">
                <a:latin typeface="Huawei Sans" panose="020C0503030203020204" pitchFamily="34" charset="0"/>
              </a:rPr>
              <a:t>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矩形 49"/>
          <p:cNvSpPr/>
          <p:nvPr/>
        </p:nvSpPr>
        <p:spPr>
          <a:xfrm>
            <a:off x="3035660" y="5265204"/>
            <a:ext cx="1332148" cy="307777"/>
          </a:xfrm>
          <a:prstGeom prst="rect">
            <a:avLst/>
          </a:prstGeom>
        </p:spPr>
        <p:txBody>
          <a:bodyPr wrap="square">
            <a:noAutofit/>
          </a:bodyPr>
          <a:lstStyle/>
          <a:p>
            <a:pPr algn="ctr" fontAlgn="ctr"/>
            <a:r>
              <a:rPr sz="1400">
                <a:latin typeface="Huawei Sans" panose="020C0503030203020204" pitchFamily="34" charset="0"/>
              </a:rPr>
              <a:t>80-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4750599" y="5265204"/>
            <a:ext cx="1332148" cy="307777"/>
          </a:xfrm>
          <a:prstGeom prst="rect">
            <a:avLst/>
          </a:prstGeom>
        </p:spPr>
        <p:txBody>
          <a:bodyPr wrap="square">
            <a:noAutofit/>
          </a:bodyPr>
          <a:lstStyle/>
          <a:p>
            <a:pPr algn="ctr" fontAlgn="ctr"/>
            <a:r>
              <a:rPr sz="1400">
                <a:latin typeface="Huawei Sans" panose="020C0503030203020204" pitchFamily="34" charset="0"/>
              </a:rPr>
              <a:t>C2-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矩形 51"/>
          <p:cNvSpPr/>
          <p:nvPr/>
        </p:nvSpPr>
        <p:spPr>
          <a:xfrm>
            <a:off x="6456040" y="5265204"/>
            <a:ext cx="1332148" cy="307777"/>
          </a:xfrm>
          <a:prstGeom prst="rect">
            <a:avLst/>
          </a:prstGeom>
        </p:spPr>
        <p:txBody>
          <a:bodyPr wrap="square">
            <a:noAutofit/>
          </a:bodyPr>
          <a:lstStyle/>
          <a:p>
            <a:pPr algn="ctr" fontAlgn="ctr"/>
            <a:r>
              <a:rPr sz="1400">
                <a:latin typeface="Huawei Sans" panose="020C0503030203020204" pitchFamily="34" charset="0"/>
              </a:rPr>
              <a:t>00-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矩形 52"/>
          <p:cNvSpPr/>
          <p:nvPr/>
        </p:nvSpPr>
        <p:spPr>
          <a:xfrm>
            <a:off x="8184232" y="5265204"/>
            <a:ext cx="1332148" cy="307777"/>
          </a:xfrm>
          <a:prstGeom prst="rect">
            <a:avLst/>
          </a:prstGeom>
        </p:spPr>
        <p:txBody>
          <a:bodyPr wrap="square">
            <a:noAutofit/>
          </a:bodyPr>
          <a:lstStyle/>
          <a:p>
            <a:pPr algn="ctr" fontAlgn="ctr"/>
            <a:r>
              <a:rPr sz="1400">
                <a:latin typeface="Huawei Sans" panose="020C0503030203020204" pitchFamily="34" charset="0"/>
              </a:rPr>
              <a:t>00-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矩形 53"/>
          <p:cNvSpPr/>
          <p:nvPr/>
        </p:nvSpPr>
        <p:spPr>
          <a:xfrm>
            <a:off x="9912424" y="5265204"/>
            <a:ext cx="1332148" cy="307777"/>
          </a:xfrm>
          <a:prstGeom prst="rect">
            <a:avLst/>
          </a:prstGeom>
        </p:spPr>
        <p:txBody>
          <a:bodyPr wrap="square">
            <a:noAutofit/>
          </a:bodyPr>
          <a:lstStyle/>
          <a:p>
            <a:pPr algn="ctr" fontAlgn="ctr"/>
            <a:r>
              <a:rPr sz="1400">
                <a:latin typeface="Huawei Sans" panose="020C0503030203020204" pitchFamily="34" charset="0"/>
              </a:rPr>
              <a:t>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55" name="表格 54"/>
          <p:cNvGraphicFramePr>
            <a:graphicFrameLocks noGrp="1"/>
          </p:cNvGraphicFramePr>
          <p:nvPr>
            <p:extLst/>
          </p:nvPr>
        </p:nvGraphicFramePr>
        <p:xfrm>
          <a:off x="1163452"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b="1">
                          <a:solidFill>
                            <a:srgbClr val="EC706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56" name="表格 55"/>
          <p:cNvGraphicFramePr>
            <a:graphicFrameLocks noGrp="1"/>
          </p:cNvGraphicFramePr>
          <p:nvPr>
            <p:extLst/>
          </p:nvPr>
        </p:nvGraphicFramePr>
        <p:xfrm>
          <a:off x="2877685"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57" name="表格 56"/>
          <p:cNvGraphicFramePr>
            <a:graphicFrameLocks noGrp="1"/>
          </p:cNvGraphicFramePr>
          <p:nvPr>
            <p:extLst/>
          </p:nvPr>
        </p:nvGraphicFramePr>
        <p:xfrm>
          <a:off x="4591918"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58" name="表格 57"/>
          <p:cNvGraphicFramePr>
            <a:graphicFrameLocks noGrp="1"/>
          </p:cNvGraphicFramePr>
          <p:nvPr>
            <p:extLst/>
          </p:nvPr>
        </p:nvGraphicFramePr>
        <p:xfrm>
          <a:off x="6306151"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59" name="表格 58"/>
          <p:cNvGraphicFramePr>
            <a:graphicFrameLocks noGrp="1"/>
          </p:cNvGraphicFramePr>
          <p:nvPr>
            <p:extLst/>
          </p:nvPr>
        </p:nvGraphicFramePr>
        <p:xfrm>
          <a:off x="8020384"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graphicFrame>
        <p:nvGraphicFramePr>
          <p:cNvPr id="60" name="表格 59"/>
          <p:cNvGraphicFramePr>
            <a:graphicFrameLocks noGrp="1"/>
          </p:cNvGraphicFramePr>
          <p:nvPr>
            <p:extLst/>
          </p:nvPr>
        </p:nvGraphicFramePr>
        <p:xfrm>
          <a:off x="9734615" y="4905164"/>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0</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sz="1400">
                          <a:solidFill>
                            <a:schemeClr val="tx1"/>
                          </a:solidFill>
                          <a:latin typeface="Huawei Sans" panose="020C0503030203020204" pitchFamily="34" charset="0"/>
                        </a:rPr>
                        <a:t>1</a:t>
                      </a:r>
                    </a:p>
                  </a:txBody>
                  <a:tcPr marT="45773" marB="45773" anchor="ctr" horzOverflow="overflow">
                    <a:lnL w="12700" cap="flat" cmpd="sng" algn="ctr">
                      <a:solidFill>
                        <a:srgbClr val="99DFF9"/>
                      </a:solidFill>
                      <a:prstDash val="solid"/>
                      <a:round/>
                      <a:headEnd type="none" w="med" len="med"/>
                      <a:tailEnd type="none" w="med" len="med"/>
                    </a:lnL>
                    <a:lnR w="12700" cap="flat" cmpd="sng" algn="ctr">
                      <a:solidFill>
                        <a:srgbClr val="99DFF9"/>
                      </a:solidFill>
                      <a:prstDash val="solid"/>
                      <a:round/>
                      <a:headEnd type="none" w="med" len="med"/>
                      <a:tailEnd type="none" w="med" len="med"/>
                    </a:lnR>
                    <a:lnT w="12700" cap="flat" cmpd="sng" algn="ctr">
                      <a:solidFill>
                        <a:srgbClr val="99DFF9"/>
                      </a:solidFill>
                      <a:prstDash val="solid"/>
                      <a:round/>
                      <a:headEnd type="none" w="med" len="med"/>
                      <a:tailEnd type="none" w="med" len="med"/>
                    </a:lnT>
                    <a:lnB w="12700" cap="flat" cmpd="sng" algn="ctr">
                      <a:solidFill>
                        <a:srgbClr val="99DFF9"/>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bl>
          </a:graphicData>
        </a:graphic>
      </p:graphicFrame>
      <p:sp>
        <p:nvSpPr>
          <p:cNvPr id="48" name="下箭头 47"/>
          <p:cNvSpPr/>
          <p:nvPr/>
        </p:nvSpPr>
        <p:spPr bwMode="auto">
          <a:xfrm>
            <a:off x="2360828" y="3043928"/>
            <a:ext cx="252027" cy="432048"/>
          </a:xfrm>
          <a:prstGeom prst="downArrow">
            <a:avLst/>
          </a:prstGeom>
          <a:gradFill flip="none" rotWithShape="1">
            <a:gsLst>
              <a:gs pos="15000">
                <a:schemeClr val="accent1">
                  <a:lumMod val="5000"/>
                  <a:lumOff val="95000"/>
                  <a:alpha val="0"/>
                </a:schemeClr>
              </a:gs>
              <a:gs pos="81000">
                <a:srgbClr val="99DFF9"/>
              </a:gs>
            </a:gsLst>
            <a:lin ang="540000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endParaRPr>
          </a:p>
        </p:txBody>
      </p:sp>
      <p:sp>
        <p:nvSpPr>
          <p:cNvPr id="62" name="圆角矩形 61"/>
          <p:cNvSpPr/>
          <p:nvPr/>
        </p:nvSpPr>
        <p:spPr>
          <a:xfrm>
            <a:off x="1384576" y="1922000"/>
            <a:ext cx="4320000" cy="925832"/>
          </a:xfrm>
          <a:prstGeom prst="roundRect">
            <a:avLst>
              <a:gd name="adj" fmla="val 2303"/>
            </a:avLst>
          </a:prstGeom>
          <a:solidFill>
            <a:srgbClr val="3FCDFF">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fontAlgn="ctr">
              <a:buFont typeface="Arial" panose="020B0604020202020204" pitchFamily="34" charset="0"/>
              <a:buChar char="•"/>
            </a:pPr>
            <a:r>
              <a:rPr sz="1400" dirty="0">
                <a:solidFill>
                  <a:srgbClr val="000000"/>
                </a:solidFill>
                <a:latin typeface="Huawei Sans" panose="020C0503030203020204" pitchFamily="34" charset="0"/>
              </a:rPr>
              <a:t>A multicast Ethernet frame is also called a multicast frame.</a:t>
            </a:r>
          </a:p>
          <a:p>
            <a:pPr marL="285750" indent="-285750" fontAlgn="ctr">
              <a:buFont typeface="Arial" panose="020B0604020202020204" pitchFamily="34" charset="0"/>
              <a:buChar char="•"/>
            </a:pPr>
            <a:r>
              <a:rPr sz="1400" dirty="0">
                <a:solidFill>
                  <a:srgbClr val="000000"/>
                </a:solidFill>
                <a:latin typeface="Huawei Sans" panose="020C0503030203020204" pitchFamily="34" charset="0"/>
              </a:rPr>
              <a:t>The destination MAC address of a multicast frame is a unicast MAC </a:t>
            </a:r>
            <a:r>
              <a:rPr sz="1400" dirty="0" smtClean="0">
                <a:solidFill>
                  <a:srgbClr val="000000"/>
                </a:solidFill>
                <a:latin typeface="Huawei Sans" panose="020C0503030203020204" pitchFamily="34" charset="0"/>
              </a:rPr>
              <a:t>address</a:t>
            </a:r>
            <a:r>
              <a:rPr lang="en-US" sz="1400" dirty="0" smtClean="0">
                <a:solidFill>
                  <a:srgbClr val="000000"/>
                </a:solidFill>
                <a:latin typeface="Huawei Sans" panose="020C0503030203020204" pitchFamily="34" charset="0"/>
              </a:rPr>
              <a:t>.</a:t>
            </a:r>
            <a:endParaRPr sz="1400" dirty="0">
              <a:solidFill>
                <a:srgbClr val="000000"/>
              </a:solidFill>
              <a:latin typeface="Huawei Sans" panose="020C0503030203020204" pitchFamily="34" charset="0"/>
            </a:endParaRPr>
          </a:p>
        </p:txBody>
      </p:sp>
      <p:sp>
        <p:nvSpPr>
          <p:cNvPr id="42" name="梯形 4"/>
          <p:cNvSpPr/>
          <p:nvPr/>
        </p:nvSpPr>
        <p:spPr bwMode="auto">
          <a:xfrm>
            <a:off x="1199456" y="4279240"/>
            <a:ext cx="10222482" cy="589919"/>
          </a:xfrm>
          <a:custGeom>
            <a:avLst/>
            <a:gdLst>
              <a:gd name="connsiteX0" fmla="*/ 0 w 4644516"/>
              <a:gd name="connsiteY0" fmla="*/ 828092 h 828092"/>
              <a:gd name="connsiteX1" fmla="*/ 1833644 w 4644516"/>
              <a:gd name="connsiteY1" fmla="*/ 0 h 828092"/>
              <a:gd name="connsiteX2" fmla="*/ 2810872 w 4644516"/>
              <a:gd name="connsiteY2" fmla="*/ 0 h 828092"/>
              <a:gd name="connsiteX3" fmla="*/ 4644516 w 4644516"/>
              <a:gd name="connsiteY3" fmla="*/ 828092 h 828092"/>
              <a:gd name="connsiteX4" fmla="*/ 0 w 4644516"/>
              <a:gd name="connsiteY4" fmla="*/ 828092 h 828092"/>
              <a:gd name="connsiteX0" fmla="*/ 0 w 6795288"/>
              <a:gd name="connsiteY0" fmla="*/ 828092 h 840971"/>
              <a:gd name="connsiteX1" fmla="*/ 1833644 w 6795288"/>
              <a:gd name="connsiteY1" fmla="*/ 0 h 840971"/>
              <a:gd name="connsiteX2" fmla="*/ 2810872 w 6795288"/>
              <a:gd name="connsiteY2" fmla="*/ 0 h 840971"/>
              <a:gd name="connsiteX3" fmla="*/ 6795288 w 6795288"/>
              <a:gd name="connsiteY3" fmla="*/ 840971 h 840971"/>
              <a:gd name="connsiteX4" fmla="*/ 0 w 6795288"/>
              <a:gd name="connsiteY4" fmla="*/ 828092 h 840971"/>
              <a:gd name="connsiteX0" fmla="*/ 0 w 6795288"/>
              <a:gd name="connsiteY0" fmla="*/ 828092 h 840971"/>
              <a:gd name="connsiteX1" fmla="*/ 1833644 w 6795288"/>
              <a:gd name="connsiteY1" fmla="*/ 0 h 840971"/>
              <a:gd name="connsiteX2" fmla="*/ 3172822 w 6795288"/>
              <a:gd name="connsiteY2" fmla="*/ 0 h 840971"/>
              <a:gd name="connsiteX3" fmla="*/ 6795288 w 6795288"/>
              <a:gd name="connsiteY3" fmla="*/ 840971 h 840971"/>
              <a:gd name="connsiteX4" fmla="*/ 0 w 6795288"/>
              <a:gd name="connsiteY4" fmla="*/ 828092 h 840971"/>
              <a:gd name="connsiteX0" fmla="*/ 0 w 5166513"/>
              <a:gd name="connsiteY0" fmla="*/ 837617 h 840971"/>
              <a:gd name="connsiteX1" fmla="*/ 204869 w 5166513"/>
              <a:gd name="connsiteY1" fmla="*/ 0 h 840971"/>
              <a:gd name="connsiteX2" fmla="*/ 1544047 w 5166513"/>
              <a:gd name="connsiteY2" fmla="*/ 0 h 840971"/>
              <a:gd name="connsiteX3" fmla="*/ 5166513 w 5166513"/>
              <a:gd name="connsiteY3" fmla="*/ 840971 h 840971"/>
              <a:gd name="connsiteX4" fmla="*/ 0 w 5166513"/>
              <a:gd name="connsiteY4" fmla="*/ 837617 h 840971"/>
              <a:gd name="connsiteX0" fmla="*/ 0 w 4299738"/>
              <a:gd name="connsiteY0" fmla="*/ 837617 h 850496"/>
              <a:gd name="connsiteX1" fmla="*/ 204869 w 4299738"/>
              <a:gd name="connsiteY1" fmla="*/ 0 h 850496"/>
              <a:gd name="connsiteX2" fmla="*/ 1544047 w 4299738"/>
              <a:gd name="connsiteY2" fmla="*/ 0 h 850496"/>
              <a:gd name="connsiteX3" fmla="*/ 4299738 w 4299738"/>
              <a:gd name="connsiteY3" fmla="*/ 850496 h 850496"/>
              <a:gd name="connsiteX4" fmla="*/ 0 w 4299738"/>
              <a:gd name="connsiteY4" fmla="*/ 837617 h 850496"/>
              <a:gd name="connsiteX0" fmla="*/ 0 w 5168418"/>
              <a:gd name="connsiteY0" fmla="*/ 837617 h 861325"/>
              <a:gd name="connsiteX1" fmla="*/ 204869 w 5168418"/>
              <a:gd name="connsiteY1" fmla="*/ 0 h 861325"/>
              <a:gd name="connsiteX2" fmla="*/ 1544047 w 5168418"/>
              <a:gd name="connsiteY2" fmla="*/ 0 h 861325"/>
              <a:gd name="connsiteX3" fmla="*/ 5168418 w 5168418"/>
              <a:gd name="connsiteY3" fmla="*/ 861325 h 861325"/>
              <a:gd name="connsiteX4" fmla="*/ 0 w 5168418"/>
              <a:gd name="connsiteY4" fmla="*/ 837617 h 861325"/>
              <a:gd name="connsiteX0" fmla="*/ 0 w 5168418"/>
              <a:gd name="connsiteY0" fmla="*/ 837617 h 861325"/>
              <a:gd name="connsiteX1" fmla="*/ 204869 w 5168418"/>
              <a:gd name="connsiteY1" fmla="*/ 0 h 861325"/>
              <a:gd name="connsiteX2" fmla="*/ 1159870 w 5168418"/>
              <a:gd name="connsiteY2" fmla="*/ 0 h 861325"/>
              <a:gd name="connsiteX3" fmla="*/ 5168418 w 5168418"/>
              <a:gd name="connsiteY3" fmla="*/ 861325 h 861325"/>
              <a:gd name="connsiteX4" fmla="*/ 0 w 5168418"/>
              <a:gd name="connsiteY4" fmla="*/ 837617 h 861325"/>
              <a:gd name="connsiteX0" fmla="*/ 0 w 5168418"/>
              <a:gd name="connsiteY0" fmla="*/ 858333 h 882041"/>
              <a:gd name="connsiteX1" fmla="*/ 99798 w 5168418"/>
              <a:gd name="connsiteY1" fmla="*/ 0 h 882041"/>
              <a:gd name="connsiteX2" fmla="*/ 1159870 w 5168418"/>
              <a:gd name="connsiteY2" fmla="*/ 20716 h 882041"/>
              <a:gd name="connsiteX3" fmla="*/ 5168418 w 5168418"/>
              <a:gd name="connsiteY3" fmla="*/ 882041 h 882041"/>
              <a:gd name="connsiteX4" fmla="*/ 0 w 5168418"/>
              <a:gd name="connsiteY4" fmla="*/ 858333 h 882041"/>
              <a:gd name="connsiteX0" fmla="*/ 0 w 5168418"/>
              <a:gd name="connsiteY0" fmla="*/ 858333 h 882041"/>
              <a:gd name="connsiteX1" fmla="*/ 99798 w 5168418"/>
              <a:gd name="connsiteY1" fmla="*/ 0 h 882041"/>
              <a:gd name="connsiteX2" fmla="*/ 1173879 w 5168418"/>
              <a:gd name="connsiteY2" fmla="*/ 1 h 882041"/>
              <a:gd name="connsiteX3" fmla="*/ 5168418 w 5168418"/>
              <a:gd name="connsiteY3" fmla="*/ 882041 h 882041"/>
              <a:gd name="connsiteX4" fmla="*/ 0 w 5168418"/>
              <a:gd name="connsiteY4" fmla="*/ 858333 h 882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8418" h="882041">
                <a:moveTo>
                  <a:pt x="0" y="858333"/>
                </a:moveTo>
                <a:lnTo>
                  <a:pt x="99798" y="0"/>
                </a:lnTo>
                <a:lnTo>
                  <a:pt x="1173879" y="1"/>
                </a:lnTo>
                <a:lnTo>
                  <a:pt x="5168418" y="882041"/>
                </a:lnTo>
                <a:lnTo>
                  <a:pt x="0" y="858333"/>
                </a:lnTo>
                <a:close/>
              </a:path>
            </a:pathLst>
          </a:custGeom>
          <a:gradFill flip="none" rotWithShape="1">
            <a:gsLst>
              <a:gs pos="100000">
                <a:srgbClr val="F4FBFE"/>
              </a:gs>
              <a:gs pos="0">
                <a:srgbClr val="99DFF9"/>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solidFill>
                <a:schemeClr val="lt1"/>
              </a:solidFill>
              <a:latin typeface="Huawei Sans" panose="020C0503030203020204" pitchFamily="34" charset="0"/>
            </a:endParaRPr>
          </a:p>
        </p:txBody>
      </p:sp>
      <p:grpSp>
        <p:nvGrpSpPr>
          <p:cNvPr id="44" name="组合 43"/>
          <p:cNvGrpSpPr/>
          <p:nvPr/>
        </p:nvGrpSpPr>
        <p:grpSpPr bwMode="ltGray">
          <a:xfrm>
            <a:off x="7907940" y="3165324"/>
            <a:ext cx="288000" cy="288000"/>
            <a:chOff x="856677" y="2615810"/>
            <a:chExt cx="288000" cy="288000"/>
          </a:xfrm>
        </p:grpSpPr>
        <p:sp>
          <p:nvSpPr>
            <p:cNvPr id="63" name="椭圆 62"/>
            <p:cNvSpPr/>
            <p:nvPr/>
          </p:nvSpPr>
          <p:spPr bwMode="ltGray">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nvGrpSpPr>
            <p:cNvPr id="64" name="组合 63"/>
            <p:cNvGrpSpPr/>
            <p:nvPr/>
          </p:nvGrpSpPr>
          <p:grpSpPr bwMode="ltGray">
            <a:xfrm>
              <a:off x="923444" y="2692169"/>
              <a:ext cx="144001" cy="144002"/>
              <a:chOff x="898853" y="2657982"/>
              <a:chExt cx="203649" cy="203652"/>
            </a:xfrm>
          </p:grpSpPr>
          <p:cxnSp>
            <p:nvCxnSpPr>
              <p:cNvPr id="65" name="直接连接符 64"/>
              <p:cNvCxnSpPr>
                <a:stCxn id="63" idx="3"/>
                <a:endCxn id="63" idx="7"/>
              </p:cNvCxnSpPr>
              <p:nvPr/>
            </p:nvCxnSpPr>
            <p:spPr bwMode="ltGray">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66" name="直接连接符 65"/>
              <p:cNvCxnSpPr>
                <a:stCxn id="63" idx="1"/>
                <a:endCxn id="63" idx="5"/>
              </p:cNvCxnSpPr>
              <p:nvPr/>
            </p:nvCxnSpPr>
            <p:spPr bwMode="ltGray">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grpSp>
        <p:nvGrpSpPr>
          <p:cNvPr id="47" name="组合 46"/>
          <p:cNvGrpSpPr/>
          <p:nvPr/>
        </p:nvGrpSpPr>
        <p:grpSpPr>
          <a:xfrm>
            <a:off x="7117517" y="121216"/>
            <a:ext cx="4957810" cy="212400"/>
            <a:chOff x="6925793" y="165460"/>
            <a:chExt cx="4957810" cy="212400"/>
          </a:xfrm>
        </p:grpSpPr>
        <p:sp>
          <p:nvSpPr>
            <p:cNvPr id="70" name="燕尾形 69"/>
            <p:cNvSpPr/>
            <p:nvPr/>
          </p:nvSpPr>
          <p:spPr bwMode="auto">
            <a:xfrm>
              <a:off x="8732658" y="165460"/>
              <a:ext cx="1330893" cy="2124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MAC address</a:t>
              </a:r>
            </a:p>
          </p:txBody>
        </p:sp>
        <p:sp>
          <p:nvSpPr>
            <p:cNvPr id="71" name="燕尾形 70"/>
            <p:cNvSpPr/>
            <p:nvPr/>
          </p:nvSpPr>
          <p:spPr bwMode="auto">
            <a:xfrm>
              <a:off x="9984432" y="165460"/>
              <a:ext cx="1899171" cy="21240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b="1" dirty="0">
                  <a:solidFill>
                    <a:srgbClr val="FFFFFF"/>
                  </a:solidFill>
                  <a:latin typeface="Huawei Sans" panose="020C0503030203020204" pitchFamily="34" charset="0"/>
                </a:rPr>
                <a:t>Ethernet frame type</a:t>
              </a:r>
            </a:p>
          </p:txBody>
        </p:sp>
        <p:sp>
          <p:nvSpPr>
            <p:cNvPr id="72" name="五边形 71"/>
            <p:cNvSpPr/>
            <p:nvPr/>
          </p:nvSpPr>
          <p:spPr bwMode="auto">
            <a:xfrm>
              <a:off x="6925793" y="165460"/>
              <a:ext cx="1885983" cy="21240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ctr"/>
              <a:r>
                <a:rPr sz="1200" dirty="0">
                  <a:latin typeface="Huawei Sans" panose="020C0503030203020204" pitchFamily="34" charset="0"/>
                </a:rPr>
                <a:t>Ethernet Frame Format</a:t>
              </a:r>
              <a:endParaRPr lang="zh-CN" altLang="en-US" sz="1200" dirty="0">
                <a:latin typeface="Huawei Sans" panose="020C0503030203020204" pitchFamily="34" charset="0"/>
              </a:endParaRPr>
            </a:p>
          </p:txBody>
        </p:sp>
      </p:grpSp>
    </p:spTree>
    <p:extLst>
      <p:ext uri="{BB962C8B-B14F-4D97-AF65-F5344CB8AC3E}">
        <p14:creationId xmlns:p14="http://schemas.microsoft.com/office/powerpoint/2010/main" val="1036295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r>
              <a:rPr>
                <a:solidFill>
                  <a:schemeClr val="bg1">
                    <a:lumMod val="50000"/>
                  </a:schemeClr>
                </a:solidFill>
                <a:latin typeface="Huawei Sans" panose="020C0503030203020204" pitchFamily="34" charset="0"/>
              </a:rPr>
              <a:t>Overview of Ethernet Protocols</a:t>
            </a:r>
          </a:p>
          <a:p>
            <a:r>
              <a:rPr>
                <a:solidFill>
                  <a:schemeClr val="bg1">
                    <a:lumMod val="50000"/>
                  </a:schemeClr>
                </a:solidFill>
                <a:latin typeface="Huawei Sans" panose="020C0503030203020204" pitchFamily="34" charset="0"/>
              </a:rPr>
              <a:t>Overview of Ethernet Frames</a:t>
            </a:r>
          </a:p>
          <a:p>
            <a:r>
              <a:rPr b="1">
                <a:latin typeface="Huawei Sans" panose="020C0503030203020204" pitchFamily="34" charset="0"/>
              </a:rPr>
              <a:t>Overview of Ethernet Switches</a:t>
            </a:r>
          </a:p>
          <a:p>
            <a:r>
              <a:rPr>
                <a:solidFill>
                  <a:schemeClr val="bg1">
                    <a:lumMod val="50000"/>
                  </a:schemeClr>
                </a:solidFill>
                <a:latin typeface="Huawei Sans" panose="020C0503030203020204" pitchFamily="34" charset="0"/>
              </a:rPr>
              <a:t>Process of Data Communication Within a Network Segment</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366540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矩形 140"/>
          <p:cNvSpPr/>
          <p:nvPr/>
        </p:nvSpPr>
        <p:spPr bwMode="auto">
          <a:xfrm>
            <a:off x="2365867" y="1802747"/>
            <a:ext cx="7792077" cy="831896"/>
          </a:xfrm>
          <a:prstGeom prst="rect">
            <a:avLst/>
          </a:prstGeom>
          <a:solidFill>
            <a:srgbClr val="3FCDFF">
              <a:alpha val="5000"/>
            </a:srgbClr>
          </a:solidFill>
          <a:ln w="12700" cap="flat" cmpd="sng" algn="ctr">
            <a:solidFill>
              <a:srgbClr val="99DFF9"/>
            </a:solidFill>
            <a:prstDash val="solid"/>
            <a:round/>
            <a:headEnd type="none" w="med" len="med"/>
            <a:tailEnd type="triangle" w="med" len="med"/>
          </a:ln>
          <a:effectLst/>
        </p:spPr>
        <p:txBody>
          <a:bodyPr vert="horz" wrap="square" lIns="82124" tIns="41061" rIns="82124" bIns="41061" numCol="1" rtlCol="0" anchor="t" anchorCtr="0" compatLnSpc="1">
            <a:prstTxWarp prst="textNoShape">
              <a:avLst/>
            </a:prstTxWarp>
            <a:noAutofit/>
          </a:bodyPr>
          <a:lstStyle/>
          <a:p>
            <a:pPr defTabSz="814388" eaLnBrk="0" fontAlgn="ctr" hangingPunct="0">
              <a:lnSpc>
                <a:spcPct val="90000"/>
              </a:lnSpc>
              <a:spcBef>
                <a:spcPct val="0"/>
              </a:spcBef>
              <a:spcAft>
                <a:spcPct val="0"/>
              </a:spcAft>
            </a:pPr>
            <a:endParaRPr lang="zh-CN" altLang="en-US" sz="3000" b="1">
              <a:latin typeface="Huawei Sans" panose="020C0503030203020204" pitchFamily="34" charset="0"/>
            </a:endParaRPr>
          </a:p>
        </p:txBody>
      </p:sp>
      <p:sp>
        <p:nvSpPr>
          <p:cNvPr id="142" name="矩形 141"/>
          <p:cNvSpPr/>
          <p:nvPr/>
        </p:nvSpPr>
        <p:spPr bwMode="auto">
          <a:xfrm>
            <a:off x="2365867" y="2718648"/>
            <a:ext cx="7792077" cy="1680773"/>
          </a:xfrm>
          <a:prstGeom prst="rect">
            <a:avLst/>
          </a:prstGeom>
          <a:solidFill>
            <a:srgbClr val="3FCDFF">
              <a:alpha val="5000"/>
            </a:srgbClr>
          </a:solidFill>
          <a:ln w="12700" cap="flat" cmpd="sng" algn="ctr">
            <a:solidFill>
              <a:srgbClr val="99DFF9"/>
            </a:solidFill>
            <a:prstDash val="solid"/>
            <a:round/>
            <a:headEnd type="none" w="med" len="med"/>
            <a:tailEnd type="triangle" w="med" len="med"/>
          </a:ln>
          <a:effectLst/>
        </p:spPr>
        <p:txBody>
          <a:bodyPr vert="horz" wrap="square" lIns="82124" tIns="41061" rIns="82124" bIns="41061" numCol="1" rtlCol="0" anchor="t" anchorCtr="0" compatLnSpc="1">
            <a:prstTxWarp prst="textNoShape">
              <a:avLst/>
            </a:prstTxWarp>
            <a:noAutofit/>
          </a:bodyPr>
          <a:lstStyle/>
          <a:p>
            <a:pPr defTabSz="814388" eaLnBrk="0" fontAlgn="ctr" hangingPunct="0">
              <a:lnSpc>
                <a:spcPct val="90000"/>
              </a:lnSpc>
              <a:spcBef>
                <a:spcPct val="0"/>
              </a:spcBef>
              <a:spcAft>
                <a:spcPct val="0"/>
              </a:spcAft>
            </a:pPr>
            <a:endParaRPr lang="zh-CN" altLang="en-US" sz="3000" b="1">
              <a:latin typeface="Huawei Sans" panose="020C0503030203020204" pitchFamily="34" charset="0"/>
            </a:endParaRPr>
          </a:p>
        </p:txBody>
      </p:sp>
      <p:sp>
        <p:nvSpPr>
          <p:cNvPr id="143" name="矩形 142"/>
          <p:cNvSpPr/>
          <p:nvPr/>
        </p:nvSpPr>
        <p:spPr bwMode="auto">
          <a:xfrm>
            <a:off x="2365867" y="4483426"/>
            <a:ext cx="7792077" cy="915743"/>
          </a:xfrm>
          <a:prstGeom prst="rect">
            <a:avLst/>
          </a:prstGeom>
          <a:solidFill>
            <a:srgbClr val="3FCDFF">
              <a:alpha val="5000"/>
            </a:srgbClr>
          </a:solidFill>
          <a:ln w="12700" cap="flat" cmpd="sng" algn="ctr">
            <a:solidFill>
              <a:srgbClr val="99DFF9"/>
            </a:solidFill>
            <a:prstDash val="solid"/>
            <a:round/>
            <a:headEnd type="none" w="med" len="med"/>
            <a:tailEnd type="triangle" w="med" len="med"/>
          </a:ln>
          <a:effectLst/>
        </p:spPr>
        <p:txBody>
          <a:bodyPr vert="horz" wrap="square" lIns="82124" tIns="41061" rIns="82124" bIns="41061" numCol="1" rtlCol="0" anchor="t" anchorCtr="0" compatLnSpc="1">
            <a:prstTxWarp prst="textNoShape">
              <a:avLst/>
            </a:prstTxWarp>
            <a:noAutofit/>
          </a:bodyPr>
          <a:lstStyle/>
          <a:p>
            <a:pPr defTabSz="814388" eaLnBrk="0" fontAlgn="ctr" hangingPunct="0">
              <a:lnSpc>
                <a:spcPct val="90000"/>
              </a:lnSpc>
              <a:spcBef>
                <a:spcPct val="0"/>
              </a:spcBef>
              <a:spcAft>
                <a:spcPct val="0"/>
              </a:spcAft>
            </a:pPr>
            <a:endParaRPr lang="zh-CN" altLang="en-US" sz="3000" b="1">
              <a:latin typeface="Huawei Sans" panose="020C0503030203020204" pitchFamily="34" charset="0"/>
            </a:endParaRPr>
          </a:p>
        </p:txBody>
      </p:sp>
      <p:sp>
        <p:nvSpPr>
          <p:cNvPr id="144" name="矩形 143"/>
          <p:cNvSpPr/>
          <p:nvPr/>
        </p:nvSpPr>
        <p:spPr bwMode="auto">
          <a:xfrm>
            <a:off x="2365867" y="5482670"/>
            <a:ext cx="7792077" cy="886121"/>
          </a:xfrm>
          <a:prstGeom prst="rect">
            <a:avLst/>
          </a:prstGeom>
          <a:solidFill>
            <a:srgbClr val="3FCDFF">
              <a:alpha val="5000"/>
            </a:srgbClr>
          </a:solidFill>
          <a:ln w="12700" cap="flat" cmpd="sng" algn="ctr">
            <a:solidFill>
              <a:srgbClr val="99DFF9"/>
            </a:solidFill>
            <a:prstDash val="solid"/>
            <a:round/>
            <a:headEnd type="none" w="med" len="med"/>
            <a:tailEnd type="triangle" w="med" len="med"/>
          </a:ln>
          <a:effectLst/>
        </p:spPr>
        <p:txBody>
          <a:bodyPr vert="horz" wrap="square" lIns="82124" tIns="41061" rIns="82124" bIns="41061" numCol="1" rtlCol="0" anchor="t" anchorCtr="0" compatLnSpc="1">
            <a:prstTxWarp prst="textNoShape">
              <a:avLst/>
            </a:prstTxWarp>
            <a:noAutofit/>
          </a:bodyPr>
          <a:lstStyle/>
          <a:p>
            <a:pPr defTabSz="814388" eaLnBrk="0" fontAlgn="ctr" hangingPunct="0">
              <a:lnSpc>
                <a:spcPct val="90000"/>
              </a:lnSpc>
              <a:spcBef>
                <a:spcPct val="0"/>
              </a:spcBef>
              <a:spcAft>
                <a:spcPct val="0"/>
              </a:spcAft>
            </a:pPr>
            <a:endParaRPr lang="zh-CN" altLang="en-US" sz="3000" b="1">
              <a:latin typeface="Huawei Sans" panose="020C0503030203020204" pitchFamily="34" charset="0"/>
            </a:endParaRPr>
          </a:p>
        </p:txBody>
      </p:sp>
      <p:sp>
        <p:nvSpPr>
          <p:cNvPr id="145" name="Rectangle 44"/>
          <p:cNvSpPr>
            <a:spLocks noChangeArrowheads="1"/>
          </p:cNvSpPr>
          <p:nvPr/>
        </p:nvSpPr>
        <p:spPr bwMode="auto">
          <a:xfrm>
            <a:off x="2353962" y="5748966"/>
            <a:ext cx="131157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l" fontAlgn="ctr"/>
            <a:r>
              <a:rPr sz="1600">
                <a:latin typeface="Huawei Sans" panose="020C0503030203020204" pitchFamily="34" charset="0"/>
              </a:rPr>
              <a:t>Access layer</a:t>
            </a:r>
            <a:endParaRPr lang="en-US" altLang="zh-CN" sz="1600" dirty="0">
              <a:latin typeface="Huawei Sans" panose="020C0503030203020204" pitchFamily="34" charset="0"/>
              <a:ea typeface="微软雅黑" pitchFamily="34" charset="-122"/>
            </a:endParaRPr>
          </a:p>
        </p:txBody>
      </p:sp>
      <p:sp>
        <p:nvSpPr>
          <p:cNvPr id="146" name="Rectangle 44"/>
          <p:cNvSpPr>
            <a:spLocks noChangeArrowheads="1"/>
          </p:cNvSpPr>
          <p:nvPr/>
        </p:nvSpPr>
        <p:spPr bwMode="auto">
          <a:xfrm>
            <a:off x="2353962" y="4641440"/>
            <a:ext cx="143552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l" fontAlgn="ctr"/>
            <a:r>
              <a:rPr sz="1600" dirty="0">
                <a:latin typeface="Huawei Sans" panose="020C0503030203020204" pitchFamily="34" charset="0"/>
              </a:rPr>
              <a:t>Aggregation layer</a:t>
            </a:r>
            <a:endParaRPr lang="en-US" altLang="zh-CN" sz="1600" dirty="0">
              <a:latin typeface="Huawei Sans" panose="020C0503030203020204" pitchFamily="34" charset="0"/>
              <a:ea typeface="微软雅黑" pitchFamily="34" charset="-122"/>
            </a:endParaRPr>
          </a:p>
        </p:txBody>
      </p:sp>
      <p:sp>
        <p:nvSpPr>
          <p:cNvPr id="147" name="Rectangle 44"/>
          <p:cNvSpPr>
            <a:spLocks noChangeArrowheads="1"/>
          </p:cNvSpPr>
          <p:nvPr/>
        </p:nvSpPr>
        <p:spPr bwMode="auto">
          <a:xfrm>
            <a:off x="2353962" y="3487726"/>
            <a:ext cx="11352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l" fontAlgn="ctr"/>
            <a:r>
              <a:rPr sz="1600">
                <a:latin typeface="Huawei Sans" panose="020C0503030203020204" pitchFamily="34" charset="0"/>
              </a:rPr>
              <a:t>Core layer</a:t>
            </a:r>
            <a:endParaRPr lang="en-US" altLang="zh-CN" sz="1600" dirty="0">
              <a:latin typeface="Huawei Sans" panose="020C0503030203020204" pitchFamily="34" charset="0"/>
              <a:ea typeface="微软雅黑" pitchFamily="34" charset="-122"/>
            </a:endParaRPr>
          </a:p>
        </p:txBody>
      </p:sp>
      <p:sp>
        <p:nvSpPr>
          <p:cNvPr id="148" name="Rectangle 44"/>
          <p:cNvSpPr>
            <a:spLocks noChangeArrowheads="1"/>
          </p:cNvSpPr>
          <p:nvPr/>
        </p:nvSpPr>
        <p:spPr bwMode="auto">
          <a:xfrm>
            <a:off x="2353962" y="2124282"/>
            <a:ext cx="129554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l" fontAlgn="ctr"/>
            <a:r>
              <a:rPr sz="1600">
                <a:latin typeface="Huawei Sans" panose="020C0503030203020204" pitchFamily="34" charset="0"/>
              </a:rPr>
              <a:t>Egress layer</a:t>
            </a:r>
            <a:endParaRPr lang="en-US" altLang="zh-CN" sz="1600" dirty="0">
              <a:latin typeface="Huawei Sans" panose="020C0503030203020204" pitchFamily="34" charset="0"/>
              <a:ea typeface="微软雅黑" pitchFamily="34" charset="-122"/>
            </a:endParaRPr>
          </a:p>
        </p:txBody>
      </p:sp>
      <p:sp>
        <p:nvSpPr>
          <p:cNvPr id="2" name="标题 1"/>
          <p:cNvSpPr>
            <a:spLocks noGrp="1"/>
          </p:cNvSpPr>
          <p:nvPr>
            <p:ph type="title"/>
          </p:nvPr>
        </p:nvSpPr>
        <p:spPr/>
        <p:txBody>
          <a:bodyPr wrap="square">
            <a:noAutofit/>
          </a:bodyPr>
          <a:lstStyle/>
          <a:p>
            <a:r>
              <a:rPr dirty="0">
                <a:latin typeface="Huawei Sans" panose="020C0503030203020204" pitchFamily="34" charset="0"/>
              </a:rPr>
              <a:t>Typical Architecture of a Campus Network</a:t>
            </a:r>
            <a:endParaRPr lang="zh-CN" altLang="en-US" dirty="0">
              <a:latin typeface="Huawei Sans" panose="020C0503030203020204" pitchFamily="34" charset="0"/>
            </a:endParaRPr>
          </a:p>
        </p:txBody>
      </p:sp>
      <p:grpSp>
        <p:nvGrpSpPr>
          <p:cNvPr id="69" name="组合 68"/>
          <p:cNvGrpSpPr/>
          <p:nvPr/>
        </p:nvGrpSpPr>
        <p:grpSpPr>
          <a:xfrm>
            <a:off x="3956151" y="1321295"/>
            <a:ext cx="5724663" cy="4870471"/>
            <a:chOff x="3696674" y="1333591"/>
            <a:chExt cx="5724663" cy="4870471"/>
          </a:xfrm>
        </p:grpSpPr>
        <p:sp>
          <p:nvSpPr>
            <p:cNvPr id="70" name="Line 8"/>
            <p:cNvSpPr>
              <a:spLocks noChangeShapeType="1"/>
            </p:cNvSpPr>
            <p:nvPr/>
          </p:nvSpPr>
          <p:spPr bwMode="auto">
            <a:xfrm flipV="1">
              <a:off x="5406152" y="2361479"/>
              <a:ext cx="8007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71" name="Line 8"/>
            <p:cNvSpPr>
              <a:spLocks noChangeShapeType="1"/>
            </p:cNvSpPr>
            <p:nvPr/>
          </p:nvSpPr>
          <p:spPr bwMode="auto">
            <a:xfrm flipV="1">
              <a:off x="5178668" y="3190147"/>
              <a:ext cx="1251187" cy="0"/>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72" name="Line 8"/>
            <p:cNvSpPr>
              <a:spLocks noChangeShapeType="1"/>
            </p:cNvSpPr>
            <p:nvPr/>
          </p:nvSpPr>
          <p:spPr bwMode="auto">
            <a:xfrm>
              <a:off x="3956151" y="4910852"/>
              <a:ext cx="12531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75" name="Line 8"/>
            <p:cNvSpPr>
              <a:spLocks noChangeShapeType="1"/>
            </p:cNvSpPr>
            <p:nvPr/>
          </p:nvSpPr>
          <p:spPr bwMode="auto">
            <a:xfrm flipV="1">
              <a:off x="3956151"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77" name="Line 8"/>
            <p:cNvSpPr>
              <a:spLocks noChangeShapeType="1"/>
            </p:cNvSpPr>
            <p:nvPr/>
          </p:nvSpPr>
          <p:spPr bwMode="auto">
            <a:xfrm flipV="1">
              <a:off x="3956151" y="4910852"/>
              <a:ext cx="1253194" cy="8787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79" name="Line 8"/>
            <p:cNvSpPr>
              <a:spLocks noChangeShapeType="1"/>
            </p:cNvSpPr>
            <p:nvPr/>
          </p:nvSpPr>
          <p:spPr bwMode="auto">
            <a:xfrm>
              <a:off x="3956151" y="4910850"/>
              <a:ext cx="1253194" cy="8787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80" name="Line 8"/>
            <p:cNvSpPr>
              <a:spLocks noChangeShapeType="1"/>
            </p:cNvSpPr>
            <p:nvPr/>
          </p:nvSpPr>
          <p:spPr bwMode="auto">
            <a:xfrm flipV="1">
              <a:off x="5209345"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81" name="Line 8"/>
            <p:cNvSpPr>
              <a:spLocks noChangeShapeType="1"/>
            </p:cNvSpPr>
            <p:nvPr/>
          </p:nvSpPr>
          <p:spPr bwMode="auto">
            <a:xfrm>
              <a:off x="3956151" y="4861426"/>
              <a:ext cx="12531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83" name="Line 8"/>
            <p:cNvSpPr>
              <a:spLocks noChangeShapeType="1"/>
            </p:cNvSpPr>
            <p:nvPr/>
          </p:nvSpPr>
          <p:spPr bwMode="auto">
            <a:xfrm>
              <a:off x="6463422" y="4910852"/>
              <a:ext cx="12531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84" name="Line 8"/>
            <p:cNvSpPr>
              <a:spLocks noChangeShapeType="1"/>
            </p:cNvSpPr>
            <p:nvPr/>
          </p:nvSpPr>
          <p:spPr bwMode="auto">
            <a:xfrm flipV="1">
              <a:off x="6463422"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86" name="Line 8"/>
            <p:cNvSpPr>
              <a:spLocks noChangeShapeType="1"/>
            </p:cNvSpPr>
            <p:nvPr/>
          </p:nvSpPr>
          <p:spPr bwMode="auto">
            <a:xfrm flipV="1">
              <a:off x="6463422" y="4910852"/>
              <a:ext cx="1253194" cy="8787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87" name="Line 8"/>
            <p:cNvSpPr>
              <a:spLocks noChangeShapeType="1"/>
            </p:cNvSpPr>
            <p:nvPr/>
          </p:nvSpPr>
          <p:spPr bwMode="auto">
            <a:xfrm>
              <a:off x="6463422" y="4910850"/>
              <a:ext cx="1253194" cy="8787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91" name="Line 8"/>
            <p:cNvSpPr>
              <a:spLocks noChangeShapeType="1"/>
            </p:cNvSpPr>
            <p:nvPr/>
          </p:nvSpPr>
          <p:spPr bwMode="auto">
            <a:xfrm flipV="1">
              <a:off x="7716616"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92" name="Line 8"/>
            <p:cNvSpPr>
              <a:spLocks noChangeShapeType="1"/>
            </p:cNvSpPr>
            <p:nvPr/>
          </p:nvSpPr>
          <p:spPr bwMode="auto">
            <a:xfrm>
              <a:off x="6463422" y="4861426"/>
              <a:ext cx="12531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93" name="Line 8"/>
            <p:cNvSpPr>
              <a:spLocks noChangeShapeType="1"/>
            </p:cNvSpPr>
            <p:nvPr/>
          </p:nvSpPr>
          <p:spPr bwMode="auto">
            <a:xfrm flipV="1">
              <a:off x="3956151" y="3996799"/>
              <a:ext cx="1251187" cy="864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101" name="Line 8"/>
            <p:cNvSpPr>
              <a:spLocks noChangeShapeType="1"/>
            </p:cNvSpPr>
            <p:nvPr/>
          </p:nvSpPr>
          <p:spPr bwMode="auto">
            <a:xfrm flipV="1">
              <a:off x="5178668" y="3996799"/>
              <a:ext cx="1251187" cy="864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102" name="Line 8"/>
            <p:cNvSpPr>
              <a:spLocks noChangeShapeType="1"/>
            </p:cNvSpPr>
            <p:nvPr/>
          </p:nvSpPr>
          <p:spPr bwMode="auto">
            <a:xfrm flipH="1" flipV="1">
              <a:off x="5178667" y="3996797"/>
              <a:ext cx="1283274" cy="8646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103" name="Line 8"/>
            <p:cNvSpPr>
              <a:spLocks noChangeShapeType="1"/>
            </p:cNvSpPr>
            <p:nvPr/>
          </p:nvSpPr>
          <p:spPr bwMode="auto">
            <a:xfrm flipH="1" flipV="1">
              <a:off x="6429854" y="3996799"/>
              <a:ext cx="1283274" cy="864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108" name="Line 8"/>
            <p:cNvSpPr>
              <a:spLocks noChangeShapeType="1"/>
            </p:cNvSpPr>
            <p:nvPr/>
          </p:nvSpPr>
          <p:spPr bwMode="auto">
            <a:xfrm flipV="1">
              <a:off x="5209345" y="1565374"/>
              <a:ext cx="0" cy="2431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109" name="Line 8"/>
            <p:cNvSpPr>
              <a:spLocks noChangeShapeType="1"/>
            </p:cNvSpPr>
            <p:nvPr/>
          </p:nvSpPr>
          <p:spPr bwMode="auto">
            <a:xfrm flipV="1">
              <a:off x="6429854" y="1453402"/>
              <a:ext cx="0" cy="25433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110" name="Line 8"/>
            <p:cNvSpPr>
              <a:spLocks noChangeShapeType="1"/>
            </p:cNvSpPr>
            <p:nvPr/>
          </p:nvSpPr>
          <p:spPr bwMode="auto">
            <a:xfrm>
              <a:off x="5171551" y="3996797"/>
              <a:ext cx="12531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111" name="Line 8"/>
            <p:cNvSpPr>
              <a:spLocks noChangeShapeType="1"/>
            </p:cNvSpPr>
            <p:nvPr/>
          </p:nvSpPr>
          <p:spPr bwMode="auto">
            <a:xfrm flipV="1">
              <a:off x="5506093" y="3546901"/>
              <a:ext cx="21717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112" name="Line 8"/>
            <p:cNvSpPr>
              <a:spLocks noChangeShapeType="1"/>
            </p:cNvSpPr>
            <p:nvPr/>
          </p:nvSpPr>
          <p:spPr bwMode="auto">
            <a:xfrm flipV="1">
              <a:off x="6357030" y="3606555"/>
              <a:ext cx="341487" cy="44440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113" name="Line 8"/>
            <p:cNvSpPr>
              <a:spLocks noChangeShapeType="1"/>
            </p:cNvSpPr>
            <p:nvPr/>
          </p:nvSpPr>
          <p:spPr bwMode="auto">
            <a:xfrm flipV="1">
              <a:off x="5178668" y="3546903"/>
              <a:ext cx="341487" cy="44440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114" name="Line 8"/>
            <p:cNvSpPr>
              <a:spLocks noChangeShapeType="1"/>
            </p:cNvSpPr>
            <p:nvPr/>
          </p:nvSpPr>
          <p:spPr bwMode="auto">
            <a:xfrm flipV="1">
              <a:off x="6689964" y="3608685"/>
              <a:ext cx="98792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115" name="Line 8"/>
            <p:cNvSpPr>
              <a:spLocks noChangeShapeType="1"/>
            </p:cNvSpPr>
            <p:nvPr/>
          </p:nvSpPr>
          <p:spPr bwMode="auto">
            <a:xfrm flipV="1">
              <a:off x="7900925" y="3583971"/>
              <a:ext cx="1440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116" name="Line 8"/>
            <p:cNvSpPr>
              <a:spLocks noChangeShapeType="1"/>
            </p:cNvSpPr>
            <p:nvPr/>
          </p:nvSpPr>
          <p:spPr bwMode="auto">
            <a:xfrm>
              <a:off x="8539369" y="3204807"/>
              <a:ext cx="0" cy="387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117" name="Line 8"/>
            <p:cNvSpPr>
              <a:spLocks noChangeShapeType="1"/>
            </p:cNvSpPr>
            <p:nvPr/>
          </p:nvSpPr>
          <p:spPr bwMode="auto">
            <a:xfrm>
              <a:off x="9149998" y="3204807"/>
              <a:ext cx="0" cy="387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pic>
          <p:nvPicPr>
            <p:cNvPr id="118" name="图片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9369" y="2822008"/>
              <a:ext cx="540000" cy="442800"/>
            </a:xfrm>
            <a:prstGeom prst="rect">
              <a:avLst/>
            </a:prstGeom>
          </p:spPr>
        </p:pic>
        <p:pic>
          <p:nvPicPr>
            <p:cNvPr id="119" name="图片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1337" y="2822008"/>
              <a:ext cx="540000" cy="442800"/>
            </a:xfrm>
            <a:prstGeom prst="rect">
              <a:avLst/>
            </a:prstGeom>
          </p:spPr>
        </p:pic>
        <p:pic>
          <p:nvPicPr>
            <p:cNvPr id="120" name="图片 1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7336" y="2966685"/>
              <a:ext cx="540765" cy="442800"/>
            </a:xfrm>
            <a:prstGeom prst="rect">
              <a:avLst/>
            </a:prstGeom>
          </p:spPr>
        </p:pic>
        <p:pic>
          <p:nvPicPr>
            <p:cNvPr id="121" name="图片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67718" y="5761262"/>
              <a:ext cx="540000" cy="442800"/>
            </a:xfrm>
            <a:prstGeom prst="rect">
              <a:avLst/>
            </a:prstGeom>
          </p:spPr>
        </p:pic>
        <p:pic>
          <p:nvPicPr>
            <p:cNvPr id="122" name="图片 1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67718" y="4658487"/>
              <a:ext cx="540000" cy="442800"/>
            </a:xfrm>
            <a:prstGeom prst="rect">
              <a:avLst/>
            </a:prstGeom>
          </p:spPr>
        </p:pic>
        <p:pic>
          <p:nvPicPr>
            <p:cNvPr id="123" name="图片 1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67718" y="2136789"/>
              <a:ext cx="540000" cy="442800"/>
            </a:xfrm>
            <a:prstGeom prst="rect">
              <a:avLst/>
            </a:prstGeom>
          </p:spPr>
        </p:pic>
        <p:pic>
          <p:nvPicPr>
            <p:cNvPr id="124" name="图片 1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67718" y="3756531"/>
              <a:ext cx="540000" cy="442800"/>
            </a:xfrm>
            <a:prstGeom prst="rect">
              <a:avLst/>
            </a:prstGeom>
          </p:spPr>
        </p:pic>
        <p:pic>
          <p:nvPicPr>
            <p:cNvPr id="125" name="图片 1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6465" y="2966685"/>
              <a:ext cx="540765" cy="442800"/>
            </a:xfrm>
            <a:prstGeom prst="rect">
              <a:avLst/>
            </a:prstGeom>
          </p:spPr>
        </p:pic>
        <p:pic>
          <p:nvPicPr>
            <p:cNvPr id="126" name="图片 1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86847" y="5761262"/>
              <a:ext cx="540000" cy="442800"/>
            </a:xfrm>
            <a:prstGeom prst="rect">
              <a:avLst/>
            </a:prstGeom>
          </p:spPr>
        </p:pic>
        <p:pic>
          <p:nvPicPr>
            <p:cNvPr id="127" name="图片 1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86847" y="4658487"/>
              <a:ext cx="540000" cy="442800"/>
            </a:xfrm>
            <a:prstGeom prst="rect">
              <a:avLst/>
            </a:prstGeom>
          </p:spPr>
        </p:pic>
        <p:pic>
          <p:nvPicPr>
            <p:cNvPr id="128" name="图片 1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86847" y="2136789"/>
              <a:ext cx="540000" cy="442800"/>
            </a:xfrm>
            <a:prstGeom prst="rect">
              <a:avLst/>
            </a:prstGeom>
          </p:spPr>
        </p:pic>
        <p:pic>
          <p:nvPicPr>
            <p:cNvPr id="129" name="图片 1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86847" y="3756531"/>
              <a:ext cx="540000" cy="442800"/>
            </a:xfrm>
            <a:prstGeom prst="rect">
              <a:avLst/>
            </a:prstGeom>
          </p:spPr>
        </p:pic>
        <p:pic>
          <p:nvPicPr>
            <p:cNvPr id="130" name="图片 1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3128" y="5761262"/>
              <a:ext cx="540000" cy="442800"/>
            </a:xfrm>
            <a:prstGeom prst="rect">
              <a:avLst/>
            </a:prstGeom>
          </p:spPr>
        </p:pic>
        <p:pic>
          <p:nvPicPr>
            <p:cNvPr id="131" name="图片 1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43128" y="4658487"/>
              <a:ext cx="540000" cy="442800"/>
            </a:xfrm>
            <a:prstGeom prst="rect">
              <a:avLst/>
            </a:prstGeom>
          </p:spPr>
        </p:pic>
        <p:pic>
          <p:nvPicPr>
            <p:cNvPr id="132" name="图片 1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6674" y="5761262"/>
              <a:ext cx="540000" cy="442800"/>
            </a:xfrm>
            <a:prstGeom prst="rect">
              <a:avLst/>
            </a:prstGeom>
          </p:spPr>
        </p:pic>
        <p:pic>
          <p:nvPicPr>
            <p:cNvPr id="133" name="图片 1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96674" y="4658487"/>
              <a:ext cx="540000" cy="442800"/>
            </a:xfrm>
            <a:prstGeom prst="rect">
              <a:avLst/>
            </a:prstGeom>
          </p:spPr>
        </p:pic>
        <p:pic>
          <p:nvPicPr>
            <p:cNvPr id="134" name="图片 1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3128" y="3332526"/>
              <a:ext cx="540000" cy="442800"/>
            </a:xfrm>
            <a:prstGeom prst="rect">
              <a:avLst/>
            </a:prstGeom>
          </p:spPr>
        </p:pic>
        <p:grpSp>
          <p:nvGrpSpPr>
            <p:cNvPr id="135" name="组合 134"/>
            <p:cNvGrpSpPr/>
            <p:nvPr/>
          </p:nvGrpSpPr>
          <p:grpSpPr>
            <a:xfrm>
              <a:off x="4709182" y="1333591"/>
              <a:ext cx="1000326" cy="628113"/>
              <a:chOff x="6424105" y="366746"/>
              <a:chExt cx="1000326" cy="628113"/>
            </a:xfrm>
          </p:grpSpPr>
          <p:pic>
            <p:nvPicPr>
              <p:cNvPr id="139" name="图片 1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24105" y="366746"/>
                <a:ext cx="1000326" cy="628113"/>
              </a:xfrm>
              <a:prstGeom prst="rect">
                <a:avLst/>
              </a:prstGeom>
            </p:spPr>
          </p:pic>
          <p:sp>
            <p:nvSpPr>
              <p:cNvPr id="140" name="矩形 139"/>
              <p:cNvSpPr/>
              <p:nvPr/>
            </p:nvSpPr>
            <p:spPr>
              <a:xfrm>
                <a:off x="6424105" y="544572"/>
                <a:ext cx="972108" cy="307777"/>
              </a:xfrm>
              <a:prstGeom prst="rect">
                <a:avLst/>
              </a:prstGeom>
            </p:spPr>
            <p:txBody>
              <a:bodyPr wrap="square">
                <a:noAutofit/>
              </a:bodyPr>
              <a:lstStyle/>
              <a:p>
                <a:pPr algn="ctr" fontAlgn="ctr"/>
                <a:r>
                  <a:rPr sz="1400" b="1">
                    <a:latin typeface="Huawei Sans" panose="020C0503030203020204" pitchFamily="34" charset="0"/>
                  </a:rPr>
                  <a:t>Internet</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36" name="组合 135"/>
            <p:cNvGrpSpPr/>
            <p:nvPr/>
          </p:nvGrpSpPr>
          <p:grpSpPr>
            <a:xfrm>
              <a:off x="5924582" y="1333591"/>
              <a:ext cx="1000326" cy="628113"/>
              <a:chOff x="6424105" y="366746"/>
              <a:chExt cx="1000326" cy="628113"/>
            </a:xfrm>
          </p:grpSpPr>
          <p:pic>
            <p:nvPicPr>
              <p:cNvPr id="137" name="图片 1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24105" y="366746"/>
                <a:ext cx="1000326" cy="628113"/>
              </a:xfrm>
              <a:prstGeom prst="rect">
                <a:avLst/>
              </a:prstGeom>
            </p:spPr>
          </p:pic>
          <p:sp>
            <p:nvSpPr>
              <p:cNvPr id="138" name="矩形 137"/>
              <p:cNvSpPr/>
              <p:nvPr/>
            </p:nvSpPr>
            <p:spPr>
              <a:xfrm>
                <a:off x="6424105" y="544572"/>
                <a:ext cx="972108" cy="307777"/>
              </a:xfrm>
              <a:prstGeom prst="rect">
                <a:avLst/>
              </a:prstGeom>
            </p:spPr>
            <p:txBody>
              <a:bodyPr wrap="square">
                <a:noAutofit/>
              </a:bodyPr>
              <a:lstStyle/>
              <a:p>
                <a:pPr algn="ctr" fontAlgn="ctr"/>
                <a:r>
                  <a:rPr sz="1400" b="1">
                    <a:latin typeface="Huawei Sans" panose="020C0503030203020204" pitchFamily="34" charset="0"/>
                  </a:rPr>
                  <a:t>Internet</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Tree>
    <p:extLst>
      <p:ext uri="{BB962C8B-B14F-4D97-AF65-F5344CB8AC3E}">
        <p14:creationId xmlns:p14="http://schemas.microsoft.com/office/powerpoint/2010/main" val="18499232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圆角矩形 129"/>
          <p:cNvSpPr/>
          <p:nvPr/>
        </p:nvSpPr>
        <p:spPr bwMode="auto">
          <a:xfrm>
            <a:off x="2856002" y="5455874"/>
            <a:ext cx="6824812" cy="817442"/>
          </a:xfrm>
          <a:prstGeom prst="roundRect">
            <a:avLst/>
          </a:prstGeom>
          <a:solidFill>
            <a:srgbClr val="F3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1" name="矩形 130"/>
          <p:cNvSpPr/>
          <p:nvPr/>
        </p:nvSpPr>
        <p:spPr>
          <a:xfrm>
            <a:off x="2925325" y="5677978"/>
            <a:ext cx="1803991" cy="584775"/>
          </a:xfrm>
          <a:prstGeom prst="rect">
            <a:avLst/>
          </a:prstGeom>
        </p:spPr>
        <p:txBody>
          <a:bodyPr wrap="square">
            <a:noAutofit/>
          </a:bodyPr>
          <a:lstStyle/>
          <a:p>
            <a:pPr algn="ctr" fontAlgn="ctr"/>
            <a:r>
              <a:rPr sz="1600" b="1" dirty="0">
                <a:latin typeface="Huawei Sans" panose="020C0503030203020204" pitchFamily="34" charset="0"/>
              </a:rPr>
              <a:t>Layer 2 Ethernet Switch</a:t>
            </a:r>
          </a:p>
        </p:txBody>
      </p:sp>
      <p:sp>
        <p:nvSpPr>
          <p:cNvPr id="2" name="标题 1"/>
          <p:cNvSpPr>
            <a:spLocks noGrp="1"/>
          </p:cNvSpPr>
          <p:nvPr>
            <p:ph type="title"/>
          </p:nvPr>
        </p:nvSpPr>
        <p:spPr/>
        <p:txBody>
          <a:bodyPr wrap="square">
            <a:noAutofit/>
          </a:bodyPr>
          <a:lstStyle/>
          <a:p>
            <a:r>
              <a:rPr>
                <a:latin typeface="Huawei Sans" panose="020C0503030203020204" pitchFamily="34" charset="0"/>
              </a:rPr>
              <a:t>Layer 2 Ethernet switch</a:t>
            </a:r>
            <a:endParaRPr lang="zh-CN" altLang="en-US" dirty="0">
              <a:latin typeface="Huawei Sans" panose="020C0503030203020204" pitchFamily="34" charset="0"/>
            </a:endParaRPr>
          </a:p>
        </p:txBody>
      </p:sp>
      <p:grpSp>
        <p:nvGrpSpPr>
          <p:cNvPr id="52" name="组合 51"/>
          <p:cNvGrpSpPr/>
          <p:nvPr/>
        </p:nvGrpSpPr>
        <p:grpSpPr>
          <a:xfrm>
            <a:off x="4838119" y="1321295"/>
            <a:ext cx="5724663" cy="4870471"/>
            <a:chOff x="3696674" y="1333591"/>
            <a:chExt cx="5724663" cy="4870471"/>
          </a:xfrm>
        </p:grpSpPr>
        <p:sp>
          <p:nvSpPr>
            <p:cNvPr id="53" name="Line 8"/>
            <p:cNvSpPr>
              <a:spLocks noChangeShapeType="1"/>
            </p:cNvSpPr>
            <p:nvPr/>
          </p:nvSpPr>
          <p:spPr bwMode="auto">
            <a:xfrm flipV="1">
              <a:off x="5406152" y="2361479"/>
              <a:ext cx="800779"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55" name="Line 8"/>
            <p:cNvSpPr>
              <a:spLocks noChangeShapeType="1"/>
            </p:cNvSpPr>
            <p:nvPr/>
          </p:nvSpPr>
          <p:spPr bwMode="auto">
            <a:xfrm flipV="1">
              <a:off x="5178668" y="3190147"/>
              <a:ext cx="1251187" cy="0"/>
            </a:xfrm>
            <a:prstGeom prst="line">
              <a:avLst/>
            </a:prstGeom>
            <a:noFill/>
            <a:ln w="19050">
              <a:solidFill>
                <a:schemeClr val="bg1">
                  <a:lumMod val="50000"/>
                </a:schemeClr>
              </a:solidFill>
              <a:prstDash val="sysDot"/>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56" name="Line 8"/>
            <p:cNvSpPr>
              <a:spLocks noChangeShapeType="1"/>
            </p:cNvSpPr>
            <p:nvPr/>
          </p:nvSpPr>
          <p:spPr bwMode="auto">
            <a:xfrm>
              <a:off x="3956151" y="4910852"/>
              <a:ext cx="12531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58" name="Line 8"/>
            <p:cNvSpPr>
              <a:spLocks noChangeShapeType="1"/>
            </p:cNvSpPr>
            <p:nvPr/>
          </p:nvSpPr>
          <p:spPr bwMode="auto">
            <a:xfrm flipV="1">
              <a:off x="3956151"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59" name="Line 8"/>
            <p:cNvSpPr>
              <a:spLocks noChangeShapeType="1"/>
            </p:cNvSpPr>
            <p:nvPr/>
          </p:nvSpPr>
          <p:spPr bwMode="auto">
            <a:xfrm flipV="1">
              <a:off x="3956151" y="4910852"/>
              <a:ext cx="1253194" cy="8787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61" name="Line 8"/>
            <p:cNvSpPr>
              <a:spLocks noChangeShapeType="1"/>
            </p:cNvSpPr>
            <p:nvPr/>
          </p:nvSpPr>
          <p:spPr bwMode="auto">
            <a:xfrm>
              <a:off x="3956151" y="4910850"/>
              <a:ext cx="1253194" cy="8787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62" name="Line 8"/>
            <p:cNvSpPr>
              <a:spLocks noChangeShapeType="1"/>
            </p:cNvSpPr>
            <p:nvPr/>
          </p:nvSpPr>
          <p:spPr bwMode="auto">
            <a:xfrm flipV="1">
              <a:off x="5209345"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64" name="Line 8"/>
            <p:cNvSpPr>
              <a:spLocks noChangeShapeType="1"/>
            </p:cNvSpPr>
            <p:nvPr/>
          </p:nvSpPr>
          <p:spPr bwMode="auto">
            <a:xfrm>
              <a:off x="3956151" y="4861426"/>
              <a:ext cx="12531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65" name="Line 8"/>
            <p:cNvSpPr>
              <a:spLocks noChangeShapeType="1"/>
            </p:cNvSpPr>
            <p:nvPr/>
          </p:nvSpPr>
          <p:spPr bwMode="auto">
            <a:xfrm>
              <a:off x="6463422" y="4910852"/>
              <a:ext cx="12531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66" name="Line 8"/>
            <p:cNvSpPr>
              <a:spLocks noChangeShapeType="1"/>
            </p:cNvSpPr>
            <p:nvPr/>
          </p:nvSpPr>
          <p:spPr bwMode="auto">
            <a:xfrm flipV="1">
              <a:off x="6463422"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69" name="Line 8"/>
            <p:cNvSpPr>
              <a:spLocks noChangeShapeType="1"/>
            </p:cNvSpPr>
            <p:nvPr/>
          </p:nvSpPr>
          <p:spPr bwMode="auto">
            <a:xfrm flipV="1">
              <a:off x="6463422" y="4910852"/>
              <a:ext cx="1253194" cy="8787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70" name="Line 8"/>
            <p:cNvSpPr>
              <a:spLocks noChangeShapeType="1"/>
            </p:cNvSpPr>
            <p:nvPr/>
          </p:nvSpPr>
          <p:spPr bwMode="auto">
            <a:xfrm>
              <a:off x="6463422" y="4910850"/>
              <a:ext cx="1253194" cy="8787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71" name="Line 8"/>
            <p:cNvSpPr>
              <a:spLocks noChangeShapeType="1"/>
            </p:cNvSpPr>
            <p:nvPr/>
          </p:nvSpPr>
          <p:spPr bwMode="auto">
            <a:xfrm flipV="1">
              <a:off x="7716616" y="4910852"/>
              <a:ext cx="0" cy="8787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72" name="Line 8"/>
            <p:cNvSpPr>
              <a:spLocks noChangeShapeType="1"/>
            </p:cNvSpPr>
            <p:nvPr/>
          </p:nvSpPr>
          <p:spPr bwMode="auto">
            <a:xfrm>
              <a:off x="6463422" y="4861426"/>
              <a:ext cx="12531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75" name="Line 8"/>
            <p:cNvSpPr>
              <a:spLocks noChangeShapeType="1"/>
            </p:cNvSpPr>
            <p:nvPr/>
          </p:nvSpPr>
          <p:spPr bwMode="auto">
            <a:xfrm flipV="1">
              <a:off x="3956151" y="3996799"/>
              <a:ext cx="1251187" cy="86462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77" name="Line 8"/>
            <p:cNvSpPr>
              <a:spLocks noChangeShapeType="1"/>
            </p:cNvSpPr>
            <p:nvPr/>
          </p:nvSpPr>
          <p:spPr bwMode="auto">
            <a:xfrm flipV="1">
              <a:off x="5178668" y="3996799"/>
              <a:ext cx="1251187" cy="86462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79" name="Line 8"/>
            <p:cNvSpPr>
              <a:spLocks noChangeShapeType="1"/>
            </p:cNvSpPr>
            <p:nvPr/>
          </p:nvSpPr>
          <p:spPr bwMode="auto">
            <a:xfrm flipH="1" flipV="1">
              <a:off x="5178667" y="3996797"/>
              <a:ext cx="1283274" cy="864626"/>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80" name="Line 8"/>
            <p:cNvSpPr>
              <a:spLocks noChangeShapeType="1"/>
            </p:cNvSpPr>
            <p:nvPr/>
          </p:nvSpPr>
          <p:spPr bwMode="auto">
            <a:xfrm flipH="1" flipV="1">
              <a:off x="6429854" y="3996799"/>
              <a:ext cx="1283274" cy="86462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81" name="Line 8"/>
            <p:cNvSpPr>
              <a:spLocks noChangeShapeType="1"/>
            </p:cNvSpPr>
            <p:nvPr/>
          </p:nvSpPr>
          <p:spPr bwMode="auto">
            <a:xfrm flipV="1">
              <a:off x="5209345" y="1565374"/>
              <a:ext cx="0" cy="243142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83" name="Line 8"/>
            <p:cNvSpPr>
              <a:spLocks noChangeShapeType="1"/>
            </p:cNvSpPr>
            <p:nvPr/>
          </p:nvSpPr>
          <p:spPr bwMode="auto">
            <a:xfrm flipV="1">
              <a:off x="6429854" y="1453402"/>
              <a:ext cx="0" cy="2543396"/>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84" name="Line 8"/>
            <p:cNvSpPr>
              <a:spLocks noChangeShapeType="1"/>
            </p:cNvSpPr>
            <p:nvPr/>
          </p:nvSpPr>
          <p:spPr bwMode="auto">
            <a:xfrm>
              <a:off x="5171551" y="3996797"/>
              <a:ext cx="12531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86" name="Line 8"/>
            <p:cNvSpPr>
              <a:spLocks noChangeShapeType="1"/>
            </p:cNvSpPr>
            <p:nvPr/>
          </p:nvSpPr>
          <p:spPr bwMode="auto">
            <a:xfrm flipV="1">
              <a:off x="5506093" y="3546901"/>
              <a:ext cx="2171794"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87" name="Line 8"/>
            <p:cNvSpPr>
              <a:spLocks noChangeShapeType="1"/>
            </p:cNvSpPr>
            <p:nvPr/>
          </p:nvSpPr>
          <p:spPr bwMode="auto">
            <a:xfrm flipV="1">
              <a:off x="6357030" y="3606555"/>
              <a:ext cx="341487" cy="44440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91" name="Line 8"/>
            <p:cNvSpPr>
              <a:spLocks noChangeShapeType="1"/>
            </p:cNvSpPr>
            <p:nvPr/>
          </p:nvSpPr>
          <p:spPr bwMode="auto">
            <a:xfrm flipV="1">
              <a:off x="5178668" y="3546903"/>
              <a:ext cx="341487" cy="444405"/>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92" name="Line 8"/>
            <p:cNvSpPr>
              <a:spLocks noChangeShapeType="1"/>
            </p:cNvSpPr>
            <p:nvPr/>
          </p:nvSpPr>
          <p:spPr bwMode="auto">
            <a:xfrm flipV="1">
              <a:off x="6689964" y="3608685"/>
              <a:ext cx="987923"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93" name="Line 8"/>
            <p:cNvSpPr>
              <a:spLocks noChangeShapeType="1"/>
            </p:cNvSpPr>
            <p:nvPr/>
          </p:nvSpPr>
          <p:spPr bwMode="auto">
            <a:xfrm flipV="1">
              <a:off x="7900925" y="3583971"/>
              <a:ext cx="1440000" cy="0"/>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101" name="Line 8"/>
            <p:cNvSpPr>
              <a:spLocks noChangeShapeType="1"/>
            </p:cNvSpPr>
            <p:nvPr/>
          </p:nvSpPr>
          <p:spPr bwMode="auto">
            <a:xfrm>
              <a:off x="8539369" y="3204807"/>
              <a:ext cx="0" cy="387939"/>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sp>
          <p:nvSpPr>
            <p:cNvPr id="102" name="Line 8"/>
            <p:cNvSpPr>
              <a:spLocks noChangeShapeType="1"/>
            </p:cNvSpPr>
            <p:nvPr/>
          </p:nvSpPr>
          <p:spPr bwMode="auto">
            <a:xfrm>
              <a:off x="9149998" y="3204807"/>
              <a:ext cx="0" cy="387939"/>
            </a:xfrm>
            <a:prstGeom prst="line">
              <a:avLst/>
            </a:prstGeom>
            <a:noFill/>
            <a:ln w="19050">
              <a:solidFill>
                <a:schemeClr val="bg1">
                  <a:lumMod val="50000"/>
                </a:schemeClr>
              </a:solidFill>
              <a:round/>
              <a:headEnd/>
              <a:tailEnd/>
            </a:ln>
            <a:extLst>
              <a:ext uri="{909E8E84-426E-40DD-AFC4-6F175D3DCCD1}">
                <a14:hiddenFill xmlns:a14="http://schemas.microsoft.com/office/drawing/2010/main">
                  <a:noFill/>
                </a14:hiddenFill>
              </a:ext>
            </a:extLst>
          </p:spPr>
          <p:txBody>
            <a:bodyPr wrap="square" lIns="82124" tIns="41061" rIns="82124" bIns="41061">
              <a:noAutofit/>
            </a:bodyPr>
            <a:lstStyle/>
            <a:p>
              <a:pPr fontAlgn="ctr"/>
              <a:endParaRPr lang="zh-CN" altLang="en-US">
                <a:latin typeface="Huawei Sans" panose="020C0503030203020204" pitchFamily="34" charset="0"/>
              </a:endParaRPr>
            </a:p>
          </p:txBody>
        </p:sp>
        <p:pic>
          <p:nvPicPr>
            <p:cNvPr id="103" name="图片 10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69369" y="2822008"/>
              <a:ext cx="540000" cy="442800"/>
            </a:xfrm>
            <a:prstGeom prst="rect">
              <a:avLst/>
            </a:prstGeom>
          </p:spPr>
        </p:pic>
        <p:pic>
          <p:nvPicPr>
            <p:cNvPr id="108" name="图片 107"/>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81337" y="2822008"/>
              <a:ext cx="540000" cy="442800"/>
            </a:xfrm>
            <a:prstGeom prst="rect">
              <a:avLst/>
            </a:prstGeom>
          </p:spPr>
        </p:pic>
        <p:pic>
          <p:nvPicPr>
            <p:cNvPr id="109" name="图片 108"/>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967336" y="2966685"/>
              <a:ext cx="540765" cy="442800"/>
            </a:xfrm>
            <a:prstGeom prst="rect">
              <a:avLst/>
            </a:prstGeom>
          </p:spPr>
        </p:pic>
        <p:pic>
          <p:nvPicPr>
            <p:cNvPr id="110" name="图片 10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67718" y="5761262"/>
              <a:ext cx="540000" cy="442800"/>
            </a:xfrm>
            <a:prstGeom prst="rect">
              <a:avLst/>
            </a:prstGeom>
          </p:spPr>
        </p:pic>
        <p:pic>
          <p:nvPicPr>
            <p:cNvPr id="111" name="图片 110"/>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967718" y="4658487"/>
              <a:ext cx="540000" cy="442800"/>
            </a:xfrm>
            <a:prstGeom prst="rect">
              <a:avLst/>
            </a:prstGeom>
          </p:spPr>
        </p:pic>
        <p:pic>
          <p:nvPicPr>
            <p:cNvPr id="112" name="图片 111"/>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967718" y="2136789"/>
              <a:ext cx="540000" cy="442800"/>
            </a:xfrm>
            <a:prstGeom prst="rect">
              <a:avLst/>
            </a:prstGeom>
          </p:spPr>
        </p:pic>
        <p:pic>
          <p:nvPicPr>
            <p:cNvPr id="113" name="图片 112"/>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967718" y="3756531"/>
              <a:ext cx="540000" cy="442800"/>
            </a:xfrm>
            <a:prstGeom prst="rect">
              <a:avLst/>
            </a:prstGeom>
          </p:spPr>
        </p:pic>
        <p:pic>
          <p:nvPicPr>
            <p:cNvPr id="114" name="图片 113"/>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186465" y="2966685"/>
              <a:ext cx="540765" cy="442800"/>
            </a:xfrm>
            <a:prstGeom prst="rect">
              <a:avLst/>
            </a:prstGeom>
          </p:spPr>
        </p:pic>
        <p:pic>
          <p:nvPicPr>
            <p:cNvPr id="115" name="图片 1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86847" y="5761262"/>
              <a:ext cx="540000" cy="442800"/>
            </a:xfrm>
            <a:prstGeom prst="rect">
              <a:avLst/>
            </a:prstGeom>
          </p:spPr>
        </p:pic>
        <p:pic>
          <p:nvPicPr>
            <p:cNvPr id="116" name="图片 115"/>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186847" y="4658487"/>
              <a:ext cx="540000" cy="442800"/>
            </a:xfrm>
            <a:prstGeom prst="rect">
              <a:avLst/>
            </a:prstGeom>
          </p:spPr>
        </p:pic>
        <p:pic>
          <p:nvPicPr>
            <p:cNvPr id="117" name="图片 116"/>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186847" y="2136789"/>
              <a:ext cx="540000" cy="442800"/>
            </a:xfrm>
            <a:prstGeom prst="rect">
              <a:avLst/>
            </a:prstGeom>
          </p:spPr>
        </p:pic>
        <p:pic>
          <p:nvPicPr>
            <p:cNvPr id="118" name="图片 117"/>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186847" y="3756531"/>
              <a:ext cx="540000" cy="442800"/>
            </a:xfrm>
            <a:prstGeom prst="rect">
              <a:avLst/>
            </a:prstGeom>
          </p:spPr>
        </p:pic>
        <p:pic>
          <p:nvPicPr>
            <p:cNvPr id="119" name="图片 1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3128" y="5761262"/>
              <a:ext cx="540000" cy="442800"/>
            </a:xfrm>
            <a:prstGeom prst="rect">
              <a:avLst/>
            </a:prstGeom>
          </p:spPr>
        </p:pic>
        <p:pic>
          <p:nvPicPr>
            <p:cNvPr id="120" name="图片 119"/>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443128" y="4658487"/>
              <a:ext cx="540000" cy="442800"/>
            </a:xfrm>
            <a:prstGeom prst="rect">
              <a:avLst/>
            </a:prstGeom>
          </p:spPr>
        </p:pic>
        <p:pic>
          <p:nvPicPr>
            <p:cNvPr id="121" name="图片 1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6674" y="5761262"/>
              <a:ext cx="540000" cy="442800"/>
            </a:xfrm>
            <a:prstGeom prst="rect">
              <a:avLst/>
            </a:prstGeom>
          </p:spPr>
        </p:pic>
        <p:pic>
          <p:nvPicPr>
            <p:cNvPr id="122" name="图片 121"/>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696674" y="4658487"/>
              <a:ext cx="540000" cy="442800"/>
            </a:xfrm>
            <a:prstGeom prst="rect">
              <a:avLst/>
            </a:prstGeom>
          </p:spPr>
        </p:pic>
        <p:pic>
          <p:nvPicPr>
            <p:cNvPr id="123" name="图片 122"/>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443128" y="3332526"/>
              <a:ext cx="540000" cy="442800"/>
            </a:xfrm>
            <a:prstGeom prst="rect">
              <a:avLst/>
            </a:prstGeom>
          </p:spPr>
        </p:pic>
        <p:grpSp>
          <p:nvGrpSpPr>
            <p:cNvPr id="124" name="组合 123"/>
            <p:cNvGrpSpPr/>
            <p:nvPr/>
          </p:nvGrpSpPr>
          <p:grpSpPr>
            <a:xfrm>
              <a:off x="4709182" y="1333591"/>
              <a:ext cx="1000326" cy="628113"/>
              <a:chOff x="6424105" y="366746"/>
              <a:chExt cx="1000326" cy="628113"/>
            </a:xfrm>
          </p:grpSpPr>
          <p:pic>
            <p:nvPicPr>
              <p:cNvPr id="128" name="图片 127"/>
              <p:cNvPicPr>
                <a:picLocks noChangeAspect="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424105" y="366746"/>
                <a:ext cx="1000326" cy="628113"/>
              </a:xfrm>
              <a:prstGeom prst="rect">
                <a:avLst/>
              </a:prstGeom>
            </p:spPr>
          </p:pic>
          <p:sp>
            <p:nvSpPr>
              <p:cNvPr id="129" name="矩形 128"/>
              <p:cNvSpPr/>
              <p:nvPr/>
            </p:nvSpPr>
            <p:spPr>
              <a:xfrm>
                <a:off x="6424105" y="544572"/>
                <a:ext cx="972108" cy="307777"/>
              </a:xfrm>
              <a:prstGeom prst="rect">
                <a:avLst/>
              </a:prstGeom>
            </p:spPr>
            <p:txBody>
              <a:bodyPr wrap="square">
                <a:noAutofit/>
              </a:bodyPr>
              <a:lstStyle/>
              <a:p>
                <a:pPr algn="ctr" fontAlgn="ctr"/>
                <a:r>
                  <a:rPr sz="1400" b="1">
                    <a:solidFill>
                      <a:schemeClr val="bg1">
                        <a:lumMod val="50000"/>
                      </a:schemeClr>
                    </a:solidFill>
                    <a:latin typeface="Huawei Sans" panose="020C0503030203020204" pitchFamily="34" charset="0"/>
                  </a:rPr>
                  <a:t>Internet</a:t>
                </a:r>
                <a:endParaRPr lang="zh-CN" altLang="en-US" sz="1400" b="1" dirty="0">
                  <a:solidFill>
                    <a:schemeClr val="bg1">
                      <a:lumMod val="50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125" name="组合 124"/>
            <p:cNvGrpSpPr/>
            <p:nvPr/>
          </p:nvGrpSpPr>
          <p:grpSpPr>
            <a:xfrm>
              <a:off x="5924582" y="1333591"/>
              <a:ext cx="1000326" cy="628113"/>
              <a:chOff x="6424105" y="366746"/>
              <a:chExt cx="1000326" cy="628113"/>
            </a:xfrm>
          </p:grpSpPr>
          <p:pic>
            <p:nvPicPr>
              <p:cNvPr id="126" name="图片 125"/>
              <p:cNvPicPr>
                <a:picLocks noChangeAspect="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424105" y="366746"/>
                <a:ext cx="1000326" cy="628113"/>
              </a:xfrm>
              <a:prstGeom prst="rect">
                <a:avLst/>
              </a:prstGeom>
            </p:spPr>
          </p:pic>
          <p:sp>
            <p:nvSpPr>
              <p:cNvPr id="127" name="矩形 126"/>
              <p:cNvSpPr/>
              <p:nvPr/>
            </p:nvSpPr>
            <p:spPr>
              <a:xfrm>
                <a:off x="6424105" y="544572"/>
                <a:ext cx="972108" cy="307777"/>
              </a:xfrm>
              <a:prstGeom prst="rect">
                <a:avLst/>
              </a:prstGeom>
            </p:spPr>
            <p:txBody>
              <a:bodyPr wrap="square">
                <a:noAutofit/>
              </a:bodyPr>
              <a:lstStyle/>
              <a:p>
                <a:pPr algn="ctr" fontAlgn="ctr"/>
                <a:r>
                  <a:rPr sz="1400" b="1">
                    <a:solidFill>
                      <a:schemeClr val="bg1">
                        <a:lumMod val="50000"/>
                      </a:schemeClr>
                    </a:solidFill>
                    <a:latin typeface="Huawei Sans" panose="020C0503030203020204" pitchFamily="34" charset="0"/>
                  </a:rPr>
                  <a:t>Internet</a:t>
                </a:r>
                <a:endParaRPr lang="zh-CN" altLang="en-US" sz="1400" b="1" dirty="0">
                  <a:solidFill>
                    <a:schemeClr val="bg1">
                      <a:lumMod val="50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sp>
        <p:nvSpPr>
          <p:cNvPr id="132" name="圆角矩形 131"/>
          <p:cNvSpPr/>
          <p:nvPr/>
        </p:nvSpPr>
        <p:spPr>
          <a:xfrm>
            <a:off x="875962" y="1873853"/>
            <a:ext cx="4203596" cy="1743767"/>
          </a:xfrm>
          <a:prstGeom prst="roundRect">
            <a:avLst>
              <a:gd name="adj" fmla="val 2303"/>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180000" fontAlgn="ctr">
              <a:lnSpc>
                <a:spcPct val="125000"/>
              </a:lnSpc>
              <a:spcBef>
                <a:spcPts val="300"/>
              </a:spcBef>
              <a:spcAft>
                <a:spcPts val="300"/>
              </a:spcAft>
            </a:pPr>
            <a:r>
              <a:rPr sz="1600" dirty="0">
                <a:solidFill>
                  <a:schemeClr val="tx1"/>
                </a:solidFill>
                <a:latin typeface="Huawei Sans" panose="020C0503030203020204" pitchFamily="34" charset="0"/>
              </a:rPr>
              <a:t>Layer 2 Ethernet switches forward data through Ethernet interfaces and can address and forward data only according to the MAC address in a Layer 2 header (Ethernet frame header).</a:t>
            </a:r>
            <a:endParaRPr lang="zh-CN" altLang="en-US"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839711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Working Principles of Switches</a:t>
            </a:r>
            <a:endParaRPr lang="zh-CN" altLang="en-US" dirty="0">
              <a:latin typeface="Huawei Sans" panose="020C0503030203020204" pitchFamily="34" charset="0"/>
            </a:endParaRPr>
          </a:p>
        </p:txBody>
      </p:sp>
      <p:grpSp>
        <p:nvGrpSpPr>
          <p:cNvPr id="25" name="组合 24"/>
          <p:cNvGrpSpPr/>
          <p:nvPr/>
        </p:nvGrpSpPr>
        <p:grpSpPr>
          <a:xfrm>
            <a:off x="2361082" y="1484784"/>
            <a:ext cx="8028892" cy="2124610"/>
            <a:chOff x="2361082" y="1683594"/>
            <a:chExt cx="8028892" cy="212461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8" name="直接连接符 7"/>
            <p:cNvCxnSpPr>
              <a:stCxn id="5" idx="3"/>
              <a:endCxn id="4"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611941"/>
              <a:ext cx="1044116" cy="307777"/>
            </a:xfrm>
            <a:prstGeom prst="rect">
              <a:avLst/>
            </a:prstGeom>
          </p:spPr>
          <p:txBody>
            <a:bodyPr wrap="square">
              <a:noAutofit/>
            </a:bodyPr>
            <a:lstStyle/>
            <a:p>
              <a:pPr algn="ctr" fontAlgn="ctr"/>
              <a:r>
                <a:rPr sz="1400">
                  <a:latin typeface="Huawei Sans" panose="020C0503030203020204" pitchFamily="34" charset="0"/>
                </a:rPr>
                <a:t>GE 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611941"/>
              <a:ext cx="1044116" cy="307777"/>
            </a:xfrm>
            <a:prstGeom prst="rect">
              <a:avLst/>
            </a:prstGeom>
          </p:spPr>
          <p:txBody>
            <a:bodyPr wrap="square">
              <a:noAutofit/>
            </a:bodyPr>
            <a:lstStyle/>
            <a:p>
              <a:pPr algn="ctr" fontAlgn="ctr"/>
              <a:r>
                <a:rPr sz="1400">
                  <a:latin typeface="Huawei Sans" panose="020C0503030203020204" pitchFamily="34" charset="0"/>
                </a:rPr>
                <a:t>GE 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2051763"/>
              <a:ext cx="1044116" cy="307777"/>
            </a:xfrm>
            <a:prstGeom prst="rect">
              <a:avLst/>
            </a:prstGeom>
          </p:spPr>
          <p:txBody>
            <a:bodyPr wrap="square">
              <a:noAutofit/>
            </a:bodyPr>
            <a:lstStyle/>
            <a:p>
              <a:pPr algn="ctr" fontAlgn="ctr"/>
              <a:r>
                <a:rPr sz="1400">
                  <a:latin typeface="Huawei Sans" panose="020C0503030203020204" pitchFamily="34" charset="0"/>
                </a:rPr>
                <a:t>GE 0/0/3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2240868"/>
              <a:ext cx="756084" cy="307777"/>
            </a:xfrm>
            <a:prstGeom prst="rect">
              <a:avLst/>
            </a:prstGeom>
          </p:spPr>
          <p:txBody>
            <a:bodyPr wrap="square">
              <a:noAutofit/>
            </a:bodyPr>
            <a:lstStyle/>
            <a:p>
              <a:pPr algn="ctr" fontAlgn="ctr"/>
              <a:r>
                <a:rPr sz="1400">
                  <a:latin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2240868"/>
              <a:ext cx="756084" cy="307777"/>
            </a:xfrm>
            <a:prstGeom prst="rect">
              <a:avLst/>
            </a:prstGeom>
          </p:spPr>
          <p:txBody>
            <a:bodyPr wrap="square">
              <a:noAutofit/>
            </a:bodyPr>
            <a:lstStyle/>
            <a:p>
              <a:pPr algn="ctr" fontAlgn="ctr"/>
              <a:r>
                <a:rPr sz="1400">
                  <a:latin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361082" y="3284984"/>
              <a:ext cx="2304256" cy="523220"/>
            </a:xfrm>
            <a:prstGeom prst="rect">
              <a:avLst/>
            </a:prstGeom>
          </p:spPr>
          <p:txBody>
            <a:bodyPr wrap="square">
              <a:noAutofit/>
            </a:bodyPr>
            <a:lstStyle/>
            <a:p>
              <a:pPr fontAlgn="ctr"/>
              <a:r>
                <a:rPr sz="1400">
                  <a:latin typeface="Huawei Sans" panose="020C0503030203020204" pitchFamily="34" charset="0"/>
                </a:rPr>
                <a:t>IP1: 192.168.1.1</a:t>
              </a:r>
            </a:p>
            <a:p>
              <a:pPr fontAlgn="ctr"/>
              <a:r>
                <a:rPr sz="1400">
                  <a:latin typeface="Huawei Sans" panose="020C0503030203020204" pitchFamily="34" charset="0"/>
                </a:rPr>
                <a:t>MAC1: </a:t>
              </a:r>
              <a:r>
                <a:rPr sz="1400">
                  <a:solidFill>
                    <a:srgbClr val="EC7061"/>
                  </a:solidFill>
                  <a:latin typeface="Huawei Sans" panose="020C0503030203020204" pitchFamily="34" charset="0"/>
                </a:rPr>
                <a:t>0050-5600-0001</a:t>
              </a:r>
              <a:endPar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941702" y="3284984"/>
              <a:ext cx="2448272" cy="523220"/>
            </a:xfrm>
            <a:prstGeom prst="rect">
              <a:avLst/>
            </a:prstGeom>
          </p:spPr>
          <p:txBody>
            <a:bodyPr wrap="square">
              <a:noAutofit/>
            </a:bodyPr>
            <a:lstStyle/>
            <a:p>
              <a:pPr fontAlgn="ctr"/>
              <a:r>
                <a:rPr sz="1400">
                  <a:latin typeface="Huawei Sans" panose="020C0503030203020204" pitchFamily="34" charset="0"/>
                </a:rPr>
                <a:t>IP2: 192.168.1.2</a:t>
              </a:r>
            </a:p>
            <a:p>
              <a:pPr fontAlgn="ctr"/>
              <a:r>
                <a:rPr sz="1400">
                  <a:latin typeface="Huawei Sans" panose="020C0503030203020204" pitchFamily="34" charset="0"/>
                </a:rPr>
                <a:t>MAC2: </a:t>
              </a:r>
              <a:r>
                <a:rPr sz="1400">
                  <a:solidFill>
                    <a:srgbClr val="EC7061"/>
                  </a:solidFill>
                  <a:latin typeface="Huawei Sans" panose="020C0503030203020204" pitchFamily="34" charset="0"/>
                </a:rPr>
                <a:t>0050-5600-0002</a:t>
              </a:r>
              <a:endParaRPr lang="zh-CN" altLang="en-US" sz="14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7" name="组合 26"/>
          <p:cNvGrpSpPr/>
          <p:nvPr/>
        </p:nvGrpSpPr>
        <p:grpSpPr>
          <a:xfrm>
            <a:off x="5982697" y="3395428"/>
            <a:ext cx="3427508" cy="2399431"/>
            <a:chOff x="1653377" y="3498796"/>
            <a:chExt cx="4570013" cy="2215446"/>
          </a:xfrm>
        </p:grpSpPr>
        <p:sp>
          <p:nvSpPr>
            <p:cNvPr id="28" name="圆角矩形标注 27"/>
            <p:cNvSpPr/>
            <p:nvPr/>
          </p:nvSpPr>
          <p:spPr bwMode="auto">
            <a:xfrm>
              <a:off x="1653377" y="3498796"/>
              <a:ext cx="4570013" cy="2215446"/>
            </a:xfrm>
            <a:custGeom>
              <a:avLst/>
              <a:gdLst>
                <a:gd name="connsiteX0" fmla="*/ 0 w 3132347"/>
                <a:gd name="connsiteY0" fmla="*/ 257628 h 1545738"/>
                <a:gd name="connsiteX1" fmla="*/ 257628 w 3132347"/>
                <a:gd name="connsiteY1" fmla="*/ 0 h 1545738"/>
                <a:gd name="connsiteX2" fmla="*/ 522058 w 3132347"/>
                <a:gd name="connsiteY2" fmla="*/ 0 h 1545738"/>
                <a:gd name="connsiteX3" fmla="*/ 805859 w 3132347"/>
                <a:gd name="connsiteY3" fmla="*/ -1013757 h 1545738"/>
                <a:gd name="connsiteX4" fmla="*/ 1305145 w 3132347"/>
                <a:gd name="connsiteY4" fmla="*/ 0 h 1545738"/>
                <a:gd name="connsiteX5" fmla="*/ 2874719 w 3132347"/>
                <a:gd name="connsiteY5" fmla="*/ 0 h 1545738"/>
                <a:gd name="connsiteX6" fmla="*/ 3132347 w 3132347"/>
                <a:gd name="connsiteY6" fmla="*/ 257628 h 1545738"/>
                <a:gd name="connsiteX7" fmla="*/ 3132347 w 3132347"/>
                <a:gd name="connsiteY7" fmla="*/ 257623 h 1545738"/>
                <a:gd name="connsiteX8" fmla="*/ 3132347 w 3132347"/>
                <a:gd name="connsiteY8" fmla="*/ 257623 h 1545738"/>
                <a:gd name="connsiteX9" fmla="*/ 3132347 w 3132347"/>
                <a:gd name="connsiteY9" fmla="*/ 644058 h 1545738"/>
                <a:gd name="connsiteX10" fmla="*/ 3132347 w 3132347"/>
                <a:gd name="connsiteY10" fmla="*/ 1288110 h 1545738"/>
                <a:gd name="connsiteX11" fmla="*/ 2874719 w 3132347"/>
                <a:gd name="connsiteY11" fmla="*/ 1545738 h 1545738"/>
                <a:gd name="connsiteX12" fmla="*/ 1305145 w 3132347"/>
                <a:gd name="connsiteY12" fmla="*/ 1545738 h 1545738"/>
                <a:gd name="connsiteX13" fmla="*/ 522058 w 3132347"/>
                <a:gd name="connsiteY13" fmla="*/ 1545738 h 1545738"/>
                <a:gd name="connsiteX14" fmla="*/ 522058 w 3132347"/>
                <a:gd name="connsiteY14" fmla="*/ 1545738 h 1545738"/>
                <a:gd name="connsiteX15" fmla="*/ 257628 w 3132347"/>
                <a:gd name="connsiteY15" fmla="*/ 1545738 h 1545738"/>
                <a:gd name="connsiteX16" fmla="*/ 0 w 3132347"/>
                <a:gd name="connsiteY16" fmla="*/ 1288110 h 1545738"/>
                <a:gd name="connsiteX17" fmla="*/ 0 w 3132347"/>
                <a:gd name="connsiteY17" fmla="*/ 644058 h 1545738"/>
                <a:gd name="connsiteX18" fmla="*/ 0 w 3132347"/>
                <a:gd name="connsiteY18" fmla="*/ 257623 h 1545738"/>
                <a:gd name="connsiteX19" fmla="*/ 0 w 3132347"/>
                <a:gd name="connsiteY19" fmla="*/ 257623 h 1545738"/>
                <a:gd name="connsiteX20" fmla="*/ 0 w 3132347"/>
                <a:gd name="connsiteY20" fmla="*/ 257628 h 1545738"/>
                <a:gd name="connsiteX0" fmla="*/ 0 w 3132347"/>
                <a:gd name="connsiteY0" fmla="*/ 1271385 h 2559495"/>
                <a:gd name="connsiteX1" fmla="*/ 257628 w 3132347"/>
                <a:gd name="connsiteY1" fmla="*/ 1013757 h 2559495"/>
                <a:gd name="connsiteX2" fmla="*/ 737958 w 3132347"/>
                <a:gd name="connsiteY2" fmla="*/ 1001057 h 2559495"/>
                <a:gd name="connsiteX3" fmla="*/ 805859 w 3132347"/>
                <a:gd name="connsiteY3" fmla="*/ 0 h 2559495"/>
                <a:gd name="connsiteX4" fmla="*/ 1305145 w 3132347"/>
                <a:gd name="connsiteY4" fmla="*/ 1013757 h 2559495"/>
                <a:gd name="connsiteX5" fmla="*/ 2874719 w 3132347"/>
                <a:gd name="connsiteY5" fmla="*/ 1013757 h 2559495"/>
                <a:gd name="connsiteX6" fmla="*/ 3132347 w 3132347"/>
                <a:gd name="connsiteY6" fmla="*/ 1271385 h 2559495"/>
                <a:gd name="connsiteX7" fmla="*/ 3132347 w 3132347"/>
                <a:gd name="connsiteY7" fmla="*/ 1271380 h 2559495"/>
                <a:gd name="connsiteX8" fmla="*/ 3132347 w 3132347"/>
                <a:gd name="connsiteY8" fmla="*/ 1271380 h 2559495"/>
                <a:gd name="connsiteX9" fmla="*/ 3132347 w 3132347"/>
                <a:gd name="connsiteY9" fmla="*/ 1657815 h 2559495"/>
                <a:gd name="connsiteX10" fmla="*/ 3132347 w 3132347"/>
                <a:gd name="connsiteY10" fmla="*/ 2301867 h 2559495"/>
                <a:gd name="connsiteX11" fmla="*/ 2874719 w 3132347"/>
                <a:gd name="connsiteY11" fmla="*/ 2559495 h 2559495"/>
                <a:gd name="connsiteX12" fmla="*/ 1305145 w 3132347"/>
                <a:gd name="connsiteY12" fmla="*/ 2559495 h 2559495"/>
                <a:gd name="connsiteX13" fmla="*/ 522058 w 3132347"/>
                <a:gd name="connsiteY13" fmla="*/ 2559495 h 2559495"/>
                <a:gd name="connsiteX14" fmla="*/ 522058 w 3132347"/>
                <a:gd name="connsiteY14" fmla="*/ 2559495 h 2559495"/>
                <a:gd name="connsiteX15" fmla="*/ 257628 w 3132347"/>
                <a:gd name="connsiteY15" fmla="*/ 2559495 h 2559495"/>
                <a:gd name="connsiteX16" fmla="*/ 0 w 3132347"/>
                <a:gd name="connsiteY16" fmla="*/ 2301867 h 2559495"/>
                <a:gd name="connsiteX17" fmla="*/ 0 w 3132347"/>
                <a:gd name="connsiteY17" fmla="*/ 1657815 h 2559495"/>
                <a:gd name="connsiteX18" fmla="*/ 0 w 3132347"/>
                <a:gd name="connsiteY18" fmla="*/ 1271380 h 2559495"/>
                <a:gd name="connsiteX19" fmla="*/ 0 w 3132347"/>
                <a:gd name="connsiteY19" fmla="*/ 1271380 h 2559495"/>
                <a:gd name="connsiteX20" fmla="*/ 0 w 3132347"/>
                <a:gd name="connsiteY20" fmla="*/ 1271385 h 2559495"/>
                <a:gd name="connsiteX0" fmla="*/ 0 w 3132347"/>
                <a:gd name="connsiteY0" fmla="*/ 1271385 h 2559495"/>
                <a:gd name="connsiteX1" fmla="*/ 257628 w 3132347"/>
                <a:gd name="connsiteY1" fmla="*/ 1013757 h 2559495"/>
                <a:gd name="connsiteX2" fmla="*/ 737958 w 3132347"/>
                <a:gd name="connsiteY2" fmla="*/ 1001057 h 2559495"/>
                <a:gd name="connsiteX3" fmla="*/ 805859 w 3132347"/>
                <a:gd name="connsiteY3" fmla="*/ 0 h 2559495"/>
                <a:gd name="connsiteX4" fmla="*/ 974945 w 3132347"/>
                <a:gd name="connsiteY4" fmla="*/ 1001057 h 2559495"/>
                <a:gd name="connsiteX5" fmla="*/ 2874719 w 3132347"/>
                <a:gd name="connsiteY5" fmla="*/ 1013757 h 2559495"/>
                <a:gd name="connsiteX6" fmla="*/ 3132347 w 3132347"/>
                <a:gd name="connsiteY6" fmla="*/ 1271385 h 2559495"/>
                <a:gd name="connsiteX7" fmla="*/ 3132347 w 3132347"/>
                <a:gd name="connsiteY7" fmla="*/ 1271380 h 2559495"/>
                <a:gd name="connsiteX8" fmla="*/ 3132347 w 3132347"/>
                <a:gd name="connsiteY8" fmla="*/ 1271380 h 2559495"/>
                <a:gd name="connsiteX9" fmla="*/ 3132347 w 3132347"/>
                <a:gd name="connsiteY9" fmla="*/ 1657815 h 2559495"/>
                <a:gd name="connsiteX10" fmla="*/ 3132347 w 3132347"/>
                <a:gd name="connsiteY10" fmla="*/ 2301867 h 2559495"/>
                <a:gd name="connsiteX11" fmla="*/ 2874719 w 3132347"/>
                <a:gd name="connsiteY11" fmla="*/ 2559495 h 2559495"/>
                <a:gd name="connsiteX12" fmla="*/ 1305145 w 3132347"/>
                <a:gd name="connsiteY12" fmla="*/ 2559495 h 2559495"/>
                <a:gd name="connsiteX13" fmla="*/ 522058 w 3132347"/>
                <a:gd name="connsiteY13" fmla="*/ 2559495 h 2559495"/>
                <a:gd name="connsiteX14" fmla="*/ 522058 w 3132347"/>
                <a:gd name="connsiteY14" fmla="*/ 2559495 h 2559495"/>
                <a:gd name="connsiteX15" fmla="*/ 257628 w 3132347"/>
                <a:gd name="connsiteY15" fmla="*/ 2559495 h 2559495"/>
                <a:gd name="connsiteX16" fmla="*/ 0 w 3132347"/>
                <a:gd name="connsiteY16" fmla="*/ 2301867 h 2559495"/>
                <a:gd name="connsiteX17" fmla="*/ 0 w 3132347"/>
                <a:gd name="connsiteY17" fmla="*/ 1657815 h 2559495"/>
                <a:gd name="connsiteX18" fmla="*/ 0 w 3132347"/>
                <a:gd name="connsiteY18" fmla="*/ 1271380 h 2559495"/>
                <a:gd name="connsiteX19" fmla="*/ 0 w 3132347"/>
                <a:gd name="connsiteY19" fmla="*/ 1271380 h 2559495"/>
                <a:gd name="connsiteX20" fmla="*/ 0 w 3132347"/>
                <a:gd name="connsiteY20" fmla="*/ 1271385 h 2559495"/>
                <a:gd name="connsiteX0" fmla="*/ 0 w 3132347"/>
                <a:gd name="connsiteY0" fmla="*/ 1220585 h 2508695"/>
                <a:gd name="connsiteX1" fmla="*/ 257628 w 3132347"/>
                <a:gd name="connsiteY1" fmla="*/ 962957 h 2508695"/>
                <a:gd name="connsiteX2" fmla="*/ 737958 w 3132347"/>
                <a:gd name="connsiteY2" fmla="*/ 950257 h 2508695"/>
                <a:gd name="connsiteX3" fmla="*/ 907459 w 3132347"/>
                <a:gd name="connsiteY3" fmla="*/ 0 h 2508695"/>
                <a:gd name="connsiteX4" fmla="*/ 974945 w 3132347"/>
                <a:gd name="connsiteY4" fmla="*/ 950257 h 2508695"/>
                <a:gd name="connsiteX5" fmla="*/ 2874719 w 3132347"/>
                <a:gd name="connsiteY5" fmla="*/ 962957 h 2508695"/>
                <a:gd name="connsiteX6" fmla="*/ 3132347 w 3132347"/>
                <a:gd name="connsiteY6" fmla="*/ 1220585 h 2508695"/>
                <a:gd name="connsiteX7" fmla="*/ 3132347 w 3132347"/>
                <a:gd name="connsiteY7" fmla="*/ 1220580 h 2508695"/>
                <a:gd name="connsiteX8" fmla="*/ 3132347 w 3132347"/>
                <a:gd name="connsiteY8" fmla="*/ 1220580 h 2508695"/>
                <a:gd name="connsiteX9" fmla="*/ 3132347 w 3132347"/>
                <a:gd name="connsiteY9" fmla="*/ 1607015 h 2508695"/>
                <a:gd name="connsiteX10" fmla="*/ 3132347 w 3132347"/>
                <a:gd name="connsiteY10" fmla="*/ 2251067 h 2508695"/>
                <a:gd name="connsiteX11" fmla="*/ 2874719 w 3132347"/>
                <a:gd name="connsiteY11" fmla="*/ 2508695 h 2508695"/>
                <a:gd name="connsiteX12" fmla="*/ 1305145 w 3132347"/>
                <a:gd name="connsiteY12" fmla="*/ 2508695 h 2508695"/>
                <a:gd name="connsiteX13" fmla="*/ 522058 w 3132347"/>
                <a:gd name="connsiteY13" fmla="*/ 2508695 h 2508695"/>
                <a:gd name="connsiteX14" fmla="*/ 522058 w 3132347"/>
                <a:gd name="connsiteY14" fmla="*/ 2508695 h 2508695"/>
                <a:gd name="connsiteX15" fmla="*/ 257628 w 3132347"/>
                <a:gd name="connsiteY15" fmla="*/ 2508695 h 2508695"/>
                <a:gd name="connsiteX16" fmla="*/ 0 w 3132347"/>
                <a:gd name="connsiteY16" fmla="*/ 2251067 h 2508695"/>
                <a:gd name="connsiteX17" fmla="*/ 0 w 3132347"/>
                <a:gd name="connsiteY17" fmla="*/ 1607015 h 2508695"/>
                <a:gd name="connsiteX18" fmla="*/ 0 w 3132347"/>
                <a:gd name="connsiteY18" fmla="*/ 1220580 h 2508695"/>
                <a:gd name="connsiteX19" fmla="*/ 0 w 3132347"/>
                <a:gd name="connsiteY19" fmla="*/ 1220580 h 2508695"/>
                <a:gd name="connsiteX20" fmla="*/ 0 w 3132347"/>
                <a:gd name="connsiteY20" fmla="*/ 1220585 h 2508695"/>
                <a:gd name="connsiteX0" fmla="*/ 0 w 3132347"/>
                <a:gd name="connsiteY0" fmla="*/ 1220585 h 2508695"/>
                <a:gd name="connsiteX1" fmla="*/ 257628 w 3132347"/>
                <a:gd name="connsiteY1" fmla="*/ 962957 h 2508695"/>
                <a:gd name="connsiteX2" fmla="*/ 534758 w 3132347"/>
                <a:gd name="connsiteY2" fmla="*/ 924857 h 2508695"/>
                <a:gd name="connsiteX3" fmla="*/ 907459 w 3132347"/>
                <a:gd name="connsiteY3" fmla="*/ 0 h 2508695"/>
                <a:gd name="connsiteX4" fmla="*/ 974945 w 3132347"/>
                <a:gd name="connsiteY4" fmla="*/ 950257 h 2508695"/>
                <a:gd name="connsiteX5" fmla="*/ 2874719 w 3132347"/>
                <a:gd name="connsiteY5" fmla="*/ 962957 h 2508695"/>
                <a:gd name="connsiteX6" fmla="*/ 3132347 w 3132347"/>
                <a:gd name="connsiteY6" fmla="*/ 1220585 h 2508695"/>
                <a:gd name="connsiteX7" fmla="*/ 3132347 w 3132347"/>
                <a:gd name="connsiteY7" fmla="*/ 1220580 h 2508695"/>
                <a:gd name="connsiteX8" fmla="*/ 3132347 w 3132347"/>
                <a:gd name="connsiteY8" fmla="*/ 1220580 h 2508695"/>
                <a:gd name="connsiteX9" fmla="*/ 3132347 w 3132347"/>
                <a:gd name="connsiteY9" fmla="*/ 1607015 h 2508695"/>
                <a:gd name="connsiteX10" fmla="*/ 3132347 w 3132347"/>
                <a:gd name="connsiteY10" fmla="*/ 2251067 h 2508695"/>
                <a:gd name="connsiteX11" fmla="*/ 2874719 w 3132347"/>
                <a:gd name="connsiteY11" fmla="*/ 2508695 h 2508695"/>
                <a:gd name="connsiteX12" fmla="*/ 1305145 w 3132347"/>
                <a:gd name="connsiteY12" fmla="*/ 2508695 h 2508695"/>
                <a:gd name="connsiteX13" fmla="*/ 522058 w 3132347"/>
                <a:gd name="connsiteY13" fmla="*/ 2508695 h 2508695"/>
                <a:gd name="connsiteX14" fmla="*/ 522058 w 3132347"/>
                <a:gd name="connsiteY14" fmla="*/ 2508695 h 2508695"/>
                <a:gd name="connsiteX15" fmla="*/ 257628 w 3132347"/>
                <a:gd name="connsiteY15" fmla="*/ 2508695 h 2508695"/>
                <a:gd name="connsiteX16" fmla="*/ 0 w 3132347"/>
                <a:gd name="connsiteY16" fmla="*/ 2251067 h 2508695"/>
                <a:gd name="connsiteX17" fmla="*/ 0 w 3132347"/>
                <a:gd name="connsiteY17" fmla="*/ 1607015 h 2508695"/>
                <a:gd name="connsiteX18" fmla="*/ 0 w 3132347"/>
                <a:gd name="connsiteY18" fmla="*/ 1220580 h 2508695"/>
                <a:gd name="connsiteX19" fmla="*/ 0 w 3132347"/>
                <a:gd name="connsiteY19" fmla="*/ 1220580 h 2508695"/>
                <a:gd name="connsiteX20" fmla="*/ 0 w 3132347"/>
                <a:gd name="connsiteY20" fmla="*/ 1220585 h 2508695"/>
                <a:gd name="connsiteX0" fmla="*/ 0 w 3132347"/>
                <a:gd name="connsiteY0" fmla="*/ 1220585 h 2508695"/>
                <a:gd name="connsiteX1" fmla="*/ 257628 w 3132347"/>
                <a:gd name="connsiteY1" fmla="*/ 962957 h 2508695"/>
                <a:gd name="connsiteX2" fmla="*/ 534758 w 3132347"/>
                <a:gd name="connsiteY2" fmla="*/ 924857 h 2508695"/>
                <a:gd name="connsiteX3" fmla="*/ 907459 w 3132347"/>
                <a:gd name="connsiteY3" fmla="*/ 0 h 2508695"/>
                <a:gd name="connsiteX4" fmla="*/ 771745 w 3132347"/>
                <a:gd name="connsiteY4" fmla="*/ 937557 h 2508695"/>
                <a:gd name="connsiteX5" fmla="*/ 2874719 w 3132347"/>
                <a:gd name="connsiteY5" fmla="*/ 962957 h 2508695"/>
                <a:gd name="connsiteX6" fmla="*/ 3132347 w 3132347"/>
                <a:gd name="connsiteY6" fmla="*/ 1220585 h 2508695"/>
                <a:gd name="connsiteX7" fmla="*/ 3132347 w 3132347"/>
                <a:gd name="connsiteY7" fmla="*/ 1220580 h 2508695"/>
                <a:gd name="connsiteX8" fmla="*/ 3132347 w 3132347"/>
                <a:gd name="connsiteY8" fmla="*/ 1220580 h 2508695"/>
                <a:gd name="connsiteX9" fmla="*/ 3132347 w 3132347"/>
                <a:gd name="connsiteY9" fmla="*/ 1607015 h 2508695"/>
                <a:gd name="connsiteX10" fmla="*/ 3132347 w 3132347"/>
                <a:gd name="connsiteY10" fmla="*/ 2251067 h 2508695"/>
                <a:gd name="connsiteX11" fmla="*/ 2874719 w 3132347"/>
                <a:gd name="connsiteY11" fmla="*/ 2508695 h 2508695"/>
                <a:gd name="connsiteX12" fmla="*/ 1305145 w 3132347"/>
                <a:gd name="connsiteY12" fmla="*/ 2508695 h 2508695"/>
                <a:gd name="connsiteX13" fmla="*/ 522058 w 3132347"/>
                <a:gd name="connsiteY13" fmla="*/ 2508695 h 2508695"/>
                <a:gd name="connsiteX14" fmla="*/ 522058 w 3132347"/>
                <a:gd name="connsiteY14" fmla="*/ 2508695 h 2508695"/>
                <a:gd name="connsiteX15" fmla="*/ 257628 w 3132347"/>
                <a:gd name="connsiteY15" fmla="*/ 2508695 h 2508695"/>
                <a:gd name="connsiteX16" fmla="*/ 0 w 3132347"/>
                <a:gd name="connsiteY16" fmla="*/ 2251067 h 2508695"/>
                <a:gd name="connsiteX17" fmla="*/ 0 w 3132347"/>
                <a:gd name="connsiteY17" fmla="*/ 1607015 h 2508695"/>
                <a:gd name="connsiteX18" fmla="*/ 0 w 3132347"/>
                <a:gd name="connsiteY18" fmla="*/ 1220580 h 2508695"/>
                <a:gd name="connsiteX19" fmla="*/ 0 w 3132347"/>
                <a:gd name="connsiteY19" fmla="*/ 1220580 h 2508695"/>
                <a:gd name="connsiteX20" fmla="*/ 0 w 3132347"/>
                <a:gd name="connsiteY20" fmla="*/ 1220585 h 2508695"/>
                <a:gd name="connsiteX0" fmla="*/ 0 w 3132347"/>
                <a:gd name="connsiteY0" fmla="*/ 1118985 h 2407095"/>
                <a:gd name="connsiteX1" fmla="*/ 257628 w 3132347"/>
                <a:gd name="connsiteY1" fmla="*/ 861357 h 2407095"/>
                <a:gd name="connsiteX2" fmla="*/ 534758 w 3132347"/>
                <a:gd name="connsiteY2" fmla="*/ 823257 h 2407095"/>
                <a:gd name="connsiteX3" fmla="*/ 793159 w 3132347"/>
                <a:gd name="connsiteY3" fmla="*/ 0 h 2407095"/>
                <a:gd name="connsiteX4" fmla="*/ 771745 w 3132347"/>
                <a:gd name="connsiteY4" fmla="*/ 835957 h 2407095"/>
                <a:gd name="connsiteX5" fmla="*/ 2874719 w 3132347"/>
                <a:gd name="connsiteY5" fmla="*/ 861357 h 2407095"/>
                <a:gd name="connsiteX6" fmla="*/ 3132347 w 3132347"/>
                <a:gd name="connsiteY6" fmla="*/ 1118985 h 2407095"/>
                <a:gd name="connsiteX7" fmla="*/ 3132347 w 3132347"/>
                <a:gd name="connsiteY7" fmla="*/ 1118980 h 2407095"/>
                <a:gd name="connsiteX8" fmla="*/ 3132347 w 3132347"/>
                <a:gd name="connsiteY8" fmla="*/ 1118980 h 2407095"/>
                <a:gd name="connsiteX9" fmla="*/ 3132347 w 3132347"/>
                <a:gd name="connsiteY9" fmla="*/ 1505415 h 2407095"/>
                <a:gd name="connsiteX10" fmla="*/ 3132347 w 3132347"/>
                <a:gd name="connsiteY10" fmla="*/ 2149467 h 2407095"/>
                <a:gd name="connsiteX11" fmla="*/ 2874719 w 3132347"/>
                <a:gd name="connsiteY11" fmla="*/ 2407095 h 2407095"/>
                <a:gd name="connsiteX12" fmla="*/ 1305145 w 3132347"/>
                <a:gd name="connsiteY12" fmla="*/ 2407095 h 2407095"/>
                <a:gd name="connsiteX13" fmla="*/ 522058 w 3132347"/>
                <a:gd name="connsiteY13" fmla="*/ 2407095 h 2407095"/>
                <a:gd name="connsiteX14" fmla="*/ 522058 w 3132347"/>
                <a:gd name="connsiteY14" fmla="*/ 2407095 h 2407095"/>
                <a:gd name="connsiteX15" fmla="*/ 257628 w 3132347"/>
                <a:gd name="connsiteY15" fmla="*/ 2407095 h 2407095"/>
                <a:gd name="connsiteX16" fmla="*/ 0 w 3132347"/>
                <a:gd name="connsiteY16" fmla="*/ 2149467 h 2407095"/>
                <a:gd name="connsiteX17" fmla="*/ 0 w 3132347"/>
                <a:gd name="connsiteY17" fmla="*/ 1505415 h 2407095"/>
                <a:gd name="connsiteX18" fmla="*/ 0 w 3132347"/>
                <a:gd name="connsiteY18" fmla="*/ 1118980 h 2407095"/>
                <a:gd name="connsiteX19" fmla="*/ 0 w 3132347"/>
                <a:gd name="connsiteY19" fmla="*/ 1118980 h 2407095"/>
                <a:gd name="connsiteX20" fmla="*/ 0 w 3132347"/>
                <a:gd name="connsiteY20" fmla="*/ 1118985 h 2407095"/>
                <a:gd name="connsiteX0" fmla="*/ 0 w 3132347"/>
                <a:gd name="connsiteY0" fmla="*/ 1055485 h 2343595"/>
                <a:gd name="connsiteX1" fmla="*/ 257628 w 3132347"/>
                <a:gd name="connsiteY1" fmla="*/ 797857 h 2343595"/>
                <a:gd name="connsiteX2" fmla="*/ 534758 w 3132347"/>
                <a:gd name="connsiteY2" fmla="*/ 759757 h 2343595"/>
                <a:gd name="connsiteX3" fmla="*/ 729659 w 3132347"/>
                <a:gd name="connsiteY3" fmla="*/ 0 h 2343595"/>
                <a:gd name="connsiteX4" fmla="*/ 771745 w 3132347"/>
                <a:gd name="connsiteY4" fmla="*/ 772457 h 2343595"/>
                <a:gd name="connsiteX5" fmla="*/ 2874719 w 3132347"/>
                <a:gd name="connsiteY5" fmla="*/ 797857 h 2343595"/>
                <a:gd name="connsiteX6" fmla="*/ 3132347 w 3132347"/>
                <a:gd name="connsiteY6" fmla="*/ 1055485 h 2343595"/>
                <a:gd name="connsiteX7" fmla="*/ 3132347 w 3132347"/>
                <a:gd name="connsiteY7" fmla="*/ 1055480 h 2343595"/>
                <a:gd name="connsiteX8" fmla="*/ 3132347 w 3132347"/>
                <a:gd name="connsiteY8" fmla="*/ 1055480 h 2343595"/>
                <a:gd name="connsiteX9" fmla="*/ 3132347 w 3132347"/>
                <a:gd name="connsiteY9" fmla="*/ 1441915 h 2343595"/>
                <a:gd name="connsiteX10" fmla="*/ 3132347 w 3132347"/>
                <a:gd name="connsiteY10" fmla="*/ 2085967 h 2343595"/>
                <a:gd name="connsiteX11" fmla="*/ 2874719 w 3132347"/>
                <a:gd name="connsiteY11" fmla="*/ 2343595 h 2343595"/>
                <a:gd name="connsiteX12" fmla="*/ 1305145 w 3132347"/>
                <a:gd name="connsiteY12" fmla="*/ 2343595 h 2343595"/>
                <a:gd name="connsiteX13" fmla="*/ 522058 w 3132347"/>
                <a:gd name="connsiteY13" fmla="*/ 2343595 h 2343595"/>
                <a:gd name="connsiteX14" fmla="*/ 522058 w 3132347"/>
                <a:gd name="connsiteY14" fmla="*/ 2343595 h 2343595"/>
                <a:gd name="connsiteX15" fmla="*/ 257628 w 3132347"/>
                <a:gd name="connsiteY15" fmla="*/ 2343595 h 2343595"/>
                <a:gd name="connsiteX16" fmla="*/ 0 w 3132347"/>
                <a:gd name="connsiteY16" fmla="*/ 2085967 h 2343595"/>
                <a:gd name="connsiteX17" fmla="*/ 0 w 3132347"/>
                <a:gd name="connsiteY17" fmla="*/ 1441915 h 2343595"/>
                <a:gd name="connsiteX18" fmla="*/ 0 w 3132347"/>
                <a:gd name="connsiteY18" fmla="*/ 1055480 h 2343595"/>
                <a:gd name="connsiteX19" fmla="*/ 0 w 3132347"/>
                <a:gd name="connsiteY19" fmla="*/ 1055480 h 2343595"/>
                <a:gd name="connsiteX20" fmla="*/ 0 w 3132347"/>
                <a:gd name="connsiteY20" fmla="*/ 1055485 h 2343595"/>
                <a:gd name="connsiteX0" fmla="*/ 0 w 3132347"/>
                <a:gd name="connsiteY0" fmla="*/ 1055485 h 2343595"/>
                <a:gd name="connsiteX1" fmla="*/ 257628 w 3132347"/>
                <a:gd name="connsiteY1" fmla="*/ 797857 h 2343595"/>
                <a:gd name="connsiteX2" fmla="*/ 534758 w 3132347"/>
                <a:gd name="connsiteY2" fmla="*/ 759757 h 2343595"/>
                <a:gd name="connsiteX3" fmla="*/ 596439 w 3132347"/>
                <a:gd name="connsiteY3" fmla="*/ 0 h 2343595"/>
                <a:gd name="connsiteX4" fmla="*/ 771745 w 3132347"/>
                <a:gd name="connsiteY4" fmla="*/ 772457 h 2343595"/>
                <a:gd name="connsiteX5" fmla="*/ 2874719 w 3132347"/>
                <a:gd name="connsiteY5" fmla="*/ 797857 h 2343595"/>
                <a:gd name="connsiteX6" fmla="*/ 3132347 w 3132347"/>
                <a:gd name="connsiteY6" fmla="*/ 1055485 h 2343595"/>
                <a:gd name="connsiteX7" fmla="*/ 3132347 w 3132347"/>
                <a:gd name="connsiteY7" fmla="*/ 1055480 h 2343595"/>
                <a:gd name="connsiteX8" fmla="*/ 3132347 w 3132347"/>
                <a:gd name="connsiteY8" fmla="*/ 1055480 h 2343595"/>
                <a:gd name="connsiteX9" fmla="*/ 3132347 w 3132347"/>
                <a:gd name="connsiteY9" fmla="*/ 1441915 h 2343595"/>
                <a:gd name="connsiteX10" fmla="*/ 3132347 w 3132347"/>
                <a:gd name="connsiteY10" fmla="*/ 2085967 h 2343595"/>
                <a:gd name="connsiteX11" fmla="*/ 2874719 w 3132347"/>
                <a:gd name="connsiteY11" fmla="*/ 2343595 h 2343595"/>
                <a:gd name="connsiteX12" fmla="*/ 1305145 w 3132347"/>
                <a:gd name="connsiteY12" fmla="*/ 2343595 h 2343595"/>
                <a:gd name="connsiteX13" fmla="*/ 522058 w 3132347"/>
                <a:gd name="connsiteY13" fmla="*/ 2343595 h 2343595"/>
                <a:gd name="connsiteX14" fmla="*/ 522058 w 3132347"/>
                <a:gd name="connsiteY14" fmla="*/ 2343595 h 2343595"/>
                <a:gd name="connsiteX15" fmla="*/ 257628 w 3132347"/>
                <a:gd name="connsiteY15" fmla="*/ 2343595 h 2343595"/>
                <a:gd name="connsiteX16" fmla="*/ 0 w 3132347"/>
                <a:gd name="connsiteY16" fmla="*/ 2085967 h 2343595"/>
                <a:gd name="connsiteX17" fmla="*/ 0 w 3132347"/>
                <a:gd name="connsiteY17" fmla="*/ 1441915 h 2343595"/>
                <a:gd name="connsiteX18" fmla="*/ 0 w 3132347"/>
                <a:gd name="connsiteY18" fmla="*/ 1055480 h 2343595"/>
                <a:gd name="connsiteX19" fmla="*/ 0 w 3132347"/>
                <a:gd name="connsiteY19" fmla="*/ 1055480 h 2343595"/>
                <a:gd name="connsiteX20" fmla="*/ 0 w 3132347"/>
                <a:gd name="connsiteY20" fmla="*/ 1055485 h 2343595"/>
                <a:gd name="connsiteX0" fmla="*/ 0 w 3132347"/>
                <a:gd name="connsiteY0" fmla="*/ 985607 h 2273717"/>
                <a:gd name="connsiteX1" fmla="*/ 257628 w 3132347"/>
                <a:gd name="connsiteY1" fmla="*/ 727979 h 2273717"/>
                <a:gd name="connsiteX2" fmla="*/ 534758 w 3132347"/>
                <a:gd name="connsiteY2" fmla="*/ 689879 h 2273717"/>
                <a:gd name="connsiteX3" fmla="*/ 340350 w 3132347"/>
                <a:gd name="connsiteY3" fmla="*/ 0 h 2273717"/>
                <a:gd name="connsiteX4" fmla="*/ 771745 w 3132347"/>
                <a:gd name="connsiteY4" fmla="*/ 702579 h 2273717"/>
                <a:gd name="connsiteX5" fmla="*/ 2874719 w 3132347"/>
                <a:gd name="connsiteY5" fmla="*/ 727979 h 2273717"/>
                <a:gd name="connsiteX6" fmla="*/ 3132347 w 3132347"/>
                <a:gd name="connsiteY6" fmla="*/ 985607 h 2273717"/>
                <a:gd name="connsiteX7" fmla="*/ 3132347 w 3132347"/>
                <a:gd name="connsiteY7" fmla="*/ 985602 h 2273717"/>
                <a:gd name="connsiteX8" fmla="*/ 3132347 w 3132347"/>
                <a:gd name="connsiteY8" fmla="*/ 985602 h 2273717"/>
                <a:gd name="connsiteX9" fmla="*/ 3132347 w 3132347"/>
                <a:gd name="connsiteY9" fmla="*/ 1372037 h 2273717"/>
                <a:gd name="connsiteX10" fmla="*/ 3132347 w 3132347"/>
                <a:gd name="connsiteY10" fmla="*/ 2016089 h 2273717"/>
                <a:gd name="connsiteX11" fmla="*/ 2874719 w 3132347"/>
                <a:gd name="connsiteY11" fmla="*/ 2273717 h 2273717"/>
                <a:gd name="connsiteX12" fmla="*/ 1305145 w 3132347"/>
                <a:gd name="connsiteY12" fmla="*/ 2273717 h 2273717"/>
                <a:gd name="connsiteX13" fmla="*/ 522058 w 3132347"/>
                <a:gd name="connsiteY13" fmla="*/ 2273717 h 2273717"/>
                <a:gd name="connsiteX14" fmla="*/ 522058 w 3132347"/>
                <a:gd name="connsiteY14" fmla="*/ 2273717 h 2273717"/>
                <a:gd name="connsiteX15" fmla="*/ 257628 w 3132347"/>
                <a:gd name="connsiteY15" fmla="*/ 2273717 h 2273717"/>
                <a:gd name="connsiteX16" fmla="*/ 0 w 3132347"/>
                <a:gd name="connsiteY16" fmla="*/ 2016089 h 2273717"/>
                <a:gd name="connsiteX17" fmla="*/ 0 w 3132347"/>
                <a:gd name="connsiteY17" fmla="*/ 1372037 h 2273717"/>
                <a:gd name="connsiteX18" fmla="*/ 0 w 3132347"/>
                <a:gd name="connsiteY18" fmla="*/ 985602 h 2273717"/>
                <a:gd name="connsiteX19" fmla="*/ 0 w 3132347"/>
                <a:gd name="connsiteY19" fmla="*/ 985602 h 2273717"/>
                <a:gd name="connsiteX20" fmla="*/ 0 w 3132347"/>
                <a:gd name="connsiteY20" fmla="*/ 985607 h 227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32347" h="2273717">
                  <a:moveTo>
                    <a:pt x="0" y="985607"/>
                  </a:moveTo>
                  <a:cubicBezTo>
                    <a:pt x="0" y="843323"/>
                    <a:pt x="115344" y="727979"/>
                    <a:pt x="257628" y="727979"/>
                  </a:cubicBezTo>
                  <a:lnTo>
                    <a:pt x="534758" y="689879"/>
                  </a:lnTo>
                  <a:lnTo>
                    <a:pt x="340350" y="0"/>
                  </a:lnTo>
                  <a:lnTo>
                    <a:pt x="771745" y="702579"/>
                  </a:lnTo>
                  <a:lnTo>
                    <a:pt x="2874719" y="727979"/>
                  </a:lnTo>
                  <a:cubicBezTo>
                    <a:pt x="3017003" y="727979"/>
                    <a:pt x="3132347" y="843323"/>
                    <a:pt x="3132347" y="985607"/>
                  </a:cubicBezTo>
                  <a:lnTo>
                    <a:pt x="3132347" y="985602"/>
                  </a:lnTo>
                  <a:lnTo>
                    <a:pt x="3132347" y="985602"/>
                  </a:lnTo>
                  <a:lnTo>
                    <a:pt x="3132347" y="1372037"/>
                  </a:lnTo>
                  <a:lnTo>
                    <a:pt x="3132347" y="2016089"/>
                  </a:lnTo>
                  <a:cubicBezTo>
                    <a:pt x="3132347" y="2158373"/>
                    <a:pt x="3017003" y="2273717"/>
                    <a:pt x="2874719" y="2273717"/>
                  </a:cubicBezTo>
                  <a:lnTo>
                    <a:pt x="1305145" y="2273717"/>
                  </a:lnTo>
                  <a:lnTo>
                    <a:pt x="522058" y="2273717"/>
                  </a:lnTo>
                  <a:lnTo>
                    <a:pt x="522058" y="2273717"/>
                  </a:lnTo>
                  <a:lnTo>
                    <a:pt x="257628" y="2273717"/>
                  </a:lnTo>
                  <a:cubicBezTo>
                    <a:pt x="115344" y="2273717"/>
                    <a:pt x="0" y="2158373"/>
                    <a:pt x="0" y="2016089"/>
                  </a:cubicBezTo>
                  <a:lnTo>
                    <a:pt x="0" y="1372037"/>
                  </a:lnTo>
                  <a:lnTo>
                    <a:pt x="0" y="985602"/>
                  </a:lnTo>
                  <a:lnTo>
                    <a:pt x="0" y="985602"/>
                  </a:lnTo>
                  <a:lnTo>
                    <a:pt x="0" y="985607"/>
                  </a:lnTo>
                  <a:close/>
                </a:path>
              </a:pathLst>
            </a:cu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文本框 28"/>
            <p:cNvSpPr txBox="1"/>
            <p:nvPr/>
          </p:nvSpPr>
          <p:spPr bwMode="auto">
            <a:xfrm>
              <a:off x="1817552" y="4237653"/>
              <a:ext cx="4347961" cy="143194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spcBef>
                  <a:spcPts val="300"/>
                </a:spcBef>
                <a:spcAft>
                  <a:spcPts val="300"/>
                </a:spcAft>
              </a:pPr>
              <a:r>
                <a:rPr sz="1300" dirty="0">
                  <a:latin typeface="Huawei Sans" panose="020C0503030203020204" pitchFamily="34" charset="0"/>
                </a:rPr>
                <a:t>After receiving a frame, the switch learns the source MAC address of the frame, searches the </a:t>
              </a:r>
              <a:r>
                <a:rPr sz="1300" dirty="0">
                  <a:solidFill>
                    <a:srgbClr val="EE7E70"/>
                  </a:solidFill>
                  <a:latin typeface="Huawei Sans" panose="020C0503030203020204" pitchFamily="34" charset="0"/>
                </a:rPr>
                <a:t>MAC address table </a:t>
              </a:r>
              <a:r>
                <a:rPr sz="1300" dirty="0">
                  <a:latin typeface="Huawei Sans" panose="020C0503030203020204" pitchFamily="34" charset="0"/>
                </a:rPr>
                <a:t>for the destination MAC address (MAC2: 0050-5600-0002 in this example) of the frame, and </a:t>
              </a:r>
              <a:r>
                <a:rPr sz="1300" dirty="0">
                  <a:solidFill>
                    <a:srgbClr val="EE7E70"/>
                  </a:solidFill>
                  <a:latin typeface="Huawei Sans" panose="020C0503030203020204" pitchFamily="34" charset="0"/>
                </a:rPr>
                <a:t>forwards</a:t>
              </a:r>
              <a:r>
                <a:rPr sz="1300" dirty="0">
                  <a:latin typeface="Huawei Sans" panose="020C0503030203020204" pitchFamily="34" charset="0"/>
                </a:rPr>
                <a:t> the frame through the corresponding interface.</a:t>
              </a:r>
            </a:p>
          </p:txBody>
        </p:sp>
      </p:grpSp>
      <p:graphicFrame>
        <p:nvGraphicFramePr>
          <p:cNvPr id="3" name="表格 2"/>
          <p:cNvGraphicFramePr>
            <a:graphicFrameLocks noGrp="1"/>
          </p:cNvGraphicFramePr>
          <p:nvPr>
            <p:extLst/>
          </p:nvPr>
        </p:nvGraphicFramePr>
        <p:xfrm>
          <a:off x="889503" y="4296233"/>
          <a:ext cx="4236287" cy="1407160"/>
        </p:xfrm>
        <a:graphic>
          <a:graphicData uri="http://schemas.openxmlformats.org/drawingml/2006/table">
            <a:tbl>
              <a:tblPr firstRow="1" bandRow="1">
                <a:tableStyleId>{5C22544A-7EE6-4342-B048-85BDC9FD1C3A}</a:tableStyleId>
              </a:tblPr>
              <a:tblGrid>
                <a:gridCol w="1943848">
                  <a:extLst>
                    <a:ext uri="{9D8B030D-6E8A-4147-A177-3AD203B41FA5}">
                      <a16:colId xmlns="" xmlns:a16="http://schemas.microsoft.com/office/drawing/2014/main" val="20000"/>
                    </a:ext>
                  </a:extLst>
                </a:gridCol>
                <a:gridCol w="2292439">
                  <a:extLst>
                    <a:ext uri="{9D8B030D-6E8A-4147-A177-3AD203B41FA5}">
                      <a16:colId xmlns="" xmlns:a16="http://schemas.microsoft.com/office/drawing/2014/main" val="20001"/>
                    </a:ext>
                  </a:extLst>
                </a:gridCol>
              </a:tblGrid>
              <a:tr h="370840">
                <a:tc>
                  <a:txBody>
                    <a:bodyPr/>
                    <a:lstStyle/>
                    <a:p>
                      <a:pPr fontAlgn="ctr"/>
                      <a:r>
                        <a:rPr sz="1400" b="0" dirty="0">
                          <a:solidFill>
                            <a:schemeClr val="tx1"/>
                          </a:solidFill>
                          <a:latin typeface="Huawei Sans" panose="020C0503030203020204" pitchFamily="34" charset="0"/>
                        </a:rPr>
                        <a:t>Source </a:t>
                      </a:r>
                      <a:r>
                        <a:rPr sz="1400" b="0" dirty="0" smtClean="0">
                          <a:solidFill>
                            <a:schemeClr val="tx1"/>
                          </a:solidFill>
                          <a:latin typeface="Huawei Sans" panose="020C0503030203020204" pitchFamily="34" charset="0"/>
                        </a:rPr>
                        <a:t>MAC</a:t>
                      </a:r>
                      <a:r>
                        <a:rPr lang="en-US" sz="1400" b="0" dirty="0" smtClean="0">
                          <a:solidFill>
                            <a:schemeClr val="tx1"/>
                          </a:solidFill>
                          <a:latin typeface="Huawei Sans" panose="020C0503030203020204" pitchFamily="34" charset="0"/>
                        </a:rPr>
                        <a:t> </a:t>
                      </a:r>
                      <a:r>
                        <a:rPr lang="en-US" altLang="zh-CN" sz="1400" b="0" dirty="0" smtClean="0">
                          <a:solidFill>
                            <a:schemeClr val="tx1"/>
                          </a:solidFill>
                          <a:latin typeface="Huawei Sans" panose="020C0503030203020204" pitchFamily="34" charset="0"/>
                        </a:rPr>
                        <a:t>address</a:t>
                      </a:r>
                      <a:r>
                        <a:rPr sz="1400" b="0" dirty="0" smtClean="0">
                          <a:solidFill>
                            <a:schemeClr val="tx1"/>
                          </a:solidFill>
                          <a:latin typeface="Huawei Sans" panose="020C0503030203020204" pitchFamily="34" charset="0"/>
                        </a:rPr>
                        <a:t>: </a:t>
                      </a:r>
                      <a:r>
                        <a:rPr sz="1400" b="0" dirty="0">
                          <a:solidFill>
                            <a:schemeClr val="tx1"/>
                          </a:solidFill>
                          <a:latin typeface="Huawei Sans" panose="020C0503030203020204" pitchFamily="34" charset="0"/>
                        </a:rPr>
                        <a:t>MAC1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fontAlgn="ctr"/>
                      <a:r>
                        <a:rPr sz="1400" b="0" dirty="0">
                          <a:solidFill>
                            <a:schemeClr val="tx1"/>
                          </a:solidFill>
                          <a:latin typeface="Huawei Sans" panose="020C0503030203020204" pitchFamily="34" charset="0"/>
                        </a:rPr>
                        <a:t>Destination MAC address: MAC2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r h="370840">
                <a:tc>
                  <a:txBody>
                    <a:bodyPr/>
                    <a:lstStyle/>
                    <a:p>
                      <a:pPr fontAlgn="ctr"/>
                      <a:r>
                        <a:rPr sz="1400" dirty="0">
                          <a:solidFill>
                            <a:schemeClr val="tx1"/>
                          </a:solidFill>
                          <a:latin typeface="Huawei Sans" panose="020C0503030203020204" pitchFamily="34" charset="0"/>
                        </a:rPr>
                        <a:t>Source IP address: IP1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fontAlgn="ctr"/>
                      <a:r>
                        <a:rPr sz="1400" dirty="0">
                          <a:solidFill>
                            <a:schemeClr val="tx1"/>
                          </a:solidFill>
                          <a:latin typeface="Huawei Sans" panose="020C0503030203020204" pitchFamily="34" charset="0"/>
                        </a:rPr>
                        <a:t>Destination IP address: IP2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1"/>
                  </a:ext>
                </a:extLst>
              </a:tr>
              <a:tr h="370840">
                <a:tc gridSpan="2">
                  <a:txBody>
                    <a:bodyPr/>
                    <a:lstStyle/>
                    <a:p>
                      <a:pPr algn="ctr" fontAlgn="ctr"/>
                      <a:r>
                        <a:rPr sz="1400" dirty="0">
                          <a:solidFill>
                            <a:schemeClr val="tx1"/>
                          </a:solidFill>
                          <a:latin typeface="Huawei Sans" panose="020C0503030203020204" pitchFamily="34" charset="0"/>
                        </a:rPr>
                        <a:t>Payload</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sz="1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sp>
        <p:nvSpPr>
          <p:cNvPr id="32" name="矩形 31"/>
          <p:cNvSpPr/>
          <p:nvPr/>
        </p:nvSpPr>
        <p:spPr>
          <a:xfrm>
            <a:off x="776977" y="3930966"/>
            <a:ext cx="2148439" cy="234050"/>
          </a:xfrm>
          <a:prstGeom prst="rect">
            <a:avLst/>
          </a:prstGeom>
        </p:spPr>
        <p:txBody>
          <a:bodyPr wrap="square">
            <a:noAutofit/>
          </a:bodyPr>
          <a:lstStyle/>
          <a:p>
            <a:pPr algn="ctr" fontAlgn="ctr"/>
            <a:r>
              <a:rPr sz="1400" b="1" dirty="0">
                <a:latin typeface="Huawei Sans" panose="020C0503030203020204" pitchFamily="34" charset="0"/>
              </a:rPr>
              <a:t>Frame sent by host 1</a:t>
            </a:r>
          </a:p>
        </p:txBody>
      </p:sp>
      <p:sp>
        <p:nvSpPr>
          <p:cNvPr id="26" name="矩形 25"/>
          <p:cNvSpPr/>
          <p:nvPr/>
        </p:nvSpPr>
        <p:spPr>
          <a:xfrm>
            <a:off x="4918604" y="2983280"/>
            <a:ext cx="1980220" cy="307777"/>
          </a:xfrm>
          <a:prstGeom prst="rect">
            <a:avLst/>
          </a:prstGeom>
        </p:spPr>
        <p:txBody>
          <a:bodyPr wrap="square">
            <a:noAutofit/>
          </a:bodyPr>
          <a:lstStyle/>
          <a:p>
            <a:pPr algn="ctr" fontAlgn="ctr"/>
            <a:r>
              <a:rPr sz="1400">
                <a:latin typeface="Huawei Sans" panose="020C0503030203020204" pitchFamily="34" charset="0"/>
              </a:rPr>
              <a:t>Switch</a:t>
            </a:r>
          </a:p>
        </p:txBody>
      </p:sp>
      <p:sp>
        <p:nvSpPr>
          <p:cNvPr id="33" name="Right Arrow 157"/>
          <p:cNvSpPr/>
          <p:nvPr/>
        </p:nvSpPr>
        <p:spPr>
          <a:xfrm rot="5400000">
            <a:off x="2973872" y="3610716"/>
            <a:ext cx="371647"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Right Arrow 157"/>
          <p:cNvSpPr/>
          <p:nvPr/>
        </p:nvSpPr>
        <p:spPr>
          <a:xfrm>
            <a:off x="5223038" y="4666701"/>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77975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wrap="square">
            <a:noAutofit/>
          </a:bodyPr>
          <a:lstStyle/>
          <a:p>
            <a:r>
              <a:rPr sz="2000" dirty="0">
                <a:latin typeface="Huawei Sans" panose="020C0503030203020204" pitchFamily="34" charset="0"/>
              </a:rPr>
              <a:t>Each switch has a MAC address table that stores the mapping between MAC addresses and switch interfaces.</a:t>
            </a:r>
            <a:endParaRPr lang="zh-CN" altLang="en-US" sz="2000"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a:latin typeface="Huawei Sans" panose="020C0503030203020204" pitchFamily="34" charset="0"/>
              </a:rPr>
              <a:t>MAC Address Table</a:t>
            </a:r>
            <a:endParaRPr lang="zh-CN" altLang="en-US" dirty="0">
              <a:latin typeface="Huawei Sans" panose="020C0503030203020204" pitchFamily="34" charset="0"/>
            </a:endParaRPr>
          </a:p>
        </p:txBody>
      </p:sp>
      <p:graphicFrame>
        <p:nvGraphicFramePr>
          <p:cNvPr id="4" name="表格 3"/>
          <p:cNvGraphicFramePr>
            <a:graphicFrameLocks noGrp="1"/>
          </p:cNvGraphicFramePr>
          <p:nvPr>
            <p:extLst/>
          </p:nvPr>
        </p:nvGraphicFramePr>
        <p:xfrm>
          <a:off x="4672693" y="4373006"/>
          <a:ext cx="2919640" cy="1439966"/>
        </p:xfrm>
        <a:graphic>
          <a:graphicData uri="http://schemas.openxmlformats.org/drawingml/2006/table">
            <a:tbl>
              <a:tblPr firstRow="1" bandRow="1">
                <a:tableStyleId>{5C22544A-7EE6-4342-B048-85BDC9FD1C3A}</a:tableStyleId>
              </a:tblPr>
              <a:tblGrid>
                <a:gridCol w="1459820">
                  <a:extLst>
                    <a:ext uri="{9D8B030D-6E8A-4147-A177-3AD203B41FA5}">
                      <a16:colId xmlns="" xmlns:a16="http://schemas.microsoft.com/office/drawing/2014/main" val="20000"/>
                    </a:ext>
                  </a:extLst>
                </a:gridCol>
                <a:gridCol w="1459820">
                  <a:extLst>
                    <a:ext uri="{9D8B030D-6E8A-4147-A177-3AD203B41FA5}">
                      <a16:colId xmlns="" xmlns:a16="http://schemas.microsoft.com/office/drawing/2014/main" val="20001"/>
                    </a:ext>
                  </a:extLst>
                </a:gridCol>
              </a:tblGrid>
              <a:tr h="384418">
                <a:tc>
                  <a:txBody>
                    <a:bodyPr/>
                    <a:lstStyle/>
                    <a:p>
                      <a:pPr algn="ctr" fontAlgn="ctr"/>
                      <a:r>
                        <a:rPr sz="1400" b="1">
                          <a:solidFill>
                            <a:schemeClr val="tx1"/>
                          </a:solidFill>
                          <a:latin typeface="Huawei Sans" panose="020C0503030203020204" pitchFamily="34" charset="0"/>
                        </a:rPr>
                        <a:t>MAC Address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algn="ctr" fontAlgn="ctr"/>
                      <a:r>
                        <a:rPr sz="1400" b="1">
                          <a:solidFill>
                            <a:schemeClr val="tx1"/>
                          </a:solidFill>
                          <a:latin typeface="Huawei Sans" panose="020C0503030203020204" pitchFamily="34" charset="0"/>
                        </a:rPr>
                        <a:t>Interface</a:t>
                      </a:r>
                      <a:endParaRPr lang="zh-CN" altLang="en-US" sz="14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r h="384418">
                <a:tc>
                  <a:txBody>
                    <a:bodyPr/>
                    <a:lstStyle/>
                    <a:p>
                      <a:pPr algn="ctr" fontAlgn="ctr"/>
                      <a:r>
                        <a:rPr sz="1400">
                          <a:solidFill>
                            <a:schemeClr val="tx1"/>
                          </a:solidFill>
                          <a:latin typeface="Huawei Sans" panose="020C0503030203020204" pitchFamily="34" charset="0"/>
                        </a:rPr>
                        <a:t>MAC1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fontAlgn="ctr"/>
                      <a:r>
                        <a:rPr sz="1400">
                          <a:solidFill>
                            <a:schemeClr val="tx1"/>
                          </a:solidFill>
                          <a:latin typeface="Huawei Sans" panose="020C0503030203020204" pitchFamily="34" charset="0"/>
                        </a:rPr>
                        <a:t>GE 0/0/1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35565">
                <a:tc>
                  <a:txBody>
                    <a:bodyPr/>
                    <a:lstStyle/>
                    <a:p>
                      <a:pPr algn="ctr" fontAlgn="ctr"/>
                      <a:r>
                        <a:rPr sz="1400">
                          <a:solidFill>
                            <a:schemeClr val="tx1"/>
                          </a:solidFill>
                          <a:latin typeface="Huawei Sans" panose="020C0503030203020204" pitchFamily="34" charset="0"/>
                        </a:rPr>
                        <a:t>MAC2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fontAlgn="ctr"/>
                      <a:r>
                        <a:rPr sz="1400">
                          <a:solidFill>
                            <a:schemeClr val="tx1"/>
                          </a:solidFill>
                          <a:latin typeface="Huawei Sans" panose="020C0503030203020204" pitchFamily="34" charset="0"/>
                        </a:rPr>
                        <a:t>GE 0/0/2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35565">
                <a:tc>
                  <a:txBody>
                    <a:bodyPr/>
                    <a:lstStyle/>
                    <a:p>
                      <a:pPr algn="ctr" fontAlgn="ctr"/>
                      <a:r>
                        <a:rPr sz="1400">
                          <a:solidFill>
                            <a:schemeClr val="tx1"/>
                          </a:solidFill>
                          <a:latin typeface="Huawei Sans" panose="020C0503030203020204" pitchFamily="34" charset="0"/>
                        </a:rPr>
                        <a:t>...</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fontAlgn="ctr"/>
                      <a:r>
                        <a:rPr sz="1400">
                          <a:solidFill>
                            <a:schemeClr val="tx1"/>
                          </a:solidFill>
                          <a:latin typeface="Huawei Sans" panose="020C0503030203020204" pitchFamily="34" charset="0"/>
                        </a:rPr>
                        <a:t>...</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bl>
          </a:graphicData>
        </a:graphic>
      </p:graphicFrame>
      <p:grpSp>
        <p:nvGrpSpPr>
          <p:cNvPr id="6" name="组合 5"/>
          <p:cNvGrpSpPr/>
          <p:nvPr/>
        </p:nvGrpSpPr>
        <p:grpSpPr>
          <a:xfrm>
            <a:off x="2852546" y="1916832"/>
            <a:ext cx="6531485" cy="2133124"/>
            <a:chOff x="2647895" y="1683594"/>
            <a:chExt cx="6531485" cy="2133124"/>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8" name="图片 7"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9" name="图片 8"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10" name="直接连接符 9"/>
            <p:cNvCxnSpPr>
              <a:stCxn id="8" idx="3"/>
              <a:endCxn id="7"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a:stCxn id="7" idx="3"/>
              <a:endCxn id="9"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直接连接符 11"/>
            <p:cNvCxnSpPr>
              <a:stCxn id="7"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矩形 12"/>
            <p:cNvSpPr/>
            <p:nvPr/>
          </p:nvSpPr>
          <p:spPr>
            <a:xfrm>
              <a:off x="4599491" y="2611941"/>
              <a:ext cx="1044116" cy="307777"/>
            </a:xfrm>
            <a:prstGeom prst="rect">
              <a:avLst/>
            </a:prstGeom>
          </p:spPr>
          <p:txBody>
            <a:bodyPr wrap="square">
              <a:noAutofit/>
            </a:bodyPr>
            <a:lstStyle/>
            <a:p>
              <a:pPr algn="ctr" fontAlgn="ctr"/>
              <a:r>
                <a:rPr sz="1400">
                  <a:latin typeface="Huawei Sans" panose="020C0503030203020204" pitchFamily="34" charset="0"/>
                </a:rPr>
                <a:t>GE 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p:cNvSpPr/>
            <p:nvPr/>
          </p:nvSpPr>
          <p:spPr>
            <a:xfrm>
              <a:off x="6183667" y="2611941"/>
              <a:ext cx="1044116" cy="307777"/>
            </a:xfrm>
            <a:prstGeom prst="rect">
              <a:avLst/>
            </a:prstGeom>
          </p:spPr>
          <p:txBody>
            <a:bodyPr wrap="square">
              <a:noAutofit/>
            </a:bodyPr>
            <a:lstStyle/>
            <a:p>
              <a:pPr algn="ctr" fontAlgn="ctr"/>
              <a:r>
                <a:rPr sz="1400">
                  <a:latin typeface="Huawei Sans" panose="020C0503030203020204" pitchFamily="34" charset="0"/>
                </a:rPr>
                <a:t>GE 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p:cNvSpPr/>
            <p:nvPr/>
          </p:nvSpPr>
          <p:spPr>
            <a:xfrm rot="18340776">
              <a:off x="5460639" y="2051763"/>
              <a:ext cx="1044116" cy="307777"/>
            </a:xfrm>
            <a:prstGeom prst="rect">
              <a:avLst/>
            </a:prstGeom>
          </p:spPr>
          <p:txBody>
            <a:bodyPr wrap="square">
              <a:noAutofit/>
            </a:bodyPr>
            <a:lstStyle/>
            <a:p>
              <a:pPr algn="ctr" fontAlgn="ctr"/>
              <a:r>
                <a:rPr sz="1400">
                  <a:latin typeface="Huawei Sans" panose="020C0503030203020204" pitchFamily="34" charset="0"/>
                </a:rPr>
                <a:t>GE 0/0/3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2647895" y="2240868"/>
              <a:ext cx="914861" cy="584775"/>
            </a:xfrm>
            <a:prstGeom prst="rect">
              <a:avLst/>
            </a:prstGeom>
          </p:spPr>
          <p:txBody>
            <a:bodyPr wrap="square">
              <a:noAutofit/>
            </a:bodyPr>
            <a:lstStyle/>
            <a:p>
              <a:pPr algn="ctr" fontAlgn="ctr"/>
              <a:r>
                <a:rPr sz="1600" dirty="0">
                  <a:latin typeface="Huawei Sans" panose="020C0503030203020204" pitchFamily="34" charset="0"/>
                </a:rPr>
                <a:t>Host 1</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8264519" y="2240868"/>
              <a:ext cx="914861" cy="584775"/>
            </a:xfrm>
            <a:prstGeom prst="rect">
              <a:avLst/>
            </a:prstGeom>
          </p:spPr>
          <p:txBody>
            <a:bodyPr wrap="square">
              <a:noAutofit/>
            </a:bodyPr>
            <a:lstStyle/>
            <a:p>
              <a:pPr algn="ctr" fontAlgn="ctr"/>
              <a:r>
                <a:rPr sz="1600">
                  <a:latin typeface="Huawei Sans" panose="020C0503030203020204" pitchFamily="34" charset="0"/>
                </a:rPr>
                <a:t>Host 2</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a:off x="2686993" y="3293498"/>
              <a:ext cx="875469" cy="523220"/>
            </a:xfrm>
            <a:prstGeom prst="rect">
              <a:avLst/>
            </a:prstGeom>
          </p:spPr>
          <p:txBody>
            <a:bodyPr wrap="square">
              <a:noAutofit/>
            </a:bodyPr>
            <a:lstStyle/>
            <a:p>
              <a:pPr algn="ctr" fontAlgn="ctr"/>
              <a:r>
                <a:rPr sz="1400">
                  <a:latin typeface="Huawei Sans" panose="020C0503030203020204" pitchFamily="34" charset="0"/>
                </a:rPr>
                <a:t>IP1</a:t>
              </a:r>
            </a:p>
            <a:p>
              <a:pPr algn="ctr" fontAlgn="ctr"/>
              <a:r>
                <a:rPr sz="1400">
                  <a:latin typeface="Huawei Sans" panose="020C0503030203020204" pitchFamily="34" charset="0"/>
                </a:rPr>
                <a:t>MAC1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矩形 18"/>
            <p:cNvSpPr/>
            <p:nvPr/>
          </p:nvSpPr>
          <p:spPr>
            <a:xfrm>
              <a:off x="8292244" y="3284984"/>
              <a:ext cx="839465" cy="523220"/>
            </a:xfrm>
            <a:prstGeom prst="rect">
              <a:avLst/>
            </a:prstGeom>
          </p:spPr>
          <p:txBody>
            <a:bodyPr wrap="square">
              <a:noAutofit/>
            </a:bodyPr>
            <a:lstStyle/>
            <a:p>
              <a:pPr algn="ctr" fontAlgn="ctr"/>
              <a:r>
                <a:rPr sz="1400">
                  <a:latin typeface="Huawei Sans" panose="020C0503030203020204" pitchFamily="34" charset="0"/>
                </a:rPr>
                <a:t>IP2</a:t>
              </a:r>
            </a:p>
            <a:p>
              <a:pPr algn="ctr" fontAlgn="ctr"/>
              <a:r>
                <a:rPr sz="1400">
                  <a:latin typeface="Huawei Sans" panose="020C0503030203020204" pitchFamily="34" charset="0"/>
                </a:rPr>
                <a:t>MAC2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0" name="矩形 19"/>
          <p:cNvSpPr/>
          <p:nvPr/>
        </p:nvSpPr>
        <p:spPr>
          <a:xfrm>
            <a:off x="5074589" y="3454253"/>
            <a:ext cx="1980220" cy="307777"/>
          </a:xfrm>
          <a:prstGeom prst="rect">
            <a:avLst/>
          </a:prstGeom>
        </p:spPr>
        <p:txBody>
          <a:bodyPr wrap="square">
            <a:noAutofit/>
          </a:bodyPr>
          <a:lstStyle/>
          <a:p>
            <a:pPr algn="ctr" fontAlgn="ctr"/>
            <a:r>
              <a:rPr sz="1400">
                <a:latin typeface="Huawei Sans" panose="020C0503030203020204" pitchFamily="34" charset="0"/>
              </a:rPr>
              <a:t>Switch</a:t>
            </a:r>
          </a:p>
        </p:txBody>
      </p:sp>
      <p:sp>
        <p:nvSpPr>
          <p:cNvPr id="21" name="Right Arrow 157"/>
          <p:cNvSpPr/>
          <p:nvPr/>
        </p:nvSpPr>
        <p:spPr>
          <a:xfrm rot="5400000">
            <a:off x="5856294" y="3839575"/>
            <a:ext cx="511327"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830355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2000" dirty="0" smtClean="0"/>
              <a:t>A switch processes the frames entering an interface over a transmission medium in three ways:</a:t>
            </a:r>
            <a:endParaRPr lang="en-US" altLang="zh-CN" sz="2000" dirty="0"/>
          </a:p>
        </p:txBody>
      </p:sp>
      <p:sp>
        <p:nvSpPr>
          <p:cNvPr id="2" name="标题 1"/>
          <p:cNvSpPr>
            <a:spLocks noGrp="1"/>
          </p:cNvSpPr>
          <p:nvPr>
            <p:ph type="title"/>
          </p:nvPr>
        </p:nvSpPr>
        <p:spPr>
          <a:xfrm>
            <a:off x="1594800" y="452604"/>
            <a:ext cx="10163252" cy="640800"/>
          </a:xfrm>
        </p:spPr>
        <p:txBody>
          <a:bodyPr/>
          <a:lstStyle/>
          <a:p>
            <a:r>
              <a:rPr lang="en-US" dirty="0" smtClean="0"/>
              <a:t>Three Frame Processing Behaviors of a Switch</a:t>
            </a:r>
            <a:endParaRPr lang="en-US" altLang="zh-CN" dirty="0"/>
          </a:p>
        </p:txBody>
      </p:sp>
      <p:sp>
        <p:nvSpPr>
          <p:cNvPr id="6" name="矩形 5"/>
          <p:cNvSpPr/>
          <p:nvPr/>
        </p:nvSpPr>
        <p:spPr>
          <a:xfrm>
            <a:off x="2801634" y="1988840"/>
            <a:ext cx="5112568" cy="775829"/>
          </a:xfrm>
          <a:prstGeom prst="rect">
            <a:avLst/>
          </a:prstGeom>
          <a:solidFill>
            <a:srgbClr val="F3FBFE"/>
          </a:solidFill>
          <a:ln w="19050" cap="flat" cmpd="sng" algn="ctr">
            <a:solidFill>
              <a:srgbClr val="99DFF9"/>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3179676" y="2476639"/>
            <a:ext cx="792088" cy="288032"/>
          </a:xfrm>
          <a:prstGeom prst="rect">
            <a:avLst/>
          </a:prstGeom>
        </p:spPr>
        <p:txBody>
          <a:bodyPr wrap="square">
            <a:noAutofit/>
          </a:bodyPr>
          <a:lstStyle/>
          <a:p>
            <a:pPr algn="ctr" fontAlgn="ctr"/>
            <a:r>
              <a:rPr sz="1200">
                <a:latin typeface="Huawei Sans" panose="020C0503030203020204" pitchFamily="34" charset="0"/>
              </a:rPr>
              <a:t>Port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4235793" y="2476639"/>
            <a:ext cx="792088" cy="288032"/>
          </a:xfrm>
          <a:prstGeom prst="rect">
            <a:avLst/>
          </a:prstGeom>
        </p:spPr>
        <p:txBody>
          <a:bodyPr wrap="square">
            <a:noAutofit/>
          </a:bodyPr>
          <a:lstStyle/>
          <a:p>
            <a:pPr algn="ctr" fontAlgn="ctr"/>
            <a:r>
              <a:rPr sz="1200">
                <a:latin typeface="Huawei Sans" panose="020C0503030203020204" pitchFamily="34" charset="0"/>
              </a:rPr>
              <a:t>Port 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5291910" y="2476639"/>
            <a:ext cx="792088" cy="288032"/>
          </a:xfrm>
          <a:prstGeom prst="rect">
            <a:avLst/>
          </a:prstGeom>
        </p:spPr>
        <p:txBody>
          <a:bodyPr wrap="square">
            <a:noAutofit/>
          </a:bodyPr>
          <a:lstStyle/>
          <a:p>
            <a:pPr algn="ctr" fontAlgn="ctr"/>
            <a:r>
              <a:rPr sz="1200">
                <a:latin typeface="Huawei Sans" panose="020C0503030203020204" pitchFamily="34" charset="0"/>
              </a:rPr>
              <a:t>Port 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p:cNvSpPr/>
          <p:nvPr/>
        </p:nvSpPr>
        <p:spPr>
          <a:xfrm>
            <a:off x="6348028" y="2476639"/>
            <a:ext cx="792088" cy="288032"/>
          </a:xfrm>
          <a:prstGeom prst="rect">
            <a:avLst/>
          </a:prstGeom>
        </p:spPr>
        <p:txBody>
          <a:bodyPr wrap="square">
            <a:noAutofit/>
          </a:bodyPr>
          <a:lstStyle/>
          <a:p>
            <a:pPr algn="ctr" fontAlgn="ctr"/>
            <a:r>
              <a:rPr sz="1200">
                <a:latin typeface="Huawei Sans" panose="020C0503030203020204" pitchFamily="34" charset="0"/>
              </a:rPr>
              <a:t>Port 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任意多边形 12"/>
          <p:cNvSpPr/>
          <p:nvPr/>
        </p:nvSpPr>
        <p:spPr>
          <a:xfrm>
            <a:off x="3547950" y="2260614"/>
            <a:ext cx="1043189" cy="253220"/>
          </a:xfrm>
          <a:custGeom>
            <a:avLst/>
            <a:gdLst>
              <a:gd name="connsiteX0" fmla="*/ 1043189 w 1043189"/>
              <a:gd name="connsiteY0" fmla="*/ 270554 h 296312"/>
              <a:gd name="connsiteX1" fmla="*/ 553792 w 1043189"/>
              <a:gd name="connsiteY1" fmla="*/ 98 h 296312"/>
              <a:gd name="connsiteX2" fmla="*/ 0 w 1043189"/>
              <a:gd name="connsiteY2" fmla="*/ 296312 h 296312"/>
            </a:gdLst>
            <a:ahLst/>
            <a:cxnLst>
              <a:cxn ang="0">
                <a:pos x="connsiteX0" y="connsiteY0"/>
              </a:cxn>
              <a:cxn ang="0">
                <a:pos x="connsiteX1" y="connsiteY1"/>
              </a:cxn>
              <a:cxn ang="0">
                <a:pos x="connsiteX2" y="connsiteY2"/>
              </a:cxn>
            </a:cxnLst>
            <a:rect l="l" t="t" r="r" b="b"/>
            <a:pathLst>
              <a:path w="1043189" h="296312">
                <a:moveTo>
                  <a:pt x="1043189" y="270554"/>
                </a:moveTo>
                <a:cubicBezTo>
                  <a:pt x="885423" y="133179"/>
                  <a:pt x="727657" y="-4195"/>
                  <a:pt x="553792" y="98"/>
                </a:cubicBezTo>
                <a:cubicBezTo>
                  <a:pt x="379927" y="4391"/>
                  <a:pt x="189963" y="150351"/>
                  <a:pt x="0" y="296312"/>
                </a:cubicBezTo>
              </a:path>
            </a:pathLst>
          </a:custGeom>
          <a:noFill/>
          <a:ln w="12700" cap="flat" cmpd="sng" algn="ctr">
            <a:solidFill>
              <a:schemeClr val="tx1"/>
            </a:solidFill>
            <a:prstDash val="soli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任意多边形 13"/>
          <p:cNvSpPr/>
          <p:nvPr/>
        </p:nvSpPr>
        <p:spPr>
          <a:xfrm flipH="1">
            <a:off x="4601834" y="2260614"/>
            <a:ext cx="1043189" cy="253220"/>
          </a:xfrm>
          <a:custGeom>
            <a:avLst/>
            <a:gdLst>
              <a:gd name="connsiteX0" fmla="*/ 1043189 w 1043189"/>
              <a:gd name="connsiteY0" fmla="*/ 270554 h 296312"/>
              <a:gd name="connsiteX1" fmla="*/ 553792 w 1043189"/>
              <a:gd name="connsiteY1" fmla="*/ 98 h 296312"/>
              <a:gd name="connsiteX2" fmla="*/ 0 w 1043189"/>
              <a:gd name="connsiteY2" fmla="*/ 296312 h 296312"/>
            </a:gdLst>
            <a:ahLst/>
            <a:cxnLst>
              <a:cxn ang="0">
                <a:pos x="connsiteX0" y="connsiteY0"/>
              </a:cxn>
              <a:cxn ang="0">
                <a:pos x="connsiteX1" y="connsiteY1"/>
              </a:cxn>
              <a:cxn ang="0">
                <a:pos x="connsiteX2" y="connsiteY2"/>
              </a:cxn>
            </a:cxnLst>
            <a:rect l="l" t="t" r="r" b="b"/>
            <a:pathLst>
              <a:path w="1043189" h="296312">
                <a:moveTo>
                  <a:pt x="1043189" y="270554"/>
                </a:moveTo>
                <a:cubicBezTo>
                  <a:pt x="885423" y="133179"/>
                  <a:pt x="727657" y="-4195"/>
                  <a:pt x="553792" y="98"/>
                </a:cubicBezTo>
                <a:cubicBezTo>
                  <a:pt x="379927" y="4391"/>
                  <a:pt x="189963" y="150351"/>
                  <a:pt x="0" y="296312"/>
                </a:cubicBezTo>
              </a:path>
            </a:pathLst>
          </a:custGeom>
          <a:noFill/>
          <a:ln w="12700" cap="flat" cmpd="sng" algn="ctr">
            <a:solidFill>
              <a:schemeClr val="tx1"/>
            </a:solidFill>
            <a:prstDash val="soli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任意多边形 16"/>
          <p:cNvSpPr/>
          <p:nvPr/>
        </p:nvSpPr>
        <p:spPr>
          <a:xfrm>
            <a:off x="4600172" y="2060849"/>
            <a:ext cx="2089150" cy="424545"/>
          </a:xfrm>
          <a:custGeom>
            <a:avLst/>
            <a:gdLst>
              <a:gd name="connsiteX0" fmla="*/ 0 w 2089150"/>
              <a:gd name="connsiteY0" fmla="*/ 463609 h 463609"/>
              <a:gd name="connsiteX1" fmla="*/ 1035050 w 2089150"/>
              <a:gd name="connsiteY1" fmla="*/ 59 h 463609"/>
              <a:gd name="connsiteX2" fmla="*/ 2089150 w 2089150"/>
              <a:gd name="connsiteY2" fmla="*/ 438209 h 463609"/>
            </a:gdLst>
            <a:ahLst/>
            <a:cxnLst>
              <a:cxn ang="0">
                <a:pos x="connsiteX0" y="connsiteY0"/>
              </a:cxn>
              <a:cxn ang="0">
                <a:pos x="connsiteX1" y="connsiteY1"/>
              </a:cxn>
              <a:cxn ang="0">
                <a:pos x="connsiteX2" y="connsiteY2"/>
              </a:cxn>
            </a:cxnLst>
            <a:rect l="l" t="t" r="r" b="b"/>
            <a:pathLst>
              <a:path w="2089150" h="463609">
                <a:moveTo>
                  <a:pt x="0" y="463609"/>
                </a:moveTo>
                <a:cubicBezTo>
                  <a:pt x="343429" y="233950"/>
                  <a:pt x="686858" y="4292"/>
                  <a:pt x="1035050" y="59"/>
                </a:cubicBezTo>
                <a:cubicBezTo>
                  <a:pt x="1383242" y="-4174"/>
                  <a:pt x="1736196" y="217017"/>
                  <a:pt x="2089150" y="438209"/>
                </a:cubicBezTo>
              </a:path>
            </a:pathLst>
          </a:custGeom>
          <a:noFill/>
          <a:ln w="12700" cap="flat" cmpd="sng" algn="ctr">
            <a:solidFill>
              <a:schemeClr val="tx1"/>
            </a:solidFill>
            <a:prstDash val="soli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a:off x="7122114" y="2005100"/>
            <a:ext cx="792088" cy="307777"/>
          </a:xfrm>
          <a:prstGeom prst="rect">
            <a:avLst/>
          </a:prstGeom>
        </p:spPr>
        <p:txBody>
          <a:bodyPr wrap="square">
            <a:noAutofit/>
          </a:bodyPr>
          <a:lstStyle/>
          <a:p>
            <a:pPr algn="ctr" fontAlgn="ctr"/>
            <a:r>
              <a:rPr sz="1400" b="1">
                <a:latin typeface="Huawei Sans" panose="020C0503030203020204" pitchFamily="34" charset="0"/>
              </a:rPr>
              <a:t>Switch</a:t>
            </a:r>
          </a:p>
        </p:txBody>
      </p:sp>
      <p:sp>
        <p:nvSpPr>
          <p:cNvPr id="19" name="矩形 18"/>
          <p:cNvSpPr/>
          <p:nvPr/>
        </p:nvSpPr>
        <p:spPr>
          <a:xfrm>
            <a:off x="4925870" y="2332622"/>
            <a:ext cx="324036" cy="216024"/>
          </a:xfrm>
          <a:prstGeom prst="rect">
            <a:avLst/>
          </a:prstGeom>
          <a:solidFill>
            <a:srgbClr val="99DFF9"/>
          </a:solidFill>
          <a:ln w="9525" cap="flat" cmpd="sng" algn="ctr">
            <a:noFill/>
            <a:prstDash val="solid"/>
          </a:ln>
          <a:effectLst/>
        </p:spPr>
        <p:txBody>
          <a:bodyPr wrap="square" rtlCol="0" anchor="ctr">
            <a:noAutofit/>
          </a:bodyPr>
          <a:lstStyle/>
          <a:p>
            <a:pPr algn="ctr" defTabSz="914400" fontAlgn="ctr">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矩形 19"/>
          <p:cNvSpPr/>
          <p:nvPr/>
        </p:nvSpPr>
        <p:spPr>
          <a:xfrm>
            <a:off x="3917758" y="2332622"/>
            <a:ext cx="324036" cy="216024"/>
          </a:xfrm>
          <a:prstGeom prst="rect">
            <a:avLst/>
          </a:prstGeom>
          <a:solidFill>
            <a:srgbClr val="99DFF9"/>
          </a:solidFill>
          <a:ln w="9525" cap="flat" cmpd="sng" algn="ctr">
            <a:noFill/>
            <a:prstDash val="solid"/>
          </a:ln>
          <a:effectLst/>
        </p:spPr>
        <p:txBody>
          <a:bodyPr wrap="square" rtlCol="0" anchor="ctr">
            <a:noAutofit/>
          </a:bodyPr>
          <a:lstStyle/>
          <a:p>
            <a:pPr algn="ctr" defTabSz="914400" fontAlgn="ctr">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5501934" y="2132857"/>
            <a:ext cx="324036" cy="216024"/>
          </a:xfrm>
          <a:prstGeom prst="rect">
            <a:avLst/>
          </a:prstGeom>
          <a:solidFill>
            <a:srgbClr val="99DFF9"/>
          </a:solidFill>
          <a:ln w="9525" cap="flat" cmpd="sng" algn="ctr">
            <a:noFill/>
            <a:prstDash val="solid"/>
          </a:ln>
          <a:effectLst/>
        </p:spPr>
        <p:txBody>
          <a:bodyPr wrap="square" rtlCol="0" anchor="ctr">
            <a:noAutofit/>
          </a:bodyPr>
          <a:lstStyle/>
          <a:p>
            <a:pPr algn="ctr" defTabSz="914400" fontAlgn="ctr">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2" name="直接箭头连接符 21"/>
          <p:cNvCxnSpPr/>
          <p:nvPr/>
        </p:nvCxnSpPr>
        <p:spPr bwMode="auto">
          <a:xfrm rot="5400000">
            <a:off x="3431716" y="2872670"/>
            <a:ext cx="216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rot="5400000">
            <a:off x="4511836" y="2872670"/>
            <a:ext cx="216000" cy="0"/>
          </a:xfrm>
          <a:prstGeom prst="straightConnector1">
            <a:avLst/>
          </a:prstGeom>
          <a:solidFill>
            <a:schemeClr val="accent1"/>
          </a:solidFill>
          <a:ln w="19050" cap="flat" cmpd="sng" algn="ctr">
            <a:solidFill>
              <a:srgbClr val="3FCDFF"/>
            </a:solidFill>
            <a:prstDash val="solid"/>
            <a:round/>
            <a:headEnd type="triangle" w="med" len="med"/>
            <a:tailEnd type="none" w="med" len="med"/>
          </a:ln>
          <a:effectLst/>
        </p:spPr>
      </p:cxnSp>
      <p:cxnSp>
        <p:nvCxnSpPr>
          <p:cNvPr id="24" name="直接箭头连接符 23"/>
          <p:cNvCxnSpPr/>
          <p:nvPr/>
        </p:nvCxnSpPr>
        <p:spPr bwMode="auto">
          <a:xfrm rot="5400000">
            <a:off x="5519948" y="2872670"/>
            <a:ext cx="216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5" name="直接箭头连接符 24"/>
          <p:cNvCxnSpPr/>
          <p:nvPr/>
        </p:nvCxnSpPr>
        <p:spPr bwMode="auto">
          <a:xfrm rot="5400000">
            <a:off x="6600068" y="2872670"/>
            <a:ext cx="216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6" name="矩形 25"/>
          <p:cNvSpPr/>
          <p:nvPr/>
        </p:nvSpPr>
        <p:spPr>
          <a:xfrm>
            <a:off x="4457818" y="2996953"/>
            <a:ext cx="324036" cy="216024"/>
          </a:xfrm>
          <a:prstGeom prst="rect">
            <a:avLst/>
          </a:prstGeom>
          <a:solidFill>
            <a:srgbClr val="99DFF9"/>
          </a:solidFill>
          <a:ln w="9525" cap="flat" cmpd="sng" algn="ctr">
            <a:noFill/>
            <a:prstDash val="solid"/>
          </a:ln>
          <a:effectLst/>
        </p:spPr>
        <p:txBody>
          <a:bodyPr wrap="square" rtlCol="0" anchor="ctr">
            <a:noAutofit/>
          </a:bodyPr>
          <a:lstStyle/>
          <a:p>
            <a:pPr algn="ctr" defTabSz="914400" fontAlgn="ctr">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a:xfrm>
            <a:off x="3377698" y="2996953"/>
            <a:ext cx="324036" cy="216024"/>
          </a:xfrm>
          <a:prstGeom prst="rect">
            <a:avLst/>
          </a:prstGeom>
          <a:solidFill>
            <a:srgbClr val="99DFF9"/>
          </a:solidFill>
          <a:ln w="9525" cap="flat" cmpd="sng" algn="ctr">
            <a:noFill/>
            <a:prstDash val="solid"/>
          </a:ln>
          <a:effectLst/>
        </p:spPr>
        <p:txBody>
          <a:bodyPr wrap="square" rtlCol="0" anchor="ctr">
            <a:noAutofit/>
          </a:bodyPr>
          <a:lstStyle/>
          <a:p>
            <a:pPr algn="ctr" defTabSz="914400" fontAlgn="ctr">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矩形 27"/>
          <p:cNvSpPr/>
          <p:nvPr/>
        </p:nvSpPr>
        <p:spPr>
          <a:xfrm>
            <a:off x="5465930" y="2996953"/>
            <a:ext cx="324036" cy="216024"/>
          </a:xfrm>
          <a:prstGeom prst="rect">
            <a:avLst/>
          </a:prstGeom>
          <a:solidFill>
            <a:srgbClr val="99DFF9"/>
          </a:solidFill>
          <a:ln w="9525" cap="flat" cmpd="sng" algn="ctr">
            <a:noFill/>
            <a:prstDash val="solid"/>
          </a:ln>
          <a:effectLst/>
        </p:spPr>
        <p:txBody>
          <a:bodyPr wrap="square" rtlCol="0" anchor="ctr">
            <a:noAutofit/>
          </a:bodyPr>
          <a:lstStyle/>
          <a:p>
            <a:pPr algn="ctr" defTabSz="914400" fontAlgn="ctr">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6546050" y="2996953"/>
            <a:ext cx="324036" cy="216024"/>
          </a:xfrm>
          <a:prstGeom prst="rect">
            <a:avLst/>
          </a:prstGeom>
          <a:solidFill>
            <a:srgbClr val="99DFF9"/>
          </a:solidFill>
          <a:ln w="9525" cap="flat" cmpd="sng" algn="ctr">
            <a:noFill/>
            <a:prstDash val="solid"/>
          </a:ln>
          <a:effectLst/>
        </p:spPr>
        <p:txBody>
          <a:bodyPr wrap="square" rtlCol="0" anchor="ctr">
            <a:noAutofit/>
          </a:bodyPr>
          <a:lstStyle/>
          <a:p>
            <a:pPr algn="ctr" defTabSz="914400" fontAlgn="ctr">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6" name="矩形 115"/>
          <p:cNvSpPr/>
          <p:nvPr/>
        </p:nvSpPr>
        <p:spPr>
          <a:xfrm>
            <a:off x="7998453" y="2115144"/>
            <a:ext cx="1128724" cy="523220"/>
          </a:xfrm>
          <a:prstGeom prst="rect">
            <a:avLst/>
          </a:prstGeom>
        </p:spPr>
        <p:txBody>
          <a:bodyPr wrap="square">
            <a:noAutofit/>
          </a:bodyPr>
          <a:lstStyle/>
          <a:p>
            <a:pPr fontAlgn="ctr"/>
            <a:r>
              <a:rPr sz="1400" b="1" dirty="0" smtClean="0">
                <a:latin typeface="Huawei Sans" panose="020C0503030203020204" pitchFamily="34" charset="0"/>
              </a:rPr>
              <a:t>Flooding</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矩形 73"/>
          <p:cNvSpPr/>
          <p:nvPr/>
        </p:nvSpPr>
        <p:spPr>
          <a:xfrm>
            <a:off x="2801634" y="3607441"/>
            <a:ext cx="5112568" cy="756778"/>
          </a:xfrm>
          <a:prstGeom prst="rect">
            <a:avLst/>
          </a:prstGeom>
          <a:solidFill>
            <a:srgbClr val="F3FBFE"/>
          </a:solidFill>
          <a:ln w="19050" cap="flat" cmpd="sng" algn="ctr">
            <a:solidFill>
              <a:srgbClr val="99DFF9"/>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5" name="矩形 74"/>
          <p:cNvSpPr/>
          <p:nvPr/>
        </p:nvSpPr>
        <p:spPr>
          <a:xfrm>
            <a:off x="3179676" y="4077931"/>
            <a:ext cx="792088" cy="288032"/>
          </a:xfrm>
          <a:prstGeom prst="rect">
            <a:avLst/>
          </a:prstGeom>
        </p:spPr>
        <p:txBody>
          <a:bodyPr wrap="square">
            <a:noAutofit/>
          </a:bodyPr>
          <a:lstStyle/>
          <a:p>
            <a:pPr algn="ctr" fontAlgn="ctr"/>
            <a:r>
              <a:rPr sz="1200">
                <a:latin typeface="Huawei Sans" panose="020C0503030203020204" pitchFamily="34" charset="0"/>
              </a:rPr>
              <a:t>Port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6" name="矩形 75"/>
          <p:cNvSpPr/>
          <p:nvPr/>
        </p:nvSpPr>
        <p:spPr>
          <a:xfrm>
            <a:off x="4235793" y="4077931"/>
            <a:ext cx="792088" cy="288032"/>
          </a:xfrm>
          <a:prstGeom prst="rect">
            <a:avLst/>
          </a:prstGeom>
        </p:spPr>
        <p:txBody>
          <a:bodyPr wrap="square">
            <a:noAutofit/>
          </a:bodyPr>
          <a:lstStyle/>
          <a:p>
            <a:pPr algn="ctr" fontAlgn="ctr"/>
            <a:r>
              <a:rPr sz="1200">
                <a:latin typeface="Huawei Sans" panose="020C0503030203020204" pitchFamily="34" charset="0"/>
              </a:rPr>
              <a:t>Port 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7" name="矩形 76"/>
          <p:cNvSpPr/>
          <p:nvPr/>
        </p:nvSpPr>
        <p:spPr>
          <a:xfrm>
            <a:off x="5291910" y="4077931"/>
            <a:ext cx="792088" cy="288032"/>
          </a:xfrm>
          <a:prstGeom prst="rect">
            <a:avLst/>
          </a:prstGeom>
        </p:spPr>
        <p:txBody>
          <a:bodyPr wrap="square">
            <a:noAutofit/>
          </a:bodyPr>
          <a:lstStyle/>
          <a:p>
            <a:pPr algn="ctr" fontAlgn="ctr"/>
            <a:r>
              <a:rPr sz="1200">
                <a:latin typeface="Huawei Sans" panose="020C0503030203020204" pitchFamily="34" charset="0"/>
              </a:rPr>
              <a:t>Port 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矩形 77"/>
          <p:cNvSpPr/>
          <p:nvPr/>
        </p:nvSpPr>
        <p:spPr>
          <a:xfrm>
            <a:off x="6348028" y="4077931"/>
            <a:ext cx="792088" cy="288032"/>
          </a:xfrm>
          <a:prstGeom prst="rect">
            <a:avLst/>
          </a:prstGeom>
        </p:spPr>
        <p:txBody>
          <a:bodyPr wrap="square">
            <a:noAutofit/>
          </a:bodyPr>
          <a:lstStyle/>
          <a:p>
            <a:pPr algn="ctr" fontAlgn="ctr"/>
            <a:r>
              <a:rPr sz="1200">
                <a:latin typeface="Huawei Sans" panose="020C0503030203020204" pitchFamily="34" charset="0"/>
              </a:rPr>
              <a:t>Port 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1" name="任意多边形 80"/>
          <p:cNvSpPr/>
          <p:nvPr/>
        </p:nvSpPr>
        <p:spPr>
          <a:xfrm>
            <a:off x="4600172" y="3788155"/>
            <a:ext cx="2089150" cy="298531"/>
          </a:xfrm>
          <a:custGeom>
            <a:avLst/>
            <a:gdLst>
              <a:gd name="connsiteX0" fmla="*/ 0 w 2089150"/>
              <a:gd name="connsiteY0" fmla="*/ 463609 h 463609"/>
              <a:gd name="connsiteX1" fmla="*/ 1035050 w 2089150"/>
              <a:gd name="connsiteY1" fmla="*/ 59 h 463609"/>
              <a:gd name="connsiteX2" fmla="*/ 2089150 w 2089150"/>
              <a:gd name="connsiteY2" fmla="*/ 438209 h 463609"/>
            </a:gdLst>
            <a:ahLst/>
            <a:cxnLst>
              <a:cxn ang="0">
                <a:pos x="connsiteX0" y="connsiteY0"/>
              </a:cxn>
              <a:cxn ang="0">
                <a:pos x="connsiteX1" y="connsiteY1"/>
              </a:cxn>
              <a:cxn ang="0">
                <a:pos x="connsiteX2" y="connsiteY2"/>
              </a:cxn>
            </a:cxnLst>
            <a:rect l="l" t="t" r="r" b="b"/>
            <a:pathLst>
              <a:path w="2089150" h="463609">
                <a:moveTo>
                  <a:pt x="0" y="463609"/>
                </a:moveTo>
                <a:cubicBezTo>
                  <a:pt x="343429" y="233950"/>
                  <a:pt x="686858" y="4292"/>
                  <a:pt x="1035050" y="59"/>
                </a:cubicBezTo>
                <a:cubicBezTo>
                  <a:pt x="1383242" y="-4174"/>
                  <a:pt x="1736196" y="217017"/>
                  <a:pt x="2089150" y="438209"/>
                </a:cubicBezTo>
              </a:path>
            </a:pathLst>
          </a:custGeom>
          <a:noFill/>
          <a:ln w="12700" cap="flat" cmpd="sng" algn="ctr">
            <a:solidFill>
              <a:schemeClr val="tx1"/>
            </a:solidFill>
            <a:prstDash val="soli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2" name="矩形 81"/>
          <p:cNvSpPr/>
          <p:nvPr/>
        </p:nvSpPr>
        <p:spPr>
          <a:xfrm>
            <a:off x="7122114" y="3588390"/>
            <a:ext cx="792088" cy="307777"/>
          </a:xfrm>
          <a:prstGeom prst="rect">
            <a:avLst/>
          </a:prstGeom>
        </p:spPr>
        <p:txBody>
          <a:bodyPr wrap="square">
            <a:noAutofit/>
          </a:bodyPr>
          <a:lstStyle/>
          <a:p>
            <a:pPr algn="ctr" fontAlgn="ctr"/>
            <a:r>
              <a:rPr sz="1400" b="1" dirty="0">
                <a:latin typeface="Huawei Sans" panose="020C0503030203020204" pitchFamily="34" charset="0"/>
              </a:rPr>
              <a:t>Switch</a:t>
            </a:r>
          </a:p>
        </p:txBody>
      </p:sp>
      <p:sp>
        <p:nvSpPr>
          <p:cNvPr id="85" name="矩形 84"/>
          <p:cNvSpPr/>
          <p:nvPr/>
        </p:nvSpPr>
        <p:spPr>
          <a:xfrm>
            <a:off x="5501934" y="3860163"/>
            <a:ext cx="324036" cy="216024"/>
          </a:xfrm>
          <a:prstGeom prst="rect">
            <a:avLst/>
          </a:prstGeom>
          <a:solidFill>
            <a:srgbClr val="99DFF9"/>
          </a:solidFill>
          <a:ln w="9525" cap="flat" cmpd="sng" algn="ctr">
            <a:noFill/>
            <a:prstDash val="solid"/>
          </a:ln>
          <a:effectLst/>
        </p:spPr>
        <p:txBody>
          <a:bodyPr wrap="square" rtlCol="0" anchor="ctr">
            <a:noAutofit/>
          </a:bodyPr>
          <a:lstStyle/>
          <a:p>
            <a:pPr algn="ctr" defTabSz="914400" fontAlgn="ctr">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86" name="直接箭头连接符 85"/>
          <p:cNvCxnSpPr/>
          <p:nvPr/>
        </p:nvCxnSpPr>
        <p:spPr bwMode="auto">
          <a:xfrm rot="5400000">
            <a:off x="3431716" y="4472243"/>
            <a:ext cx="216000"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cxnSp>
        <p:nvCxnSpPr>
          <p:cNvPr id="87" name="直接箭头连接符 86"/>
          <p:cNvCxnSpPr/>
          <p:nvPr/>
        </p:nvCxnSpPr>
        <p:spPr bwMode="auto">
          <a:xfrm rot="5400000">
            <a:off x="4511836" y="4472243"/>
            <a:ext cx="216000" cy="0"/>
          </a:xfrm>
          <a:prstGeom prst="straightConnector1">
            <a:avLst/>
          </a:prstGeom>
          <a:solidFill>
            <a:schemeClr val="accent1"/>
          </a:solidFill>
          <a:ln w="19050" cap="flat" cmpd="sng" algn="ctr">
            <a:solidFill>
              <a:srgbClr val="3FCDFF"/>
            </a:solidFill>
            <a:prstDash val="solid"/>
            <a:round/>
            <a:headEnd type="triangle" w="med" len="med"/>
            <a:tailEnd type="none" w="med" len="med"/>
          </a:ln>
          <a:effectLst/>
        </p:spPr>
      </p:cxnSp>
      <p:cxnSp>
        <p:nvCxnSpPr>
          <p:cNvPr id="88" name="直接箭头连接符 87"/>
          <p:cNvCxnSpPr/>
          <p:nvPr/>
        </p:nvCxnSpPr>
        <p:spPr bwMode="auto">
          <a:xfrm rot="5400000">
            <a:off x="5519948" y="4472243"/>
            <a:ext cx="216000"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cxnSp>
        <p:nvCxnSpPr>
          <p:cNvPr id="89" name="直接箭头连接符 88"/>
          <p:cNvCxnSpPr/>
          <p:nvPr/>
        </p:nvCxnSpPr>
        <p:spPr bwMode="auto">
          <a:xfrm rot="5400000">
            <a:off x="6600068" y="4472243"/>
            <a:ext cx="216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90" name="矩形 89"/>
          <p:cNvSpPr/>
          <p:nvPr/>
        </p:nvSpPr>
        <p:spPr>
          <a:xfrm>
            <a:off x="4457818" y="4616247"/>
            <a:ext cx="324036" cy="216024"/>
          </a:xfrm>
          <a:prstGeom prst="rect">
            <a:avLst/>
          </a:prstGeom>
          <a:solidFill>
            <a:srgbClr val="99DFF9"/>
          </a:solidFill>
          <a:ln w="9525" cap="flat" cmpd="sng" algn="ctr">
            <a:noFill/>
            <a:prstDash val="solid"/>
          </a:ln>
          <a:effectLst/>
        </p:spPr>
        <p:txBody>
          <a:bodyPr wrap="square" rtlCol="0" anchor="ctr">
            <a:noAutofit/>
          </a:bodyPr>
          <a:lstStyle/>
          <a:p>
            <a:pPr algn="ctr" defTabSz="914400" fontAlgn="ctr">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3" name="矩形 92"/>
          <p:cNvSpPr/>
          <p:nvPr/>
        </p:nvSpPr>
        <p:spPr>
          <a:xfrm>
            <a:off x="6546050" y="4616247"/>
            <a:ext cx="324036" cy="216024"/>
          </a:xfrm>
          <a:prstGeom prst="rect">
            <a:avLst/>
          </a:prstGeom>
          <a:solidFill>
            <a:srgbClr val="99DFF9"/>
          </a:solidFill>
          <a:ln w="9525" cap="flat" cmpd="sng" algn="ctr">
            <a:noFill/>
            <a:prstDash val="solid"/>
          </a:ln>
          <a:effectLst/>
        </p:spPr>
        <p:txBody>
          <a:bodyPr wrap="square" rtlCol="0" anchor="ctr">
            <a:noAutofit/>
          </a:bodyPr>
          <a:lstStyle/>
          <a:p>
            <a:pPr algn="ctr" defTabSz="914400" fontAlgn="ctr">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7" name="矩形 116"/>
          <p:cNvSpPr/>
          <p:nvPr/>
        </p:nvSpPr>
        <p:spPr>
          <a:xfrm>
            <a:off x="7998453" y="3716438"/>
            <a:ext cx="1380836" cy="523220"/>
          </a:xfrm>
          <a:prstGeom prst="rect">
            <a:avLst/>
          </a:prstGeom>
        </p:spPr>
        <p:txBody>
          <a:bodyPr wrap="square">
            <a:noAutofit/>
          </a:bodyPr>
          <a:lstStyle/>
          <a:p>
            <a:pPr fontAlgn="ctr"/>
            <a:r>
              <a:rPr sz="1400" b="1" dirty="0" smtClean="0">
                <a:latin typeface="Huawei Sans" panose="020C0503030203020204" pitchFamily="34" charset="0"/>
              </a:rPr>
              <a:t>Forwarding</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94" name="组合 93"/>
          <p:cNvGrpSpPr/>
          <p:nvPr/>
        </p:nvGrpSpPr>
        <p:grpSpPr>
          <a:xfrm>
            <a:off x="2801634" y="5207684"/>
            <a:ext cx="5112568" cy="993632"/>
            <a:chOff x="3503712" y="2451635"/>
            <a:chExt cx="5112568" cy="993632"/>
          </a:xfrm>
        </p:grpSpPr>
        <p:sp>
          <p:nvSpPr>
            <p:cNvPr id="95" name="矩形 94"/>
            <p:cNvSpPr/>
            <p:nvPr/>
          </p:nvSpPr>
          <p:spPr>
            <a:xfrm>
              <a:off x="3503712" y="2451635"/>
              <a:ext cx="5112568" cy="777600"/>
            </a:xfrm>
            <a:prstGeom prst="rect">
              <a:avLst/>
            </a:prstGeom>
            <a:solidFill>
              <a:srgbClr val="F3FBFE"/>
            </a:solidFill>
            <a:ln w="19050" cap="flat" cmpd="sng" algn="ctr">
              <a:solidFill>
                <a:srgbClr val="99DFF9"/>
              </a:solid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6" name="矩形 95"/>
            <p:cNvSpPr/>
            <p:nvPr/>
          </p:nvSpPr>
          <p:spPr>
            <a:xfrm>
              <a:off x="3881754" y="2924945"/>
              <a:ext cx="792088" cy="288032"/>
            </a:xfrm>
            <a:prstGeom prst="rect">
              <a:avLst/>
            </a:prstGeom>
          </p:spPr>
          <p:txBody>
            <a:bodyPr wrap="square">
              <a:noAutofit/>
            </a:bodyPr>
            <a:lstStyle/>
            <a:p>
              <a:pPr algn="ctr" fontAlgn="ctr"/>
              <a:r>
                <a:rPr sz="1200">
                  <a:latin typeface="Huawei Sans" panose="020C0503030203020204" pitchFamily="34" charset="0"/>
                </a:rPr>
                <a:t>Port 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7" name="矩形 96"/>
            <p:cNvSpPr/>
            <p:nvPr/>
          </p:nvSpPr>
          <p:spPr>
            <a:xfrm>
              <a:off x="4937871" y="2924945"/>
              <a:ext cx="792088" cy="288032"/>
            </a:xfrm>
            <a:prstGeom prst="rect">
              <a:avLst/>
            </a:prstGeom>
          </p:spPr>
          <p:txBody>
            <a:bodyPr wrap="square">
              <a:noAutofit/>
            </a:bodyPr>
            <a:lstStyle/>
            <a:p>
              <a:pPr algn="ctr" fontAlgn="ctr"/>
              <a:r>
                <a:rPr sz="1200">
                  <a:latin typeface="Huawei Sans" panose="020C0503030203020204" pitchFamily="34" charset="0"/>
                </a:rPr>
                <a:t>Port 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8" name="矩形 97"/>
            <p:cNvSpPr/>
            <p:nvPr/>
          </p:nvSpPr>
          <p:spPr>
            <a:xfrm>
              <a:off x="5993988" y="2924945"/>
              <a:ext cx="792088" cy="288032"/>
            </a:xfrm>
            <a:prstGeom prst="rect">
              <a:avLst/>
            </a:prstGeom>
          </p:spPr>
          <p:txBody>
            <a:bodyPr wrap="square">
              <a:noAutofit/>
            </a:bodyPr>
            <a:lstStyle/>
            <a:p>
              <a:pPr algn="ctr" fontAlgn="ctr"/>
              <a:r>
                <a:rPr sz="1200">
                  <a:latin typeface="Huawei Sans" panose="020C0503030203020204" pitchFamily="34" charset="0"/>
                </a:rPr>
                <a:t>Port 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9" name="矩形 98"/>
            <p:cNvSpPr/>
            <p:nvPr/>
          </p:nvSpPr>
          <p:spPr>
            <a:xfrm>
              <a:off x="7050106" y="2924945"/>
              <a:ext cx="792088" cy="288032"/>
            </a:xfrm>
            <a:prstGeom prst="rect">
              <a:avLst/>
            </a:prstGeom>
          </p:spPr>
          <p:txBody>
            <a:bodyPr wrap="square">
              <a:noAutofit/>
            </a:bodyPr>
            <a:lstStyle/>
            <a:p>
              <a:pPr algn="ctr" fontAlgn="ctr"/>
              <a:r>
                <a:rPr sz="1200">
                  <a:latin typeface="Huawei Sans" panose="020C0503030203020204" pitchFamily="34" charset="0"/>
                </a:rPr>
                <a:t>Port 4</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3" name="矩形 102"/>
            <p:cNvSpPr/>
            <p:nvPr/>
          </p:nvSpPr>
          <p:spPr>
            <a:xfrm>
              <a:off x="7824192" y="2453406"/>
              <a:ext cx="792088" cy="307777"/>
            </a:xfrm>
            <a:prstGeom prst="rect">
              <a:avLst/>
            </a:prstGeom>
          </p:spPr>
          <p:txBody>
            <a:bodyPr wrap="square">
              <a:noAutofit/>
            </a:bodyPr>
            <a:lstStyle/>
            <a:p>
              <a:pPr algn="ctr" fontAlgn="ctr"/>
              <a:r>
                <a:rPr sz="1400" b="1">
                  <a:latin typeface="Huawei Sans" panose="020C0503030203020204" pitchFamily="34" charset="0"/>
                </a:rPr>
                <a:t>Switch</a:t>
              </a:r>
            </a:p>
          </p:txBody>
        </p:sp>
        <p:cxnSp>
          <p:nvCxnSpPr>
            <p:cNvPr id="107" name="直接箭头连接符 106"/>
            <p:cNvCxnSpPr/>
            <p:nvPr/>
          </p:nvCxnSpPr>
          <p:spPr bwMode="auto">
            <a:xfrm rot="5400000">
              <a:off x="4133794" y="3337267"/>
              <a:ext cx="216000"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8" name="直接箭头连接符 107"/>
            <p:cNvCxnSpPr/>
            <p:nvPr/>
          </p:nvCxnSpPr>
          <p:spPr bwMode="auto">
            <a:xfrm rot="5400000">
              <a:off x="5213914" y="3337267"/>
              <a:ext cx="216000" cy="0"/>
            </a:xfrm>
            <a:prstGeom prst="straightConnector1">
              <a:avLst/>
            </a:prstGeom>
            <a:solidFill>
              <a:schemeClr val="accent1"/>
            </a:solidFill>
            <a:ln w="19050" cap="flat" cmpd="sng" algn="ctr">
              <a:solidFill>
                <a:srgbClr val="3FCDFF"/>
              </a:solidFill>
              <a:prstDash val="solid"/>
              <a:round/>
              <a:headEnd type="triangle" w="med" len="med"/>
              <a:tailEnd type="none" w="med" len="med"/>
            </a:ln>
            <a:effectLst/>
          </p:spPr>
        </p:cxnSp>
        <p:cxnSp>
          <p:nvCxnSpPr>
            <p:cNvPr id="109" name="直接箭头连接符 108"/>
            <p:cNvCxnSpPr/>
            <p:nvPr/>
          </p:nvCxnSpPr>
          <p:spPr bwMode="auto">
            <a:xfrm rot="5400000">
              <a:off x="6222026" y="3337267"/>
              <a:ext cx="216000"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0" name="直接箭头连接符 109"/>
            <p:cNvCxnSpPr/>
            <p:nvPr/>
          </p:nvCxnSpPr>
          <p:spPr bwMode="auto">
            <a:xfrm rot="5400000">
              <a:off x="7302146" y="3337267"/>
              <a:ext cx="216000" cy="0"/>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grpSp>
      <p:sp>
        <p:nvSpPr>
          <p:cNvPr id="118" name="矩形 117"/>
          <p:cNvSpPr/>
          <p:nvPr/>
        </p:nvSpPr>
        <p:spPr>
          <a:xfrm>
            <a:off x="7998453" y="5301790"/>
            <a:ext cx="1304696" cy="523220"/>
          </a:xfrm>
          <a:prstGeom prst="rect">
            <a:avLst/>
          </a:prstGeom>
        </p:spPr>
        <p:txBody>
          <a:bodyPr wrap="square">
            <a:noAutofit/>
          </a:bodyPr>
          <a:lstStyle/>
          <a:p>
            <a:pPr fontAlgn="ctr"/>
            <a:r>
              <a:rPr sz="1400" b="1" dirty="0" smtClean="0">
                <a:latin typeface="Huawei Sans" panose="020C0503030203020204" pitchFamily="34" charset="0"/>
              </a:rPr>
              <a:t>Discarding</a:t>
            </a:r>
            <a:endPar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4" name="矩形 123"/>
          <p:cNvSpPr/>
          <p:nvPr/>
        </p:nvSpPr>
        <p:spPr>
          <a:xfrm>
            <a:off x="9505315" y="5869143"/>
            <a:ext cx="324036" cy="216024"/>
          </a:xfrm>
          <a:prstGeom prst="rect">
            <a:avLst/>
          </a:prstGeom>
          <a:solidFill>
            <a:srgbClr val="99DFF9"/>
          </a:solidFill>
          <a:ln w="9525" cap="flat" cmpd="sng" algn="ctr">
            <a:noFill/>
            <a:prstDash val="solid"/>
          </a:ln>
          <a:effectLst/>
        </p:spPr>
        <p:txBody>
          <a:bodyPr wrap="square" rtlCol="0" anchor="ctr">
            <a:noAutofit/>
          </a:bodyPr>
          <a:lstStyle/>
          <a:p>
            <a:pPr algn="ctr" defTabSz="914400" fontAlgn="ctr">
              <a:spcBef>
                <a:spcPct val="0"/>
              </a:spcBef>
              <a:spcAft>
                <a:spcPct val="0"/>
              </a:spcAft>
            </a:pPr>
            <a:endParaRPr lang="zh-CN" alt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5" name="矩形 124"/>
          <p:cNvSpPr/>
          <p:nvPr/>
        </p:nvSpPr>
        <p:spPr>
          <a:xfrm>
            <a:off x="9758402" y="5825010"/>
            <a:ext cx="859595" cy="307777"/>
          </a:xfrm>
          <a:prstGeom prst="rect">
            <a:avLst/>
          </a:prstGeom>
        </p:spPr>
        <p:txBody>
          <a:bodyPr wrap="square">
            <a:noAutofit/>
          </a:bodyPr>
          <a:lstStyle/>
          <a:p>
            <a:pPr algn="ctr" fontAlgn="ctr"/>
            <a:r>
              <a:rPr sz="1400">
                <a:latin typeface="Huawei Sans" panose="020C0503030203020204" pitchFamily="34" charset="0"/>
              </a:rPr>
              <a:t>Frame</a:t>
            </a:r>
          </a:p>
        </p:txBody>
      </p:sp>
      <p:grpSp>
        <p:nvGrpSpPr>
          <p:cNvPr id="61" name="组合 60"/>
          <p:cNvGrpSpPr/>
          <p:nvPr/>
        </p:nvGrpSpPr>
        <p:grpSpPr bwMode="ltGray">
          <a:xfrm>
            <a:off x="4447139" y="5381195"/>
            <a:ext cx="288000" cy="288000"/>
            <a:chOff x="856677" y="2615810"/>
            <a:chExt cx="288000" cy="288000"/>
          </a:xfrm>
        </p:grpSpPr>
        <p:sp>
          <p:nvSpPr>
            <p:cNvPr id="62" name="椭圆 61"/>
            <p:cNvSpPr/>
            <p:nvPr/>
          </p:nvSpPr>
          <p:spPr bwMode="ltGray">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nvGrpSpPr>
            <p:cNvPr id="63" name="组合 62"/>
            <p:cNvGrpSpPr/>
            <p:nvPr/>
          </p:nvGrpSpPr>
          <p:grpSpPr bwMode="ltGray">
            <a:xfrm>
              <a:off x="923444" y="2692169"/>
              <a:ext cx="144001" cy="144002"/>
              <a:chOff x="898853" y="2657982"/>
              <a:chExt cx="203649" cy="203652"/>
            </a:xfrm>
          </p:grpSpPr>
          <p:cxnSp>
            <p:nvCxnSpPr>
              <p:cNvPr id="64" name="直接连接符 63"/>
              <p:cNvCxnSpPr>
                <a:stCxn id="62" idx="3"/>
                <a:endCxn id="62" idx="7"/>
              </p:cNvCxnSpPr>
              <p:nvPr/>
            </p:nvCxnSpPr>
            <p:spPr bwMode="ltGray">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65" name="直接连接符 64"/>
              <p:cNvCxnSpPr>
                <a:stCxn id="62" idx="1"/>
                <a:endCxn id="62" idx="5"/>
              </p:cNvCxnSpPr>
              <p:nvPr/>
            </p:nvCxnSpPr>
            <p:spPr bwMode="ltGray">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9665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Flooding</a:t>
            </a:r>
            <a:endParaRPr lang="zh-CN" altLang="en-US" dirty="0">
              <a:latin typeface="Huawei Sans" panose="020C0503030203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307777"/>
          </a:xfrm>
          <a:prstGeom prst="rect">
            <a:avLst/>
          </a:prstGeom>
        </p:spPr>
        <p:txBody>
          <a:bodyPr wrap="square">
            <a:noAutofit/>
          </a:bodyPr>
          <a:lstStyle/>
          <a:p>
            <a:pPr algn="ctr" fontAlgn="ctr"/>
            <a:r>
              <a:rPr sz="1400">
                <a:latin typeface="Huawei Sans" panose="020C0503030203020204" pitchFamily="34" charset="0"/>
              </a:rPr>
              <a:t>GE 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307777"/>
          </a:xfrm>
          <a:prstGeom prst="rect">
            <a:avLst/>
          </a:prstGeom>
        </p:spPr>
        <p:txBody>
          <a:bodyPr wrap="square">
            <a:noAutofit/>
          </a:bodyPr>
          <a:lstStyle/>
          <a:p>
            <a:pPr algn="ctr" fontAlgn="ctr"/>
            <a:r>
              <a:rPr sz="1400">
                <a:latin typeface="Huawei Sans" panose="020C0503030203020204" pitchFamily="34" charset="0"/>
              </a:rPr>
              <a:t>GE 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64921"/>
            <a:ext cx="1044116" cy="307777"/>
          </a:xfrm>
          <a:prstGeom prst="rect">
            <a:avLst/>
          </a:prstGeom>
        </p:spPr>
        <p:txBody>
          <a:bodyPr wrap="square">
            <a:noAutofit/>
          </a:bodyPr>
          <a:lstStyle/>
          <a:p>
            <a:pPr algn="ctr" fontAlgn="ctr"/>
            <a:r>
              <a:rPr sz="1400">
                <a:latin typeface="Huawei Sans" panose="020C0503030203020204" pitchFamily="34" charset="0"/>
              </a:rPr>
              <a:t>GE 0/0/3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noAutofit/>
          </a:bodyPr>
          <a:lstStyle/>
          <a:p>
            <a:pPr algn="ctr" fontAlgn="ctr"/>
            <a:r>
              <a:rPr sz="1400">
                <a:latin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noAutofit/>
          </a:bodyPr>
          <a:lstStyle/>
          <a:p>
            <a:pPr algn="ctr" fontAlgn="ctr"/>
            <a:r>
              <a:rPr sz="1400">
                <a:latin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334850" y="2798142"/>
            <a:ext cx="2388025" cy="523220"/>
          </a:xfrm>
          <a:prstGeom prst="rect">
            <a:avLst/>
          </a:prstGeom>
        </p:spPr>
        <p:txBody>
          <a:bodyPr wrap="square">
            <a:noAutofit/>
          </a:bodyPr>
          <a:lstStyle/>
          <a:p>
            <a:pPr fontAlgn="ctr"/>
            <a:r>
              <a:rPr sz="1400">
                <a:latin typeface="Huawei Sans" panose="020C0503030203020204" pitchFamily="34" charset="0"/>
              </a:rPr>
              <a:t>IP1: 192.168.1.1</a:t>
            </a:r>
          </a:p>
          <a:p>
            <a:pPr fontAlgn="ctr"/>
            <a:r>
              <a:rPr sz="1400">
                <a:latin typeface="Huawei Sans" panose="020C0503030203020204" pitchFamily="34" charset="0"/>
              </a:rPr>
              <a:t>MAC1: 0050-5600-0001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969487" y="2798142"/>
            <a:ext cx="2261008" cy="523220"/>
          </a:xfrm>
          <a:prstGeom prst="rect">
            <a:avLst/>
          </a:prstGeom>
        </p:spPr>
        <p:txBody>
          <a:bodyPr wrap="square">
            <a:noAutofit/>
          </a:bodyPr>
          <a:lstStyle/>
          <a:p>
            <a:pPr fontAlgn="ctr"/>
            <a:r>
              <a:rPr sz="1400">
                <a:latin typeface="Huawei Sans" panose="020C0503030203020204" pitchFamily="34" charset="0"/>
              </a:rPr>
              <a:t>IP2: 192.168.1.2</a:t>
            </a:r>
          </a:p>
          <a:p>
            <a:pPr fontAlgn="ctr"/>
            <a:r>
              <a:rPr sz="1400">
                <a:latin typeface="Huawei Sans" panose="020C0503030203020204" pitchFamily="34" charset="0"/>
              </a:rPr>
              <a:t>MAC2: 0050-5600-0002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 name="直接连接符 36"/>
          <p:cNvCxnSpPr/>
          <p:nvPr/>
        </p:nvCxnSpPr>
        <p:spPr bwMode="auto">
          <a:xfrm>
            <a:off x="4043772"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38" name="直接连接符 37"/>
          <p:cNvCxnSpPr/>
          <p:nvPr/>
        </p:nvCxnSpPr>
        <p:spPr bwMode="auto">
          <a:xfrm>
            <a:off x="6996100"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29" name="直接连接符 28"/>
          <p:cNvCxnSpPr/>
          <p:nvPr/>
        </p:nvCxnSpPr>
        <p:spPr bwMode="auto">
          <a:xfrm flipV="1">
            <a:off x="6168008" y="1520788"/>
            <a:ext cx="324036" cy="468052"/>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32" name="矩形 31"/>
          <p:cNvSpPr/>
          <p:nvPr/>
        </p:nvSpPr>
        <p:spPr>
          <a:xfrm>
            <a:off x="1629346" y="3466464"/>
            <a:ext cx="2300815" cy="254878"/>
          </a:xfrm>
          <a:prstGeom prst="rect">
            <a:avLst/>
          </a:prstGeom>
        </p:spPr>
        <p:txBody>
          <a:bodyPr wrap="square">
            <a:noAutofit/>
          </a:bodyPr>
          <a:lstStyle/>
          <a:p>
            <a:pPr fontAlgn="ctr"/>
            <a:r>
              <a:rPr sz="1200" b="1" dirty="0">
                <a:latin typeface="Huawei Sans" panose="020C0503030203020204" pitchFamily="34" charset="0"/>
              </a:rPr>
              <a:t>Frame sent by host 1</a:t>
            </a:r>
          </a:p>
        </p:txBody>
      </p:sp>
      <p:graphicFrame>
        <p:nvGraphicFramePr>
          <p:cNvPr id="26" name="表格 25"/>
          <p:cNvGraphicFramePr>
            <a:graphicFrameLocks noGrp="1"/>
          </p:cNvGraphicFramePr>
          <p:nvPr>
            <p:extLst/>
          </p:nvPr>
        </p:nvGraphicFramePr>
        <p:xfrm>
          <a:off x="4473491" y="3884031"/>
          <a:ext cx="2369804" cy="822960"/>
        </p:xfrm>
        <a:graphic>
          <a:graphicData uri="http://schemas.openxmlformats.org/drawingml/2006/table">
            <a:tbl>
              <a:tblPr firstRow="1" bandRow="1">
                <a:tableStyleId>{5C22544A-7EE6-4342-B048-85BDC9FD1C3A}</a:tableStyleId>
              </a:tblPr>
              <a:tblGrid>
                <a:gridCol w="1184902">
                  <a:extLst>
                    <a:ext uri="{9D8B030D-6E8A-4147-A177-3AD203B41FA5}">
                      <a16:colId xmlns="" xmlns:a16="http://schemas.microsoft.com/office/drawing/2014/main" val="20000"/>
                    </a:ext>
                  </a:extLst>
                </a:gridCol>
                <a:gridCol w="1184902">
                  <a:extLst>
                    <a:ext uri="{9D8B030D-6E8A-4147-A177-3AD203B41FA5}">
                      <a16:colId xmlns="" xmlns:a16="http://schemas.microsoft.com/office/drawing/2014/main" val="20001"/>
                    </a:ext>
                  </a:extLst>
                </a:gridCol>
              </a:tblGrid>
              <a:tr h="238112">
                <a:tc>
                  <a:txBody>
                    <a:bodyPr/>
                    <a:lstStyle/>
                    <a:p>
                      <a:pPr algn="ctr" fontAlgn="ctr"/>
                      <a:r>
                        <a:rPr sz="1200" b="1" dirty="0">
                          <a:solidFill>
                            <a:schemeClr val="tx1"/>
                          </a:solidFill>
                          <a:latin typeface="Huawei Sans" panose="020C0503030203020204" pitchFamily="34" charset="0"/>
                        </a:rPr>
                        <a:t>MAC Address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fontAlgn="ctr"/>
                      <a:r>
                        <a:rPr sz="1200" b="1" dirty="0">
                          <a:solidFill>
                            <a:schemeClr val="tx1"/>
                          </a:solidFill>
                          <a:latin typeface="Huawei Sans" panose="020C0503030203020204" pitchFamily="34" charset="0"/>
                        </a:rPr>
                        <a:t>Interface</a:t>
                      </a:r>
                      <a:endParaRPr lang="zh-CN" altLang="en-US" sz="12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r h="238112">
                <a:tc>
                  <a:txBody>
                    <a:bodyPr/>
                    <a:lstStyle/>
                    <a:p>
                      <a:pPr algn="ctr" fontAlgn="ctr"/>
                      <a:r>
                        <a:rPr sz="1200">
                          <a:solidFill>
                            <a:schemeClr val="tx1"/>
                          </a:solidFill>
                          <a:latin typeface="Huawei Sans" panose="020C0503030203020204" pitchFamily="34" charset="0"/>
                        </a:rPr>
                        <a:t>MAC1</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sz="1200">
                          <a:solidFill>
                            <a:schemeClr val="tx1"/>
                          </a:solidFill>
                          <a:latin typeface="Huawei Sans" panose="020C0503030203020204" pitchFamily="34" charset="0"/>
                        </a:rPr>
                        <a:t>GE 0/0/1</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207852">
                <a:tc>
                  <a:txBody>
                    <a:bodyPr/>
                    <a:lstStyle/>
                    <a:p>
                      <a:pPr algn="ctr" fontAlgn="ct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bl>
          </a:graphicData>
        </a:graphic>
      </p:graphicFrame>
      <p:sp>
        <p:nvSpPr>
          <p:cNvPr id="35" name="矩形 34"/>
          <p:cNvSpPr/>
          <p:nvPr/>
        </p:nvSpPr>
        <p:spPr>
          <a:xfrm>
            <a:off x="4688666" y="3391860"/>
            <a:ext cx="2154630" cy="354081"/>
          </a:xfrm>
          <a:prstGeom prst="rect">
            <a:avLst/>
          </a:prstGeom>
        </p:spPr>
        <p:txBody>
          <a:bodyPr wrap="square">
            <a:noAutofit/>
          </a:bodyPr>
          <a:lstStyle/>
          <a:p>
            <a:pPr fontAlgn="ctr"/>
            <a:r>
              <a:rPr sz="1200" b="1" dirty="0">
                <a:latin typeface="Huawei Sans" panose="020C0503030203020204" pitchFamily="34" charset="0"/>
              </a:rPr>
              <a:t>MAC address table searched by the switch</a:t>
            </a:r>
          </a:p>
        </p:txBody>
      </p:sp>
      <p:sp>
        <p:nvSpPr>
          <p:cNvPr id="39" name="矩形 38"/>
          <p:cNvSpPr/>
          <p:nvPr/>
        </p:nvSpPr>
        <p:spPr bwMode="auto">
          <a:xfrm>
            <a:off x="7779140" y="3831309"/>
            <a:ext cx="3343130" cy="1980131"/>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矩形 41"/>
          <p:cNvSpPr/>
          <p:nvPr/>
        </p:nvSpPr>
        <p:spPr>
          <a:xfrm>
            <a:off x="1805924" y="4663617"/>
            <a:ext cx="792088" cy="307777"/>
          </a:xfrm>
          <a:prstGeom prst="rect">
            <a:avLst/>
          </a:prstGeom>
        </p:spPr>
        <p:txBody>
          <a:bodyPr wrap="square">
            <a:noAutofit/>
          </a:bodyPr>
          <a:lstStyle/>
          <a:p>
            <a:pPr algn="ctr" fontAlgn="ctr"/>
            <a:r>
              <a:rPr sz="1400" b="1">
                <a:latin typeface="Huawei Sans" panose="020C0503030203020204" pitchFamily="34" charset="0"/>
              </a:rPr>
              <a:t>or</a:t>
            </a:r>
          </a:p>
        </p:txBody>
      </p:sp>
      <p:sp>
        <p:nvSpPr>
          <p:cNvPr id="43" name="矩形 42"/>
          <p:cNvSpPr/>
          <p:nvPr/>
        </p:nvSpPr>
        <p:spPr>
          <a:xfrm>
            <a:off x="7792874" y="3853620"/>
            <a:ext cx="3329395" cy="1957820"/>
          </a:xfrm>
          <a:prstGeom prst="rect">
            <a:avLst/>
          </a:prstGeom>
        </p:spPr>
        <p:txBody>
          <a:bodyPr wrap="square">
            <a:noAutofit/>
          </a:bodyPr>
          <a:lstStyle/>
          <a:p>
            <a:pPr marL="285750" indent="-285750" fontAlgn="ctr">
              <a:spcBef>
                <a:spcPts val="300"/>
              </a:spcBef>
              <a:spcAft>
                <a:spcPts val="300"/>
              </a:spcAft>
              <a:buFont typeface="Arial" panose="020B0604020202020204" pitchFamily="34" charset="0"/>
              <a:buChar char="•"/>
            </a:pPr>
            <a:r>
              <a:rPr sz="1200" b="1" dirty="0">
                <a:latin typeface="Huawei Sans" panose="020C0503030203020204" pitchFamily="34" charset="0"/>
              </a:rPr>
              <a:t>If a unicast frame is received:</a:t>
            </a:r>
            <a:endPar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endParaRPr>
          </a:p>
          <a:p>
            <a:pPr marL="284400" fontAlgn="ctr">
              <a:spcBef>
                <a:spcPts val="300"/>
              </a:spcBef>
              <a:spcAft>
                <a:spcPts val="300"/>
              </a:spcAft>
            </a:pPr>
            <a:r>
              <a:rPr sz="1200" dirty="0">
                <a:latin typeface="Huawei Sans" panose="020C0503030203020204" pitchFamily="34" charset="0"/>
              </a:rPr>
              <a:t>If the switch cannot find the destination MAC address of the frame in the MAC address table, the switch floods the unicast frame.</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spcBef>
                <a:spcPts val="300"/>
              </a:spcBef>
              <a:spcAft>
                <a:spcPts val="300"/>
              </a:spcAft>
              <a:buFont typeface="Arial" panose="020B0604020202020204" pitchFamily="34" charset="0"/>
              <a:buChar char="•"/>
            </a:pPr>
            <a:r>
              <a:rPr sz="1200" b="1" dirty="0">
                <a:latin typeface="Huawei Sans" panose="020C0503030203020204" pitchFamily="34" charset="0"/>
              </a:rPr>
              <a:t>If a broadcast frame is received:</a:t>
            </a:r>
            <a:endPar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endParaRPr>
          </a:p>
          <a:p>
            <a:pPr marL="284400" fontAlgn="ctr">
              <a:spcBef>
                <a:spcPts val="300"/>
              </a:spcBef>
              <a:spcAft>
                <a:spcPts val="300"/>
              </a:spcAft>
            </a:pPr>
            <a:r>
              <a:rPr sz="1200" dirty="0">
                <a:latin typeface="Huawei Sans" panose="020C0503030203020204" pitchFamily="34" charset="0"/>
              </a:rPr>
              <a:t>The switch directly floods the broadcast frame without searching the MAC address table.</a:t>
            </a:r>
          </a:p>
        </p:txBody>
      </p:sp>
      <p:sp>
        <p:nvSpPr>
          <p:cNvPr id="36" name="矩形 35"/>
          <p:cNvSpPr/>
          <p:nvPr/>
        </p:nvSpPr>
        <p:spPr>
          <a:xfrm>
            <a:off x="1362549" y="3886612"/>
            <a:ext cx="2050077" cy="576000"/>
          </a:xfrm>
          <a:prstGeom prst="rect">
            <a:avLst/>
          </a:prstGeom>
          <a:solidFill>
            <a:srgbClr val="F3FBFE"/>
          </a:solidFill>
          <a:ln>
            <a:solidFill>
              <a:srgbClr val="99DFF9"/>
            </a:solidFill>
          </a:ln>
        </p:spPr>
        <p:txBody>
          <a:bodyPr wrap="square">
            <a:noAutofit/>
          </a:bodyPr>
          <a:lstStyle/>
          <a:p>
            <a:pPr fontAlgn="ctr">
              <a:spcBef>
                <a:spcPts val="300"/>
              </a:spcBef>
              <a:spcAft>
                <a:spcPts val="300"/>
              </a:spcAft>
            </a:pPr>
            <a:r>
              <a:rPr sz="1200" dirty="0">
                <a:latin typeface="Huawei Sans" panose="020C0503030203020204" pitchFamily="34" charset="0"/>
              </a:rPr>
              <a:t>Source MAC: MAC1</a:t>
            </a:r>
          </a:p>
          <a:p>
            <a:pPr fontAlgn="ctr">
              <a:spcBef>
                <a:spcPts val="300"/>
              </a:spcBef>
              <a:spcAft>
                <a:spcPts val="300"/>
              </a:spcAft>
            </a:pPr>
            <a:r>
              <a:rPr sz="1200" dirty="0">
                <a:latin typeface="Huawei Sans" panose="020C0503030203020204" pitchFamily="34" charset="0"/>
              </a:rPr>
              <a:t>Destination </a:t>
            </a:r>
            <a:r>
              <a:rPr sz="1200" dirty="0" smtClean="0">
                <a:latin typeface="Huawei Sans" panose="020C0503030203020204" pitchFamily="34" charset="0"/>
              </a:rPr>
              <a:t>MAC: </a:t>
            </a:r>
            <a:r>
              <a:rPr sz="1200" dirty="0">
                <a:solidFill>
                  <a:srgbClr val="EC7061"/>
                </a:solidFill>
                <a:latin typeface="Huawei Sans" panose="020C0503030203020204" pitchFamily="34" charset="0"/>
              </a:rPr>
              <a:t>MAC2</a:t>
            </a:r>
            <a:endParaRPr lang="zh-CN" altLang="en-US" sz="12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 name="矩形 39"/>
          <p:cNvSpPr/>
          <p:nvPr/>
        </p:nvSpPr>
        <p:spPr>
          <a:xfrm>
            <a:off x="1364289" y="5043213"/>
            <a:ext cx="2849438" cy="576000"/>
          </a:xfrm>
          <a:prstGeom prst="rect">
            <a:avLst/>
          </a:prstGeom>
          <a:solidFill>
            <a:srgbClr val="F3FBFE"/>
          </a:solidFill>
          <a:ln>
            <a:solidFill>
              <a:srgbClr val="99DFF9"/>
            </a:solidFill>
          </a:ln>
        </p:spPr>
        <p:txBody>
          <a:bodyPr wrap="square">
            <a:noAutofit/>
          </a:bodyPr>
          <a:lstStyle/>
          <a:p>
            <a:pPr fontAlgn="ctr">
              <a:spcBef>
                <a:spcPts val="300"/>
              </a:spcBef>
              <a:spcAft>
                <a:spcPts val="300"/>
              </a:spcAft>
            </a:pPr>
            <a:r>
              <a:rPr sz="1200" dirty="0">
                <a:latin typeface="Huawei Sans" panose="020C0503030203020204" pitchFamily="34" charset="0"/>
              </a:rPr>
              <a:t>Source MAC: MAC1</a:t>
            </a:r>
          </a:p>
          <a:p>
            <a:pPr fontAlgn="ctr">
              <a:spcBef>
                <a:spcPts val="300"/>
              </a:spcBef>
              <a:spcAft>
                <a:spcPts val="300"/>
              </a:spcAft>
            </a:pPr>
            <a:r>
              <a:rPr sz="1200" dirty="0">
                <a:latin typeface="Huawei Sans" panose="020C0503030203020204" pitchFamily="34" charset="0"/>
              </a:rPr>
              <a:t>Destination </a:t>
            </a:r>
            <a:r>
              <a:rPr sz="1200" dirty="0" smtClean="0">
                <a:latin typeface="Huawei Sans" panose="020C0503030203020204" pitchFamily="34" charset="0"/>
              </a:rPr>
              <a:t>MAC: </a:t>
            </a:r>
            <a:r>
              <a:rPr sz="1200" dirty="0">
                <a:solidFill>
                  <a:srgbClr val="EC7061"/>
                </a:solidFill>
                <a:latin typeface="Huawei Sans" panose="020C0503030203020204" pitchFamily="34" charset="0"/>
              </a:rPr>
              <a:t>FF-FF-FF-FF-FF-FF</a:t>
            </a:r>
            <a:endParaRPr lang="zh-CN" altLang="en-US" sz="12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矩形 45"/>
          <p:cNvSpPr/>
          <p:nvPr/>
        </p:nvSpPr>
        <p:spPr>
          <a:xfrm>
            <a:off x="8102050" y="3386554"/>
            <a:ext cx="2107423" cy="467066"/>
          </a:xfrm>
          <a:prstGeom prst="rect">
            <a:avLst/>
          </a:prstGeom>
        </p:spPr>
        <p:txBody>
          <a:bodyPr wrap="square">
            <a:noAutofit/>
          </a:bodyPr>
          <a:lstStyle/>
          <a:p>
            <a:pPr fontAlgn="ctr"/>
            <a:r>
              <a:rPr sz="1200" b="1" dirty="0">
                <a:latin typeface="Huawei Sans" panose="020C0503030203020204" pitchFamily="34" charset="0"/>
              </a:rPr>
              <a:t>Frame processing behavior of the switch</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矩形 40"/>
          <p:cNvSpPr/>
          <p:nvPr/>
        </p:nvSpPr>
        <p:spPr>
          <a:xfrm>
            <a:off x="4881063" y="2766102"/>
            <a:ext cx="1980220" cy="307777"/>
          </a:xfrm>
          <a:prstGeom prst="rect">
            <a:avLst/>
          </a:prstGeom>
        </p:spPr>
        <p:txBody>
          <a:bodyPr wrap="square">
            <a:noAutofit/>
          </a:bodyPr>
          <a:lstStyle/>
          <a:p>
            <a:pPr algn="ctr" fontAlgn="ctr"/>
            <a:r>
              <a:rPr sz="1400">
                <a:latin typeface="Huawei Sans" panose="020C0503030203020204" pitchFamily="34" charset="0"/>
              </a:rPr>
              <a:t>Switch</a:t>
            </a:r>
          </a:p>
        </p:txBody>
      </p:sp>
      <p:sp>
        <p:nvSpPr>
          <p:cNvPr id="48" name="Oval 4"/>
          <p:cNvSpPr>
            <a:spLocks noChangeAspect="1"/>
          </p:cNvSpPr>
          <p:nvPr/>
        </p:nvSpPr>
        <p:spPr>
          <a:xfrm>
            <a:off x="1393330" y="348245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sz="1400" b="1">
                <a:solidFill>
                  <a:schemeClr val="bg1"/>
                </a:solidFill>
                <a:latin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Oval 4"/>
          <p:cNvSpPr>
            <a:spLocks noChangeAspect="1"/>
          </p:cNvSpPr>
          <p:nvPr/>
        </p:nvSpPr>
        <p:spPr>
          <a:xfrm>
            <a:off x="4473491" y="348245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sz="1400" b="1">
                <a:solidFill>
                  <a:schemeClr val="bg1"/>
                </a:solidFill>
                <a:latin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Oval 4"/>
          <p:cNvSpPr>
            <a:spLocks noChangeAspect="1"/>
          </p:cNvSpPr>
          <p:nvPr/>
        </p:nvSpPr>
        <p:spPr>
          <a:xfrm>
            <a:off x="7830752" y="347068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sz="1400" b="1">
                <a:solidFill>
                  <a:schemeClr val="bg1"/>
                </a:solidFill>
                <a:latin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圆角矩形标注 50"/>
          <p:cNvSpPr/>
          <p:nvPr/>
        </p:nvSpPr>
        <p:spPr bwMode="auto">
          <a:xfrm>
            <a:off x="10307420" y="3173422"/>
            <a:ext cx="1397283" cy="515796"/>
          </a:xfrm>
          <a:prstGeom prst="wedgeRoundRectCallout">
            <a:avLst>
              <a:gd name="adj1" fmla="val -44755"/>
              <a:gd name="adj2" fmla="val 91138"/>
              <a:gd name="adj3" fmla="val 16667"/>
            </a:avLst>
          </a:prstGeom>
          <a:solidFill>
            <a:schemeClr val="bg1"/>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ctr" latinLnBrk="0" hangingPunct="1">
              <a:spcBef>
                <a:spcPct val="0"/>
              </a:spcBef>
              <a:spcAft>
                <a:spcPct val="0"/>
              </a:spcAft>
              <a:buClrTx/>
              <a:buSzTx/>
              <a:buFontTx/>
              <a:buNone/>
              <a:tabLst/>
            </a:pPr>
            <a:r>
              <a:rPr sz="1400" dirty="0">
                <a:solidFill>
                  <a:schemeClr val="tx1"/>
                </a:solidFill>
                <a:latin typeface="Huawei Sans" panose="020C0503030203020204" pitchFamily="34" charset="0"/>
              </a:rPr>
              <a:t>Unknown</a:t>
            </a:r>
            <a:endParaRPr kumimoji="0" lang="en-US" altLang="zh-CN" sz="1400" b="0" i="0" u="none" strike="noStrike" cap="none" normalizeH="0" baseline="0" dirty="0" smtClean="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p>
            <a:pPr marL="0" marR="0" indent="0" algn="ctr" defTabSz="914400" rtl="0" eaLnBrk="1" fontAlgn="ctr" latinLnBrk="0" hangingPunct="1">
              <a:spcBef>
                <a:spcPct val="0"/>
              </a:spcBef>
              <a:spcAft>
                <a:spcPct val="0"/>
              </a:spcAft>
              <a:buClrTx/>
              <a:buSzTx/>
              <a:buFontTx/>
              <a:buNone/>
              <a:tabLst/>
            </a:pPr>
            <a:r>
              <a:rPr sz="1400" dirty="0">
                <a:solidFill>
                  <a:schemeClr val="tx1"/>
                </a:solidFill>
                <a:latin typeface="Huawei Sans" panose="020C0503030203020204" pitchFamily="34" charset="0"/>
              </a:rPr>
              <a:t>unicast frame</a:t>
            </a:r>
            <a:endParaRPr kumimoji="0" lang="zh-CN" altLang="en-US"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018312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Forwarding</a:t>
            </a:r>
            <a:endParaRPr lang="zh-CN" altLang="en-US" dirty="0">
              <a:latin typeface="Huawei Sans" panose="020C0503030203020204" pitchFamily="34" charset="0"/>
            </a:endParaRPr>
          </a:p>
        </p:txBody>
      </p: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35" name="图片 3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36" name="图片 3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39" name="直接连接符 38"/>
          <p:cNvCxnSpPr>
            <a:stCxn id="35" idx="3"/>
            <a:endCxn id="3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直接连接符 39"/>
          <p:cNvCxnSpPr>
            <a:stCxn id="34" idx="3"/>
            <a:endCxn id="3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直接连接符 40"/>
          <p:cNvCxnSpPr>
            <a:stCxn id="3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2" name="矩形 41"/>
          <p:cNvSpPr/>
          <p:nvPr/>
        </p:nvSpPr>
        <p:spPr>
          <a:xfrm>
            <a:off x="4599491" y="2125099"/>
            <a:ext cx="1044116" cy="307777"/>
          </a:xfrm>
          <a:prstGeom prst="rect">
            <a:avLst/>
          </a:prstGeom>
        </p:spPr>
        <p:txBody>
          <a:bodyPr wrap="square">
            <a:noAutofit/>
          </a:bodyPr>
          <a:lstStyle/>
          <a:p>
            <a:pPr algn="ctr" fontAlgn="ctr"/>
            <a:r>
              <a:rPr sz="1400">
                <a:latin typeface="Huawei Sans" panose="020C0503030203020204" pitchFamily="34" charset="0"/>
              </a:rPr>
              <a:t>GE 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矩形 42"/>
          <p:cNvSpPr/>
          <p:nvPr/>
        </p:nvSpPr>
        <p:spPr>
          <a:xfrm>
            <a:off x="6183667" y="2125099"/>
            <a:ext cx="1044116" cy="307777"/>
          </a:xfrm>
          <a:prstGeom prst="rect">
            <a:avLst/>
          </a:prstGeom>
        </p:spPr>
        <p:txBody>
          <a:bodyPr wrap="square">
            <a:noAutofit/>
          </a:bodyPr>
          <a:lstStyle/>
          <a:p>
            <a:pPr algn="ctr" fontAlgn="ctr"/>
            <a:r>
              <a:rPr sz="1400">
                <a:latin typeface="Huawei Sans" panose="020C0503030203020204" pitchFamily="34" charset="0"/>
              </a:rPr>
              <a:t>GE 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5" name="矩形 44"/>
          <p:cNvSpPr/>
          <p:nvPr/>
        </p:nvSpPr>
        <p:spPr>
          <a:xfrm rot="18340776">
            <a:off x="5460639" y="1564921"/>
            <a:ext cx="1044116" cy="307777"/>
          </a:xfrm>
          <a:prstGeom prst="rect">
            <a:avLst/>
          </a:prstGeom>
        </p:spPr>
        <p:txBody>
          <a:bodyPr wrap="square">
            <a:noAutofit/>
          </a:bodyPr>
          <a:lstStyle/>
          <a:p>
            <a:pPr algn="ctr" fontAlgn="ctr"/>
            <a:r>
              <a:rPr sz="1400">
                <a:latin typeface="Huawei Sans" panose="020C0503030203020204" pitchFamily="34" charset="0"/>
              </a:rPr>
              <a:t>GE 0/0/3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矩形 45"/>
          <p:cNvSpPr/>
          <p:nvPr/>
        </p:nvSpPr>
        <p:spPr>
          <a:xfrm>
            <a:off x="2727283" y="1754026"/>
            <a:ext cx="756084" cy="307777"/>
          </a:xfrm>
          <a:prstGeom prst="rect">
            <a:avLst/>
          </a:prstGeom>
        </p:spPr>
        <p:txBody>
          <a:bodyPr wrap="square">
            <a:noAutofit/>
          </a:bodyPr>
          <a:lstStyle/>
          <a:p>
            <a:pPr algn="ctr" fontAlgn="ctr"/>
            <a:r>
              <a:rPr sz="1400">
                <a:latin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矩形 46"/>
          <p:cNvSpPr/>
          <p:nvPr/>
        </p:nvSpPr>
        <p:spPr>
          <a:xfrm>
            <a:off x="8343907" y="1754026"/>
            <a:ext cx="756084" cy="307777"/>
          </a:xfrm>
          <a:prstGeom prst="rect">
            <a:avLst/>
          </a:prstGeom>
        </p:spPr>
        <p:txBody>
          <a:bodyPr wrap="square">
            <a:noAutofit/>
          </a:bodyPr>
          <a:lstStyle/>
          <a:p>
            <a:pPr algn="ctr" fontAlgn="ctr"/>
            <a:r>
              <a:rPr sz="1400">
                <a:latin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9" name="矩形 48"/>
          <p:cNvSpPr/>
          <p:nvPr/>
        </p:nvSpPr>
        <p:spPr>
          <a:xfrm>
            <a:off x="2334850" y="2798142"/>
            <a:ext cx="2388025" cy="523220"/>
          </a:xfrm>
          <a:prstGeom prst="rect">
            <a:avLst/>
          </a:prstGeom>
        </p:spPr>
        <p:txBody>
          <a:bodyPr wrap="square">
            <a:noAutofit/>
          </a:bodyPr>
          <a:lstStyle/>
          <a:p>
            <a:pPr fontAlgn="ctr"/>
            <a:r>
              <a:rPr sz="1400">
                <a:latin typeface="Huawei Sans" panose="020C0503030203020204" pitchFamily="34" charset="0"/>
              </a:rPr>
              <a:t>IP1: 192.168.1.1</a:t>
            </a:r>
          </a:p>
          <a:p>
            <a:pPr fontAlgn="ctr"/>
            <a:r>
              <a:rPr sz="1400">
                <a:latin typeface="Huawei Sans" panose="020C0503030203020204" pitchFamily="34" charset="0"/>
              </a:rPr>
              <a:t>MAC1: 0050-5600-0001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矩形 49"/>
          <p:cNvSpPr/>
          <p:nvPr/>
        </p:nvSpPr>
        <p:spPr>
          <a:xfrm>
            <a:off x="7969487" y="2798142"/>
            <a:ext cx="2261008" cy="523220"/>
          </a:xfrm>
          <a:prstGeom prst="rect">
            <a:avLst/>
          </a:prstGeom>
        </p:spPr>
        <p:txBody>
          <a:bodyPr wrap="square">
            <a:noAutofit/>
          </a:bodyPr>
          <a:lstStyle/>
          <a:p>
            <a:pPr fontAlgn="ctr"/>
            <a:r>
              <a:rPr sz="1400">
                <a:latin typeface="Huawei Sans" panose="020C0503030203020204" pitchFamily="34" charset="0"/>
              </a:rPr>
              <a:t>IP2: 192.168.1.2</a:t>
            </a:r>
          </a:p>
          <a:p>
            <a:pPr fontAlgn="ctr"/>
            <a:r>
              <a:rPr sz="1400">
                <a:latin typeface="Huawei Sans" panose="020C0503030203020204" pitchFamily="34" charset="0"/>
              </a:rPr>
              <a:t>MAC2: 0050-5600-0002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54" name="直接连接符 53"/>
          <p:cNvCxnSpPr/>
          <p:nvPr/>
        </p:nvCxnSpPr>
        <p:spPr bwMode="auto">
          <a:xfrm>
            <a:off x="4043772"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55" name="直接连接符 54"/>
          <p:cNvCxnSpPr/>
          <p:nvPr/>
        </p:nvCxnSpPr>
        <p:spPr bwMode="auto">
          <a:xfrm>
            <a:off x="6996100"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57" name="矩形 56"/>
          <p:cNvSpPr/>
          <p:nvPr/>
        </p:nvSpPr>
        <p:spPr>
          <a:xfrm>
            <a:off x="4881063" y="2766102"/>
            <a:ext cx="1980220" cy="307777"/>
          </a:xfrm>
          <a:prstGeom prst="rect">
            <a:avLst/>
          </a:prstGeom>
        </p:spPr>
        <p:txBody>
          <a:bodyPr wrap="square">
            <a:noAutofit/>
          </a:bodyPr>
          <a:lstStyle/>
          <a:p>
            <a:pPr algn="ctr" fontAlgn="ctr"/>
            <a:r>
              <a:rPr sz="1400">
                <a:latin typeface="Huawei Sans" panose="020C0503030203020204" pitchFamily="34" charset="0"/>
              </a:rPr>
              <a:t>Switch</a:t>
            </a:r>
          </a:p>
        </p:txBody>
      </p:sp>
      <p:sp>
        <p:nvSpPr>
          <p:cNvPr id="58" name="矩形 57"/>
          <p:cNvSpPr/>
          <p:nvPr/>
        </p:nvSpPr>
        <p:spPr>
          <a:xfrm>
            <a:off x="1594177" y="3472515"/>
            <a:ext cx="1775569" cy="268495"/>
          </a:xfrm>
          <a:prstGeom prst="rect">
            <a:avLst/>
          </a:prstGeom>
        </p:spPr>
        <p:txBody>
          <a:bodyPr wrap="square">
            <a:noAutofit/>
          </a:bodyPr>
          <a:lstStyle/>
          <a:p>
            <a:pPr fontAlgn="ctr"/>
            <a:r>
              <a:rPr sz="1200" b="1" dirty="0">
                <a:latin typeface="Huawei Sans" panose="020C0503030203020204" pitchFamily="34" charset="0"/>
              </a:rPr>
              <a:t>Frame sent by host 1</a:t>
            </a:r>
          </a:p>
        </p:txBody>
      </p:sp>
      <p:sp>
        <p:nvSpPr>
          <p:cNvPr id="59" name="矩形 58"/>
          <p:cNvSpPr/>
          <p:nvPr/>
        </p:nvSpPr>
        <p:spPr>
          <a:xfrm>
            <a:off x="1362549" y="3886614"/>
            <a:ext cx="2050077" cy="708710"/>
          </a:xfrm>
          <a:prstGeom prst="rect">
            <a:avLst/>
          </a:prstGeom>
          <a:solidFill>
            <a:srgbClr val="F3FBFE"/>
          </a:solidFill>
          <a:ln>
            <a:solidFill>
              <a:srgbClr val="99DFF9"/>
            </a:solidFill>
          </a:ln>
        </p:spPr>
        <p:txBody>
          <a:bodyPr wrap="square">
            <a:noAutofit/>
          </a:bodyPr>
          <a:lstStyle/>
          <a:p>
            <a:pPr fontAlgn="ctr">
              <a:spcBef>
                <a:spcPts val="300"/>
              </a:spcBef>
              <a:spcAft>
                <a:spcPts val="300"/>
              </a:spcAft>
            </a:pPr>
            <a:r>
              <a:rPr sz="1200" dirty="0">
                <a:latin typeface="Huawei Sans" panose="020C0503030203020204" pitchFamily="34" charset="0"/>
              </a:rPr>
              <a:t>Source MAC: MAC1</a:t>
            </a:r>
          </a:p>
          <a:p>
            <a:pPr fontAlgn="ctr">
              <a:spcBef>
                <a:spcPts val="300"/>
              </a:spcBef>
              <a:spcAft>
                <a:spcPts val="300"/>
              </a:spcAft>
            </a:pPr>
            <a:r>
              <a:rPr sz="1200" dirty="0">
                <a:latin typeface="Huawei Sans" panose="020C0503030203020204" pitchFamily="34" charset="0"/>
              </a:rPr>
              <a:t>Destination </a:t>
            </a:r>
            <a:r>
              <a:rPr sz="1200" dirty="0" smtClean="0">
                <a:latin typeface="Huawei Sans" panose="020C0503030203020204" pitchFamily="34" charset="0"/>
              </a:rPr>
              <a:t>MAC: </a:t>
            </a:r>
            <a:r>
              <a:rPr sz="1200" dirty="0">
                <a:latin typeface="Huawei Sans" panose="020C0503030203020204" pitchFamily="34" charset="0"/>
              </a:rPr>
              <a:t>MAC2</a:t>
            </a:r>
            <a:endParaRPr lang="zh-CN" altLang="en-US" sz="12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Oval 4"/>
          <p:cNvSpPr>
            <a:spLocks noChangeAspect="1"/>
          </p:cNvSpPr>
          <p:nvPr/>
        </p:nvSpPr>
        <p:spPr>
          <a:xfrm>
            <a:off x="1393330" y="348245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sz="1400" b="1">
                <a:solidFill>
                  <a:schemeClr val="bg1"/>
                </a:solidFill>
                <a:latin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61" name="表格 60"/>
          <p:cNvGraphicFramePr>
            <a:graphicFrameLocks noGrp="1"/>
          </p:cNvGraphicFramePr>
          <p:nvPr>
            <p:extLst/>
          </p:nvPr>
        </p:nvGraphicFramePr>
        <p:xfrm>
          <a:off x="4473491" y="3884032"/>
          <a:ext cx="2369804" cy="822960"/>
        </p:xfrm>
        <a:graphic>
          <a:graphicData uri="http://schemas.openxmlformats.org/drawingml/2006/table">
            <a:tbl>
              <a:tblPr firstRow="1" bandRow="1">
                <a:tableStyleId>{5C22544A-7EE6-4342-B048-85BDC9FD1C3A}</a:tableStyleId>
              </a:tblPr>
              <a:tblGrid>
                <a:gridCol w="1184902">
                  <a:extLst>
                    <a:ext uri="{9D8B030D-6E8A-4147-A177-3AD203B41FA5}">
                      <a16:colId xmlns="" xmlns:a16="http://schemas.microsoft.com/office/drawing/2014/main" val="20000"/>
                    </a:ext>
                  </a:extLst>
                </a:gridCol>
                <a:gridCol w="1184902">
                  <a:extLst>
                    <a:ext uri="{9D8B030D-6E8A-4147-A177-3AD203B41FA5}">
                      <a16:colId xmlns="" xmlns:a16="http://schemas.microsoft.com/office/drawing/2014/main" val="20001"/>
                    </a:ext>
                  </a:extLst>
                </a:gridCol>
              </a:tblGrid>
              <a:tr h="238112">
                <a:tc>
                  <a:txBody>
                    <a:bodyPr/>
                    <a:lstStyle/>
                    <a:p>
                      <a:pPr algn="ctr" fontAlgn="ctr"/>
                      <a:r>
                        <a:rPr sz="1200" b="1" dirty="0">
                          <a:solidFill>
                            <a:schemeClr val="tx1"/>
                          </a:solidFill>
                          <a:latin typeface="Huawei Sans" panose="020C0503030203020204" pitchFamily="34" charset="0"/>
                        </a:rPr>
                        <a:t>MAC Address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fontAlgn="ctr"/>
                      <a:r>
                        <a:rPr sz="1200" b="1">
                          <a:solidFill>
                            <a:schemeClr val="tx1"/>
                          </a:solidFill>
                          <a:latin typeface="Huawei Sans" panose="020C0503030203020204" pitchFamily="34" charset="0"/>
                        </a:rPr>
                        <a:t>Interface</a:t>
                      </a:r>
                      <a:endParaRPr lang="zh-CN" altLang="en-US" sz="12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r h="238112">
                <a:tc>
                  <a:txBody>
                    <a:bodyPr/>
                    <a:lstStyle/>
                    <a:p>
                      <a:pPr algn="ctr" fontAlgn="ctr"/>
                      <a:r>
                        <a:rPr sz="1200">
                          <a:solidFill>
                            <a:schemeClr val="tx1"/>
                          </a:solidFill>
                          <a:latin typeface="Huawei Sans" panose="020C0503030203020204" pitchFamily="34" charset="0"/>
                        </a:rPr>
                        <a:t>MAC1</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sz="1200">
                          <a:solidFill>
                            <a:schemeClr val="tx1"/>
                          </a:solidFill>
                          <a:latin typeface="Huawei Sans" panose="020C0503030203020204" pitchFamily="34" charset="0"/>
                        </a:rPr>
                        <a:t>GE 0/0/1</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207852">
                <a:tc>
                  <a:txBody>
                    <a:bodyPr/>
                    <a:lstStyle/>
                    <a:p>
                      <a:pPr algn="ctr" fontAlgn="ctr"/>
                      <a:r>
                        <a:rPr sz="1200">
                          <a:solidFill>
                            <a:schemeClr val="tx1"/>
                          </a:solidFill>
                          <a:latin typeface="Huawei Sans" panose="020C0503030203020204" pitchFamily="34" charset="0"/>
                        </a:rPr>
                        <a:t>MAC2</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sz="1200" dirty="0">
                          <a:solidFill>
                            <a:schemeClr val="tx1"/>
                          </a:solidFill>
                          <a:latin typeface="Huawei Sans" panose="020C0503030203020204" pitchFamily="34" charset="0"/>
                        </a:rPr>
                        <a:t>GE 0/0/2</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bl>
          </a:graphicData>
        </a:graphic>
      </p:graphicFrame>
      <p:sp>
        <p:nvSpPr>
          <p:cNvPr id="62" name="矩形 61"/>
          <p:cNvSpPr/>
          <p:nvPr/>
        </p:nvSpPr>
        <p:spPr>
          <a:xfrm>
            <a:off x="4653497" y="3374276"/>
            <a:ext cx="1980220" cy="738664"/>
          </a:xfrm>
          <a:prstGeom prst="rect">
            <a:avLst/>
          </a:prstGeom>
        </p:spPr>
        <p:txBody>
          <a:bodyPr wrap="square">
            <a:noAutofit/>
          </a:bodyPr>
          <a:lstStyle/>
          <a:p>
            <a:pPr fontAlgn="ctr"/>
            <a:r>
              <a:rPr sz="1200" b="1" dirty="0">
                <a:latin typeface="Huawei Sans" panose="020C0503030203020204" pitchFamily="34" charset="0"/>
              </a:rPr>
              <a:t>MAC address table searched by the switch</a:t>
            </a:r>
          </a:p>
        </p:txBody>
      </p:sp>
      <p:sp>
        <p:nvSpPr>
          <p:cNvPr id="63" name="Oval 4"/>
          <p:cNvSpPr>
            <a:spLocks noChangeAspect="1"/>
          </p:cNvSpPr>
          <p:nvPr/>
        </p:nvSpPr>
        <p:spPr>
          <a:xfrm>
            <a:off x="4473491" y="348245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sz="1400" b="1">
                <a:solidFill>
                  <a:schemeClr val="bg1"/>
                </a:solidFill>
                <a:latin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矩形 63"/>
          <p:cNvSpPr/>
          <p:nvPr/>
        </p:nvSpPr>
        <p:spPr>
          <a:xfrm>
            <a:off x="8070731" y="3391187"/>
            <a:ext cx="1980220" cy="419212"/>
          </a:xfrm>
          <a:prstGeom prst="rect">
            <a:avLst/>
          </a:prstGeom>
        </p:spPr>
        <p:txBody>
          <a:bodyPr wrap="square">
            <a:noAutofit/>
          </a:bodyPr>
          <a:lstStyle/>
          <a:p>
            <a:pPr fontAlgn="ctr"/>
            <a:r>
              <a:rPr sz="1200" b="1" dirty="0">
                <a:latin typeface="Huawei Sans" panose="020C0503030203020204" pitchFamily="34" charset="0"/>
              </a:rPr>
              <a:t>Frame processing behavior of the switch</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65" name="组合 64"/>
          <p:cNvGrpSpPr/>
          <p:nvPr/>
        </p:nvGrpSpPr>
        <p:grpSpPr>
          <a:xfrm>
            <a:off x="7778602" y="3837789"/>
            <a:ext cx="3450440" cy="1898984"/>
            <a:chOff x="8076220" y="3933056"/>
            <a:chExt cx="3225892" cy="2496287"/>
          </a:xfrm>
        </p:grpSpPr>
        <p:sp>
          <p:nvSpPr>
            <p:cNvPr id="66" name="矩形 65"/>
            <p:cNvSpPr/>
            <p:nvPr/>
          </p:nvSpPr>
          <p:spPr bwMode="auto">
            <a:xfrm>
              <a:off x="8076221" y="3954838"/>
              <a:ext cx="3225891" cy="2179888"/>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7" name="矩形 66"/>
            <p:cNvSpPr/>
            <p:nvPr/>
          </p:nvSpPr>
          <p:spPr>
            <a:xfrm>
              <a:off x="8076220" y="3933056"/>
              <a:ext cx="3132348" cy="2496287"/>
            </a:xfrm>
            <a:prstGeom prst="rect">
              <a:avLst/>
            </a:prstGeom>
          </p:spPr>
          <p:txBody>
            <a:bodyPr wrap="square">
              <a:noAutofit/>
            </a:bodyPr>
            <a:lstStyle/>
            <a:p>
              <a:pPr marL="285750" indent="-285750" fontAlgn="ctr">
                <a:spcBef>
                  <a:spcPts val="300"/>
                </a:spcBef>
                <a:spcAft>
                  <a:spcPts val="300"/>
                </a:spcAft>
                <a:buFont typeface="Arial" panose="020B0604020202020204" pitchFamily="34" charset="0"/>
                <a:buChar char="•"/>
              </a:pPr>
              <a:r>
                <a:rPr sz="1200" b="1" dirty="0">
                  <a:latin typeface="Huawei Sans" panose="020C0503030203020204" pitchFamily="34" charset="0"/>
                </a:rPr>
                <a:t>If a unicast frame is received:</a:t>
              </a:r>
              <a:endPar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endParaRPr>
            </a:p>
            <a:p>
              <a:pPr marL="284400" fontAlgn="ctr">
                <a:spcBef>
                  <a:spcPts val="300"/>
                </a:spcBef>
                <a:spcAft>
                  <a:spcPts val="300"/>
                </a:spcAft>
              </a:pPr>
              <a:r>
                <a:rPr sz="1200" dirty="0">
                  <a:latin typeface="Huawei Sans" panose="020C0503030203020204" pitchFamily="34" charset="0"/>
                </a:rPr>
                <a:t>If the switch finds the destination MAC address of the frame in the MAC address table and the interface number in the table is not the number of the interface through which the frame enters over the transmission medium, the switch forwards the unicast frame.</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68" name="Oval 4"/>
          <p:cNvSpPr>
            <a:spLocks noChangeAspect="1"/>
          </p:cNvSpPr>
          <p:nvPr/>
        </p:nvSpPr>
        <p:spPr>
          <a:xfrm>
            <a:off x="7829617" y="3488905"/>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sz="1400" b="1">
                <a:solidFill>
                  <a:schemeClr val="bg1"/>
                </a:solidFill>
                <a:latin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2112072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Discarding</a:t>
            </a:r>
            <a:endParaRPr lang="zh-CN" altLang="en-US" dirty="0">
              <a:latin typeface="Huawei Sans" panose="020C0503030203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6668" y="3082307"/>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7179915" y="1291599"/>
            <a:ext cx="843751" cy="648000"/>
          </a:xfrm>
          <a:prstGeom prst="rect">
            <a:avLst/>
          </a:prstGeom>
        </p:spPr>
      </p:pic>
      <p:cxnSp>
        <p:nvCxnSpPr>
          <p:cNvPr id="8" name="直接连接符 7"/>
          <p:cNvCxnSpPr>
            <a:stCxn id="5" idx="3"/>
            <a:endCxn id="29" idx="1"/>
          </p:cNvCxnSpPr>
          <p:nvPr/>
        </p:nvCxnSpPr>
        <p:spPr bwMode="auto">
          <a:xfrm>
            <a:off x="3535030" y="2402062"/>
            <a:ext cx="171754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endCxn id="4" idx="1"/>
          </p:cNvCxnSpPr>
          <p:nvPr/>
        </p:nvCxnSpPr>
        <p:spPr bwMode="auto">
          <a:xfrm>
            <a:off x="5596630" y="2402098"/>
            <a:ext cx="1610038" cy="100420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rot="1878581">
            <a:off x="6329723" y="2868945"/>
            <a:ext cx="1044116" cy="307777"/>
          </a:xfrm>
          <a:prstGeom prst="rect">
            <a:avLst/>
          </a:prstGeom>
        </p:spPr>
        <p:txBody>
          <a:bodyPr wrap="square">
            <a:noAutofit/>
          </a:bodyPr>
          <a:lstStyle/>
          <a:p>
            <a:pPr algn="ctr" fontAlgn="ctr"/>
            <a:r>
              <a:rPr sz="1400">
                <a:latin typeface="Huawei Sans" panose="020C0503030203020204" pitchFamily="34" charset="0"/>
              </a:rPr>
              <a:t>GE 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noAutofit/>
          </a:bodyPr>
          <a:lstStyle/>
          <a:p>
            <a:pPr algn="ctr" fontAlgn="ctr"/>
            <a:r>
              <a:rPr sz="1400">
                <a:latin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7223748" y="1948587"/>
            <a:ext cx="756084" cy="307777"/>
          </a:xfrm>
          <a:prstGeom prst="rect">
            <a:avLst/>
          </a:prstGeom>
        </p:spPr>
        <p:txBody>
          <a:bodyPr wrap="square">
            <a:noAutofit/>
          </a:bodyPr>
          <a:lstStyle/>
          <a:p>
            <a:pPr algn="ctr" fontAlgn="ctr"/>
            <a:r>
              <a:rPr sz="1400">
                <a:latin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8023666" y="1384694"/>
            <a:ext cx="2448272" cy="523220"/>
          </a:xfrm>
          <a:prstGeom prst="rect">
            <a:avLst/>
          </a:prstGeom>
        </p:spPr>
        <p:txBody>
          <a:bodyPr wrap="square">
            <a:noAutofit/>
          </a:bodyPr>
          <a:lstStyle/>
          <a:p>
            <a:pPr fontAlgn="ctr"/>
            <a:r>
              <a:rPr sz="1400">
                <a:latin typeface="Huawei Sans" panose="020C0503030203020204" pitchFamily="34" charset="0"/>
              </a:rPr>
              <a:t>IP2: 192.168.1.2</a:t>
            </a:r>
          </a:p>
          <a:p>
            <a:pPr fontAlgn="ctr"/>
            <a:r>
              <a:rPr sz="1400">
                <a:latin typeface="Huawei Sans" panose="020C0503030203020204" pitchFamily="34" charset="0"/>
              </a:rPr>
              <a:t>MAC2: 0050-5600-0002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 name="直接连接符 36"/>
          <p:cNvCxnSpPr/>
          <p:nvPr/>
        </p:nvCxnSpPr>
        <p:spPr bwMode="auto">
          <a:xfrm>
            <a:off x="4043772"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30" name="直接连接符 29"/>
          <p:cNvCxnSpPr>
            <a:endCxn id="6" idx="1"/>
          </p:cNvCxnSpPr>
          <p:nvPr/>
        </p:nvCxnSpPr>
        <p:spPr bwMode="auto">
          <a:xfrm flipV="1">
            <a:off x="5647701" y="1615599"/>
            <a:ext cx="1532214" cy="786463"/>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2579" y="2078062"/>
            <a:ext cx="790244" cy="648000"/>
          </a:xfrm>
          <a:prstGeom prst="rect">
            <a:avLst/>
          </a:prstGeom>
        </p:spPr>
      </p:pic>
      <p:cxnSp>
        <p:nvCxnSpPr>
          <p:cNvPr id="42" name="直接连接符 41"/>
          <p:cNvCxnSpPr/>
          <p:nvPr/>
        </p:nvCxnSpPr>
        <p:spPr bwMode="auto">
          <a:xfrm>
            <a:off x="6196588" y="2939202"/>
            <a:ext cx="542028" cy="355411"/>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44" name="矩形 43"/>
          <p:cNvSpPr/>
          <p:nvPr/>
        </p:nvSpPr>
        <p:spPr>
          <a:xfrm>
            <a:off x="5130715" y="2758407"/>
            <a:ext cx="1037783" cy="523220"/>
          </a:xfrm>
          <a:prstGeom prst="rect">
            <a:avLst/>
          </a:prstGeom>
        </p:spPr>
        <p:txBody>
          <a:bodyPr wrap="square">
            <a:noAutofit/>
          </a:bodyPr>
          <a:lstStyle/>
          <a:p>
            <a:pPr algn="ctr" fontAlgn="ctr"/>
            <a:r>
              <a:rPr sz="1400">
                <a:latin typeface="Huawei Sans" panose="020C0503030203020204" pitchFamily="34" charset="0"/>
              </a:rPr>
              <a:t>Switch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5" name="矩形 44"/>
          <p:cNvSpPr/>
          <p:nvPr/>
        </p:nvSpPr>
        <p:spPr>
          <a:xfrm>
            <a:off x="7082927" y="3748236"/>
            <a:ext cx="1037783" cy="283019"/>
          </a:xfrm>
          <a:prstGeom prst="rect">
            <a:avLst/>
          </a:prstGeom>
        </p:spPr>
        <p:txBody>
          <a:bodyPr wrap="square">
            <a:noAutofit/>
          </a:bodyPr>
          <a:lstStyle/>
          <a:p>
            <a:pPr algn="ctr" fontAlgn="ctr"/>
            <a:r>
              <a:rPr sz="1400" dirty="0">
                <a:latin typeface="Huawei Sans" panose="020C0503030203020204" pitchFamily="34" charset="0"/>
              </a:rPr>
              <a:t>Switch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46" name="直接连接符 45"/>
          <p:cNvCxnSpPr/>
          <p:nvPr/>
        </p:nvCxnSpPr>
        <p:spPr bwMode="auto">
          <a:xfrm flipV="1">
            <a:off x="6196588" y="1650609"/>
            <a:ext cx="593099" cy="339723"/>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33" name="矩形 32"/>
          <p:cNvSpPr/>
          <p:nvPr/>
        </p:nvSpPr>
        <p:spPr>
          <a:xfrm>
            <a:off x="1962169" y="4116911"/>
            <a:ext cx="1775569" cy="523220"/>
          </a:xfrm>
          <a:prstGeom prst="rect">
            <a:avLst/>
          </a:prstGeom>
        </p:spPr>
        <p:txBody>
          <a:bodyPr wrap="square">
            <a:noAutofit/>
          </a:bodyPr>
          <a:lstStyle/>
          <a:p>
            <a:pPr fontAlgn="ctr"/>
            <a:r>
              <a:rPr sz="1200" b="1" dirty="0">
                <a:latin typeface="Huawei Sans" panose="020C0503030203020204" pitchFamily="34" charset="0"/>
              </a:rPr>
              <a:t>Frame sent by host 1</a:t>
            </a:r>
          </a:p>
        </p:txBody>
      </p:sp>
      <p:graphicFrame>
        <p:nvGraphicFramePr>
          <p:cNvPr id="34" name="表格 33"/>
          <p:cNvGraphicFramePr>
            <a:graphicFrameLocks noGrp="1"/>
          </p:cNvGraphicFramePr>
          <p:nvPr>
            <p:extLst/>
          </p:nvPr>
        </p:nvGraphicFramePr>
        <p:xfrm>
          <a:off x="4168853" y="4546058"/>
          <a:ext cx="2187418" cy="822960"/>
        </p:xfrm>
        <a:graphic>
          <a:graphicData uri="http://schemas.openxmlformats.org/drawingml/2006/table">
            <a:tbl>
              <a:tblPr firstRow="1" bandRow="1">
                <a:tableStyleId>{5C22544A-7EE6-4342-B048-85BDC9FD1C3A}</a:tableStyleId>
              </a:tblPr>
              <a:tblGrid>
                <a:gridCol w="1266032">
                  <a:extLst>
                    <a:ext uri="{9D8B030D-6E8A-4147-A177-3AD203B41FA5}">
                      <a16:colId xmlns="" xmlns:a16="http://schemas.microsoft.com/office/drawing/2014/main" val="20000"/>
                    </a:ext>
                  </a:extLst>
                </a:gridCol>
                <a:gridCol w="921386">
                  <a:extLst>
                    <a:ext uri="{9D8B030D-6E8A-4147-A177-3AD203B41FA5}">
                      <a16:colId xmlns="" xmlns:a16="http://schemas.microsoft.com/office/drawing/2014/main" val="20001"/>
                    </a:ext>
                  </a:extLst>
                </a:gridCol>
              </a:tblGrid>
              <a:tr h="238112">
                <a:tc>
                  <a:txBody>
                    <a:bodyPr/>
                    <a:lstStyle/>
                    <a:p>
                      <a:pPr algn="ctr" fontAlgn="ctr"/>
                      <a:r>
                        <a:rPr sz="1200" b="1" dirty="0">
                          <a:solidFill>
                            <a:schemeClr val="tx1"/>
                          </a:solidFill>
                          <a:latin typeface="Huawei Sans" panose="020C0503030203020204" pitchFamily="34" charset="0"/>
                        </a:rPr>
                        <a:t>MAC Address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fontAlgn="ctr"/>
                      <a:r>
                        <a:rPr sz="1200" b="1">
                          <a:solidFill>
                            <a:schemeClr val="tx1"/>
                          </a:solidFill>
                          <a:latin typeface="Huawei Sans" panose="020C0503030203020204" pitchFamily="34" charset="0"/>
                        </a:rPr>
                        <a:t>Interface</a:t>
                      </a:r>
                      <a:endParaRPr lang="zh-CN" altLang="en-US" sz="12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r h="238112">
                <a:tc>
                  <a:txBody>
                    <a:bodyPr/>
                    <a:lstStyle/>
                    <a:p>
                      <a:pPr algn="ctr" fontAlgn="ctr"/>
                      <a:r>
                        <a:rPr sz="1200">
                          <a:solidFill>
                            <a:schemeClr val="tx1"/>
                          </a:solidFill>
                          <a:latin typeface="Huawei Sans" panose="020C0503030203020204" pitchFamily="34" charset="0"/>
                        </a:rPr>
                        <a:t>MAC2</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sz="1200">
                          <a:solidFill>
                            <a:schemeClr val="tx1"/>
                          </a:solidFill>
                          <a:latin typeface="Huawei Sans" panose="020C0503030203020204" pitchFamily="34" charset="0"/>
                        </a:rPr>
                        <a:t>GE 0/0/1</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207852">
                <a:tc>
                  <a:txBody>
                    <a:bodyPr/>
                    <a:lstStyle/>
                    <a:p>
                      <a:pPr algn="ctr" fontAlgn="ct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bl>
          </a:graphicData>
        </a:graphic>
      </p:graphicFrame>
      <p:sp>
        <p:nvSpPr>
          <p:cNvPr id="38" name="矩形 37"/>
          <p:cNvSpPr/>
          <p:nvPr/>
        </p:nvSpPr>
        <p:spPr>
          <a:xfrm>
            <a:off x="4384399" y="4031081"/>
            <a:ext cx="1980220" cy="523220"/>
          </a:xfrm>
          <a:prstGeom prst="rect">
            <a:avLst/>
          </a:prstGeom>
        </p:spPr>
        <p:txBody>
          <a:bodyPr wrap="square">
            <a:noAutofit/>
          </a:bodyPr>
          <a:lstStyle/>
          <a:p>
            <a:pPr fontAlgn="ctr"/>
            <a:r>
              <a:rPr sz="1200" b="1" dirty="0">
                <a:latin typeface="Huawei Sans" panose="020C0503030203020204" pitchFamily="34" charset="0"/>
              </a:rPr>
              <a:t>MAC address table queried by switch 2</a:t>
            </a:r>
          </a:p>
        </p:txBody>
      </p:sp>
      <p:sp>
        <p:nvSpPr>
          <p:cNvPr id="41" name="矩形 40"/>
          <p:cNvSpPr/>
          <p:nvPr/>
        </p:nvSpPr>
        <p:spPr>
          <a:xfrm>
            <a:off x="1740335" y="4545203"/>
            <a:ext cx="2050077" cy="708710"/>
          </a:xfrm>
          <a:prstGeom prst="rect">
            <a:avLst/>
          </a:prstGeom>
          <a:solidFill>
            <a:srgbClr val="F3FBFE"/>
          </a:solidFill>
          <a:ln>
            <a:solidFill>
              <a:srgbClr val="99DFF9"/>
            </a:solidFill>
          </a:ln>
        </p:spPr>
        <p:txBody>
          <a:bodyPr wrap="square">
            <a:noAutofit/>
          </a:bodyPr>
          <a:lstStyle/>
          <a:p>
            <a:pPr fontAlgn="ctr">
              <a:spcBef>
                <a:spcPts val="300"/>
              </a:spcBef>
              <a:spcAft>
                <a:spcPts val="300"/>
              </a:spcAft>
            </a:pPr>
            <a:r>
              <a:rPr sz="1200" dirty="0">
                <a:latin typeface="Huawei Sans" panose="020C0503030203020204" pitchFamily="34" charset="0"/>
              </a:rPr>
              <a:t>Source MAC: MAC1</a:t>
            </a:r>
          </a:p>
          <a:p>
            <a:pPr fontAlgn="ctr">
              <a:spcBef>
                <a:spcPts val="300"/>
              </a:spcBef>
              <a:spcAft>
                <a:spcPts val="300"/>
              </a:spcAft>
            </a:pPr>
            <a:r>
              <a:rPr sz="1200" dirty="0">
                <a:latin typeface="Huawei Sans" panose="020C0503030203020204" pitchFamily="34" charset="0"/>
              </a:rPr>
              <a:t>Destination </a:t>
            </a:r>
            <a:r>
              <a:rPr sz="1200" dirty="0" smtClean="0">
                <a:latin typeface="Huawei Sans" panose="020C0503030203020204" pitchFamily="34" charset="0"/>
              </a:rPr>
              <a:t>MAC: </a:t>
            </a:r>
            <a:r>
              <a:rPr sz="1200" dirty="0">
                <a:latin typeface="Huawei Sans" panose="020C0503030203020204" pitchFamily="34" charset="0"/>
              </a:rPr>
              <a:t>MAC2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9" name="矩形 48"/>
          <p:cNvSpPr/>
          <p:nvPr/>
        </p:nvSpPr>
        <p:spPr>
          <a:xfrm>
            <a:off x="7089745" y="4024938"/>
            <a:ext cx="1980220" cy="376604"/>
          </a:xfrm>
          <a:prstGeom prst="rect">
            <a:avLst/>
          </a:prstGeom>
        </p:spPr>
        <p:txBody>
          <a:bodyPr wrap="square">
            <a:noAutofit/>
          </a:bodyPr>
          <a:lstStyle/>
          <a:p>
            <a:pPr fontAlgn="ctr"/>
            <a:r>
              <a:rPr sz="1200" b="1" dirty="0">
                <a:latin typeface="Huawei Sans" panose="020C0503030203020204" pitchFamily="34" charset="0"/>
              </a:rPr>
              <a:t>Frame processing behavior of the switch</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54" name="组合 53"/>
          <p:cNvGrpSpPr/>
          <p:nvPr/>
        </p:nvGrpSpPr>
        <p:grpSpPr>
          <a:xfrm>
            <a:off x="6841082" y="4532290"/>
            <a:ext cx="3908951" cy="1526214"/>
            <a:chOff x="8076220" y="3897053"/>
            <a:chExt cx="3159985" cy="1975090"/>
          </a:xfrm>
        </p:grpSpPr>
        <p:sp>
          <p:nvSpPr>
            <p:cNvPr id="55" name="矩形 54"/>
            <p:cNvSpPr/>
            <p:nvPr/>
          </p:nvSpPr>
          <p:spPr bwMode="auto">
            <a:xfrm>
              <a:off x="8076220" y="3897053"/>
              <a:ext cx="3159985" cy="1975090"/>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defTabSz="914400" fontAlgn="ctr">
                <a:spcBef>
                  <a:spcPct val="0"/>
                </a:spcBef>
                <a:spcAft>
                  <a:spcPct val="0"/>
                </a:spcAft>
              </a:pPr>
              <a:endParaRPr lang="zh-CN" altLang="en-US" sz="9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矩形 55"/>
            <p:cNvSpPr/>
            <p:nvPr/>
          </p:nvSpPr>
          <p:spPr>
            <a:xfrm>
              <a:off x="8076220" y="3933058"/>
              <a:ext cx="3132348" cy="1903084"/>
            </a:xfrm>
            <a:prstGeom prst="rect">
              <a:avLst/>
            </a:prstGeom>
          </p:spPr>
          <p:txBody>
            <a:bodyPr wrap="square">
              <a:noAutofit/>
            </a:bodyPr>
            <a:lstStyle/>
            <a:p>
              <a:pPr marL="285750" indent="-285750" fontAlgn="ctr">
                <a:spcBef>
                  <a:spcPts val="300"/>
                </a:spcBef>
                <a:spcAft>
                  <a:spcPts val="300"/>
                </a:spcAft>
                <a:buFont typeface="Arial" panose="020B0604020202020204" pitchFamily="34" charset="0"/>
                <a:buChar char="•"/>
              </a:pPr>
              <a:r>
                <a:rPr sz="1200" b="1" dirty="0">
                  <a:latin typeface="Huawei Sans" panose="020C0503030203020204" pitchFamily="34" charset="0"/>
                </a:rPr>
                <a:t>If a unicast frame is received:</a:t>
              </a:r>
              <a:endParaRPr lang="en-US" altLang="zh-CN" sz="1200" b="1" dirty="0">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spcBef>
                  <a:spcPts val="300"/>
                </a:spcBef>
                <a:spcAft>
                  <a:spcPts val="300"/>
                </a:spcAft>
                <a:buFont typeface="Arial" panose="020B0604020202020204" pitchFamily="34" charset="0"/>
                <a:buChar char="•"/>
              </a:pPr>
              <a:r>
                <a:rPr sz="1200" dirty="0">
                  <a:latin typeface="Huawei Sans" panose="020C0503030203020204" pitchFamily="34" charset="0"/>
                </a:rPr>
                <a:t>The switch finds the destination MAC address of the frame in the MAC address table, but the interface number in the table is the number of the interface through which the frame enters the switch over the transmission medium. In this case, the switch discards the unicast frame.</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32" name="Oval 4"/>
          <p:cNvSpPr>
            <a:spLocks noChangeAspect="1"/>
          </p:cNvSpPr>
          <p:nvPr/>
        </p:nvSpPr>
        <p:spPr>
          <a:xfrm>
            <a:off x="1740335" y="4140555"/>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sz="1400" b="1">
                <a:solidFill>
                  <a:schemeClr val="bg1"/>
                </a:solidFill>
                <a:latin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Oval 4"/>
          <p:cNvSpPr>
            <a:spLocks noChangeAspect="1"/>
          </p:cNvSpPr>
          <p:nvPr/>
        </p:nvSpPr>
        <p:spPr>
          <a:xfrm>
            <a:off x="4146333" y="4149542"/>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sz="1400" b="1">
                <a:solidFill>
                  <a:schemeClr val="bg1"/>
                </a:solidFill>
                <a:latin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Oval 4"/>
          <p:cNvSpPr>
            <a:spLocks noChangeAspect="1"/>
          </p:cNvSpPr>
          <p:nvPr/>
        </p:nvSpPr>
        <p:spPr>
          <a:xfrm>
            <a:off x="6856941" y="4140555"/>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sz="1400" b="1">
                <a:solidFill>
                  <a:schemeClr val="bg1"/>
                </a:solidFill>
                <a:latin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9" name="组合 38"/>
          <p:cNvGrpSpPr/>
          <p:nvPr/>
        </p:nvGrpSpPr>
        <p:grpSpPr bwMode="ltGray">
          <a:xfrm>
            <a:off x="7062668" y="3228005"/>
            <a:ext cx="288000" cy="288000"/>
            <a:chOff x="856677" y="2615810"/>
            <a:chExt cx="288000" cy="288000"/>
          </a:xfrm>
        </p:grpSpPr>
        <p:sp>
          <p:nvSpPr>
            <p:cNvPr id="40" name="椭圆 39"/>
            <p:cNvSpPr/>
            <p:nvPr/>
          </p:nvSpPr>
          <p:spPr bwMode="ltGray">
            <a:xfrm>
              <a:off x="856677" y="2615810"/>
              <a:ext cx="288000" cy="288000"/>
            </a:xfrm>
            <a:prstGeom prst="ellipse">
              <a:avLst/>
            </a:prstGeom>
            <a:solidFill>
              <a:srgbClr val="EC706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nvGrpSpPr>
            <p:cNvPr id="43" name="组合 42"/>
            <p:cNvGrpSpPr/>
            <p:nvPr/>
          </p:nvGrpSpPr>
          <p:grpSpPr bwMode="ltGray">
            <a:xfrm>
              <a:off x="923444" y="2692169"/>
              <a:ext cx="144001" cy="144002"/>
              <a:chOff x="898853" y="2657982"/>
              <a:chExt cx="203649" cy="203652"/>
            </a:xfrm>
          </p:grpSpPr>
          <p:cxnSp>
            <p:nvCxnSpPr>
              <p:cNvPr id="51" name="直接连接符 50"/>
              <p:cNvCxnSpPr>
                <a:stCxn id="40" idx="3"/>
                <a:endCxn id="40" idx="7"/>
              </p:cNvCxnSpPr>
              <p:nvPr/>
            </p:nvCxnSpPr>
            <p:spPr bwMode="ltGray">
              <a:xfrm flipV="1">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52" name="直接连接符 51"/>
              <p:cNvCxnSpPr>
                <a:stCxn id="40" idx="1"/>
                <a:endCxn id="40" idx="5"/>
              </p:cNvCxnSpPr>
              <p:nvPr/>
            </p:nvCxnSpPr>
            <p:spPr bwMode="ltGray">
              <a:xfrm>
                <a:off x="898853" y="2657986"/>
                <a:ext cx="203648" cy="203648"/>
              </a:xfrm>
              <a:prstGeom prst="line">
                <a:avLst/>
              </a:prstGeom>
              <a:solidFill>
                <a:srgbClr val="EC7061"/>
              </a:solidFill>
              <a:ln w="38100" cap="rnd">
                <a:solidFill>
                  <a:schemeClr val="bg1"/>
                </a:solidFill>
                <a:round/>
              </a:ln>
              <a:effectLst/>
            </p:spPr>
            <p:style>
              <a:lnRef idx="2">
                <a:schemeClr val="accent1"/>
              </a:lnRef>
              <a:fillRef idx="0">
                <a:schemeClr val="accent1"/>
              </a:fillRef>
              <a:effectRef idx="1">
                <a:schemeClr val="accent1"/>
              </a:effectRef>
              <a:fontRef idx="minor">
                <a:schemeClr val="tx1"/>
              </a:fontRef>
            </p:style>
          </p:cxnSp>
        </p:grpSp>
      </p:grpSp>
      <p:sp>
        <p:nvSpPr>
          <p:cNvPr id="47" name="矩形 46"/>
          <p:cNvSpPr/>
          <p:nvPr/>
        </p:nvSpPr>
        <p:spPr>
          <a:xfrm>
            <a:off x="2334850" y="2798142"/>
            <a:ext cx="2388025" cy="523220"/>
          </a:xfrm>
          <a:prstGeom prst="rect">
            <a:avLst/>
          </a:prstGeom>
        </p:spPr>
        <p:txBody>
          <a:bodyPr wrap="square">
            <a:noAutofit/>
          </a:bodyPr>
          <a:lstStyle/>
          <a:p>
            <a:pPr fontAlgn="ctr"/>
            <a:r>
              <a:rPr sz="1400">
                <a:latin typeface="Huawei Sans" panose="020C0503030203020204" pitchFamily="34" charset="0"/>
              </a:rPr>
              <a:t>IP1: 192.168.1.1</a:t>
            </a:r>
          </a:p>
          <a:p>
            <a:pPr fontAlgn="ctr"/>
            <a:r>
              <a:rPr sz="1400">
                <a:latin typeface="Huawei Sans" panose="020C0503030203020204" pitchFamily="34" charset="0"/>
              </a:rPr>
              <a:t>MAC1: 0050-5600-0001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549786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r>
              <a:rPr dirty="0">
                <a:latin typeface="Huawei Sans" panose="020C0503030203020204" pitchFamily="34" charset="0"/>
              </a:rPr>
              <a:t>Data transmission on networks must comply with certain standards. Ethernet protocols define how data frames are transmitted over an Ethernet network. Understanding Ethernet protocols is the basis for fully understanding communication at the data link layer. An Ethernet switch is the main device for implementing data link layer communication. It is essential to understand how an Ethernet switch works.</a:t>
            </a:r>
          </a:p>
          <a:p>
            <a:r>
              <a:rPr lang="en-US" dirty="0" smtClean="0">
                <a:latin typeface="Huawei Sans" panose="020C0503030203020204" pitchFamily="34" charset="0"/>
              </a:rPr>
              <a:t>T</a:t>
            </a:r>
            <a:r>
              <a:rPr lang="en-US" dirty="0" smtClean="0"/>
              <a:t>his course describes the concept</a:t>
            </a:r>
            <a:r>
              <a:rPr dirty="0" smtClean="0">
                <a:latin typeface="Huawei Sans" panose="020C0503030203020204" pitchFamily="34" charset="0"/>
              </a:rPr>
              <a:t>s </a:t>
            </a:r>
            <a:r>
              <a:rPr dirty="0">
                <a:latin typeface="Huawei Sans" panose="020C0503030203020204" pitchFamily="34" charset="0"/>
              </a:rPr>
              <a:t>related to Ethernet protocols, MAC address types, and working process and mechanism of Layer 2 switches.</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1133737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MAC Address Learning on a Switch (1)</a:t>
            </a:r>
            <a:endParaRPr lang="zh-CN" altLang="en-US" dirty="0">
              <a:latin typeface="Huawei Sans" panose="020C0503030203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276999"/>
          </a:xfrm>
          <a:prstGeom prst="rect">
            <a:avLst/>
          </a:prstGeom>
        </p:spPr>
        <p:txBody>
          <a:bodyPr wrap="square">
            <a:noAutofit/>
          </a:bodyPr>
          <a:lstStyle/>
          <a:p>
            <a:pPr algn="ctr" fontAlgn="ctr"/>
            <a:r>
              <a:rPr sz="1200">
                <a:latin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276999"/>
          </a:xfrm>
          <a:prstGeom prst="rect">
            <a:avLst/>
          </a:prstGeom>
        </p:spPr>
        <p:txBody>
          <a:bodyPr wrap="square">
            <a:noAutofit/>
          </a:bodyPr>
          <a:lstStyle/>
          <a:p>
            <a:pPr algn="ctr" fontAlgn="ctr"/>
            <a:r>
              <a:rPr sz="1200">
                <a:latin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80310"/>
            <a:ext cx="1044116" cy="276999"/>
          </a:xfrm>
          <a:prstGeom prst="rect">
            <a:avLst/>
          </a:prstGeom>
        </p:spPr>
        <p:txBody>
          <a:bodyPr wrap="square">
            <a:noAutofit/>
          </a:bodyPr>
          <a:lstStyle/>
          <a:p>
            <a:pPr algn="ctr" fontAlgn="ctr"/>
            <a:r>
              <a:rPr sz="1200">
                <a:latin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noAutofit/>
          </a:bodyPr>
          <a:lstStyle/>
          <a:p>
            <a:pPr algn="ctr" fontAlgn="ctr"/>
            <a:r>
              <a:rPr sz="1400">
                <a:latin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noAutofit/>
          </a:bodyPr>
          <a:lstStyle/>
          <a:p>
            <a:pPr algn="ctr" fontAlgn="ctr"/>
            <a:r>
              <a:rPr sz="1400">
                <a:latin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968208" y="2804272"/>
            <a:ext cx="2448272" cy="461665"/>
          </a:xfrm>
          <a:prstGeom prst="rect">
            <a:avLst/>
          </a:prstGeom>
        </p:spPr>
        <p:txBody>
          <a:bodyPr wrap="square">
            <a:noAutofit/>
          </a:bodyPr>
          <a:lstStyle/>
          <a:p>
            <a:pPr fontAlgn="ctr"/>
            <a:r>
              <a:rPr sz="1200">
                <a:latin typeface="Huawei Sans" panose="020C0503030203020204" pitchFamily="34" charset="0"/>
              </a:rPr>
              <a:t>IP2: 192.168.1.2</a:t>
            </a:r>
          </a:p>
          <a:p>
            <a:pPr fontAlgn="ctr"/>
            <a:r>
              <a:rPr sz="1200">
                <a:latin typeface="Huawei Sans" panose="020C0503030203020204" pitchFamily="34" charset="0"/>
              </a:rPr>
              <a:t>MAC2: 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矩形 34"/>
          <p:cNvSpPr/>
          <p:nvPr/>
        </p:nvSpPr>
        <p:spPr>
          <a:xfrm>
            <a:off x="4983271" y="3304625"/>
            <a:ext cx="1681298" cy="523220"/>
          </a:xfrm>
          <a:prstGeom prst="rect">
            <a:avLst/>
          </a:prstGeom>
        </p:spPr>
        <p:txBody>
          <a:bodyPr wrap="square">
            <a:noAutofit/>
          </a:bodyPr>
          <a:lstStyle/>
          <a:p>
            <a:pPr fontAlgn="ctr"/>
            <a:r>
              <a:rPr sz="1200" b="1" dirty="0">
                <a:latin typeface="Huawei Sans" panose="020C0503030203020204" pitchFamily="34" charset="0"/>
              </a:rPr>
              <a:t>MAC address table of the switch</a:t>
            </a:r>
          </a:p>
        </p:txBody>
      </p:sp>
      <p:sp>
        <p:nvSpPr>
          <p:cNvPr id="43" name="矩形 42"/>
          <p:cNvSpPr/>
          <p:nvPr/>
        </p:nvSpPr>
        <p:spPr>
          <a:xfrm>
            <a:off x="7595662" y="3819120"/>
            <a:ext cx="2252573" cy="478685"/>
          </a:xfrm>
          <a:prstGeom prst="rect">
            <a:avLst/>
          </a:prstGeom>
          <a:solidFill>
            <a:srgbClr val="F3FBFE"/>
          </a:solidFill>
          <a:ln>
            <a:solidFill>
              <a:srgbClr val="99DFF9"/>
            </a:solidFill>
          </a:ln>
        </p:spPr>
        <p:txBody>
          <a:bodyPr wrap="square">
            <a:noAutofit/>
          </a:bodyPr>
          <a:lstStyle/>
          <a:p>
            <a:pPr fontAlgn="ctr">
              <a:spcBef>
                <a:spcPts val="300"/>
              </a:spcBef>
              <a:spcAft>
                <a:spcPts val="300"/>
              </a:spcAft>
            </a:pPr>
            <a:r>
              <a:rPr sz="1200" dirty="0">
                <a:latin typeface="Huawei Sans" panose="020C0503030203020204" pitchFamily="34" charset="0"/>
              </a:rPr>
              <a:t>Initially, the MAC address table of the switch is empty.</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矩形 25"/>
          <p:cNvSpPr/>
          <p:nvPr/>
        </p:nvSpPr>
        <p:spPr>
          <a:xfrm>
            <a:off x="4881063" y="2766102"/>
            <a:ext cx="1980220" cy="307777"/>
          </a:xfrm>
          <a:prstGeom prst="rect">
            <a:avLst/>
          </a:prstGeom>
        </p:spPr>
        <p:txBody>
          <a:bodyPr wrap="square">
            <a:noAutofit/>
          </a:bodyPr>
          <a:lstStyle/>
          <a:p>
            <a:pPr algn="ctr" fontAlgn="ctr"/>
            <a:r>
              <a:rPr sz="1400">
                <a:latin typeface="Huawei Sans" panose="020C0503030203020204" pitchFamily="34" charset="0"/>
              </a:rPr>
              <a:t>Switch</a:t>
            </a:r>
          </a:p>
        </p:txBody>
      </p:sp>
      <p:graphicFrame>
        <p:nvGraphicFramePr>
          <p:cNvPr id="27" name="表格 26"/>
          <p:cNvGraphicFramePr>
            <a:graphicFrameLocks noGrp="1"/>
          </p:cNvGraphicFramePr>
          <p:nvPr>
            <p:extLst/>
          </p:nvPr>
        </p:nvGraphicFramePr>
        <p:xfrm>
          <a:off x="5075251" y="3827820"/>
          <a:ext cx="2051714" cy="822960"/>
        </p:xfrm>
        <a:graphic>
          <a:graphicData uri="http://schemas.openxmlformats.org/drawingml/2006/table">
            <a:tbl>
              <a:tblPr firstRow="1" bandRow="1">
                <a:tableStyleId>{5C22544A-7EE6-4342-B048-85BDC9FD1C3A}</a:tableStyleId>
              </a:tblPr>
              <a:tblGrid>
                <a:gridCol w="1171003">
                  <a:extLst>
                    <a:ext uri="{9D8B030D-6E8A-4147-A177-3AD203B41FA5}">
                      <a16:colId xmlns="" xmlns:a16="http://schemas.microsoft.com/office/drawing/2014/main" val="20000"/>
                    </a:ext>
                  </a:extLst>
                </a:gridCol>
                <a:gridCol w="880711">
                  <a:extLst>
                    <a:ext uri="{9D8B030D-6E8A-4147-A177-3AD203B41FA5}">
                      <a16:colId xmlns="" xmlns:a16="http://schemas.microsoft.com/office/drawing/2014/main" val="20001"/>
                    </a:ext>
                  </a:extLst>
                </a:gridCol>
              </a:tblGrid>
              <a:tr h="238112">
                <a:tc>
                  <a:txBody>
                    <a:bodyPr/>
                    <a:lstStyle/>
                    <a:p>
                      <a:pPr algn="ctr" fontAlgn="ctr"/>
                      <a:r>
                        <a:rPr sz="1200" b="1" dirty="0">
                          <a:solidFill>
                            <a:schemeClr val="tx1"/>
                          </a:solidFill>
                          <a:latin typeface="Huawei Sans" panose="020C0503030203020204" pitchFamily="34" charset="0"/>
                        </a:rPr>
                        <a:t>MAC Address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fontAlgn="ctr"/>
                      <a:r>
                        <a:rPr sz="1200" b="1" dirty="0">
                          <a:solidFill>
                            <a:schemeClr val="tx1"/>
                          </a:solidFill>
                          <a:latin typeface="Huawei Sans" panose="020C0503030203020204" pitchFamily="34" charset="0"/>
                        </a:rPr>
                        <a:t>Interface</a:t>
                      </a:r>
                      <a:endParaRPr lang="zh-CN" altLang="en-US" sz="12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r h="238112">
                <a:tc>
                  <a:txBody>
                    <a:bodyPr/>
                    <a:lstStyle/>
                    <a:p>
                      <a:pPr algn="ctr" fontAlgn="ct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207852">
                <a:tc>
                  <a:txBody>
                    <a:bodyPr/>
                    <a:lstStyle/>
                    <a:p>
                      <a:pPr algn="ctr" fontAlgn="ct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bl>
          </a:graphicData>
        </a:graphic>
      </p:graphicFrame>
      <p:sp>
        <p:nvSpPr>
          <p:cNvPr id="30" name="Oval 4"/>
          <p:cNvSpPr>
            <a:spLocks noChangeAspect="1"/>
          </p:cNvSpPr>
          <p:nvPr/>
        </p:nvSpPr>
        <p:spPr>
          <a:xfrm>
            <a:off x="7595662" y="346240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sz="1400" b="1">
                <a:solidFill>
                  <a:schemeClr val="bg1"/>
                </a:solidFill>
                <a:latin typeface="Huawei Sans" panose="020C0503030203020204" pitchFamily="34" charset="0"/>
              </a:rPr>
              <a:t>1</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矩形 47"/>
          <p:cNvSpPr/>
          <p:nvPr/>
        </p:nvSpPr>
        <p:spPr>
          <a:xfrm>
            <a:off x="2446184" y="2804272"/>
            <a:ext cx="2448272" cy="461665"/>
          </a:xfrm>
          <a:prstGeom prst="rect">
            <a:avLst/>
          </a:prstGeom>
        </p:spPr>
        <p:txBody>
          <a:bodyPr wrap="square">
            <a:noAutofit/>
          </a:bodyPr>
          <a:lstStyle/>
          <a:p>
            <a:pPr fontAlgn="ctr"/>
            <a:r>
              <a:rPr sz="1200">
                <a:latin typeface="Huawei Sans" panose="020C0503030203020204" pitchFamily="34" charset="0"/>
              </a:rPr>
              <a:t>IP1: 192.168.1.1</a:t>
            </a:r>
          </a:p>
          <a:p>
            <a:pPr fontAlgn="ctr"/>
            <a:r>
              <a:rPr sz="1200">
                <a:latin typeface="Huawei Sans" panose="020C0503030203020204" pitchFamily="34" charset="0"/>
              </a:rPr>
              <a:t>MAC1: 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6954509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MAC Address Learning on a Switch (2)</a:t>
            </a:r>
            <a:endParaRPr lang="zh-CN" altLang="en-US" dirty="0">
              <a:latin typeface="Huawei Sans" panose="020C0503030203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276999"/>
          </a:xfrm>
          <a:prstGeom prst="rect">
            <a:avLst/>
          </a:prstGeom>
        </p:spPr>
        <p:txBody>
          <a:bodyPr wrap="square">
            <a:noAutofit/>
          </a:bodyPr>
          <a:lstStyle/>
          <a:p>
            <a:pPr algn="ctr" fontAlgn="ctr"/>
            <a:r>
              <a:rPr sz="1200">
                <a:latin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276999"/>
          </a:xfrm>
          <a:prstGeom prst="rect">
            <a:avLst/>
          </a:prstGeom>
        </p:spPr>
        <p:txBody>
          <a:bodyPr wrap="square">
            <a:noAutofit/>
          </a:bodyPr>
          <a:lstStyle/>
          <a:p>
            <a:pPr algn="ctr" fontAlgn="ctr"/>
            <a:r>
              <a:rPr sz="1200">
                <a:latin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80310"/>
            <a:ext cx="1044116" cy="276999"/>
          </a:xfrm>
          <a:prstGeom prst="rect">
            <a:avLst/>
          </a:prstGeom>
        </p:spPr>
        <p:txBody>
          <a:bodyPr wrap="square">
            <a:noAutofit/>
          </a:bodyPr>
          <a:lstStyle/>
          <a:p>
            <a:pPr algn="ctr" fontAlgn="ctr"/>
            <a:r>
              <a:rPr sz="1200">
                <a:latin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noAutofit/>
          </a:bodyPr>
          <a:lstStyle/>
          <a:p>
            <a:pPr algn="ctr" fontAlgn="ctr"/>
            <a:r>
              <a:rPr sz="1400">
                <a:latin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noAutofit/>
          </a:bodyPr>
          <a:lstStyle/>
          <a:p>
            <a:pPr algn="ctr" fontAlgn="ctr"/>
            <a:r>
              <a:rPr sz="1400">
                <a:latin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 name="直接连接符 36"/>
          <p:cNvCxnSpPr/>
          <p:nvPr/>
        </p:nvCxnSpPr>
        <p:spPr bwMode="auto">
          <a:xfrm>
            <a:off x="4043772"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32" name="矩形 31"/>
          <p:cNvSpPr/>
          <p:nvPr/>
        </p:nvSpPr>
        <p:spPr>
          <a:xfrm>
            <a:off x="2229176" y="3486071"/>
            <a:ext cx="1775569" cy="295345"/>
          </a:xfrm>
          <a:prstGeom prst="rect">
            <a:avLst/>
          </a:prstGeom>
        </p:spPr>
        <p:txBody>
          <a:bodyPr wrap="square">
            <a:noAutofit/>
          </a:bodyPr>
          <a:lstStyle/>
          <a:p>
            <a:pPr fontAlgn="ctr"/>
            <a:r>
              <a:rPr sz="1200" b="1" dirty="0">
                <a:latin typeface="Huawei Sans" panose="020C0503030203020204" pitchFamily="34" charset="0"/>
              </a:rPr>
              <a:t>Frame sent by host 1</a:t>
            </a:r>
          </a:p>
        </p:txBody>
      </p:sp>
      <p:sp>
        <p:nvSpPr>
          <p:cNvPr id="35" name="矩形 34"/>
          <p:cNvSpPr/>
          <p:nvPr/>
        </p:nvSpPr>
        <p:spPr>
          <a:xfrm>
            <a:off x="4974898" y="3311262"/>
            <a:ext cx="1980220" cy="416956"/>
          </a:xfrm>
          <a:prstGeom prst="rect">
            <a:avLst/>
          </a:prstGeom>
        </p:spPr>
        <p:txBody>
          <a:bodyPr wrap="square">
            <a:noAutofit/>
          </a:bodyPr>
          <a:lstStyle/>
          <a:p>
            <a:pPr fontAlgn="ctr"/>
            <a:r>
              <a:rPr sz="1200" b="1">
                <a:latin typeface="Huawei Sans" panose="020C0503030203020204" pitchFamily="34" charset="0"/>
              </a:rPr>
              <a:t>MAC address table searched by the switch</a:t>
            </a:r>
          </a:p>
        </p:txBody>
      </p:sp>
      <p:sp>
        <p:nvSpPr>
          <p:cNvPr id="27" name="矩形 26"/>
          <p:cNvSpPr/>
          <p:nvPr/>
        </p:nvSpPr>
        <p:spPr>
          <a:xfrm>
            <a:off x="1897002" y="4600131"/>
            <a:ext cx="2644333" cy="461665"/>
          </a:xfrm>
          <a:prstGeom prst="rect">
            <a:avLst/>
          </a:prstGeom>
        </p:spPr>
        <p:txBody>
          <a:bodyPr wrap="square">
            <a:noAutofit/>
          </a:bodyPr>
          <a:lstStyle/>
          <a:p>
            <a:pPr fontAlgn="ctr"/>
            <a:r>
              <a:rPr sz="1200" dirty="0">
                <a:latin typeface="Huawei Sans" panose="020C0503030203020204" pitchFamily="34" charset="0"/>
              </a:rPr>
              <a:t>(Assume that host 1 has obtained the MAC address of host 2.)</a:t>
            </a:r>
          </a:p>
        </p:txBody>
      </p:sp>
      <p:sp>
        <p:nvSpPr>
          <p:cNvPr id="38" name="矩形 37"/>
          <p:cNvSpPr/>
          <p:nvPr/>
        </p:nvSpPr>
        <p:spPr>
          <a:xfrm>
            <a:off x="2286000" y="3828977"/>
            <a:ext cx="1866339" cy="576000"/>
          </a:xfrm>
          <a:prstGeom prst="rect">
            <a:avLst/>
          </a:prstGeom>
          <a:solidFill>
            <a:srgbClr val="F3FBFE"/>
          </a:solidFill>
          <a:ln>
            <a:solidFill>
              <a:srgbClr val="99DFF9"/>
            </a:solidFill>
          </a:ln>
        </p:spPr>
        <p:txBody>
          <a:bodyPr wrap="square">
            <a:noAutofit/>
          </a:bodyPr>
          <a:lstStyle/>
          <a:p>
            <a:pPr fontAlgn="ctr">
              <a:spcBef>
                <a:spcPts val="300"/>
              </a:spcBef>
              <a:spcAft>
                <a:spcPts val="300"/>
              </a:spcAft>
            </a:pPr>
            <a:r>
              <a:rPr sz="1200" dirty="0">
                <a:latin typeface="Huawei Sans" panose="020C0503030203020204" pitchFamily="34" charset="0"/>
              </a:rPr>
              <a:t>Source MAC: MAC1</a:t>
            </a:r>
          </a:p>
          <a:p>
            <a:pPr fontAlgn="ctr">
              <a:spcBef>
                <a:spcPts val="300"/>
              </a:spcBef>
              <a:spcAft>
                <a:spcPts val="300"/>
              </a:spcAft>
            </a:pPr>
            <a:r>
              <a:rPr sz="1200" dirty="0">
                <a:latin typeface="Huawei Sans" panose="020C0503030203020204" pitchFamily="34" charset="0"/>
              </a:rPr>
              <a:t>Destination </a:t>
            </a:r>
            <a:r>
              <a:rPr sz="1200" dirty="0" smtClean="0">
                <a:latin typeface="Huawei Sans" panose="020C0503030203020204" pitchFamily="34" charset="0"/>
              </a:rPr>
              <a:t>MAC: </a:t>
            </a:r>
            <a:r>
              <a:rPr sz="1200" dirty="0">
                <a:solidFill>
                  <a:srgbClr val="EC7061"/>
                </a:solidFill>
                <a:latin typeface="Huawei Sans" panose="020C0503030203020204" pitchFamily="34" charset="0"/>
              </a:rPr>
              <a:t>MAC2</a:t>
            </a:r>
            <a:endParaRPr lang="zh-CN" altLang="en-US" sz="12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graphicFrame>
        <p:nvGraphicFramePr>
          <p:cNvPr id="40" name="表格 39"/>
          <p:cNvGraphicFramePr>
            <a:graphicFrameLocks noGrp="1"/>
          </p:cNvGraphicFramePr>
          <p:nvPr>
            <p:extLst/>
          </p:nvPr>
        </p:nvGraphicFramePr>
        <p:xfrm>
          <a:off x="5067543" y="3828977"/>
          <a:ext cx="2051714" cy="822960"/>
        </p:xfrm>
        <a:graphic>
          <a:graphicData uri="http://schemas.openxmlformats.org/drawingml/2006/table">
            <a:tbl>
              <a:tblPr firstRow="1" bandRow="1">
                <a:tableStyleId>{5C22544A-7EE6-4342-B048-85BDC9FD1C3A}</a:tableStyleId>
              </a:tblPr>
              <a:tblGrid>
                <a:gridCol w="1165832">
                  <a:extLst>
                    <a:ext uri="{9D8B030D-6E8A-4147-A177-3AD203B41FA5}">
                      <a16:colId xmlns="" xmlns:a16="http://schemas.microsoft.com/office/drawing/2014/main" val="20000"/>
                    </a:ext>
                  </a:extLst>
                </a:gridCol>
                <a:gridCol w="885882">
                  <a:extLst>
                    <a:ext uri="{9D8B030D-6E8A-4147-A177-3AD203B41FA5}">
                      <a16:colId xmlns="" xmlns:a16="http://schemas.microsoft.com/office/drawing/2014/main" val="20001"/>
                    </a:ext>
                  </a:extLst>
                </a:gridCol>
              </a:tblGrid>
              <a:tr h="238112">
                <a:tc>
                  <a:txBody>
                    <a:bodyPr/>
                    <a:lstStyle/>
                    <a:p>
                      <a:pPr algn="ctr" fontAlgn="ctr"/>
                      <a:r>
                        <a:rPr sz="1200" b="1" dirty="0">
                          <a:solidFill>
                            <a:schemeClr val="tx1"/>
                          </a:solidFill>
                          <a:latin typeface="Huawei Sans" panose="020C0503030203020204" pitchFamily="34" charset="0"/>
                        </a:rPr>
                        <a:t>MAC Address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fontAlgn="ctr"/>
                      <a:r>
                        <a:rPr sz="1200" b="1" dirty="0">
                          <a:solidFill>
                            <a:schemeClr val="tx1"/>
                          </a:solidFill>
                          <a:latin typeface="Huawei Sans" panose="020C0503030203020204" pitchFamily="34" charset="0"/>
                        </a:rPr>
                        <a:t>Interface</a:t>
                      </a:r>
                      <a:endParaRPr lang="zh-CN" altLang="en-US" sz="12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r h="238112">
                <a:tc>
                  <a:txBody>
                    <a:bodyPr/>
                    <a:lstStyle/>
                    <a:p>
                      <a:pPr algn="ctr" fontAlgn="ct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207852">
                <a:tc>
                  <a:txBody>
                    <a:bodyPr/>
                    <a:lstStyle/>
                    <a:p>
                      <a:pPr algn="ctr" fontAlgn="ct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bl>
          </a:graphicData>
        </a:graphic>
      </p:graphicFrame>
      <p:sp>
        <p:nvSpPr>
          <p:cNvPr id="41" name="矩形 40"/>
          <p:cNvSpPr/>
          <p:nvPr/>
        </p:nvSpPr>
        <p:spPr>
          <a:xfrm>
            <a:off x="7774599" y="3811677"/>
            <a:ext cx="3230858" cy="1687601"/>
          </a:xfrm>
          <a:prstGeom prst="rect">
            <a:avLst/>
          </a:prstGeom>
          <a:solidFill>
            <a:srgbClr val="F3FBFE"/>
          </a:solidFill>
          <a:ln>
            <a:solidFill>
              <a:srgbClr val="99DFF9"/>
            </a:solidFill>
          </a:ln>
        </p:spPr>
        <p:txBody>
          <a:bodyPr wrap="square">
            <a:noAutofit/>
          </a:bodyPr>
          <a:lstStyle/>
          <a:p>
            <a:pPr marL="285750" indent="-285750" fontAlgn="ctr">
              <a:spcBef>
                <a:spcPts val="300"/>
              </a:spcBef>
              <a:spcAft>
                <a:spcPts val="300"/>
              </a:spcAft>
              <a:buFont typeface="Arial" panose="020B0604020202020204" pitchFamily="34" charset="0"/>
              <a:buChar char="•"/>
            </a:pPr>
            <a:r>
              <a:rPr sz="1200" dirty="0">
                <a:latin typeface="Huawei Sans" panose="020C0503030203020204" pitchFamily="34" charset="0"/>
              </a:rPr>
              <a:t>Host 1 sends a frame to host 2.</a:t>
            </a:r>
          </a:p>
          <a:p>
            <a:pPr marL="285750" indent="-285750" fontAlgn="ctr">
              <a:spcBef>
                <a:spcPts val="300"/>
              </a:spcBef>
              <a:spcAft>
                <a:spcPts val="300"/>
              </a:spcAft>
              <a:buFont typeface="Arial" panose="020B0604020202020204" pitchFamily="34" charset="0"/>
              <a:buChar char="•"/>
            </a:pPr>
            <a:r>
              <a:rPr sz="1200" dirty="0">
                <a:latin typeface="Huawei Sans" panose="020C0503030203020204" pitchFamily="34" charset="0"/>
              </a:rPr>
              <a:t>After </a:t>
            </a:r>
            <a:r>
              <a:rPr sz="1200" dirty="0" smtClean="0">
                <a:latin typeface="Huawei Sans" panose="020C0503030203020204" pitchFamily="34" charset="0"/>
              </a:rPr>
              <a:t>the frame</a:t>
            </a:r>
            <a:r>
              <a:rPr lang="en-US" sz="1200" dirty="0" smtClean="0">
                <a:latin typeface="Huawei Sans" panose="020C0503030203020204" pitchFamily="34" charset="0"/>
              </a:rPr>
              <a:t> is received on</a:t>
            </a:r>
            <a:r>
              <a:rPr sz="1200" dirty="0" smtClean="0">
                <a:latin typeface="Huawei Sans" panose="020C0503030203020204" pitchFamily="34" charset="0"/>
              </a:rPr>
              <a:t> </a:t>
            </a:r>
            <a:r>
              <a:rPr lang="en-US" sz="1200" dirty="0" smtClean="0">
                <a:latin typeface="Huawei Sans" panose="020C0503030203020204" pitchFamily="34" charset="0"/>
              </a:rPr>
              <a:t>the switch's </a:t>
            </a:r>
            <a:r>
              <a:rPr sz="1200" dirty="0" smtClean="0">
                <a:latin typeface="Huawei Sans" panose="020C0503030203020204" pitchFamily="34" charset="0"/>
              </a:rPr>
              <a:t>GE 0/0/1</a:t>
            </a:r>
            <a:r>
              <a:rPr lang="en-US" sz="1200" dirty="0" smtClean="0">
                <a:latin typeface="Huawei Sans" panose="020C0503030203020204" pitchFamily="34" charset="0"/>
              </a:rPr>
              <a:t>, the switch</a:t>
            </a:r>
            <a:r>
              <a:rPr sz="1200" dirty="0" smtClean="0">
                <a:latin typeface="Huawei Sans" panose="020C0503030203020204" pitchFamily="34" charset="0"/>
              </a:rPr>
              <a:t> </a:t>
            </a:r>
            <a:r>
              <a:rPr sz="1200" dirty="0">
                <a:latin typeface="Huawei Sans" panose="020C0503030203020204" pitchFamily="34" charset="0"/>
              </a:rPr>
              <a:t>searches the MAC address table for the destination MAC address of the frame. If no matching entry is found, the switch considers the frame an unknown unicast frame.</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矩形 30"/>
          <p:cNvSpPr/>
          <p:nvPr/>
        </p:nvSpPr>
        <p:spPr>
          <a:xfrm>
            <a:off x="4881063" y="2766102"/>
            <a:ext cx="1980220" cy="307777"/>
          </a:xfrm>
          <a:prstGeom prst="rect">
            <a:avLst/>
          </a:prstGeom>
        </p:spPr>
        <p:txBody>
          <a:bodyPr wrap="square">
            <a:noAutofit/>
          </a:bodyPr>
          <a:lstStyle/>
          <a:p>
            <a:pPr algn="ctr" fontAlgn="ctr"/>
            <a:r>
              <a:rPr sz="1400">
                <a:latin typeface="Huawei Sans" panose="020C0503030203020204" pitchFamily="34" charset="0"/>
              </a:rPr>
              <a:t>Switch</a:t>
            </a:r>
          </a:p>
        </p:txBody>
      </p:sp>
      <p:grpSp>
        <p:nvGrpSpPr>
          <p:cNvPr id="39" name="组合 38"/>
          <p:cNvGrpSpPr/>
          <p:nvPr/>
        </p:nvGrpSpPr>
        <p:grpSpPr>
          <a:xfrm rot="10800000">
            <a:off x="4233318" y="2635300"/>
            <a:ext cx="410355" cy="275493"/>
            <a:chOff x="7383369" y="3528374"/>
            <a:chExt cx="321775" cy="216024"/>
          </a:xfrm>
        </p:grpSpPr>
        <p:sp>
          <p:nvSpPr>
            <p:cNvPr id="43" name="同侧圆角矩形 42"/>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44" name="等腰三角形 43"/>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sp>
        <p:nvSpPr>
          <p:cNvPr id="46" name="Oval 4"/>
          <p:cNvSpPr>
            <a:spLocks noChangeAspect="1"/>
          </p:cNvSpPr>
          <p:nvPr/>
        </p:nvSpPr>
        <p:spPr>
          <a:xfrm>
            <a:off x="7741341" y="346240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sz="1400" b="1">
                <a:solidFill>
                  <a:schemeClr val="bg1"/>
                </a:solidFill>
                <a:latin typeface="Huawei Sans" panose="020C0503030203020204" pitchFamily="34" charset="0"/>
              </a:rPr>
              <a:t>2</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p:cNvSpPr/>
          <p:nvPr/>
        </p:nvSpPr>
        <p:spPr>
          <a:xfrm>
            <a:off x="7968208" y="2804272"/>
            <a:ext cx="2448272" cy="461665"/>
          </a:xfrm>
          <a:prstGeom prst="rect">
            <a:avLst/>
          </a:prstGeom>
        </p:spPr>
        <p:txBody>
          <a:bodyPr wrap="square">
            <a:noAutofit/>
          </a:bodyPr>
          <a:lstStyle/>
          <a:p>
            <a:pPr fontAlgn="ctr"/>
            <a:r>
              <a:rPr sz="1200">
                <a:latin typeface="Huawei Sans" panose="020C0503030203020204" pitchFamily="34" charset="0"/>
              </a:rPr>
              <a:t>IP2: 192.168.1.2</a:t>
            </a:r>
          </a:p>
          <a:p>
            <a:pPr fontAlgn="ctr"/>
            <a:r>
              <a:rPr sz="1200">
                <a:latin typeface="Huawei Sans" panose="020C0503030203020204" pitchFamily="34" charset="0"/>
              </a:rPr>
              <a:t>MAC2: 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矩形 41"/>
          <p:cNvSpPr/>
          <p:nvPr/>
        </p:nvSpPr>
        <p:spPr>
          <a:xfrm>
            <a:off x="2446184" y="2804272"/>
            <a:ext cx="2448272" cy="461665"/>
          </a:xfrm>
          <a:prstGeom prst="rect">
            <a:avLst/>
          </a:prstGeom>
        </p:spPr>
        <p:txBody>
          <a:bodyPr wrap="square">
            <a:noAutofit/>
          </a:bodyPr>
          <a:lstStyle/>
          <a:p>
            <a:pPr fontAlgn="ctr"/>
            <a:r>
              <a:rPr sz="1200">
                <a:latin typeface="Huawei Sans" panose="020C0503030203020204" pitchFamily="34" charset="0"/>
              </a:rPr>
              <a:t>IP1: 192.168.1.1</a:t>
            </a:r>
          </a:p>
          <a:p>
            <a:pPr fontAlgn="ctr"/>
            <a:r>
              <a:rPr sz="1200">
                <a:latin typeface="Huawei Sans" panose="020C0503030203020204" pitchFamily="34" charset="0"/>
              </a:rPr>
              <a:t>MAC1: 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6466032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MAC Address Learning on a Switch (3)</a:t>
            </a:r>
            <a:endParaRPr lang="zh-CN" altLang="en-US" dirty="0">
              <a:latin typeface="Huawei Sans" panose="020C0503030203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276999"/>
          </a:xfrm>
          <a:prstGeom prst="rect">
            <a:avLst/>
          </a:prstGeom>
        </p:spPr>
        <p:txBody>
          <a:bodyPr wrap="square">
            <a:noAutofit/>
          </a:bodyPr>
          <a:lstStyle/>
          <a:p>
            <a:pPr algn="ctr" fontAlgn="ctr"/>
            <a:r>
              <a:rPr sz="1200">
                <a:latin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276999"/>
          </a:xfrm>
          <a:prstGeom prst="rect">
            <a:avLst/>
          </a:prstGeom>
        </p:spPr>
        <p:txBody>
          <a:bodyPr wrap="square">
            <a:noAutofit/>
          </a:bodyPr>
          <a:lstStyle/>
          <a:p>
            <a:pPr algn="ctr" fontAlgn="ctr"/>
            <a:r>
              <a:rPr sz="1200">
                <a:latin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80310"/>
            <a:ext cx="1044116" cy="276999"/>
          </a:xfrm>
          <a:prstGeom prst="rect">
            <a:avLst/>
          </a:prstGeom>
        </p:spPr>
        <p:txBody>
          <a:bodyPr wrap="square">
            <a:noAutofit/>
          </a:bodyPr>
          <a:lstStyle/>
          <a:p>
            <a:pPr algn="ctr" fontAlgn="ctr"/>
            <a:r>
              <a:rPr sz="1200">
                <a:latin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noAutofit/>
          </a:bodyPr>
          <a:lstStyle/>
          <a:p>
            <a:pPr algn="ctr" fontAlgn="ctr"/>
            <a:r>
              <a:rPr sz="1400">
                <a:latin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noAutofit/>
          </a:bodyPr>
          <a:lstStyle/>
          <a:p>
            <a:pPr algn="ctr" fontAlgn="ctr"/>
            <a:r>
              <a:rPr sz="1400">
                <a:latin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 name="直接连接符 36"/>
          <p:cNvCxnSpPr/>
          <p:nvPr/>
        </p:nvCxnSpPr>
        <p:spPr bwMode="auto">
          <a:xfrm>
            <a:off x="4043772"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30" name="直接连接符 29"/>
          <p:cNvCxnSpPr/>
          <p:nvPr/>
        </p:nvCxnSpPr>
        <p:spPr bwMode="auto">
          <a:xfrm>
            <a:off x="6672064"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34" name="直接连接符 33"/>
          <p:cNvCxnSpPr/>
          <p:nvPr/>
        </p:nvCxnSpPr>
        <p:spPr bwMode="auto">
          <a:xfrm flipV="1">
            <a:off x="6204012" y="1556792"/>
            <a:ext cx="288032" cy="432048"/>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47" name="矩形 46"/>
          <p:cNvSpPr/>
          <p:nvPr/>
        </p:nvSpPr>
        <p:spPr>
          <a:xfrm>
            <a:off x="7843375" y="3811103"/>
            <a:ext cx="3241967" cy="1689365"/>
          </a:xfrm>
          <a:prstGeom prst="rect">
            <a:avLst/>
          </a:prstGeom>
          <a:solidFill>
            <a:srgbClr val="F3FBFE"/>
          </a:solidFill>
          <a:ln>
            <a:solidFill>
              <a:srgbClr val="99DFF9"/>
            </a:solidFill>
          </a:ln>
        </p:spPr>
        <p:txBody>
          <a:bodyPr wrap="square">
            <a:noAutofit/>
          </a:bodyPr>
          <a:lstStyle/>
          <a:p>
            <a:pPr marL="285750" indent="-285750" fontAlgn="ctr">
              <a:spcBef>
                <a:spcPts val="300"/>
              </a:spcBef>
              <a:spcAft>
                <a:spcPts val="300"/>
              </a:spcAft>
              <a:buFont typeface="Arial" panose="020B0604020202020204" pitchFamily="34" charset="0"/>
              <a:buChar char="•"/>
            </a:pPr>
            <a:r>
              <a:rPr sz="1200" dirty="0">
                <a:latin typeface="Huawei Sans" panose="020C0503030203020204" pitchFamily="34" charset="0"/>
              </a:rPr>
              <a:t>If the corresponding entry is not found in the MAC address table, the switch </a:t>
            </a:r>
            <a:r>
              <a:rPr sz="1200" dirty="0">
                <a:solidFill>
                  <a:srgbClr val="EC7061"/>
                </a:solidFill>
                <a:latin typeface="Huawei Sans" panose="020C0503030203020204" pitchFamily="34" charset="0"/>
              </a:rPr>
              <a:t>floods</a:t>
            </a:r>
            <a:r>
              <a:rPr sz="1200" dirty="0">
                <a:latin typeface="Huawei Sans" panose="020C0503030203020204" pitchFamily="34" charset="0"/>
              </a:rPr>
              <a:t> the unicast frame.</a:t>
            </a:r>
          </a:p>
          <a:p>
            <a:pPr marL="285750" indent="-285750" fontAlgn="ctr">
              <a:spcBef>
                <a:spcPts val="300"/>
              </a:spcBef>
              <a:spcAft>
                <a:spcPts val="300"/>
              </a:spcAft>
              <a:buFont typeface="Arial" panose="020B0604020202020204" pitchFamily="34" charset="0"/>
              <a:buChar char="•"/>
            </a:pPr>
            <a:r>
              <a:rPr sz="1200" dirty="0">
                <a:latin typeface="Huawei Sans" panose="020C0503030203020204" pitchFamily="34" charset="0"/>
              </a:rPr>
              <a:t>At the same time, the switch learns the source </a:t>
            </a:r>
            <a:r>
              <a:rPr sz="1200" dirty="0">
                <a:solidFill>
                  <a:srgbClr val="EC7061"/>
                </a:solidFill>
                <a:latin typeface="Huawei Sans" panose="020C0503030203020204" pitchFamily="34" charset="0"/>
              </a:rPr>
              <a:t>MAC</a:t>
            </a:r>
            <a:r>
              <a:rPr sz="1200" dirty="0">
                <a:latin typeface="Huawei Sans" panose="020C0503030203020204" pitchFamily="34" charset="0"/>
              </a:rPr>
              <a:t> address of the frame, creates the corresponding MAC address entry, and associates the MAC address entry with </a:t>
            </a:r>
            <a:r>
              <a:rPr sz="1200" dirty="0">
                <a:solidFill>
                  <a:srgbClr val="EC7061"/>
                </a:solidFill>
                <a:latin typeface="Huawei Sans" panose="020C0503030203020204" pitchFamily="34" charset="0"/>
              </a:rPr>
              <a:t>GE 0/0/1</a:t>
            </a:r>
            <a:r>
              <a:rPr sz="1200" dirty="0">
                <a:latin typeface="Huawei Sans" panose="020C0503030203020204" pitchFamily="34" charset="0"/>
              </a:rPr>
              <a:t>.</a:t>
            </a:r>
          </a:p>
        </p:txBody>
      </p:sp>
      <p:sp>
        <p:nvSpPr>
          <p:cNvPr id="31" name="矩形 30"/>
          <p:cNvSpPr/>
          <p:nvPr/>
        </p:nvSpPr>
        <p:spPr>
          <a:xfrm>
            <a:off x="4881063" y="2766102"/>
            <a:ext cx="1980220" cy="307777"/>
          </a:xfrm>
          <a:prstGeom prst="rect">
            <a:avLst/>
          </a:prstGeom>
        </p:spPr>
        <p:txBody>
          <a:bodyPr wrap="square">
            <a:noAutofit/>
          </a:bodyPr>
          <a:lstStyle/>
          <a:p>
            <a:pPr algn="ctr" fontAlgn="ctr"/>
            <a:r>
              <a:rPr sz="1400">
                <a:latin typeface="Huawei Sans" panose="020C0503030203020204" pitchFamily="34" charset="0"/>
              </a:rPr>
              <a:t>Switch</a:t>
            </a:r>
          </a:p>
        </p:txBody>
      </p:sp>
      <p:grpSp>
        <p:nvGrpSpPr>
          <p:cNvPr id="33" name="组合 32"/>
          <p:cNvGrpSpPr/>
          <p:nvPr/>
        </p:nvGrpSpPr>
        <p:grpSpPr>
          <a:xfrm rot="10800000">
            <a:off x="4236981" y="2635300"/>
            <a:ext cx="410355" cy="275493"/>
            <a:chOff x="7383369" y="3528374"/>
            <a:chExt cx="321775" cy="216024"/>
          </a:xfrm>
        </p:grpSpPr>
        <p:sp>
          <p:nvSpPr>
            <p:cNvPr id="39" name="同侧圆角矩形 38"/>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43" name="等腰三角形 42"/>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sp>
        <p:nvSpPr>
          <p:cNvPr id="49" name="Oval 4"/>
          <p:cNvSpPr>
            <a:spLocks noChangeAspect="1"/>
          </p:cNvSpPr>
          <p:nvPr/>
        </p:nvSpPr>
        <p:spPr>
          <a:xfrm>
            <a:off x="7843375" y="346240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sz="1400" b="1">
                <a:solidFill>
                  <a:schemeClr val="bg1"/>
                </a:solidFill>
                <a:latin typeface="Huawei Sans" panose="020C0503030203020204" pitchFamily="34" charset="0"/>
              </a:rPr>
              <a:t>3</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p:cNvSpPr/>
          <p:nvPr/>
        </p:nvSpPr>
        <p:spPr>
          <a:xfrm>
            <a:off x="5000592" y="3293274"/>
            <a:ext cx="1980220" cy="423064"/>
          </a:xfrm>
          <a:prstGeom prst="rect">
            <a:avLst/>
          </a:prstGeom>
        </p:spPr>
        <p:txBody>
          <a:bodyPr wrap="square">
            <a:noAutofit/>
          </a:bodyPr>
          <a:lstStyle/>
          <a:p>
            <a:pPr fontAlgn="ctr"/>
            <a:r>
              <a:rPr sz="1200" b="1" dirty="0">
                <a:latin typeface="Huawei Sans" panose="020C0503030203020204" pitchFamily="34" charset="0"/>
              </a:rPr>
              <a:t>MAC address table searched by the switch</a:t>
            </a:r>
          </a:p>
        </p:txBody>
      </p:sp>
      <p:graphicFrame>
        <p:nvGraphicFramePr>
          <p:cNvPr id="38" name="表格 37"/>
          <p:cNvGraphicFramePr>
            <a:graphicFrameLocks noGrp="1"/>
          </p:cNvGraphicFramePr>
          <p:nvPr>
            <p:extLst/>
          </p:nvPr>
        </p:nvGraphicFramePr>
        <p:xfrm>
          <a:off x="5076179" y="3812207"/>
          <a:ext cx="2210596" cy="822960"/>
        </p:xfrm>
        <a:graphic>
          <a:graphicData uri="http://schemas.openxmlformats.org/drawingml/2006/table">
            <a:tbl>
              <a:tblPr firstRow="1" bandRow="1">
                <a:tableStyleId>{5C22544A-7EE6-4342-B048-85BDC9FD1C3A}</a:tableStyleId>
              </a:tblPr>
              <a:tblGrid>
                <a:gridCol w="1170075">
                  <a:extLst>
                    <a:ext uri="{9D8B030D-6E8A-4147-A177-3AD203B41FA5}">
                      <a16:colId xmlns="" xmlns:a16="http://schemas.microsoft.com/office/drawing/2014/main" val="20000"/>
                    </a:ext>
                  </a:extLst>
                </a:gridCol>
                <a:gridCol w="1040521">
                  <a:extLst>
                    <a:ext uri="{9D8B030D-6E8A-4147-A177-3AD203B41FA5}">
                      <a16:colId xmlns="" xmlns:a16="http://schemas.microsoft.com/office/drawing/2014/main" val="20001"/>
                    </a:ext>
                  </a:extLst>
                </a:gridCol>
              </a:tblGrid>
              <a:tr h="238112">
                <a:tc>
                  <a:txBody>
                    <a:bodyPr/>
                    <a:lstStyle/>
                    <a:p>
                      <a:pPr algn="ctr" fontAlgn="ctr"/>
                      <a:r>
                        <a:rPr sz="1200" b="1" dirty="0">
                          <a:solidFill>
                            <a:schemeClr val="tx1"/>
                          </a:solidFill>
                          <a:latin typeface="Huawei Sans" panose="020C0503030203020204" pitchFamily="34" charset="0"/>
                        </a:rPr>
                        <a:t>MAC Address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p>
                      <a:pPr algn="ctr" fontAlgn="ctr"/>
                      <a:r>
                        <a:rPr sz="1200" b="1">
                          <a:solidFill>
                            <a:schemeClr val="tx1"/>
                          </a:solidFill>
                          <a:latin typeface="Huawei Sans" panose="020C0503030203020204" pitchFamily="34" charset="0"/>
                        </a:rPr>
                        <a:t>Interface</a:t>
                      </a:r>
                      <a:endParaRPr lang="zh-CN" altLang="en-US" sz="12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r h="238112">
                <a:tc>
                  <a:txBody>
                    <a:bodyPr/>
                    <a:lstStyle/>
                    <a:p>
                      <a:pPr algn="ctr" fontAlgn="ctr"/>
                      <a:r>
                        <a:rPr sz="1200">
                          <a:solidFill>
                            <a:schemeClr val="tx1"/>
                          </a:solidFill>
                          <a:latin typeface="Huawei Sans" panose="020C0503030203020204" pitchFamily="34" charset="0"/>
                        </a:rPr>
                        <a:t>MAC1</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sz="1200">
                          <a:solidFill>
                            <a:schemeClr val="tx1"/>
                          </a:solidFill>
                          <a:latin typeface="Huawei Sans" panose="020C0503030203020204" pitchFamily="34" charset="0"/>
                        </a:rPr>
                        <a:t>GE 0/0/1</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207852">
                <a:tc>
                  <a:txBody>
                    <a:bodyPr/>
                    <a:lstStyle/>
                    <a:p>
                      <a:pPr algn="ctr" fontAlgn="ct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bl>
          </a:graphicData>
        </a:graphic>
      </p:graphicFrame>
      <p:sp>
        <p:nvSpPr>
          <p:cNvPr id="40" name="Right Arrow 157"/>
          <p:cNvSpPr/>
          <p:nvPr/>
        </p:nvSpPr>
        <p:spPr>
          <a:xfrm>
            <a:off x="4336244" y="4057701"/>
            <a:ext cx="490307" cy="26982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矩形 45"/>
          <p:cNvSpPr/>
          <p:nvPr/>
        </p:nvSpPr>
        <p:spPr>
          <a:xfrm>
            <a:off x="2286000" y="3828977"/>
            <a:ext cx="1866339" cy="576000"/>
          </a:xfrm>
          <a:prstGeom prst="rect">
            <a:avLst/>
          </a:prstGeom>
          <a:solidFill>
            <a:srgbClr val="F3FBFE"/>
          </a:solidFill>
          <a:ln>
            <a:solidFill>
              <a:srgbClr val="99DFF9"/>
            </a:solidFill>
          </a:ln>
        </p:spPr>
        <p:txBody>
          <a:bodyPr wrap="square">
            <a:noAutofit/>
          </a:bodyPr>
          <a:lstStyle/>
          <a:p>
            <a:pPr fontAlgn="ctr">
              <a:spcBef>
                <a:spcPts val="300"/>
              </a:spcBef>
              <a:spcAft>
                <a:spcPts val="300"/>
              </a:spcAft>
            </a:pPr>
            <a:r>
              <a:rPr sz="1200" dirty="0">
                <a:latin typeface="Huawei Sans" panose="020C0503030203020204" pitchFamily="34" charset="0"/>
              </a:rPr>
              <a:t>Source MAC: </a:t>
            </a:r>
            <a:r>
              <a:rPr sz="1200" dirty="0">
                <a:solidFill>
                  <a:srgbClr val="EC7061"/>
                </a:solidFill>
                <a:latin typeface="Huawei Sans" panose="020C0503030203020204" pitchFamily="34" charset="0"/>
              </a:rPr>
              <a:t>MAC1</a:t>
            </a:r>
          </a:p>
          <a:p>
            <a:pPr fontAlgn="ctr">
              <a:spcBef>
                <a:spcPts val="300"/>
              </a:spcBef>
              <a:spcAft>
                <a:spcPts val="300"/>
              </a:spcAft>
            </a:pPr>
            <a:r>
              <a:rPr sz="1200" dirty="0" smtClean="0">
                <a:latin typeface="Huawei Sans" panose="020C0503030203020204" pitchFamily="34" charset="0"/>
              </a:rPr>
              <a:t>Destination MAC: MAC2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矩形 49"/>
          <p:cNvSpPr/>
          <p:nvPr/>
        </p:nvSpPr>
        <p:spPr>
          <a:xfrm>
            <a:off x="7968208" y="2804272"/>
            <a:ext cx="2448272" cy="461665"/>
          </a:xfrm>
          <a:prstGeom prst="rect">
            <a:avLst/>
          </a:prstGeom>
        </p:spPr>
        <p:txBody>
          <a:bodyPr wrap="square">
            <a:noAutofit/>
          </a:bodyPr>
          <a:lstStyle/>
          <a:p>
            <a:pPr fontAlgn="ctr"/>
            <a:r>
              <a:rPr sz="1200">
                <a:latin typeface="Huawei Sans" panose="020C0503030203020204" pitchFamily="34" charset="0"/>
              </a:rPr>
              <a:t>IP2: 192.168.1.2</a:t>
            </a:r>
          </a:p>
          <a:p>
            <a:pPr fontAlgn="ctr"/>
            <a:r>
              <a:rPr sz="1200">
                <a:latin typeface="Huawei Sans" panose="020C0503030203020204" pitchFamily="34" charset="0"/>
              </a:rPr>
              <a:t>MAC2: 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2446184" y="2804272"/>
            <a:ext cx="2448272" cy="461665"/>
          </a:xfrm>
          <a:prstGeom prst="rect">
            <a:avLst/>
          </a:prstGeom>
        </p:spPr>
        <p:txBody>
          <a:bodyPr wrap="square">
            <a:noAutofit/>
          </a:bodyPr>
          <a:lstStyle/>
          <a:p>
            <a:pPr fontAlgn="ctr"/>
            <a:r>
              <a:rPr sz="1200">
                <a:latin typeface="Huawei Sans" panose="020C0503030203020204" pitchFamily="34" charset="0"/>
              </a:rPr>
              <a:t>IP1: 192.168.1.1</a:t>
            </a:r>
          </a:p>
          <a:p>
            <a:pPr fontAlgn="ctr"/>
            <a:r>
              <a:rPr sz="1200">
                <a:latin typeface="Huawei Sans" panose="020C0503030203020204" pitchFamily="34" charset="0"/>
              </a:rPr>
              <a:t>MAC1: 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矩形 31"/>
          <p:cNvSpPr/>
          <p:nvPr/>
        </p:nvSpPr>
        <p:spPr>
          <a:xfrm>
            <a:off x="2229176" y="3486071"/>
            <a:ext cx="1775569" cy="295345"/>
          </a:xfrm>
          <a:prstGeom prst="rect">
            <a:avLst/>
          </a:prstGeom>
        </p:spPr>
        <p:txBody>
          <a:bodyPr wrap="square">
            <a:noAutofit/>
          </a:bodyPr>
          <a:lstStyle/>
          <a:p>
            <a:pPr fontAlgn="ctr"/>
            <a:r>
              <a:rPr sz="1200" b="1" dirty="0">
                <a:latin typeface="Huawei Sans" panose="020C0503030203020204" pitchFamily="34" charset="0"/>
              </a:rPr>
              <a:t>Frame sent by host 1</a:t>
            </a:r>
          </a:p>
        </p:txBody>
      </p:sp>
    </p:spTree>
    <p:extLst>
      <p:ext uri="{BB962C8B-B14F-4D97-AF65-F5344CB8AC3E}">
        <p14:creationId xmlns:p14="http://schemas.microsoft.com/office/powerpoint/2010/main" val="2879520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MAC Address Learning on a Switch (4)</a:t>
            </a:r>
            <a:endParaRPr lang="zh-CN" altLang="en-US" dirty="0">
              <a:latin typeface="Huawei Sans" panose="020C0503030203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276999"/>
          </a:xfrm>
          <a:prstGeom prst="rect">
            <a:avLst/>
          </a:prstGeom>
        </p:spPr>
        <p:txBody>
          <a:bodyPr wrap="square">
            <a:noAutofit/>
          </a:bodyPr>
          <a:lstStyle/>
          <a:p>
            <a:pPr algn="ctr" fontAlgn="ctr"/>
            <a:r>
              <a:rPr sz="1200">
                <a:latin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276999"/>
          </a:xfrm>
          <a:prstGeom prst="rect">
            <a:avLst/>
          </a:prstGeom>
        </p:spPr>
        <p:txBody>
          <a:bodyPr wrap="square">
            <a:noAutofit/>
          </a:bodyPr>
          <a:lstStyle/>
          <a:p>
            <a:pPr algn="ctr" fontAlgn="ctr"/>
            <a:r>
              <a:rPr sz="1200">
                <a:latin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80310"/>
            <a:ext cx="1044116" cy="276999"/>
          </a:xfrm>
          <a:prstGeom prst="rect">
            <a:avLst/>
          </a:prstGeom>
        </p:spPr>
        <p:txBody>
          <a:bodyPr wrap="square">
            <a:noAutofit/>
          </a:bodyPr>
          <a:lstStyle/>
          <a:p>
            <a:pPr algn="ctr" fontAlgn="ctr"/>
            <a:r>
              <a:rPr sz="1200">
                <a:latin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noAutofit/>
          </a:bodyPr>
          <a:lstStyle/>
          <a:p>
            <a:pPr algn="ctr" fontAlgn="ctr"/>
            <a:r>
              <a:rPr sz="1400">
                <a:latin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noAutofit/>
          </a:bodyPr>
          <a:lstStyle/>
          <a:p>
            <a:pPr algn="ctr" fontAlgn="ctr"/>
            <a:r>
              <a:rPr sz="1400">
                <a:latin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0" name="直接连接符 29"/>
          <p:cNvCxnSpPr/>
          <p:nvPr/>
        </p:nvCxnSpPr>
        <p:spPr bwMode="auto">
          <a:xfrm>
            <a:off x="7207438" y="2564904"/>
            <a:ext cx="796774"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sp>
        <p:nvSpPr>
          <p:cNvPr id="40" name="矩形 39"/>
          <p:cNvSpPr/>
          <p:nvPr/>
        </p:nvSpPr>
        <p:spPr>
          <a:xfrm>
            <a:off x="8004212" y="3410283"/>
            <a:ext cx="1775569" cy="210453"/>
          </a:xfrm>
          <a:prstGeom prst="rect">
            <a:avLst/>
          </a:prstGeom>
        </p:spPr>
        <p:txBody>
          <a:bodyPr wrap="square">
            <a:noAutofit/>
          </a:bodyPr>
          <a:lstStyle/>
          <a:p>
            <a:pPr fontAlgn="ctr"/>
            <a:r>
              <a:rPr sz="1200" b="1" dirty="0">
                <a:latin typeface="Huawei Sans" panose="020C0503030203020204" pitchFamily="34" charset="0"/>
              </a:rPr>
              <a:t>Frame sent by host 2</a:t>
            </a:r>
          </a:p>
        </p:txBody>
      </p:sp>
      <p:sp>
        <p:nvSpPr>
          <p:cNvPr id="31" name="矩形 30"/>
          <p:cNvSpPr/>
          <p:nvPr/>
        </p:nvSpPr>
        <p:spPr>
          <a:xfrm>
            <a:off x="8074952" y="3716338"/>
            <a:ext cx="2050077" cy="576000"/>
          </a:xfrm>
          <a:prstGeom prst="rect">
            <a:avLst/>
          </a:prstGeom>
          <a:solidFill>
            <a:srgbClr val="F3FBFE"/>
          </a:solidFill>
          <a:ln>
            <a:solidFill>
              <a:srgbClr val="99DFF9"/>
            </a:solidFill>
          </a:ln>
        </p:spPr>
        <p:txBody>
          <a:bodyPr wrap="square">
            <a:noAutofit/>
          </a:bodyPr>
          <a:lstStyle/>
          <a:p>
            <a:pPr fontAlgn="ctr">
              <a:spcBef>
                <a:spcPts val="300"/>
              </a:spcBef>
              <a:spcAft>
                <a:spcPts val="300"/>
              </a:spcAft>
            </a:pPr>
            <a:r>
              <a:rPr sz="1200" dirty="0">
                <a:latin typeface="Huawei Sans" panose="020C0503030203020204" pitchFamily="34" charset="0"/>
              </a:rPr>
              <a:t>Source MAC: </a:t>
            </a:r>
            <a:r>
              <a:rPr sz="1200" dirty="0" smtClean="0">
                <a:latin typeface="Huawei Sans" panose="020C0503030203020204" pitchFamily="34" charset="0"/>
              </a:rPr>
              <a:t>MAC2</a:t>
            </a:r>
            <a:endParaRPr sz="1200" dirty="0">
              <a:latin typeface="Huawei Sans" panose="020C0503030203020204" pitchFamily="34" charset="0"/>
            </a:endParaRPr>
          </a:p>
          <a:p>
            <a:pPr fontAlgn="ctr">
              <a:spcBef>
                <a:spcPts val="300"/>
              </a:spcBef>
              <a:spcAft>
                <a:spcPts val="300"/>
              </a:spcAft>
            </a:pPr>
            <a:r>
              <a:rPr sz="1200" dirty="0">
                <a:latin typeface="Huawei Sans" panose="020C0503030203020204" pitchFamily="34" charset="0"/>
              </a:rPr>
              <a:t>Destination MAC: </a:t>
            </a:r>
            <a:r>
              <a:rPr sz="1200" dirty="0" smtClean="0">
                <a:latin typeface="Huawei Sans" panose="020C0503030203020204" pitchFamily="34" charset="0"/>
              </a:rPr>
              <a:t>MAC1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矩形 31"/>
          <p:cNvSpPr/>
          <p:nvPr/>
        </p:nvSpPr>
        <p:spPr>
          <a:xfrm>
            <a:off x="4599491" y="3717406"/>
            <a:ext cx="3236685" cy="1470056"/>
          </a:xfrm>
          <a:prstGeom prst="rect">
            <a:avLst/>
          </a:prstGeom>
          <a:solidFill>
            <a:srgbClr val="F3FBFE"/>
          </a:solidFill>
          <a:ln>
            <a:solidFill>
              <a:srgbClr val="99DFF9"/>
            </a:solidFill>
          </a:ln>
        </p:spPr>
        <p:txBody>
          <a:bodyPr wrap="square">
            <a:noAutofit/>
          </a:bodyPr>
          <a:lstStyle/>
          <a:p>
            <a:pPr marL="285750" indent="-285750" fontAlgn="ctr">
              <a:spcBef>
                <a:spcPts val="300"/>
              </a:spcBef>
              <a:spcAft>
                <a:spcPts val="300"/>
              </a:spcAft>
              <a:buFont typeface="Arial" panose="020B0604020202020204" pitchFamily="34" charset="0"/>
              <a:buChar char="•"/>
            </a:pPr>
            <a:r>
              <a:rPr sz="1200" dirty="0">
                <a:latin typeface="Huawei Sans" panose="020C0503030203020204" pitchFamily="34" charset="0"/>
              </a:rPr>
              <a:t>The frame is also received by the hosts connected to other interfaces on the switch. These hosts, however, discard the frame.</a:t>
            </a:r>
          </a:p>
          <a:p>
            <a:pPr marL="285750" indent="-285750" fontAlgn="ctr">
              <a:spcBef>
                <a:spcPts val="300"/>
              </a:spcBef>
              <a:spcAft>
                <a:spcPts val="300"/>
              </a:spcAft>
              <a:buFont typeface="Arial" panose="020B0604020202020204" pitchFamily="34" charset="0"/>
              <a:buChar char="•"/>
            </a:pPr>
            <a:r>
              <a:rPr sz="1200" dirty="0">
                <a:latin typeface="Huawei Sans" panose="020C0503030203020204" pitchFamily="34" charset="0"/>
              </a:rPr>
              <a:t>Host 2 receives and processes the frame, responds to host 1, and sends the frame to the switch.</a:t>
            </a:r>
          </a:p>
        </p:txBody>
      </p:sp>
      <p:sp>
        <p:nvSpPr>
          <p:cNvPr id="34" name="矩形 33"/>
          <p:cNvSpPr/>
          <p:nvPr/>
        </p:nvSpPr>
        <p:spPr>
          <a:xfrm>
            <a:off x="4881063" y="2766102"/>
            <a:ext cx="1980220" cy="307777"/>
          </a:xfrm>
          <a:prstGeom prst="rect">
            <a:avLst/>
          </a:prstGeom>
        </p:spPr>
        <p:txBody>
          <a:bodyPr wrap="square">
            <a:noAutofit/>
          </a:bodyPr>
          <a:lstStyle/>
          <a:p>
            <a:pPr algn="ctr" fontAlgn="ctr"/>
            <a:r>
              <a:rPr sz="1400">
                <a:latin typeface="Huawei Sans" panose="020C0503030203020204" pitchFamily="34" charset="0"/>
              </a:rPr>
              <a:t>Switch</a:t>
            </a:r>
          </a:p>
        </p:txBody>
      </p:sp>
      <p:sp>
        <p:nvSpPr>
          <p:cNvPr id="38" name="Oval 4"/>
          <p:cNvSpPr>
            <a:spLocks noChangeAspect="1"/>
          </p:cNvSpPr>
          <p:nvPr/>
        </p:nvSpPr>
        <p:spPr>
          <a:xfrm>
            <a:off x="4609288" y="3368736"/>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sz="1400" b="1">
                <a:solidFill>
                  <a:schemeClr val="bg1"/>
                </a:solidFill>
                <a:latin typeface="Huawei Sans" panose="020C0503030203020204" pitchFamily="34" charset="0"/>
              </a:rPr>
              <a:t>4</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5" name="组合 24"/>
          <p:cNvGrpSpPr/>
          <p:nvPr/>
        </p:nvGrpSpPr>
        <p:grpSpPr>
          <a:xfrm rot="10800000">
            <a:off x="7429406" y="2643187"/>
            <a:ext cx="410355" cy="275493"/>
            <a:chOff x="7383369" y="3528374"/>
            <a:chExt cx="321775" cy="216024"/>
          </a:xfrm>
        </p:grpSpPr>
        <p:sp>
          <p:nvSpPr>
            <p:cNvPr id="26" name="同侧圆角矩形 25"/>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27" name="等腰三角形 26"/>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sp>
        <p:nvSpPr>
          <p:cNvPr id="29" name="矩形 28"/>
          <p:cNvSpPr/>
          <p:nvPr/>
        </p:nvSpPr>
        <p:spPr>
          <a:xfrm>
            <a:off x="7968208" y="2804272"/>
            <a:ext cx="2448272" cy="461665"/>
          </a:xfrm>
          <a:prstGeom prst="rect">
            <a:avLst/>
          </a:prstGeom>
        </p:spPr>
        <p:txBody>
          <a:bodyPr wrap="square">
            <a:noAutofit/>
          </a:bodyPr>
          <a:lstStyle/>
          <a:p>
            <a:pPr fontAlgn="ctr"/>
            <a:r>
              <a:rPr sz="1200">
                <a:latin typeface="Huawei Sans" panose="020C0503030203020204" pitchFamily="34" charset="0"/>
              </a:rPr>
              <a:t>IP2: 192.168.1.2</a:t>
            </a:r>
          </a:p>
          <a:p>
            <a:pPr fontAlgn="ctr"/>
            <a:r>
              <a:rPr sz="1200">
                <a:latin typeface="Huawei Sans" panose="020C0503030203020204" pitchFamily="34" charset="0"/>
              </a:rPr>
              <a:t>MAC2: 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矩形 32"/>
          <p:cNvSpPr/>
          <p:nvPr/>
        </p:nvSpPr>
        <p:spPr>
          <a:xfrm>
            <a:off x="2446184" y="2804272"/>
            <a:ext cx="2448272" cy="461665"/>
          </a:xfrm>
          <a:prstGeom prst="rect">
            <a:avLst/>
          </a:prstGeom>
        </p:spPr>
        <p:txBody>
          <a:bodyPr wrap="square">
            <a:noAutofit/>
          </a:bodyPr>
          <a:lstStyle/>
          <a:p>
            <a:pPr fontAlgn="ctr"/>
            <a:r>
              <a:rPr sz="1200">
                <a:latin typeface="Huawei Sans" panose="020C0503030203020204" pitchFamily="34" charset="0"/>
              </a:rPr>
              <a:t>IP1: 192.168.1.1</a:t>
            </a:r>
          </a:p>
          <a:p>
            <a:pPr fontAlgn="ctr"/>
            <a:r>
              <a:rPr sz="1200">
                <a:latin typeface="Huawei Sans" panose="020C0503030203020204" pitchFamily="34" charset="0"/>
              </a:rPr>
              <a:t>MAC1: 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0100306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MAC Address Learning on a Switch (5)</a:t>
            </a:r>
            <a:endParaRPr lang="zh-CN" altLang="en-US" dirty="0">
              <a:latin typeface="Huawei Sans" panose="020C0503030203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276999"/>
          </a:xfrm>
          <a:prstGeom prst="rect">
            <a:avLst/>
          </a:prstGeom>
        </p:spPr>
        <p:txBody>
          <a:bodyPr wrap="square">
            <a:noAutofit/>
          </a:bodyPr>
          <a:lstStyle/>
          <a:p>
            <a:pPr algn="ctr" fontAlgn="ctr"/>
            <a:r>
              <a:rPr sz="1200">
                <a:latin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276999"/>
          </a:xfrm>
          <a:prstGeom prst="rect">
            <a:avLst/>
          </a:prstGeom>
        </p:spPr>
        <p:txBody>
          <a:bodyPr wrap="square">
            <a:noAutofit/>
          </a:bodyPr>
          <a:lstStyle/>
          <a:p>
            <a:pPr algn="ctr" fontAlgn="ctr"/>
            <a:r>
              <a:rPr sz="1200">
                <a:latin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80310"/>
            <a:ext cx="1044116" cy="276999"/>
          </a:xfrm>
          <a:prstGeom prst="rect">
            <a:avLst/>
          </a:prstGeom>
        </p:spPr>
        <p:txBody>
          <a:bodyPr wrap="square">
            <a:noAutofit/>
          </a:bodyPr>
          <a:lstStyle/>
          <a:p>
            <a:pPr algn="ctr" fontAlgn="ctr"/>
            <a:r>
              <a:rPr sz="1200">
                <a:latin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noAutofit/>
          </a:bodyPr>
          <a:lstStyle/>
          <a:p>
            <a:pPr algn="ctr" fontAlgn="ctr"/>
            <a:r>
              <a:rPr sz="1400">
                <a:latin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noAutofit/>
          </a:bodyPr>
          <a:lstStyle/>
          <a:p>
            <a:pPr algn="ctr" fontAlgn="ctr"/>
            <a:r>
              <a:rPr sz="1400">
                <a:latin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0" name="直接连接符 29"/>
          <p:cNvCxnSpPr/>
          <p:nvPr/>
        </p:nvCxnSpPr>
        <p:spPr bwMode="auto">
          <a:xfrm>
            <a:off x="7207438" y="2564904"/>
            <a:ext cx="796774"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cxnSp>
        <p:nvCxnSpPr>
          <p:cNvPr id="29" name="直接连接符 28"/>
          <p:cNvCxnSpPr/>
          <p:nvPr/>
        </p:nvCxnSpPr>
        <p:spPr bwMode="auto">
          <a:xfrm>
            <a:off x="4547828" y="2564904"/>
            <a:ext cx="796774"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sp>
        <p:nvSpPr>
          <p:cNvPr id="28" name="矩形 27"/>
          <p:cNvSpPr/>
          <p:nvPr/>
        </p:nvSpPr>
        <p:spPr>
          <a:xfrm>
            <a:off x="4600581" y="3225964"/>
            <a:ext cx="1980220" cy="449111"/>
          </a:xfrm>
          <a:prstGeom prst="rect">
            <a:avLst/>
          </a:prstGeom>
        </p:spPr>
        <p:txBody>
          <a:bodyPr wrap="square">
            <a:noAutofit/>
          </a:bodyPr>
          <a:lstStyle/>
          <a:p>
            <a:pPr fontAlgn="ctr"/>
            <a:r>
              <a:rPr sz="1200" b="1" dirty="0">
                <a:latin typeface="Huawei Sans" panose="020C0503030203020204" pitchFamily="34" charset="0"/>
              </a:rPr>
              <a:t>MAC address table searched by the switch</a:t>
            </a:r>
          </a:p>
        </p:txBody>
      </p:sp>
      <p:graphicFrame>
        <p:nvGraphicFramePr>
          <p:cNvPr id="39" name="表格 38"/>
          <p:cNvGraphicFramePr>
            <a:graphicFrameLocks noGrp="1"/>
          </p:cNvGraphicFramePr>
          <p:nvPr>
            <p:extLst/>
          </p:nvPr>
        </p:nvGraphicFramePr>
        <p:xfrm>
          <a:off x="4685888" y="3727181"/>
          <a:ext cx="2493156" cy="822960"/>
        </p:xfrm>
        <a:graphic>
          <a:graphicData uri="http://schemas.openxmlformats.org/drawingml/2006/table">
            <a:tbl>
              <a:tblPr firstRow="1" bandRow="1">
                <a:tableStyleId>{5C22544A-7EE6-4342-B048-85BDC9FD1C3A}</a:tableStyleId>
              </a:tblPr>
              <a:tblGrid>
                <a:gridCol w="1246578">
                  <a:extLst>
                    <a:ext uri="{9D8B030D-6E8A-4147-A177-3AD203B41FA5}">
                      <a16:colId xmlns="" xmlns:a16="http://schemas.microsoft.com/office/drawing/2014/main" val="20000"/>
                    </a:ext>
                  </a:extLst>
                </a:gridCol>
                <a:gridCol w="1246578">
                  <a:extLst>
                    <a:ext uri="{9D8B030D-6E8A-4147-A177-3AD203B41FA5}">
                      <a16:colId xmlns="" xmlns:a16="http://schemas.microsoft.com/office/drawing/2014/main" val="20001"/>
                    </a:ext>
                  </a:extLst>
                </a:gridCol>
              </a:tblGrid>
              <a:tr h="256317">
                <a:tc>
                  <a:txBody>
                    <a:bodyPr/>
                    <a:lstStyle/>
                    <a:p>
                      <a:pPr algn="ctr" fontAlgn="ctr"/>
                      <a:r>
                        <a:rPr sz="1200" b="1" dirty="0">
                          <a:solidFill>
                            <a:schemeClr val="tx1"/>
                          </a:solidFill>
                          <a:latin typeface="Huawei Sans" panose="020C0503030203020204" pitchFamily="34" charset="0"/>
                        </a:rPr>
                        <a:t>MAC Address</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algn="ctr" fontAlgn="ctr"/>
                      <a:r>
                        <a:rPr sz="1200" b="1" dirty="0">
                          <a:solidFill>
                            <a:schemeClr val="tx1"/>
                          </a:solidFill>
                          <a:latin typeface="Huawei Sans" panose="020C0503030203020204" pitchFamily="34" charset="0"/>
                        </a:rPr>
                        <a:t>Interface</a:t>
                      </a:r>
                      <a:endParaRPr lang="zh-CN" altLang="en-US" sz="12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r h="238112">
                <a:tc>
                  <a:txBody>
                    <a:bodyPr/>
                    <a:lstStyle/>
                    <a:p>
                      <a:pPr algn="ctr" fontAlgn="ctr"/>
                      <a:r>
                        <a:rPr sz="1200">
                          <a:solidFill>
                            <a:schemeClr val="tx1"/>
                          </a:solidFill>
                          <a:latin typeface="Huawei Sans" panose="020C0503030203020204" pitchFamily="34" charset="0"/>
                        </a:rPr>
                        <a:t>MAC1</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fontAlgn="ctr"/>
                      <a:r>
                        <a:rPr sz="1200">
                          <a:solidFill>
                            <a:schemeClr val="tx1"/>
                          </a:solidFill>
                          <a:latin typeface="Huawei Sans" panose="020C0503030203020204" pitchFamily="34" charset="0"/>
                        </a:rPr>
                        <a:t>GE 0/0/1</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07852">
                <a:tc>
                  <a:txBody>
                    <a:bodyPr/>
                    <a:lstStyle/>
                    <a:p>
                      <a:pPr algn="ctr" fontAlgn="ctr"/>
                      <a:r>
                        <a:rPr sz="1200">
                          <a:solidFill>
                            <a:schemeClr val="tx1"/>
                          </a:solidFill>
                          <a:latin typeface="Huawei Sans" panose="020C0503030203020204" pitchFamily="34" charset="0"/>
                        </a:rPr>
                        <a:t>MAC2</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fontAlgn="ctr"/>
                      <a:r>
                        <a:rPr sz="1200" dirty="0">
                          <a:solidFill>
                            <a:schemeClr val="tx1"/>
                          </a:solidFill>
                          <a:latin typeface="Huawei Sans" panose="020C0503030203020204" pitchFamily="34" charset="0"/>
                        </a:rPr>
                        <a:t>GE 0/0/2</a:t>
                      </a:r>
                      <a:endParaRPr lang="zh-CN" alt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41" name="矩形 40"/>
          <p:cNvSpPr/>
          <p:nvPr/>
        </p:nvSpPr>
        <p:spPr>
          <a:xfrm>
            <a:off x="3448054" y="4863061"/>
            <a:ext cx="6606235" cy="895862"/>
          </a:xfrm>
          <a:prstGeom prst="rect">
            <a:avLst/>
          </a:prstGeom>
          <a:solidFill>
            <a:srgbClr val="F3FBFE"/>
          </a:solidFill>
          <a:ln>
            <a:solidFill>
              <a:srgbClr val="99DFF9"/>
            </a:solidFill>
          </a:ln>
        </p:spPr>
        <p:txBody>
          <a:bodyPr wrap="square">
            <a:noAutofit/>
          </a:bodyPr>
          <a:lstStyle/>
          <a:p>
            <a:pPr marL="285750" indent="-285750" fontAlgn="ctr">
              <a:spcBef>
                <a:spcPts val="300"/>
              </a:spcBef>
              <a:spcAft>
                <a:spcPts val="300"/>
              </a:spcAft>
              <a:buFont typeface="Arial" panose="020B0604020202020204" pitchFamily="34" charset="0"/>
              <a:buChar char="•"/>
            </a:pPr>
            <a:r>
              <a:rPr sz="1200" dirty="0">
                <a:latin typeface="Huawei Sans" panose="020C0503030203020204" pitchFamily="34" charset="0"/>
              </a:rPr>
              <a:t>If the switch finds the corresponding entry in the MAC address table, the switch forwards the unicast frame through GE 0/0/1.</a:t>
            </a:r>
          </a:p>
          <a:p>
            <a:pPr marL="285750" indent="-285750" fontAlgn="ctr">
              <a:spcBef>
                <a:spcPts val="300"/>
              </a:spcBef>
              <a:spcAft>
                <a:spcPts val="300"/>
              </a:spcAft>
              <a:buFont typeface="Arial" panose="020B0604020202020204" pitchFamily="34" charset="0"/>
              <a:buChar char="•"/>
            </a:pPr>
            <a:r>
              <a:rPr sz="1200" dirty="0">
                <a:latin typeface="Huawei Sans" panose="020C0503030203020204" pitchFamily="34" charset="0"/>
              </a:rPr>
              <a:t>At the same time, the switch learns the source MAC address of the frame, creates the corresponding MAC address entry, and associates the MAC address entry with GE 0/0/2.</a:t>
            </a:r>
          </a:p>
        </p:txBody>
      </p:sp>
      <p:sp>
        <p:nvSpPr>
          <p:cNvPr id="32" name="矩形 31"/>
          <p:cNvSpPr/>
          <p:nvPr/>
        </p:nvSpPr>
        <p:spPr>
          <a:xfrm>
            <a:off x="4881063" y="2766102"/>
            <a:ext cx="1980220" cy="307777"/>
          </a:xfrm>
          <a:prstGeom prst="rect">
            <a:avLst/>
          </a:prstGeom>
        </p:spPr>
        <p:txBody>
          <a:bodyPr wrap="square">
            <a:noAutofit/>
          </a:bodyPr>
          <a:lstStyle/>
          <a:p>
            <a:pPr algn="ctr" fontAlgn="ctr"/>
            <a:r>
              <a:rPr sz="1400">
                <a:latin typeface="Huawei Sans" panose="020C0503030203020204" pitchFamily="34" charset="0"/>
              </a:rPr>
              <a:t>Switch</a:t>
            </a:r>
          </a:p>
        </p:txBody>
      </p:sp>
      <p:grpSp>
        <p:nvGrpSpPr>
          <p:cNvPr id="36" name="组合 35"/>
          <p:cNvGrpSpPr/>
          <p:nvPr/>
        </p:nvGrpSpPr>
        <p:grpSpPr>
          <a:xfrm rot="10800000">
            <a:off x="7429406" y="2643187"/>
            <a:ext cx="410355" cy="275493"/>
            <a:chOff x="7383369" y="3528374"/>
            <a:chExt cx="321775" cy="216024"/>
          </a:xfrm>
        </p:grpSpPr>
        <p:sp>
          <p:nvSpPr>
            <p:cNvPr id="38" name="同侧圆角矩形 3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43" name="等腰三角形 42"/>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sp>
        <p:nvSpPr>
          <p:cNvPr id="44" name="Right Arrow 157"/>
          <p:cNvSpPr/>
          <p:nvPr/>
        </p:nvSpPr>
        <p:spPr>
          <a:xfrm flipH="1">
            <a:off x="7404825" y="3992042"/>
            <a:ext cx="490307" cy="26982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Oval 4"/>
          <p:cNvSpPr>
            <a:spLocks noChangeAspect="1"/>
          </p:cNvSpPr>
          <p:nvPr/>
        </p:nvSpPr>
        <p:spPr>
          <a:xfrm>
            <a:off x="3448054" y="4546491"/>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spcBef>
                <a:spcPts val="0"/>
              </a:spcBef>
              <a:spcAft>
                <a:spcPts val="0"/>
              </a:spcAft>
            </a:pPr>
            <a:r>
              <a:rPr sz="1400" b="1">
                <a:solidFill>
                  <a:schemeClr val="bg1"/>
                </a:solidFill>
                <a:latin typeface="Huawei Sans" panose="020C0503030203020204" pitchFamily="34" charset="0"/>
              </a:rPr>
              <a:t>5</a:t>
            </a:r>
            <a:endParaRPr lang="zh-CN" alt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矩形 30"/>
          <p:cNvSpPr/>
          <p:nvPr/>
        </p:nvSpPr>
        <p:spPr>
          <a:xfrm>
            <a:off x="8004212" y="3419075"/>
            <a:ext cx="2120817" cy="239852"/>
          </a:xfrm>
          <a:prstGeom prst="rect">
            <a:avLst/>
          </a:prstGeom>
        </p:spPr>
        <p:txBody>
          <a:bodyPr wrap="square">
            <a:noAutofit/>
          </a:bodyPr>
          <a:lstStyle/>
          <a:p>
            <a:pPr fontAlgn="ctr"/>
            <a:r>
              <a:rPr sz="1200" b="1" dirty="0">
                <a:latin typeface="Huawei Sans" panose="020C0503030203020204" pitchFamily="34" charset="0"/>
              </a:rPr>
              <a:t>Frame sent by host 2</a:t>
            </a:r>
          </a:p>
        </p:txBody>
      </p:sp>
      <p:sp>
        <p:nvSpPr>
          <p:cNvPr id="33" name="矩形 32"/>
          <p:cNvSpPr/>
          <p:nvPr/>
        </p:nvSpPr>
        <p:spPr>
          <a:xfrm>
            <a:off x="8074952" y="3716337"/>
            <a:ext cx="2050077" cy="576000"/>
          </a:xfrm>
          <a:prstGeom prst="rect">
            <a:avLst/>
          </a:prstGeom>
          <a:solidFill>
            <a:srgbClr val="F3FBFE"/>
          </a:solidFill>
          <a:ln>
            <a:solidFill>
              <a:srgbClr val="99DFF9"/>
            </a:solidFill>
          </a:ln>
        </p:spPr>
        <p:txBody>
          <a:bodyPr wrap="square">
            <a:noAutofit/>
          </a:bodyPr>
          <a:lstStyle/>
          <a:p>
            <a:pPr fontAlgn="ctr">
              <a:spcBef>
                <a:spcPts val="300"/>
              </a:spcBef>
              <a:spcAft>
                <a:spcPts val="300"/>
              </a:spcAft>
            </a:pPr>
            <a:r>
              <a:rPr sz="1200" dirty="0">
                <a:latin typeface="Huawei Sans" panose="020C0503030203020204" pitchFamily="34" charset="0"/>
              </a:rPr>
              <a:t>Source MAC: </a:t>
            </a:r>
            <a:r>
              <a:rPr sz="1200" dirty="0" smtClean="0">
                <a:latin typeface="Huawei Sans" panose="020C0503030203020204" pitchFamily="34" charset="0"/>
              </a:rPr>
              <a:t>MAC2</a:t>
            </a:r>
            <a:endParaRPr sz="1200" dirty="0">
              <a:latin typeface="Huawei Sans" panose="020C0503030203020204" pitchFamily="34" charset="0"/>
            </a:endParaRPr>
          </a:p>
          <a:p>
            <a:pPr fontAlgn="ctr">
              <a:spcBef>
                <a:spcPts val="300"/>
              </a:spcBef>
              <a:spcAft>
                <a:spcPts val="300"/>
              </a:spcAft>
            </a:pPr>
            <a:r>
              <a:rPr sz="1200" dirty="0">
                <a:latin typeface="Huawei Sans" panose="020C0503030203020204" pitchFamily="34" charset="0"/>
              </a:rPr>
              <a:t>Destination MAC: </a:t>
            </a:r>
            <a:r>
              <a:rPr sz="1200" dirty="0" smtClean="0">
                <a:latin typeface="Huawei Sans" panose="020C0503030203020204" pitchFamily="34" charset="0"/>
              </a:rPr>
              <a:t>MAC1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矩形 41"/>
          <p:cNvSpPr/>
          <p:nvPr/>
        </p:nvSpPr>
        <p:spPr>
          <a:xfrm>
            <a:off x="7968208" y="2804272"/>
            <a:ext cx="2448272" cy="461665"/>
          </a:xfrm>
          <a:prstGeom prst="rect">
            <a:avLst/>
          </a:prstGeom>
        </p:spPr>
        <p:txBody>
          <a:bodyPr wrap="square">
            <a:noAutofit/>
          </a:bodyPr>
          <a:lstStyle/>
          <a:p>
            <a:pPr fontAlgn="ctr"/>
            <a:r>
              <a:rPr sz="1200">
                <a:latin typeface="Huawei Sans" panose="020C0503030203020204" pitchFamily="34" charset="0"/>
              </a:rPr>
              <a:t>IP2: 192.168.1.2</a:t>
            </a:r>
          </a:p>
          <a:p>
            <a:pPr fontAlgn="ctr"/>
            <a:r>
              <a:rPr sz="1200">
                <a:latin typeface="Huawei Sans" panose="020C0503030203020204" pitchFamily="34" charset="0"/>
              </a:rPr>
              <a:t>MAC2: 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矩形 45"/>
          <p:cNvSpPr/>
          <p:nvPr/>
        </p:nvSpPr>
        <p:spPr>
          <a:xfrm>
            <a:off x="2446184" y="2804272"/>
            <a:ext cx="2448272" cy="461665"/>
          </a:xfrm>
          <a:prstGeom prst="rect">
            <a:avLst/>
          </a:prstGeom>
        </p:spPr>
        <p:txBody>
          <a:bodyPr wrap="square">
            <a:noAutofit/>
          </a:bodyPr>
          <a:lstStyle/>
          <a:p>
            <a:pPr fontAlgn="ctr"/>
            <a:r>
              <a:rPr sz="1200">
                <a:latin typeface="Huawei Sans" panose="020C0503030203020204" pitchFamily="34" charset="0"/>
              </a:rPr>
              <a:t>IP1: 192.168.1.1</a:t>
            </a:r>
          </a:p>
          <a:p>
            <a:pPr fontAlgn="ctr"/>
            <a:r>
              <a:rPr sz="1200">
                <a:latin typeface="Huawei Sans" panose="020C0503030203020204" pitchFamily="34" charset="0"/>
              </a:rPr>
              <a:t>MAC1: 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5661359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r>
              <a:rPr>
                <a:solidFill>
                  <a:schemeClr val="bg1">
                    <a:lumMod val="50000"/>
                  </a:schemeClr>
                </a:solidFill>
                <a:latin typeface="Huawei Sans" panose="020C0503030203020204" pitchFamily="34" charset="0"/>
              </a:rPr>
              <a:t>Overview of Ethernet Protocols</a:t>
            </a:r>
          </a:p>
          <a:p>
            <a:r>
              <a:rPr>
                <a:solidFill>
                  <a:schemeClr val="bg1">
                    <a:lumMod val="50000"/>
                  </a:schemeClr>
                </a:solidFill>
                <a:latin typeface="Huawei Sans" panose="020C0503030203020204" pitchFamily="34" charset="0"/>
              </a:rPr>
              <a:t>Overview of Ethernet Frames</a:t>
            </a:r>
          </a:p>
          <a:p>
            <a:r>
              <a:rPr>
                <a:solidFill>
                  <a:schemeClr val="bg1">
                    <a:lumMod val="50000"/>
                  </a:schemeClr>
                </a:solidFill>
                <a:latin typeface="Huawei Sans" panose="020C0503030203020204" pitchFamily="34" charset="0"/>
              </a:rPr>
              <a:t>Overview of Ethernet Switches</a:t>
            </a:r>
          </a:p>
          <a:p>
            <a:r>
              <a:rPr b="1">
                <a:latin typeface="Huawei Sans" panose="020C0503030203020204" pitchFamily="34" charset="0"/>
              </a:rPr>
              <a:t>Process of Data communication Within a Network Segment</a:t>
            </a:r>
            <a:endParaRPr lang="zh-CN" altLang="en-US" b="1" dirty="0">
              <a:latin typeface="Huawei Sans" panose="020C0503030203020204" pitchFamily="34" charset="0"/>
            </a:endParaRPr>
          </a:p>
        </p:txBody>
      </p:sp>
    </p:spTree>
    <p:extLst>
      <p:ext uri="{BB962C8B-B14F-4D97-AF65-F5344CB8AC3E}">
        <p14:creationId xmlns:p14="http://schemas.microsoft.com/office/powerpoint/2010/main" val="21629616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en-US" sz="1800" dirty="0" smtClean="0"/>
              <a:t>Scenario description:</a:t>
            </a:r>
            <a:endParaRPr lang="en-US" altLang="zh-CN" sz="1800" dirty="0" smtClean="0"/>
          </a:p>
          <a:p>
            <a:pPr lvl="1"/>
            <a:r>
              <a:rPr lang="en-US" sz="1600" dirty="0" smtClean="0"/>
              <a:t>Task: Host 1 wants to access host 2.</a:t>
            </a:r>
          </a:p>
          <a:p>
            <a:pPr lvl="1"/>
            <a:r>
              <a:rPr lang="en-US" sz="1600" dirty="0" smtClean="0"/>
              <a:t>Host: The host is in the initialized state and only knows its own IP address and MAC address (assume that the IP address of the peer host has been obtained).</a:t>
            </a:r>
            <a:endParaRPr lang="en-US" altLang="zh-CN" sz="1600" dirty="0" smtClean="0"/>
          </a:p>
          <a:p>
            <a:pPr lvl="1"/>
            <a:r>
              <a:rPr lang="en-US" sz="1600" dirty="0" smtClean="0"/>
              <a:t>Switch: The switch is just powered on and in the initialized state.</a:t>
            </a:r>
            <a:endParaRPr lang="en-US" altLang="zh-CN" sz="1600" dirty="0"/>
          </a:p>
        </p:txBody>
      </p:sp>
      <p:sp>
        <p:nvSpPr>
          <p:cNvPr id="2" name="标题 1"/>
          <p:cNvSpPr>
            <a:spLocks noGrp="1"/>
          </p:cNvSpPr>
          <p:nvPr>
            <p:ph type="title"/>
          </p:nvPr>
        </p:nvSpPr>
        <p:spPr/>
        <p:txBody>
          <a:bodyPr anchor="ctr" anchorCtr="0"/>
          <a:lstStyle/>
          <a:p>
            <a:r>
              <a:rPr lang="en-US" dirty="0" smtClean="0"/>
              <a:t>Process of Data Communication Within a Network Segment</a:t>
            </a:r>
            <a:endParaRPr lang="en-US" altLang="zh-CN" dirty="0"/>
          </a:p>
        </p:txBody>
      </p:sp>
      <p:grpSp>
        <p:nvGrpSpPr>
          <p:cNvPr id="3" name="组合 2"/>
          <p:cNvGrpSpPr/>
          <p:nvPr/>
        </p:nvGrpSpPr>
        <p:grpSpPr>
          <a:xfrm>
            <a:off x="2119040" y="3575466"/>
            <a:ext cx="8028892" cy="2124610"/>
            <a:chOff x="2119040" y="3641726"/>
            <a:chExt cx="8028892" cy="2124610"/>
          </a:xfrm>
        </p:grpSpPr>
        <p:grpSp>
          <p:nvGrpSpPr>
            <p:cNvPr id="25" name="组合 24"/>
            <p:cNvGrpSpPr/>
            <p:nvPr/>
          </p:nvGrpSpPr>
          <p:grpSpPr>
            <a:xfrm>
              <a:off x="2119040" y="3641726"/>
              <a:ext cx="8028892" cy="2124610"/>
              <a:chOff x="2387588" y="1683594"/>
              <a:chExt cx="8028892" cy="212461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8" name="直接连接符 7"/>
              <p:cNvCxnSpPr>
                <a:stCxn id="5" idx="3"/>
                <a:endCxn id="4"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611941"/>
                <a:ext cx="1044116" cy="307777"/>
              </a:xfrm>
              <a:prstGeom prst="rect">
                <a:avLst/>
              </a:prstGeom>
            </p:spPr>
            <p:txBody>
              <a:bodyPr wrap="square">
                <a:noAutofit/>
              </a:bodyPr>
              <a:lstStyle/>
              <a:p>
                <a:pPr algn="ctr" fontAlgn="ctr"/>
                <a:r>
                  <a:rPr sz="1400">
                    <a:latin typeface="Huawei Sans" panose="020C0503030203020204" pitchFamily="34" charset="0"/>
                  </a:rPr>
                  <a:t>GE 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611941"/>
                <a:ext cx="1044116" cy="307777"/>
              </a:xfrm>
              <a:prstGeom prst="rect">
                <a:avLst/>
              </a:prstGeom>
            </p:spPr>
            <p:txBody>
              <a:bodyPr wrap="square">
                <a:noAutofit/>
              </a:bodyPr>
              <a:lstStyle/>
              <a:p>
                <a:pPr algn="ctr" fontAlgn="ctr"/>
                <a:r>
                  <a:rPr sz="1400">
                    <a:latin typeface="Huawei Sans" panose="020C0503030203020204" pitchFamily="34" charset="0"/>
                  </a:rPr>
                  <a:t>GE 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2051763"/>
                <a:ext cx="1044116" cy="307777"/>
              </a:xfrm>
              <a:prstGeom prst="rect">
                <a:avLst/>
              </a:prstGeom>
            </p:spPr>
            <p:txBody>
              <a:bodyPr wrap="square">
                <a:noAutofit/>
              </a:bodyPr>
              <a:lstStyle/>
              <a:p>
                <a:pPr algn="ctr" fontAlgn="ctr"/>
                <a:r>
                  <a:rPr sz="1400">
                    <a:latin typeface="Huawei Sans" panose="020C0503030203020204" pitchFamily="34" charset="0"/>
                  </a:rPr>
                  <a:t>GE 0/0/3</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2240868"/>
                <a:ext cx="756084" cy="307777"/>
              </a:xfrm>
              <a:prstGeom prst="rect">
                <a:avLst/>
              </a:prstGeom>
            </p:spPr>
            <p:txBody>
              <a:bodyPr wrap="square">
                <a:noAutofit/>
              </a:bodyPr>
              <a:lstStyle/>
              <a:p>
                <a:pPr algn="ctr" fontAlgn="ctr"/>
                <a:r>
                  <a:rPr sz="1400">
                    <a:latin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2240868"/>
                <a:ext cx="756084" cy="307777"/>
              </a:xfrm>
              <a:prstGeom prst="rect">
                <a:avLst/>
              </a:prstGeom>
            </p:spPr>
            <p:txBody>
              <a:bodyPr wrap="square">
                <a:noAutofit/>
              </a:bodyPr>
              <a:lstStyle/>
              <a:p>
                <a:pPr algn="ctr" fontAlgn="ctr"/>
                <a:r>
                  <a:rPr sz="1400">
                    <a:latin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387588" y="3284984"/>
                <a:ext cx="2484276" cy="523220"/>
              </a:xfrm>
              <a:prstGeom prst="rect">
                <a:avLst/>
              </a:prstGeom>
            </p:spPr>
            <p:txBody>
              <a:bodyPr wrap="square">
                <a:noAutofit/>
              </a:bodyPr>
              <a:lstStyle/>
              <a:p>
                <a:pPr fontAlgn="ctr"/>
                <a:r>
                  <a:rPr sz="1400">
                    <a:latin typeface="Huawei Sans" panose="020C0503030203020204" pitchFamily="34" charset="0"/>
                  </a:rPr>
                  <a:t>IP1: 192.168.1.1</a:t>
                </a:r>
              </a:p>
              <a:p>
                <a:pPr fontAlgn="ctr"/>
                <a:r>
                  <a:rPr sz="1400">
                    <a:latin typeface="Huawei Sans" panose="020C0503030203020204" pitchFamily="34" charset="0"/>
                  </a:rPr>
                  <a:t>MAC1: 0050-5600-0001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968208" y="3284984"/>
                <a:ext cx="2448272" cy="523220"/>
              </a:xfrm>
              <a:prstGeom prst="rect">
                <a:avLst/>
              </a:prstGeom>
            </p:spPr>
            <p:txBody>
              <a:bodyPr wrap="square">
                <a:noAutofit/>
              </a:bodyPr>
              <a:lstStyle/>
              <a:p>
                <a:pPr fontAlgn="ctr"/>
                <a:r>
                  <a:rPr sz="1400">
                    <a:latin typeface="Huawei Sans" panose="020C0503030203020204" pitchFamily="34" charset="0"/>
                  </a:rPr>
                  <a:t>IP2: 192.168.1.2</a:t>
                </a:r>
              </a:p>
              <a:p>
                <a:pPr fontAlgn="ctr"/>
                <a:r>
                  <a:rPr sz="1400">
                    <a:latin typeface="Huawei Sans" panose="020C0503030203020204" pitchFamily="34" charset="0"/>
                  </a:rPr>
                  <a:t>MAC2: 0050-5600-0002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9" name="矩形 18"/>
            <p:cNvSpPr/>
            <p:nvPr/>
          </p:nvSpPr>
          <p:spPr>
            <a:xfrm>
              <a:off x="4644806" y="5187259"/>
              <a:ext cx="1980220" cy="307777"/>
            </a:xfrm>
            <a:prstGeom prst="rect">
              <a:avLst/>
            </a:prstGeom>
          </p:spPr>
          <p:txBody>
            <a:bodyPr wrap="square">
              <a:noAutofit/>
            </a:bodyPr>
            <a:lstStyle/>
            <a:p>
              <a:pPr algn="ctr" fontAlgn="ctr"/>
              <a:r>
                <a:rPr sz="1400">
                  <a:latin typeface="Huawei Sans" panose="020C0503030203020204" pitchFamily="34" charset="0"/>
                </a:rPr>
                <a:t>Switch</a:t>
              </a:r>
            </a:p>
          </p:txBody>
        </p:sp>
      </p:grpSp>
    </p:spTree>
    <p:extLst>
      <p:ext uri="{BB962C8B-B14F-4D97-AF65-F5344CB8AC3E}">
        <p14:creationId xmlns:p14="http://schemas.microsoft.com/office/powerpoint/2010/main" val="29926180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Data Encapsulation Process</a:t>
            </a:r>
            <a:endParaRPr lang="zh-CN" altLang="en-US" dirty="0">
              <a:latin typeface="Huawei Sans" panose="020C0503030203020204" pitchFamily="34" charset="0"/>
            </a:endParaRPr>
          </a:p>
        </p:txBody>
      </p:sp>
      <p:graphicFrame>
        <p:nvGraphicFramePr>
          <p:cNvPr id="50" name="表格 49"/>
          <p:cNvGraphicFramePr>
            <a:graphicFrameLocks noGrp="1"/>
          </p:cNvGraphicFramePr>
          <p:nvPr>
            <p:extLst/>
          </p:nvPr>
        </p:nvGraphicFramePr>
        <p:xfrm>
          <a:off x="1462292" y="1808820"/>
          <a:ext cx="1341383" cy="224991"/>
        </p:xfrm>
        <a:graphic>
          <a:graphicData uri="http://schemas.openxmlformats.org/drawingml/2006/table">
            <a:tbl>
              <a:tblPr firstRow="1" bandRow="1">
                <a:tableStyleId>{EB344D84-9AFB-497E-A393-DC336BA19D2E}</a:tableStyleId>
              </a:tblPr>
              <a:tblGrid>
                <a:gridCol w="1341383">
                  <a:extLst>
                    <a:ext uri="{9D8B030D-6E8A-4147-A177-3AD203B41FA5}">
                      <a16:colId xmlns="" xmlns:a16="http://schemas.microsoft.com/office/drawing/2014/main" val="20000"/>
                    </a:ext>
                  </a:extLst>
                </a:gridCol>
              </a:tblGrid>
              <a:tr h="224991">
                <a:tc>
                  <a:txBody>
                    <a:bodyPr/>
                    <a:lstStyle/>
                    <a:p>
                      <a:pPr marL="0" algn="ctr" defTabSz="914400" rtl="0" eaLnBrk="1" fontAlgn="ctr" latinLnBrk="0" hangingPunct="1"/>
                      <a:r>
                        <a:rPr sz="1200" b="0" dirty="0">
                          <a:solidFill>
                            <a:schemeClr val="dk1"/>
                          </a:solidFill>
                          <a:latin typeface="Huawei Sans" panose="020C0503030203020204" pitchFamily="34" charset="0"/>
                        </a:rPr>
                        <a:t>Application Layer</a:t>
                      </a:r>
                    </a:p>
                  </a:txBody>
                  <a:tcPr marL="0" marR="0" marT="0" marB="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graphicFrame>
        <p:nvGraphicFramePr>
          <p:cNvPr id="56" name="表格 55"/>
          <p:cNvGraphicFramePr>
            <a:graphicFrameLocks noGrp="1"/>
          </p:cNvGraphicFramePr>
          <p:nvPr>
            <p:extLst/>
          </p:nvPr>
        </p:nvGraphicFramePr>
        <p:xfrm>
          <a:off x="1462292" y="2330878"/>
          <a:ext cx="1341383" cy="274320"/>
        </p:xfrm>
        <a:graphic>
          <a:graphicData uri="http://schemas.openxmlformats.org/drawingml/2006/table">
            <a:tbl>
              <a:tblPr firstRow="1" bandRow="1">
                <a:tableStyleId>{EB344D84-9AFB-497E-A393-DC336BA19D2E}</a:tableStyleId>
              </a:tblPr>
              <a:tblGrid>
                <a:gridCol w="1341383">
                  <a:extLst>
                    <a:ext uri="{9D8B030D-6E8A-4147-A177-3AD203B41FA5}">
                      <a16:colId xmlns="" xmlns:a16="http://schemas.microsoft.com/office/drawing/2014/main" val="20000"/>
                    </a:ext>
                  </a:extLst>
                </a:gridCol>
              </a:tblGrid>
              <a:tr h="224991">
                <a:tc>
                  <a:txBody>
                    <a:bodyPr/>
                    <a:lstStyle/>
                    <a:p>
                      <a:pPr marL="0" algn="ctr" defTabSz="914400" rtl="0" eaLnBrk="1" fontAlgn="ctr" latinLnBrk="0" hangingPunct="1"/>
                      <a:r>
                        <a:rPr sz="1200" b="0" dirty="0">
                          <a:solidFill>
                            <a:schemeClr val="dk1"/>
                          </a:solidFill>
                          <a:latin typeface="Huawei Sans" panose="020C0503030203020204" pitchFamily="34" charset="0"/>
                        </a:rPr>
                        <a:t>Transport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graphicFrame>
        <p:nvGraphicFramePr>
          <p:cNvPr id="57" name="表格 56"/>
          <p:cNvGraphicFramePr>
            <a:graphicFrameLocks noGrp="1"/>
          </p:cNvGraphicFramePr>
          <p:nvPr>
            <p:extLst/>
          </p:nvPr>
        </p:nvGraphicFramePr>
        <p:xfrm>
          <a:off x="1462292" y="2852936"/>
          <a:ext cx="1341383" cy="274320"/>
        </p:xfrm>
        <a:graphic>
          <a:graphicData uri="http://schemas.openxmlformats.org/drawingml/2006/table">
            <a:tbl>
              <a:tblPr firstRow="1" bandRow="1">
                <a:tableStyleId>{EB344D84-9AFB-497E-A393-DC336BA19D2E}</a:tableStyleId>
              </a:tblPr>
              <a:tblGrid>
                <a:gridCol w="1341383">
                  <a:extLst>
                    <a:ext uri="{9D8B030D-6E8A-4147-A177-3AD203B41FA5}">
                      <a16:colId xmlns="" xmlns:a16="http://schemas.microsoft.com/office/drawing/2014/main" val="20000"/>
                    </a:ext>
                  </a:extLst>
                </a:gridCol>
              </a:tblGrid>
              <a:tr h="224991">
                <a:tc>
                  <a:txBody>
                    <a:bodyPr/>
                    <a:lstStyle/>
                    <a:p>
                      <a:pPr marL="0" algn="ctr" defTabSz="914400" rtl="0" eaLnBrk="1" fontAlgn="ctr" latinLnBrk="0" hangingPunct="1"/>
                      <a:r>
                        <a:rPr sz="1200" b="0" dirty="0">
                          <a:solidFill>
                            <a:schemeClr val="dk1"/>
                          </a:solidFill>
                          <a:latin typeface="Huawei Sans" panose="020C0503030203020204" pitchFamily="34" charset="0"/>
                        </a:rPr>
                        <a:t>Network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graphicFrame>
        <p:nvGraphicFramePr>
          <p:cNvPr id="58" name="表格 57"/>
          <p:cNvGraphicFramePr>
            <a:graphicFrameLocks noGrp="1"/>
          </p:cNvGraphicFramePr>
          <p:nvPr>
            <p:extLst/>
          </p:nvPr>
        </p:nvGraphicFramePr>
        <p:xfrm>
          <a:off x="1462292" y="3374994"/>
          <a:ext cx="1341383" cy="274320"/>
        </p:xfrm>
        <a:graphic>
          <a:graphicData uri="http://schemas.openxmlformats.org/drawingml/2006/table">
            <a:tbl>
              <a:tblPr firstRow="1" bandRow="1">
                <a:tableStyleId>{EB344D84-9AFB-497E-A393-DC336BA19D2E}</a:tableStyleId>
              </a:tblPr>
              <a:tblGrid>
                <a:gridCol w="1341383">
                  <a:extLst>
                    <a:ext uri="{9D8B030D-6E8A-4147-A177-3AD203B41FA5}">
                      <a16:colId xmlns="" xmlns:a16="http://schemas.microsoft.com/office/drawing/2014/main" val="20000"/>
                    </a:ext>
                  </a:extLst>
                </a:gridCol>
              </a:tblGrid>
              <a:tr h="224991">
                <a:tc>
                  <a:txBody>
                    <a:bodyPr/>
                    <a:lstStyle/>
                    <a:p>
                      <a:pPr marL="0" algn="ctr" defTabSz="914400" rtl="0" eaLnBrk="1" fontAlgn="ctr" latinLnBrk="0" hangingPunct="1"/>
                      <a:r>
                        <a:rPr sz="1200" b="0" dirty="0">
                          <a:solidFill>
                            <a:schemeClr val="tx1"/>
                          </a:solidFill>
                          <a:latin typeface="Huawei Sans" panose="020C0503030203020204" pitchFamily="34" charset="0"/>
                        </a:rPr>
                        <a:t>Data Link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graphicFrame>
        <p:nvGraphicFramePr>
          <p:cNvPr id="59" name="表格 58"/>
          <p:cNvGraphicFramePr>
            <a:graphicFrameLocks noGrp="1"/>
          </p:cNvGraphicFramePr>
          <p:nvPr>
            <p:extLst/>
          </p:nvPr>
        </p:nvGraphicFramePr>
        <p:xfrm>
          <a:off x="1462292" y="3897052"/>
          <a:ext cx="1341383" cy="274320"/>
        </p:xfrm>
        <a:graphic>
          <a:graphicData uri="http://schemas.openxmlformats.org/drawingml/2006/table">
            <a:tbl>
              <a:tblPr firstRow="1" bandRow="1">
                <a:tableStyleId>{EB344D84-9AFB-497E-A393-DC336BA19D2E}</a:tableStyleId>
              </a:tblPr>
              <a:tblGrid>
                <a:gridCol w="1341383">
                  <a:extLst>
                    <a:ext uri="{9D8B030D-6E8A-4147-A177-3AD203B41FA5}">
                      <a16:colId xmlns="" xmlns:a16="http://schemas.microsoft.com/office/drawing/2014/main" val="20000"/>
                    </a:ext>
                  </a:extLst>
                </a:gridCol>
              </a:tblGrid>
              <a:tr h="224991">
                <a:tc>
                  <a:txBody>
                    <a:bodyPr/>
                    <a:lstStyle/>
                    <a:p>
                      <a:pPr marL="0" algn="ctr" defTabSz="914400" rtl="0" eaLnBrk="1" fontAlgn="ctr" latinLnBrk="0" hangingPunct="1"/>
                      <a:r>
                        <a:rPr sz="1200" b="0" dirty="0">
                          <a:solidFill>
                            <a:schemeClr val="dk1"/>
                          </a:solidFill>
                          <a:latin typeface="Huawei Sans" panose="020C0503030203020204" pitchFamily="34" charset="0"/>
                        </a:rPr>
                        <a:t>Physical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graphicFrame>
        <p:nvGraphicFramePr>
          <p:cNvPr id="3" name="表格 2"/>
          <p:cNvGraphicFramePr>
            <a:graphicFrameLocks noGrp="1"/>
          </p:cNvGraphicFramePr>
          <p:nvPr>
            <p:extLst/>
          </p:nvPr>
        </p:nvGraphicFramePr>
        <p:xfrm>
          <a:off x="4159756" y="1822532"/>
          <a:ext cx="540000" cy="274320"/>
        </p:xfrm>
        <a:graphic>
          <a:graphicData uri="http://schemas.openxmlformats.org/drawingml/2006/table">
            <a:tbl>
              <a:tblPr firstRow="1" bandRow="1">
                <a:tableStyleId>{2D5ABB26-0587-4C30-8999-92F81FD0307C}</a:tableStyleId>
              </a:tblPr>
              <a:tblGrid>
                <a:gridCol w="540000">
                  <a:extLst>
                    <a:ext uri="{9D8B030D-6E8A-4147-A177-3AD203B41FA5}">
                      <a16:colId xmlns="" xmlns:a16="http://schemas.microsoft.com/office/drawing/2014/main" val="20000"/>
                    </a:ext>
                  </a:extLst>
                </a:gridCol>
              </a:tblGrid>
              <a:tr h="0">
                <a:tc>
                  <a:txBody>
                    <a:bodyPr/>
                    <a:lstStyle/>
                    <a:p>
                      <a:pPr algn="ctr" fontAlgn="ctr"/>
                      <a:r>
                        <a:rPr sz="1200">
                          <a:latin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4" name="表格 3"/>
          <p:cNvGraphicFramePr>
            <a:graphicFrameLocks noGrp="1"/>
          </p:cNvGraphicFramePr>
          <p:nvPr>
            <p:extLst/>
          </p:nvPr>
        </p:nvGraphicFramePr>
        <p:xfrm>
          <a:off x="2603612" y="4619637"/>
          <a:ext cx="6372708" cy="518160"/>
        </p:xfrm>
        <a:graphic>
          <a:graphicData uri="http://schemas.openxmlformats.org/drawingml/2006/table">
            <a:tbl>
              <a:tblPr firstRow="1" bandRow="1">
                <a:tableStyleId>{F5AB1C69-6EDB-4FF4-983F-18BD219EF322}</a:tableStyleId>
              </a:tblPr>
              <a:tblGrid>
                <a:gridCol w="1341623">
                  <a:extLst>
                    <a:ext uri="{9D8B030D-6E8A-4147-A177-3AD203B41FA5}">
                      <a16:colId xmlns="" xmlns:a16="http://schemas.microsoft.com/office/drawing/2014/main" val="20000"/>
                    </a:ext>
                  </a:extLst>
                </a:gridCol>
                <a:gridCol w="1006217">
                  <a:extLst>
                    <a:ext uri="{9D8B030D-6E8A-4147-A177-3AD203B41FA5}">
                      <a16:colId xmlns="" xmlns:a16="http://schemas.microsoft.com/office/drawing/2014/main" val="20001"/>
                    </a:ext>
                  </a:extLst>
                </a:gridCol>
                <a:gridCol w="1006217">
                  <a:extLst>
                    <a:ext uri="{9D8B030D-6E8A-4147-A177-3AD203B41FA5}">
                      <a16:colId xmlns="" xmlns:a16="http://schemas.microsoft.com/office/drawing/2014/main" val="20002"/>
                    </a:ext>
                  </a:extLst>
                </a:gridCol>
                <a:gridCol w="1677028">
                  <a:extLst>
                    <a:ext uri="{9D8B030D-6E8A-4147-A177-3AD203B41FA5}">
                      <a16:colId xmlns="" xmlns:a16="http://schemas.microsoft.com/office/drawing/2014/main" val="20003"/>
                    </a:ext>
                  </a:extLst>
                </a:gridCol>
                <a:gridCol w="1341623">
                  <a:extLst>
                    <a:ext uri="{9D8B030D-6E8A-4147-A177-3AD203B41FA5}">
                      <a16:colId xmlns="" xmlns:a16="http://schemas.microsoft.com/office/drawing/2014/main" val="20004"/>
                    </a:ext>
                  </a:extLst>
                </a:gridCol>
              </a:tblGrid>
              <a:tr h="406844">
                <a:tc>
                  <a:txBody>
                    <a:bodyPr/>
                    <a:lstStyle/>
                    <a:p>
                      <a:pPr algn="ctr" fontAlgn="ctr"/>
                      <a:r>
                        <a:rPr sz="1400" dirty="0">
                          <a:solidFill>
                            <a:schemeClr val="bg1"/>
                          </a:solidFill>
                          <a:latin typeface="Huawei Sans" panose="020C0503030203020204" pitchFamily="34" charset="0"/>
                        </a:rPr>
                        <a:t>Ethernet header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B9CE5"/>
                    </a:solidFill>
                  </a:tcPr>
                </a:tc>
                <a:tc>
                  <a:txBody>
                    <a:bodyPr/>
                    <a:lstStyle/>
                    <a:p>
                      <a:pPr marL="0" algn="ctr" defTabSz="914400" rtl="0" eaLnBrk="1" fontAlgn="ctr" latinLnBrk="0" hangingPunct="1"/>
                      <a:r>
                        <a:rPr sz="1400">
                          <a:solidFill>
                            <a:schemeClr val="tx1"/>
                          </a:solidFill>
                          <a:latin typeface="Huawei Sans" panose="020C0503030203020204" pitchFamily="34" charset="0"/>
                        </a:rPr>
                        <a:t>IP header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sz="1400" dirty="0">
                          <a:solidFill>
                            <a:schemeClr val="tx1"/>
                          </a:solidFill>
                          <a:latin typeface="Huawei Sans" panose="020C0503030203020204" pitchFamily="34" charset="0"/>
                        </a:rPr>
                        <a:t>TCP header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sz="1400">
                          <a:solidFill>
                            <a:schemeClr val="tx1"/>
                          </a:solidFill>
                          <a:latin typeface="Huawei Sans" panose="020C0503030203020204" pitchFamily="34" charset="0"/>
                        </a:rPr>
                        <a:t>User data</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sz="1400" dirty="0">
                          <a:solidFill>
                            <a:schemeClr val="bg1"/>
                          </a:solidFill>
                          <a:latin typeface="Huawei Sans" panose="020C0503030203020204" pitchFamily="34" charset="0"/>
                        </a:rPr>
                        <a:t>Ethernet tail</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B9CE5"/>
                    </a:solidFill>
                  </a:tcPr>
                </a:tc>
                <a:extLst>
                  <a:ext uri="{0D108BD9-81ED-4DB2-BD59-A6C34878D82A}">
                    <a16:rowId xmlns="" xmlns:a16="http://schemas.microsoft.com/office/drawing/2014/main" val="10000"/>
                  </a:ext>
                </a:extLst>
              </a:tr>
            </a:tbl>
          </a:graphicData>
        </a:graphic>
      </p:graphicFrame>
      <p:graphicFrame>
        <p:nvGraphicFramePr>
          <p:cNvPr id="32" name="表格 31"/>
          <p:cNvGraphicFramePr>
            <a:graphicFrameLocks noGrp="1"/>
          </p:cNvGraphicFramePr>
          <p:nvPr>
            <p:extLst/>
          </p:nvPr>
        </p:nvGraphicFramePr>
        <p:xfrm>
          <a:off x="8884268" y="1808820"/>
          <a:ext cx="1447530" cy="274320"/>
        </p:xfrm>
        <a:graphic>
          <a:graphicData uri="http://schemas.openxmlformats.org/drawingml/2006/table">
            <a:tbl>
              <a:tblPr firstRow="1" bandRow="1">
                <a:tableStyleId>{EB344D84-9AFB-497E-A393-DC336BA19D2E}</a:tableStyleId>
              </a:tblPr>
              <a:tblGrid>
                <a:gridCol w="1447530">
                  <a:extLst>
                    <a:ext uri="{9D8B030D-6E8A-4147-A177-3AD203B41FA5}">
                      <a16:colId xmlns="" xmlns:a16="http://schemas.microsoft.com/office/drawing/2014/main" val="20000"/>
                    </a:ext>
                  </a:extLst>
                </a:gridCol>
              </a:tblGrid>
              <a:tr h="224991">
                <a:tc>
                  <a:txBody>
                    <a:bodyPr/>
                    <a:lstStyle/>
                    <a:p>
                      <a:pPr marL="0" algn="ctr" defTabSz="914400" rtl="0" eaLnBrk="1" fontAlgn="ctr" latinLnBrk="0" hangingPunct="1"/>
                      <a:r>
                        <a:rPr sz="1200" b="0" dirty="0">
                          <a:solidFill>
                            <a:schemeClr val="dk1"/>
                          </a:solidFill>
                          <a:latin typeface="Huawei Sans" panose="020C0503030203020204" pitchFamily="34" charset="0"/>
                        </a:rPr>
                        <a:t>Application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graphicFrame>
        <p:nvGraphicFramePr>
          <p:cNvPr id="33" name="表格 32"/>
          <p:cNvGraphicFramePr>
            <a:graphicFrameLocks noGrp="1"/>
          </p:cNvGraphicFramePr>
          <p:nvPr>
            <p:extLst/>
          </p:nvPr>
        </p:nvGraphicFramePr>
        <p:xfrm>
          <a:off x="8884268" y="2330878"/>
          <a:ext cx="1447530" cy="274320"/>
        </p:xfrm>
        <a:graphic>
          <a:graphicData uri="http://schemas.openxmlformats.org/drawingml/2006/table">
            <a:tbl>
              <a:tblPr firstRow="1" bandRow="1">
                <a:tableStyleId>{EB344D84-9AFB-497E-A393-DC336BA19D2E}</a:tableStyleId>
              </a:tblPr>
              <a:tblGrid>
                <a:gridCol w="1447530">
                  <a:extLst>
                    <a:ext uri="{9D8B030D-6E8A-4147-A177-3AD203B41FA5}">
                      <a16:colId xmlns="" xmlns:a16="http://schemas.microsoft.com/office/drawing/2014/main" val="20000"/>
                    </a:ext>
                  </a:extLst>
                </a:gridCol>
              </a:tblGrid>
              <a:tr h="224991">
                <a:tc>
                  <a:txBody>
                    <a:bodyPr/>
                    <a:lstStyle/>
                    <a:p>
                      <a:pPr marL="0" algn="ctr" defTabSz="914400" rtl="0" eaLnBrk="1" fontAlgn="ctr" latinLnBrk="0" hangingPunct="1"/>
                      <a:r>
                        <a:rPr sz="1200" b="0" dirty="0">
                          <a:solidFill>
                            <a:schemeClr val="dk1"/>
                          </a:solidFill>
                          <a:latin typeface="Huawei Sans" panose="020C0503030203020204" pitchFamily="34" charset="0"/>
                        </a:rPr>
                        <a:t>Transport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graphicFrame>
        <p:nvGraphicFramePr>
          <p:cNvPr id="34" name="表格 33"/>
          <p:cNvGraphicFramePr>
            <a:graphicFrameLocks noGrp="1"/>
          </p:cNvGraphicFramePr>
          <p:nvPr>
            <p:extLst/>
          </p:nvPr>
        </p:nvGraphicFramePr>
        <p:xfrm>
          <a:off x="8884268" y="2852936"/>
          <a:ext cx="1447530" cy="274320"/>
        </p:xfrm>
        <a:graphic>
          <a:graphicData uri="http://schemas.openxmlformats.org/drawingml/2006/table">
            <a:tbl>
              <a:tblPr firstRow="1" bandRow="1">
                <a:tableStyleId>{EB344D84-9AFB-497E-A393-DC336BA19D2E}</a:tableStyleId>
              </a:tblPr>
              <a:tblGrid>
                <a:gridCol w="1447530">
                  <a:extLst>
                    <a:ext uri="{9D8B030D-6E8A-4147-A177-3AD203B41FA5}">
                      <a16:colId xmlns="" xmlns:a16="http://schemas.microsoft.com/office/drawing/2014/main" val="20000"/>
                    </a:ext>
                  </a:extLst>
                </a:gridCol>
              </a:tblGrid>
              <a:tr h="224991">
                <a:tc>
                  <a:txBody>
                    <a:bodyPr/>
                    <a:lstStyle/>
                    <a:p>
                      <a:pPr marL="0" algn="ctr" defTabSz="914400" rtl="0" eaLnBrk="1" fontAlgn="ctr" latinLnBrk="0" hangingPunct="1"/>
                      <a:r>
                        <a:rPr sz="1200" b="0" dirty="0">
                          <a:solidFill>
                            <a:schemeClr val="dk1"/>
                          </a:solidFill>
                          <a:latin typeface="Huawei Sans" panose="020C0503030203020204" pitchFamily="34" charset="0"/>
                        </a:rPr>
                        <a:t>Network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graphicFrame>
        <p:nvGraphicFramePr>
          <p:cNvPr id="35" name="表格 34"/>
          <p:cNvGraphicFramePr>
            <a:graphicFrameLocks noGrp="1"/>
          </p:cNvGraphicFramePr>
          <p:nvPr>
            <p:extLst/>
          </p:nvPr>
        </p:nvGraphicFramePr>
        <p:xfrm>
          <a:off x="8884268" y="3374994"/>
          <a:ext cx="1447530" cy="274320"/>
        </p:xfrm>
        <a:graphic>
          <a:graphicData uri="http://schemas.openxmlformats.org/drawingml/2006/table">
            <a:tbl>
              <a:tblPr firstRow="1" bandRow="1">
                <a:tableStyleId>{EB344D84-9AFB-497E-A393-DC336BA19D2E}</a:tableStyleId>
              </a:tblPr>
              <a:tblGrid>
                <a:gridCol w="1447530">
                  <a:extLst>
                    <a:ext uri="{9D8B030D-6E8A-4147-A177-3AD203B41FA5}">
                      <a16:colId xmlns="" xmlns:a16="http://schemas.microsoft.com/office/drawing/2014/main" val="20000"/>
                    </a:ext>
                  </a:extLst>
                </a:gridCol>
              </a:tblGrid>
              <a:tr h="224991">
                <a:tc>
                  <a:txBody>
                    <a:bodyPr/>
                    <a:lstStyle/>
                    <a:p>
                      <a:pPr marL="0" algn="ctr" defTabSz="914400" rtl="0" eaLnBrk="1" fontAlgn="ctr" latinLnBrk="0" hangingPunct="1"/>
                      <a:r>
                        <a:rPr sz="1200" b="0" dirty="0">
                          <a:solidFill>
                            <a:schemeClr val="tx1"/>
                          </a:solidFill>
                          <a:latin typeface="Huawei Sans" panose="020C0503030203020204" pitchFamily="34" charset="0"/>
                        </a:rPr>
                        <a:t>Data Link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graphicFrame>
        <p:nvGraphicFramePr>
          <p:cNvPr id="36" name="表格 35"/>
          <p:cNvGraphicFramePr>
            <a:graphicFrameLocks noGrp="1"/>
          </p:cNvGraphicFramePr>
          <p:nvPr>
            <p:extLst/>
          </p:nvPr>
        </p:nvGraphicFramePr>
        <p:xfrm>
          <a:off x="8884268" y="3897052"/>
          <a:ext cx="1447530" cy="274320"/>
        </p:xfrm>
        <a:graphic>
          <a:graphicData uri="http://schemas.openxmlformats.org/drawingml/2006/table">
            <a:tbl>
              <a:tblPr firstRow="1" bandRow="1">
                <a:tableStyleId>{EB344D84-9AFB-497E-A393-DC336BA19D2E}</a:tableStyleId>
              </a:tblPr>
              <a:tblGrid>
                <a:gridCol w="1447530">
                  <a:extLst>
                    <a:ext uri="{9D8B030D-6E8A-4147-A177-3AD203B41FA5}">
                      <a16:colId xmlns="" xmlns:a16="http://schemas.microsoft.com/office/drawing/2014/main" val="20000"/>
                    </a:ext>
                  </a:extLst>
                </a:gridCol>
              </a:tblGrid>
              <a:tr h="224991">
                <a:tc>
                  <a:txBody>
                    <a:bodyPr/>
                    <a:lstStyle/>
                    <a:p>
                      <a:pPr marL="0" algn="ctr" defTabSz="914400" rtl="0" eaLnBrk="1" fontAlgn="ctr" latinLnBrk="0" hangingPunct="1"/>
                      <a:r>
                        <a:rPr sz="1200" b="0" dirty="0">
                          <a:solidFill>
                            <a:schemeClr val="dk1"/>
                          </a:solidFill>
                          <a:latin typeface="Huawei Sans" panose="020C0503030203020204" pitchFamily="34" charset="0"/>
                        </a:rPr>
                        <a:t>Physical layer</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extLst>
                  <a:ext uri="{0D108BD9-81ED-4DB2-BD59-A6C34878D82A}">
                    <a16:rowId xmlns="" xmlns:a16="http://schemas.microsoft.com/office/drawing/2014/main" val="10000"/>
                  </a:ext>
                </a:extLst>
              </a:tr>
            </a:tbl>
          </a:graphicData>
        </a:graphic>
      </p:graphicFrame>
      <p:graphicFrame>
        <p:nvGraphicFramePr>
          <p:cNvPr id="37" name="表格 36"/>
          <p:cNvGraphicFramePr>
            <a:graphicFrameLocks noGrp="1"/>
          </p:cNvGraphicFramePr>
          <p:nvPr>
            <p:extLst/>
          </p:nvPr>
        </p:nvGraphicFramePr>
        <p:xfrm>
          <a:off x="3835720" y="2384884"/>
          <a:ext cx="864036" cy="274320"/>
        </p:xfrm>
        <a:graphic>
          <a:graphicData uri="http://schemas.openxmlformats.org/drawingml/2006/table">
            <a:tbl>
              <a:tblPr firstRow="1" bandRow="1">
                <a:tableStyleId>{2D5ABB26-0587-4C30-8999-92F81FD0307C}</a:tableStyleId>
              </a:tblPr>
              <a:tblGrid>
                <a:gridCol w="324036">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tblGrid>
              <a:tr h="0">
                <a:tc>
                  <a:txBody>
                    <a:bodyPr/>
                    <a:lstStyle/>
                    <a:p>
                      <a:pPr algn="ctr" fontAlgn="ct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fontAlgn="ctr"/>
                      <a:r>
                        <a:rPr sz="1200">
                          <a:latin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38" name="表格 37"/>
          <p:cNvGraphicFramePr>
            <a:graphicFrameLocks noGrp="1"/>
          </p:cNvGraphicFramePr>
          <p:nvPr>
            <p:extLst/>
          </p:nvPr>
        </p:nvGraphicFramePr>
        <p:xfrm>
          <a:off x="3511756" y="2888940"/>
          <a:ext cx="1188000" cy="274320"/>
        </p:xfrm>
        <a:graphic>
          <a:graphicData uri="http://schemas.openxmlformats.org/drawingml/2006/table">
            <a:tbl>
              <a:tblPr firstRow="1" bandRow="1">
                <a:tableStyleId>{2D5ABB26-0587-4C30-8999-92F81FD0307C}</a:tableStyleId>
              </a:tblPr>
              <a:tblGrid>
                <a:gridCol w="324000">
                  <a:extLst>
                    <a:ext uri="{9D8B030D-6E8A-4147-A177-3AD203B41FA5}">
                      <a16:colId xmlns="" xmlns:a16="http://schemas.microsoft.com/office/drawing/2014/main" val="20000"/>
                    </a:ext>
                  </a:extLst>
                </a:gridCol>
                <a:gridCol w="864000">
                  <a:extLst>
                    <a:ext uri="{9D8B030D-6E8A-4147-A177-3AD203B41FA5}">
                      <a16:colId xmlns="" xmlns:a16="http://schemas.microsoft.com/office/drawing/2014/main" val="20001"/>
                    </a:ext>
                  </a:extLst>
                </a:gridCol>
              </a:tblGrid>
              <a:tr h="0">
                <a:tc>
                  <a:txBody>
                    <a:bodyPr/>
                    <a:lstStyle/>
                    <a:p>
                      <a:pPr algn="ctr" fontAlgn="ctr"/>
                      <a:endParaRPr lang="en-US" altLang="zh-CN"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fontAlgn="ctr"/>
                      <a:r>
                        <a:rPr sz="1200">
                          <a:latin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39" name="表格 38"/>
          <p:cNvGraphicFramePr>
            <a:graphicFrameLocks noGrp="1"/>
          </p:cNvGraphicFramePr>
          <p:nvPr>
            <p:extLst/>
          </p:nvPr>
        </p:nvGraphicFramePr>
        <p:xfrm>
          <a:off x="3187588" y="3427662"/>
          <a:ext cx="1720280" cy="274320"/>
        </p:xfrm>
        <a:graphic>
          <a:graphicData uri="http://schemas.openxmlformats.org/drawingml/2006/table">
            <a:tbl>
              <a:tblPr firstRow="1" bandRow="1">
                <a:tableStyleId>{2D5ABB26-0587-4C30-8999-92F81FD0307C}</a:tableStyleId>
              </a:tblPr>
              <a:tblGrid>
                <a:gridCol w="324000">
                  <a:extLst>
                    <a:ext uri="{9D8B030D-6E8A-4147-A177-3AD203B41FA5}">
                      <a16:colId xmlns="" xmlns:a16="http://schemas.microsoft.com/office/drawing/2014/main" val="20000"/>
                    </a:ext>
                  </a:extLst>
                </a:gridCol>
                <a:gridCol w="118800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tblGrid>
              <a:tr h="0">
                <a:tc>
                  <a:txBody>
                    <a:bodyPr/>
                    <a:lstStyle/>
                    <a:p>
                      <a:pPr algn="ctr" fontAlgn="ctr"/>
                      <a:endParaRPr lang="en-US" altLang="zh-CN"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r>
                        <a:rPr sz="1200">
                          <a:latin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fontAlgn="ct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bl>
          </a:graphicData>
        </a:graphic>
      </p:graphicFrame>
      <p:graphicFrame>
        <p:nvGraphicFramePr>
          <p:cNvPr id="64" name="表格 63"/>
          <p:cNvGraphicFramePr>
            <a:graphicFrameLocks noGrp="1"/>
          </p:cNvGraphicFramePr>
          <p:nvPr>
            <p:extLst/>
          </p:nvPr>
        </p:nvGraphicFramePr>
        <p:xfrm>
          <a:off x="7924352" y="1822532"/>
          <a:ext cx="540000" cy="274320"/>
        </p:xfrm>
        <a:graphic>
          <a:graphicData uri="http://schemas.openxmlformats.org/drawingml/2006/table">
            <a:tbl>
              <a:tblPr firstRow="1" bandRow="1">
                <a:tableStyleId>{2D5ABB26-0587-4C30-8999-92F81FD0307C}</a:tableStyleId>
              </a:tblPr>
              <a:tblGrid>
                <a:gridCol w="540000">
                  <a:extLst>
                    <a:ext uri="{9D8B030D-6E8A-4147-A177-3AD203B41FA5}">
                      <a16:colId xmlns="" xmlns:a16="http://schemas.microsoft.com/office/drawing/2014/main" val="20000"/>
                    </a:ext>
                  </a:extLst>
                </a:gridCol>
              </a:tblGrid>
              <a:tr h="0">
                <a:tc>
                  <a:txBody>
                    <a:bodyPr/>
                    <a:lstStyle/>
                    <a:p>
                      <a:pPr algn="ctr" fontAlgn="ctr"/>
                      <a:r>
                        <a:rPr sz="1200">
                          <a:latin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65" name="表格 64"/>
          <p:cNvGraphicFramePr>
            <a:graphicFrameLocks noGrp="1"/>
          </p:cNvGraphicFramePr>
          <p:nvPr>
            <p:extLst/>
          </p:nvPr>
        </p:nvGraphicFramePr>
        <p:xfrm>
          <a:off x="7600316" y="2384884"/>
          <a:ext cx="864036" cy="274320"/>
        </p:xfrm>
        <a:graphic>
          <a:graphicData uri="http://schemas.openxmlformats.org/drawingml/2006/table">
            <a:tbl>
              <a:tblPr firstRow="1" bandRow="1">
                <a:tableStyleId>{2D5ABB26-0587-4C30-8999-92F81FD0307C}</a:tableStyleId>
              </a:tblPr>
              <a:tblGrid>
                <a:gridCol w="324036">
                  <a:extLst>
                    <a:ext uri="{9D8B030D-6E8A-4147-A177-3AD203B41FA5}">
                      <a16:colId xmlns="" xmlns:a16="http://schemas.microsoft.com/office/drawing/2014/main" val="20000"/>
                    </a:ext>
                  </a:extLst>
                </a:gridCol>
                <a:gridCol w="540000">
                  <a:extLst>
                    <a:ext uri="{9D8B030D-6E8A-4147-A177-3AD203B41FA5}">
                      <a16:colId xmlns="" xmlns:a16="http://schemas.microsoft.com/office/drawing/2014/main" val="20001"/>
                    </a:ext>
                  </a:extLst>
                </a:gridCol>
              </a:tblGrid>
              <a:tr h="0">
                <a:tc>
                  <a:txBody>
                    <a:bodyPr/>
                    <a:lstStyle/>
                    <a:p>
                      <a:pPr algn="ctr" fontAlgn="ct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r>
                        <a:rPr sz="1200">
                          <a:latin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66" name="表格 65"/>
          <p:cNvGraphicFramePr>
            <a:graphicFrameLocks noGrp="1"/>
          </p:cNvGraphicFramePr>
          <p:nvPr>
            <p:extLst/>
          </p:nvPr>
        </p:nvGraphicFramePr>
        <p:xfrm>
          <a:off x="7276352" y="2888940"/>
          <a:ext cx="1188000" cy="274320"/>
        </p:xfrm>
        <a:graphic>
          <a:graphicData uri="http://schemas.openxmlformats.org/drawingml/2006/table">
            <a:tbl>
              <a:tblPr firstRow="1" bandRow="1">
                <a:tableStyleId>{2D5ABB26-0587-4C30-8999-92F81FD0307C}</a:tableStyleId>
              </a:tblPr>
              <a:tblGrid>
                <a:gridCol w="324000">
                  <a:extLst>
                    <a:ext uri="{9D8B030D-6E8A-4147-A177-3AD203B41FA5}">
                      <a16:colId xmlns="" xmlns:a16="http://schemas.microsoft.com/office/drawing/2014/main" val="20000"/>
                    </a:ext>
                  </a:extLst>
                </a:gridCol>
                <a:gridCol w="864000">
                  <a:extLst>
                    <a:ext uri="{9D8B030D-6E8A-4147-A177-3AD203B41FA5}">
                      <a16:colId xmlns="" xmlns:a16="http://schemas.microsoft.com/office/drawing/2014/main" val="20001"/>
                    </a:ext>
                  </a:extLst>
                </a:gridCol>
              </a:tblGrid>
              <a:tr h="0">
                <a:tc>
                  <a:txBody>
                    <a:bodyPr/>
                    <a:lstStyle/>
                    <a:p>
                      <a:pPr algn="ctr" fontAlgn="ctr"/>
                      <a:endParaRPr lang="en-US" altLang="zh-CN"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r>
                        <a:rPr sz="1200">
                          <a:latin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graphicFrame>
        <p:nvGraphicFramePr>
          <p:cNvPr id="70" name="表格 69"/>
          <p:cNvGraphicFramePr>
            <a:graphicFrameLocks noGrp="1"/>
          </p:cNvGraphicFramePr>
          <p:nvPr>
            <p:extLst/>
          </p:nvPr>
        </p:nvGraphicFramePr>
        <p:xfrm>
          <a:off x="6960096" y="3427662"/>
          <a:ext cx="1720280" cy="274320"/>
        </p:xfrm>
        <a:graphic>
          <a:graphicData uri="http://schemas.openxmlformats.org/drawingml/2006/table">
            <a:tbl>
              <a:tblPr firstRow="1" bandRow="1">
                <a:tableStyleId>{2D5ABB26-0587-4C30-8999-92F81FD0307C}</a:tableStyleId>
              </a:tblPr>
              <a:tblGrid>
                <a:gridCol w="324000">
                  <a:extLst>
                    <a:ext uri="{9D8B030D-6E8A-4147-A177-3AD203B41FA5}">
                      <a16:colId xmlns="" xmlns:a16="http://schemas.microsoft.com/office/drawing/2014/main" val="20000"/>
                    </a:ext>
                  </a:extLst>
                </a:gridCol>
                <a:gridCol w="118800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tblGrid>
              <a:tr h="0">
                <a:tc>
                  <a:txBody>
                    <a:bodyPr/>
                    <a:lstStyle/>
                    <a:p>
                      <a:pPr algn="ctr" fontAlgn="ctr"/>
                      <a:endParaRPr lang="en-US" altLang="zh-CN"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r>
                        <a:rPr sz="1200">
                          <a:latin typeface="Huawei Sans" panose="020C0503030203020204" pitchFamily="34" charset="0"/>
                        </a:rPr>
                        <a:t>Data</a:t>
                      </a: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a:txBody>
                    <a:bodyPr/>
                    <a:lstStyle/>
                    <a:p>
                      <a:pPr algn="ctr" fontAlgn="ctr"/>
                      <a:endParaRPr lang="zh-CN" altLang="en-US" sz="1200" dirty="0">
                        <a:latin typeface="Huawei Sans" panose="020C0503030203020204" pitchFamily="34" charset="0"/>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 xmlns:a16="http://schemas.microsoft.com/office/drawing/2014/main" val="10000"/>
                  </a:ext>
                </a:extLst>
              </a:tr>
            </a:tbl>
          </a:graphicData>
        </a:graphic>
      </p:graphicFrame>
      <p:grpSp>
        <p:nvGrpSpPr>
          <p:cNvPr id="72" name="组合 76"/>
          <p:cNvGrpSpPr>
            <a:grpSpLocks/>
          </p:cNvGrpSpPr>
          <p:nvPr/>
        </p:nvGrpSpPr>
        <p:grpSpPr bwMode="auto">
          <a:xfrm>
            <a:off x="5267908" y="3704973"/>
            <a:ext cx="1512167" cy="221617"/>
            <a:chOff x="5004048" y="5681302"/>
            <a:chExt cx="2461177" cy="366712"/>
          </a:xfrm>
        </p:grpSpPr>
        <p:cxnSp>
          <p:nvCxnSpPr>
            <p:cNvPr id="73" name="直接连接符 39"/>
            <p:cNvCxnSpPr>
              <a:cxnSpLocks noChangeShapeType="1"/>
            </p:cNvCxnSpPr>
            <p:nvPr/>
          </p:nvCxnSpPr>
          <p:spPr bwMode="auto">
            <a:xfrm>
              <a:off x="5004048" y="6040526"/>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4" name="直接连接符 39"/>
            <p:cNvCxnSpPr>
              <a:cxnSpLocks noChangeShapeType="1"/>
            </p:cNvCxnSpPr>
            <p:nvPr/>
          </p:nvCxnSpPr>
          <p:spPr bwMode="auto">
            <a:xfrm rot="-5400000">
              <a:off x="5184425" y="5868401"/>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5" name="直接连接符 39"/>
            <p:cNvCxnSpPr>
              <a:cxnSpLocks noChangeShapeType="1"/>
            </p:cNvCxnSpPr>
            <p:nvPr/>
          </p:nvCxnSpPr>
          <p:spPr bwMode="auto">
            <a:xfrm>
              <a:off x="5364037" y="5687037"/>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6" name="直接连接符 39"/>
            <p:cNvCxnSpPr>
              <a:cxnSpLocks noChangeShapeType="1"/>
            </p:cNvCxnSpPr>
            <p:nvPr/>
          </p:nvCxnSpPr>
          <p:spPr bwMode="auto">
            <a:xfrm rot="-5400000">
              <a:off x="5538667" y="5860914"/>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7" name="直接连接符 39"/>
            <p:cNvCxnSpPr>
              <a:cxnSpLocks noChangeShapeType="1"/>
            </p:cNvCxnSpPr>
            <p:nvPr/>
          </p:nvCxnSpPr>
          <p:spPr bwMode="auto">
            <a:xfrm rot="-5400000">
              <a:off x="5891153" y="5860914"/>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8" name="直接连接符 39"/>
            <p:cNvCxnSpPr>
              <a:cxnSpLocks noChangeShapeType="1"/>
            </p:cNvCxnSpPr>
            <p:nvPr/>
          </p:nvCxnSpPr>
          <p:spPr bwMode="auto">
            <a:xfrm>
              <a:off x="6057515" y="5692772"/>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79" name="直接连接符 39"/>
            <p:cNvCxnSpPr>
              <a:cxnSpLocks noChangeShapeType="1"/>
            </p:cNvCxnSpPr>
            <p:nvPr/>
          </p:nvCxnSpPr>
          <p:spPr bwMode="auto">
            <a:xfrm rot="-5400000">
              <a:off x="6232144" y="5866649"/>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0" name="直接连接符 39"/>
            <p:cNvCxnSpPr>
              <a:cxnSpLocks noChangeShapeType="1"/>
            </p:cNvCxnSpPr>
            <p:nvPr/>
          </p:nvCxnSpPr>
          <p:spPr bwMode="auto">
            <a:xfrm>
              <a:off x="5710776" y="6040526"/>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1" name="直接连接符 39"/>
            <p:cNvCxnSpPr>
              <a:cxnSpLocks noChangeShapeType="1"/>
            </p:cNvCxnSpPr>
            <p:nvPr/>
          </p:nvCxnSpPr>
          <p:spPr bwMode="auto">
            <a:xfrm>
              <a:off x="6398506" y="6040526"/>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2" name="直接连接符 39"/>
            <p:cNvCxnSpPr>
              <a:cxnSpLocks noChangeShapeType="1"/>
            </p:cNvCxnSpPr>
            <p:nvPr/>
          </p:nvCxnSpPr>
          <p:spPr bwMode="auto">
            <a:xfrm rot="-5400000">
              <a:off x="6578883" y="5868402"/>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3" name="直接连接符 39"/>
            <p:cNvCxnSpPr>
              <a:cxnSpLocks noChangeShapeType="1"/>
            </p:cNvCxnSpPr>
            <p:nvPr/>
          </p:nvCxnSpPr>
          <p:spPr bwMode="auto">
            <a:xfrm>
              <a:off x="6745245" y="5687038"/>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4" name="直接连接符 39"/>
            <p:cNvCxnSpPr>
              <a:cxnSpLocks noChangeShapeType="1"/>
            </p:cNvCxnSpPr>
            <p:nvPr/>
          </p:nvCxnSpPr>
          <p:spPr bwMode="auto">
            <a:xfrm rot="-5400000">
              <a:off x="6933125" y="5860915"/>
              <a:ext cx="359224"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cxnSp>
          <p:nvCxnSpPr>
            <p:cNvPr id="85" name="直接连接符 39"/>
            <p:cNvCxnSpPr>
              <a:cxnSpLocks noChangeShapeType="1"/>
            </p:cNvCxnSpPr>
            <p:nvPr/>
          </p:nvCxnSpPr>
          <p:spPr bwMode="auto">
            <a:xfrm>
              <a:off x="7105236" y="6040526"/>
              <a:ext cx="359989" cy="0"/>
            </a:xfrm>
            <a:prstGeom prst="line">
              <a:avLst/>
            </a:prstGeom>
            <a:noFill/>
            <a:ln w="19050" algn="ctr">
              <a:solidFill>
                <a:srgbClr val="3FCDFF"/>
              </a:solidFill>
              <a:round/>
              <a:headEnd/>
              <a:tailEnd/>
            </a:ln>
            <a:extLst>
              <a:ext uri="{909E8E84-426E-40DD-AFC4-6F175D3DCCD1}">
                <a14:hiddenFill xmlns:a14="http://schemas.microsoft.com/office/drawing/2010/main">
                  <a:noFill/>
                </a14:hiddenFill>
              </a:ext>
            </a:extLst>
          </p:spPr>
        </p:cxnSp>
      </p:grpSp>
      <p:sp>
        <p:nvSpPr>
          <p:cNvPr id="87" name="圆角矩形标注 86"/>
          <p:cNvSpPr/>
          <p:nvPr/>
        </p:nvSpPr>
        <p:spPr bwMode="auto">
          <a:xfrm>
            <a:off x="2711624" y="5337212"/>
            <a:ext cx="2379122" cy="922075"/>
          </a:xfrm>
          <a:prstGeom prst="wedgeRoundRectCallout">
            <a:avLst>
              <a:gd name="adj1" fmla="val -30738"/>
              <a:gd name="adj2" fmla="val -68497"/>
              <a:gd name="adj3" fmla="val 16667"/>
            </a:avLst>
          </a:prstGeom>
          <a:solidFill>
            <a:srgbClr val="F3FBFE"/>
          </a:solidFill>
          <a:ln w="9525" cap="flat" cmpd="sng" algn="ctr">
            <a:solidFill>
              <a:srgbClr val="99DFF9"/>
            </a:solidFill>
            <a:prstDash val="solid"/>
          </a:ln>
          <a:effectLst/>
        </p:spPr>
        <p:txBody>
          <a:bodyPr wrap="square" rtlCol="0" anchor="ctr">
            <a:noAutofit/>
          </a:bodyPr>
          <a:lstStyle/>
          <a:p>
            <a:pPr algn="ctr" defTabSz="914400" fontAlgn="ctr">
              <a:spcBef>
                <a:spcPct val="0"/>
              </a:spcBef>
              <a:spcAft>
                <a:spcPct val="0"/>
              </a:spcAft>
            </a:pPr>
            <a:endParaRPr lang="zh-CN" altLang="en-US" sz="1100" kern="0">
              <a:solidFill>
                <a:srgbClr val="000000"/>
              </a:solidFill>
              <a:latin typeface="Huawei Sans" panose="020C0503030203020204" pitchFamily="34" charset="0"/>
              <a:ea typeface="方正兰亭黑简体" panose="02000000000000000000" pitchFamily="2" charset="-122"/>
            </a:endParaRPr>
          </a:p>
        </p:txBody>
      </p:sp>
      <p:sp>
        <p:nvSpPr>
          <p:cNvPr id="88" name="文本框 87"/>
          <p:cNvSpPr txBox="1"/>
          <p:nvPr/>
        </p:nvSpPr>
        <p:spPr bwMode="auto">
          <a:xfrm>
            <a:off x="2777580" y="5275980"/>
            <a:ext cx="2490327" cy="104453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marL="180000" indent="-180000" fontAlgn="ctr">
              <a:buFont typeface="Arial" panose="020B0604020202020204" pitchFamily="34" charset="0"/>
              <a:buChar char="•"/>
            </a:pPr>
            <a:r>
              <a:rPr sz="1200" b="1" dirty="0">
                <a:solidFill>
                  <a:srgbClr val="000000"/>
                </a:solidFill>
                <a:latin typeface="Huawei Sans" panose="020C0503030203020204" pitchFamily="34" charset="0"/>
              </a:rPr>
              <a:t>Information that needs to be encapsulated:</a:t>
            </a:r>
            <a:endParaRPr lang="en-US" altLang="zh-CN" sz="1200" b="1"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marL="180000" indent="-180000" fontAlgn="ctr">
              <a:buFont typeface="Arial" panose="020B0604020202020204" pitchFamily="34" charset="0"/>
              <a:buChar char="•"/>
            </a:pPr>
            <a:r>
              <a:rPr sz="1200" dirty="0">
                <a:solidFill>
                  <a:srgbClr val="000000"/>
                </a:solidFill>
                <a:latin typeface="Huawei Sans" panose="020C0503030203020204" pitchFamily="34" charset="0"/>
              </a:rPr>
              <a:t>Source MAC address</a:t>
            </a:r>
            <a:endParaRPr lang="en-US" altLang="zh-CN"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a:p>
            <a:pPr marL="180000" indent="-180000" fontAlgn="ctr">
              <a:buFont typeface="Arial" panose="020B0604020202020204" pitchFamily="34" charset="0"/>
              <a:buChar char="•"/>
            </a:pPr>
            <a:r>
              <a:rPr sz="1200" dirty="0">
                <a:solidFill>
                  <a:srgbClr val="000000"/>
                </a:solidFill>
                <a:latin typeface="Huawei Sans" panose="020C0503030203020204" pitchFamily="34" charset="0"/>
              </a:rPr>
              <a:t>Destination MAC address</a:t>
            </a:r>
          </a:p>
        </p:txBody>
      </p:sp>
      <p:cxnSp>
        <p:nvCxnSpPr>
          <p:cNvPr id="41" name="直接箭头连接符 40"/>
          <p:cNvCxnSpPr/>
          <p:nvPr/>
        </p:nvCxnSpPr>
        <p:spPr bwMode="auto">
          <a:xfrm>
            <a:off x="2768384" y="1952836"/>
            <a:ext cx="0" cy="2124236"/>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42" name="肘形连接符 41"/>
          <p:cNvCxnSpPr/>
          <p:nvPr/>
        </p:nvCxnSpPr>
        <p:spPr bwMode="auto">
          <a:xfrm flipV="1">
            <a:off x="2777581" y="1952626"/>
            <a:ext cx="6162736" cy="2124446"/>
          </a:xfrm>
          <a:prstGeom prst="bentConnector3">
            <a:avLst>
              <a:gd name="adj1" fmla="val 100104"/>
            </a:avLst>
          </a:prstGeom>
          <a:solidFill>
            <a:schemeClr val="accent1"/>
          </a:solidFill>
          <a:ln w="19050" cap="flat" cmpd="sng" algn="ctr">
            <a:solidFill>
              <a:schemeClr val="tx1"/>
            </a:solidFill>
            <a:prstDash val="solid"/>
            <a:round/>
            <a:headEnd type="none" w="med" len="med"/>
            <a:tailEnd type="triangle"/>
          </a:ln>
          <a:effectLst/>
        </p:spPr>
      </p:cxnSp>
      <p:sp>
        <p:nvSpPr>
          <p:cNvPr id="49" name="矩形 48"/>
          <p:cNvSpPr/>
          <p:nvPr/>
        </p:nvSpPr>
        <p:spPr>
          <a:xfrm>
            <a:off x="1919536" y="1399568"/>
            <a:ext cx="756084" cy="307777"/>
          </a:xfrm>
          <a:prstGeom prst="rect">
            <a:avLst/>
          </a:prstGeom>
        </p:spPr>
        <p:txBody>
          <a:bodyPr wrap="square">
            <a:noAutofit/>
          </a:bodyPr>
          <a:lstStyle/>
          <a:p>
            <a:pPr algn="ctr" fontAlgn="ctr"/>
            <a:r>
              <a:rPr sz="1200" b="1">
                <a:latin typeface="Huawei Sans" panose="020C0503030203020204" pitchFamily="34" charset="0"/>
              </a:rPr>
              <a:t>Host 1</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矩形 50"/>
          <p:cNvSpPr/>
          <p:nvPr/>
        </p:nvSpPr>
        <p:spPr>
          <a:xfrm>
            <a:off x="9098107" y="1393286"/>
            <a:ext cx="756084" cy="307777"/>
          </a:xfrm>
          <a:prstGeom prst="rect">
            <a:avLst/>
          </a:prstGeom>
        </p:spPr>
        <p:txBody>
          <a:bodyPr wrap="square">
            <a:noAutofit/>
          </a:bodyPr>
          <a:lstStyle/>
          <a:p>
            <a:pPr algn="ctr" fontAlgn="ctr"/>
            <a:r>
              <a:rPr sz="1200" b="1">
                <a:latin typeface="Huawei Sans" panose="020C0503030203020204" pitchFamily="34" charset="0"/>
              </a:rPr>
              <a:t>Host 2</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43975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Initialization</a:t>
            </a:r>
            <a:endParaRPr lang="en-US" altLang="zh-CN" dirty="0"/>
          </a:p>
        </p:txBody>
      </p:sp>
      <p:grpSp>
        <p:nvGrpSpPr>
          <p:cNvPr id="25" name="组合 24"/>
          <p:cNvGrpSpPr/>
          <p:nvPr/>
        </p:nvGrpSpPr>
        <p:grpSpPr>
          <a:xfrm>
            <a:off x="2387588" y="1196752"/>
            <a:ext cx="8028892" cy="2063055"/>
            <a:chOff x="2387588" y="1683594"/>
            <a:chExt cx="8028892" cy="2063055"/>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8" name="直接连接符 7"/>
            <p:cNvCxnSpPr>
              <a:stCxn id="5" idx="3"/>
              <a:endCxn id="4"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611941"/>
              <a:ext cx="1044116" cy="276999"/>
            </a:xfrm>
            <a:prstGeom prst="rect">
              <a:avLst/>
            </a:prstGeom>
          </p:spPr>
          <p:txBody>
            <a:bodyPr wrap="square">
              <a:noAutofit/>
            </a:bodyPr>
            <a:lstStyle/>
            <a:p>
              <a:pPr algn="ctr" fontAlgn="ctr"/>
              <a:r>
                <a:rPr sz="1200">
                  <a:latin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611941"/>
              <a:ext cx="1044116" cy="276999"/>
            </a:xfrm>
            <a:prstGeom prst="rect">
              <a:avLst/>
            </a:prstGeom>
          </p:spPr>
          <p:txBody>
            <a:bodyPr wrap="square">
              <a:noAutofit/>
            </a:bodyPr>
            <a:lstStyle/>
            <a:p>
              <a:pPr algn="ctr" fontAlgn="ctr"/>
              <a:r>
                <a:rPr sz="1200">
                  <a:latin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2067152"/>
              <a:ext cx="1044116" cy="276999"/>
            </a:xfrm>
            <a:prstGeom prst="rect">
              <a:avLst/>
            </a:prstGeom>
          </p:spPr>
          <p:txBody>
            <a:bodyPr wrap="square">
              <a:noAutofit/>
            </a:bodyPr>
            <a:lstStyle/>
            <a:p>
              <a:pPr algn="ctr" fontAlgn="ctr"/>
              <a:r>
                <a:rPr sz="1200">
                  <a:latin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2240868"/>
              <a:ext cx="756084" cy="307777"/>
            </a:xfrm>
            <a:prstGeom prst="rect">
              <a:avLst/>
            </a:prstGeom>
          </p:spPr>
          <p:txBody>
            <a:bodyPr wrap="square">
              <a:noAutofit/>
            </a:bodyPr>
            <a:lstStyle/>
            <a:p>
              <a:pPr algn="ctr" fontAlgn="ctr"/>
              <a:r>
                <a:rPr sz="1400">
                  <a:latin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2240868"/>
              <a:ext cx="756084" cy="307777"/>
            </a:xfrm>
            <a:prstGeom prst="rect">
              <a:avLst/>
            </a:prstGeom>
          </p:spPr>
          <p:txBody>
            <a:bodyPr wrap="square">
              <a:noAutofit/>
            </a:bodyPr>
            <a:lstStyle/>
            <a:p>
              <a:pPr algn="ctr" fontAlgn="ctr"/>
              <a:r>
                <a:rPr sz="1400">
                  <a:latin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387588" y="3284984"/>
              <a:ext cx="2484276" cy="461665"/>
            </a:xfrm>
            <a:prstGeom prst="rect">
              <a:avLst/>
            </a:prstGeom>
          </p:spPr>
          <p:txBody>
            <a:bodyPr wrap="square">
              <a:noAutofit/>
            </a:bodyPr>
            <a:lstStyle/>
            <a:p>
              <a:pPr fontAlgn="ctr"/>
              <a:r>
                <a:rPr sz="1200">
                  <a:latin typeface="Huawei Sans" panose="020C0503030203020204" pitchFamily="34" charset="0"/>
                </a:rPr>
                <a:t>IP1: 192.168.1.1</a:t>
              </a:r>
            </a:p>
            <a:p>
              <a:pPr fontAlgn="ctr"/>
              <a:r>
                <a:rPr sz="1200">
                  <a:latin typeface="Huawei Sans" panose="020C0503030203020204" pitchFamily="34" charset="0"/>
                </a:rPr>
                <a:t>MAC1: 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968208" y="3284984"/>
              <a:ext cx="2448272" cy="461665"/>
            </a:xfrm>
            <a:prstGeom prst="rect">
              <a:avLst/>
            </a:prstGeom>
          </p:spPr>
          <p:txBody>
            <a:bodyPr wrap="square">
              <a:noAutofit/>
            </a:bodyPr>
            <a:lstStyle/>
            <a:p>
              <a:pPr fontAlgn="ctr"/>
              <a:r>
                <a:rPr sz="1200">
                  <a:latin typeface="Huawei Sans" panose="020C0503030203020204" pitchFamily="34" charset="0"/>
                </a:rPr>
                <a:t>IP2: 192.168.1.2</a:t>
              </a:r>
            </a:p>
            <a:p>
              <a:pPr fontAlgn="ctr"/>
              <a:r>
                <a:rPr sz="1200">
                  <a:latin typeface="Huawei Sans" panose="020C0503030203020204" pitchFamily="34" charset="0"/>
                </a:rPr>
                <a:t>MAC2: 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27" name="组合 26"/>
          <p:cNvGrpSpPr/>
          <p:nvPr/>
        </p:nvGrpSpPr>
        <p:grpSpPr>
          <a:xfrm>
            <a:off x="1715640" y="3916624"/>
            <a:ext cx="4212469" cy="1334029"/>
            <a:chOff x="767408" y="3104965"/>
            <a:chExt cx="4212469" cy="1024548"/>
          </a:xfrm>
        </p:grpSpPr>
        <p:sp>
          <p:nvSpPr>
            <p:cNvPr id="28" name="矩形 27"/>
            <p:cNvSpPr/>
            <p:nvPr/>
          </p:nvSpPr>
          <p:spPr bwMode="auto">
            <a:xfrm>
              <a:off x="1008062" y="3104965"/>
              <a:ext cx="3971814" cy="1024548"/>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AutoShape 28"/>
            <p:cNvSpPr>
              <a:spLocks/>
            </p:cNvSpPr>
            <p:nvPr/>
          </p:nvSpPr>
          <p:spPr bwMode="auto">
            <a:xfrm flipH="1">
              <a:off x="767408" y="3158582"/>
              <a:ext cx="4212469" cy="484570"/>
            </a:xfrm>
            <a:prstGeom prst="rect">
              <a:avLst/>
            </a:prstGeom>
            <a:noFill/>
            <a:ln w="19050" algn="ctr">
              <a:noFill/>
              <a:miter lim="800000"/>
              <a:headEnd/>
              <a:tailEnd type="arrow" w="med" len="med"/>
            </a:ln>
          </p:spPr>
          <p:txBody>
            <a:bodyPr wrap="square" anchor="ctr">
              <a:no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fontAlgn="ctr">
                <a:lnSpc>
                  <a:spcPct val="125000"/>
                </a:lnSpc>
              </a:pPr>
              <a:r>
                <a:rPr sz="1400" dirty="0">
                  <a:latin typeface="Huawei Sans" panose="020C0503030203020204" pitchFamily="34" charset="0"/>
                </a:rPr>
                <a:t>Host 1&gt;</a:t>
              </a:r>
              <a:r>
                <a:rPr sz="1400" dirty="0" err="1">
                  <a:latin typeface="Huawei Sans" panose="020C0503030203020204" pitchFamily="34" charset="0"/>
                </a:rPr>
                <a:t>arp</a:t>
              </a:r>
              <a:r>
                <a:rPr sz="1400" dirty="0">
                  <a:latin typeface="Huawei Sans" panose="020C0503030203020204" pitchFamily="34" charset="0"/>
                </a:rPr>
                <a:t> -a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a:p>
              <a:pPr algn="l" fontAlgn="ctr">
                <a:lnSpc>
                  <a:spcPct val="125000"/>
                </a:lnSpc>
              </a:pPr>
              <a:r>
                <a:rPr sz="1400" dirty="0">
                  <a:latin typeface="Huawei Sans" panose="020C0503030203020204" pitchFamily="34" charset="0"/>
                </a:rPr>
                <a:t>Internet Address    Physical Address   Type</a:t>
              </a:r>
            </a:p>
          </p:txBody>
        </p:sp>
      </p:grpSp>
      <p:sp>
        <p:nvSpPr>
          <p:cNvPr id="31" name="矩形 30"/>
          <p:cNvSpPr/>
          <p:nvPr/>
        </p:nvSpPr>
        <p:spPr>
          <a:xfrm>
            <a:off x="1914758" y="3509759"/>
            <a:ext cx="2534150" cy="307777"/>
          </a:xfrm>
          <a:prstGeom prst="rect">
            <a:avLst/>
          </a:prstGeom>
        </p:spPr>
        <p:txBody>
          <a:bodyPr wrap="square">
            <a:noAutofit/>
          </a:bodyPr>
          <a:lstStyle/>
          <a:p>
            <a:pPr fontAlgn="ctr"/>
            <a:r>
              <a:rPr sz="1400" b="1" dirty="0">
                <a:latin typeface="Huawei Sans" panose="020C0503030203020204" pitchFamily="34" charset="0"/>
              </a:rPr>
              <a:t>ARP cache table of host 1</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矩形 29"/>
          <p:cNvSpPr/>
          <p:nvPr/>
        </p:nvSpPr>
        <p:spPr>
          <a:xfrm>
            <a:off x="6079413" y="3509759"/>
            <a:ext cx="3433864" cy="307777"/>
          </a:xfrm>
          <a:prstGeom prst="rect">
            <a:avLst/>
          </a:prstGeom>
        </p:spPr>
        <p:txBody>
          <a:bodyPr wrap="square">
            <a:noAutofit/>
          </a:bodyPr>
          <a:lstStyle/>
          <a:p>
            <a:pPr fontAlgn="ctr"/>
            <a:r>
              <a:rPr sz="1400" b="1" dirty="0">
                <a:latin typeface="Huawei Sans" panose="020C0503030203020204" pitchFamily="34" charset="0"/>
              </a:rPr>
              <a:t>MAC address table of the switch</a:t>
            </a:r>
          </a:p>
        </p:txBody>
      </p:sp>
      <p:grpSp>
        <p:nvGrpSpPr>
          <p:cNvPr id="36" name="组合 35"/>
          <p:cNvGrpSpPr/>
          <p:nvPr/>
        </p:nvGrpSpPr>
        <p:grpSpPr>
          <a:xfrm>
            <a:off x="5903464" y="3891386"/>
            <a:ext cx="4188115" cy="2272534"/>
            <a:chOff x="333571" y="3709379"/>
            <a:chExt cx="4188115" cy="2272534"/>
          </a:xfrm>
          <a:effectLst/>
        </p:grpSpPr>
        <p:sp>
          <p:nvSpPr>
            <p:cNvPr id="37" name="矩形 36"/>
            <p:cNvSpPr/>
            <p:nvPr/>
          </p:nvSpPr>
          <p:spPr bwMode="auto">
            <a:xfrm>
              <a:off x="549872" y="3709379"/>
              <a:ext cx="3971814" cy="2272534"/>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AutoShape 28"/>
            <p:cNvSpPr>
              <a:spLocks/>
            </p:cNvSpPr>
            <p:nvPr/>
          </p:nvSpPr>
          <p:spPr bwMode="auto">
            <a:xfrm flipH="1">
              <a:off x="333571" y="3735144"/>
              <a:ext cx="4123719" cy="2246769"/>
            </a:xfrm>
            <a:prstGeom prst="rect">
              <a:avLst/>
            </a:prstGeom>
            <a:noFill/>
            <a:ln w="19050" algn="ctr">
              <a:noFill/>
              <a:miter lim="800000"/>
              <a:headEnd/>
              <a:tailEnd type="arrow" w="med" len="med"/>
            </a:ln>
            <a:effectLst/>
          </p:spPr>
          <p:txBody>
            <a:bodyPr wrap="square" anchor="ctr">
              <a:no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fontAlgn="ctr">
                <a:lnSpc>
                  <a:spcPct val="125000"/>
                </a:lnSpc>
              </a:pPr>
              <a:r>
                <a:rPr sz="1400" dirty="0">
                  <a:latin typeface="Huawei Sans" panose="020C0503030203020204" pitchFamily="34" charset="0"/>
                </a:rPr>
                <a:t>[Switch]display mac-address verbose</a:t>
              </a:r>
            </a:p>
            <a:p>
              <a:pPr algn="l" fontAlgn="ctr">
                <a:lnSpc>
                  <a:spcPct val="125000"/>
                </a:lnSpc>
              </a:pPr>
              <a:r>
                <a:rPr sz="1400" dirty="0">
                  <a:latin typeface="Huawei Sans" panose="020C0503030203020204" pitchFamily="34" charset="0"/>
                </a:rPr>
                <a:t>MAC address table of slot 0:</a:t>
              </a:r>
            </a:p>
            <a:p>
              <a:pPr algn="l" fontAlgn="ctr">
                <a:lnSpc>
                  <a:spcPct val="125000"/>
                </a:lnSpc>
              </a:pPr>
              <a:r>
                <a:rPr sz="1400" dirty="0">
                  <a:latin typeface="Huawei Sans" panose="020C0503030203020204" pitchFamily="34" charset="0"/>
                </a:rPr>
                <a:t>---------------------------------------------------MAC Address	Port  	Type	</a:t>
              </a:r>
            </a:p>
            <a:p>
              <a:pPr algn="l" fontAlgn="ctr">
                <a:lnSpc>
                  <a:spcPct val="125000"/>
                </a:lnSpc>
              </a:pPr>
              <a:r>
                <a:rPr sz="1400" dirty="0">
                  <a:latin typeface="Huawei Sans" panose="020C0503030203020204" pitchFamily="34" charset="0"/>
                </a:rPr>
                <a:t>---------------------------------------------------  	</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gn="l" fontAlgn="ctr">
                <a:lnSpc>
                  <a:spcPct val="125000"/>
                </a:lnSpc>
              </a:pPr>
              <a:endPar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endParaRPr>
            </a:p>
            <a:p>
              <a:pPr algn="l" fontAlgn="ctr">
                <a:lnSpc>
                  <a:spcPct val="125000"/>
                </a:lnSpc>
              </a:pPr>
              <a:r>
                <a:rPr sz="1400" dirty="0">
                  <a:latin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cxnSp>
        <p:nvCxnSpPr>
          <p:cNvPr id="7" name="直接连接符 6"/>
          <p:cNvCxnSpPr/>
          <p:nvPr/>
        </p:nvCxnSpPr>
        <p:spPr>
          <a:xfrm>
            <a:off x="1956294" y="4724310"/>
            <a:ext cx="3971814" cy="0"/>
          </a:xfrm>
          <a:prstGeom prst="line">
            <a:avLst/>
          </a:prstGeom>
          <a:ln w="19050">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956295" y="5011916"/>
            <a:ext cx="3971814" cy="0"/>
          </a:xfrm>
          <a:prstGeom prst="line">
            <a:avLst/>
          </a:prstGeom>
          <a:ln w="19050">
            <a:solidFill>
              <a:schemeClr val="tx1">
                <a:lumMod val="50000"/>
                <a:lumOff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881063" y="2766102"/>
            <a:ext cx="1980220" cy="307777"/>
          </a:xfrm>
          <a:prstGeom prst="rect">
            <a:avLst/>
          </a:prstGeom>
        </p:spPr>
        <p:txBody>
          <a:bodyPr wrap="square">
            <a:noAutofit/>
          </a:bodyPr>
          <a:lstStyle/>
          <a:p>
            <a:pPr algn="ctr" fontAlgn="ctr"/>
            <a:r>
              <a:rPr sz="1400">
                <a:latin typeface="Huawei Sans" panose="020C0503030203020204" pitchFamily="34" charset="0"/>
              </a:rPr>
              <a:t>Switch</a:t>
            </a:r>
          </a:p>
        </p:txBody>
      </p:sp>
    </p:spTree>
    <p:extLst>
      <p:ext uri="{BB962C8B-B14F-4D97-AF65-F5344CB8AC3E}">
        <p14:creationId xmlns:p14="http://schemas.microsoft.com/office/powerpoint/2010/main" val="1991772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Flooding Frames</a:t>
            </a:r>
            <a:endParaRPr lang="zh-CN" altLang="en-US" dirty="0">
              <a:latin typeface="Huawei Sans" panose="020C0503030203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276999"/>
          </a:xfrm>
          <a:prstGeom prst="rect">
            <a:avLst/>
          </a:prstGeom>
        </p:spPr>
        <p:txBody>
          <a:bodyPr wrap="square">
            <a:noAutofit/>
          </a:bodyPr>
          <a:lstStyle/>
          <a:p>
            <a:pPr algn="ctr" fontAlgn="ctr"/>
            <a:r>
              <a:rPr sz="1200">
                <a:latin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276999"/>
          </a:xfrm>
          <a:prstGeom prst="rect">
            <a:avLst/>
          </a:prstGeom>
        </p:spPr>
        <p:txBody>
          <a:bodyPr wrap="square">
            <a:noAutofit/>
          </a:bodyPr>
          <a:lstStyle/>
          <a:p>
            <a:pPr algn="ctr" fontAlgn="ctr"/>
            <a:r>
              <a:rPr sz="1200">
                <a:latin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80310"/>
            <a:ext cx="1044116" cy="276999"/>
          </a:xfrm>
          <a:prstGeom prst="rect">
            <a:avLst/>
          </a:prstGeom>
        </p:spPr>
        <p:txBody>
          <a:bodyPr wrap="square">
            <a:noAutofit/>
          </a:bodyPr>
          <a:lstStyle/>
          <a:p>
            <a:pPr algn="ctr" fontAlgn="ctr"/>
            <a:r>
              <a:rPr sz="1200">
                <a:latin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noAutofit/>
          </a:bodyPr>
          <a:lstStyle/>
          <a:p>
            <a:pPr algn="ctr" fontAlgn="ctr"/>
            <a:r>
              <a:rPr sz="1400">
                <a:latin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noAutofit/>
          </a:bodyPr>
          <a:lstStyle/>
          <a:p>
            <a:pPr algn="ctr" fontAlgn="ctr"/>
            <a:r>
              <a:rPr sz="1400">
                <a:latin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387588" y="2798142"/>
            <a:ext cx="2412268" cy="461665"/>
          </a:xfrm>
          <a:prstGeom prst="rect">
            <a:avLst/>
          </a:prstGeom>
        </p:spPr>
        <p:txBody>
          <a:bodyPr wrap="square">
            <a:noAutofit/>
          </a:bodyPr>
          <a:lstStyle/>
          <a:p>
            <a:pPr fontAlgn="ctr"/>
            <a:r>
              <a:rPr sz="1200">
                <a:latin typeface="Huawei Sans" panose="020C0503030203020204" pitchFamily="34" charset="0"/>
              </a:rPr>
              <a:t>IP1: 192.168.1.1</a:t>
            </a:r>
          </a:p>
          <a:p>
            <a:pPr fontAlgn="ctr"/>
            <a:r>
              <a:rPr sz="1200">
                <a:latin typeface="Huawei Sans" panose="020C0503030203020204" pitchFamily="34" charset="0"/>
              </a:rPr>
              <a:t>MAC1: 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7" name="直接连接符 36"/>
          <p:cNvCxnSpPr/>
          <p:nvPr/>
        </p:nvCxnSpPr>
        <p:spPr bwMode="auto">
          <a:xfrm>
            <a:off x="4043772"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32" name="矩形 31"/>
          <p:cNvSpPr/>
          <p:nvPr/>
        </p:nvSpPr>
        <p:spPr>
          <a:xfrm>
            <a:off x="1273443" y="3500967"/>
            <a:ext cx="4049838" cy="288406"/>
          </a:xfrm>
          <a:prstGeom prst="rect">
            <a:avLst/>
          </a:prstGeom>
        </p:spPr>
        <p:txBody>
          <a:bodyPr wrap="square">
            <a:noAutofit/>
          </a:bodyPr>
          <a:lstStyle/>
          <a:p>
            <a:pPr fontAlgn="ctr"/>
            <a:r>
              <a:rPr sz="1400" b="1" dirty="0">
                <a:latin typeface="Huawei Sans" panose="020C0503030203020204" pitchFamily="34" charset="0"/>
              </a:rPr>
              <a:t>ARP Request packet sent by host 1</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6" name="直接连接符 35"/>
          <p:cNvCxnSpPr/>
          <p:nvPr/>
        </p:nvCxnSpPr>
        <p:spPr bwMode="auto">
          <a:xfrm>
            <a:off x="6672064"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38" name="直接连接符 37"/>
          <p:cNvCxnSpPr/>
          <p:nvPr/>
        </p:nvCxnSpPr>
        <p:spPr bwMode="auto">
          <a:xfrm flipV="1">
            <a:off x="6204012" y="1556792"/>
            <a:ext cx="288032" cy="432048"/>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sp>
        <p:nvSpPr>
          <p:cNvPr id="50" name="矩形 49"/>
          <p:cNvSpPr/>
          <p:nvPr/>
        </p:nvSpPr>
        <p:spPr>
          <a:xfrm>
            <a:off x="4881063" y="2766102"/>
            <a:ext cx="1980220" cy="307777"/>
          </a:xfrm>
          <a:prstGeom prst="rect">
            <a:avLst/>
          </a:prstGeom>
        </p:spPr>
        <p:txBody>
          <a:bodyPr wrap="square">
            <a:noAutofit/>
          </a:bodyPr>
          <a:lstStyle/>
          <a:p>
            <a:pPr algn="ctr" fontAlgn="ctr"/>
            <a:r>
              <a:rPr sz="1400">
                <a:latin typeface="Huawei Sans" panose="020C0503030203020204" pitchFamily="34" charset="0"/>
              </a:rPr>
              <a:t>Switch</a:t>
            </a:r>
          </a:p>
        </p:txBody>
      </p:sp>
      <p:grpSp>
        <p:nvGrpSpPr>
          <p:cNvPr id="51" name="组合 50"/>
          <p:cNvGrpSpPr/>
          <p:nvPr/>
        </p:nvGrpSpPr>
        <p:grpSpPr>
          <a:xfrm rot="10800000">
            <a:off x="4236981" y="2628355"/>
            <a:ext cx="410355" cy="275493"/>
            <a:chOff x="7383369" y="3528374"/>
            <a:chExt cx="321775" cy="216024"/>
          </a:xfrm>
        </p:grpSpPr>
        <p:sp>
          <p:nvSpPr>
            <p:cNvPr id="52" name="同侧圆角矩形 51"/>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56" name="等腰三角形 55"/>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grpSp>
        <p:nvGrpSpPr>
          <p:cNvPr id="57" name="组合 56"/>
          <p:cNvGrpSpPr/>
          <p:nvPr/>
        </p:nvGrpSpPr>
        <p:grpSpPr>
          <a:xfrm rot="10800000">
            <a:off x="6817428" y="2631214"/>
            <a:ext cx="410355" cy="275493"/>
            <a:chOff x="7383369" y="3528374"/>
            <a:chExt cx="321775" cy="216024"/>
          </a:xfrm>
        </p:grpSpPr>
        <p:sp>
          <p:nvSpPr>
            <p:cNvPr id="58" name="同侧圆角矩形 5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59" name="等腰三角形 5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grpSp>
        <p:nvGrpSpPr>
          <p:cNvPr id="60" name="组合 59"/>
          <p:cNvGrpSpPr/>
          <p:nvPr/>
        </p:nvGrpSpPr>
        <p:grpSpPr>
          <a:xfrm rot="10800000">
            <a:off x="6457052" y="1739692"/>
            <a:ext cx="410355" cy="275493"/>
            <a:chOff x="7383369" y="3528374"/>
            <a:chExt cx="321775" cy="216024"/>
          </a:xfrm>
        </p:grpSpPr>
        <p:sp>
          <p:nvSpPr>
            <p:cNvPr id="61" name="同侧圆角矩形 60"/>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62" name="等腰三角形 61"/>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sp>
        <p:nvSpPr>
          <p:cNvPr id="35" name="矩形 34"/>
          <p:cNvSpPr/>
          <p:nvPr/>
        </p:nvSpPr>
        <p:spPr>
          <a:xfrm>
            <a:off x="6030174" y="3500967"/>
            <a:ext cx="3275604" cy="288406"/>
          </a:xfrm>
          <a:prstGeom prst="rect">
            <a:avLst/>
          </a:prstGeom>
        </p:spPr>
        <p:txBody>
          <a:bodyPr wrap="square">
            <a:noAutofit/>
          </a:bodyPr>
          <a:lstStyle/>
          <a:p>
            <a:pPr fontAlgn="ctr"/>
            <a:r>
              <a:rPr sz="1400" b="1" dirty="0">
                <a:latin typeface="Huawei Sans" panose="020C0503030203020204" pitchFamily="34" charset="0"/>
              </a:rPr>
              <a:t>MAC address table of the switch</a:t>
            </a:r>
          </a:p>
        </p:txBody>
      </p:sp>
      <p:grpSp>
        <p:nvGrpSpPr>
          <p:cNvPr id="39" name="组合 38"/>
          <p:cNvGrpSpPr/>
          <p:nvPr/>
        </p:nvGrpSpPr>
        <p:grpSpPr>
          <a:xfrm>
            <a:off x="5903464" y="3891386"/>
            <a:ext cx="4188115" cy="2272534"/>
            <a:chOff x="333571" y="3709379"/>
            <a:chExt cx="4188115" cy="2272534"/>
          </a:xfrm>
          <a:effectLst/>
        </p:grpSpPr>
        <p:sp>
          <p:nvSpPr>
            <p:cNvPr id="41" name="矩形 40"/>
            <p:cNvSpPr/>
            <p:nvPr/>
          </p:nvSpPr>
          <p:spPr bwMode="auto">
            <a:xfrm>
              <a:off x="549872" y="3709379"/>
              <a:ext cx="3971814" cy="2272534"/>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AutoShape 28"/>
            <p:cNvSpPr>
              <a:spLocks/>
            </p:cNvSpPr>
            <p:nvPr/>
          </p:nvSpPr>
          <p:spPr bwMode="auto">
            <a:xfrm flipH="1">
              <a:off x="333571" y="3735144"/>
              <a:ext cx="4123719" cy="2246769"/>
            </a:xfrm>
            <a:prstGeom prst="rect">
              <a:avLst/>
            </a:prstGeom>
            <a:noFill/>
            <a:ln w="19050" algn="ctr">
              <a:noFill/>
              <a:miter lim="800000"/>
              <a:headEnd/>
              <a:tailEnd type="arrow" w="med" len="med"/>
            </a:ln>
            <a:effectLst/>
          </p:spPr>
          <p:txBody>
            <a:bodyPr wrap="square" anchor="ctr">
              <a:no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fontAlgn="ctr">
                <a:lnSpc>
                  <a:spcPct val="125000"/>
                </a:lnSpc>
              </a:pPr>
              <a:r>
                <a:rPr sz="1400">
                  <a:latin typeface="Huawei Sans" panose="020C0503030203020204" pitchFamily="34" charset="0"/>
                </a:rPr>
                <a:t>[Switch]display mac-address verbose</a:t>
              </a:r>
            </a:p>
            <a:p>
              <a:pPr algn="l" fontAlgn="ctr">
                <a:lnSpc>
                  <a:spcPct val="125000"/>
                </a:lnSpc>
              </a:pPr>
              <a:r>
                <a:rPr sz="1400">
                  <a:latin typeface="Huawei Sans" panose="020C0503030203020204" pitchFamily="34" charset="0"/>
                </a:rPr>
                <a:t>MAC address table of slot 0:</a:t>
              </a:r>
            </a:p>
            <a:p>
              <a:pPr algn="l" fontAlgn="ctr">
                <a:lnSpc>
                  <a:spcPct val="125000"/>
                </a:lnSpc>
              </a:pPr>
              <a:r>
                <a:rPr sz="1400">
                  <a:latin typeface="Huawei Sans" panose="020C0503030203020204" pitchFamily="34" charset="0"/>
                </a:rPr>
                <a:t>---------------------------------------------------MAC Address	Port  	Type	</a:t>
              </a:r>
            </a:p>
            <a:p>
              <a:pPr algn="l" fontAlgn="ctr">
                <a:lnSpc>
                  <a:spcPct val="125000"/>
                </a:lnSpc>
              </a:pPr>
              <a:r>
                <a:rPr sz="1400">
                  <a:latin typeface="Huawei Sans" panose="020C0503030203020204" pitchFamily="34" charset="0"/>
                </a:rPr>
                <a:t>---------------------------------------------------  	</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gn="l" fontAlgn="ctr">
                <a:lnSpc>
                  <a:spcPct val="125000"/>
                </a:lnSpc>
              </a:pPr>
              <a:endPar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endParaRPr>
            </a:p>
            <a:p>
              <a:pPr algn="l" fontAlgn="ctr">
                <a:lnSpc>
                  <a:spcPct val="125000"/>
                </a:lnSpc>
              </a:pPr>
              <a:r>
                <a:rPr sz="1400">
                  <a:latin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aphicFrame>
        <p:nvGraphicFramePr>
          <p:cNvPr id="43" name="表格 42"/>
          <p:cNvGraphicFramePr>
            <a:graphicFrameLocks noGrp="1"/>
          </p:cNvGraphicFramePr>
          <p:nvPr>
            <p:extLst/>
          </p:nvPr>
        </p:nvGraphicFramePr>
        <p:xfrm>
          <a:off x="1375714" y="3890900"/>
          <a:ext cx="4419600" cy="2267780"/>
        </p:xfrm>
        <a:graphic>
          <a:graphicData uri="http://schemas.openxmlformats.org/drawingml/2006/table">
            <a:tbl>
              <a:tblPr firstRow="1" bandRow="1">
                <a:tableStyleId>{5C22544A-7EE6-4342-B048-85BDC9FD1C3A}</a:tableStyleId>
              </a:tblPr>
              <a:tblGrid>
                <a:gridCol w="1974155">
                  <a:extLst>
                    <a:ext uri="{9D8B030D-6E8A-4147-A177-3AD203B41FA5}">
                      <a16:colId xmlns="" xmlns:a16="http://schemas.microsoft.com/office/drawing/2014/main" val="20000"/>
                    </a:ext>
                  </a:extLst>
                </a:gridCol>
                <a:gridCol w="2445445">
                  <a:extLst>
                    <a:ext uri="{9D8B030D-6E8A-4147-A177-3AD203B41FA5}">
                      <a16:colId xmlns="" xmlns:a16="http://schemas.microsoft.com/office/drawing/2014/main" val="20001"/>
                    </a:ext>
                  </a:extLst>
                </a:gridCol>
              </a:tblGrid>
              <a:tr h="378020">
                <a:tc>
                  <a:txBody>
                    <a:bodyPr/>
                    <a:lstStyle/>
                    <a:p>
                      <a:pPr fontAlgn="ctr"/>
                      <a:r>
                        <a:rPr sz="1400" b="0" dirty="0">
                          <a:solidFill>
                            <a:schemeClr val="tx1"/>
                          </a:solidFill>
                          <a:latin typeface="Huawei Sans" panose="020C0503030203020204" pitchFamily="34" charset="0"/>
                        </a:rPr>
                        <a:t>Source MAC address: </a:t>
                      </a:r>
                      <a:r>
                        <a:rPr sz="1400" b="0" dirty="0" smtClean="0">
                          <a:solidFill>
                            <a:schemeClr val="tx1"/>
                          </a:solidFill>
                          <a:latin typeface="Huawei Sans" panose="020C0503030203020204" pitchFamily="34" charset="0"/>
                        </a:rPr>
                        <a:t>MAC1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fontAlgn="ctr"/>
                      <a:r>
                        <a:rPr sz="1400" b="0" dirty="0">
                          <a:solidFill>
                            <a:schemeClr val="tx1"/>
                          </a:solidFill>
                          <a:latin typeface="Huawei Sans" panose="020C0503030203020204" pitchFamily="34" charset="0"/>
                        </a:rPr>
                        <a:t>Destination MAC address: FF-FF-FF-FF-FF-FF</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r h="378020">
                <a:tc>
                  <a:txBody>
                    <a:bodyPr/>
                    <a:lstStyle/>
                    <a:p>
                      <a:pPr fontAlgn="ctr"/>
                      <a:r>
                        <a:rPr sz="1400" dirty="0">
                          <a:solidFill>
                            <a:schemeClr val="tx1"/>
                          </a:solidFill>
                          <a:latin typeface="Huawei Sans" panose="020C0503030203020204" pitchFamily="34" charset="0"/>
                        </a:rPr>
                        <a:t>Source IP address: </a:t>
                      </a:r>
                      <a:r>
                        <a:rPr sz="1400" dirty="0" smtClean="0">
                          <a:solidFill>
                            <a:schemeClr val="tx1"/>
                          </a:solidFill>
                          <a:latin typeface="Huawei Sans" panose="020C0503030203020204" pitchFamily="34" charset="0"/>
                        </a:rPr>
                        <a:t>IP1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fontAlgn="ctr"/>
                      <a:r>
                        <a:rPr sz="1400">
                          <a:solidFill>
                            <a:schemeClr val="tx1"/>
                          </a:solidFill>
                          <a:latin typeface="Huawei Sans" panose="020C0503030203020204" pitchFamily="34" charset="0"/>
                        </a:rPr>
                        <a:t>Destination IP address: IP2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1"/>
                  </a:ext>
                </a:extLst>
              </a:tr>
              <a:tr h="1287486">
                <a:tc gridSpan="2">
                  <a:txBody>
                    <a:bodyPr/>
                    <a:lstStyle/>
                    <a:p>
                      <a:pPr algn="l" fontAlgn="ctr">
                        <a:lnSpc>
                          <a:spcPct val="120000"/>
                        </a:lnSpc>
                      </a:pPr>
                      <a:r>
                        <a:rPr sz="1400" dirty="0">
                          <a:solidFill>
                            <a:schemeClr val="tx1"/>
                          </a:solidFill>
                          <a:latin typeface="Huawei Sans" panose="020C0503030203020204" pitchFamily="34" charset="0"/>
                        </a:rPr>
                        <a:t>Operation type: ARP Request</a:t>
                      </a:r>
                    </a:p>
                    <a:p>
                      <a:pPr algn="l" fontAlgn="ctr">
                        <a:lnSpc>
                          <a:spcPct val="120000"/>
                        </a:lnSpc>
                      </a:pPr>
                      <a:r>
                        <a:rPr sz="1400" dirty="0">
                          <a:solidFill>
                            <a:schemeClr val="tx1"/>
                          </a:solidFill>
                          <a:latin typeface="Huawei Sans" panose="020C0503030203020204" pitchFamily="34" charset="0"/>
                        </a:rPr>
                        <a:t>Sender's MAC address: MAC1</a:t>
                      </a:r>
                    </a:p>
                    <a:p>
                      <a:pPr algn="l" fontAlgn="ctr">
                        <a:lnSpc>
                          <a:spcPct val="120000"/>
                        </a:lnSpc>
                      </a:pPr>
                      <a:r>
                        <a:rPr sz="1400" dirty="0">
                          <a:solidFill>
                            <a:schemeClr val="tx1"/>
                          </a:solidFill>
                          <a:latin typeface="Huawei Sans" panose="020C0503030203020204" pitchFamily="34" charset="0"/>
                        </a:rPr>
                        <a:t>Sender's IP address: IP1</a:t>
                      </a:r>
                    </a:p>
                    <a:p>
                      <a:pPr algn="l" fontAlgn="ctr">
                        <a:lnSpc>
                          <a:spcPct val="120000"/>
                        </a:lnSpc>
                      </a:pPr>
                      <a:r>
                        <a:rPr sz="1400" dirty="0">
                          <a:solidFill>
                            <a:schemeClr val="tx1"/>
                          </a:solidFill>
                          <a:latin typeface="Huawei Sans" panose="020C0503030203020204" pitchFamily="34" charset="0"/>
                        </a:rPr>
                        <a:t>Destination MAC address: 00-00-00-00-00-00</a:t>
                      </a:r>
                    </a:p>
                    <a:p>
                      <a:pPr algn="l" fontAlgn="ctr">
                        <a:lnSpc>
                          <a:spcPct val="120000"/>
                        </a:lnSpc>
                      </a:pPr>
                      <a:r>
                        <a:rPr sz="1400" dirty="0">
                          <a:solidFill>
                            <a:schemeClr val="tx1"/>
                          </a:solidFill>
                          <a:latin typeface="Huawei Sans" panose="020C0503030203020204" pitchFamily="34" charset="0"/>
                        </a:rPr>
                        <a:t>Destination IP address: IP2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hMerge="1">
                  <a:txBody>
                    <a:bodyPr/>
                    <a:lstStyle/>
                    <a:p>
                      <a:endParaRPr lang="zh-CN" altLang="en-US" sz="1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sp>
        <p:nvSpPr>
          <p:cNvPr id="40" name="矩形 39"/>
          <p:cNvSpPr/>
          <p:nvPr/>
        </p:nvSpPr>
        <p:spPr>
          <a:xfrm>
            <a:off x="7968208" y="2798142"/>
            <a:ext cx="2448272" cy="461665"/>
          </a:xfrm>
          <a:prstGeom prst="rect">
            <a:avLst/>
          </a:prstGeom>
        </p:spPr>
        <p:txBody>
          <a:bodyPr wrap="square">
            <a:noAutofit/>
          </a:bodyPr>
          <a:lstStyle/>
          <a:p>
            <a:pPr fontAlgn="ctr"/>
            <a:r>
              <a:rPr sz="1200">
                <a:latin typeface="Huawei Sans" panose="020C0503030203020204" pitchFamily="34" charset="0"/>
              </a:rPr>
              <a:t>IP2: 192.168.1.2</a:t>
            </a:r>
          </a:p>
          <a:p>
            <a:pPr fontAlgn="ctr"/>
            <a:r>
              <a:rPr sz="1200">
                <a:latin typeface="Huawei Sans" panose="020C0503030203020204" pitchFamily="34" charset="0"/>
              </a:rPr>
              <a:t>MAC2: 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791491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sz="quarter" idx="11"/>
          </p:nvPr>
        </p:nvSpPr>
        <p:spPr/>
        <p:txBody>
          <a:bodyPr wrap="square">
            <a:noAutofit/>
          </a:bodyPr>
          <a:lstStyle/>
          <a:p>
            <a:r>
              <a:rPr dirty="0" smtClean="0"/>
              <a:t>O</a:t>
            </a:r>
            <a:r>
              <a:rPr dirty="0" smtClean="0">
                <a:latin typeface="Huawei Sans" panose="020C0503030203020204" pitchFamily="34" charset="0"/>
              </a:rPr>
              <a:t>n </a:t>
            </a:r>
            <a:r>
              <a:rPr dirty="0">
                <a:latin typeface="Huawei Sans" panose="020C0503030203020204" pitchFamily="34" charset="0"/>
              </a:rPr>
              <a:t>completion of this course, you will be able to:</a:t>
            </a:r>
          </a:p>
          <a:p>
            <a:pPr marL="654050" lvl="1" indent="-320675"/>
            <a:r>
              <a:rPr dirty="0">
                <a:latin typeface="Huawei Sans" panose="020C0503030203020204" pitchFamily="34" charset="0"/>
              </a:rPr>
              <a:t>Describe the basic concepts of an Ethernet network.</a:t>
            </a:r>
          </a:p>
          <a:p>
            <a:pPr marL="654050" lvl="1" indent="-320675"/>
            <a:r>
              <a:rPr dirty="0">
                <a:latin typeface="Huawei Sans" panose="020C0503030203020204" pitchFamily="34" charset="0"/>
              </a:rPr>
              <a:t>Distinguish MAC address types.</a:t>
            </a:r>
          </a:p>
          <a:p>
            <a:pPr marL="654050" lvl="1" indent="-320675"/>
            <a:r>
              <a:rPr dirty="0">
                <a:latin typeface="Huawei Sans" panose="020C0503030203020204" pitchFamily="34" charset="0"/>
              </a:rPr>
              <a:t>Get familiar with the working process of a Layer 2 switch.</a:t>
            </a:r>
          </a:p>
          <a:p>
            <a:pPr marL="654050" lvl="1" indent="-320675"/>
            <a:r>
              <a:rPr dirty="0">
                <a:latin typeface="Huawei Sans" panose="020C0503030203020204" pitchFamily="34" charset="0"/>
              </a:rPr>
              <a:t>Get familiar with the structure and generation process of a MAC address table.</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11751219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b="1">
                <a:latin typeface="Huawei Sans" panose="020C0503030203020204" pitchFamily="34" charset="0"/>
              </a:rPr>
              <a:t>MAC Address Learning</a:t>
            </a:r>
            <a:endParaRPr lang="zh-CN" altLang="en-US" dirty="0">
              <a:latin typeface="Huawei Sans" panose="020C0503030203020204" pitchFamily="34"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078062"/>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078062"/>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078062"/>
            <a:ext cx="843751" cy="648000"/>
          </a:xfrm>
          <a:prstGeom prst="rect">
            <a:avLst/>
          </a:prstGeom>
        </p:spPr>
      </p:pic>
      <p:cxnSp>
        <p:nvCxnSpPr>
          <p:cNvPr id="8" name="直接连接符 7"/>
          <p:cNvCxnSpPr>
            <a:stCxn id="5" idx="3"/>
            <a:endCxn id="4" idx="1"/>
          </p:cNvCxnSpPr>
          <p:nvPr/>
        </p:nvCxnSpPr>
        <p:spPr bwMode="auto">
          <a:xfrm>
            <a:off x="3535030" y="2402062"/>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402062"/>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321978"/>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125099"/>
            <a:ext cx="1044116" cy="276999"/>
          </a:xfrm>
          <a:prstGeom prst="rect">
            <a:avLst/>
          </a:prstGeom>
        </p:spPr>
        <p:txBody>
          <a:bodyPr wrap="square">
            <a:noAutofit/>
          </a:bodyPr>
          <a:lstStyle/>
          <a:p>
            <a:pPr algn="ctr" fontAlgn="ctr"/>
            <a:r>
              <a:rPr sz="1200">
                <a:latin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125099"/>
            <a:ext cx="1044116" cy="276999"/>
          </a:xfrm>
          <a:prstGeom prst="rect">
            <a:avLst/>
          </a:prstGeom>
        </p:spPr>
        <p:txBody>
          <a:bodyPr wrap="square">
            <a:noAutofit/>
          </a:bodyPr>
          <a:lstStyle/>
          <a:p>
            <a:pPr algn="ctr" fontAlgn="ctr"/>
            <a:r>
              <a:rPr sz="1200">
                <a:latin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1580310"/>
            <a:ext cx="1044116" cy="276999"/>
          </a:xfrm>
          <a:prstGeom prst="rect">
            <a:avLst/>
          </a:prstGeom>
        </p:spPr>
        <p:txBody>
          <a:bodyPr wrap="square">
            <a:noAutofit/>
          </a:bodyPr>
          <a:lstStyle/>
          <a:p>
            <a:pPr algn="ctr" fontAlgn="ctr"/>
            <a:r>
              <a:rPr sz="1200">
                <a:latin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1754026"/>
            <a:ext cx="756084" cy="307777"/>
          </a:xfrm>
          <a:prstGeom prst="rect">
            <a:avLst/>
          </a:prstGeom>
        </p:spPr>
        <p:txBody>
          <a:bodyPr wrap="square">
            <a:noAutofit/>
          </a:bodyPr>
          <a:lstStyle/>
          <a:p>
            <a:pPr algn="ctr" fontAlgn="ctr"/>
            <a:r>
              <a:rPr sz="1400">
                <a:latin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1754026"/>
            <a:ext cx="756084" cy="307777"/>
          </a:xfrm>
          <a:prstGeom prst="rect">
            <a:avLst/>
          </a:prstGeom>
        </p:spPr>
        <p:txBody>
          <a:bodyPr wrap="square">
            <a:noAutofit/>
          </a:bodyPr>
          <a:lstStyle/>
          <a:p>
            <a:pPr algn="ctr" fontAlgn="ctr"/>
            <a:r>
              <a:rPr sz="1400">
                <a:latin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矩形 22"/>
          <p:cNvSpPr/>
          <p:nvPr/>
        </p:nvSpPr>
        <p:spPr>
          <a:xfrm>
            <a:off x="2387588" y="2798142"/>
            <a:ext cx="2412268" cy="461665"/>
          </a:xfrm>
          <a:prstGeom prst="rect">
            <a:avLst/>
          </a:prstGeom>
        </p:spPr>
        <p:txBody>
          <a:bodyPr wrap="square">
            <a:noAutofit/>
          </a:bodyPr>
          <a:lstStyle/>
          <a:p>
            <a:pPr fontAlgn="ctr"/>
            <a:r>
              <a:rPr sz="1200">
                <a:latin typeface="Huawei Sans" panose="020C0503030203020204" pitchFamily="34" charset="0"/>
              </a:rPr>
              <a:t>IP1: 192.168.1.1</a:t>
            </a:r>
          </a:p>
          <a:p>
            <a:pPr fontAlgn="ctr"/>
            <a:r>
              <a:rPr sz="1200">
                <a:latin typeface="Huawei Sans" panose="020C0503030203020204" pitchFamily="34" charset="0"/>
              </a:rPr>
              <a:t>MAC1: 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7968208" y="2798142"/>
            <a:ext cx="2448272" cy="461665"/>
          </a:xfrm>
          <a:prstGeom prst="rect">
            <a:avLst/>
          </a:prstGeom>
        </p:spPr>
        <p:txBody>
          <a:bodyPr wrap="square">
            <a:noAutofit/>
          </a:bodyPr>
          <a:lstStyle/>
          <a:p>
            <a:pPr fontAlgn="ctr"/>
            <a:r>
              <a:rPr sz="1200">
                <a:latin typeface="Huawei Sans" panose="020C0503030203020204" pitchFamily="34" charset="0"/>
              </a:rPr>
              <a:t>IP2: 192.168.1.2</a:t>
            </a:r>
          </a:p>
          <a:p>
            <a:pPr fontAlgn="ctr"/>
            <a:r>
              <a:rPr sz="1200">
                <a:latin typeface="Huawei Sans" panose="020C0503030203020204" pitchFamily="34" charset="0"/>
              </a:rPr>
              <a:t>MAC2: 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矩形 52"/>
          <p:cNvSpPr/>
          <p:nvPr/>
        </p:nvSpPr>
        <p:spPr>
          <a:xfrm>
            <a:off x="4881063" y="2766102"/>
            <a:ext cx="1980220" cy="307777"/>
          </a:xfrm>
          <a:prstGeom prst="rect">
            <a:avLst/>
          </a:prstGeom>
        </p:spPr>
        <p:txBody>
          <a:bodyPr wrap="square">
            <a:noAutofit/>
          </a:bodyPr>
          <a:lstStyle/>
          <a:p>
            <a:pPr algn="ctr" fontAlgn="ctr"/>
            <a:r>
              <a:rPr sz="1400">
                <a:latin typeface="Huawei Sans" panose="020C0503030203020204" pitchFamily="34" charset="0"/>
              </a:rPr>
              <a:t>Switch</a:t>
            </a:r>
          </a:p>
        </p:txBody>
      </p:sp>
      <p:cxnSp>
        <p:nvCxnSpPr>
          <p:cNvPr id="40" name="直接连接符 39"/>
          <p:cNvCxnSpPr/>
          <p:nvPr/>
        </p:nvCxnSpPr>
        <p:spPr bwMode="auto">
          <a:xfrm>
            <a:off x="4043772"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41" name="直接连接符 40"/>
          <p:cNvCxnSpPr/>
          <p:nvPr/>
        </p:nvCxnSpPr>
        <p:spPr bwMode="auto">
          <a:xfrm>
            <a:off x="6672064" y="2564904"/>
            <a:ext cx="796774" cy="0"/>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cxnSp>
        <p:nvCxnSpPr>
          <p:cNvPr id="42" name="直接连接符 41"/>
          <p:cNvCxnSpPr/>
          <p:nvPr/>
        </p:nvCxnSpPr>
        <p:spPr bwMode="auto">
          <a:xfrm flipV="1">
            <a:off x="6204012" y="1556792"/>
            <a:ext cx="288032" cy="432048"/>
          </a:xfrm>
          <a:prstGeom prst="line">
            <a:avLst/>
          </a:prstGeom>
          <a:solidFill>
            <a:schemeClr val="accent1"/>
          </a:solidFill>
          <a:ln w="25400" cap="flat" cmpd="sng" algn="ctr">
            <a:solidFill>
              <a:srgbClr val="00B0F0"/>
            </a:solidFill>
            <a:prstDash val="solid"/>
            <a:round/>
            <a:headEnd type="none" w="med" len="med"/>
            <a:tailEnd type="triangle" w="med" len="med"/>
          </a:ln>
          <a:effectLst/>
        </p:spPr>
      </p:cxnSp>
      <p:grpSp>
        <p:nvGrpSpPr>
          <p:cNvPr id="43" name="组合 42"/>
          <p:cNvGrpSpPr/>
          <p:nvPr/>
        </p:nvGrpSpPr>
        <p:grpSpPr>
          <a:xfrm rot="10800000">
            <a:off x="4236981" y="2628355"/>
            <a:ext cx="410355" cy="275493"/>
            <a:chOff x="7383369" y="3528374"/>
            <a:chExt cx="321775" cy="216024"/>
          </a:xfrm>
        </p:grpSpPr>
        <p:sp>
          <p:nvSpPr>
            <p:cNvPr id="44" name="同侧圆角矩形 43"/>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45" name="等腰三角形 44"/>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grpSp>
        <p:nvGrpSpPr>
          <p:cNvPr id="46" name="组合 45"/>
          <p:cNvGrpSpPr/>
          <p:nvPr/>
        </p:nvGrpSpPr>
        <p:grpSpPr>
          <a:xfrm rot="10800000">
            <a:off x="6817428" y="2631214"/>
            <a:ext cx="410355" cy="275493"/>
            <a:chOff x="7383369" y="3528374"/>
            <a:chExt cx="321775" cy="216024"/>
          </a:xfrm>
        </p:grpSpPr>
        <p:sp>
          <p:nvSpPr>
            <p:cNvPr id="47" name="同侧圆角矩形 46"/>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48" name="等腰三角形 47"/>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grpSp>
        <p:nvGrpSpPr>
          <p:cNvPr id="63" name="组合 62"/>
          <p:cNvGrpSpPr/>
          <p:nvPr/>
        </p:nvGrpSpPr>
        <p:grpSpPr>
          <a:xfrm rot="10800000">
            <a:off x="6457052" y="1739692"/>
            <a:ext cx="410355" cy="275493"/>
            <a:chOff x="7383369" y="3528374"/>
            <a:chExt cx="321775" cy="216024"/>
          </a:xfrm>
        </p:grpSpPr>
        <p:sp>
          <p:nvSpPr>
            <p:cNvPr id="64" name="同侧圆角矩形 63"/>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65" name="等腰三角形 64"/>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grpSp>
        <p:nvGrpSpPr>
          <p:cNvPr id="67" name="组合 66"/>
          <p:cNvGrpSpPr/>
          <p:nvPr/>
        </p:nvGrpSpPr>
        <p:grpSpPr>
          <a:xfrm>
            <a:off x="5897344" y="3892554"/>
            <a:ext cx="4188115" cy="2272534"/>
            <a:chOff x="333571" y="3709379"/>
            <a:chExt cx="4188115" cy="2272534"/>
          </a:xfrm>
        </p:grpSpPr>
        <p:sp>
          <p:nvSpPr>
            <p:cNvPr id="68" name="矩形 67"/>
            <p:cNvSpPr/>
            <p:nvPr/>
          </p:nvSpPr>
          <p:spPr bwMode="auto">
            <a:xfrm>
              <a:off x="549872" y="3709379"/>
              <a:ext cx="3971814" cy="2272534"/>
            </a:xfrm>
            <a:prstGeom prst="rect">
              <a:avLst/>
            </a:prstGeom>
            <a:solidFill>
              <a:srgbClr val="F3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AutoShape 28"/>
            <p:cNvSpPr>
              <a:spLocks/>
            </p:cNvSpPr>
            <p:nvPr/>
          </p:nvSpPr>
          <p:spPr bwMode="auto">
            <a:xfrm flipH="1">
              <a:off x="333571" y="3735144"/>
              <a:ext cx="4123719" cy="2246769"/>
            </a:xfrm>
            <a:prstGeom prst="rect">
              <a:avLst/>
            </a:prstGeom>
            <a:noFill/>
            <a:ln w="19050" algn="ctr">
              <a:noFill/>
              <a:miter lim="800000"/>
              <a:headEnd/>
              <a:tailEnd type="arrow" w="med" len="med"/>
            </a:ln>
          </p:spPr>
          <p:txBody>
            <a:bodyPr wrap="square" anchor="ctr">
              <a:no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fontAlgn="ctr">
                <a:lnSpc>
                  <a:spcPct val="125000"/>
                </a:lnSpc>
              </a:pPr>
              <a:r>
                <a:rPr sz="1400" dirty="0">
                  <a:latin typeface="Huawei Sans" panose="020C0503030203020204" pitchFamily="34" charset="0"/>
                </a:rPr>
                <a:t>[Switch]display mac-address verbose</a:t>
              </a:r>
            </a:p>
            <a:p>
              <a:pPr algn="l" fontAlgn="ctr">
                <a:lnSpc>
                  <a:spcPct val="125000"/>
                </a:lnSpc>
              </a:pPr>
              <a:r>
                <a:rPr sz="1400" dirty="0">
                  <a:latin typeface="Huawei Sans" panose="020C0503030203020204" pitchFamily="34" charset="0"/>
                </a:rPr>
                <a:t>MAC address table of slot 0:</a:t>
              </a:r>
            </a:p>
            <a:p>
              <a:pPr algn="l" fontAlgn="ctr">
                <a:lnSpc>
                  <a:spcPct val="125000"/>
                </a:lnSpc>
              </a:pPr>
              <a:r>
                <a:rPr sz="1400" dirty="0">
                  <a:latin typeface="Huawei Sans" panose="020C0503030203020204" pitchFamily="34" charset="0"/>
                </a:rPr>
                <a:t>---------------------------------------------------MAC Address	Port  	Type	</a:t>
              </a:r>
            </a:p>
            <a:p>
              <a:pPr algn="l" fontAlgn="ctr">
                <a:lnSpc>
                  <a:spcPct val="125000"/>
                </a:lnSpc>
              </a:pPr>
              <a:r>
                <a:rPr sz="1400" dirty="0">
                  <a:latin typeface="Huawei Sans" panose="020C0503030203020204" pitchFamily="34" charset="0"/>
                </a:rPr>
                <a:t>---------------------------------------------------</a:t>
              </a:r>
              <a:r>
                <a:rPr sz="1400" dirty="0">
                  <a:solidFill>
                    <a:srgbClr val="EC7061"/>
                  </a:solidFill>
                  <a:latin typeface="Huawei Sans" panose="020C0503030203020204" pitchFamily="34" charset="0"/>
                </a:rPr>
                <a:t>0050-5600-0001 	GE0/0/1	</a:t>
              </a:r>
              <a:r>
                <a:rPr sz="1400" dirty="0">
                  <a:latin typeface="Huawei Sans" panose="020C0503030203020204" pitchFamily="34" charset="0"/>
                </a:rPr>
                <a:t>dynamic   	</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gn="l" fontAlgn="ctr">
                <a:lnSpc>
                  <a:spcPct val="125000"/>
                </a:lnSpc>
              </a:pPr>
              <a:endPar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endParaRPr>
            </a:p>
            <a:p>
              <a:pPr algn="l" fontAlgn="ctr">
                <a:lnSpc>
                  <a:spcPct val="125000"/>
                </a:lnSpc>
              </a:pPr>
              <a:r>
                <a:rPr sz="1400" dirty="0">
                  <a:latin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graphicFrame>
        <p:nvGraphicFramePr>
          <p:cNvPr id="36" name="表格 35"/>
          <p:cNvGraphicFramePr>
            <a:graphicFrameLocks noGrp="1"/>
          </p:cNvGraphicFramePr>
          <p:nvPr>
            <p:extLst/>
          </p:nvPr>
        </p:nvGraphicFramePr>
        <p:xfrm>
          <a:off x="1375714" y="3890900"/>
          <a:ext cx="4419600" cy="2267780"/>
        </p:xfrm>
        <a:graphic>
          <a:graphicData uri="http://schemas.openxmlformats.org/drawingml/2006/table">
            <a:tbl>
              <a:tblPr firstRow="1" bandRow="1">
                <a:tableStyleId>{5C22544A-7EE6-4342-B048-85BDC9FD1C3A}</a:tableStyleId>
              </a:tblPr>
              <a:tblGrid>
                <a:gridCol w="1974155">
                  <a:extLst>
                    <a:ext uri="{9D8B030D-6E8A-4147-A177-3AD203B41FA5}">
                      <a16:colId xmlns="" xmlns:a16="http://schemas.microsoft.com/office/drawing/2014/main" val="20000"/>
                    </a:ext>
                  </a:extLst>
                </a:gridCol>
                <a:gridCol w="2445445">
                  <a:extLst>
                    <a:ext uri="{9D8B030D-6E8A-4147-A177-3AD203B41FA5}">
                      <a16:colId xmlns="" xmlns:a16="http://schemas.microsoft.com/office/drawing/2014/main" val="20001"/>
                    </a:ext>
                  </a:extLst>
                </a:gridCol>
              </a:tblGrid>
              <a:tr h="378020">
                <a:tc>
                  <a:txBody>
                    <a:bodyPr/>
                    <a:lstStyle/>
                    <a:p>
                      <a:pPr fontAlgn="ctr"/>
                      <a:r>
                        <a:rPr sz="1400" b="0" dirty="0">
                          <a:solidFill>
                            <a:schemeClr val="tx1"/>
                          </a:solidFill>
                          <a:latin typeface="Huawei Sans" panose="020C0503030203020204" pitchFamily="34" charset="0"/>
                        </a:rPr>
                        <a:t>Source MAC address: </a:t>
                      </a:r>
                      <a:r>
                        <a:rPr sz="1400" b="0" dirty="0" smtClean="0">
                          <a:solidFill>
                            <a:schemeClr val="tx1"/>
                          </a:solidFill>
                          <a:latin typeface="Huawei Sans" panose="020C0503030203020204" pitchFamily="34" charset="0"/>
                        </a:rPr>
                        <a:t>MAC1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fontAlgn="ctr"/>
                      <a:r>
                        <a:rPr sz="1400" b="0" dirty="0">
                          <a:solidFill>
                            <a:schemeClr val="tx1"/>
                          </a:solidFill>
                          <a:latin typeface="Huawei Sans" panose="020C0503030203020204" pitchFamily="34" charset="0"/>
                        </a:rPr>
                        <a:t>Destination MAC address: FF-FF-FF-FF-FF-FF</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r h="378020">
                <a:tc>
                  <a:txBody>
                    <a:bodyPr/>
                    <a:lstStyle/>
                    <a:p>
                      <a:pPr fontAlgn="ctr"/>
                      <a:r>
                        <a:rPr sz="1400" dirty="0">
                          <a:solidFill>
                            <a:schemeClr val="tx1"/>
                          </a:solidFill>
                          <a:latin typeface="Huawei Sans" panose="020C0503030203020204" pitchFamily="34" charset="0"/>
                        </a:rPr>
                        <a:t>Source IP address: </a:t>
                      </a:r>
                      <a:r>
                        <a:rPr sz="1400" dirty="0" smtClean="0">
                          <a:solidFill>
                            <a:schemeClr val="tx1"/>
                          </a:solidFill>
                          <a:latin typeface="Huawei Sans" panose="020C0503030203020204" pitchFamily="34" charset="0"/>
                        </a:rPr>
                        <a:t>IP1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fontAlgn="ctr"/>
                      <a:r>
                        <a:rPr sz="1400">
                          <a:solidFill>
                            <a:schemeClr val="tx1"/>
                          </a:solidFill>
                          <a:latin typeface="Huawei Sans" panose="020C0503030203020204" pitchFamily="34" charset="0"/>
                        </a:rPr>
                        <a:t>Destination IP address: IP2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1"/>
                  </a:ext>
                </a:extLst>
              </a:tr>
              <a:tr h="1287486">
                <a:tc gridSpan="2">
                  <a:txBody>
                    <a:bodyPr/>
                    <a:lstStyle/>
                    <a:p>
                      <a:pPr algn="l" fontAlgn="ctr">
                        <a:lnSpc>
                          <a:spcPct val="120000"/>
                        </a:lnSpc>
                      </a:pPr>
                      <a:r>
                        <a:rPr sz="1400" dirty="0">
                          <a:solidFill>
                            <a:schemeClr val="tx1"/>
                          </a:solidFill>
                          <a:latin typeface="Huawei Sans" panose="020C0503030203020204" pitchFamily="34" charset="0"/>
                        </a:rPr>
                        <a:t>Operation type: ARP Request</a:t>
                      </a:r>
                    </a:p>
                    <a:p>
                      <a:pPr algn="l" fontAlgn="ctr">
                        <a:lnSpc>
                          <a:spcPct val="120000"/>
                        </a:lnSpc>
                      </a:pPr>
                      <a:r>
                        <a:rPr sz="1400" dirty="0">
                          <a:solidFill>
                            <a:schemeClr val="tx1"/>
                          </a:solidFill>
                          <a:latin typeface="Huawei Sans" panose="020C0503030203020204" pitchFamily="34" charset="0"/>
                        </a:rPr>
                        <a:t>Sender's MAC address: MAC1</a:t>
                      </a:r>
                    </a:p>
                    <a:p>
                      <a:pPr algn="l" fontAlgn="ctr">
                        <a:lnSpc>
                          <a:spcPct val="120000"/>
                        </a:lnSpc>
                      </a:pPr>
                      <a:r>
                        <a:rPr sz="1400" dirty="0">
                          <a:solidFill>
                            <a:schemeClr val="tx1"/>
                          </a:solidFill>
                          <a:latin typeface="Huawei Sans" panose="020C0503030203020204" pitchFamily="34" charset="0"/>
                        </a:rPr>
                        <a:t>Sender's IP address: IP1</a:t>
                      </a:r>
                    </a:p>
                    <a:p>
                      <a:pPr algn="l" fontAlgn="ctr">
                        <a:lnSpc>
                          <a:spcPct val="120000"/>
                        </a:lnSpc>
                      </a:pPr>
                      <a:r>
                        <a:rPr sz="1400" dirty="0">
                          <a:solidFill>
                            <a:schemeClr val="tx1"/>
                          </a:solidFill>
                          <a:latin typeface="Huawei Sans" panose="020C0503030203020204" pitchFamily="34" charset="0"/>
                        </a:rPr>
                        <a:t>Destination MAC address: 00-00-00-00-00-00</a:t>
                      </a:r>
                    </a:p>
                    <a:p>
                      <a:pPr algn="l" fontAlgn="ctr">
                        <a:lnSpc>
                          <a:spcPct val="120000"/>
                        </a:lnSpc>
                      </a:pPr>
                      <a:r>
                        <a:rPr sz="1400" dirty="0">
                          <a:solidFill>
                            <a:schemeClr val="tx1"/>
                          </a:solidFill>
                          <a:latin typeface="Huawei Sans" panose="020C0503030203020204" pitchFamily="34" charset="0"/>
                        </a:rPr>
                        <a:t>Destination IP address: IP2</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chemeClr val="bg1"/>
                    </a:solidFill>
                  </a:tcPr>
                </a:tc>
                <a:tc hMerge="1">
                  <a:txBody>
                    <a:bodyPr/>
                    <a:lstStyle/>
                    <a:p>
                      <a:endParaRPr lang="zh-CN" altLang="en-US" sz="1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sp>
        <p:nvSpPr>
          <p:cNvPr id="37" name="矩形 36"/>
          <p:cNvSpPr/>
          <p:nvPr/>
        </p:nvSpPr>
        <p:spPr>
          <a:xfrm>
            <a:off x="1273443" y="3500967"/>
            <a:ext cx="4049838" cy="288406"/>
          </a:xfrm>
          <a:prstGeom prst="rect">
            <a:avLst/>
          </a:prstGeom>
        </p:spPr>
        <p:txBody>
          <a:bodyPr wrap="square">
            <a:noAutofit/>
          </a:bodyPr>
          <a:lstStyle/>
          <a:p>
            <a:pPr fontAlgn="ctr"/>
            <a:r>
              <a:rPr sz="1400" b="1" dirty="0">
                <a:latin typeface="Huawei Sans" panose="020C0503030203020204" pitchFamily="34" charset="0"/>
              </a:rPr>
              <a:t>ARP Request packet sent by host 1</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矩形 37"/>
          <p:cNvSpPr/>
          <p:nvPr/>
        </p:nvSpPr>
        <p:spPr>
          <a:xfrm>
            <a:off x="6030174" y="3500967"/>
            <a:ext cx="3275604" cy="288406"/>
          </a:xfrm>
          <a:prstGeom prst="rect">
            <a:avLst/>
          </a:prstGeom>
        </p:spPr>
        <p:txBody>
          <a:bodyPr wrap="square">
            <a:noAutofit/>
          </a:bodyPr>
          <a:lstStyle/>
          <a:p>
            <a:pPr fontAlgn="ctr"/>
            <a:r>
              <a:rPr sz="1400" b="1" dirty="0">
                <a:latin typeface="Huawei Sans" panose="020C0503030203020204" pitchFamily="34" charset="0"/>
              </a:rPr>
              <a:t>MAC address table of the switch</a:t>
            </a:r>
          </a:p>
        </p:txBody>
      </p:sp>
    </p:spTree>
    <p:extLst>
      <p:ext uri="{BB962C8B-B14F-4D97-AF65-F5344CB8AC3E}">
        <p14:creationId xmlns:p14="http://schemas.microsoft.com/office/powerpoint/2010/main" val="10023932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a:latin typeface="Huawei Sans" panose="020C0503030203020204" pitchFamily="34" charset="0"/>
              </a:rPr>
              <a:t>Reply of the Target Host</a:t>
            </a:r>
            <a:endParaRPr lang="zh-CN" altLang="en-US" dirty="0">
              <a:latin typeface="Huawei Sans" panose="020C0503030203020204" pitchFamily="34" charset="0"/>
            </a:endParaRPr>
          </a:p>
        </p:txBody>
      </p:sp>
      <p:grpSp>
        <p:nvGrpSpPr>
          <p:cNvPr id="25" name="组合 24"/>
          <p:cNvGrpSpPr/>
          <p:nvPr/>
        </p:nvGrpSpPr>
        <p:grpSpPr>
          <a:xfrm>
            <a:off x="2119779" y="1196752"/>
            <a:ext cx="6408712" cy="1529310"/>
            <a:chOff x="2691279" y="1683594"/>
            <a:chExt cx="6408712" cy="152931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342" y="2564904"/>
              <a:ext cx="790244" cy="648000"/>
            </a:xfrm>
            <a:prstGeom prst="rect">
              <a:avLst/>
            </a:prstGeom>
          </p:spPr>
        </p:pic>
        <p:pic>
          <p:nvPicPr>
            <p:cNvPr id="5" name="图片 4" descr="PC.png"/>
            <p:cNvPicPr>
              <a:picLocks noChangeAspect="1"/>
            </p:cNvPicPr>
            <p:nvPr/>
          </p:nvPicPr>
          <p:blipFill>
            <a:blip r:embed="rId4" cstate="print"/>
            <a:stretch>
              <a:fillRect/>
            </a:stretch>
          </p:blipFill>
          <p:spPr>
            <a:xfrm>
              <a:off x="2691279" y="2564904"/>
              <a:ext cx="843751" cy="648000"/>
            </a:xfrm>
            <a:prstGeom prst="rect">
              <a:avLst/>
            </a:prstGeom>
          </p:spPr>
        </p:pic>
        <p:pic>
          <p:nvPicPr>
            <p:cNvPr id="6" name="图片 5" descr="PC.png"/>
            <p:cNvPicPr>
              <a:picLocks noChangeAspect="1"/>
            </p:cNvPicPr>
            <p:nvPr/>
          </p:nvPicPr>
          <p:blipFill>
            <a:blip r:embed="rId4" cstate="print"/>
            <a:stretch>
              <a:fillRect/>
            </a:stretch>
          </p:blipFill>
          <p:spPr>
            <a:xfrm>
              <a:off x="8256240" y="2564904"/>
              <a:ext cx="843751" cy="648000"/>
            </a:xfrm>
            <a:prstGeom prst="rect">
              <a:avLst/>
            </a:prstGeom>
          </p:spPr>
        </p:pic>
        <p:cxnSp>
          <p:nvCxnSpPr>
            <p:cNvPr id="8" name="直接连接符 7"/>
            <p:cNvCxnSpPr>
              <a:stCxn id="5" idx="3"/>
              <a:endCxn id="4" idx="1"/>
            </p:cNvCxnSpPr>
            <p:nvPr/>
          </p:nvCxnSpPr>
          <p:spPr bwMode="auto">
            <a:xfrm>
              <a:off x="3535030" y="2888904"/>
              <a:ext cx="19733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a:stCxn id="4" idx="3"/>
              <a:endCxn id="6" idx="1"/>
            </p:cNvCxnSpPr>
            <p:nvPr/>
          </p:nvCxnSpPr>
          <p:spPr bwMode="auto">
            <a:xfrm>
              <a:off x="6298586" y="2888904"/>
              <a:ext cx="19576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4" idx="0"/>
            </p:cNvCxnSpPr>
            <p:nvPr/>
          </p:nvCxnSpPr>
          <p:spPr bwMode="auto">
            <a:xfrm flipV="1">
              <a:off x="5903464" y="1808820"/>
              <a:ext cx="532231" cy="75608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矩形 15"/>
            <p:cNvSpPr/>
            <p:nvPr/>
          </p:nvSpPr>
          <p:spPr>
            <a:xfrm>
              <a:off x="4599491" y="2611941"/>
              <a:ext cx="1044116" cy="276999"/>
            </a:xfrm>
            <a:prstGeom prst="rect">
              <a:avLst/>
            </a:prstGeom>
          </p:spPr>
          <p:txBody>
            <a:bodyPr wrap="square">
              <a:noAutofit/>
            </a:bodyPr>
            <a:lstStyle/>
            <a:p>
              <a:pPr algn="ctr" fontAlgn="ctr"/>
              <a:r>
                <a:rPr sz="1200">
                  <a:latin typeface="Huawei Sans" panose="020C0503030203020204" pitchFamily="34" charset="0"/>
                </a:rPr>
                <a:t>GE 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p:cNvSpPr/>
            <p:nvPr/>
          </p:nvSpPr>
          <p:spPr>
            <a:xfrm>
              <a:off x="6183667" y="2611941"/>
              <a:ext cx="1044116" cy="276999"/>
            </a:xfrm>
            <a:prstGeom prst="rect">
              <a:avLst/>
            </a:prstGeom>
          </p:spPr>
          <p:txBody>
            <a:bodyPr wrap="square">
              <a:noAutofit/>
            </a:bodyPr>
            <a:lstStyle/>
            <a:p>
              <a:pPr algn="ctr" fontAlgn="ctr"/>
              <a:r>
                <a:rPr sz="1200">
                  <a:latin typeface="Huawei Sans" panose="020C0503030203020204" pitchFamily="34" charset="0"/>
                </a:rPr>
                <a:t>GE 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矩形 17"/>
            <p:cNvSpPr/>
            <p:nvPr/>
          </p:nvSpPr>
          <p:spPr>
            <a:xfrm rot="18340776">
              <a:off x="5460639" y="2067152"/>
              <a:ext cx="1044116" cy="276999"/>
            </a:xfrm>
            <a:prstGeom prst="rect">
              <a:avLst/>
            </a:prstGeom>
          </p:spPr>
          <p:txBody>
            <a:bodyPr wrap="square">
              <a:noAutofit/>
            </a:bodyPr>
            <a:lstStyle/>
            <a:p>
              <a:pPr algn="ctr" fontAlgn="ctr"/>
              <a:r>
                <a:rPr sz="1200">
                  <a:latin typeface="Huawei Sans" panose="020C0503030203020204" pitchFamily="34" charset="0"/>
                </a:rPr>
                <a:t>GE 0/0/3</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2727283" y="2240868"/>
              <a:ext cx="756084" cy="307777"/>
            </a:xfrm>
            <a:prstGeom prst="rect">
              <a:avLst/>
            </a:prstGeom>
          </p:spPr>
          <p:txBody>
            <a:bodyPr wrap="square">
              <a:noAutofit/>
            </a:bodyPr>
            <a:lstStyle/>
            <a:p>
              <a:pPr algn="ctr" fontAlgn="ctr"/>
              <a:r>
                <a:rPr sz="1400">
                  <a:latin typeface="Huawei Sans" panose="020C0503030203020204" pitchFamily="34" charset="0"/>
                </a:rPr>
                <a:t>Host 1</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矩形 21"/>
            <p:cNvSpPr/>
            <p:nvPr/>
          </p:nvSpPr>
          <p:spPr>
            <a:xfrm>
              <a:off x="8343907" y="2240868"/>
              <a:ext cx="756084" cy="307777"/>
            </a:xfrm>
            <a:prstGeom prst="rect">
              <a:avLst/>
            </a:prstGeom>
          </p:spPr>
          <p:txBody>
            <a:bodyPr wrap="square">
              <a:noAutofit/>
            </a:bodyPr>
            <a:lstStyle/>
            <a:p>
              <a:pPr algn="ctr" fontAlgn="ctr"/>
              <a:r>
                <a:rPr sz="1400">
                  <a:latin typeface="Huawei Sans" panose="020C0503030203020204" pitchFamily="34" charset="0"/>
                </a:rPr>
                <a:t>Host 2</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cxnSp>
        <p:nvCxnSpPr>
          <p:cNvPr id="36" name="直接连接符 35"/>
          <p:cNvCxnSpPr/>
          <p:nvPr/>
        </p:nvCxnSpPr>
        <p:spPr bwMode="auto">
          <a:xfrm>
            <a:off x="6100564" y="2564904"/>
            <a:ext cx="796774"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graphicFrame>
        <p:nvGraphicFramePr>
          <p:cNvPr id="35" name="表格 34"/>
          <p:cNvGraphicFramePr>
            <a:graphicFrameLocks noGrp="1"/>
          </p:cNvGraphicFramePr>
          <p:nvPr>
            <p:extLst/>
          </p:nvPr>
        </p:nvGraphicFramePr>
        <p:xfrm>
          <a:off x="6656283" y="3846856"/>
          <a:ext cx="4420800" cy="2267760"/>
        </p:xfrm>
        <a:graphic>
          <a:graphicData uri="http://schemas.openxmlformats.org/drawingml/2006/table">
            <a:tbl>
              <a:tblPr firstRow="1" bandRow="1">
                <a:tableStyleId>{5C22544A-7EE6-4342-B048-85BDC9FD1C3A}</a:tableStyleId>
              </a:tblPr>
              <a:tblGrid>
                <a:gridCol w="2065686">
                  <a:extLst>
                    <a:ext uri="{9D8B030D-6E8A-4147-A177-3AD203B41FA5}">
                      <a16:colId xmlns="" xmlns:a16="http://schemas.microsoft.com/office/drawing/2014/main" val="20000"/>
                    </a:ext>
                  </a:extLst>
                </a:gridCol>
                <a:gridCol w="2355114">
                  <a:extLst>
                    <a:ext uri="{9D8B030D-6E8A-4147-A177-3AD203B41FA5}">
                      <a16:colId xmlns="" xmlns:a16="http://schemas.microsoft.com/office/drawing/2014/main" val="20001"/>
                    </a:ext>
                  </a:extLst>
                </a:gridCol>
              </a:tblGrid>
              <a:tr h="378000">
                <a:tc>
                  <a:txBody>
                    <a:bodyPr/>
                    <a:lstStyle/>
                    <a:p>
                      <a:pPr fontAlgn="ctr"/>
                      <a:r>
                        <a:rPr sz="1400" b="0" dirty="0">
                          <a:solidFill>
                            <a:schemeClr val="tx1"/>
                          </a:solidFill>
                          <a:latin typeface="Huawei Sans" panose="020C0503030203020204" pitchFamily="34" charset="0"/>
                        </a:rPr>
                        <a:t>Source MAC address: MAC2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fontAlgn="ctr"/>
                      <a:r>
                        <a:rPr sz="1400" b="0" dirty="0">
                          <a:solidFill>
                            <a:schemeClr val="tx1"/>
                          </a:solidFill>
                          <a:latin typeface="Huawei Sans" panose="020C0503030203020204" pitchFamily="34" charset="0"/>
                        </a:rPr>
                        <a:t>Destination MAC address: MAC1</a:t>
                      </a:r>
                      <a:endParaRPr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0"/>
                  </a:ext>
                </a:extLst>
              </a:tr>
              <a:tr h="378000">
                <a:tc>
                  <a:txBody>
                    <a:bodyPr/>
                    <a:lstStyle/>
                    <a:p>
                      <a:pPr fontAlgn="ctr"/>
                      <a:r>
                        <a:rPr sz="1400">
                          <a:solidFill>
                            <a:schemeClr val="tx1"/>
                          </a:solidFill>
                          <a:latin typeface="Huawei Sans" panose="020C0503030203020204" pitchFamily="34" charset="0"/>
                        </a:rPr>
                        <a:t>Source IP address: IP2</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tc>
                  <a:txBody>
                    <a:bodyPr/>
                    <a:lstStyle/>
                    <a:p>
                      <a:pPr fontAlgn="ctr"/>
                      <a:r>
                        <a:rPr sz="1400">
                          <a:solidFill>
                            <a:schemeClr val="tx1"/>
                          </a:solidFill>
                          <a:latin typeface="Huawei Sans" panose="020C0503030203020204" pitchFamily="34" charset="0"/>
                        </a:rPr>
                        <a:t>Destination IP address: IP1</a:t>
                      </a:r>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F3FBFE"/>
                    </a:solidFill>
                  </a:tcPr>
                </a:tc>
                <a:extLst>
                  <a:ext uri="{0D108BD9-81ED-4DB2-BD59-A6C34878D82A}">
                    <a16:rowId xmlns="" xmlns:a16="http://schemas.microsoft.com/office/drawing/2014/main" val="10001"/>
                  </a:ext>
                </a:extLst>
              </a:tr>
              <a:tr h="1371600">
                <a:tc gridSpan="2">
                  <a:txBody>
                    <a:bodyPr/>
                    <a:lstStyle/>
                    <a:p>
                      <a:pPr algn="l" fontAlgn="ctr">
                        <a:lnSpc>
                          <a:spcPct val="120000"/>
                        </a:lnSpc>
                      </a:pPr>
                      <a:r>
                        <a:rPr sz="1400" dirty="0">
                          <a:solidFill>
                            <a:schemeClr val="tx1"/>
                          </a:solidFill>
                          <a:latin typeface="Huawei Sans" panose="020C0503030203020204" pitchFamily="34" charset="0"/>
                        </a:rPr>
                        <a:t>Operation type: ARP Reply</a:t>
                      </a:r>
                    </a:p>
                    <a:p>
                      <a:pPr algn="l" fontAlgn="ctr">
                        <a:lnSpc>
                          <a:spcPct val="120000"/>
                        </a:lnSpc>
                      </a:pPr>
                      <a:r>
                        <a:rPr sz="1400" dirty="0">
                          <a:solidFill>
                            <a:schemeClr val="tx1"/>
                          </a:solidFill>
                          <a:latin typeface="Huawei Sans" panose="020C0503030203020204" pitchFamily="34" charset="0"/>
                        </a:rPr>
                        <a:t>Sender's MAC address: MAC2</a:t>
                      </a:r>
                    </a:p>
                    <a:p>
                      <a:pPr algn="l" fontAlgn="ctr">
                        <a:lnSpc>
                          <a:spcPct val="120000"/>
                        </a:lnSpc>
                      </a:pPr>
                      <a:r>
                        <a:rPr sz="1400" dirty="0">
                          <a:solidFill>
                            <a:schemeClr val="tx1"/>
                          </a:solidFill>
                          <a:latin typeface="Huawei Sans" panose="020C0503030203020204" pitchFamily="34" charset="0"/>
                        </a:rPr>
                        <a:t>Sender's IP address: IP2</a:t>
                      </a:r>
                    </a:p>
                    <a:p>
                      <a:pPr algn="l" fontAlgn="ctr">
                        <a:lnSpc>
                          <a:spcPct val="120000"/>
                        </a:lnSpc>
                      </a:pPr>
                      <a:r>
                        <a:rPr sz="1400" dirty="0">
                          <a:solidFill>
                            <a:schemeClr val="tx1"/>
                          </a:solidFill>
                          <a:latin typeface="Huawei Sans" panose="020C0503030203020204" pitchFamily="34" charset="0"/>
                        </a:rPr>
                        <a:t>Destination MAC address: MAC1</a:t>
                      </a:r>
                    </a:p>
                    <a:p>
                      <a:pPr algn="l" fontAlgn="ctr">
                        <a:lnSpc>
                          <a:spcPct val="120000"/>
                        </a:lnSpc>
                      </a:pPr>
                      <a:r>
                        <a:rPr sz="1400" dirty="0">
                          <a:solidFill>
                            <a:schemeClr val="tx1"/>
                          </a:solidFill>
                          <a:latin typeface="Huawei Sans" panose="020C0503030203020204" pitchFamily="34" charset="0"/>
                        </a:rPr>
                        <a:t>Destination IP address: IP1</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noFill/>
                  </a:tcPr>
                </a:tc>
                <a:tc hMerge="1">
                  <a:txBody>
                    <a:bodyPr/>
                    <a:lstStyle/>
                    <a:p>
                      <a:endParaRPr lang="zh-CN" altLang="en-US" sz="1400" b="0" dirty="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sp>
        <p:nvSpPr>
          <p:cNvPr id="39" name="矩形 38"/>
          <p:cNvSpPr/>
          <p:nvPr/>
        </p:nvSpPr>
        <p:spPr>
          <a:xfrm>
            <a:off x="6564678" y="3439673"/>
            <a:ext cx="3942967" cy="283221"/>
          </a:xfrm>
          <a:prstGeom prst="rect">
            <a:avLst/>
          </a:prstGeom>
        </p:spPr>
        <p:txBody>
          <a:bodyPr wrap="square">
            <a:noAutofit/>
          </a:bodyPr>
          <a:lstStyle/>
          <a:p>
            <a:pPr fontAlgn="ctr"/>
            <a:r>
              <a:rPr sz="1400" b="1" dirty="0">
                <a:latin typeface="Huawei Sans" panose="020C0503030203020204" pitchFamily="34" charset="0"/>
              </a:rPr>
              <a:t>ARP Reply packet sent by host 2</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矩形 41"/>
          <p:cNvSpPr/>
          <p:nvPr/>
        </p:nvSpPr>
        <p:spPr>
          <a:xfrm>
            <a:off x="1741838" y="3446457"/>
            <a:ext cx="3189164" cy="283221"/>
          </a:xfrm>
          <a:prstGeom prst="rect">
            <a:avLst/>
          </a:prstGeom>
        </p:spPr>
        <p:txBody>
          <a:bodyPr wrap="square">
            <a:noAutofit/>
          </a:bodyPr>
          <a:lstStyle/>
          <a:p>
            <a:pPr fontAlgn="ctr"/>
            <a:r>
              <a:rPr sz="1400" b="1">
                <a:latin typeface="Huawei Sans" panose="020C0503030203020204" pitchFamily="34" charset="0"/>
              </a:rPr>
              <a:t>MAC address table of the switch</a:t>
            </a:r>
          </a:p>
        </p:txBody>
      </p:sp>
      <p:cxnSp>
        <p:nvCxnSpPr>
          <p:cNvPr id="43" name="直接连接符 42"/>
          <p:cNvCxnSpPr/>
          <p:nvPr/>
        </p:nvCxnSpPr>
        <p:spPr bwMode="auto">
          <a:xfrm>
            <a:off x="3652292" y="2564904"/>
            <a:ext cx="796774"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grpSp>
        <p:nvGrpSpPr>
          <p:cNvPr id="3" name="组合 2"/>
          <p:cNvGrpSpPr/>
          <p:nvPr/>
        </p:nvGrpSpPr>
        <p:grpSpPr>
          <a:xfrm>
            <a:off x="1704472" y="3846856"/>
            <a:ext cx="4123719" cy="2315519"/>
            <a:chOff x="-309243" y="3826756"/>
            <a:chExt cx="4123719" cy="2315519"/>
          </a:xfrm>
          <a:effectLst/>
        </p:grpSpPr>
        <p:sp>
          <p:nvSpPr>
            <p:cNvPr id="46" name="矩形 45"/>
            <p:cNvSpPr/>
            <p:nvPr/>
          </p:nvSpPr>
          <p:spPr bwMode="auto">
            <a:xfrm>
              <a:off x="-158327" y="3826756"/>
              <a:ext cx="3971814" cy="2258886"/>
            </a:xfrm>
            <a:prstGeom prst="rect">
              <a:avLst/>
            </a:prstGeom>
            <a:solidFill>
              <a:srgbClr val="F4FBFE"/>
            </a:solidFill>
            <a:ln w="9525" cap="flat" cmpd="sng" algn="ctr">
              <a:solidFill>
                <a:srgbClr val="99DFF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 name="AutoShape 28"/>
            <p:cNvSpPr>
              <a:spLocks/>
            </p:cNvSpPr>
            <p:nvPr/>
          </p:nvSpPr>
          <p:spPr bwMode="auto">
            <a:xfrm flipH="1">
              <a:off x="-309243" y="3895506"/>
              <a:ext cx="4123719" cy="2246769"/>
            </a:xfrm>
            <a:prstGeom prst="rect">
              <a:avLst/>
            </a:prstGeom>
            <a:noFill/>
            <a:ln w="19050" algn="ctr">
              <a:noFill/>
              <a:miter lim="800000"/>
              <a:headEnd/>
              <a:tailEnd type="arrow" w="med" len="med"/>
            </a:ln>
          </p:spPr>
          <p:txBody>
            <a:bodyPr wrap="square" anchor="ctr">
              <a:noAutofit/>
            </a:bodyPr>
            <a:lstStyle>
              <a:lvl1pPr marL="287338"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fontAlgn="ctr">
                <a:lnSpc>
                  <a:spcPct val="125000"/>
                </a:lnSpc>
              </a:pPr>
              <a:r>
                <a:rPr sz="1400">
                  <a:latin typeface="Huawei Sans" panose="020C0503030203020204" pitchFamily="34" charset="0"/>
                </a:rPr>
                <a:t>[Switch]display mac-address verbose</a:t>
              </a:r>
            </a:p>
            <a:p>
              <a:pPr algn="l" fontAlgn="ctr">
                <a:lnSpc>
                  <a:spcPct val="125000"/>
                </a:lnSpc>
              </a:pPr>
              <a:r>
                <a:rPr sz="1400">
                  <a:latin typeface="Huawei Sans" panose="020C0503030203020204" pitchFamily="34" charset="0"/>
                </a:rPr>
                <a:t>MAC address table of slot 0:</a:t>
              </a:r>
            </a:p>
            <a:p>
              <a:pPr algn="l" fontAlgn="ctr">
                <a:lnSpc>
                  <a:spcPct val="125000"/>
                </a:lnSpc>
              </a:pPr>
              <a:r>
                <a:rPr sz="1400">
                  <a:latin typeface="Huawei Sans" panose="020C0503030203020204" pitchFamily="34" charset="0"/>
                </a:rPr>
                <a:t>---------------------------------------------------MAC Address	Port  	Type	</a:t>
              </a:r>
            </a:p>
            <a:p>
              <a:pPr algn="l" fontAlgn="ctr">
                <a:lnSpc>
                  <a:spcPct val="125000"/>
                </a:lnSpc>
              </a:pPr>
              <a:r>
                <a:rPr sz="1400">
                  <a:latin typeface="Huawei Sans" panose="020C0503030203020204" pitchFamily="34" charset="0"/>
                </a:rPr>
                <a:t>---------------------------------------------------0050-5600-0001 	GE0/0/1	dynamic   	</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gn="l" fontAlgn="ctr">
                <a:lnSpc>
                  <a:spcPct val="125000"/>
                </a:lnSpc>
              </a:pPr>
              <a:r>
                <a:rPr sz="1400">
                  <a:solidFill>
                    <a:srgbClr val="EC7061"/>
                  </a:solidFill>
                  <a:latin typeface="Huawei Sans" panose="020C0503030203020204" pitchFamily="34" charset="0"/>
                </a:rPr>
                <a:t>0050-5600-0002 	GE0/0/2</a:t>
              </a:r>
              <a:r>
                <a:rPr sz="1400">
                  <a:latin typeface="Huawei Sans" panose="020C0503030203020204" pitchFamily="34" charset="0"/>
                </a:rPr>
                <a:t>	dynamic</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algn="l" fontAlgn="ctr">
                <a:lnSpc>
                  <a:spcPct val="125000"/>
                </a:lnSpc>
              </a:pPr>
              <a:r>
                <a:rPr sz="1400">
                  <a:latin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33" name="矩形 32"/>
          <p:cNvSpPr/>
          <p:nvPr/>
        </p:nvSpPr>
        <p:spPr>
          <a:xfrm>
            <a:off x="4309563" y="2766102"/>
            <a:ext cx="1980220" cy="307777"/>
          </a:xfrm>
          <a:prstGeom prst="rect">
            <a:avLst/>
          </a:prstGeom>
        </p:spPr>
        <p:txBody>
          <a:bodyPr wrap="square">
            <a:noAutofit/>
          </a:bodyPr>
          <a:lstStyle/>
          <a:p>
            <a:pPr algn="ctr" fontAlgn="ctr"/>
            <a:r>
              <a:rPr sz="1400">
                <a:latin typeface="Huawei Sans" panose="020C0503030203020204" pitchFamily="34" charset="0"/>
              </a:rPr>
              <a:t>Switch</a:t>
            </a:r>
          </a:p>
        </p:txBody>
      </p:sp>
      <p:grpSp>
        <p:nvGrpSpPr>
          <p:cNvPr id="40" name="组合 39"/>
          <p:cNvGrpSpPr/>
          <p:nvPr/>
        </p:nvGrpSpPr>
        <p:grpSpPr>
          <a:xfrm rot="10800000">
            <a:off x="6314780" y="2644497"/>
            <a:ext cx="410355" cy="275493"/>
            <a:chOff x="7383369" y="3528374"/>
            <a:chExt cx="321775" cy="216024"/>
          </a:xfrm>
        </p:grpSpPr>
        <p:sp>
          <p:nvSpPr>
            <p:cNvPr id="41" name="同侧圆角矩形 40"/>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45" name="等腰三角形 44"/>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grpSp>
        <p:nvGrpSpPr>
          <p:cNvPr id="47" name="组合 46"/>
          <p:cNvGrpSpPr/>
          <p:nvPr/>
        </p:nvGrpSpPr>
        <p:grpSpPr>
          <a:xfrm rot="10800000">
            <a:off x="3860498" y="2640864"/>
            <a:ext cx="410355" cy="275493"/>
            <a:chOff x="7383369" y="3528374"/>
            <a:chExt cx="321775" cy="216024"/>
          </a:xfrm>
        </p:grpSpPr>
        <p:sp>
          <p:nvSpPr>
            <p:cNvPr id="48" name="同侧圆角矩形 4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宋体" pitchFamily="2" charset="-122"/>
              </a:endParaRPr>
            </a:p>
          </p:txBody>
        </p:sp>
        <p:sp>
          <p:nvSpPr>
            <p:cNvPr id="49" name="等腰三角形 4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sp>
        <p:nvSpPr>
          <p:cNvPr id="32" name="矩形 31"/>
          <p:cNvSpPr/>
          <p:nvPr/>
        </p:nvSpPr>
        <p:spPr>
          <a:xfrm>
            <a:off x="7396708" y="2798142"/>
            <a:ext cx="2448272" cy="461665"/>
          </a:xfrm>
          <a:prstGeom prst="rect">
            <a:avLst/>
          </a:prstGeom>
        </p:spPr>
        <p:txBody>
          <a:bodyPr wrap="square">
            <a:noAutofit/>
          </a:bodyPr>
          <a:lstStyle/>
          <a:p>
            <a:pPr fontAlgn="ctr"/>
            <a:r>
              <a:rPr sz="1200">
                <a:latin typeface="Huawei Sans" panose="020C0503030203020204" pitchFamily="34" charset="0"/>
              </a:rPr>
              <a:t>IP2: 192.168.1.2</a:t>
            </a:r>
          </a:p>
          <a:p>
            <a:pPr fontAlgn="ctr"/>
            <a:r>
              <a:rPr sz="1200">
                <a:latin typeface="Huawei Sans" panose="020C0503030203020204" pitchFamily="34" charset="0"/>
              </a:rPr>
              <a:t>MAC2: 0050-5600-0002</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矩形 33"/>
          <p:cNvSpPr/>
          <p:nvPr/>
        </p:nvSpPr>
        <p:spPr>
          <a:xfrm>
            <a:off x="1816088" y="2798142"/>
            <a:ext cx="2412268" cy="461665"/>
          </a:xfrm>
          <a:prstGeom prst="rect">
            <a:avLst/>
          </a:prstGeom>
        </p:spPr>
        <p:txBody>
          <a:bodyPr wrap="square">
            <a:noAutofit/>
          </a:bodyPr>
          <a:lstStyle/>
          <a:p>
            <a:pPr fontAlgn="ctr"/>
            <a:r>
              <a:rPr sz="1200">
                <a:latin typeface="Huawei Sans" panose="020C0503030203020204" pitchFamily="34" charset="0"/>
              </a:rPr>
              <a:t>IP1: 192.168.1.1</a:t>
            </a:r>
          </a:p>
          <a:p>
            <a:pPr fontAlgn="ctr"/>
            <a:r>
              <a:rPr sz="1200">
                <a:latin typeface="Huawei Sans" panose="020C0503030203020204" pitchFamily="34" charset="0"/>
              </a:rPr>
              <a:t>MAC1: 0050-5600-0001</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213397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wrap="square">
            <a:noAutofit/>
          </a:bodyPr>
          <a:lstStyle/>
          <a:p>
            <a:pPr marL="395288" indent="-395288"/>
            <a:r>
              <a:rPr lang="en-US" sz="1800" dirty="0" smtClean="0">
                <a:latin typeface="Huawei Sans" panose="020C0503030203020204" pitchFamily="34" charset="0"/>
              </a:rPr>
              <a:t>(Single) </a:t>
            </a:r>
            <a:r>
              <a:rPr sz="1800" dirty="0" smtClean="0">
                <a:latin typeface="Huawei Sans" panose="020C0503030203020204" pitchFamily="34" charset="0"/>
              </a:rPr>
              <a:t>A </a:t>
            </a:r>
            <a:r>
              <a:rPr sz="1800" dirty="0">
                <a:latin typeface="Huawei Sans" panose="020C0503030203020204" pitchFamily="34" charset="0"/>
              </a:rPr>
              <a:t>Layer 2 Ethernet switch generates a MAC address table entry based on the ( </a:t>
            </a:r>
            <a:r>
              <a:rPr lang="en-US" sz="1800" dirty="0" smtClean="0">
                <a:latin typeface="Huawei Sans" panose="020C0503030203020204" pitchFamily="34" charset="0"/>
              </a:rPr>
              <a:t>   </a:t>
            </a:r>
            <a:r>
              <a:rPr sz="1800" dirty="0" smtClean="0">
                <a:latin typeface="Huawei Sans" panose="020C0503030203020204" pitchFamily="34" charset="0"/>
              </a:rPr>
              <a:t>) </a:t>
            </a:r>
            <a:r>
              <a:rPr sz="1800" dirty="0">
                <a:latin typeface="Huawei Sans" panose="020C0503030203020204" pitchFamily="34" charset="0"/>
              </a:rPr>
              <a:t>of the packet received by an interface.</a:t>
            </a:r>
          </a:p>
          <a:p>
            <a:pPr marL="744376" lvl="1" indent="-342900">
              <a:buFont typeface="+mj-lt"/>
              <a:buAutoNum type="alphaUcPeriod"/>
            </a:pPr>
            <a:r>
              <a:rPr sz="1600" dirty="0">
                <a:latin typeface="Huawei Sans" panose="020C0503030203020204" pitchFamily="34" charset="0"/>
              </a:rPr>
              <a:t>Source MAC address</a:t>
            </a:r>
          </a:p>
          <a:p>
            <a:pPr marL="744376" lvl="1" indent="-342900">
              <a:buFont typeface="+mj-lt"/>
              <a:buAutoNum type="alphaUcPeriod"/>
            </a:pPr>
            <a:r>
              <a:rPr sz="1600" dirty="0">
                <a:latin typeface="Huawei Sans" panose="020C0503030203020204" pitchFamily="34" charset="0"/>
              </a:rPr>
              <a:t>Destination MAC address</a:t>
            </a:r>
          </a:p>
          <a:p>
            <a:pPr marL="744376" lvl="1" indent="-342900">
              <a:buFont typeface="+mj-lt"/>
              <a:buAutoNum type="alphaUcPeriod"/>
            </a:pPr>
            <a:r>
              <a:rPr sz="1600" dirty="0">
                <a:latin typeface="Huawei Sans" panose="020C0503030203020204" pitchFamily="34" charset="0"/>
              </a:rPr>
              <a:t>Source IP address</a:t>
            </a:r>
          </a:p>
          <a:p>
            <a:pPr marL="744376" lvl="1" indent="-342900">
              <a:buFont typeface="+mj-lt"/>
              <a:buAutoNum type="alphaUcPeriod"/>
            </a:pPr>
            <a:r>
              <a:rPr sz="1600" dirty="0">
                <a:latin typeface="Huawei Sans" panose="020C0503030203020204" pitchFamily="34" charset="0"/>
              </a:rPr>
              <a:t>Destination IP address.</a:t>
            </a:r>
          </a:p>
          <a:p>
            <a:pPr marL="395288" indent="-395288"/>
            <a:r>
              <a:rPr lang="en-US" sz="1800" dirty="0" smtClean="0">
                <a:latin typeface="Huawei Sans" panose="020C0503030203020204" pitchFamily="34" charset="0"/>
              </a:rPr>
              <a:t>(Single) </a:t>
            </a:r>
            <a:r>
              <a:rPr sz="1800" dirty="0" smtClean="0">
                <a:latin typeface="Huawei Sans" panose="020C0503030203020204" pitchFamily="34" charset="0"/>
              </a:rPr>
              <a:t>A </a:t>
            </a:r>
            <a:r>
              <a:rPr sz="1800" dirty="0">
                <a:latin typeface="Huawei Sans" panose="020C0503030203020204" pitchFamily="34" charset="0"/>
              </a:rPr>
              <a:t>switch has eight interfaces. A unicast frame enters the switch through one of the eight interfaces, but the switch cannot find the destination MAC address entry of the frame in the MAC address table. In this case, which of the following operations is performed by the switch? (     </a:t>
            </a:r>
            <a:r>
              <a:rPr lang="en-US" sz="1800" dirty="0" smtClean="0">
                <a:latin typeface="Huawei Sans" panose="020C0503030203020204" pitchFamily="34" charset="0"/>
              </a:rPr>
              <a:t> </a:t>
            </a:r>
            <a:r>
              <a:rPr sz="1800" dirty="0" smtClean="0">
                <a:latin typeface="Huawei Sans" panose="020C0503030203020204" pitchFamily="34" charset="0"/>
              </a:rPr>
              <a:t>)</a:t>
            </a:r>
            <a:endParaRPr sz="1800" dirty="0">
              <a:latin typeface="Huawei Sans" panose="020C0503030203020204" pitchFamily="34" charset="0"/>
            </a:endParaRPr>
          </a:p>
          <a:p>
            <a:pPr marL="744376" lvl="1" indent="-342900">
              <a:buFont typeface="+mj-lt"/>
              <a:buAutoNum type="alphaUcPeriod"/>
            </a:pPr>
            <a:r>
              <a:rPr sz="1600" dirty="0">
                <a:latin typeface="Huawei Sans" panose="020C0503030203020204" pitchFamily="34" charset="0"/>
              </a:rPr>
              <a:t>Discarding</a:t>
            </a:r>
            <a:endParaRPr lang="en-US" altLang="zh-CN" sz="1600" dirty="0" smtClean="0">
              <a:latin typeface="Huawei Sans" panose="020C0503030203020204" pitchFamily="34" charset="0"/>
            </a:endParaRPr>
          </a:p>
          <a:p>
            <a:pPr marL="744376" lvl="1" indent="-342900">
              <a:buFont typeface="+mj-lt"/>
              <a:buAutoNum type="alphaUcPeriod"/>
            </a:pPr>
            <a:r>
              <a:rPr sz="1600" dirty="0">
                <a:latin typeface="Huawei Sans" panose="020C0503030203020204" pitchFamily="34" charset="0"/>
              </a:rPr>
              <a:t>Flooding</a:t>
            </a:r>
            <a:endParaRPr lang="en-US" altLang="zh-CN" sz="1600" dirty="0" smtClean="0">
              <a:latin typeface="Huawei Sans" panose="020C0503030203020204" pitchFamily="34" charset="0"/>
            </a:endParaRPr>
          </a:p>
          <a:p>
            <a:pPr marL="744376" lvl="1" indent="-342900">
              <a:buFont typeface="+mj-lt"/>
              <a:buAutoNum type="alphaUcPeriod"/>
            </a:pPr>
            <a:r>
              <a:rPr sz="1600" dirty="0">
                <a:latin typeface="Huawei Sans" panose="020C0503030203020204" pitchFamily="34" charset="0"/>
              </a:rPr>
              <a:t>Point-to-point forwarding</a:t>
            </a:r>
            <a:endParaRPr lang="en-US" altLang="zh-CN" sz="1600" dirty="0">
              <a:latin typeface="Huawei Sans" panose="020C0503030203020204" pitchFamily="34" charset="0"/>
            </a:endParaRPr>
          </a:p>
        </p:txBody>
      </p:sp>
    </p:spTree>
    <p:extLst>
      <p:ext uri="{BB962C8B-B14F-4D97-AF65-F5344CB8AC3E}">
        <p14:creationId xmlns:p14="http://schemas.microsoft.com/office/powerpoint/2010/main" val="31104018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wrap="square">
            <a:noAutofit/>
          </a:bodyPr>
          <a:lstStyle/>
          <a:p>
            <a:r>
              <a:rPr dirty="0">
                <a:latin typeface="Huawei Sans" panose="020C0503030203020204" pitchFamily="34" charset="0"/>
              </a:rPr>
              <a:t>This section describes the basic information about the Ethernet protocol, Ethernet frame formats, MAC address, and working principles of Layer 2 switches. Specifically, after receiving a frame, a switch learns the source MAC address of the frame and searches the destination MAC address of the frame in the MAC address table. If the destination MAC address exists in the table, the switch forwards the frame through the corresponding interface.</a:t>
            </a:r>
          </a:p>
          <a:p>
            <a:r>
              <a:rPr dirty="0">
                <a:latin typeface="Huawei Sans" panose="020C0503030203020204" pitchFamily="34" charset="0"/>
              </a:rPr>
              <a:t>This course also describes the whole process of data communication within the same network segment based on the working principles of switches.</a:t>
            </a:r>
          </a:p>
          <a:p>
            <a:endParaRPr lang="zh-CN" altLang="en-US" dirty="0">
              <a:latin typeface="Huawei Sans" panose="020C0503030203020204" pitchFamily="34" charset="0"/>
            </a:endParaRP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31888294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108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b="1" dirty="0">
                <a:latin typeface="Huawei Sans" panose="020C0503030203020204" pitchFamily="34" charset="0"/>
              </a:rPr>
              <a:t>Overview of Ethernet Protocols</a:t>
            </a:r>
          </a:p>
          <a:p>
            <a:r>
              <a:rPr dirty="0">
                <a:solidFill>
                  <a:schemeClr val="bg1">
                    <a:lumMod val="50000"/>
                  </a:schemeClr>
                </a:solidFill>
                <a:latin typeface="Huawei Sans" panose="020C0503030203020204" pitchFamily="34" charset="0"/>
              </a:rPr>
              <a:t>Overview of Ethernet Frames</a:t>
            </a:r>
          </a:p>
          <a:p>
            <a:r>
              <a:rPr dirty="0">
                <a:solidFill>
                  <a:schemeClr val="bg1">
                    <a:lumMod val="50000"/>
                  </a:schemeClr>
                </a:solidFill>
                <a:latin typeface="Huawei Sans" panose="020C0503030203020204" pitchFamily="34" charset="0"/>
              </a:rPr>
              <a:t>Overview of Ethernet Switches</a:t>
            </a:r>
          </a:p>
          <a:p>
            <a:r>
              <a:rPr dirty="0">
                <a:solidFill>
                  <a:schemeClr val="bg1">
                    <a:lumMod val="50000"/>
                  </a:schemeClr>
                </a:solidFill>
                <a:latin typeface="Huawei Sans" panose="020C0503030203020204" pitchFamily="34" charset="0"/>
              </a:rPr>
              <a:t>Process of Data Communication Within a Network Segment</a:t>
            </a:r>
          </a:p>
          <a:p>
            <a:endParaRPr lang="zh-CN" altLang="en-US" dirty="0">
              <a:latin typeface="Huawei Sans" panose="020C0503030203020204" pitchFamily="34" charset="0"/>
            </a:endParaRPr>
          </a:p>
        </p:txBody>
      </p:sp>
    </p:spTree>
    <p:extLst>
      <p:ext uri="{BB962C8B-B14F-4D97-AF65-F5344CB8AC3E}">
        <p14:creationId xmlns:p14="http://schemas.microsoft.com/office/powerpoint/2010/main" val="1829031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46"/>
          <p:cNvSpPr/>
          <p:nvPr/>
        </p:nvSpPr>
        <p:spPr>
          <a:xfrm>
            <a:off x="6939151" y="3043452"/>
            <a:ext cx="4173089" cy="2977929"/>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3" name="文本占位符 2"/>
          <p:cNvSpPr>
            <a:spLocks noGrp="1"/>
          </p:cNvSpPr>
          <p:nvPr>
            <p:ph type="body" sz="quarter" idx="10"/>
          </p:nvPr>
        </p:nvSpPr>
        <p:spPr/>
        <p:txBody>
          <a:bodyPr wrap="square">
            <a:noAutofit/>
          </a:bodyPr>
          <a:lstStyle/>
          <a:p>
            <a:r>
              <a:rPr sz="1800" dirty="0">
                <a:latin typeface="Huawei Sans" panose="020C0503030203020204" pitchFamily="34" charset="0"/>
              </a:rPr>
              <a:t>Ethernet is the most common communication protocol standard used by existing local area networks (LANs). It defines the cable types and signal processing methods that are used on a LAN.</a:t>
            </a:r>
            <a:endParaRPr lang="en-US" altLang="zh-CN" sz="1800" dirty="0" smtClean="0">
              <a:latin typeface="Huawei Sans" panose="020C0503030203020204" pitchFamily="34" charset="0"/>
            </a:endParaRPr>
          </a:p>
          <a:p>
            <a:r>
              <a:rPr sz="1800" dirty="0">
                <a:latin typeface="Huawei Sans" panose="020C0503030203020204" pitchFamily="34" charset="0"/>
              </a:rPr>
              <a:t>An Ethernet network is a broadcast network built based on the carrier sense multiple access/collision detection (CSMA/CD) mechanism.</a:t>
            </a:r>
            <a:endParaRPr lang="en-US" altLang="zh-CN" sz="1800" dirty="0" smtClean="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dirty="0">
                <a:latin typeface="Huawei Sans" panose="020C0503030203020204" pitchFamily="34" charset="0"/>
              </a:rPr>
              <a:t>Ethernet Protocols</a:t>
            </a:r>
            <a:endParaRPr lang="zh-CN" altLang="en-US" dirty="0">
              <a:latin typeface="Huawei Sans" panose="020C0503030203020204" pitchFamily="34" charset="0"/>
            </a:endParaRPr>
          </a:p>
        </p:txBody>
      </p:sp>
      <p:sp>
        <p:nvSpPr>
          <p:cNvPr id="10" name="椭圆 9"/>
          <p:cNvSpPr/>
          <p:nvPr/>
        </p:nvSpPr>
        <p:spPr>
          <a:xfrm>
            <a:off x="1314906" y="3117230"/>
            <a:ext cx="3924436" cy="2844738"/>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11" name="组合 10"/>
          <p:cNvGrpSpPr/>
          <p:nvPr/>
        </p:nvGrpSpPr>
        <p:grpSpPr>
          <a:xfrm>
            <a:off x="1706362" y="3369258"/>
            <a:ext cx="3296945" cy="2158986"/>
            <a:chOff x="3275479" y="2678966"/>
            <a:chExt cx="3296945" cy="2158986"/>
          </a:xfrm>
        </p:grpSpPr>
        <p:pic>
          <p:nvPicPr>
            <p:cNvPr id="13" name="图片 12" descr="PC.png"/>
            <p:cNvPicPr>
              <a:picLocks noChangeAspect="1"/>
            </p:cNvPicPr>
            <p:nvPr/>
          </p:nvPicPr>
          <p:blipFill>
            <a:blip r:embed="rId3" cstate="print"/>
            <a:stretch>
              <a:fillRect/>
            </a:stretch>
          </p:blipFill>
          <p:spPr>
            <a:xfrm>
              <a:off x="3479081" y="2982063"/>
              <a:ext cx="609376" cy="468000"/>
            </a:xfrm>
            <a:prstGeom prst="rect">
              <a:avLst/>
            </a:prstGeom>
          </p:spPr>
        </p:pic>
        <p:pic>
          <p:nvPicPr>
            <p:cNvPr id="14" name="图片 13" descr="PC.png"/>
            <p:cNvPicPr>
              <a:picLocks noChangeAspect="1"/>
            </p:cNvPicPr>
            <p:nvPr/>
          </p:nvPicPr>
          <p:blipFill>
            <a:blip r:embed="rId3" cstate="print"/>
            <a:stretch>
              <a:fillRect/>
            </a:stretch>
          </p:blipFill>
          <p:spPr>
            <a:xfrm>
              <a:off x="4273861" y="4062123"/>
              <a:ext cx="609376" cy="468000"/>
            </a:xfrm>
            <a:prstGeom prst="rect">
              <a:avLst/>
            </a:prstGeom>
          </p:spPr>
        </p:pic>
        <p:pic>
          <p:nvPicPr>
            <p:cNvPr id="15" name="图片 14" descr="PC.png"/>
            <p:cNvPicPr>
              <a:picLocks noChangeAspect="1"/>
            </p:cNvPicPr>
            <p:nvPr/>
          </p:nvPicPr>
          <p:blipFill>
            <a:blip r:embed="rId3" cstate="print"/>
            <a:stretch>
              <a:fillRect/>
            </a:stretch>
          </p:blipFill>
          <p:spPr>
            <a:xfrm>
              <a:off x="5052579" y="2982063"/>
              <a:ext cx="609376" cy="468000"/>
            </a:xfrm>
            <a:prstGeom prst="rect">
              <a:avLst/>
            </a:prstGeom>
          </p:spPr>
        </p:pic>
        <p:cxnSp>
          <p:nvCxnSpPr>
            <p:cNvPr id="16" name="直接连接符 15"/>
            <p:cNvCxnSpPr/>
            <p:nvPr/>
          </p:nvCxnSpPr>
          <p:spPr bwMode="auto">
            <a:xfrm>
              <a:off x="3548488" y="3753036"/>
              <a:ext cx="2880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7" name="直接连接符 16"/>
            <p:cNvCxnSpPr>
              <a:stCxn id="13" idx="2"/>
            </p:cNvCxnSpPr>
            <p:nvPr/>
          </p:nvCxnSpPr>
          <p:spPr bwMode="auto">
            <a:xfrm>
              <a:off x="3783769" y="3450063"/>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flipH="1" flipV="1">
              <a:off x="4583832" y="3752342"/>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直接连接符 18"/>
            <p:cNvCxnSpPr>
              <a:stCxn id="15" idx="2"/>
            </p:cNvCxnSpPr>
            <p:nvPr/>
          </p:nvCxnSpPr>
          <p:spPr bwMode="auto">
            <a:xfrm>
              <a:off x="5357267" y="3450063"/>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 name="矩形 19"/>
            <p:cNvSpPr/>
            <p:nvPr/>
          </p:nvSpPr>
          <p:spPr>
            <a:xfrm>
              <a:off x="3275479" y="2678966"/>
              <a:ext cx="1116124" cy="307777"/>
            </a:xfrm>
            <a:prstGeom prst="rect">
              <a:avLst/>
            </a:prstGeom>
          </p:spPr>
          <p:txBody>
            <a:bodyPr wrap="square">
              <a:noAutofit/>
            </a:bodyPr>
            <a:lstStyle/>
            <a:p>
              <a:pPr algn="ctr" fontAlgn="ctr"/>
              <a:r>
                <a:rPr sz="1400" dirty="0">
                  <a:latin typeface="Huawei Sans" panose="020C0503030203020204" pitchFamily="34" charset="0"/>
                </a:rPr>
                <a:t>Host 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4664212" y="2678966"/>
              <a:ext cx="1332148" cy="307777"/>
            </a:xfrm>
            <a:prstGeom prst="rect">
              <a:avLst/>
            </a:prstGeom>
          </p:spPr>
          <p:txBody>
            <a:bodyPr wrap="square">
              <a:noAutofit/>
            </a:bodyPr>
            <a:lstStyle/>
            <a:p>
              <a:pPr algn="ctr" fontAlgn="ctr"/>
              <a:r>
                <a:rPr sz="1400" dirty="0">
                  <a:latin typeface="Huawei Sans" panose="020C0503030203020204" pitchFamily="34" charset="0"/>
                </a:rPr>
                <a:t>Host 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2" name="图片 21" descr="PC.png"/>
            <p:cNvPicPr>
              <a:picLocks noChangeAspect="1"/>
            </p:cNvPicPr>
            <p:nvPr/>
          </p:nvPicPr>
          <p:blipFill>
            <a:blip r:embed="rId3" cstate="print"/>
            <a:stretch>
              <a:fillRect/>
            </a:stretch>
          </p:blipFill>
          <p:spPr>
            <a:xfrm>
              <a:off x="5702648" y="4062123"/>
              <a:ext cx="609376" cy="468000"/>
            </a:xfrm>
            <a:prstGeom prst="rect">
              <a:avLst/>
            </a:prstGeom>
          </p:spPr>
        </p:pic>
        <p:cxnSp>
          <p:nvCxnSpPr>
            <p:cNvPr id="23" name="直接连接符 22"/>
            <p:cNvCxnSpPr/>
            <p:nvPr/>
          </p:nvCxnSpPr>
          <p:spPr bwMode="auto">
            <a:xfrm flipH="1" flipV="1">
              <a:off x="6012619" y="3752342"/>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4" name="矩形 23"/>
            <p:cNvSpPr/>
            <p:nvPr/>
          </p:nvSpPr>
          <p:spPr>
            <a:xfrm>
              <a:off x="4016140" y="4530175"/>
              <a:ext cx="1116124" cy="307777"/>
            </a:xfrm>
            <a:prstGeom prst="rect">
              <a:avLst/>
            </a:prstGeom>
          </p:spPr>
          <p:txBody>
            <a:bodyPr wrap="square">
              <a:noAutofit/>
            </a:bodyPr>
            <a:lstStyle/>
            <a:p>
              <a:pPr algn="ctr" fontAlgn="ctr"/>
              <a:r>
                <a:rPr sz="1400" dirty="0">
                  <a:latin typeface="Huawei Sans" panose="020C0503030203020204" pitchFamily="34" charset="0"/>
                </a:rPr>
                <a:t>Host 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a:xfrm>
              <a:off x="5456300" y="4530175"/>
              <a:ext cx="1116124" cy="307777"/>
            </a:xfrm>
            <a:prstGeom prst="rect">
              <a:avLst/>
            </a:prstGeom>
          </p:spPr>
          <p:txBody>
            <a:bodyPr wrap="square">
              <a:noAutofit/>
            </a:bodyPr>
            <a:lstStyle/>
            <a:p>
              <a:pPr algn="ctr" fontAlgn="ctr"/>
              <a:r>
                <a:rPr sz="1400" dirty="0">
                  <a:latin typeface="Huawei Sans" panose="020C0503030203020204" pitchFamily="34" charset="0"/>
                </a:rPr>
                <a:t>Host 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12" name="矩形 11"/>
          <p:cNvSpPr/>
          <p:nvPr/>
        </p:nvSpPr>
        <p:spPr>
          <a:xfrm>
            <a:off x="2160917" y="5998725"/>
            <a:ext cx="2232415" cy="230596"/>
          </a:xfrm>
          <a:prstGeom prst="rect">
            <a:avLst/>
          </a:prstGeom>
        </p:spPr>
        <p:txBody>
          <a:bodyPr wrap="square">
            <a:noAutofit/>
          </a:bodyPr>
          <a:lstStyle/>
          <a:p>
            <a:pPr algn="ctr" fontAlgn="ctr"/>
            <a:r>
              <a:rPr sz="1400" b="1" dirty="0">
                <a:latin typeface="Huawei Sans" panose="020C0503030203020204" pitchFamily="34" charset="0"/>
              </a:rPr>
              <a:t>Early Ethernet</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8" name="组合 27"/>
          <p:cNvGrpSpPr/>
          <p:nvPr/>
        </p:nvGrpSpPr>
        <p:grpSpPr>
          <a:xfrm>
            <a:off x="7107988" y="3343643"/>
            <a:ext cx="3564396" cy="2504663"/>
            <a:chOff x="6888088" y="2960306"/>
            <a:chExt cx="3564396" cy="2504663"/>
          </a:xfrm>
        </p:grpSpPr>
        <p:sp>
          <p:nvSpPr>
            <p:cNvPr id="30" name="矩形 29"/>
            <p:cNvSpPr/>
            <p:nvPr/>
          </p:nvSpPr>
          <p:spPr>
            <a:xfrm>
              <a:off x="6888088" y="4257092"/>
              <a:ext cx="828092" cy="307777"/>
            </a:xfrm>
            <a:prstGeom prst="rect">
              <a:avLst/>
            </a:prstGeom>
          </p:spPr>
          <p:txBody>
            <a:bodyPr wrap="square">
              <a:noAutofit/>
            </a:bodyPr>
            <a:lstStyle/>
            <a:p>
              <a:pPr algn="ctr" fontAlgn="ctr"/>
              <a:r>
                <a:rPr sz="1400" dirty="0">
                  <a:latin typeface="Huawei Sans" panose="020C0503030203020204" pitchFamily="34" charset="0"/>
                </a:rPr>
                <a:t>Host 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31" name="图片 30" descr="PC.png"/>
            <p:cNvPicPr>
              <a:picLocks noChangeAspect="1"/>
            </p:cNvPicPr>
            <p:nvPr/>
          </p:nvPicPr>
          <p:blipFill>
            <a:blip r:embed="rId3" cstate="print"/>
            <a:stretch>
              <a:fillRect/>
            </a:stretch>
          </p:blipFill>
          <p:spPr>
            <a:xfrm>
              <a:off x="6996100" y="3789040"/>
              <a:ext cx="609376" cy="468000"/>
            </a:xfrm>
            <a:prstGeom prst="rect">
              <a:avLst/>
            </a:prstGeom>
          </p:spPr>
        </p:pic>
        <p:cxnSp>
          <p:nvCxnSpPr>
            <p:cNvPr id="32" name="直接连接符 31"/>
            <p:cNvCxnSpPr>
              <a:stCxn id="31" idx="0"/>
            </p:cNvCxnSpPr>
            <p:nvPr/>
          </p:nvCxnSpPr>
          <p:spPr bwMode="auto">
            <a:xfrm flipV="1">
              <a:off x="7300788" y="3182748"/>
              <a:ext cx="1293478" cy="60629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3" name="图片 32" descr="PC.png"/>
            <p:cNvPicPr>
              <a:picLocks noChangeAspect="1"/>
            </p:cNvPicPr>
            <p:nvPr/>
          </p:nvPicPr>
          <p:blipFill>
            <a:blip r:embed="rId3" cstate="print"/>
            <a:stretch>
              <a:fillRect/>
            </a:stretch>
          </p:blipFill>
          <p:spPr>
            <a:xfrm>
              <a:off x="8004212" y="3789040"/>
              <a:ext cx="609376" cy="468000"/>
            </a:xfrm>
            <a:prstGeom prst="rect">
              <a:avLst/>
            </a:prstGeom>
          </p:spPr>
        </p:pic>
        <p:cxnSp>
          <p:nvCxnSpPr>
            <p:cNvPr id="34" name="直接连接符 33"/>
            <p:cNvCxnSpPr>
              <a:stCxn id="33" idx="0"/>
              <a:endCxn id="44" idx="2"/>
            </p:cNvCxnSpPr>
            <p:nvPr/>
          </p:nvCxnSpPr>
          <p:spPr bwMode="auto">
            <a:xfrm flipV="1">
              <a:off x="8308900" y="3428306"/>
              <a:ext cx="0"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直接连接符 34"/>
            <p:cNvCxnSpPr>
              <a:stCxn id="46" idx="0"/>
              <a:endCxn id="44" idx="1"/>
            </p:cNvCxnSpPr>
            <p:nvPr/>
          </p:nvCxnSpPr>
          <p:spPr bwMode="auto">
            <a:xfrm flipH="1" flipV="1">
              <a:off x="8023534" y="3194306"/>
              <a:ext cx="1288565" cy="594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6" name="图片 35" descr="PC.png"/>
            <p:cNvPicPr>
              <a:picLocks noChangeAspect="1"/>
            </p:cNvPicPr>
            <p:nvPr/>
          </p:nvPicPr>
          <p:blipFill>
            <a:blip r:embed="rId3" cstate="print"/>
            <a:stretch>
              <a:fillRect/>
            </a:stretch>
          </p:blipFill>
          <p:spPr>
            <a:xfrm>
              <a:off x="8620451" y="4689140"/>
              <a:ext cx="609376" cy="468000"/>
            </a:xfrm>
            <a:prstGeom prst="rect">
              <a:avLst/>
            </a:prstGeom>
          </p:spPr>
        </p:pic>
        <p:cxnSp>
          <p:nvCxnSpPr>
            <p:cNvPr id="37" name="直接连接符 36"/>
            <p:cNvCxnSpPr>
              <a:stCxn id="36" idx="0"/>
            </p:cNvCxnSpPr>
            <p:nvPr/>
          </p:nvCxnSpPr>
          <p:spPr bwMode="auto">
            <a:xfrm flipV="1">
              <a:off x="8925139" y="4092053"/>
              <a:ext cx="386960" cy="59708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8" name="图片 37" descr="PC.png"/>
            <p:cNvPicPr>
              <a:picLocks noChangeAspect="1"/>
            </p:cNvPicPr>
            <p:nvPr/>
          </p:nvPicPr>
          <p:blipFill>
            <a:blip r:embed="rId3" cstate="print"/>
            <a:stretch>
              <a:fillRect/>
            </a:stretch>
          </p:blipFill>
          <p:spPr>
            <a:xfrm>
              <a:off x="9394371" y="4677424"/>
              <a:ext cx="609376" cy="468000"/>
            </a:xfrm>
            <a:prstGeom prst="rect">
              <a:avLst/>
            </a:prstGeom>
          </p:spPr>
        </p:pic>
        <p:cxnSp>
          <p:nvCxnSpPr>
            <p:cNvPr id="39" name="直接连接符 38"/>
            <p:cNvCxnSpPr>
              <a:stCxn id="38" idx="0"/>
            </p:cNvCxnSpPr>
            <p:nvPr/>
          </p:nvCxnSpPr>
          <p:spPr bwMode="auto">
            <a:xfrm flipH="1" flipV="1">
              <a:off x="9312099" y="4092053"/>
              <a:ext cx="386960" cy="58537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0" name="矩形 39"/>
            <p:cNvSpPr/>
            <p:nvPr/>
          </p:nvSpPr>
          <p:spPr>
            <a:xfrm>
              <a:off x="7896200" y="4257092"/>
              <a:ext cx="828092" cy="307777"/>
            </a:xfrm>
            <a:prstGeom prst="rect">
              <a:avLst/>
            </a:prstGeom>
          </p:spPr>
          <p:txBody>
            <a:bodyPr wrap="square">
              <a:noAutofit/>
            </a:bodyPr>
            <a:lstStyle/>
            <a:p>
              <a:pPr algn="ctr" fontAlgn="ctr"/>
              <a:r>
                <a:rPr sz="1400" dirty="0">
                  <a:latin typeface="Huawei Sans" panose="020C0503030203020204" pitchFamily="34" charset="0"/>
                </a:rPr>
                <a:t>Host 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矩形 40"/>
            <p:cNvSpPr/>
            <p:nvPr/>
          </p:nvSpPr>
          <p:spPr>
            <a:xfrm>
              <a:off x="8511093" y="5157192"/>
              <a:ext cx="828092" cy="307777"/>
            </a:xfrm>
            <a:prstGeom prst="rect">
              <a:avLst/>
            </a:prstGeom>
          </p:spPr>
          <p:txBody>
            <a:bodyPr wrap="square">
              <a:noAutofit/>
            </a:bodyPr>
            <a:lstStyle/>
            <a:p>
              <a:pPr algn="ctr" fontAlgn="ctr"/>
              <a:r>
                <a:rPr sz="1400" dirty="0">
                  <a:latin typeface="Huawei Sans" panose="020C0503030203020204" pitchFamily="34" charset="0"/>
                </a:rPr>
                <a:t>Host C</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矩形 41"/>
            <p:cNvSpPr/>
            <p:nvPr/>
          </p:nvSpPr>
          <p:spPr>
            <a:xfrm>
              <a:off x="8508268" y="3049215"/>
              <a:ext cx="972108" cy="307777"/>
            </a:xfrm>
            <a:prstGeom prst="rect">
              <a:avLst/>
            </a:prstGeom>
          </p:spPr>
          <p:txBody>
            <a:bodyPr wrap="square">
              <a:noAutofit/>
            </a:bodyPr>
            <a:lstStyle/>
            <a:p>
              <a:pPr algn="ctr" fontAlgn="ctr"/>
              <a:r>
                <a:rPr sz="1400" dirty="0">
                  <a:latin typeface="Huawei Sans" panose="020C0503030203020204" pitchFamily="34" charset="0"/>
                </a:rPr>
                <a:t>Switch A</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矩形 42"/>
            <p:cNvSpPr/>
            <p:nvPr/>
          </p:nvSpPr>
          <p:spPr>
            <a:xfrm>
              <a:off x="9480376" y="3841303"/>
              <a:ext cx="972108" cy="307777"/>
            </a:xfrm>
            <a:prstGeom prst="rect">
              <a:avLst/>
            </a:prstGeom>
          </p:spPr>
          <p:txBody>
            <a:bodyPr wrap="square">
              <a:noAutofit/>
            </a:bodyPr>
            <a:lstStyle/>
            <a:p>
              <a:pPr algn="ctr" fontAlgn="ctr"/>
              <a:r>
                <a:rPr sz="1400" dirty="0">
                  <a:latin typeface="Huawei Sans" panose="020C0503030203020204" pitchFamily="34" charset="0"/>
                </a:rPr>
                <a:t>Switch B</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534" y="2960306"/>
              <a:ext cx="570732" cy="468000"/>
            </a:xfrm>
            <a:prstGeom prst="rect">
              <a:avLst/>
            </a:prstGeom>
          </p:spPr>
        </p:pic>
        <p:sp>
          <p:nvSpPr>
            <p:cNvPr id="45" name="矩形 44"/>
            <p:cNvSpPr/>
            <p:nvPr/>
          </p:nvSpPr>
          <p:spPr>
            <a:xfrm>
              <a:off x="9284987" y="5157192"/>
              <a:ext cx="828092" cy="307777"/>
            </a:xfrm>
            <a:prstGeom prst="rect">
              <a:avLst/>
            </a:prstGeom>
          </p:spPr>
          <p:txBody>
            <a:bodyPr wrap="square">
              <a:noAutofit/>
            </a:bodyPr>
            <a:lstStyle/>
            <a:p>
              <a:pPr algn="ctr" fontAlgn="ctr"/>
              <a:r>
                <a:rPr sz="1400" dirty="0">
                  <a:latin typeface="Huawei Sans" panose="020C0503030203020204" pitchFamily="34" charset="0"/>
                </a:rPr>
                <a:t>Host D</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6733" y="3789040"/>
              <a:ext cx="570732" cy="468000"/>
            </a:xfrm>
            <a:prstGeom prst="rect">
              <a:avLst/>
            </a:prstGeom>
          </p:spPr>
        </p:pic>
      </p:grpSp>
      <p:sp>
        <p:nvSpPr>
          <p:cNvPr id="29" name="矩形 28"/>
          <p:cNvSpPr/>
          <p:nvPr/>
        </p:nvSpPr>
        <p:spPr>
          <a:xfrm>
            <a:off x="7863422" y="5998725"/>
            <a:ext cx="1977282" cy="325548"/>
          </a:xfrm>
          <a:prstGeom prst="rect">
            <a:avLst/>
          </a:prstGeom>
        </p:spPr>
        <p:txBody>
          <a:bodyPr wrap="square">
            <a:noAutofit/>
          </a:bodyPr>
          <a:lstStyle/>
          <a:p>
            <a:pPr algn="ctr" fontAlgn="ctr"/>
            <a:r>
              <a:rPr sz="1400" b="1" dirty="0">
                <a:latin typeface="Huawei Sans" panose="020C0503030203020204" pitchFamily="34" charset="0"/>
              </a:rPr>
              <a:t>Switch Networking</a:t>
            </a:r>
            <a:endParaRPr lang="zh-CN" altLang="en-US" sz="14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8" name="下箭头 63"/>
          <p:cNvSpPr/>
          <p:nvPr/>
        </p:nvSpPr>
        <p:spPr>
          <a:xfrm rot="5400000" flipV="1">
            <a:off x="5585741" y="4017322"/>
            <a:ext cx="1080000"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3FCDFF"/>
              </a:gs>
              <a:gs pos="100000">
                <a:schemeClr val="bg1">
                  <a:alpha val="0"/>
                </a:schemeClr>
              </a:gs>
            </a:gsLst>
            <a:lin ang="16200000" scaled="1"/>
            <a:tileRect/>
          </a:gradFill>
          <a:ln w="19050">
            <a:gradFill flip="none" rotWithShape="1">
              <a:gsLst>
                <a:gs pos="100000">
                  <a:schemeClr val="bg1">
                    <a:lumMod val="100000"/>
                    <a:alpha val="0"/>
                  </a:schemeClr>
                </a:gs>
                <a:gs pos="31000">
                  <a:srgbClr val="3FCDFF"/>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zh-CN" altLang="en-US" sz="1800">
              <a:solidFill>
                <a:prstClr val="white"/>
              </a:solidFill>
              <a:latin typeface="Huawei Sans" panose="020C0503030203020204" pitchFamily="34" charset="0"/>
            </a:endParaRPr>
          </a:p>
        </p:txBody>
      </p:sp>
    </p:spTree>
    <p:extLst>
      <p:ext uri="{BB962C8B-B14F-4D97-AF65-F5344CB8AC3E}">
        <p14:creationId xmlns:p14="http://schemas.microsoft.com/office/powerpoint/2010/main" val="3939842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椭圆 63"/>
          <p:cNvSpPr/>
          <p:nvPr/>
        </p:nvSpPr>
        <p:spPr>
          <a:xfrm>
            <a:off x="6809649" y="2353462"/>
            <a:ext cx="4173089" cy="2977929"/>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90" name="椭圆 89"/>
          <p:cNvSpPr/>
          <p:nvPr/>
        </p:nvSpPr>
        <p:spPr>
          <a:xfrm>
            <a:off x="1168696" y="2353463"/>
            <a:ext cx="3924436" cy="2844738"/>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18" name="文本占位符 17"/>
          <p:cNvSpPr>
            <a:spLocks noGrp="1"/>
          </p:cNvSpPr>
          <p:nvPr>
            <p:ph type="body" sz="quarter" idx="10"/>
          </p:nvPr>
        </p:nvSpPr>
        <p:spPr/>
        <p:txBody>
          <a:bodyPr/>
          <a:lstStyle/>
          <a:p>
            <a:r>
              <a:rPr lang="en-US" sz="1600" dirty="0" smtClean="0"/>
              <a:t>A collision domain is a set of nodes connected to the same shared medium. All nodes in a collision domain compete for the same bandwidth. Packets (unicast, multicast, or broadcast) sent by a node can be received by other nodes.</a:t>
            </a:r>
          </a:p>
          <a:p>
            <a:endParaRPr lang="en-US" altLang="zh-CN" sz="1600" dirty="0" smtClean="0"/>
          </a:p>
          <a:p>
            <a:endParaRPr lang="en-US" altLang="zh-CN" sz="1600" dirty="0"/>
          </a:p>
        </p:txBody>
      </p:sp>
      <p:sp>
        <p:nvSpPr>
          <p:cNvPr id="2" name="标题 1"/>
          <p:cNvSpPr>
            <a:spLocks noGrp="1"/>
          </p:cNvSpPr>
          <p:nvPr>
            <p:ph type="title"/>
          </p:nvPr>
        </p:nvSpPr>
        <p:spPr/>
        <p:txBody>
          <a:bodyPr/>
          <a:lstStyle/>
          <a:p>
            <a:r>
              <a:rPr lang="en-US" smtClean="0"/>
              <a:t>Collision Domain</a:t>
            </a:r>
            <a:endParaRPr lang="en-US" altLang="zh-CN" dirty="0"/>
          </a:p>
        </p:txBody>
      </p:sp>
      <p:grpSp>
        <p:nvGrpSpPr>
          <p:cNvPr id="91" name="组合 90"/>
          <p:cNvGrpSpPr/>
          <p:nvPr/>
        </p:nvGrpSpPr>
        <p:grpSpPr>
          <a:xfrm>
            <a:off x="1564740" y="2605491"/>
            <a:ext cx="3332113" cy="2158986"/>
            <a:chOff x="3240311" y="2678966"/>
            <a:chExt cx="3332113" cy="2158986"/>
          </a:xfrm>
        </p:grpSpPr>
        <p:pic>
          <p:nvPicPr>
            <p:cNvPr id="93" name="图片 92" descr="PC.png"/>
            <p:cNvPicPr>
              <a:picLocks noChangeAspect="1"/>
            </p:cNvPicPr>
            <p:nvPr/>
          </p:nvPicPr>
          <p:blipFill>
            <a:blip r:embed="rId3" cstate="print"/>
            <a:stretch>
              <a:fillRect/>
            </a:stretch>
          </p:blipFill>
          <p:spPr>
            <a:xfrm>
              <a:off x="3479081" y="2982063"/>
              <a:ext cx="609376" cy="468000"/>
            </a:xfrm>
            <a:prstGeom prst="rect">
              <a:avLst/>
            </a:prstGeom>
            <a:solidFill>
              <a:srgbClr val="1AABE2">
                <a:alpha val="5000"/>
              </a:srgbClr>
            </a:solidFill>
            <a:ln w="12700" cap="flat" cmpd="sng" algn="ctr">
              <a:noFill/>
              <a:prstDash val="solid"/>
              <a:miter lim="800000"/>
            </a:ln>
            <a:effectLst/>
          </p:spPr>
        </p:pic>
        <p:pic>
          <p:nvPicPr>
            <p:cNvPr id="94" name="图片 93" descr="PC.png"/>
            <p:cNvPicPr>
              <a:picLocks noChangeAspect="1"/>
            </p:cNvPicPr>
            <p:nvPr/>
          </p:nvPicPr>
          <p:blipFill>
            <a:blip r:embed="rId3" cstate="print"/>
            <a:stretch>
              <a:fillRect/>
            </a:stretch>
          </p:blipFill>
          <p:spPr>
            <a:xfrm>
              <a:off x="4273861" y="4062123"/>
              <a:ext cx="609376" cy="468000"/>
            </a:xfrm>
            <a:prstGeom prst="rect">
              <a:avLst/>
            </a:prstGeom>
            <a:solidFill>
              <a:srgbClr val="1AABE2">
                <a:alpha val="5000"/>
              </a:srgbClr>
            </a:solidFill>
            <a:ln w="12700" cap="flat" cmpd="sng" algn="ctr">
              <a:noFill/>
              <a:prstDash val="solid"/>
              <a:miter lim="800000"/>
            </a:ln>
            <a:effectLst/>
          </p:spPr>
        </p:pic>
        <p:pic>
          <p:nvPicPr>
            <p:cNvPr id="95" name="图片 94" descr="PC.png"/>
            <p:cNvPicPr>
              <a:picLocks noChangeAspect="1"/>
            </p:cNvPicPr>
            <p:nvPr/>
          </p:nvPicPr>
          <p:blipFill>
            <a:blip r:embed="rId3" cstate="print"/>
            <a:stretch>
              <a:fillRect/>
            </a:stretch>
          </p:blipFill>
          <p:spPr>
            <a:xfrm>
              <a:off x="5052579" y="2982063"/>
              <a:ext cx="609376" cy="468000"/>
            </a:xfrm>
            <a:prstGeom prst="rect">
              <a:avLst/>
            </a:prstGeom>
            <a:solidFill>
              <a:srgbClr val="1AABE2">
                <a:alpha val="5000"/>
              </a:srgbClr>
            </a:solidFill>
            <a:ln w="12700" cap="flat" cmpd="sng" algn="ctr">
              <a:noFill/>
              <a:prstDash val="solid"/>
              <a:miter lim="800000"/>
            </a:ln>
            <a:effectLst/>
          </p:spPr>
        </p:pic>
        <p:cxnSp>
          <p:nvCxnSpPr>
            <p:cNvPr id="96" name="直接连接符 95"/>
            <p:cNvCxnSpPr/>
            <p:nvPr/>
          </p:nvCxnSpPr>
          <p:spPr bwMode="auto">
            <a:xfrm>
              <a:off x="3548488" y="3753036"/>
              <a:ext cx="2880000" cy="0"/>
            </a:xfrm>
            <a:prstGeom prst="line">
              <a:avLst/>
            </a:prstGeom>
            <a:solidFill>
              <a:schemeClr val="accent1"/>
            </a:solidFill>
            <a:ln w="28575" cap="flat" cmpd="sng" algn="ctr">
              <a:noFill/>
              <a:prstDash val="solid"/>
              <a:round/>
              <a:headEnd type="none" w="med" len="med"/>
              <a:tailEnd type="none" w="med" len="med"/>
            </a:ln>
            <a:effectLst/>
          </p:spPr>
        </p:cxnSp>
        <p:cxnSp>
          <p:nvCxnSpPr>
            <p:cNvPr id="97" name="直接连接符 96"/>
            <p:cNvCxnSpPr>
              <a:stCxn id="93" idx="2"/>
            </p:cNvCxnSpPr>
            <p:nvPr/>
          </p:nvCxnSpPr>
          <p:spPr bwMode="auto">
            <a:xfrm>
              <a:off x="3783769" y="3450063"/>
              <a:ext cx="0" cy="288000"/>
            </a:xfrm>
            <a:prstGeom prst="line">
              <a:avLst/>
            </a:prstGeom>
            <a:solidFill>
              <a:schemeClr val="accent1"/>
            </a:solidFill>
            <a:ln w="19050" cap="flat" cmpd="sng" algn="ctr">
              <a:noFill/>
              <a:prstDash val="solid"/>
              <a:round/>
              <a:headEnd type="none" w="med" len="med"/>
              <a:tailEnd type="none" w="med" len="med"/>
            </a:ln>
            <a:effectLst/>
          </p:spPr>
        </p:cxnSp>
        <p:cxnSp>
          <p:nvCxnSpPr>
            <p:cNvPr id="98" name="直接连接符 97"/>
            <p:cNvCxnSpPr/>
            <p:nvPr/>
          </p:nvCxnSpPr>
          <p:spPr bwMode="auto">
            <a:xfrm flipH="1" flipV="1">
              <a:off x="4583832" y="3752342"/>
              <a:ext cx="0" cy="288000"/>
            </a:xfrm>
            <a:prstGeom prst="line">
              <a:avLst/>
            </a:prstGeom>
            <a:solidFill>
              <a:schemeClr val="accent1"/>
            </a:solidFill>
            <a:ln w="19050" cap="flat" cmpd="sng" algn="ctr">
              <a:noFill/>
              <a:prstDash val="solid"/>
              <a:round/>
              <a:headEnd type="none" w="med" len="med"/>
              <a:tailEnd type="none" w="med" len="med"/>
            </a:ln>
            <a:effectLst/>
          </p:spPr>
        </p:cxnSp>
        <p:cxnSp>
          <p:nvCxnSpPr>
            <p:cNvPr id="99" name="直接连接符 98"/>
            <p:cNvCxnSpPr>
              <a:stCxn id="95" idx="2"/>
            </p:cNvCxnSpPr>
            <p:nvPr/>
          </p:nvCxnSpPr>
          <p:spPr bwMode="auto">
            <a:xfrm>
              <a:off x="5357267" y="3450063"/>
              <a:ext cx="0" cy="288000"/>
            </a:xfrm>
            <a:prstGeom prst="line">
              <a:avLst/>
            </a:prstGeom>
            <a:solidFill>
              <a:schemeClr val="accent1"/>
            </a:solidFill>
            <a:ln w="19050" cap="flat" cmpd="sng" algn="ctr">
              <a:noFill/>
              <a:prstDash val="solid"/>
              <a:round/>
              <a:headEnd type="none" w="med" len="med"/>
              <a:tailEnd type="none" w="med" len="med"/>
            </a:ln>
            <a:effectLst/>
          </p:spPr>
        </p:cxnSp>
        <p:sp>
          <p:nvSpPr>
            <p:cNvPr id="100" name="矩形 99"/>
            <p:cNvSpPr/>
            <p:nvPr/>
          </p:nvSpPr>
          <p:spPr>
            <a:xfrm>
              <a:off x="3240311" y="2678966"/>
              <a:ext cx="1116124" cy="307777"/>
            </a:xfrm>
            <a:prstGeom prst="rect">
              <a:avLst/>
            </a:prstGeom>
            <a:ln>
              <a:noFill/>
            </a:ln>
          </p:spPr>
          <p:txBody>
            <a:bodyPr wrap="square">
              <a:noAutofit/>
            </a:bodyPr>
            <a:lstStyle/>
            <a:p>
              <a:pPr algn="ctr" fontAlgn="ctr"/>
              <a:r>
                <a:rPr sz="1200" dirty="0">
                  <a:latin typeface="Huawei Sans" panose="020C0503030203020204" pitchFamily="34" charset="0"/>
                </a:rPr>
                <a:t>Host A</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1" name="矩形 100"/>
            <p:cNvSpPr/>
            <p:nvPr/>
          </p:nvSpPr>
          <p:spPr>
            <a:xfrm>
              <a:off x="4664212" y="2678966"/>
              <a:ext cx="1332148" cy="307777"/>
            </a:xfrm>
            <a:prstGeom prst="rect">
              <a:avLst/>
            </a:prstGeom>
            <a:ln>
              <a:noFill/>
            </a:ln>
          </p:spPr>
          <p:txBody>
            <a:bodyPr wrap="square">
              <a:noAutofit/>
            </a:bodyPr>
            <a:lstStyle/>
            <a:p>
              <a:pPr algn="ctr" fontAlgn="ctr"/>
              <a:r>
                <a:rPr sz="1200" dirty="0">
                  <a:latin typeface="Huawei Sans" panose="020C0503030203020204" pitchFamily="34" charset="0"/>
                </a:rPr>
                <a:t>Host B</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02" name="图片 101" descr="PC.png"/>
            <p:cNvPicPr>
              <a:picLocks noChangeAspect="1"/>
            </p:cNvPicPr>
            <p:nvPr/>
          </p:nvPicPr>
          <p:blipFill>
            <a:blip r:embed="rId3" cstate="print"/>
            <a:stretch>
              <a:fillRect/>
            </a:stretch>
          </p:blipFill>
          <p:spPr>
            <a:xfrm>
              <a:off x="5702648" y="4062123"/>
              <a:ext cx="609376" cy="468000"/>
            </a:xfrm>
            <a:prstGeom prst="rect">
              <a:avLst/>
            </a:prstGeom>
            <a:solidFill>
              <a:srgbClr val="1AABE2">
                <a:alpha val="5000"/>
              </a:srgbClr>
            </a:solidFill>
            <a:ln w="12700" cap="flat" cmpd="sng" algn="ctr">
              <a:noFill/>
              <a:prstDash val="solid"/>
              <a:miter lim="800000"/>
            </a:ln>
            <a:effectLst/>
          </p:spPr>
        </p:pic>
        <p:cxnSp>
          <p:nvCxnSpPr>
            <p:cNvPr id="103" name="直接连接符 102"/>
            <p:cNvCxnSpPr/>
            <p:nvPr/>
          </p:nvCxnSpPr>
          <p:spPr bwMode="auto">
            <a:xfrm flipH="1" flipV="1">
              <a:off x="6012619" y="3752342"/>
              <a:ext cx="0" cy="288000"/>
            </a:xfrm>
            <a:prstGeom prst="line">
              <a:avLst/>
            </a:prstGeom>
            <a:solidFill>
              <a:schemeClr val="accent1"/>
            </a:solidFill>
            <a:ln w="19050" cap="flat" cmpd="sng" algn="ctr">
              <a:noFill/>
              <a:prstDash val="solid"/>
              <a:round/>
              <a:headEnd type="none" w="med" len="med"/>
              <a:tailEnd type="none" w="med" len="med"/>
            </a:ln>
            <a:effectLst/>
          </p:spPr>
        </p:cxnSp>
        <p:sp>
          <p:nvSpPr>
            <p:cNvPr id="104" name="矩形 103"/>
            <p:cNvSpPr/>
            <p:nvPr/>
          </p:nvSpPr>
          <p:spPr>
            <a:xfrm>
              <a:off x="4016140" y="4530175"/>
              <a:ext cx="1116124" cy="307777"/>
            </a:xfrm>
            <a:prstGeom prst="rect">
              <a:avLst/>
            </a:prstGeom>
            <a:ln>
              <a:noFill/>
            </a:ln>
          </p:spPr>
          <p:txBody>
            <a:bodyPr wrap="square">
              <a:noAutofit/>
            </a:bodyPr>
            <a:lstStyle/>
            <a:p>
              <a:pPr algn="ctr" fontAlgn="ctr"/>
              <a:r>
                <a:rPr sz="1200" dirty="0">
                  <a:latin typeface="Huawei Sans" panose="020C0503030203020204" pitchFamily="34" charset="0"/>
                </a:rPr>
                <a:t>Host C</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5" name="矩形 104"/>
            <p:cNvSpPr/>
            <p:nvPr/>
          </p:nvSpPr>
          <p:spPr>
            <a:xfrm>
              <a:off x="5456300" y="4530175"/>
              <a:ext cx="1116124" cy="307777"/>
            </a:xfrm>
            <a:prstGeom prst="rect">
              <a:avLst/>
            </a:prstGeom>
            <a:ln>
              <a:noFill/>
            </a:ln>
          </p:spPr>
          <p:txBody>
            <a:bodyPr wrap="square">
              <a:noAutofit/>
            </a:bodyPr>
            <a:lstStyle/>
            <a:p>
              <a:pPr algn="ctr" fontAlgn="ctr"/>
              <a:r>
                <a:rPr sz="1200" dirty="0">
                  <a:latin typeface="Huawei Sans" panose="020C0503030203020204" pitchFamily="34" charset="0"/>
                </a:rPr>
                <a:t>Host D</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92" name="矩形 91"/>
          <p:cNvSpPr/>
          <p:nvPr/>
        </p:nvSpPr>
        <p:spPr>
          <a:xfrm>
            <a:off x="1997123" y="4663530"/>
            <a:ext cx="2232415" cy="467817"/>
          </a:xfrm>
          <a:prstGeom prst="rect">
            <a:avLst/>
          </a:prstGeom>
        </p:spPr>
        <p:txBody>
          <a:bodyPr wrap="square">
            <a:noAutofit/>
          </a:bodyPr>
          <a:lstStyle/>
          <a:p>
            <a:pPr algn="ctr" fontAlgn="ctr"/>
            <a:r>
              <a:rPr sz="1200" b="1" dirty="0">
                <a:latin typeface="Huawei Sans" panose="020C0503030203020204" pitchFamily="34" charset="0"/>
              </a:rPr>
              <a:t>Early Ethernet</a:t>
            </a:r>
            <a:endParaRPr lang="en-US" altLang="zh-CN" sz="1200" b="1" dirty="0" smtClean="0">
              <a:latin typeface="Huawei Sans" panose="020C0503030203020204" pitchFamily="34" charset="0"/>
              <a:ea typeface="方正兰亭黑简体" panose="02000000000000000000" pitchFamily="2" charset="-122"/>
              <a:cs typeface="Huawei Sans" panose="020C0503030203020204" pitchFamily="34" charset="0"/>
            </a:endParaRPr>
          </a:p>
          <a:p>
            <a:pPr algn="ctr" fontAlgn="ctr"/>
            <a:r>
              <a:rPr sz="1200" b="1" dirty="0">
                <a:latin typeface="Huawei Sans" panose="020C0503030203020204" pitchFamily="34" charset="0"/>
              </a:rPr>
              <a:t>One Collision Domain</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7" name="圆角矩形 106"/>
          <p:cNvSpPr/>
          <p:nvPr/>
        </p:nvSpPr>
        <p:spPr>
          <a:xfrm>
            <a:off x="468316" y="5322600"/>
            <a:ext cx="5627683" cy="1072682"/>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fontAlgn="ctr">
              <a:buFont typeface="Arial" panose="020B0604020202020204" pitchFamily="34" charset="0"/>
              <a:buChar char="•"/>
            </a:pPr>
            <a:r>
              <a:rPr sz="1400" dirty="0">
                <a:solidFill>
                  <a:schemeClr val="tx1"/>
                </a:solidFill>
                <a:latin typeface="Huawei Sans" panose="020C0503030203020204" pitchFamily="34" charset="0"/>
              </a:rPr>
              <a:t>On a traditional Ethernet network, multiple nodes on the same medium share the link bandwidth and compete for the right to use the link. As a result, collision occurs.</a:t>
            </a:r>
            <a:endParaRPr lang="en-US" altLang="zh-CN"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buFont typeface="Arial" panose="020B0604020202020204" pitchFamily="34" charset="0"/>
              <a:buChar char="•"/>
            </a:pPr>
            <a:r>
              <a:rPr sz="1400" dirty="0">
                <a:solidFill>
                  <a:schemeClr val="tx1"/>
                </a:solidFill>
                <a:latin typeface="Huawei Sans" panose="020C0503030203020204" pitchFamily="34" charset="0"/>
              </a:rPr>
              <a:t>The probability that collision occurs increases when more nodes are deployed on a shared medium.</a:t>
            </a:r>
            <a:endParaRPr lang="en-US" altLang="zh-CN"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110" name="组合 109"/>
          <p:cNvGrpSpPr/>
          <p:nvPr/>
        </p:nvGrpSpPr>
        <p:grpSpPr>
          <a:xfrm>
            <a:off x="7266329" y="2532841"/>
            <a:ext cx="3564396" cy="2504663"/>
            <a:chOff x="6888088" y="2960306"/>
            <a:chExt cx="3564396" cy="2504663"/>
          </a:xfrm>
        </p:grpSpPr>
        <p:sp>
          <p:nvSpPr>
            <p:cNvPr id="112" name="矩形 111"/>
            <p:cNvSpPr/>
            <p:nvPr/>
          </p:nvSpPr>
          <p:spPr>
            <a:xfrm>
              <a:off x="6888088" y="4257092"/>
              <a:ext cx="828092" cy="307777"/>
            </a:xfrm>
            <a:prstGeom prst="rect">
              <a:avLst/>
            </a:prstGeom>
          </p:spPr>
          <p:txBody>
            <a:bodyPr wrap="square">
              <a:noAutofit/>
            </a:bodyPr>
            <a:lstStyle/>
            <a:p>
              <a:pPr algn="ctr" fontAlgn="ctr"/>
              <a:r>
                <a:rPr sz="1200" dirty="0">
                  <a:latin typeface="Huawei Sans" panose="020C0503030203020204" pitchFamily="34" charset="0"/>
                </a:rPr>
                <a:t>Host A</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13" name="图片 112" descr="PC.png"/>
            <p:cNvPicPr>
              <a:picLocks noChangeAspect="1"/>
            </p:cNvPicPr>
            <p:nvPr/>
          </p:nvPicPr>
          <p:blipFill>
            <a:blip r:embed="rId3" cstate="print"/>
            <a:stretch>
              <a:fillRect/>
            </a:stretch>
          </p:blipFill>
          <p:spPr>
            <a:xfrm>
              <a:off x="6996100" y="3789040"/>
              <a:ext cx="609376" cy="468000"/>
            </a:xfrm>
            <a:prstGeom prst="rect">
              <a:avLst/>
            </a:prstGeom>
          </p:spPr>
        </p:pic>
        <p:cxnSp>
          <p:nvCxnSpPr>
            <p:cNvPr id="114" name="直接连接符 113"/>
            <p:cNvCxnSpPr>
              <a:stCxn id="113" idx="0"/>
            </p:cNvCxnSpPr>
            <p:nvPr/>
          </p:nvCxnSpPr>
          <p:spPr bwMode="auto">
            <a:xfrm flipV="1">
              <a:off x="7300788" y="3182748"/>
              <a:ext cx="1293478" cy="60629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15" name="图片 114" descr="PC.png"/>
            <p:cNvPicPr>
              <a:picLocks noChangeAspect="1"/>
            </p:cNvPicPr>
            <p:nvPr/>
          </p:nvPicPr>
          <p:blipFill>
            <a:blip r:embed="rId3" cstate="print"/>
            <a:stretch>
              <a:fillRect/>
            </a:stretch>
          </p:blipFill>
          <p:spPr>
            <a:xfrm>
              <a:off x="8004212" y="3789040"/>
              <a:ext cx="609376" cy="468000"/>
            </a:xfrm>
            <a:prstGeom prst="rect">
              <a:avLst/>
            </a:prstGeom>
          </p:spPr>
        </p:pic>
        <p:cxnSp>
          <p:nvCxnSpPr>
            <p:cNvPr id="116" name="直接连接符 115"/>
            <p:cNvCxnSpPr>
              <a:stCxn id="115" idx="0"/>
              <a:endCxn id="126" idx="2"/>
            </p:cNvCxnSpPr>
            <p:nvPr/>
          </p:nvCxnSpPr>
          <p:spPr bwMode="auto">
            <a:xfrm flipV="1">
              <a:off x="8308900" y="3428306"/>
              <a:ext cx="0"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7" name="直接连接符 116"/>
            <p:cNvCxnSpPr>
              <a:stCxn id="128" idx="0"/>
              <a:endCxn id="126" idx="1"/>
            </p:cNvCxnSpPr>
            <p:nvPr/>
          </p:nvCxnSpPr>
          <p:spPr bwMode="auto">
            <a:xfrm flipH="1" flipV="1">
              <a:off x="8023534" y="3194306"/>
              <a:ext cx="1288565" cy="594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18" name="图片 117" descr="PC.png"/>
            <p:cNvPicPr>
              <a:picLocks noChangeAspect="1"/>
            </p:cNvPicPr>
            <p:nvPr/>
          </p:nvPicPr>
          <p:blipFill>
            <a:blip r:embed="rId3" cstate="print"/>
            <a:stretch>
              <a:fillRect/>
            </a:stretch>
          </p:blipFill>
          <p:spPr>
            <a:xfrm>
              <a:off x="8620451" y="4689140"/>
              <a:ext cx="609376" cy="468000"/>
            </a:xfrm>
            <a:prstGeom prst="rect">
              <a:avLst/>
            </a:prstGeom>
          </p:spPr>
        </p:pic>
        <p:cxnSp>
          <p:nvCxnSpPr>
            <p:cNvPr id="119" name="直接连接符 118"/>
            <p:cNvCxnSpPr>
              <a:stCxn id="118" idx="0"/>
            </p:cNvCxnSpPr>
            <p:nvPr/>
          </p:nvCxnSpPr>
          <p:spPr bwMode="auto">
            <a:xfrm flipV="1">
              <a:off x="8925139" y="4092053"/>
              <a:ext cx="386960" cy="59708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20" name="图片 119" descr="PC.png"/>
            <p:cNvPicPr>
              <a:picLocks noChangeAspect="1"/>
            </p:cNvPicPr>
            <p:nvPr/>
          </p:nvPicPr>
          <p:blipFill>
            <a:blip r:embed="rId3" cstate="print"/>
            <a:stretch>
              <a:fillRect/>
            </a:stretch>
          </p:blipFill>
          <p:spPr>
            <a:xfrm>
              <a:off x="9394371" y="4677424"/>
              <a:ext cx="609376" cy="468000"/>
            </a:xfrm>
            <a:prstGeom prst="rect">
              <a:avLst/>
            </a:prstGeom>
          </p:spPr>
        </p:pic>
        <p:cxnSp>
          <p:nvCxnSpPr>
            <p:cNvPr id="121" name="直接连接符 120"/>
            <p:cNvCxnSpPr>
              <a:stCxn id="120" idx="0"/>
            </p:cNvCxnSpPr>
            <p:nvPr/>
          </p:nvCxnSpPr>
          <p:spPr bwMode="auto">
            <a:xfrm flipH="1" flipV="1">
              <a:off x="9312099" y="4092053"/>
              <a:ext cx="386960" cy="58537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2" name="矩形 121"/>
            <p:cNvSpPr/>
            <p:nvPr/>
          </p:nvSpPr>
          <p:spPr>
            <a:xfrm>
              <a:off x="7896200" y="4257092"/>
              <a:ext cx="828092" cy="307777"/>
            </a:xfrm>
            <a:prstGeom prst="rect">
              <a:avLst/>
            </a:prstGeom>
          </p:spPr>
          <p:txBody>
            <a:bodyPr wrap="square">
              <a:noAutofit/>
            </a:bodyPr>
            <a:lstStyle/>
            <a:p>
              <a:pPr algn="ctr" fontAlgn="ctr"/>
              <a:r>
                <a:rPr sz="1200" dirty="0">
                  <a:latin typeface="Huawei Sans" panose="020C0503030203020204" pitchFamily="34" charset="0"/>
                </a:rPr>
                <a:t>Host B</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3" name="矩形 122"/>
            <p:cNvSpPr/>
            <p:nvPr/>
          </p:nvSpPr>
          <p:spPr>
            <a:xfrm>
              <a:off x="8511093" y="5157192"/>
              <a:ext cx="828092" cy="307777"/>
            </a:xfrm>
            <a:prstGeom prst="rect">
              <a:avLst/>
            </a:prstGeom>
          </p:spPr>
          <p:txBody>
            <a:bodyPr wrap="square">
              <a:noAutofit/>
            </a:bodyPr>
            <a:lstStyle/>
            <a:p>
              <a:pPr algn="ctr" fontAlgn="ctr"/>
              <a:r>
                <a:rPr sz="1200" dirty="0">
                  <a:latin typeface="Huawei Sans" panose="020C0503030203020204" pitchFamily="34" charset="0"/>
                </a:rPr>
                <a:t>Host C</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4" name="矩形 123"/>
            <p:cNvSpPr/>
            <p:nvPr/>
          </p:nvSpPr>
          <p:spPr>
            <a:xfrm>
              <a:off x="8455515" y="3119552"/>
              <a:ext cx="972108" cy="307777"/>
            </a:xfrm>
            <a:prstGeom prst="rect">
              <a:avLst/>
            </a:prstGeom>
          </p:spPr>
          <p:txBody>
            <a:bodyPr wrap="square">
              <a:noAutofit/>
            </a:bodyPr>
            <a:lstStyle/>
            <a:p>
              <a:pPr algn="ctr" fontAlgn="ctr"/>
              <a:r>
                <a:rPr sz="1200" dirty="0">
                  <a:latin typeface="Huawei Sans" panose="020C0503030203020204" pitchFamily="34" charset="0"/>
                </a:rPr>
                <a:t>Switch A</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5" name="矩形 124"/>
            <p:cNvSpPr/>
            <p:nvPr/>
          </p:nvSpPr>
          <p:spPr>
            <a:xfrm>
              <a:off x="9480376" y="3841303"/>
              <a:ext cx="972108" cy="307777"/>
            </a:xfrm>
            <a:prstGeom prst="rect">
              <a:avLst/>
            </a:prstGeom>
          </p:spPr>
          <p:txBody>
            <a:bodyPr wrap="square">
              <a:noAutofit/>
            </a:bodyPr>
            <a:lstStyle/>
            <a:p>
              <a:pPr algn="ctr" fontAlgn="ctr"/>
              <a:r>
                <a:rPr sz="1200" dirty="0">
                  <a:latin typeface="Huawei Sans" panose="020C0503030203020204" pitchFamily="34" charset="0"/>
                </a:rPr>
                <a:t>Switch B</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26" name="图片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534" y="2960306"/>
              <a:ext cx="570732" cy="468000"/>
            </a:xfrm>
            <a:prstGeom prst="rect">
              <a:avLst/>
            </a:prstGeom>
          </p:spPr>
        </p:pic>
        <p:sp>
          <p:nvSpPr>
            <p:cNvPr id="127" name="矩形 126"/>
            <p:cNvSpPr/>
            <p:nvPr/>
          </p:nvSpPr>
          <p:spPr>
            <a:xfrm>
              <a:off x="9284987" y="5157192"/>
              <a:ext cx="828092" cy="307777"/>
            </a:xfrm>
            <a:prstGeom prst="rect">
              <a:avLst/>
            </a:prstGeom>
          </p:spPr>
          <p:txBody>
            <a:bodyPr wrap="square">
              <a:noAutofit/>
            </a:bodyPr>
            <a:lstStyle/>
            <a:p>
              <a:pPr algn="ctr" fontAlgn="ctr"/>
              <a:r>
                <a:rPr sz="1200" dirty="0">
                  <a:latin typeface="Huawei Sans" panose="020C0503030203020204" pitchFamily="34" charset="0"/>
                </a:rPr>
                <a:t>Host D</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28" name="图片 1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6733" y="3789040"/>
              <a:ext cx="570732" cy="468000"/>
            </a:xfrm>
            <a:prstGeom prst="rect">
              <a:avLst/>
            </a:prstGeom>
          </p:spPr>
        </p:pic>
      </p:grpSp>
      <p:sp>
        <p:nvSpPr>
          <p:cNvPr id="129" name="圆角矩形 128"/>
          <p:cNvSpPr/>
          <p:nvPr/>
        </p:nvSpPr>
        <p:spPr>
          <a:xfrm>
            <a:off x="6236577" y="5322600"/>
            <a:ext cx="5367344" cy="1072682"/>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r>
              <a:rPr lang="en-US" sz="1400" dirty="0" smtClean="0">
                <a:solidFill>
                  <a:schemeClr val="tx1"/>
                </a:solidFill>
                <a:latin typeface="Huawei Sans" panose="020C0503030203020204" pitchFamily="34" charset="0"/>
              </a:rPr>
              <a:t>The switch interface</a:t>
            </a:r>
            <a:r>
              <a:rPr sz="1400" dirty="0" smtClean="0">
                <a:solidFill>
                  <a:schemeClr val="tx1"/>
                </a:solidFill>
                <a:latin typeface="Huawei Sans" panose="020C0503030203020204" pitchFamily="34" charset="0"/>
              </a:rPr>
              <a:t>s </a:t>
            </a:r>
            <a:r>
              <a:rPr lang="en-US" sz="1400" dirty="0" smtClean="0">
                <a:solidFill>
                  <a:schemeClr val="tx1"/>
                </a:solidFill>
                <a:latin typeface="Huawei Sans" panose="020C0503030203020204" pitchFamily="34" charset="0"/>
              </a:rPr>
              <a:t>used to send and receive data are independent of each other and </a:t>
            </a:r>
            <a:r>
              <a:rPr sz="1400" dirty="0" smtClean="0">
                <a:solidFill>
                  <a:schemeClr val="tx1"/>
                </a:solidFill>
                <a:latin typeface="Huawei Sans" panose="020C0503030203020204" pitchFamily="34" charset="0"/>
              </a:rPr>
              <a:t>belong </a:t>
            </a:r>
            <a:r>
              <a:rPr sz="1400" dirty="0">
                <a:solidFill>
                  <a:schemeClr val="tx1"/>
                </a:solidFill>
                <a:latin typeface="Huawei Sans" panose="020C0503030203020204" pitchFamily="34" charset="0"/>
              </a:rPr>
              <a:t>to different collision domains. </a:t>
            </a:r>
            <a:r>
              <a:rPr lang="en-US" sz="1400" dirty="0" smtClean="0">
                <a:solidFill>
                  <a:schemeClr val="tx1"/>
                </a:solidFill>
                <a:latin typeface="Huawei Sans" panose="020C0503030203020204" pitchFamily="34" charset="0"/>
              </a:rPr>
              <a:t>Therefore, collisions do not occur between hosts (or networks) connected through switch interfaces.</a:t>
            </a:r>
          </a:p>
        </p:txBody>
      </p:sp>
      <p:sp>
        <p:nvSpPr>
          <p:cNvPr id="130" name="圆角矩形标注 129"/>
          <p:cNvSpPr/>
          <p:nvPr/>
        </p:nvSpPr>
        <p:spPr>
          <a:xfrm>
            <a:off x="4324294" y="2320586"/>
            <a:ext cx="1814421" cy="400487"/>
          </a:xfrm>
          <a:prstGeom prst="wedgeRoundRectCallout">
            <a:avLst>
              <a:gd name="adj1" fmla="val -37205"/>
              <a:gd name="adj2" fmla="val 123600"/>
              <a:gd name="adj3" fmla="val 16667"/>
            </a:avLst>
          </a:prstGeom>
          <a:solidFill>
            <a:srgbClr val="FFFFCC"/>
          </a:solidFill>
          <a:ln w="12700" cap="flat" cmpd="sng" algn="ctr">
            <a:solidFill>
              <a:srgbClr val="FFD17D"/>
            </a:solidFill>
            <a:prstDash val="solid"/>
            <a:miter lim="800000"/>
          </a:ln>
          <a:effectLst/>
        </p:spPr>
        <p:txBody>
          <a:bodyPr wrap="square" rtlCol="0" anchor="ctr">
            <a:noAutofit/>
          </a:bodyPr>
          <a:lstStyle/>
          <a:p>
            <a:pPr algn="ctr" defTabSz="914400" fontAlgn="ctr"/>
            <a:r>
              <a:rPr sz="1400" dirty="0">
                <a:latin typeface="Huawei Sans" panose="020C0503030203020204" pitchFamily="34" charset="0"/>
              </a:rPr>
              <a:t>Solution: CSMA/CD</a:t>
            </a:r>
          </a:p>
        </p:txBody>
      </p:sp>
      <p:sp>
        <p:nvSpPr>
          <p:cNvPr id="131" name="圆角矩形标注 130"/>
          <p:cNvSpPr/>
          <p:nvPr/>
        </p:nvSpPr>
        <p:spPr>
          <a:xfrm>
            <a:off x="8939967" y="2013625"/>
            <a:ext cx="2474689" cy="396000"/>
          </a:xfrm>
          <a:prstGeom prst="wedgeRoundRectCallout">
            <a:avLst>
              <a:gd name="adj1" fmla="val -51371"/>
              <a:gd name="adj2" fmla="val 100688"/>
              <a:gd name="adj3" fmla="val 16667"/>
            </a:avLst>
          </a:prstGeom>
          <a:solidFill>
            <a:srgbClr val="FFFFCC"/>
          </a:solidFill>
          <a:ln w="12700" cap="flat" cmpd="sng" algn="ctr">
            <a:solidFill>
              <a:srgbClr val="FFD17D"/>
            </a:solidFill>
            <a:prstDash val="solid"/>
            <a:miter lim="800000"/>
          </a:ln>
          <a:effectLst/>
        </p:spPr>
        <p:txBody>
          <a:bodyPr wrap="square" lIns="0" tIns="0" rIns="0" bIns="0" rtlCol="0" anchor="ctr">
            <a:noAutofit/>
          </a:bodyPr>
          <a:lstStyle/>
          <a:p>
            <a:pPr algn="ctr" fontAlgn="ctr"/>
            <a:r>
              <a:rPr sz="1400" dirty="0">
                <a:latin typeface="Huawei Sans" panose="020C0503030203020204" pitchFamily="34" charset="0"/>
              </a:rPr>
              <a:t>Separating collision </a:t>
            </a:r>
            <a:r>
              <a:rPr sz="1400" dirty="0" smtClean="0">
                <a:latin typeface="Huawei Sans" panose="020C0503030203020204" pitchFamily="34" charset="0"/>
              </a:rPr>
              <a:t>domains</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2" name="矩形 131"/>
          <p:cNvSpPr/>
          <p:nvPr/>
        </p:nvSpPr>
        <p:spPr>
          <a:xfrm>
            <a:off x="2422338" y="3287403"/>
            <a:ext cx="1116124" cy="307777"/>
          </a:xfrm>
          <a:prstGeom prst="rect">
            <a:avLst/>
          </a:prstGeom>
        </p:spPr>
        <p:txBody>
          <a:bodyPr wrap="square">
            <a:noAutofit/>
          </a:bodyPr>
          <a:lstStyle/>
          <a:p>
            <a:pPr algn="ctr" fontAlgn="ctr"/>
            <a:r>
              <a:rPr sz="1200" b="1" dirty="0">
                <a:solidFill>
                  <a:srgbClr val="EC7061"/>
                </a:solidFill>
                <a:latin typeface="Huawei Sans" panose="020C0503030203020204" pitchFamily="34" charset="0"/>
              </a:rPr>
              <a:t>Collision</a:t>
            </a:r>
          </a:p>
        </p:txBody>
      </p:sp>
      <p:cxnSp>
        <p:nvCxnSpPr>
          <p:cNvPr id="133" name="肘形连接符 132"/>
          <p:cNvCxnSpPr/>
          <p:nvPr/>
        </p:nvCxnSpPr>
        <p:spPr>
          <a:xfrm>
            <a:off x="2317108" y="3373191"/>
            <a:ext cx="1022764" cy="208820"/>
          </a:xfrm>
          <a:prstGeom prst="bentConnector3">
            <a:avLst>
              <a:gd name="adj1" fmla="val 627"/>
            </a:avLst>
          </a:prstGeom>
          <a:ln w="28575">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肘形连接符 133"/>
          <p:cNvCxnSpPr/>
          <p:nvPr/>
        </p:nvCxnSpPr>
        <p:spPr>
          <a:xfrm rot="10800000">
            <a:off x="3325221" y="3755344"/>
            <a:ext cx="863261" cy="245882"/>
          </a:xfrm>
          <a:prstGeom prst="bentConnector3">
            <a:avLst>
              <a:gd name="adj1" fmla="val 990"/>
            </a:avLst>
          </a:prstGeom>
          <a:ln w="28575">
            <a:solidFill>
              <a:srgbClr val="EC706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1872917" y="3374188"/>
            <a:ext cx="2880000" cy="590279"/>
            <a:chOff x="2025317" y="3528988"/>
            <a:chExt cx="2880000" cy="590279"/>
          </a:xfrm>
        </p:grpSpPr>
        <p:cxnSp>
          <p:nvCxnSpPr>
            <p:cNvPr id="59" name="直接连接符 58"/>
            <p:cNvCxnSpPr/>
            <p:nvPr/>
          </p:nvCxnSpPr>
          <p:spPr bwMode="auto">
            <a:xfrm>
              <a:off x="2025317" y="3831961"/>
              <a:ext cx="2880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0" name="直接连接符 59"/>
            <p:cNvCxnSpPr/>
            <p:nvPr/>
          </p:nvCxnSpPr>
          <p:spPr bwMode="auto">
            <a:xfrm>
              <a:off x="2260598" y="3528988"/>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1" name="直接连接符 60"/>
            <p:cNvCxnSpPr/>
            <p:nvPr/>
          </p:nvCxnSpPr>
          <p:spPr bwMode="auto">
            <a:xfrm flipH="1" flipV="1">
              <a:off x="3060661" y="3831267"/>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直接连接符 61"/>
            <p:cNvCxnSpPr/>
            <p:nvPr/>
          </p:nvCxnSpPr>
          <p:spPr bwMode="auto">
            <a:xfrm>
              <a:off x="3834096" y="3528988"/>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直接连接符 62"/>
            <p:cNvCxnSpPr/>
            <p:nvPr/>
          </p:nvCxnSpPr>
          <p:spPr bwMode="auto">
            <a:xfrm flipH="1" flipV="1">
              <a:off x="4489448" y="3831267"/>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5" name="直接箭头连接符 4"/>
          <p:cNvCxnSpPr/>
          <p:nvPr/>
        </p:nvCxnSpPr>
        <p:spPr>
          <a:xfrm flipV="1">
            <a:off x="7723217" y="2934631"/>
            <a:ext cx="575645" cy="272620"/>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H="1" flipV="1">
            <a:off x="9122419" y="2934631"/>
            <a:ext cx="572834" cy="308636"/>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V="1">
            <a:off x="8611583" y="3036021"/>
            <a:ext cx="0" cy="290374"/>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9274399" y="3862998"/>
            <a:ext cx="203684" cy="286110"/>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flipV="1">
            <a:off x="9893518" y="3862999"/>
            <a:ext cx="212256" cy="279000"/>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7083116" y="4414260"/>
            <a:ext cx="2039303" cy="438705"/>
          </a:xfrm>
          <a:prstGeom prst="rect">
            <a:avLst/>
          </a:prstGeom>
        </p:spPr>
        <p:txBody>
          <a:bodyPr wrap="square">
            <a:noAutofit/>
          </a:bodyPr>
          <a:lstStyle/>
          <a:p>
            <a:pPr algn="ctr" fontAlgn="ctr"/>
            <a:r>
              <a:rPr sz="1200" b="1" dirty="0">
                <a:latin typeface="Huawei Sans" panose="020C0503030203020204" pitchFamily="34" charset="0"/>
              </a:rPr>
              <a:t>Switch Networking</a:t>
            </a:r>
            <a:endParaRPr lang="en-US" altLang="zh-CN" sz="1200" b="1" dirty="0" smtClean="0">
              <a:latin typeface="Huawei Sans" panose="020C0503030203020204" pitchFamily="34" charset="0"/>
              <a:ea typeface="方正兰亭黑简体" panose="02000000000000000000" pitchFamily="2" charset="-122"/>
              <a:cs typeface="Huawei Sans" panose="020C0503030203020204" pitchFamily="34" charset="0"/>
            </a:endParaRPr>
          </a:p>
          <a:p>
            <a:pPr algn="ctr" fontAlgn="ctr"/>
            <a:r>
              <a:rPr sz="1200" b="1" dirty="0">
                <a:latin typeface="Huawei Sans" panose="020C0503030203020204" pitchFamily="34" charset="0"/>
              </a:rPr>
              <a:t>Five Collision Domains</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87452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sz="1600" dirty="0">
                <a:latin typeface="Huawei Sans" panose="020C0503030203020204" pitchFamily="34" charset="0"/>
              </a:rPr>
              <a:t>The entire access scope of broadcast packets is called a Layer 2 broadcast domain, which is also called a broadcast domain. All hosts in the same broadcast domain can receive broadcast packets.</a:t>
            </a:r>
          </a:p>
          <a:p>
            <a:endParaRPr lang="zh-CN" altLang="en-US" sz="1600" dirty="0" smtClean="0">
              <a:latin typeface="Huawei Sans" panose="020C0503030203020204" pitchFamily="34" charset="0"/>
            </a:endParaRPr>
          </a:p>
          <a:p>
            <a:endParaRPr lang="zh-CN" altLang="en-US" sz="1600"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dirty="0">
                <a:latin typeface="Huawei Sans" panose="020C0503030203020204" pitchFamily="34" charset="0"/>
              </a:rPr>
              <a:t>Broadcast Domain</a:t>
            </a:r>
            <a:endParaRPr lang="zh-CN" altLang="en-US" dirty="0">
              <a:latin typeface="Huawei Sans" panose="020C0503030203020204" pitchFamily="34" charset="0"/>
            </a:endParaRPr>
          </a:p>
        </p:txBody>
      </p:sp>
      <p:sp>
        <p:nvSpPr>
          <p:cNvPr id="5" name="椭圆 4"/>
          <p:cNvSpPr/>
          <p:nvPr/>
        </p:nvSpPr>
        <p:spPr>
          <a:xfrm>
            <a:off x="1168696" y="2353463"/>
            <a:ext cx="3924436" cy="2844738"/>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grpSp>
        <p:nvGrpSpPr>
          <p:cNvPr id="6" name="组合 5"/>
          <p:cNvGrpSpPr/>
          <p:nvPr/>
        </p:nvGrpSpPr>
        <p:grpSpPr>
          <a:xfrm>
            <a:off x="1564740" y="2605491"/>
            <a:ext cx="3332113" cy="2158986"/>
            <a:chOff x="3240311" y="2678966"/>
            <a:chExt cx="3332113" cy="2158986"/>
          </a:xfrm>
        </p:grpSpPr>
        <p:pic>
          <p:nvPicPr>
            <p:cNvPr id="8" name="图片 7" descr="PC.png"/>
            <p:cNvPicPr>
              <a:picLocks noChangeAspect="1"/>
            </p:cNvPicPr>
            <p:nvPr/>
          </p:nvPicPr>
          <p:blipFill>
            <a:blip r:embed="rId3" cstate="print"/>
            <a:stretch>
              <a:fillRect/>
            </a:stretch>
          </p:blipFill>
          <p:spPr>
            <a:xfrm>
              <a:off x="3479081" y="2982063"/>
              <a:ext cx="609376" cy="468000"/>
            </a:xfrm>
            <a:prstGeom prst="rect">
              <a:avLst/>
            </a:prstGeom>
          </p:spPr>
        </p:pic>
        <p:pic>
          <p:nvPicPr>
            <p:cNvPr id="9" name="图片 8" descr="PC.png"/>
            <p:cNvPicPr>
              <a:picLocks noChangeAspect="1"/>
            </p:cNvPicPr>
            <p:nvPr/>
          </p:nvPicPr>
          <p:blipFill>
            <a:blip r:embed="rId3" cstate="print"/>
            <a:stretch>
              <a:fillRect/>
            </a:stretch>
          </p:blipFill>
          <p:spPr>
            <a:xfrm>
              <a:off x="4273861" y="4062123"/>
              <a:ext cx="609376" cy="468000"/>
            </a:xfrm>
            <a:prstGeom prst="rect">
              <a:avLst/>
            </a:prstGeom>
          </p:spPr>
        </p:pic>
        <p:pic>
          <p:nvPicPr>
            <p:cNvPr id="10" name="图片 9" descr="PC.png"/>
            <p:cNvPicPr>
              <a:picLocks noChangeAspect="1"/>
            </p:cNvPicPr>
            <p:nvPr/>
          </p:nvPicPr>
          <p:blipFill>
            <a:blip r:embed="rId3" cstate="print"/>
            <a:stretch>
              <a:fillRect/>
            </a:stretch>
          </p:blipFill>
          <p:spPr>
            <a:xfrm>
              <a:off x="5052579" y="2982063"/>
              <a:ext cx="609376" cy="468000"/>
            </a:xfrm>
            <a:prstGeom prst="rect">
              <a:avLst/>
            </a:prstGeom>
          </p:spPr>
        </p:pic>
        <p:cxnSp>
          <p:nvCxnSpPr>
            <p:cNvPr id="11" name="直接连接符 10"/>
            <p:cNvCxnSpPr/>
            <p:nvPr/>
          </p:nvCxnSpPr>
          <p:spPr bwMode="auto">
            <a:xfrm>
              <a:off x="3548488" y="3753036"/>
              <a:ext cx="2880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 name="直接连接符 11"/>
            <p:cNvCxnSpPr>
              <a:stCxn id="8" idx="2"/>
            </p:cNvCxnSpPr>
            <p:nvPr/>
          </p:nvCxnSpPr>
          <p:spPr bwMode="auto">
            <a:xfrm>
              <a:off x="3783769" y="3450063"/>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p:nvPr/>
          </p:nvCxnSpPr>
          <p:spPr bwMode="auto">
            <a:xfrm flipH="1" flipV="1">
              <a:off x="4583832" y="3752342"/>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a:stCxn id="10" idx="2"/>
            </p:cNvCxnSpPr>
            <p:nvPr/>
          </p:nvCxnSpPr>
          <p:spPr bwMode="auto">
            <a:xfrm>
              <a:off x="5357267" y="3450063"/>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矩形 14"/>
            <p:cNvSpPr/>
            <p:nvPr/>
          </p:nvSpPr>
          <p:spPr>
            <a:xfrm>
              <a:off x="3240311" y="2678966"/>
              <a:ext cx="1116124" cy="307777"/>
            </a:xfrm>
            <a:prstGeom prst="rect">
              <a:avLst/>
            </a:prstGeom>
          </p:spPr>
          <p:txBody>
            <a:bodyPr wrap="square">
              <a:noAutofit/>
            </a:bodyPr>
            <a:lstStyle/>
            <a:p>
              <a:pPr algn="ctr" fontAlgn="ctr"/>
              <a:r>
                <a:rPr sz="1200" dirty="0">
                  <a:latin typeface="Huawei Sans" panose="020C0503030203020204" pitchFamily="34" charset="0"/>
                </a:rPr>
                <a:t>Host A</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p:cNvSpPr/>
            <p:nvPr/>
          </p:nvSpPr>
          <p:spPr>
            <a:xfrm>
              <a:off x="4664212" y="2678966"/>
              <a:ext cx="1332148" cy="307777"/>
            </a:xfrm>
            <a:prstGeom prst="rect">
              <a:avLst/>
            </a:prstGeom>
          </p:spPr>
          <p:txBody>
            <a:bodyPr wrap="square">
              <a:noAutofit/>
            </a:bodyPr>
            <a:lstStyle/>
            <a:p>
              <a:pPr algn="ctr" fontAlgn="ctr"/>
              <a:r>
                <a:rPr sz="1200" dirty="0">
                  <a:latin typeface="Huawei Sans" panose="020C0503030203020204" pitchFamily="34" charset="0"/>
                </a:rPr>
                <a:t>Host B</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7" name="图片 16" descr="PC.png"/>
            <p:cNvPicPr>
              <a:picLocks noChangeAspect="1"/>
            </p:cNvPicPr>
            <p:nvPr/>
          </p:nvPicPr>
          <p:blipFill>
            <a:blip r:embed="rId3" cstate="print"/>
            <a:stretch>
              <a:fillRect/>
            </a:stretch>
          </p:blipFill>
          <p:spPr>
            <a:xfrm>
              <a:off x="5702648" y="4062123"/>
              <a:ext cx="609376" cy="468000"/>
            </a:xfrm>
            <a:prstGeom prst="rect">
              <a:avLst/>
            </a:prstGeom>
          </p:spPr>
        </p:pic>
        <p:cxnSp>
          <p:nvCxnSpPr>
            <p:cNvPr id="18" name="直接连接符 17"/>
            <p:cNvCxnSpPr/>
            <p:nvPr/>
          </p:nvCxnSpPr>
          <p:spPr bwMode="auto">
            <a:xfrm flipH="1" flipV="1">
              <a:off x="6012619" y="3752342"/>
              <a:ext cx="0" cy="288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 name="矩形 18"/>
            <p:cNvSpPr/>
            <p:nvPr/>
          </p:nvSpPr>
          <p:spPr>
            <a:xfrm>
              <a:off x="4016140" y="4530175"/>
              <a:ext cx="1116124" cy="307777"/>
            </a:xfrm>
            <a:prstGeom prst="rect">
              <a:avLst/>
            </a:prstGeom>
          </p:spPr>
          <p:txBody>
            <a:bodyPr wrap="square">
              <a:noAutofit/>
            </a:bodyPr>
            <a:lstStyle/>
            <a:p>
              <a:pPr algn="ctr" fontAlgn="ctr"/>
              <a:r>
                <a:rPr sz="1200" dirty="0">
                  <a:latin typeface="Huawei Sans" panose="020C0503030203020204" pitchFamily="34" charset="0"/>
                </a:rPr>
                <a:t>Host C</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矩形 19"/>
            <p:cNvSpPr/>
            <p:nvPr/>
          </p:nvSpPr>
          <p:spPr>
            <a:xfrm>
              <a:off x="5456300" y="4530175"/>
              <a:ext cx="1116124" cy="307777"/>
            </a:xfrm>
            <a:prstGeom prst="rect">
              <a:avLst/>
            </a:prstGeom>
          </p:spPr>
          <p:txBody>
            <a:bodyPr wrap="square">
              <a:noAutofit/>
            </a:bodyPr>
            <a:lstStyle/>
            <a:p>
              <a:pPr algn="ctr" fontAlgn="ctr"/>
              <a:r>
                <a:rPr sz="1200" dirty="0">
                  <a:latin typeface="Huawei Sans" panose="020C0503030203020204" pitchFamily="34" charset="0"/>
                </a:rPr>
                <a:t>Host D</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矩形 46"/>
            <p:cNvSpPr/>
            <p:nvPr/>
          </p:nvSpPr>
          <p:spPr>
            <a:xfrm>
              <a:off x="4029033" y="3227565"/>
              <a:ext cx="1116124" cy="523220"/>
            </a:xfrm>
            <a:prstGeom prst="rect">
              <a:avLst/>
            </a:prstGeom>
          </p:spPr>
          <p:txBody>
            <a:bodyPr wrap="square">
              <a:noAutofit/>
            </a:bodyPr>
            <a:lstStyle/>
            <a:p>
              <a:pPr algn="ctr" fontAlgn="ctr"/>
              <a:r>
                <a:rPr sz="1200" dirty="0">
                  <a:solidFill>
                    <a:srgbClr val="EC7061"/>
                  </a:solidFill>
                  <a:latin typeface="Huawei Sans" panose="020C0503030203020204" pitchFamily="34" charset="0"/>
                </a:rPr>
                <a:t>Broadcast packet</a:t>
              </a:r>
              <a:endParaRPr lang="zh-CN" altLang="en-US" sz="12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7" name="矩形 6"/>
          <p:cNvSpPr/>
          <p:nvPr/>
        </p:nvSpPr>
        <p:spPr>
          <a:xfrm>
            <a:off x="2111999" y="4659213"/>
            <a:ext cx="2029468" cy="387670"/>
          </a:xfrm>
          <a:prstGeom prst="rect">
            <a:avLst/>
          </a:prstGeom>
        </p:spPr>
        <p:txBody>
          <a:bodyPr wrap="square">
            <a:noAutofit/>
          </a:bodyPr>
          <a:lstStyle/>
          <a:p>
            <a:pPr algn="ctr" fontAlgn="ctr"/>
            <a:r>
              <a:rPr sz="1200" b="1" dirty="0">
                <a:latin typeface="Huawei Sans" panose="020C0503030203020204" pitchFamily="34" charset="0"/>
              </a:rPr>
              <a:t>Early Ethernet</a:t>
            </a:r>
            <a:endParaRPr lang="en-US" altLang="zh-CN" sz="1200" b="1" dirty="0" smtClean="0">
              <a:latin typeface="Huawei Sans" panose="020C0503030203020204" pitchFamily="34" charset="0"/>
              <a:ea typeface="方正兰亭黑简体" panose="02000000000000000000" pitchFamily="2" charset="-122"/>
              <a:cs typeface="Huawei Sans" panose="020C0503030203020204" pitchFamily="34" charset="0"/>
            </a:endParaRPr>
          </a:p>
          <a:p>
            <a:pPr algn="ctr" fontAlgn="ctr"/>
            <a:r>
              <a:rPr sz="1200" b="1" dirty="0">
                <a:latin typeface="Huawei Sans" panose="020C0503030203020204" pitchFamily="34" charset="0"/>
              </a:rPr>
              <a:t>One Broadcast Domain</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椭圆 21"/>
          <p:cNvSpPr/>
          <p:nvPr/>
        </p:nvSpPr>
        <p:spPr>
          <a:xfrm>
            <a:off x="6809649" y="2353462"/>
            <a:ext cx="4173089" cy="2977929"/>
          </a:xfrm>
          <a:prstGeom prst="ellipse">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grpSp>
        <p:nvGrpSpPr>
          <p:cNvPr id="23" name="组合 22"/>
          <p:cNvGrpSpPr/>
          <p:nvPr/>
        </p:nvGrpSpPr>
        <p:grpSpPr>
          <a:xfrm>
            <a:off x="7266329" y="2532841"/>
            <a:ext cx="3564396" cy="2504663"/>
            <a:chOff x="6888088" y="2960306"/>
            <a:chExt cx="3564396" cy="2504663"/>
          </a:xfrm>
        </p:grpSpPr>
        <p:sp>
          <p:nvSpPr>
            <p:cNvPr id="25" name="矩形 24"/>
            <p:cNvSpPr/>
            <p:nvPr/>
          </p:nvSpPr>
          <p:spPr>
            <a:xfrm>
              <a:off x="6888088" y="4257092"/>
              <a:ext cx="828092" cy="307777"/>
            </a:xfrm>
            <a:prstGeom prst="rect">
              <a:avLst/>
            </a:prstGeom>
          </p:spPr>
          <p:txBody>
            <a:bodyPr wrap="square">
              <a:noAutofit/>
            </a:bodyPr>
            <a:lstStyle/>
            <a:p>
              <a:pPr algn="ctr" fontAlgn="ctr"/>
              <a:r>
                <a:rPr sz="1200" dirty="0">
                  <a:latin typeface="Huawei Sans" panose="020C0503030203020204" pitchFamily="34" charset="0"/>
                </a:rPr>
                <a:t>Host A</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6" name="图片 25" descr="PC.png"/>
            <p:cNvPicPr>
              <a:picLocks noChangeAspect="1"/>
            </p:cNvPicPr>
            <p:nvPr/>
          </p:nvPicPr>
          <p:blipFill>
            <a:blip r:embed="rId3" cstate="print"/>
            <a:stretch>
              <a:fillRect/>
            </a:stretch>
          </p:blipFill>
          <p:spPr>
            <a:xfrm>
              <a:off x="6996100" y="3789040"/>
              <a:ext cx="609376" cy="468000"/>
            </a:xfrm>
            <a:prstGeom prst="rect">
              <a:avLst/>
            </a:prstGeom>
          </p:spPr>
        </p:pic>
        <p:cxnSp>
          <p:nvCxnSpPr>
            <p:cNvPr id="27" name="直接连接符 26"/>
            <p:cNvCxnSpPr>
              <a:stCxn id="26" idx="0"/>
            </p:cNvCxnSpPr>
            <p:nvPr/>
          </p:nvCxnSpPr>
          <p:spPr bwMode="auto">
            <a:xfrm flipV="1">
              <a:off x="7300788" y="3182748"/>
              <a:ext cx="1293478" cy="60629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8" name="图片 27" descr="PC.png"/>
            <p:cNvPicPr>
              <a:picLocks noChangeAspect="1"/>
            </p:cNvPicPr>
            <p:nvPr/>
          </p:nvPicPr>
          <p:blipFill>
            <a:blip r:embed="rId3" cstate="print"/>
            <a:stretch>
              <a:fillRect/>
            </a:stretch>
          </p:blipFill>
          <p:spPr>
            <a:xfrm>
              <a:off x="8004212" y="3789040"/>
              <a:ext cx="609376" cy="468000"/>
            </a:xfrm>
            <a:prstGeom prst="rect">
              <a:avLst/>
            </a:prstGeom>
          </p:spPr>
        </p:pic>
        <p:cxnSp>
          <p:nvCxnSpPr>
            <p:cNvPr id="29" name="直接连接符 28"/>
            <p:cNvCxnSpPr>
              <a:stCxn id="28" idx="0"/>
              <a:endCxn id="39" idx="2"/>
            </p:cNvCxnSpPr>
            <p:nvPr/>
          </p:nvCxnSpPr>
          <p:spPr bwMode="auto">
            <a:xfrm flipV="1">
              <a:off x="8308900" y="3428306"/>
              <a:ext cx="0" cy="360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直接连接符 29"/>
            <p:cNvCxnSpPr>
              <a:stCxn id="41" idx="0"/>
              <a:endCxn id="39" idx="1"/>
            </p:cNvCxnSpPr>
            <p:nvPr/>
          </p:nvCxnSpPr>
          <p:spPr bwMode="auto">
            <a:xfrm flipH="1" flipV="1">
              <a:off x="8023534" y="3194306"/>
              <a:ext cx="1288565" cy="5947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1" name="图片 30" descr="PC.png"/>
            <p:cNvPicPr>
              <a:picLocks noChangeAspect="1"/>
            </p:cNvPicPr>
            <p:nvPr/>
          </p:nvPicPr>
          <p:blipFill>
            <a:blip r:embed="rId3" cstate="print"/>
            <a:stretch>
              <a:fillRect/>
            </a:stretch>
          </p:blipFill>
          <p:spPr>
            <a:xfrm>
              <a:off x="8620451" y="4689140"/>
              <a:ext cx="609376" cy="468000"/>
            </a:xfrm>
            <a:prstGeom prst="rect">
              <a:avLst/>
            </a:prstGeom>
          </p:spPr>
        </p:pic>
        <p:cxnSp>
          <p:nvCxnSpPr>
            <p:cNvPr id="32" name="直接连接符 31"/>
            <p:cNvCxnSpPr>
              <a:stCxn id="31" idx="0"/>
            </p:cNvCxnSpPr>
            <p:nvPr/>
          </p:nvCxnSpPr>
          <p:spPr bwMode="auto">
            <a:xfrm flipV="1">
              <a:off x="8925139" y="4092053"/>
              <a:ext cx="386960" cy="59708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3" name="图片 32" descr="PC.png"/>
            <p:cNvPicPr>
              <a:picLocks noChangeAspect="1"/>
            </p:cNvPicPr>
            <p:nvPr/>
          </p:nvPicPr>
          <p:blipFill>
            <a:blip r:embed="rId3" cstate="print"/>
            <a:stretch>
              <a:fillRect/>
            </a:stretch>
          </p:blipFill>
          <p:spPr>
            <a:xfrm>
              <a:off x="9394371" y="4677424"/>
              <a:ext cx="609376" cy="468000"/>
            </a:xfrm>
            <a:prstGeom prst="rect">
              <a:avLst/>
            </a:prstGeom>
          </p:spPr>
        </p:pic>
        <p:cxnSp>
          <p:nvCxnSpPr>
            <p:cNvPr id="34" name="直接连接符 33"/>
            <p:cNvCxnSpPr>
              <a:stCxn id="33" idx="0"/>
            </p:cNvCxnSpPr>
            <p:nvPr/>
          </p:nvCxnSpPr>
          <p:spPr bwMode="auto">
            <a:xfrm flipH="1" flipV="1">
              <a:off x="9312099" y="4092053"/>
              <a:ext cx="386960" cy="58537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矩形 34"/>
            <p:cNvSpPr/>
            <p:nvPr/>
          </p:nvSpPr>
          <p:spPr>
            <a:xfrm>
              <a:off x="7896200" y="4257092"/>
              <a:ext cx="828092" cy="307777"/>
            </a:xfrm>
            <a:prstGeom prst="rect">
              <a:avLst/>
            </a:prstGeom>
          </p:spPr>
          <p:txBody>
            <a:bodyPr wrap="square">
              <a:noAutofit/>
            </a:bodyPr>
            <a:lstStyle/>
            <a:p>
              <a:pPr algn="ctr" fontAlgn="ctr"/>
              <a:r>
                <a:rPr sz="1200" dirty="0">
                  <a:latin typeface="Huawei Sans" panose="020C0503030203020204" pitchFamily="34" charset="0"/>
                </a:rPr>
                <a:t>Host B</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矩形 35"/>
            <p:cNvSpPr/>
            <p:nvPr/>
          </p:nvSpPr>
          <p:spPr>
            <a:xfrm>
              <a:off x="8511093" y="5157192"/>
              <a:ext cx="828092" cy="307777"/>
            </a:xfrm>
            <a:prstGeom prst="rect">
              <a:avLst/>
            </a:prstGeom>
          </p:spPr>
          <p:txBody>
            <a:bodyPr wrap="square">
              <a:noAutofit/>
            </a:bodyPr>
            <a:lstStyle/>
            <a:p>
              <a:pPr algn="ctr" fontAlgn="ctr"/>
              <a:r>
                <a:rPr sz="1200" dirty="0">
                  <a:latin typeface="Huawei Sans" panose="020C0503030203020204" pitchFamily="34" charset="0"/>
                </a:rPr>
                <a:t>Host C</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矩形 36"/>
            <p:cNvSpPr/>
            <p:nvPr/>
          </p:nvSpPr>
          <p:spPr>
            <a:xfrm>
              <a:off x="8508268" y="3049215"/>
              <a:ext cx="972108" cy="307777"/>
            </a:xfrm>
            <a:prstGeom prst="rect">
              <a:avLst/>
            </a:prstGeom>
          </p:spPr>
          <p:txBody>
            <a:bodyPr wrap="square">
              <a:noAutofit/>
            </a:bodyPr>
            <a:lstStyle/>
            <a:p>
              <a:pPr algn="ctr" fontAlgn="ctr"/>
              <a:r>
                <a:rPr sz="1200" dirty="0">
                  <a:latin typeface="Huawei Sans" panose="020C0503030203020204" pitchFamily="34" charset="0"/>
                </a:rPr>
                <a:t>Switch A</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矩形 37"/>
            <p:cNvSpPr/>
            <p:nvPr/>
          </p:nvSpPr>
          <p:spPr>
            <a:xfrm>
              <a:off x="9480376" y="3841303"/>
              <a:ext cx="972108" cy="307777"/>
            </a:xfrm>
            <a:prstGeom prst="rect">
              <a:avLst/>
            </a:prstGeom>
          </p:spPr>
          <p:txBody>
            <a:bodyPr wrap="square">
              <a:noAutofit/>
            </a:bodyPr>
            <a:lstStyle/>
            <a:p>
              <a:pPr algn="ctr" fontAlgn="ctr"/>
              <a:r>
                <a:rPr sz="1200" dirty="0">
                  <a:latin typeface="Huawei Sans" panose="020C0503030203020204" pitchFamily="34" charset="0"/>
                </a:rPr>
                <a:t>Switch B</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534" y="2960306"/>
              <a:ext cx="570732" cy="468000"/>
            </a:xfrm>
            <a:prstGeom prst="rect">
              <a:avLst/>
            </a:prstGeom>
          </p:spPr>
        </p:pic>
        <p:sp>
          <p:nvSpPr>
            <p:cNvPr id="40" name="矩形 39"/>
            <p:cNvSpPr/>
            <p:nvPr/>
          </p:nvSpPr>
          <p:spPr>
            <a:xfrm>
              <a:off x="9284987" y="5157192"/>
              <a:ext cx="828092" cy="307777"/>
            </a:xfrm>
            <a:prstGeom prst="rect">
              <a:avLst/>
            </a:prstGeom>
          </p:spPr>
          <p:txBody>
            <a:bodyPr wrap="square">
              <a:noAutofit/>
            </a:bodyPr>
            <a:lstStyle/>
            <a:p>
              <a:pPr algn="ctr" fontAlgn="ctr"/>
              <a:r>
                <a:rPr sz="1200" dirty="0">
                  <a:latin typeface="Huawei Sans" panose="020C0503030203020204" pitchFamily="34" charset="0"/>
                </a:rPr>
                <a:t>Host D</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6733" y="3789040"/>
              <a:ext cx="570732" cy="468000"/>
            </a:xfrm>
            <a:prstGeom prst="rect">
              <a:avLst/>
            </a:prstGeom>
          </p:spPr>
        </p:pic>
      </p:grpSp>
      <p:sp>
        <p:nvSpPr>
          <p:cNvPr id="24" name="矩形 23"/>
          <p:cNvSpPr/>
          <p:nvPr/>
        </p:nvSpPr>
        <p:spPr>
          <a:xfrm>
            <a:off x="7085896" y="4400921"/>
            <a:ext cx="2039337" cy="459083"/>
          </a:xfrm>
          <a:prstGeom prst="rect">
            <a:avLst/>
          </a:prstGeom>
        </p:spPr>
        <p:txBody>
          <a:bodyPr wrap="square">
            <a:noAutofit/>
          </a:bodyPr>
          <a:lstStyle/>
          <a:p>
            <a:pPr algn="ctr" fontAlgn="ctr"/>
            <a:r>
              <a:rPr sz="1200" b="1" dirty="0">
                <a:latin typeface="Huawei Sans" panose="020C0503030203020204" pitchFamily="34" charset="0"/>
              </a:rPr>
              <a:t>Switch Networking</a:t>
            </a:r>
            <a:endParaRPr lang="en-US" altLang="zh-CN" sz="1200" b="1" dirty="0" smtClean="0">
              <a:latin typeface="Huawei Sans" panose="020C0503030203020204" pitchFamily="34" charset="0"/>
              <a:ea typeface="方正兰亭黑简体" panose="02000000000000000000" pitchFamily="2" charset="-122"/>
              <a:cs typeface="Huawei Sans" panose="020C0503030203020204" pitchFamily="34" charset="0"/>
            </a:endParaRPr>
          </a:p>
          <a:p>
            <a:pPr algn="ctr" fontAlgn="ctr"/>
            <a:r>
              <a:rPr sz="1200" b="1" dirty="0">
                <a:latin typeface="Huawei Sans" panose="020C0503030203020204" pitchFamily="34" charset="0"/>
              </a:rPr>
              <a:t>One Broadcast Domain</a:t>
            </a:r>
            <a:endParaRPr lang="zh-CN" altLang="en-US" sz="1200" b="1"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42" name="直接箭头连接符 41"/>
          <p:cNvCxnSpPr/>
          <p:nvPr/>
        </p:nvCxnSpPr>
        <p:spPr bwMode="auto">
          <a:xfrm>
            <a:off x="2315580" y="3376556"/>
            <a:ext cx="0" cy="288032"/>
          </a:xfrm>
          <a:prstGeom prst="straightConnector1">
            <a:avLst/>
          </a:prstGeom>
          <a:solidFill>
            <a:schemeClr val="accent1"/>
          </a:solidFill>
          <a:ln w="38100" cap="flat" cmpd="sng" algn="ctr">
            <a:solidFill>
              <a:srgbClr val="EC7061"/>
            </a:solidFill>
            <a:prstDash val="solid"/>
            <a:round/>
            <a:headEnd type="none" w="med" len="med"/>
            <a:tailEnd type="triangle"/>
          </a:ln>
          <a:effectLst/>
        </p:spPr>
      </p:cxnSp>
      <p:cxnSp>
        <p:nvCxnSpPr>
          <p:cNvPr id="43" name="直接箭头连接符 42"/>
          <p:cNvCxnSpPr/>
          <p:nvPr/>
        </p:nvCxnSpPr>
        <p:spPr bwMode="auto">
          <a:xfrm>
            <a:off x="2739729" y="3700592"/>
            <a:ext cx="0" cy="288032"/>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44" name="直接箭头连接符 43"/>
          <p:cNvCxnSpPr/>
          <p:nvPr/>
        </p:nvCxnSpPr>
        <p:spPr bwMode="auto">
          <a:xfrm>
            <a:off x="4179889" y="3700592"/>
            <a:ext cx="0" cy="288032"/>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45" name="直接箭头连接符 44"/>
          <p:cNvCxnSpPr/>
          <p:nvPr/>
        </p:nvCxnSpPr>
        <p:spPr bwMode="auto">
          <a:xfrm>
            <a:off x="3899756" y="3376556"/>
            <a:ext cx="0" cy="288032"/>
          </a:xfrm>
          <a:prstGeom prst="straightConnector1">
            <a:avLst/>
          </a:prstGeom>
          <a:solidFill>
            <a:schemeClr val="accent1"/>
          </a:solidFill>
          <a:ln w="25400" cap="flat" cmpd="sng" algn="ctr">
            <a:solidFill>
              <a:srgbClr val="00B0F0"/>
            </a:solidFill>
            <a:prstDash val="solid"/>
            <a:round/>
            <a:headEnd type="triangle" w="med" len="med"/>
            <a:tailEnd type="none" w="med" len="med"/>
          </a:ln>
          <a:effectLst/>
        </p:spPr>
      </p:cxnSp>
      <p:cxnSp>
        <p:nvCxnSpPr>
          <p:cNvPr id="48" name="直接箭头连接符 47"/>
          <p:cNvCxnSpPr/>
          <p:nvPr/>
        </p:nvCxnSpPr>
        <p:spPr bwMode="auto">
          <a:xfrm>
            <a:off x="8591676" y="3036475"/>
            <a:ext cx="0" cy="288032"/>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49" name="直接箭头连接符 48"/>
          <p:cNvCxnSpPr/>
          <p:nvPr/>
        </p:nvCxnSpPr>
        <p:spPr bwMode="auto">
          <a:xfrm flipH="1">
            <a:off x="7907600" y="2994417"/>
            <a:ext cx="362850" cy="150070"/>
          </a:xfrm>
          <a:prstGeom prst="straightConnector1">
            <a:avLst/>
          </a:prstGeom>
          <a:solidFill>
            <a:schemeClr val="accent1"/>
          </a:solidFill>
          <a:ln w="38100" cap="flat" cmpd="sng" algn="ctr">
            <a:solidFill>
              <a:srgbClr val="EC7061"/>
            </a:solidFill>
            <a:prstDash val="solid"/>
            <a:round/>
            <a:headEnd type="triangle" w="med" len="med"/>
            <a:tailEnd type="none" w="med" len="med"/>
          </a:ln>
          <a:effectLst/>
        </p:spPr>
      </p:cxnSp>
      <p:cxnSp>
        <p:nvCxnSpPr>
          <p:cNvPr id="50" name="直接箭头连接符 49"/>
          <p:cNvCxnSpPr/>
          <p:nvPr/>
        </p:nvCxnSpPr>
        <p:spPr bwMode="auto">
          <a:xfrm>
            <a:off x="9119470" y="3020039"/>
            <a:ext cx="372306" cy="160452"/>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51" name="直接箭头连接符 50"/>
          <p:cNvCxnSpPr/>
          <p:nvPr/>
        </p:nvCxnSpPr>
        <p:spPr bwMode="auto">
          <a:xfrm flipH="1">
            <a:off x="9279469" y="3873985"/>
            <a:ext cx="135033" cy="254537"/>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cxnSp>
        <p:nvCxnSpPr>
          <p:cNvPr id="52" name="直接箭头连接符 51"/>
          <p:cNvCxnSpPr/>
          <p:nvPr/>
        </p:nvCxnSpPr>
        <p:spPr bwMode="auto">
          <a:xfrm>
            <a:off x="9954848" y="3864567"/>
            <a:ext cx="162022" cy="271927"/>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sp>
        <p:nvSpPr>
          <p:cNvPr id="53" name="矩形 52"/>
          <p:cNvSpPr/>
          <p:nvPr/>
        </p:nvSpPr>
        <p:spPr>
          <a:xfrm>
            <a:off x="7031726" y="2877218"/>
            <a:ext cx="1116124" cy="523220"/>
          </a:xfrm>
          <a:prstGeom prst="rect">
            <a:avLst/>
          </a:prstGeom>
        </p:spPr>
        <p:txBody>
          <a:bodyPr wrap="square">
            <a:noAutofit/>
          </a:bodyPr>
          <a:lstStyle/>
          <a:p>
            <a:pPr algn="ctr" fontAlgn="ctr"/>
            <a:r>
              <a:rPr sz="1200" dirty="0">
                <a:solidFill>
                  <a:srgbClr val="EC7061"/>
                </a:solidFill>
                <a:latin typeface="Huawei Sans" panose="020C0503030203020204" pitchFamily="34" charset="0"/>
              </a:rPr>
              <a:t>Broadcast packet</a:t>
            </a:r>
            <a:endParaRPr lang="zh-CN" altLang="en-US" sz="12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圆角矩形 53"/>
          <p:cNvSpPr/>
          <p:nvPr/>
        </p:nvSpPr>
        <p:spPr>
          <a:xfrm>
            <a:off x="468316" y="5331392"/>
            <a:ext cx="5627683" cy="1072682"/>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ct val="125000"/>
              </a:lnSpc>
              <a:spcBef>
                <a:spcPts val="300"/>
              </a:spcBef>
              <a:spcAft>
                <a:spcPts val="300"/>
              </a:spcAft>
            </a:pPr>
            <a:r>
              <a:rPr sz="1400" dirty="0">
                <a:solidFill>
                  <a:schemeClr val="tx1"/>
                </a:solidFill>
                <a:latin typeface="Huawei Sans" panose="020C0503030203020204" pitchFamily="34" charset="0"/>
              </a:rPr>
              <a:t>On a traditional Ethernet network, multiple nodes on the same medium share a link. The broadcast packets sent by a device can be received by all the other devices.</a:t>
            </a:r>
            <a:endParaRPr lang="en-US" altLang="zh-CN"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圆角矩形 54"/>
          <p:cNvSpPr/>
          <p:nvPr/>
        </p:nvSpPr>
        <p:spPr>
          <a:xfrm>
            <a:off x="6430296" y="5331392"/>
            <a:ext cx="5303795" cy="1072682"/>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lnSpc>
                <a:spcPct val="125000"/>
              </a:lnSpc>
              <a:spcBef>
                <a:spcPts val="300"/>
              </a:spcBef>
              <a:spcAft>
                <a:spcPts val="300"/>
              </a:spcAft>
            </a:pPr>
            <a:r>
              <a:rPr sz="1400" dirty="0">
                <a:solidFill>
                  <a:schemeClr val="tx1"/>
                </a:solidFill>
                <a:latin typeface="Huawei Sans" panose="020C0503030203020204" pitchFamily="34" charset="0"/>
              </a:rPr>
              <a:t>A switch forwards broadcast packets to all interfaces. Therefore, the nodes connected to all interfaces of the switch belong to the same broadcast domain.</a:t>
            </a:r>
            <a:endPar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036557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r>
              <a:rPr sz="1800" dirty="0">
                <a:latin typeface="Huawei Sans" panose="020C0503030203020204" pitchFamily="34" charset="0"/>
              </a:rPr>
              <a:t>A network interface card (NIC) is a key component that connects a network device (such as a computer, a switch, or a router) to an external network.</a:t>
            </a:r>
            <a:endParaRPr lang="en-US" altLang="zh-CN" sz="1800" dirty="0">
              <a:latin typeface="Huawei Sans" panose="020C0503030203020204" pitchFamily="34" charset="0"/>
            </a:endParaRPr>
          </a:p>
        </p:txBody>
      </p:sp>
      <p:sp>
        <p:nvSpPr>
          <p:cNvPr id="2" name="标题 1"/>
          <p:cNvSpPr>
            <a:spLocks noGrp="1"/>
          </p:cNvSpPr>
          <p:nvPr>
            <p:ph type="title"/>
          </p:nvPr>
        </p:nvSpPr>
        <p:spPr/>
        <p:txBody>
          <a:bodyPr wrap="square">
            <a:noAutofit/>
          </a:bodyPr>
          <a:lstStyle/>
          <a:p>
            <a:r>
              <a:rPr dirty="0">
                <a:latin typeface="Huawei Sans" panose="020C0503030203020204" pitchFamily="34" charset="0"/>
              </a:rPr>
              <a:t>Ethernet NIC</a:t>
            </a:r>
            <a:endParaRPr lang="zh-CN" altLang="en-US" dirty="0">
              <a:latin typeface="Huawei Sans" panose="020C0503030203020204" pitchFamily="34" charset="0"/>
            </a:endParaRPr>
          </a:p>
        </p:txBody>
      </p:sp>
      <p:grpSp>
        <p:nvGrpSpPr>
          <p:cNvPr id="10" name="组合 9"/>
          <p:cNvGrpSpPr/>
          <p:nvPr/>
        </p:nvGrpSpPr>
        <p:grpSpPr>
          <a:xfrm>
            <a:off x="1655233" y="2105663"/>
            <a:ext cx="5370970" cy="1671754"/>
            <a:chOff x="1665122" y="2209499"/>
            <a:chExt cx="5370970" cy="1671754"/>
          </a:xfrm>
        </p:grpSpPr>
        <p:pic>
          <p:nvPicPr>
            <p:cNvPr id="20" name="图片 19" descr="PC.png"/>
            <p:cNvPicPr>
              <a:picLocks noChangeAspect="1"/>
            </p:cNvPicPr>
            <p:nvPr/>
          </p:nvPicPr>
          <p:blipFill>
            <a:blip r:embed="rId3" cstate="print"/>
            <a:stretch>
              <a:fillRect/>
            </a:stretch>
          </p:blipFill>
          <p:spPr>
            <a:xfrm>
              <a:off x="1839201" y="2708992"/>
              <a:ext cx="843751" cy="648000"/>
            </a:xfrm>
            <a:prstGeom prst="rect">
              <a:avLst/>
            </a:prstGeom>
          </p:spPr>
        </p:pic>
        <p:sp>
          <p:nvSpPr>
            <p:cNvPr id="22" name="矩形 21"/>
            <p:cNvSpPr/>
            <p:nvPr/>
          </p:nvSpPr>
          <p:spPr>
            <a:xfrm>
              <a:off x="1665122" y="3358033"/>
              <a:ext cx="1176251" cy="523220"/>
            </a:xfrm>
            <a:prstGeom prst="rect">
              <a:avLst/>
            </a:prstGeom>
          </p:spPr>
          <p:txBody>
            <a:bodyPr wrap="square">
              <a:noAutofit/>
            </a:bodyPr>
            <a:lstStyle/>
            <a:p>
              <a:pPr algn="ctr" fontAlgn="ctr"/>
              <a:r>
                <a:rPr sz="1400" b="1" dirty="0">
                  <a:latin typeface="Huawei Sans" panose="020C0503030203020204" pitchFamily="34" charset="0"/>
                </a:rPr>
                <a:t>Computer</a:t>
              </a:r>
            </a:p>
          </p:txBody>
        </p:sp>
        <p:cxnSp>
          <p:nvCxnSpPr>
            <p:cNvPr id="24" name="直接连接符 23"/>
            <p:cNvCxnSpPr>
              <a:stCxn id="20" idx="3"/>
            </p:cNvCxnSpPr>
            <p:nvPr/>
          </p:nvCxnSpPr>
          <p:spPr bwMode="auto">
            <a:xfrm>
              <a:off x="2682952" y="3032992"/>
              <a:ext cx="920444" cy="1041"/>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3" name="椭圆 22"/>
            <p:cNvSpPr/>
            <p:nvPr/>
          </p:nvSpPr>
          <p:spPr>
            <a:xfrm>
              <a:off x="2523277" y="2924250"/>
              <a:ext cx="216024" cy="216718"/>
            </a:xfrm>
            <a:prstGeom prst="ellipse">
              <a:avLst/>
            </a:prstGeom>
            <a:solidFill>
              <a:srgbClr val="00B0F0"/>
            </a:solidFill>
            <a:ln w="9525" cap="flat" cmpd="sng" algn="ctr">
              <a:no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矩形 6"/>
            <p:cNvSpPr/>
            <p:nvPr/>
          </p:nvSpPr>
          <p:spPr>
            <a:xfrm>
              <a:off x="3608125" y="2533400"/>
              <a:ext cx="2487875" cy="1227943"/>
            </a:xfrm>
            <a:prstGeom prst="rect">
              <a:avLst/>
            </a:prstGeom>
            <a:noFill/>
            <a:ln w="12700" cap="flat" cmpd="sng" algn="ctr">
              <a:solidFill>
                <a:schemeClr val="bg1">
                  <a:lumMod val="50000"/>
                </a:scheme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8" name="组合 7"/>
            <p:cNvGrpSpPr/>
            <p:nvPr/>
          </p:nvGrpSpPr>
          <p:grpSpPr>
            <a:xfrm>
              <a:off x="3921746" y="2708920"/>
              <a:ext cx="738082" cy="791394"/>
              <a:chOff x="3755740" y="2924944"/>
              <a:chExt cx="738082" cy="791394"/>
            </a:xfrm>
          </p:grpSpPr>
          <p:sp>
            <p:nvSpPr>
              <p:cNvPr id="29" name="矩形 28"/>
              <p:cNvSpPr/>
              <p:nvPr/>
            </p:nvSpPr>
            <p:spPr>
              <a:xfrm>
                <a:off x="3800745" y="2924944"/>
                <a:ext cx="648072" cy="791394"/>
              </a:xfrm>
              <a:prstGeom prst="rect">
                <a:avLst/>
              </a:prstGeom>
              <a:solidFill>
                <a:srgbClr val="1AABE2">
                  <a:alpha val="5000"/>
                </a:srgbClr>
              </a:solidFill>
              <a:ln w="9525" cap="flat" cmpd="sng" algn="ctr">
                <a:solidFill>
                  <a:srgbClr val="1AABE2"/>
                </a:solid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0" name="矩形 29"/>
              <p:cNvSpPr/>
              <p:nvPr/>
            </p:nvSpPr>
            <p:spPr>
              <a:xfrm>
                <a:off x="3755740" y="3089809"/>
                <a:ext cx="738082" cy="461665"/>
              </a:xfrm>
              <a:prstGeom prst="rect">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r>
                  <a:rPr sz="1200" dirty="0">
                    <a:solidFill>
                      <a:srgbClr val="1D1D1A"/>
                    </a:solidFill>
                    <a:latin typeface="Huawei Sans" panose="020C0503030203020204" pitchFamily="34" charset="0"/>
                  </a:rPr>
                  <a:t>TCP/IP</a:t>
                </a:r>
              </a:p>
              <a:p>
                <a:pPr algn="ctr" fontAlgn="ctr"/>
                <a:r>
                  <a:rPr sz="1200" dirty="0">
                    <a:solidFill>
                      <a:srgbClr val="1D1D1A"/>
                    </a:solidFill>
                    <a:latin typeface="Huawei Sans" panose="020C0503030203020204" pitchFamily="34" charset="0"/>
                  </a:rPr>
                  <a:t>Network layer</a:t>
                </a:r>
              </a:p>
            </p:txBody>
          </p:sp>
        </p:grpSp>
        <p:sp>
          <p:nvSpPr>
            <p:cNvPr id="32" name="矩形 31"/>
            <p:cNvSpPr/>
            <p:nvPr/>
          </p:nvSpPr>
          <p:spPr>
            <a:xfrm>
              <a:off x="4321661" y="2209499"/>
              <a:ext cx="1089121" cy="523220"/>
            </a:xfrm>
            <a:prstGeom prst="rect">
              <a:avLst/>
            </a:prstGeom>
          </p:spPr>
          <p:txBody>
            <a:bodyPr wrap="square">
              <a:noAutofit/>
            </a:bodyPr>
            <a:lstStyle/>
            <a:p>
              <a:pPr algn="ctr" fontAlgn="ctr"/>
              <a:r>
                <a:rPr sz="1400" dirty="0">
                  <a:latin typeface="Huawei Sans" panose="020C0503030203020204" pitchFamily="34" charset="0"/>
                </a:rPr>
                <a:t>Computer</a:t>
              </a:r>
            </a:p>
          </p:txBody>
        </p:sp>
        <p:cxnSp>
          <p:nvCxnSpPr>
            <p:cNvPr id="11" name="直接箭头连接符 10"/>
            <p:cNvCxnSpPr/>
            <p:nvPr/>
          </p:nvCxnSpPr>
          <p:spPr bwMode="auto">
            <a:xfrm flipH="1">
              <a:off x="4695832" y="2852936"/>
              <a:ext cx="198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38" name="直接箭头连接符 37"/>
            <p:cNvCxnSpPr/>
            <p:nvPr/>
          </p:nvCxnSpPr>
          <p:spPr bwMode="auto">
            <a:xfrm flipH="1">
              <a:off x="4695832" y="3356992"/>
              <a:ext cx="1980000" cy="0"/>
            </a:xfrm>
            <a:prstGeom prst="straightConnector1">
              <a:avLst/>
            </a:prstGeom>
            <a:solidFill>
              <a:schemeClr val="accent1"/>
            </a:solidFill>
            <a:ln w="19050" cap="flat" cmpd="sng" algn="ctr">
              <a:solidFill>
                <a:srgbClr val="00B0F0"/>
              </a:solidFill>
              <a:prstDash val="solid"/>
              <a:round/>
              <a:headEnd type="triangle" w="med" len="med"/>
              <a:tailEnd type="none" w="med" len="med"/>
            </a:ln>
            <a:effectLst/>
          </p:spPr>
        </p:cxnSp>
        <p:sp>
          <p:nvSpPr>
            <p:cNvPr id="41" name="矩形 40"/>
            <p:cNvSpPr/>
            <p:nvPr/>
          </p:nvSpPr>
          <p:spPr>
            <a:xfrm>
              <a:off x="4857850" y="2587698"/>
              <a:ext cx="522058"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0" name="矩形 39"/>
            <p:cNvSpPr/>
            <p:nvPr/>
          </p:nvSpPr>
          <p:spPr>
            <a:xfrm>
              <a:off x="4754399" y="2557935"/>
              <a:ext cx="720080" cy="276999"/>
            </a:xfrm>
            <a:prstGeom prst="rect">
              <a:avLst/>
            </a:prstGeom>
          </p:spPr>
          <p:txBody>
            <a:bodyPr wrap="square">
              <a:noAutofit/>
            </a:bodyPr>
            <a:lstStyle/>
            <a:p>
              <a:pPr algn="ctr" fontAlgn="ctr"/>
              <a:r>
                <a:rPr sz="1200" dirty="0">
                  <a:latin typeface="Huawei Sans" panose="020C0503030203020204" pitchFamily="34" charset="0"/>
                </a:rPr>
                <a:t>Packet</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矩形 51"/>
            <p:cNvSpPr/>
            <p:nvPr/>
          </p:nvSpPr>
          <p:spPr>
            <a:xfrm>
              <a:off x="5991976" y="2575937"/>
              <a:ext cx="1044116" cy="276999"/>
            </a:xfrm>
            <a:prstGeom prst="rect">
              <a:avLst/>
            </a:prstGeom>
          </p:spPr>
          <p:txBody>
            <a:bodyPr wrap="square">
              <a:noAutofit/>
            </a:bodyPr>
            <a:lstStyle/>
            <a:p>
              <a:pPr algn="ctr" fontAlgn="ctr"/>
              <a:r>
                <a:rPr sz="1200" dirty="0">
                  <a:latin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矩形 52"/>
            <p:cNvSpPr/>
            <p:nvPr/>
          </p:nvSpPr>
          <p:spPr>
            <a:xfrm>
              <a:off x="5991976" y="3356992"/>
              <a:ext cx="1044116" cy="276999"/>
            </a:xfrm>
            <a:prstGeom prst="rect">
              <a:avLst/>
            </a:prstGeom>
          </p:spPr>
          <p:txBody>
            <a:bodyPr wrap="square">
              <a:noAutofit/>
            </a:bodyPr>
            <a:lstStyle/>
            <a:p>
              <a:pPr algn="ctr" fontAlgn="ctr"/>
              <a:r>
                <a:rPr sz="1200" dirty="0">
                  <a:latin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2" name="矩形 81"/>
            <p:cNvSpPr/>
            <p:nvPr/>
          </p:nvSpPr>
          <p:spPr>
            <a:xfrm>
              <a:off x="4769803" y="3417968"/>
              <a:ext cx="522058"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3" name="矩形 82"/>
            <p:cNvSpPr/>
            <p:nvPr/>
          </p:nvSpPr>
          <p:spPr>
            <a:xfrm>
              <a:off x="4666352" y="3388205"/>
              <a:ext cx="720080" cy="276999"/>
            </a:xfrm>
            <a:prstGeom prst="rect">
              <a:avLst/>
            </a:prstGeom>
          </p:spPr>
          <p:txBody>
            <a:bodyPr wrap="square">
              <a:noAutofit/>
            </a:bodyPr>
            <a:lstStyle/>
            <a:p>
              <a:pPr algn="ctr" fontAlgn="ctr"/>
              <a:r>
                <a:rPr sz="1200" dirty="0">
                  <a:latin typeface="Huawei Sans" panose="020C0503030203020204" pitchFamily="34" charset="0"/>
                </a:rPr>
                <a:t>Packet</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矩形 27"/>
            <p:cNvSpPr/>
            <p:nvPr/>
          </p:nvSpPr>
          <p:spPr>
            <a:xfrm>
              <a:off x="5487920" y="2695418"/>
              <a:ext cx="540060" cy="791394"/>
            </a:xfrm>
            <a:prstGeom prst="rect">
              <a:avLst/>
            </a:prstGeom>
            <a:solidFill>
              <a:srgbClr val="FFFFCC"/>
            </a:solidFill>
            <a:ln w="12700" cap="flat" cmpd="sng" algn="ctr">
              <a:solidFill>
                <a:srgbClr val="FFD17D"/>
              </a:solidFill>
              <a:prstDash val="solid"/>
              <a:miter lim="800000"/>
            </a:ln>
            <a:effectLst/>
          </p:spPr>
          <p:txBody>
            <a:bodyPr wrap="square" rtlCol="0" anchor="ctr">
              <a:noAutofit/>
            </a:bodyPr>
            <a:lstStyle/>
            <a:p>
              <a:pPr defTabSz="914400" fontAlgn="ctr">
                <a:lnSpc>
                  <a:spcPts val="2200"/>
                </a:lnSpc>
              </a:pPr>
              <a:endParaRPr lang="zh-CN" altLang="en-US" sz="1600" kern="0">
                <a:solidFill>
                  <a:srgbClr val="EC7061"/>
                </a:solidFill>
                <a:latin typeface="Huawei Sans" panose="020C0503030203020204" pitchFamily="34" charset="0"/>
                <a:ea typeface="方正兰亭黑简体"/>
              </a:endParaRPr>
            </a:p>
          </p:txBody>
        </p:sp>
        <p:sp>
          <p:nvSpPr>
            <p:cNvPr id="31" name="矩形 30"/>
            <p:cNvSpPr/>
            <p:nvPr/>
          </p:nvSpPr>
          <p:spPr>
            <a:xfrm>
              <a:off x="5487920" y="2952616"/>
              <a:ext cx="540060" cy="276999"/>
            </a:xfrm>
            <a:prstGeom prst="rect">
              <a:avLst/>
            </a:prstGeom>
          </p:spPr>
          <p:txBody>
            <a:bodyPr wrap="square">
              <a:noAutofit/>
            </a:bodyPr>
            <a:lstStyle/>
            <a:p>
              <a:pPr algn="ctr" fontAlgn="ctr"/>
              <a:r>
                <a:rPr sz="1200" dirty="0">
                  <a:latin typeface="Huawei Sans" panose="020C0503030203020204" pitchFamily="34" charset="0"/>
                </a:rPr>
                <a:t>NIC</a:t>
              </a:r>
            </a:p>
          </p:txBody>
        </p:sp>
      </p:grpSp>
      <p:grpSp>
        <p:nvGrpSpPr>
          <p:cNvPr id="6" name="组合 5"/>
          <p:cNvGrpSpPr/>
          <p:nvPr/>
        </p:nvGrpSpPr>
        <p:grpSpPr>
          <a:xfrm>
            <a:off x="1253706" y="3917466"/>
            <a:ext cx="5773142" cy="2414533"/>
            <a:chOff x="1262950" y="3991765"/>
            <a:chExt cx="5773142" cy="2414533"/>
          </a:xfrm>
        </p:grpSpPr>
        <p:sp>
          <p:nvSpPr>
            <p:cNvPr id="49" name="矩形 48"/>
            <p:cNvSpPr/>
            <p:nvPr/>
          </p:nvSpPr>
          <p:spPr>
            <a:xfrm>
              <a:off x="3608125" y="4320636"/>
              <a:ext cx="2487875" cy="2085662"/>
            </a:xfrm>
            <a:prstGeom prst="rect">
              <a:avLst/>
            </a:prstGeom>
            <a:noFill/>
            <a:ln w="12700" cap="flat" cmpd="sng" algn="ctr">
              <a:solidFill>
                <a:schemeClr val="bg1">
                  <a:lumMod val="50000"/>
                </a:scheme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5" name="组合 4"/>
            <p:cNvGrpSpPr/>
            <p:nvPr/>
          </p:nvGrpSpPr>
          <p:grpSpPr>
            <a:xfrm>
              <a:off x="1262950" y="3991765"/>
              <a:ext cx="5773142" cy="2276614"/>
              <a:chOff x="1262950" y="3991765"/>
              <a:chExt cx="5773142" cy="2276614"/>
            </a:xfrm>
          </p:grpSpPr>
          <p:grpSp>
            <p:nvGrpSpPr>
              <p:cNvPr id="4" name="组合 3"/>
              <p:cNvGrpSpPr/>
              <p:nvPr/>
            </p:nvGrpSpPr>
            <p:grpSpPr>
              <a:xfrm>
                <a:off x="1262950" y="4885491"/>
                <a:ext cx="2328126" cy="955777"/>
                <a:chOff x="1897321" y="3393068"/>
                <a:chExt cx="2328126" cy="955777"/>
              </a:xfrm>
            </p:grpSpPr>
            <p:cxnSp>
              <p:nvCxnSpPr>
                <p:cNvPr id="47" name="直接连接符 46"/>
                <p:cNvCxnSpPr/>
                <p:nvPr/>
              </p:nvCxnSpPr>
              <p:spPr bwMode="auto">
                <a:xfrm>
                  <a:off x="1897321" y="3716338"/>
                  <a:ext cx="612000" cy="730"/>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48" name="图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1603" y="3393068"/>
                  <a:ext cx="790244" cy="648000"/>
                </a:xfrm>
                <a:prstGeom prst="rect">
                  <a:avLst/>
                </a:prstGeom>
              </p:spPr>
            </p:pic>
            <p:cxnSp>
              <p:nvCxnSpPr>
                <p:cNvPr id="51" name="直接连接符 50"/>
                <p:cNvCxnSpPr>
                  <a:endCxn id="48" idx="3"/>
                </p:cNvCxnSpPr>
                <p:nvPr/>
              </p:nvCxnSpPr>
              <p:spPr bwMode="auto">
                <a:xfrm flipH="1">
                  <a:off x="3321847" y="3716338"/>
                  <a:ext cx="903600" cy="73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59" name="矩形 58"/>
                <p:cNvSpPr/>
                <p:nvPr/>
              </p:nvSpPr>
              <p:spPr>
                <a:xfrm>
                  <a:off x="2459596" y="4041068"/>
                  <a:ext cx="972108" cy="307777"/>
                </a:xfrm>
                <a:prstGeom prst="rect">
                  <a:avLst/>
                </a:prstGeom>
              </p:spPr>
              <p:txBody>
                <a:bodyPr wrap="square">
                  <a:noAutofit/>
                </a:bodyPr>
                <a:lstStyle/>
                <a:p>
                  <a:pPr algn="ctr" fontAlgn="ctr"/>
                  <a:r>
                    <a:rPr sz="1400" b="1" dirty="0">
                      <a:latin typeface="Huawei Sans" panose="020C0503030203020204" pitchFamily="34" charset="0"/>
                    </a:rPr>
                    <a:t>Switch</a:t>
                  </a:r>
                </a:p>
              </p:txBody>
            </p:sp>
            <p:sp>
              <p:nvSpPr>
                <p:cNvPr id="76" name="椭圆 75"/>
                <p:cNvSpPr/>
                <p:nvPr/>
              </p:nvSpPr>
              <p:spPr>
                <a:xfrm>
                  <a:off x="3215680" y="3607979"/>
                  <a:ext cx="216024" cy="216718"/>
                </a:xfrm>
                <a:prstGeom prst="ellipse">
                  <a:avLst/>
                </a:prstGeom>
                <a:solidFill>
                  <a:srgbClr val="00B0F0"/>
                </a:solidFill>
                <a:ln w="9525" cap="flat" cmpd="sng" algn="ctr">
                  <a:noFill/>
                  <a:prstDash val="solid"/>
                </a:ln>
                <a:effectLst/>
              </p:spPr>
              <p:txBody>
                <a:bodyPr wrap="square" rtlCol="0" anchor="ctr">
                  <a:noAutofit/>
                </a:bodyPr>
                <a:lstStyle/>
                <a:p>
                  <a:pPr marL="0" marR="0" indent="0" algn="ctr" defTabSz="914400" eaLnBrk="1" fontAlgn="ctr" latinLnBrk="0" hangingPunct="1">
                    <a:lnSpc>
                      <a:spcPct val="100000"/>
                    </a:lnSpc>
                    <a:spcBef>
                      <a:spcPct val="0"/>
                    </a:spcBef>
                    <a:spcAft>
                      <a:spcPct val="0"/>
                    </a:spcAft>
                    <a:buClrTx/>
                    <a:buSzTx/>
                    <a:buFontTx/>
                    <a:buNone/>
                    <a:tabLst/>
                  </a:pPr>
                  <a:endParaRPr kumimoji="0" lang="zh-CN" altLang="en-US" sz="1000" b="0" i="0" u="none" strike="noStrike" kern="0" cap="none" spc="0" normalizeH="0" baseline="0" noProof="0">
                    <a:ln>
                      <a:noFill/>
                    </a:ln>
                    <a:solidFill>
                      <a:srgbClr val="00000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73" name="矩形 72"/>
              <p:cNvSpPr/>
              <p:nvPr/>
            </p:nvSpPr>
            <p:spPr>
              <a:xfrm>
                <a:off x="3670960" y="4438273"/>
                <a:ext cx="1013462" cy="371073"/>
              </a:xfrm>
              <a:prstGeom prst="rect">
                <a:avLst/>
              </a:prstGeom>
              <a:solidFill>
                <a:srgbClr val="1AABE2">
                  <a:alpha val="5000"/>
                </a:srgbClr>
              </a:solidFill>
              <a:ln w="9525" cap="flat" cmpd="sng" algn="ctr">
                <a:solidFill>
                  <a:srgbClr val="1AABE2"/>
                </a:solid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74" name="矩形 73"/>
              <p:cNvSpPr/>
              <p:nvPr/>
            </p:nvSpPr>
            <p:spPr>
              <a:xfrm>
                <a:off x="3619977" y="4391262"/>
                <a:ext cx="1109134" cy="415883"/>
              </a:xfrm>
              <a:prstGeom prst="rect">
                <a:avLst/>
              </a:prstGeom>
            </p:spPr>
            <p:txBody>
              <a:bodyPr wrap="square">
                <a:noAutofit/>
              </a:bodyPr>
              <a:lstStyle/>
              <a:p>
                <a:pPr algn="ctr" fontAlgn="ctr">
                  <a:lnSpc>
                    <a:spcPct val="90000"/>
                  </a:lnSpc>
                </a:pPr>
                <a:r>
                  <a:rPr sz="900" dirty="0">
                    <a:latin typeface="Huawei Sans" panose="020C0503030203020204" pitchFamily="34" charset="0"/>
                  </a:rPr>
                  <a:t>Other NICs that transfer data to the local host</a:t>
                </a:r>
              </a:p>
            </p:txBody>
          </p:sp>
          <p:sp>
            <p:nvSpPr>
              <p:cNvPr id="60" name="矩形 59"/>
              <p:cNvSpPr/>
              <p:nvPr/>
            </p:nvSpPr>
            <p:spPr>
              <a:xfrm>
                <a:off x="4453583" y="3991765"/>
                <a:ext cx="900100" cy="307777"/>
              </a:xfrm>
              <a:prstGeom prst="rect">
                <a:avLst/>
              </a:prstGeom>
            </p:spPr>
            <p:txBody>
              <a:bodyPr wrap="square">
                <a:noAutofit/>
              </a:bodyPr>
              <a:lstStyle/>
              <a:p>
                <a:pPr algn="ctr" fontAlgn="ctr"/>
                <a:r>
                  <a:rPr sz="1400" dirty="0">
                    <a:latin typeface="Huawei Sans" panose="020C0503030203020204" pitchFamily="34" charset="0"/>
                  </a:rPr>
                  <a:t>Switch</a:t>
                </a:r>
              </a:p>
            </p:txBody>
          </p:sp>
          <p:cxnSp>
            <p:nvCxnSpPr>
              <p:cNvPr id="61" name="直接箭头连接符 60"/>
              <p:cNvCxnSpPr/>
              <p:nvPr/>
            </p:nvCxnSpPr>
            <p:spPr bwMode="auto">
              <a:xfrm flipH="1">
                <a:off x="4695832" y="4678107"/>
                <a:ext cx="198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62" name="直接箭头连接符 61"/>
              <p:cNvCxnSpPr/>
              <p:nvPr/>
            </p:nvCxnSpPr>
            <p:spPr bwMode="auto">
              <a:xfrm flipH="1">
                <a:off x="4695832" y="5002143"/>
                <a:ext cx="1980000" cy="0"/>
              </a:xfrm>
              <a:prstGeom prst="straightConnector1">
                <a:avLst/>
              </a:prstGeom>
              <a:solidFill>
                <a:schemeClr val="accent1"/>
              </a:solidFill>
              <a:ln w="19050" cap="flat" cmpd="sng" algn="ctr">
                <a:solidFill>
                  <a:srgbClr val="00B0F0"/>
                </a:solidFill>
                <a:prstDash val="solid"/>
                <a:round/>
                <a:headEnd type="triangle" w="med" len="med"/>
                <a:tailEnd type="none" w="med" len="med"/>
              </a:ln>
              <a:effectLst/>
            </p:spPr>
          </p:cxnSp>
          <p:sp>
            <p:nvSpPr>
              <p:cNvPr id="65" name="矩形 64"/>
              <p:cNvSpPr/>
              <p:nvPr/>
            </p:nvSpPr>
            <p:spPr>
              <a:xfrm>
                <a:off x="5991976" y="4401108"/>
                <a:ext cx="1044116" cy="276999"/>
              </a:xfrm>
              <a:prstGeom prst="rect">
                <a:avLst/>
              </a:prstGeom>
            </p:spPr>
            <p:txBody>
              <a:bodyPr wrap="square">
                <a:noAutofit/>
              </a:bodyPr>
              <a:lstStyle/>
              <a:p>
                <a:pPr algn="ctr" fontAlgn="ctr"/>
                <a:r>
                  <a:rPr sz="1200" dirty="0">
                    <a:latin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矩形 65"/>
              <p:cNvSpPr/>
              <p:nvPr/>
            </p:nvSpPr>
            <p:spPr>
              <a:xfrm>
                <a:off x="5991976" y="4977172"/>
                <a:ext cx="1044116" cy="276999"/>
              </a:xfrm>
              <a:prstGeom prst="rect">
                <a:avLst/>
              </a:prstGeom>
            </p:spPr>
            <p:txBody>
              <a:bodyPr wrap="square">
                <a:noAutofit/>
              </a:bodyPr>
              <a:lstStyle/>
              <a:p>
                <a:pPr algn="ctr" fontAlgn="ctr"/>
                <a:r>
                  <a:rPr sz="1200" dirty="0">
                    <a:latin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9" name="矩形 88"/>
              <p:cNvSpPr/>
              <p:nvPr/>
            </p:nvSpPr>
            <p:spPr>
              <a:xfrm>
                <a:off x="3670960" y="4869160"/>
                <a:ext cx="1013462" cy="370800"/>
              </a:xfrm>
              <a:prstGeom prst="rect">
                <a:avLst/>
              </a:prstGeom>
              <a:solidFill>
                <a:srgbClr val="1AABE2">
                  <a:alpha val="5000"/>
                </a:srgbClr>
              </a:solidFill>
              <a:ln w="9525" cap="flat" cmpd="sng" algn="ctr">
                <a:solidFill>
                  <a:srgbClr val="1AABE2"/>
                </a:solid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0" name="矩形 89"/>
              <p:cNvSpPr/>
              <p:nvPr/>
            </p:nvSpPr>
            <p:spPr>
              <a:xfrm>
                <a:off x="3619977" y="4884855"/>
                <a:ext cx="1109134" cy="289068"/>
              </a:xfrm>
              <a:prstGeom prst="rect">
                <a:avLst/>
              </a:prstGeom>
            </p:spPr>
            <p:txBody>
              <a:bodyPr wrap="square">
                <a:noAutofit/>
              </a:bodyPr>
              <a:lstStyle/>
              <a:p>
                <a:pPr algn="ctr" fontAlgn="ctr">
                  <a:lnSpc>
                    <a:spcPct val="90000"/>
                  </a:lnSpc>
                </a:pPr>
                <a:r>
                  <a:rPr sz="900" dirty="0">
                    <a:latin typeface="Huawei Sans" panose="020C0503030203020204" pitchFamily="34" charset="0"/>
                  </a:rPr>
                  <a:t>Other NICs on the local host</a:t>
                </a:r>
              </a:p>
            </p:txBody>
          </p:sp>
          <p:sp>
            <p:nvSpPr>
              <p:cNvPr id="92" name="矩形 91"/>
              <p:cNvSpPr/>
              <p:nvPr/>
            </p:nvSpPr>
            <p:spPr>
              <a:xfrm>
                <a:off x="3670960" y="5410381"/>
                <a:ext cx="1013462" cy="370800"/>
              </a:xfrm>
              <a:prstGeom prst="rect">
                <a:avLst/>
              </a:prstGeom>
              <a:solidFill>
                <a:srgbClr val="1AABE2">
                  <a:alpha val="5000"/>
                </a:srgbClr>
              </a:solidFill>
              <a:ln w="9525" cap="flat" cmpd="sng" algn="ctr">
                <a:solidFill>
                  <a:srgbClr val="1AABE2"/>
                </a:solid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3" name="矩形 92"/>
              <p:cNvSpPr/>
              <p:nvPr/>
            </p:nvSpPr>
            <p:spPr>
              <a:xfrm>
                <a:off x="3619977" y="5364532"/>
                <a:ext cx="1109134" cy="416650"/>
              </a:xfrm>
              <a:prstGeom prst="rect">
                <a:avLst/>
              </a:prstGeom>
            </p:spPr>
            <p:txBody>
              <a:bodyPr wrap="square">
                <a:noAutofit/>
              </a:bodyPr>
              <a:lstStyle/>
              <a:p>
                <a:pPr algn="ctr" fontAlgn="ctr">
                  <a:lnSpc>
                    <a:spcPct val="90000"/>
                  </a:lnSpc>
                </a:pPr>
                <a:r>
                  <a:rPr sz="900" dirty="0">
                    <a:latin typeface="Huawei Sans" panose="020C0503030203020204" pitchFamily="34" charset="0"/>
                  </a:rPr>
                  <a:t>Other NICs that transfer data to the local host</a:t>
                </a:r>
              </a:p>
            </p:txBody>
          </p:sp>
          <p:cxnSp>
            <p:nvCxnSpPr>
              <p:cNvPr id="94" name="直接箭头连接符 93"/>
              <p:cNvCxnSpPr/>
              <p:nvPr/>
            </p:nvCxnSpPr>
            <p:spPr bwMode="auto">
              <a:xfrm flipH="1">
                <a:off x="4695832" y="5666242"/>
                <a:ext cx="1980000"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95" name="直接箭头连接符 94"/>
              <p:cNvCxnSpPr/>
              <p:nvPr/>
            </p:nvCxnSpPr>
            <p:spPr bwMode="auto">
              <a:xfrm flipH="1">
                <a:off x="4695832" y="5990278"/>
                <a:ext cx="1980000" cy="0"/>
              </a:xfrm>
              <a:prstGeom prst="straightConnector1">
                <a:avLst/>
              </a:prstGeom>
              <a:solidFill>
                <a:schemeClr val="accent1"/>
              </a:solidFill>
              <a:ln w="19050" cap="flat" cmpd="sng" algn="ctr">
                <a:solidFill>
                  <a:srgbClr val="00B0F0"/>
                </a:solidFill>
                <a:prstDash val="solid"/>
                <a:round/>
                <a:headEnd type="triangle" w="med" len="med"/>
                <a:tailEnd type="none" w="med" len="med"/>
              </a:ln>
              <a:effectLst/>
            </p:spPr>
          </p:cxnSp>
          <p:sp>
            <p:nvSpPr>
              <p:cNvPr id="103" name="矩形 102"/>
              <p:cNvSpPr/>
              <p:nvPr/>
            </p:nvSpPr>
            <p:spPr>
              <a:xfrm>
                <a:off x="3670960" y="5841268"/>
                <a:ext cx="1013462" cy="370800"/>
              </a:xfrm>
              <a:prstGeom prst="rect">
                <a:avLst/>
              </a:prstGeom>
              <a:solidFill>
                <a:srgbClr val="1AABE2">
                  <a:alpha val="5000"/>
                </a:srgbClr>
              </a:solidFill>
              <a:ln w="9525" cap="flat" cmpd="sng" algn="ctr">
                <a:solidFill>
                  <a:srgbClr val="1AABE2"/>
                </a:solidFill>
                <a:prstDash val="dash"/>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04" name="矩形 103"/>
              <p:cNvSpPr/>
              <p:nvPr/>
            </p:nvSpPr>
            <p:spPr>
              <a:xfrm>
                <a:off x="3611185" y="5848170"/>
                <a:ext cx="1109134" cy="295605"/>
              </a:xfrm>
              <a:prstGeom prst="rect">
                <a:avLst/>
              </a:prstGeom>
            </p:spPr>
            <p:txBody>
              <a:bodyPr wrap="square">
                <a:noAutofit/>
              </a:bodyPr>
              <a:lstStyle/>
              <a:p>
                <a:pPr algn="ctr" fontAlgn="ctr">
                  <a:lnSpc>
                    <a:spcPct val="90000"/>
                  </a:lnSpc>
                </a:pPr>
                <a:r>
                  <a:rPr sz="900" dirty="0">
                    <a:latin typeface="Huawei Sans" panose="020C0503030203020204" pitchFamily="34" charset="0"/>
                  </a:rPr>
                  <a:t>Other NICs on the local host</a:t>
                </a:r>
              </a:p>
            </p:txBody>
          </p:sp>
          <p:sp>
            <p:nvSpPr>
              <p:cNvPr id="105" name="矩形 104"/>
              <p:cNvSpPr/>
              <p:nvPr/>
            </p:nvSpPr>
            <p:spPr>
              <a:xfrm>
                <a:off x="5991976" y="5409220"/>
                <a:ext cx="1044116" cy="276999"/>
              </a:xfrm>
              <a:prstGeom prst="rect">
                <a:avLst/>
              </a:prstGeom>
            </p:spPr>
            <p:txBody>
              <a:bodyPr wrap="square">
                <a:noAutofit/>
              </a:bodyPr>
              <a:lstStyle/>
              <a:p>
                <a:pPr algn="ctr" fontAlgn="ctr"/>
                <a:r>
                  <a:rPr sz="1200" dirty="0">
                    <a:latin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6" name="矩形 105"/>
              <p:cNvSpPr/>
              <p:nvPr/>
            </p:nvSpPr>
            <p:spPr>
              <a:xfrm>
                <a:off x="5991976" y="5985284"/>
                <a:ext cx="1044116" cy="276999"/>
              </a:xfrm>
              <a:prstGeom prst="rect">
                <a:avLst/>
              </a:prstGeom>
            </p:spPr>
            <p:txBody>
              <a:bodyPr wrap="square">
                <a:noAutofit/>
              </a:bodyPr>
              <a:lstStyle/>
              <a:p>
                <a:pPr algn="ctr" fontAlgn="ctr"/>
                <a:r>
                  <a:rPr sz="1200" dirty="0">
                    <a:latin typeface="Huawei Sans" panose="020C0503030203020204" pitchFamily="34" charset="0"/>
                  </a:rPr>
                  <a:t>Bit Stream</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1" name="矩形 110"/>
              <p:cNvSpPr/>
              <p:nvPr/>
            </p:nvSpPr>
            <p:spPr>
              <a:xfrm>
                <a:off x="4896383" y="4414320"/>
                <a:ext cx="523517"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12" name="矩形 111"/>
              <p:cNvSpPr/>
              <p:nvPr/>
            </p:nvSpPr>
            <p:spPr>
              <a:xfrm>
                <a:off x="4793585" y="4383019"/>
                <a:ext cx="720080" cy="276999"/>
              </a:xfrm>
              <a:prstGeom prst="rect">
                <a:avLst/>
              </a:prstGeom>
            </p:spPr>
            <p:txBody>
              <a:bodyPr wrap="square">
                <a:noAutofit/>
              </a:bodyPr>
              <a:lstStyle/>
              <a:p>
                <a:pPr algn="ctr" fontAlgn="ctr"/>
                <a:r>
                  <a:rPr sz="1200" dirty="0">
                    <a:latin typeface="Huawei Sans" panose="020C0503030203020204" pitchFamily="34" charset="0"/>
                  </a:rPr>
                  <a:t>Frame</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4" name="矩形 113"/>
              <p:cNvSpPr/>
              <p:nvPr/>
            </p:nvSpPr>
            <p:spPr>
              <a:xfrm>
                <a:off x="4896383" y="5396010"/>
                <a:ext cx="523517"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15" name="矩形 114"/>
              <p:cNvSpPr/>
              <p:nvPr/>
            </p:nvSpPr>
            <p:spPr>
              <a:xfrm>
                <a:off x="4803844" y="5373216"/>
                <a:ext cx="720080" cy="276999"/>
              </a:xfrm>
              <a:prstGeom prst="rect">
                <a:avLst/>
              </a:prstGeom>
            </p:spPr>
            <p:txBody>
              <a:bodyPr wrap="square">
                <a:noAutofit/>
              </a:bodyPr>
              <a:lstStyle/>
              <a:p>
                <a:pPr algn="ctr" fontAlgn="ctr"/>
                <a:r>
                  <a:rPr sz="1200" dirty="0">
                    <a:latin typeface="Huawei Sans" panose="020C0503030203020204" pitchFamily="34" charset="0"/>
                  </a:rPr>
                  <a:t>Frame</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7" name="矩形 116"/>
              <p:cNvSpPr/>
              <p:nvPr/>
            </p:nvSpPr>
            <p:spPr>
              <a:xfrm>
                <a:off x="4749838" y="5035970"/>
                <a:ext cx="491164"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18" name="矩形 117"/>
              <p:cNvSpPr/>
              <p:nvPr/>
            </p:nvSpPr>
            <p:spPr>
              <a:xfrm>
                <a:off x="4635380" y="5005502"/>
                <a:ext cx="720080" cy="276999"/>
              </a:xfrm>
              <a:prstGeom prst="rect">
                <a:avLst/>
              </a:prstGeom>
            </p:spPr>
            <p:txBody>
              <a:bodyPr wrap="square">
                <a:noAutofit/>
              </a:bodyPr>
              <a:lstStyle/>
              <a:p>
                <a:pPr algn="ctr" fontAlgn="ctr"/>
                <a:r>
                  <a:rPr sz="1200" dirty="0">
                    <a:latin typeface="Huawei Sans" panose="020C0503030203020204" pitchFamily="34" charset="0"/>
                  </a:rPr>
                  <a:t>Frame</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0" name="矩形 119"/>
              <p:cNvSpPr/>
              <p:nvPr/>
            </p:nvSpPr>
            <p:spPr>
              <a:xfrm>
                <a:off x="4749838" y="6022826"/>
                <a:ext cx="491164" cy="216023"/>
              </a:xfrm>
              <a:prstGeom prst="rect">
                <a:avLst/>
              </a:prstGeom>
              <a:solidFill>
                <a:srgbClr val="1AABE2">
                  <a:alpha val="5000"/>
                </a:srgbClr>
              </a:solidFill>
              <a:ln w="12700" cap="flat" cmpd="sng" algn="ctr">
                <a:solidFill>
                  <a:srgbClr val="1AABE2">
                    <a:alpha val="30000"/>
                  </a:srgbClr>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21" name="矩形 120"/>
              <p:cNvSpPr/>
              <p:nvPr/>
            </p:nvSpPr>
            <p:spPr>
              <a:xfrm>
                <a:off x="4644381" y="5991380"/>
                <a:ext cx="720080" cy="276999"/>
              </a:xfrm>
              <a:prstGeom prst="rect">
                <a:avLst/>
              </a:prstGeom>
            </p:spPr>
            <p:txBody>
              <a:bodyPr wrap="square">
                <a:noAutofit/>
              </a:bodyPr>
              <a:lstStyle/>
              <a:p>
                <a:pPr algn="ctr" fontAlgn="ctr"/>
                <a:r>
                  <a:rPr sz="1200" dirty="0">
                    <a:latin typeface="Huawei Sans" panose="020C0503030203020204" pitchFamily="34" charset="0"/>
                  </a:rPr>
                  <a:t>Frame</a:t>
                </a: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1" name="矩形 70"/>
              <p:cNvSpPr/>
              <p:nvPr/>
            </p:nvSpPr>
            <p:spPr>
              <a:xfrm>
                <a:off x="5487920" y="4520589"/>
                <a:ext cx="540060" cy="589566"/>
              </a:xfrm>
              <a:prstGeom prst="rect">
                <a:avLst/>
              </a:prstGeom>
              <a:solidFill>
                <a:srgbClr val="FFFFCC"/>
              </a:solidFill>
              <a:ln w="12700" cap="flat" cmpd="sng" algn="ctr">
                <a:solidFill>
                  <a:srgbClr val="FFD17D"/>
                </a:solidFill>
                <a:prstDash val="solid"/>
                <a:miter lim="800000"/>
              </a:ln>
              <a:effectLst/>
            </p:spPr>
            <p:txBody>
              <a:bodyPr wrap="square" rtlCol="0" anchor="ctr">
                <a:noAutofit/>
              </a:bodyPr>
              <a:lstStyle/>
              <a:p>
                <a:pPr defTabSz="914400" fontAlgn="ctr">
                  <a:lnSpc>
                    <a:spcPts val="2200"/>
                  </a:lnSpc>
                </a:pPr>
                <a:endParaRPr lang="zh-CN" altLang="en-US" sz="1600" kern="0">
                  <a:solidFill>
                    <a:srgbClr val="EC7061"/>
                  </a:solidFill>
                  <a:latin typeface="Huawei Sans" panose="020C0503030203020204" pitchFamily="34" charset="0"/>
                  <a:ea typeface="方正兰亭黑简体"/>
                </a:endParaRPr>
              </a:p>
            </p:txBody>
          </p:sp>
          <p:sp>
            <p:nvSpPr>
              <p:cNvPr id="72" name="矩形 71"/>
              <p:cNvSpPr/>
              <p:nvPr/>
            </p:nvSpPr>
            <p:spPr>
              <a:xfrm>
                <a:off x="5487920" y="4678107"/>
                <a:ext cx="540060" cy="276999"/>
              </a:xfrm>
              <a:prstGeom prst="rect">
                <a:avLst/>
              </a:prstGeom>
            </p:spPr>
            <p:txBody>
              <a:bodyPr wrap="square">
                <a:noAutofit/>
              </a:bodyPr>
              <a:lstStyle/>
              <a:p>
                <a:pPr algn="ctr" fontAlgn="ctr"/>
                <a:r>
                  <a:rPr sz="1200" dirty="0">
                    <a:latin typeface="Huawei Sans" panose="020C0503030203020204" pitchFamily="34" charset="0"/>
                  </a:rPr>
                  <a:t>NIC</a:t>
                </a:r>
              </a:p>
            </p:txBody>
          </p:sp>
          <p:sp>
            <p:nvSpPr>
              <p:cNvPr id="77" name="矩形 76"/>
              <p:cNvSpPr/>
              <p:nvPr/>
            </p:nvSpPr>
            <p:spPr>
              <a:xfrm>
                <a:off x="5487920" y="5492697"/>
                <a:ext cx="540060" cy="589566"/>
              </a:xfrm>
              <a:prstGeom prst="rect">
                <a:avLst/>
              </a:prstGeom>
              <a:solidFill>
                <a:srgbClr val="FFFFCC"/>
              </a:solidFill>
              <a:ln w="12700" cap="flat" cmpd="sng" algn="ctr">
                <a:solidFill>
                  <a:srgbClr val="FFD17D"/>
                </a:solidFill>
                <a:prstDash val="solid"/>
                <a:miter lim="800000"/>
              </a:ln>
              <a:effectLst/>
            </p:spPr>
            <p:txBody>
              <a:bodyPr wrap="square" rtlCol="0" anchor="ctr">
                <a:noAutofit/>
              </a:bodyPr>
              <a:lstStyle/>
              <a:p>
                <a:pPr defTabSz="914400" fontAlgn="ctr">
                  <a:lnSpc>
                    <a:spcPts val="2200"/>
                  </a:lnSpc>
                </a:pPr>
                <a:endParaRPr lang="zh-CN" altLang="en-US" sz="1600" kern="0">
                  <a:solidFill>
                    <a:srgbClr val="EC7061"/>
                  </a:solidFill>
                  <a:latin typeface="Huawei Sans" panose="020C0503030203020204" pitchFamily="34" charset="0"/>
                  <a:ea typeface="方正兰亭黑简体"/>
                </a:endParaRPr>
              </a:p>
            </p:txBody>
          </p:sp>
          <p:sp>
            <p:nvSpPr>
              <p:cNvPr id="81" name="矩形 80"/>
              <p:cNvSpPr/>
              <p:nvPr/>
            </p:nvSpPr>
            <p:spPr>
              <a:xfrm>
                <a:off x="5487920" y="5650215"/>
                <a:ext cx="540060" cy="276999"/>
              </a:xfrm>
              <a:prstGeom prst="rect">
                <a:avLst/>
              </a:prstGeom>
            </p:spPr>
            <p:txBody>
              <a:bodyPr wrap="square">
                <a:noAutofit/>
              </a:bodyPr>
              <a:lstStyle/>
              <a:p>
                <a:pPr algn="ctr" fontAlgn="ctr"/>
                <a:r>
                  <a:rPr sz="1200" dirty="0">
                    <a:latin typeface="Huawei Sans" panose="020C0503030203020204" pitchFamily="34" charset="0"/>
                  </a:rPr>
                  <a:t>NIC</a:t>
                </a:r>
              </a:p>
            </p:txBody>
          </p:sp>
        </p:grpSp>
      </p:grpSp>
      <p:sp>
        <p:nvSpPr>
          <p:cNvPr id="84" name="圆角矩形 83"/>
          <p:cNvSpPr/>
          <p:nvPr/>
        </p:nvSpPr>
        <p:spPr>
          <a:xfrm>
            <a:off x="7614106" y="2477639"/>
            <a:ext cx="4241507" cy="2053389"/>
          </a:xfrm>
          <a:prstGeom prst="roundRect">
            <a:avLst>
              <a:gd name="adj" fmla="val 2303"/>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285750" indent="-285750" fontAlgn="ctr">
              <a:lnSpc>
                <a:spcPct val="125000"/>
              </a:lnSpc>
              <a:spcBef>
                <a:spcPts val="300"/>
              </a:spcBef>
              <a:spcAft>
                <a:spcPts val="300"/>
              </a:spcAft>
              <a:buFont typeface="Arial" panose="020B0604020202020204" pitchFamily="34" charset="0"/>
              <a:buChar char="•"/>
            </a:pPr>
            <a:r>
              <a:rPr sz="1600" b="1" dirty="0">
                <a:solidFill>
                  <a:schemeClr val="tx1"/>
                </a:solidFill>
                <a:latin typeface="Huawei Sans" panose="020C0503030203020204" pitchFamily="34" charset="0"/>
              </a:rPr>
              <a:t>Network Port</a:t>
            </a:r>
            <a:endParaRPr lang="en-US" altLang="zh-CN" sz="16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466725" indent="-179388" fontAlgn="ctr">
              <a:lnSpc>
                <a:spcPct val="125000"/>
              </a:lnSpc>
              <a:spcBef>
                <a:spcPts val="300"/>
              </a:spcBef>
              <a:spcAft>
                <a:spcPts val="300"/>
              </a:spcAft>
              <a:buFont typeface="Huawei Sans" panose="020C0503030203020204" pitchFamily="34" charset="0"/>
              <a:buChar char="▫"/>
            </a:pPr>
            <a:r>
              <a:rPr sz="1600" dirty="0">
                <a:solidFill>
                  <a:schemeClr val="tx1"/>
                </a:solidFill>
                <a:latin typeface="Huawei Sans" panose="020C0503030203020204" pitchFamily="34" charset="0"/>
              </a:rPr>
              <a:t>A network port is also called a network interface, interface, or port.</a:t>
            </a:r>
            <a:endPar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ctr">
              <a:lnSpc>
                <a:spcPct val="125000"/>
              </a:lnSpc>
              <a:spcBef>
                <a:spcPts val="300"/>
              </a:spcBef>
              <a:spcAft>
                <a:spcPts val="300"/>
              </a:spcAft>
              <a:buFont typeface="Arial" panose="020B0604020202020204" pitchFamily="34" charset="0"/>
              <a:buChar char="•"/>
            </a:pPr>
            <a:r>
              <a:rPr sz="1600" b="1" dirty="0">
                <a:solidFill>
                  <a:schemeClr val="tx1"/>
                </a:solidFill>
                <a:latin typeface="Huawei Sans" panose="020C0503030203020204" pitchFamily="34" charset="0"/>
              </a:rPr>
              <a:t>NIC</a:t>
            </a:r>
            <a:endParaRPr lang="en-US" altLang="zh-CN" sz="16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466725" indent="-179388" fontAlgn="ctr">
              <a:lnSpc>
                <a:spcPct val="125000"/>
              </a:lnSpc>
              <a:spcBef>
                <a:spcPts val="300"/>
              </a:spcBef>
              <a:spcAft>
                <a:spcPts val="300"/>
              </a:spcAft>
              <a:buFont typeface="Huawei Sans" panose="020C0503030203020204" pitchFamily="34" charset="0"/>
              <a:buChar char="▫"/>
            </a:pPr>
            <a:r>
              <a:rPr sz="1600" dirty="0">
                <a:solidFill>
                  <a:schemeClr val="tx1"/>
                </a:solidFill>
                <a:latin typeface="Huawei Sans" panose="020C0503030203020204" pitchFamily="34" charset="0"/>
              </a:rPr>
              <a:t>Each network port corresponds to a NIC.</a:t>
            </a:r>
            <a:endParaRPr lang="en-US" altLang="zh-CN" sz="16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466725" indent="-179388" fontAlgn="ctr">
              <a:lnSpc>
                <a:spcPct val="125000"/>
              </a:lnSpc>
              <a:spcBef>
                <a:spcPts val="300"/>
              </a:spcBef>
              <a:spcAft>
                <a:spcPts val="300"/>
              </a:spcAft>
              <a:buFont typeface="Huawei Sans" panose="020C0503030203020204" pitchFamily="34" charset="0"/>
              <a:buChar char="▫"/>
            </a:pPr>
            <a:r>
              <a:rPr sz="1600" dirty="0">
                <a:solidFill>
                  <a:schemeClr val="tx1"/>
                </a:solidFill>
                <a:latin typeface="Huawei Sans" panose="020C0503030203020204" pitchFamily="34" charset="0"/>
              </a:rPr>
              <a:t>A computer or switch forwards data through a NIC.</a:t>
            </a:r>
          </a:p>
        </p:txBody>
      </p:sp>
    </p:spTree>
    <p:extLst>
      <p:ext uri="{BB962C8B-B14F-4D97-AF65-F5344CB8AC3E}">
        <p14:creationId xmlns:p14="http://schemas.microsoft.com/office/powerpoint/2010/main" val="1010788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6891</Words>
  <Application>Microsoft Office PowerPoint</Application>
  <PresentationFormat>宽屏</PresentationFormat>
  <Paragraphs>1046</Paragraphs>
  <Slides>44</Slides>
  <Notes>44</Notes>
  <HiddenSlides>3</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Arial</vt:lpstr>
      <vt:lpstr>微软雅黑</vt:lpstr>
      <vt:lpstr>宋体</vt:lpstr>
      <vt:lpstr>MS PGothic</vt:lpstr>
      <vt:lpstr>Huawei Sans</vt:lpstr>
      <vt:lpstr>Courier New</vt:lpstr>
      <vt:lpstr>方正兰亭黑简体</vt:lpstr>
      <vt:lpstr>Wingdings</vt:lpstr>
      <vt:lpstr>1_自定义设计方案</vt:lpstr>
      <vt:lpstr>PowerPoint 演示文稿</vt:lpstr>
      <vt:lpstr>Ethernet Switching Basics</vt:lpstr>
      <vt:lpstr>PowerPoint 演示文稿</vt:lpstr>
      <vt:lpstr>PowerPoint 演示文稿</vt:lpstr>
      <vt:lpstr>PowerPoint 演示文稿</vt:lpstr>
      <vt:lpstr>Ethernet Protocols</vt:lpstr>
      <vt:lpstr>Collision Domain</vt:lpstr>
      <vt:lpstr>Broadcast Domain</vt:lpstr>
      <vt:lpstr>Ethernet NIC</vt:lpstr>
      <vt:lpstr>PowerPoint 演示文稿</vt:lpstr>
      <vt:lpstr>Ethernet Frame Format</vt:lpstr>
      <vt:lpstr>PowerPoint 演示文稿</vt:lpstr>
      <vt:lpstr>What Is a MAC Address?</vt:lpstr>
      <vt:lpstr>IP Address Vs. MAC Address</vt:lpstr>
      <vt:lpstr>MAC Address Presentation</vt:lpstr>
      <vt:lpstr>MAC Address Composition and Classification</vt:lpstr>
      <vt:lpstr>PowerPoint 演示文稿</vt:lpstr>
      <vt:lpstr>Unicast Ethernet Frame</vt:lpstr>
      <vt:lpstr>Broadcast Ethernet Frame</vt:lpstr>
      <vt:lpstr>Multicast Ethernet Frame</vt:lpstr>
      <vt:lpstr>PowerPoint 演示文稿</vt:lpstr>
      <vt:lpstr>Typical Architecture of a Campus Network</vt:lpstr>
      <vt:lpstr>Layer 2 Ethernet switch</vt:lpstr>
      <vt:lpstr>Working Principles of Switches</vt:lpstr>
      <vt:lpstr>MAC Address Table</vt:lpstr>
      <vt:lpstr>Three Frame Processing Behaviors of a Switch</vt:lpstr>
      <vt:lpstr>Flooding</vt:lpstr>
      <vt:lpstr>Forwarding</vt:lpstr>
      <vt:lpstr>Discarding</vt:lpstr>
      <vt:lpstr>MAC Address Learning on a Switch (1)</vt:lpstr>
      <vt:lpstr>MAC Address Learning on a Switch (2)</vt:lpstr>
      <vt:lpstr>MAC Address Learning on a Switch (3)</vt:lpstr>
      <vt:lpstr>MAC Address Learning on a Switch (4)</vt:lpstr>
      <vt:lpstr>MAC Address Learning on a Switch (5)</vt:lpstr>
      <vt:lpstr>PowerPoint 演示文稿</vt:lpstr>
      <vt:lpstr>Process of Data Communication Within a Network Segment</vt:lpstr>
      <vt:lpstr>Data Encapsulation Process</vt:lpstr>
      <vt:lpstr>Initialization</vt:lpstr>
      <vt:lpstr>Flooding Frames</vt:lpstr>
      <vt:lpstr>MAC Address Learning</vt:lpstr>
      <vt:lpstr>Reply of the Target Host</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luyueyuezjhw</cp:lastModifiedBy>
  <cp:revision>112</cp:revision>
  <dcterms:created xsi:type="dcterms:W3CDTF">2018-11-29T10:16:29Z</dcterms:created>
  <dcterms:modified xsi:type="dcterms:W3CDTF">2020-04-28T03:34:44Z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(3)7d1GbSZ/5mccYbSNnbyr6ZtzHyQ/OGLx0vtjl1DBAK3PVJbbjM/+xxcYr1d1Yv1gm0FqT6iS
Xxloi3er/CN2OYp5yxsTb/6ytfoIEONJDBoDNWz1YA8YO1Z1ShVIasrkDZclac9rLl5WflSN
x7Hucpsl5mA4Y2PFNXgVRdcStNrtaQyMi8xggmfHwQUEjUsc/A7YJCAD2UpzJ9ALNGp2z+Lx
T9Hyz7GbDq0/97AEec</vt:lpwstr>
  </property>
  <property fmtid="{D5CDD505-2E9C-101B-9397-08002B2CF9AE}" pid="3" name="_2015_ms_pID_7253431">
    <vt:lpwstr>Et2q2pt7WiRcidGtaDNuB1YNPlkaotGuGKilhqS6leRCi/96qgrj+6
zuovkkWMLLDC0NAJQ/w8JF1mo70JPNqy+jmcsxdK347mf+Cd3fdJEvGyk9klC3kFJBZHtQEm
9e14Nh6x0rq+NSqxtlyVvHuQVeFu/PCy0n8SStHrbo4v8g2liOs2gRVlWU6j5u04TeX+6Dgr
qv/IXOemAXgMZcg3udu7nx8VdA5CchksSRPH</vt:lpwstr>
  </property>
  <property fmtid="{D5CDD505-2E9C-101B-9397-08002B2CF9AE}" pid="4" name="_2015_ms_pID_7253432">
    <vt:lpwstr>BQ==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1587890484</vt:lpwstr>
  </property>
</Properties>
</file>