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25" r:id="rId1"/>
  </p:sldMasterIdLst>
  <p:notesMasterIdLst>
    <p:notesMasterId r:id="rId51"/>
  </p:notesMasterIdLst>
  <p:handoutMasterIdLst>
    <p:handoutMasterId r:id="rId5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12192000" cy="6858000"/>
  <p:notesSz cx="6797675" cy="9926638"/>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pos="3840" userDrawn="1">
          <p15:clr>
            <a:srgbClr val="A4A3A4"/>
          </p15:clr>
        </p15:guide>
        <p15:guide id="6" orient="horz" pos="2341" userDrawn="1">
          <p15:clr>
            <a:srgbClr val="A4A3A4"/>
          </p15:clr>
        </p15:guide>
      </p15:sldGuideLst>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linruizjhw (Leroy)" initials="Z(" lastIdx="84" clrIdx="0">
    <p:extLst>
      <p:ext uri="{19B8F6BF-5375-455C-9EA6-DF929625EA0E}">
        <p15:presenceInfo xmlns:p15="http://schemas.microsoft.com/office/powerpoint/2012/main" userId="S-1-5-21-147214757-305610072-1517763936-561526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FFD17D"/>
    <a:srgbClr val="BDE7F6"/>
    <a:srgbClr val="F4FBFE"/>
    <a:srgbClr val="F3FBFE"/>
    <a:srgbClr val="99DFF9"/>
    <a:srgbClr val="FFF2CC"/>
    <a:srgbClr val="EC7061"/>
    <a:srgbClr val="151515"/>
    <a:srgbClr val="C7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1441" autoAdjust="0"/>
  </p:normalViewPr>
  <p:slideViewPr>
    <p:cSldViewPr snapToGrid="0" snapToObjects="1">
      <p:cViewPr varScale="1">
        <p:scale>
          <a:sx n="74" d="100"/>
          <a:sy n="74" d="100"/>
        </p:scale>
        <p:origin x="576" y="72"/>
      </p:cViewPr>
      <p:guideLst>
        <p:guide pos="3840"/>
        <p:guide orient="horz" pos="234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4" d="100"/>
          <a:sy n="74" d="100"/>
        </p:scale>
        <p:origin x="1224" y="60"/>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t>4/14/2020</a:t>
            </a:fld>
            <a:endParaRPr lang="en-US"/>
          </a:p>
        </p:txBody>
      </p:sp>
      <p:sp>
        <p:nvSpPr>
          <p:cNvPr id="4" name="Footer Placeholder 3">
            <a:extLst>
              <a:ext uri="{FF2B5EF4-FFF2-40B4-BE49-F238E27FC236}">
                <a16:creationId xmlns=""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32437" y="779463"/>
            <a:ext cx="5932800" cy="333774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32437" y="4596397"/>
            <a:ext cx="5932800" cy="510840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1pPr>
    <a:lvl2pPr marL="540000" indent="-180000" algn="l" defTabSz="1219304" rtl="0" eaLnBrk="1" latinLnBrk="0" hangingPunct="1">
      <a:lnSpc>
        <a:spcPct val="125000"/>
      </a:lnSpc>
      <a:spcAft>
        <a:spcPts val="600"/>
      </a:spcAft>
      <a:buClrTx/>
      <a:buFont typeface="Huawei Sans" panose="020C0503030203020204" pitchFamily="34" charset="0"/>
      <a:buChar char="▫"/>
      <a:defRPr sz="1100" kern="1200">
        <a:solidFill>
          <a:schemeClr val="tx1"/>
        </a:solidFill>
        <a:latin typeface="+mn-lt"/>
        <a:ea typeface="+mn-ea"/>
        <a:cs typeface="+mn-cs"/>
      </a:defRPr>
    </a:lvl2pPr>
    <a:lvl3pPr marL="900000" indent="-180000" algn="l" defTabSz="1219304" rtl="0" eaLnBrk="1" latinLnBrk="0" hangingPunct="1">
      <a:lnSpc>
        <a:spcPct val="125000"/>
      </a:lnSpc>
      <a:spcAft>
        <a:spcPts val="600"/>
      </a:spcAft>
      <a:buFont typeface="微软雅黑" panose="020B0503020204020204" pitchFamily="34" charset="-122"/>
      <a:buChar char="▪"/>
      <a:defRPr sz="1100" kern="1200">
        <a:solidFill>
          <a:schemeClr val="tx1"/>
        </a:solidFill>
        <a:latin typeface="+mn-lt"/>
        <a:ea typeface="+mn-ea"/>
        <a:cs typeface="+mn-cs"/>
      </a:defRPr>
    </a:lvl3pPr>
    <a:lvl4pPr marL="126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4pPr>
    <a:lvl5pPr marL="162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67222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7615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23168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44041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37854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An Eth-Trunk can be treated as a physical Ethernet interface. The only difference between the Eth-Trunk and physical Ethernet interface is that the Eth-Trunk needs to select one or more member interfaces to forward traffic.</a:t>
            </a:r>
          </a:p>
          <a:p>
            <a:r>
              <a:rPr lang="en-US" altLang="zh-CN" smtClean="0"/>
              <a:t>The following parameters must be the same for member interfaces in an Eth-Trunk:</a:t>
            </a:r>
            <a:endParaRPr lang="zh-CN" altLang="en-US" smtClean="0"/>
          </a:p>
          <a:p>
            <a:pPr lvl="1"/>
            <a:r>
              <a:rPr lang="en-US" altLang="zh-CN" smtClean="0"/>
              <a:t>Interface rate</a:t>
            </a:r>
            <a:endParaRPr lang="zh-CN" altLang="en-US" smtClean="0"/>
          </a:p>
          <a:p>
            <a:pPr lvl="1"/>
            <a:r>
              <a:rPr lang="en-US" altLang="zh-CN" smtClean="0"/>
              <a:t>Duplex mode</a:t>
            </a:r>
            <a:endParaRPr lang="zh-CN" altLang="en-US" smtClean="0"/>
          </a:p>
          <a:p>
            <a:pPr lvl="1"/>
            <a:r>
              <a:rPr lang="en-US" altLang="zh-CN" smtClean="0"/>
              <a:t>VLAN configurations: The interface type must be the same (access, trunk, or hybrid). For access interfaces, the default VLAN of the member interfaces must be the same. For trunk interfaces, the allowed VLANs and the default VLAN of the member interfaces must be the same. </a:t>
            </a:r>
            <a:endParaRPr 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727401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19955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55147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smtClean="0">
                <a:sym typeface="Huawei Sans" panose="020C0503030203020204" pitchFamily="34" charset="0"/>
              </a:rPr>
              <a:t>As shown in the preceding figure, four interfaces of SW1 are added to an Eth-Trunk, but the peer end of one interface is SW3 instead of SW2. In this case, some traffic is load balanced to SW3, causing communication exceptions.</a:t>
            </a: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242900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910094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9858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939549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062931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784435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934076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图像占位符 2"/>
          <p:cNvSpPr>
            <a:spLocks noGrp="1" noRot="1" noChangeAspect="1"/>
          </p:cNvSpPr>
          <p:nvPr>
            <p:ph type="sldImg"/>
          </p:nvPr>
        </p:nvSpPr>
        <p:spPr>
          <a:xfrm>
            <a:off x="431800" y="779463"/>
            <a:ext cx="5934075" cy="3338512"/>
          </a:xfrm>
        </p:spPr>
      </p:sp>
      <p:sp>
        <p:nvSpPr>
          <p:cNvPr id="4" name="备注占位符 3"/>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692796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509561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Configure an Eth-Trunk in LACP mode between SW1 and SW2 and add four interfaces to an Eth-Trunk. The four interfaces are numbered 1, 2, 3, and 4. On SW1 and SW2, set the maximum number of active interfaces in the Eth-Trunk to 2 and retain the default settings for the other parameters (system priority and interface priority).</a:t>
            </a:r>
          </a:p>
          <a:p>
            <a:r>
              <a:rPr lang="en-US" smtClean="0"/>
              <a:t>SW1 and SW2 send LACPDUs through member interfaces 1, 2, 3, and 4.</a:t>
            </a:r>
          </a:p>
          <a:p>
            <a:r>
              <a:rPr lang="en-US" smtClean="0"/>
              <a:t>When receiving LACPDUs from the peer end, SW1 and SW2 compare the system priorities, which use the default value 32768 and are the same. Then they compare MAC addresses. The MAC address of SW1 is 4c1f-cc58-6d64, and the MAC address of SW2 is 4c1f-cc58-6d65. SW1 has a smaller MAC address and is preferentially elected as the Actor.</a:t>
            </a:r>
          </a:p>
          <a:p>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9899080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136105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LACP uses the following flags in an LACPDU to identify the interface status. If the three flags are set to 1, the interface is an active interface.</a:t>
            </a:r>
          </a:p>
          <a:p>
            <a:pPr lvl="1"/>
            <a:r>
              <a:rPr lang="en-US" smtClean="0"/>
              <a:t>Synchronization</a:t>
            </a:r>
          </a:p>
          <a:p>
            <a:pPr lvl="1"/>
            <a:r>
              <a:rPr lang="en-US" smtClean="0"/>
              <a:t>Collecting</a:t>
            </a:r>
          </a:p>
          <a:p>
            <a:pPr lvl="1"/>
            <a:r>
              <a:rPr lang="en-US" smtClean="0"/>
              <a:t>Distributing</a:t>
            </a:r>
          </a:p>
          <a:p>
            <a:pPr lvl="0"/>
            <a:r>
              <a:rPr lang="en-US" smtClean="0"/>
              <a:t>If the three flags are set to 0, the interface is an inactive interface.</a:t>
            </a:r>
            <a:endParaRPr lang="en-US"/>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0884534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539369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40455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045691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If the IP addresses of packets change frequently, load balancing based on the source IP address, destination IP address, or source and destination IP addresses is more suitable for load balancing among physical links.</a:t>
            </a:r>
          </a:p>
          <a:p>
            <a:r>
              <a:rPr lang="en-US" smtClean="0"/>
              <a:t>If MAC addresses of packets change frequently and IP addresses are fixed, load balancing based on the source MAC address, destination MAC address, or source and destination MAC addresses is more suitable for load balancing among physical links.</a:t>
            </a:r>
          </a:p>
          <a:p>
            <a:r>
              <a:rPr lang="en-US" smtClean="0"/>
              <a:t>If the selected load balancing mode is unsuitable for the actual service characteristics, traffic may be unevenly load balanced. Some member links have high load, but other member links are idle. For example, if the source and destination IP addresses of packets change frequently but the source and destination MAC addresses are fixed and traffic is load balanced based on the source and destination MAC addresses, all traffic is transmitted over one member link.</a:t>
            </a:r>
            <a:endParaRPr lang="en-US"/>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3309239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064544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612212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751798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511742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698744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7043006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The maximum number of active interfaces varies according to switch models. For example, the maximum number of active interfaces in an Eth-Trunk is 32 on the S6720HI, S6730H, S6730S, and S6730S-S, and is 16 on the S6720LI, S6720S-LI, S6720SI, and S6720S-SI. For details, see the product manual.</a:t>
            </a:r>
          </a:p>
          <a:p>
            <a:r>
              <a:rPr lang="en-US" smtClean="0"/>
              <a:t>The minimum number of active interfaces is configured to ensure the minimum bandwidth. If the bandwidth is too small, services that require high link bandwidth may be abnormal. In this case, you can disconnect the Eth-Trunk interface to switch services to other paths through the high reliability mechanism of the network, ensuring normal service running.</a:t>
            </a: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6210649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178899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73353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924472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253681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605518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836198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777025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653207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161844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455166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indent="-228600">
              <a:buFont typeface="+mj-lt"/>
              <a:buAutoNum type="arabicPeriod"/>
            </a:pPr>
            <a:r>
              <a:rPr lang="en-US" smtClean="0"/>
              <a:t>Packet disorder may occur if packets are load balanced to different links based on packets. If packets are load balanced to the same link based on flows, packet disorder will not occur. However, a single flow cannot make full use of the bandwidth of the entire Eth-Trunk.</a:t>
            </a:r>
          </a:p>
          <a:p>
            <a:pPr marL="228600" indent="-228600">
              <a:buFont typeface="+mj-lt"/>
              <a:buAutoNum type="arabicPeriod"/>
            </a:pPr>
            <a:r>
              <a:rPr lang="en-US" smtClean="0"/>
              <a:t>Switches compare system priorities. A smaller value indicates a higher priority. If the system priorities are the same, the bridge MAC addresses are compared. A smaller bridge MAC address indicates a higher priority. The device with a higher priority becomes the Actor.</a:t>
            </a:r>
          </a:p>
          <a:p>
            <a:pPr marL="228600" indent="-228600">
              <a:buFont typeface="+mj-lt"/>
              <a:buAutoNum type="arabicPeriod"/>
            </a:pPr>
            <a:r>
              <a:rPr lang="en-US" smtClean="0"/>
              <a:t>CSS and iStack simplify network management, improve network reliability, make full use of network link bandwidth, and use inter-device Eth-Trunk to construct a loop-free physical network.</a:t>
            </a:r>
            <a:endParaRPr lang="en-US" dirty="0"/>
          </a:p>
        </p:txBody>
      </p:sp>
      <p:sp>
        <p:nvSpPr>
          <p:cNvPr id="7" name="幻灯片图像占位符 6"/>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0504981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139751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53009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17799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As networks rapidly develop and applications become more and more diversified, various value-added services (VASs) are widely deployed. Network interruption may cause many service exceptions and huge economic losses. Therefore, the reliability of networks has become a focus.</a:t>
            </a:r>
          </a:p>
          <a:p>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660603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11779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96060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图像占位符 2"/>
          <p:cNvSpPr>
            <a:spLocks noGrp="1" noRot="1" noChangeAspect="1"/>
          </p:cNvSpPr>
          <p:nvPr>
            <p:ph type="sldImg"/>
          </p:nvPr>
        </p:nvSpPr>
        <p:spPr>
          <a:xfrm>
            <a:off x="431800" y="779463"/>
            <a:ext cx="5934075" cy="3338512"/>
          </a:xfrm>
        </p:spPr>
      </p:sp>
      <p:sp>
        <p:nvSpPr>
          <p:cNvPr id="4" name="备注占位符 3"/>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76262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extLst>
              <p:ext uri="{D42A27DB-BD31-4B8C-83A1-F6EECF244321}">
                <p14:modId xmlns:p14="http://schemas.microsoft.com/office/powerpoint/2010/main" val="2163518714"/>
              </p:ext>
            </p:extLst>
          </p:nvPr>
        </p:nvGraphicFramePr>
        <p:xfrm>
          <a:off x="1007140" y="1254490"/>
          <a:ext cx="10460715" cy="1082675"/>
        </p:xfrm>
        <a:graphic>
          <a:graphicData uri="http://schemas.openxmlformats.org/drawingml/2006/table">
            <a:tbl>
              <a:tblPr/>
              <a:tblGrid>
                <a:gridCol w="3119031">
                  <a:extLst>
                    <a:ext uri="{9D8B030D-6E8A-4147-A177-3AD203B41FA5}">
                      <a16:colId xmlns="" xmlns:a16="http://schemas.microsoft.com/office/drawing/2014/main" val="20000"/>
                    </a:ext>
                  </a:extLst>
                </a:gridCol>
                <a:gridCol w="1967450">
                  <a:extLst>
                    <a:ext uri="{9D8B030D-6E8A-4147-A177-3AD203B41FA5}">
                      <a16:colId xmlns="" xmlns:a16="http://schemas.microsoft.com/office/drawing/2014/main" val="20001"/>
                    </a:ext>
                  </a:extLst>
                </a:gridCol>
                <a:gridCol w="3023155">
                  <a:extLst>
                    <a:ext uri="{9D8B030D-6E8A-4147-A177-3AD203B41FA5}">
                      <a16:colId xmlns="" xmlns:a16="http://schemas.microsoft.com/office/drawing/2014/main" val="20002"/>
                    </a:ext>
                  </a:extLst>
                </a:gridCol>
                <a:gridCol w="2351079">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课程版本</a:t>
                      </a:r>
                      <a:endParaRPr kumimoji="1" lang="en-US" altLang="zh-CN"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4" name="Group 21"/>
          <p:cNvGraphicFramePr>
            <a:graphicFrameLocks noGrp="1"/>
          </p:cNvGraphicFramePr>
          <p:nvPr userDrawn="1">
            <p:extLst>
              <p:ext uri="{D42A27DB-BD31-4B8C-83A1-F6EECF244321}">
                <p14:modId xmlns:p14="http://schemas.microsoft.com/office/powerpoint/2010/main" val="3380704855"/>
              </p:ext>
            </p:extLst>
          </p:nvPr>
        </p:nvGraphicFramePr>
        <p:xfrm>
          <a:off x="1007140" y="2776902"/>
          <a:ext cx="10460714" cy="3038475"/>
        </p:xfrm>
        <a:graphic>
          <a:graphicData uri="http://schemas.openxmlformats.org/drawingml/2006/table">
            <a:tbl>
              <a:tblPr/>
              <a:tblGrid>
                <a:gridCol w="3119030">
                  <a:extLst>
                    <a:ext uri="{9D8B030D-6E8A-4147-A177-3AD203B41FA5}">
                      <a16:colId xmlns="" xmlns:a16="http://schemas.microsoft.com/office/drawing/2014/main" val="20000"/>
                    </a:ext>
                  </a:extLst>
                </a:gridCol>
                <a:gridCol w="1967450">
                  <a:extLst>
                    <a:ext uri="{9D8B030D-6E8A-4147-A177-3AD203B41FA5}">
                      <a16:colId xmlns="" xmlns:a16="http://schemas.microsoft.com/office/drawing/2014/main" val="20001"/>
                    </a:ext>
                  </a:extLst>
                </a:gridCol>
                <a:gridCol w="3023155">
                  <a:extLst>
                    <a:ext uri="{9D8B030D-6E8A-4147-A177-3AD203B41FA5}">
                      <a16:colId xmlns="" xmlns:a16="http://schemas.microsoft.com/office/drawing/2014/main" val="20002"/>
                    </a:ext>
                  </a:extLst>
                </a:gridCol>
                <a:gridCol w="2351079">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作者</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审核人</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lt"/>
                          <a:ea typeface="+mn-ea"/>
                        </a:rPr>
                        <a:t>新开发/优化</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bl>
          </a:graphicData>
        </a:graphic>
      </p:graphicFrame>
      <p:sp>
        <p:nvSpPr>
          <p:cNvPr id="5" name="文本占位符 7"/>
          <p:cNvSpPr>
            <a:spLocks noGrp="1"/>
          </p:cNvSpPr>
          <p:nvPr>
            <p:ph type="body" sz="quarter" idx="17" hasCustomPrompt="1"/>
          </p:nvPr>
        </p:nvSpPr>
        <p:spPr>
          <a:xfrm>
            <a:off x="1007139" y="1825692"/>
            <a:ext cx="3119030"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825692"/>
            <a:ext cx="1967450"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825692"/>
            <a:ext cx="3023155"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825692"/>
            <a:ext cx="2351079"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373862"/>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373862"/>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11" name="文本占位符 7"/>
          <p:cNvSpPr>
            <a:spLocks noGrp="1"/>
          </p:cNvSpPr>
          <p:nvPr>
            <p:ph type="body" sz="quarter" idx="15" hasCustomPrompt="1"/>
          </p:nvPr>
        </p:nvSpPr>
        <p:spPr>
          <a:xfrm>
            <a:off x="6093619" y="3373862"/>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337858"/>
            <a:ext cx="2351342" cy="504056"/>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t" hangingPunct="0">
              <a:spcBef>
                <a:spcPct val="0"/>
              </a:spcBef>
              <a:spcAft>
                <a:spcPct val="0"/>
              </a:spcAft>
            </a:pPr>
            <a:r>
              <a:rPr lang="zh-CN" altLang="en-US" sz="3499" b="1" kern="1200">
                <a:solidFill>
                  <a:schemeClr val="tx1">
                    <a:lumMod val="75000"/>
                    <a:lumOff val="25000"/>
                  </a:schemeClr>
                </a:solidFill>
                <a:latin typeface="+mn-lt"/>
                <a:ea typeface="+mn-ea"/>
                <a:cs typeface="Arial" panose="020B0604020202020204" pitchFamily="34" charset="0"/>
              </a:rPr>
              <a:t>修订记录</a:t>
            </a:r>
            <a:endParaRPr lang="zh-CN" altLang="en-US" sz="3499" b="1" kern="1200" dirty="0">
              <a:solidFill>
                <a:schemeClr val="tx1">
                  <a:lumMod val="75000"/>
                  <a:lumOff val="25000"/>
                </a:schemeClr>
              </a:solidFill>
              <a:latin typeface="+mn-lt"/>
              <a:ea typeface="+mn-ea"/>
              <a:cs typeface="Arial" panose="020B0604020202020204" pitchFamily="34" charset="0"/>
            </a:endParaRP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a:spcBef>
                <a:spcPct val="50000"/>
              </a:spcBef>
            </a:pPr>
            <a:r>
              <a:rPr lang="zh-CN" altLang="en-US" sz="3998" i="0">
                <a:solidFill>
                  <a:schemeClr val="bg2">
                    <a:lumMod val="50000"/>
                  </a:schemeClr>
                </a:solidFill>
                <a:latin typeface="+mn-lt"/>
                <a:ea typeface="+mn-ea"/>
                <a:cs typeface="Arial" panose="020B0604020202020204" pitchFamily="34" charset="0"/>
              </a:rPr>
              <a:t>本页</a:t>
            </a:r>
            <a:r>
              <a:rPr lang="zh-CN" altLang="en-US" sz="3998" i="0" dirty="0">
                <a:solidFill>
                  <a:schemeClr val="bg2">
                    <a:lumMod val="50000"/>
                  </a:schemeClr>
                </a:solidFill>
                <a:latin typeface="+mn-lt"/>
                <a:ea typeface="+mn-ea"/>
                <a:cs typeface="Arial" panose="020B0604020202020204" pitchFamily="34" charset="0"/>
              </a:rPr>
              <a:t>不打印</a:t>
            </a:r>
          </a:p>
        </p:txBody>
      </p:sp>
      <p:sp>
        <p:nvSpPr>
          <p:cNvPr id="15" name="文本占位符 7"/>
          <p:cNvSpPr>
            <a:spLocks noGrp="1"/>
          </p:cNvSpPr>
          <p:nvPr>
            <p:ph type="body" sz="quarter" idx="21" hasCustomPrompt="1"/>
          </p:nvPr>
        </p:nvSpPr>
        <p:spPr>
          <a:xfrm>
            <a:off x="1007042" y="3877918"/>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3877918"/>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17" name="文本占位符 7"/>
          <p:cNvSpPr>
            <a:spLocks noGrp="1"/>
          </p:cNvSpPr>
          <p:nvPr>
            <p:ph type="body" sz="quarter" idx="23" hasCustomPrompt="1"/>
          </p:nvPr>
        </p:nvSpPr>
        <p:spPr>
          <a:xfrm>
            <a:off x="6093619" y="3877918"/>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841914"/>
            <a:ext cx="2351342" cy="504056"/>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345970"/>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345970"/>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1" name="文本占位符 7"/>
          <p:cNvSpPr>
            <a:spLocks noGrp="1"/>
          </p:cNvSpPr>
          <p:nvPr>
            <p:ph type="body" sz="quarter" idx="27" hasCustomPrompt="1"/>
          </p:nvPr>
        </p:nvSpPr>
        <p:spPr>
          <a:xfrm>
            <a:off x="6093619" y="4345970"/>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345970"/>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4886030"/>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4886030"/>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5" name="文本占位符 7"/>
          <p:cNvSpPr>
            <a:spLocks noGrp="1"/>
          </p:cNvSpPr>
          <p:nvPr>
            <p:ph type="body" sz="quarter" idx="31" hasCustomPrompt="1"/>
          </p:nvPr>
        </p:nvSpPr>
        <p:spPr>
          <a:xfrm>
            <a:off x="6093619" y="4886030"/>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4886030"/>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27" name="文本占位符 7"/>
          <p:cNvSpPr>
            <a:spLocks noGrp="1"/>
          </p:cNvSpPr>
          <p:nvPr>
            <p:ph type="body" sz="quarter" idx="33" hasCustomPrompt="1"/>
          </p:nvPr>
        </p:nvSpPr>
        <p:spPr>
          <a:xfrm>
            <a:off x="1007042" y="5354082"/>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8" name="文本占位符 7"/>
          <p:cNvSpPr>
            <a:spLocks noGrp="1"/>
          </p:cNvSpPr>
          <p:nvPr>
            <p:ph type="body" sz="quarter" idx="34" hasCustomPrompt="1"/>
          </p:nvPr>
        </p:nvSpPr>
        <p:spPr>
          <a:xfrm>
            <a:off x="4126170" y="5354082"/>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9" name="文本占位符 7"/>
          <p:cNvSpPr>
            <a:spLocks noGrp="1"/>
          </p:cNvSpPr>
          <p:nvPr>
            <p:ph type="body" sz="quarter" idx="35" hasCustomPrompt="1"/>
          </p:nvPr>
        </p:nvSpPr>
        <p:spPr>
          <a:xfrm>
            <a:off x="6093619" y="5354082"/>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30" name="文本占位符 7"/>
          <p:cNvSpPr>
            <a:spLocks noGrp="1"/>
          </p:cNvSpPr>
          <p:nvPr>
            <p:ph type="body" sz="quarter" idx="36" hasCustomPrompt="1"/>
          </p:nvPr>
        </p:nvSpPr>
        <p:spPr>
          <a:xfrm>
            <a:off x="9116775" y="5354082"/>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Tree>
    <p:extLst>
      <p:ext uri="{BB962C8B-B14F-4D97-AF65-F5344CB8AC3E}">
        <p14:creationId xmlns:p14="http://schemas.microsoft.com/office/powerpoint/2010/main" val="70872865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79190" y="424270"/>
            <a:ext cx="495425" cy="592462"/>
            <a:chOff x="5554662" y="2422526"/>
            <a:chExt cx="690564" cy="825500"/>
          </a:xfrm>
          <a:solidFill>
            <a:schemeClr val="bg1"/>
          </a:solidFill>
        </p:grpSpPr>
        <p:sp>
          <p:nvSpPr>
            <p:cNvPr id="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3" name="文本占位符 6"/>
          <p:cNvSpPr>
            <a:spLocks noGrp="1"/>
          </p:cNvSpPr>
          <p:nvPr>
            <p:ph type="body" sz="quarter" idx="10" hasCustomPrompt="1"/>
          </p:nvPr>
        </p:nvSpPr>
        <p:spPr>
          <a:xfrm>
            <a:off x="451878" y="1242452"/>
            <a:ext cx="11306175" cy="4680000"/>
          </a:xfrm>
          <a:prstGeom prst="rect">
            <a:avLst/>
          </a:prstGeom>
        </p:spPr>
        <p:txBody>
          <a:bodyPr/>
          <a:lstStyle>
            <a:lvl1pPr marL="457200" marR="0" indent="-457200" algn="just" defTabSz="801688" rtl="0" eaLnBrk="1" fontAlgn="auto"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auto">
              <a:buSzPct val="100000"/>
              <a:buFont typeface="+mj-lt"/>
              <a:buAutoNum type="alphaUcPeriod"/>
              <a:defRPr sz="1800" baseline="0">
                <a:latin typeface="Huawei Sans" panose="020C0503030203020204" pitchFamily="34" charset="0"/>
              </a:defRPr>
            </a:lvl2pPr>
            <a:lvl3pPr>
              <a:defRPr/>
            </a:lvl3pPr>
            <a:lvl5pPr>
              <a:buNone/>
              <a:defRPr/>
            </a:lvl5pPr>
          </a:lstStyle>
          <a:p>
            <a:r>
              <a:rPr lang="en-US" altLang="zh-CN" dirty="0" smtClean="0"/>
              <a:t>Question description.</a:t>
            </a:r>
          </a:p>
          <a:p>
            <a:pPr lvl="1"/>
            <a:endParaRPr lang="en-US" altLang="zh-CN" dirty="0"/>
          </a:p>
        </p:txBody>
      </p:sp>
      <p:sp>
        <p:nvSpPr>
          <p:cNvPr id="24"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auto"/>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Quiz</a:t>
            </a:r>
            <a:endPar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Freeform 6"/>
          <p:cNvSpPr>
            <a:spLocks/>
          </p:cNvSpPr>
          <p:nvPr userDrawn="1"/>
        </p:nvSpPr>
        <p:spPr bwMode="auto">
          <a:xfrm>
            <a:off x="3288528" y="296368"/>
            <a:ext cx="8892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6" name="Freeform 11"/>
          <p:cNvSpPr>
            <a:spLocks/>
          </p:cNvSpPr>
          <p:nvPr userDrawn="1"/>
        </p:nvSpPr>
        <p:spPr bwMode="auto">
          <a:xfrm>
            <a:off x="3180516"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4058943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15179" y="490849"/>
            <a:ext cx="470510" cy="475421"/>
            <a:chOff x="5540375" y="2868613"/>
            <a:chExt cx="1106488" cy="1117600"/>
          </a:xfrm>
          <a:solidFill>
            <a:schemeClr val="bg1"/>
          </a:solidFill>
        </p:grpSpPr>
        <p:sp>
          <p:nvSpPr>
            <p:cNvPr id="8"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1" name="文本占位符 6"/>
          <p:cNvSpPr>
            <a:spLocks noGrp="1"/>
          </p:cNvSpPr>
          <p:nvPr>
            <p:ph type="body" sz="quarter" idx="10" hasCustomPrompt="1"/>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smtClean="0"/>
              <a:t>Click here to edit summary</a:t>
            </a:r>
            <a:endParaRPr lang="zh-CN" altLang="en-US" dirty="0"/>
          </a:p>
        </p:txBody>
      </p:sp>
      <p:sp>
        <p:nvSpPr>
          <p:cNvPr id="12"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424847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Section Summary</a:t>
            </a:r>
            <a:endPar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4052420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4"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6" name="组合 5"/>
          <p:cNvGrpSpPr/>
          <p:nvPr userDrawn="1"/>
        </p:nvGrpSpPr>
        <p:grpSpPr>
          <a:xfrm>
            <a:off x="515179" y="490849"/>
            <a:ext cx="470510" cy="475421"/>
            <a:chOff x="5540375" y="2868613"/>
            <a:chExt cx="1106488" cy="1117600"/>
          </a:xfrm>
          <a:solidFill>
            <a:schemeClr val="bg1"/>
          </a:solidFill>
        </p:grpSpPr>
        <p:sp>
          <p:nvSpPr>
            <p:cNvPr id="7"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8"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9"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2412268"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Summary</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文本占位符 6"/>
          <p:cNvSpPr>
            <a:spLocks noGrp="1"/>
          </p:cNvSpPr>
          <p:nvPr>
            <p:ph type="body" sz="quarter" idx="11" hasCustomPrompt="1"/>
          </p:nvPr>
        </p:nvSpPr>
        <p:spPr>
          <a:xfrm>
            <a:off x="451879" y="1241721"/>
            <a:ext cx="11306174"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auto">
              <a:defRPr baseline="0">
                <a:latin typeface="Huawei Sans" panose="020C0503030203020204" pitchFamily="34" charset="0"/>
              </a:defRPr>
            </a:lvl2pPr>
            <a:lvl3pPr fontAlgn="auto">
              <a:defRPr baseline="0">
                <a:latin typeface="Huawei Sans" panose="020C0503030203020204" pitchFamily="34" charset="0"/>
              </a:defRPr>
            </a:lvl3pPr>
            <a:lvl4pPr fontAlgn="auto">
              <a:defRPr baseline="0">
                <a:latin typeface="Huawei Sans" panose="020C0503030203020204" pitchFamily="34" charset="0"/>
              </a:defRPr>
            </a:lvl4pPr>
            <a:lvl5pPr fontAlgn="auto">
              <a:buNone/>
              <a:defRPr baseline="0">
                <a:latin typeface="Huawei Sans" panose="020C0503030203020204" pitchFamily="34" charset="0"/>
              </a:defRPr>
            </a:lvl5pPr>
          </a:lstStyle>
          <a:p>
            <a:pPr lvl="0"/>
            <a:r>
              <a:rPr lang="en-US" altLang="zh-CN" dirty="0" smtClean="0"/>
              <a:t>Click to edit</a:t>
            </a:r>
            <a:endParaRPr lang="zh-CN" altLang="en-US"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4102356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79189" y="480269"/>
            <a:ext cx="496387" cy="496581"/>
            <a:chOff x="4485904" y="3429000"/>
            <a:chExt cx="2003425" cy="2003425"/>
          </a:xfrm>
          <a:solidFill>
            <a:schemeClr val="bg1"/>
          </a:solidFill>
        </p:grpSpPr>
        <p:sp>
          <p:nvSpPr>
            <p:cNvPr id="8"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2" name="文本占位符 6"/>
          <p:cNvSpPr>
            <a:spLocks noGrp="1"/>
          </p:cNvSpPr>
          <p:nvPr>
            <p:ph type="body" sz="quarter" idx="10" hasCustomPrompt="1"/>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smtClean="0"/>
              <a:t>More information for trainees</a:t>
            </a:r>
            <a:endParaRPr lang="zh-CN" altLang="en-US" dirty="0"/>
          </a:p>
        </p:txBody>
      </p:sp>
      <p:sp>
        <p:nvSpPr>
          <p:cNvPr id="13"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More Information</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526385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15179" y="456929"/>
            <a:ext cx="461783" cy="485190"/>
            <a:chOff x="-779463" y="1835151"/>
            <a:chExt cx="1136650" cy="1193799"/>
          </a:xfrm>
          <a:solidFill>
            <a:schemeClr val="bg1"/>
          </a:solidFill>
        </p:grpSpPr>
        <p:sp>
          <p:nvSpPr>
            <p:cNvPr id="8"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4" name="文本占位符 6"/>
          <p:cNvSpPr>
            <a:spLocks noGrp="1"/>
          </p:cNvSpPr>
          <p:nvPr>
            <p:ph type="body" sz="quarter" idx="10"/>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sp>
        <p:nvSpPr>
          <p:cNvPr id="15"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Recommendations</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01019123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4478610" y="2345035"/>
              <a:ext cx="3544342" cy="923010"/>
            </a:xfrm>
            <a:prstGeom prst="rect">
              <a:avLst/>
            </a:prstGeom>
            <a:noFill/>
          </p:spPr>
          <p:txBody>
            <a:bodyPr wrap="none" lIns="91440" tIns="45720" rIns="91440" bIns="45720">
              <a:spAutoFit/>
            </a:bodyPr>
            <a:lstStyle/>
            <a:p>
              <a:pPr algn="ctr" fontAlgn="ctr"/>
              <a:r>
                <a:rPr lang="en-US" altLang="zh-CN" sz="5398"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Thank You</a:t>
              </a: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fontAlgn="ctr"/>
              <a:r>
                <a:rPr lang="en-US" altLang="zh-CN" sz="3599"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www.huawei.com</a:t>
              </a:r>
              <a:endParaRPr lang="zh-CN" altLang="en-US" sz="3599"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44034838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4207395" cy="479425"/>
          </a:xfrm>
          <a:prstGeom prst="rect">
            <a:avLst/>
          </a:prstGeom>
          <a:noFill/>
          <a:ln w="9525">
            <a:noFill/>
            <a:miter lim="800000"/>
            <a:headEnd/>
            <a:tailEnd/>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tabLst/>
              <a:defRPr/>
            </a:pPr>
            <a:r>
              <a:rPr lang="en-US" altLang="zh-CN" sz="3500" b="1" baseline="0" dirty="0" smtClean="0">
                <a:solidFill>
                  <a:schemeClr val="tx1"/>
                </a:solidFill>
                <a:latin typeface="Huawei Sans" panose="020C0503030203020204" pitchFamily="34" charset="0"/>
                <a:ea typeface="方正兰亭黑简体" panose="02000000000000000000" pitchFamily="2" charset="-122"/>
              </a:rPr>
              <a:t>Revision Record</a:t>
            </a:r>
            <a:endParaRPr lang="zh-CN" altLang="en-US" sz="3500" b="1" baseline="0" dirty="0" smtClean="0">
              <a:solidFill>
                <a:schemeClr val="tx1"/>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headEnd/>
            <a:tailEnd/>
          </a:ln>
        </p:spPr>
        <p:txBody>
          <a:bodyPr wrap="square">
            <a:spAutoFit/>
          </a:bodyPr>
          <a:lstStyle/>
          <a:p>
            <a:pPr fontAlgn="ctr">
              <a:spcBef>
                <a:spcPct val="50000"/>
              </a:spcBef>
            </a:pPr>
            <a:r>
              <a:rPr lang="en-US" altLang="zh-CN" sz="2800" kern="1200" baseline="0" dirty="0" smtClean="0">
                <a:solidFill>
                  <a:srgbClr val="4D4D4D"/>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dirty="0">
              <a:solidFill>
                <a:srgbClr val="4D4D4D"/>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extLst/>
          </p:nvPr>
        </p:nvGraphicFramePr>
        <p:xfrm>
          <a:off x="1007534" y="1232756"/>
          <a:ext cx="10464802" cy="1082675"/>
        </p:xfrm>
        <a:graphic>
          <a:graphicData uri="http://schemas.openxmlformats.org/drawingml/2006/table">
            <a:tbl>
              <a:tblPr/>
              <a:tblGrid>
                <a:gridCol w="3059004">
                  <a:extLst>
                    <a:ext uri="{9D8B030D-6E8A-4147-A177-3AD203B41FA5}">
                      <a16:colId xmlns:a16="http://schemas.microsoft.com/office/drawing/2014/main" xmlns="" val="20000"/>
                    </a:ext>
                  </a:extLst>
                </a:gridCol>
                <a:gridCol w="2155444">
                  <a:extLst>
                    <a:ext uri="{9D8B030D-6E8A-4147-A177-3AD203B41FA5}">
                      <a16:colId xmlns:a16="http://schemas.microsoft.com/office/drawing/2014/main" xmlns="" val="20001"/>
                    </a:ext>
                  </a:extLst>
                </a:gridCol>
                <a:gridCol w="2873927">
                  <a:extLst>
                    <a:ext uri="{9D8B030D-6E8A-4147-A177-3AD203B41FA5}">
                      <a16:colId xmlns:a16="http://schemas.microsoft.com/office/drawing/2014/main" xmlns="" val="20002"/>
                    </a:ext>
                  </a:extLst>
                </a:gridCol>
                <a:gridCol w="2376427">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Code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 Version</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34" name="Group 21"/>
          <p:cNvGraphicFramePr>
            <a:graphicFrameLocks noGrp="1"/>
          </p:cNvGraphicFramePr>
          <p:nvPr userDrawn="1">
            <p:extLst/>
          </p:nvPr>
        </p:nvGraphicFramePr>
        <p:xfrm>
          <a:off x="1007533" y="2529867"/>
          <a:ext cx="10464800" cy="3527425"/>
        </p:xfrm>
        <a:graphic>
          <a:graphicData uri="http://schemas.openxmlformats.org/drawingml/2006/table">
            <a:tbl>
              <a:tblPr/>
              <a:tblGrid>
                <a:gridCol w="3085809">
                  <a:extLst>
                    <a:ext uri="{9D8B030D-6E8A-4147-A177-3AD203B41FA5}">
                      <a16:colId xmlns:a16="http://schemas.microsoft.com/office/drawing/2014/main" xmlns="" val="20000"/>
                    </a:ext>
                  </a:extLst>
                </a:gridCol>
                <a:gridCol w="2155920">
                  <a:extLst>
                    <a:ext uri="{9D8B030D-6E8A-4147-A177-3AD203B41FA5}">
                      <a16:colId xmlns:a16="http://schemas.microsoft.com/office/drawing/2014/main" xmlns="" val="20001"/>
                    </a:ext>
                  </a:extLst>
                </a:gridCol>
                <a:gridCol w="2912127">
                  <a:extLst>
                    <a:ext uri="{9D8B030D-6E8A-4147-A177-3AD203B41FA5}">
                      <a16:colId xmlns:a16="http://schemas.microsoft.com/office/drawing/2014/main" xmlns="" val="20002"/>
                    </a:ext>
                  </a:extLst>
                </a:gridCol>
                <a:gridCol w="2310944">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Author/ID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Reviewer/ID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New</a:t>
                      </a:r>
                      <a:r>
                        <a:rPr kumimoji="1" lang="zh-CN"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t>
                      </a: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 Update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470491851"/>
                  </a:ext>
                </a:extLst>
              </a:tr>
            </a:tbl>
          </a:graphicData>
        </a:graphic>
      </p:graphicFrame>
      <p:sp>
        <p:nvSpPr>
          <p:cNvPr id="35" name="文本占位符 7"/>
          <p:cNvSpPr>
            <a:spLocks noGrp="1"/>
          </p:cNvSpPr>
          <p:nvPr>
            <p:ph type="body" sz="quarter" idx="17" hasCustomPrompt="1"/>
          </p:nvPr>
        </p:nvSpPr>
        <p:spPr>
          <a:xfrm>
            <a:off x="1007535" y="1803960"/>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Course Code</a:t>
            </a:r>
          </a:p>
        </p:txBody>
      </p:sp>
      <p:sp>
        <p:nvSpPr>
          <p:cNvPr id="36" name="文本占位符 7"/>
          <p:cNvSpPr>
            <a:spLocks noGrp="1"/>
          </p:cNvSpPr>
          <p:nvPr>
            <p:ph type="body" sz="quarter" idx="18" hasCustomPrompt="1"/>
          </p:nvPr>
        </p:nvSpPr>
        <p:spPr>
          <a:xfrm>
            <a:off x="4079776" y="1803960"/>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Product</a:t>
            </a:r>
          </a:p>
        </p:txBody>
      </p:sp>
      <p:sp>
        <p:nvSpPr>
          <p:cNvPr id="37" name="文本占位符 7"/>
          <p:cNvSpPr>
            <a:spLocks noGrp="1"/>
          </p:cNvSpPr>
          <p:nvPr>
            <p:ph type="body" sz="quarter" idx="19" hasCustomPrompt="1"/>
          </p:nvPr>
        </p:nvSpPr>
        <p:spPr>
          <a:xfrm>
            <a:off x="6239934" y="1803960"/>
            <a:ext cx="284439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8" name="文本占位符 7"/>
          <p:cNvSpPr>
            <a:spLocks noGrp="1"/>
          </p:cNvSpPr>
          <p:nvPr>
            <p:ph type="body" sz="quarter" idx="20" hasCustomPrompt="1"/>
          </p:nvPr>
        </p:nvSpPr>
        <p:spPr>
          <a:xfrm>
            <a:off x="9084332" y="1803960"/>
            <a:ext cx="2388001"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9" name="文本占位符 7"/>
          <p:cNvSpPr>
            <a:spLocks noGrp="1"/>
          </p:cNvSpPr>
          <p:nvPr>
            <p:ph type="body" sz="quarter" idx="13" hasCustomPrompt="1"/>
          </p:nvPr>
        </p:nvSpPr>
        <p:spPr>
          <a:xfrm>
            <a:off x="1007533" y="3089025"/>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0" name="文本占位符 7"/>
          <p:cNvSpPr>
            <a:spLocks noGrp="1"/>
          </p:cNvSpPr>
          <p:nvPr>
            <p:ph type="body" sz="quarter" idx="14" hasCustomPrompt="1"/>
          </p:nvPr>
        </p:nvSpPr>
        <p:spPr>
          <a:xfrm>
            <a:off x="4079776" y="308902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1" name="文本占位符 7"/>
          <p:cNvSpPr>
            <a:spLocks noGrp="1"/>
          </p:cNvSpPr>
          <p:nvPr>
            <p:ph type="body" sz="quarter" idx="15" hasCustomPrompt="1"/>
          </p:nvPr>
        </p:nvSpPr>
        <p:spPr>
          <a:xfrm>
            <a:off x="6239933" y="3089025"/>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2" name="文本占位符 7"/>
          <p:cNvSpPr>
            <a:spLocks noGrp="1"/>
          </p:cNvSpPr>
          <p:nvPr>
            <p:ph type="body" sz="quarter" idx="16" hasCustomPrompt="1"/>
          </p:nvPr>
        </p:nvSpPr>
        <p:spPr>
          <a:xfrm>
            <a:off x="9168341" y="3089025"/>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3" name="文本占位符 7">
            <a:extLst>
              <a:ext uri="{FF2B5EF4-FFF2-40B4-BE49-F238E27FC236}">
                <a16:creationId xmlns:a16="http://schemas.microsoft.com/office/drawing/2014/main" xmlns="" id="{44F86C3E-C49E-485B-8EB0-960F41282238}"/>
              </a:ext>
            </a:extLst>
          </p:cNvPr>
          <p:cNvSpPr>
            <a:spLocks noGrp="1"/>
          </p:cNvSpPr>
          <p:nvPr>
            <p:ph type="body" sz="quarter" idx="21" hasCustomPrompt="1"/>
          </p:nvPr>
        </p:nvSpPr>
        <p:spPr>
          <a:xfrm>
            <a:off x="1019436" y="360818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4" name="文本占位符 7">
            <a:extLst>
              <a:ext uri="{FF2B5EF4-FFF2-40B4-BE49-F238E27FC236}">
                <a16:creationId xmlns:a16="http://schemas.microsoft.com/office/drawing/2014/main" xmlns="" id="{DB3D228B-4BFD-4782-B68D-12F66EA8C589}"/>
              </a:ext>
            </a:extLst>
          </p:cNvPr>
          <p:cNvSpPr>
            <a:spLocks noGrp="1"/>
          </p:cNvSpPr>
          <p:nvPr>
            <p:ph type="body" sz="quarter" idx="22" hasCustomPrompt="1"/>
          </p:nvPr>
        </p:nvSpPr>
        <p:spPr>
          <a:xfrm>
            <a:off x="4091679" y="360818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5" name="文本占位符 7">
            <a:extLst>
              <a:ext uri="{FF2B5EF4-FFF2-40B4-BE49-F238E27FC236}">
                <a16:creationId xmlns:a16="http://schemas.microsoft.com/office/drawing/2014/main" xmlns="" id="{FECCD724-6B1F-4104-8A9B-6B6764A3F859}"/>
              </a:ext>
            </a:extLst>
          </p:cNvPr>
          <p:cNvSpPr>
            <a:spLocks noGrp="1"/>
          </p:cNvSpPr>
          <p:nvPr>
            <p:ph type="body" sz="quarter" idx="23" hasCustomPrompt="1"/>
          </p:nvPr>
        </p:nvSpPr>
        <p:spPr>
          <a:xfrm>
            <a:off x="6251836" y="360818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6" name="文本占位符 7">
            <a:extLst>
              <a:ext uri="{FF2B5EF4-FFF2-40B4-BE49-F238E27FC236}">
                <a16:creationId xmlns:a16="http://schemas.microsoft.com/office/drawing/2014/main" xmlns="" id="{57E1C633-41F6-4A25-9DB3-D6799CE610DD}"/>
              </a:ext>
            </a:extLst>
          </p:cNvPr>
          <p:cNvSpPr>
            <a:spLocks noGrp="1"/>
          </p:cNvSpPr>
          <p:nvPr>
            <p:ph type="body" sz="quarter" idx="24" hasCustomPrompt="1"/>
          </p:nvPr>
        </p:nvSpPr>
        <p:spPr>
          <a:xfrm>
            <a:off x="9180244" y="3608189"/>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7" name="文本占位符 7">
            <a:extLst>
              <a:ext uri="{FF2B5EF4-FFF2-40B4-BE49-F238E27FC236}">
                <a16:creationId xmlns:a16="http://schemas.microsoft.com/office/drawing/2014/main" xmlns="" id="{C68CBD59-B896-4217-9781-389A1B11CE8D}"/>
              </a:ext>
            </a:extLst>
          </p:cNvPr>
          <p:cNvSpPr>
            <a:spLocks noGrp="1"/>
          </p:cNvSpPr>
          <p:nvPr>
            <p:ph type="body" sz="quarter" idx="25" hasCustomPrompt="1"/>
          </p:nvPr>
        </p:nvSpPr>
        <p:spPr>
          <a:xfrm>
            <a:off x="995796" y="4077072"/>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8" name="文本占位符 7">
            <a:extLst>
              <a:ext uri="{FF2B5EF4-FFF2-40B4-BE49-F238E27FC236}">
                <a16:creationId xmlns:a16="http://schemas.microsoft.com/office/drawing/2014/main" xmlns="" id="{791E82EE-AF55-486C-953D-3BD5CEE81CE4}"/>
              </a:ext>
            </a:extLst>
          </p:cNvPr>
          <p:cNvSpPr>
            <a:spLocks noGrp="1"/>
          </p:cNvSpPr>
          <p:nvPr>
            <p:ph type="body" sz="quarter" idx="26" hasCustomPrompt="1"/>
          </p:nvPr>
        </p:nvSpPr>
        <p:spPr>
          <a:xfrm>
            <a:off x="4068039" y="4077072"/>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9" name="文本占位符 7">
            <a:extLst>
              <a:ext uri="{FF2B5EF4-FFF2-40B4-BE49-F238E27FC236}">
                <a16:creationId xmlns:a16="http://schemas.microsoft.com/office/drawing/2014/main" xmlns="" id="{0F4FBCD0-2E04-4942-AFAF-B2774F425FB6}"/>
              </a:ext>
            </a:extLst>
          </p:cNvPr>
          <p:cNvSpPr>
            <a:spLocks noGrp="1"/>
          </p:cNvSpPr>
          <p:nvPr>
            <p:ph type="body" sz="quarter" idx="27" hasCustomPrompt="1"/>
          </p:nvPr>
        </p:nvSpPr>
        <p:spPr>
          <a:xfrm>
            <a:off x="6228196" y="4077072"/>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0" name="文本占位符 7">
            <a:extLst>
              <a:ext uri="{FF2B5EF4-FFF2-40B4-BE49-F238E27FC236}">
                <a16:creationId xmlns:a16="http://schemas.microsoft.com/office/drawing/2014/main" xmlns="" id="{701F8BDF-8D3E-4528-8B32-92CDA38CF25C}"/>
              </a:ext>
            </a:extLst>
          </p:cNvPr>
          <p:cNvSpPr>
            <a:spLocks noGrp="1"/>
          </p:cNvSpPr>
          <p:nvPr>
            <p:ph type="body" sz="quarter" idx="28" hasCustomPrompt="1"/>
          </p:nvPr>
        </p:nvSpPr>
        <p:spPr>
          <a:xfrm>
            <a:off x="9156604" y="4077072"/>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1" name="文本占位符 7">
            <a:extLst>
              <a:ext uri="{FF2B5EF4-FFF2-40B4-BE49-F238E27FC236}">
                <a16:creationId xmlns:a16="http://schemas.microsoft.com/office/drawing/2014/main" xmlns="" id="{2DAE044E-F1B2-424B-BDD0-3E92A10C4695}"/>
              </a:ext>
            </a:extLst>
          </p:cNvPr>
          <p:cNvSpPr>
            <a:spLocks noGrp="1"/>
          </p:cNvSpPr>
          <p:nvPr>
            <p:ph type="body" sz="quarter" idx="29" hasCustomPrompt="1"/>
          </p:nvPr>
        </p:nvSpPr>
        <p:spPr>
          <a:xfrm>
            <a:off x="1019436" y="458112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2" name="文本占位符 7">
            <a:extLst>
              <a:ext uri="{FF2B5EF4-FFF2-40B4-BE49-F238E27FC236}">
                <a16:creationId xmlns:a16="http://schemas.microsoft.com/office/drawing/2014/main" xmlns="" id="{19929436-360F-44DC-A864-1DA42B59198F}"/>
              </a:ext>
            </a:extLst>
          </p:cNvPr>
          <p:cNvSpPr>
            <a:spLocks noGrp="1"/>
          </p:cNvSpPr>
          <p:nvPr>
            <p:ph type="body" sz="quarter" idx="30" hasCustomPrompt="1"/>
          </p:nvPr>
        </p:nvSpPr>
        <p:spPr>
          <a:xfrm>
            <a:off x="4091679" y="458112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3" name="文本占位符 7">
            <a:extLst>
              <a:ext uri="{FF2B5EF4-FFF2-40B4-BE49-F238E27FC236}">
                <a16:creationId xmlns:a16="http://schemas.microsoft.com/office/drawing/2014/main" xmlns="" id="{E3F04EDE-0D87-45F2-9033-289878AAF2FA}"/>
              </a:ext>
            </a:extLst>
          </p:cNvPr>
          <p:cNvSpPr>
            <a:spLocks noGrp="1"/>
          </p:cNvSpPr>
          <p:nvPr>
            <p:ph type="body" sz="quarter" idx="31" hasCustomPrompt="1"/>
          </p:nvPr>
        </p:nvSpPr>
        <p:spPr>
          <a:xfrm>
            <a:off x="6251836" y="458112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4" name="文本占位符 7">
            <a:extLst>
              <a:ext uri="{FF2B5EF4-FFF2-40B4-BE49-F238E27FC236}">
                <a16:creationId xmlns:a16="http://schemas.microsoft.com/office/drawing/2014/main" xmlns="" id="{3F9FD2BB-87FB-42F0-8418-F87E96763F68}"/>
              </a:ext>
            </a:extLst>
          </p:cNvPr>
          <p:cNvSpPr>
            <a:spLocks noGrp="1"/>
          </p:cNvSpPr>
          <p:nvPr>
            <p:ph type="body" sz="quarter" idx="32" hasCustomPrompt="1"/>
          </p:nvPr>
        </p:nvSpPr>
        <p:spPr>
          <a:xfrm>
            <a:off x="9180244" y="4581128"/>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5" name="文本占位符 7">
            <a:extLst>
              <a:ext uri="{FF2B5EF4-FFF2-40B4-BE49-F238E27FC236}">
                <a16:creationId xmlns:a16="http://schemas.microsoft.com/office/drawing/2014/main" xmlns="" id="{450C36C1-EC46-4EAC-8A54-EFB2EF58F730}"/>
              </a:ext>
            </a:extLst>
          </p:cNvPr>
          <p:cNvSpPr>
            <a:spLocks noGrp="1"/>
          </p:cNvSpPr>
          <p:nvPr>
            <p:ph type="body" sz="quarter" idx="33" hasCustomPrompt="1"/>
          </p:nvPr>
        </p:nvSpPr>
        <p:spPr>
          <a:xfrm>
            <a:off x="995796" y="5049180"/>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6" name="文本占位符 7">
            <a:extLst>
              <a:ext uri="{FF2B5EF4-FFF2-40B4-BE49-F238E27FC236}">
                <a16:creationId xmlns:a16="http://schemas.microsoft.com/office/drawing/2014/main" xmlns="" id="{06E305FB-6351-4BDD-B27A-CA91C0B55424}"/>
              </a:ext>
            </a:extLst>
          </p:cNvPr>
          <p:cNvSpPr>
            <a:spLocks noGrp="1"/>
          </p:cNvSpPr>
          <p:nvPr>
            <p:ph type="body" sz="quarter" idx="34" hasCustomPrompt="1"/>
          </p:nvPr>
        </p:nvSpPr>
        <p:spPr>
          <a:xfrm>
            <a:off x="4068039" y="5049180"/>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7" name="文本占位符 7">
            <a:extLst>
              <a:ext uri="{FF2B5EF4-FFF2-40B4-BE49-F238E27FC236}">
                <a16:creationId xmlns:a16="http://schemas.microsoft.com/office/drawing/2014/main" xmlns="" id="{986CE630-9BBE-44AB-B3AC-29A48255E185}"/>
              </a:ext>
            </a:extLst>
          </p:cNvPr>
          <p:cNvSpPr>
            <a:spLocks noGrp="1"/>
          </p:cNvSpPr>
          <p:nvPr>
            <p:ph type="body" sz="quarter" idx="35" hasCustomPrompt="1"/>
          </p:nvPr>
        </p:nvSpPr>
        <p:spPr>
          <a:xfrm>
            <a:off x="6228196" y="5049180"/>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8" name="文本占位符 7">
            <a:extLst>
              <a:ext uri="{FF2B5EF4-FFF2-40B4-BE49-F238E27FC236}">
                <a16:creationId xmlns:a16="http://schemas.microsoft.com/office/drawing/2014/main" xmlns="" id="{4DDD786F-E21B-4BBC-A377-D2EC3EE50688}"/>
              </a:ext>
            </a:extLst>
          </p:cNvPr>
          <p:cNvSpPr>
            <a:spLocks noGrp="1"/>
          </p:cNvSpPr>
          <p:nvPr>
            <p:ph type="body" sz="quarter" idx="36" hasCustomPrompt="1"/>
          </p:nvPr>
        </p:nvSpPr>
        <p:spPr>
          <a:xfrm>
            <a:off x="9156604" y="5049180"/>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9" name="文本占位符 7">
            <a:extLst>
              <a:ext uri="{FF2B5EF4-FFF2-40B4-BE49-F238E27FC236}">
                <a16:creationId xmlns:a16="http://schemas.microsoft.com/office/drawing/2014/main" xmlns="" id="{EE728293-3BC5-4224-A4F0-27996EC76EA2}"/>
              </a:ext>
            </a:extLst>
          </p:cNvPr>
          <p:cNvSpPr>
            <a:spLocks noGrp="1"/>
          </p:cNvSpPr>
          <p:nvPr>
            <p:ph type="body" sz="quarter" idx="37" hasCustomPrompt="1"/>
          </p:nvPr>
        </p:nvSpPr>
        <p:spPr>
          <a:xfrm>
            <a:off x="1019436" y="5553236"/>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60" name="文本占位符 7">
            <a:extLst>
              <a:ext uri="{FF2B5EF4-FFF2-40B4-BE49-F238E27FC236}">
                <a16:creationId xmlns:a16="http://schemas.microsoft.com/office/drawing/2014/main" xmlns="" id="{84C5C924-BCE5-46C8-9041-30EDC3D85E52}"/>
              </a:ext>
            </a:extLst>
          </p:cNvPr>
          <p:cNvSpPr>
            <a:spLocks noGrp="1"/>
          </p:cNvSpPr>
          <p:nvPr>
            <p:ph type="body" sz="quarter" idx="38" hasCustomPrompt="1"/>
          </p:nvPr>
        </p:nvSpPr>
        <p:spPr>
          <a:xfrm>
            <a:off x="4091679" y="5553236"/>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61" name="文本占位符 7">
            <a:extLst>
              <a:ext uri="{FF2B5EF4-FFF2-40B4-BE49-F238E27FC236}">
                <a16:creationId xmlns:a16="http://schemas.microsoft.com/office/drawing/2014/main" xmlns="" id="{1DBD4C29-C885-4339-873D-B55FBD81DDFE}"/>
              </a:ext>
            </a:extLst>
          </p:cNvPr>
          <p:cNvSpPr>
            <a:spLocks noGrp="1"/>
          </p:cNvSpPr>
          <p:nvPr>
            <p:ph type="body" sz="quarter" idx="39" hasCustomPrompt="1"/>
          </p:nvPr>
        </p:nvSpPr>
        <p:spPr>
          <a:xfrm>
            <a:off x="6251836" y="5553236"/>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62" name="文本占位符 7">
            <a:extLst>
              <a:ext uri="{FF2B5EF4-FFF2-40B4-BE49-F238E27FC236}">
                <a16:creationId xmlns:a16="http://schemas.microsoft.com/office/drawing/2014/main" xmlns="" id="{6D84506C-645A-472E-A06C-3A65A7744312}"/>
              </a:ext>
            </a:extLst>
          </p:cNvPr>
          <p:cNvSpPr>
            <a:spLocks noGrp="1"/>
          </p:cNvSpPr>
          <p:nvPr>
            <p:ph type="body" sz="quarter" idx="40" hasCustomPrompt="1"/>
          </p:nvPr>
        </p:nvSpPr>
        <p:spPr>
          <a:xfrm>
            <a:off x="9180244" y="5553236"/>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Tree>
    <p:extLst>
      <p:ext uri="{BB962C8B-B14F-4D97-AF65-F5344CB8AC3E}">
        <p14:creationId xmlns:p14="http://schemas.microsoft.com/office/powerpoint/2010/main" val="1180691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4478610" y="2345035"/>
              <a:ext cx="3544342" cy="923010"/>
            </a:xfrm>
            <a:prstGeom prst="rect">
              <a:avLst/>
            </a:prstGeom>
            <a:noFill/>
          </p:spPr>
          <p:txBody>
            <a:bodyPr wrap="none" lIns="91440" tIns="45720" rIns="91440" bIns="45720">
              <a:spAutoFit/>
            </a:bodyPr>
            <a:lstStyle/>
            <a:p>
              <a:pPr algn="ctr" fontAlgn="ctr"/>
              <a:r>
                <a:rPr lang="en-US" altLang="zh-CN" sz="5398"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Thank You</a:t>
              </a: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fontAlgn="ctr"/>
              <a:r>
                <a:rPr lang="en-US" altLang="zh-CN" sz="3599"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www.huawei.com</a:t>
              </a:r>
              <a:endParaRPr lang="zh-CN" altLang="en-US" sz="3599"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09005881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8"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542"/>
          <a:stretch/>
        </p:blipFill>
        <p:spPr bwMode="auto">
          <a:xfrm>
            <a:off x="0" y="42"/>
            <a:ext cx="12187239" cy="685791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1"/>
          <p:cNvSpPr>
            <a:spLocks noGrp="1" noChangeArrowheads="1"/>
          </p:cNvSpPr>
          <p:nvPr>
            <p:ph type="ctrTitle" sz="quarter"/>
          </p:nvPr>
        </p:nvSpPr>
        <p:spPr>
          <a:xfrm>
            <a:off x="1030893" y="4957156"/>
            <a:ext cx="10437489" cy="831600"/>
          </a:xfrm>
          <a:prstGeom prst="rect">
            <a:avLst/>
          </a:prstGeom>
          <a:ln algn="ctr"/>
        </p:spPr>
        <p:txBody>
          <a:bodyPr lIns="87802" tIns="43901" rIns="87802" bIns="43901"/>
          <a:lstStyle>
            <a:lvl1pPr algn="l" defTabSz="801367" rtl="0" eaLnBrk="0" fontAlgn="auto" hangingPunct="0">
              <a:spcBef>
                <a:spcPct val="0"/>
              </a:spcBef>
              <a:spcAft>
                <a:spcPct val="0"/>
              </a:spcAft>
              <a:defRPr lang="zh-CN" altLang="en-US" sz="4298" b="1" kern="1200" dirty="0">
                <a:solidFill>
                  <a:srgbClr val="0070C0"/>
                </a:solidFill>
                <a:latin typeface="+mn-lt"/>
                <a:ea typeface="+mn-ea"/>
                <a:cs typeface="Arial" panose="020B0604020202020204" pitchFamily="34" charset="0"/>
              </a:defRPr>
            </a:lvl1pPr>
          </a:lstStyle>
          <a:p>
            <a:r>
              <a:rPr lang="zh-CN" altLang="en-US" dirty="0"/>
              <a:t>单击此处编辑母版标题样式</a:t>
            </a:r>
          </a:p>
        </p:txBody>
      </p:sp>
      <p:sp>
        <p:nvSpPr>
          <p:cNvPr id="10" name="文本占位符 29"/>
          <p:cNvSpPr>
            <a:spLocks noGrp="1"/>
          </p:cNvSpPr>
          <p:nvPr>
            <p:ph type="body" sz="quarter" idx="10"/>
          </p:nvPr>
        </p:nvSpPr>
        <p:spPr>
          <a:xfrm>
            <a:off x="1030892" y="5816120"/>
            <a:ext cx="6909301" cy="493200"/>
          </a:xfrm>
        </p:spPr>
        <p:txBody>
          <a:bodyPr/>
          <a:lstStyle>
            <a:lvl1pPr marL="0" indent="0" algn="l" defTabSz="801367" rtl="0" eaLnBrk="0" fontAlgn="base" hangingPunct="0">
              <a:spcBef>
                <a:spcPct val="0"/>
              </a:spcBef>
              <a:spcAft>
                <a:spcPct val="0"/>
              </a:spcAft>
              <a:buNone/>
              <a:defRPr lang="zh-CN" altLang="en-US" sz="1999" kern="1200" dirty="0" smtClean="0">
                <a:solidFill>
                  <a:srgbClr val="0070C0"/>
                </a:solidFill>
                <a:latin typeface="+mn-lt"/>
                <a:ea typeface="+mn-ea"/>
                <a:cs typeface="Arial" panose="020B0604020202020204" pitchFamily="34" charset="0"/>
              </a:defRPr>
            </a:lvl1pPr>
          </a:lstStyle>
          <a:p>
            <a:pPr lvl="0"/>
            <a:r>
              <a:rPr lang="zh-CN" altLang="en-US" dirty="0"/>
              <a:t>单击此处编辑母版文本样式</a:t>
            </a:r>
          </a:p>
        </p:txBody>
      </p:sp>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88026" y="251069"/>
            <a:ext cx="1964832" cy="430102"/>
          </a:xfrm>
          <a:prstGeom prst="rect">
            <a:avLst/>
          </a:prstGeom>
        </p:spPr>
      </p:pic>
      <p:sp>
        <p:nvSpPr>
          <p:cNvPr id="7"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Copyright © </a:t>
            </a:r>
            <a:r>
              <a:rPr lang="en-US" altLang="zh-CN" sz="1200" baseline="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Huawei Technologies Co., Ltd. All rights reserved. </a:t>
            </a:r>
          </a:p>
        </p:txBody>
      </p:sp>
    </p:spTree>
    <p:extLst>
      <p:ext uri="{BB962C8B-B14F-4D97-AF65-F5344CB8AC3E}">
        <p14:creationId xmlns:p14="http://schemas.microsoft.com/office/powerpoint/2010/main" val="4266281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469565" y="1233488"/>
            <a:ext cx="11274935" cy="4679788"/>
          </a:xfrm>
        </p:spPr>
        <p:txBody>
          <a:bodyPr/>
          <a:lstStyle>
            <a:lvl1pPr algn="just" fontAlgn="auto">
              <a:buClrTx/>
              <a:defRPr>
                <a:latin typeface="+mn-lt"/>
                <a:ea typeface="+mn-ea"/>
                <a:cs typeface="Arial" panose="020B0604020202020204" pitchFamily="34" charset="0"/>
              </a:defRPr>
            </a:lvl1pPr>
            <a:lvl2pPr marL="654938" indent="-251899" fontAlgn="auto">
              <a:buClrTx/>
              <a:buSzPct val="100000"/>
              <a:buFont typeface="Huawei Sans" panose="020C0503030203020204" pitchFamily="34" charset="0"/>
              <a:buChar char="▫"/>
              <a:defRPr>
                <a:solidFill>
                  <a:schemeClr val="tx1"/>
                </a:solidFill>
                <a:latin typeface="+mn-lt"/>
              </a:defRPr>
            </a:lvl2pPr>
            <a:lvl3pPr fontAlgn="auto">
              <a:defRPr lang="zh-CN" altLang="en-US" dirty="0" smtClean="0">
                <a:solidFill>
                  <a:schemeClr val="tx1"/>
                </a:solidFill>
                <a:latin typeface="+mn-lt"/>
                <a:ea typeface="+mn-ea"/>
              </a:defRPr>
            </a:lvl3pPr>
            <a:lvl4pPr fontAlgn="auto">
              <a:defRPr>
                <a:latin typeface="+mn-lt"/>
              </a:defRPr>
            </a:lvl4pPr>
            <a:lvl5pPr marL="1802879" indent="-201519" fontAlgn="auto">
              <a:buClrTx/>
              <a:buFont typeface="Huawei Sans" panose="020C0503030203020204" pitchFamily="34" charset="0"/>
              <a:buChar char="~"/>
              <a:defRPr>
                <a:latin typeface="+mn-lt"/>
              </a:defRPr>
            </a:lvl5pPr>
          </a:lstStyle>
          <a:p>
            <a:pPr eaLnBrk="1" hangingPunct="1"/>
            <a:r>
              <a:rPr lang="zh-CN" altLang="en-US" dirty="0"/>
              <a:t>本章主要讲述</a:t>
            </a:r>
            <a:r>
              <a:rPr lang="en-US" altLang="zh-CN" dirty="0"/>
              <a:t>...</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sp>
        <p:nvSpPr>
          <p:cNvPr id="17"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8"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19" name="组合 18"/>
          <p:cNvGrpSpPr/>
          <p:nvPr userDrawn="1"/>
        </p:nvGrpSpPr>
        <p:grpSpPr>
          <a:xfrm>
            <a:off x="335229" y="498828"/>
            <a:ext cx="627913" cy="459460"/>
            <a:chOff x="3275013" y="1363663"/>
            <a:chExt cx="5645150" cy="4129087"/>
          </a:xfrm>
          <a:solidFill>
            <a:schemeClr val="bg1"/>
          </a:solidFill>
        </p:grpSpPr>
        <p:sp>
          <p:nvSpPr>
            <p:cNvPr id="20"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1"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2"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3"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4"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4"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2376264"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Foreword</a:t>
            </a:r>
            <a:endParaRPr lang="zh-CN" altLang="en-US"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499053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43199" y="440668"/>
            <a:ext cx="533761" cy="533470"/>
            <a:chOff x="2960687" y="4865687"/>
            <a:chExt cx="1698626" cy="1697038"/>
          </a:xfrm>
          <a:solidFill>
            <a:schemeClr val="bg1"/>
          </a:solidFill>
        </p:grpSpPr>
        <p:sp>
          <p:nvSpPr>
            <p:cNvPr id="8"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7"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259228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Objectives</a:t>
            </a:r>
            <a:endParaRPr lang="en-US" altLang="zh-CN"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19"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20" name="内容占位符 6"/>
          <p:cNvSpPr>
            <a:spLocks noGrp="1"/>
          </p:cNvSpPr>
          <p:nvPr>
            <p:ph sz="quarter" idx="11" hasCustomPrompt="1"/>
          </p:nvPr>
        </p:nvSpPr>
        <p:spPr>
          <a:xfrm>
            <a:off x="451202" y="1233276"/>
            <a:ext cx="11306175" cy="4680000"/>
          </a:xfrm>
          <a:prstGeom prst="rect">
            <a:avLst/>
          </a:prstGeom>
        </p:spPr>
        <p:txBody>
          <a:bodyPr/>
          <a:lstStyle>
            <a:lvl1pPr marL="301625" marR="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kumimoji="0" lang="en-US" altLang="zh-CN" sz="2200" b="0" i="0" u="none" strike="noStrike" kern="0" cap="none" spc="0" normalizeH="0" baseline="0" noProof="0"/>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marL="301625" marR="0" lvl="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a:pPr>
            <a:r>
              <a:rPr kumimoji="0" lang="en-US" altLang="zh-CN" sz="2200" b="0" i="0" u="none" strike="noStrike" kern="0" cap="none" spc="0" normalizeH="0" baseline="0" noProof="0" dirty="0" smtClean="0">
                <a:ln>
                  <a:noFill/>
                </a:ln>
                <a:solidFill>
                  <a:srgbClr val="000000"/>
                </a:solidFill>
                <a:effectLst/>
                <a:uLnTx/>
                <a:uFillTx/>
                <a:latin typeface="+mn-lt"/>
                <a:ea typeface="+mn-ea"/>
                <a:cs typeface="+mn-cs"/>
              </a:rPr>
              <a:t>On completion of this course, you will be able to:</a:t>
            </a:r>
            <a:endParaRPr lang="zh-CN" altLang="en-US" dirty="0" smtClean="0"/>
          </a:p>
          <a:p>
            <a:pPr lvl="1"/>
            <a:r>
              <a:rPr lang="zh-CN" altLang="en-US" dirty="0" smtClean="0"/>
              <a:t>第二</a:t>
            </a:r>
            <a:r>
              <a:rPr lang="zh-CN" altLang="en-US" dirty="0"/>
              <a:t>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153766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9565" y="1233487"/>
            <a:ext cx="11274935" cy="4680000"/>
          </a:xfrm>
        </p:spPr>
        <p:txBody>
          <a:bodyPr/>
          <a:lstStyle>
            <a:lvl1pPr marL="457017" marR="0" indent="-457017" algn="just" defTabSz="801367" rtl="0" eaLnBrk="1" fontAlgn="auto"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auto">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87159" y="515380"/>
            <a:ext cx="358195" cy="426359"/>
            <a:chOff x="3295650" y="230188"/>
            <a:chExt cx="936625" cy="1114426"/>
          </a:xfrm>
          <a:solidFill>
            <a:schemeClr val="bg1"/>
          </a:solidFill>
        </p:grpSpPr>
        <p:sp>
          <p:nvSpPr>
            <p:cNvPr id="8"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4"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5"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6"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7"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8"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9"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0"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1"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2"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3"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6"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2232248" cy="639559"/>
          </a:xfrm>
          <a:prstGeom prst="rect">
            <a:avLst/>
          </a:prstGeom>
          <a:noFill/>
          <a:ln w="9525">
            <a:noFill/>
            <a:miter lim="800000"/>
            <a:headEnd/>
            <a:tailEnd/>
          </a:ln>
        </p:spPr>
        <p:txBody>
          <a:bodyPr wrap="square" lIns="99980" tIns="49987" rIns="99980" bIns="49987" rtlCol="0">
            <a:spAutoFit/>
          </a:bodyPr>
          <a:lstStyle/>
          <a:p>
            <a:pPr algn="l" defTabSz="1001624" eaLnBrk="0" fontAlgn="ctr" hangingPunct="0"/>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Contents</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23806364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87158" y="505779"/>
            <a:ext cx="374562" cy="445558"/>
            <a:chOff x="-1647825" y="2492375"/>
            <a:chExt cx="1947863" cy="2316163"/>
          </a:xfrm>
          <a:solidFill>
            <a:schemeClr val="bg1"/>
          </a:solidFill>
        </p:grpSpPr>
        <p:sp>
          <p:nvSpPr>
            <p:cNvPr id="8"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4" name="内容占位符 6"/>
          <p:cNvSpPr>
            <a:spLocks noGrp="1"/>
          </p:cNvSpPr>
          <p:nvPr>
            <p:ph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Overview and Objectives</a:t>
            </a:r>
            <a:endPar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115244693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4"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6" name="组合 5"/>
          <p:cNvGrpSpPr/>
          <p:nvPr userDrawn="1"/>
        </p:nvGrpSpPr>
        <p:grpSpPr>
          <a:xfrm>
            <a:off x="587158" y="505779"/>
            <a:ext cx="374562" cy="445558"/>
            <a:chOff x="-1647825" y="2492375"/>
            <a:chExt cx="1947863" cy="2316163"/>
          </a:xfrm>
          <a:solidFill>
            <a:schemeClr val="bg1"/>
          </a:solidFill>
        </p:grpSpPr>
        <p:sp>
          <p:nvSpPr>
            <p:cNvPr id="7"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8"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3" name="标题 1"/>
          <p:cNvSpPr>
            <a:spLocks noGrp="1"/>
          </p:cNvSpPr>
          <p:nvPr>
            <p:ph type="title" hasCustomPrompt="1"/>
          </p:nvPr>
        </p:nvSpPr>
        <p:spPr>
          <a:xfrm>
            <a:off x="1594800" y="452604"/>
            <a:ext cx="9831600" cy="640800"/>
          </a:xfrm>
          <a:noFill/>
          <a:ln w="9525">
            <a:noFill/>
            <a:miter lim="800000"/>
            <a:headEnd/>
            <a:tailEnd/>
          </a:ln>
        </p:spPr>
        <p:txBody>
          <a:bodyPr vert="horz" wrap="square" lIns="100800" tIns="50400" rIns="100800" bIns="50400" numCol="1" anchor="ctr" anchorCtr="0" compatLnSpc="1">
            <a:prstTxWarp prst="textNoShape">
              <a:avLst/>
            </a:prstTxWarp>
          </a:bodyPr>
          <a:lstStyle>
            <a:lvl1pPr fontAlgn="auto">
              <a:defRPr lang="zh-CN" altLang="en-US" b="1" kern="0" baseline="0" dirty="0"/>
            </a:lvl1pPr>
          </a:lstStyle>
          <a:p>
            <a:pPr lvl="0"/>
            <a:r>
              <a:rPr lang="en-US" altLang="zh-CN" smtClean="0"/>
              <a:t>Title</a:t>
            </a:r>
            <a:endParaRPr lang="zh-CN" altLang="en-US" dirty="0"/>
          </a:p>
        </p:txBody>
      </p:sp>
      <p:sp>
        <p:nvSpPr>
          <p:cNvPr id="14" name="文本占位符 6"/>
          <p:cNvSpPr>
            <a:spLocks noGrp="1"/>
          </p:cNvSpPr>
          <p:nvPr>
            <p:ph type="body" sz="quarter" idx="10" hasCustomPrompt="1"/>
          </p:nvPr>
        </p:nvSpPr>
        <p:spPr>
          <a:xfrm>
            <a:off x="451877" y="1242453"/>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smtClean="0"/>
              <a:t>Click here to edit</a:t>
            </a:r>
            <a:endParaRPr lang="zh-CN" altLang="en-US" dirty="0"/>
          </a:p>
        </p:txBody>
      </p:sp>
    </p:spTree>
    <p:extLst>
      <p:ext uri="{BB962C8B-B14F-4D97-AF65-F5344CB8AC3E}">
        <p14:creationId xmlns:p14="http://schemas.microsoft.com/office/powerpoint/2010/main" val="307355327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3"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4"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2"/>
          <p:cNvSpPr>
            <a:spLocks noEditPoints="1"/>
          </p:cNvSpPr>
          <p:nvPr userDrawn="1"/>
        </p:nvSpPr>
        <p:spPr bwMode="auto">
          <a:xfrm>
            <a:off x="479189" y="474076"/>
            <a:ext cx="507964"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04" tIns="45702" rIns="91404" bIns="45702" numCol="1" anchor="t" anchorCtr="0" compatLnSpc="1">
            <a:prstTxWarp prst="textNoShape">
              <a:avLst/>
            </a:prstTxWarp>
          </a:bodyPr>
          <a:lstStyle/>
          <a:p>
            <a:endParaRPr lang="zh-CN" altLang="en-US" sz="1799">
              <a:latin typeface="+mn-lt"/>
              <a:ea typeface="+mn-ea"/>
            </a:endParaRPr>
          </a:p>
        </p:txBody>
      </p:sp>
      <p:sp>
        <p:nvSpPr>
          <p:cNvPr id="9" name="标题 1"/>
          <p:cNvSpPr>
            <a:spLocks noGrp="1"/>
          </p:cNvSpPr>
          <p:nvPr>
            <p:ph type="title" hasCustomPrompt="1"/>
          </p:nvPr>
        </p:nvSpPr>
        <p:spPr>
          <a:xfrm>
            <a:off x="1594800" y="452604"/>
            <a:ext cx="9831600" cy="640800"/>
          </a:xfrm>
          <a:noFill/>
          <a:ln w="9525">
            <a:noFill/>
            <a:miter lim="800000"/>
            <a:headEnd/>
            <a:tailEnd/>
          </a:ln>
        </p:spPr>
        <p:txBody>
          <a:bodyPr vert="horz" wrap="square" lIns="100800" tIns="50400" rIns="100800" bIns="50400" numCol="1" anchor="ctr" anchorCtr="0" compatLnSpc="1">
            <a:prstTxWarp prst="textNoShape">
              <a:avLst/>
            </a:prstTxWarp>
          </a:bodyPr>
          <a:lstStyle>
            <a:lvl1pPr fontAlgn="auto">
              <a:defRPr lang="zh-CN" altLang="en-US" b="1" kern="0" baseline="0" dirty="0"/>
            </a:lvl1pPr>
          </a:lstStyle>
          <a:p>
            <a:pPr lvl="0"/>
            <a:r>
              <a:rPr lang="en-US" altLang="zh-CN" smtClean="0"/>
              <a:t>Title</a:t>
            </a:r>
            <a:endParaRPr lang="zh-CN" altLang="en-US" dirty="0"/>
          </a:p>
        </p:txBody>
      </p:sp>
    </p:spTree>
    <p:extLst>
      <p:ext uri="{BB962C8B-B14F-4D97-AF65-F5344CB8AC3E}">
        <p14:creationId xmlns:p14="http://schemas.microsoft.com/office/powerpoint/2010/main" val="397434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 xmlns:a16="http://schemas.microsoft.com/office/drawing/2014/main"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4" name="矩形 3">
              <a:extLst>
                <a:ext uri="{FF2B5EF4-FFF2-40B4-BE49-F238E27FC236}">
                  <a16:creationId xmlns="" xmlns:a16="http://schemas.microsoft.com/office/drawing/2014/main"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5" name="矩形 4">
              <a:extLst>
                <a:ext uri="{FF2B5EF4-FFF2-40B4-BE49-F238E27FC236}">
                  <a16:creationId xmlns="" xmlns:a16="http://schemas.microsoft.com/office/drawing/2014/main"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6" name="矩形 5">
              <a:extLst>
                <a:ext uri="{FF2B5EF4-FFF2-40B4-BE49-F238E27FC236}">
                  <a16:creationId xmlns="" xmlns:a16="http://schemas.microsoft.com/office/drawing/2014/main" id="{947DE7E3-EC9F-4331-B252-7BCE51B7F0DA}"/>
                </a:ext>
              </a:extLst>
            </p:cNvPr>
            <p:cNvSpPr/>
            <p:nvPr userDrawn="1"/>
          </p:nvSpPr>
          <p:spPr>
            <a:xfrm>
              <a:off x="12212029" y="5518168"/>
              <a:ext cx="539729"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7" name="矩形 6">
              <a:extLst>
                <a:ext uri="{FF2B5EF4-FFF2-40B4-BE49-F238E27FC236}">
                  <a16:creationId xmlns="" xmlns:a16="http://schemas.microsoft.com/office/drawing/2014/main"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8" name="矩形 7">
              <a:extLst>
                <a:ext uri="{FF2B5EF4-FFF2-40B4-BE49-F238E27FC236}">
                  <a16:creationId xmlns="" xmlns:a16="http://schemas.microsoft.com/office/drawing/2014/main" id="{BE8A406D-0F03-42D8-9159-77B9DE9EB30E}"/>
                </a:ext>
              </a:extLst>
            </p:cNvPr>
            <p:cNvSpPr/>
            <p:nvPr userDrawn="1"/>
          </p:nvSpPr>
          <p:spPr>
            <a:xfrm>
              <a:off x="12212029" y="6094370"/>
              <a:ext cx="539729" cy="288000"/>
            </a:xfrm>
            <a:prstGeom prst="rect">
              <a:avLst/>
            </a:prstGeom>
            <a:solidFill>
              <a:schemeClr val="accent6"/>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9" name="文本框 8">
              <a:extLst>
                <a:ext uri="{FF2B5EF4-FFF2-40B4-BE49-F238E27FC236}">
                  <a16:creationId xmlns="" xmlns:a16="http://schemas.microsoft.com/office/drawing/2014/main"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10" name="文本框 9">
              <a:extLst>
                <a:ext uri="{FF2B5EF4-FFF2-40B4-BE49-F238E27FC236}">
                  <a16:creationId xmlns="" xmlns:a16="http://schemas.microsoft.com/office/drawing/2014/main"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表格边框</a:t>
              </a:r>
            </a:p>
          </p:txBody>
        </p:sp>
        <p:sp>
          <p:nvSpPr>
            <p:cNvPr id="11" name="文本框 10">
              <a:extLst>
                <a:ext uri="{FF2B5EF4-FFF2-40B4-BE49-F238E27FC236}">
                  <a16:creationId xmlns="" xmlns:a16="http://schemas.microsoft.com/office/drawing/2014/main"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12" name="文本框 11">
              <a:extLst>
                <a:ext uri="{FF2B5EF4-FFF2-40B4-BE49-F238E27FC236}">
                  <a16:creationId xmlns="" xmlns:a16="http://schemas.microsoft.com/office/drawing/2014/main"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华为红</a:t>
              </a:r>
            </a:p>
          </p:txBody>
        </p:sp>
        <p:sp>
          <p:nvSpPr>
            <p:cNvPr id="13" name="文本框 12">
              <a:extLst>
                <a:ext uri="{FF2B5EF4-FFF2-40B4-BE49-F238E27FC236}">
                  <a16:creationId xmlns="" xmlns:a16="http://schemas.microsoft.com/office/drawing/2014/main"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文字底色</a:t>
              </a:r>
            </a:p>
          </p:txBody>
        </p:sp>
        <p:sp>
          <p:nvSpPr>
            <p:cNvPr id="14" name="文本框 13">
              <a:extLst>
                <a:ext uri="{FF2B5EF4-FFF2-40B4-BE49-F238E27FC236}">
                  <a16:creationId xmlns="" xmlns:a16="http://schemas.microsoft.com/office/drawing/2014/main"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文字边框</a:t>
              </a:r>
            </a:p>
          </p:txBody>
        </p:sp>
      </p:grpSp>
    </p:spTree>
    <p:extLst>
      <p:ext uri="{BB962C8B-B14F-4D97-AF65-F5344CB8AC3E}">
        <p14:creationId xmlns:p14="http://schemas.microsoft.com/office/powerpoint/2010/main" val="298325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57"/>
          <p:cNvSpPr>
            <a:spLocks noGrp="1" noChangeArrowheads="1"/>
          </p:cNvSpPr>
          <p:nvPr>
            <p:ph type="body" idx="1"/>
          </p:nvPr>
        </p:nvSpPr>
        <p:spPr bwMode="auto">
          <a:xfrm>
            <a:off x="466221" y="1248074"/>
            <a:ext cx="11279865"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1" name="图片 10"/>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670660" y="6504032"/>
            <a:ext cx="1248712" cy="273343"/>
          </a:xfrm>
          <a:prstGeom prst="rect">
            <a:avLst/>
          </a:prstGeom>
        </p:spPr>
      </p:pic>
      <p:sp>
        <p:nvSpPr>
          <p:cNvPr id="24" name="矩形 23">
            <a:extLst>
              <a:ext uri="{FF2B5EF4-FFF2-40B4-BE49-F238E27FC236}">
                <a16:creationId xmlns:a16="http://schemas.microsoft.com/office/drawing/2014/main" xmlns=""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5" name="矩形 24">
            <a:extLst>
              <a:ext uri="{FF2B5EF4-FFF2-40B4-BE49-F238E27FC236}">
                <a16:creationId xmlns:a16="http://schemas.microsoft.com/office/drawing/2014/main" xmlns=""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6" name="矩形 25">
            <a:extLst>
              <a:ext uri="{FF2B5EF4-FFF2-40B4-BE49-F238E27FC236}">
                <a16:creationId xmlns:a16="http://schemas.microsoft.com/office/drawing/2014/main" xmlns=""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7" name="矩形 26">
            <a:extLst>
              <a:ext uri="{FF2B5EF4-FFF2-40B4-BE49-F238E27FC236}">
                <a16:creationId xmlns:a16="http://schemas.microsoft.com/office/drawing/2014/main" xmlns="" id="{947DE7E3-EC9F-4331-B252-7BCE51B7F0DA}"/>
              </a:ext>
            </a:extLst>
          </p:cNvPr>
          <p:cNvSpPr/>
          <p:nvPr userDrawn="1"/>
        </p:nvSpPr>
        <p:spPr>
          <a:xfrm>
            <a:off x="12246898" y="4781656"/>
            <a:ext cx="919908"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8" name="矩形 27">
            <a:extLst>
              <a:ext uri="{FF2B5EF4-FFF2-40B4-BE49-F238E27FC236}">
                <a16:creationId xmlns:a16="http://schemas.microsoft.com/office/drawing/2014/main" xmlns=""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9" name="文本框 28">
            <a:extLst>
              <a:ext uri="{FF2B5EF4-FFF2-40B4-BE49-F238E27FC236}">
                <a16:creationId xmlns:a16="http://schemas.microsoft.com/office/drawing/2014/main" xmlns=""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30" name="文本框 29">
            <a:extLst>
              <a:ext uri="{FF2B5EF4-FFF2-40B4-BE49-F238E27FC236}">
                <a16:creationId xmlns:a16="http://schemas.microsoft.com/office/drawing/2014/main" xmlns=""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表格</a:t>
            </a:r>
            <a:r>
              <a:rPr lang="en-US" altLang="zh-CN" sz="900" dirty="0" smtClean="0">
                <a:latin typeface="+mn-lt"/>
                <a:ea typeface="+mn-ea"/>
              </a:rPr>
              <a:t>/</a:t>
            </a:r>
            <a:r>
              <a:rPr lang="zh-CN" altLang="en-US" sz="900" dirty="0" smtClean="0">
                <a:latin typeface="+mn-lt"/>
                <a:ea typeface="+mn-ea"/>
              </a:rPr>
              <a:t>文字边框</a:t>
            </a:r>
            <a:endParaRPr lang="zh-CN" altLang="en-US" sz="900" dirty="0">
              <a:latin typeface="+mn-lt"/>
              <a:ea typeface="+mn-ea"/>
            </a:endParaRPr>
          </a:p>
        </p:txBody>
      </p:sp>
      <p:sp>
        <p:nvSpPr>
          <p:cNvPr id="31" name="文本框 30">
            <a:extLst>
              <a:ext uri="{FF2B5EF4-FFF2-40B4-BE49-F238E27FC236}">
                <a16:creationId xmlns:a16="http://schemas.microsoft.com/office/drawing/2014/main" xmlns=""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32" name="文本框 31">
            <a:extLst>
              <a:ext uri="{FF2B5EF4-FFF2-40B4-BE49-F238E27FC236}">
                <a16:creationId xmlns:a16="http://schemas.microsoft.com/office/drawing/2014/main" xmlns=""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solidFill>
                  <a:schemeClr val="bg1"/>
                </a:solidFill>
                <a:latin typeface="+mn-lt"/>
                <a:ea typeface="+mn-ea"/>
              </a:rPr>
              <a:t>红</a:t>
            </a:r>
            <a:endParaRPr lang="zh-CN" altLang="en-US" sz="900" dirty="0">
              <a:solidFill>
                <a:schemeClr val="bg1"/>
              </a:solidFill>
              <a:latin typeface="+mn-lt"/>
              <a:ea typeface="+mn-ea"/>
            </a:endParaRPr>
          </a:p>
        </p:txBody>
      </p:sp>
      <p:sp>
        <p:nvSpPr>
          <p:cNvPr id="33" name="文本框 32">
            <a:extLst>
              <a:ext uri="{FF2B5EF4-FFF2-40B4-BE49-F238E27FC236}">
                <a16:creationId xmlns:a16="http://schemas.microsoft.com/office/drawing/2014/main" xmlns=""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表格</a:t>
            </a:r>
            <a:r>
              <a:rPr lang="en-US" altLang="zh-CN" sz="900" dirty="0" smtClean="0">
                <a:latin typeface="+mn-lt"/>
                <a:ea typeface="+mn-ea"/>
              </a:rPr>
              <a:t>/</a:t>
            </a:r>
            <a:r>
              <a:rPr lang="zh-CN" altLang="en-US" sz="900" dirty="0" smtClean="0">
                <a:latin typeface="+mn-lt"/>
                <a:ea typeface="+mn-ea"/>
              </a:rPr>
              <a:t>文字</a:t>
            </a:r>
            <a:r>
              <a:rPr lang="zh-CN" altLang="en-US" sz="900" dirty="0">
                <a:latin typeface="+mn-lt"/>
                <a:ea typeface="+mn-ea"/>
              </a:rPr>
              <a:t>底色</a:t>
            </a:r>
          </a:p>
        </p:txBody>
      </p:sp>
      <p:sp>
        <p:nvSpPr>
          <p:cNvPr id="34" name="矩形 33">
            <a:extLst>
              <a:ext uri="{FF2B5EF4-FFF2-40B4-BE49-F238E27FC236}">
                <a16:creationId xmlns:a16="http://schemas.microsoft.com/office/drawing/2014/main" xmlns=""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5" name="矩形 34">
            <a:extLst>
              <a:ext uri="{FF2B5EF4-FFF2-40B4-BE49-F238E27FC236}">
                <a16:creationId xmlns:a16="http://schemas.microsoft.com/office/drawing/2014/main" xmlns=""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6" name="文本框 35">
            <a:extLst>
              <a:ext uri="{FF2B5EF4-FFF2-40B4-BE49-F238E27FC236}">
                <a16:creationId xmlns:a16="http://schemas.microsoft.com/office/drawing/2014/main" xmlns=""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备用</a:t>
            </a:r>
            <a:endParaRPr lang="zh-CN" altLang="en-US" sz="900" dirty="0">
              <a:latin typeface="+mn-lt"/>
              <a:ea typeface="+mn-ea"/>
            </a:endParaRPr>
          </a:p>
        </p:txBody>
      </p:sp>
      <p:sp>
        <p:nvSpPr>
          <p:cNvPr id="20" name="矩形 19">
            <a:extLst>
              <a:ext uri="{FF2B5EF4-FFF2-40B4-BE49-F238E27FC236}">
                <a16:creationId xmlns:a16="http://schemas.microsoft.com/office/drawing/2014/main" xmlns="" id="{947DE7E3-EC9F-4331-B252-7BCE51B7F0DA}"/>
              </a:ext>
            </a:extLst>
          </p:cNvPr>
          <p:cNvSpPr/>
          <p:nvPr userDrawn="1"/>
        </p:nvSpPr>
        <p:spPr>
          <a:xfrm>
            <a:off x="12246898" y="5773453"/>
            <a:ext cx="919908" cy="288000"/>
          </a:xfrm>
          <a:prstGeom prst="rect">
            <a:avLst/>
          </a:prstGeom>
          <a:solidFill>
            <a:schemeClr val="accent3"/>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2" name="文本框 21">
            <a:extLst>
              <a:ext uri="{FF2B5EF4-FFF2-40B4-BE49-F238E27FC236}">
                <a16:creationId xmlns:a16="http://schemas.microsoft.com/office/drawing/2014/main" xmlns=""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solidFill>
                  <a:schemeClr val="bg1"/>
                </a:solidFill>
                <a:latin typeface="+mn-lt"/>
                <a:ea typeface="+mn-ea"/>
              </a:rPr>
              <a:t>绿</a:t>
            </a:r>
            <a:endParaRPr lang="zh-CN" altLang="en-US" sz="900" dirty="0">
              <a:solidFill>
                <a:schemeClr val="bg1"/>
              </a:solidFill>
              <a:latin typeface="+mn-lt"/>
              <a:ea typeface="+mn-ea"/>
            </a:endParaRPr>
          </a:p>
        </p:txBody>
      </p:sp>
      <p:sp>
        <p:nvSpPr>
          <p:cNvPr id="23"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en-US" altLang="zh-CN" dirty="0" smtClean="0"/>
              <a:t>Click to Edit</a:t>
            </a:r>
            <a:endParaRPr lang="zh-CN" altLang="en-US" dirty="0"/>
          </a:p>
        </p:txBody>
      </p:sp>
      <p:sp>
        <p:nvSpPr>
          <p:cNvPr id="37" name="Rectangle 69"/>
          <p:cNvSpPr>
            <a:spLocks noChangeArrowheads="1"/>
          </p:cNvSpPr>
          <p:nvPr userDrawn="1"/>
        </p:nvSpPr>
        <p:spPr bwMode="auto">
          <a:xfrm>
            <a:off x="119336" y="6500581"/>
            <a:ext cx="742054"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Page</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 </a:t>
            </a:r>
            <a:fld id="{2F2CF7F5-F178-4429-B6CA-28062DF31937}" type="slidenum">
              <a:rPr lang="en-US" altLang="zh-CN" sz="1200" smtClean="0">
                <a:latin typeface="Huawei Sans" panose="020C0503030203020204" pitchFamily="34" charset="0"/>
                <a:ea typeface="方正兰亭黑简体" panose="02000000000000000000" pitchFamily="2" charset="-122"/>
                <a:cs typeface="Huawei Sans" panose="020C0503030203020204" pitchFamily="34" charset="0"/>
              </a:rPr>
              <a:pPr defTabSz="801668" eaLnBrk="0" fontAlgn="base" hangingPunct="0">
                <a:defRPr/>
              </a:pPr>
              <a:t>‹#›</a:t>
            </a:fld>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8"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Copyright © </a:t>
            </a:r>
            <a:r>
              <a:rPr lang="en-US" altLang="zh-CN" sz="120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Huawei Technologies Co., Ltd. All rights reserved. </a:t>
            </a:r>
          </a:p>
        </p:txBody>
      </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2" r:id="rId15"/>
    <p:sldLayoutId id="2147483843" r:id="rId16"/>
    <p:sldLayoutId id="2147483844" r:id="rId17"/>
  </p:sldLayoutIdLst>
  <p:timing>
    <p:tnLst>
      <p:par>
        <p:cTn id="1" dur="indefinite" restart="never" nodeType="tmRoot"/>
      </p:par>
    </p:tnLst>
  </p:timing>
  <p:txStyles>
    <p:titleStyle>
      <a:lvl1pPr algn="l" defTabSz="914034" rtl="0" eaLnBrk="1" latinLnBrk="0" hangingPunct="1">
        <a:lnSpc>
          <a:spcPct val="90000"/>
        </a:lnSpc>
        <a:spcBef>
          <a:spcPct val="0"/>
        </a:spcBef>
        <a:buNone/>
        <a:defRPr sz="3499" kern="1200">
          <a:solidFill>
            <a:schemeClr val="tx1"/>
          </a:solidFill>
          <a:latin typeface="+mj-lt"/>
          <a:ea typeface="+mj-ea"/>
          <a:cs typeface="+mj-cs"/>
        </a:defRPr>
      </a:lvl1pPr>
    </p:titleStyle>
    <p:body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1" userDrawn="1">
          <p15:clr>
            <a:srgbClr val="F26B43"/>
          </p15:clr>
        </p15:guide>
        <p15:guide id="4" pos="7399" userDrawn="1">
          <p15:clr>
            <a:srgbClr val="F26B43"/>
          </p15:clr>
        </p15:guide>
        <p15:guide id="5" orient="horz" pos="2341" userDrawn="1">
          <p15:clr>
            <a:srgbClr val="F26B43"/>
          </p15:clr>
        </p15:guide>
        <p15:guide id="6" orient="horz" pos="4020" userDrawn="1">
          <p15:clr>
            <a:srgbClr val="F26B43"/>
          </p15:clr>
        </p15:guide>
        <p15:guide id="7" orient="horz" pos="777" userDrawn="1">
          <p15:clr>
            <a:srgbClr val="F26B43"/>
          </p15:clr>
        </p15:guide>
        <p15:guide id="8"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1.pn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2.png"/><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1.png"/><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2.png"/><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9.png"/><Relationship Id="rId4" Type="http://schemas.openxmlformats.org/officeDocument/2006/relationships/image" Target="../media/image21.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文本占位符 7"/>
          <p:cNvSpPr>
            <a:spLocks noGrp="1"/>
          </p:cNvSpPr>
          <p:nvPr>
            <p:ph type="body" sz="quarter" idx="17"/>
          </p:nvPr>
        </p:nvSpPr>
        <p:spPr/>
        <p:txBody>
          <a:bodyPr/>
          <a:lstStyle/>
          <a:p>
            <a:endParaRPr lang="zh-CN" altLang="en-US"/>
          </a:p>
        </p:txBody>
      </p:sp>
      <p:sp>
        <p:nvSpPr>
          <p:cNvPr id="9" name="文本占位符 8"/>
          <p:cNvSpPr>
            <a:spLocks noGrp="1"/>
          </p:cNvSpPr>
          <p:nvPr>
            <p:ph type="body" sz="quarter" idx="18"/>
          </p:nvPr>
        </p:nvSpPr>
        <p:spPr/>
        <p:txBody>
          <a:bodyPr/>
          <a:lstStyle/>
          <a:p>
            <a:endParaRPr lang="zh-CN" altLang="en-US"/>
          </a:p>
        </p:txBody>
      </p:sp>
      <p:sp>
        <p:nvSpPr>
          <p:cNvPr id="10" name="文本占位符 9"/>
          <p:cNvSpPr>
            <a:spLocks noGrp="1"/>
          </p:cNvSpPr>
          <p:nvPr>
            <p:ph type="body" sz="quarter" idx="19"/>
          </p:nvPr>
        </p:nvSpPr>
        <p:spPr/>
        <p:txBody>
          <a:bodyPr/>
          <a:lstStyle/>
          <a:p>
            <a:endParaRPr lang="zh-CN" altLang="en-US"/>
          </a:p>
        </p:txBody>
      </p:sp>
      <p:sp>
        <p:nvSpPr>
          <p:cNvPr id="11" name="文本占位符 10"/>
          <p:cNvSpPr>
            <a:spLocks noGrp="1"/>
          </p:cNvSpPr>
          <p:nvPr>
            <p:ph type="body" sz="quarter" idx="20"/>
          </p:nvPr>
        </p:nvSpPr>
        <p:spPr/>
        <p:txBody>
          <a:bodyPr/>
          <a:lstStyle/>
          <a:p>
            <a:endParaRPr lang="zh-CN" altLang="en-US"/>
          </a:p>
        </p:txBody>
      </p:sp>
      <p:sp>
        <p:nvSpPr>
          <p:cNvPr id="6" name="文本占位符 5"/>
          <p:cNvSpPr>
            <a:spLocks noGrp="1"/>
          </p:cNvSpPr>
          <p:nvPr>
            <p:ph type="body" sz="quarter" idx="13"/>
          </p:nvPr>
        </p:nvSpPr>
        <p:spPr/>
        <p:txBody>
          <a:bodyPr/>
          <a:lstStyle/>
          <a:p>
            <a:r>
              <a:rPr lang="en-US" smtClean="0">
                <a:sym typeface="Huawei Sans" panose="020C0503030203020204" pitchFamily="34" charset="0"/>
              </a:rPr>
              <a:t>Shi Miaomiao/swx791350</a:t>
            </a:r>
            <a:endParaRPr lang="en-US" dirty="0">
              <a:sym typeface="Huawei Sans" panose="020C0503030203020204" pitchFamily="34" charset="0"/>
            </a:endParaRPr>
          </a:p>
        </p:txBody>
      </p:sp>
      <p:sp>
        <p:nvSpPr>
          <p:cNvPr id="7" name="文本占位符 6"/>
          <p:cNvSpPr>
            <a:spLocks noGrp="1"/>
          </p:cNvSpPr>
          <p:nvPr>
            <p:ph type="body" sz="quarter" idx="14"/>
          </p:nvPr>
        </p:nvSpPr>
        <p:spPr/>
        <p:txBody>
          <a:bodyPr/>
          <a:lstStyle/>
          <a:p>
            <a:r>
              <a:rPr lang="en-US" smtClean="0">
                <a:sym typeface="Huawei Sans" panose="020C0503030203020204" pitchFamily="34" charset="0"/>
              </a:rPr>
              <a:t>2019.11.21</a:t>
            </a:r>
            <a:endParaRPr lang="en-US" dirty="0">
              <a:sym typeface="Huawei Sans" panose="020C0503030203020204" pitchFamily="34" charset="0"/>
            </a:endParaRPr>
          </a:p>
        </p:txBody>
      </p:sp>
      <p:sp>
        <p:nvSpPr>
          <p:cNvPr id="4" name="文本占位符 3"/>
          <p:cNvSpPr>
            <a:spLocks noGrp="1"/>
          </p:cNvSpPr>
          <p:nvPr>
            <p:ph type="body" sz="quarter" idx="15"/>
          </p:nvPr>
        </p:nvSpPr>
        <p:spPr/>
        <p:txBody>
          <a:bodyPr/>
          <a:lstStyle/>
          <a:p>
            <a:endParaRPr lang="zh-CN" altLang="en-US"/>
          </a:p>
        </p:txBody>
      </p:sp>
      <p:sp>
        <p:nvSpPr>
          <p:cNvPr id="5" name="文本占位符 4"/>
          <p:cNvSpPr>
            <a:spLocks noGrp="1"/>
          </p:cNvSpPr>
          <p:nvPr>
            <p:ph type="body" sz="quarter" idx="16"/>
          </p:nvPr>
        </p:nvSpPr>
        <p:spPr/>
        <p:txBody>
          <a:bodyPr/>
          <a:lstStyle/>
          <a:p>
            <a:endParaRPr lang="zh-CN" altLang="en-US"/>
          </a:p>
        </p:txBody>
      </p:sp>
      <p:sp>
        <p:nvSpPr>
          <p:cNvPr id="12" name="文本占位符 11"/>
          <p:cNvSpPr>
            <a:spLocks noGrp="1"/>
          </p:cNvSpPr>
          <p:nvPr>
            <p:ph type="body" sz="quarter" idx="21"/>
          </p:nvPr>
        </p:nvSpPr>
        <p:spPr/>
        <p:txBody>
          <a:bodyPr/>
          <a:lstStyle/>
          <a:p>
            <a:endParaRPr lang="zh-CN" altLang="en-US"/>
          </a:p>
        </p:txBody>
      </p:sp>
      <p:sp>
        <p:nvSpPr>
          <p:cNvPr id="13" name="文本占位符 12"/>
          <p:cNvSpPr>
            <a:spLocks noGrp="1"/>
          </p:cNvSpPr>
          <p:nvPr>
            <p:ph type="body" sz="quarter" idx="22"/>
          </p:nvPr>
        </p:nvSpPr>
        <p:spPr/>
        <p:txBody>
          <a:bodyPr/>
          <a:lstStyle/>
          <a:p>
            <a:endParaRPr lang="zh-CN" altLang="en-US"/>
          </a:p>
        </p:txBody>
      </p:sp>
      <p:sp>
        <p:nvSpPr>
          <p:cNvPr id="14" name="文本占位符 13"/>
          <p:cNvSpPr>
            <a:spLocks noGrp="1"/>
          </p:cNvSpPr>
          <p:nvPr>
            <p:ph type="body" sz="quarter" idx="23"/>
          </p:nvPr>
        </p:nvSpPr>
        <p:spPr/>
        <p:txBody>
          <a:bodyPr/>
          <a:lstStyle/>
          <a:p>
            <a:endParaRPr lang="zh-CN" altLang="en-US"/>
          </a:p>
        </p:txBody>
      </p:sp>
      <p:sp>
        <p:nvSpPr>
          <p:cNvPr id="15" name="文本占位符 14"/>
          <p:cNvSpPr>
            <a:spLocks noGrp="1"/>
          </p:cNvSpPr>
          <p:nvPr>
            <p:ph type="body" sz="quarter" idx="24"/>
          </p:nvPr>
        </p:nvSpPr>
        <p:spPr/>
        <p:txBody>
          <a:bodyPr/>
          <a:lstStyle/>
          <a:p>
            <a:endParaRPr lang="zh-CN" altLang="en-US"/>
          </a:p>
        </p:txBody>
      </p:sp>
      <p:sp>
        <p:nvSpPr>
          <p:cNvPr id="16" name="文本占位符 15"/>
          <p:cNvSpPr>
            <a:spLocks noGrp="1"/>
          </p:cNvSpPr>
          <p:nvPr>
            <p:ph type="body" sz="quarter" idx="25"/>
          </p:nvPr>
        </p:nvSpPr>
        <p:spPr/>
        <p:txBody>
          <a:bodyPr/>
          <a:lstStyle/>
          <a:p>
            <a:endParaRPr lang="zh-CN" altLang="en-US"/>
          </a:p>
        </p:txBody>
      </p:sp>
      <p:sp>
        <p:nvSpPr>
          <p:cNvPr id="17" name="文本占位符 16"/>
          <p:cNvSpPr>
            <a:spLocks noGrp="1"/>
          </p:cNvSpPr>
          <p:nvPr>
            <p:ph type="body" sz="quarter" idx="26"/>
          </p:nvPr>
        </p:nvSpPr>
        <p:spPr/>
        <p:txBody>
          <a:bodyPr/>
          <a:lstStyle/>
          <a:p>
            <a:endParaRPr lang="zh-CN" altLang="en-US"/>
          </a:p>
        </p:txBody>
      </p:sp>
      <p:sp>
        <p:nvSpPr>
          <p:cNvPr id="18" name="文本占位符 17"/>
          <p:cNvSpPr>
            <a:spLocks noGrp="1"/>
          </p:cNvSpPr>
          <p:nvPr>
            <p:ph type="body" sz="quarter" idx="27"/>
          </p:nvPr>
        </p:nvSpPr>
        <p:spPr/>
        <p:txBody>
          <a:bodyPr/>
          <a:lstStyle/>
          <a:p>
            <a:endParaRPr lang="zh-CN" altLang="en-US"/>
          </a:p>
        </p:txBody>
      </p:sp>
      <p:sp>
        <p:nvSpPr>
          <p:cNvPr id="19" name="文本占位符 18"/>
          <p:cNvSpPr>
            <a:spLocks noGrp="1"/>
          </p:cNvSpPr>
          <p:nvPr>
            <p:ph type="body" sz="quarter" idx="28"/>
          </p:nvPr>
        </p:nvSpPr>
        <p:spPr/>
        <p:txBody>
          <a:bodyPr/>
          <a:lstStyle/>
          <a:p>
            <a:endParaRPr lang="zh-CN" altLang="en-US"/>
          </a:p>
        </p:txBody>
      </p:sp>
      <p:sp>
        <p:nvSpPr>
          <p:cNvPr id="20" name="文本占位符 19"/>
          <p:cNvSpPr>
            <a:spLocks noGrp="1"/>
          </p:cNvSpPr>
          <p:nvPr>
            <p:ph type="body" sz="quarter" idx="29"/>
          </p:nvPr>
        </p:nvSpPr>
        <p:spPr/>
        <p:txBody>
          <a:bodyPr/>
          <a:lstStyle/>
          <a:p>
            <a:endParaRPr lang="zh-CN" altLang="en-US"/>
          </a:p>
        </p:txBody>
      </p:sp>
      <p:sp>
        <p:nvSpPr>
          <p:cNvPr id="21" name="文本占位符 20"/>
          <p:cNvSpPr>
            <a:spLocks noGrp="1"/>
          </p:cNvSpPr>
          <p:nvPr>
            <p:ph type="body" sz="quarter" idx="30"/>
          </p:nvPr>
        </p:nvSpPr>
        <p:spPr/>
        <p:txBody>
          <a:bodyPr/>
          <a:lstStyle/>
          <a:p>
            <a:endParaRPr lang="zh-CN" altLang="en-US"/>
          </a:p>
        </p:txBody>
      </p:sp>
      <p:sp>
        <p:nvSpPr>
          <p:cNvPr id="22" name="文本占位符 21"/>
          <p:cNvSpPr>
            <a:spLocks noGrp="1"/>
          </p:cNvSpPr>
          <p:nvPr>
            <p:ph type="body" sz="quarter" idx="31"/>
          </p:nvPr>
        </p:nvSpPr>
        <p:spPr/>
        <p:txBody>
          <a:bodyPr/>
          <a:lstStyle/>
          <a:p>
            <a:endParaRPr lang="zh-CN" altLang="en-US"/>
          </a:p>
        </p:txBody>
      </p:sp>
      <p:sp>
        <p:nvSpPr>
          <p:cNvPr id="23" name="文本占位符 22"/>
          <p:cNvSpPr>
            <a:spLocks noGrp="1"/>
          </p:cNvSpPr>
          <p:nvPr>
            <p:ph type="body" sz="quarter" idx="32"/>
          </p:nvPr>
        </p:nvSpPr>
        <p:spPr/>
        <p:txBody>
          <a:bodyPr/>
          <a:lstStyle/>
          <a:p>
            <a:endParaRPr lang="zh-CN" altLang="en-US"/>
          </a:p>
        </p:txBody>
      </p:sp>
      <p:sp>
        <p:nvSpPr>
          <p:cNvPr id="24" name="文本占位符 23"/>
          <p:cNvSpPr>
            <a:spLocks noGrp="1"/>
          </p:cNvSpPr>
          <p:nvPr>
            <p:ph type="body" sz="quarter" idx="33"/>
          </p:nvPr>
        </p:nvSpPr>
        <p:spPr/>
        <p:txBody>
          <a:bodyPr/>
          <a:lstStyle/>
          <a:p>
            <a:endParaRPr lang="zh-CN" altLang="en-US"/>
          </a:p>
        </p:txBody>
      </p:sp>
      <p:sp>
        <p:nvSpPr>
          <p:cNvPr id="25" name="文本占位符 24"/>
          <p:cNvSpPr>
            <a:spLocks noGrp="1"/>
          </p:cNvSpPr>
          <p:nvPr>
            <p:ph type="body" sz="quarter" idx="34"/>
          </p:nvPr>
        </p:nvSpPr>
        <p:spPr/>
        <p:txBody>
          <a:bodyPr/>
          <a:lstStyle/>
          <a:p>
            <a:endParaRPr lang="zh-CN" altLang="en-US"/>
          </a:p>
        </p:txBody>
      </p:sp>
      <p:sp>
        <p:nvSpPr>
          <p:cNvPr id="26" name="文本占位符 25"/>
          <p:cNvSpPr>
            <a:spLocks noGrp="1"/>
          </p:cNvSpPr>
          <p:nvPr>
            <p:ph type="body" sz="quarter" idx="35"/>
          </p:nvPr>
        </p:nvSpPr>
        <p:spPr/>
        <p:txBody>
          <a:bodyPr/>
          <a:lstStyle/>
          <a:p>
            <a:endParaRPr lang="zh-CN" altLang="en-US"/>
          </a:p>
        </p:txBody>
      </p:sp>
      <p:sp>
        <p:nvSpPr>
          <p:cNvPr id="27" name="文本占位符 26"/>
          <p:cNvSpPr>
            <a:spLocks noGrp="1"/>
          </p:cNvSpPr>
          <p:nvPr>
            <p:ph type="body" sz="quarter" idx="36"/>
          </p:nvPr>
        </p:nvSpPr>
        <p:spPr/>
        <p:txBody>
          <a:bodyPr/>
          <a:lstStyle/>
          <a:p>
            <a:endParaRPr lang="zh-CN" altLang="en-US"/>
          </a:p>
        </p:txBody>
      </p:sp>
      <p:sp>
        <p:nvSpPr>
          <p:cNvPr id="28" name="文本占位符 27"/>
          <p:cNvSpPr>
            <a:spLocks noGrp="1"/>
          </p:cNvSpPr>
          <p:nvPr>
            <p:ph type="body" sz="quarter" idx="37"/>
          </p:nvPr>
        </p:nvSpPr>
        <p:spPr/>
        <p:txBody>
          <a:bodyPr/>
          <a:lstStyle/>
          <a:p>
            <a:endParaRPr lang="zh-CN" altLang="en-US"/>
          </a:p>
        </p:txBody>
      </p:sp>
      <p:sp>
        <p:nvSpPr>
          <p:cNvPr id="29" name="文本占位符 28"/>
          <p:cNvSpPr>
            <a:spLocks noGrp="1"/>
          </p:cNvSpPr>
          <p:nvPr>
            <p:ph type="body" sz="quarter" idx="38"/>
          </p:nvPr>
        </p:nvSpPr>
        <p:spPr/>
        <p:txBody>
          <a:bodyPr/>
          <a:lstStyle/>
          <a:p>
            <a:endParaRPr lang="zh-CN" altLang="en-US"/>
          </a:p>
        </p:txBody>
      </p:sp>
      <p:sp>
        <p:nvSpPr>
          <p:cNvPr id="30" name="文本占位符 29"/>
          <p:cNvSpPr>
            <a:spLocks noGrp="1"/>
          </p:cNvSpPr>
          <p:nvPr>
            <p:ph type="body" sz="quarter" idx="39"/>
          </p:nvPr>
        </p:nvSpPr>
        <p:spPr/>
        <p:txBody>
          <a:bodyPr/>
          <a:lstStyle/>
          <a:p>
            <a:endParaRPr lang="zh-CN" altLang="en-US"/>
          </a:p>
        </p:txBody>
      </p:sp>
      <p:sp>
        <p:nvSpPr>
          <p:cNvPr id="31" name="文本占位符 30"/>
          <p:cNvSpPr>
            <a:spLocks noGrp="1"/>
          </p:cNvSpPr>
          <p:nvPr>
            <p:ph type="body" sz="quarter" idx="40"/>
          </p:nvPr>
        </p:nvSpPr>
        <p:spPr/>
        <p:txBody>
          <a:bodyPr/>
          <a:lstStyle/>
          <a:p>
            <a:endParaRPr lang="zh-CN" altLang="en-US"/>
          </a:p>
        </p:txBody>
      </p:sp>
    </p:spTree>
    <p:extLst>
      <p:ext uri="{BB962C8B-B14F-4D97-AF65-F5344CB8AC3E}">
        <p14:creationId xmlns:p14="http://schemas.microsoft.com/office/powerpoint/2010/main" val="3766864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smtClean="0">
                <a:sym typeface="Huawei Sans" panose="020C0503030203020204" pitchFamily="34" charset="0"/>
              </a:rPr>
              <a:t>Link Reliability</a:t>
            </a:r>
            <a:endParaRPr lang="en-US" dirty="0">
              <a:sym typeface="Huawei Sans" panose="020C0503030203020204" pitchFamily="34" charset="0"/>
            </a:endParaRPr>
          </a:p>
        </p:txBody>
      </p:sp>
      <p:sp>
        <p:nvSpPr>
          <p:cNvPr id="25" name="文本占位符 112"/>
          <p:cNvSpPr>
            <a:spLocks noGrp="1"/>
          </p:cNvSpPr>
          <p:nvPr>
            <p:ph type="body" sz="quarter" idx="4294967295"/>
          </p:nvPr>
        </p:nvSpPr>
        <p:spPr>
          <a:xfrm>
            <a:off x="446089" y="5355771"/>
            <a:ext cx="11299824" cy="1025978"/>
          </a:xfrm>
        </p:spPr>
        <p:txBody>
          <a:bodyPr/>
          <a:lstStyle/>
          <a:p>
            <a:r>
              <a:rPr lang="en-US" sz="1800" smtClean="0">
                <a:sym typeface="Huawei Sans" panose="020C0503030203020204" pitchFamily="34" charset="0"/>
              </a:rPr>
              <a:t>To ensure link reliability, deploy multiple physical links between devices. To prevent loops, configure STP to ensure that traffic is forwarded on only one link, and other links function as backup links.</a:t>
            </a:r>
            <a:endParaRPr lang="en-US" sz="1800" dirty="0">
              <a:sym typeface="Huawei Sans" panose="020C0503030203020204" pitchFamily="34" charset="0"/>
            </a:endParaRPr>
          </a:p>
        </p:txBody>
      </p:sp>
      <p:sp>
        <p:nvSpPr>
          <p:cNvPr id="44" name="矩形: 圆角 26">
            <a:extLst>
              <a:ext uri="{FF2B5EF4-FFF2-40B4-BE49-F238E27FC236}">
                <a16:creationId xmlns:a16="http://schemas.microsoft.com/office/drawing/2014/main" xmlns="" id="{CDFFDDAC-2C24-493B-9451-7DBEF959DDAD}"/>
              </a:ext>
            </a:extLst>
          </p:cNvPr>
          <p:cNvSpPr/>
          <p:nvPr/>
        </p:nvSpPr>
        <p:spPr>
          <a:xfrm>
            <a:off x="6887146" y="1851346"/>
            <a:ext cx="748489" cy="1809694"/>
          </a:xfrm>
          <a:prstGeom prst="roundRect">
            <a:avLst>
              <a:gd name="adj" fmla="val 5218"/>
            </a:avLst>
          </a:prstGeom>
          <a:solidFill>
            <a:srgbClr val="FFFFCC"/>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lnSpc>
                <a:spcPts val="2200"/>
              </a:lnSpc>
            </a:pPr>
            <a:endParaRPr lang="en-US" altLang="zh-CN" sz="1600" i="1" dirty="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矩形: 圆角 26">
            <a:extLst>
              <a:ext uri="{FF2B5EF4-FFF2-40B4-BE49-F238E27FC236}">
                <a16:creationId xmlns:a16="http://schemas.microsoft.com/office/drawing/2014/main" xmlns="" id="{CDFFDDAC-2C24-493B-9451-7DBEF959DDAD}"/>
              </a:ext>
            </a:extLst>
          </p:cNvPr>
          <p:cNvSpPr/>
          <p:nvPr/>
        </p:nvSpPr>
        <p:spPr>
          <a:xfrm>
            <a:off x="3814847" y="1851346"/>
            <a:ext cx="748489" cy="1809694"/>
          </a:xfrm>
          <a:prstGeom prst="roundRect">
            <a:avLst>
              <a:gd name="adj" fmla="val 5218"/>
            </a:avLst>
          </a:prstGeom>
          <a:solidFill>
            <a:srgbClr val="FFFFCC"/>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lnSpc>
                <a:spcPts val="2200"/>
              </a:lnSpc>
            </a:pPr>
            <a:endParaRPr lang="en-US" altLang="zh-CN" sz="1600" i="1" dirty="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1" name="直接连接符 20"/>
          <p:cNvCxnSpPr>
            <a:stCxn id="28" idx="2"/>
            <a:endCxn id="27" idx="0"/>
          </p:cNvCxnSpPr>
          <p:nvPr/>
        </p:nvCxnSpPr>
        <p:spPr bwMode="auto">
          <a:xfrm>
            <a:off x="4183787" y="2353724"/>
            <a:ext cx="0" cy="7973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2" name="直接连接符 21"/>
          <p:cNvCxnSpPr/>
          <p:nvPr/>
        </p:nvCxnSpPr>
        <p:spPr bwMode="auto">
          <a:xfrm>
            <a:off x="4183806" y="3579912"/>
            <a:ext cx="0" cy="88361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6" name="直接连接符 35"/>
          <p:cNvCxnSpPr/>
          <p:nvPr/>
        </p:nvCxnSpPr>
        <p:spPr bwMode="auto">
          <a:xfrm>
            <a:off x="7261390" y="3601169"/>
            <a:ext cx="0" cy="883615"/>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8" name="TextBox 77"/>
          <p:cNvSpPr txBox="1"/>
          <p:nvPr/>
        </p:nvSpPr>
        <p:spPr bwMode="auto">
          <a:xfrm>
            <a:off x="5563991" y="1985667"/>
            <a:ext cx="1390745" cy="531795"/>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Aggregation switch</a:t>
            </a:r>
          </a:p>
        </p:txBody>
      </p:sp>
      <p:sp>
        <p:nvSpPr>
          <p:cNvPr id="59" name="TextBox 77"/>
          <p:cNvSpPr txBox="1"/>
          <p:nvPr/>
        </p:nvSpPr>
        <p:spPr bwMode="auto">
          <a:xfrm>
            <a:off x="2414337" y="1933941"/>
            <a:ext cx="1390745" cy="531795"/>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Aggregation switch</a:t>
            </a:r>
          </a:p>
        </p:txBody>
      </p:sp>
      <p:sp>
        <p:nvSpPr>
          <p:cNvPr id="60" name="TextBox 77"/>
          <p:cNvSpPr txBox="1"/>
          <p:nvPr/>
        </p:nvSpPr>
        <p:spPr bwMode="auto">
          <a:xfrm>
            <a:off x="5563991" y="3275855"/>
            <a:ext cx="1390745" cy="316351"/>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Access switch</a:t>
            </a:r>
          </a:p>
        </p:txBody>
      </p:sp>
      <p:sp>
        <p:nvSpPr>
          <p:cNvPr id="61" name="TextBox 77"/>
          <p:cNvSpPr txBox="1"/>
          <p:nvPr/>
        </p:nvSpPr>
        <p:spPr bwMode="auto">
          <a:xfrm>
            <a:off x="2414337" y="3224129"/>
            <a:ext cx="1390745" cy="316351"/>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Access switch</a:t>
            </a:r>
          </a:p>
        </p:txBody>
      </p:sp>
      <p:cxnSp>
        <p:nvCxnSpPr>
          <p:cNvPr id="63" name="直接连接符 62"/>
          <p:cNvCxnSpPr/>
          <p:nvPr/>
        </p:nvCxnSpPr>
        <p:spPr bwMode="auto">
          <a:xfrm>
            <a:off x="7347876" y="2340250"/>
            <a:ext cx="0" cy="81927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4" name="直接连接符 63"/>
          <p:cNvCxnSpPr/>
          <p:nvPr/>
        </p:nvCxnSpPr>
        <p:spPr bwMode="auto">
          <a:xfrm>
            <a:off x="7189864" y="2340250"/>
            <a:ext cx="0" cy="81927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29" name="图片 2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913893" y="4462545"/>
            <a:ext cx="539789" cy="442627"/>
          </a:xfrm>
          <a:prstGeom prst="rect">
            <a:avLst/>
          </a:prstGeom>
        </p:spPr>
      </p:pic>
      <p:pic>
        <p:nvPicPr>
          <p:cNvPr id="31" name="图片 3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986555" y="4462545"/>
            <a:ext cx="539789" cy="442627"/>
          </a:xfrm>
          <a:prstGeom prst="rect">
            <a:avLst/>
          </a:prstGeom>
        </p:spPr>
      </p:pic>
      <p:sp>
        <p:nvSpPr>
          <p:cNvPr id="34" name="矩形: 圆角 90">
            <a:extLst>
              <a:ext uri="{FF2B5EF4-FFF2-40B4-BE49-F238E27FC236}">
                <a16:creationId xmlns:a16="http://schemas.microsoft.com/office/drawing/2014/main" xmlns="" id="{B453FC51-4FB9-4368-8B4C-3C2E2F8C106B}"/>
              </a:ext>
            </a:extLst>
          </p:cNvPr>
          <p:cNvSpPr/>
          <p:nvPr/>
        </p:nvSpPr>
        <p:spPr>
          <a:xfrm>
            <a:off x="8051726" y="1625098"/>
            <a:ext cx="2555137" cy="1764146"/>
          </a:xfrm>
          <a:prstGeom prst="roundRect">
            <a:avLst>
              <a:gd name="adj" fmla="val 16667"/>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r>
              <a:rPr lang="en-US"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To improve link reliability, a new link will be added. This link is </a:t>
            </a:r>
            <a:r>
              <a:rPr lang="en-US" dirty="0" smtClean="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blocked </a:t>
            </a:r>
            <a:r>
              <a:rPr lang="en-US"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by STP </a:t>
            </a:r>
            <a:r>
              <a:rPr lang="en-US" dirty="0" smtClean="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and functions </a:t>
            </a:r>
            <a:r>
              <a:rPr lang="en-US"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as a backup link.</a:t>
            </a:r>
          </a:p>
        </p:txBody>
      </p:sp>
      <p:cxnSp>
        <p:nvCxnSpPr>
          <p:cNvPr id="35" name="直接连接符 34">
            <a:extLst>
              <a:ext uri="{FF2B5EF4-FFF2-40B4-BE49-F238E27FC236}">
                <a16:creationId xmlns:a16="http://schemas.microsoft.com/office/drawing/2014/main" xmlns="" id="{927AD331-23D3-4BE6-8DF7-31B7006A5D7F}"/>
              </a:ext>
            </a:extLst>
          </p:cNvPr>
          <p:cNvCxnSpPr>
            <a:cxnSpLocks/>
            <a:endCxn id="34" idx="1"/>
          </p:cNvCxnSpPr>
          <p:nvPr/>
        </p:nvCxnSpPr>
        <p:spPr>
          <a:xfrm flipV="1">
            <a:off x="7434899" y="2507171"/>
            <a:ext cx="616827" cy="421918"/>
          </a:xfrm>
          <a:prstGeom prst="line">
            <a:avLst/>
          </a:prstGeom>
          <a:solidFill>
            <a:srgbClr val="F2F2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3" name="TextBox 120">
            <a:extLst>
              <a:ext uri="{FF2B5EF4-FFF2-40B4-BE49-F238E27FC236}">
                <a16:creationId xmlns:a16="http://schemas.microsoft.com/office/drawing/2014/main" xmlns="" id="{020D7A1D-EFAD-4C8C-B9DE-D0FAD269B77A}"/>
              </a:ext>
            </a:extLst>
          </p:cNvPr>
          <p:cNvSpPr txBox="1"/>
          <p:nvPr/>
        </p:nvSpPr>
        <p:spPr>
          <a:xfrm>
            <a:off x="3869250" y="1544002"/>
            <a:ext cx="648475" cy="307777"/>
          </a:xfrm>
          <a:prstGeom prst="rect">
            <a:avLst/>
          </a:prstGeom>
          <a:noFill/>
          <a:ln>
            <a:noFill/>
          </a:ln>
        </p:spPr>
        <p:txBody>
          <a:bodyPr wrap="square" rtlCol="0">
            <a:noAutofit/>
          </a:bodyPr>
          <a:lstStyle/>
          <a:p>
            <a:pPr algn="ctr" fontAlgn="ctr"/>
            <a:r>
              <a:rPr lang="en-US"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STP</a:t>
            </a:r>
          </a:p>
        </p:txBody>
      </p:sp>
      <p:sp>
        <p:nvSpPr>
          <p:cNvPr id="45" name="TextBox 120">
            <a:extLst>
              <a:ext uri="{FF2B5EF4-FFF2-40B4-BE49-F238E27FC236}">
                <a16:creationId xmlns:a16="http://schemas.microsoft.com/office/drawing/2014/main" xmlns="" id="{020D7A1D-EFAD-4C8C-B9DE-D0FAD269B77A}"/>
              </a:ext>
            </a:extLst>
          </p:cNvPr>
          <p:cNvSpPr txBox="1"/>
          <p:nvPr/>
        </p:nvSpPr>
        <p:spPr>
          <a:xfrm>
            <a:off x="6941549" y="1544002"/>
            <a:ext cx="648475" cy="307777"/>
          </a:xfrm>
          <a:prstGeom prst="rect">
            <a:avLst/>
          </a:prstGeom>
          <a:noFill/>
          <a:ln>
            <a:noFill/>
          </a:ln>
        </p:spPr>
        <p:txBody>
          <a:bodyPr wrap="square" rtlCol="0">
            <a:noAutofit/>
          </a:bodyPr>
          <a:lstStyle/>
          <a:p>
            <a:pPr algn="ctr" fontAlgn="ctr"/>
            <a:r>
              <a:rPr lang="en-US"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STP</a:t>
            </a:r>
          </a:p>
        </p:txBody>
      </p:sp>
      <p:pic>
        <p:nvPicPr>
          <p:cNvPr id="27" name="图片 26" descr="接入交换机.png">
            <a:extLst>
              <a:ext uri="{FF2B5EF4-FFF2-40B4-BE49-F238E27FC236}">
                <a16:creationId xmlns="" xmlns:a16="http://schemas.microsoft.com/office/drawing/2014/main" id="{A4EEA780-3CE8-4340-83D8-A49BC7227950}"/>
              </a:ext>
            </a:extLst>
          </p:cNvPr>
          <p:cNvPicPr>
            <a:picLocks noChangeAspect="1"/>
          </p:cNvPicPr>
          <p:nvPr/>
        </p:nvPicPr>
        <p:blipFill>
          <a:blip r:embed="rId4" cstate="print"/>
          <a:stretch>
            <a:fillRect/>
          </a:stretch>
        </p:blipFill>
        <p:spPr>
          <a:xfrm>
            <a:off x="3913787" y="3151051"/>
            <a:ext cx="540000" cy="441818"/>
          </a:xfrm>
          <a:prstGeom prst="rect">
            <a:avLst/>
          </a:prstGeom>
        </p:spPr>
      </p:pic>
      <p:pic>
        <p:nvPicPr>
          <p:cNvPr id="28" name="图片 27" descr="汇聚交换机.png">
            <a:extLst>
              <a:ext uri="{FF2B5EF4-FFF2-40B4-BE49-F238E27FC236}">
                <a16:creationId xmlns="" xmlns:a16="http://schemas.microsoft.com/office/drawing/2014/main" id="{510788B6-994F-4DD8-9E7B-2F7416C7AC83}"/>
              </a:ext>
            </a:extLst>
          </p:cNvPr>
          <p:cNvPicPr>
            <a:picLocks noChangeAspect="1"/>
          </p:cNvPicPr>
          <p:nvPr/>
        </p:nvPicPr>
        <p:blipFill>
          <a:blip r:embed="rId5" cstate="print"/>
          <a:stretch>
            <a:fillRect/>
          </a:stretch>
        </p:blipFill>
        <p:spPr>
          <a:xfrm>
            <a:off x="3913787" y="1911906"/>
            <a:ext cx="540000" cy="441818"/>
          </a:xfrm>
          <a:prstGeom prst="rect">
            <a:avLst/>
          </a:prstGeom>
        </p:spPr>
      </p:pic>
      <p:pic>
        <p:nvPicPr>
          <p:cNvPr id="32" name="图片 31" descr="接入交换机.png">
            <a:extLst>
              <a:ext uri="{FF2B5EF4-FFF2-40B4-BE49-F238E27FC236}">
                <a16:creationId xmlns="" xmlns:a16="http://schemas.microsoft.com/office/drawing/2014/main" id="{A4EEA780-3CE8-4340-83D8-A49BC7227950}"/>
              </a:ext>
            </a:extLst>
          </p:cNvPr>
          <p:cNvPicPr>
            <a:picLocks noChangeAspect="1"/>
          </p:cNvPicPr>
          <p:nvPr/>
        </p:nvPicPr>
        <p:blipFill>
          <a:blip r:embed="rId4" cstate="print"/>
          <a:stretch>
            <a:fillRect/>
          </a:stretch>
        </p:blipFill>
        <p:spPr>
          <a:xfrm>
            <a:off x="6991390" y="3174866"/>
            <a:ext cx="540000" cy="441818"/>
          </a:xfrm>
          <a:prstGeom prst="rect">
            <a:avLst/>
          </a:prstGeom>
        </p:spPr>
      </p:pic>
      <p:pic>
        <p:nvPicPr>
          <p:cNvPr id="33" name="图片 32" descr="汇聚交换机.png">
            <a:extLst>
              <a:ext uri="{FF2B5EF4-FFF2-40B4-BE49-F238E27FC236}">
                <a16:creationId xmlns="" xmlns:a16="http://schemas.microsoft.com/office/drawing/2014/main" id="{510788B6-994F-4DD8-9E7B-2F7416C7AC83}"/>
              </a:ext>
            </a:extLst>
          </p:cNvPr>
          <p:cNvPicPr>
            <a:picLocks noChangeAspect="1"/>
          </p:cNvPicPr>
          <p:nvPr/>
        </p:nvPicPr>
        <p:blipFill>
          <a:blip r:embed="rId5" cstate="print"/>
          <a:stretch>
            <a:fillRect/>
          </a:stretch>
        </p:blipFill>
        <p:spPr>
          <a:xfrm>
            <a:off x="6991390" y="1911906"/>
            <a:ext cx="540000" cy="441818"/>
          </a:xfrm>
          <a:prstGeom prst="rect">
            <a:avLst/>
          </a:prstGeom>
        </p:spPr>
      </p:pic>
      <p:grpSp>
        <p:nvGrpSpPr>
          <p:cNvPr id="30" name="组合 29"/>
          <p:cNvGrpSpPr/>
          <p:nvPr/>
        </p:nvGrpSpPr>
        <p:grpSpPr>
          <a:xfrm>
            <a:off x="7216889" y="2898388"/>
            <a:ext cx="275694" cy="232122"/>
            <a:chOff x="856677" y="2615810"/>
            <a:chExt cx="288000" cy="288000"/>
          </a:xfrm>
        </p:grpSpPr>
        <p:sp>
          <p:nvSpPr>
            <p:cNvPr id="37" name="椭圆 36"/>
            <p:cNvSpPr/>
            <p:nvPr/>
          </p:nvSpPr>
          <p:spPr>
            <a:xfrm>
              <a:off x="856677" y="2615810"/>
              <a:ext cx="288000" cy="288000"/>
            </a:xfrm>
            <a:prstGeom prst="ellipse">
              <a:avLst/>
            </a:prstGeom>
            <a:solidFill>
              <a:srgbClr val="EC7061"/>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fontAlgn="ctr"/>
              <a:endParaRPr lang="en-US" altLang="zh-CN" dirty="0">
                <a:solidFill>
                  <a:srgbClr val="EC7061"/>
                </a:solidFill>
                <a:latin typeface="Huawei Sans" panose="020C0503030203020204" pitchFamily="34" charset="0"/>
              </a:endParaRPr>
            </a:p>
          </p:txBody>
        </p:sp>
        <p:grpSp>
          <p:nvGrpSpPr>
            <p:cNvPr id="38" name="组合 37"/>
            <p:cNvGrpSpPr/>
            <p:nvPr/>
          </p:nvGrpSpPr>
          <p:grpSpPr>
            <a:xfrm>
              <a:off x="923444" y="2692169"/>
              <a:ext cx="144001" cy="144002"/>
              <a:chOff x="898853" y="2657982"/>
              <a:chExt cx="203649" cy="203652"/>
            </a:xfrm>
          </p:grpSpPr>
          <p:cxnSp>
            <p:nvCxnSpPr>
              <p:cNvPr id="39" name="直接连接符 38"/>
              <p:cNvCxnSpPr>
                <a:stCxn id="37" idx="3"/>
                <a:endCxn id="37" idx="7"/>
              </p:cNvCxnSpPr>
              <p:nvPr/>
            </p:nvCxnSpPr>
            <p:spPr>
              <a:xfrm flipV="1">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40" name="直接连接符 39"/>
              <p:cNvCxnSpPr>
                <a:stCxn id="37" idx="1"/>
                <a:endCxn id="37" idx="5"/>
              </p:cNvCxnSpPr>
              <p:nvPr/>
            </p:nvCxnSpPr>
            <p:spPr>
              <a:xfrm>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grpSp>
      </p:grpSp>
      <p:sp>
        <p:nvSpPr>
          <p:cNvPr id="42" name="下箭头 63"/>
          <p:cNvSpPr/>
          <p:nvPr/>
        </p:nvSpPr>
        <p:spPr>
          <a:xfrm rot="5400000" flipV="1">
            <a:off x="5092064" y="2432267"/>
            <a:ext cx="829759" cy="773580"/>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F2CC"/>
              </a:gs>
              <a:gs pos="100000">
                <a:schemeClr val="bg1">
                  <a:alpha val="0"/>
                </a:schemeClr>
              </a:gs>
            </a:gsLst>
            <a:lin ang="16200000" scaled="1"/>
            <a:tileRect/>
          </a:gradFill>
          <a:ln w="19050">
            <a:gradFill flip="none" rotWithShape="1">
              <a:gsLst>
                <a:gs pos="100000">
                  <a:schemeClr val="bg1">
                    <a:lumMod val="100000"/>
                    <a:alpha val="0"/>
                  </a:schemeClr>
                </a:gs>
                <a:gs pos="31000">
                  <a:srgbClr val="FFD17D"/>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en-US" altLang="zh-CN" sz="18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6736526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smtClean="0">
                <a:solidFill>
                  <a:schemeClr val="bg1">
                    <a:lumMod val="50000"/>
                  </a:schemeClr>
                </a:solidFill>
                <a:sym typeface="Huawei Sans" panose="020C0503030203020204" pitchFamily="34" charset="0"/>
              </a:rPr>
              <a:t>Network Reliability Requirements</a:t>
            </a:r>
          </a:p>
          <a:p>
            <a:r>
              <a:rPr lang="en-US" b="1" smtClean="0">
                <a:sym typeface="Huawei Sans" panose="020C0503030203020204" pitchFamily="34" charset="0"/>
              </a:rPr>
              <a:t>Principle and Configuration of Link Aggregation</a:t>
            </a:r>
          </a:p>
          <a:p>
            <a:pPr lvl="1">
              <a:buFont typeface="Huawei Sans" panose="020C0503030203020204" pitchFamily="34" charset="0"/>
              <a:buChar char="▪"/>
            </a:pPr>
            <a:r>
              <a:rPr lang="en-US" b="1" smtClean="0">
                <a:sym typeface="Huawei Sans" panose="020C0503030203020204" pitchFamily="34" charset="0"/>
              </a:rPr>
              <a:t>Principle</a:t>
            </a:r>
          </a:p>
          <a:p>
            <a:pPr lvl="1"/>
            <a:r>
              <a:rPr lang="en-US" smtClean="0">
                <a:solidFill>
                  <a:schemeClr val="bg1">
                    <a:lumMod val="50000"/>
                  </a:schemeClr>
                </a:solidFill>
                <a:sym typeface="Huawei Sans" panose="020C0503030203020204" pitchFamily="34" charset="0"/>
              </a:rPr>
              <a:t>Manual Mode</a:t>
            </a:r>
          </a:p>
          <a:p>
            <a:pPr lvl="1"/>
            <a:r>
              <a:rPr lang="en-US" smtClean="0">
                <a:solidFill>
                  <a:schemeClr val="bg1">
                    <a:lumMod val="50000"/>
                  </a:schemeClr>
                </a:solidFill>
                <a:sym typeface="Huawei Sans" panose="020C0503030203020204" pitchFamily="34" charset="0"/>
              </a:rPr>
              <a:t>LACP Mode</a:t>
            </a:r>
          </a:p>
          <a:p>
            <a:pPr lvl="1"/>
            <a:r>
              <a:rPr lang="en-US" smtClean="0">
                <a:solidFill>
                  <a:schemeClr val="bg1">
                    <a:lumMod val="50000"/>
                  </a:schemeClr>
                </a:solidFill>
                <a:sym typeface="Huawei Sans" panose="020C0503030203020204" pitchFamily="34" charset="0"/>
              </a:rPr>
              <a:t>Typical Application Scenarios</a:t>
            </a:r>
          </a:p>
          <a:p>
            <a:pPr lvl="1"/>
            <a:r>
              <a:rPr lang="en-US" smtClean="0">
                <a:solidFill>
                  <a:schemeClr val="bg1">
                    <a:lumMod val="50000"/>
                  </a:schemeClr>
                </a:solidFill>
                <a:sym typeface="Huawei Sans" panose="020C0503030203020204" pitchFamily="34" charset="0"/>
              </a:rPr>
              <a:t>Configuration Example</a:t>
            </a:r>
          </a:p>
          <a:p>
            <a:r>
              <a:rPr lang="en-US" smtClean="0">
                <a:solidFill>
                  <a:schemeClr val="bg1">
                    <a:lumMod val="50000"/>
                  </a:schemeClr>
                </a:solidFill>
                <a:sym typeface="Huawei Sans" panose="020C0503030203020204" pitchFamily="34" charset="0"/>
              </a:rPr>
              <a:t>Overview of iStack and CSS</a:t>
            </a:r>
            <a:endParaRPr lang="en-US" dirty="0">
              <a:solidFill>
                <a:schemeClr val="bg1">
                  <a:lumMod val="50000"/>
                </a:schemeClr>
              </a:solidFill>
              <a:sym typeface="Huawei Sans" panose="020C0503030203020204" pitchFamily="34" charset="0"/>
            </a:endParaRPr>
          </a:p>
        </p:txBody>
      </p:sp>
    </p:spTree>
    <p:extLst>
      <p:ext uri="{BB962C8B-B14F-4D97-AF65-F5344CB8AC3E}">
        <p14:creationId xmlns:p14="http://schemas.microsoft.com/office/powerpoint/2010/main" val="21534970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smtClean="0">
                <a:sym typeface="Huawei Sans" panose="020C0503030203020204" pitchFamily="34" charset="0"/>
              </a:rPr>
              <a:t>Increasing Link Bandwidth</a:t>
            </a:r>
            <a:endParaRPr lang="en-US" dirty="0">
              <a:sym typeface="Huawei Sans" panose="020C0503030203020204" pitchFamily="34" charset="0"/>
            </a:endParaRPr>
          </a:p>
        </p:txBody>
      </p:sp>
      <p:sp>
        <p:nvSpPr>
          <p:cNvPr id="4" name="文本占位符 3"/>
          <p:cNvSpPr>
            <a:spLocks noGrp="1"/>
          </p:cNvSpPr>
          <p:nvPr>
            <p:ph type="body" sz="quarter" idx="10"/>
          </p:nvPr>
        </p:nvSpPr>
        <p:spPr>
          <a:xfrm>
            <a:off x="451877" y="1242453"/>
            <a:ext cx="11306175" cy="1057246"/>
          </a:xfrm>
        </p:spPr>
        <p:txBody>
          <a:bodyPr/>
          <a:lstStyle/>
          <a:p>
            <a:r>
              <a:rPr lang="en-US" smtClean="0">
                <a:sym typeface="Huawei Sans" panose="020C0503030203020204" pitchFamily="34" charset="0"/>
              </a:rPr>
              <a:t>When multiple links exist between devices, traffic is forwarded on only one link due to STP. In this case, the inter-device link bandwidth remains unchanged.</a:t>
            </a:r>
          </a:p>
          <a:p>
            <a:endParaRPr lang="en-US" altLang="zh-CN" dirty="0">
              <a:sym typeface="Huawei Sans" panose="020C0503030203020204" pitchFamily="34" charset="0"/>
            </a:endParaRPr>
          </a:p>
        </p:txBody>
      </p:sp>
      <p:sp>
        <p:nvSpPr>
          <p:cNvPr id="8" name="圆角矩形 7"/>
          <p:cNvSpPr/>
          <p:nvPr/>
        </p:nvSpPr>
        <p:spPr>
          <a:xfrm>
            <a:off x="3915089" y="3761454"/>
            <a:ext cx="1174839" cy="2058018"/>
          </a:xfrm>
          <a:prstGeom prst="roundRect">
            <a:avLst>
              <a:gd name="adj" fmla="val 7243"/>
            </a:avLst>
          </a:prstGeom>
          <a:solidFill>
            <a:srgbClr val="F4FBFE"/>
          </a:solidFill>
          <a:ln w="9525" cap="flat" cmpd="sng" algn="ctr">
            <a:solidFill>
              <a:srgbClr val="99DFF9"/>
            </a:solidFill>
            <a:prstDash val="solid"/>
          </a:ln>
          <a:effectLst/>
        </p:spPr>
        <p:txBody>
          <a:bodyPr wrap="square" rtlCol="0" anchor="ctr">
            <a:noAutofit/>
          </a:bodyPr>
          <a:lstStyle/>
          <a:p>
            <a:pPr algn="ctr" defTabSz="914034" fontAlgn="ctr">
              <a:spcBef>
                <a:spcPct val="0"/>
              </a:spcBef>
              <a:spcAft>
                <a:spcPct val="0"/>
              </a:spcAft>
              <a:defRPr/>
            </a:pPr>
            <a:endParaRPr lang="en-US" altLang="zh-CN" sz="16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圆角矩形 8"/>
          <p:cNvSpPr/>
          <p:nvPr/>
        </p:nvSpPr>
        <p:spPr>
          <a:xfrm>
            <a:off x="7140316" y="3761454"/>
            <a:ext cx="1174839" cy="2058018"/>
          </a:xfrm>
          <a:prstGeom prst="roundRect">
            <a:avLst>
              <a:gd name="adj" fmla="val 7243"/>
            </a:avLst>
          </a:prstGeom>
          <a:solidFill>
            <a:srgbClr val="F4FBFE"/>
          </a:solidFill>
          <a:ln w="9525" cap="flat" cmpd="sng" algn="ctr">
            <a:solidFill>
              <a:srgbClr val="99DFF9"/>
            </a:solidFill>
            <a:prstDash val="solid"/>
          </a:ln>
          <a:effectLst/>
        </p:spPr>
        <p:txBody>
          <a:bodyPr wrap="square" rtlCol="0" anchor="ctr">
            <a:noAutofit/>
          </a:bodyPr>
          <a:lstStyle/>
          <a:p>
            <a:pPr algn="ctr" defTabSz="914034" fontAlgn="ctr">
              <a:spcBef>
                <a:spcPct val="0"/>
              </a:spcBef>
              <a:spcAft>
                <a:spcPct val="0"/>
              </a:spcAft>
              <a:defRPr/>
            </a:pPr>
            <a:endParaRPr lang="en-US" altLang="zh-CN" sz="16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矩形 9"/>
          <p:cNvSpPr/>
          <p:nvPr/>
        </p:nvSpPr>
        <p:spPr>
          <a:xfrm>
            <a:off x="4099204" y="3815228"/>
            <a:ext cx="863209" cy="338553"/>
          </a:xfrm>
          <a:prstGeom prst="rect">
            <a:avLst/>
          </a:prstGeom>
        </p:spPr>
        <p:txBody>
          <a:bodyPr wrap="square">
            <a:noAutofit/>
          </a:bodyPr>
          <a:lstStyle/>
          <a:p>
            <a:pPr algn="ctr" fontAlgn="ctr"/>
            <a:r>
              <a:rPr lang="en-US" sz="1600" b="1" dirty="0">
                <a:latin typeface="Huawei Sans" panose="020C0503030203020204" pitchFamily="34" charset="0"/>
                <a:ea typeface="方正兰亭黑简体" panose="02000000000000000000" pitchFamily="2" charset="-122"/>
                <a:sym typeface="Huawei Sans" panose="020C0503030203020204" pitchFamily="34" charset="0"/>
              </a:rPr>
              <a:t>SW1</a:t>
            </a:r>
          </a:p>
        </p:txBody>
      </p:sp>
      <p:sp>
        <p:nvSpPr>
          <p:cNvPr id="11" name="矩形 10"/>
          <p:cNvSpPr/>
          <p:nvPr/>
        </p:nvSpPr>
        <p:spPr>
          <a:xfrm>
            <a:off x="7296131" y="3815228"/>
            <a:ext cx="863209" cy="338553"/>
          </a:xfrm>
          <a:prstGeom prst="rect">
            <a:avLst/>
          </a:prstGeom>
        </p:spPr>
        <p:txBody>
          <a:bodyPr wrap="square">
            <a:noAutofit/>
          </a:bodyPr>
          <a:lstStyle/>
          <a:p>
            <a:pPr algn="ctr" fontAlgn="ctr"/>
            <a:r>
              <a:rPr lang="en-US" sz="1600" b="1" dirty="0">
                <a:latin typeface="Huawei Sans" panose="020C0503030203020204" pitchFamily="34" charset="0"/>
                <a:ea typeface="方正兰亭黑简体" panose="02000000000000000000" pitchFamily="2" charset="-122"/>
                <a:sym typeface="Huawei Sans" panose="020C0503030203020204" pitchFamily="34" charset="0"/>
              </a:rPr>
              <a:t>SW2</a:t>
            </a:r>
          </a:p>
        </p:txBody>
      </p:sp>
      <p:sp>
        <p:nvSpPr>
          <p:cNvPr id="12" name="椭圆 11">
            <a:extLst>
              <a:ext uri="{FF2B5EF4-FFF2-40B4-BE49-F238E27FC236}">
                <a16:creationId xmlns:a16="http://schemas.microsoft.com/office/drawing/2014/main" xmlns="" id="{7DBB15C3-7119-4BF5-AC36-6F6AFF9EB213}"/>
              </a:ext>
            </a:extLst>
          </p:cNvPr>
          <p:cNvSpPr/>
          <p:nvPr/>
        </p:nvSpPr>
        <p:spPr>
          <a:xfrm>
            <a:off x="2912419" y="2404171"/>
            <a:ext cx="281068" cy="281068"/>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F</a:t>
            </a:r>
          </a:p>
        </p:txBody>
      </p:sp>
      <p:sp>
        <p:nvSpPr>
          <p:cNvPr id="13" name="TextBox 120">
            <a:extLst>
              <a:ext uri="{FF2B5EF4-FFF2-40B4-BE49-F238E27FC236}">
                <a16:creationId xmlns:a16="http://schemas.microsoft.com/office/drawing/2014/main" xmlns="" id="{80742BB8-DAF7-4E24-BB0B-9F7C1C0F7EBA}"/>
              </a:ext>
            </a:extLst>
          </p:cNvPr>
          <p:cNvSpPr txBox="1"/>
          <p:nvPr/>
        </p:nvSpPr>
        <p:spPr>
          <a:xfrm>
            <a:off x="3213318" y="2354762"/>
            <a:ext cx="1992558" cy="584775"/>
          </a:xfrm>
          <a:prstGeom prst="rect">
            <a:avLst/>
          </a:prstGeom>
          <a:noFill/>
        </p:spPr>
        <p:txBody>
          <a:bodyPr wrap="square" rtlCol="0">
            <a:noAutofit/>
          </a:bodyPr>
          <a:lstStyle/>
          <a:p>
            <a:pPr fontAlgn="ctr"/>
            <a:r>
              <a:rPr lang="en-US" sz="1600" dirty="0">
                <a:latin typeface="Huawei Sans" panose="020C0503030203020204" pitchFamily="34" charset="0"/>
                <a:ea typeface="方正兰亭黑简体" panose="02000000000000000000" pitchFamily="2" charset="-122"/>
                <a:sym typeface="Huawei Sans" panose="020C0503030203020204" pitchFamily="34" charset="0"/>
              </a:rPr>
              <a:t>Interface that forwards traffic</a:t>
            </a:r>
          </a:p>
        </p:txBody>
      </p:sp>
      <p:sp>
        <p:nvSpPr>
          <p:cNvPr id="14" name="椭圆 13">
            <a:extLst>
              <a:ext uri="{FF2B5EF4-FFF2-40B4-BE49-F238E27FC236}">
                <a16:creationId xmlns:a16="http://schemas.microsoft.com/office/drawing/2014/main" xmlns="" id="{E3AA826D-E4AC-459E-9C44-0CE0D8799DF1}"/>
              </a:ext>
            </a:extLst>
          </p:cNvPr>
          <p:cNvSpPr/>
          <p:nvPr/>
        </p:nvSpPr>
        <p:spPr>
          <a:xfrm>
            <a:off x="2912419" y="2808070"/>
            <a:ext cx="281068" cy="281068"/>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B</a:t>
            </a:r>
          </a:p>
        </p:txBody>
      </p:sp>
      <p:sp>
        <p:nvSpPr>
          <p:cNvPr id="15" name="TextBox 120">
            <a:extLst>
              <a:ext uri="{FF2B5EF4-FFF2-40B4-BE49-F238E27FC236}">
                <a16:creationId xmlns:a16="http://schemas.microsoft.com/office/drawing/2014/main" xmlns="" id="{BA178C7B-FB8C-4D9C-9731-7001BEE1F59D}"/>
              </a:ext>
            </a:extLst>
          </p:cNvPr>
          <p:cNvSpPr txBox="1"/>
          <p:nvPr/>
        </p:nvSpPr>
        <p:spPr>
          <a:xfrm>
            <a:off x="3213317" y="2833004"/>
            <a:ext cx="3075861" cy="338553"/>
          </a:xfrm>
          <a:prstGeom prst="rect">
            <a:avLst/>
          </a:prstGeom>
          <a:noFill/>
        </p:spPr>
        <p:txBody>
          <a:bodyPr wrap="square" rtlCol="0">
            <a:noAutofit/>
          </a:bodyPr>
          <a:lstStyle/>
          <a:p>
            <a:pPr fontAlgn="ctr"/>
            <a:r>
              <a:rPr lang="en-US" sz="1600" dirty="0">
                <a:latin typeface="Huawei Sans" panose="020C0503030203020204" pitchFamily="34" charset="0"/>
                <a:ea typeface="方正兰亭黑简体" panose="02000000000000000000" pitchFamily="2" charset="-122"/>
                <a:sym typeface="Huawei Sans" panose="020C0503030203020204" pitchFamily="34" charset="0"/>
              </a:rPr>
              <a:t>Interface blocked due to STP</a:t>
            </a:r>
          </a:p>
        </p:txBody>
      </p:sp>
      <p:cxnSp>
        <p:nvCxnSpPr>
          <p:cNvPr id="6" name="直接连接符 5"/>
          <p:cNvCxnSpPr>
            <a:stCxn id="19" idx="2"/>
            <a:endCxn id="16" idx="6"/>
          </p:cNvCxnSpPr>
          <p:nvPr/>
        </p:nvCxnSpPr>
        <p:spPr bwMode="auto">
          <a:xfrm flipH="1">
            <a:off x="5219446" y="4281426"/>
            <a:ext cx="179328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椭圆 15">
            <a:extLst>
              <a:ext uri="{FF2B5EF4-FFF2-40B4-BE49-F238E27FC236}">
                <a16:creationId xmlns:a16="http://schemas.microsoft.com/office/drawing/2014/main" xmlns="" id="{7DBB15C3-7119-4BF5-AC36-6F6AFF9EB213}"/>
              </a:ext>
            </a:extLst>
          </p:cNvPr>
          <p:cNvSpPr/>
          <p:nvPr/>
        </p:nvSpPr>
        <p:spPr>
          <a:xfrm>
            <a:off x="4938378" y="4140892"/>
            <a:ext cx="281068" cy="281068"/>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F</a:t>
            </a:r>
          </a:p>
        </p:txBody>
      </p:sp>
      <p:sp>
        <p:nvSpPr>
          <p:cNvPr id="19" name="椭圆 18">
            <a:extLst>
              <a:ext uri="{FF2B5EF4-FFF2-40B4-BE49-F238E27FC236}">
                <a16:creationId xmlns:a16="http://schemas.microsoft.com/office/drawing/2014/main" xmlns="" id="{7DBB15C3-7119-4BF5-AC36-6F6AFF9EB213}"/>
              </a:ext>
            </a:extLst>
          </p:cNvPr>
          <p:cNvSpPr/>
          <p:nvPr/>
        </p:nvSpPr>
        <p:spPr>
          <a:xfrm>
            <a:off x="7012729" y="4140892"/>
            <a:ext cx="281068" cy="281068"/>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F</a:t>
            </a:r>
          </a:p>
        </p:txBody>
      </p:sp>
      <p:cxnSp>
        <p:nvCxnSpPr>
          <p:cNvPr id="5" name="直接连接符 4"/>
          <p:cNvCxnSpPr>
            <a:stCxn id="20" idx="2"/>
            <a:endCxn id="17" idx="6"/>
          </p:cNvCxnSpPr>
          <p:nvPr/>
        </p:nvCxnSpPr>
        <p:spPr bwMode="auto">
          <a:xfrm flipH="1">
            <a:off x="5219446" y="4687705"/>
            <a:ext cx="179328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7" name="椭圆 16">
            <a:extLst>
              <a:ext uri="{FF2B5EF4-FFF2-40B4-BE49-F238E27FC236}">
                <a16:creationId xmlns:a16="http://schemas.microsoft.com/office/drawing/2014/main" xmlns="" id="{E3AA826D-E4AC-459E-9C44-0CE0D8799DF1}"/>
              </a:ext>
            </a:extLst>
          </p:cNvPr>
          <p:cNvSpPr/>
          <p:nvPr/>
        </p:nvSpPr>
        <p:spPr>
          <a:xfrm>
            <a:off x="4938378" y="4547171"/>
            <a:ext cx="281068" cy="281068"/>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F</a:t>
            </a:r>
            <a:endParaRPr 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椭圆 19">
            <a:extLst>
              <a:ext uri="{FF2B5EF4-FFF2-40B4-BE49-F238E27FC236}">
                <a16:creationId xmlns:a16="http://schemas.microsoft.com/office/drawing/2014/main" xmlns="" id="{E3AA826D-E4AC-459E-9C44-0CE0D8799DF1}"/>
              </a:ext>
            </a:extLst>
          </p:cNvPr>
          <p:cNvSpPr/>
          <p:nvPr/>
        </p:nvSpPr>
        <p:spPr>
          <a:xfrm>
            <a:off x="7012729" y="4547171"/>
            <a:ext cx="281068" cy="281068"/>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B</a:t>
            </a:r>
          </a:p>
        </p:txBody>
      </p:sp>
      <p:cxnSp>
        <p:nvCxnSpPr>
          <p:cNvPr id="7" name="直接连接符 6"/>
          <p:cNvCxnSpPr>
            <a:endCxn id="18" idx="6"/>
          </p:cNvCxnSpPr>
          <p:nvPr/>
        </p:nvCxnSpPr>
        <p:spPr bwMode="auto">
          <a:xfrm flipH="1">
            <a:off x="5219446" y="5062883"/>
            <a:ext cx="179328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8" name="椭圆 17">
            <a:extLst>
              <a:ext uri="{FF2B5EF4-FFF2-40B4-BE49-F238E27FC236}">
                <a16:creationId xmlns:a16="http://schemas.microsoft.com/office/drawing/2014/main" xmlns="" id="{E3AA826D-E4AC-459E-9C44-0CE0D8799DF1}"/>
              </a:ext>
            </a:extLst>
          </p:cNvPr>
          <p:cNvSpPr/>
          <p:nvPr/>
        </p:nvSpPr>
        <p:spPr>
          <a:xfrm>
            <a:off x="4938378" y="4922349"/>
            <a:ext cx="281068" cy="281068"/>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F</a:t>
            </a:r>
            <a:endParaRPr 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椭圆 20">
            <a:extLst>
              <a:ext uri="{FF2B5EF4-FFF2-40B4-BE49-F238E27FC236}">
                <a16:creationId xmlns:a16="http://schemas.microsoft.com/office/drawing/2014/main" xmlns="" id="{E3AA826D-E4AC-459E-9C44-0CE0D8799DF1}"/>
              </a:ext>
            </a:extLst>
          </p:cNvPr>
          <p:cNvSpPr/>
          <p:nvPr/>
        </p:nvSpPr>
        <p:spPr>
          <a:xfrm>
            <a:off x="7012729" y="4922349"/>
            <a:ext cx="281068" cy="281068"/>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B</a:t>
            </a:r>
          </a:p>
        </p:txBody>
      </p:sp>
      <p:cxnSp>
        <p:nvCxnSpPr>
          <p:cNvPr id="31" name="直接连接符 30"/>
          <p:cNvCxnSpPr>
            <a:stCxn id="33" idx="2"/>
            <a:endCxn id="32" idx="6"/>
          </p:cNvCxnSpPr>
          <p:nvPr/>
        </p:nvCxnSpPr>
        <p:spPr bwMode="auto">
          <a:xfrm flipH="1">
            <a:off x="5219446" y="5442975"/>
            <a:ext cx="179328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2" name="椭圆 31">
            <a:extLst>
              <a:ext uri="{FF2B5EF4-FFF2-40B4-BE49-F238E27FC236}">
                <a16:creationId xmlns:a16="http://schemas.microsoft.com/office/drawing/2014/main" xmlns="" id="{E3AA826D-E4AC-459E-9C44-0CE0D8799DF1}"/>
              </a:ext>
            </a:extLst>
          </p:cNvPr>
          <p:cNvSpPr/>
          <p:nvPr/>
        </p:nvSpPr>
        <p:spPr>
          <a:xfrm>
            <a:off x="4938378" y="5302441"/>
            <a:ext cx="281068" cy="281068"/>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F</a:t>
            </a:r>
            <a:endParaRPr 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椭圆 32">
            <a:extLst>
              <a:ext uri="{FF2B5EF4-FFF2-40B4-BE49-F238E27FC236}">
                <a16:creationId xmlns:a16="http://schemas.microsoft.com/office/drawing/2014/main" xmlns="" id="{E3AA826D-E4AC-459E-9C44-0CE0D8799DF1}"/>
              </a:ext>
            </a:extLst>
          </p:cNvPr>
          <p:cNvSpPr/>
          <p:nvPr/>
        </p:nvSpPr>
        <p:spPr>
          <a:xfrm>
            <a:off x="7012729" y="5302441"/>
            <a:ext cx="281068" cy="281068"/>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B</a:t>
            </a:r>
          </a:p>
        </p:txBody>
      </p:sp>
      <p:grpSp>
        <p:nvGrpSpPr>
          <p:cNvPr id="55" name="组合 54"/>
          <p:cNvGrpSpPr/>
          <p:nvPr/>
        </p:nvGrpSpPr>
        <p:grpSpPr>
          <a:xfrm>
            <a:off x="2856000" y="3758098"/>
            <a:ext cx="929573" cy="2193318"/>
            <a:chOff x="3457608" y="2904334"/>
            <a:chExt cx="714375" cy="1685560"/>
          </a:xfrm>
        </p:grpSpPr>
        <p:sp>
          <p:nvSpPr>
            <p:cNvPr id="22" name="任意多边形 21"/>
            <p:cNvSpPr/>
            <p:nvPr/>
          </p:nvSpPr>
          <p:spPr>
            <a:xfrm>
              <a:off x="3457608" y="2904334"/>
              <a:ext cx="714375" cy="396000"/>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txBody>
            <a:bodyPr wrap="square" rtlCol="0" anchor="ctr">
              <a:noAutofit/>
            </a:bodyPr>
            <a:lstStyle/>
            <a:p>
              <a:pPr algn="ctr" fontAlgn="ctr"/>
              <a:endParaRPr lang="en-US" altLang="zh-CN" sz="20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任意多边形 22"/>
            <p:cNvSpPr/>
            <p:nvPr/>
          </p:nvSpPr>
          <p:spPr>
            <a:xfrm flipV="1">
              <a:off x="3457608" y="4193894"/>
              <a:ext cx="714375" cy="396000"/>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txBody>
            <a:bodyPr wrap="square" rtlCol="0" anchor="ctr">
              <a:noAutofit/>
            </a:bodyPr>
            <a:lstStyle/>
            <a:p>
              <a:pPr algn="ctr" fontAlgn="ctr"/>
              <a:endParaRPr lang="en-US" altLang="zh-CN" sz="20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4" name="直接箭头连接符 23"/>
            <p:cNvCxnSpPr/>
            <p:nvPr/>
          </p:nvCxnSpPr>
          <p:spPr>
            <a:xfrm>
              <a:off x="3490450" y="3896040"/>
              <a:ext cx="681533"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34" name="直接箭头连接符 33"/>
            <p:cNvCxnSpPr/>
            <p:nvPr/>
          </p:nvCxnSpPr>
          <p:spPr>
            <a:xfrm>
              <a:off x="3490450" y="3598187"/>
              <a:ext cx="681533"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grpSp>
      <p:cxnSp>
        <p:nvCxnSpPr>
          <p:cNvPr id="25" name="直接箭头连接符 24">
            <a:extLst>
              <a:ext uri="{FF2B5EF4-FFF2-40B4-BE49-F238E27FC236}">
                <a16:creationId xmlns:a16="http://schemas.microsoft.com/office/drawing/2014/main" xmlns="" id="{25FFCF9E-B77D-4002-8CAE-8C36C256A152}"/>
              </a:ext>
            </a:extLst>
          </p:cNvPr>
          <p:cNvCxnSpPr>
            <a:cxnSpLocks/>
          </p:cNvCxnSpPr>
          <p:nvPr/>
        </p:nvCxnSpPr>
        <p:spPr>
          <a:xfrm>
            <a:off x="5681833" y="4336490"/>
            <a:ext cx="753574"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26" name="直接箭头连接符 25">
            <a:extLst>
              <a:ext uri="{FF2B5EF4-FFF2-40B4-BE49-F238E27FC236}">
                <a16:creationId xmlns:a16="http://schemas.microsoft.com/office/drawing/2014/main" xmlns="" id="{25FFCF9E-B77D-4002-8CAE-8C36C256A152}"/>
              </a:ext>
            </a:extLst>
          </p:cNvPr>
          <p:cNvCxnSpPr>
            <a:cxnSpLocks/>
          </p:cNvCxnSpPr>
          <p:nvPr/>
        </p:nvCxnSpPr>
        <p:spPr>
          <a:xfrm>
            <a:off x="5681833" y="4210288"/>
            <a:ext cx="753574"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27" name="直接箭头连接符 26">
            <a:extLst>
              <a:ext uri="{FF2B5EF4-FFF2-40B4-BE49-F238E27FC236}">
                <a16:creationId xmlns:a16="http://schemas.microsoft.com/office/drawing/2014/main" xmlns="" id="{25FFCF9E-B77D-4002-8CAE-8C36C256A152}"/>
              </a:ext>
            </a:extLst>
          </p:cNvPr>
          <p:cNvCxnSpPr>
            <a:cxnSpLocks/>
          </p:cNvCxnSpPr>
          <p:nvPr/>
        </p:nvCxnSpPr>
        <p:spPr>
          <a:xfrm>
            <a:off x="5681833" y="4432211"/>
            <a:ext cx="753574"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38" name="直接箭头连接符 37">
            <a:extLst>
              <a:ext uri="{FF2B5EF4-FFF2-40B4-BE49-F238E27FC236}">
                <a16:creationId xmlns:a16="http://schemas.microsoft.com/office/drawing/2014/main" xmlns="" id="{25FFCF9E-B77D-4002-8CAE-8C36C256A152}"/>
              </a:ext>
            </a:extLst>
          </p:cNvPr>
          <p:cNvCxnSpPr>
            <a:cxnSpLocks/>
          </p:cNvCxnSpPr>
          <p:nvPr/>
        </p:nvCxnSpPr>
        <p:spPr>
          <a:xfrm>
            <a:off x="5681833" y="4114566"/>
            <a:ext cx="753574"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grpSp>
        <p:nvGrpSpPr>
          <p:cNvPr id="56" name="组合 55"/>
          <p:cNvGrpSpPr/>
          <p:nvPr/>
        </p:nvGrpSpPr>
        <p:grpSpPr>
          <a:xfrm>
            <a:off x="8442742" y="3857172"/>
            <a:ext cx="893258" cy="1995173"/>
            <a:chOff x="7751008" y="2848950"/>
            <a:chExt cx="686467" cy="1533287"/>
          </a:xfrm>
        </p:grpSpPr>
        <p:sp>
          <p:nvSpPr>
            <p:cNvPr id="28" name="任意多边形 27"/>
            <p:cNvSpPr/>
            <p:nvPr/>
          </p:nvSpPr>
          <p:spPr>
            <a:xfrm flipH="1">
              <a:off x="7753475" y="2848950"/>
              <a:ext cx="684000" cy="396000"/>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arrow" w="med" len="med"/>
              <a:tailEnd type="none" w="med" len="med"/>
            </a:ln>
            <a:effectLst>
              <a:outerShdw blurRad="152400" dist="38100" dir="5400000" algn="t" rotWithShape="0">
                <a:prstClr val="black">
                  <a:alpha val="12000"/>
                </a:prstClr>
              </a:outerShdw>
            </a:effectLst>
          </p:spPr>
          <p:txBody>
            <a:bodyPr wrap="square" rtlCol="0" anchor="ctr">
              <a:noAutofit/>
            </a:bodyPr>
            <a:lstStyle/>
            <a:p>
              <a:pPr algn="ctr" fontAlgn="ctr"/>
              <a:endParaRPr lang="en-US" altLang="zh-CN" sz="20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任意多边形 28"/>
            <p:cNvSpPr/>
            <p:nvPr/>
          </p:nvSpPr>
          <p:spPr>
            <a:xfrm flipH="1" flipV="1">
              <a:off x="7751008" y="3986237"/>
              <a:ext cx="684000" cy="396000"/>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arrow" w="med" len="med"/>
              <a:tailEnd type="none" w="med" len="med"/>
            </a:ln>
            <a:effectLst>
              <a:outerShdw blurRad="152400" dist="38100" dir="5400000" algn="t" rotWithShape="0">
                <a:prstClr val="black">
                  <a:alpha val="12000"/>
                </a:prstClr>
              </a:outerShdw>
            </a:effectLst>
          </p:spPr>
          <p:txBody>
            <a:bodyPr wrap="square" rtlCol="0" anchor="ctr">
              <a:noAutofit/>
            </a:bodyPr>
            <a:lstStyle/>
            <a:p>
              <a:pPr algn="ctr" fontAlgn="ctr"/>
              <a:endParaRPr lang="en-US" altLang="zh-CN" sz="20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0" name="直接箭头连接符 29"/>
            <p:cNvCxnSpPr/>
            <p:nvPr/>
          </p:nvCxnSpPr>
          <p:spPr>
            <a:xfrm>
              <a:off x="7753475" y="3685583"/>
              <a:ext cx="681533"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54" name="直接箭头连接符 53"/>
            <p:cNvCxnSpPr/>
            <p:nvPr/>
          </p:nvCxnSpPr>
          <p:spPr>
            <a:xfrm>
              <a:off x="7753475" y="3465266"/>
              <a:ext cx="681533"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grpSp>
      <p:sp>
        <p:nvSpPr>
          <p:cNvPr id="45" name="矩形 44"/>
          <p:cNvSpPr/>
          <p:nvPr/>
        </p:nvSpPr>
        <p:spPr>
          <a:xfrm>
            <a:off x="4099204" y="4301690"/>
            <a:ext cx="863209" cy="338553"/>
          </a:xfrm>
          <a:prstGeom prst="rect">
            <a:avLst/>
          </a:prstGeom>
        </p:spPr>
        <p:txBody>
          <a:bodyPr wrap="square">
            <a:noAutofit/>
          </a:bodyPr>
          <a:lstStyle/>
          <a:p>
            <a:pPr algn="ctr" fontAlgn="ctr"/>
            <a:r>
              <a:rPr lang="en-US" sz="1600" b="1" dirty="0" smtClean="0">
                <a:latin typeface="Huawei Sans" panose="020C0503030203020204" pitchFamily="34" charset="0"/>
                <a:ea typeface="方正兰亭黑简体" panose="02000000000000000000" pitchFamily="2" charset="-122"/>
                <a:sym typeface="Huawei Sans" panose="020C0503030203020204" pitchFamily="34" charset="0"/>
              </a:rPr>
              <a:t>STP</a:t>
            </a:r>
          </a:p>
          <a:p>
            <a:pPr algn="ctr" fontAlgn="ctr"/>
            <a:r>
              <a:rPr lang="en-US" sz="1600" b="1" dirty="0" smtClean="0">
                <a:latin typeface="Huawei Sans" panose="020C0503030203020204" pitchFamily="34" charset="0"/>
                <a:ea typeface="方正兰亭黑简体" panose="02000000000000000000" pitchFamily="2" charset="-122"/>
                <a:sym typeface="Huawei Sans" panose="020C0503030203020204" pitchFamily="34" charset="0"/>
              </a:rPr>
              <a:t>root</a:t>
            </a:r>
          </a:p>
          <a:p>
            <a:pPr algn="ctr" fontAlgn="ctr"/>
            <a:r>
              <a:rPr lang="en-US" sz="1600" b="1" dirty="0" smtClean="0">
                <a:latin typeface="Huawei Sans" panose="020C0503030203020204" pitchFamily="34" charset="0"/>
                <a:ea typeface="方正兰亭黑简体" panose="02000000000000000000" pitchFamily="2" charset="-122"/>
                <a:sym typeface="Huawei Sans" panose="020C0503030203020204" pitchFamily="34" charset="0"/>
              </a:rPr>
              <a:t>bridge</a:t>
            </a:r>
            <a:endParaRPr 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9745734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smtClean="0">
                <a:sym typeface="Huawei Sans" panose="020C0503030203020204" pitchFamily="34" charset="0"/>
              </a:rPr>
              <a:t>Eth-Trunk</a:t>
            </a:r>
            <a:endParaRPr lang="en-US" dirty="0">
              <a:sym typeface="Huawei Sans" panose="020C0503030203020204" pitchFamily="34" charset="0"/>
            </a:endParaRPr>
          </a:p>
        </p:txBody>
      </p:sp>
      <p:sp>
        <p:nvSpPr>
          <p:cNvPr id="25" name="文本占位符 112"/>
          <p:cNvSpPr>
            <a:spLocks noGrp="1"/>
          </p:cNvSpPr>
          <p:nvPr>
            <p:ph type="body" sz="quarter" idx="10"/>
          </p:nvPr>
        </p:nvSpPr>
        <p:spPr/>
        <p:txBody>
          <a:bodyPr/>
          <a:lstStyle/>
          <a:p>
            <a:r>
              <a:rPr lang="en-US" smtClean="0">
                <a:sym typeface="Huawei Sans" panose="020C0503030203020204" pitchFamily="34" charset="0"/>
              </a:rPr>
              <a:t>Ethernet link aggregation, also called Eth-Trunk, bundles multiple physical links into a logical link to increase link bandwidth, without having to upgrade hardware.</a:t>
            </a:r>
            <a:endParaRPr lang="en-US" dirty="0">
              <a:sym typeface="Huawei Sans" panose="020C0503030203020204" pitchFamily="34" charset="0"/>
            </a:endParaRPr>
          </a:p>
        </p:txBody>
      </p:sp>
      <p:sp>
        <p:nvSpPr>
          <p:cNvPr id="154" name="圆角矩形 153"/>
          <p:cNvSpPr/>
          <p:nvPr/>
        </p:nvSpPr>
        <p:spPr>
          <a:xfrm>
            <a:off x="3881786" y="3669521"/>
            <a:ext cx="1078124" cy="1888598"/>
          </a:xfrm>
          <a:prstGeom prst="roundRect">
            <a:avLst>
              <a:gd name="adj" fmla="val 7243"/>
            </a:avLst>
          </a:prstGeom>
          <a:solidFill>
            <a:srgbClr val="F4FBFE"/>
          </a:solidFill>
          <a:ln w="9525" cap="flat" cmpd="sng" algn="ctr">
            <a:solidFill>
              <a:srgbClr val="99DFF9"/>
            </a:solidFill>
            <a:prstDash val="solid"/>
          </a:ln>
          <a:effectLst/>
        </p:spPr>
        <p:txBody>
          <a:bodyPr wrap="square" rtlCol="0" anchor="ctr">
            <a:noAutofit/>
          </a:bodyPr>
          <a:lstStyle/>
          <a:p>
            <a:pPr algn="ctr" defTabSz="914034" fontAlgn="ctr">
              <a:spcBef>
                <a:spcPct val="0"/>
              </a:spcBef>
              <a:spcAft>
                <a:spcPct val="0"/>
              </a:spcAft>
              <a:defRPr/>
            </a:pPr>
            <a:endParaRPr lang="en-US" altLang="zh-CN" sz="16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5" name="圆角矩形 154"/>
          <p:cNvSpPr/>
          <p:nvPr/>
        </p:nvSpPr>
        <p:spPr>
          <a:xfrm>
            <a:off x="7374950" y="3669521"/>
            <a:ext cx="1078124" cy="1888598"/>
          </a:xfrm>
          <a:prstGeom prst="roundRect">
            <a:avLst>
              <a:gd name="adj" fmla="val 7243"/>
            </a:avLst>
          </a:prstGeom>
          <a:solidFill>
            <a:srgbClr val="F4FBFE"/>
          </a:solidFill>
          <a:ln w="9525" cap="flat" cmpd="sng" algn="ctr">
            <a:solidFill>
              <a:srgbClr val="99DFF9"/>
            </a:solidFill>
            <a:prstDash val="solid"/>
          </a:ln>
          <a:effectLst/>
        </p:spPr>
        <p:txBody>
          <a:bodyPr wrap="square" rtlCol="0" anchor="ctr">
            <a:noAutofit/>
          </a:bodyPr>
          <a:lstStyle/>
          <a:p>
            <a:pPr algn="ctr" defTabSz="914034" fontAlgn="ctr">
              <a:spcBef>
                <a:spcPct val="0"/>
              </a:spcBef>
              <a:spcAft>
                <a:spcPct val="0"/>
              </a:spcAft>
              <a:defRPr/>
            </a:pPr>
            <a:endParaRPr lang="en-US" altLang="zh-CN" sz="16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6" name="矩形 155"/>
          <p:cNvSpPr/>
          <p:nvPr/>
        </p:nvSpPr>
        <p:spPr>
          <a:xfrm>
            <a:off x="4050745" y="3718868"/>
            <a:ext cx="792148" cy="338554"/>
          </a:xfrm>
          <a:prstGeom prst="rect">
            <a:avLst/>
          </a:prstGeom>
        </p:spPr>
        <p:txBody>
          <a:bodyPr wrap="square">
            <a:noAutofit/>
          </a:bodyPr>
          <a:lstStyle/>
          <a:p>
            <a:pPr algn="ctr" fontAlgn="ctr"/>
            <a:r>
              <a:rPr lang="en-US" sz="1600" b="1" dirty="0">
                <a:latin typeface="Huawei Sans" panose="020C0503030203020204" pitchFamily="34" charset="0"/>
                <a:ea typeface="方正兰亭黑简体" panose="02000000000000000000" pitchFamily="2" charset="-122"/>
                <a:sym typeface="Huawei Sans" panose="020C0503030203020204" pitchFamily="34" charset="0"/>
              </a:rPr>
              <a:t>SW1</a:t>
            </a:r>
          </a:p>
        </p:txBody>
      </p:sp>
      <p:sp>
        <p:nvSpPr>
          <p:cNvPr id="157" name="矩形 156"/>
          <p:cNvSpPr/>
          <p:nvPr/>
        </p:nvSpPr>
        <p:spPr>
          <a:xfrm>
            <a:off x="7517939" y="3718868"/>
            <a:ext cx="792148" cy="338554"/>
          </a:xfrm>
          <a:prstGeom prst="rect">
            <a:avLst/>
          </a:prstGeom>
        </p:spPr>
        <p:txBody>
          <a:bodyPr wrap="square">
            <a:noAutofit/>
          </a:bodyPr>
          <a:lstStyle/>
          <a:p>
            <a:pPr algn="ctr" fontAlgn="ctr"/>
            <a:r>
              <a:rPr lang="en-US" sz="1600" b="1" dirty="0">
                <a:latin typeface="Huawei Sans" panose="020C0503030203020204" pitchFamily="34" charset="0"/>
                <a:ea typeface="方正兰亭黑简体" panose="02000000000000000000" pitchFamily="2" charset="-122"/>
                <a:sym typeface="Huawei Sans" panose="020C0503030203020204" pitchFamily="34" charset="0"/>
              </a:rPr>
              <a:t>SW2</a:t>
            </a:r>
          </a:p>
        </p:txBody>
      </p:sp>
      <p:grpSp>
        <p:nvGrpSpPr>
          <p:cNvPr id="12" name="组合 11"/>
          <p:cNvGrpSpPr/>
          <p:nvPr/>
        </p:nvGrpSpPr>
        <p:grpSpPr>
          <a:xfrm>
            <a:off x="5227343" y="3909012"/>
            <a:ext cx="1780031" cy="1267685"/>
            <a:chOff x="6632552" y="2127803"/>
            <a:chExt cx="2078272" cy="1061607"/>
          </a:xfrm>
          <a:solidFill>
            <a:srgbClr val="F4FBFE"/>
          </a:solidFill>
        </p:grpSpPr>
        <p:sp>
          <p:nvSpPr>
            <p:cNvPr id="182" name="任意多边形: 形状 67">
              <a:extLst>
                <a:ext uri="{FF2B5EF4-FFF2-40B4-BE49-F238E27FC236}">
                  <a16:creationId xmlns:a16="http://schemas.microsoft.com/office/drawing/2014/main" xmlns="" id="{DDE7F5E3-EC99-4B98-9942-9CF564C3EC09}"/>
                </a:ext>
              </a:extLst>
            </p:cNvPr>
            <p:cNvSpPr/>
            <p:nvPr/>
          </p:nvSpPr>
          <p:spPr>
            <a:xfrm flipH="1">
              <a:off x="6632552" y="2127803"/>
              <a:ext cx="1978706" cy="1061607"/>
            </a:xfrm>
            <a:custGeom>
              <a:avLst/>
              <a:gdLst>
                <a:gd name="connsiteX0" fmla="*/ 0 w 1703698"/>
                <a:gd name="connsiteY0" fmla="*/ 0 h 627538"/>
                <a:gd name="connsiteX1" fmla="*/ 1572253 w 1703698"/>
                <a:gd name="connsiteY1" fmla="*/ 0 h 627538"/>
                <a:gd name="connsiteX2" fmla="*/ 1703698 w 1703698"/>
                <a:gd name="connsiteY2" fmla="*/ 313769 h 627538"/>
                <a:gd name="connsiteX3" fmla="*/ 1572253 w 1703698"/>
                <a:gd name="connsiteY3" fmla="*/ 627538 h 627538"/>
                <a:gd name="connsiteX4" fmla="*/ 1572249 w 1703698"/>
                <a:gd name="connsiteY4" fmla="*/ 627537 h 627538"/>
                <a:gd name="connsiteX5" fmla="*/ 0 w 1703698"/>
                <a:gd name="connsiteY5" fmla="*/ 627537 h 627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3698" h="627538">
                  <a:moveTo>
                    <a:pt x="0" y="0"/>
                  </a:moveTo>
                  <a:lnTo>
                    <a:pt x="1572253" y="0"/>
                  </a:lnTo>
                  <a:cubicBezTo>
                    <a:pt x="1644848" y="0"/>
                    <a:pt x="1703698" y="140479"/>
                    <a:pt x="1703698" y="313769"/>
                  </a:cubicBezTo>
                  <a:cubicBezTo>
                    <a:pt x="1703698" y="487059"/>
                    <a:pt x="1644848" y="627538"/>
                    <a:pt x="1572253" y="627538"/>
                  </a:cubicBezTo>
                  <a:lnTo>
                    <a:pt x="1572249" y="627537"/>
                  </a:lnTo>
                  <a:lnTo>
                    <a:pt x="0" y="627537"/>
                  </a:lnTo>
                  <a:close/>
                </a:path>
              </a:pathLst>
            </a:cu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3" name="椭圆 182">
              <a:extLst>
                <a:ext uri="{FF2B5EF4-FFF2-40B4-BE49-F238E27FC236}">
                  <a16:creationId xmlns:a16="http://schemas.microsoft.com/office/drawing/2014/main" xmlns="" id="{7EEDE773-BD04-46B5-ACD7-D793E0BC1578}"/>
                </a:ext>
              </a:extLst>
            </p:cNvPr>
            <p:cNvSpPr/>
            <p:nvPr/>
          </p:nvSpPr>
          <p:spPr>
            <a:xfrm>
              <a:off x="8511691" y="2127803"/>
              <a:ext cx="199133" cy="1061607"/>
            </a:xfrm>
            <a:prstGeom prst="ellipse">
              <a:avLst/>
            </a:pr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171" name="直接箭头连接符 170">
            <a:extLst>
              <a:ext uri="{FF2B5EF4-FFF2-40B4-BE49-F238E27FC236}">
                <a16:creationId xmlns:a16="http://schemas.microsoft.com/office/drawing/2014/main" xmlns="" id="{25FFCF9E-B77D-4002-8CAE-8C36C256A152}"/>
              </a:ext>
            </a:extLst>
          </p:cNvPr>
          <p:cNvCxnSpPr>
            <a:cxnSpLocks/>
          </p:cNvCxnSpPr>
          <p:nvPr/>
        </p:nvCxnSpPr>
        <p:spPr>
          <a:xfrm>
            <a:off x="5779973" y="4612601"/>
            <a:ext cx="691538"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172" name="直接箭头连接符 171">
            <a:extLst>
              <a:ext uri="{FF2B5EF4-FFF2-40B4-BE49-F238E27FC236}">
                <a16:creationId xmlns:a16="http://schemas.microsoft.com/office/drawing/2014/main" xmlns="" id="{25FFCF9E-B77D-4002-8CAE-8C36C256A152}"/>
              </a:ext>
            </a:extLst>
          </p:cNvPr>
          <p:cNvCxnSpPr>
            <a:cxnSpLocks/>
          </p:cNvCxnSpPr>
          <p:nvPr/>
        </p:nvCxnSpPr>
        <p:spPr>
          <a:xfrm>
            <a:off x="5779973" y="4288853"/>
            <a:ext cx="691538"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173" name="直接箭头连接符 172">
            <a:extLst>
              <a:ext uri="{FF2B5EF4-FFF2-40B4-BE49-F238E27FC236}">
                <a16:creationId xmlns:a16="http://schemas.microsoft.com/office/drawing/2014/main" xmlns="" id="{25FFCF9E-B77D-4002-8CAE-8C36C256A152}"/>
              </a:ext>
            </a:extLst>
          </p:cNvPr>
          <p:cNvCxnSpPr>
            <a:cxnSpLocks/>
          </p:cNvCxnSpPr>
          <p:nvPr/>
        </p:nvCxnSpPr>
        <p:spPr>
          <a:xfrm>
            <a:off x="5779973" y="4936348"/>
            <a:ext cx="691538"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sp>
        <p:nvSpPr>
          <p:cNvPr id="184" name="TextBox 120">
            <a:extLst>
              <a:ext uri="{FF2B5EF4-FFF2-40B4-BE49-F238E27FC236}">
                <a16:creationId xmlns:a16="http://schemas.microsoft.com/office/drawing/2014/main" xmlns="" id="{890033A1-CB2B-46C1-843C-A395BBB7F123}"/>
              </a:ext>
            </a:extLst>
          </p:cNvPr>
          <p:cNvSpPr txBox="1"/>
          <p:nvPr/>
        </p:nvSpPr>
        <p:spPr>
          <a:xfrm>
            <a:off x="5316189" y="5249620"/>
            <a:ext cx="1551528" cy="400110"/>
          </a:xfrm>
          <a:prstGeom prst="rect">
            <a:avLst/>
          </a:prstGeom>
          <a:noFill/>
        </p:spPr>
        <p:txBody>
          <a:bodyPr wrap="square" rtlCol="0" anchor="ctr">
            <a:noAutofit/>
          </a:bodyPr>
          <a:lstStyle/>
          <a:p>
            <a:pPr algn="ctr" fontAlgn="ctr"/>
            <a:r>
              <a:rPr lang="en-US" sz="2000" b="1" dirty="0">
                <a:latin typeface="Huawei Sans" panose="020C0503030203020204" pitchFamily="34" charset="0"/>
                <a:ea typeface="方正兰亭黑简体" panose="02000000000000000000" pitchFamily="2" charset="-122"/>
                <a:sym typeface="Huawei Sans" panose="020C0503030203020204" pitchFamily="34" charset="0"/>
              </a:rPr>
              <a:t>Eth-Trunk</a:t>
            </a:r>
          </a:p>
        </p:txBody>
      </p:sp>
      <p:grpSp>
        <p:nvGrpSpPr>
          <p:cNvPr id="72" name="组合 71"/>
          <p:cNvGrpSpPr/>
          <p:nvPr/>
        </p:nvGrpSpPr>
        <p:grpSpPr>
          <a:xfrm>
            <a:off x="2856000" y="3669520"/>
            <a:ext cx="853049" cy="2012760"/>
            <a:chOff x="3457608" y="2904334"/>
            <a:chExt cx="714375" cy="1685560"/>
          </a:xfrm>
        </p:grpSpPr>
        <p:sp>
          <p:nvSpPr>
            <p:cNvPr id="74" name="任意多边形 73"/>
            <p:cNvSpPr/>
            <p:nvPr/>
          </p:nvSpPr>
          <p:spPr>
            <a:xfrm>
              <a:off x="3457608" y="2904334"/>
              <a:ext cx="714375" cy="396000"/>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txBody>
            <a:bodyPr wrap="square" rtlCol="0" anchor="ctr">
              <a:noAutofit/>
            </a:bodyPr>
            <a:lstStyle/>
            <a:p>
              <a:pPr algn="ctr" fontAlgn="ctr"/>
              <a:endParaRPr lang="en-US" altLang="zh-CN" sz="20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5" name="任意多边形 74"/>
            <p:cNvSpPr/>
            <p:nvPr/>
          </p:nvSpPr>
          <p:spPr>
            <a:xfrm flipV="1">
              <a:off x="3457608" y="4193894"/>
              <a:ext cx="714375" cy="396000"/>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txBody>
            <a:bodyPr wrap="square" rtlCol="0" anchor="ctr">
              <a:noAutofit/>
            </a:bodyPr>
            <a:lstStyle/>
            <a:p>
              <a:pPr algn="ctr" fontAlgn="ctr"/>
              <a:endParaRPr lang="en-US" altLang="zh-CN" sz="20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6" name="直接箭头连接符 75"/>
            <p:cNvCxnSpPr/>
            <p:nvPr/>
          </p:nvCxnSpPr>
          <p:spPr>
            <a:xfrm>
              <a:off x="3490450" y="3896040"/>
              <a:ext cx="681533"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77" name="直接箭头连接符 76"/>
            <p:cNvCxnSpPr/>
            <p:nvPr/>
          </p:nvCxnSpPr>
          <p:spPr>
            <a:xfrm>
              <a:off x="3490450" y="3598187"/>
              <a:ext cx="681533"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grpSp>
      <p:grpSp>
        <p:nvGrpSpPr>
          <p:cNvPr id="78" name="组合 77"/>
          <p:cNvGrpSpPr/>
          <p:nvPr/>
        </p:nvGrpSpPr>
        <p:grpSpPr>
          <a:xfrm>
            <a:off x="8516277" y="3760438"/>
            <a:ext cx="819723" cy="1830927"/>
            <a:chOff x="7751008" y="2848950"/>
            <a:chExt cx="686467" cy="1533287"/>
          </a:xfrm>
        </p:grpSpPr>
        <p:sp>
          <p:nvSpPr>
            <p:cNvPr id="80" name="任意多边形 79"/>
            <p:cNvSpPr/>
            <p:nvPr/>
          </p:nvSpPr>
          <p:spPr>
            <a:xfrm flipH="1">
              <a:off x="7753475" y="2848950"/>
              <a:ext cx="684000" cy="396000"/>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arrow" w="med" len="med"/>
              <a:tailEnd type="none" w="med" len="med"/>
            </a:ln>
            <a:effectLst>
              <a:outerShdw blurRad="152400" dist="38100" dir="5400000" algn="t" rotWithShape="0">
                <a:prstClr val="black">
                  <a:alpha val="12000"/>
                </a:prstClr>
              </a:outerShdw>
            </a:effectLst>
          </p:spPr>
          <p:txBody>
            <a:bodyPr wrap="square" rtlCol="0" anchor="ctr">
              <a:noAutofit/>
            </a:bodyPr>
            <a:lstStyle/>
            <a:p>
              <a:pPr algn="ctr" fontAlgn="ctr"/>
              <a:endParaRPr lang="en-US" altLang="zh-CN" sz="20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2" name="任意多边形 81"/>
            <p:cNvSpPr/>
            <p:nvPr/>
          </p:nvSpPr>
          <p:spPr>
            <a:xfrm flipH="1" flipV="1">
              <a:off x="7751008" y="3986237"/>
              <a:ext cx="684000" cy="396000"/>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arrow" w="med" len="med"/>
              <a:tailEnd type="none" w="med" len="med"/>
            </a:ln>
            <a:effectLst>
              <a:outerShdw blurRad="152400" dist="38100" dir="5400000" algn="t" rotWithShape="0">
                <a:prstClr val="black">
                  <a:alpha val="12000"/>
                </a:prstClr>
              </a:outerShdw>
            </a:effectLst>
          </p:spPr>
          <p:txBody>
            <a:bodyPr wrap="square" rtlCol="0" anchor="ctr">
              <a:noAutofit/>
            </a:bodyPr>
            <a:lstStyle/>
            <a:p>
              <a:pPr algn="ctr" fontAlgn="ctr"/>
              <a:endParaRPr lang="en-US" altLang="zh-CN" sz="20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83" name="直接箭头连接符 82"/>
            <p:cNvCxnSpPr/>
            <p:nvPr/>
          </p:nvCxnSpPr>
          <p:spPr>
            <a:xfrm>
              <a:off x="7753475" y="3685583"/>
              <a:ext cx="681533"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84" name="直接箭头连接符 83"/>
            <p:cNvCxnSpPr/>
            <p:nvPr/>
          </p:nvCxnSpPr>
          <p:spPr>
            <a:xfrm>
              <a:off x="7753475" y="3465266"/>
              <a:ext cx="681533"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grpSp>
      <p:sp>
        <p:nvSpPr>
          <p:cNvPr id="162" name="椭圆 161">
            <a:extLst>
              <a:ext uri="{FF2B5EF4-FFF2-40B4-BE49-F238E27FC236}">
                <a16:creationId xmlns:a16="http://schemas.microsoft.com/office/drawing/2014/main" xmlns="" id="{7DBB15C3-7119-4BF5-AC36-6F6AFF9EB213}"/>
              </a:ext>
            </a:extLst>
          </p:cNvPr>
          <p:cNvSpPr/>
          <p:nvPr/>
        </p:nvSpPr>
        <p:spPr>
          <a:xfrm>
            <a:off x="4807638" y="3909011"/>
            <a:ext cx="257930" cy="25793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F</a:t>
            </a:r>
          </a:p>
        </p:txBody>
      </p:sp>
      <p:sp>
        <p:nvSpPr>
          <p:cNvPr id="165" name="椭圆 164">
            <a:extLst>
              <a:ext uri="{FF2B5EF4-FFF2-40B4-BE49-F238E27FC236}">
                <a16:creationId xmlns:a16="http://schemas.microsoft.com/office/drawing/2014/main" xmlns="" id="{7DBB15C3-7119-4BF5-AC36-6F6AFF9EB213}"/>
              </a:ext>
            </a:extLst>
          </p:cNvPr>
          <p:cNvSpPr/>
          <p:nvPr/>
        </p:nvSpPr>
        <p:spPr>
          <a:xfrm>
            <a:off x="7279925" y="3909011"/>
            <a:ext cx="257930" cy="25793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F</a:t>
            </a:r>
          </a:p>
        </p:txBody>
      </p:sp>
      <p:cxnSp>
        <p:nvCxnSpPr>
          <p:cNvPr id="85" name="直接连接符 84"/>
          <p:cNvCxnSpPr>
            <a:stCxn id="165" idx="2"/>
            <a:endCxn id="162" idx="6"/>
          </p:cNvCxnSpPr>
          <p:nvPr/>
        </p:nvCxnSpPr>
        <p:spPr bwMode="auto">
          <a:xfrm flipH="1">
            <a:off x="5065569" y="4037976"/>
            <a:ext cx="2214357"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88" name="椭圆 87">
            <a:extLst>
              <a:ext uri="{FF2B5EF4-FFF2-40B4-BE49-F238E27FC236}">
                <a16:creationId xmlns:a16="http://schemas.microsoft.com/office/drawing/2014/main" xmlns="" id="{7DBB15C3-7119-4BF5-AC36-6F6AFF9EB213}"/>
              </a:ext>
            </a:extLst>
          </p:cNvPr>
          <p:cNvSpPr/>
          <p:nvPr/>
        </p:nvSpPr>
        <p:spPr>
          <a:xfrm>
            <a:off x="4807638" y="4269183"/>
            <a:ext cx="257930" cy="25793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F</a:t>
            </a:r>
          </a:p>
        </p:txBody>
      </p:sp>
      <p:sp>
        <p:nvSpPr>
          <p:cNvPr id="92" name="椭圆 91">
            <a:extLst>
              <a:ext uri="{FF2B5EF4-FFF2-40B4-BE49-F238E27FC236}">
                <a16:creationId xmlns:a16="http://schemas.microsoft.com/office/drawing/2014/main" xmlns="" id="{7DBB15C3-7119-4BF5-AC36-6F6AFF9EB213}"/>
              </a:ext>
            </a:extLst>
          </p:cNvPr>
          <p:cNvSpPr/>
          <p:nvPr/>
        </p:nvSpPr>
        <p:spPr>
          <a:xfrm>
            <a:off x="7279925" y="4269183"/>
            <a:ext cx="257930" cy="25793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F</a:t>
            </a:r>
          </a:p>
        </p:txBody>
      </p:sp>
      <p:cxnSp>
        <p:nvCxnSpPr>
          <p:cNvPr id="93" name="直接连接符 92"/>
          <p:cNvCxnSpPr>
            <a:stCxn id="92" idx="2"/>
            <a:endCxn id="88" idx="6"/>
          </p:cNvCxnSpPr>
          <p:nvPr/>
        </p:nvCxnSpPr>
        <p:spPr bwMode="auto">
          <a:xfrm flipH="1">
            <a:off x="5065569" y="4398148"/>
            <a:ext cx="2214357"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95" name="椭圆 94">
            <a:extLst>
              <a:ext uri="{FF2B5EF4-FFF2-40B4-BE49-F238E27FC236}">
                <a16:creationId xmlns:a16="http://schemas.microsoft.com/office/drawing/2014/main" xmlns="" id="{7DBB15C3-7119-4BF5-AC36-6F6AFF9EB213}"/>
              </a:ext>
            </a:extLst>
          </p:cNvPr>
          <p:cNvSpPr/>
          <p:nvPr/>
        </p:nvSpPr>
        <p:spPr>
          <a:xfrm>
            <a:off x="4807638" y="4629355"/>
            <a:ext cx="257930" cy="25793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F</a:t>
            </a:r>
          </a:p>
        </p:txBody>
      </p:sp>
      <p:sp>
        <p:nvSpPr>
          <p:cNvPr id="96" name="椭圆 95">
            <a:extLst>
              <a:ext uri="{FF2B5EF4-FFF2-40B4-BE49-F238E27FC236}">
                <a16:creationId xmlns:a16="http://schemas.microsoft.com/office/drawing/2014/main" xmlns="" id="{7DBB15C3-7119-4BF5-AC36-6F6AFF9EB213}"/>
              </a:ext>
            </a:extLst>
          </p:cNvPr>
          <p:cNvSpPr/>
          <p:nvPr/>
        </p:nvSpPr>
        <p:spPr>
          <a:xfrm>
            <a:off x="7279925" y="4629355"/>
            <a:ext cx="257930" cy="25793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F</a:t>
            </a:r>
          </a:p>
        </p:txBody>
      </p:sp>
      <p:cxnSp>
        <p:nvCxnSpPr>
          <p:cNvPr id="97" name="直接连接符 96"/>
          <p:cNvCxnSpPr>
            <a:stCxn id="96" idx="2"/>
            <a:endCxn id="95" idx="6"/>
          </p:cNvCxnSpPr>
          <p:nvPr/>
        </p:nvCxnSpPr>
        <p:spPr bwMode="auto">
          <a:xfrm flipH="1">
            <a:off x="5065569" y="4758321"/>
            <a:ext cx="2214357"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11" name="椭圆 110">
            <a:extLst>
              <a:ext uri="{FF2B5EF4-FFF2-40B4-BE49-F238E27FC236}">
                <a16:creationId xmlns:a16="http://schemas.microsoft.com/office/drawing/2014/main" xmlns="" id="{7DBB15C3-7119-4BF5-AC36-6F6AFF9EB213}"/>
              </a:ext>
            </a:extLst>
          </p:cNvPr>
          <p:cNvSpPr/>
          <p:nvPr/>
        </p:nvSpPr>
        <p:spPr>
          <a:xfrm>
            <a:off x="4807638" y="4989529"/>
            <a:ext cx="257930" cy="25793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F</a:t>
            </a:r>
          </a:p>
        </p:txBody>
      </p:sp>
      <p:sp>
        <p:nvSpPr>
          <p:cNvPr id="112" name="椭圆 111">
            <a:extLst>
              <a:ext uri="{FF2B5EF4-FFF2-40B4-BE49-F238E27FC236}">
                <a16:creationId xmlns:a16="http://schemas.microsoft.com/office/drawing/2014/main" xmlns="" id="{7DBB15C3-7119-4BF5-AC36-6F6AFF9EB213}"/>
              </a:ext>
            </a:extLst>
          </p:cNvPr>
          <p:cNvSpPr/>
          <p:nvPr/>
        </p:nvSpPr>
        <p:spPr>
          <a:xfrm>
            <a:off x="7279925" y="4989529"/>
            <a:ext cx="257930" cy="25793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F</a:t>
            </a:r>
          </a:p>
        </p:txBody>
      </p:sp>
      <p:cxnSp>
        <p:nvCxnSpPr>
          <p:cNvPr id="113" name="直接连接符 112"/>
          <p:cNvCxnSpPr>
            <a:stCxn id="112" idx="2"/>
            <a:endCxn id="111" idx="6"/>
          </p:cNvCxnSpPr>
          <p:nvPr/>
        </p:nvCxnSpPr>
        <p:spPr bwMode="auto">
          <a:xfrm flipH="1">
            <a:off x="5065569" y="5118494"/>
            <a:ext cx="2214357"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4" name="直接箭头连接符 113">
            <a:extLst>
              <a:ext uri="{FF2B5EF4-FFF2-40B4-BE49-F238E27FC236}">
                <a16:creationId xmlns:a16="http://schemas.microsoft.com/office/drawing/2014/main" xmlns="" id="{25FFCF9E-B77D-4002-8CAE-8C36C256A152}"/>
              </a:ext>
            </a:extLst>
          </p:cNvPr>
          <p:cNvCxnSpPr>
            <a:cxnSpLocks/>
          </p:cNvCxnSpPr>
          <p:nvPr/>
        </p:nvCxnSpPr>
        <p:spPr>
          <a:xfrm>
            <a:off x="5779973" y="3965105"/>
            <a:ext cx="691538"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sp>
        <p:nvSpPr>
          <p:cNvPr id="43" name="椭圆 42">
            <a:extLst>
              <a:ext uri="{FF2B5EF4-FFF2-40B4-BE49-F238E27FC236}">
                <a16:creationId xmlns:a16="http://schemas.microsoft.com/office/drawing/2014/main" xmlns="" id="{7DBB15C3-7119-4BF5-AC36-6F6AFF9EB213}"/>
              </a:ext>
            </a:extLst>
          </p:cNvPr>
          <p:cNvSpPr/>
          <p:nvPr/>
        </p:nvSpPr>
        <p:spPr>
          <a:xfrm>
            <a:off x="2912419" y="2605864"/>
            <a:ext cx="281068" cy="281068"/>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F</a:t>
            </a:r>
          </a:p>
        </p:txBody>
      </p:sp>
      <p:sp>
        <p:nvSpPr>
          <p:cNvPr id="44" name="TextBox 120">
            <a:extLst>
              <a:ext uri="{FF2B5EF4-FFF2-40B4-BE49-F238E27FC236}">
                <a16:creationId xmlns:a16="http://schemas.microsoft.com/office/drawing/2014/main" xmlns="" id="{80742BB8-DAF7-4E24-BB0B-9F7C1C0F7EBA}"/>
              </a:ext>
            </a:extLst>
          </p:cNvPr>
          <p:cNvSpPr txBox="1"/>
          <p:nvPr/>
        </p:nvSpPr>
        <p:spPr>
          <a:xfrm>
            <a:off x="3272364" y="2571407"/>
            <a:ext cx="3036996" cy="584775"/>
          </a:xfrm>
          <a:prstGeom prst="rect">
            <a:avLst/>
          </a:prstGeom>
          <a:noFill/>
        </p:spPr>
        <p:txBody>
          <a:bodyPr wrap="square" rtlCol="0">
            <a:noAutofit/>
          </a:bodyPr>
          <a:lstStyle/>
          <a:p>
            <a:pPr fontAlgn="ctr"/>
            <a:r>
              <a:rPr lang="en-US" sz="1600" dirty="0">
                <a:latin typeface="Huawei Sans" panose="020C0503030203020204" pitchFamily="34" charset="0"/>
                <a:ea typeface="方正兰亭黑简体" panose="02000000000000000000" pitchFamily="2" charset="-122"/>
                <a:sym typeface="Huawei Sans" panose="020C0503030203020204" pitchFamily="34" charset="0"/>
              </a:rPr>
              <a:t>Traffic forwarding interface</a:t>
            </a:r>
          </a:p>
        </p:txBody>
      </p:sp>
    </p:spTree>
    <p:extLst>
      <p:ext uri="{BB962C8B-B14F-4D97-AF65-F5344CB8AC3E}">
        <p14:creationId xmlns:p14="http://schemas.microsoft.com/office/powerpoint/2010/main" val="18414325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sym typeface="Huawei Sans" panose="020C0503030203020204" pitchFamily="34" charset="0"/>
              </a:rPr>
              <a:t>Basic Concepts of Eth-Trunk</a:t>
            </a:r>
            <a:endParaRPr lang="en-US" dirty="0">
              <a:sym typeface="Huawei Sans" panose="020C0503030203020204" pitchFamily="34" charset="0"/>
            </a:endParaRPr>
          </a:p>
        </p:txBody>
      </p:sp>
      <p:sp>
        <p:nvSpPr>
          <p:cNvPr id="68" name="文本占位符 3"/>
          <p:cNvSpPr txBox="1">
            <a:spLocks/>
          </p:cNvSpPr>
          <p:nvPr/>
        </p:nvSpPr>
        <p:spPr bwMode="auto">
          <a:xfrm>
            <a:off x="5738834" y="1537162"/>
            <a:ext cx="6030456" cy="4256418"/>
          </a:xfrm>
          <a:prstGeom prst="rect">
            <a:avLst/>
          </a:prstGeom>
          <a:noFill/>
          <a:ln w="9525">
            <a:noFill/>
            <a:miter lim="800000"/>
            <a:headEnd/>
            <a:tailEnd/>
          </a:ln>
        </p:spPr>
        <p:txBody>
          <a:bodyPr vert="horz" wrap="square" lIns="80110" tIns="40055" rIns="80110" bIns="40055" numCol="1" anchor="t" anchorCtr="0" compatLnSpc="1">
            <a:prstTxWarp prst="textNoShape">
              <a:avLst/>
            </a:prstTxWarp>
            <a:noAutofit/>
          </a:bodyPr>
          <a:lstStyle>
            <a:lvl1pPr marL="301625" indent="-301625" algn="just" defTabSz="801688" rtl="0" eaLnBrk="1" fontAlgn="ctr" latinLnBrk="0"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ctr"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ctr"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ctr"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ctr"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ctr">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lgn="l">
              <a:lnSpc>
                <a:spcPct val="100000"/>
              </a:lnSpc>
              <a:buClrTx/>
              <a:buSzPct val="100000"/>
              <a:buFont typeface="Arial" panose="020B0604020202020204" pitchFamily="34" charset="0"/>
              <a:buChar char="•"/>
            </a:pPr>
            <a:r>
              <a:rPr 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 link aggregation group (LAG) is a logical link formed by bundling several links. Each LAG has one logical interface, known as an LAG interface or Eth-Trunk interface.</a:t>
            </a:r>
          </a:p>
          <a:p>
            <a:pPr algn="l">
              <a:lnSpc>
                <a:spcPct val="100000"/>
              </a:lnSpc>
              <a:buClrTx/>
              <a:buSzPct val="100000"/>
              <a:buFont typeface="Arial" panose="020B0604020202020204" pitchFamily="34" charset="0"/>
              <a:buChar char="•"/>
            </a:pPr>
            <a:r>
              <a:rPr lang="en-US" sz="1400" dirty="0">
                <a:latin typeface="Huawei Sans" panose="020C0503030203020204" pitchFamily="34" charset="0"/>
                <a:ea typeface="方正兰亭黑简体" panose="02000000000000000000" pitchFamily="2" charset="-122"/>
                <a:sym typeface="Huawei Sans" panose="020C0503030203020204" pitchFamily="34" charset="0"/>
              </a:rPr>
              <a:t>Member interface and member link: Physical interfaces that constitute an Eth-Trunk interface are called member interfaces, and the link corresponding to a member interface is known as a member link.</a:t>
            </a:r>
          </a:p>
          <a:p>
            <a:pPr algn="l">
              <a:lnSpc>
                <a:spcPct val="100000"/>
              </a:lnSpc>
              <a:buClrTx/>
              <a:buSzPct val="100000"/>
              <a:buFont typeface="Arial" panose="020B0604020202020204" pitchFamily="34" charset="0"/>
              <a:buChar char="•"/>
            </a:pPr>
            <a:r>
              <a:rPr 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Active interface and active link: An active interface is also called a selected interface and is a member interface that participates in data forwarding. The link corresponding to an active interface is called an active link.</a:t>
            </a:r>
          </a:p>
          <a:p>
            <a:pPr algn="l">
              <a:lnSpc>
                <a:spcPct val="100000"/>
              </a:lnSpc>
              <a:buClrTx/>
              <a:buSzPct val="100000"/>
              <a:buFont typeface="Arial" panose="020B0604020202020204" pitchFamily="34" charset="0"/>
              <a:buChar char="•"/>
            </a:pPr>
            <a:r>
              <a:rPr 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Inactive interface and inactive link: An inactive interface is also called an unselected interface and is a member interface that does not participate in data forwarding. A link corresponding to an inactive interface is referred to as an inactive link.</a:t>
            </a:r>
          </a:p>
          <a:p>
            <a:pPr algn="l">
              <a:lnSpc>
                <a:spcPct val="100000"/>
              </a:lnSpc>
              <a:buClrTx/>
              <a:buSzPct val="100000"/>
              <a:buFont typeface="Arial" panose="020B0604020202020204" pitchFamily="34" charset="0"/>
              <a:buChar char="•"/>
            </a:pPr>
            <a:r>
              <a:rPr lang="en-US" sz="1399" dirty="0">
                <a:latin typeface="Huawei Sans" panose="020C0503030203020204" pitchFamily="34" charset="0"/>
                <a:ea typeface="方正兰亭黑简体" panose="02000000000000000000" pitchFamily="2" charset="-122"/>
                <a:sym typeface="Huawei Sans" panose="020C0503030203020204" pitchFamily="34" charset="0"/>
              </a:rPr>
              <a:t>Link aggregation mode: Based on whether the Link Aggregation Control Protocol (LACP) is enabled, link aggregation can be classified into manual mode and LACP mode.</a:t>
            </a:r>
          </a:p>
          <a:p>
            <a:pPr algn="l">
              <a:lnSpc>
                <a:spcPct val="100000"/>
              </a:lnSpc>
              <a:buClrTx/>
              <a:buSzPct val="100000"/>
              <a:buFont typeface="Arial" panose="020B0604020202020204" pitchFamily="34" charset="0"/>
              <a:buChar char="•"/>
            </a:pPr>
            <a:r>
              <a:rPr lang="en-US" sz="1399" dirty="0">
                <a:latin typeface="Huawei Sans" panose="020C0503030203020204" pitchFamily="34" charset="0"/>
                <a:ea typeface="方正兰亭黑简体" panose="02000000000000000000" pitchFamily="2" charset="-122"/>
                <a:sym typeface="Huawei Sans" panose="020C0503030203020204" pitchFamily="34" charset="0"/>
              </a:rPr>
              <a:t>Other concepts: upper and lower thresholds for the number of active interfaces</a:t>
            </a:r>
          </a:p>
        </p:txBody>
      </p:sp>
      <p:sp>
        <p:nvSpPr>
          <p:cNvPr id="66" name="矩形 65"/>
          <p:cNvSpPr/>
          <p:nvPr/>
        </p:nvSpPr>
        <p:spPr bwMode="auto">
          <a:xfrm>
            <a:off x="826170" y="5458300"/>
            <a:ext cx="4669954" cy="248147"/>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noAutofit/>
          </a:bodyPr>
          <a:lstStyle/>
          <a:p>
            <a:pPr defTabSz="1001248"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Active interface</a:t>
            </a:r>
          </a:p>
        </p:txBody>
      </p:sp>
      <p:sp>
        <p:nvSpPr>
          <p:cNvPr id="67" name="矩形 66"/>
          <p:cNvSpPr/>
          <p:nvPr/>
        </p:nvSpPr>
        <p:spPr bwMode="auto">
          <a:xfrm>
            <a:off x="826172" y="5781494"/>
            <a:ext cx="2656278" cy="248147"/>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noAutofit/>
          </a:bodyPr>
          <a:lstStyle/>
          <a:p>
            <a:pPr defTabSz="1001248"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Inactive interface</a:t>
            </a:r>
          </a:p>
        </p:txBody>
      </p:sp>
      <p:sp>
        <p:nvSpPr>
          <p:cNvPr id="29" name="圆角矩形 28"/>
          <p:cNvSpPr/>
          <p:nvPr/>
        </p:nvSpPr>
        <p:spPr>
          <a:xfrm>
            <a:off x="1594178" y="1694627"/>
            <a:ext cx="3104018" cy="869695"/>
          </a:xfrm>
          <a:prstGeom prst="roundRect">
            <a:avLst>
              <a:gd name="adj" fmla="val 7243"/>
            </a:avLst>
          </a:prstGeom>
          <a:solidFill>
            <a:srgbClr val="F4FBFE"/>
          </a:solidFill>
          <a:ln w="9525" cap="flat" cmpd="sng" algn="ctr">
            <a:solidFill>
              <a:srgbClr val="99DFF9"/>
            </a:solidFill>
            <a:prstDash val="solid"/>
          </a:ln>
          <a:effectLst/>
        </p:spPr>
        <p:txBody>
          <a:bodyPr wrap="square" rtlCol="0" anchor="ctr">
            <a:noAutofit/>
          </a:bodyPr>
          <a:lstStyle/>
          <a:p>
            <a:pPr algn="ctr" defTabSz="914034" fontAlgn="ctr">
              <a:spcBef>
                <a:spcPct val="0"/>
              </a:spcBef>
              <a:spcAft>
                <a:spcPct val="0"/>
              </a:spcAft>
              <a:defRPr/>
            </a:pPr>
            <a:endParaRPr lang="en-US" altLang="zh-CN"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TextBox 77"/>
          <p:cNvSpPr txBox="1"/>
          <p:nvPr/>
        </p:nvSpPr>
        <p:spPr bwMode="auto">
          <a:xfrm>
            <a:off x="1205857" y="2245908"/>
            <a:ext cx="1390745"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SW1</a:t>
            </a:r>
          </a:p>
        </p:txBody>
      </p:sp>
      <p:sp>
        <p:nvSpPr>
          <p:cNvPr id="34" name="圆角矩形 33"/>
          <p:cNvSpPr/>
          <p:nvPr/>
        </p:nvSpPr>
        <p:spPr bwMode="auto">
          <a:xfrm>
            <a:off x="2254412" y="2070903"/>
            <a:ext cx="1731407" cy="484013"/>
          </a:xfrm>
          <a:prstGeom prst="roundRect">
            <a:avLst>
              <a:gd name="adj" fmla="val 3521"/>
            </a:avLst>
          </a:prstGeom>
          <a:solidFill>
            <a:schemeClr val="bg1"/>
          </a:solidFill>
          <a:ln w="12700" cap="flat" cmpd="sng" algn="ctr">
            <a:solidFill>
              <a:schemeClr val="bg1">
                <a:lumMod val="50000"/>
              </a:schemeClr>
            </a:solid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noAutofit/>
          </a:bodyPr>
          <a:lstStyle/>
          <a:p>
            <a:pPr defTabSz="914034" fontAlgn="ctr">
              <a:spcBef>
                <a:spcPct val="0"/>
              </a:spcBef>
              <a:spcAft>
                <a:spcPct val="0"/>
              </a:spcAft>
            </a:pPr>
            <a:endParaRPr lang="en-US" altLang="zh-CN" sz="10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4" name="矩形: 圆角 26">
            <a:extLst>
              <a:ext uri="{FF2B5EF4-FFF2-40B4-BE49-F238E27FC236}">
                <a16:creationId xmlns:a16="http://schemas.microsoft.com/office/drawing/2014/main" xmlns="" id="{CDFFDDAC-2C24-493B-9451-7DBEF959DDAD}"/>
              </a:ext>
            </a:extLst>
          </p:cNvPr>
          <p:cNvSpPr/>
          <p:nvPr/>
        </p:nvSpPr>
        <p:spPr>
          <a:xfrm>
            <a:off x="2525296" y="2451847"/>
            <a:ext cx="1241778" cy="257686"/>
          </a:xfrm>
          <a:prstGeom prst="roundRect">
            <a:avLst/>
          </a:prstGeom>
          <a:solidFill>
            <a:srgbClr val="FFFFCC"/>
          </a:solidFill>
          <a:ln w="9525">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TextBox 77"/>
          <p:cNvSpPr txBox="1"/>
          <p:nvPr/>
        </p:nvSpPr>
        <p:spPr bwMode="auto">
          <a:xfrm>
            <a:off x="2254412" y="2068695"/>
            <a:ext cx="1791243" cy="316351"/>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Eth-Trunk interface</a:t>
            </a:r>
          </a:p>
        </p:txBody>
      </p:sp>
      <p:sp>
        <p:nvSpPr>
          <p:cNvPr id="52" name="圆角矩形 51"/>
          <p:cNvSpPr/>
          <p:nvPr/>
        </p:nvSpPr>
        <p:spPr>
          <a:xfrm>
            <a:off x="1594177" y="4506766"/>
            <a:ext cx="3104018" cy="869695"/>
          </a:xfrm>
          <a:prstGeom prst="roundRect">
            <a:avLst>
              <a:gd name="adj" fmla="val 7243"/>
            </a:avLst>
          </a:prstGeom>
          <a:solidFill>
            <a:srgbClr val="F4FBFE"/>
          </a:solidFill>
          <a:ln w="9525" cap="flat" cmpd="sng" algn="ctr">
            <a:solidFill>
              <a:srgbClr val="99DFF9"/>
            </a:solidFill>
            <a:prstDash val="solid"/>
          </a:ln>
          <a:effectLst/>
        </p:spPr>
        <p:txBody>
          <a:bodyPr wrap="square" rtlCol="0" anchor="ctr">
            <a:noAutofit/>
          </a:bodyPr>
          <a:lstStyle/>
          <a:p>
            <a:pPr algn="ctr" defTabSz="914034" fontAlgn="ctr">
              <a:spcBef>
                <a:spcPct val="0"/>
              </a:spcBef>
              <a:spcAft>
                <a:spcPct val="0"/>
              </a:spcAft>
              <a:defRPr/>
            </a:pPr>
            <a:endParaRPr lang="en-US" altLang="zh-CN"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圆角矩形 52"/>
          <p:cNvSpPr/>
          <p:nvPr/>
        </p:nvSpPr>
        <p:spPr bwMode="auto">
          <a:xfrm>
            <a:off x="2254412" y="4496659"/>
            <a:ext cx="1731407" cy="484013"/>
          </a:xfrm>
          <a:prstGeom prst="roundRect">
            <a:avLst>
              <a:gd name="adj" fmla="val 3521"/>
            </a:avLst>
          </a:prstGeom>
          <a:solidFill>
            <a:schemeClr val="bg1"/>
          </a:solidFill>
          <a:ln w="12700" cap="flat" cmpd="sng" algn="ctr">
            <a:solidFill>
              <a:schemeClr val="bg1">
                <a:lumMod val="50000"/>
              </a:schemeClr>
            </a:solid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noAutofit/>
          </a:bodyPr>
          <a:lstStyle/>
          <a:p>
            <a:pPr defTabSz="914034" fontAlgn="ctr">
              <a:spcBef>
                <a:spcPct val="0"/>
              </a:spcBef>
              <a:spcAft>
                <a:spcPct val="0"/>
              </a:spcAft>
            </a:pPr>
            <a:endParaRPr lang="en-US" altLang="zh-CN" sz="10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6" name="矩形: 圆角 26">
            <a:extLst>
              <a:ext uri="{FF2B5EF4-FFF2-40B4-BE49-F238E27FC236}">
                <a16:creationId xmlns:a16="http://schemas.microsoft.com/office/drawing/2014/main" xmlns="" id="{CDFFDDAC-2C24-493B-9451-7DBEF959DDAD}"/>
              </a:ext>
            </a:extLst>
          </p:cNvPr>
          <p:cNvSpPr/>
          <p:nvPr/>
        </p:nvSpPr>
        <p:spPr>
          <a:xfrm>
            <a:off x="2525296" y="4322084"/>
            <a:ext cx="1241778" cy="257686"/>
          </a:xfrm>
          <a:prstGeom prst="roundRect">
            <a:avLst/>
          </a:prstGeom>
          <a:solidFill>
            <a:srgbClr val="FFFFCC"/>
          </a:solidFill>
          <a:ln w="9525">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TextBox 77"/>
          <p:cNvSpPr txBox="1"/>
          <p:nvPr/>
        </p:nvSpPr>
        <p:spPr bwMode="auto">
          <a:xfrm>
            <a:off x="2194573" y="4635276"/>
            <a:ext cx="1851082" cy="531795"/>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Eth-Trunk interface</a:t>
            </a:r>
          </a:p>
        </p:txBody>
      </p:sp>
      <p:cxnSp>
        <p:nvCxnSpPr>
          <p:cNvPr id="61" name="直接连接符 60"/>
          <p:cNvCxnSpPr>
            <a:stCxn id="86" idx="0"/>
            <a:endCxn id="72" idx="4"/>
          </p:cNvCxnSpPr>
          <p:nvPr/>
        </p:nvCxnSpPr>
        <p:spPr bwMode="auto">
          <a:xfrm flipV="1">
            <a:off x="2695257" y="2698751"/>
            <a:ext cx="0" cy="165407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2" name="直接连接符 61"/>
          <p:cNvCxnSpPr>
            <a:stCxn id="89" idx="0"/>
            <a:endCxn id="80" idx="4"/>
          </p:cNvCxnSpPr>
          <p:nvPr/>
        </p:nvCxnSpPr>
        <p:spPr bwMode="auto">
          <a:xfrm flipV="1">
            <a:off x="3587269" y="2698751"/>
            <a:ext cx="0" cy="165407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4" name="直接连接符 63"/>
          <p:cNvCxnSpPr>
            <a:stCxn id="87" idx="0"/>
            <a:endCxn id="73" idx="4"/>
          </p:cNvCxnSpPr>
          <p:nvPr/>
        </p:nvCxnSpPr>
        <p:spPr bwMode="auto">
          <a:xfrm flipV="1">
            <a:off x="3289931" y="2698751"/>
            <a:ext cx="0" cy="165407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9" name="椭圆 68">
            <a:extLst>
              <a:ext uri="{FF2B5EF4-FFF2-40B4-BE49-F238E27FC236}">
                <a16:creationId xmlns:a16="http://schemas.microsoft.com/office/drawing/2014/main" xmlns="" id="{7DBB15C3-7119-4BF5-AC36-6F6AFF9EB213}"/>
              </a:ext>
            </a:extLst>
          </p:cNvPr>
          <p:cNvSpPr/>
          <p:nvPr/>
        </p:nvSpPr>
        <p:spPr>
          <a:xfrm>
            <a:off x="611423" y="5501456"/>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
        <p:nvSpPr>
          <p:cNvPr id="71" name="椭圆 70">
            <a:extLst>
              <a:ext uri="{FF2B5EF4-FFF2-40B4-BE49-F238E27FC236}">
                <a16:creationId xmlns:a16="http://schemas.microsoft.com/office/drawing/2014/main" xmlns="" id="{E3AA826D-E4AC-459E-9C44-0CE0D8799DF1}"/>
              </a:ext>
            </a:extLst>
          </p:cNvPr>
          <p:cNvSpPr/>
          <p:nvPr/>
        </p:nvSpPr>
        <p:spPr>
          <a:xfrm>
            <a:off x="611423" y="5811730"/>
            <a:ext cx="215916" cy="215916"/>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U</a:t>
            </a:r>
          </a:p>
        </p:txBody>
      </p:sp>
      <p:sp>
        <p:nvSpPr>
          <p:cNvPr id="72" name="椭圆 71">
            <a:extLst>
              <a:ext uri="{FF2B5EF4-FFF2-40B4-BE49-F238E27FC236}">
                <a16:creationId xmlns:a16="http://schemas.microsoft.com/office/drawing/2014/main" xmlns="" id="{7DBB15C3-7119-4BF5-AC36-6F6AFF9EB213}"/>
              </a:ext>
            </a:extLst>
          </p:cNvPr>
          <p:cNvSpPr/>
          <p:nvPr/>
        </p:nvSpPr>
        <p:spPr>
          <a:xfrm>
            <a:off x="2587299" y="2482835"/>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
        <p:nvSpPr>
          <p:cNvPr id="73" name="椭圆 72">
            <a:extLst>
              <a:ext uri="{FF2B5EF4-FFF2-40B4-BE49-F238E27FC236}">
                <a16:creationId xmlns:a16="http://schemas.microsoft.com/office/drawing/2014/main" xmlns="" id="{E3AA826D-E4AC-459E-9C44-0CE0D8799DF1}"/>
              </a:ext>
            </a:extLst>
          </p:cNvPr>
          <p:cNvSpPr/>
          <p:nvPr/>
        </p:nvSpPr>
        <p:spPr>
          <a:xfrm>
            <a:off x="3181973" y="2482835"/>
            <a:ext cx="215916" cy="215916"/>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U</a:t>
            </a:r>
          </a:p>
        </p:txBody>
      </p:sp>
      <p:sp>
        <p:nvSpPr>
          <p:cNvPr id="78" name="椭圆 77">
            <a:extLst>
              <a:ext uri="{FF2B5EF4-FFF2-40B4-BE49-F238E27FC236}">
                <a16:creationId xmlns:a16="http://schemas.microsoft.com/office/drawing/2014/main" xmlns="" id="{7DBB15C3-7119-4BF5-AC36-6F6AFF9EB213}"/>
              </a:ext>
            </a:extLst>
          </p:cNvPr>
          <p:cNvSpPr/>
          <p:nvPr/>
        </p:nvSpPr>
        <p:spPr>
          <a:xfrm>
            <a:off x="2884636" y="2482835"/>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
        <p:nvSpPr>
          <p:cNvPr id="80" name="椭圆 79">
            <a:extLst>
              <a:ext uri="{FF2B5EF4-FFF2-40B4-BE49-F238E27FC236}">
                <a16:creationId xmlns:a16="http://schemas.microsoft.com/office/drawing/2014/main" xmlns="" id="{E3AA826D-E4AC-459E-9C44-0CE0D8799DF1}"/>
              </a:ext>
            </a:extLst>
          </p:cNvPr>
          <p:cNvSpPr/>
          <p:nvPr/>
        </p:nvSpPr>
        <p:spPr>
          <a:xfrm>
            <a:off x="3479311" y="2482835"/>
            <a:ext cx="215916" cy="215916"/>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U</a:t>
            </a:r>
          </a:p>
        </p:txBody>
      </p:sp>
      <p:sp>
        <p:nvSpPr>
          <p:cNvPr id="85" name="TextBox 77"/>
          <p:cNvSpPr txBox="1"/>
          <p:nvPr/>
        </p:nvSpPr>
        <p:spPr bwMode="auto">
          <a:xfrm>
            <a:off x="1157453" y="4514026"/>
            <a:ext cx="1390745"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SW2</a:t>
            </a:r>
          </a:p>
        </p:txBody>
      </p:sp>
      <p:sp>
        <p:nvSpPr>
          <p:cNvPr id="86" name="椭圆 85">
            <a:extLst>
              <a:ext uri="{FF2B5EF4-FFF2-40B4-BE49-F238E27FC236}">
                <a16:creationId xmlns:a16="http://schemas.microsoft.com/office/drawing/2014/main" xmlns="" id="{7DBB15C3-7119-4BF5-AC36-6F6AFF9EB213}"/>
              </a:ext>
            </a:extLst>
          </p:cNvPr>
          <p:cNvSpPr/>
          <p:nvPr/>
        </p:nvSpPr>
        <p:spPr>
          <a:xfrm>
            <a:off x="2587299" y="4352824"/>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
        <p:nvSpPr>
          <p:cNvPr id="87" name="椭圆 86">
            <a:extLst>
              <a:ext uri="{FF2B5EF4-FFF2-40B4-BE49-F238E27FC236}">
                <a16:creationId xmlns:a16="http://schemas.microsoft.com/office/drawing/2014/main" xmlns="" id="{E3AA826D-E4AC-459E-9C44-0CE0D8799DF1}"/>
              </a:ext>
            </a:extLst>
          </p:cNvPr>
          <p:cNvSpPr/>
          <p:nvPr/>
        </p:nvSpPr>
        <p:spPr>
          <a:xfrm>
            <a:off x="3181973" y="4352824"/>
            <a:ext cx="215916" cy="215916"/>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U</a:t>
            </a:r>
          </a:p>
        </p:txBody>
      </p:sp>
      <p:sp>
        <p:nvSpPr>
          <p:cNvPr id="88" name="椭圆 87">
            <a:extLst>
              <a:ext uri="{FF2B5EF4-FFF2-40B4-BE49-F238E27FC236}">
                <a16:creationId xmlns:a16="http://schemas.microsoft.com/office/drawing/2014/main" xmlns="" id="{7DBB15C3-7119-4BF5-AC36-6F6AFF9EB213}"/>
              </a:ext>
            </a:extLst>
          </p:cNvPr>
          <p:cNvSpPr/>
          <p:nvPr/>
        </p:nvSpPr>
        <p:spPr>
          <a:xfrm>
            <a:off x="2884636" y="4352824"/>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
        <p:nvSpPr>
          <p:cNvPr id="89" name="椭圆 88">
            <a:extLst>
              <a:ext uri="{FF2B5EF4-FFF2-40B4-BE49-F238E27FC236}">
                <a16:creationId xmlns:a16="http://schemas.microsoft.com/office/drawing/2014/main" xmlns="" id="{E3AA826D-E4AC-459E-9C44-0CE0D8799DF1}"/>
              </a:ext>
            </a:extLst>
          </p:cNvPr>
          <p:cNvSpPr/>
          <p:nvPr/>
        </p:nvSpPr>
        <p:spPr>
          <a:xfrm>
            <a:off x="3479311" y="4352824"/>
            <a:ext cx="215916" cy="215916"/>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U</a:t>
            </a:r>
          </a:p>
        </p:txBody>
      </p:sp>
      <p:sp>
        <p:nvSpPr>
          <p:cNvPr id="91" name="矩形: 圆角 90">
            <a:extLst>
              <a:ext uri="{FF2B5EF4-FFF2-40B4-BE49-F238E27FC236}">
                <a16:creationId xmlns:a16="http://schemas.microsoft.com/office/drawing/2014/main" xmlns="" id="{B453FC51-4FB9-4368-8B4C-3C2E2F8C106B}"/>
              </a:ext>
            </a:extLst>
          </p:cNvPr>
          <p:cNvSpPr/>
          <p:nvPr/>
        </p:nvSpPr>
        <p:spPr>
          <a:xfrm>
            <a:off x="697833" y="3238415"/>
            <a:ext cx="970546" cy="517710"/>
          </a:xfrm>
          <a:prstGeom prst="roundRect">
            <a:avLst>
              <a:gd name="adj" fmla="val 16667"/>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Member interface</a:t>
            </a:r>
          </a:p>
        </p:txBody>
      </p:sp>
      <p:cxnSp>
        <p:nvCxnSpPr>
          <p:cNvPr id="92" name="直接连接符 91">
            <a:extLst>
              <a:ext uri="{FF2B5EF4-FFF2-40B4-BE49-F238E27FC236}">
                <a16:creationId xmlns:a16="http://schemas.microsoft.com/office/drawing/2014/main" xmlns="" id="{927AD331-23D3-4BE6-8DF7-31B7006A5D7F}"/>
              </a:ext>
            </a:extLst>
          </p:cNvPr>
          <p:cNvCxnSpPr>
            <a:cxnSpLocks/>
            <a:stCxn id="91" idx="3"/>
            <a:endCxn id="94" idx="1"/>
          </p:cNvCxnSpPr>
          <p:nvPr/>
        </p:nvCxnSpPr>
        <p:spPr>
          <a:xfrm flipV="1">
            <a:off x="1668379" y="2580690"/>
            <a:ext cx="856917" cy="916580"/>
          </a:xfrm>
          <a:prstGeom prst="line">
            <a:avLst/>
          </a:prstGeom>
          <a:solidFill>
            <a:srgbClr val="F2F2F2"/>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7" name="直接连接符 96">
            <a:extLst>
              <a:ext uri="{FF2B5EF4-FFF2-40B4-BE49-F238E27FC236}">
                <a16:creationId xmlns:a16="http://schemas.microsoft.com/office/drawing/2014/main" xmlns="" id="{927AD331-23D3-4BE6-8DF7-31B7006A5D7F}"/>
              </a:ext>
            </a:extLst>
          </p:cNvPr>
          <p:cNvCxnSpPr>
            <a:cxnSpLocks/>
            <a:stCxn id="91" idx="3"/>
            <a:endCxn id="96" idx="1"/>
          </p:cNvCxnSpPr>
          <p:nvPr/>
        </p:nvCxnSpPr>
        <p:spPr>
          <a:xfrm>
            <a:off x="1668379" y="3497270"/>
            <a:ext cx="856917" cy="953657"/>
          </a:xfrm>
          <a:prstGeom prst="line">
            <a:avLst/>
          </a:prstGeom>
          <a:solidFill>
            <a:srgbClr val="F2F2F2"/>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8" name="直接连接符 47"/>
          <p:cNvCxnSpPr>
            <a:stCxn id="88" idx="0"/>
            <a:endCxn id="78" idx="4"/>
          </p:cNvCxnSpPr>
          <p:nvPr/>
        </p:nvCxnSpPr>
        <p:spPr bwMode="auto">
          <a:xfrm flipV="1">
            <a:off x="2992594" y="2698751"/>
            <a:ext cx="0" cy="165407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04" name="矩形: 圆角 90">
            <a:extLst>
              <a:ext uri="{FF2B5EF4-FFF2-40B4-BE49-F238E27FC236}">
                <a16:creationId xmlns:a16="http://schemas.microsoft.com/office/drawing/2014/main" xmlns="" id="{B453FC51-4FB9-4368-8B4C-3C2E2F8C106B}"/>
              </a:ext>
            </a:extLst>
          </p:cNvPr>
          <p:cNvSpPr/>
          <p:nvPr/>
        </p:nvSpPr>
        <p:spPr>
          <a:xfrm>
            <a:off x="4024149" y="2836730"/>
            <a:ext cx="940883" cy="510598"/>
          </a:xfrm>
          <a:prstGeom prst="roundRect">
            <a:avLst>
              <a:gd name="adj" fmla="val 16667"/>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Member link</a:t>
            </a:r>
          </a:p>
        </p:txBody>
      </p:sp>
      <p:cxnSp>
        <p:nvCxnSpPr>
          <p:cNvPr id="105" name="直接连接符 104">
            <a:extLst>
              <a:ext uri="{FF2B5EF4-FFF2-40B4-BE49-F238E27FC236}">
                <a16:creationId xmlns:a16="http://schemas.microsoft.com/office/drawing/2014/main" xmlns="" id="{927AD331-23D3-4BE6-8DF7-31B7006A5D7F}"/>
              </a:ext>
            </a:extLst>
          </p:cNvPr>
          <p:cNvCxnSpPr>
            <a:cxnSpLocks/>
            <a:endCxn id="104" idx="1"/>
          </p:cNvCxnSpPr>
          <p:nvPr/>
        </p:nvCxnSpPr>
        <p:spPr>
          <a:xfrm>
            <a:off x="2695257" y="2767009"/>
            <a:ext cx="1328892" cy="325020"/>
          </a:xfrm>
          <a:prstGeom prst="line">
            <a:avLst/>
          </a:prstGeom>
          <a:solidFill>
            <a:srgbClr val="F2F2F2"/>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08" name="直接连接符 107">
            <a:extLst>
              <a:ext uri="{FF2B5EF4-FFF2-40B4-BE49-F238E27FC236}">
                <a16:creationId xmlns:a16="http://schemas.microsoft.com/office/drawing/2014/main" xmlns="" id="{927AD331-23D3-4BE6-8DF7-31B7006A5D7F}"/>
              </a:ext>
            </a:extLst>
          </p:cNvPr>
          <p:cNvCxnSpPr>
            <a:cxnSpLocks/>
            <a:endCxn id="104" idx="1"/>
          </p:cNvCxnSpPr>
          <p:nvPr/>
        </p:nvCxnSpPr>
        <p:spPr>
          <a:xfrm>
            <a:off x="2992594" y="3054720"/>
            <a:ext cx="1031555" cy="37309"/>
          </a:xfrm>
          <a:prstGeom prst="line">
            <a:avLst/>
          </a:prstGeom>
          <a:solidFill>
            <a:srgbClr val="F2F2F2"/>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0" name="直接连接符 109">
            <a:extLst>
              <a:ext uri="{FF2B5EF4-FFF2-40B4-BE49-F238E27FC236}">
                <a16:creationId xmlns:a16="http://schemas.microsoft.com/office/drawing/2014/main" xmlns="" id="{927AD331-23D3-4BE6-8DF7-31B7006A5D7F}"/>
              </a:ext>
            </a:extLst>
          </p:cNvPr>
          <p:cNvCxnSpPr>
            <a:cxnSpLocks/>
            <a:endCxn id="104" idx="1"/>
          </p:cNvCxnSpPr>
          <p:nvPr/>
        </p:nvCxnSpPr>
        <p:spPr>
          <a:xfrm flipV="1">
            <a:off x="3289931" y="3092029"/>
            <a:ext cx="734218" cy="210760"/>
          </a:xfrm>
          <a:prstGeom prst="line">
            <a:avLst/>
          </a:prstGeom>
          <a:solidFill>
            <a:srgbClr val="F2F2F2"/>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2" name="直接连接符 111">
            <a:extLst>
              <a:ext uri="{FF2B5EF4-FFF2-40B4-BE49-F238E27FC236}">
                <a16:creationId xmlns:a16="http://schemas.microsoft.com/office/drawing/2014/main" xmlns="" id="{927AD331-23D3-4BE6-8DF7-31B7006A5D7F}"/>
              </a:ext>
            </a:extLst>
          </p:cNvPr>
          <p:cNvCxnSpPr>
            <a:cxnSpLocks/>
            <a:endCxn id="104" idx="1"/>
          </p:cNvCxnSpPr>
          <p:nvPr/>
        </p:nvCxnSpPr>
        <p:spPr>
          <a:xfrm flipV="1">
            <a:off x="3587269" y="3092029"/>
            <a:ext cx="436880" cy="324278"/>
          </a:xfrm>
          <a:prstGeom prst="line">
            <a:avLst/>
          </a:prstGeom>
          <a:solidFill>
            <a:srgbClr val="F2F2F2"/>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6" name="椭圆 115">
            <a:extLst>
              <a:ext uri="{FF2B5EF4-FFF2-40B4-BE49-F238E27FC236}">
                <a16:creationId xmlns:a16="http://schemas.microsoft.com/office/drawing/2014/main" xmlns="" id="{D9E889E4-C59A-4180-A506-5973CC1E5CDE}"/>
              </a:ext>
            </a:extLst>
          </p:cNvPr>
          <p:cNvSpPr/>
          <p:nvPr/>
        </p:nvSpPr>
        <p:spPr>
          <a:xfrm>
            <a:off x="2525296" y="3743752"/>
            <a:ext cx="1207046" cy="168994"/>
          </a:xfrm>
          <a:prstGeom prst="ellipse">
            <a:avLst/>
          </a:prstGeom>
          <a:noFill/>
          <a:ln w="25400" cap="flat" cmpd="sng" algn="ctr">
            <a:solidFill>
              <a:srgbClr val="FFD17D"/>
            </a:solidFill>
            <a:prstDash val="solid"/>
          </a:ln>
          <a:effectLst/>
        </p:spPr>
        <p:txBody>
          <a:bodyPr wrap="square" rtlCol="0" anchor="ctr">
            <a:noAutofit/>
          </a:bodyPr>
          <a:lstStyle/>
          <a:p>
            <a:pPr algn="ctr" defTabSz="914034" fontAlgn="ctr"/>
            <a:endParaRPr lang="en-US" altLang="zh-CN" sz="1799"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9" name="TextBox 120">
            <a:extLst>
              <a:ext uri="{FF2B5EF4-FFF2-40B4-BE49-F238E27FC236}">
                <a16:creationId xmlns:a16="http://schemas.microsoft.com/office/drawing/2014/main" xmlns="" id="{3866D53A-B507-4895-ADB2-5888A54FC8A2}"/>
              </a:ext>
            </a:extLst>
          </p:cNvPr>
          <p:cNvSpPr txBox="1"/>
          <p:nvPr/>
        </p:nvSpPr>
        <p:spPr>
          <a:xfrm>
            <a:off x="3504680" y="3678216"/>
            <a:ext cx="2151565" cy="307777"/>
          </a:xfrm>
          <a:prstGeom prst="rect">
            <a:avLst/>
          </a:prstGeom>
          <a:noFill/>
        </p:spPr>
        <p:txBody>
          <a:bodyPr wrap="square" rtlCol="0">
            <a:noAutofit/>
          </a:bodyPr>
          <a:lstStyle/>
          <a:p>
            <a:pPr algn="ctr" defTabSz="914034" fontAlgn="ctr">
              <a:defRPr/>
            </a:pPr>
            <a:r>
              <a:rPr 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LAG	</a:t>
            </a:r>
          </a:p>
        </p:txBody>
      </p:sp>
    </p:spTree>
    <p:extLst>
      <p:ext uri="{BB962C8B-B14F-4D97-AF65-F5344CB8AC3E}">
        <p14:creationId xmlns:p14="http://schemas.microsoft.com/office/powerpoint/2010/main" val="2893289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smtClean="0">
                <a:solidFill>
                  <a:schemeClr val="bg1">
                    <a:lumMod val="50000"/>
                  </a:schemeClr>
                </a:solidFill>
                <a:sym typeface="Huawei Sans" panose="020C0503030203020204" pitchFamily="34" charset="0"/>
              </a:rPr>
              <a:t>Network Reliability Requirements</a:t>
            </a:r>
          </a:p>
          <a:p>
            <a:r>
              <a:rPr lang="en-US" b="1" smtClean="0">
                <a:sym typeface="Huawei Sans" panose="020C0503030203020204" pitchFamily="34" charset="0"/>
              </a:rPr>
              <a:t>Principle and Configuration of Link Aggregation</a:t>
            </a:r>
          </a:p>
          <a:p>
            <a:pPr lvl="1"/>
            <a:r>
              <a:rPr lang="en-US" smtClean="0">
                <a:solidFill>
                  <a:schemeClr val="bg1">
                    <a:lumMod val="50000"/>
                  </a:schemeClr>
                </a:solidFill>
                <a:sym typeface="Huawei Sans" panose="020C0503030203020204" pitchFamily="34" charset="0"/>
              </a:rPr>
              <a:t>Principle</a:t>
            </a:r>
          </a:p>
          <a:p>
            <a:pPr lvl="1">
              <a:buFont typeface="Huawei Sans" panose="020C0503030203020204" pitchFamily="34" charset="0"/>
              <a:buChar char="▪"/>
            </a:pPr>
            <a:r>
              <a:rPr lang="en-US" b="1" smtClean="0">
                <a:sym typeface="Huawei Sans" panose="020C0503030203020204" pitchFamily="34" charset="0"/>
              </a:rPr>
              <a:t>Manual Mode</a:t>
            </a:r>
          </a:p>
          <a:p>
            <a:pPr lvl="1"/>
            <a:r>
              <a:rPr lang="en-US" smtClean="0">
                <a:solidFill>
                  <a:schemeClr val="bg1">
                    <a:lumMod val="50000"/>
                  </a:schemeClr>
                </a:solidFill>
                <a:sym typeface="Huawei Sans" panose="020C0503030203020204" pitchFamily="34" charset="0"/>
              </a:rPr>
              <a:t>LACP Mode</a:t>
            </a:r>
          </a:p>
          <a:p>
            <a:pPr lvl="1"/>
            <a:r>
              <a:rPr lang="en-US" smtClean="0">
                <a:solidFill>
                  <a:schemeClr val="bg1">
                    <a:lumMod val="50000"/>
                  </a:schemeClr>
                </a:solidFill>
                <a:sym typeface="Huawei Sans" panose="020C0503030203020204" pitchFamily="34" charset="0"/>
              </a:rPr>
              <a:t>Typical Application Scenarios</a:t>
            </a:r>
          </a:p>
          <a:p>
            <a:pPr lvl="1"/>
            <a:r>
              <a:rPr lang="en-US" smtClean="0">
                <a:solidFill>
                  <a:schemeClr val="bg1">
                    <a:lumMod val="50000"/>
                  </a:schemeClr>
                </a:solidFill>
                <a:sym typeface="Huawei Sans" panose="020C0503030203020204" pitchFamily="34" charset="0"/>
              </a:rPr>
              <a:t>Configuration Example</a:t>
            </a:r>
          </a:p>
          <a:p>
            <a:r>
              <a:rPr lang="en-US" smtClean="0">
                <a:solidFill>
                  <a:schemeClr val="bg1">
                    <a:lumMod val="50000"/>
                  </a:schemeClr>
                </a:solidFill>
                <a:sym typeface="Huawei Sans" panose="020C0503030203020204" pitchFamily="34" charset="0"/>
              </a:rPr>
              <a:t>Overview of iStack and CSS</a:t>
            </a:r>
            <a:endParaRPr lang="en-US" dirty="0">
              <a:solidFill>
                <a:schemeClr val="bg1">
                  <a:lumMod val="50000"/>
                </a:schemeClr>
              </a:solidFill>
              <a:sym typeface="Huawei Sans" panose="020C0503030203020204" pitchFamily="34" charset="0"/>
            </a:endParaRPr>
          </a:p>
        </p:txBody>
      </p:sp>
    </p:spTree>
    <p:extLst>
      <p:ext uri="{BB962C8B-B14F-4D97-AF65-F5344CB8AC3E}">
        <p14:creationId xmlns:p14="http://schemas.microsoft.com/office/powerpoint/2010/main" val="10714117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sym typeface="Huawei Sans" panose="020C0503030203020204" pitchFamily="34" charset="0"/>
              </a:rPr>
              <a:t>Manual Mode</a:t>
            </a:r>
            <a:endParaRPr lang="en-US" dirty="0">
              <a:sym typeface="Huawei Sans" panose="020C0503030203020204" pitchFamily="34" charset="0"/>
            </a:endParaRPr>
          </a:p>
        </p:txBody>
      </p:sp>
      <p:sp>
        <p:nvSpPr>
          <p:cNvPr id="68" name="文本占位符 3"/>
          <p:cNvSpPr txBox="1">
            <a:spLocks/>
          </p:cNvSpPr>
          <p:nvPr/>
        </p:nvSpPr>
        <p:spPr bwMode="auto">
          <a:xfrm>
            <a:off x="445914" y="4755793"/>
            <a:ext cx="11303173" cy="1625957"/>
          </a:xfrm>
          <a:prstGeom prst="rect">
            <a:avLst/>
          </a:prstGeom>
          <a:noFill/>
          <a:ln w="9525">
            <a:noFill/>
            <a:miter lim="800000"/>
            <a:headEnd/>
            <a:tailEnd/>
          </a:ln>
        </p:spPr>
        <p:txBody>
          <a:bodyPr vert="horz" wrap="square" lIns="80110" tIns="40055" rIns="80110" bIns="40055" numCol="1" anchor="t" anchorCtr="0" compatLnSpc="1">
            <a:prstTxWarp prst="textNoShape">
              <a:avLst/>
            </a:prstTxWarp>
            <a:noAutofit/>
          </a:bodyPr>
          <a:lstStyle>
            <a:lvl1pPr marL="301625" indent="-301625" algn="just" defTabSz="801688" rtl="0" eaLnBrk="1" fontAlgn="ctr" latinLnBrk="0"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ctr"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ctr"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ctr"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ctr"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ctr">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lnSpc>
                <a:spcPct val="100000"/>
              </a:lnSpc>
              <a:buClrTx/>
              <a:buSzPct val="100000"/>
              <a:buFont typeface="Arial" panose="020B0604020202020204" pitchFamily="34" charset="0"/>
              <a:buChar char="•"/>
            </a:pPr>
            <a:r>
              <a:rPr 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Manual mode: An Eth-Trunk is manually created, and its member interfaces are manually configured. LACP is not used for negotiation between the two systems.</a:t>
            </a:r>
          </a:p>
          <a:p>
            <a:pPr>
              <a:lnSpc>
                <a:spcPct val="100000"/>
              </a:lnSpc>
              <a:buClrTx/>
              <a:buSzPct val="100000"/>
              <a:buFont typeface="Arial" panose="020B0604020202020204" pitchFamily="34" charset="0"/>
              <a:buChar char="•"/>
            </a:pPr>
            <a:r>
              <a:rPr 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In most cases, all links are active links. In this mode, all active links forward data and evenly share traffic. If an active link is faulty, the LAG automatically evenly shares traffic among the remaining active links.</a:t>
            </a:r>
          </a:p>
          <a:p>
            <a:pPr>
              <a:lnSpc>
                <a:spcPct val="100000"/>
              </a:lnSpc>
              <a:buClrTx/>
              <a:buSzPct val="100000"/>
              <a:buFont typeface="Arial" panose="020B0604020202020204" pitchFamily="34" charset="0"/>
              <a:buChar char="•"/>
            </a:pPr>
            <a:r>
              <a:rPr 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If one of the devices at both ends of an LAG does not support LACP, you can use the manual mode.</a:t>
            </a:r>
          </a:p>
        </p:txBody>
      </p:sp>
      <p:sp>
        <p:nvSpPr>
          <p:cNvPr id="77" name="圆角矩形 76"/>
          <p:cNvSpPr/>
          <p:nvPr/>
        </p:nvSpPr>
        <p:spPr>
          <a:xfrm>
            <a:off x="4482532" y="4130921"/>
            <a:ext cx="3523547" cy="437928"/>
          </a:xfrm>
          <a:prstGeom prst="roundRect">
            <a:avLst>
              <a:gd name="adj" fmla="val 7486"/>
            </a:avLst>
          </a:prstGeom>
          <a:solidFill>
            <a:srgbClr val="FFFFCC"/>
          </a:solidFill>
          <a:ln w="9525">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r>
              <a:rPr lang="en-US"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LACP-incapable old or low-end devices</a:t>
            </a:r>
          </a:p>
        </p:txBody>
      </p:sp>
      <p:sp>
        <p:nvSpPr>
          <p:cNvPr id="90" name="Freeform 67"/>
          <p:cNvSpPr/>
          <p:nvPr/>
        </p:nvSpPr>
        <p:spPr>
          <a:xfrm rot="5400000" flipV="1">
            <a:off x="3528172" y="3492011"/>
            <a:ext cx="857199" cy="877070"/>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chemeClr val="accent1">
                  <a:lumMod val="5000"/>
                  <a:lumOff val="95000"/>
                  <a:alpha val="0"/>
                </a:schemeClr>
              </a:gs>
              <a:gs pos="100000">
                <a:srgbClr val="FFCC66"/>
              </a:gs>
            </a:gsLst>
            <a:lin ang="2700000" scaled="1"/>
            <a:tileRect/>
          </a:gradFill>
          <a:ln>
            <a:gradFill flip="none" rotWithShape="1">
              <a:gsLst>
                <a:gs pos="26000">
                  <a:schemeClr val="accent1">
                    <a:lumMod val="0"/>
                    <a:lumOff val="100000"/>
                    <a:alpha val="0"/>
                  </a:schemeClr>
                </a:gs>
                <a:gs pos="71000">
                  <a:srgbClr val="FF993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23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圆角矩形 39"/>
          <p:cNvSpPr/>
          <p:nvPr/>
        </p:nvSpPr>
        <p:spPr>
          <a:xfrm>
            <a:off x="3455445" y="1924039"/>
            <a:ext cx="902509" cy="1580965"/>
          </a:xfrm>
          <a:prstGeom prst="roundRect">
            <a:avLst>
              <a:gd name="adj" fmla="val 7243"/>
            </a:avLst>
          </a:prstGeom>
          <a:solidFill>
            <a:srgbClr val="F4FBFE"/>
          </a:solidFill>
          <a:ln w="9525" cap="flat" cmpd="sng" algn="ctr">
            <a:solidFill>
              <a:srgbClr val="99DFF9"/>
            </a:solidFill>
            <a:prstDash val="solid"/>
          </a:ln>
          <a:effectLst/>
        </p:spPr>
        <p:txBody>
          <a:bodyPr wrap="square" rtlCol="0" anchor="ctr">
            <a:noAutofit/>
          </a:bodyPr>
          <a:lstStyle/>
          <a:p>
            <a:pPr algn="ctr" defTabSz="914034" fontAlgn="ctr">
              <a:spcBef>
                <a:spcPct val="0"/>
              </a:spcBef>
              <a:spcAft>
                <a:spcPct val="0"/>
              </a:spcAft>
              <a:defRPr/>
            </a:pPr>
            <a:endParaRPr lang="en-US" altLang="zh-CN"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圆角矩形 40"/>
          <p:cNvSpPr/>
          <p:nvPr/>
        </p:nvSpPr>
        <p:spPr>
          <a:xfrm>
            <a:off x="7674504" y="1924039"/>
            <a:ext cx="902509" cy="1580965"/>
          </a:xfrm>
          <a:prstGeom prst="roundRect">
            <a:avLst>
              <a:gd name="adj" fmla="val 7243"/>
            </a:avLst>
          </a:prstGeom>
          <a:solidFill>
            <a:srgbClr val="F4FBFE"/>
          </a:solidFill>
          <a:ln w="9525" cap="flat" cmpd="sng" algn="ctr">
            <a:solidFill>
              <a:srgbClr val="99DFF9"/>
            </a:solidFill>
            <a:prstDash val="solid"/>
          </a:ln>
          <a:effectLst/>
        </p:spPr>
        <p:txBody>
          <a:bodyPr wrap="square" rtlCol="0" anchor="ctr">
            <a:noAutofit/>
          </a:bodyPr>
          <a:lstStyle/>
          <a:p>
            <a:pPr algn="ctr" defTabSz="914034" fontAlgn="ctr">
              <a:spcBef>
                <a:spcPct val="0"/>
              </a:spcBef>
              <a:spcAft>
                <a:spcPct val="0"/>
              </a:spcAft>
              <a:defRPr/>
            </a:pPr>
            <a:endParaRPr lang="en-US" altLang="zh-CN"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矩形 41"/>
          <p:cNvSpPr/>
          <p:nvPr/>
        </p:nvSpPr>
        <p:spPr>
          <a:xfrm>
            <a:off x="3596882" y="1965347"/>
            <a:ext cx="663115" cy="307657"/>
          </a:xfrm>
          <a:prstGeom prst="rect">
            <a:avLst/>
          </a:prstGeom>
        </p:spPr>
        <p:txBody>
          <a:bodyPr wrap="square">
            <a:noAutofit/>
          </a:bodyPr>
          <a:lstStyle/>
          <a:p>
            <a:pPr algn="ctr" fontAlgn="ctr"/>
            <a:r>
              <a:rPr lang="en-US" sz="1399" b="1" dirty="0">
                <a:latin typeface="Huawei Sans" panose="020C0503030203020204" pitchFamily="34" charset="0"/>
                <a:ea typeface="方正兰亭黑简体" panose="02000000000000000000" pitchFamily="2" charset="-122"/>
                <a:sym typeface="Huawei Sans" panose="020C0503030203020204" pitchFamily="34" charset="0"/>
              </a:rPr>
              <a:t>SW1</a:t>
            </a:r>
          </a:p>
        </p:txBody>
      </p:sp>
      <p:sp>
        <p:nvSpPr>
          <p:cNvPr id="48" name="矩形 47"/>
          <p:cNvSpPr/>
          <p:nvPr/>
        </p:nvSpPr>
        <p:spPr>
          <a:xfrm>
            <a:off x="7794201" y="1965347"/>
            <a:ext cx="663115" cy="307657"/>
          </a:xfrm>
          <a:prstGeom prst="rect">
            <a:avLst/>
          </a:prstGeom>
        </p:spPr>
        <p:txBody>
          <a:bodyPr wrap="square">
            <a:noAutofit/>
          </a:bodyPr>
          <a:lstStyle/>
          <a:p>
            <a:pPr algn="ctr" fontAlgn="ctr"/>
            <a:r>
              <a:rPr lang="en-US" sz="1399" b="1" dirty="0">
                <a:latin typeface="Huawei Sans" panose="020C0503030203020204" pitchFamily="34" charset="0"/>
                <a:ea typeface="方正兰亭黑简体" panose="02000000000000000000" pitchFamily="2" charset="-122"/>
                <a:sym typeface="Huawei Sans" panose="020C0503030203020204" pitchFamily="34" charset="0"/>
              </a:rPr>
              <a:t>SW2</a:t>
            </a:r>
          </a:p>
        </p:txBody>
      </p:sp>
      <p:grpSp>
        <p:nvGrpSpPr>
          <p:cNvPr id="49" name="组合 48"/>
          <p:cNvGrpSpPr/>
          <p:nvPr/>
        </p:nvGrpSpPr>
        <p:grpSpPr>
          <a:xfrm>
            <a:off x="5207347" y="2124518"/>
            <a:ext cx="1490082" cy="1061192"/>
            <a:chOff x="6632552" y="2127803"/>
            <a:chExt cx="2078272" cy="1061607"/>
          </a:xfrm>
          <a:solidFill>
            <a:srgbClr val="F4FBFE"/>
          </a:solidFill>
        </p:grpSpPr>
        <p:sp>
          <p:nvSpPr>
            <p:cNvPr id="50" name="任意多边形: 形状 67">
              <a:extLst>
                <a:ext uri="{FF2B5EF4-FFF2-40B4-BE49-F238E27FC236}">
                  <a16:creationId xmlns:a16="http://schemas.microsoft.com/office/drawing/2014/main" xmlns="" id="{DDE7F5E3-EC99-4B98-9942-9CF564C3EC09}"/>
                </a:ext>
              </a:extLst>
            </p:cNvPr>
            <p:cNvSpPr/>
            <p:nvPr/>
          </p:nvSpPr>
          <p:spPr>
            <a:xfrm flipH="1">
              <a:off x="6632552" y="2127803"/>
              <a:ext cx="1978706" cy="1061607"/>
            </a:xfrm>
            <a:custGeom>
              <a:avLst/>
              <a:gdLst>
                <a:gd name="connsiteX0" fmla="*/ 0 w 1703698"/>
                <a:gd name="connsiteY0" fmla="*/ 0 h 627538"/>
                <a:gd name="connsiteX1" fmla="*/ 1572253 w 1703698"/>
                <a:gd name="connsiteY1" fmla="*/ 0 h 627538"/>
                <a:gd name="connsiteX2" fmla="*/ 1703698 w 1703698"/>
                <a:gd name="connsiteY2" fmla="*/ 313769 h 627538"/>
                <a:gd name="connsiteX3" fmla="*/ 1572253 w 1703698"/>
                <a:gd name="connsiteY3" fmla="*/ 627538 h 627538"/>
                <a:gd name="connsiteX4" fmla="*/ 1572249 w 1703698"/>
                <a:gd name="connsiteY4" fmla="*/ 627537 h 627538"/>
                <a:gd name="connsiteX5" fmla="*/ 0 w 1703698"/>
                <a:gd name="connsiteY5" fmla="*/ 627537 h 627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3698" h="627538">
                  <a:moveTo>
                    <a:pt x="0" y="0"/>
                  </a:moveTo>
                  <a:lnTo>
                    <a:pt x="1572253" y="0"/>
                  </a:lnTo>
                  <a:cubicBezTo>
                    <a:pt x="1644848" y="0"/>
                    <a:pt x="1703698" y="140479"/>
                    <a:pt x="1703698" y="313769"/>
                  </a:cubicBezTo>
                  <a:cubicBezTo>
                    <a:pt x="1703698" y="487059"/>
                    <a:pt x="1644848" y="627538"/>
                    <a:pt x="1572253" y="627538"/>
                  </a:cubicBezTo>
                  <a:lnTo>
                    <a:pt x="1572249" y="627537"/>
                  </a:lnTo>
                  <a:lnTo>
                    <a:pt x="0" y="627537"/>
                  </a:lnTo>
                  <a:close/>
                </a:path>
              </a:pathLst>
            </a:cu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椭圆 50">
              <a:extLst>
                <a:ext uri="{FF2B5EF4-FFF2-40B4-BE49-F238E27FC236}">
                  <a16:creationId xmlns:a16="http://schemas.microsoft.com/office/drawing/2014/main" xmlns="" id="{7EEDE773-BD04-46B5-ACD7-D793E0BC1578}"/>
                </a:ext>
              </a:extLst>
            </p:cNvPr>
            <p:cNvSpPr/>
            <p:nvPr/>
          </p:nvSpPr>
          <p:spPr>
            <a:xfrm>
              <a:off x="8511691" y="2127803"/>
              <a:ext cx="199133" cy="1061607"/>
            </a:xfrm>
            <a:prstGeom prst="ellipse">
              <a:avLst/>
            </a:pr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69" name="直接箭头连接符 68">
            <a:extLst>
              <a:ext uri="{FF2B5EF4-FFF2-40B4-BE49-F238E27FC236}">
                <a16:creationId xmlns:a16="http://schemas.microsoft.com/office/drawing/2014/main" xmlns="" id="{25FFCF9E-B77D-4002-8CAE-8C36C256A152}"/>
              </a:ext>
            </a:extLst>
          </p:cNvPr>
          <p:cNvCxnSpPr>
            <a:cxnSpLocks/>
          </p:cNvCxnSpPr>
          <p:nvPr/>
        </p:nvCxnSpPr>
        <p:spPr>
          <a:xfrm>
            <a:off x="5669958" y="2713500"/>
            <a:ext cx="578894"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71" name="直接箭头连接符 70">
            <a:extLst>
              <a:ext uri="{FF2B5EF4-FFF2-40B4-BE49-F238E27FC236}">
                <a16:creationId xmlns:a16="http://schemas.microsoft.com/office/drawing/2014/main" xmlns="" id="{25FFCF9E-B77D-4002-8CAE-8C36C256A152}"/>
              </a:ext>
            </a:extLst>
          </p:cNvPr>
          <p:cNvCxnSpPr>
            <a:cxnSpLocks/>
          </p:cNvCxnSpPr>
          <p:nvPr/>
        </p:nvCxnSpPr>
        <p:spPr>
          <a:xfrm>
            <a:off x="5669958" y="2442487"/>
            <a:ext cx="578894"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72" name="直接箭头连接符 71">
            <a:extLst>
              <a:ext uri="{FF2B5EF4-FFF2-40B4-BE49-F238E27FC236}">
                <a16:creationId xmlns:a16="http://schemas.microsoft.com/office/drawing/2014/main" xmlns="" id="{25FFCF9E-B77D-4002-8CAE-8C36C256A152}"/>
              </a:ext>
            </a:extLst>
          </p:cNvPr>
          <p:cNvCxnSpPr>
            <a:cxnSpLocks/>
          </p:cNvCxnSpPr>
          <p:nvPr/>
        </p:nvCxnSpPr>
        <p:spPr>
          <a:xfrm>
            <a:off x="5669958" y="2984513"/>
            <a:ext cx="578894"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sp>
        <p:nvSpPr>
          <p:cNvPr id="73" name="TextBox 120">
            <a:extLst>
              <a:ext uri="{FF2B5EF4-FFF2-40B4-BE49-F238E27FC236}">
                <a16:creationId xmlns:a16="http://schemas.microsoft.com/office/drawing/2014/main" xmlns="" id="{890033A1-CB2B-46C1-843C-A395BBB7F123}"/>
              </a:ext>
            </a:extLst>
          </p:cNvPr>
          <p:cNvSpPr txBox="1"/>
          <p:nvPr/>
        </p:nvSpPr>
        <p:spPr>
          <a:xfrm>
            <a:off x="5255854" y="3252433"/>
            <a:ext cx="1298800" cy="338554"/>
          </a:xfrm>
          <a:prstGeom prst="rect">
            <a:avLst/>
          </a:prstGeom>
          <a:noFill/>
        </p:spPr>
        <p:txBody>
          <a:bodyPr wrap="square" rtlCol="0" anchor="ctr">
            <a:noAutofit/>
          </a:bodyPr>
          <a:lstStyle/>
          <a:p>
            <a:pPr algn="ctr" fontAlgn="ctr"/>
            <a:r>
              <a:rPr lang="en-US" sz="1600" b="1" dirty="0">
                <a:latin typeface="Huawei Sans" panose="020C0503030203020204" pitchFamily="34" charset="0"/>
                <a:ea typeface="方正兰亭黑简体" panose="02000000000000000000" pitchFamily="2" charset="-122"/>
                <a:sym typeface="Huawei Sans" panose="020C0503030203020204" pitchFamily="34" charset="0"/>
              </a:rPr>
              <a:t>Eth-Trunk</a:t>
            </a:r>
          </a:p>
        </p:txBody>
      </p:sp>
      <p:grpSp>
        <p:nvGrpSpPr>
          <p:cNvPr id="75" name="组合 74"/>
          <p:cNvGrpSpPr/>
          <p:nvPr/>
        </p:nvGrpSpPr>
        <p:grpSpPr>
          <a:xfrm>
            <a:off x="2596749" y="1924038"/>
            <a:ext cx="714096" cy="1684902"/>
            <a:chOff x="3457608" y="2904334"/>
            <a:chExt cx="714375" cy="1685560"/>
          </a:xfrm>
        </p:grpSpPr>
        <p:sp>
          <p:nvSpPr>
            <p:cNvPr id="76" name="任意多边形 75"/>
            <p:cNvSpPr/>
            <p:nvPr/>
          </p:nvSpPr>
          <p:spPr>
            <a:xfrm>
              <a:off x="3457608" y="2904334"/>
              <a:ext cx="714375" cy="396000"/>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9" name="任意多边形 78"/>
            <p:cNvSpPr/>
            <p:nvPr/>
          </p:nvSpPr>
          <p:spPr>
            <a:xfrm flipV="1">
              <a:off x="3457608" y="4193894"/>
              <a:ext cx="714375" cy="396000"/>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80" name="直接箭头连接符 79"/>
            <p:cNvCxnSpPr/>
            <p:nvPr/>
          </p:nvCxnSpPr>
          <p:spPr>
            <a:xfrm>
              <a:off x="3490450" y="3896040"/>
              <a:ext cx="681533"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84" name="直接箭头连接符 83"/>
            <p:cNvCxnSpPr/>
            <p:nvPr/>
          </p:nvCxnSpPr>
          <p:spPr>
            <a:xfrm>
              <a:off x="3490450" y="3598187"/>
              <a:ext cx="681533"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grpSp>
      <p:grpSp>
        <p:nvGrpSpPr>
          <p:cNvPr id="88" name="组合 87"/>
          <p:cNvGrpSpPr/>
          <p:nvPr/>
        </p:nvGrpSpPr>
        <p:grpSpPr>
          <a:xfrm>
            <a:off x="8629920" y="2000146"/>
            <a:ext cx="686199" cy="1532688"/>
            <a:chOff x="7751008" y="2848950"/>
            <a:chExt cx="686467" cy="1533287"/>
          </a:xfrm>
        </p:grpSpPr>
        <p:sp>
          <p:nvSpPr>
            <p:cNvPr id="89" name="任意多边形 88"/>
            <p:cNvSpPr/>
            <p:nvPr/>
          </p:nvSpPr>
          <p:spPr>
            <a:xfrm flipH="1">
              <a:off x="7753475" y="2848950"/>
              <a:ext cx="684000" cy="396000"/>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arrow" w="med" len="med"/>
              <a:tailEnd type="none" w="med" len="med"/>
            </a:ln>
            <a:effectLst>
              <a:outerShdw blurRad="152400" dist="38100" dir="5400000" algn="t" rotWithShape="0">
                <a:prstClr val="black">
                  <a:alpha val="12000"/>
                </a:prstClr>
              </a:outerShdw>
            </a:effectLst>
          </p:spPr>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1" name="任意多边形 90"/>
            <p:cNvSpPr/>
            <p:nvPr/>
          </p:nvSpPr>
          <p:spPr>
            <a:xfrm flipH="1" flipV="1">
              <a:off x="7751008" y="3986237"/>
              <a:ext cx="684000" cy="396000"/>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arrow" w="med" len="med"/>
              <a:tailEnd type="none" w="med" len="med"/>
            </a:ln>
            <a:effectLst>
              <a:outerShdw blurRad="152400" dist="38100" dir="5400000" algn="t" rotWithShape="0">
                <a:prstClr val="black">
                  <a:alpha val="12000"/>
                </a:prstClr>
              </a:outerShdw>
            </a:effectLst>
          </p:spPr>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92" name="直接箭头连接符 91"/>
            <p:cNvCxnSpPr/>
            <p:nvPr/>
          </p:nvCxnSpPr>
          <p:spPr>
            <a:xfrm>
              <a:off x="7753475" y="3685583"/>
              <a:ext cx="681533"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93" name="直接箭头连接符 92"/>
            <p:cNvCxnSpPr/>
            <p:nvPr/>
          </p:nvCxnSpPr>
          <p:spPr>
            <a:xfrm>
              <a:off x="7753475" y="3465266"/>
              <a:ext cx="681533"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grpSp>
      <p:sp>
        <p:nvSpPr>
          <p:cNvPr id="94" name="椭圆 93">
            <a:extLst>
              <a:ext uri="{FF2B5EF4-FFF2-40B4-BE49-F238E27FC236}">
                <a16:creationId xmlns:a16="http://schemas.microsoft.com/office/drawing/2014/main" xmlns="" id="{7DBB15C3-7119-4BF5-AC36-6F6AFF9EB213}"/>
              </a:ext>
            </a:extLst>
          </p:cNvPr>
          <p:cNvSpPr/>
          <p:nvPr/>
        </p:nvSpPr>
        <p:spPr>
          <a:xfrm>
            <a:off x="4230486" y="2124517"/>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
        <p:nvSpPr>
          <p:cNvPr id="95" name="椭圆 94">
            <a:extLst>
              <a:ext uri="{FF2B5EF4-FFF2-40B4-BE49-F238E27FC236}">
                <a16:creationId xmlns:a16="http://schemas.microsoft.com/office/drawing/2014/main" xmlns="" id="{7DBB15C3-7119-4BF5-AC36-6F6AFF9EB213}"/>
              </a:ext>
            </a:extLst>
          </p:cNvPr>
          <p:cNvSpPr/>
          <p:nvPr/>
        </p:nvSpPr>
        <p:spPr>
          <a:xfrm>
            <a:off x="7594956" y="2124517"/>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cxnSp>
        <p:nvCxnSpPr>
          <p:cNvPr id="96" name="直接连接符 95"/>
          <p:cNvCxnSpPr>
            <a:stCxn id="95" idx="2"/>
            <a:endCxn id="94" idx="6"/>
          </p:cNvCxnSpPr>
          <p:nvPr/>
        </p:nvCxnSpPr>
        <p:spPr bwMode="auto">
          <a:xfrm flipH="1">
            <a:off x="4446402" y="2232475"/>
            <a:ext cx="314855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97" name="椭圆 96">
            <a:extLst>
              <a:ext uri="{FF2B5EF4-FFF2-40B4-BE49-F238E27FC236}">
                <a16:creationId xmlns:a16="http://schemas.microsoft.com/office/drawing/2014/main" xmlns="" id="{7DBB15C3-7119-4BF5-AC36-6F6AFF9EB213}"/>
              </a:ext>
            </a:extLst>
          </p:cNvPr>
          <p:cNvSpPr/>
          <p:nvPr/>
        </p:nvSpPr>
        <p:spPr>
          <a:xfrm>
            <a:off x="4230486" y="2426022"/>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
        <p:nvSpPr>
          <p:cNvPr id="98" name="椭圆 97">
            <a:extLst>
              <a:ext uri="{FF2B5EF4-FFF2-40B4-BE49-F238E27FC236}">
                <a16:creationId xmlns:a16="http://schemas.microsoft.com/office/drawing/2014/main" xmlns="" id="{7DBB15C3-7119-4BF5-AC36-6F6AFF9EB213}"/>
              </a:ext>
            </a:extLst>
          </p:cNvPr>
          <p:cNvSpPr/>
          <p:nvPr/>
        </p:nvSpPr>
        <p:spPr>
          <a:xfrm>
            <a:off x="7594956" y="2426022"/>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cxnSp>
        <p:nvCxnSpPr>
          <p:cNvPr id="99" name="直接连接符 98"/>
          <p:cNvCxnSpPr>
            <a:stCxn id="98" idx="2"/>
            <a:endCxn id="97" idx="6"/>
          </p:cNvCxnSpPr>
          <p:nvPr/>
        </p:nvCxnSpPr>
        <p:spPr bwMode="auto">
          <a:xfrm flipH="1">
            <a:off x="4446402" y="2533980"/>
            <a:ext cx="314855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00" name="椭圆 99">
            <a:extLst>
              <a:ext uri="{FF2B5EF4-FFF2-40B4-BE49-F238E27FC236}">
                <a16:creationId xmlns:a16="http://schemas.microsoft.com/office/drawing/2014/main" xmlns="" id="{7DBB15C3-7119-4BF5-AC36-6F6AFF9EB213}"/>
              </a:ext>
            </a:extLst>
          </p:cNvPr>
          <p:cNvSpPr/>
          <p:nvPr/>
        </p:nvSpPr>
        <p:spPr>
          <a:xfrm>
            <a:off x="4230486" y="2727526"/>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
        <p:nvSpPr>
          <p:cNvPr id="101" name="椭圆 100">
            <a:extLst>
              <a:ext uri="{FF2B5EF4-FFF2-40B4-BE49-F238E27FC236}">
                <a16:creationId xmlns:a16="http://schemas.microsoft.com/office/drawing/2014/main" xmlns="" id="{7DBB15C3-7119-4BF5-AC36-6F6AFF9EB213}"/>
              </a:ext>
            </a:extLst>
          </p:cNvPr>
          <p:cNvSpPr/>
          <p:nvPr/>
        </p:nvSpPr>
        <p:spPr>
          <a:xfrm>
            <a:off x="7594956" y="2727526"/>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cxnSp>
        <p:nvCxnSpPr>
          <p:cNvPr id="102" name="直接连接符 101"/>
          <p:cNvCxnSpPr>
            <a:stCxn id="101" idx="2"/>
            <a:endCxn id="100" idx="6"/>
          </p:cNvCxnSpPr>
          <p:nvPr/>
        </p:nvCxnSpPr>
        <p:spPr bwMode="auto">
          <a:xfrm flipH="1">
            <a:off x="4446402" y="2835484"/>
            <a:ext cx="314855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03" name="椭圆 102">
            <a:extLst>
              <a:ext uri="{FF2B5EF4-FFF2-40B4-BE49-F238E27FC236}">
                <a16:creationId xmlns:a16="http://schemas.microsoft.com/office/drawing/2014/main" xmlns="" id="{7DBB15C3-7119-4BF5-AC36-6F6AFF9EB213}"/>
              </a:ext>
            </a:extLst>
          </p:cNvPr>
          <p:cNvSpPr/>
          <p:nvPr/>
        </p:nvSpPr>
        <p:spPr>
          <a:xfrm>
            <a:off x="4230486" y="3029030"/>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
        <p:nvSpPr>
          <p:cNvPr id="104" name="椭圆 103">
            <a:extLst>
              <a:ext uri="{FF2B5EF4-FFF2-40B4-BE49-F238E27FC236}">
                <a16:creationId xmlns:a16="http://schemas.microsoft.com/office/drawing/2014/main" xmlns="" id="{7DBB15C3-7119-4BF5-AC36-6F6AFF9EB213}"/>
              </a:ext>
            </a:extLst>
          </p:cNvPr>
          <p:cNvSpPr/>
          <p:nvPr/>
        </p:nvSpPr>
        <p:spPr>
          <a:xfrm>
            <a:off x="7594956" y="3029030"/>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cxnSp>
        <p:nvCxnSpPr>
          <p:cNvPr id="105" name="直接连接符 104"/>
          <p:cNvCxnSpPr>
            <a:stCxn id="104" idx="2"/>
            <a:endCxn id="103" idx="6"/>
          </p:cNvCxnSpPr>
          <p:nvPr/>
        </p:nvCxnSpPr>
        <p:spPr bwMode="auto">
          <a:xfrm flipH="1">
            <a:off x="4446402" y="3136988"/>
            <a:ext cx="314855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6" name="直接箭头连接符 105">
            <a:extLst>
              <a:ext uri="{FF2B5EF4-FFF2-40B4-BE49-F238E27FC236}">
                <a16:creationId xmlns:a16="http://schemas.microsoft.com/office/drawing/2014/main" xmlns="" id="{25FFCF9E-B77D-4002-8CAE-8C36C256A152}"/>
              </a:ext>
            </a:extLst>
          </p:cNvPr>
          <p:cNvCxnSpPr>
            <a:cxnSpLocks/>
          </p:cNvCxnSpPr>
          <p:nvPr/>
        </p:nvCxnSpPr>
        <p:spPr>
          <a:xfrm>
            <a:off x="5669958" y="2171474"/>
            <a:ext cx="578894"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sp>
        <p:nvSpPr>
          <p:cNvPr id="45" name="矩形 44"/>
          <p:cNvSpPr/>
          <p:nvPr/>
        </p:nvSpPr>
        <p:spPr bwMode="auto">
          <a:xfrm>
            <a:off x="1190720" y="1771972"/>
            <a:ext cx="4669954" cy="248147"/>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noAutofit/>
          </a:bodyPr>
          <a:lstStyle/>
          <a:p>
            <a:pPr defTabSz="1001248"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Active interface</a:t>
            </a:r>
          </a:p>
        </p:txBody>
      </p:sp>
      <p:sp>
        <p:nvSpPr>
          <p:cNvPr id="47" name="椭圆 46">
            <a:extLst>
              <a:ext uri="{FF2B5EF4-FFF2-40B4-BE49-F238E27FC236}">
                <a16:creationId xmlns:a16="http://schemas.microsoft.com/office/drawing/2014/main" xmlns="" id="{7DBB15C3-7119-4BF5-AC36-6F6AFF9EB213}"/>
              </a:ext>
            </a:extLst>
          </p:cNvPr>
          <p:cNvSpPr/>
          <p:nvPr/>
        </p:nvSpPr>
        <p:spPr>
          <a:xfrm>
            <a:off x="975973" y="1815128"/>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Tree>
    <p:extLst>
      <p:ext uri="{BB962C8B-B14F-4D97-AF65-F5344CB8AC3E}">
        <p14:creationId xmlns:p14="http://schemas.microsoft.com/office/powerpoint/2010/main" val="40320250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sym typeface="Huawei Sans" panose="020C0503030203020204" pitchFamily="34" charset="0"/>
              </a:rPr>
              <a:t>Defects of the Manual Mode (1)</a:t>
            </a:r>
            <a:endParaRPr lang="en-US" dirty="0">
              <a:sym typeface="Huawei Sans" panose="020C0503030203020204" pitchFamily="34" charset="0"/>
            </a:endParaRPr>
          </a:p>
        </p:txBody>
      </p:sp>
      <p:sp>
        <p:nvSpPr>
          <p:cNvPr id="68" name="文本占位符 3"/>
          <p:cNvSpPr txBox="1">
            <a:spLocks/>
          </p:cNvSpPr>
          <p:nvPr/>
        </p:nvSpPr>
        <p:spPr bwMode="auto">
          <a:xfrm>
            <a:off x="500096" y="4734302"/>
            <a:ext cx="11263759" cy="1604032"/>
          </a:xfrm>
          <a:prstGeom prst="rect">
            <a:avLst/>
          </a:prstGeom>
          <a:noFill/>
          <a:ln w="9525">
            <a:noFill/>
            <a:miter lim="800000"/>
            <a:headEnd/>
            <a:tailEnd/>
          </a:ln>
        </p:spPr>
        <p:txBody>
          <a:bodyPr vert="horz" wrap="square" lIns="80110" tIns="40055" rIns="80110" bIns="40055" numCol="1" anchor="t" anchorCtr="0" compatLnSpc="1">
            <a:prstTxWarp prst="textNoShape">
              <a:avLst/>
            </a:prstTxWarp>
            <a:noAutofit/>
          </a:bodyPr>
          <a:lstStyle>
            <a:lvl1pPr marL="301625" indent="-301625" algn="just" defTabSz="801688" rtl="0" eaLnBrk="1" fontAlgn="ctr" latinLnBrk="0"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ctr"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ctr"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ctr"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ctr"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ctr">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lnSpc>
                <a:spcPct val="100000"/>
              </a:lnSpc>
              <a:buClrTx/>
              <a:buSzPct val="100000"/>
              <a:buFont typeface="Arial" panose="020B0604020202020204" pitchFamily="34" charset="0"/>
              <a:buChar char="•"/>
            </a:pPr>
            <a:r>
              <a:rPr 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To ensure that the Eth-Trunk works properly, ensure that the peer interfaces of all member interfaces in the Eth-Trunk meet the following requirements:</a:t>
            </a:r>
          </a:p>
          <a:p>
            <a:pPr marL="568325" lvl="1">
              <a:lnSpc>
                <a:spcPct val="100000"/>
              </a:lnSpc>
              <a:buClrTx/>
              <a:buSzPct val="100000"/>
              <a:buFont typeface="Huawei Sans" panose="020C0503030203020204" pitchFamily="34" charset="0"/>
              <a:buChar char="▫"/>
            </a:pPr>
            <a:r>
              <a:rPr 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The peer interfaces reside on the </a:t>
            </a:r>
            <a:r>
              <a:rPr lang="en-US"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same device.</a:t>
            </a:r>
            <a:endParaRPr 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568325" lvl="1">
              <a:lnSpc>
                <a:spcPct val="100000"/>
              </a:lnSpc>
              <a:buClrTx/>
              <a:buSzPct val="100000"/>
              <a:buFont typeface="Huawei Sans" panose="020C0503030203020204" pitchFamily="34" charset="0"/>
              <a:buChar char="▫"/>
            </a:pPr>
            <a:r>
              <a:rPr 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The peer interfaces are added to the same Eth-Trunk.</a:t>
            </a:r>
          </a:p>
          <a:p>
            <a:pPr>
              <a:lnSpc>
                <a:spcPct val="100000"/>
              </a:lnSpc>
              <a:buClrTx/>
              <a:buSzPct val="100000"/>
              <a:buFont typeface="Arial" panose="020B0604020202020204" pitchFamily="34" charset="0"/>
              <a:buChar char="•"/>
            </a:pPr>
            <a:r>
              <a:rPr 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In manual mode, devices do not exchange packets. Therefore, the configuration needs to be manually confirmed.</a:t>
            </a:r>
          </a:p>
        </p:txBody>
      </p:sp>
      <p:sp>
        <p:nvSpPr>
          <p:cNvPr id="112" name="任意多边形 111"/>
          <p:cNvSpPr/>
          <p:nvPr/>
        </p:nvSpPr>
        <p:spPr>
          <a:xfrm>
            <a:off x="2573662" y="1991617"/>
            <a:ext cx="714096" cy="395845"/>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3" name="任意多边形 112"/>
          <p:cNvSpPr/>
          <p:nvPr/>
        </p:nvSpPr>
        <p:spPr>
          <a:xfrm flipV="1">
            <a:off x="2573662" y="3073098"/>
            <a:ext cx="714096" cy="395845"/>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14" name="直接箭头连接符 113"/>
          <p:cNvCxnSpPr/>
          <p:nvPr/>
        </p:nvCxnSpPr>
        <p:spPr>
          <a:xfrm>
            <a:off x="2612839" y="2844552"/>
            <a:ext cx="68126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sp>
        <p:nvSpPr>
          <p:cNvPr id="115" name="任意多边形 114"/>
          <p:cNvSpPr/>
          <p:nvPr/>
        </p:nvSpPr>
        <p:spPr>
          <a:xfrm flipH="1">
            <a:off x="8932776" y="1936255"/>
            <a:ext cx="683733" cy="395845"/>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arrow" w="med" len="med"/>
            <a:tailEnd type="none" w="med" len="med"/>
          </a:ln>
          <a:effectLst>
            <a:outerShdw blurRad="152400" dist="38100" dir="5400000" algn="t" rotWithShape="0">
              <a:prstClr val="black">
                <a:alpha val="12000"/>
              </a:prstClr>
            </a:outerShdw>
          </a:effectLst>
        </p:spPr>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6" name="任意多边形 115"/>
          <p:cNvSpPr/>
          <p:nvPr/>
        </p:nvSpPr>
        <p:spPr>
          <a:xfrm flipH="1" flipV="1">
            <a:off x="8920251" y="3073098"/>
            <a:ext cx="683733" cy="395845"/>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arrow" w="med" len="med"/>
            <a:tailEnd type="none" w="med" len="med"/>
          </a:ln>
          <a:effectLst>
            <a:outerShdw blurRad="152400" dist="38100" dir="5400000" algn="t" rotWithShape="0">
              <a:prstClr val="black">
                <a:alpha val="12000"/>
              </a:prstClr>
            </a:outerShdw>
          </a:effectLst>
        </p:spPr>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17" name="直接箭头连接符 116"/>
          <p:cNvCxnSpPr/>
          <p:nvPr/>
        </p:nvCxnSpPr>
        <p:spPr>
          <a:xfrm>
            <a:off x="8937072" y="2772561"/>
            <a:ext cx="68126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sp>
        <p:nvSpPr>
          <p:cNvPr id="118" name="圆角矩形 117"/>
          <p:cNvSpPr/>
          <p:nvPr/>
        </p:nvSpPr>
        <p:spPr>
          <a:xfrm>
            <a:off x="3387252" y="1966515"/>
            <a:ext cx="902509" cy="1580965"/>
          </a:xfrm>
          <a:prstGeom prst="roundRect">
            <a:avLst>
              <a:gd name="adj" fmla="val 7243"/>
            </a:avLst>
          </a:prstGeom>
          <a:solidFill>
            <a:srgbClr val="F4FBFE"/>
          </a:solidFill>
          <a:ln w="9525" cap="flat" cmpd="sng" algn="ctr">
            <a:solidFill>
              <a:srgbClr val="99DFF9"/>
            </a:solidFill>
            <a:prstDash val="solid"/>
          </a:ln>
          <a:effectLst/>
        </p:spPr>
        <p:txBody>
          <a:bodyPr wrap="square" rtlCol="0" anchor="ctr">
            <a:noAutofit/>
          </a:bodyPr>
          <a:lstStyle/>
          <a:p>
            <a:pPr algn="ctr" defTabSz="914034" fontAlgn="ctr">
              <a:spcBef>
                <a:spcPct val="0"/>
              </a:spcBef>
              <a:spcAft>
                <a:spcPct val="0"/>
              </a:spcAft>
              <a:defRPr/>
            </a:pPr>
            <a:endParaRPr lang="en-US" altLang="zh-CN"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9" name="圆角矩形 118"/>
          <p:cNvSpPr/>
          <p:nvPr/>
        </p:nvSpPr>
        <p:spPr>
          <a:xfrm>
            <a:off x="7919730" y="1966515"/>
            <a:ext cx="902509" cy="1580965"/>
          </a:xfrm>
          <a:prstGeom prst="roundRect">
            <a:avLst>
              <a:gd name="adj" fmla="val 7243"/>
            </a:avLst>
          </a:prstGeom>
          <a:solidFill>
            <a:srgbClr val="F4FBFE"/>
          </a:solidFill>
          <a:ln w="9525" cap="flat" cmpd="sng" algn="ctr">
            <a:solidFill>
              <a:srgbClr val="99DFF9"/>
            </a:solidFill>
            <a:prstDash val="solid"/>
          </a:ln>
          <a:effectLst/>
        </p:spPr>
        <p:txBody>
          <a:bodyPr wrap="square" rtlCol="0" anchor="ctr">
            <a:noAutofit/>
          </a:bodyPr>
          <a:lstStyle/>
          <a:p>
            <a:pPr algn="ctr" defTabSz="914034" fontAlgn="ctr">
              <a:spcBef>
                <a:spcPct val="0"/>
              </a:spcBef>
              <a:spcAft>
                <a:spcPct val="0"/>
              </a:spcAft>
              <a:defRPr/>
            </a:pPr>
            <a:endParaRPr lang="en-US" altLang="zh-CN"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0" name="矩形 119"/>
          <p:cNvSpPr/>
          <p:nvPr/>
        </p:nvSpPr>
        <p:spPr>
          <a:xfrm>
            <a:off x="3369400" y="1923320"/>
            <a:ext cx="663115" cy="307657"/>
          </a:xfrm>
          <a:prstGeom prst="rect">
            <a:avLst/>
          </a:prstGeom>
        </p:spPr>
        <p:txBody>
          <a:bodyPr wrap="square">
            <a:noAutofit/>
          </a:bodyPr>
          <a:lstStyle/>
          <a:p>
            <a:pPr algn="ctr" fontAlgn="ctr"/>
            <a:r>
              <a:rPr lang="en-US" sz="1399" b="1" dirty="0">
                <a:latin typeface="Huawei Sans" panose="020C0503030203020204" pitchFamily="34" charset="0"/>
                <a:ea typeface="方正兰亭黑简体" panose="02000000000000000000" pitchFamily="2" charset="-122"/>
                <a:sym typeface="Huawei Sans" panose="020C0503030203020204" pitchFamily="34" charset="0"/>
              </a:rPr>
              <a:t>SW1</a:t>
            </a:r>
          </a:p>
        </p:txBody>
      </p:sp>
      <p:sp>
        <p:nvSpPr>
          <p:cNvPr id="121" name="矩形 120"/>
          <p:cNvSpPr/>
          <p:nvPr/>
        </p:nvSpPr>
        <p:spPr>
          <a:xfrm>
            <a:off x="8159124" y="1923320"/>
            <a:ext cx="663115" cy="307657"/>
          </a:xfrm>
          <a:prstGeom prst="rect">
            <a:avLst/>
          </a:prstGeom>
        </p:spPr>
        <p:txBody>
          <a:bodyPr wrap="square">
            <a:noAutofit/>
          </a:bodyPr>
          <a:lstStyle/>
          <a:p>
            <a:pPr algn="ctr" fontAlgn="ctr"/>
            <a:r>
              <a:rPr lang="en-US" sz="1399" b="1" dirty="0">
                <a:latin typeface="Huawei Sans" panose="020C0503030203020204" pitchFamily="34" charset="0"/>
                <a:ea typeface="方正兰亭黑简体" panose="02000000000000000000" pitchFamily="2" charset="-122"/>
                <a:sym typeface="Huawei Sans" panose="020C0503030203020204" pitchFamily="34" charset="0"/>
              </a:rPr>
              <a:t>SW2</a:t>
            </a:r>
          </a:p>
        </p:txBody>
      </p:sp>
      <p:sp>
        <p:nvSpPr>
          <p:cNvPr id="122" name="圆角矩形 121"/>
          <p:cNvSpPr/>
          <p:nvPr/>
        </p:nvSpPr>
        <p:spPr bwMode="auto">
          <a:xfrm>
            <a:off x="3815327" y="2176347"/>
            <a:ext cx="478651" cy="1192428"/>
          </a:xfrm>
          <a:prstGeom prst="roundRect">
            <a:avLst>
              <a:gd name="adj" fmla="val 3521"/>
            </a:avLst>
          </a:prstGeom>
          <a:solidFill>
            <a:schemeClr val="bg1"/>
          </a:solidFill>
          <a:ln w="12700" cap="flat" cmpd="sng" algn="ctr">
            <a:solidFill>
              <a:schemeClr val="bg1">
                <a:lumMod val="50000"/>
              </a:schemeClr>
            </a:solid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noAutofit/>
          </a:bodyPr>
          <a:lstStyle/>
          <a:p>
            <a:pPr defTabSz="914034" fontAlgn="ctr">
              <a:spcBef>
                <a:spcPct val="0"/>
              </a:spcBef>
              <a:spcAft>
                <a:spcPct val="0"/>
              </a:spcAft>
            </a:pPr>
            <a:endParaRPr lang="en-US" altLang="zh-CN" sz="10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23" name="组合 122">
            <a:extLst>
              <a:ext uri="{FF2B5EF4-FFF2-40B4-BE49-F238E27FC236}">
                <a16:creationId xmlns:a16="http://schemas.microsoft.com/office/drawing/2014/main" xmlns="" id="{2C6D8F46-1254-485A-AB3D-7A037411E3DA}"/>
              </a:ext>
            </a:extLst>
          </p:cNvPr>
          <p:cNvGrpSpPr/>
          <p:nvPr/>
        </p:nvGrpSpPr>
        <p:grpSpPr>
          <a:xfrm>
            <a:off x="4670402" y="2141806"/>
            <a:ext cx="2765247" cy="1582604"/>
            <a:chOff x="6623190" y="5220119"/>
            <a:chExt cx="1129417" cy="228830"/>
          </a:xfrm>
          <a:solidFill>
            <a:srgbClr val="F4FBFE"/>
          </a:solidFill>
        </p:grpSpPr>
        <p:sp>
          <p:nvSpPr>
            <p:cNvPr id="124" name="任意多边形: 形状 67">
              <a:extLst>
                <a:ext uri="{FF2B5EF4-FFF2-40B4-BE49-F238E27FC236}">
                  <a16:creationId xmlns:a16="http://schemas.microsoft.com/office/drawing/2014/main" xmlns="" id="{DDE7F5E3-EC99-4B98-9942-9CF564C3EC09}"/>
                </a:ext>
              </a:extLst>
            </p:cNvPr>
            <p:cNvSpPr/>
            <p:nvPr/>
          </p:nvSpPr>
          <p:spPr>
            <a:xfrm flipH="1">
              <a:off x="6623190" y="5220119"/>
              <a:ext cx="1075309" cy="228830"/>
            </a:xfrm>
            <a:custGeom>
              <a:avLst/>
              <a:gdLst>
                <a:gd name="connsiteX0" fmla="*/ 0 w 1703698"/>
                <a:gd name="connsiteY0" fmla="*/ 0 h 627538"/>
                <a:gd name="connsiteX1" fmla="*/ 1572253 w 1703698"/>
                <a:gd name="connsiteY1" fmla="*/ 0 h 627538"/>
                <a:gd name="connsiteX2" fmla="*/ 1703698 w 1703698"/>
                <a:gd name="connsiteY2" fmla="*/ 313769 h 627538"/>
                <a:gd name="connsiteX3" fmla="*/ 1572253 w 1703698"/>
                <a:gd name="connsiteY3" fmla="*/ 627538 h 627538"/>
                <a:gd name="connsiteX4" fmla="*/ 1572249 w 1703698"/>
                <a:gd name="connsiteY4" fmla="*/ 627537 h 627538"/>
                <a:gd name="connsiteX5" fmla="*/ 0 w 1703698"/>
                <a:gd name="connsiteY5" fmla="*/ 627537 h 627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3698" h="627538">
                  <a:moveTo>
                    <a:pt x="0" y="0"/>
                  </a:moveTo>
                  <a:lnTo>
                    <a:pt x="1572253" y="0"/>
                  </a:lnTo>
                  <a:cubicBezTo>
                    <a:pt x="1644848" y="0"/>
                    <a:pt x="1703698" y="140479"/>
                    <a:pt x="1703698" y="313769"/>
                  </a:cubicBezTo>
                  <a:cubicBezTo>
                    <a:pt x="1703698" y="487059"/>
                    <a:pt x="1644848" y="627538"/>
                    <a:pt x="1572253" y="627538"/>
                  </a:cubicBezTo>
                  <a:lnTo>
                    <a:pt x="1572249" y="627537"/>
                  </a:lnTo>
                  <a:lnTo>
                    <a:pt x="0" y="627537"/>
                  </a:lnTo>
                  <a:close/>
                </a:path>
              </a:pathLst>
            </a:custGeom>
            <a:grp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5" name="椭圆 124">
              <a:extLst>
                <a:ext uri="{FF2B5EF4-FFF2-40B4-BE49-F238E27FC236}">
                  <a16:creationId xmlns:a16="http://schemas.microsoft.com/office/drawing/2014/main" xmlns="" id="{7EEDE773-BD04-46B5-ACD7-D793E0BC1578}"/>
                </a:ext>
              </a:extLst>
            </p:cNvPr>
            <p:cNvSpPr/>
            <p:nvPr/>
          </p:nvSpPr>
          <p:spPr>
            <a:xfrm>
              <a:off x="7644390" y="5220119"/>
              <a:ext cx="108217" cy="228830"/>
            </a:xfrm>
            <a:prstGeom prst="ellipse">
              <a:avLst/>
            </a:prstGeom>
            <a:grp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26" name="椭圆 125">
            <a:extLst>
              <a:ext uri="{FF2B5EF4-FFF2-40B4-BE49-F238E27FC236}">
                <a16:creationId xmlns:a16="http://schemas.microsoft.com/office/drawing/2014/main" xmlns="" id="{7DBB15C3-7119-4BF5-AC36-6F6AFF9EB213}"/>
              </a:ext>
            </a:extLst>
          </p:cNvPr>
          <p:cNvSpPr/>
          <p:nvPr/>
        </p:nvSpPr>
        <p:spPr>
          <a:xfrm>
            <a:off x="4179810" y="2186652"/>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
        <p:nvSpPr>
          <p:cNvPr id="127" name="圆角矩形 126"/>
          <p:cNvSpPr/>
          <p:nvPr/>
        </p:nvSpPr>
        <p:spPr bwMode="auto">
          <a:xfrm>
            <a:off x="7915512" y="2176347"/>
            <a:ext cx="478800" cy="1192428"/>
          </a:xfrm>
          <a:prstGeom prst="roundRect">
            <a:avLst>
              <a:gd name="adj" fmla="val 3521"/>
            </a:avLst>
          </a:prstGeom>
          <a:solidFill>
            <a:schemeClr val="bg1"/>
          </a:solidFill>
          <a:ln w="12700" cap="flat" cmpd="sng" algn="ctr">
            <a:solidFill>
              <a:schemeClr val="bg1">
                <a:lumMod val="50000"/>
              </a:schemeClr>
            </a:solid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noAutofit/>
          </a:bodyPr>
          <a:lstStyle/>
          <a:p>
            <a:pPr defTabSz="914034" fontAlgn="ctr">
              <a:spcBef>
                <a:spcPct val="0"/>
              </a:spcBef>
              <a:spcAft>
                <a:spcPct val="0"/>
              </a:spcAft>
            </a:pPr>
            <a:endParaRPr lang="en-US" altLang="zh-CN" sz="10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8" name="椭圆 127">
            <a:extLst>
              <a:ext uri="{FF2B5EF4-FFF2-40B4-BE49-F238E27FC236}">
                <a16:creationId xmlns:a16="http://schemas.microsoft.com/office/drawing/2014/main" xmlns="" id="{7DBB15C3-7119-4BF5-AC36-6F6AFF9EB213}"/>
              </a:ext>
            </a:extLst>
          </p:cNvPr>
          <p:cNvSpPr/>
          <p:nvPr/>
        </p:nvSpPr>
        <p:spPr>
          <a:xfrm>
            <a:off x="7799295" y="2186652"/>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cxnSp>
        <p:nvCxnSpPr>
          <p:cNvPr id="129" name="直接箭头连接符 128">
            <a:extLst>
              <a:ext uri="{FF2B5EF4-FFF2-40B4-BE49-F238E27FC236}">
                <a16:creationId xmlns:a16="http://schemas.microsoft.com/office/drawing/2014/main" xmlns="" id="{25FFCF9E-B77D-4002-8CAE-8C36C256A152}"/>
              </a:ext>
            </a:extLst>
          </p:cNvPr>
          <p:cNvCxnSpPr>
            <a:cxnSpLocks/>
          </p:cNvCxnSpPr>
          <p:nvPr/>
        </p:nvCxnSpPr>
        <p:spPr>
          <a:xfrm>
            <a:off x="5691813" y="2524264"/>
            <a:ext cx="578894"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130" name="直接箭头连接符 129">
            <a:extLst>
              <a:ext uri="{FF2B5EF4-FFF2-40B4-BE49-F238E27FC236}">
                <a16:creationId xmlns:a16="http://schemas.microsoft.com/office/drawing/2014/main" xmlns="" id="{25FFCF9E-B77D-4002-8CAE-8C36C256A152}"/>
              </a:ext>
            </a:extLst>
          </p:cNvPr>
          <p:cNvCxnSpPr>
            <a:cxnSpLocks/>
          </p:cNvCxnSpPr>
          <p:nvPr/>
        </p:nvCxnSpPr>
        <p:spPr>
          <a:xfrm>
            <a:off x="5691813" y="2219786"/>
            <a:ext cx="578894"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131" name="直接箭头连接符 130">
            <a:extLst>
              <a:ext uri="{FF2B5EF4-FFF2-40B4-BE49-F238E27FC236}">
                <a16:creationId xmlns:a16="http://schemas.microsoft.com/office/drawing/2014/main" xmlns="" id="{25FFCF9E-B77D-4002-8CAE-8C36C256A152}"/>
              </a:ext>
            </a:extLst>
          </p:cNvPr>
          <p:cNvCxnSpPr>
            <a:cxnSpLocks/>
          </p:cNvCxnSpPr>
          <p:nvPr/>
        </p:nvCxnSpPr>
        <p:spPr>
          <a:xfrm>
            <a:off x="5691813" y="2842715"/>
            <a:ext cx="578894"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132" name="直接连接符 131"/>
          <p:cNvCxnSpPr>
            <a:stCxn id="136" idx="2"/>
          </p:cNvCxnSpPr>
          <p:nvPr/>
        </p:nvCxnSpPr>
        <p:spPr bwMode="auto">
          <a:xfrm flipH="1">
            <a:off x="4229532" y="2590987"/>
            <a:ext cx="356976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3" name="直接连接符 132"/>
          <p:cNvCxnSpPr>
            <a:stCxn id="128" idx="2"/>
            <a:endCxn id="126" idx="6"/>
          </p:cNvCxnSpPr>
          <p:nvPr/>
        </p:nvCxnSpPr>
        <p:spPr bwMode="auto">
          <a:xfrm flipH="1">
            <a:off x="4395727" y="2294610"/>
            <a:ext cx="3403569"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4" name="直接连接符 133"/>
          <p:cNvCxnSpPr>
            <a:stCxn id="138" idx="2"/>
            <a:endCxn id="137" idx="6"/>
          </p:cNvCxnSpPr>
          <p:nvPr/>
        </p:nvCxnSpPr>
        <p:spPr bwMode="auto">
          <a:xfrm flipH="1">
            <a:off x="4395727" y="2933494"/>
            <a:ext cx="3403569"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35" name="椭圆 134">
            <a:extLst>
              <a:ext uri="{FF2B5EF4-FFF2-40B4-BE49-F238E27FC236}">
                <a16:creationId xmlns:a16="http://schemas.microsoft.com/office/drawing/2014/main" xmlns="" id="{7DBB15C3-7119-4BF5-AC36-6F6AFF9EB213}"/>
              </a:ext>
            </a:extLst>
          </p:cNvPr>
          <p:cNvSpPr/>
          <p:nvPr/>
        </p:nvSpPr>
        <p:spPr>
          <a:xfrm>
            <a:off x="4179810" y="2483029"/>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
        <p:nvSpPr>
          <p:cNvPr id="136" name="椭圆 135">
            <a:extLst>
              <a:ext uri="{FF2B5EF4-FFF2-40B4-BE49-F238E27FC236}">
                <a16:creationId xmlns:a16="http://schemas.microsoft.com/office/drawing/2014/main" xmlns="" id="{7DBB15C3-7119-4BF5-AC36-6F6AFF9EB213}"/>
              </a:ext>
            </a:extLst>
          </p:cNvPr>
          <p:cNvSpPr/>
          <p:nvPr/>
        </p:nvSpPr>
        <p:spPr>
          <a:xfrm>
            <a:off x="7799295" y="2483029"/>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
        <p:nvSpPr>
          <p:cNvPr id="137" name="椭圆 136">
            <a:extLst>
              <a:ext uri="{FF2B5EF4-FFF2-40B4-BE49-F238E27FC236}">
                <a16:creationId xmlns:a16="http://schemas.microsoft.com/office/drawing/2014/main" xmlns="" id="{7DBB15C3-7119-4BF5-AC36-6F6AFF9EB213}"/>
              </a:ext>
            </a:extLst>
          </p:cNvPr>
          <p:cNvSpPr/>
          <p:nvPr/>
        </p:nvSpPr>
        <p:spPr>
          <a:xfrm>
            <a:off x="4179810" y="2825536"/>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
        <p:nvSpPr>
          <p:cNvPr id="138" name="椭圆 137">
            <a:extLst>
              <a:ext uri="{FF2B5EF4-FFF2-40B4-BE49-F238E27FC236}">
                <a16:creationId xmlns:a16="http://schemas.microsoft.com/office/drawing/2014/main" xmlns="" id="{7DBB15C3-7119-4BF5-AC36-6F6AFF9EB213}"/>
              </a:ext>
            </a:extLst>
          </p:cNvPr>
          <p:cNvSpPr/>
          <p:nvPr/>
        </p:nvSpPr>
        <p:spPr>
          <a:xfrm>
            <a:off x="7799295" y="2825536"/>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
        <p:nvSpPr>
          <p:cNvPr id="139" name="TextBox 120">
            <a:extLst>
              <a:ext uri="{FF2B5EF4-FFF2-40B4-BE49-F238E27FC236}">
                <a16:creationId xmlns:a16="http://schemas.microsoft.com/office/drawing/2014/main" xmlns="" id="{890033A1-CB2B-46C1-843C-A395BBB7F123}"/>
              </a:ext>
            </a:extLst>
          </p:cNvPr>
          <p:cNvSpPr txBox="1"/>
          <p:nvPr/>
        </p:nvSpPr>
        <p:spPr>
          <a:xfrm>
            <a:off x="5114501" y="3033660"/>
            <a:ext cx="1874368" cy="522964"/>
          </a:xfrm>
          <a:prstGeom prst="rect">
            <a:avLst/>
          </a:prstGeom>
          <a:noFill/>
        </p:spPr>
        <p:txBody>
          <a:bodyPr wrap="square" rtlCol="0" anchor="ctr">
            <a:noAutofit/>
          </a:bodyPr>
          <a:lstStyle/>
          <a:p>
            <a:pPr algn="ctr" fontAlgn="ctr"/>
            <a:r>
              <a:rPr lang="en-US" sz="1399" b="1" dirty="0">
                <a:latin typeface="Huawei Sans" panose="020C0503030203020204" pitchFamily="34" charset="0"/>
                <a:ea typeface="方正兰亭黑简体" panose="02000000000000000000" pitchFamily="2" charset="-122"/>
                <a:sym typeface="Huawei Sans" panose="020C0503030203020204" pitchFamily="34" charset="0"/>
              </a:rPr>
              <a:t>Eth-Trunk in manual mode</a:t>
            </a:r>
          </a:p>
        </p:txBody>
      </p:sp>
      <p:sp>
        <p:nvSpPr>
          <p:cNvPr id="140" name="TextBox 77"/>
          <p:cNvSpPr txBox="1"/>
          <p:nvPr/>
        </p:nvSpPr>
        <p:spPr bwMode="auto">
          <a:xfrm>
            <a:off x="3715623" y="2098132"/>
            <a:ext cx="571166" cy="1329319"/>
          </a:xfrm>
          <a:prstGeom prst="rect">
            <a:avLst/>
          </a:prstGeom>
          <a:noFill/>
          <a:ln w="9525">
            <a:noFill/>
            <a:miter lim="800000"/>
            <a:headEnd/>
            <a:tailEnd/>
          </a:ln>
        </p:spPr>
        <p:txBody>
          <a:bodyPr vert="vert270" wrap="square" lIns="99941" tIns="49966" rIns="99941" bIns="49966" rtlCol="0">
            <a:noAutofit/>
          </a:bodyPr>
          <a:lstStyle/>
          <a:p>
            <a:pPr algn="ctr" defTabSz="1001248"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Eth-Trunk interface</a:t>
            </a:r>
          </a:p>
        </p:txBody>
      </p:sp>
      <p:sp>
        <p:nvSpPr>
          <p:cNvPr id="141" name="TextBox 77"/>
          <p:cNvSpPr txBox="1"/>
          <p:nvPr/>
        </p:nvSpPr>
        <p:spPr bwMode="auto">
          <a:xfrm>
            <a:off x="7917070" y="2158555"/>
            <a:ext cx="571166" cy="1208472"/>
          </a:xfrm>
          <a:prstGeom prst="rect">
            <a:avLst/>
          </a:prstGeom>
          <a:noFill/>
          <a:ln w="9525">
            <a:noFill/>
            <a:miter lim="800000"/>
            <a:headEnd/>
            <a:tailEnd/>
          </a:ln>
        </p:spPr>
        <p:txBody>
          <a:bodyPr vert="vert270" wrap="square" lIns="99941" tIns="49966" rIns="99941" bIns="49966" rtlCol="0">
            <a:noAutofit/>
          </a:bodyPr>
          <a:lstStyle/>
          <a:p>
            <a:pPr algn="ctr" defTabSz="1001248"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Eth-Trunk interface</a:t>
            </a:r>
          </a:p>
        </p:txBody>
      </p:sp>
      <p:sp>
        <p:nvSpPr>
          <p:cNvPr id="143" name="矩形 142"/>
          <p:cNvSpPr/>
          <p:nvPr/>
        </p:nvSpPr>
        <p:spPr>
          <a:xfrm>
            <a:off x="5928190" y="4221602"/>
            <a:ext cx="663115" cy="307657"/>
          </a:xfrm>
          <a:prstGeom prst="rect">
            <a:avLst/>
          </a:prstGeom>
        </p:spPr>
        <p:txBody>
          <a:bodyPr wrap="square">
            <a:noAutofit/>
          </a:bodyPr>
          <a:lstStyle/>
          <a:p>
            <a:pPr algn="ctr" fontAlgn="ctr"/>
            <a:r>
              <a:rPr lang="en-US" sz="1399" b="1" dirty="0">
                <a:latin typeface="Huawei Sans" panose="020C0503030203020204" pitchFamily="34" charset="0"/>
                <a:ea typeface="方正兰亭黑简体" panose="02000000000000000000" pitchFamily="2" charset="-122"/>
                <a:sym typeface="Huawei Sans" panose="020C0503030203020204" pitchFamily="34" charset="0"/>
              </a:rPr>
              <a:t>SW3</a:t>
            </a:r>
          </a:p>
        </p:txBody>
      </p:sp>
      <p:cxnSp>
        <p:nvCxnSpPr>
          <p:cNvPr id="144" name="直接连接符 143"/>
          <p:cNvCxnSpPr>
            <a:endCxn id="145" idx="6"/>
          </p:cNvCxnSpPr>
          <p:nvPr/>
        </p:nvCxnSpPr>
        <p:spPr bwMode="auto">
          <a:xfrm flipH="1" flipV="1">
            <a:off x="4395726" y="3279390"/>
            <a:ext cx="2107377" cy="94411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45" name="椭圆 144">
            <a:extLst>
              <a:ext uri="{FF2B5EF4-FFF2-40B4-BE49-F238E27FC236}">
                <a16:creationId xmlns:a16="http://schemas.microsoft.com/office/drawing/2014/main" xmlns="" id="{7DBB15C3-7119-4BF5-AC36-6F6AFF9EB213}"/>
              </a:ext>
            </a:extLst>
          </p:cNvPr>
          <p:cNvSpPr/>
          <p:nvPr/>
        </p:nvSpPr>
        <p:spPr>
          <a:xfrm>
            <a:off x="4179810" y="3171431"/>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cxnSp>
        <p:nvCxnSpPr>
          <p:cNvPr id="146" name="直接箭头连接符 145"/>
          <p:cNvCxnSpPr/>
          <p:nvPr/>
        </p:nvCxnSpPr>
        <p:spPr>
          <a:xfrm>
            <a:off x="2606492" y="2616007"/>
            <a:ext cx="68126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147" name="直接箭头连接符 146"/>
          <p:cNvCxnSpPr/>
          <p:nvPr/>
        </p:nvCxnSpPr>
        <p:spPr>
          <a:xfrm>
            <a:off x="4519034" y="3724410"/>
            <a:ext cx="798602" cy="351494"/>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sp>
        <p:nvSpPr>
          <p:cNvPr id="78" name="圆角矩形 77"/>
          <p:cNvSpPr/>
          <p:nvPr/>
        </p:nvSpPr>
        <p:spPr>
          <a:xfrm rot="16200000">
            <a:off x="6997415" y="3433021"/>
            <a:ext cx="611512" cy="1580965"/>
          </a:xfrm>
          <a:prstGeom prst="roundRect">
            <a:avLst>
              <a:gd name="adj" fmla="val 7243"/>
            </a:avLst>
          </a:prstGeom>
          <a:solidFill>
            <a:srgbClr val="F4FBFE"/>
          </a:solidFill>
          <a:ln w="9525" cap="flat" cmpd="sng" algn="ctr">
            <a:solidFill>
              <a:srgbClr val="99DFF9"/>
            </a:solidFill>
            <a:prstDash val="solid"/>
          </a:ln>
          <a:effectLst/>
        </p:spPr>
        <p:txBody>
          <a:bodyPr wrap="square" rtlCol="0" anchor="ctr">
            <a:noAutofit/>
          </a:bodyPr>
          <a:lstStyle/>
          <a:p>
            <a:pPr algn="ctr" defTabSz="914034" fontAlgn="ctr">
              <a:spcBef>
                <a:spcPct val="0"/>
              </a:spcBef>
              <a:spcAft>
                <a:spcPct val="0"/>
              </a:spcAft>
              <a:defRPr/>
            </a:pPr>
            <a:endParaRPr lang="en-US" altLang="zh-CN"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矩形 41"/>
          <p:cNvSpPr/>
          <p:nvPr/>
        </p:nvSpPr>
        <p:spPr bwMode="auto">
          <a:xfrm>
            <a:off x="1190720" y="1771972"/>
            <a:ext cx="4669954" cy="248147"/>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noAutofit/>
          </a:bodyPr>
          <a:lstStyle/>
          <a:p>
            <a:pPr defTabSz="1001248"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Active interface</a:t>
            </a:r>
          </a:p>
        </p:txBody>
      </p:sp>
      <p:sp>
        <p:nvSpPr>
          <p:cNvPr id="43" name="椭圆 42">
            <a:extLst>
              <a:ext uri="{FF2B5EF4-FFF2-40B4-BE49-F238E27FC236}">
                <a16:creationId xmlns:a16="http://schemas.microsoft.com/office/drawing/2014/main" xmlns="" id="{7DBB15C3-7119-4BF5-AC36-6F6AFF9EB213}"/>
              </a:ext>
            </a:extLst>
          </p:cNvPr>
          <p:cNvSpPr/>
          <p:nvPr/>
        </p:nvSpPr>
        <p:spPr>
          <a:xfrm>
            <a:off x="975973" y="1815128"/>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Tree>
    <p:extLst>
      <p:ext uri="{BB962C8B-B14F-4D97-AF65-F5344CB8AC3E}">
        <p14:creationId xmlns:p14="http://schemas.microsoft.com/office/powerpoint/2010/main" val="27965330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sym typeface="Huawei Sans" panose="020C0503030203020204" pitchFamily="34" charset="0"/>
              </a:rPr>
              <a:t>Defects of the Manual Mode (2)</a:t>
            </a:r>
            <a:endParaRPr lang="en-US" dirty="0">
              <a:sym typeface="Huawei Sans" panose="020C0503030203020204" pitchFamily="34" charset="0"/>
            </a:endParaRPr>
          </a:p>
        </p:txBody>
      </p:sp>
      <p:sp>
        <p:nvSpPr>
          <p:cNvPr id="68" name="文本占位符 3"/>
          <p:cNvSpPr txBox="1">
            <a:spLocks/>
          </p:cNvSpPr>
          <p:nvPr/>
        </p:nvSpPr>
        <p:spPr bwMode="auto">
          <a:xfrm>
            <a:off x="445914" y="5342111"/>
            <a:ext cx="11303173" cy="496117"/>
          </a:xfrm>
          <a:prstGeom prst="rect">
            <a:avLst/>
          </a:prstGeom>
          <a:noFill/>
          <a:ln w="9525">
            <a:noFill/>
            <a:miter lim="800000"/>
            <a:headEnd/>
            <a:tailEnd/>
          </a:ln>
        </p:spPr>
        <p:txBody>
          <a:bodyPr vert="horz" wrap="square" lIns="80110" tIns="40055" rIns="80110" bIns="40055" numCol="1" anchor="t" anchorCtr="0" compatLnSpc="1">
            <a:prstTxWarp prst="textNoShape">
              <a:avLst/>
            </a:prstTxWarp>
            <a:noAutofit/>
          </a:bodyPr>
          <a:lstStyle>
            <a:lvl1pPr marL="301625" indent="-301625" algn="just" defTabSz="801688" rtl="0" eaLnBrk="1" fontAlgn="ctr" latinLnBrk="0"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ctr"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ctr"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ctr"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ctr"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ctr">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buClrTx/>
              <a:buSzPct val="100000"/>
              <a:buFont typeface="Arial" panose="020B0604020202020204" pitchFamily="34" charset="0"/>
              <a:buChar char="•"/>
            </a:pPr>
            <a:r>
              <a:rPr lang="en-US" sz="18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In manual mode, the device can determine whether the peer interface is working properly </a:t>
            </a:r>
            <a:r>
              <a:rPr lang="en-US" sz="18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based </a:t>
            </a:r>
            <a:r>
              <a:rPr lang="en-US" altLang="zh-CN" sz="18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only </a:t>
            </a:r>
            <a:r>
              <a:rPr lang="en-US" sz="18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on </a:t>
            </a:r>
            <a:r>
              <a:rPr lang="en-US" sz="18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the physical layer status.</a:t>
            </a:r>
          </a:p>
        </p:txBody>
      </p:sp>
      <p:sp>
        <p:nvSpPr>
          <p:cNvPr id="44" name="圆角矩形 43"/>
          <p:cNvSpPr/>
          <p:nvPr/>
        </p:nvSpPr>
        <p:spPr>
          <a:xfrm>
            <a:off x="3599554" y="2591368"/>
            <a:ext cx="902509" cy="1580965"/>
          </a:xfrm>
          <a:prstGeom prst="roundRect">
            <a:avLst>
              <a:gd name="adj" fmla="val 7243"/>
            </a:avLst>
          </a:prstGeom>
          <a:solidFill>
            <a:srgbClr val="F4FBFE"/>
          </a:solidFill>
          <a:ln w="9525" cap="flat" cmpd="sng" algn="ctr">
            <a:solidFill>
              <a:srgbClr val="99DFF9"/>
            </a:solidFill>
            <a:prstDash val="solid"/>
          </a:ln>
          <a:effectLst/>
        </p:spPr>
        <p:txBody>
          <a:bodyPr wrap="square" rtlCol="0" anchor="ctr">
            <a:noAutofit/>
          </a:bodyPr>
          <a:lstStyle/>
          <a:p>
            <a:pPr algn="ctr" defTabSz="914034" fontAlgn="ctr">
              <a:spcBef>
                <a:spcPct val="0"/>
              </a:spcBef>
              <a:spcAft>
                <a:spcPct val="0"/>
              </a:spcAft>
              <a:defRPr/>
            </a:pPr>
            <a:endParaRPr lang="en-US" altLang="zh-CN"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圆角矩形 44"/>
          <p:cNvSpPr/>
          <p:nvPr/>
        </p:nvSpPr>
        <p:spPr>
          <a:xfrm>
            <a:off x="7818613" y="2591368"/>
            <a:ext cx="902509" cy="1580965"/>
          </a:xfrm>
          <a:prstGeom prst="roundRect">
            <a:avLst>
              <a:gd name="adj" fmla="val 7243"/>
            </a:avLst>
          </a:prstGeom>
          <a:solidFill>
            <a:srgbClr val="F4FBFE"/>
          </a:solidFill>
          <a:ln w="9525" cap="flat" cmpd="sng" algn="ctr">
            <a:solidFill>
              <a:srgbClr val="99DFF9"/>
            </a:solidFill>
            <a:prstDash val="solid"/>
          </a:ln>
          <a:effectLst/>
        </p:spPr>
        <p:txBody>
          <a:bodyPr wrap="square" rtlCol="0" anchor="ctr">
            <a:noAutofit/>
          </a:bodyPr>
          <a:lstStyle/>
          <a:p>
            <a:pPr algn="ctr" defTabSz="914034" fontAlgn="ctr">
              <a:spcBef>
                <a:spcPct val="0"/>
              </a:spcBef>
              <a:spcAft>
                <a:spcPct val="0"/>
              </a:spcAft>
              <a:defRPr/>
            </a:pPr>
            <a:endParaRPr lang="en-US" altLang="zh-CN"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矩形 45"/>
          <p:cNvSpPr/>
          <p:nvPr/>
        </p:nvSpPr>
        <p:spPr>
          <a:xfrm>
            <a:off x="3740992" y="2632676"/>
            <a:ext cx="663115" cy="307657"/>
          </a:xfrm>
          <a:prstGeom prst="rect">
            <a:avLst/>
          </a:prstGeom>
        </p:spPr>
        <p:txBody>
          <a:bodyPr wrap="square">
            <a:noAutofit/>
          </a:bodyPr>
          <a:lstStyle/>
          <a:p>
            <a:pPr algn="ctr" fontAlgn="ctr"/>
            <a:r>
              <a:rPr lang="en-US" sz="1399" b="1" dirty="0">
                <a:latin typeface="Huawei Sans" panose="020C0503030203020204" pitchFamily="34" charset="0"/>
                <a:ea typeface="方正兰亭黑简体" panose="02000000000000000000" pitchFamily="2" charset="-122"/>
                <a:sym typeface="Huawei Sans" panose="020C0503030203020204" pitchFamily="34" charset="0"/>
              </a:rPr>
              <a:t>SW1</a:t>
            </a:r>
          </a:p>
        </p:txBody>
      </p:sp>
      <p:sp>
        <p:nvSpPr>
          <p:cNvPr id="47" name="矩形 46"/>
          <p:cNvSpPr/>
          <p:nvPr/>
        </p:nvSpPr>
        <p:spPr>
          <a:xfrm>
            <a:off x="7938310" y="2632676"/>
            <a:ext cx="663115" cy="307657"/>
          </a:xfrm>
          <a:prstGeom prst="rect">
            <a:avLst/>
          </a:prstGeom>
        </p:spPr>
        <p:txBody>
          <a:bodyPr wrap="square">
            <a:noAutofit/>
          </a:bodyPr>
          <a:lstStyle/>
          <a:p>
            <a:pPr algn="ctr" fontAlgn="ctr"/>
            <a:r>
              <a:rPr lang="en-US" sz="1399" b="1" dirty="0">
                <a:latin typeface="Huawei Sans" panose="020C0503030203020204" pitchFamily="34" charset="0"/>
                <a:ea typeface="方正兰亭黑简体" panose="02000000000000000000" pitchFamily="2" charset="-122"/>
                <a:sym typeface="Huawei Sans" panose="020C0503030203020204" pitchFamily="34" charset="0"/>
              </a:rPr>
              <a:t>SW2</a:t>
            </a:r>
          </a:p>
        </p:txBody>
      </p:sp>
      <p:grpSp>
        <p:nvGrpSpPr>
          <p:cNvPr id="48" name="组合 47"/>
          <p:cNvGrpSpPr/>
          <p:nvPr/>
        </p:nvGrpSpPr>
        <p:grpSpPr>
          <a:xfrm>
            <a:off x="5351457" y="2791848"/>
            <a:ext cx="1490082" cy="1061192"/>
            <a:chOff x="6632552" y="2127803"/>
            <a:chExt cx="2078272" cy="1061607"/>
          </a:xfrm>
          <a:solidFill>
            <a:srgbClr val="F4FBFE"/>
          </a:solidFill>
        </p:grpSpPr>
        <p:sp>
          <p:nvSpPr>
            <p:cNvPr id="49" name="任意多边形: 形状 67">
              <a:extLst>
                <a:ext uri="{FF2B5EF4-FFF2-40B4-BE49-F238E27FC236}">
                  <a16:creationId xmlns:a16="http://schemas.microsoft.com/office/drawing/2014/main" xmlns="" id="{DDE7F5E3-EC99-4B98-9942-9CF564C3EC09}"/>
                </a:ext>
              </a:extLst>
            </p:cNvPr>
            <p:cNvSpPr/>
            <p:nvPr/>
          </p:nvSpPr>
          <p:spPr>
            <a:xfrm flipH="1">
              <a:off x="6632552" y="2127803"/>
              <a:ext cx="1978706" cy="1061607"/>
            </a:xfrm>
            <a:custGeom>
              <a:avLst/>
              <a:gdLst>
                <a:gd name="connsiteX0" fmla="*/ 0 w 1703698"/>
                <a:gd name="connsiteY0" fmla="*/ 0 h 627538"/>
                <a:gd name="connsiteX1" fmla="*/ 1572253 w 1703698"/>
                <a:gd name="connsiteY1" fmla="*/ 0 h 627538"/>
                <a:gd name="connsiteX2" fmla="*/ 1703698 w 1703698"/>
                <a:gd name="connsiteY2" fmla="*/ 313769 h 627538"/>
                <a:gd name="connsiteX3" fmla="*/ 1572253 w 1703698"/>
                <a:gd name="connsiteY3" fmla="*/ 627538 h 627538"/>
                <a:gd name="connsiteX4" fmla="*/ 1572249 w 1703698"/>
                <a:gd name="connsiteY4" fmla="*/ 627537 h 627538"/>
                <a:gd name="connsiteX5" fmla="*/ 0 w 1703698"/>
                <a:gd name="connsiteY5" fmla="*/ 627537 h 627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3698" h="627538">
                  <a:moveTo>
                    <a:pt x="0" y="0"/>
                  </a:moveTo>
                  <a:lnTo>
                    <a:pt x="1572253" y="0"/>
                  </a:lnTo>
                  <a:cubicBezTo>
                    <a:pt x="1644848" y="0"/>
                    <a:pt x="1703698" y="140479"/>
                    <a:pt x="1703698" y="313769"/>
                  </a:cubicBezTo>
                  <a:cubicBezTo>
                    <a:pt x="1703698" y="487059"/>
                    <a:pt x="1644848" y="627538"/>
                    <a:pt x="1572253" y="627538"/>
                  </a:cubicBezTo>
                  <a:lnTo>
                    <a:pt x="1572249" y="627537"/>
                  </a:lnTo>
                  <a:lnTo>
                    <a:pt x="0" y="627537"/>
                  </a:lnTo>
                  <a:close/>
                </a:path>
              </a:pathLst>
            </a:cu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椭圆 49">
              <a:extLst>
                <a:ext uri="{FF2B5EF4-FFF2-40B4-BE49-F238E27FC236}">
                  <a16:creationId xmlns:a16="http://schemas.microsoft.com/office/drawing/2014/main" xmlns="" id="{7EEDE773-BD04-46B5-ACD7-D793E0BC1578}"/>
                </a:ext>
              </a:extLst>
            </p:cNvPr>
            <p:cNvSpPr/>
            <p:nvPr/>
          </p:nvSpPr>
          <p:spPr>
            <a:xfrm>
              <a:off x="8511691" y="2127803"/>
              <a:ext cx="199133" cy="1061607"/>
            </a:xfrm>
            <a:prstGeom prst="ellipse">
              <a:avLst/>
            </a:pr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51" name="直接箭头连接符 50">
            <a:extLst>
              <a:ext uri="{FF2B5EF4-FFF2-40B4-BE49-F238E27FC236}">
                <a16:creationId xmlns:a16="http://schemas.microsoft.com/office/drawing/2014/main" xmlns="" id="{25FFCF9E-B77D-4002-8CAE-8C36C256A152}"/>
              </a:ext>
            </a:extLst>
          </p:cNvPr>
          <p:cNvCxnSpPr>
            <a:cxnSpLocks/>
          </p:cNvCxnSpPr>
          <p:nvPr/>
        </p:nvCxnSpPr>
        <p:spPr>
          <a:xfrm>
            <a:off x="5814068" y="3380830"/>
            <a:ext cx="578894"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52" name="直接箭头连接符 51">
            <a:extLst>
              <a:ext uri="{FF2B5EF4-FFF2-40B4-BE49-F238E27FC236}">
                <a16:creationId xmlns:a16="http://schemas.microsoft.com/office/drawing/2014/main" xmlns="" id="{25FFCF9E-B77D-4002-8CAE-8C36C256A152}"/>
              </a:ext>
            </a:extLst>
          </p:cNvPr>
          <p:cNvCxnSpPr>
            <a:cxnSpLocks/>
          </p:cNvCxnSpPr>
          <p:nvPr/>
        </p:nvCxnSpPr>
        <p:spPr>
          <a:xfrm>
            <a:off x="5814068" y="3109817"/>
            <a:ext cx="578894"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53" name="直接箭头连接符 52">
            <a:extLst>
              <a:ext uri="{FF2B5EF4-FFF2-40B4-BE49-F238E27FC236}">
                <a16:creationId xmlns:a16="http://schemas.microsoft.com/office/drawing/2014/main" xmlns="" id="{25FFCF9E-B77D-4002-8CAE-8C36C256A152}"/>
              </a:ext>
            </a:extLst>
          </p:cNvPr>
          <p:cNvCxnSpPr>
            <a:cxnSpLocks/>
          </p:cNvCxnSpPr>
          <p:nvPr/>
        </p:nvCxnSpPr>
        <p:spPr>
          <a:xfrm>
            <a:off x="5814068" y="3651842"/>
            <a:ext cx="578894"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sp>
        <p:nvSpPr>
          <p:cNvPr id="54" name="TextBox 120">
            <a:extLst>
              <a:ext uri="{FF2B5EF4-FFF2-40B4-BE49-F238E27FC236}">
                <a16:creationId xmlns:a16="http://schemas.microsoft.com/office/drawing/2014/main" xmlns="" id="{890033A1-CB2B-46C1-843C-A395BBB7F123}"/>
              </a:ext>
            </a:extLst>
          </p:cNvPr>
          <p:cNvSpPr txBox="1"/>
          <p:nvPr/>
        </p:nvSpPr>
        <p:spPr>
          <a:xfrm>
            <a:off x="5405771" y="3937715"/>
            <a:ext cx="1435768" cy="338554"/>
          </a:xfrm>
          <a:prstGeom prst="rect">
            <a:avLst/>
          </a:prstGeom>
          <a:noFill/>
        </p:spPr>
        <p:txBody>
          <a:bodyPr wrap="square" rtlCol="0" anchor="ctr">
            <a:noAutofit/>
          </a:bodyPr>
          <a:lstStyle/>
          <a:p>
            <a:pPr algn="ctr" fontAlgn="ctr"/>
            <a:r>
              <a:rPr lang="en-US" sz="1600" b="1" dirty="0">
                <a:latin typeface="Huawei Sans" panose="020C0503030203020204" pitchFamily="34" charset="0"/>
                <a:ea typeface="方正兰亭黑简体" panose="02000000000000000000" pitchFamily="2" charset="-122"/>
                <a:sym typeface="Huawei Sans" panose="020C0503030203020204" pitchFamily="34" charset="0"/>
              </a:rPr>
              <a:t>Eth-Trunk</a:t>
            </a:r>
          </a:p>
        </p:txBody>
      </p:sp>
      <p:grpSp>
        <p:nvGrpSpPr>
          <p:cNvPr id="55" name="组合 54"/>
          <p:cNvGrpSpPr/>
          <p:nvPr/>
        </p:nvGrpSpPr>
        <p:grpSpPr>
          <a:xfrm>
            <a:off x="2740859" y="2591367"/>
            <a:ext cx="714096" cy="1684902"/>
            <a:chOff x="3457608" y="2904334"/>
            <a:chExt cx="714375" cy="1685560"/>
          </a:xfrm>
        </p:grpSpPr>
        <p:sp>
          <p:nvSpPr>
            <p:cNvPr id="56" name="任意多边形 55"/>
            <p:cNvSpPr/>
            <p:nvPr/>
          </p:nvSpPr>
          <p:spPr>
            <a:xfrm>
              <a:off x="3457608" y="2904334"/>
              <a:ext cx="714375" cy="396000"/>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任意多边形 56"/>
            <p:cNvSpPr/>
            <p:nvPr/>
          </p:nvSpPr>
          <p:spPr>
            <a:xfrm flipV="1">
              <a:off x="3457608" y="4193894"/>
              <a:ext cx="714375" cy="396000"/>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8" name="直接箭头连接符 57"/>
            <p:cNvCxnSpPr/>
            <p:nvPr/>
          </p:nvCxnSpPr>
          <p:spPr>
            <a:xfrm>
              <a:off x="3490450" y="3896040"/>
              <a:ext cx="681533"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59" name="直接箭头连接符 58"/>
            <p:cNvCxnSpPr/>
            <p:nvPr/>
          </p:nvCxnSpPr>
          <p:spPr>
            <a:xfrm>
              <a:off x="3490450" y="3598187"/>
              <a:ext cx="681533"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grpSp>
      <p:sp>
        <p:nvSpPr>
          <p:cNvPr id="61" name="任意多边形 60"/>
          <p:cNvSpPr/>
          <p:nvPr/>
        </p:nvSpPr>
        <p:spPr>
          <a:xfrm flipH="1">
            <a:off x="8776495" y="2667475"/>
            <a:ext cx="683733" cy="395845"/>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arrow" w="med" len="med"/>
            <a:tailEnd type="none" w="med" len="med"/>
          </a:ln>
          <a:effectLst>
            <a:outerShdw blurRad="152400" dist="38100" dir="5400000" algn="t" rotWithShape="0">
              <a:prstClr val="black">
                <a:alpha val="12000"/>
              </a:prstClr>
            </a:outerShdw>
          </a:effectLst>
        </p:spPr>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3" name="直接箭头连接符 62"/>
          <p:cNvCxnSpPr/>
          <p:nvPr/>
        </p:nvCxnSpPr>
        <p:spPr>
          <a:xfrm>
            <a:off x="8776495" y="3503781"/>
            <a:ext cx="68126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64" name="直接箭头连接符 63"/>
          <p:cNvCxnSpPr/>
          <p:nvPr/>
        </p:nvCxnSpPr>
        <p:spPr>
          <a:xfrm>
            <a:off x="8776495" y="3283550"/>
            <a:ext cx="68126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sp>
        <p:nvSpPr>
          <p:cNvPr id="65" name="椭圆 64">
            <a:extLst>
              <a:ext uri="{FF2B5EF4-FFF2-40B4-BE49-F238E27FC236}">
                <a16:creationId xmlns:a16="http://schemas.microsoft.com/office/drawing/2014/main" xmlns="" id="{7DBB15C3-7119-4BF5-AC36-6F6AFF9EB213}"/>
              </a:ext>
            </a:extLst>
          </p:cNvPr>
          <p:cNvSpPr/>
          <p:nvPr/>
        </p:nvSpPr>
        <p:spPr>
          <a:xfrm>
            <a:off x="4374595" y="2791847"/>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
        <p:nvSpPr>
          <p:cNvPr id="66" name="椭圆 65">
            <a:extLst>
              <a:ext uri="{FF2B5EF4-FFF2-40B4-BE49-F238E27FC236}">
                <a16:creationId xmlns:a16="http://schemas.microsoft.com/office/drawing/2014/main" xmlns="" id="{7DBB15C3-7119-4BF5-AC36-6F6AFF9EB213}"/>
              </a:ext>
            </a:extLst>
          </p:cNvPr>
          <p:cNvSpPr/>
          <p:nvPr/>
        </p:nvSpPr>
        <p:spPr>
          <a:xfrm>
            <a:off x="7739066" y="2791847"/>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cxnSp>
        <p:nvCxnSpPr>
          <p:cNvPr id="67" name="直接连接符 66"/>
          <p:cNvCxnSpPr>
            <a:stCxn id="66" idx="2"/>
            <a:endCxn id="65" idx="6"/>
          </p:cNvCxnSpPr>
          <p:nvPr/>
        </p:nvCxnSpPr>
        <p:spPr bwMode="auto">
          <a:xfrm flipH="1">
            <a:off x="4590512" y="2899805"/>
            <a:ext cx="314855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9" name="椭圆 68">
            <a:extLst>
              <a:ext uri="{FF2B5EF4-FFF2-40B4-BE49-F238E27FC236}">
                <a16:creationId xmlns:a16="http://schemas.microsoft.com/office/drawing/2014/main" xmlns="" id="{7DBB15C3-7119-4BF5-AC36-6F6AFF9EB213}"/>
              </a:ext>
            </a:extLst>
          </p:cNvPr>
          <p:cNvSpPr/>
          <p:nvPr/>
        </p:nvSpPr>
        <p:spPr>
          <a:xfrm>
            <a:off x="4374595" y="3093351"/>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
        <p:nvSpPr>
          <p:cNvPr id="70" name="椭圆 69">
            <a:extLst>
              <a:ext uri="{FF2B5EF4-FFF2-40B4-BE49-F238E27FC236}">
                <a16:creationId xmlns:a16="http://schemas.microsoft.com/office/drawing/2014/main" xmlns="" id="{7DBB15C3-7119-4BF5-AC36-6F6AFF9EB213}"/>
              </a:ext>
            </a:extLst>
          </p:cNvPr>
          <p:cNvSpPr/>
          <p:nvPr/>
        </p:nvSpPr>
        <p:spPr>
          <a:xfrm>
            <a:off x="7739066" y="3093351"/>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cxnSp>
        <p:nvCxnSpPr>
          <p:cNvPr id="71" name="直接连接符 70"/>
          <p:cNvCxnSpPr>
            <a:stCxn id="70" idx="2"/>
            <a:endCxn id="69" idx="6"/>
          </p:cNvCxnSpPr>
          <p:nvPr/>
        </p:nvCxnSpPr>
        <p:spPr bwMode="auto">
          <a:xfrm flipH="1">
            <a:off x="4590512" y="3201309"/>
            <a:ext cx="314855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72" name="椭圆 71">
            <a:extLst>
              <a:ext uri="{FF2B5EF4-FFF2-40B4-BE49-F238E27FC236}">
                <a16:creationId xmlns:a16="http://schemas.microsoft.com/office/drawing/2014/main" xmlns="" id="{7DBB15C3-7119-4BF5-AC36-6F6AFF9EB213}"/>
              </a:ext>
            </a:extLst>
          </p:cNvPr>
          <p:cNvSpPr/>
          <p:nvPr/>
        </p:nvSpPr>
        <p:spPr>
          <a:xfrm>
            <a:off x="4374595" y="3394855"/>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
        <p:nvSpPr>
          <p:cNvPr id="77" name="椭圆 76">
            <a:extLst>
              <a:ext uri="{FF2B5EF4-FFF2-40B4-BE49-F238E27FC236}">
                <a16:creationId xmlns:a16="http://schemas.microsoft.com/office/drawing/2014/main" xmlns="" id="{7DBB15C3-7119-4BF5-AC36-6F6AFF9EB213}"/>
              </a:ext>
            </a:extLst>
          </p:cNvPr>
          <p:cNvSpPr/>
          <p:nvPr/>
        </p:nvSpPr>
        <p:spPr>
          <a:xfrm>
            <a:off x="7739066" y="3394855"/>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cxnSp>
        <p:nvCxnSpPr>
          <p:cNvPr id="78" name="直接连接符 77"/>
          <p:cNvCxnSpPr>
            <a:stCxn id="77" idx="2"/>
            <a:endCxn id="72" idx="6"/>
          </p:cNvCxnSpPr>
          <p:nvPr/>
        </p:nvCxnSpPr>
        <p:spPr bwMode="auto">
          <a:xfrm flipH="1">
            <a:off x="4590512" y="3502813"/>
            <a:ext cx="314855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79" name="椭圆 78">
            <a:extLst>
              <a:ext uri="{FF2B5EF4-FFF2-40B4-BE49-F238E27FC236}">
                <a16:creationId xmlns:a16="http://schemas.microsoft.com/office/drawing/2014/main" xmlns="" id="{7DBB15C3-7119-4BF5-AC36-6F6AFF9EB213}"/>
              </a:ext>
            </a:extLst>
          </p:cNvPr>
          <p:cNvSpPr/>
          <p:nvPr/>
        </p:nvSpPr>
        <p:spPr>
          <a:xfrm>
            <a:off x="4374595" y="3696359"/>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
        <p:nvSpPr>
          <p:cNvPr id="80" name="椭圆 79">
            <a:extLst>
              <a:ext uri="{FF2B5EF4-FFF2-40B4-BE49-F238E27FC236}">
                <a16:creationId xmlns:a16="http://schemas.microsoft.com/office/drawing/2014/main" xmlns="" id="{7DBB15C3-7119-4BF5-AC36-6F6AFF9EB213}"/>
              </a:ext>
            </a:extLst>
          </p:cNvPr>
          <p:cNvSpPr/>
          <p:nvPr/>
        </p:nvSpPr>
        <p:spPr>
          <a:xfrm>
            <a:off x="7739066" y="3696359"/>
            <a:ext cx="215916" cy="215916"/>
          </a:xfrm>
          <a:prstGeom prst="ellipse">
            <a:avLst/>
          </a:prstGeom>
          <a:solidFill>
            <a:srgbClr val="FFD17D"/>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F</a:t>
            </a:r>
          </a:p>
        </p:txBody>
      </p:sp>
      <p:cxnSp>
        <p:nvCxnSpPr>
          <p:cNvPr id="81" name="直接连接符 80"/>
          <p:cNvCxnSpPr>
            <a:stCxn id="80" idx="2"/>
            <a:endCxn id="79" idx="6"/>
          </p:cNvCxnSpPr>
          <p:nvPr/>
        </p:nvCxnSpPr>
        <p:spPr bwMode="auto">
          <a:xfrm flipH="1">
            <a:off x="4590512" y="3804317"/>
            <a:ext cx="314855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2" name="直接箭头连接符 81">
            <a:extLst>
              <a:ext uri="{FF2B5EF4-FFF2-40B4-BE49-F238E27FC236}">
                <a16:creationId xmlns:a16="http://schemas.microsoft.com/office/drawing/2014/main" xmlns="" id="{25FFCF9E-B77D-4002-8CAE-8C36C256A152}"/>
              </a:ext>
            </a:extLst>
          </p:cNvPr>
          <p:cNvCxnSpPr>
            <a:cxnSpLocks/>
          </p:cNvCxnSpPr>
          <p:nvPr/>
        </p:nvCxnSpPr>
        <p:spPr>
          <a:xfrm>
            <a:off x="5814068" y="2838804"/>
            <a:ext cx="578894"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sp>
        <p:nvSpPr>
          <p:cNvPr id="91" name="椭圆 90">
            <a:extLst>
              <a:ext uri="{FF2B5EF4-FFF2-40B4-BE49-F238E27FC236}">
                <a16:creationId xmlns:a16="http://schemas.microsoft.com/office/drawing/2014/main" xmlns="" id="{E3AA826D-E4AC-459E-9C44-0CE0D8799DF1}"/>
              </a:ext>
            </a:extLst>
          </p:cNvPr>
          <p:cNvSpPr/>
          <p:nvPr/>
        </p:nvSpPr>
        <p:spPr>
          <a:xfrm>
            <a:off x="956801" y="2172128"/>
            <a:ext cx="215916" cy="215916"/>
          </a:xfrm>
          <a:prstGeom prst="ellipse">
            <a:avLst/>
          </a:prstGeom>
          <a:solidFill>
            <a:srgbClr val="FFD17D"/>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F</a:t>
            </a:r>
          </a:p>
        </p:txBody>
      </p:sp>
      <p:sp>
        <p:nvSpPr>
          <p:cNvPr id="92" name="TextBox 120">
            <a:extLst>
              <a:ext uri="{FF2B5EF4-FFF2-40B4-BE49-F238E27FC236}">
                <a16:creationId xmlns:a16="http://schemas.microsoft.com/office/drawing/2014/main" xmlns="" id="{BA178C7B-FB8C-4D9C-9731-7001BEE1F59D}"/>
              </a:ext>
            </a:extLst>
          </p:cNvPr>
          <p:cNvSpPr txBox="1"/>
          <p:nvPr/>
        </p:nvSpPr>
        <p:spPr>
          <a:xfrm>
            <a:off x="1190720" y="2158197"/>
            <a:ext cx="2032380" cy="276999"/>
          </a:xfrm>
          <a:prstGeom prst="rect">
            <a:avLst/>
          </a:prstGeom>
          <a:noFill/>
        </p:spPr>
        <p:txBody>
          <a:bodyPr wrap="square" rtlCol="0">
            <a:noAutofit/>
          </a:bodyPr>
          <a:lstStyle/>
          <a:p>
            <a:pP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Faulty interface</a:t>
            </a:r>
          </a:p>
        </p:txBody>
      </p:sp>
      <p:sp>
        <p:nvSpPr>
          <p:cNvPr id="94" name="圆角矩形 93"/>
          <p:cNvSpPr/>
          <p:nvPr/>
        </p:nvSpPr>
        <p:spPr>
          <a:xfrm>
            <a:off x="8782909" y="4276269"/>
            <a:ext cx="1905411" cy="719799"/>
          </a:xfrm>
          <a:prstGeom prst="roundRect">
            <a:avLst>
              <a:gd name="adj" fmla="val 7486"/>
            </a:avLst>
          </a:prstGeom>
          <a:solidFill>
            <a:srgbClr val="FFFFCC"/>
          </a:solidFill>
          <a:ln w="9525">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r>
              <a:rPr lang="en-US"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Interface in Up state but failing to forward packets</a:t>
            </a:r>
          </a:p>
        </p:txBody>
      </p:sp>
      <p:sp>
        <p:nvSpPr>
          <p:cNvPr id="60" name="矩形 59"/>
          <p:cNvSpPr/>
          <p:nvPr/>
        </p:nvSpPr>
        <p:spPr bwMode="auto">
          <a:xfrm>
            <a:off x="1190720" y="1771972"/>
            <a:ext cx="4669954" cy="248147"/>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noAutofit/>
          </a:bodyPr>
          <a:lstStyle/>
          <a:p>
            <a:pPr defTabSz="1001248"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Active interface</a:t>
            </a:r>
          </a:p>
        </p:txBody>
      </p:sp>
      <p:sp>
        <p:nvSpPr>
          <p:cNvPr id="73" name="椭圆 72">
            <a:extLst>
              <a:ext uri="{FF2B5EF4-FFF2-40B4-BE49-F238E27FC236}">
                <a16:creationId xmlns:a16="http://schemas.microsoft.com/office/drawing/2014/main" xmlns="" id="{7DBB15C3-7119-4BF5-AC36-6F6AFF9EB213}"/>
              </a:ext>
            </a:extLst>
          </p:cNvPr>
          <p:cNvSpPr/>
          <p:nvPr/>
        </p:nvSpPr>
        <p:spPr>
          <a:xfrm>
            <a:off x="975973" y="1815128"/>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cxnSp>
        <p:nvCxnSpPr>
          <p:cNvPr id="75" name="直接箭头连接符 74"/>
          <p:cNvCxnSpPr>
            <a:stCxn id="80" idx="4"/>
            <a:endCxn id="94" idx="1"/>
          </p:cNvCxnSpPr>
          <p:nvPr/>
        </p:nvCxnSpPr>
        <p:spPr>
          <a:xfrm>
            <a:off x="7847024" y="3912275"/>
            <a:ext cx="935885" cy="723894"/>
          </a:xfrm>
          <a:prstGeom prst="straightConnector1">
            <a:avLst/>
          </a:prstGeom>
          <a:ln w="28575">
            <a:solidFill>
              <a:srgbClr val="FFD17D"/>
            </a:solidFill>
            <a:tailEnd type="triangle"/>
          </a:ln>
        </p:spPr>
        <p:style>
          <a:lnRef idx="1">
            <a:schemeClr val="accent1"/>
          </a:lnRef>
          <a:fillRef idx="0">
            <a:schemeClr val="accent1"/>
          </a:fillRef>
          <a:effectRef idx="0">
            <a:schemeClr val="accent1"/>
          </a:effectRef>
          <a:fontRef idx="minor">
            <a:schemeClr val="tx1"/>
          </a:fontRef>
        </p:style>
      </p:cxnSp>
      <p:grpSp>
        <p:nvGrpSpPr>
          <p:cNvPr id="85" name="组合 84"/>
          <p:cNvGrpSpPr/>
          <p:nvPr/>
        </p:nvGrpSpPr>
        <p:grpSpPr>
          <a:xfrm>
            <a:off x="7387097" y="3667185"/>
            <a:ext cx="288000" cy="288000"/>
            <a:chOff x="856677" y="2615810"/>
            <a:chExt cx="288000" cy="288000"/>
          </a:xfrm>
        </p:grpSpPr>
        <p:sp>
          <p:nvSpPr>
            <p:cNvPr id="86" name="椭圆 85"/>
            <p:cNvSpPr/>
            <p:nvPr/>
          </p:nvSpPr>
          <p:spPr>
            <a:xfrm>
              <a:off x="856677" y="2615810"/>
              <a:ext cx="288000" cy="288000"/>
            </a:xfrm>
            <a:prstGeom prst="ellipse">
              <a:avLst/>
            </a:prstGeom>
            <a:solidFill>
              <a:srgbClr val="EC7061"/>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fontAlgn="ctr"/>
              <a:endParaRPr lang="en-US" altLang="zh-CN" dirty="0">
                <a:solidFill>
                  <a:srgbClr val="EC7061"/>
                </a:solidFill>
                <a:latin typeface="Huawei Sans" panose="020C0503030203020204" pitchFamily="34" charset="0"/>
              </a:endParaRPr>
            </a:p>
          </p:txBody>
        </p:sp>
        <p:grpSp>
          <p:nvGrpSpPr>
            <p:cNvPr id="87" name="组合 86"/>
            <p:cNvGrpSpPr/>
            <p:nvPr/>
          </p:nvGrpSpPr>
          <p:grpSpPr>
            <a:xfrm>
              <a:off x="923444" y="2692169"/>
              <a:ext cx="144001" cy="144002"/>
              <a:chOff x="898853" y="2657982"/>
              <a:chExt cx="203649" cy="203652"/>
            </a:xfrm>
          </p:grpSpPr>
          <p:cxnSp>
            <p:nvCxnSpPr>
              <p:cNvPr id="88" name="直接连接符 87"/>
              <p:cNvCxnSpPr>
                <a:stCxn id="86" idx="3"/>
                <a:endCxn id="86" idx="7"/>
              </p:cNvCxnSpPr>
              <p:nvPr/>
            </p:nvCxnSpPr>
            <p:spPr>
              <a:xfrm flipV="1">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89" name="直接连接符 88"/>
              <p:cNvCxnSpPr>
                <a:stCxn id="86" idx="1"/>
                <a:endCxn id="86" idx="5"/>
              </p:cNvCxnSpPr>
              <p:nvPr/>
            </p:nvCxnSpPr>
            <p:spPr>
              <a:xfrm>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2822793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smtClean="0">
                <a:solidFill>
                  <a:schemeClr val="bg1">
                    <a:lumMod val="50000"/>
                  </a:schemeClr>
                </a:solidFill>
                <a:sym typeface="Huawei Sans" panose="020C0503030203020204" pitchFamily="34" charset="0"/>
              </a:rPr>
              <a:t>Network Reliability Requirements</a:t>
            </a:r>
          </a:p>
          <a:p>
            <a:r>
              <a:rPr lang="en-US" b="1" smtClean="0">
                <a:sym typeface="Huawei Sans" panose="020C0503030203020204" pitchFamily="34" charset="0"/>
              </a:rPr>
              <a:t>Principle and Configuration of Link Aggregation</a:t>
            </a:r>
          </a:p>
          <a:p>
            <a:pPr lvl="1"/>
            <a:r>
              <a:rPr lang="en-US" smtClean="0">
                <a:solidFill>
                  <a:schemeClr val="bg1">
                    <a:lumMod val="50000"/>
                  </a:schemeClr>
                </a:solidFill>
                <a:sym typeface="Huawei Sans" panose="020C0503030203020204" pitchFamily="34" charset="0"/>
              </a:rPr>
              <a:t>Principle</a:t>
            </a:r>
          </a:p>
          <a:p>
            <a:pPr lvl="1"/>
            <a:r>
              <a:rPr lang="en-US" smtClean="0">
                <a:solidFill>
                  <a:schemeClr val="bg1">
                    <a:lumMod val="50000"/>
                  </a:schemeClr>
                </a:solidFill>
                <a:sym typeface="Huawei Sans" panose="020C0503030203020204" pitchFamily="34" charset="0"/>
              </a:rPr>
              <a:t>Manual Mode</a:t>
            </a:r>
          </a:p>
          <a:p>
            <a:pPr lvl="1">
              <a:buFont typeface="Huawei Sans" panose="020C0503030203020204" pitchFamily="34" charset="0"/>
              <a:buChar char="▪"/>
            </a:pPr>
            <a:r>
              <a:rPr lang="en-US" b="1" smtClean="0">
                <a:sym typeface="Huawei Sans" panose="020C0503030203020204" pitchFamily="34" charset="0"/>
              </a:rPr>
              <a:t>LACP Mode</a:t>
            </a:r>
          </a:p>
          <a:p>
            <a:pPr lvl="1"/>
            <a:r>
              <a:rPr lang="en-US" smtClean="0">
                <a:solidFill>
                  <a:schemeClr val="bg1">
                    <a:lumMod val="50000"/>
                  </a:schemeClr>
                </a:solidFill>
                <a:sym typeface="Huawei Sans" panose="020C0503030203020204" pitchFamily="34" charset="0"/>
              </a:rPr>
              <a:t>Typical Application Scenarios</a:t>
            </a:r>
          </a:p>
          <a:p>
            <a:pPr lvl="1"/>
            <a:r>
              <a:rPr lang="en-US" smtClean="0">
                <a:solidFill>
                  <a:schemeClr val="bg1">
                    <a:lumMod val="50000"/>
                  </a:schemeClr>
                </a:solidFill>
                <a:sym typeface="Huawei Sans" panose="020C0503030203020204" pitchFamily="34" charset="0"/>
              </a:rPr>
              <a:t>Configuration Example</a:t>
            </a:r>
          </a:p>
          <a:p>
            <a:r>
              <a:rPr lang="en-US" smtClean="0">
                <a:solidFill>
                  <a:schemeClr val="bg1">
                    <a:lumMod val="50000"/>
                  </a:schemeClr>
                </a:solidFill>
                <a:sym typeface="Huawei Sans" panose="020C0503030203020204" pitchFamily="34" charset="0"/>
              </a:rPr>
              <a:t>Overview of iStack and CSS</a:t>
            </a:r>
            <a:endParaRPr lang="en-US" dirty="0">
              <a:solidFill>
                <a:schemeClr val="bg1">
                  <a:lumMod val="50000"/>
                </a:schemeClr>
              </a:solidFill>
              <a:sym typeface="Huawei Sans" panose="020C0503030203020204" pitchFamily="34" charset="0"/>
            </a:endParaRPr>
          </a:p>
        </p:txBody>
      </p:sp>
    </p:spTree>
    <p:extLst>
      <p:ext uri="{BB962C8B-B14F-4D97-AF65-F5344CB8AC3E}">
        <p14:creationId xmlns:p14="http://schemas.microsoft.com/office/powerpoint/2010/main" val="17460520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sz="quarter"/>
          </p:nvPr>
        </p:nvSpPr>
        <p:spPr/>
        <p:txBody>
          <a:bodyPr/>
          <a:lstStyle/>
          <a:p>
            <a:r>
              <a:rPr lang="en-US" smtClean="0">
                <a:sym typeface="Huawei Sans" panose="020C0503030203020204" pitchFamily="34" charset="0"/>
              </a:rPr>
              <a:t>Eth-Trunk, iStack, and CSS</a:t>
            </a:r>
            <a:endParaRPr lang="en-US" dirty="0">
              <a:sym typeface="Huawei Sans" panose="020C0503030203020204" pitchFamily="34" charset="0"/>
            </a:endParaRPr>
          </a:p>
        </p:txBody>
      </p:sp>
      <p:sp>
        <p:nvSpPr>
          <p:cNvPr id="4" name="文本占位符 3"/>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4468761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smtClean="0">
                <a:sym typeface="Huawei Sans" panose="020C0503030203020204" pitchFamily="34" charset="0"/>
              </a:rPr>
              <a:t>LACPDU</a:t>
            </a:r>
            <a:endParaRPr lang="en-US" dirty="0">
              <a:sym typeface="Huawei Sans" panose="020C0503030203020204" pitchFamily="34" charset="0"/>
            </a:endParaRPr>
          </a:p>
        </p:txBody>
      </p:sp>
      <p:sp>
        <p:nvSpPr>
          <p:cNvPr id="81" name="TextBox 77"/>
          <p:cNvSpPr txBox="1"/>
          <p:nvPr/>
        </p:nvSpPr>
        <p:spPr bwMode="auto">
          <a:xfrm>
            <a:off x="2939455" y="1368274"/>
            <a:ext cx="1390745" cy="285502"/>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LACPDU</a:t>
            </a:r>
          </a:p>
        </p:txBody>
      </p:sp>
      <p:sp>
        <p:nvSpPr>
          <p:cNvPr id="83" name="文本占位符 3"/>
          <p:cNvSpPr txBox="1">
            <a:spLocks/>
          </p:cNvSpPr>
          <p:nvPr/>
        </p:nvSpPr>
        <p:spPr bwMode="auto">
          <a:xfrm>
            <a:off x="445914" y="5177348"/>
            <a:ext cx="11303173" cy="1133282"/>
          </a:xfrm>
          <a:prstGeom prst="rect">
            <a:avLst/>
          </a:prstGeom>
          <a:noFill/>
          <a:ln w="9525">
            <a:noFill/>
            <a:miter lim="800000"/>
            <a:headEnd/>
            <a:tailEnd/>
          </a:ln>
        </p:spPr>
        <p:txBody>
          <a:bodyPr vert="horz" wrap="square" lIns="80110" tIns="40055" rIns="80110" bIns="40055" numCol="1" anchor="t" anchorCtr="0" compatLnSpc="1">
            <a:prstTxWarp prst="textNoShape">
              <a:avLst/>
            </a:prstTxWarp>
            <a:noAutofit/>
          </a:bodyPr>
          <a:lstStyle>
            <a:lvl1pPr marL="301625" indent="-301625" algn="just" defTabSz="801688" rtl="0" eaLnBrk="1" fontAlgn="ctr" latinLnBrk="0"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ctr"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ctr"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ctr"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ctr"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ctr">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lnSpc>
                <a:spcPct val="100000"/>
              </a:lnSpc>
              <a:buClrTx/>
              <a:buSzPct val="100000"/>
              <a:buFont typeface="Arial" panose="020B0604020202020204" pitchFamily="34" charset="0"/>
              <a:buChar char="•"/>
            </a:pPr>
            <a:r>
              <a:rPr 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LACP mode: A link aggregation mode that uses the LACP protocol. Devices exchange Link Aggregation Control Protocol Data Units (LACPDUs) to ensure that the peer interfaces are member interfaces that belong to the same Eth-Trunk and are on the same device.</a:t>
            </a:r>
          </a:p>
          <a:p>
            <a:pPr>
              <a:lnSpc>
                <a:spcPct val="100000"/>
              </a:lnSpc>
              <a:buClrTx/>
              <a:buSzPct val="100000"/>
              <a:buFont typeface="Arial" panose="020B0604020202020204" pitchFamily="34" charset="0"/>
              <a:buChar char="•"/>
            </a:pPr>
            <a:r>
              <a:rPr 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An LACPDU contains the device priority, MAC address, interface priority, and interface number.</a:t>
            </a:r>
          </a:p>
          <a:p>
            <a:pPr>
              <a:lnSpc>
                <a:spcPct val="100000"/>
              </a:lnSpc>
            </a:pPr>
            <a:endParaRPr lang="en-US" altLang="zh-CN" sz="1399" kern="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4" name="直接箭头连接符 73">
            <a:extLst>
              <a:ext uri="{FF2B5EF4-FFF2-40B4-BE49-F238E27FC236}">
                <a16:creationId xmlns:a16="http://schemas.microsoft.com/office/drawing/2014/main" xmlns="" id="{AA906D00-6A37-4E3C-844F-9AFBEFB9CD58}"/>
              </a:ext>
            </a:extLst>
          </p:cNvPr>
          <p:cNvCxnSpPr>
            <a:cxnSpLocks/>
          </p:cNvCxnSpPr>
          <p:nvPr/>
        </p:nvCxnSpPr>
        <p:spPr>
          <a:xfrm>
            <a:off x="2611851" y="1500345"/>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graphicFrame>
        <p:nvGraphicFramePr>
          <p:cNvPr id="75" name="表格 74"/>
          <p:cNvGraphicFramePr>
            <a:graphicFrameLocks noGrp="1"/>
          </p:cNvGraphicFramePr>
          <p:nvPr>
            <p:extLst/>
          </p:nvPr>
        </p:nvGraphicFramePr>
        <p:xfrm>
          <a:off x="3827174" y="3642131"/>
          <a:ext cx="2734932" cy="1511412"/>
        </p:xfrm>
        <a:graphic>
          <a:graphicData uri="http://schemas.openxmlformats.org/drawingml/2006/table">
            <a:tbl>
              <a:tblPr firstRow="1" firstCol="1" lastRow="1" lastCol="1" bandRow="1" bandCol="1">
                <a:tableStyleId>{5940675A-B579-460E-94D1-54222C63F5DA}</a:tableStyleId>
              </a:tblPr>
              <a:tblGrid>
                <a:gridCol w="2734932">
                  <a:extLst>
                    <a:ext uri="{9D8B030D-6E8A-4147-A177-3AD203B41FA5}">
                      <a16:colId xmlns:a16="http://schemas.microsoft.com/office/drawing/2014/main" xmlns="" val="20000"/>
                    </a:ext>
                  </a:extLst>
                </a:gridCol>
              </a:tblGrid>
              <a:tr h="251902">
                <a:tc>
                  <a:txBody>
                    <a:bodyPr/>
                    <a:lstStyle/>
                    <a:p>
                      <a:pPr algn="ctr" fontAlgn="ctr">
                        <a:lnSpc>
                          <a:spcPct val="100000"/>
                        </a:lnSpc>
                        <a:spcAft>
                          <a:spcPts val="0"/>
                        </a:spcAft>
                      </a:pPr>
                      <a:r>
                        <a:rPr 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LACPDU</a:t>
                      </a:r>
                    </a:p>
                  </a:txBody>
                  <a:tcPr marL="43110" marR="43110" marT="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251902">
                <a:tc>
                  <a:txBody>
                    <a:bodyPr/>
                    <a:lstStyle/>
                    <a:p>
                      <a:pPr algn="ctr" fontAlgn="ctr">
                        <a:lnSpc>
                          <a:spcPct val="100000"/>
                        </a:lnSpc>
                        <a:spcAft>
                          <a:spcPts val="0"/>
                        </a:spcAft>
                      </a:pPr>
                      <a:r>
                        <a:rPr lang="en-US" sz="1200" dirty="0">
                          <a:latin typeface="Huawei Sans" panose="020C0503030203020204" pitchFamily="34" charset="0"/>
                          <a:ea typeface="方正兰亭黑简体" panose="02000000000000000000" pitchFamily="2" charset="-122"/>
                          <a:sym typeface="Huawei Sans" panose="020C0503030203020204" pitchFamily="34" charset="0"/>
                        </a:rPr>
                        <a:t>Device priority</a:t>
                      </a:r>
                    </a:p>
                  </a:txBody>
                  <a:tcPr marL="43110" marR="43110" marT="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251902">
                <a:tc>
                  <a:txBody>
                    <a:bodyPr/>
                    <a:lstStyle/>
                    <a:p>
                      <a:pPr algn="ctr" fontAlgn="ctr">
                        <a:lnSpc>
                          <a:spcPct val="100000"/>
                        </a:lnSpc>
                        <a:spcAft>
                          <a:spcPts val="0"/>
                        </a:spcAft>
                      </a:pPr>
                      <a:r>
                        <a:rPr lang="en-US" sz="1200" dirty="0">
                          <a:latin typeface="Huawei Sans" panose="020C0503030203020204" pitchFamily="34" charset="0"/>
                          <a:ea typeface="方正兰亭黑简体" panose="02000000000000000000" pitchFamily="2" charset="-122"/>
                          <a:sym typeface="Huawei Sans" panose="020C0503030203020204" pitchFamily="34" charset="0"/>
                        </a:rPr>
                        <a:t>MAC address</a:t>
                      </a:r>
                    </a:p>
                  </a:txBody>
                  <a:tcPr marL="43110" marR="43110" marT="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251902">
                <a:tc>
                  <a:txBody>
                    <a:bodyPr/>
                    <a:lstStyle/>
                    <a:p>
                      <a:pPr algn="ctr" fontAlgn="ctr">
                        <a:lnSpc>
                          <a:spcPct val="100000"/>
                        </a:lnSpc>
                        <a:spcAft>
                          <a:spcPts val="0"/>
                        </a:spcAft>
                      </a:pPr>
                      <a:r>
                        <a:rPr lang="en-US" sz="1200" dirty="0">
                          <a:latin typeface="Huawei Sans" panose="020C0503030203020204" pitchFamily="34" charset="0"/>
                          <a:ea typeface="方正兰亭黑简体" panose="02000000000000000000" pitchFamily="2" charset="-122"/>
                          <a:sym typeface="Huawei Sans" panose="020C0503030203020204" pitchFamily="34" charset="0"/>
                        </a:rPr>
                        <a:t>Interface priority</a:t>
                      </a:r>
                    </a:p>
                  </a:txBody>
                  <a:tcPr marL="43110" marR="43110" marT="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251902">
                <a:tc>
                  <a:txBody>
                    <a:bodyPr/>
                    <a:lstStyle/>
                    <a:p>
                      <a:pPr algn="ctr" fontAlgn="ctr">
                        <a:lnSpc>
                          <a:spcPct val="100000"/>
                        </a:lnSpc>
                        <a:spcAft>
                          <a:spcPts val="0"/>
                        </a:spcAft>
                      </a:pPr>
                      <a:r>
                        <a:rPr lang="en-US" sz="1200" dirty="0">
                          <a:latin typeface="Huawei Sans" panose="020C0503030203020204" pitchFamily="34" charset="0"/>
                          <a:ea typeface="方正兰亭黑简体" panose="02000000000000000000" pitchFamily="2" charset="-122"/>
                          <a:sym typeface="Huawei Sans" panose="020C0503030203020204" pitchFamily="34" charset="0"/>
                        </a:rPr>
                        <a:t>Interface number</a:t>
                      </a:r>
                    </a:p>
                  </a:txBody>
                  <a:tcPr marL="43110" marR="43110" marT="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25190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dirty="0">
                          <a:latin typeface="Huawei Sans" panose="020C0503030203020204" pitchFamily="34" charset="0"/>
                          <a:ea typeface="方正兰亭黑简体" panose="02000000000000000000" pitchFamily="2" charset="-122"/>
                          <a:sym typeface="Huawei Sans" panose="020C0503030203020204" pitchFamily="34" charset="0"/>
                        </a:rPr>
                        <a:t>...</a:t>
                      </a:r>
                    </a:p>
                  </a:txBody>
                  <a:tcPr marL="43110" marR="43110" marT="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bl>
          </a:graphicData>
        </a:graphic>
      </p:graphicFrame>
      <p:sp>
        <p:nvSpPr>
          <p:cNvPr id="85" name="圆角矩形 84"/>
          <p:cNvSpPr/>
          <p:nvPr/>
        </p:nvSpPr>
        <p:spPr>
          <a:xfrm>
            <a:off x="2629703" y="1793321"/>
            <a:ext cx="902509" cy="1580965"/>
          </a:xfrm>
          <a:prstGeom prst="roundRect">
            <a:avLst>
              <a:gd name="adj" fmla="val 7243"/>
            </a:avLst>
          </a:prstGeom>
          <a:solidFill>
            <a:srgbClr val="F4FBFE"/>
          </a:solidFill>
          <a:ln w="9525" cap="flat" cmpd="sng" algn="ctr">
            <a:solidFill>
              <a:srgbClr val="99DFF9"/>
            </a:solidFill>
            <a:prstDash val="solid"/>
          </a:ln>
          <a:effectLst/>
        </p:spPr>
        <p:txBody>
          <a:bodyPr wrap="square" rtlCol="0" anchor="ctr">
            <a:noAutofit/>
          </a:bodyPr>
          <a:lstStyle/>
          <a:p>
            <a:pPr algn="ctr" defTabSz="914034" fontAlgn="ctr">
              <a:spcBef>
                <a:spcPct val="0"/>
              </a:spcBef>
              <a:spcAft>
                <a:spcPct val="0"/>
              </a:spcAft>
              <a:defRPr/>
            </a:pPr>
            <a:endParaRPr lang="en-US" altLang="zh-CN"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9" name="圆角矩形 88"/>
          <p:cNvSpPr/>
          <p:nvPr/>
        </p:nvSpPr>
        <p:spPr>
          <a:xfrm>
            <a:off x="8677640" y="1793321"/>
            <a:ext cx="902509" cy="1580965"/>
          </a:xfrm>
          <a:prstGeom prst="roundRect">
            <a:avLst>
              <a:gd name="adj" fmla="val 7243"/>
            </a:avLst>
          </a:prstGeom>
          <a:solidFill>
            <a:srgbClr val="F4FBFE"/>
          </a:solidFill>
          <a:ln w="9525" cap="flat" cmpd="sng" algn="ctr">
            <a:solidFill>
              <a:srgbClr val="99DFF9"/>
            </a:solidFill>
            <a:prstDash val="solid"/>
          </a:ln>
          <a:effectLst/>
        </p:spPr>
        <p:txBody>
          <a:bodyPr wrap="square" rtlCol="0" anchor="ctr">
            <a:noAutofit/>
          </a:bodyPr>
          <a:lstStyle/>
          <a:p>
            <a:pPr algn="ctr" defTabSz="914034" fontAlgn="ctr">
              <a:spcBef>
                <a:spcPct val="0"/>
              </a:spcBef>
              <a:spcAft>
                <a:spcPct val="0"/>
              </a:spcAft>
              <a:defRPr/>
            </a:pPr>
            <a:endParaRPr lang="en-US" altLang="zh-CN"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0" name="矩形 89"/>
          <p:cNvSpPr/>
          <p:nvPr/>
        </p:nvSpPr>
        <p:spPr>
          <a:xfrm>
            <a:off x="2591531" y="1750127"/>
            <a:ext cx="663115" cy="307657"/>
          </a:xfrm>
          <a:prstGeom prst="rect">
            <a:avLst/>
          </a:prstGeom>
        </p:spPr>
        <p:txBody>
          <a:bodyPr wrap="square">
            <a:noAutofit/>
          </a:bodyPr>
          <a:lstStyle/>
          <a:p>
            <a:pPr algn="ctr" fontAlgn="ctr"/>
            <a:r>
              <a:rPr lang="en-US" sz="1399" b="1" dirty="0">
                <a:latin typeface="Huawei Sans" panose="020C0503030203020204" pitchFamily="34" charset="0"/>
                <a:ea typeface="方正兰亭黑简体" panose="02000000000000000000" pitchFamily="2" charset="-122"/>
                <a:sym typeface="Huawei Sans" panose="020C0503030203020204" pitchFamily="34" charset="0"/>
              </a:rPr>
              <a:t>SW1</a:t>
            </a:r>
          </a:p>
        </p:txBody>
      </p:sp>
      <p:sp>
        <p:nvSpPr>
          <p:cNvPr id="91" name="矩形 90"/>
          <p:cNvSpPr/>
          <p:nvPr/>
        </p:nvSpPr>
        <p:spPr>
          <a:xfrm>
            <a:off x="8998314" y="1750127"/>
            <a:ext cx="663115" cy="307657"/>
          </a:xfrm>
          <a:prstGeom prst="rect">
            <a:avLst/>
          </a:prstGeom>
        </p:spPr>
        <p:txBody>
          <a:bodyPr wrap="square">
            <a:noAutofit/>
          </a:bodyPr>
          <a:lstStyle/>
          <a:p>
            <a:pPr algn="ctr" fontAlgn="ctr"/>
            <a:r>
              <a:rPr lang="en-US" sz="1399" b="1" dirty="0">
                <a:latin typeface="Huawei Sans" panose="020C0503030203020204" pitchFamily="34" charset="0"/>
                <a:ea typeface="方正兰亭黑简体" panose="02000000000000000000" pitchFamily="2" charset="-122"/>
                <a:sym typeface="Huawei Sans" panose="020C0503030203020204" pitchFamily="34" charset="0"/>
              </a:rPr>
              <a:t>SW2</a:t>
            </a:r>
          </a:p>
        </p:txBody>
      </p:sp>
      <p:sp>
        <p:nvSpPr>
          <p:cNvPr id="92" name="圆角矩形 91"/>
          <p:cNvSpPr/>
          <p:nvPr/>
        </p:nvSpPr>
        <p:spPr bwMode="auto">
          <a:xfrm>
            <a:off x="3036150" y="2003153"/>
            <a:ext cx="468000" cy="1192428"/>
          </a:xfrm>
          <a:prstGeom prst="roundRect">
            <a:avLst>
              <a:gd name="adj" fmla="val 3521"/>
            </a:avLst>
          </a:prstGeom>
          <a:solidFill>
            <a:schemeClr val="bg1"/>
          </a:solidFill>
          <a:ln w="12700" cap="flat" cmpd="sng" algn="ctr">
            <a:solidFill>
              <a:schemeClr val="bg1">
                <a:lumMod val="50000"/>
              </a:schemeClr>
            </a:solid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noAutofit/>
          </a:bodyPr>
          <a:lstStyle/>
          <a:p>
            <a:pPr defTabSz="914034" fontAlgn="ctr">
              <a:spcBef>
                <a:spcPct val="0"/>
              </a:spcBef>
              <a:spcAft>
                <a:spcPct val="0"/>
              </a:spcAft>
            </a:pPr>
            <a:endParaRPr lang="en-US" altLang="zh-CN" sz="10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7" name="组合 6"/>
          <p:cNvGrpSpPr/>
          <p:nvPr/>
        </p:nvGrpSpPr>
        <p:grpSpPr>
          <a:xfrm>
            <a:off x="4915639" y="2036170"/>
            <a:ext cx="2500290" cy="1088573"/>
            <a:chOff x="4917558" y="2321238"/>
            <a:chExt cx="2501267" cy="827519"/>
          </a:xfrm>
          <a:solidFill>
            <a:srgbClr val="F4FBFE"/>
          </a:solidFill>
        </p:grpSpPr>
        <p:sp>
          <p:nvSpPr>
            <p:cNvPr id="94" name="任意多边形: 形状 67">
              <a:extLst>
                <a:ext uri="{FF2B5EF4-FFF2-40B4-BE49-F238E27FC236}">
                  <a16:creationId xmlns:a16="http://schemas.microsoft.com/office/drawing/2014/main" xmlns="" id="{DDE7F5E3-EC99-4B98-9942-9CF564C3EC09}"/>
                </a:ext>
              </a:extLst>
            </p:cNvPr>
            <p:cNvSpPr/>
            <p:nvPr/>
          </p:nvSpPr>
          <p:spPr>
            <a:xfrm flipH="1">
              <a:off x="4917558" y="2321238"/>
              <a:ext cx="2381437" cy="827519"/>
            </a:xfrm>
            <a:custGeom>
              <a:avLst/>
              <a:gdLst>
                <a:gd name="connsiteX0" fmla="*/ 0 w 1703698"/>
                <a:gd name="connsiteY0" fmla="*/ 0 h 627538"/>
                <a:gd name="connsiteX1" fmla="*/ 1572253 w 1703698"/>
                <a:gd name="connsiteY1" fmla="*/ 0 h 627538"/>
                <a:gd name="connsiteX2" fmla="*/ 1703698 w 1703698"/>
                <a:gd name="connsiteY2" fmla="*/ 313769 h 627538"/>
                <a:gd name="connsiteX3" fmla="*/ 1572253 w 1703698"/>
                <a:gd name="connsiteY3" fmla="*/ 627538 h 627538"/>
                <a:gd name="connsiteX4" fmla="*/ 1572249 w 1703698"/>
                <a:gd name="connsiteY4" fmla="*/ 627537 h 627538"/>
                <a:gd name="connsiteX5" fmla="*/ 0 w 1703698"/>
                <a:gd name="connsiteY5" fmla="*/ 627537 h 627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3698" h="627538">
                  <a:moveTo>
                    <a:pt x="0" y="0"/>
                  </a:moveTo>
                  <a:lnTo>
                    <a:pt x="1572253" y="0"/>
                  </a:lnTo>
                  <a:cubicBezTo>
                    <a:pt x="1644848" y="0"/>
                    <a:pt x="1703698" y="140479"/>
                    <a:pt x="1703698" y="313769"/>
                  </a:cubicBezTo>
                  <a:cubicBezTo>
                    <a:pt x="1703698" y="487059"/>
                    <a:pt x="1644848" y="627538"/>
                    <a:pt x="1572253" y="627538"/>
                  </a:cubicBezTo>
                  <a:lnTo>
                    <a:pt x="1572249" y="627537"/>
                  </a:lnTo>
                  <a:lnTo>
                    <a:pt x="0" y="627537"/>
                  </a:lnTo>
                  <a:close/>
                </a:path>
              </a:pathLst>
            </a:cu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5" name="椭圆 94">
              <a:extLst>
                <a:ext uri="{FF2B5EF4-FFF2-40B4-BE49-F238E27FC236}">
                  <a16:creationId xmlns:a16="http://schemas.microsoft.com/office/drawing/2014/main" xmlns="" id="{7EEDE773-BD04-46B5-ACD7-D793E0BC1578}"/>
                </a:ext>
              </a:extLst>
            </p:cNvPr>
            <p:cNvSpPr/>
            <p:nvPr/>
          </p:nvSpPr>
          <p:spPr>
            <a:xfrm>
              <a:off x="7179162" y="2321238"/>
              <a:ext cx="239663" cy="827519"/>
            </a:xfrm>
            <a:prstGeom prst="ellipse">
              <a:avLst/>
            </a:pr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97" name="圆角矩形 96"/>
          <p:cNvSpPr/>
          <p:nvPr/>
        </p:nvSpPr>
        <p:spPr bwMode="auto">
          <a:xfrm>
            <a:off x="8712787" y="2003153"/>
            <a:ext cx="468000" cy="1192428"/>
          </a:xfrm>
          <a:prstGeom prst="roundRect">
            <a:avLst>
              <a:gd name="adj" fmla="val 3521"/>
            </a:avLst>
          </a:prstGeom>
          <a:solidFill>
            <a:schemeClr val="bg1"/>
          </a:solidFill>
          <a:ln w="12700" cap="flat" cmpd="sng" algn="ctr">
            <a:solidFill>
              <a:schemeClr val="bg1">
                <a:lumMod val="50000"/>
              </a:schemeClr>
            </a:solid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noAutofit/>
          </a:bodyPr>
          <a:lstStyle/>
          <a:p>
            <a:pPr defTabSz="914034" fontAlgn="ctr">
              <a:spcBef>
                <a:spcPct val="0"/>
              </a:spcBef>
              <a:spcAft>
                <a:spcPct val="0"/>
              </a:spcAft>
            </a:pPr>
            <a:endParaRPr lang="en-US" altLang="zh-CN" sz="10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 name="组合 2"/>
          <p:cNvGrpSpPr/>
          <p:nvPr/>
        </p:nvGrpSpPr>
        <p:grpSpPr>
          <a:xfrm>
            <a:off x="3415791" y="2324487"/>
            <a:ext cx="5379753" cy="215916"/>
            <a:chOff x="3417125" y="2293623"/>
            <a:chExt cx="5381854" cy="216000"/>
          </a:xfrm>
        </p:grpSpPr>
        <p:sp>
          <p:nvSpPr>
            <p:cNvPr id="96" name="椭圆 95">
              <a:extLst>
                <a:ext uri="{FF2B5EF4-FFF2-40B4-BE49-F238E27FC236}">
                  <a16:creationId xmlns:a16="http://schemas.microsoft.com/office/drawing/2014/main" xmlns="" id="{7DBB15C3-7119-4BF5-AC36-6F6AFF9EB213}"/>
                </a:ext>
              </a:extLst>
            </p:cNvPr>
            <p:cNvSpPr/>
            <p:nvPr/>
          </p:nvSpPr>
          <p:spPr>
            <a:xfrm>
              <a:off x="3417125" y="2293623"/>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
          <p:nvSpPr>
            <p:cNvPr id="98" name="椭圆 97">
              <a:extLst>
                <a:ext uri="{FF2B5EF4-FFF2-40B4-BE49-F238E27FC236}">
                  <a16:creationId xmlns:a16="http://schemas.microsoft.com/office/drawing/2014/main" xmlns="" id="{7DBB15C3-7119-4BF5-AC36-6F6AFF9EB213}"/>
                </a:ext>
              </a:extLst>
            </p:cNvPr>
            <p:cNvSpPr/>
            <p:nvPr/>
          </p:nvSpPr>
          <p:spPr>
            <a:xfrm>
              <a:off x="8582979" y="2293623"/>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cxnSp>
          <p:nvCxnSpPr>
            <p:cNvPr id="100" name="直接连接符 99"/>
            <p:cNvCxnSpPr>
              <a:stCxn id="98" idx="2"/>
              <a:endCxn id="96" idx="6"/>
            </p:cNvCxnSpPr>
            <p:nvPr/>
          </p:nvCxnSpPr>
          <p:spPr bwMode="auto">
            <a:xfrm flipH="1">
              <a:off x="3633125" y="2401623"/>
              <a:ext cx="49498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grpSp>
        <p:nvGrpSpPr>
          <p:cNvPr id="5" name="组合 4"/>
          <p:cNvGrpSpPr/>
          <p:nvPr/>
        </p:nvGrpSpPr>
        <p:grpSpPr>
          <a:xfrm>
            <a:off x="3415791" y="2620864"/>
            <a:ext cx="5379753" cy="215916"/>
            <a:chOff x="3417125" y="2590116"/>
            <a:chExt cx="5381854" cy="216000"/>
          </a:xfrm>
        </p:grpSpPr>
        <p:cxnSp>
          <p:nvCxnSpPr>
            <p:cNvPr id="99" name="直接连接符 98"/>
            <p:cNvCxnSpPr>
              <a:stCxn id="103" idx="2"/>
              <a:endCxn id="102" idx="6"/>
            </p:cNvCxnSpPr>
            <p:nvPr/>
          </p:nvCxnSpPr>
          <p:spPr bwMode="auto">
            <a:xfrm flipH="1">
              <a:off x="3633125" y="2698116"/>
              <a:ext cx="49498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02" name="椭圆 101">
              <a:extLst>
                <a:ext uri="{FF2B5EF4-FFF2-40B4-BE49-F238E27FC236}">
                  <a16:creationId xmlns:a16="http://schemas.microsoft.com/office/drawing/2014/main" xmlns="" id="{7DBB15C3-7119-4BF5-AC36-6F6AFF9EB213}"/>
                </a:ext>
              </a:extLst>
            </p:cNvPr>
            <p:cNvSpPr/>
            <p:nvPr/>
          </p:nvSpPr>
          <p:spPr>
            <a:xfrm>
              <a:off x="3417125" y="2590116"/>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
          <p:nvSpPr>
            <p:cNvPr id="103" name="椭圆 102">
              <a:extLst>
                <a:ext uri="{FF2B5EF4-FFF2-40B4-BE49-F238E27FC236}">
                  <a16:creationId xmlns:a16="http://schemas.microsoft.com/office/drawing/2014/main" xmlns="" id="{7DBB15C3-7119-4BF5-AC36-6F6AFF9EB213}"/>
                </a:ext>
              </a:extLst>
            </p:cNvPr>
            <p:cNvSpPr/>
            <p:nvPr/>
          </p:nvSpPr>
          <p:spPr>
            <a:xfrm>
              <a:off x="8582979" y="2590116"/>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grpSp>
      <p:grpSp>
        <p:nvGrpSpPr>
          <p:cNvPr id="6" name="组合 5"/>
          <p:cNvGrpSpPr/>
          <p:nvPr/>
        </p:nvGrpSpPr>
        <p:grpSpPr>
          <a:xfrm>
            <a:off x="3415791" y="2963371"/>
            <a:ext cx="5379753" cy="215916"/>
            <a:chOff x="3417125" y="2932757"/>
            <a:chExt cx="5381854" cy="216000"/>
          </a:xfrm>
        </p:grpSpPr>
        <p:cxnSp>
          <p:nvCxnSpPr>
            <p:cNvPr id="101" name="直接连接符 100"/>
            <p:cNvCxnSpPr>
              <a:stCxn id="105" idx="2"/>
              <a:endCxn id="104" idx="6"/>
            </p:cNvCxnSpPr>
            <p:nvPr/>
          </p:nvCxnSpPr>
          <p:spPr bwMode="auto">
            <a:xfrm flipH="1">
              <a:off x="3633125" y="3040757"/>
              <a:ext cx="49498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04" name="椭圆 103">
              <a:extLst>
                <a:ext uri="{FF2B5EF4-FFF2-40B4-BE49-F238E27FC236}">
                  <a16:creationId xmlns:a16="http://schemas.microsoft.com/office/drawing/2014/main" xmlns="" id="{7DBB15C3-7119-4BF5-AC36-6F6AFF9EB213}"/>
                </a:ext>
              </a:extLst>
            </p:cNvPr>
            <p:cNvSpPr/>
            <p:nvPr/>
          </p:nvSpPr>
          <p:spPr>
            <a:xfrm>
              <a:off x="3417125" y="2932757"/>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
          <p:nvSpPr>
            <p:cNvPr id="105" name="椭圆 104">
              <a:extLst>
                <a:ext uri="{FF2B5EF4-FFF2-40B4-BE49-F238E27FC236}">
                  <a16:creationId xmlns:a16="http://schemas.microsoft.com/office/drawing/2014/main" xmlns="" id="{7DBB15C3-7119-4BF5-AC36-6F6AFF9EB213}"/>
                </a:ext>
              </a:extLst>
            </p:cNvPr>
            <p:cNvSpPr/>
            <p:nvPr/>
          </p:nvSpPr>
          <p:spPr>
            <a:xfrm>
              <a:off x="8582979" y="2932757"/>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grpSp>
      <p:sp>
        <p:nvSpPr>
          <p:cNvPr id="106" name="TextBox 120">
            <a:extLst>
              <a:ext uri="{FF2B5EF4-FFF2-40B4-BE49-F238E27FC236}">
                <a16:creationId xmlns:a16="http://schemas.microsoft.com/office/drawing/2014/main" xmlns="" id="{890033A1-CB2B-46C1-843C-A395BBB7F123}"/>
              </a:ext>
            </a:extLst>
          </p:cNvPr>
          <p:cNvSpPr txBox="1"/>
          <p:nvPr/>
        </p:nvSpPr>
        <p:spPr>
          <a:xfrm>
            <a:off x="4854679" y="2144129"/>
            <a:ext cx="2438828" cy="307657"/>
          </a:xfrm>
          <a:prstGeom prst="rect">
            <a:avLst/>
          </a:prstGeom>
          <a:noFill/>
        </p:spPr>
        <p:txBody>
          <a:bodyPr wrap="square" rtlCol="0" anchor="ctr">
            <a:noAutofit/>
          </a:bodyPr>
          <a:lstStyle/>
          <a:p>
            <a:pPr algn="ctr" fontAlgn="ctr"/>
            <a:r>
              <a:rPr lang="en-US" sz="1399" b="1" dirty="0">
                <a:latin typeface="Huawei Sans" panose="020C0503030203020204" pitchFamily="34" charset="0"/>
                <a:ea typeface="方正兰亭黑简体" panose="02000000000000000000" pitchFamily="2" charset="-122"/>
                <a:sym typeface="Huawei Sans" panose="020C0503030203020204" pitchFamily="34" charset="0"/>
              </a:rPr>
              <a:t>Eth-Trunk in LACP mode</a:t>
            </a:r>
          </a:p>
        </p:txBody>
      </p:sp>
      <p:sp>
        <p:nvSpPr>
          <p:cNvPr id="107" name="TextBox 77"/>
          <p:cNvSpPr txBox="1"/>
          <p:nvPr/>
        </p:nvSpPr>
        <p:spPr bwMode="auto">
          <a:xfrm>
            <a:off x="2943057" y="1987110"/>
            <a:ext cx="571166" cy="1208472"/>
          </a:xfrm>
          <a:prstGeom prst="rect">
            <a:avLst/>
          </a:prstGeom>
          <a:noFill/>
          <a:ln w="9525">
            <a:noFill/>
            <a:miter lim="800000"/>
            <a:headEnd/>
            <a:tailEnd/>
          </a:ln>
        </p:spPr>
        <p:txBody>
          <a:bodyPr vert="vert270" wrap="square" lIns="99941" tIns="49966" rIns="99941" bIns="49966" rtlCol="0">
            <a:noAutofit/>
          </a:bodyPr>
          <a:lstStyle/>
          <a:p>
            <a:pPr algn="ctr" defTabSz="1001248"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Eth-Trunk interface</a:t>
            </a:r>
          </a:p>
        </p:txBody>
      </p:sp>
      <p:sp>
        <p:nvSpPr>
          <p:cNvPr id="108" name="TextBox 77"/>
          <p:cNvSpPr txBox="1"/>
          <p:nvPr/>
        </p:nvSpPr>
        <p:spPr bwMode="auto">
          <a:xfrm>
            <a:off x="8689022" y="2003153"/>
            <a:ext cx="571166" cy="1208472"/>
          </a:xfrm>
          <a:prstGeom prst="rect">
            <a:avLst/>
          </a:prstGeom>
          <a:noFill/>
          <a:ln w="9525">
            <a:noFill/>
            <a:miter lim="800000"/>
            <a:headEnd/>
            <a:tailEnd/>
          </a:ln>
        </p:spPr>
        <p:txBody>
          <a:bodyPr vert="vert270" wrap="square" lIns="99941" tIns="49966" rIns="99941" bIns="49966" rtlCol="0">
            <a:noAutofit/>
          </a:bodyPr>
          <a:lstStyle/>
          <a:p>
            <a:pPr algn="ctr" defTabSz="1001248"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Eth-Trunk interface</a:t>
            </a:r>
          </a:p>
        </p:txBody>
      </p:sp>
      <p:cxnSp>
        <p:nvCxnSpPr>
          <p:cNvPr id="109" name="直接箭头连接符 108">
            <a:extLst>
              <a:ext uri="{FF2B5EF4-FFF2-40B4-BE49-F238E27FC236}">
                <a16:creationId xmlns:a16="http://schemas.microsoft.com/office/drawing/2014/main" xmlns="" id="{AA906D00-6A37-4E3C-844F-9AFBEFB9CD58}"/>
              </a:ext>
            </a:extLst>
          </p:cNvPr>
          <p:cNvCxnSpPr>
            <a:cxnSpLocks/>
          </p:cNvCxnSpPr>
          <p:nvPr/>
        </p:nvCxnSpPr>
        <p:spPr>
          <a:xfrm>
            <a:off x="3827174" y="2508241"/>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110" name="直接箭头连接符 109">
            <a:extLst>
              <a:ext uri="{FF2B5EF4-FFF2-40B4-BE49-F238E27FC236}">
                <a16:creationId xmlns:a16="http://schemas.microsoft.com/office/drawing/2014/main" xmlns="" id="{AA906D00-6A37-4E3C-844F-9AFBEFB9CD58}"/>
              </a:ext>
            </a:extLst>
          </p:cNvPr>
          <p:cNvCxnSpPr>
            <a:cxnSpLocks/>
          </p:cNvCxnSpPr>
          <p:nvPr/>
        </p:nvCxnSpPr>
        <p:spPr>
          <a:xfrm>
            <a:off x="3827174" y="2777013"/>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111" name="直接箭头连接符 110">
            <a:extLst>
              <a:ext uri="{FF2B5EF4-FFF2-40B4-BE49-F238E27FC236}">
                <a16:creationId xmlns:a16="http://schemas.microsoft.com/office/drawing/2014/main" xmlns="" id="{AA906D00-6A37-4E3C-844F-9AFBEFB9CD58}"/>
              </a:ext>
            </a:extLst>
          </p:cNvPr>
          <p:cNvCxnSpPr>
            <a:cxnSpLocks/>
          </p:cNvCxnSpPr>
          <p:nvPr/>
        </p:nvCxnSpPr>
        <p:spPr>
          <a:xfrm>
            <a:off x="3827174" y="3138192"/>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112" name="直接箭头连接符 111">
            <a:extLst>
              <a:ext uri="{FF2B5EF4-FFF2-40B4-BE49-F238E27FC236}">
                <a16:creationId xmlns:a16="http://schemas.microsoft.com/office/drawing/2014/main" xmlns="" id="{AA906D00-6A37-4E3C-844F-9AFBEFB9CD58}"/>
              </a:ext>
            </a:extLst>
          </p:cNvPr>
          <p:cNvCxnSpPr>
            <a:cxnSpLocks/>
          </p:cNvCxnSpPr>
          <p:nvPr/>
        </p:nvCxnSpPr>
        <p:spPr>
          <a:xfrm>
            <a:off x="7940367" y="2523475"/>
            <a:ext cx="523427" cy="0"/>
          </a:xfrm>
          <a:prstGeom prst="straightConnector1">
            <a:avLst/>
          </a:prstGeom>
          <a:noFill/>
          <a:ln w="25400" cap="flat" cmpd="sng" algn="ctr">
            <a:solidFill>
              <a:srgbClr val="00B0F0"/>
            </a:solidFill>
            <a:prstDash val="solid"/>
            <a:headEnd type="triangle" w="med" len="med"/>
            <a:tailEnd type="none" w="med" len="med"/>
          </a:ln>
          <a:effectLst>
            <a:outerShdw blurRad="152400" dist="38100" dir="5400000" algn="t" rotWithShape="0">
              <a:prstClr val="black">
                <a:alpha val="12000"/>
              </a:prstClr>
            </a:outerShdw>
          </a:effectLst>
        </p:spPr>
      </p:cxnSp>
      <p:cxnSp>
        <p:nvCxnSpPr>
          <p:cNvPr id="113" name="直接箭头连接符 112">
            <a:extLst>
              <a:ext uri="{FF2B5EF4-FFF2-40B4-BE49-F238E27FC236}">
                <a16:creationId xmlns:a16="http://schemas.microsoft.com/office/drawing/2014/main" xmlns="" id="{AA906D00-6A37-4E3C-844F-9AFBEFB9CD58}"/>
              </a:ext>
            </a:extLst>
          </p:cNvPr>
          <p:cNvCxnSpPr>
            <a:cxnSpLocks/>
          </p:cNvCxnSpPr>
          <p:nvPr/>
        </p:nvCxnSpPr>
        <p:spPr>
          <a:xfrm>
            <a:off x="7940367" y="2792247"/>
            <a:ext cx="523427" cy="0"/>
          </a:xfrm>
          <a:prstGeom prst="straightConnector1">
            <a:avLst/>
          </a:prstGeom>
          <a:noFill/>
          <a:ln w="25400" cap="flat" cmpd="sng" algn="ctr">
            <a:solidFill>
              <a:srgbClr val="00B0F0"/>
            </a:solidFill>
            <a:prstDash val="solid"/>
            <a:headEnd type="triangle" w="med" len="med"/>
            <a:tailEnd type="none" w="med" len="med"/>
          </a:ln>
          <a:effectLst>
            <a:outerShdw blurRad="152400" dist="38100" dir="5400000" algn="t" rotWithShape="0">
              <a:prstClr val="black">
                <a:alpha val="12000"/>
              </a:prstClr>
            </a:outerShdw>
          </a:effectLst>
        </p:spPr>
      </p:cxnSp>
      <p:cxnSp>
        <p:nvCxnSpPr>
          <p:cNvPr id="114" name="直接箭头连接符 113">
            <a:extLst>
              <a:ext uri="{FF2B5EF4-FFF2-40B4-BE49-F238E27FC236}">
                <a16:creationId xmlns:a16="http://schemas.microsoft.com/office/drawing/2014/main" xmlns="" id="{AA906D00-6A37-4E3C-844F-9AFBEFB9CD58}"/>
              </a:ext>
            </a:extLst>
          </p:cNvPr>
          <p:cNvCxnSpPr>
            <a:cxnSpLocks/>
          </p:cNvCxnSpPr>
          <p:nvPr/>
        </p:nvCxnSpPr>
        <p:spPr>
          <a:xfrm>
            <a:off x="7940367" y="3153426"/>
            <a:ext cx="523427" cy="0"/>
          </a:xfrm>
          <a:prstGeom prst="straightConnector1">
            <a:avLst/>
          </a:prstGeom>
          <a:noFill/>
          <a:ln w="25400" cap="flat" cmpd="sng" algn="ctr">
            <a:solidFill>
              <a:srgbClr val="00B0F0"/>
            </a:solidFill>
            <a:prstDash val="solid"/>
            <a:headEnd type="triangle" w="med" len="med"/>
            <a:tailEnd type="none" w="med" len="med"/>
          </a:ln>
          <a:effectLst>
            <a:outerShdw blurRad="152400" dist="38100" dir="5400000" algn="t" rotWithShape="0">
              <a:prstClr val="black">
                <a:alpha val="12000"/>
              </a:prstClr>
            </a:outerShdw>
          </a:effectLst>
        </p:spPr>
      </p:cxnSp>
      <p:grpSp>
        <p:nvGrpSpPr>
          <p:cNvPr id="8" name="组合 7"/>
          <p:cNvGrpSpPr/>
          <p:nvPr/>
        </p:nvGrpSpPr>
        <p:grpSpPr>
          <a:xfrm>
            <a:off x="7562321" y="90742"/>
            <a:ext cx="4474104" cy="283553"/>
            <a:chOff x="7562321" y="90742"/>
            <a:chExt cx="4474104" cy="283553"/>
          </a:xfrm>
        </p:grpSpPr>
        <p:sp>
          <p:nvSpPr>
            <p:cNvPr id="45" name="五边形 44"/>
            <p:cNvSpPr/>
            <p:nvPr/>
          </p:nvSpPr>
          <p:spPr bwMode="auto">
            <a:xfrm>
              <a:off x="7562321" y="90742"/>
              <a:ext cx="899749" cy="283553"/>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b="1"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Packet Introduction</a:t>
              </a:r>
            </a:p>
          </p:txBody>
        </p:sp>
        <p:sp>
          <p:nvSpPr>
            <p:cNvPr id="46" name="燕尾形 45"/>
            <p:cNvSpPr/>
            <p:nvPr/>
          </p:nvSpPr>
          <p:spPr bwMode="auto">
            <a:xfrm>
              <a:off x="8381766" y="90742"/>
              <a:ext cx="1367951" cy="28355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sym typeface="Huawei Sans" panose="020C0503030203020204" pitchFamily="34" charset="0"/>
                </a:rPr>
                <a:t>Maximum Number of Active Interfaces</a:t>
              </a:r>
            </a:p>
          </p:txBody>
        </p:sp>
        <p:sp>
          <p:nvSpPr>
            <p:cNvPr id="47" name="燕尾形 46"/>
            <p:cNvSpPr/>
            <p:nvPr/>
          </p:nvSpPr>
          <p:spPr bwMode="auto">
            <a:xfrm>
              <a:off x="9669413" y="90742"/>
              <a:ext cx="1223658" cy="28355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sym typeface="Huawei Sans" panose="020C0503030203020204" pitchFamily="34" charset="0"/>
                </a:rPr>
                <a:t>Active Link Election</a:t>
              </a:r>
            </a:p>
          </p:txBody>
        </p:sp>
        <p:sp>
          <p:nvSpPr>
            <p:cNvPr id="48" name="燕尾形 47"/>
            <p:cNvSpPr/>
            <p:nvPr/>
          </p:nvSpPr>
          <p:spPr bwMode="auto">
            <a:xfrm>
              <a:off x="10812767" y="90742"/>
              <a:ext cx="1223658" cy="28355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sym typeface="Huawei Sans" panose="020C0503030203020204" pitchFamily="34" charset="0"/>
                </a:rPr>
                <a:t>Load Balancing</a:t>
              </a:r>
            </a:p>
          </p:txBody>
        </p:sp>
      </p:grpSp>
      <p:grpSp>
        <p:nvGrpSpPr>
          <p:cNvPr id="2" name="组合 1"/>
          <p:cNvGrpSpPr/>
          <p:nvPr/>
        </p:nvGrpSpPr>
        <p:grpSpPr>
          <a:xfrm>
            <a:off x="3415791" y="2036170"/>
            <a:ext cx="5379753" cy="215916"/>
            <a:chOff x="3417125" y="2005194"/>
            <a:chExt cx="5381854" cy="216000"/>
          </a:xfrm>
        </p:grpSpPr>
        <p:sp>
          <p:nvSpPr>
            <p:cNvPr id="38" name="椭圆 37">
              <a:extLst>
                <a:ext uri="{FF2B5EF4-FFF2-40B4-BE49-F238E27FC236}">
                  <a16:creationId xmlns:a16="http://schemas.microsoft.com/office/drawing/2014/main" xmlns="" id="{7DBB15C3-7119-4BF5-AC36-6F6AFF9EB213}"/>
                </a:ext>
              </a:extLst>
            </p:cNvPr>
            <p:cNvSpPr/>
            <p:nvPr/>
          </p:nvSpPr>
          <p:spPr>
            <a:xfrm>
              <a:off x="3417125" y="2005194"/>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
          <p:nvSpPr>
            <p:cNvPr id="39" name="椭圆 38">
              <a:extLst>
                <a:ext uri="{FF2B5EF4-FFF2-40B4-BE49-F238E27FC236}">
                  <a16:creationId xmlns:a16="http://schemas.microsoft.com/office/drawing/2014/main" xmlns="" id="{7DBB15C3-7119-4BF5-AC36-6F6AFF9EB213}"/>
                </a:ext>
              </a:extLst>
            </p:cNvPr>
            <p:cNvSpPr/>
            <p:nvPr/>
          </p:nvSpPr>
          <p:spPr>
            <a:xfrm>
              <a:off x="8582979" y="2005194"/>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cxnSp>
          <p:nvCxnSpPr>
            <p:cNvPr id="40" name="直接连接符 39"/>
            <p:cNvCxnSpPr>
              <a:stCxn id="39" idx="2"/>
              <a:endCxn id="38" idx="6"/>
            </p:cNvCxnSpPr>
            <p:nvPr/>
          </p:nvCxnSpPr>
          <p:spPr bwMode="auto">
            <a:xfrm flipH="1">
              <a:off x="3633125" y="2113194"/>
              <a:ext cx="49498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cxnSp>
        <p:nvCxnSpPr>
          <p:cNvPr id="49" name="直接箭头连接符 48">
            <a:extLst>
              <a:ext uri="{FF2B5EF4-FFF2-40B4-BE49-F238E27FC236}">
                <a16:creationId xmlns:a16="http://schemas.microsoft.com/office/drawing/2014/main" xmlns="" id="{AA906D00-6A37-4E3C-844F-9AFBEFB9CD58}"/>
              </a:ext>
            </a:extLst>
          </p:cNvPr>
          <p:cNvCxnSpPr>
            <a:cxnSpLocks/>
          </p:cNvCxnSpPr>
          <p:nvPr/>
        </p:nvCxnSpPr>
        <p:spPr>
          <a:xfrm>
            <a:off x="3827174" y="2208502"/>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50" name="直接箭头连接符 49">
            <a:extLst>
              <a:ext uri="{FF2B5EF4-FFF2-40B4-BE49-F238E27FC236}">
                <a16:creationId xmlns:a16="http://schemas.microsoft.com/office/drawing/2014/main" xmlns="" id="{AA906D00-6A37-4E3C-844F-9AFBEFB9CD58}"/>
              </a:ext>
            </a:extLst>
          </p:cNvPr>
          <p:cNvCxnSpPr>
            <a:cxnSpLocks/>
          </p:cNvCxnSpPr>
          <p:nvPr/>
        </p:nvCxnSpPr>
        <p:spPr>
          <a:xfrm>
            <a:off x="7940367" y="2227545"/>
            <a:ext cx="523427" cy="0"/>
          </a:xfrm>
          <a:prstGeom prst="straightConnector1">
            <a:avLst/>
          </a:prstGeom>
          <a:noFill/>
          <a:ln w="25400" cap="flat" cmpd="sng" algn="ctr">
            <a:solidFill>
              <a:srgbClr val="00B0F0"/>
            </a:solidFill>
            <a:prstDash val="solid"/>
            <a:headEnd type="triangle" w="med" len="med"/>
            <a:tailEnd type="none" w="med" len="med"/>
          </a:ln>
          <a:effectLst>
            <a:outerShdw blurRad="152400" dist="38100" dir="5400000" algn="t" rotWithShape="0">
              <a:prstClr val="black">
                <a:alpha val="12000"/>
              </a:prstClr>
            </a:outerShdw>
          </a:effectLst>
        </p:spPr>
      </p:cxnSp>
      <p:sp>
        <p:nvSpPr>
          <p:cNvPr id="51" name="梯形 2"/>
          <p:cNvSpPr/>
          <p:nvPr/>
        </p:nvSpPr>
        <p:spPr>
          <a:xfrm>
            <a:off x="3832542" y="3176194"/>
            <a:ext cx="2814018" cy="397340"/>
          </a:xfrm>
          <a:custGeom>
            <a:avLst/>
            <a:gdLst>
              <a:gd name="connsiteX0" fmla="*/ 0 w 6840000"/>
              <a:gd name="connsiteY0" fmla="*/ 726886 h 726886"/>
              <a:gd name="connsiteX1" fmla="*/ 1804458 w 6840000"/>
              <a:gd name="connsiteY1" fmla="*/ 0 h 726886"/>
              <a:gd name="connsiteX2" fmla="*/ 5035542 w 6840000"/>
              <a:gd name="connsiteY2" fmla="*/ 0 h 726886"/>
              <a:gd name="connsiteX3" fmla="*/ 6840000 w 6840000"/>
              <a:gd name="connsiteY3" fmla="*/ 726886 h 726886"/>
              <a:gd name="connsiteX4" fmla="*/ 0 w 6840000"/>
              <a:gd name="connsiteY4" fmla="*/ 726886 h 726886"/>
              <a:gd name="connsiteX0" fmla="*/ 0 w 6840000"/>
              <a:gd name="connsiteY0" fmla="*/ 734506 h 734506"/>
              <a:gd name="connsiteX1" fmla="*/ 1804458 w 6840000"/>
              <a:gd name="connsiteY1" fmla="*/ 7620 h 734506"/>
              <a:gd name="connsiteX2" fmla="*/ 2901942 w 6840000"/>
              <a:gd name="connsiteY2" fmla="*/ 0 h 734506"/>
              <a:gd name="connsiteX3" fmla="*/ 6840000 w 6840000"/>
              <a:gd name="connsiteY3" fmla="*/ 734506 h 734506"/>
              <a:gd name="connsiteX4" fmla="*/ 0 w 6840000"/>
              <a:gd name="connsiteY4" fmla="*/ 734506 h 734506"/>
              <a:gd name="connsiteX0" fmla="*/ 75808 w 5035541"/>
              <a:gd name="connsiteY0" fmla="*/ 728528 h 734506"/>
              <a:gd name="connsiteX1" fmla="*/ -1 w 5035541"/>
              <a:gd name="connsiteY1" fmla="*/ 7620 h 734506"/>
              <a:gd name="connsiteX2" fmla="*/ 1097483 w 5035541"/>
              <a:gd name="connsiteY2" fmla="*/ 0 h 734506"/>
              <a:gd name="connsiteX3" fmla="*/ 5035541 w 5035541"/>
              <a:gd name="connsiteY3" fmla="*/ 734506 h 734506"/>
              <a:gd name="connsiteX4" fmla="*/ 75808 w 5035541"/>
              <a:gd name="connsiteY4" fmla="*/ 728528 h 734506"/>
              <a:gd name="connsiteX0" fmla="*/ 1 w 4959734"/>
              <a:gd name="connsiteY0" fmla="*/ 728528 h 734506"/>
              <a:gd name="connsiteX1" fmla="*/ 9542 w 4959734"/>
              <a:gd name="connsiteY1" fmla="*/ 1430 h 734506"/>
              <a:gd name="connsiteX2" fmla="*/ 1021676 w 4959734"/>
              <a:gd name="connsiteY2" fmla="*/ 0 h 734506"/>
              <a:gd name="connsiteX3" fmla="*/ 4959734 w 4959734"/>
              <a:gd name="connsiteY3" fmla="*/ 734506 h 734506"/>
              <a:gd name="connsiteX4" fmla="*/ 1 w 4959734"/>
              <a:gd name="connsiteY4" fmla="*/ 728528 h 734506"/>
              <a:gd name="connsiteX0" fmla="*/ 1 w 6247746"/>
              <a:gd name="connsiteY0" fmla="*/ 728528 h 746889"/>
              <a:gd name="connsiteX1" fmla="*/ 9542 w 6247746"/>
              <a:gd name="connsiteY1" fmla="*/ 1430 h 746889"/>
              <a:gd name="connsiteX2" fmla="*/ 1021676 w 6247746"/>
              <a:gd name="connsiteY2" fmla="*/ 0 h 746889"/>
              <a:gd name="connsiteX3" fmla="*/ 6247746 w 6247746"/>
              <a:gd name="connsiteY3" fmla="*/ 746889 h 746889"/>
              <a:gd name="connsiteX4" fmla="*/ 1 w 6247746"/>
              <a:gd name="connsiteY4" fmla="*/ 728528 h 746889"/>
              <a:gd name="connsiteX0" fmla="*/ 1 w 6399372"/>
              <a:gd name="connsiteY0" fmla="*/ 728528 h 784501"/>
              <a:gd name="connsiteX1" fmla="*/ 9542 w 6399372"/>
              <a:gd name="connsiteY1" fmla="*/ 1430 h 784501"/>
              <a:gd name="connsiteX2" fmla="*/ 1021676 w 6399372"/>
              <a:gd name="connsiteY2" fmla="*/ 0 h 784501"/>
              <a:gd name="connsiteX3" fmla="*/ 6399372 w 6399372"/>
              <a:gd name="connsiteY3" fmla="*/ 784501 h 784501"/>
              <a:gd name="connsiteX4" fmla="*/ 1 w 6399372"/>
              <a:gd name="connsiteY4" fmla="*/ 728528 h 784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9372" h="784501">
                <a:moveTo>
                  <a:pt x="1" y="728528"/>
                </a:moveTo>
                <a:lnTo>
                  <a:pt x="9542" y="1430"/>
                </a:lnTo>
                <a:lnTo>
                  <a:pt x="1021676" y="0"/>
                </a:lnTo>
                <a:lnTo>
                  <a:pt x="6399372" y="784501"/>
                </a:lnTo>
                <a:lnTo>
                  <a:pt x="1" y="728528"/>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latin typeface="Huawei Sans" panose="020C0503030203020204" pitchFamily="34" charset="0"/>
            </a:endParaRPr>
          </a:p>
        </p:txBody>
      </p:sp>
    </p:spTree>
    <p:extLst>
      <p:ext uri="{BB962C8B-B14F-4D97-AF65-F5344CB8AC3E}">
        <p14:creationId xmlns:p14="http://schemas.microsoft.com/office/powerpoint/2010/main" val="4883605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smtClean="0">
                <a:sym typeface="Huawei Sans" panose="020C0503030203020204" pitchFamily="34" charset="0"/>
              </a:rPr>
              <a:t>System Priority</a:t>
            </a:r>
            <a:endParaRPr lang="en-US" dirty="0">
              <a:sym typeface="Huawei Sans" panose="020C0503030203020204" pitchFamily="34" charset="0"/>
            </a:endParaRPr>
          </a:p>
        </p:txBody>
      </p:sp>
      <p:sp>
        <p:nvSpPr>
          <p:cNvPr id="83" name="文本占位符 3"/>
          <p:cNvSpPr txBox="1">
            <a:spLocks/>
          </p:cNvSpPr>
          <p:nvPr/>
        </p:nvSpPr>
        <p:spPr bwMode="auto">
          <a:xfrm>
            <a:off x="445914" y="1150283"/>
            <a:ext cx="11295413" cy="1499337"/>
          </a:xfrm>
          <a:prstGeom prst="rect">
            <a:avLst/>
          </a:prstGeom>
          <a:noFill/>
          <a:ln w="9525">
            <a:noFill/>
            <a:miter lim="800000"/>
            <a:headEnd/>
            <a:tailEnd/>
          </a:ln>
        </p:spPr>
        <p:txBody>
          <a:bodyPr vert="horz" wrap="square" lIns="80110" tIns="40055" rIns="80110" bIns="40055" numCol="1" anchor="t" anchorCtr="0" compatLnSpc="1">
            <a:prstTxWarp prst="textNoShape">
              <a:avLst/>
            </a:prstTxWarp>
            <a:noAutofit/>
          </a:bodyPr>
          <a:lstStyle>
            <a:lvl1pPr marL="301625" indent="-301625" algn="just" defTabSz="801688" rtl="0" eaLnBrk="1" fontAlgn="ctr" latinLnBrk="0"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ctr"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ctr"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ctr"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ctr"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ctr">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buClrTx/>
              <a:buSzPct val="100000"/>
              <a:buFont typeface="Arial" panose="020B0604020202020204" pitchFamily="34" charset="0"/>
              <a:buChar char="•"/>
            </a:pPr>
            <a:r>
              <a:rPr lang="en-US" sz="18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In LACP mode, the number of active interfaces selected by devices at both ends must be consistent; otherwise, the Eth-Trunk cannot be set up. In this case, configure one end as the Actor. Then the other end selects active interfaces according to the Actor.</a:t>
            </a:r>
          </a:p>
          <a:p>
            <a:pPr>
              <a:buClrTx/>
              <a:buSzPct val="100000"/>
              <a:buFont typeface="Arial" panose="020B0604020202020204" pitchFamily="34" charset="0"/>
              <a:buChar char="•"/>
            </a:pPr>
            <a:r>
              <a:rPr lang="en-US" sz="18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The Actor is determined based on the LACP system priority. A smaller value indicates a higher priority.</a:t>
            </a:r>
          </a:p>
          <a:p>
            <a:endParaRPr lang="en-US" altLang="zh-CN" sz="16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圆角矩形 31"/>
          <p:cNvSpPr/>
          <p:nvPr/>
        </p:nvSpPr>
        <p:spPr>
          <a:xfrm>
            <a:off x="7565228" y="4940804"/>
            <a:ext cx="4047652" cy="1363752"/>
          </a:xfrm>
          <a:prstGeom prst="roundRect">
            <a:avLst>
              <a:gd name="adj" fmla="val 7486"/>
            </a:avLst>
          </a:prstGeom>
          <a:solidFill>
            <a:srgbClr val="FFFFCC"/>
          </a:solidFill>
          <a:ln w="9525">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r>
              <a:rPr lang="en-US"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By default, the LACP system priority is 32768. A smaller value indicates a higher priority. Generally, the default value is used. When the priorities are the same, LACP selects the Actor by comparing the MAC addresses. A smaller MAC address indicates a higher priority.</a:t>
            </a:r>
          </a:p>
        </p:txBody>
      </p:sp>
      <p:graphicFrame>
        <p:nvGraphicFramePr>
          <p:cNvPr id="48" name="表格 47"/>
          <p:cNvGraphicFramePr>
            <a:graphicFrameLocks noGrp="1"/>
          </p:cNvGraphicFramePr>
          <p:nvPr>
            <p:extLst/>
          </p:nvPr>
        </p:nvGraphicFramePr>
        <p:xfrm>
          <a:off x="3876465" y="4793144"/>
          <a:ext cx="2734932" cy="1511412"/>
        </p:xfrm>
        <a:graphic>
          <a:graphicData uri="http://schemas.openxmlformats.org/drawingml/2006/table">
            <a:tbl>
              <a:tblPr firstRow="1" firstCol="1" lastRow="1" lastCol="1" bandRow="1" bandCol="1">
                <a:tableStyleId>{5940675A-B579-460E-94D1-54222C63F5DA}</a:tableStyleId>
              </a:tblPr>
              <a:tblGrid>
                <a:gridCol w="2734932">
                  <a:extLst>
                    <a:ext uri="{9D8B030D-6E8A-4147-A177-3AD203B41FA5}">
                      <a16:colId xmlns:a16="http://schemas.microsoft.com/office/drawing/2014/main" xmlns="" val="20000"/>
                    </a:ext>
                  </a:extLst>
                </a:gridCol>
              </a:tblGrid>
              <a:tr h="251902">
                <a:tc>
                  <a:txBody>
                    <a:bodyPr/>
                    <a:lstStyle/>
                    <a:p>
                      <a:pPr algn="ctr" fontAlgn="ctr">
                        <a:lnSpc>
                          <a:spcPct val="100000"/>
                        </a:lnSpc>
                        <a:spcAft>
                          <a:spcPts val="0"/>
                        </a:spcAft>
                      </a:pPr>
                      <a:r>
                        <a:rPr 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LACPDU</a:t>
                      </a:r>
                    </a:p>
                  </a:txBody>
                  <a:tcPr marL="43110" marR="43110" marT="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251902">
                <a:tc>
                  <a:txBody>
                    <a:bodyPr/>
                    <a:lstStyle/>
                    <a:p>
                      <a:pPr algn="ctr" fontAlgn="ctr">
                        <a:lnSpc>
                          <a:spcPct val="100000"/>
                        </a:lnSpc>
                        <a:spcAft>
                          <a:spcPts val="0"/>
                        </a:spcAft>
                      </a:pPr>
                      <a:r>
                        <a:rPr lang="en-US" sz="1200" dirty="0">
                          <a:latin typeface="Huawei Sans" panose="020C0503030203020204" pitchFamily="34" charset="0"/>
                          <a:ea typeface="方正兰亭黑简体" panose="02000000000000000000" pitchFamily="2" charset="-122"/>
                          <a:sym typeface="Huawei Sans" panose="020C0503030203020204" pitchFamily="34" charset="0"/>
                        </a:rPr>
                        <a:t>Device priority</a:t>
                      </a:r>
                    </a:p>
                  </a:txBody>
                  <a:tcPr marL="43110" marR="43110" marT="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251902">
                <a:tc>
                  <a:txBody>
                    <a:bodyPr/>
                    <a:lstStyle/>
                    <a:p>
                      <a:pPr algn="ctr" fontAlgn="ctr">
                        <a:lnSpc>
                          <a:spcPct val="100000"/>
                        </a:lnSpc>
                        <a:spcAft>
                          <a:spcPts val="0"/>
                        </a:spcAft>
                      </a:pPr>
                      <a:r>
                        <a:rPr lang="en-US" sz="1200" dirty="0">
                          <a:latin typeface="Huawei Sans" panose="020C0503030203020204" pitchFamily="34" charset="0"/>
                          <a:ea typeface="方正兰亭黑简体" panose="02000000000000000000" pitchFamily="2" charset="-122"/>
                          <a:sym typeface="Huawei Sans" panose="020C0503030203020204" pitchFamily="34" charset="0"/>
                        </a:rPr>
                        <a:t>MAC address</a:t>
                      </a:r>
                    </a:p>
                  </a:txBody>
                  <a:tcPr marL="43110" marR="43110" marT="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251902">
                <a:tc>
                  <a:txBody>
                    <a:bodyPr/>
                    <a:lstStyle/>
                    <a:p>
                      <a:pPr algn="ctr" fontAlgn="ctr">
                        <a:lnSpc>
                          <a:spcPct val="100000"/>
                        </a:lnSpc>
                        <a:spcAft>
                          <a:spcPts val="0"/>
                        </a:spcAft>
                      </a:pPr>
                      <a:r>
                        <a:rPr lang="en-US" sz="1200" dirty="0">
                          <a:latin typeface="Huawei Sans" panose="020C0503030203020204" pitchFamily="34" charset="0"/>
                          <a:ea typeface="方正兰亭黑简体" panose="02000000000000000000" pitchFamily="2" charset="-122"/>
                          <a:sym typeface="Huawei Sans" panose="020C0503030203020204" pitchFamily="34" charset="0"/>
                        </a:rPr>
                        <a:t>Interface priority</a:t>
                      </a:r>
                    </a:p>
                  </a:txBody>
                  <a:tcPr marL="43110" marR="43110" marT="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251902">
                <a:tc>
                  <a:txBody>
                    <a:bodyPr/>
                    <a:lstStyle/>
                    <a:p>
                      <a:pPr algn="ctr" fontAlgn="ctr">
                        <a:lnSpc>
                          <a:spcPct val="100000"/>
                        </a:lnSpc>
                        <a:spcAft>
                          <a:spcPts val="0"/>
                        </a:spcAft>
                      </a:pPr>
                      <a:r>
                        <a:rPr lang="en-US" sz="1200" dirty="0">
                          <a:latin typeface="Huawei Sans" panose="020C0503030203020204" pitchFamily="34" charset="0"/>
                          <a:ea typeface="方正兰亭黑简体" panose="02000000000000000000" pitchFamily="2" charset="-122"/>
                          <a:sym typeface="Huawei Sans" panose="020C0503030203020204" pitchFamily="34" charset="0"/>
                        </a:rPr>
                        <a:t>Interface number</a:t>
                      </a:r>
                    </a:p>
                  </a:txBody>
                  <a:tcPr marL="43110" marR="43110" marT="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25190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dirty="0">
                          <a:latin typeface="Huawei Sans" panose="020C0503030203020204" pitchFamily="34" charset="0"/>
                          <a:ea typeface="方正兰亭黑简体" panose="02000000000000000000" pitchFamily="2" charset="-122"/>
                          <a:sym typeface="Huawei Sans" panose="020C0503030203020204" pitchFamily="34" charset="0"/>
                        </a:rPr>
                        <a:t>...</a:t>
                      </a:r>
                    </a:p>
                  </a:txBody>
                  <a:tcPr marL="43110" marR="43110" marT="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bl>
          </a:graphicData>
        </a:graphic>
      </p:graphicFrame>
      <p:sp>
        <p:nvSpPr>
          <p:cNvPr id="53" name="圆角矩形 52"/>
          <p:cNvSpPr/>
          <p:nvPr/>
        </p:nvSpPr>
        <p:spPr>
          <a:xfrm>
            <a:off x="2629703" y="2943539"/>
            <a:ext cx="902509" cy="1580965"/>
          </a:xfrm>
          <a:prstGeom prst="roundRect">
            <a:avLst>
              <a:gd name="adj" fmla="val 7243"/>
            </a:avLst>
          </a:prstGeom>
          <a:solidFill>
            <a:srgbClr val="F4FBFE"/>
          </a:solidFill>
          <a:ln w="9525" cap="flat" cmpd="sng" algn="ctr">
            <a:solidFill>
              <a:srgbClr val="99DFF9"/>
            </a:solidFill>
            <a:prstDash val="solid"/>
          </a:ln>
          <a:effectLst/>
        </p:spPr>
        <p:txBody>
          <a:bodyPr wrap="square" rtlCol="0" anchor="ctr">
            <a:noAutofit/>
          </a:bodyPr>
          <a:lstStyle/>
          <a:p>
            <a:pPr algn="ctr" defTabSz="914034" fontAlgn="ctr">
              <a:spcBef>
                <a:spcPct val="0"/>
              </a:spcBef>
              <a:spcAft>
                <a:spcPct val="0"/>
              </a:spcAft>
              <a:defRPr/>
            </a:pPr>
            <a:endParaRPr lang="en-US" altLang="zh-CN"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圆角矩形 53"/>
          <p:cNvSpPr/>
          <p:nvPr/>
        </p:nvSpPr>
        <p:spPr>
          <a:xfrm>
            <a:off x="8677640" y="2943539"/>
            <a:ext cx="902509" cy="1580965"/>
          </a:xfrm>
          <a:prstGeom prst="roundRect">
            <a:avLst>
              <a:gd name="adj" fmla="val 7243"/>
            </a:avLst>
          </a:prstGeom>
          <a:solidFill>
            <a:srgbClr val="F4FBFE"/>
          </a:solidFill>
          <a:ln w="9525" cap="flat" cmpd="sng" algn="ctr">
            <a:solidFill>
              <a:srgbClr val="99DFF9"/>
            </a:solidFill>
            <a:prstDash val="solid"/>
          </a:ln>
          <a:effectLst/>
        </p:spPr>
        <p:txBody>
          <a:bodyPr wrap="square" rtlCol="0" anchor="ctr">
            <a:noAutofit/>
          </a:bodyPr>
          <a:lstStyle/>
          <a:p>
            <a:pPr algn="ctr" defTabSz="914034" fontAlgn="ctr">
              <a:spcBef>
                <a:spcPct val="0"/>
              </a:spcBef>
              <a:spcAft>
                <a:spcPct val="0"/>
              </a:spcAft>
              <a:defRPr/>
            </a:pPr>
            <a:endParaRPr lang="en-US" altLang="zh-CN"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矩形 56"/>
          <p:cNvSpPr/>
          <p:nvPr/>
        </p:nvSpPr>
        <p:spPr>
          <a:xfrm>
            <a:off x="2550915" y="2906448"/>
            <a:ext cx="663115" cy="307657"/>
          </a:xfrm>
          <a:prstGeom prst="rect">
            <a:avLst/>
          </a:prstGeom>
        </p:spPr>
        <p:txBody>
          <a:bodyPr wrap="square">
            <a:noAutofit/>
          </a:bodyPr>
          <a:lstStyle/>
          <a:p>
            <a:pPr algn="ctr" fontAlgn="ctr"/>
            <a:r>
              <a:rPr lang="en-US" sz="1399" b="1" dirty="0">
                <a:latin typeface="Huawei Sans" panose="020C0503030203020204" pitchFamily="34" charset="0"/>
                <a:ea typeface="方正兰亭黑简体" panose="02000000000000000000" pitchFamily="2" charset="-122"/>
                <a:sym typeface="Huawei Sans" panose="020C0503030203020204" pitchFamily="34" charset="0"/>
              </a:rPr>
              <a:t>SW1</a:t>
            </a:r>
          </a:p>
        </p:txBody>
      </p:sp>
      <p:sp>
        <p:nvSpPr>
          <p:cNvPr id="60" name="矩形 59"/>
          <p:cNvSpPr/>
          <p:nvPr/>
        </p:nvSpPr>
        <p:spPr>
          <a:xfrm>
            <a:off x="9018634" y="2906448"/>
            <a:ext cx="663115" cy="307657"/>
          </a:xfrm>
          <a:prstGeom prst="rect">
            <a:avLst/>
          </a:prstGeom>
        </p:spPr>
        <p:txBody>
          <a:bodyPr wrap="square">
            <a:noAutofit/>
          </a:bodyPr>
          <a:lstStyle/>
          <a:p>
            <a:pPr algn="ctr" fontAlgn="ctr"/>
            <a:r>
              <a:rPr lang="en-US" sz="1399" b="1" dirty="0">
                <a:latin typeface="Huawei Sans" panose="020C0503030203020204" pitchFamily="34" charset="0"/>
                <a:ea typeface="方正兰亭黑简体" panose="02000000000000000000" pitchFamily="2" charset="-122"/>
                <a:sym typeface="Huawei Sans" panose="020C0503030203020204" pitchFamily="34" charset="0"/>
              </a:rPr>
              <a:t>SW2</a:t>
            </a:r>
          </a:p>
        </p:txBody>
      </p:sp>
      <p:sp>
        <p:nvSpPr>
          <p:cNvPr id="61" name="圆角矩形 60"/>
          <p:cNvSpPr/>
          <p:nvPr/>
        </p:nvSpPr>
        <p:spPr bwMode="auto">
          <a:xfrm>
            <a:off x="3068719" y="3153372"/>
            <a:ext cx="432000" cy="1192428"/>
          </a:xfrm>
          <a:prstGeom prst="roundRect">
            <a:avLst>
              <a:gd name="adj" fmla="val 3521"/>
            </a:avLst>
          </a:prstGeom>
          <a:solidFill>
            <a:schemeClr val="bg1"/>
          </a:solidFill>
          <a:ln w="12700" cap="flat" cmpd="sng" algn="ctr">
            <a:solidFill>
              <a:schemeClr val="bg1">
                <a:lumMod val="50000"/>
              </a:schemeClr>
            </a:solid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noAutofit/>
          </a:bodyPr>
          <a:lstStyle/>
          <a:p>
            <a:pPr defTabSz="914034" fontAlgn="ctr">
              <a:spcBef>
                <a:spcPct val="0"/>
              </a:spcBef>
              <a:spcAft>
                <a:spcPct val="0"/>
              </a:spcAft>
            </a:pPr>
            <a:endParaRPr lang="en-US" altLang="zh-CN" sz="10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6" name="组合 5"/>
          <p:cNvGrpSpPr/>
          <p:nvPr/>
        </p:nvGrpSpPr>
        <p:grpSpPr>
          <a:xfrm>
            <a:off x="4915639" y="3234425"/>
            <a:ext cx="2500290" cy="1115065"/>
            <a:chOff x="4917558" y="3349938"/>
            <a:chExt cx="2501267" cy="827519"/>
          </a:xfrm>
          <a:solidFill>
            <a:srgbClr val="F4FBFE"/>
          </a:solidFill>
        </p:grpSpPr>
        <p:sp>
          <p:nvSpPr>
            <p:cNvPr id="62" name="任意多边形: 形状 67">
              <a:extLst>
                <a:ext uri="{FF2B5EF4-FFF2-40B4-BE49-F238E27FC236}">
                  <a16:creationId xmlns:a16="http://schemas.microsoft.com/office/drawing/2014/main" xmlns="" id="{DDE7F5E3-EC99-4B98-9942-9CF564C3EC09}"/>
                </a:ext>
              </a:extLst>
            </p:cNvPr>
            <p:cNvSpPr/>
            <p:nvPr/>
          </p:nvSpPr>
          <p:spPr>
            <a:xfrm flipH="1">
              <a:off x="4917558" y="3349938"/>
              <a:ext cx="2381437" cy="827519"/>
            </a:xfrm>
            <a:custGeom>
              <a:avLst/>
              <a:gdLst>
                <a:gd name="connsiteX0" fmla="*/ 0 w 1703698"/>
                <a:gd name="connsiteY0" fmla="*/ 0 h 627538"/>
                <a:gd name="connsiteX1" fmla="*/ 1572253 w 1703698"/>
                <a:gd name="connsiteY1" fmla="*/ 0 h 627538"/>
                <a:gd name="connsiteX2" fmla="*/ 1703698 w 1703698"/>
                <a:gd name="connsiteY2" fmla="*/ 313769 h 627538"/>
                <a:gd name="connsiteX3" fmla="*/ 1572253 w 1703698"/>
                <a:gd name="connsiteY3" fmla="*/ 627538 h 627538"/>
                <a:gd name="connsiteX4" fmla="*/ 1572249 w 1703698"/>
                <a:gd name="connsiteY4" fmla="*/ 627537 h 627538"/>
                <a:gd name="connsiteX5" fmla="*/ 0 w 1703698"/>
                <a:gd name="connsiteY5" fmla="*/ 627537 h 627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3698" h="627538">
                  <a:moveTo>
                    <a:pt x="0" y="0"/>
                  </a:moveTo>
                  <a:lnTo>
                    <a:pt x="1572253" y="0"/>
                  </a:lnTo>
                  <a:cubicBezTo>
                    <a:pt x="1644848" y="0"/>
                    <a:pt x="1703698" y="140479"/>
                    <a:pt x="1703698" y="313769"/>
                  </a:cubicBezTo>
                  <a:cubicBezTo>
                    <a:pt x="1703698" y="487059"/>
                    <a:pt x="1644848" y="627538"/>
                    <a:pt x="1572253" y="627538"/>
                  </a:cubicBezTo>
                  <a:lnTo>
                    <a:pt x="1572249" y="627537"/>
                  </a:lnTo>
                  <a:lnTo>
                    <a:pt x="0" y="627537"/>
                  </a:lnTo>
                  <a:close/>
                </a:path>
              </a:pathLst>
            </a:cu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椭圆 62">
              <a:extLst>
                <a:ext uri="{FF2B5EF4-FFF2-40B4-BE49-F238E27FC236}">
                  <a16:creationId xmlns:a16="http://schemas.microsoft.com/office/drawing/2014/main" xmlns="" id="{7EEDE773-BD04-46B5-ACD7-D793E0BC1578}"/>
                </a:ext>
              </a:extLst>
            </p:cNvPr>
            <p:cNvSpPr/>
            <p:nvPr/>
          </p:nvSpPr>
          <p:spPr>
            <a:xfrm>
              <a:off x="7179162" y="3349938"/>
              <a:ext cx="239663" cy="827519"/>
            </a:xfrm>
            <a:prstGeom prst="ellipse">
              <a:avLst/>
            </a:pr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65" name="圆角矩形 64"/>
          <p:cNvSpPr/>
          <p:nvPr/>
        </p:nvSpPr>
        <p:spPr bwMode="auto">
          <a:xfrm>
            <a:off x="8702627" y="3153372"/>
            <a:ext cx="432000" cy="1192428"/>
          </a:xfrm>
          <a:prstGeom prst="roundRect">
            <a:avLst>
              <a:gd name="adj" fmla="val 3521"/>
            </a:avLst>
          </a:prstGeom>
          <a:solidFill>
            <a:schemeClr val="bg1"/>
          </a:solidFill>
          <a:ln w="12700" cap="flat" cmpd="sng" algn="ctr">
            <a:solidFill>
              <a:schemeClr val="bg1">
                <a:lumMod val="50000"/>
              </a:schemeClr>
            </a:solid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noAutofit/>
          </a:bodyPr>
          <a:lstStyle/>
          <a:p>
            <a:pPr defTabSz="914034" fontAlgn="ctr">
              <a:spcBef>
                <a:spcPct val="0"/>
              </a:spcBef>
              <a:spcAft>
                <a:spcPct val="0"/>
              </a:spcAft>
            </a:pPr>
            <a:endParaRPr lang="en-US" altLang="zh-CN" sz="10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 name="组合 1"/>
          <p:cNvGrpSpPr/>
          <p:nvPr/>
        </p:nvGrpSpPr>
        <p:grpSpPr>
          <a:xfrm>
            <a:off x="3415791" y="3482322"/>
            <a:ext cx="5379753" cy="215916"/>
            <a:chOff x="3417125" y="3322323"/>
            <a:chExt cx="5381854" cy="216000"/>
          </a:xfrm>
        </p:grpSpPr>
        <p:sp>
          <p:nvSpPr>
            <p:cNvPr id="64" name="椭圆 63">
              <a:extLst>
                <a:ext uri="{FF2B5EF4-FFF2-40B4-BE49-F238E27FC236}">
                  <a16:creationId xmlns:a16="http://schemas.microsoft.com/office/drawing/2014/main" xmlns="" id="{7DBB15C3-7119-4BF5-AC36-6F6AFF9EB213}"/>
                </a:ext>
              </a:extLst>
            </p:cNvPr>
            <p:cNvSpPr/>
            <p:nvPr/>
          </p:nvSpPr>
          <p:spPr>
            <a:xfrm>
              <a:off x="3417125" y="3322323"/>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
          <p:nvSpPr>
            <p:cNvPr id="66" name="椭圆 65">
              <a:extLst>
                <a:ext uri="{FF2B5EF4-FFF2-40B4-BE49-F238E27FC236}">
                  <a16:creationId xmlns:a16="http://schemas.microsoft.com/office/drawing/2014/main" xmlns="" id="{7DBB15C3-7119-4BF5-AC36-6F6AFF9EB213}"/>
                </a:ext>
              </a:extLst>
            </p:cNvPr>
            <p:cNvSpPr/>
            <p:nvPr/>
          </p:nvSpPr>
          <p:spPr>
            <a:xfrm>
              <a:off x="8582979" y="3322323"/>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cxnSp>
          <p:nvCxnSpPr>
            <p:cNvPr id="68" name="直接连接符 67"/>
            <p:cNvCxnSpPr>
              <a:stCxn id="66" idx="2"/>
              <a:endCxn id="64" idx="6"/>
            </p:cNvCxnSpPr>
            <p:nvPr/>
          </p:nvCxnSpPr>
          <p:spPr bwMode="auto">
            <a:xfrm flipH="1">
              <a:off x="3633125" y="3430323"/>
              <a:ext cx="49498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grpSp>
        <p:nvGrpSpPr>
          <p:cNvPr id="3" name="组合 2"/>
          <p:cNvGrpSpPr/>
          <p:nvPr/>
        </p:nvGrpSpPr>
        <p:grpSpPr>
          <a:xfrm>
            <a:off x="3415791" y="3778699"/>
            <a:ext cx="5379753" cy="215916"/>
            <a:chOff x="3417125" y="3618816"/>
            <a:chExt cx="5381854" cy="216000"/>
          </a:xfrm>
        </p:grpSpPr>
        <p:cxnSp>
          <p:nvCxnSpPr>
            <p:cNvPr id="67" name="直接连接符 66"/>
            <p:cNvCxnSpPr>
              <a:stCxn id="71" idx="2"/>
              <a:endCxn id="70" idx="6"/>
            </p:cNvCxnSpPr>
            <p:nvPr/>
          </p:nvCxnSpPr>
          <p:spPr bwMode="auto">
            <a:xfrm flipH="1">
              <a:off x="3633125" y="3726816"/>
              <a:ext cx="49498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70" name="椭圆 69">
              <a:extLst>
                <a:ext uri="{FF2B5EF4-FFF2-40B4-BE49-F238E27FC236}">
                  <a16:creationId xmlns:a16="http://schemas.microsoft.com/office/drawing/2014/main" xmlns="" id="{7DBB15C3-7119-4BF5-AC36-6F6AFF9EB213}"/>
                </a:ext>
              </a:extLst>
            </p:cNvPr>
            <p:cNvSpPr/>
            <p:nvPr/>
          </p:nvSpPr>
          <p:spPr>
            <a:xfrm>
              <a:off x="3417125" y="3618816"/>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
          <p:nvSpPr>
            <p:cNvPr id="71" name="椭圆 70">
              <a:extLst>
                <a:ext uri="{FF2B5EF4-FFF2-40B4-BE49-F238E27FC236}">
                  <a16:creationId xmlns:a16="http://schemas.microsoft.com/office/drawing/2014/main" xmlns="" id="{7DBB15C3-7119-4BF5-AC36-6F6AFF9EB213}"/>
                </a:ext>
              </a:extLst>
            </p:cNvPr>
            <p:cNvSpPr/>
            <p:nvPr/>
          </p:nvSpPr>
          <p:spPr>
            <a:xfrm>
              <a:off x="8582979" y="3618816"/>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grpSp>
      <p:grpSp>
        <p:nvGrpSpPr>
          <p:cNvPr id="5" name="组合 4"/>
          <p:cNvGrpSpPr/>
          <p:nvPr/>
        </p:nvGrpSpPr>
        <p:grpSpPr>
          <a:xfrm>
            <a:off x="3415791" y="4121206"/>
            <a:ext cx="5379753" cy="215916"/>
            <a:chOff x="3417125" y="3961457"/>
            <a:chExt cx="5381854" cy="216000"/>
          </a:xfrm>
        </p:grpSpPr>
        <p:cxnSp>
          <p:nvCxnSpPr>
            <p:cNvPr id="69" name="直接连接符 68"/>
            <p:cNvCxnSpPr>
              <a:stCxn id="73" idx="2"/>
              <a:endCxn id="72" idx="6"/>
            </p:cNvCxnSpPr>
            <p:nvPr/>
          </p:nvCxnSpPr>
          <p:spPr bwMode="auto">
            <a:xfrm flipH="1">
              <a:off x="3633125" y="4069457"/>
              <a:ext cx="49498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72" name="椭圆 71">
              <a:extLst>
                <a:ext uri="{FF2B5EF4-FFF2-40B4-BE49-F238E27FC236}">
                  <a16:creationId xmlns:a16="http://schemas.microsoft.com/office/drawing/2014/main" xmlns="" id="{7DBB15C3-7119-4BF5-AC36-6F6AFF9EB213}"/>
                </a:ext>
              </a:extLst>
            </p:cNvPr>
            <p:cNvSpPr/>
            <p:nvPr/>
          </p:nvSpPr>
          <p:spPr>
            <a:xfrm>
              <a:off x="3417125" y="3961457"/>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
          <p:nvSpPr>
            <p:cNvPr id="73" name="椭圆 72">
              <a:extLst>
                <a:ext uri="{FF2B5EF4-FFF2-40B4-BE49-F238E27FC236}">
                  <a16:creationId xmlns:a16="http://schemas.microsoft.com/office/drawing/2014/main" xmlns="" id="{7DBB15C3-7119-4BF5-AC36-6F6AFF9EB213}"/>
                </a:ext>
              </a:extLst>
            </p:cNvPr>
            <p:cNvSpPr/>
            <p:nvPr/>
          </p:nvSpPr>
          <p:spPr>
            <a:xfrm>
              <a:off x="8582979" y="3961457"/>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grpSp>
      <p:sp>
        <p:nvSpPr>
          <p:cNvPr id="74" name="TextBox 120">
            <a:extLst>
              <a:ext uri="{FF2B5EF4-FFF2-40B4-BE49-F238E27FC236}">
                <a16:creationId xmlns:a16="http://schemas.microsoft.com/office/drawing/2014/main" xmlns="" id="{890033A1-CB2B-46C1-843C-A395BBB7F123}"/>
              </a:ext>
            </a:extLst>
          </p:cNvPr>
          <p:cNvSpPr txBox="1"/>
          <p:nvPr/>
        </p:nvSpPr>
        <p:spPr>
          <a:xfrm>
            <a:off x="4987113" y="2917889"/>
            <a:ext cx="2438828" cy="307657"/>
          </a:xfrm>
          <a:prstGeom prst="rect">
            <a:avLst/>
          </a:prstGeom>
          <a:noFill/>
        </p:spPr>
        <p:txBody>
          <a:bodyPr wrap="square" rtlCol="0" anchor="ctr">
            <a:noAutofit/>
          </a:bodyPr>
          <a:lstStyle/>
          <a:p>
            <a:pPr algn="ctr" fontAlgn="ctr"/>
            <a:r>
              <a:rPr lang="en-US" sz="1399" b="1" dirty="0">
                <a:latin typeface="Huawei Sans" panose="020C0503030203020204" pitchFamily="34" charset="0"/>
                <a:ea typeface="方正兰亭黑简体" panose="02000000000000000000" pitchFamily="2" charset="-122"/>
                <a:sym typeface="Huawei Sans" panose="020C0503030203020204" pitchFamily="34" charset="0"/>
              </a:rPr>
              <a:t>Eth-Trunk in LACP mode</a:t>
            </a:r>
          </a:p>
        </p:txBody>
      </p:sp>
      <p:sp>
        <p:nvSpPr>
          <p:cNvPr id="75" name="TextBox 77"/>
          <p:cNvSpPr txBox="1"/>
          <p:nvPr/>
        </p:nvSpPr>
        <p:spPr bwMode="auto">
          <a:xfrm>
            <a:off x="2953983" y="3174463"/>
            <a:ext cx="571166" cy="1208472"/>
          </a:xfrm>
          <a:prstGeom prst="rect">
            <a:avLst/>
          </a:prstGeom>
          <a:noFill/>
          <a:ln w="9525">
            <a:noFill/>
            <a:miter lim="800000"/>
            <a:headEnd/>
            <a:tailEnd/>
          </a:ln>
        </p:spPr>
        <p:txBody>
          <a:bodyPr vert="vert270" wrap="square" lIns="99941" tIns="49966" rIns="99941" bIns="49966" rtlCol="0">
            <a:noAutofit/>
          </a:bodyPr>
          <a:lstStyle/>
          <a:p>
            <a:pPr algn="ctr" defTabSz="1001248" eaLnBrk="0" fontAlgn="ctr" hangingPunct="0"/>
            <a:r>
              <a:rPr lang="en-US" sz="1200"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Eth-Trunk interface</a:t>
            </a:r>
            <a:endPar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82" name="TextBox 77"/>
          <p:cNvSpPr txBox="1"/>
          <p:nvPr/>
        </p:nvSpPr>
        <p:spPr bwMode="auto">
          <a:xfrm>
            <a:off x="8667265" y="3156632"/>
            <a:ext cx="571166" cy="1208472"/>
          </a:xfrm>
          <a:prstGeom prst="rect">
            <a:avLst/>
          </a:prstGeom>
          <a:noFill/>
          <a:ln w="9525">
            <a:noFill/>
            <a:miter lim="800000"/>
            <a:headEnd/>
            <a:tailEnd/>
          </a:ln>
        </p:spPr>
        <p:txBody>
          <a:bodyPr vert="vert270" wrap="square" lIns="99941" tIns="49966" rIns="99941" bIns="49966" rtlCol="0">
            <a:noAutofit/>
          </a:bodyPr>
          <a:lstStyle/>
          <a:p>
            <a:pPr algn="ctr" defTabSz="1001248"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Eth-Trunk interface</a:t>
            </a:r>
          </a:p>
        </p:txBody>
      </p:sp>
      <p:cxnSp>
        <p:nvCxnSpPr>
          <p:cNvPr id="85" name="直接箭头连接符 84">
            <a:extLst>
              <a:ext uri="{FF2B5EF4-FFF2-40B4-BE49-F238E27FC236}">
                <a16:creationId xmlns:a16="http://schemas.microsoft.com/office/drawing/2014/main" xmlns="" id="{AA906D00-6A37-4E3C-844F-9AFBEFB9CD58}"/>
              </a:ext>
            </a:extLst>
          </p:cNvPr>
          <p:cNvCxnSpPr>
            <a:cxnSpLocks/>
          </p:cNvCxnSpPr>
          <p:nvPr/>
        </p:nvCxnSpPr>
        <p:spPr>
          <a:xfrm>
            <a:off x="3827174" y="3681310"/>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86" name="直接箭头连接符 85">
            <a:extLst>
              <a:ext uri="{FF2B5EF4-FFF2-40B4-BE49-F238E27FC236}">
                <a16:creationId xmlns:a16="http://schemas.microsoft.com/office/drawing/2014/main" xmlns="" id="{AA906D00-6A37-4E3C-844F-9AFBEFB9CD58}"/>
              </a:ext>
            </a:extLst>
          </p:cNvPr>
          <p:cNvCxnSpPr>
            <a:cxnSpLocks/>
          </p:cNvCxnSpPr>
          <p:nvPr/>
        </p:nvCxnSpPr>
        <p:spPr>
          <a:xfrm>
            <a:off x="3827174" y="3950082"/>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87" name="直接箭头连接符 86">
            <a:extLst>
              <a:ext uri="{FF2B5EF4-FFF2-40B4-BE49-F238E27FC236}">
                <a16:creationId xmlns:a16="http://schemas.microsoft.com/office/drawing/2014/main" xmlns="" id="{AA906D00-6A37-4E3C-844F-9AFBEFB9CD58}"/>
              </a:ext>
            </a:extLst>
          </p:cNvPr>
          <p:cNvCxnSpPr>
            <a:cxnSpLocks/>
          </p:cNvCxnSpPr>
          <p:nvPr/>
        </p:nvCxnSpPr>
        <p:spPr>
          <a:xfrm>
            <a:off x="3827174" y="4311261"/>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88" name="直接箭头连接符 87">
            <a:extLst>
              <a:ext uri="{FF2B5EF4-FFF2-40B4-BE49-F238E27FC236}">
                <a16:creationId xmlns:a16="http://schemas.microsoft.com/office/drawing/2014/main" xmlns="" id="{AA906D00-6A37-4E3C-844F-9AFBEFB9CD58}"/>
              </a:ext>
            </a:extLst>
          </p:cNvPr>
          <p:cNvCxnSpPr>
            <a:cxnSpLocks/>
          </p:cNvCxnSpPr>
          <p:nvPr/>
        </p:nvCxnSpPr>
        <p:spPr>
          <a:xfrm>
            <a:off x="7940367" y="3704162"/>
            <a:ext cx="523427" cy="0"/>
          </a:xfrm>
          <a:prstGeom prst="straightConnector1">
            <a:avLst/>
          </a:prstGeom>
          <a:noFill/>
          <a:ln w="25400" cap="flat" cmpd="sng" algn="ctr">
            <a:solidFill>
              <a:srgbClr val="00B0F0"/>
            </a:solidFill>
            <a:prstDash val="solid"/>
            <a:headEnd type="triangle" w="med" len="med"/>
            <a:tailEnd type="none" w="med" len="med"/>
          </a:ln>
          <a:effectLst>
            <a:outerShdw blurRad="152400" dist="38100" dir="5400000" algn="t" rotWithShape="0">
              <a:prstClr val="black">
                <a:alpha val="12000"/>
              </a:prstClr>
            </a:outerShdw>
          </a:effectLst>
        </p:spPr>
      </p:cxnSp>
      <p:cxnSp>
        <p:nvCxnSpPr>
          <p:cNvPr id="89" name="直接箭头连接符 88">
            <a:extLst>
              <a:ext uri="{FF2B5EF4-FFF2-40B4-BE49-F238E27FC236}">
                <a16:creationId xmlns:a16="http://schemas.microsoft.com/office/drawing/2014/main" xmlns="" id="{AA906D00-6A37-4E3C-844F-9AFBEFB9CD58}"/>
              </a:ext>
            </a:extLst>
          </p:cNvPr>
          <p:cNvCxnSpPr>
            <a:cxnSpLocks/>
          </p:cNvCxnSpPr>
          <p:nvPr/>
        </p:nvCxnSpPr>
        <p:spPr>
          <a:xfrm>
            <a:off x="7940367" y="3972934"/>
            <a:ext cx="523427" cy="0"/>
          </a:xfrm>
          <a:prstGeom prst="straightConnector1">
            <a:avLst/>
          </a:prstGeom>
          <a:noFill/>
          <a:ln w="25400" cap="flat" cmpd="sng" algn="ctr">
            <a:solidFill>
              <a:srgbClr val="00B0F0"/>
            </a:solidFill>
            <a:prstDash val="solid"/>
            <a:headEnd type="triangle" w="med" len="med"/>
            <a:tailEnd type="none" w="med" len="med"/>
          </a:ln>
          <a:effectLst>
            <a:outerShdw blurRad="152400" dist="38100" dir="5400000" algn="t" rotWithShape="0">
              <a:prstClr val="black">
                <a:alpha val="12000"/>
              </a:prstClr>
            </a:outerShdw>
          </a:effectLst>
        </p:spPr>
      </p:cxnSp>
      <p:cxnSp>
        <p:nvCxnSpPr>
          <p:cNvPr id="90" name="直接箭头连接符 89">
            <a:extLst>
              <a:ext uri="{FF2B5EF4-FFF2-40B4-BE49-F238E27FC236}">
                <a16:creationId xmlns:a16="http://schemas.microsoft.com/office/drawing/2014/main" xmlns="" id="{AA906D00-6A37-4E3C-844F-9AFBEFB9CD58}"/>
              </a:ext>
            </a:extLst>
          </p:cNvPr>
          <p:cNvCxnSpPr>
            <a:cxnSpLocks/>
          </p:cNvCxnSpPr>
          <p:nvPr/>
        </p:nvCxnSpPr>
        <p:spPr>
          <a:xfrm>
            <a:off x="7940367" y="4334112"/>
            <a:ext cx="523427" cy="0"/>
          </a:xfrm>
          <a:prstGeom prst="straightConnector1">
            <a:avLst/>
          </a:prstGeom>
          <a:noFill/>
          <a:ln w="25400" cap="flat" cmpd="sng" algn="ctr">
            <a:solidFill>
              <a:srgbClr val="00B0F0"/>
            </a:solidFill>
            <a:prstDash val="solid"/>
            <a:headEnd type="triangle" w="med" len="med"/>
            <a:tailEnd type="none" w="med" len="med"/>
          </a:ln>
          <a:effectLst>
            <a:outerShdw blurRad="152400" dist="38100" dir="5400000" algn="t" rotWithShape="0">
              <a:prstClr val="black">
                <a:alpha val="12000"/>
              </a:prstClr>
            </a:outerShdw>
          </a:effectLst>
        </p:spPr>
      </p:cxnSp>
      <p:sp>
        <p:nvSpPr>
          <p:cNvPr id="92" name="TextBox 77"/>
          <p:cNvSpPr txBox="1"/>
          <p:nvPr/>
        </p:nvSpPr>
        <p:spPr bwMode="auto">
          <a:xfrm>
            <a:off x="2179918" y="5328152"/>
            <a:ext cx="1390745" cy="285502"/>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LACPDU</a:t>
            </a:r>
          </a:p>
        </p:txBody>
      </p:sp>
      <p:cxnSp>
        <p:nvCxnSpPr>
          <p:cNvPr id="93" name="直接箭头连接符 92">
            <a:extLst>
              <a:ext uri="{FF2B5EF4-FFF2-40B4-BE49-F238E27FC236}">
                <a16:creationId xmlns:a16="http://schemas.microsoft.com/office/drawing/2014/main" xmlns="" id="{AA906D00-6A37-4E3C-844F-9AFBEFB9CD58}"/>
              </a:ext>
            </a:extLst>
          </p:cNvPr>
          <p:cNvCxnSpPr>
            <a:cxnSpLocks/>
          </p:cNvCxnSpPr>
          <p:nvPr/>
        </p:nvCxnSpPr>
        <p:spPr>
          <a:xfrm>
            <a:off x="1918204" y="5460224"/>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sp>
        <p:nvSpPr>
          <p:cNvPr id="94" name="矩形 93"/>
          <p:cNvSpPr/>
          <p:nvPr/>
        </p:nvSpPr>
        <p:spPr bwMode="auto">
          <a:xfrm>
            <a:off x="2441630" y="4955458"/>
            <a:ext cx="1285536" cy="248147"/>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noAutofit/>
          </a:bodyPr>
          <a:lstStyle/>
          <a:p>
            <a:pPr defTabSz="1001248"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Active interface</a:t>
            </a:r>
          </a:p>
        </p:txBody>
      </p:sp>
      <p:sp>
        <p:nvSpPr>
          <p:cNvPr id="95" name="椭圆 94">
            <a:extLst>
              <a:ext uri="{FF2B5EF4-FFF2-40B4-BE49-F238E27FC236}">
                <a16:creationId xmlns:a16="http://schemas.microsoft.com/office/drawing/2014/main" xmlns="" id="{7DBB15C3-7119-4BF5-AC36-6F6AFF9EB213}"/>
              </a:ext>
            </a:extLst>
          </p:cNvPr>
          <p:cNvSpPr/>
          <p:nvPr/>
        </p:nvSpPr>
        <p:spPr>
          <a:xfrm>
            <a:off x="2083597" y="4987689"/>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grpSp>
        <p:nvGrpSpPr>
          <p:cNvPr id="44" name="组合 43"/>
          <p:cNvGrpSpPr/>
          <p:nvPr/>
        </p:nvGrpSpPr>
        <p:grpSpPr>
          <a:xfrm>
            <a:off x="3415791" y="3205371"/>
            <a:ext cx="5379753" cy="215916"/>
            <a:chOff x="3417125" y="3322323"/>
            <a:chExt cx="5381854" cy="216000"/>
          </a:xfrm>
        </p:grpSpPr>
        <p:sp>
          <p:nvSpPr>
            <p:cNvPr id="45" name="椭圆 44">
              <a:extLst>
                <a:ext uri="{FF2B5EF4-FFF2-40B4-BE49-F238E27FC236}">
                  <a16:creationId xmlns:a16="http://schemas.microsoft.com/office/drawing/2014/main" xmlns="" id="{7DBB15C3-7119-4BF5-AC36-6F6AFF9EB213}"/>
                </a:ext>
              </a:extLst>
            </p:cNvPr>
            <p:cNvSpPr/>
            <p:nvPr/>
          </p:nvSpPr>
          <p:spPr>
            <a:xfrm>
              <a:off x="3417125" y="3322323"/>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
          <p:nvSpPr>
            <p:cNvPr id="46" name="椭圆 45">
              <a:extLst>
                <a:ext uri="{FF2B5EF4-FFF2-40B4-BE49-F238E27FC236}">
                  <a16:creationId xmlns:a16="http://schemas.microsoft.com/office/drawing/2014/main" xmlns="" id="{7DBB15C3-7119-4BF5-AC36-6F6AFF9EB213}"/>
                </a:ext>
              </a:extLst>
            </p:cNvPr>
            <p:cNvSpPr/>
            <p:nvPr/>
          </p:nvSpPr>
          <p:spPr>
            <a:xfrm>
              <a:off x="8582979" y="3322323"/>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cxnSp>
          <p:nvCxnSpPr>
            <p:cNvPr id="47" name="直接连接符 46"/>
            <p:cNvCxnSpPr>
              <a:stCxn id="46" idx="2"/>
              <a:endCxn id="45" idx="6"/>
            </p:cNvCxnSpPr>
            <p:nvPr/>
          </p:nvCxnSpPr>
          <p:spPr bwMode="auto">
            <a:xfrm flipH="1">
              <a:off x="3633125" y="3430323"/>
              <a:ext cx="49498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cxnSp>
        <p:nvCxnSpPr>
          <p:cNvPr id="50" name="直接箭头连接符 49">
            <a:extLst>
              <a:ext uri="{FF2B5EF4-FFF2-40B4-BE49-F238E27FC236}">
                <a16:creationId xmlns:a16="http://schemas.microsoft.com/office/drawing/2014/main" xmlns="" id="{AA906D00-6A37-4E3C-844F-9AFBEFB9CD58}"/>
              </a:ext>
            </a:extLst>
          </p:cNvPr>
          <p:cNvCxnSpPr>
            <a:cxnSpLocks/>
          </p:cNvCxnSpPr>
          <p:nvPr/>
        </p:nvCxnSpPr>
        <p:spPr>
          <a:xfrm>
            <a:off x="3827174" y="3396307"/>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76" name="直接箭头连接符 75">
            <a:extLst>
              <a:ext uri="{FF2B5EF4-FFF2-40B4-BE49-F238E27FC236}">
                <a16:creationId xmlns:a16="http://schemas.microsoft.com/office/drawing/2014/main" xmlns="" id="{AA906D00-6A37-4E3C-844F-9AFBEFB9CD58}"/>
              </a:ext>
            </a:extLst>
          </p:cNvPr>
          <p:cNvCxnSpPr>
            <a:cxnSpLocks/>
          </p:cNvCxnSpPr>
          <p:nvPr/>
        </p:nvCxnSpPr>
        <p:spPr>
          <a:xfrm>
            <a:off x="7940367" y="3388180"/>
            <a:ext cx="523427" cy="0"/>
          </a:xfrm>
          <a:prstGeom prst="straightConnector1">
            <a:avLst/>
          </a:prstGeom>
          <a:noFill/>
          <a:ln w="25400" cap="flat" cmpd="sng" algn="ctr">
            <a:solidFill>
              <a:srgbClr val="00B0F0"/>
            </a:solidFill>
            <a:prstDash val="solid"/>
            <a:headEnd type="triangle" w="med" len="med"/>
            <a:tailEnd type="none" w="med" len="med"/>
          </a:ln>
          <a:effectLst>
            <a:outerShdw blurRad="152400" dist="38100" dir="5400000" algn="t" rotWithShape="0">
              <a:prstClr val="black">
                <a:alpha val="12000"/>
              </a:prstClr>
            </a:outerShdw>
          </a:effectLst>
        </p:spPr>
      </p:cxnSp>
      <p:sp>
        <p:nvSpPr>
          <p:cNvPr id="77" name="梯形 2"/>
          <p:cNvSpPr/>
          <p:nvPr/>
        </p:nvSpPr>
        <p:spPr>
          <a:xfrm>
            <a:off x="3884495" y="4365104"/>
            <a:ext cx="2814018" cy="397340"/>
          </a:xfrm>
          <a:custGeom>
            <a:avLst/>
            <a:gdLst>
              <a:gd name="connsiteX0" fmla="*/ 0 w 6840000"/>
              <a:gd name="connsiteY0" fmla="*/ 726886 h 726886"/>
              <a:gd name="connsiteX1" fmla="*/ 1804458 w 6840000"/>
              <a:gd name="connsiteY1" fmla="*/ 0 h 726886"/>
              <a:gd name="connsiteX2" fmla="*/ 5035542 w 6840000"/>
              <a:gd name="connsiteY2" fmla="*/ 0 h 726886"/>
              <a:gd name="connsiteX3" fmla="*/ 6840000 w 6840000"/>
              <a:gd name="connsiteY3" fmla="*/ 726886 h 726886"/>
              <a:gd name="connsiteX4" fmla="*/ 0 w 6840000"/>
              <a:gd name="connsiteY4" fmla="*/ 726886 h 726886"/>
              <a:gd name="connsiteX0" fmla="*/ 0 w 6840000"/>
              <a:gd name="connsiteY0" fmla="*/ 734506 h 734506"/>
              <a:gd name="connsiteX1" fmla="*/ 1804458 w 6840000"/>
              <a:gd name="connsiteY1" fmla="*/ 7620 h 734506"/>
              <a:gd name="connsiteX2" fmla="*/ 2901942 w 6840000"/>
              <a:gd name="connsiteY2" fmla="*/ 0 h 734506"/>
              <a:gd name="connsiteX3" fmla="*/ 6840000 w 6840000"/>
              <a:gd name="connsiteY3" fmla="*/ 734506 h 734506"/>
              <a:gd name="connsiteX4" fmla="*/ 0 w 6840000"/>
              <a:gd name="connsiteY4" fmla="*/ 734506 h 734506"/>
              <a:gd name="connsiteX0" fmla="*/ 75808 w 5035541"/>
              <a:gd name="connsiteY0" fmla="*/ 728528 h 734506"/>
              <a:gd name="connsiteX1" fmla="*/ -1 w 5035541"/>
              <a:gd name="connsiteY1" fmla="*/ 7620 h 734506"/>
              <a:gd name="connsiteX2" fmla="*/ 1097483 w 5035541"/>
              <a:gd name="connsiteY2" fmla="*/ 0 h 734506"/>
              <a:gd name="connsiteX3" fmla="*/ 5035541 w 5035541"/>
              <a:gd name="connsiteY3" fmla="*/ 734506 h 734506"/>
              <a:gd name="connsiteX4" fmla="*/ 75808 w 5035541"/>
              <a:gd name="connsiteY4" fmla="*/ 728528 h 734506"/>
              <a:gd name="connsiteX0" fmla="*/ 1 w 4959734"/>
              <a:gd name="connsiteY0" fmla="*/ 728528 h 734506"/>
              <a:gd name="connsiteX1" fmla="*/ 9542 w 4959734"/>
              <a:gd name="connsiteY1" fmla="*/ 1430 h 734506"/>
              <a:gd name="connsiteX2" fmla="*/ 1021676 w 4959734"/>
              <a:gd name="connsiteY2" fmla="*/ 0 h 734506"/>
              <a:gd name="connsiteX3" fmla="*/ 4959734 w 4959734"/>
              <a:gd name="connsiteY3" fmla="*/ 734506 h 734506"/>
              <a:gd name="connsiteX4" fmla="*/ 1 w 4959734"/>
              <a:gd name="connsiteY4" fmla="*/ 728528 h 734506"/>
              <a:gd name="connsiteX0" fmla="*/ 1 w 6247746"/>
              <a:gd name="connsiteY0" fmla="*/ 728528 h 746889"/>
              <a:gd name="connsiteX1" fmla="*/ 9542 w 6247746"/>
              <a:gd name="connsiteY1" fmla="*/ 1430 h 746889"/>
              <a:gd name="connsiteX2" fmla="*/ 1021676 w 6247746"/>
              <a:gd name="connsiteY2" fmla="*/ 0 h 746889"/>
              <a:gd name="connsiteX3" fmla="*/ 6247746 w 6247746"/>
              <a:gd name="connsiteY3" fmla="*/ 746889 h 746889"/>
              <a:gd name="connsiteX4" fmla="*/ 1 w 6247746"/>
              <a:gd name="connsiteY4" fmla="*/ 728528 h 746889"/>
              <a:gd name="connsiteX0" fmla="*/ 1 w 6399372"/>
              <a:gd name="connsiteY0" fmla="*/ 728528 h 784501"/>
              <a:gd name="connsiteX1" fmla="*/ 9542 w 6399372"/>
              <a:gd name="connsiteY1" fmla="*/ 1430 h 784501"/>
              <a:gd name="connsiteX2" fmla="*/ 1021676 w 6399372"/>
              <a:gd name="connsiteY2" fmla="*/ 0 h 784501"/>
              <a:gd name="connsiteX3" fmla="*/ 6399372 w 6399372"/>
              <a:gd name="connsiteY3" fmla="*/ 784501 h 784501"/>
              <a:gd name="connsiteX4" fmla="*/ 1 w 6399372"/>
              <a:gd name="connsiteY4" fmla="*/ 728528 h 784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9372" h="784501">
                <a:moveTo>
                  <a:pt x="1" y="728528"/>
                </a:moveTo>
                <a:lnTo>
                  <a:pt x="9542" y="1430"/>
                </a:lnTo>
                <a:lnTo>
                  <a:pt x="1021676" y="0"/>
                </a:lnTo>
                <a:lnTo>
                  <a:pt x="6399372" y="784501"/>
                </a:lnTo>
                <a:lnTo>
                  <a:pt x="1" y="728528"/>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latin typeface="Huawei Sans" panose="020C0503030203020204" pitchFamily="34" charset="0"/>
            </a:endParaRPr>
          </a:p>
        </p:txBody>
      </p:sp>
      <p:sp>
        <p:nvSpPr>
          <p:cNvPr id="79" name="Right Arrow 157"/>
          <p:cNvSpPr/>
          <p:nvPr/>
        </p:nvSpPr>
        <p:spPr>
          <a:xfrm>
            <a:off x="6642978" y="5118184"/>
            <a:ext cx="772951" cy="425366"/>
          </a:xfrm>
          <a:prstGeom prst="rightArrow">
            <a:avLst>
              <a:gd name="adj1" fmla="val 40000"/>
              <a:gd name="adj2" fmla="val 50000"/>
            </a:avLst>
          </a:prstGeom>
          <a:gradFill flip="none" rotWithShape="1">
            <a:gsLst>
              <a:gs pos="15000">
                <a:schemeClr val="accent1">
                  <a:lumMod val="5000"/>
                  <a:lumOff val="95000"/>
                  <a:alpha val="0"/>
                </a:schemeClr>
              </a:gs>
              <a:gs pos="81000">
                <a:srgbClr val="FFF2CC"/>
              </a:gs>
            </a:gsLst>
            <a:lin ang="0" scaled="1"/>
            <a:tileRect/>
          </a:gradFill>
          <a:ln w="15875">
            <a:gradFill flip="none" rotWithShape="1">
              <a:gsLst>
                <a:gs pos="11000">
                  <a:schemeClr val="accent1">
                    <a:lumMod val="0"/>
                    <a:lumOff val="100000"/>
                    <a:alpha val="0"/>
                  </a:schemeClr>
                </a:gs>
                <a:gs pos="67000">
                  <a:srgbClr val="FFD17D"/>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52" name="组合 51"/>
          <p:cNvGrpSpPr/>
          <p:nvPr/>
        </p:nvGrpSpPr>
        <p:grpSpPr>
          <a:xfrm>
            <a:off x="7562321" y="90742"/>
            <a:ext cx="4474104" cy="283553"/>
            <a:chOff x="7562321" y="90742"/>
            <a:chExt cx="4474104" cy="283553"/>
          </a:xfrm>
        </p:grpSpPr>
        <p:sp>
          <p:nvSpPr>
            <p:cNvPr id="59" name="五边形 58"/>
            <p:cNvSpPr/>
            <p:nvPr/>
          </p:nvSpPr>
          <p:spPr bwMode="auto">
            <a:xfrm>
              <a:off x="7562321" y="90742"/>
              <a:ext cx="899749" cy="283553"/>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b="1"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Packet Introduction</a:t>
              </a:r>
            </a:p>
          </p:txBody>
        </p:sp>
        <p:sp>
          <p:nvSpPr>
            <p:cNvPr id="78" name="燕尾形 77"/>
            <p:cNvSpPr/>
            <p:nvPr/>
          </p:nvSpPr>
          <p:spPr bwMode="auto">
            <a:xfrm>
              <a:off x="8381766" y="90742"/>
              <a:ext cx="1367951" cy="28355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sym typeface="Huawei Sans" panose="020C0503030203020204" pitchFamily="34" charset="0"/>
                </a:rPr>
                <a:t>Maximum Number of Active Interfaces</a:t>
              </a:r>
            </a:p>
          </p:txBody>
        </p:sp>
        <p:sp>
          <p:nvSpPr>
            <p:cNvPr id="80" name="燕尾形 79"/>
            <p:cNvSpPr/>
            <p:nvPr/>
          </p:nvSpPr>
          <p:spPr bwMode="auto">
            <a:xfrm>
              <a:off x="9669413" y="90742"/>
              <a:ext cx="1223658" cy="28355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sym typeface="Huawei Sans" panose="020C0503030203020204" pitchFamily="34" charset="0"/>
                </a:rPr>
                <a:t>Active Link Election</a:t>
              </a:r>
            </a:p>
          </p:txBody>
        </p:sp>
        <p:sp>
          <p:nvSpPr>
            <p:cNvPr id="81" name="燕尾形 80"/>
            <p:cNvSpPr/>
            <p:nvPr/>
          </p:nvSpPr>
          <p:spPr bwMode="auto">
            <a:xfrm>
              <a:off x="10812767" y="90742"/>
              <a:ext cx="1223658" cy="28355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sym typeface="Huawei Sans" panose="020C0503030203020204" pitchFamily="34" charset="0"/>
                </a:rPr>
                <a:t>Load Balancing</a:t>
              </a:r>
            </a:p>
          </p:txBody>
        </p:sp>
      </p:grpSp>
    </p:spTree>
    <p:extLst>
      <p:ext uri="{BB962C8B-B14F-4D97-AF65-F5344CB8AC3E}">
        <p14:creationId xmlns:p14="http://schemas.microsoft.com/office/powerpoint/2010/main" val="14772876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smtClean="0">
                <a:sym typeface="Huawei Sans" panose="020C0503030203020204" pitchFamily="34" charset="0"/>
              </a:rPr>
              <a:t>Interface Priority</a:t>
            </a:r>
            <a:endParaRPr lang="en-US" dirty="0">
              <a:sym typeface="Huawei Sans" panose="020C0503030203020204" pitchFamily="34" charset="0"/>
            </a:endParaRPr>
          </a:p>
        </p:txBody>
      </p:sp>
      <p:sp>
        <p:nvSpPr>
          <p:cNvPr id="83" name="文本占位符 3"/>
          <p:cNvSpPr txBox="1">
            <a:spLocks/>
          </p:cNvSpPr>
          <p:nvPr/>
        </p:nvSpPr>
        <p:spPr bwMode="auto">
          <a:xfrm>
            <a:off x="445914" y="1253174"/>
            <a:ext cx="11295413" cy="776666"/>
          </a:xfrm>
          <a:prstGeom prst="rect">
            <a:avLst/>
          </a:prstGeom>
          <a:noFill/>
          <a:ln w="9525">
            <a:noFill/>
            <a:miter lim="800000"/>
            <a:headEnd/>
            <a:tailEnd/>
          </a:ln>
        </p:spPr>
        <p:txBody>
          <a:bodyPr vert="horz" wrap="square" lIns="80110" tIns="40055" rIns="80110" bIns="40055" numCol="1" anchor="t" anchorCtr="0" compatLnSpc="1">
            <a:prstTxWarp prst="textNoShape">
              <a:avLst/>
            </a:prstTxWarp>
            <a:noAutofit/>
          </a:bodyPr>
          <a:lstStyle>
            <a:lvl1pPr marL="301625" indent="-301625" algn="just" defTabSz="801688" rtl="0" eaLnBrk="1" fontAlgn="ctr" latinLnBrk="0"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ctr"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ctr"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ctr"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ctr"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ctr">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buClrTx/>
              <a:buSzPct val="100000"/>
              <a:buFont typeface="Arial" panose="020B0604020202020204" pitchFamily="34" charset="0"/>
              <a:buChar char="•"/>
            </a:pPr>
            <a:r>
              <a:rPr lang="en-US" sz="1800" dirty="0">
                <a:latin typeface="Huawei Sans" panose="020C0503030203020204" pitchFamily="34" charset="0"/>
              </a:rPr>
              <a:t>After the Actor is selected, both devices select active interfaces based on the interface priorities of the Actor. </a:t>
            </a:r>
            <a:r>
              <a:rPr lang="en-US" sz="18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 smaller LACP interface priority value indicates a higher priority.</a:t>
            </a:r>
          </a:p>
        </p:txBody>
      </p:sp>
      <p:graphicFrame>
        <p:nvGraphicFramePr>
          <p:cNvPr id="43" name="表格 42"/>
          <p:cNvGraphicFramePr>
            <a:graphicFrameLocks noGrp="1"/>
          </p:cNvGraphicFramePr>
          <p:nvPr>
            <p:extLst/>
          </p:nvPr>
        </p:nvGraphicFramePr>
        <p:xfrm>
          <a:off x="3884495" y="4375391"/>
          <a:ext cx="2734932" cy="1511412"/>
        </p:xfrm>
        <a:graphic>
          <a:graphicData uri="http://schemas.openxmlformats.org/drawingml/2006/table">
            <a:tbl>
              <a:tblPr firstRow="1" firstCol="1" lastRow="1" lastCol="1" bandRow="1" bandCol="1">
                <a:tableStyleId>{5940675A-B579-460E-94D1-54222C63F5DA}</a:tableStyleId>
              </a:tblPr>
              <a:tblGrid>
                <a:gridCol w="2734932">
                  <a:extLst>
                    <a:ext uri="{9D8B030D-6E8A-4147-A177-3AD203B41FA5}">
                      <a16:colId xmlns:a16="http://schemas.microsoft.com/office/drawing/2014/main" xmlns="" val="20000"/>
                    </a:ext>
                  </a:extLst>
                </a:gridCol>
              </a:tblGrid>
              <a:tr h="251902">
                <a:tc>
                  <a:txBody>
                    <a:bodyPr/>
                    <a:lstStyle/>
                    <a:p>
                      <a:pPr algn="ctr" fontAlgn="ctr">
                        <a:lnSpc>
                          <a:spcPct val="100000"/>
                        </a:lnSpc>
                        <a:spcAft>
                          <a:spcPts val="0"/>
                        </a:spcAft>
                      </a:pPr>
                      <a:r>
                        <a:rPr 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LACPDU</a:t>
                      </a:r>
                    </a:p>
                  </a:txBody>
                  <a:tcPr marL="43110" marR="43110" marT="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251902">
                <a:tc>
                  <a:txBody>
                    <a:bodyPr/>
                    <a:lstStyle/>
                    <a:p>
                      <a:pPr algn="ctr" fontAlgn="ctr">
                        <a:lnSpc>
                          <a:spcPct val="100000"/>
                        </a:lnSpc>
                        <a:spcAft>
                          <a:spcPts val="0"/>
                        </a:spcAft>
                      </a:pPr>
                      <a:r>
                        <a:rPr lang="en-US" sz="1200" dirty="0">
                          <a:latin typeface="Huawei Sans" panose="020C0503030203020204" pitchFamily="34" charset="0"/>
                          <a:ea typeface="方正兰亭黑简体" panose="02000000000000000000" pitchFamily="2" charset="-122"/>
                          <a:sym typeface="Huawei Sans" panose="020C0503030203020204" pitchFamily="34" charset="0"/>
                        </a:rPr>
                        <a:t>Device priority</a:t>
                      </a:r>
                    </a:p>
                  </a:txBody>
                  <a:tcPr marL="43110" marR="43110" marT="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251902">
                <a:tc>
                  <a:txBody>
                    <a:bodyPr/>
                    <a:lstStyle/>
                    <a:p>
                      <a:pPr algn="ctr" fontAlgn="ctr">
                        <a:lnSpc>
                          <a:spcPct val="100000"/>
                        </a:lnSpc>
                        <a:spcAft>
                          <a:spcPts val="0"/>
                        </a:spcAft>
                      </a:pPr>
                      <a:r>
                        <a:rPr lang="en-US" sz="1200" dirty="0">
                          <a:latin typeface="Huawei Sans" panose="020C0503030203020204" pitchFamily="34" charset="0"/>
                          <a:ea typeface="方正兰亭黑简体" panose="02000000000000000000" pitchFamily="2" charset="-122"/>
                          <a:sym typeface="Huawei Sans" panose="020C0503030203020204" pitchFamily="34" charset="0"/>
                        </a:rPr>
                        <a:t>MAC address</a:t>
                      </a:r>
                    </a:p>
                  </a:txBody>
                  <a:tcPr marL="43110" marR="43110" marT="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251902">
                <a:tc>
                  <a:txBody>
                    <a:bodyPr/>
                    <a:lstStyle/>
                    <a:p>
                      <a:pPr algn="ctr" fontAlgn="ctr">
                        <a:lnSpc>
                          <a:spcPct val="100000"/>
                        </a:lnSpc>
                        <a:spcAft>
                          <a:spcPts val="0"/>
                        </a:spcAft>
                      </a:pPr>
                      <a:r>
                        <a:rPr lang="en-US" sz="1200" dirty="0">
                          <a:latin typeface="Huawei Sans" panose="020C0503030203020204" pitchFamily="34" charset="0"/>
                          <a:ea typeface="方正兰亭黑简体" panose="02000000000000000000" pitchFamily="2" charset="-122"/>
                          <a:sym typeface="Huawei Sans" panose="020C0503030203020204" pitchFamily="34" charset="0"/>
                        </a:rPr>
                        <a:t>Interface priority</a:t>
                      </a:r>
                    </a:p>
                  </a:txBody>
                  <a:tcPr marL="43110" marR="43110" marT="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251902">
                <a:tc>
                  <a:txBody>
                    <a:bodyPr/>
                    <a:lstStyle/>
                    <a:p>
                      <a:pPr algn="ctr" fontAlgn="ctr">
                        <a:lnSpc>
                          <a:spcPct val="100000"/>
                        </a:lnSpc>
                        <a:spcAft>
                          <a:spcPts val="0"/>
                        </a:spcAft>
                      </a:pPr>
                      <a:r>
                        <a:rPr lang="en-US" sz="1200" dirty="0">
                          <a:latin typeface="Huawei Sans" panose="020C0503030203020204" pitchFamily="34" charset="0"/>
                          <a:ea typeface="方正兰亭黑简体" panose="02000000000000000000" pitchFamily="2" charset="-122"/>
                          <a:sym typeface="Huawei Sans" panose="020C0503030203020204" pitchFamily="34" charset="0"/>
                        </a:rPr>
                        <a:t>Interface number</a:t>
                      </a:r>
                    </a:p>
                  </a:txBody>
                  <a:tcPr marL="43110" marR="43110" marT="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25190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dirty="0">
                          <a:latin typeface="Huawei Sans" panose="020C0503030203020204" pitchFamily="34" charset="0"/>
                          <a:ea typeface="方正兰亭黑简体" panose="02000000000000000000" pitchFamily="2" charset="-122"/>
                          <a:sym typeface="Huawei Sans" panose="020C0503030203020204" pitchFamily="34" charset="0"/>
                        </a:rPr>
                        <a:t>...</a:t>
                      </a:r>
                    </a:p>
                  </a:txBody>
                  <a:tcPr marL="43110" marR="43110" marT="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bl>
          </a:graphicData>
        </a:graphic>
      </p:graphicFrame>
      <p:sp>
        <p:nvSpPr>
          <p:cNvPr id="46" name="圆角矩形 45"/>
          <p:cNvSpPr/>
          <p:nvPr/>
        </p:nvSpPr>
        <p:spPr>
          <a:xfrm>
            <a:off x="2629703" y="2557459"/>
            <a:ext cx="902509" cy="1580965"/>
          </a:xfrm>
          <a:prstGeom prst="roundRect">
            <a:avLst>
              <a:gd name="adj" fmla="val 7243"/>
            </a:avLst>
          </a:prstGeom>
          <a:solidFill>
            <a:srgbClr val="F4FBFE"/>
          </a:solidFill>
          <a:ln w="9525" cap="flat" cmpd="sng" algn="ctr">
            <a:solidFill>
              <a:srgbClr val="99DFF9"/>
            </a:solidFill>
            <a:prstDash val="solid"/>
          </a:ln>
          <a:effectLst/>
        </p:spPr>
        <p:txBody>
          <a:bodyPr wrap="square" rtlCol="0" anchor="ctr">
            <a:noAutofit/>
          </a:bodyPr>
          <a:lstStyle/>
          <a:p>
            <a:pPr algn="ctr" defTabSz="914034" fontAlgn="ctr">
              <a:spcBef>
                <a:spcPct val="0"/>
              </a:spcBef>
              <a:spcAft>
                <a:spcPct val="0"/>
              </a:spcAft>
              <a:defRPr/>
            </a:pPr>
            <a:endParaRPr lang="en-US" altLang="zh-CN"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圆角矩形 49"/>
          <p:cNvSpPr/>
          <p:nvPr/>
        </p:nvSpPr>
        <p:spPr>
          <a:xfrm>
            <a:off x="8677640" y="2557459"/>
            <a:ext cx="902509" cy="1580965"/>
          </a:xfrm>
          <a:prstGeom prst="roundRect">
            <a:avLst>
              <a:gd name="adj" fmla="val 7243"/>
            </a:avLst>
          </a:prstGeom>
          <a:solidFill>
            <a:srgbClr val="F4FBFE"/>
          </a:solidFill>
          <a:ln w="9525" cap="flat" cmpd="sng" algn="ctr">
            <a:solidFill>
              <a:srgbClr val="99DFF9"/>
            </a:solidFill>
            <a:prstDash val="solid"/>
          </a:ln>
          <a:effectLst/>
        </p:spPr>
        <p:txBody>
          <a:bodyPr wrap="square" rtlCol="0" anchor="ctr">
            <a:noAutofit/>
          </a:bodyPr>
          <a:lstStyle/>
          <a:p>
            <a:pPr algn="ctr" defTabSz="914034" fontAlgn="ctr">
              <a:spcBef>
                <a:spcPct val="0"/>
              </a:spcBef>
              <a:spcAft>
                <a:spcPct val="0"/>
              </a:spcAft>
              <a:defRPr/>
            </a:pPr>
            <a:endParaRPr lang="en-US" altLang="zh-CN"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矩形 50"/>
          <p:cNvSpPr/>
          <p:nvPr/>
        </p:nvSpPr>
        <p:spPr>
          <a:xfrm>
            <a:off x="2571235" y="2510208"/>
            <a:ext cx="663115" cy="307657"/>
          </a:xfrm>
          <a:prstGeom prst="rect">
            <a:avLst/>
          </a:prstGeom>
        </p:spPr>
        <p:txBody>
          <a:bodyPr wrap="square">
            <a:noAutofit/>
          </a:bodyPr>
          <a:lstStyle/>
          <a:p>
            <a:pPr algn="ctr" fontAlgn="ctr"/>
            <a:r>
              <a:rPr lang="en-US" sz="1399" b="1" dirty="0">
                <a:latin typeface="Huawei Sans" panose="020C0503030203020204" pitchFamily="34" charset="0"/>
                <a:ea typeface="方正兰亭黑简体" panose="02000000000000000000" pitchFamily="2" charset="-122"/>
                <a:sym typeface="Huawei Sans" panose="020C0503030203020204" pitchFamily="34" charset="0"/>
              </a:rPr>
              <a:t>SW1</a:t>
            </a:r>
          </a:p>
        </p:txBody>
      </p:sp>
      <p:sp>
        <p:nvSpPr>
          <p:cNvPr id="52" name="矩形 51"/>
          <p:cNvSpPr/>
          <p:nvPr/>
        </p:nvSpPr>
        <p:spPr>
          <a:xfrm>
            <a:off x="8937354" y="2510208"/>
            <a:ext cx="663115" cy="307657"/>
          </a:xfrm>
          <a:prstGeom prst="rect">
            <a:avLst/>
          </a:prstGeom>
        </p:spPr>
        <p:txBody>
          <a:bodyPr wrap="square">
            <a:noAutofit/>
          </a:bodyPr>
          <a:lstStyle/>
          <a:p>
            <a:pPr algn="ctr" fontAlgn="ctr"/>
            <a:r>
              <a:rPr lang="en-US" sz="1399" b="1" dirty="0">
                <a:latin typeface="Huawei Sans" panose="020C0503030203020204" pitchFamily="34" charset="0"/>
                <a:ea typeface="方正兰亭黑简体" panose="02000000000000000000" pitchFamily="2" charset="-122"/>
                <a:sym typeface="Huawei Sans" panose="020C0503030203020204" pitchFamily="34" charset="0"/>
              </a:rPr>
              <a:t>SW2</a:t>
            </a:r>
          </a:p>
        </p:txBody>
      </p:sp>
      <p:sp>
        <p:nvSpPr>
          <p:cNvPr id="53" name="圆角矩形 52"/>
          <p:cNvSpPr/>
          <p:nvPr/>
        </p:nvSpPr>
        <p:spPr bwMode="auto">
          <a:xfrm>
            <a:off x="3068719" y="2767292"/>
            <a:ext cx="432000" cy="1192428"/>
          </a:xfrm>
          <a:prstGeom prst="roundRect">
            <a:avLst>
              <a:gd name="adj" fmla="val 3521"/>
            </a:avLst>
          </a:prstGeom>
          <a:solidFill>
            <a:schemeClr val="bg1"/>
          </a:solidFill>
          <a:ln w="12700" cap="flat" cmpd="sng" algn="ctr">
            <a:solidFill>
              <a:schemeClr val="bg1">
                <a:lumMod val="50000"/>
              </a:schemeClr>
            </a:solid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noAutofit/>
          </a:bodyPr>
          <a:lstStyle/>
          <a:p>
            <a:pPr defTabSz="914034" fontAlgn="ctr">
              <a:spcBef>
                <a:spcPct val="0"/>
              </a:spcBef>
              <a:spcAft>
                <a:spcPct val="0"/>
              </a:spcAft>
            </a:pPr>
            <a:endParaRPr lang="en-US" altLang="zh-CN" sz="10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 name="组合 1"/>
          <p:cNvGrpSpPr/>
          <p:nvPr/>
        </p:nvGrpSpPr>
        <p:grpSpPr>
          <a:xfrm>
            <a:off x="4915639" y="2862563"/>
            <a:ext cx="2500290" cy="1097157"/>
            <a:chOff x="4917558" y="3349938"/>
            <a:chExt cx="2501267" cy="827519"/>
          </a:xfrm>
          <a:solidFill>
            <a:srgbClr val="F4FBFE"/>
          </a:solidFill>
        </p:grpSpPr>
        <p:sp>
          <p:nvSpPr>
            <p:cNvPr id="55" name="任意多边形: 形状 67">
              <a:extLst>
                <a:ext uri="{FF2B5EF4-FFF2-40B4-BE49-F238E27FC236}">
                  <a16:creationId xmlns:a16="http://schemas.microsoft.com/office/drawing/2014/main" xmlns="" id="{DDE7F5E3-EC99-4B98-9942-9CF564C3EC09}"/>
                </a:ext>
              </a:extLst>
            </p:cNvPr>
            <p:cNvSpPr/>
            <p:nvPr/>
          </p:nvSpPr>
          <p:spPr>
            <a:xfrm flipH="1">
              <a:off x="4917558" y="3349938"/>
              <a:ext cx="2381437" cy="827519"/>
            </a:xfrm>
            <a:custGeom>
              <a:avLst/>
              <a:gdLst>
                <a:gd name="connsiteX0" fmla="*/ 0 w 1703698"/>
                <a:gd name="connsiteY0" fmla="*/ 0 h 627538"/>
                <a:gd name="connsiteX1" fmla="*/ 1572253 w 1703698"/>
                <a:gd name="connsiteY1" fmla="*/ 0 h 627538"/>
                <a:gd name="connsiteX2" fmla="*/ 1703698 w 1703698"/>
                <a:gd name="connsiteY2" fmla="*/ 313769 h 627538"/>
                <a:gd name="connsiteX3" fmla="*/ 1572253 w 1703698"/>
                <a:gd name="connsiteY3" fmla="*/ 627538 h 627538"/>
                <a:gd name="connsiteX4" fmla="*/ 1572249 w 1703698"/>
                <a:gd name="connsiteY4" fmla="*/ 627537 h 627538"/>
                <a:gd name="connsiteX5" fmla="*/ 0 w 1703698"/>
                <a:gd name="connsiteY5" fmla="*/ 627537 h 627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3698" h="627538">
                  <a:moveTo>
                    <a:pt x="0" y="0"/>
                  </a:moveTo>
                  <a:lnTo>
                    <a:pt x="1572253" y="0"/>
                  </a:lnTo>
                  <a:cubicBezTo>
                    <a:pt x="1644848" y="0"/>
                    <a:pt x="1703698" y="140479"/>
                    <a:pt x="1703698" y="313769"/>
                  </a:cubicBezTo>
                  <a:cubicBezTo>
                    <a:pt x="1703698" y="487059"/>
                    <a:pt x="1644848" y="627538"/>
                    <a:pt x="1572253" y="627538"/>
                  </a:cubicBezTo>
                  <a:lnTo>
                    <a:pt x="1572249" y="627537"/>
                  </a:lnTo>
                  <a:lnTo>
                    <a:pt x="0" y="627537"/>
                  </a:lnTo>
                  <a:close/>
                </a:path>
              </a:pathLst>
            </a:cu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椭圆 55">
              <a:extLst>
                <a:ext uri="{FF2B5EF4-FFF2-40B4-BE49-F238E27FC236}">
                  <a16:creationId xmlns:a16="http://schemas.microsoft.com/office/drawing/2014/main" xmlns="" id="{7EEDE773-BD04-46B5-ACD7-D793E0BC1578}"/>
                </a:ext>
              </a:extLst>
            </p:cNvPr>
            <p:cNvSpPr/>
            <p:nvPr/>
          </p:nvSpPr>
          <p:spPr>
            <a:xfrm>
              <a:off x="7179162" y="3349938"/>
              <a:ext cx="239663" cy="827519"/>
            </a:xfrm>
            <a:prstGeom prst="ellipse">
              <a:avLst/>
            </a:pr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58" name="圆角矩形 57"/>
          <p:cNvSpPr/>
          <p:nvPr/>
        </p:nvSpPr>
        <p:spPr bwMode="auto">
          <a:xfrm>
            <a:off x="8712787" y="2767292"/>
            <a:ext cx="432000" cy="1192428"/>
          </a:xfrm>
          <a:prstGeom prst="roundRect">
            <a:avLst>
              <a:gd name="adj" fmla="val 3521"/>
            </a:avLst>
          </a:prstGeom>
          <a:solidFill>
            <a:schemeClr val="bg1"/>
          </a:solidFill>
          <a:ln w="12700" cap="flat" cmpd="sng" algn="ctr">
            <a:solidFill>
              <a:schemeClr val="bg1">
                <a:lumMod val="50000"/>
              </a:schemeClr>
            </a:solid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noAutofit/>
          </a:bodyPr>
          <a:lstStyle/>
          <a:p>
            <a:pPr defTabSz="914034" fontAlgn="ctr">
              <a:spcBef>
                <a:spcPct val="0"/>
              </a:spcBef>
              <a:spcAft>
                <a:spcPct val="0"/>
              </a:spcAft>
            </a:pPr>
            <a:endParaRPr lang="en-US" altLang="zh-CN" sz="10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59" name="组合 58"/>
          <p:cNvGrpSpPr/>
          <p:nvPr/>
        </p:nvGrpSpPr>
        <p:grpSpPr>
          <a:xfrm>
            <a:off x="3415791" y="3096242"/>
            <a:ext cx="5379753" cy="215916"/>
            <a:chOff x="3417125" y="3322323"/>
            <a:chExt cx="5381854" cy="216000"/>
          </a:xfrm>
        </p:grpSpPr>
        <p:sp>
          <p:nvSpPr>
            <p:cNvPr id="76" name="椭圆 75">
              <a:extLst>
                <a:ext uri="{FF2B5EF4-FFF2-40B4-BE49-F238E27FC236}">
                  <a16:creationId xmlns:a16="http://schemas.microsoft.com/office/drawing/2014/main" xmlns="" id="{7DBB15C3-7119-4BF5-AC36-6F6AFF9EB213}"/>
                </a:ext>
              </a:extLst>
            </p:cNvPr>
            <p:cNvSpPr/>
            <p:nvPr/>
          </p:nvSpPr>
          <p:spPr>
            <a:xfrm>
              <a:off x="3417125" y="3322323"/>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
          <p:nvSpPr>
            <p:cNvPr id="77" name="椭圆 76">
              <a:extLst>
                <a:ext uri="{FF2B5EF4-FFF2-40B4-BE49-F238E27FC236}">
                  <a16:creationId xmlns:a16="http://schemas.microsoft.com/office/drawing/2014/main" xmlns="" id="{7DBB15C3-7119-4BF5-AC36-6F6AFF9EB213}"/>
                </a:ext>
              </a:extLst>
            </p:cNvPr>
            <p:cNvSpPr/>
            <p:nvPr/>
          </p:nvSpPr>
          <p:spPr>
            <a:xfrm>
              <a:off x="8582979" y="3322323"/>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cxnSp>
          <p:nvCxnSpPr>
            <p:cNvPr id="78" name="直接连接符 77"/>
            <p:cNvCxnSpPr>
              <a:stCxn id="77" idx="2"/>
              <a:endCxn id="76" idx="6"/>
            </p:cNvCxnSpPr>
            <p:nvPr/>
          </p:nvCxnSpPr>
          <p:spPr bwMode="auto">
            <a:xfrm flipH="1">
              <a:off x="3633125" y="3430323"/>
              <a:ext cx="49498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grpSp>
        <p:nvGrpSpPr>
          <p:cNvPr id="79" name="组合 78"/>
          <p:cNvGrpSpPr/>
          <p:nvPr/>
        </p:nvGrpSpPr>
        <p:grpSpPr>
          <a:xfrm>
            <a:off x="3415791" y="3392619"/>
            <a:ext cx="5379753" cy="215916"/>
            <a:chOff x="3417125" y="3618816"/>
            <a:chExt cx="5381854" cy="216000"/>
          </a:xfrm>
        </p:grpSpPr>
        <p:cxnSp>
          <p:nvCxnSpPr>
            <p:cNvPr id="80" name="直接连接符 79"/>
            <p:cNvCxnSpPr>
              <a:stCxn id="93" idx="2"/>
              <a:endCxn id="81" idx="6"/>
            </p:cNvCxnSpPr>
            <p:nvPr/>
          </p:nvCxnSpPr>
          <p:spPr bwMode="auto">
            <a:xfrm flipH="1">
              <a:off x="3633125" y="3726816"/>
              <a:ext cx="49498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81" name="椭圆 80">
              <a:extLst>
                <a:ext uri="{FF2B5EF4-FFF2-40B4-BE49-F238E27FC236}">
                  <a16:creationId xmlns:a16="http://schemas.microsoft.com/office/drawing/2014/main" xmlns="" id="{7DBB15C3-7119-4BF5-AC36-6F6AFF9EB213}"/>
                </a:ext>
              </a:extLst>
            </p:cNvPr>
            <p:cNvSpPr/>
            <p:nvPr/>
          </p:nvSpPr>
          <p:spPr>
            <a:xfrm>
              <a:off x="3417125" y="3618816"/>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
          <p:nvSpPr>
            <p:cNvPr id="93" name="椭圆 92">
              <a:extLst>
                <a:ext uri="{FF2B5EF4-FFF2-40B4-BE49-F238E27FC236}">
                  <a16:creationId xmlns:a16="http://schemas.microsoft.com/office/drawing/2014/main" xmlns="" id="{7DBB15C3-7119-4BF5-AC36-6F6AFF9EB213}"/>
                </a:ext>
              </a:extLst>
            </p:cNvPr>
            <p:cNvSpPr/>
            <p:nvPr/>
          </p:nvSpPr>
          <p:spPr>
            <a:xfrm>
              <a:off x="8582979" y="3618816"/>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grpSp>
      <p:grpSp>
        <p:nvGrpSpPr>
          <p:cNvPr id="95" name="组合 94"/>
          <p:cNvGrpSpPr/>
          <p:nvPr/>
        </p:nvGrpSpPr>
        <p:grpSpPr>
          <a:xfrm>
            <a:off x="3415791" y="3735126"/>
            <a:ext cx="5379753" cy="215916"/>
            <a:chOff x="3417125" y="3961457"/>
            <a:chExt cx="5381854" cy="216000"/>
          </a:xfrm>
        </p:grpSpPr>
        <p:cxnSp>
          <p:nvCxnSpPr>
            <p:cNvPr id="96" name="直接连接符 95"/>
            <p:cNvCxnSpPr>
              <a:stCxn id="102" idx="2"/>
              <a:endCxn id="101" idx="6"/>
            </p:cNvCxnSpPr>
            <p:nvPr/>
          </p:nvCxnSpPr>
          <p:spPr bwMode="auto">
            <a:xfrm flipH="1">
              <a:off x="3633125" y="4069457"/>
              <a:ext cx="49498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01" name="椭圆 100">
              <a:extLst>
                <a:ext uri="{FF2B5EF4-FFF2-40B4-BE49-F238E27FC236}">
                  <a16:creationId xmlns:a16="http://schemas.microsoft.com/office/drawing/2014/main" xmlns="" id="{7DBB15C3-7119-4BF5-AC36-6F6AFF9EB213}"/>
                </a:ext>
              </a:extLst>
            </p:cNvPr>
            <p:cNvSpPr/>
            <p:nvPr/>
          </p:nvSpPr>
          <p:spPr>
            <a:xfrm>
              <a:off x="3417125" y="3961457"/>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
          <p:nvSpPr>
            <p:cNvPr id="102" name="椭圆 101">
              <a:extLst>
                <a:ext uri="{FF2B5EF4-FFF2-40B4-BE49-F238E27FC236}">
                  <a16:creationId xmlns:a16="http://schemas.microsoft.com/office/drawing/2014/main" xmlns="" id="{7DBB15C3-7119-4BF5-AC36-6F6AFF9EB213}"/>
                </a:ext>
              </a:extLst>
            </p:cNvPr>
            <p:cNvSpPr/>
            <p:nvPr/>
          </p:nvSpPr>
          <p:spPr>
            <a:xfrm>
              <a:off x="8582979" y="3961457"/>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grpSp>
      <p:sp>
        <p:nvSpPr>
          <p:cNvPr id="104" name="TextBox 77"/>
          <p:cNvSpPr txBox="1"/>
          <p:nvPr/>
        </p:nvSpPr>
        <p:spPr bwMode="auto">
          <a:xfrm>
            <a:off x="2961634" y="2729066"/>
            <a:ext cx="571166" cy="1208472"/>
          </a:xfrm>
          <a:prstGeom prst="rect">
            <a:avLst/>
          </a:prstGeom>
          <a:noFill/>
          <a:ln w="9525">
            <a:noFill/>
            <a:miter lim="800000"/>
            <a:headEnd/>
            <a:tailEnd/>
          </a:ln>
        </p:spPr>
        <p:txBody>
          <a:bodyPr vert="vert270" wrap="square" lIns="99941" tIns="49966" rIns="99941" bIns="49966" rtlCol="0">
            <a:noAutofit/>
          </a:bodyPr>
          <a:lstStyle/>
          <a:p>
            <a:pPr algn="ctr" defTabSz="1001248"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Eth-Trunk interface</a:t>
            </a:r>
          </a:p>
        </p:txBody>
      </p:sp>
      <p:sp>
        <p:nvSpPr>
          <p:cNvPr id="105" name="TextBox 77"/>
          <p:cNvSpPr txBox="1"/>
          <p:nvPr/>
        </p:nvSpPr>
        <p:spPr bwMode="auto">
          <a:xfrm>
            <a:off x="8676746" y="2760907"/>
            <a:ext cx="571166" cy="1208472"/>
          </a:xfrm>
          <a:prstGeom prst="rect">
            <a:avLst/>
          </a:prstGeom>
          <a:noFill/>
          <a:ln w="9525">
            <a:noFill/>
            <a:miter lim="800000"/>
            <a:headEnd/>
            <a:tailEnd/>
          </a:ln>
        </p:spPr>
        <p:txBody>
          <a:bodyPr vert="vert270" wrap="square" lIns="99941" tIns="49966" rIns="99941" bIns="49966" rtlCol="0">
            <a:noAutofit/>
          </a:bodyPr>
          <a:lstStyle/>
          <a:p>
            <a:pPr algn="ctr" defTabSz="1001248"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Eth-Trunk interface</a:t>
            </a:r>
          </a:p>
        </p:txBody>
      </p:sp>
      <p:cxnSp>
        <p:nvCxnSpPr>
          <p:cNvPr id="106" name="直接箭头连接符 105">
            <a:extLst>
              <a:ext uri="{FF2B5EF4-FFF2-40B4-BE49-F238E27FC236}">
                <a16:creationId xmlns:a16="http://schemas.microsoft.com/office/drawing/2014/main" xmlns="" id="{AA906D00-6A37-4E3C-844F-9AFBEFB9CD58}"/>
              </a:ext>
            </a:extLst>
          </p:cNvPr>
          <p:cNvCxnSpPr>
            <a:cxnSpLocks/>
          </p:cNvCxnSpPr>
          <p:nvPr/>
        </p:nvCxnSpPr>
        <p:spPr>
          <a:xfrm>
            <a:off x="3827174" y="3295230"/>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107" name="直接箭头连接符 106">
            <a:extLst>
              <a:ext uri="{FF2B5EF4-FFF2-40B4-BE49-F238E27FC236}">
                <a16:creationId xmlns:a16="http://schemas.microsoft.com/office/drawing/2014/main" xmlns="" id="{AA906D00-6A37-4E3C-844F-9AFBEFB9CD58}"/>
              </a:ext>
            </a:extLst>
          </p:cNvPr>
          <p:cNvCxnSpPr>
            <a:cxnSpLocks/>
          </p:cNvCxnSpPr>
          <p:nvPr/>
        </p:nvCxnSpPr>
        <p:spPr>
          <a:xfrm>
            <a:off x="3827174" y="3564002"/>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108" name="直接箭头连接符 107">
            <a:extLst>
              <a:ext uri="{FF2B5EF4-FFF2-40B4-BE49-F238E27FC236}">
                <a16:creationId xmlns:a16="http://schemas.microsoft.com/office/drawing/2014/main" xmlns="" id="{AA906D00-6A37-4E3C-844F-9AFBEFB9CD58}"/>
              </a:ext>
            </a:extLst>
          </p:cNvPr>
          <p:cNvCxnSpPr>
            <a:cxnSpLocks/>
          </p:cNvCxnSpPr>
          <p:nvPr/>
        </p:nvCxnSpPr>
        <p:spPr>
          <a:xfrm>
            <a:off x="3827174" y="3925181"/>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109" name="直接箭头连接符 108">
            <a:extLst>
              <a:ext uri="{FF2B5EF4-FFF2-40B4-BE49-F238E27FC236}">
                <a16:creationId xmlns:a16="http://schemas.microsoft.com/office/drawing/2014/main" xmlns="" id="{AA906D00-6A37-4E3C-844F-9AFBEFB9CD58}"/>
              </a:ext>
            </a:extLst>
          </p:cNvPr>
          <p:cNvCxnSpPr>
            <a:cxnSpLocks/>
          </p:cNvCxnSpPr>
          <p:nvPr/>
        </p:nvCxnSpPr>
        <p:spPr>
          <a:xfrm>
            <a:off x="7940367" y="3318082"/>
            <a:ext cx="523427" cy="0"/>
          </a:xfrm>
          <a:prstGeom prst="straightConnector1">
            <a:avLst/>
          </a:prstGeom>
          <a:noFill/>
          <a:ln w="25400" cap="flat" cmpd="sng" algn="ctr">
            <a:solidFill>
              <a:srgbClr val="00B0F0"/>
            </a:solidFill>
            <a:prstDash val="solid"/>
            <a:headEnd type="triangle" w="med" len="med"/>
            <a:tailEnd type="none" w="med" len="med"/>
          </a:ln>
          <a:effectLst>
            <a:outerShdw blurRad="152400" dist="38100" dir="5400000" algn="t" rotWithShape="0">
              <a:prstClr val="black">
                <a:alpha val="12000"/>
              </a:prstClr>
            </a:outerShdw>
          </a:effectLst>
        </p:spPr>
      </p:cxnSp>
      <p:cxnSp>
        <p:nvCxnSpPr>
          <p:cNvPr id="110" name="直接箭头连接符 109">
            <a:extLst>
              <a:ext uri="{FF2B5EF4-FFF2-40B4-BE49-F238E27FC236}">
                <a16:creationId xmlns:a16="http://schemas.microsoft.com/office/drawing/2014/main" xmlns="" id="{AA906D00-6A37-4E3C-844F-9AFBEFB9CD58}"/>
              </a:ext>
            </a:extLst>
          </p:cNvPr>
          <p:cNvCxnSpPr>
            <a:cxnSpLocks/>
          </p:cNvCxnSpPr>
          <p:nvPr/>
        </p:nvCxnSpPr>
        <p:spPr>
          <a:xfrm>
            <a:off x="7940367" y="3586854"/>
            <a:ext cx="523427" cy="0"/>
          </a:xfrm>
          <a:prstGeom prst="straightConnector1">
            <a:avLst/>
          </a:prstGeom>
          <a:noFill/>
          <a:ln w="25400" cap="flat" cmpd="sng" algn="ctr">
            <a:solidFill>
              <a:srgbClr val="00B0F0"/>
            </a:solidFill>
            <a:prstDash val="solid"/>
            <a:headEnd type="triangle" w="med" len="med"/>
            <a:tailEnd type="none" w="med" len="med"/>
          </a:ln>
          <a:effectLst>
            <a:outerShdw blurRad="152400" dist="38100" dir="5400000" algn="t" rotWithShape="0">
              <a:prstClr val="black">
                <a:alpha val="12000"/>
              </a:prstClr>
            </a:outerShdw>
          </a:effectLst>
        </p:spPr>
      </p:cxnSp>
      <p:cxnSp>
        <p:nvCxnSpPr>
          <p:cNvPr id="111" name="直接箭头连接符 110">
            <a:extLst>
              <a:ext uri="{FF2B5EF4-FFF2-40B4-BE49-F238E27FC236}">
                <a16:creationId xmlns:a16="http://schemas.microsoft.com/office/drawing/2014/main" xmlns="" id="{AA906D00-6A37-4E3C-844F-9AFBEFB9CD58}"/>
              </a:ext>
            </a:extLst>
          </p:cNvPr>
          <p:cNvCxnSpPr>
            <a:cxnSpLocks/>
          </p:cNvCxnSpPr>
          <p:nvPr/>
        </p:nvCxnSpPr>
        <p:spPr>
          <a:xfrm>
            <a:off x="7940367" y="3948032"/>
            <a:ext cx="523427" cy="0"/>
          </a:xfrm>
          <a:prstGeom prst="straightConnector1">
            <a:avLst/>
          </a:prstGeom>
          <a:noFill/>
          <a:ln w="25400" cap="flat" cmpd="sng" algn="ctr">
            <a:solidFill>
              <a:srgbClr val="00B0F0"/>
            </a:solidFill>
            <a:prstDash val="solid"/>
            <a:headEnd type="triangle" w="med" len="med"/>
            <a:tailEnd type="none" w="med" len="med"/>
          </a:ln>
          <a:effectLst>
            <a:outerShdw blurRad="152400" dist="38100" dir="5400000" algn="t" rotWithShape="0">
              <a:prstClr val="black">
                <a:alpha val="12000"/>
              </a:prstClr>
            </a:outerShdw>
          </a:effectLst>
        </p:spPr>
      </p:cxnSp>
      <p:grpSp>
        <p:nvGrpSpPr>
          <p:cNvPr id="112" name="组合 111"/>
          <p:cNvGrpSpPr/>
          <p:nvPr/>
        </p:nvGrpSpPr>
        <p:grpSpPr>
          <a:xfrm>
            <a:off x="3415791" y="2819291"/>
            <a:ext cx="5379753" cy="215916"/>
            <a:chOff x="3417125" y="3322323"/>
            <a:chExt cx="5381854" cy="216000"/>
          </a:xfrm>
        </p:grpSpPr>
        <p:sp>
          <p:nvSpPr>
            <p:cNvPr id="113" name="椭圆 112">
              <a:extLst>
                <a:ext uri="{FF2B5EF4-FFF2-40B4-BE49-F238E27FC236}">
                  <a16:creationId xmlns:a16="http://schemas.microsoft.com/office/drawing/2014/main" xmlns="" id="{7DBB15C3-7119-4BF5-AC36-6F6AFF9EB213}"/>
                </a:ext>
              </a:extLst>
            </p:cNvPr>
            <p:cNvSpPr/>
            <p:nvPr/>
          </p:nvSpPr>
          <p:spPr>
            <a:xfrm>
              <a:off x="3417125" y="3322323"/>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
          <p:nvSpPr>
            <p:cNvPr id="114" name="椭圆 113">
              <a:extLst>
                <a:ext uri="{FF2B5EF4-FFF2-40B4-BE49-F238E27FC236}">
                  <a16:creationId xmlns:a16="http://schemas.microsoft.com/office/drawing/2014/main" xmlns="" id="{7DBB15C3-7119-4BF5-AC36-6F6AFF9EB213}"/>
                </a:ext>
              </a:extLst>
            </p:cNvPr>
            <p:cNvSpPr/>
            <p:nvPr/>
          </p:nvSpPr>
          <p:spPr>
            <a:xfrm>
              <a:off x="8582979" y="3322323"/>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cxnSp>
          <p:nvCxnSpPr>
            <p:cNvPr id="115" name="直接连接符 114"/>
            <p:cNvCxnSpPr>
              <a:stCxn id="114" idx="2"/>
              <a:endCxn id="113" idx="6"/>
            </p:cNvCxnSpPr>
            <p:nvPr/>
          </p:nvCxnSpPr>
          <p:spPr bwMode="auto">
            <a:xfrm flipH="1">
              <a:off x="3633125" y="3430323"/>
              <a:ext cx="49498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cxnSp>
        <p:nvCxnSpPr>
          <p:cNvPr id="116" name="直接箭头连接符 115">
            <a:extLst>
              <a:ext uri="{FF2B5EF4-FFF2-40B4-BE49-F238E27FC236}">
                <a16:creationId xmlns:a16="http://schemas.microsoft.com/office/drawing/2014/main" xmlns="" id="{AA906D00-6A37-4E3C-844F-9AFBEFB9CD58}"/>
              </a:ext>
            </a:extLst>
          </p:cNvPr>
          <p:cNvCxnSpPr>
            <a:cxnSpLocks/>
          </p:cNvCxnSpPr>
          <p:nvPr/>
        </p:nvCxnSpPr>
        <p:spPr>
          <a:xfrm>
            <a:off x="3827174" y="3010227"/>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117" name="直接箭头连接符 116">
            <a:extLst>
              <a:ext uri="{FF2B5EF4-FFF2-40B4-BE49-F238E27FC236}">
                <a16:creationId xmlns:a16="http://schemas.microsoft.com/office/drawing/2014/main" xmlns="" id="{AA906D00-6A37-4E3C-844F-9AFBEFB9CD58}"/>
              </a:ext>
            </a:extLst>
          </p:cNvPr>
          <p:cNvCxnSpPr>
            <a:cxnSpLocks/>
          </p:cNvCxnSpPr>
          <p:nvPr/>
        </p:nvCxnSpPr>
        <p:spPr>
          <a:xfrm>
            <a:off x="7940367" y="3002100"/>
            <a:ext cx="523427" cy="0"/>
          </a:xfrm>
          <a:prstGeom prst="straightConnector1">
            <a:avLst/>
          </a:prstGeom>
          <a:noFill/>
          <a:ln w="25400" cap="flat" cmpd="sng" algn="ctr">
            <a:solidFill>
              <a:srgbClr val="00B0F0"/>
            </a:solidFill>
            <a:prstDash val="solid"/>
            <a:headEnd type="triangle" w="med" len="med"/>
            <a:tailEnd type="none" w="med" len="med"/>
          </a:ln>
          <a:effectLst>
            <a:outerShdw blurRad="152400" dist="38100" dir="5400000" algn="t" rotWithShape="0">
              <a:prstClr val="black">
                <a:alpha val="12000"/>
              </a:prstClr>
            </a:outerShdw>
          </a:effectLst>
        </p:spPr>
      </p:cxnSp>
      <p:sp>
        <p:nvSpPr>
          <p:cNvPr id="54" name="TextBox 120">
            <a:extLst>
              <a:ext uri="{FF2B5EF4-FFF2-40B4-BE49-F238E27FC236}">
                <a16:creationId xmlns:a16="http://schemas.microsoft.com/office/drawing/2014/main" xmlns="" id="{890033A1-CB2B-46C1-843C-A395BBB7F123}"/>
              </a:ext>
            </a:extLst>
          </p:cNvPr>
          <p:cNvSpPr txBox="1"/>
          <p:nvPr/>
        </p:nvSpPr>
        <p:spPr>
          <a:xfrm>
            <a:off x="4966793" y="2552129"/>
            <a:ext cx="2438828" cy="307657"/>
          </a:xfrm>
          <a:prstGeom prst="rect">
            <a:avLst/>
          </a:prstGeom>
          <a:noFill/>
        </p:spPr>
        <p:txBody>
          <a:bodyPr wrap="square" rtlCol="0" anchor="ctr">
            <a:noAutofit/>
          </a:bodyPr>
          <a:lstStyle/>
          <a:p>
            <a:pPr algn="ctr" fontAlgn="ctr"/>
            <a:r>
              <a:rPr lang="en-US" sz="1399" b="1" dirty="0">
                <a:latin typeface="Huawei Sans" panose="020C0503030203020204" pitchFamily="34" charset="0"/>
                <a:ea typeface="方正兰亭黑简体" panose="02000000000000000000" pitchFamily="2" charset="-122"/>
                <a:sym typeface="Huawei Sans" panose="020C0503030203020204" pitchFamily="34" charset="0"/>
              </a:rPr>
              <a:t>Eth-Trunk in LACP mode</a:t>
            </a:r>
          </a:p>
        </p:txBody>
      </p:sp>
      <p:sp>
        <p:nvSpPr>
          <p:cNvPr id="61" name="圆角矩形 60"/>
          <p:cNvSpPr/>
          <p:nvPr/>
        </p:nvSpPr>
        <p:spPr>
          <a:xfrm>
            <a:off x="7520642" y="4407718"/>
            <a:ext cx="4051598" cy="1610656"/>
          </a:xfrm>
          <a:prstGeom prst="roundRect">
            <a:avLst>
              <a:gd name="adj" fmla="val 7486"/>
            </a:avLst>
          </a:prstGeom>
          <a:solidFill>
            <a:srgbClr val="FFFFCC"/>
          </a:solidFill>
          <a:ln w="9525">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r>
              <a:rPr lang="en-US"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By default, the LACP interface priority of an interface is 32768. A smaller value indicates a higher priority. Generally, the default value is used. When the priorities are the same, LACP selects active interfaces based on interface numbers. A smaller interface number indicates a higher priority.</a:t>
            </a:r>
          </a:p>
        </p:txBody>
      </p:sp>
      <p:sp>
        <p:nvSpPr>
          <p:cNvPr id="57" name="TextBox 77"/>
          <p:cNvSpPr txBox="1"/>
          <p:nvPr/>
        </p:nvSpPr>
        <p:spPr bwMode="auto">
          <a:xfrm>
            <a:off x="2179918" y="4942072"/>
            <a:ext cx="1390745" cy="285502"/>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LACPDU</a:t>
            </a:r>
          </a:p>
        </p:txBody>
      </p:sp>
      <p:cxnSp>
        <p:nvCxnSpPr>
          <p:cNvPr id="60" name="直接箭头连接符 59">
            <a:extLst>
              <a:ext uri="{FF2B5EF4-FFF2-40B4-BE49-F238E27FC236}">
                <a16:creationId xmlns:a16="http://schemas.microsoft.com/office/drawing/2014/main" xmlns="" id="{AA906D00-6A37-4E3C-844F-9AFBEFB9CD58}"/>
              </a:ext>
            </a:extLst>
          </p:cNvPr>
          <p:cNvCxnSpPr>
            <a:cxnSpLocks/>
          </p:cNvCxnSpPr>
          <p:nvPr/>
        </p:nvCxnSpPr>
        <p:spPr>
          <a:xfrm>
            <a:off x="1918204" y="5074144"/>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sp>
        <p:nvSpPr>
          <p:cNvPr id="62" name="矩形 61"/>
          <p:cNvSpPr/>
          <p:nvPr/>
        </p:nvSpPr>
        <p:spPr bwMode="auto">
          <a:xfrm>
            <a:off x="2441630" y="4569378"/>
            <a:ext cx="1266770" cy="248147"/>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noAutofit/>
          </a:bodyPr>
          <a:lstStyle/>
          <a:p>
            <a:pPr defTabSz="1001248"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Active interface</a:t>
            </a:r>
          </a:p>
        </p:txBody>
      </p:sp>
      <p:sp>
        <p:nvSpPr>
          <p:cNvPr id="63" name="椭圆 62">
            <a:extLst>
              <a:ext uri="{FF2B5EF4-FFF2-40B4-BE49-F238E27FC236}">
                <a16:creationId xmlns:a16="http://schemas.microsoft.com/office/drawing/2014/main" xmlns="" id="{7DBB15C3-7119-4BF5-AC36-6F6AFF9EB213}"/>
              </a:ext>
            </a:extLst>
          </p:cNvPr>
          <p:cNvSpPr/>
          <p:nvPr/>
        </p:nvSpPr>
        <p:spPr>
          <a:xfrm>
            <a:off x="2083597" y="4601609"/>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
        <p:nvSpPr>
          <p:cNvPr id="64" name="Right Arrow 157"/>
          <p:cNvSpPr/>
          <p:nvPr/>
        </p:nvSpPr>
        <p:spPr>
          <a:xfrm>
            <a:off x="6551390" y="5178523"/>
            <a:ext cx="772951" cy="425366"/>
          </a:xfrm>
          <a:prstGeom prst="rightArrow">
            <a:avLst>
              <a:gd name="adj1" fmla="val 40000"/>
              <a:gd name="adj2" fmla="val 50000"/>
            </a:avLst>
          </a:prstGeom>
          <a:gradFill flip="none" rotWithShape="1">
            <a:gsLst>
              <a:gs pos="15000">
                <a:schemeClr val="accent1">
                  <a:lumMod val="5000"/>
                  <a:lumOff val="95000"/>
                  <a:alpha val="0"/>
                </a:schemeClr>
              </a:gs>
              <a:gs pos="81000">
                <a:srgbClr val="FFF2CC"/>
              </a:gs>
            </a:gsLst>
            <a:lin ang="0" scaled="1"/>
            <a:tileRect/>
          </a:gradFill>
          <a:ln w="15875">
            <a:gradFill flip="none" rotWithShape="1">
              <a:gsLst>
                <a:gs pos="11000">
                  <a:schemeClr val="accent1">
                    <a:lumMod val="0"/>
                    <a:lumOff val="100000"/>
                    <a:alpha val="0"/>
                  </a:schemeClr>
                </a:gs>
                <a:gs pos="67000">
                  <a:srgbClr val="FFD17D"/>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梯形 2"/>
          <p:cNvSpPr/>
          <p:nvPr/>
        </p:nvSpPr>
        <p:spPr>
          <a:xfrm>
            <a:off x="3884495" y="3979024"/>
            <a:ext cx="2814018" cy="397340"/>
          </a:xfrm>
          <a:custGeom>
            <a:avLst/>
            <a:gdLst>
              <a:gd name="connsiteX0" fmla="*/ 0 w 6840000"/>
              <a:gd name="connsiteY0" fmla="*/ 726886 h 726886"/>
              <a:gd name="connsiteX1" fmla="*/ 1804458 w 6840000"/>
              <a:gd name="connsiteY1" fmla="*/ 0 h 726886"/>
              <a:gd name="connsiteX2" fmla="*/ 5035542 w 6840000"/>
              <a:gd name="connsiteY2" fmla="*/ 0 h 726886"/>
              <a:gd name="connsiteX3" fmla="*/ 6840000 w 6840000"/>
              <a:gd name="connsiteY3" fmla="*/ 726886 h 726886"/>
              <a:gd name="connsiteX4" fmla="*/ 0 w 6840000"/>
              <a:gd name="connsiteY4" fmla="*/ 726886 h 726886"/>
              <a:gd name="connsiteX0" fmla="*/ 0 w 6840000"/>
              <a:gd name="connsiteY0" fmla="*/ 734506 h 734506"/>
              <a:gd name="connsiteX1" fmla="*/ 1804458 w 6840000"/>
              <a:gd name="connsiteY1" fmla="*/ 7620 h 734506"/>
              <a:gd name="connsiteX2" fmla="*/ 2901942 w 6840000"/>
              <a:gd name="connsiteY2" fmla="*/ 0 h 734506"/>
              <a:gd name="connsiteX3" fmla="*/ 6840000 w 6840000"/>
              <a:gd name="connsiteY3" fmla="*/ 734506 h 734506"/>
              <a:gd name="connsiteX4" fmla="*/ 0 w 6840000"/>
              <a:gd name="connsiteY4" fmla="*/ 734506 h 734506"/>
              <a:gd name="connsiteX0" fmla="*/ 75808 w 5035541"/>
              <a:gd name="connsiteY0" fmla="*/ 728528 h 734506"/>
              <a:gd name="connsiteX1" fmla="*/ -1 w 5035541"/>
              <a:gd name="connsiteY1" fmla="*/ 7620 h 734506"/>
              <a:gd name="connsiteX2" fmla="*/ 1097483 w 5035541"/>
              <a:gd name="connsiteY2" fmla="*/ 0 h 734506"/>
              <a:gd name="connsiteX3" fmla="*/ 5035541 w 5035541"/>
              <a:gd name="connsiteY3" fmla="*/ 734506 h 734506"/>
              <a:gd name="connsiteX4" fmla="*/ 75808 w 5035541"/>
              <a:gd name="connsiteY4" fmla="*/ 728528 h 734506"/>
              <a:gd name="connsiteX0" fmla="*/ 1 w 4959734"/>
              <a:gd name="connsiteY0" fmla="*/ 728528 h 734506"/>
              <a:gd name="connsiteX1" fmla="*/ 9542 w 4959734"/>
              <a:gd name="connsiteY1" fmla="*/ 1430 h 734506"/>
              <a:gd name="connsiteX2" fmla="*/ 1021676 w 4959734"/>
              <a:gd name="connsiteY2" fmla="*/ 0 h 734506"/>
              <a:gd name="connsiteX3" fmla="*/ 4959734 w 4959734"/>
              <a:gd name="connsiteY3" fmla="*/ 734506 h 734506"/>
              <a:gd name="connsiteX4" fmla="*/ 1 w 4959734"/>
              <a:gd name="connsiteY4" fmla="*/ 728528 h 734506"/>
              <a:gd name="connsiteX0" fmla="*/ 1 w 6247746"/>
              <a:gd name="connsiteY0" fmla="*/ 728528 h 746889"/>
              <a:gd name="connsiteX1" fmla="*/ 9542 w 6247746"/>
              <a:gd name="connsiteY1" fmla="*/ 1430 h 746889"/>
              <a:gd name="connsiteX2" fmla="*/ 1021676 w 6247746"/>
              <a:gd name="connsiteY2" fmla="*/ 0 h 746889"/>
              <a:gd name="connsiteX3" fmla="*/ 6247746 w 6247746"/>
              <a:gd name="connsiteY3" fmla="*/ 746889 h 746889"/>
              <a:gd name="connsiteX4" fmla="*/ 1 w 6247746"/>
              <a:gd name="connsiteY4" fmla="*/ 728528 h 746889"/>
              <a:gd name="connsiteX0" fmla="*/ 1 w 6399372"/>
              <a:gd name="connsiteY0" fmla="*/ 728528 h 784501"/>
              <a:gd name="connsiteX1" fmla="*/ 9542 w 6399372"/>
              <a:gd name="connsiteY1" fmla="*/ 1430 h 784501"/>
              <a:gd name="connsiteX2" fmla="*/ 1021676 w 6399372"/>
              <a:gd name="connsiteY2" fmla="*/ 0 h 784501"/>
              <a:gd name="connsiteX3" fmla="*/ 6399372 w 6399372"/>
              <a:gd name="connsiteY3" fmla="*/ 784501 h 784501"/>
              <a:gd name="connsiteX4" fmla="*/ 1 w 6399372"/>
              <a:gd name="connsiteY4" fmla="*/ 728528 h 784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9372" h="784501">
                <a:moveTo>
                  <a:pt x="1" y="728528"/>
                </a:moveTo>
                <a:lnTo>
                  <a:pt x="9542" y="1430"/>
                </a:lnTo>
                <a:lnTo>
                  <a:pt x="1021676" y="0"/>
                </a:lnTo>
                <a:lnTo>
                  <a:pt x="6399372" y="784501"/>
                </a:lnTo>
                <a:lnTo>
                  <a:pt x="1" y="728528"/>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latin typeface="Huawei Sans" panose="020C0503030203020204" pitchFamily="34" charset="0"/>
            </a:endParaRPr>
          </a:p>
        </p:txBody>
      </p:sp>
      <p:grpSp>
        <p:nvGrpSpPr>
          <p:cNvPr id="66" name="组合 65"/>
          <p:cNvGrpSpPr/>
          <p:nvPr/>
        </p:nvGrpSpPr>
        <p:grpSpPr>
          <a:xfrm>
            <a:off x="7562321" y="90742"/>
            <a:ext cx="4474104" cy="283553"/>
            <a:chOff x="7562321" y="90742"/>
            <a:chExt cx="4474104" cy="283553"/>
          </a:xfrm>
        </p:grpSpPr>
        <p:sp>
          <p:nvSpPr>
            <p:cNvPr id="67" name="五边形 66"/>
            <p:cNvSpPr/>
            <p:nvPr/>
          </p:nvSpPr>
          <p:spPr bwMode="auto">
            <a:xfrm>
              <a:off x="7562321" y="90742"/>
              <a:ext cx="899749" cy="283553"/>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b="1"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Packet Introduction</a:t>
              </a:r>
            </a:p>
          </p:txBody>
        </p:sp>
        <p:sp>
          <p:nvSpPr>
            <p:cNvPr id="68" name="燕尾形 67"/>
            <p:cNvSpPr/>
            <p:nvPr/>
          </p:nvSpPr>
          <p:spPr bwMode="auto">
            <a:xfrm>
              <a:off x="8381766" y="90742"/>
              <a:ext cx="1367951" cy="28355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sym typeface="Huawei Sans" panose="020C0503030203020204" pitchFamily="34" charset="0"/>
                </a:rPr>
                <a:t>Maximum Number of Active Interfaces</a:t>
              </a:r>
            </a:p>
          </p:txBody>
        </p:sp>
        <p:sp>
          <p:nvSpPr>
            <p:cNvPr id="69" name="燕尾形 68"/>
            <p:cNvSpPr/>
            <p:nvPr/>
          </p:nvSpPr>
          <p:spPr bwMode="auto">
            <a:xfrm>
              <a:off x="9669413" y="90742"/>
              <a:ext cx="1223658" cy="28355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sym typeface="Huawei Sans" panose="020C0503030203020204" pitchFamily="34" charset="0"/>
                </a:rPr>
                <a:t>Active Link Election</a:t>
              </a:r>
            </a:p>
          </p:txBody>
        </p:sp>
        <p:sp>
          <p:nvSpPr>
            <p:cNvPr id="70" name="燕尾形 69"/>
            <p:cNvSpPr/>
            <p:nvPr/>
          </p:nvSpPr>
          <p:spPr bwMode="auto">
            <a:xfrm>
              <a:off x="10812767" y="90742"/>
              <a:ext cx="1223658" cy="28355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sym typeface="Huawei Sans" panose="020C0503030203020204" pitchFamily="34" charset="0"/>
                </a:rPr>
                <a:t>Load Balancing</a:t>
              </a:r>
            </a:p>
          </p:txBody>
        </p:sp>
      </p:grpSp>
    </p:spTree>
    <p:extLst>
      <p:ext uri="{BB962C8B-B14F-4D97-AF65-F5344CB8AC3E}">
        <p14:creationId xmlns:p14="http://schemas.microsoft.com/office/powerpoint/2010/main" val="34955401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smtClean="0">
                <a:sym typeface="Huawei Sans" panose="020C0503030203020204" pitchFamily="34" charset="0"/>
              </a:rPr>
              <a:t>Maximum Number of Active Interfaces (1)</a:t>
            </a:r>
            <a:endParaRPr lang="en-US" dirty="0">
              <a:sym typeface="Huawei Sans" panose="020C0503030203020204" pitchFamily="34" charset="0"/>
            </a:endParaRPr>
          </a:p>
        </p:txBody>
      </p:sp>
      <p:sp>
        <p:nvSpPr>
          <p:cNvPr id="83" name="文本占位符 3"/>
          <p:cNvSpPr txBox="1">
            <a:spLocks/>
          </p:cNvSpPr>
          <p:nvPr/>
        </p:nvSpPr>
        <p:spPr bwMode="auto">
          <a:xfrm>
            <a:off x="453675" y="1132746"/>
            <a:ext cx="11295413" cy="776666"/>
          </a:xfrm>
          <a:prstGeom prst="rect">
            <a:avLst/>
          </a:prstGeom>
          <a:noFill/>
          <a:ln w="9525">
            <a:noFill/>
            <a:miter lim="800000"/>
            <a:headEnd/>
            <a:tailEnd/>
          </a:ln>
        </p:spPr>
        <p:txBody>
          <a:bodyPr vert="horz" wrap="square" lIns="80110" tIns="40055" rIns="80110" bIns="40055" numCol="1" anchor="t" anchorCtr="0" compatLnSpc="1">
            <a:prstTxWarp prst="textNoShape">
              <a:avLst/>
            </a:prstTxWarp>
            <a:noAutofit/>
          </a:bodyPr>
          <a:lstStyle>
            <a:lvl1pPr marL="301625" indent="-301625" algn="just" defTabSz="801688" rtl="0" eaLnBrk="1" fontAlgn="ctr" latinLnBrk="0"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ctr"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ctr"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ctr"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ctr"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ctr">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lnSpc>
                <a:spcPct val="150000"/>
              </a:lnSpc>
              <a:buClrTx/>
              <a:buSzPct val="100000"/>
              <a:buFont typeface="Arial" panose="020B0604020202020204" pitchFamily="34" charset="0"/>
              <a:buChar char="•"/>
            </a:pPr>
            <a:r>
              <a:rPr 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In LACP mode, the maximum number of active interfaces can be configured. When the number of member interfaces exceeds the maximum number of active interfaces, the interfaces with higher priorities and smaller interface numbers are selected as active interfaces, and the other interfaces function as backup interfaces (inactive interfaces). In addition, the links corresponding to active interfaces become active links, and the links corresponding to inactive interfaces become inactive links. The switch sends and receives packets only through active interfaces.</a:t>
            </a:r>
          </a:p>
        </p:txBody>
      </p:sp>
      <p:sp>
        <p:nvSpPr>
          <p:cNvPr id="35" name="TextBox 77"/>
          <p:cNvSpPr txBox="1"/>
          <p:nvPr/>
        </p:nvSpPr>
        <p:spPr bwMode="auto">
          <a:xfrm>
            <a:off x="2334239" y="5914683"/>
            <a:ext cx="1390745" cy="285502"/>
          </a:xfrm>
          <a:prstGeom prst="rect">
            <a:avLst/>
          </a:prstGeom>
          <a:noFill/>
          <a:ln w="9525">
            <a:noFill/>
            <a:miter lim="800000"/>
            <a:headEnd/>
            <a:tailEnd/>
          </a:ln>
        </p:spPr>
        <p:txBody>
          <a:bodyPr wrap="square" lIns="99941" tIns="49966" rIns="99941" bIns="49966" rtlCol="0">
            <a:noAutofit/>
          </a:bodyPr>
          <a:lstStyle/>
          <a:p>
            <a:pPr defTabSz="1001248"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Active link</a:t>
            </a:r>
          </a:p>
        </p:txBody>
      </p:sp>
      <p:cxnSp>
        <p:nvCxnSpPr>
          <p:cNvPr id="36" name="直接箭头连接符 35">
            <a:extLst>
              <a:ext uri="{FF2B5EF4-FFF2-40B4-BE49-F238E27FC236}">
                <a16:creationId xmlns:a16="http://schemas.microsoft.com/office/drawing/2014/main" xmlns="" id="{AA906D00-6A37-4E3C-844F-9AFBEFB9CD58}"/>
              </a:ext>
            </a:extLst>
          </p:cNvPr>
          <p:cNvCxnSpPr>
            <a:cxnSpLocks/>
          </p:cNvCxnSpPr>
          <p:nvPr/>
        </p:nvCxnSpPr>
        <p:spPr>
          <a:xfrm>
            <a:off x="1810813" y="6046754"/>
            <a:ext cx="523427" cy="0"/>
          </a:xfrm>
          <a:prstGeom prst="straightConnector1">
            <a:avLst/>
          </a:prstGeom>
          <a:ln w="28575">
            <a:solidFill>
              <a:srgbClr val="8CCAA1"/>
            </a:solidFill>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3063169" y="3265495"/>
            <a:ext cx="902509" cy="1580965"/>
          </a:xfrm>
          <a:prstGeom prst="roundRect">
            <a:avLst>
              <a:gd name="adj" fmla="val 7243"/>
            </a:avLst>
          </a:prstGeom>
          <a:solidFill>
            <a:srgbClr val="F4FBFE"/>
          </a:solidFill>
          <a:ln w="9525" cap="flat" cmpd="sng" algn="ctr">
            <a:solidFill>
              <a:srgbClr val="99DFF9"/>
            </a:solidFill>
            <a:prstDash val="solid"/>
          </a:ln>
          <a:effectLst/>
        </p:spPr>
        <p:txBody>
          <a:bodyPr wrap="square" rtlCol="0" anchor="ctr">
            <a:noAutofit/>
          </a:bodyPr>
          <a:lstStyle/>
          <a:p>
            <a:pPr algn="ctr" defTabSz="914034" fontAlgn="ctr">
              <a:spcBef>
                <a:spcPct val="0"/>
              </a:spcBef>
              <a:spcAft>
                <a:spcPct val="0"/>
              </a:spcAft>
              <a:defRPr/>
            </a:pPr>
            <a:endParaRPr lang="en-US" altLang="zh-CN"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圆角矩形 38"/>
          <p:cNvSpPr/>
          <p:nvPr/>
        </p:nvSpPr>
        <p:spPr>
          <a:xfrm>
            <a:off x="8555139" y="3265495"/>
            <a:ext cx="902509" cy="1580965"/>
          </a:xfrm>
          <a:prstGeom prst="roundRect">
            <a:avLst>
              <a:gd name="adj" fmla="val 7243"/>
            </a:avLst>
          </a:prstGeom>
          <a:solidFill>
            <a:srgbClr val="F4FBFE"/>
          </a:solidFill>
          <a:ln w="9525" cap="flat" cmpd="sng" algn="ctr">
            <a:solidFill>
              <a:srgbClr val="99DFF9"/>
            </a:solidFill>
            <a:prstDash val="solid"/>
          </a:ln>
          <a:effectLst/>
        </p:spPr>
        <p:txBody>
          <a:bodyPr wrap="square" rtlCol="0" anchor="ctr">
            <a:noAutofit/>
          </a:bodyPr>
          <a:lstStyle/>
          <a:p>
            <a:pPr algn="ctr" defTabSz="914034" fontAlgn="ctr">
              <a:spcBef>
                <a:spcPct val="0"/>
              </a:spcBef>
              <a:spcAft>
                <a:spcPct val="0"/>
              </a:spcAft>
              <a:defRPr/>
            </a:pPr>
            <a:endParaRPr lang="en-US" altLang="zh-CN"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矩形 39"/>
          <p:cNvSpPr/>
          <p:nvPr/>
        </p:nvSpPr>
        <p:spPr>
          <a:xfrm>
            <a:off x="3045317" y="3212141"/>
            <a:ext cx="663115" cy="307657"/>
          </a:xfrm>
          <a:prstGeom prst="rect">
            <a:avLst/>
          </a:prstGeom>
        </p:spPr>
        <p:txBody>
          <a:bodyPr wrap="square">
            <a:noAutofit/>
          </a:bodyPr>
          <a:lstStyle/>
          <a:p>
            <a:pPr algn="ctr" fontAlgn="ctr"/>
            <a:r>
              <a:rPr lang="en-US" sz="1399" b="1" dirty="0">
                <a:latin typeface="Huawei Sans" panose="020C0503030203020204" pitchFamily="34" charset="0"/>
                <a:ea typeface="方正兰亭黑简体" panose="02000000000000000000" pitchFamily="2" charset="-122"/>
                <a:sym typeface="Huawei Sans" panose="020C0503030203020204" pitchFamily="34" charset="0"/>
              </a:rPr>
              <a:t>SW1</a:t>
            </a:r>
          </a:p>
        </p:txBody>
      </p:sp>
      <p:sp>
        <p:nvSpPr>
          <p:cNvPr id="41" name="矩形 40"/>
          <p:cNvSpPr/>
          <p:nvPr/>
        </p:nvSpPr>
        <p:spPr>
          <a:xfrm>
            <a:off x="8794533" y="3212141"/>
            <a:ext cx="663115" cy="307657"/>
          </a:xfrm>
          <a:prstGeom prst="rect">
            <a:avLst/>
          </a:prstGeom>
        </p:spPr>
        <p:txBody>
          <a:bodyPr wrap="square">
            <a:noAutofit/>
          </a:bodyPr>
          <a:lstStyle/>
          <a:p>
            <a:pPr algn="ctr" fontAlgn="ctr"/>
            <a:r>
              <a:rPr lang="en-US" sz="1399" b="1" dirty="0">
                <a:latin typeface="Huawei Sans" panose="020C0503030203020204" pitchFamily="34" charset="0"/>
                <a:ea typeface="方正兰亭黑简体" panose="02000000000000000000" pitchFamily="2" charset="-122"/>
                <a:sym typeface="Huawei Sans" panose="020C0503030203020204" pitchFamily="34" charset="0"/>
              </a:rPr>
              <a:t>SW2</a:t>
            </a:r>
          </a:p>
        </p:txBody>
      </p:sp>
      <p:sp>
        <p:nvSpPr>
          <p:cNvPr id="42" name="圆角矩形 41"/>
          <p:cNvSpPr/>
          <p:nvPr/>
        </p:nvSpPr>
        <p:spPr bwMode="auto">
          <a:xfrm>
            <a:off x="3502185" y="3475327"/>
            <a:ext cx="432000" cy="1192428"/>
          </a:xfrm>
          <a:prstGeom prst="roundRect">
            <a:avLst>
              <a:gd name="adj" fmla="val 3521"/>
            </a:avLst>
          </a:prstGeom>
          <a:solidFill>
            <a:schemeClr val="bg1"/>
          </a:solidFill>
          <a:ln w="12700" cap="flat" cmpd="sng" algn="ctr">
            <a:solidFill>
              <a:schemeClr val="bg1">
                <a:lumMod val="50000"/>
              </a:schemeClr>
            </a:solid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noAutofit/>
          </a:bodyPr>
          <a:lstStyle/>
          <a:p>
            <a:pPr defTabSz="914034" fontAlgn="ctr">
              <a:spcBef>
                <a:spcPct val="0"/>
              </a:spcBef>
              <a:spcAft>
                <a:spcPct val="0"/>
              </a:spcAft>
            </a:pPr>
            <a:endParaRPr lang="en-US" altLang="zh-CN" sz="10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6" name="组合 5"/>
          <p:cNvGrpSpPr/>
          <p:nvPr/>
        </p:nvGrpSpPr>
        <p:grpSpPr>
          <a:xfrm>
            <a:off x="4972178" y="3557669"/>
            <a:ext cx="2500290" cy="1119746"/>
            <a:chOff x="4974119" y="3039357"/>
            <a:chExt cx="2501267" cy="827519"/>
          </a:xfrm>
          <a:solidFill>
            <a:srgbClr val="F4FBFE"/>
          </a:solidFill>
        </p:grpSpPr>
        <p:sp>
          <p:nvSpPr>
            <p:cNvPr id="43" name="任意多边形: 形状 67">
              <a:extLst>
                <a:ext uri="{FF2B5EF4-FFF2-40B4-BE49-F238E27FC236}">
                  <a16:creationId xmlns:a16="http://schemas.microsoft.com/office/drawing/2014/main" xmlns="" id="{DDE7F5E3-EC99-4B98-9942-9CF564C3EC09}"/>
                </a:ext>
              </a:extLst>
            </p:cNvPr>
            <p:cNvSpPr/>
            <p:nvPr/>
          </p:nvSpPr>
          <p:spPr>
            <a:xfrm flipH="1">
              <a:off x="4974119" y="3039357"/>
              <a:ext cx="2381437" cy="827519"/>
            </a:xfrm>
            <a:custGeom>
              <a:avLst/>
              <a:gdLst>
                <a:gd name="connsiteX0" fmla="*/ 0 w 1703698"/>
                <a:gd name="connsiteY0" fmla="*/ 0 h 627538"/>
                <a:gd name="connsiteX1" fmla="*/ 1572253 w 1703698"/>
                <a:gd name="connsiteY1" fmla="*/ 0 h 627538"/>
                <a:gd name="connsiteX2" fmla="*/ 1703698 w 1703698"/>
                <a:gd name="connsiteY2" fmla="*/ 313769 h 627538"/>
                <a:gd name="connsiteX3" fmla="*/ 1572253 w 1703698"/>
                <a:gd name="connsiteY3" fmla="*/ 627538 h 627538"/>
                <a:gd name="connsiteX4" fmla="*/ 1572249 w 1703698"/>
                <a:gd name="connsiteY4" fmla="*/ 627537 h 627538"/>
                <a:gd name="connsiteX5" fmla="*/ 0 w 1703698"/>
                <a:gd name="connsiteY5" fmla="*/ 627537 h 627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3698" h="627538">
                  <a:moveTo>
                    <a:pt x="0" y="0"/>
                  </a:moveTo>
                  <a:lnTo>
                    <a:pt x="1572253" y="0"/>
                  </a:lnTo>
                  <a:cubicBezTo>
                    <a:pt x="1644848" y="0"/>
                    <a:pt x="1703698" y="140479"/>
                    <a:pt x="1703698" y="313769"/>
                  </a:cubicBezTo>
                  <a:cubicBezTo>
                    <a:pt x="1703698" y="487059"/>
                    <a:pt x="1644848" y="627538"/>
                    <a:pt x="1572253" y="627538"/>
                  </a:cubicBezTo>
                  <a:lnTo>
                    <a:pt x="1572249" y="627537"/>
                  </a:lnTo>
                  <a:lnTo>
                    <a:pt x="0" y="627537"/>
                  </a:lnTo>
                  <a:close/>
                </a:path>
              </a:pathLst>
            </a:cu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椭圆 43">
              <a:extLst>
                <a:ext uri="{FF2B5EF4-FFF2-40B4-BE49-F238E27FC236}">
                  <a16:creationId xmlns:a16="http://schemas.microsoft.com/office/drawing/2014/main" xmlns="" id="{7EEDE773-BD04-46B5-ACD7-D793E0BC1578}"/>
                </a:ext>
              </a:extLst>
            </p:cNvPr>
            <p:cNvSpPr/>
            <p:nvPr/>
          </p:nvSpPr>
          <p:spPr>
            <a:xfrm>
              <a:off x="7235723" y="3039357"/>
              <a:ext cx="239663" cy="827519"/>
            </a:xfrm>
            <a:prstGeom prst="ellipse">
              <a:avLst/>
            </a:pr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45" name="椭圆 44">
            <a:extLst>
              <a:ext uri="{FF2B5EF4-FFF2-40B4-BE49-F238E27FC236}">
                <a16:creationId xmlns:a16="http://schemas.microsoft.com/office/drawing/2014/main" xmlns="" id="{7DBB15C3-7119-4BF5-AC36-6F6AFF9EB213}"/>
              </a:ext>
            </a:extLst>
          </p:cNvPr>
          <p:cNvSpPr/>
          <p:nvPr/>
        </p:nvSpPr>
        <p:spPr>
          <a:xfrm>
            <a:off x="3849256" y="3530065"/>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p>
        </p:txBody>
      </p:sp>
      <p:sp>
        <p:nvSpPr>
          <p:cNvPr id="46" name="圆角矩形 45"/>
          <p:cNvSpPr/>
          <p:nvPr/>
        </p:nvSpPr>
        <p:spPr bwMode="auto">
          <a:xfrm>
            <a:off x="8580126" y="3475327"/>
            <a:ext cx="432000" cy="1192428"/>
          </a:xfrm>
          <a:prstGeom prst="roundRect">
            <a:avLst>
              <a:gd name="adj" fmla="val 3521"/>
            </a:avLst>
          </a:prstGeom>
          <a:solidFill>
            <a:schemeClr val="bg1"/>
          </a:solidFill>
          <a:ln w="12700" cap="flat" cmpd="sng" algn="ctr">
            <a:solidFill>
              <a:schemeClr val="bg1">
                <a:lumMod val="50000"/>
              </a:schemeClr>
            </a:solid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noAutofit/>
          </a:bodyPr>
          <a:lstStyle/>
          <a:p>
            <a:pPr defTabSz="914034" fontAlgn="ctr">
              <a:spcBef>
                <a:spcPct val="0"/>
              </a:spcBef>
              <a:spcAft>
                <a:spcPct val="0"/>
              </a:spcAft>
            </a:pPr>
            <a:endParaRPr lang="en-US" altLang="zh-CN" sz="10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椭圆 46">
            <a:extLst>
              <a:ext uri="{FF2B5EF4-FFF2-40B4-BE49-F238E27FC236}">
                <a16:creationId xmlns:a16="http://schemas.microsoft.com/office/drawing/2014/main" xmlns="" id="{7DBB15C3-7119-4BF5-AC36-6F6AFF9EB213}"/>
              </a:ext>
            </a:extLst>
          </p:cNvPr>
          <p:cNvSpPr/>
          <p:nvPr/>
        </p:nvSpPr>
        <p:spPr>
          <a:xfrm>
            <a:off x="8457127" y="3530065"/>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p>
        </p:txBody>
      </p:sp>
      <p:cxnSp>
        <p:nvCxnSpPr>
          <p:cNvPr id="48" name="直接连接符 47"/>
          <p:cNvCxnSpPr>
            <a:stCxn id="52" idx="2"/>
            <a:endCxn id="51" idx="6"/>
          </p:cNvCxnSpPr>
          <p:nvPr/>
        </p:nvCxnSpPr>
        <p:spPr bwMode="auto">
          <a:xfrm flipH="1">
            <a:off x="4065172" y="3934400"/>
            <a:ext cx="4391954" cy="0"/>
          </a:xfrm>
          <a:prstGeom prst="line">
            <a:avLst/>
          </a:prstGeom>
          <a:ln w="25400">
            <a:solidFill>
              <a:srgbClr val="8CCAA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7" idx="2"/>
            <a:endCxn id="45" idx="6"/>
          </p:cNvCxnSpPr>
          <p:nvPr/>
        </p:nvCxnSpPr>
        <p:spPr bwMode="auto">
          <a:xfrm flipH="1">
            <a:off x="4065172" y="3638023"/>
            <a:ext cx="4391954" cy="0"/>
          </a:xfrm>
          <a:prstGeom prst="line">
            <a:avLst/>
          </a:prstGeom>
          <a:ln w="25400">
            <a:solidFill>
              <a:srgbClr val="8CCAA1"/>
            </a:solidFill>
          </a:ln>
        </p:spPr>
        <p:style>
          <a:lnRef idx="1">
            <a:schemeClr val="accent1"/>
          </a:lnRef>
          <a:fillRef idx="0">
            <a:schemeClr val="accent1"/>
          </a:fillRef>
          <a:effectRef idx="0">
            <a:schemeClr val="accent1"/>
          </a:effectRef>
          <a:fontRef idx="minor">
            <a:schemeClr val="tx1"/>
          </a:fontRef>
        </p:style>
      </p:cxnSp>
      <p:sp>
        <p:nvSpPr>
          <p:cNvPr id="51" name="椭圆 50">
            <a:extLst>
              <a:ext uri="{FF2B5EF4-FFF2-40B4-BE49-F238E27FC236}">
                <a16:creationId xmlns:a16="http://schemas.microsoft.com/office/drawing/2014/main" xmlns="" id="{7DBB15C3-7119-4BF5-AC36-6F6AFF9EB213}"/>
              </a:ext>
            </a:extLst>
          </p:cNvPr>
          <p:cNvSpPr/>
          <p:nvPr/>
        </p:nvSpPr>
        <p:spPr>
          <a:xfrm>
            <a:off x="3849256" y="3826442"/>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p>
        </p:txBody>
      </p:sp>
      <p:sp>
        <p:nvSpPr>
          <p:cNvPr id="52" name="椭圆 51">
            <a:extLst>
              <a:ext uri="{FF2B5EF4-FFF2-40B4-BE49-F238E27FC236}">
                <a16:creationId xmlns:a16="http://schemas.microsoft.com/office/drawing/2014/main" xmlns="" id="{7DBB15C3-7119-4BF5-AC36-6F6AFF9EB213}"/>
              </a:ext>
            </a:extLst>
          </p:cNvPr>
          <p:cNvSpPr/>
          <p:nvPr/>
        </p:nvSpPr>
        <p:spPr>
          <a:xfrm>
            <a:off x="8457127" y="3826442"/>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p>
        </p:txBody>
      </p:sp>
      <p:grpSp>
        <p:nvGrpSpPr>
          <p:cNvPr id="5" name="组合 4"/>
          <p:cNvGrpSpPr/>
          <p:nvPr/>
        </p:nvGrpSpPr>
        <p:grpSpPr>
          <a:xfrm>
            <a:off x="3849256" y="4137212"/>
            <a:ext cx="4823786" cy="215916"/>
            <a:chOff x="3850760" y="3765176"/>
            <a:chExt cx="4825670" cy="216000"/>
          </a:xfrm>
        </p:grpSpPr>
        <p:cxnSp>
          <p:nvCxnSpPr>
            <p:cNvPr id="50" name="直接连接符 49"/>
            <p:cNvCxnSpPr>
              <a:stCxn id="54" idx="2"/>
              <a:endCxn id="53" idx="6"/>
            </p:cNvCxnSpPr>
            <p:nvPr/>
          </p:nvCxnSpPr>
          <p:spPr bwMode="auto">
            <a:xfrm flipH="1">
              <a:off x="4066760" y="3873176"/>
              <a:ext cx="4393670" cy="0"/>
            </a:xfrm>
            <a:prstGeom prst="line">
              <a:avLst/>
            </a:prstGeom>
            <a:ln w="25400">
              <a:solidFill>
                <a:srgbClr val="EC7061"/>
              </a:solidFill>
            </a:ln>
          </p:spPr>
          <p:style>
            <a:lnRef idx="1">
              <a:schemeClr val="accent1"/>
            </a:lnRef>
            <a:fillRef idx="0">
              <a:schemeClr val="accent1"/>
            </a:fillRef>
            <a:effectRef idx="0">
              <a:schemeClr val="accent1"/>
            </a:effectRef>
            <a:fontRef idx="minor">
              <a:schemeClr val="tx1"/>
            </a:fontRef>
          </p:style>
        </p:cxnSp>
        <p:sp>
          <p:nvSpPr>
            <p:cNvPr id="53" name="椭圆 52">
              <a:extLst>
                <a:ext uri="{FF2B5EF4-FFF2-40B4-BE49-F238E27FC236}">
                  <a16:creationId xmlns:a16="http://schemas.microsoft.com/office/drawing/2014/main" xmlns="" id="{7DBB15C3-7119-4BF5-AC36-6F6AFF9EB213}"/>
                </a:ext>
              </a:extLst>
            </p:cNvPr>
            <p:cNvSpPr/>
            <p:nvPr/>
          </p:nvSpPr>
          <p:spPr>
            <a:xfrm>
              <a:off x="3850760" y="3765176"/>
              <a:ext cx="216000" cy="21600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p>
          </p:txBody>
        </p:sp>
        <p:sp>
          <p:nvSpPr>
            <p:cNvPr id="54" name="椭圆 53">
              <a:extLst>
                <a:ext uri="{FF2B5EF4-FFF2-40B4-BE49-F238E27FC236}">
                  <a16:creationId xmlns:a16="http://schemas.microsoft.com/office/drawing/2014/main" xmlns="" id="{7DBB15C3-7119-4BF5-AC36-6F6AFF9EB213}"/>
                </a:ext>
              </a:extLst>
            </p:cNvPr>
            <p:cNvSpPr/>
            <p:nvPr/>
          </p:nvSpPr>
          <p:spPr>
            <a:xfrm>
              <a:off x="8460430" y="3765176"/>
              <a:ext cx="216000" cy="21600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p>
          </p:txBody>
        </p:sp>
      </p:grpSp>
      <p:sp>
        <p:nvSpPr>
          <p:cNvPr id="56" name="TextBox 77"/>
          <p:cNvSpPr txBox="1"/>
          <p:nvPr/>
        </p:nvSpPr>
        <p:spPr bwMode="auto">
          <a:xfrm>
            <a:off x="3395662" y="3459284"/>
            <a:ext cx="571166" cy="1208472"/>
          </a:xfrm>
          <a:prstGeom prst="rect">
            <a:avLst/>
          </a:prstGeom>
          <a:noFill/>
          <a:ln w="9525">
            <a:noFill/>
            <a:miter lim="800000"/>
            <a:headEnd/>
            <a:tailEnd/>
          </a:ln>
        </p:spPr>
        <p:txBody>
          <a:bodyPr vert="vert270" wrap="square" lIns="99941" tIns="49966" rIns="99941" bIns="49966" rtlCol="0">
            <a:noAutofit/>
          </a:bodyPr>
          <a:lstStyle/>
          <a:p>
            <a:pPr algn="ctr" defTabSz="1001248"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Eth-Trunk interface</a:t>
            </a:r>
          </a:p>
        </p:txBody>
      </p:sp>
      <p:sp>
        <p:nvSpPr>
          <p:cNvPr id="57" name="TextBox 77"/>
          <p:cNvSpPr txBox="1"/>
          <p:nvPr/>
        </p:nvSpPr>
        <p:spPr bwMode="auto">
          <a:xfrm>
            <a:off x="8554924" y="3470710"/>
            <a:ext cx="571166" cy="1208472"/>
          </a:xfrm>
          <a:prstGeom prst="rect">
            <a:avLst/>
          </a:prstGeom>
          <a:noFill/>
          <a:ln w="9525">
            <a:noFill/>
            <a:miter lim="800000"/>
            <a:headEnd/>
            <a:tailEnd/>
          </a:ln>
        </p:spPr>
        <p:txBody>
          <a:bodyPr vert="vert270" wrap="square" lIns="99941" tIns="49966" rIns="99941" bIns="49966" rtlCol="0">
            <a:noAutofit/>
          </a:bodyPr>
          <a:lstStyle/>
          <a:p>
            <a:pPr algn="ctr" defTabSz="1001248"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Eth-Trunk interface</a:t>
            </a:r>
          </a:p>
        </p:txBody>
      </p:sp>
      <p:sp>
        <p:nvSpPr>
          <p:cNvPr id="76" name="矩形 75"/>
          <p:cNvSpPr/>
          <p:nvPr/>
        </p:nvSpPr>
        <p:spPr bwMode="auto">
          <a:xfrm>
            <a:off x="2063646" y="5231355"/>
            <a:ext cx="1423456" cy="248147"/>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noAutofit/>
          </a:bodyPr>
          <a:lstStyle/>
          <a:p>
            <a:pPr defTabSz="1001248"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Active interface</a:t>
            </a:r>
          </a:p>
        </p:txBody>
      </p:sp>
      <p:sp>
        <p:nvSpPr>
          <p:cNvPr id="77" name="椭圆 76">
            <a:extLst>
              <a:ext uri="{FF2B5EF4-FFF2-40B4-BE49-F238E27FC236}">
                <a16:creationId xmlns:a16="http://schemas.microsoft.com/office/drawing/2014/main" xmlns="" id="{7DBB15C3-7119-4BF5-AC36-6F6AFF9EB213}"/>
              </a:ext>
            </a:extLst>
          </p:cNvPr>
          <p:cNvSpPr/>
          <p:nvPr/>
        </p:nvSpPr>
        <p:spPr>
          <a:xfrm>
            <a:off x="1810813" y="5274511"/>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8" name="矩形 77"/>
          <p:cNvSpPr/>
          <p:nvPr/>
        </p:nvSpPr>
        <p:spPr bwMode="auto">
          <a:xfrm>
            <a:off x="2063645" y="5519526"/>
            <a:ext cx="1889839" cy="248147"/>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noAutofit/>
          </a:bodyPr>
          <a:lstStyle/>
          <a:p>
            <a:pPr defTabSz="1001248"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Inactive interface</a:t>
            </a:r>
          </a:p>
        </p:txBody>
      </p:sp>
      <p:sp>
        <p:nvSpPr>
          <p:cNvPr id="79" name="椭圆 78">
            <a:extLst>
              <a:ext uri="{FF2B5EF4-FFF2-40B4-BE49-F238E27FC236}">
                <a16:creationId xmlns:a16="http://schemas.microsoft.com/office/drawing/2014/main" xmlns="" id="{E3AA826D-E4AC-459E-9C44-0CE0D8799DF1}"/>
              </a:ext>
            </a:extLst>
          </p:cNvPr>
          <p:cNvSpPr/>
          <p:nvPr/>
        </p:nvSpPr>
        <p:spPr>
          <a:xfrm>
            <a:off x="1810813" y="5549762"/>
            <a:ext cx="215916" cy="215916"/>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01" name="直接箭头连接符 100">
            <a:extLst>
              <a:ext uri="{FF2B5EF4-FFF2-40B4-BE49-F238E27FC236}">
                <a16:creationId xmlns:a16="http://schemas.microsoft.com/office/drawing/2014/main" xmlns="" id="{AA906D00-6A37-4E3C-844F-9AFBEFB9CD58}"/>
              </a:ext>
            </a:extLst>
          </p:cNvPr>
          <p:cNvCxnSpPr>
            <a:cxnSpLocks/>
          </p:cNvCxnSpPr>
          <p:nvPr/>
        </p:nvCxnSpPr>
        <p:spPr>
          <a:xfrm>
            <a:off x="1810813" y="6341914"/>
            <a:ext cx="523427" cy="0"/>
          </a:xfrm>
          <a:prstGeom prst="straightConnector1">
            <a:avLst/>
          </a:prstGeom>
          <a:ln w="28575">
            <a:solidFill>
              <a:srgbClr val="EC7061"/>
            </a:solidFill>
          </a:ln>
        </p:spPr>
        <p:style>
          <a:lnRef idx="1">
            <a:schemeClr val="accent1"/>
          </a:lnRef>
          <a:fillRef idx="0">
            <a:schemeClr val="accent1"/>
          </a:fillRef>
          <a:effectRef idx="0">
            <a:schemeClr val="accent1"/>
          </a:effectRef>
          <a:fontRef idx="minor">
            <a:schemeClr val="tx1"/>
          </a:fontRef>
        </p:style>
      </p:cxnSp>
      <p:sp>
        <p:nvSpPr>
          <p:cNvPr id="102" name="TextBox 77"/>
          <p:cNvSpPr txBox="1"/>
          <p:nvPr/>
        </p:nvSpPr>
        <p:spPr bwMode="auto">
          <a:xfrm>
            <a:off x="2334239" y="6151643"/>
            <a:ext cx="1390745" cy="285502"/>
          </a:xfrm>
          <a:prstGeom prst="rect">
            <a:avLst/>
          </a:prstGeom>
          <a:noFill/>
          <a:ln w="9525">
            <a:noFill/>
            <a:miter lim="800000"/>
            <a:headEnd/>
            <a:tailEnd/>
          </a:ln>
        </p:spPr>
        <p:txBody>
          <a:bodyPr wrap="square" lIns="99941" tIns="49966" rIns="99941" bIns="49966" rtlCol="0">
            <a:noAutofit/>
          </a:bodyPr>
          <a:lstStyle/>
          <a:p>
            <a:pPr defTabSz="1001248"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Inactive link</a:t>
            </a:r>
          </a:p>
        </p:txBody>
      </p:sp>
      <p:cxnSp>
        <p:nvCxnSpPr>
          <p:cNvPr id="110" name="直接箭头连接符 109"/>
          <p:cNvCxnSpPr/>
          <p:nvPr/>
        </p:nvCxnSpPr>
        <p:spPr>
          <a:xfrm>
            <a:off x="4229924" y="3459284"/>
            <a:ext cx="68126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111" name="直接箭头连接符 110"/>
          <p:cNvCxnSpPr/>
          <p:nvPr/>
        </p:nvCxnSpPr>
        <p:spPr>
          <a:xfrm>
            <a:off x="4229924" y="3867966"/>
            <a:ext cx="68126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113" name="直接箭头连接符 112"/>
          <p:cNvCxnSpPr/>
          <p:nvPr/>
        </p:nvCxnSpPr>
        <p:spPr>
          <a:xfrm>
            <a:off x="4229924" y="3571487"/>
            <a:ext cx="68126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grpSp>
        <p:nvGrpSpPr>
          <p:cNvPr id="58" name="组合 57"/>
          <p:cNvGrpSpPr/>
          <p:nvPr/>
        </p:nvGrpSpPr>
        <p:grpSpPr>
          <a:xfrm>
            <a:off x="3849256" y="4436159"/>
            <a:ext cx="4823786" cy="215916"/>
            <a:chOff x="3850760" y="3765176"/>
            <a:chExt cx="4825670" cy="216000"/>
          </a:xfrm>
        </p:grpSpPr>
        <p:cxnSp>
          <p:nvCxnSpPr>
            <p:cNvPr id="59" name="直接连接符 58"/>
            <p:cNvCxnSpPr>
              <a:stCxn id="61" idx="2"/>
              <a:endCxn id="60" idx="6"/>
            </p:cNvCxnSpPr>
            <p:nvPr/>
          </p:nvCxnSpPr>
          <p:spPr bwMode="auto">
            <a:xfrm flipH="1">
              <a:off x="4066760" y="3873176"/>
              <a:ext cx="4393670" cy="0"/>
            </a:xfrm>
            <a:prstGeom prst="line">
              <a:avLst/>
            </a:prstGeom>
            <a:ln w="25400">
              <a:solidFill>
                <a:srgbClr val="EC7061"/>
              </a:solidFill>
            </a:ln>
          </p:spPr>
          <p:style>
            <a:lnRef idx="1">
              <a:schemeClr val="accent1"/>
            </a:lnRef>
            <a:fillRef idx="0">
              <a:schemeClr val="accent1"/>
            </a:fillRef>
            <a:effectRef idx="0">
              <a:schemeClr val="accent1"/>
            </a:effectRef>
            <a:fontRef idx="minor">
              <a:schemeClr val="tx1"/>
            </a:fontRef>
          </p:style>
        </p:cxnSp>
        <p:sp>
          <p:nvSpPr>
            <p:cNvPr id="60" name="椭圆 59">
              <a:extLst>
                <a:ext uri="{FF2B5EF4-FFF2-40B4-BE49-F238E27FC236}">
                  <a16:creationId xmlns:a16="http://schemas.microsoft.com/office/drawing/2014/main" xmlns="" id="{7DBB15C3-7119-4BF5-AC36-6F6AFF9EB213}"/>
                </a:ext>
              </a:extLst>
            </p:cNvPr>
            <p:cNvSpPr/>
            <p:nvPr/>
          </p:nvSpPr>
          <p:spPr>
            <a:xfrm>
              <a:off x="3850760" y="3765176"/>
              <a:ext cx="216000" cy="21600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p>
          </p:txBody>
        </p:sp>
        <p:sp>
          <p:nvSpPr>
            <p:cNvPr id="61" name="椭圆 60">
              <a:extLst>
                <a:ext uri="{FF2B5EF4-FFF2-40B4-BE49-F238E27FC236}">
                  <a16:creationId xmlns:a16="http://schemas.microsoft.com/office/drawing/2014/main" xmlns="" id="{7DBB15C3-7119-4BF5-AC36-6F6AFF9EB213}"/>
                </a:ext>
              </a:extLst>
            </p:cNvPr>
            <p:cNvSpPr/>
            <p:nvPr/>
          </p:nvSpPr>
          <p:spPr>
            <a:xfrm>
              <a:off x="8460430" y="3765176"/>
              <a:ext cx="216000" cy="21600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p>
          </p:txBody>
        </p:sp>
      </p:grpSp>
      <p:grpSp>
        <p:nvGrpSpPr>
          <p:cNvPr id="62" name="组合 61"/>
          <p:cNvGrpSpPr/>
          <p:nvPr/>
        </p:nvGrpSpPr>
        <p:grpSpPr>
          <a:xfrm>
            <a:off x="2239701" y="3212617"/>
            <a:ext cx="714096" cy="1684902"/>
            <a:chOff x="3457608" y="2904334"/>
            <a:chExt cx="714375" cy="1685560"/>
          </a:xfrm>
        </p:grpSpPr>
        <p:sp>
          <p:nvSpPr>
            <p:cNvPr id="67" name="任意多边形 66"/>
            <p:cNvSpPr/>
            <p:nvPr/>
          </p:nvSpPr>
          <p:spPr>
            <a:xfrm>
              <a:off x="3457608" y="2904334"/>
              <a:ext cx="714375" cy="396000"/>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任意多边形 67"/>
            <p:cNvSpPr/>
            <p:nvPr/>
          </p:nvSpPr>
          <p:spPr>
            <a:xfrm flipV="1">
              <a:off x="3457608" y="4193894"/>
              <a:ext cx="714375" cy="396000"/>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9" name="直接箭头连接符 68"/>
            <p:cNvCxnSpPr/>
            <p:nvPr/>
          </p:nvCxnSpPr>
          <p:spPr>
            <a:xfrm>
              <a:off x="3490450" y="3896040"/>
              <a:ext cx="681533"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70" name="直接箭头连接符 69"/>
            <p:cNvCxnSpPr/>
            <p:nvPr/>
          </p:nvCxnSpPr>
          <p:spPr>
            <a:xfrm>
              <a:off x="3490450" y="3598187"/>
              <a:ext cx="681533"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grpSp>
      <p:grpSp>
        <p:nvGrpSpPr>
          <p:cNvPr id="71" name="组合 70"/>
          <p:cNvGrpSpPr/>
          <p:nvPr/>
        </p:nvGrpSpPr>
        <p:grpSpPr>
          <a:xfrm>
            <a:off x="9612198" y="3288725"/>
            <a:ext cx="686199" cy="1532688"/>
            <a:chOff x="7751008" y="2848950"/>
            <a:chExt cx="686467" cy="1533287"/>
          </a:xfrm>
        </p:grpSpPr>
        <p:sp>
          <p:nvSpPr>
            <p:cNvPr id="72" name="任意多边形 71"/>
            <p:cNvSpPr/>
            <p:nvPr/>
          </p:nvSpPr>
          <p:spPr>
            <a:xfrm flipH="1">
              <a:off x="7753475" y="2848950"/>
              <a:ext cx="684000" cy="396000"/>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arrow" w="med" len="med"/>
              <a:tailEnd type="none" w="med" len="med"/>
            </a:ln>
            <a:effectLst>
              <a:outerShdw blurRad="152400" dist="38100" dir="5400000" algn="t" rotWithShape="0">
                <a:prstClr val="black">
                  <a:alpha val="12000"/>
                </a:prstClr>
              </a:outerShdw>
            </a:effectLst>
          </p:spPr>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3" name="任意多边形 72"/>
            <p:cNvSpPr/>
            <p:nvPr/>
          </p:nvSpPr>
          <p:spPr>
            <a:xfrm flipH="1" flipV="1">
              <a:off x="7751008" y="3986237"/>
              <a:ext cx="684000" cy="396000"/>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arrow" w="med" len="med"/>
              <a:tailEnd type="none" w="med" len="med"/>
            </a:ln>
            <a:effectLst>
              <a:outerShdw blurRad="152400" dist="38100" dir="5400000" algn="t" rotWithShape="0">
                <a:prstClr val="black">
                  <a:alpha val="12000"/>
                </a:prstClr>
              </a:outerShdw>
            </a:effectLst>
          </p:spPr>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4" name="直接箭头连接符 73"/>
            <p:cNvCxnSpPr/>
            <p:nvPr/>
          </p:nvCxnSpPr>
          <p:spPr>
            <a:xfrm>
              <a:off x="7753475" y="3685583"/>
              <a:ext cx="681533"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75" name="直接箭头连接符 74"/>
            <p:cNvCxnSpPr/>
            <p:nvPr/>
          </p:nvCxnSpPr>
          <p:spPr>
            <a:xfrm>
              <a:off x="7753475" y="3465266"/>
              <a:ext cx="681533"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grpSp>
      <p:cxnSp>
        <p:nvCxnSpPr>
          <p:cNvPr id="80" name="直接箭头连接符 79"/>
          <p:cNvCxnSpPr/>
          <p:nvPr/>
        </p:nvCxnSpPr>
        <p:spPr>
          <a:xfrm>
            <a:off x="4229924" y="3745981"/>
            <a:ext cx="68126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sp>
        <p:nvSpPr>
          <p:cNvPr id="81" name="TextBox 120">
            <a:extLst>
              <a:ext uri="{FF2B5EF4-FFF2-40B4-BE49-F238E27FC236}">
                <a16:creationId xmlns:a16="http://schemas.microsoft.com/office/drawing/2014/main" xmlns="" id="{890033A1-CB2B-46C1-843C-A395BBB7F123}"/>
              </a:ext>
            </a:extLst>
          </p:cNvPr>
          <p:cNvSpPr txBox="1"/>
          <p:nvPr/>
        </p:nvSpPr>
        <p:spPr>
          <a:xfrm>
            <a:off x="5034456" y="3259276"/>
            <a:ext cx="2438828" cy="307657"/>
          </a:xfrm>
          <a:prstGeom prst="rect">
            <a:avLst/>
          </a:prstGeom>
          <a:noFill/>
        </p:spPr>
        <p:txBody>
          <a:bodyPr wrap="square" rtlCol="0" anchor="ctr">
            <a:noAutofit/>
          </a:bodyPr>
          <a:lstStyle/>
          <a:p>
            <a:pPr algn="ctr" fontAlgn="ctr"/>
            <a:r>
              <a:rPr lang="en-US" sz="1399" b="1" dirty="0">
                <a:latin typeface="Huawei Sans" panose="020C0503030203020204" pitchFamily="34" charset="0"/>
                <a:ea typeface="方正兰亭黑简体" panose="02000000000000000000" pitchFamily="2" charset="-122"/>
                <a:sym typeface="Huawei Sans" panose="020C0503030203020204" pitchFamily="34" charset="0"/>
              </a:rPr>
              <a:t>Eth-Trunk in LACP mode</a:t>
            </a:r>
          </a:p>
        </p:txBody>
      </p:sp>
      <p:grpSp>
        <p:nvGrpSpPr>
          <p:cNvPr id="82" name="组合 81"/>
          <p:cNvGrpSpPr/>
          <p:nvPr/>
        </p:nvGrpSpPr>
        <p:grpSpPr>
          <a:xfrm>
            <a:off x="7562321" y="90742"/>
            <a:ext cx="4474104" cy="283553"/>
            <a:chOff x="7562321" y="90742"/>
            <a:chExt cx="4474104" cy="283553"/>
          </a:xfrm>
        </p:grpSpPr>
        <p:sp>
          <p:nvSpPr>
            <p:cNvPr id="84" name="五边形 83"/>
            <p:cNvSpPr/>
            <p:nvPr/>
          </p:nvSpPr>
          <p:spPr bwMode="auto">
            <a:xfrm>
              <a:off x="7562321" y="90742"/>
              <a:ext cx="899749" cy="283553"/>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sym typeface="Huawei Sans" panose="020C0503030203020204" pitchFamily="34" charset="0"/>
                </a:rPr>
                <a:t>Packet Introduction</a:t>
              </a:r>
            </a:p>
          </p:txBody>
        </p:sp>
        <p:sp>
          <p:nvSpPr>
            <p:cNvPr id="85" name="燕尾形 84"/>
            <p:cNvSpPr/>
            <p:nvPr/>
          </p:nvSpPr>
          <p:spPr bwMode="auto">
            <a:xfrm>
              <a:off x="8381766" y="90742"/>
              <a:ext cx="1367951" cy="283553"/>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Maximum Number of Active Interfaces</a:t>
              </a:r>
            </a:p>
          </p:txBody>
        </p:sp>
        <p:sp>
          <p:nvSpPr>
            <p:cNvPr id="86" name="燕尾形 85"/>
            <p:cNvSpPr/>
            <p:nvPr/>
          </p:nvSpPr>
          <p:spPr bwMode="auto">
            <a:xfrm>
              <a:off x="9669413" y="90742"/>
              <a:ext cx="1223658" cy="28355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sym typeface="Huawei Sans" panose="020C0503030203020204" pitchFamily="34" charset="0"/>
                </a:rPr>
                <a:t>Active Link Election</a:t>
              </a:r>
            </a:p>
          </p:txBody>
        </p:sp>
        <p:sp>
          <p:nvSpPr>
            <p:cNvPr id="87" name="燕尾形 86"/>
            <p:cNvSpPr/>
            <p:nvPr/>
          </p:nvSpPr>
          <p:spPr bwMode="auto">
            <a:xfrm>
              <a:off x="10812767" y="90742"/>
              <a:ext cx="1223658" cy="28355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sym typeface="Huawei Sans" panose="020C0503030203020204" pitchFamily="34" charset="0"/>
                </a:rPr>
                <a:t>Load Balancing</a:t>
              </a:r>
            </a:p>
          </p:txBody>
        </p:sp>
      </p:grpSp>
    </p:spTree>
    <p:extLst>
      <p:ext uri="{BB962C8B-B14F-4D97-AF65-F5344CB8AC3E}">
        <p14:creationId xmlns:p14="http://schemas.microsoft.com/office/powerpoint/2010/main" val="41493326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smtClean="0">
                <a:sym typeface="Huawei Sans" panose="020C0503030203020204" pitchFamily="34" charset="0"/>
              </a:rPr>
              <a:t>Maximum Number of Active Interfaces (2)</a:t>
            </a:r>
            <a:endParaRPr lang="en-US" dirty="0">
              <a:sym typeface="Huawei Sans" panose="020C0503030203020204" pitchFamily="34" charset="0"/>
            </a:endParaRPr>
          </a:p>
        </p:txBody>
      </p:sp>
      <p:sp>
        <p:nvSpPr>
          <p:cNvPr id="83" name="文本占位符 3"/>
          <p:cNvSpPr txBox="1">
            <a:spLocks/>
          </p:cNvSpPr>
          <p:nvPr/>
        </p:nvSpPr>
        <p:spPr bwMode="auto">
          <a:xfrm>
            <a:off x="445914" y="1244226"/>
            <a:ext cx="11295413" cy="776666"/>
          </a:xfrm>
          <a:prstGeom prst="rect">
            <a:avLst/>
          </a:prstGeom>
          <a:noFill/>
          <a:ln w="9525">
            <a:noFill/>
            <a:miter lim="800000"/>
            <a:headEnd/>
            <a:tailEnd/>
          </a:ln>
        </p:spPr>
        <p:txBody>
          <a:bodyPr vert="horz" wrap="square" lIns="80110" tIns="40055" rIns="80110" bIns="40055" numCol="1" anchor="t" anchorCtr="0" compatLnSpc="1">
            <a:prstTxWarp prst="textNoShape">
              <a:avLst/>
            </a:prstTxWarp>
            <a:noAutofit/>
          </a:bodyPr>
          <a:lstStyle>
            <a:lvl1pPr marL="301625" indent="-301625" algn="just" defTabSz="801688" rtl="0" eaLnBrk="1" fontAlgn="ctr" latinLnBrk="0"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ctr"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ctr"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ctr"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ctr"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ctr">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buClrTx/>
              <a:buSzPct val="100000"/>
              <a:buFont typeface="Arial" panose="020B0604020202020204" pitchFamily="34" charset="0"/>
              <a:buChar char="•"/>
            </a:pPr>
            <a:r>
              <a:rPr lang="en-US" sz="1600" dirty="0">
                <a:latin typeface="Huawei Sans" panose="020C0503030203020204" pitchFamily="34" charset="0"/>
                <a:ea typeface="方正兰亭黑简体" panose="02000000000000000000" pitchFamily="2" charset="-122"/>
                <a:sym typeface="Huawei Sans" panose="020C0503030203020204" pitchFamily="34" charset="0"/>
              </a:rPr>
              <a:t>If an active link fails, an inactive link with the highest priority (based on the interface priority and interface number) is selected to replace the faulty link. This ensures that the overall bandwidth does not change and services are not interrupted.</a:t>
            </a:r>
          </a:p>
        </p:txBody>
      </p:sp>
      <p:sp>
        <p:nvSpPr>
          <p:cNvPr id="35" name="TextBox 77"/>
          <p:cNvSpPr txBox="1"/>
          <p:nvPr/>
        </p:nvSpPr>
        <p:spPr bwMode="auto">
          <a:xfrm>
            <a:off x="2334240" y="5387854"/>
            <a:ext cx="1390745" cy="285502"/>
          </a:xfrm>
          <a:prstGeom prst="rect">
            <a:avLst/>
          </a:prstGeom>
          <a:noFill/>
          <a:ln w="9525">
            <a:noFill/>
            <a:miter lim="800000"/>
            <a:headEnd/>
            <a:tailEnd/>
          </a:ln>
        </p:spPr>
        <p:txBody>
          <a:bodyPr wrap="square" lIns="99941" tIns="49966" rIns="99941" bIns="49966" rtlCol="0">
            <a:noAutofit/>
          </a:bodyPr>
          <a:lstStyle/>
          <a:p>
            <a:pPr defTabSz="1001248"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Active link</a:t>
            </a:r>
          </a:p>
        </p:txBody>
      </p:sp>
      <p:cxnSp>
        <p:nvCxnSpPr>
          <p:cNvPr id="36" name="直接箭头连接符 35">
            <a:extLst>
              <a:ext uri="{FF2B5EF4-FFF2-40B4-BE49-F238E27FC236}">
                <a16:creationId xmlns:a16="http://schemas.microsoft.com/office/drawing/2014/main" xmlns="" id="{AA906D00-6A37-4E3C-844F-9AFBEFB9CD58}"/>
              </a:ext>
            </a:extLst>
          </p:cNvPr>
          <p:cNvCxnSpPr>
            <a:cxnSpLocks/>
          </p:cNvCxnSpPr>
          <p:nvPr/>
        </p:nvCxnSpPr>
        <p:spPr>
          <a:xfrm>
            <a:off x="1810814" y="5528594"/>
            <a:ext cx="523427" cy="0"/>
          </a:xfrm>
          <a:prstGeom prst="straightConnector1">
            <a:avLst/>
          </a:prstGeom>
          <a:ln w="28575">
            <a:solidFill>
              <a:srgbClr val="8CCAA1"/>
            </a:solidFill>
          </a:ln>
        </p:spPr>
        <p:style>
          <a:lnRef idx="1">
            <a:schemeClr val="accent1"/>
          </a:lnRef>
          <a:fillRef idx="0">
            <a:schemeClr val="accent1"/>
          </a:fillRef>
          <a:effectRef idx="0">
            <a:schemeClr val="accent1"/>
          </a:effectRef>
          <a:fontRef idx="minor">
            <a:schemeClr val="tx1"/>
          </a:fontRef>
        </p:style>
      </p:cxnSp>
      <p:sp>
        <p:nvSpPr>
          <p:cNvPr id="57" name="矩形 56"/>
          <p:cNvSpPr/>
          <p:nvPr/>
        </p:nvSpPr>
        <p:spPr bwMode="auto">
          <a:xfrm>
            <a:off x="2063647" y="4713195"/>
            <a:ext cx="2166277" cy="248147"/>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noAutofit/>
          </a:bodyPr>
          <a:lstStyle/>
          <a:p>
            <a:pPr defTabSz="1001248"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Active interface</a:t>
            </a:r>
          </a:p>
        </p:txBody>
      </p:sp>
      <p:sp>
        <p:nvSpPr>
          <p:cNvPr id="58" name="椭圆 57">
            <a:extLst>
              <a:ext uri="{FF2B5EF4-FFF2-40B4-BE49-F238E27FC236}">
                <a16:creationId xmlns:a16="http://schemas.microsoft.com/office/drawing/2014/main" xmlns="" id="{7DBB15C3-7119-4BF5-AC36-6F6AFF9EB213}"/>
              </a:ext>
            </a:extLst>
          </p:cNvPr>
          <p:cNvSpPr/>
          <p:nvPr/>
        </p:nvSpPr>
        <p:spPr>
          <a:xfrm>
            <a:off x="1810814" y="4756351"/>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11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矩形 58"/>
          <p:cNvSpPr/>
          <p:nvPr/>
        </p:nvSpPr>
        <p:spPr bwMode="auto">
          <a:xfrm>
            <a:off x="2063646" y="5001366"/>
            <a:ext cx="1902031" cy="248147"/>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noAutofit/>
          </a:bodyPr>
          <a:lstStyle/>
          <a:p>
            <a:pPr defTabSz="1001248"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Inactive interface</a:t>
            </a:r>
          </a:p>
        </p:txBody>
      </p:sp>
      <p:sp>
        <p:nvSpPr>
          <p:cNvPr id="60" name="椭圆 59">
            <a:extLst>
              <a:ext uri="{FF2B5EF4-FFF2-40B4-BE49-F238E27FC236}">
                <a16:creationId xmlns:a16="http://schemas.microsoft.com/office/drawing/2014/main" xmlns="" id="{E3AA826D-E4AC-459E-9C44-0CE0D8799DF1}"/>
              </a:ext>
            </a:extLst>
          </p:cNvPr>
          <p:cNvSpPr/>
          <p:nvPr/>
        </p:nvSpPr>
        <p:spPr>
          <a:xfrm>
            <a:off x="1810814" y="5031602"/>
            <a:ext cx="215916" cy="215916"/>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11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1" name="直接箭头连接符 60">
            <a:extLst>
              <a:ext uri="{FF2B5EF4-FFF2-40B4-BE49-F238E27FC236}">
                <a16:creationId xmlns:a16="http://schemas.microsoft.com/office/drawing/2014/main" xmlns="" id="{AA906D00-6A37-4E3C-844F-9AFBEFB9CD58}"/>
              </a:ext>
            </a:extLst>
          </p:cNvPr>
          <p:cNvCxnSpPr>
            <a:cxnSpLocks/>
          </p:cNvCxnSpPr>
          <p:nvPr/>
        </p:nvCxnSpPr>
        <p:spPr>
          <a:xfrm>
            <a:off x="1810814" y="5834859"/>
            <a:ext cx="523427" cy="0"/>
          </a:xfrm>
          <a:prstGeom prst="straightConnector1">
            <a:avLst/>
          </a:prstGeom>
          <a:ln w="25400">
            <a:solidFill>
              <a:srgbClr val="EC7061"/>
            </a:solidFill>
          </a:ln>
        </p:spPr>
        <p:style>
          <a:lnRef idx="1">
            <a:schemeClr val="accent1"/>
          </a:lnRef>
          <a:fillRef idx="0">
            <a:schemeClr val="accent1"/>
          </a:fillRef>
          <a:effectRef idx="0">
            <a:schemeClr val="accent1"/>
          </a:effectRef>
          <a:fontRef idx="minor">
            <a:schemeClr val="tx1"/>
          </a:fontRef>
        </p:style>
      </p:cxnSp>
      <p:sp>
        <p:nvSpPr>
          <p:cNvPr id="94" name="TextBox 77"/>
          <p:cNvSpPr txBox="1"/>
          <p:nvPr/>
        </p:nvSpPr>
        <p:spPr bwMode="auto">
          <a:xfrm>
            <a:off x="2334240" y="5696518"/>
            <a:ext cx="1390745" cy="285502"/>
          </a:xfrm>
          <a:prstGeom prst="rect">
            <a:avLst/>
          </a:prstGeom>
          <a:noFill/>
          <a:ln w="9525">
            <a:noFill/>
            <a:miter lim="800000"/>
            <a:headEnd/>
            <a:tailEnd/>
          </a:ln>
        </p:spPr>
        <p:txBody>
          <a:bodyPr wrap="square" lIns="99941" tIns="49966" rIns="99941" bIns="49966" rtlCol="0">
            <a:noAutofit/>
          </a:bodyPr>
          <a:lstStyle/>
          <a:p>
            <a:pPr defTabSz="1001248"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Inactive link</a:t>
            </a:r>
          </a:p>
        </p:txBody>
      </p:sp>
      <p:cxnSp>
        <p:nvCxnSpPr>
          <p:cNvPr id="105" name="直接箭头连接符 104">
            <a:extLst>
              <a:ext uri="{FF2B5EF4-FFF2-40B4-BE49-F238E27FC236}">
                <a16:creationId xmlns:a16="http://schemas.microsoft.com/office/drawing/2014/main" xmlns="" id="{AA906D00-6A37-4E3C-844F-9AFBEFB9CD58}"/>
              </a:ext>
            </a:extLst>
          </p:cNvPr>
          <p:cNvCxnSpPr>
            <a:cxnSpLocks/>
          </p:cNvCxnSpPr>
          <p:nvPr/>
        </p:nvCxnSpPr>
        <p:spPr>
          <a:xfrm>
            <a:off x="1810814" y="6141124"/>
            <a:ext cx="523427" cy="0"/>
          </a:xfrm>
          <a:prstGeom prst="straightConnector1">
            <a:avLst/>
          </a:prstGeom>
          <a:ln w="25400">
            <a:solidFill>
              <a:srgbClr val="FFD17D"/>
            </a:solidFill>
          </a:ln>
        </p:spPr>
        <p:style>
          <a:lnRef idx="1">
            <a:schemeClr val="accent1"/>
          </a:lnRef>
          <a:fillRef idx="0">
            <a:schemeClr val="accent1"/>
          </a:fillRef>
          <a:effectRef idx="0">
            <a:schemeClr val="accent1"/>
          </a:effectRef>
          <a:fontRef idx="minor">
            <a:schemeClr val="tx1"/>
          </a:fontRef>
        </p:style>
      </p:cxnSp>
      <p:sp>
        <p:nvSpPr>
          <p:cNvPr id="106" name="TextBox 77"/>
          <p:cNvSpPr txBox="1"/>
          <p:nvPr/>
        </p:nvSpPr>
        <p:spPr bwMode="auto">
          <a:xfrm>
            <a:off x="2334240" y="5998373"/>
            <a:ext cx="1390745" cy="285502"/>
          </a:xfrm>
          <a:prstGeom prst="rect">
            <a:avLst/>
          </a:prstGeom>
          <a:noFill/>
          <a:ln w="9525">
            <a:noFill/>
            <a:miter lim="800000"/>
            <a:headEnd/>
            <a:tailEnd/>
          </a:ln>
        </p:spPr>
        <p:txBody>
          <a:bodyPr wrap="square" lIns="99941" tIns="49966" rIns="99941" bIns="49966" rtlCol="0">
            <a:noAutofit/>
          </a:bodyPr>
          <a:lstStyle/>
          <a:p>
            <a:pPr defTabSz="1001248"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Faulty link</a:t>
            </a:r>
          </a:p>
        </p:txBody>
      </p:sp>
      <p:sp>
        <p:nvSpPr>
          <p:cNvPr id="62" name="圆角矩形 61"/>
          <p:cNvSpPr/>
          <p:nvPr/>
        </p:nvSpPr>
        <p:spPr>
          <a:xfrm>
            <a:off x="3063169" y="2747335"/>
            <a:ext cx="902509" cy="1580965"/>
          </a:xfrm>
          <a:prstGeom prst="roundRect">
            <a:avLst>
              <a:gd name="adj" fmla="val 7243"/>
            </a:avLst>
          </a:prstGeom>
          <a:solidFill>
            <a:srgbClr val="F4FBFE"/>
          </a:solidFill>
          <a:ln w="9525" cap="flat" cmpd="sng" algn="ctr">
            <a:solidFill>
              <a:srgbClr val="99DFF9"/>
            </a:solidFill>
            <a:prstDash val="solid"/>
          </a:ln>
          <a:effectLst/>
        </p:spPr>
        <p:txBody>
          <a:bodyPr wrap="square" rtlCol="0" anchor="ctr">
            <a:noAutofit/>
          </a:bodyPr>
          <a:lstStyle/>
          <a:p>
            <a:pPr algn="ctr" defTabSz="914034" fontAlgn="ctr">
              <a:spcBef>
                <a:spcPct val="0"/>
              </a:spcBef>
              <a:spcAft>
                <a:spcPct val="0"/>
              </a:spcAft>
              <a:defRPr/>
            </a:pPr>
            <a:endParaRPr lang="en-US" altLang="zh-CN"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圆角矩形 62"/>
          <p:cNvSpPr/>
          <p:nvPr/>
        </p:nvSpPr>
        <p:spPr>
          <a:xfrm>
            <a:off x="8555139" y="2747335"/>
            <a:ext cx="902509" cy="1580965"/>
          </a:xfrm>
          <a:prstGeom prst="roundRect">
            <a:avLst>
              <a:gd name="adj" fmla="val 7243"/>
            </a:avLst>
          </a:prstGeom>
          <a:solidFill>
            <a:srgbClr val="F4FBFE"/>
          </a:solidFill>
          <a:ln w="9525" cap="flat" cmpd="sng" algn="ctr">
            <a:solidFill>
              <a:srgbClr val="99DFF9"/>
            </a:solidFill>
            <a:prstDash val="solid"/>
          </a:ln>
          <a:effectLst/>
        </p:spPr>
        <p:txBody>
          <a:bodyPr wrap="square" rtlCol="0" anchor="ctr">
            <a:noAutofit/>
          </a:bodyPr>
          <a:lstStyle/>
          <a:p>
            <a:pPr algn="ctr" defTabSz="914034" fontAlgn="ctr">
              <a:spcBef>
                <a:spcPct val="0"/>
              </a:spcBef>
              <a:spcAft>
                <a:spcPct val="0"/>
              </a:spcAft>
              <a:defRPr/>
            </a:pPr>
            <a:endParaRPr lang="en-US" altLang="zh-CN"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矩形 63"/>
          <p:cNvSpPr/>
          <p:nvPr/>
        </p:nvSpPr>
        <p:spPr>
          <a:xfrm>
            <a:off x="3045317" y="2693981"/>
            <a:ext cx="663115" cy="307657"/>
          </a:xfrm>
          <a:prstGeom prst="rect">
            <a:avLst/>
          </a:prstGeom>
        </p:spPr>
        <p:txBody>
          <a:bodyPr wrap="square">
            <a:noAutofit/>
          </a:bodyPr>
          <a:lstStyle/>
          <a:p>
            <a:pPr algn="ctr" fontAlgn="ctr"/>
            <a:r>
              <a:rPr lang="en-US" sz="1399" b="1" dirty="0">
                <a:latin typeface="Huawei Sans" panose="020C0503030203020204" pitchFamily="34" charset="0"/>
                <a:ea typeface="方正兰亭黑简体" panose="02000000000000000000" pitchFamily="2" charset="-122"/>
                <a:sym typeface="Huawei Sans" panose="020C0503030203020204" pitchFamily="34" charset="0"/>
              </a:rPr>
              <a:t>SW1</a:t>
            </a:r>
          </a:p>
        </p:txBody>
      </p:sp>
      <p:sp>
        <p:nvSpPr>
          <p:cNvPr id="65" name="矩形 64"/>
          <p:cNvSpPr/>
          <p:nvPr/>
        </p:nvSpPr>
        <p:spPr>
          <a:xfrm>
            <a:off x="8835173" y="2693981"/>
            <a:ext cx="663115" cy="307657"/>
          </a:xfrm>
          <a:prstGeom prst="rect">
            <a:avLst/>
          </a:prstGeom>
        </p:spPr>
        <p:txBody>
          <a:bodyPr wrap="square">
            <a:noAutofit/>
          </a:bodyPr>
          <a:lstStyle/>
          <a:p>
            <a:pPr algn="ctr" fontAlgn="ctr"/>
            <a:r>
              <a:rPr lang="en-US" sz="1399" b="1" dirty="0">
                <a:latin typeface="Huawei Sans" panose="020C0503030203020204" pitchFamily="34" charset="0"/>
                <a:ea typeface="方正兰亭黑简体" panose="02000000000000000000" pitchFamily="2" charset="-122"/>
                <a:sym typeface="Huawei Sans" panose="020C0503030203020204" pitchFamily="34" charset="0"/>
              </a:rPr>
              <a:t>SW2</a:t>
            </a:r>
          </a:p>
        </p:txBody>
      </p:sp>
      <p:sp>
        <p:nvSpPr>
          <p:cNvPr id="66" name="圆角矩形 65"/>
          <p:cNvSpPr/>
          <p:nvPr/>
        </p:nvSpPr>
        <p:spPr bwMode="auto">
          <a:xfrm>
            <a:off x="3502185" y="2957167"/>
            <a:ext cx="432000" cy="1192428"/>
          </a:xfrm>
          <a:prstGeom prst="roundRect">
            <a:avLst>
              <a:gd name="adj" fmla="val 3521"/>
            </a:avLst>
          </a:prstGeom>
          <a:solidFill>
            <a:schemeClr val="bg1"/>
          </a:solidFill>
          <a:ln w="12700" cap="flat" cmpd="sng" algn="ctr">
            <a:solidFill>
              <a:schemeClr val="bg1">
                <a:lumMod val="50000"/>
              </a:schemeClr>
            </a:solid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noAutofit/>
          </a:bodyPr>
          <a:lstStyle/>
          <a:p>
            <a:pPr defTabSz="914034" fontAlgn="ctr">
              <a:spcBef>
                <a:spcPct val="0"/>
              </a:spcBef>
              <a:spcAft>
                <a:spcPct val="0"/>
              </a:spcAft>
            </a:pPr>
            <a:endParaRPr lang="en-US" altLang="zh-CN" sz="10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67" name="组合 66"/>
          <p:cNvGrpSpPr/>
          <p:nvPr/>
        </p:nvGrpSpPr>
        <p:grpSpPr>
          <a:xfrm>
            <a:off x="4972178" y="3039509"/>
            <a:ext cx="2500290" cy="1119746"/>
            <a:chOff x="4974119" y="3039357"/>
            <a:chExt cx="2501267" cy="827519"/>
          </a:xfrm>
          <a:solidFill>
            <a:srgbClr val="F4FBFE"/>
          </a:solidFill>
        </p:grpSpPr>
        <p:sp>
          <p:nvSpPr>
            <p:cNvPr id="68" name="任意多边形: 形状 67">
              <a:extLst>
                <a:ext uri="{FF2B5EF4-FFF2-40B4-BE49-F238E27FC236}">
                  <a16:creationId xmlns:a16="http://schemas.microsoft.com/office/drawing/2014/main" xmlns="" id="{DDE7F5E3-EC99-4B98-9942-9CF564C3EC09}"/>
                </a:ext>
              </a:extLst>
            </p:cNvPr>
            <p:cNvSpPr/>
            <p:nvPr/>
          </p:nvSpPr>
          <p:spPr>
            <a:xfrm flipH="1">
              <a:off x="4974119" y="3039357"/>
              <a:ext cx="2381437" cy="827519"/>
            </a:xfrm>
            <a:custGeom>
              <a:avLst/>
              <a:gdLst>
                <a:gd name="connsiteX0" fmla="*/ 0 w 1703698"/>
                <a:gd name="connsiteY0" fmla="*/ 0 h 627538"/>
                <a:gd name="connsiteX1" fmla="*/ 1572253 w 1703698"/>
                <a:gd name="connsiteY1" fmla="*/ 0 h 627538"/>
                <a:gd name="connsiteX2" fmla="*/ 1703698 w 1703698"/>
                <a:gd name="connsiteY2" fmla="*/ 313769 h 627538"/>
                <a:gd name="connsiteX3" fmla="*/ 1572253 w 1703698"/>
                <a:gd name="connsiteY3" fmla="*/ 627538 h 627538"/>
                <a:gd name="connsiteX4" fmla="*/ 1572249 w 1703698"/>
                <a:gd name="connsiteY4" fmla="*/ 627537 h 627538"/>
                <a:gd name="connsiteX5" fmla="*/ 0 w 1703698"/>
                <a:gd name="connsiteY5" fmla="*/ 627537 h 627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3698" h="627538">
                  <a:moveTo>
                    <a:pt x="0" y="0"/>
                  </a:moveTo>
                  <a:lnTo>
                    <a:pt x="1572253" y="0"/>
                  </a:lnTo>
                  <a:cubicBezTo>
                    <a:pt x="1644848" y="0"/>
                    <a:pt x="1703698" y="140479"/>
                    <a:pt x="1703698" y="313769"/>
                  </a:cubicBezTo>
                  <a:cubicBezTo>
                    <a:pt x="1703698" y="487059"/>
                    <a:pt x="1644848" y="627538"/>
                    <a:pt x="1572253" y="627538"/>
                  </a:cubicBezTo>
                  <a:lnTo>
                    <a:pt x="1572249" y="627537"/>
                  </a:lnTo>
                  <a:lnTo>
                    <a:pt x="0" y="627537"/>
                  </a:lnTo>
                  <a:close/>
                </a:path>
              </a:pathLst>
            </a:cu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 name="椭圆 68">
              <a:extLst>
                <a:ext uri="{FF2B5EF4-FFF2-40B4-BE49-F238E27FC236}">
                  <a16:creationId xmlns:a16="http://schemas.microsoft.com/office/drawing/2014/main" xmlns="" id="{7EEDE773-BD04-46B5-ACD7-D793E0BC1578}"/>
                </a:ext>
              </a:extLst>
            </p:cNvPr>
            <p:cNvSpPr/>
            <p:nvPr/>
          </p:nvSpPr>
          <p:spPr>
            <a:xfrm>
              <a:off x="7235723" y="3039357"/>
              <a:ext cx="239663" cy="827519"/>
            </a:xfrm>
            <a:prstGeom prst="ellipse">
              <a:avLst/>
            </a:pr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70" name="椭圆 69">
            <a:extLst>
              <a:ext uri="{FF2B5EF4-FFF2-40B4-BE49-F238E27FC236}">
                <a16:creationId xmlns:a16="http://schemas.microsoft.com/office/drawing/2014/main" xmlns="" id="{7DBB15C3-7119-4BF5-AC36-6F6AFF9EB213}"/>
              </a:ext>
            </a:extLst>
          </p:cNvPr>
          <p:cNvSpPr/>
          <p:nvPr/>
        </p:nvSpPr>
        <p:spPr>
          <a:xfrm>
            <a:off x="3849256" y="3011905"/>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p>
        </p:txBody>
      </p:sp>
      <p:sp>
        <p:nvSpPr>
          <p:cNvPr id="71" name="圆角矩形 70"/>
          <p:cNvSpPr/>
          <p:nvPr/>
        </p:nvSpPr>
        <p:spPr bwMode="auto">
          <a:xfrm>
            <a:off x="8569966" y="2957167"/>
            <a:ext cx="432000" cy="1192428"/>
          </a:xfrm>
          <a:prstGeom prst="roundRect">
            <a:avLst>
              <a:gd name="adj" fmla="val 3521"/>
            </a:avLst>
          </a:prstGeom>
          <a:solidFill>
            <a:schemeClr val="bg1"/>
          </a:solidFill>
          <a:ln w="12700" cap="flat" cmpd="sng" algn="ctr">
            <a:solidFill>
              <a:schemeClr val="bg1">
                <a:lumMod val="50000"/>
              </a:schemeClr>
            </a:solid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noAutofit/>
          </a:bodyPr>
          <a:lstStyle/>
          <a:p>
            <a:pPr defTabSz="914034" fontAlgn="ctr">
              <a:spcBef>
                <a:spcPct val="0"/>
              </a:spcBef>
              <a:spcAft>
                <a:spcPct val="0"/>
              </a:spcAft>
            </a:pPr>
            <a:endParaRPr lang="en-US" altLang="zh-CN" sz="10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2" name="椭圆 71">
            <a:extLst>
              <a:ext uri="{FF2B5EF4-FFF2-40B4-BE49-F238E27FC236}">
                <a16:creationId xmlns:a16="http://schemas.microsoft.com/office/drawing/2014/main" xmlns="" id="{7DBB15C3-7119-4BF5-AC36-6F6AFF9EB213}"/>
              </a:ext>
            </a:extLst>
          </p:cNvPr>
          <p:cNvSpPr/>
          <p:nvPr/>
        </p:nvSpPr>
        <p:spPr>
          <a:xfrm>
            <a:off x="8457127" y="3011905"/>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p>
        </p:txBody>
      </p:sp>
      <p:cxnSp>
        <p:nvCxnSpPr>
          <p:cNvPr id="73" name="直接连接符 72"/>
          <p:cNvCxnSpPr>
            <a:stCxn id="76" idx="2"/>
            <a:endCxn id="75" idx="6"/>
          </p:cNvCxnSpPr>
          <p:nvPr/>
        </p:nvCxnSpPr>
        <p:spPr bwMode="auto">
          <a:xfrm flipH="1">
            <a:off x="4065172" y="3416240"/>
            <a:ext cx="4391954" cy="0"/>
          </a:xfrm>
          <a:prstGeom prst="line">
            <a:avLst/>
          </a:prstGeom>
          <a:ln w="25400">
            <a:solidFill>
              <a:srgbClr val="FFD17D"/>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72" idx="2"/>
            <a:endCxn id="70" idx="6"/>
          </p:cNvCxnSpPr>
          <p:nvPr/>
        </p:nvCxnSpPr>
        <p:spPr bwMode="auto">
          <a:xfrm flipH="1">
            <a:off x="4065172" y="3119863"/>
            <a:ext cx="4391954" cy="0"/>
          </a:xfrm>
          <a:prstGeom prst="line">
            <a:avLst/>
          </a:prstGeom>
          <a:ln w="28575">
            <a:solidFill>
              <a:srgbClr val="8CCAA1"/>
            </a:solidFill>
          </a:ln>
        </p:spPr>
        <p:style>
          <a:lnRef idx="1">
            <a:schemeClr val="accent1"/>
          </a:lnRef>
          <a:fillRef idx="0">
            <a:schemeClr val="accent1"/>
          </a:fillRef>
          <a:effectRef idx="0">
            <a:schemeClr val="accent1"/>
          </a:effectRef>
          <a:fontRef idx="minor">
            <a:schemeClr val="tx1"/>
          </a:fontRef>
        </p:style>
      </p:cxnSp>
      <p:sp>
        <p:nvSpPr>
          <p:cNvPr id="75" name="椭圆 74">
            <a:extLst>
              <a:ext uri="{FF2B5EF4-FFF2-40B4-BE49-F238E27FC236}">
                <a16:creationId xmlns:a16="http://schemas.microsoft.com/office/drawing/2014/main" xmlns="" id="{7DBB15C3-7119-4BF5-AC36-6F6AFF9EB213}"/>
              </a:ext>
            </a:extLst>
          </p:cNvPr>
          <p:cNvSpPr/>
          <p:nvPr/>
        </p:nvSpPr>
        <p:spPr>
          <a:xfrm>
            <a:off x="3849256" y="3308282"/>
            <a:ext cx="215916" cy="215916"/>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p>
        </p:txBody>
      </p:sp>
      <p:sp>
        <p:nvSpPr>
          <p:cNvPr id="76" name="椭圆 75">
            <a:extLst>
              <a:ext uri="{FF2B5EF4-FFF2-40B4-BE49-F238E27FC236}">
                <a16:creationId xmlns:a16="http://schemas.microsoft.com/office/drawing/2014/main" xmlns="" id="{7DBB15C3-7119-4BF5-AC36-6F6AFF9EB213}"/>
              </a:ext>
            </a:extLst>
          </p:cNvPr>
          <p:cNvSpPr/>
          <p:nvPr/>
        </p:nvSpPr>
        <p:spPr>
          <a:xfrm>
            <a:off x="8457127" y="3308282"/>
            <a:ext cx="215916" cy="215916"/>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p>
        </p:txBody>
      </p:sp>
      <p:cxnSp>
        <p:nvCxnSpPr>
          <p:cNvPr id="78" name="直接连接符 77"/>
          <p:cNvCxnSpPr>
            <a:stCxn id="80" idx="2"/>
            <a:endCxn id="79" idx="6"/>
          </p:cNvCxnSpPr>
          <p:nvPr/>
        </p:nvCxnSpPr>
        <p:spPr bwMode="auto">
          <a:xfrm flipH="1">
            <a:off x="4065172" y="3727010"/>
            <a:ext cx="4391954" cy="0"/>
          </a:xfrm>
          <a:prstGeom prst="line">
            <a:avLst/>
          </a:prstGeom>
          <a:ln w="28575">
            <a:solidFill>
              <a:srgbClr val="8CCAA1"/>
            </a:solidFill>
          </a:ln>
        </p:spPr>
        <p:style>
          <a:lnRef idx="1">
            <a:schemeClr val="accent1"/>
          </a:lnRef>
          <a:fillRef idx="0">
            <a:schemeClr val="accent1"/>
          </a:fillRef>
          <a:effectRef idx="0">
            <a:schemeClr val="accent1"/>
          </a:effectRef>
          <a:fontRef idx="minor">
            <a:schemeClr val="tx1"/>
          </a:fontRef>
        </p:style>
      </p:cxnSp>
      <p:sp>
        <p:nvSpPr>
          <p:cNvPr id="79" name="椭圆 78">
            <a:extLst>
              <a:ext uri="{FF2B5EF4-FFF2-40B4-BE49-F238E27FC236}">
                <a16:creationId xmlns:a16="http://schemas.microsoft.com/office/drawing/2014/main" xmlns="" id="{7DBB15C3-7119-4BF5-AC36-6F6AFF9EB213}"/>
              </a:ext>
            </a:extLst>
          </p:cNvPr>
          <p:cNvSpPr/>
          <p:nvPr/>
        </p:nvSpPr>
        <p:spPr>
          <a:xfrm>
            <a:off x="3849256" y="3619052"/>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p>
        </p:txBody>
      </p:sp>
      <p:sp>
        <p:nvSpPr>
          <p:cNvPr id="80" name="椭圆 79">
            <a:extLst>
              <a:ext uri="{FF2B5EF4-FFF2-40B4-BE49-F238E27FC236}">
                <a16:creationId xmlns:a16="http://schemas.microsoft.com/office/drawing/2014/main" xmlns="" id="{7DBB15C3-7119-4BF5-AC36-6F6AFF9EB213}"/>
              </a:ext>
            </a:extLst>
          </p:cNvPr>
          <p:cNvSpPr/>
          <p:nvPr/>
        </p:nvSpPr>
        <p:spPr>
          <a:xfrm>
            <a:off x="8457127" y="3619052"/>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p>
        </p:txBody>
      </p:sp>
      <p:sp>
        <p:nvSpPr>
          <p:cNvPr id="82" name="TextBox 77"/>
          <p:cNvSpPr txBox="1"/>
          <p:nvPr/>
        </p:nvSpPr>
        <p:spPr bwMode="auto">
          <a:xfrm>
            <a:off x="3392491" y="2941124"/>
            <a:ext cx="571166" cy="1208472"/>
          </a:xfrm>
          <a:prstGeom prst="rect">
            <a:avLst/>
          </a:prstGeom>
          <a:noFill/>
          <a:ln w="9525">
            <a:noFill/>
            <a:miter lim="800000"/>
            <a:headEnd/>
            <a:tailEnd/>
          </a:ln>
        </p:spPr>
        <p:txBody>
          <a:bodyPr vert="vert270" wrap="square" lIns="99941" tIns="49966" rIns="99941" bIns="49966" rtlCol="0">
            <a:noAutofit/>
          </a:bodyPr>
          <a:lstStyle/>
          <a:p>
            <a:pPr algn="ctr" defTabSz="1001248"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Eth-Trunk interface</a:t>
            </a:r>
          </a:p>
        </p:txBody>
      </p:sp>
      <p:sp>
        <p:nvSpPr>
          <p:cNvPr id="84" name="TextBox 77"/>
          <p:cNvSpPr txBox="1"/>
          <p:nvPr/>
        </p:nvSpPr>
        <p:spPr bwMode="auto">
          <a:xfrm>
            <a:off x="8552169" y="2931571"/>
            <a:ext cx="571166" cy="1208472"/>
          </a:xfrm>
          <a:prstGeom prst="rect">
            <a:avLst/>
          </a:prstGeom>
          <a:noFill/>
          <a:ln w="9525">
            <a:noFill/>
            <a:miter lim="800000"/>
            <a:headEnd/>
            <a:tailEnd/>
          </a:ln>
        </p:spPr>
        <p:txBody>
          <a:bodyPr vert="vert270" wrap="square" lIns="99941" tIns="49966" rIns="99941" bIns="49966" rtlCol="0">
            <a:noAutofit/>
          </a:bodyPr>
          <a:lstStyle/>
          <a:p>
            <a:pPr algn="ctr" defTabSz="1001248"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Eth-Trunk interface</a:t>
            </a:r>
          </a:p>
        </p:txBody>
      </p:sp>
      <p:cxnSp>
        <p:nvCxnSpPr>
          <p:cNvPr id="85" name="直接箭头连接符 84"/>
          <p:cNvCxnSpPr/>
          <p:nvPr/>
        </p:nvCxnSpPr>
        <p:spPr>
          <a:xfrm>
            <a:off x="4229924" y="2941124"/>
            <a:ext cx="68126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86" name="直接箭头连接符 85"/>
          <p:cNvCxnSpPr/>
          <p:nvPr/>
        </p:nvCxnSpPr>
        <p:spPr>
          <a:xfrm>
            <a:off x="4229924" y="3670057"/>
            <a:ext cx="68126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87" name="直接箭头连接符 86"/>
          <p:cNvCxnSpPr/>
          <p:nvPr/>
        </p:nvCxnSpPr>
        <p:spPr>
          <a:xfrm>
            <a:off x="4229924" y="3053327"/>
            <a:ext cx="68126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grpSp>
        <p:nvGrpSpPr>
          <p:cNvPr id="88" name="组合 87"/>
          <p:cNvGrpSpPr/>
          <p:nvPr/>
        </p:nvGrpSpPr>
        <p:grpSpPr>
          <a:xfrm>
            <a:off x="3849256" y="3917999"/>
            <a:ext cx="4823786" cy="215916"/>
            <a:chOff x="3850760" y="3765176"/>
            <a:chExt cx="4825670" cy="216000"/>
          </a:xfrm>
        </p:grpSpPr>
        <p:cxnSp>
          <p:nvCxnSpPr>
            <p:cNvPr id="89" name="直接连接符 88"/>
            <p:cNvCxnSpPr>
              <a:stCxn id="104" idx="2"/>
              <a:endCxn id="90" idx="6"/>
            </p:cNvCxnSpPr>
            <p:nvPr/>
          </p:nvCxnSpPr>
          <p:spPr bwMode="auto">
            <a:xfrm flipH="1">
              <a:off x="4066760" y="3873176"/>
              <a:ext cx="4393670" cy="0"/>
            </a:xfrm>
            <a:prstGeom prst="line">
              <a:avLst/>
            </a:prstGeom>
            <a:ln w="25400">
              <a:solidFill>
                <a:srgbClr val="EC7061"/>
              </a:solidFill>
            </a:ln>
          </p:spPr>
          <p:style>
            <a:lnRef idx="1">
              <a:schemeClr val="accent1"/>
            </a:lnRef>
            <a:fillRef idx="0">
              <a:schemeClr val="accent1"/>
            </a:fillRef>
            <a:effectRef idx="0">
              <a:schemeClr val="accent1"/>
            </a:effectRef>
            <a:fontRef idx="minor">
              <a:schemeClr val="tx1"/>
            </a:fontRef>
          </p:style>
        </p:cxnSp>
        <p:sp>
          <p:nvSpPr>
            <p:cNvPr id="90" name="椭圆 89">
              <a:extLst>
                <a:ext uri="{FF2B5EF4-FFF2-40B4-BE49-F238E27FC236}">
                  <a16:creationId xmlns:a16="http://schemas.microsoft.com/office/drawing/2014/main" xmlns="" id="{7DBB15C3-7119-4BF5-AC36-6F6AFF9EB213}"/>
                </a:ext>
              </a:extLst>
            </p:cNvPr>
            <p:cNvSpPr/>
            <p:nvPr/>
          </p:nvSpPr>
          <p:spPr>
            <a:xfrm>
              <a:off x="3850760" y="3765176"/>
              <a:ext cx="216000" cy="21600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p>
          </p:txBody>
        </p:sp>
        <p:sp>
          <p:nvSpPr>
            <p:cNvPr id="104" name="椭圆 103">
              <a:extLst>
                <a:ext uri="{FF2B5EF4-FFF2-40B4-BE49-F238E27FC236}">
                  <a16:creationId xmlns:a16="http://schemas.microsoft.com/office/drawing/2014/main" xmlns="" id="{7DBB15C3-7119-4BF5-AC36-6F6AFF9EB213}"/>
                </a:ext>
              </a:extLst>
            </p:cNvPr>
            <p:cNvSpPr/>
            <p:nvPr/>
          </p:nvSpPr>
          <p:spPr>
            <a:xfrm>
              <a:off x="8460430" y="3765176"/>
              <a:ext cx="216000" cy="216000"/>
            </a:xfrm>
            <a:prstGeom prst="ellipse">
              <a:avLst/>
            </a:prstGeom>
            <a:solidFill>
              <a:srgbClr val="EC7061"/>
            </a:solidFill>
            <a:ln w="1905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p>
          </p:txBody>
        </p:sp>
      </p:grpSp>
      <p:grpSp>
        <p:nvGrpSpPr>
          <p:cNvPr id="108" name="组合 107"/>
          <p:cNvGrpSpPr/>
          <p:nvPr/>
        </p:nvGrpSpPr>
        <p:grpSpPr>
          <a:xfrm>
            <a:off x="2239701" y="2694457"/>
            <a:ext cx="714096" cy="1684902"/>
            <a:chOff x="3457608" y="2904334"/>
            <a:chExt cx="714375" cy="1685560"/>
          </a:xfrm>
        </p:grpSpPr>
        <p:sp>
          <p:nvSpPr>
            <p:cNvPr id="109" name="任意多边形 108"/>
            <p:cNvSpPr/>
            <p:nvPr/>
          </p:nvSpPr>
          <p:spPr>
            <a:xfrm>
              <a:off x="3457608" y="2904334"/>
              <a:ext cx="714375" cy="396000"/>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0" name="任意多边形 109"/>
            <p:cNvSpPr/>
            <p:nvPr/>
          </p:nvSpPr>
          <p:spPr>
            <a:xfrm flipV="1">
              <a:off x="3457608" y="4193894"/>
              <a:ext cx="714375" cy="396000"/>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11" name="直接箭头连接符 110"/>
            <p:cNvCxnSpPr/>
            <p:nvPr/>
          </p:nvCxnSpPr>
          <p:spPr>
            <a:xfrm>
              <a:off x="3490450" y="3896040"/>
              <a:ext cx="681533"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112" name="直接箭头连接符 111"/>
            <p:cNvCxnSpPr/>
            <p:nvPr/>
          </p:nvCxnSpPr>
          <p:spPr>
            <a:xfrm>
              <a:off x="3490450" y="3598187"/>
              <a:ext cx="681533"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grpSp>
      <p:grpSp>
        <p:nvGrpSpPr>
          <p:cNvPr id="113" name="组合 112"/>
          <p:cNvGrpSpPr/>
          <p:nvPr/>
        </p:nvGrpSpPr>
        <p:grpSpPr>
          <a:xfrm>
            <a:off x="9612198" y="2770565"/>
            <a:ext cx="686199" cy="1532688"/>
            <a:chOff x="7751008" y="2848950"/>
            <a:chExt cx="686467" cy="1533287"/>
          </a:xfrm>
        </p:grpSpPr>
        <p:sp>
          <p:nvSpPr>
            <p:cNvPr id="114" name="任意多边形 113"/>
            <p:cNvSpPr/>
            <p:nvPr/>
          </p:nvSpPr>
          <p:spPr>
            <a:xfrm flipH="1">
              <a:off x="7753475" y="2848950"/>
              <a:ext cx="684000" cy="396000"/>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arrow" w="med" len="med"/>
              <a:tailEnd type="none" w="med" len="med"/>
            </a:ln>
            <a:effectLst>
              <a:outerShdw blurRad="152400" dist="38100" dir="5400000" algn="t" rotWithShape="0">
                <a:prstClr val="black">
                  <a:alpha val="12000"/>
                </a:prstClr>
              </a:outerShdw>
            </a:effectLst>
          </p:spPr>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5" name="任意多边形 114"/>
            <p:cNvSpPr/>
            <p:nvPr/>
          </p:nvSpPr>
          <p:spPr>
            <a:xfrm flipH="1" flipV="1">
              <a:off x="7751008" y="3986237"/>
              <a:ext cx="684000" cy="396000"/>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arrow" w="med" len="med"/>
              <a:tailEnd type="none" w="med" len="med"/>
            </a:ln>
            <a:effectLst>
              <a:outerShdw blurRad="152400" dist="38100" dir="5400000" algn="t" rotWithShape="0">
                <a:prstClr val="black">
                  <a:alpha val="12000"/>
                </a:prstClr>
              </a:outerShdw>
            </a:effectLst>
          </p:spPr>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16" name="直接箭头连接符 115"/>
            <p:cNvCxnSpPr/>
            <p:nvPr/>
          </p:nvCxnSpPr>
          <p:spPr>
            <a:xfrm>
              <a:off x="7753475" y="3685583"/>
              <a:ext cx="681533"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117" name="直接箭头连接符 116"/>
            <p:cNvCxnSpPr/>
            <p:nvPr/>
          </p:nvCxnSpPr>
          <p:spPr>
            <a:xfrm>
              <a:off x="7753475" y="3465266"/>
              <a:ext cx="681533"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grpSp>
      <p:cxnSp>
        <p:nvCxnSpPr>
          <p:cNvPr id="118" name="直接箭头连接符 117"/>
          <p:cNvCxnSpPr/>
          <p:nvPr/>
        </p:nvCxnSpPr>
        <p:spPr>
          <a:xfrm>
            <a:off x="4229924" y="3548071"/>
            <a:ext cx="68126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sp>
        <p:nvSpPr>
          <p:cNvPr id="77" name="TextBox 120">
            <a:extLst>
              <a:ext uri="{FF2B5EF4-FFF2-40B4-BE49-F238E27FC236}">
                <a16:creationId xmlns:a16="http://schemas.microsoft.com/office/drawing/2014/main" xmlns="" id="{890033A1-CB2B-46C1-843C-A395BBB7F123}"/>
              </a:ext>
            </a:extLst>
          </p:cNvPr>
          <p:cNvSpPr txBox="1"/>
          <p:nvPr/>
        </p:nvSpPr>
        <p:spPr>
          <a:xfrm>
            <a:off x="5014136" y="2730956"/>
            <a:ext cx="2438828" cy="307657"/>
          </a:xfrm>
          <a:prstGeom prst="rect">
            <a:avLst/>
          </a:prstGeom>
          <a:noFill/>
        </p:spPr>
        <p:txBody>
          <a:bodyPr wrap="square" rtlCol="0" anchor="ctr">
            <a:noAutofit/>
          </a:bodyPr>
          <a:lstStyle/>
          <a:p>
            <a:pPr algn="ctr" fontAlgn="ctr"/>
            <a:r>
              <a:rPr lang="en-US" sz="1399" b="1" dirty="0">
                <a:latin typeface="Huawei Sans" panose="020C0503030203020204" pitchFamily="34" charset="0"/>
                <a:ea typeface="方正兰亭黑简体" panose="02000000000000000000" pitchFamily="2" charset="-122"/>
                <a:sym typeface="Huawei Sans" panose="020C0503030203020204" pitchFamily="34" charset="0"/>
              </a:rPr>
              <a:t>Eth-Trunk in LACP mode</a:t>
            </a:r>
          </a:p>
        </p:txBody>
      </p:sp>
      <p:grpSp>
        <p:nvGrpSpPr>
          <p:cNvPr id="81" name="组合 80"/>
          <p:cNvGrpSpPr/>
          <p:nvPr/>
        </p:nvGrpSpPr>
        <p:grpSpPr>
          <a:xfrm>
            <a:off x="7562321" y="90742"/>
            <a:ext cx="4474104" cy="283553"/>
            <a:chOff x="7562321" y="90742"/>
            <a:chExt cx="4474104" cy="283553"/>
          </a:xfrm>
        </p:grpSpPr>
        <p:sp>
          <p:nvSpPr>
            <p:cNvPr id="91" name="五边形 90"/>
            <p:cNvSpPr/>
            <p:nvPr/>
          </p:nvSpPr>
          <p:spPr bwMode="auto">
            <a:xfrm>
              <a:off x="7562321" y="90742"/>
              <a:ext cx="899749" cy="283553"/>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sym typeface="Huawei Sans" panose="020C0503030203020204" pitchFamily="34" charset="0"/>
                </a:rPr>
                <a:t>Packet Introduction</a:t>
              </a:r>
            </a:p>
          </p:txBody>
        </p:sp>
        <p:sp>
          <p:nvSpPr>
            <p:cNvPr id="92" name="燕尾形 91"/>
            <p:cNvSpPr/>
            <p:nvPr/>
          </p:nvSpPr>
          <p:spPr bwMode="auto">
            <a:xfrm>
              <a:off x="8381766" y="90742"/>
              <a:ext cx="1367951" cy="283553"/>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Maximum Number of Active Interfaces</a:t>
              </a:r>
            </a:p>
          </p:txBody>
        </p:sp>
        <p:sp>
          <p:nvSpPr>
            <p:cNvPr id="93" name="燕尾形 92"/>
            <p:cNvSpPr/>
            <p:nvPr/>
          </p:nvSpPr>
          <p:spPr bwMode="auto">
            <a:xfrm>
              <a:off x="9669413" y="90742"/>
              <a:ext cx="1223658" cy="28355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sym typeface="Huawei Sans" panose="020C0503030203020204" pitchFamily="34" charset="0"/>
                </a:rPr>
                <a:t>Active Link Election</a:t>
              </a:r>
            </a:p>
          </p:txBody>
        </p:sp>
        <p:sp>
          <p:nvSpPr>
            <p:cNvPr id="95" name="燕尾形 94"/>
            <p:cNvSpPr/>
            <p:nvPr/>
          </p:nvSpPr>
          <p:spPr bwMode="auto">
            <a:xfrm>
              <a:off x="10812767" y="90742"/>
              <a:ext cx="1223658" cy="28355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sym typeface="Huawei Sans" panose="020C0503030203020204" pitchFamily="34" charset="0"/>
                </a:rPr>
                <a:t>Load Balancing</a:t>
              </a:r>
            </a:p>
          </p:txBody>
        </p:sp>
      </p:grpSp>
    </p:spTree>
    <p:extLst>
      <p:ext uri="{BB962C8B-B14F-4D97-AF65-F5344CB8AC3E}">
        <p14:creationId xmlns:p14="http://schemas.microsoft.com/office/powerpoint/2010/main" val="21741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文本占位符 3"/>
          <p:cNvSpPr txBox="1">
            <a:spLocks/>
          </p:cNvSpPr>
          <p:nvPr/>
        </p:nvSpPr>
        <p:spPr bwMode="auto">
          <a:xfrm>
            <a:off x="6136615" y="2464116"/>
            <a:ext cx="4927626" cy="1525419"/>
          </a:xfrm>
          <a:prstGeom prst="rect">
            <a:avLst/>
          </a:prstGeom>
          <a:noFill/>
          <a:ln w="9525">
            <a:noFill/>
            <a:miter lim="800000"/>
            <a:headEnd/>
            <a:tailEnd/>
          </a:ln>
        </p:spPr>
        <p:txBody>
          <a:bodyPr vert="horz" wrap="square" lIns="80110" tIns="40055" rIns="80110" bIns="40055" numCol="1" anchor="t" anchorCtr="0" compatLnSpc="1">
            <a:prstTxWarp prst="textNoShape">
              <a:avLst/>
            </a:prstTxWarp>
            <a:noAutofit/>
          </a:bodyPr>
          <a:lstStyle>
            <a:lvl1pPr marL="301625" indent="-301625" algn="just" defTabSz="801688" rtl="0" eaLnBrk="1" fontAlgn="ctr" latinLnBrk="0"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ctr"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ctr"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ctr"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ctr"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ctr">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buClrTx/>
              <a:buSzPct val="100000"/>
              <a:buFont typeface="Arial" panose="020B0604020202020204" pitchFamily="34" charset="0"/>
              <a:buChar char="•"/>
            </a:pPr>
            <a:r>
              <a:rPr lang="en-US" sz="1599" dirty="0">
                <a:solidFill>
                  <a:prstClr val="black"/>
                </a:solidFill>
                <a:latin typeface="Huawei Sans" panose="020C0503030203020204" pitchFamily="34" charset="0"/>
                <a:sym typeface="Huawei Sans" panose="020C0503030203020204" pitchFamily="34" charset="0"/>
              </a:rPr>
              <a:t>An Eth-Trunk in LACP mode is set up between SW1 and SW2. The maximum number of active interfaces is set to 2 on SW1 and SW2.</a:t>
            </a:r>
          </a:p>
          <a:p>
            <a:pPr>
              <a:buClrTx/>
              <a:buSzPct val="100000"/>
              <a:buFont typeface="Arial" panose="020B0604020202020204" pitchFamily="34" charset="0"/>
              <a:buChar char="•"/>
            </a:pPr>
            <a:r>
              <a:rPr lang="en-US" sz="1599" dirty="0">
                <a:solidFill>
                  <a:prstClr val="black"/>
                </a:solidFill>
                <a:latin typeface="Huawei Sans" panose="020C0503030203020204" pitchFamily="34" charset="0"/>
                <a:sym typeface="Huawei Sans" panose="020C0503030203020204" pitchFamily="34" charset="0"/>
              </a:rPr>
              <a:t>SW1 with a higher priority is elected as the Actor through LACPDUs.</a:t>
            </a:r>
          </a:p>
        </p:txBody>
      </p:sp>
      <p:sp>
        <p:nvSpPr>
          <p:cNvPr id="102" name="圆角矩形 101"/>
          <p:cNvSpPr/>
          <p:nvPr/>
        </p:nvSpPr>
        <p:spPr>
          <a:xfrm>
            <a:off x="892059" y="2581162"/>
            <a:ext cx="902509" cy="1580965"/>
          </a:xfrm>
          <a:prstGeom prst="roundRect">
            <a:avLst>
              <a:gd name="adj" fmla="val 7243"/>
            </a:avLst>
          </a:prstGeom>
          <a:solidFill>
            <a:srgbClr val="F4FBFE"/>
          </a:solidFill>
          <a:ln w="9525" cap="flat" cmpd="sng" algn="ctr">
            <a:solidFill>
              <a:srgbClr val="99DFF9"/>
            </a:solidFill>
            <a:prstDash val="solid"/>
          </a:ln>
          <a:effectLst/>
        </p:spPr>
        <p:txBody>
          <a:bodyPr wrap="square" rtlCol="0" anchor="ctr">
            <a:noAutofit/>
          </a:bodyPr>
          <a:lstStyle/>
          <a:p>
            <a:pPr marL="0" marR="0" lvl="0" indent="0" algn="ctr" defTabSz="914034" eaLnBrk="1" fontAlgn="ctr" latinLnBrk="0" hangingPunct="1">
              <a:lnSpc>
                <a:spcPct val="100000"/>
              </a:lnSpc>
              <a:spcBef>
                <a:spcPct val="0"/>
              </a:spcBef>
              <a:spcAft>
                <a:spcPct val="0"/>
              </a:spcAft>
              <a:buClrTx/>
              <a:buSzTx/>
              <a:buFontTx/>
              <a:buNone/>
              <a:tabLst/>
              <a:defRPr/>
            </a:pPr>
            <a:endParaRPr kumimoji="0" lang="en-US" altLang="zh-CN" sz="1200" b="0" i="0" u="none" strike="noStrike" kern="0" cap="none" spc="0" normalizeH="0" baseline="0" noProof="0" dirty="0">
              <a:ln>
                <a:noFill/>
              </a:ln>
              <a:solidFill>
                <a:srgbClr val="000000"/>
              </a:solidFill>
              <a:effectLst/>
              <a:uLnTx/>
              <a:uFillTx/>
              <a:latin typeface="Huawei Sans" panose="020C0503030203020204" pitchFamily="34" charset="0"/>
              <a:sym typeface="Huawei Sans" panose="020C0503030203020204" pitchFamily="34" charset="0"/>
            </a:endParaRPr>
          </a:p>
        </p:txBody>
      </p:sp>
      <p:sp>
        <p:nvSpPr>
          <p:cNvPr id="103" name="圆角矩形 102"/>
          <p:cNvSpPr/>
          <p:nvPr/>
        </p:nvSpPr>
        <p:spPr>
          <a:xfrm>
            <a:off x="4574791" y="2581162"/>
            <a:ext cx="902509" cy="1580965"/>
          </a:xfrm>
          <a:prstGeom prst="roundRect">
            <a:avLst>
              <a:gd name="adj" fmla="val 7243"/>
            </a:avLst>
          </a:prstGeom>
          <a:solidFill>
            <a:srgbClr val="F4FBFE"/>
          </a:solidFill>
          <a:ln w="9525" cap="flat" cmpd="sng" algn="ctr">
            <a:solidFill>
              <a:srgbClr val="99DFF9"/>
            </a:solidFill>
            <a:prstDash val="solid"/>
          </a:ln>
          <a:effectLst/>
        </p:spPr>
        <p:txBody>
          <a:bodyPr wrap="square" rtlCol="0" anchor="ctr">
            <a:noAutofit/>
          </a:bodyPr>
          <a:lstStyle/>
          <a:p>
            <a:pPr marL="0" marR="0" lvl="0" indent="0" algn="ctr" defTabSz="914034" eaLnBrk="1" fontAlgn="ctr" latinLnBrk="0" hangingPunct="1">
              <a:lnSpc>
                <a:spcPct val="100000"/>
              </a:lnSpc>
              <a:spcBef>
                <a:spcPct val="0"/>
              </a:spcBef>
              <a:spcAft>
                <a:spcPct val="0"/>
              </a:spcAft>
              <a:buClrTx/>
              <a:buSzTx/>
              <a:buFontTx/>
              <a:buNone/>
              <a:tabLst/>
              <a:defRPr/>
            </a:pPr>
            <a:endParaRPr kumimoji="0" lang="en-US" altLang="zh-CN" sz="1200" b="0" i="0" u="none" strike="noStrike" kern="0" cap="none" spc="0" normalizeH="0" baseline="0" noProof="0" dirty="0">
              <a:ln>
                <a:noFill/>
              </a:ln>
              <a:solidFill>
                <a:srgbClr val="000000"/>
              </a:solidFill>
              <a:effectLst/>
              <a:uLnTx/>
              <a:uFillTx/>
              <a:latin typeface="Huawei Sans" panose="020C0503030203020204" pitchFamily="34" charset="0"/>
              <a:sym typeface="Huawei Sans" panose="020C0503030203020204" pitchFamily="34" charset="0"/>
            </a:endParaRPr>
          </a:p>
        </p:txBody>
      </p:sp>
      <p:sp>
        <p:nvSpPr>
          <p:cNvPr id="104" name="矩形 103"/>
          <p:cNvSpPr/>
          <p:nvPr/>
        </p:nvSpPr>
        <p:spPr>
          <a:xfrm>
            <a:off x="874207" y="2579374"/>
            <a:ext cx="663115" cy="307657"/>
          </a:xfrm>
          <a:prstGeom prst="rect">
            <a:avLst/>
          </a:prstGeom>
        </p:spPr>
        <p:txBody>
          <a:bodyPr wrap="square">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399" b="1" i="0" u="none" strike="noStrike" kern="0" cap="none" spc="0" normalizeH="0" baseline="0" noProof="0" dirty="0" smtClean="0">
                <a:ln>
                  <a:noFill/>
                </a:ln>
                <a:solidFill>
                  <a:prstClr val="black"/>
                </a:solidFill>
                <a:effectLst/>
                <a:uLnTx/>
                <a:uFillTx/>
                <a:latin typeface="Huawei Sans" panose="020C0503030203020204" pitchFamily="34" charset="0"/>
                <a:sym typeface="Huawei Sans" panose="020C0503030203020204" pitchFamily="34" charset="0"/>
              </a:rPr>
              <a:t>SW1</a:t>
            </a:r>
          </a:p>
        </p:txBody>
      </p:sp>
      <p:sp>
        <p:nvSpPr>
          <p:cNvPr id="105" name="矩形 104"/>
          <p:cNvSpPr/>
          <p:nvPr/>
        </p:nvSpPr>
        <p:spPr>
          <a:xfrm>
            <a:off x="4814186" y="2578608"/>
            <a:ext cx="663115" cy="307657"/>
          </a:xfrm>
          <a:prstGeom prst="rect">
            <a:avLst/>
          </a:prstGeom>
        </p:spPr>
        <p:txBody>
          <a:bodyPr wrap="square">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399" b="1" i="0" u="none" strike="noStrike" kern="0" cap="none" spc="0" normalizeH="0" baseline="0" noProof="0" dirty="0" smtClean="0">
                <a:ln>
                  <a:noFill/>
                </a:ln>
                <a:solidFill>
                  <a:prstClr val="black"/>
                </a:solidFill>
                <a:effectLst/>
                <a:uLnTx/>
                <a:uFillTx/>
                <a:latin typeface="Huawei Sans" panose="020C0503030203020204" pitchFamily="34" charset="0"/>
                <a:sym typeface="Huawei Sans" panose="020C0503030203020204" pitchFamily="34" charset="0"/>
              </a:rPr>
              <a:t>SW2</a:t>
            </a:r>
          </a:p>
        </p:txBody>
      </p:sp>
      <p:sp>
        <p:nvSpPr>
          <p:cNvPr id="106" name="椭圆 105">
            <a:extLst>
              <a:ext uri="{FF2B5EF4-FFF2-40B4-BE49-F238E27FC236}">
                <a16:creationId xmlns:a16="http://schemas.microsoft.com/office/drawing/2014/main" xmlns="" id="{7DBB15C3-7119-4BF5-AC36-6F6AFF9EB213}"/>
              </a:ext>
            </a:extLst>
          </p:cNvPr>
          <p:cNvSpPr/>
          <p:nvPr/>
        </p:nvSpPr>
        <p:spPr>
          <a:xfrm>
            <a:off x="1678147" y="2806487"/>
            <a:ext cx="215916" cy="2159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a:cs typeface="+mn-cs"/>
                <a:sym typeface="Huawei Sans" panose="020C0503030203020204" pitchFamily="34" charset="0"/>
              </a:rPr>
              <a:t>1</a:t>
            </a:r>
          </a:p>
        </p:txBody>
      </p:sp>
      <p:sp>
        <p:nvSpPr>
          <p:cNvPr id="107" name="椭圆 106">
            <a:extLst>
              <a:ext uri="{FF2B5EF4-FFF2-40B4-BE49-F238E27FC236}">
                <a16:creationId xmlns:a16="http://schemas.microsoft.com/office/drawing/2014/main" xmlns="" id="{7DBB15C3-7119-4BF5-AC36-6F6AFF9EB213}"/>
              </a:ext>
            </a:extLst>
          </p:cNvPr>
          <p:cNvSpPr/>
          <p:nvPr/>
        </p:nvSpPr>
        <p:spPr>
          <a:xfrm>
            <a:off x="4476779" y="2806487"/>
            <a:ext cx="215916" cy="2159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a:cs typeface="+mn-cs"/>
                <a:sym typeface="Huawei Sans" panose="020C0503030203020204" pitchFamily="34" charset="0"/>
              </a:rPr>
              <a:t>1</a:t>
            </a:r>
          </a:p>
        </p:txBody>
      </p:sp>
      <p:cxnSp>
        <p:nvCxnSpPr>
          <p:cNvPr id="108" name="直接连接符 107"/>
          <p:cNvCxnSpPr>
            <a:stCxn id="107" idx="2"/>
            <a:endCxn id="106" idx="6"/>
          </p:cNvCxnSpPr>
          <p:nvPr/>
        </p:nvCxnSpPr>
        <p:spPr bwMode="auto">
          <a:xfrm flipH="1">
            <a:off x="1894063" y="2914445"/>
            <a:ext cx="2582717" cy="0"/>
          </a:xfrm>
          <a:prstGeom prst="line">
            <a:avLst/>
          </a:prstGeom>
          <a:solidFill>
            <a:srgbClr val="1AABE2"/>
          </a:solidFill>
          <a:ln w="19050" cap="flat" cmpd="sng" algn="ctr">
            <a:solidFill>
              <a:sysClr val="windowText" lastClr="000000"/>
            </a:solidFill>
            <a:prstDash val="solid"/>
            <a:round/>
            <a:headEnd type="none" w="med" len="med"/>
            <a:tailEnd type="none" w="med" len="med"/>
          </a:ln>
          <a:effectLst/>
        </p:spPr>
      </p:cxnSp>
      <p:cxnSp>
        <p:nvCxnSpPr>
          <p:cNvPr id="109" name="直接箭头连接符 108">
            <a:extLst>
              <a:ext uri="{FF2B5EF4-FFF2-40B4-BE49-F238E27FC236}">
                <a16:creationId xmlns:a16="http://schemas.microsoft.com/office/drawing/2014/main" xmlns="" id="{AA906D00-6A37-4E3C-844F-9AFBEFB9CD58}"/>
              </a:ext>
            </a:extLst>
          </p:cNvPr>
          <p:cNvCxnSpPr>
            <a:cxnSpLocks/>
          </p:cNvCxnSpPr>
          <p:nvPr/>
        </p:nvCxnSpPr>
        <p:spPr>
          <a:xfrm>
            <a:off x="2089529" y="2834092"/>
            <a:ext cx="523426"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110" name="直接箭头连接符 109">
            <a:extLst>
              <a:ext uri="{FF2B5EF4-FFF2-40B4-BE49-F238E27FC236}">
                <a16:creationId xmlns:a16="http://schemas.microsoft.com/office/drawing/2014/main" xmlns="" id="{AA906D00-6A37-4E3C-844F-9AFBEFB9CD58}"/>
              </a:ext>
            </a:extLst>
          </p:cNvPr>
          <p:cNvCxnSpPr>
            <a:cxnSpLocks/>
          </p:cNvCxnSpPr>
          <p:nvPr/>
        </p:nvCxnSpPr>
        <p:spPr>
          <a:xfrm>
            <a:off x="3837518" y="2834092"/>
            <a:ext cx="523426" cy="0"/>
          </a:xfrm>
          <a:prstGeom prst="straightConnector1">
            <a:avLst/>
          </a:prstGeom>
          <a:noFill/>
          <a:ln w="25400" cap="flat" cmpd="sng" algn="ctr">
            <a:solidFill>
              <a:srgbClr val="00B0F0"/>
            </a:solidFill>
            <a:prstDash val="solid"/>
            <a:headEnd type="triangle" w="med" len="med"/>
            <a:tailEnd type="none" w="med" len="med"/>
          </a:ln>
          <a:effectLst>
            <a:outerShdw blurRad="152400" dist="38100" dir="5400000" algn="t" rotWithShape="0">
              <a:prstClr val="black">
                <a:alpha val="12000"/>
              </a:prstClr>
            </a:outerShdw>
          </a:effectLst>
        </p:spPr>
      </p:cxnSp>
      <p:cxnSp>
        <p:nvCxnSpPr>
          <p:cNvPr id="111" name="直接连接符 110"/>
          <p:cNvCxnSpPr>
            <a:stCxn id="113" idx="2"/>
            <a:endCxn id="112" idx="6"/>
          </p:cNvCxnSpPr>
          <p:nvPr/>
        </p:nvCxnSpPr>
        <p:spPr bwMode="auto">
          <a:xfrm flipH="1">
            <a:off x="1894063" y="3226826"/>
            <a:ext cx="2582717" cy="0"/>
          </a:xfrm>
          <a:prstGeom prst="line">
            <a:avLst/>
          </a:prstGeom>
          <a:solidFill>
            <a:srgbClr val="1AABE2"/>
          </a:solidFill>
          <a:ln w="19050" cap="flat" cmpd="sng" algn="ctr">
            <a:solidFill>
              <a:sysClr val="windowText" lastClr="000000"/>
            </a:solidFill>
            <a:prstDash val="solid"/>
            <a:round/>
            <a:headEnd type="none" w="med" len="med"/>
            <a:tailEnd type="none" w="med" len="med"/>
          </a:ln>
          <a:effectLst/>
        </p:spPr>
      </p:cxnSp>
      <p:sp>
        <p:nvSpPr>
          <p:cNvPr id="112" name="椭圆 111">
            <a:extLst>
              <a:ext uri="{FF2B5EF4-FFF2-40B4-BE49-F238E27FC236}">
                <a16:creationId xmlns:a16="http://schemas.microsoft.com/office/drawing/2014/main" xmlns="" id="{7DBB15C3-7119-4BF5-AC36-6F6AFF9EB213}"/>
              </a:ext>
            </a:extLst>
          </p:cNvPr>
          <p:cNvSpPr/>
          <p:nvPr/>
        </p:nvSpPr>
        <p:spPr>
          <a:xfrm>
            <a:off x="1678147" y="3118868"/>
            <a:ext cx="215916" cy="2159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a:cs typeface="+mn-cs"/>
                <a:sym typeface="Huawei Sans" panose="020C0503030203020204" pitchFamily="34" charset="0"/>
              </a:rPr>
              <a:t>2</a:t>
            </a:r>
          </a:p>
        </p:txBody>
      </p:sp>
      <p:sp>
        <p:nvSpPr>
          <p:cNvPr id="113" name="椭圆 112">
            <a:extLst>
              <a:ext uri="{FF2B5EF4-FFF2-40B4-BE49-F238E27FC236}">
                <a16:creationId xmlns:a16="http://schemas.microsoft.com/office/drawing/2014/main" xmlns="" id="{7DBB15C3-7119-4BF5-AC36-6F6AFF9EB213}"/>
              </a:ext>
            </a:extLst>
          </p:cNvPr>
          <p:cNvSpPr/>
          <p:nvPr/>
        </p:nvSpPr>
        <p:spPr>
          <a:xfrm>
            <a:off x="4476779" y="3118868"/>
            <a:ext cx="215916" cy="2159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a:cs typeface="+mn-cs"/>
                <a:sym typeface="Huawei Sans" panose="020C0503030203020204" pitchFamily="34" charset="0"/>
              </a:rPr>
              <a:t>2</a:t>
            </a:r>
          </a:p>
        </p:txBody>
      </p:sp>
      <p:cxnSp>
        <p:nvCxnSpPr>
          <p:cNvPr id="114" name="直接箭头连接符 113">
            <a:extLst>
              <a:ext uri="{FF2B5EF4-FFF2-40B4-BE49-F238E27FC236}">
                <a16:creationId xmlns:a16="http://schemas.microsoft.com/office/drawing/2014/main" xmlns="" id="{AA906D00-6A37-4E3C-844F-9AFBEFB9CD58}"/>
              </a:ext>
            </a:extLst>
          </p:cNvPr>
          <p:cNvCxnSpPr>
            <a:cxnSpLocks/>
          </p:cNvCxnSpPr>
          <p:nvPr/>
        </p:nvCxnSpPr>
        <p:spPr>
          <a:xfrm>
            <a:off x="2089529" y="3118868"/>
            <a:ext cx="523426"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115" name="直接箭头连接符 114">
            <a:extLst>
              <a:ext uri="{FF2B5EF4-FFF2-40B4-BE49-F238E27FC236}">
                <a16:creationId xmlns:a16="http://schemas.microsoft.com/office/drawing/2014/main" xmlns="" id="{AA906D00-6A37-4E3C-844F-9AFBEFB9CD58}"/>
              </a:ext>
            </a:extLst>
          </p:cNvPr>
          <p:cNvCxnSpPr>
            <a:cxnSpLocks/>
          </p:cNvCxnSpPr>
          <p:nvPr/>
        </p:nvCxnSpPr>
        <p:spPr>
          <a:xfrm>
            <a:off x="3837518" y="3118868"/>
            <a:ext cx="523426" cy="0"/>
          </a:xfrm>
          <a:prstGeom prst="straightConnector1">
            <a:avLst/>
          </a:prstGeom>
          <a:noFill/>
          <a:ln w="25400" cap="flat" cmpd="sng" algn="ctr">
            <a:solidFill>
              <a:srgbClr val="00B0F0"/>
            </a:solidFill>
            <a:prstDash val="solid"/>
            <a:headEnd type="triangle" w="med" len="med"/>
            <a:tailEnd type="none" w="med" len="med"/>
          </a:ln>
          <a:effectLst>
            <a:outerShdw blurRad="152400" dist="38100" dir="5400000" algn="t" rotWithShape="0">
              <a:prstClr val="black">
                <a:alpha val="12000"/>
              </a:prstClr>
            </a:outerShdw>
          </a:effectLst>
        </p:spPr>
      </p:cxnSp>
      <p:cxnSp>
        <p:nvCxnSpPr>
          <p:cNvPr id="116" name="直接连接符 115"/>
          <p:cNvCxnSpPr>
            <a:stCxn id="118" idx="2"/>
            <a:endCxn id="117" idx="6"/>
          </p:cNvCxnSpPr>
          <p:nvPr/>
        </p:nvCxnSpPr>
        <p:spPr bwMode="auto">
          <a:xfrm flipH="1">
            <a:off x="1894063" y="3539207"/>
            <a:ext cx="2582717" cy="0"/>
          </a:xfrm>
          <a:prstGeom prst="line">
            <a:avLst/>
          </a:prstGeom>
          <a:solidFill>
            <a:srgbClr val="1AABE2"/>
          </a:solidFill>
          <a:ln w="19050" cap="flat" cmpd="sng" algn="ctr">
            <a:solidFill>
              <a:sysClr val="windowText" lastClr="000000"/>
            </a:solidFill>
            <a:prstDash val="solid"/>
            <a:round/>
            <a:headEnd type="none" w="med" len="med"/>
            <a:tailEnd type="none" w="med" len="med"/>
          </a:ln>
          <a:effectLst/>
        </p:spPr>
      </p:cxnSp>
      <p:sp>
        <p:nvSpPr>
          <p:cNvPr id="117" name="椭圆 116">
            <a:extLst>
              <a:ext uri="{FF2B5EF4-FFF2-40B4-BE49-F238E27FC236}">
                <a16:creationId xmlns:a16="http://schemas.microsoft.com/office/drawing/2014/main" xmlns="" id="{7DBB15C3-7119-4BF5-AC36-6F6AFF9EB213}"/>
              </a:ext>
            </a:extLst>
          </p:cNvPr>
          <p:cNvSpPr/>
          <p:nvPr/>
        </p:nvSpPr>
        <p:spPr>
          <a:xfrm>
            <a:off x="1678147" y="3431249"/>
            <a:ext cx="215916" cy="2159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a:cs typeface="+mn-cs"/>
                <a:sym typeface="Huawei Sans" panose="020C0503030203020204" pitchFamily="34" charset="0"/>
              </a:rPr>
              <a:t>3</a:t>
            </a:r>
          </a:p>
        </p:txBody>
      </p:sp>
      <p:sp>
        <p:nvSpPr>
          <p:cNvPr id="118" name="椭圆 117">
            <a:extLst>
              <a:ext uri="{FF2B5EF4-FFF2-40B4-BE49-F238E27FC236}">
                <a16:creationId xmlns:a16="http://schemas.microsoft.com/office/drawing/2014/main" xmlns="" id="{7DBB15C3-7119-4BF5-AC36-6F6AFF9EB213}"/>
              </a:ext>
            </a:extLst>
          </p:cNvPr>
          <p:cNvSpPr/>
          <p:nvPr/>
        </p:nvSpPr>
        <p:spPr>
          <a:xfrm>
            <a:off x="4476779" y="3431249"/>
            <a:ext cx="215916" cy="2159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a:cs typeface="+mn-cs"/>
                <a:sym typeface="Huawei Sans" panose="020C0503030203020204" pitchFamily="34" charset="0"/>
              </a:rPr>
              <a:t>3</a:t>
            </a:r>
          </a:p>
        </p:txBody>
      </p:sp>
      <p:cxnSp>
        <p:nvCxnSpPr>
          <p:cNvPr id="119" name="直接箭头连接符 118">
            <a:extLst>
              <a:ext uri="{FF2B5EF4-FFF2-40B4-BE49-F238E27FC236}">
                <a16:creationId xmlns:a16="http://schemas.microsoft.com/office/drawing/2014/main" xmlns="" id="{AA906D00-6A37-4E3C-844F-9AFBEFB9CD58}"/>
              </a:ext>
            </a:extLst>
          </p:cNvPr>
          <p:cNvCxnSpPr>
            <a:cxnSpLocks/>
          </p:cNvCxnSpPr>
          <p:nvPr/>
        </p:nvCxnSpPr>
        <p:spPr>
          <a:xfrm>
            <a:off x="2089529" y="3449921"/>
            <a:ext cx="523426"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120" name="直接箭头连接符 119">
            <a:extLst>
              <a:ext uri="{FF2B5EF4-FFF2-40B4-BE49-F238E27FC236}">
                <a16:creationId xmlns:a16="http://schemas.microsoft.com/office/drawing/2014/main" xmlns="" id="{AA906D00-6A37-4E3C-844F-9AFBEFB9CD58}"/>
              </a:ext>
            </a:extLst>
          </p:cNvPr>
          <p:cNvCxnSpPr>
            <a:cxnSpLocks/>
          </p:cNvCxnSpPr>
          <p:nvPr/>
        </p:nvCxnSpPr>
        <p:spPr>
          <a:xfrm>
            <a:off x="3837518" y="3449921"/>
            <a:ext cx="523426" cy="0"/>
          </a:xfrm>
          <a:prstGeom prst="straightConnector1">
            <a:avLst/>
          </a:prstGeom>
          <a:noFill/>
          <a:ln w="25400" cap="flat" cmpd="sng" algn="ctr">
            <a:solidFill>
              <a:srgbClr val="00B0F0"/>
            </a:solidFill>
            <a:prstDash val="solid"/>
            <a:headEnd type="triangle" w="med" len="med"/>
            <a:tailEnd type="none" w="med" len="med"/>
          </a:ln>
          <a:effectLst>
            <a:outerShdw blurRad="152400" dist="38100" dir="5400000" algn="t" rotWithShape="0">
              <a:prstClr val="black">
                <a:alpha val="12000"/>
              </a:prstClr>
            </a:outerShdw>
          </a:effectLst>
        </p:spPr>
      </p:cxnSp>
      <p:sp>
        <p:nvSpPr>
          <p:cNvPr id="121" name="TextBox 77"/>
          <p:cNvSpPr txBox="1"/>
          <p:nvPr/>
        </p:nvSpPr>
        <p:spPr bwMode="auto">
          <a:xfrm>
            <a:off x="1216306" y="4411684"/>
            <a:ext cx="1390745" cy="285502"/>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200" dirty="0">
                <a:solidFill>
                  <a:srgbClr val="000000"/>
                </a:solidFill>
                <a:latin typeface="Huawei Sans" panose="020C0503030203020204" pitchFamily="34" charset="0"/>
                <a:cs typeface="Arial" pitchFamily="34" charset="0"/>
                <a:sym typeface="Huawei Sans" panose="020C0503030203020204" pitchFamily="34" charset="0"/>
              </a:rPr>
              <a:t>LACPDU</a:t>
            </a:r>
          </a:p>
        </p:txBody>
      </p:sp>
      <p:cxnSp>
        <p:nvCxnSpPr>
          <p:cNvPr id="122" name="直接箭头连接符 121">
            <a:extLst>
              <a:ext uri="{FF2B5EF4-FFF2-40B4-BE49-F238E27FC236}">
                <a16:creationId xmlns:a16="http://schemas.microsoft.com/office/drawing/2014/main" xmlns="" id="{AA906D00-6A37-4E3C-844F-9AFBEFB9CD58}"/>
              </a:ext>
            </a:extLst>
          </p:cNvPr>
          <p:cNvCxnSpPr>
            <a:cxnSpLocks/>
          </p:cNvCxnSpPr>
          <p:nvPr/>
        </p:nvCxnSpPr>
        <p:spPr>
          <a:xfrm>
            <a:off x="954593" y="4543756"/>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sp>
        <p:nvSpPr>
          <p:cNvPr id="123" name="TextBox 120">
            <a:extLst>
              <a:ext uri="{FF2B5EF4-FFF2-40B4-BE49-F238E27FC236}">
                <a16:creationId xmlns:a16="http://schemas.microsoft.com/office/drawing/2014/main" xmlns="" id="{A3388E5A-B10B-426C-B001-65F408D6AF92}"/>
              </a:ext>
            </a:extLst>
          </p:cNvPr>
          <p:cNvSpPr txBox="1"/>
          <p:nvPr/>
        </p:nvSpPr>
        <p:spPr>
          <a:xfrm>
            <a:off x="438315" y="2012567"/>
            <a:ext cx="1831645" cy="523220"/>
          </a:xfrm>
          <a:prstGeom prst="rect">
            <a:avLst/>
          </a:prstGeom>
          <a:noFill/>
        </p:spPr>
        <p:txBody>
          <a:bodyPr wrap="square" rtlCol="0">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prstClr val="black"/>
                </a:solidFill>
                <a:effectLst/>
                <a:uLnTx/>
                <a:uFillTx/>
                <a:latin typeface="Huawei Sans" panose="020C0503030203020204" pitchFamily="34" charset="0"/>
                <a:sym typeface="Huawei Sans" panose="020C0503030203020204" pitchFamily="34" charset="0"/>
              </a:rPr>
              <a:t>Bridge MAC:</a:t>
            </a:r>
          </a:p>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prstClr val="black"/>
                </a:solidFill>
                <a:effectLst/>
                <a:uLnTx/>
                <a:uFillTx/>
                <a:latin typeface="Huawei Sans" panose="020C0503030203020204" pitchFamily="34" charset="0"/>
                <a:sym typeface="Huawei Sans" panose="020C0503030203020204" pitchFamily="34" charset="0"/>
              </a:rPr>
              <a:t>4c1f-cc58-6d64</a:t>
            </a:r>
          </a:p>
        </p:txBody>
      </p:sp>
      <p:sp>
        <p:nvSpPr>
          <p:cNvPr id="124" name="TextBox 120">
            <a:extLst>
              <a:ext uri="{FF2B5EF4-FFF2-40B4-BE49-F238E27FC236}">
                <a16:creationId xmlns:a16="http://schemas.microsoft.com/office/drawing/2014/main" xmlns="" id="{A3388E5A-B10B-426C-B001-65F408D6AF92}"/>
              </a:ext>
            </a:extLst>
          </p:cNvPr>
          <p:cNvSpPr txBox="1"/>
          <p:nvPr/>
        </p:nvSpPr>
        <p:spPr>
          <a:xfrm>
            <a:off x="4136089" y="2012567"/>
            <a:ext cx="1831645" cy="523220"/>
          </a:xfrm>
          <a:prstGeom prst="rect">
            <a:avLst/>
          </a:prstGeom>
          <a:noFill/>
        </p:spPr>
        <p:txBody>
          <a:bodyPr wrap="square" rtlCol="0">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prstClr val="black"/>
                </a:solidFill>
                <a:effectLst/>
                <a:uLnTx/>
                <a:uFillTx/>
                <a:latin typeface="Huawei Sans" panose="020C0503030203020204" pitchFamily="34" charset="0"/>
                <a:sym typeface="Huawei Sans" panose="020C0503030203020204" pitchFamily="34" charset="0"/>
              </a:rPr>
              <a:t>Bridge MAC:</a:t>
            </a:r>
          </a:p>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prstClr val="black"/>
                </a:solidFill>
                <a:effectLst/>
                <a:uLnTx/>
                <a:uFillTx/>
                <a:latin typeface="Huawei Sans" panose="020C0503030203020204" pitchFamily="34" charset="0"/>
                <a:sym typeface="Huawei Sans" panose="020C0503030203020204" pitchFamily="34" charset="0"/>
              </a:rPr>
              <a:t>4c1f-cc58-6d65</a:t>
            </a:r>
          </a:p>
        </p:txBody>
      </p:sp>
      <p:cxnSp>
        <p:nvCxnSpPr>
          <p:cNvPr id="129" name="直接连接符 128"/>
          <p:cNvCxnSpPr>
            <a:stCxn id="131" idx="2"/>
            <a:endCxn id="130" idx="6"/>
          </p:cNvCxnSpPr>
          <p:nvPr/>
        </p:nvCxnSpPr>
        <p:spPr bwMode="auto">
          <a:xfrm flipH="1">
            <a:off x="1894063" y="3851588"/>
            <a:ext cx="2582717" cy="0"/>
          </a:xfrm>
          <a:prstGeom prst="line">
            <a:avLst/>
          </a:prstGeom>
          <a:solidFill>
            <a:srgbClr val="1AABE2"/>
          </a:solidFill>
          <a:ln w="19050" cap="flat" cmpd="sng" algn="ctr">
            <a:solidFill>
              <a:sysClr val="windowText" lastClr="000000"/>
            </a:solidFill>
            <a:prstDash val="solid"/>
            <a:round/>
            <a:headEnd type="none" w="med" len="med"/>
            <a:tailEnd type="none" w="med" len="med"/>
          </a:ln>
          <a:effectLst/>
        </p:spPr>
      </p:cxnSp>
      <p:sp>
        <p:nvSpPr>
          <p:cNvPr id="130" name="椭圆 129">
            <a:extLst>
              <a:ext uri="{FF2B5EF4-FFF2-40B4-BE49-F238E27FC236}">
                <a16:creationId xmlns:a16="http://schemas.microsoft.com/office/drawing/2014/main" xmlns="" id="{7DBB15C3-7119-4BF5-AC36-6F6AFF9EB213}"/>
              </a:ext>
            </a:extLst>
          </p:cNvPr>
          <p:cNvSpPr/>
          <p:nvPr/>
        </p:nvSpPr>
        <p:spPr>
          <a:xfrm>
            <a:off x="1678147" y="3743630"/>
            <a:ext cx="215916" cy="2159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a:cs typeface="+mn-cs"/>
                <a:sym typeface="Huawei Sans" panose="020C0503030203020204" pitchFamily="34" charset="0"/>
              </a:rPr>
              <a:t>4</a:t>
            </a:r>
          </a:p>
        </p:txBody>
      </p:sp>
      <p:sp>
        <p:nvSpPr>
          <p:cNvPr id="131" name="椭圆 130">
            <a:extLst>
              <a:ext uri="{FF2B5EF4-FFF2-40B4-BE49-F238E27FC236}">
                <a16:creationId xmlns:a16="http://schemas.microsoft.com/office/drawing/2014/main" xmlns="" id="{7DBB15C3-7119-4BF5-AC36-6F6AFF9EB213}"/>
              </a:ext>
            </a:extLst>
          </p:cNvPr>
          <p:cNvSpPr/>
          <p:nvPr/>
        </p:nvSpPr>
        <p:spPr>
          <a:xfrm>
            <a:off x="4476779" y="3743630"/>
            <a:ext cx="215916" cy="2159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a:cs typeface="+mn-cs"/>
                <a:sym typeface="Huawei Sans" panose="020C0503030203020204" pitchFamily="34" charset="0"/>
              </a:rPr>
              <a:t>4</a:t>
            </a:r>
          </a:p>
        </p:txBody>
      </p:sp>
      <p:cxnSp>
        <p:nvCxnSpPr>
          <p:cNvPr id="132" name="直接箭头连接符 131">
            <a:extLst>
              <a:ext uri="{FF2B5EF4-FFF2-40B4-BE49-F238E27FC236}">
                <a16:creationId xmlns:a16="http://schemas.microsoft.com/office/drawing/2014/main" xmlns="" id="{AA906D00-6A37-4E3C-844F-9AFBEFB9CD58}"/>
              </a:ext>
            </a:extLst>
          </p:cNvPr>
          <p:cNvCxnSpPr>
            <a:cxnSpLocks/>
          </p:cNvCxnSpPr>
          <p:nvPr/>
        </p:nvCxnSpPr>
        <p:spPr>
          <a:xfrm>
            <a:off x="2089529" y="3762302"/>
            <a:ext cx="523426"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133" name="直接箭头连接符 132">
            <a:extLst>
              <a:ext uri="{FF2B5EF4-FFF2-40B4-BE49-F238E27FC236}">
                <a16:creationId xmlns:a16="http://schemas.microsoft.com/office/drawing/2014/main" xmlns="" id="{AA906D00-6A37-4E3C-844F-9AFBEFB9CD58}"/>
              </a:ext>
            </a:extLst>
          </p:cNvPr>
          <p:cNvCxnSpPr>
            <a:cxnSpLocks/>
          </p:cNvCxnSpPr>
          <p:nvPr/>
        </p:nvCxnSpPr>
        <p:spPr>
          <a:xfrm>
            <a:off x="3837518" y="3762302"/>
            <a:ext cx="523426" cy="0"/>
          </a:xfrm>
          <a:prstGeom prst="straightConnector1">
            <a:avLst/>
          </a:prstGeom>
          <a:noFill/>
          <a:ln w="25400" cap="flat" cmpd="sng" algn="ctr">
            <a:solidFill>
              <a:srgbClr val="00B0F0"/>
            </a:solidFill>
            <a:prstDash val="solid"/>
            <a:headEnd type="triangle" w="med" len="med"/>
            <a:tailEnd type="none" w="med" len="med"/>
          </a:ln>
          <a:effectLst>
            <a:outerShdw blurRad="152400" dist="38100" dir="5400000" algn="t" rotWithShape="0">
              <a:prstClr val="black">
                <a:alpha val="12000"/>
              </a:prstClr>
            </a:outerShdw>
          </a:effectLst>
        </p:spPr>
      </p:cxnSp>
      <p:grpSp>
        <p:nvGrpSpPr>
          <p:cNvPr id="134" name="组合 133"/>
          <p:cNvGrpSpPr/>
          <p:nvPr/>
        </p:nvGrpSpPr>
        <p:grpSpPr>
          <a:xfrm>
            <a:off x="7562321" y="90742"/>
            <a:ext cx="4474104" cy="283553"/>
            <a:chOff x="7562321" y="90742"/>
            <a:chExt cx="4474104" cy="283553"/>
          </a:xfrm>
        </p:grpSpPr>
        <p:sp>
          <p:nvSpPr>
            <p:cNvPr id="135" name="五边形 134"/>
            <p:cNvSpPr/>
            <p:nvPr/>
          </p:nvSpPr>
          <p:spPr bwMode="auto">
            <a:xfrm>
              <a:off x="7562321" y="90742"/>
              <a:ext cx="899749" cy="283553"/>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sym typeface="Huawei Sans" panose="020C0503030203020204" pitchFamily="34" charset="0"/>
                </a:rPr>
                <a:t>Packet Introduction</a:t>
              </a:r>
            </a:p>
          </p:txBody>
        </p:sp>
        <p:sp>
          <p:nvSpPr>
            <p:cNvPr id="136" name="燕尾形 135"/>
            <p:cNvSpPr/>
            <p:nvPr/>
          </p:nvSpPr>
          <p:spPr bwMode="auto">
            <a:xfrm>
              <a:off x="8381766" y="90742"/>
              <a:ext cx="1367951" cy="283553"/>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sym typeface="Huawei Sans" panose="020C0503030203020204" pitchFamily="34" charset="0"/>
                </a:rPr>
                <a:t>Maximum Number of Active Interfaces</a:t>
              </a:r>
            </a:p>
          </p:txBody>
        </p:sp>
        <p:sp>
          <p:nvSpPr>
            <p:cNvPr id="137" name="燕尾形 136"/>
            <p:cNvSpPr/>
            <p:nvPr/>
          </p:nvSpPr>
          <p:spPr bwMode="auto">
            <a:xfrm>
              <a:off x="9669413" y="90742"/>
              <a:ext cx="1223658" cy="283553"/>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Active Link Election</a:t>
              </a:r>
            </a:p>
          </p:txBody>
        </p:sp>
        <p:sp>
          <p:nvSpPr>
            <p:cNvPr id="138" name="燕尾形 137"/>
            <p:cNvSpPr/>
            <p:nvPr/>
          </p:nvSpPr>
          <p:spPr bwMode="auto">
            <a:xfrm>
              <a:off x="10812767" y="90742"/>
              <a:ext cx="1223658" cy="28355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sym typeface="Huawei Sans" panose="020C0503030203020204" pitchFamily="34" charset="0"/>
                </a:rPr>
                <a:t>Load Balancing</a:t>
              </a:r>
            </a:p>
          </p:txBody>
        </p:sp>
      </p:grpSp>
      <p:sp>
        <p:nvSpPr>
          <p:cNvPr id="4" name="标题 3"/>
          <p:cNvSpPr>
            <a:spLocks noGrp="1"/>
          </p:cNvSpPr>
          <p:nvPr>
            <p:ph type="title"/>
          </p:nvPr>
        </p:nvSpPr>
        <p:spPr/>
        <p:txBody>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Active Link Election </a:t>
            </a:r>
            <a:r>
              <a:rPr lang="en-US" altLang="zh-CN" smtClean="0">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a:p>
        </p:txBody>
      </p:sp>
    </p:spTree>
    <p:extLst>
      <p:ext uri="{BB962C8B-B14F-4D97-AF65-F5344CB8AC3E}">
        <p14:creationId xmlns:p14="http://schemas.microsoft.com/office/powerpoint/2010/main" val="26153912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文本占位符 3"/>
          <p:cNvSpPr txBox="1">
            <a:spLocks/>
          </p:cNvSpPr>
          <p:nvPr/>
        </p:nvSpPr>
        <p:spPr bwMode="auto">
          <a:xfrm>
            <a:off x="6101381" y="2676137"/>
            <a:ext cx="5724859" cy="860276"/>
          </a:xfrm>
          <a:prstGeom prst="rect">
            <a:avLst/>
          </a:prstGeom>
          <a:noFill/>
          <a:ln w="9525">
            <a:noFill/>
            <a:miter lim="800000"/>
            <a:headEnd/>
            <a:tailEnd/>
          </a:ln>
        </p:spPr>
        <p:txBody>
          <a:bodyPr vert="horz" wrap="square" lIns="80110" tIns="40055" rIns="80110" bIns="40055" numCol="1" anchor="t" anchorCtr="0" compatLnSpc="1">
            <a:prstTxWarp prst="textNoShape">
              <a:avLst/>
            </a:prstTxWarp>
            <a:noAutofit/>
          </a:bodyPr>
          <a:lstStyle>
            <a:lvl1pPr marL="301625" indent="-301625" algn="just" defTabSz="801688" rtl="0" eaLnBrk="1" fontAlgn="ctr" latinLnBrk="0"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ctr"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ctr"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ctr"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ctr"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ctr">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buClrTx/>
              <a:buSzPct val="100000"/>
              <a:buFont typeface="Arial" panose="020B0604020202020204" pitchFamily="34" charset="0"/>
              <a:buChar char="•"/>
            </a:pPr>
            <a:r>
              <a:rPr lang="en-US" sz="1599" dirty="0" smtClean="0">
                <a:solidFill>
                  <a:prstClr val="black"/>
                </a:solidFill>
                <a:latin typeface="Huawei Sans" panose="020C0503030203020204" pitchFamily="34" charset="0"/>
                <a:sym typeface="Huawei Sans" panose="020C0503030203020204" pitchFamily="34" charset="0"/>
              </a:rPr>
              <a:t>SW1 compares the interface priorities and interface numbers to select active interfaces. Under the same interface priority, interfaces 1 and 2 have smaller interface numbers and are elected as active interfaces.</a:t>
            </a:r>
          </a:p>
          <a:p>
            <a:pPr defTabSz="914112">
              <a:lnSpc>
                <a:spcPts val="2199"/>
              </a:lnSpc>
              <a:spcBef>
                <a:spcPts val="0"/>
              </a:spcBef>
              <a:spcAft>
                <a:spcPts val="600"/>
              </a:spcAft>
              <a:buClrTx/>
              <a:buSzPct val="100000"/>
              <a:buFont typeface="Arial" panose="020B0604020202020204" pitchFamily="34" charset="0"/>
              <a:buChar char="•"/>
            </a:pPr>
            <a:endParaRPr lang="en-US" altLang="zh-CN" sz="1799" dirty="0">
              <a:solidFill>
                <a:prstClr val="white">
                  <a:lumMod val="75000"/>
                </a:prstClr>
              </a:solidFill>
              <a:latin typeface="Huawei Sans" panose="020C0503030203020204" pitchFamily="34" charset="0"/>
              <a:sym typeface="Huawei Sans" panose="020C0503030203020204" pitchFamily="34" charset="0"/>
            </a:endParaRPr>
          </a:p>
        </p:txBody>
      </p:sp>
      <p:sp>
        <p:nvSpPr>
          <p:cNvPr id="78" name="圆角矩形 77"/>
          <p:cNvSpPr/>
          <p:nvPr/>
        </p:nvSpPr>
        <p:spPr>
          <a:xfrm>
            <a:off x="892059" y="2590583"/>
            <a:ext cx="902509" cy="1580965"/>
          </a:xfrm>
          <a:prstGeom prst="roundRect">
            <a:avLst>
              <a:gd name="adj" fmla="val 7243"/>
            </a:avLst>
          </a:prstGeom>
          <a:solidFill>
            <a:srgbClr val="F4FBFE"/>
          </a:solidFill>
          <a:ln w="9525" cap="flat" cmpd="sng" algn="ctr">
            <a:solidFill>
              <a:srgbClr val="99DFF9"/>
            </a:solidFill>
            <a:prstDash val="solid"/>
          </a:ln>
          <a:effectLst/>
        </p:spPr>
        <p:txBody>
          <a:bodyPr wrap="square" rtlCol="0" anchor="ctr">
            <a:noAutofit/>
          </a:bodyPr>
          <a:lstStyle/>
          <a:p>
            <a:pPr marL="0" marR="0" lvl="0" indent="0" algn="ctr" defTabSz="914034" eaLnBrk="1" fontAlgn="ctr" latinLnBrk="0" hangingPunct="1">
              <a:lnSpc>
                <a:spcPct val="100000"/>
              </a:lnSpc>
              <a:spcBef>
                <a:spcPct val="0"/>
              </a:spcBef>
              <a:spcAft>
                <a:spcPct val="0"/>
              </a:spcAft>
              <a:buClrTx/>
              <a:buSzTx/>
              <a:buFontTx/>
              <a:buNone/>
              <a:tabLst/>
              <a:defRPr/>
            </a:pPr>
            <a:endParaRPr kumimoji="0" lang="en-US" altLang="zh-CN" sz="1200" b="0" i="0" u="none" strike="noStrike" kern="0" cap="none" spc="0" normalizeH="0" baseline="0" noProof="0" dirty="0">
              <a:ln>
                <a:noFill/>
              </a:ln>
              <a:solidFill>
                <a:srgbClr val="000000"/>
              </a:solidFill>
              <a:effectLst/>
              <a:uLnTx/>
              <a:uFillTx/>
              <a:latin typeface="Huawei Sans" panose="020C0503030203020204" pitchFamily="34" charset="0"/>
              <a:sym typeface="Huawei Sans" panose="020C0503030203020204" pitchFamily="34" charset="0"/>
            </a:endParaRPr>
          </a:p>
        </p:txBody>
      </p:sp>
      <p:sp>
        <p:nvSpPr>
          <p:cNvPr id="79" name="圆角矩形 78"/>
          <p:cNvSpPr/>
          <p:nvPr/>
        </p:nvSpPr>
        <p:spPr>
          <a:xfrm>
            <a:off x="4574791" y="2590583"/>
            <a:ext cx="902509" cy="1580965"/>
          </a:xfrm>
          <a:prstGeom prst="roundRect">
            <a:avLst>
              <a:gd name="adj" fmla="val 7243"/>
            </a:avLst>
          </a:prstGeom>
          <a:solidFill>
            <a:srgbClr val="F4FBFE"/>
          </a:solidFill>
          <a:ln w="9525" cap="flat" cmpd="sng" algn="ctr">
            <a:solidFill>
              <a:srgbClr val="99DFF9"/>
            </a:solidFill>
            <a:prstDash val="solid"/>
          </a:ln>
          <a:effectLst/>
        </p:spPr>
        <p:txBody>
          <a:bodyPr wrap="square" rtlCol="0" anchor="ctr">
            <a:noAutofit/>
          </a:bodyPr>
          <a:lstStyle/>
          <a:p>
            <a:pPr marL="0" marR="0" lvl="0" indent="0" algn="ctr" defTabSz="914034" eaLnBrk="1" fontAlgn="ctr" latinLnBrk="0" hangingPunct="1">
              <a:lnSpc>
                <a:spcPct val="100000"/>
              </a:lnSpc>
              <a:spcBef>
                <a:spcPct val="0"/>
              </a:spcBef>
              <a:spcAft>
                <a:spcPct val="0"/>
              </a:spcAft>
              <a:buClrTx/>
              <a:buSzTx/>
              <a:buFontTx/>
              <a:buNone/>
              <a:tabLst/>
              <a:defRPr/>
            </a:pPr>
            <a:endParaRPr kumimoji="0" lang="en-US" altLang="zh-CN" sz="1200" b="0" i="0" u="none" strike="noStrike" kern="0" cap="none" spc="0" normalizeH="0" baseline="0" noProof="0" dirty="0">
              <a:ln>
                <a:noFill/>
              </a:ln>
              <a:solidFill>
                <a:srgbClr val="000000"/>
              </a:solidFill>
              <a:effectLst/>
              <a:uLnTx/>
              <a:uFillTx/>
              <a:latin typeface="Huawei Sans" panose="020C0503030203020204" pitchFamily="34" charset="0"/>
              <a:sym typeface="Huawei Sans" panose="020C0503030203020204" pitchFamily="34" charset="0"/>
            </a:endParaRPr>
          </a:p>
        </p:txBody>
      </p:sp>
      <p:sp>
        <p:nvSpPr>
          <p:cNvPr id="80" name="矩形 79"/>
          <p:cNvSpPr/>
          <p:nvPr/>
        </p:nvSpPr>
        <p:spPr>
          <a:xfrm>
            <a:off x="874207" y="2588796"/>
            <a:ext cx="663115" cy="307657"/>
          </a:xfrm>
          <a:prstGeom prst="rect">
            <a:avLst/>
          </a:prstGeom>
        </p:spPr>
        <p:txBody>
          <a:bodyPr wrap="square">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399" b="1" i="0" u="none" strike="noStrike" kern="0" cap="none" spc="0" normalizeH="0" baseline="0" noProof="0" dirty="0" smtClean="0">
                <a:ln>
                  <a:noFill/>
                </a:ln>
                <a:solidFill>
                  <a:prstClr val="black"/>
                </a:solidFill>
                <a:effectLst/>
                <a:uLnTx/>
                <a:uFillTx/>
                <a:latin typeface="Huawei Sans" panose="020C0503030203020204" pitchFamily="34" charset="0"/>
                <a:sym typeface="Huawei Sans" panose="020C0503030203020204" pitchFamily="34" charset="0"/>
              </a:rPr>
              <a:t>SW1</a:t>
            </a:r>
          </a:p>
        </p:txBody>
      </p:sp>
      <p:sp>
        <p:nvSpPr>
          <p:cNvPr id="81" name="矩形 80"/>
          <p:cNvSpPr/>
          <p:nvPr/>
        </p:nvSpPr>
        <p:spPr>
          <a:xfrm>
            <a:off x="4814186" y="2588029"/>
            <a:ext cx="663115" cy="307657"/>
          </a:xfrm>
          <a:prstGeom prst="rect">
            <a:avLst/>
          </a:prstGeom>
        </p:spPr>
        <p:txBody>
          <a:bodyPr wrap="square">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399" b="1" i="0" u="none" strike="noStrike" kern="0" cap="none" spc="0" normalizeH="0" baseline="0" noProof="0" dirty="0" smtClean="0">
                <a:ln>
                  <a:noFill/>
                </a:ln>
                <a:solidFill>
                  <a:prstClr val="black"/>
                </a:solidFill>
                <a:effectLst/>
                <a:uLnTx/>
                <a:uFillTx/>
                <a:latin typeface="Huawei Sans" panose="020C0503030203020204" pitchFamily="34" charset="0"/>
                <a:sym typeface="Huawei Sans" panose="020C0503030203020204" pitchFamily="34" charset="0"/>
              </a:rPr>
              <a:t>SW2</a:t>
            </a:r>
          </a:p>
        </p:txBody>
      </p:sp>
      <p:sp>
        <p:nvSpPr>
          <p:cNvPr id="82" name="矩形 81"/>
          <p:cNvSpPr/>
          <p:nvPr/>
        </p:nvSpPr>
        <p:spPr bwMode="auto">
          <a:xfrm>
            <a:off x="1144892" y="4939351"/>
            <a:ext cx="1740548" cy="248147"/>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noAutofit/>
          </a:bodyPr>
          <a:lstStyle/>
          <a:p>
            <a:pPr defTabSz="1001248" eaLnBrk="0" fontAlgn="ctr" hangingPunct="0"/>
            <a:r>
              <a:rPr lang="en-US" sz="1200" dirty="0">
                <a:solidFill>
                  <a:srgbClr val="000000"/>
                </a:solidFill>
                <a:latin typeface="Huawei Sans" panose="020C0503030203020204" pitchFamily="34" charset="0"/>
                <a:cs typeface="Arial" pitchFamily="34" charset="0"/>
                <a:sym typeface="Huawei Sans" panose="020C0503030203020204" pitchFamily="34" charset="0"/>
              </a:rPr>
              <a:t>Active interface</a:t>
            </a:r>
          </a:p>
        </p:txBody>
      </p:sp>
      <p:sp>
        <p:nvSpPr>
          <p:cNvPr id="84" name="椭圆 83">
            <a:extLst>
              <a:ext uri="{FF2B5EF4-FFF2-40B4-BE49-F238E27FC236}">
                <a16:creationId xmlns:a16="http://schemas.microsoft.com/office/drawing/2014/main" xmlns="" id="{7DBB15C3-7119-4BF5-AC36-6F6AFF9EB213}"/>
              </a:ext>
            </a:extLst>
          </p:cNvPr>
          <p:cNvSpPr/>
          <p:nvPr/>
        </p:nvSpPr>
        <p:spPr>
          <a:xfrm>
            <a:off x="892059" y="4982507"/>
            <a:ext cx="215916" cy="215916"/>
          </a:xfrm>
          <a:prstGeom prst="ellipse">
            <a:avLst/>
          </a:prstGeom>
          <a:solidFill>
            <a:srgbClr val="8CCAA1"/>
          </a:solidFill>
          <a:ln w="3175" cap="flat" cmpd="sng" algn="ctr">
            <a:no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en-US" altLang="zh-CN" sz="1100" b="1" i="0" u="none" strike="noStrike" kern="0" cap="none" spc="0" normalizeH="0" baseline="0" noProof="0" dirty="0" smtClean="0">
              <a:ln>
                <a:noFill/>
              </a:ln>
              <a:solidFill>
                <a:prstClr val="white"/>
              </a:solidFill>
              <a:effectLst/>
              <a:uLnTx/>
              <a:uFillTx/>
              <a:latin typeface="Huawei Sans" panose="020C0503030203020204" pitchFamily="34" charset="0"/>
              <a:ea typeface="方正兰亭黑简体"/>
              <a:cs typeface="+mn-cs"/>
              <a:sym typeface="Huawei Sans" panose="020C0503030203020204" pitchFamily="34" charset="0"/>
            </a:endParaRPr>
          </a:p>
        </p:txBody>
      </p:sp>
      <p:sp>
        <p:nvSpPr>
          <p:cNvPr id="85" name="矩形 84"/>
          <p:cNvSpPr/>
          <p:nvPr/>
        </p:nvSpPr>
        <p:spPr bwMode="auto">
          <a:xfrm>
            <a:off x="1144892" y="5227521"/>
            <a:ext cx="1842148" cy="248147"/>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noAutofit/>
          </a:bodyPr>
          <a:lstStyle/>
          <a:p>
            <a:pPr defTabSz="1001248" eaLnBrk="0" fontAlgn="ctr" hangingPunct="0"/>
            <a:r>
              <a:rPr lang="en-US" sz="1200" dirty="0">
                <a:solidFill>
                  <a:srgbClr val="000000"/>
                </a:solidFill>
                <a:latin typeface="Huawei Sans" panose="020C0503030203020204" pitchFamily="34" charset="0"/>
                <a:cs typeface="Arial" pitchFamily="34" charset="0"/>
                <a:sym typeface="Huawei Sans" panose="020C0503030203020204" pitchFamily="34" charset="0"/>
              </a:rPr>
              <a:t>Inactive interface</a:t>
            </a:r>
          </a:p>
        </p:txBody>
      </p:sp>
      <p:sp>
        <p:nvSpPr>
          <p:cNvPr id="86" name="椭圆 85">
            <a:extLst>
              <a:ext uri="{FF2B5EF4-FFF2-40B4-BE49-F238E27FC236}">
                <a16:creationId xmlns:a16="http://schemas.microsoft.com/office/drawing/2014/main" xmlns="" id="{E3AA826D-E4AC-459E-9C44-0CE0D8799DF1}"/>
              </a:ext>
            </a:extLst>
          </p:cNvPr>
          <p:cNvSpPr/>
          <p:nvPr/>
        </p:nvSpPr>
        <p:spPr>
          <a:xfrm>
            <a:off x="892059" y="5257757"/>
            <a:ext cx="215916" cy="215916"/>
          </a:xfrm>
          <a:prstGeom prst="ellipse">
            <a:avLst/>
          </a:prstGeom>
          <a:solidFill>
            <a:srgbClr val="EC7061"/>
          </a:solidFill>
          <a:ln w="19050" cap="flat" cmpd="sng" algn="ctr">
            <a:no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en-US" altLang="zh-CN" sz="1100" b="1" i="0" u="none" strike="noStrike" kern="0" cap="none" spc="0" normalizeH="0" baseline="0" noProof="0" dirty="0" smtClean="0">
              <a:ln>
                <a:noFill/>
              </a:ln>
              <a:solidFill>
                <a:prstClr val="white"/>
              </a:solidFill>
              <a:effectLst/>
              <a:uLnTx/>
              <a:uFillTx/>
              <a:latin typeface="Huawei Sans" panose="020C0503030203020204" pitchFamily="34" charset="0"/>
              <a:ea typeface="方正兰亭黑简体"/>
              <a:cs typeface="+mn-cs"/>
              <a:sym typeface="Huawei Sans" panose="020C0503030203020204" pitchFamily="34" charset="0"/>
            </a:endParaRPr>
          </a:p>
        </p:txBody>
      </p:sp>
      <p:sp>
        <p:nvSpPr>
          <p:cNvPr id="91" name="椭圆 90">
            <a:extLst>
              <a:ext uri="{FF2B5EF4-FFF2-40B4-BE49-F238E27FC236}">
                <a16:creationId xmlns:a16="http://schemas.microsoft.com/office/drawing/2014/main" xmlns="" id="{7DBB15C3-7119-4BF5-AC36-6F6AFF9EB213}"/>
              </a:ext>
            </a:extLst>
          </p:cNvPr>
          <p:cNvSpPr/>
          <p:nvPr/>
        </p:nvSpPr>
        <p:spPr>
          <a:xfrm>
            <a:off x="1678147" y="2806487"/>
            <a:ext cx="215916" cy="215916"/>
          </a:xfrm>
          <a:prstGeom prst="ellipse">
            <a:avLst/>
          </a:prstGeom>
          <a:solidFill>
            <a:srgbClr val="8CCAA1"/>
          </a:solidFill>
          <a:ln w="3175" cap="flat" cmpd="sng" algn="ctr">
            <a:no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white"/>
                </a:solidFill>
                <a:effectLst/>
                <a:uLnTx/>
                <a:uFillTx/>
                <a:latin typeface="Huawei Sans" panose="020C0503030203020204" pitchFamily="34" charset="0"/>
                <a:ea typeface="方正兰亭黑简体"/>
                <a:cs typeface="+mn-cs"/>
                <a:sym typeface="Huawei Sans" panose="020C0503030203020204" pitchFamily="34" charset="0"/>
              </a:rPr>
              <a:t>1</a:t>
            </a:r>
          </a:p>
        </p:txBody>
      </p:sp>
      <p:sp>
        <p:nvSpPr>
          <p:cNvPr id="92" name="椭圆 91">
            <a:extLst>
              <a:ext uri="{FF2B5EF4-FFF2-40B4-BE49-F238E27FC236}">
                <a16:creationId xmlns:a16="http://schemas.microsoft.com/office/drawing/2014/main" xmlns="" id="{7DBB15C3-7119-4BF5-AC36-6F6AFF9EB213}"/>
              </a:ext>
            </a:extLst>
          </p:cNvPr>
          <p:cNvSpPr/>
          <p:nvPr/>
        </p:nvSpPr>
        <p:spPr>
          <a:xfrm>
            <a:off x="4476779" y="2806487"/>
            <a:ext cx="215916" cy="2159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a:cs typeface="+mn-cs"/>
                <a:sym typeface="Huawei Sans" panose="020C0503030203020204" pitchFamily="34" charset="0"/>
              </a:rPr>
              <a:t>1</a:t>
            </a:r>
          </a:p>
        </p:txBody>
      </p:sp>
      <p:cxnSp>
        <p:nvCxnSpPr>
          <p:cNvPr id="93" name="直接连接符 92"/>
          <p:cNvCxnSpPr>
            <a:stCxn id="92" idx="2"/>
            <a:endCxn id="91" idx="6"/>
          </p:cNvCxnSpPr>
          <p:nvPr/>
        </p:nvCxnSpPr>
        <p:spPr bwMode="auto">
          <a:xfrm flipH="1">
            <a:off x="1894062" y="2914445"/>
            <a:ext cx="2582717" cy="0"/>
          </a:xfrm>
          <a:prstGeom prst="line">
            <a:avLst/>
          </a:prstGeom>
          <a:solidFill>
            <a:srgbClr val="1AABE2"/>
          </a:solidFill>
          <a:ln w="19050" cap="flat" cmpd="sng" algn="ctr">
            <a:solidFill>
              <a:sysClr val="windowText" lastClr="000000"/>
            </a:solidFill>
            <a:prstDash val="solid"/>
            <a:round/>
            <a:headEnd type="none" w="med" len="med"/>
            <a:tailEnd type="none" w="med" len="med"/>
          </a:ln>
          <a:effectLst/>
        </p:spPr>
      </p:cxnSp>
      <p:cxnSp>
        <p:nvCxnSpPr>
          <p:cNvPr id="94" name="直接连接符 93"/>
          <p:cNvCxnSpPr>
            <a:stCxn id="96" idx="2"/>
            <a:endCxn id="95" idx="6"/>
          </p:cNvCxnSpPr>
          <p:nvPr/>
        </p:nvCxnSpPr>
        <p:spPr bwMode="auto">
          <a:xfrm flipH="1">
            <a:off x="1894062" y="3226826"/>
            <a:ext cx="2582717" cy="0"/>
          </a:xfrm>
          <a:prstGeom prst="line">
            <a:avLst/>
          </a:prstGeom>
          <a:solidFill>
            <a:srgbClr val="1AABE2"/>
          </a:solidFill>
          <a:ln w="19050" cap="flat" cmpd="sng" algn="ctr">
            <a:solidFill>
              <a:sysClr val="windowText" lastClr="000000"/>
            </a:solidFill>
            <a:prstDash val="solid"/>
            <a:round/>
            <a:headEnd type="none" w="med" len="med"/>
            <a:tailEnd type="none" w="med" len="med"/>
          </a:ln>
          <a:effectLst/>
        </p:spPr>
      </p:cxnSp>
      <p:sp>
        <p:nvSpPr>
          <p:cNvPr id="95" name="椭圆 94">
            <a:extLst>
              <a:ext uri="{FF2B5EF4-FFF2-40B4-BE49-F238E27FC236}">
                <a16:creationId xmlns:a16="http://schemas.microsoft.com/office/drawing/2014/main" xmlns="" id="{7DBB15C3-7119-4BF5-AC36-6F6AFF9EB213}"/>
              </a:ext>
            </a:extLst>
          </p:cNvPr>
          <p:cNvSpPr/>
          <p:nvPr/>
        </p:nvSpPr>
        <p:spPr>
          <a:xfrm>
            <a:off x="1678147" y="3118868"/>
            <a:ext cx="215916" cy="215916"/>
          </a:xfrm>
          <a:prstGeom prst="ellipse">
            <a:avLst/>
          </a:prstGeom>
          <a:solidFill>
            <a:srgbClr val="8CCAA1"/>
          </a:solidFill>
          <a:ln w="3175" cap="flat" cmpd="sng" algn="ctr">
            <a:no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white"/>
                </a:solidFill>
                <a:effectLst/>
                <a:uLnTx/>
                <a:uFillTx/>
                <a:latin typeface="Huawei Sans" panose="020C0503030203020204" pitchFamily="34" charset="0"/>
                <a:ea typeface="方正兰亭黑简体"/>
                <a:cs typeface="+mn-cs"/>
                <a:sym typeface="Huawei Sans" panose="020C0503030203020204" pitchFamily="34" charset="0"/>
              </a:rPr>
              <a:t>2</a:t>
            </a:r>
          </a:p>
        </p:txBody>
      </p:sp>
      <p:sp>
        <p:nvSpPr>
          <p:cNvPr id="96" name="椭圆 95">
            <a:extLst>
              <a:ext uri="{FF2B5EF4-FFF2-40B4-BE49-F238E27FC236}">
                <a16:creationId xmlns:a16="http://schemas.microsoft.com/office/drawing/2014/main" xmlns="" id="{7DBB15C3-7119-4BF5-AC36-6F6AFF9EB213}"/>
              </a:ext>
            </a:extLst>
          </p:cNvPr>
          <p:cNvSpPr/>
          <p:nvPr/>
        </p:nvSpPr>
        <p:spPr>
          <a:xfrm>
            <a:off x="4476779" y="3118868"/>
            <a:ext cx="215916" cy="2159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a:cs typeface="+mn-cs"/>
                <a:sym typeface="Huawei Sans" panose="020C0503030203020204" pitchFamily="34" charset="0"/>
              </a:rPr>
              <a:t>2</a:t>
            </a:r>
          </a:p>
        </p:txBody>
      </p:sp>
      <p:cxnSp>
        <p:nvCxnSpPr>
          <p:cNvPr id="97" name="直接连接符 96"/>
          <p:cNvCxnSpPr>
            <a:stCxn id="99" idx="2"/>
            <a:endCxn id="98" idx="6"/>
          </p:cNvCxnSpPr>
          <p:nvPr/>
        </p:nvCxnSpPr>
        <p:spPr bwMode="auto">
          <a:xfrm flipH="1">
            <a:off x="1894062" y="3539207"/>
            <a:ext cx="2582717" cy="0"/>
          </a:xfrm>
          <a:prstGeom prst="line">
            <a:avLst/>
          </a:prstGeom>
          <a:solidFill>
            <a:srgbClr val="1AABE2"/>
          </a:solidFill>
          <a:ln w="19050" cap="flat" cmpd="sng" algn="ctr">
            <a:solidFill>
              <a:sysClr val="windowText" lastClr="000000"/>
            </a:solidFill>
            <a:prstDash val="solid"/>
            <a:round/>
            <a:headEnd type="none" w="med" len="med"/>
            <a:tailEnd type="none" w="med" len="med"/>
          </a:ln>
          <a:effectLst/>
        </p:spPr>
      </p:cxnSp>
      <p:sp>
        <p:nvSpPr>
          <p:cNvPr id="98" name="椭圆 97">
            <a:extLst>
              <a:ext uri="{FF2B5EF4-FFF2-40B4-BE49-F238E27FC236}">
                <a16:creationId xmlns:a16="http://schemas.microsoft.com/office/drawing/2014/main" xmlns="" id="{7DBB15C3-7119-4BF5-AC36-6F6AFF9EB213}"/>
              </a:ext>
            </a:extLst>
          </p:cNvPr>
          <p:cNvSpPr/>
          <p:nvPr/>
        </p:nvSpPr>
        <p:spPr>
          <a:xfrm>
            <a:off x="1678147" y="3431249"/>
            <a:ext cx="215916" cy="215916"/>
          </a:xfrm>
          <a:prstGeom prst="ellipse">
            <a:avLst/>
          </a:prstGeom>
          <a:solidFill>
            <a:srgbClr val="EC7061"/>
          </a:solidFill>
          <a:ln w="19050" cap="flat" cmpd="sng" algn="ctr">
            <a:no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white"/>
                </a:solidFill>
                <a:effectLst/>
                <a:uLnTx/>
                <a:uFillTx/>
                <a:latin typeface="Huawei Sans" panose="020C0503030203020204" pitchFamily="34" charset="0"/>
                <a:ea typeface="方正兰亭黑简体"/>
                <a:cs typeface="+mn-cs"/>
                <a:sym typeface="Huawei Sans" panose="020C0503030203020204" pitchFamily="34" charset="0"/>
              </a:rPr>
              <a:t>3</a:t>
            </a:r>
          </a:p>
        </p:txBody>
      </p:sp>
      <p:sp>
        <p:nvSpPr>
          <p:cNvPr id="99" name="椭圆 98">
            <a:extLst>
              <a:ext uri="{FF2B5EF4-FFF2-40B4-BE49-F238E27FC236}">
                <a16:creationId xmlns:a16="http://schemas.microsoft.com/office/drawing/2014/main" xmlns="" id="{7DBB15C3-7119-4BF5-AC36-6F6AFF9EB213}"/>
              </a:ext>
            </a:extLst>
          </p:cNvPr>
          <p:cNvSpPr/>
          <p:nvPr/>
        </p:nvSpPr>
        <p:spPr>
          <a:xfrm>
            <a:off x="4476779" y="3431249"/>
            <a:ext cx="215916" cy="2159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a:cs typeface="+mn-cs"/>
                <a:sym typeface="Huawei Sans" panose="020C0503030203020204" pitchFamily="34" charset="0"/>
              </a:rPr>
              <a:t>3</a:t>
            </a:r>
          </a:p>
        </p:txBody>
      </p:sp>
      <p:cxnSp>
        <p:nvCxnSpPr>
          <p:cNvPr id="100" name="直接连接符 99"/>
          <p:cNvCxnSpPr>
            <a:stCxn id="106" idx="2"/>
            <a:endCxn id="101" idx="6"/>
          </p:cNvCxnSpPr>
          <p:nvPr/>
        </p:nvCxnSpPr>
        <p:spPr bwMode="auto">
          <a:xfrm flipH="1">
            <a:off x="1894062" y="3851588"/>
            <a:ext cx="2582717" cy="0"/>
          </a:xfrm>
          <a:prstGeom prst="line">
            <a:avLst/>
          </a:prstGeom>
          <a:solidFill>
            <a:srgbClr val="1AABE2"/>
          </a:solidFill>
          <a:ln w="19050" cap="flat" cmpd="sng" algn="ctr">
            <a:solidFill>
              <a:sysClr val="windowText" lastClr="000000"/>
            </a:solidFill>
            <a:prstDash val="solid"/>
            <a:round/>
            <a:headEnd type="none" w="med" len="med"/>
            <a:tailEnd type="none" w="med" len="med"/>
          </a:ln>
          <a:effectLst/>
        </p:spPr>
      </p:cxnSp>
      <p:sp>
        <p:nvSpPr>
          <p:cNvPr id="101" name="椭圆 100">
            <a:extLst>
              <a:ext uri="{FF2B5EF4-FFF2-40B4-BE49-F238E27FC236}">
                <a16:creationId xmlns:a16="http://schemas.microsoft.com/office/drawing/2014/main" xmlns="" id="{7DBB15C3-7119-4BF5-AC36-6F6AFF9EB213}"/>
              </a:ext>
            </a:extLst>
          </p:cNvPr>
          <p:cNvSpPr/>
          <p:nvPr/>
        </p:nvSpPr>
        <p:spPr>
          <a:xfrm>
            <a:off x="1678147" y="3743630"/>
            <a:ext cx="215916" cy="215916"/>
          </a:xfrm>
          <a:prstGeom prst="ellipse">
            <a:avLst/>
          </a:prstGeom>
          <a:solidFill>
            <a:srgbClr val="EC7061"/>
          </a:solidFill>
          <a:ln w="19050" cap="flat" cmpd="sng" algn="ctr">
            <a:no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white"/>
                </a:solidFill>
                <a:effectLst/>
                <a:uLnTx/>
                <a:uFillTx/>
                <a:latin typeface="Huawei Sans" panose="020C0503030203020204" pitchFamily="34" charset="0"/>
                <a:ea typeface="方正兰亭黑简体"/>
                <a:cs typeface="+mn-cs"/>
                <a:sym typeface="Huawei Sans" panose="020C0503030203020204" pitchFamily="34" charset="0"/>
              </a:rPr>
              <a:t>4</a:t>
            </a:r>
          </a:p>
        </p:txBody>
      </p:sp>
      <p:sp>
        <p:nvSpPr>
          <p:cNvPr id="106" name="椭圆 105">
            <a:extLst>
              <a:ext uri="{FF2B5EF4-FFF2-40B4-BE49-F238E27FC236}">
                <a16:creationId xmlns:a16="http://schemas.microsoft.com/office/drawing/2014/main" xmlns="" id="{7DBB15C3-7119-4BF5-AC36-6F6AFF9EB213}"/>
              </a:ext>
            </a:extLst>
          </p:cNvPr>
          <p:cNvSpPr/>
          <p:nvPr/>
        </p:nvSpPr>
        <p:spPr>
          <a:xfrm>
            <a:off x="4476779" y="3743630"/>
            <a:ext cx="215916" cy="2159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a:cs typeface="+mn-cs"/>
                <a:sym typeface="Huawei Sans" panose="020C0503030203020204" pitchFamily="34" charset="0"/>
              </a:rPr>
              <a:t>4</a:t>
            </a:r>
          </a:p>
        </p:txBody>
      </p:sp>
      <p:sp>
        <p:nvSpPr>
          <p:cNvPr id="107" name="TextBox 120">
            <a:extLst>
              <a:ext uri="{FF2B5EF4-FFF2-40B4-BE49-F238E27FC236}">
                <a16:creationId xmlns:a16="http://schemas.microsoft.com/office/drawing/2014/main" xmlns="" id="{A3388E5A-B10B-426C-B001-65F408D6AF92}"/>
              </a:ext>
            </a:extLst>
          </p:cNvPr>
          <p:cNvSpPr txBox="1"/>
          <p:nvPr/>
        </p:nvSpPr>
        <p:spPr>
          <a:xfrm>
            <a:off x="438315" y="2022727"/>
            <a:ext cx="1831645" cy="523220"/>
          </a:xfrm>
          <a:prstGeom prst="rect">
            <a:avLst/>
          </a:prstGeom>
          <a:noFill/>
        </p:spPr>
        <p:txBody>
          <a:bodyPr wrap="square" rtlCol="0">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prstClr val="black"/>
                </a:solidFill>
                <a:effectLst/>
                <a:uLnTx/>
                <a:uFillTx/>
                <a:latin typeface="Huawei Sans" panose="020C0503030203020204" pitchFamily="34" charset="0"/>
                <a:sym typeface="Huawei Sans" panose="020C0503030203020204" pitchFamily="34" charset="0"/>
              </a:rPr>
              <a:t>Bridge MAC:</a:t>
            </a:r>
          </a:p>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prstClr val="black"/>
                </a:solidFill>
                <a:effectLst/>
                <a:uLnTx/>
                <a:uFillTx/>
                <a:latin typeface="Huawei Sans" panose="020C0503030203020204" pitchFamily="34" charset="0"/>
                <a:sym typeface="Huawei Sans" panose="020C0503030203020204" pitchFamily="34" charset="0"/>
              </a:rPr>
              <a:t>4c1f-cc58-6d64</a:t>
            </a:r>
          </a:p>
        </p:txBody>
      </p:sp>
      <p:sp>
        <p:nvSpPr>
          <p:cNvPr id="108" name="TextBox 120">
            <a:extLst>
              <a:ext uri="{FF2B5EF4-FFF2-40B4-BE49-F238E27FC236}">
                <a16:creationId xmlns:a16="http://schemas.microsoft.com/office/drawing/2014/main" xmlns="" id="{A3388E5A-B10B-426C-B001-65F408D6AF92}"/>
              </a:ext>
            </a:extLst>
          </p:cNvPr>
          <p:cNvSpPr txBox="1"/>
          <p:nvPr/>
        </p:nvSpPr>
        <p:spPr>
          <a:xfrm>
            <a:off x="4136089" y="2022727"/>
            <a:ext cx="1831645" cy="523220"/>
          </a:xfrm>
          <a:prstGeom prst="rect">
            <a:avLst/>
          </a:prstGeom>
          <a:noFill/>
        </p:spPr>
        <p:txBody>
          <a:bodyPr wrap="square" rtlCol="0">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prstClr val="black"/>
                </a:solidFill>
                <a:effectLst/>
                <a:uLnTx/>
                <a:uFillTx/>
                <a:latin typeface="Huawei Sans" panose="020C0503030203020204" pitchFamily="34" charset="0"/>
                <a:sym typeface="Huawei Sans" panose="020C0503030203020204" pitchFamily="34" charset="0"/>
              </a:rPr>
              <a:t>Bridge MAC:</a:t>
            </a:r>
          </a:p>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prstClr val="black"/>
                </a:solidFill>
                <a:effectLst/>
                <a:uLnTx/>
                <a:uFillTx/>
                <a:latin typeface="Huawei Sans" panose="020C0503030203020204" pitchFamily="34" charset="0"/>
                <a:sym typeface="Huawei Sans" panose="020C0503030203020204" pitchFamily="34" charset="0"/>
              </a:rPr>
              <a:t>4c1f-cc58-6d65</a:t>
            </a:r>
          </a:p>
        </p:txBody>
      </p:sp>
      <p:grpSp>
        <p:nvGrpSpPr>
          <p:cNvPr id="109" name="组合 108"/>
          <p:cNvGrpSpPr/>
          <p:nvPr/>
        </p:nvGrpSpPr>
        <p:grpSpPr>
          <a:xfrm>
            <a:off x="7562321" y="90742"/>
            <a:ext cx="4474104" cy="283553"/>
            <a:chOff x="7562321" y="90742"/>
            <a:chExt cx="4474104" cy="283553"/>
          </a:xfrm>
        </p:grpSpPr>
        <p:sp>
          <p:nvSpPr>
            <p:cNvPr id="110" name="五边形 109"/>
            <p:cNvSpPr/>
            <p:nvPr/>
          </p:nvSpPr>
          <p:spPr bwMode="auto">
            <a:xfrm>
              <a:off x="7562321" y="90742"/>
              <a:ext cx="899749" cy="283553"/>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sym typeface="Huawei Sans" panose="020C0503030203020204" pitchFamily="34" charset="0"/>
                </a:rPr>
                <a:t>Packet Introduction</a:t>
              </a:r>
            </a:p>
          </p:txBody>
        </p:sp>
        <p:sp>
          <p:nvSpPr>
            <p:cNvPr id="111" name="燕尾形 110"/>
            <p:cNvSpPr/>
            <p:nvPr/>
          </p:nvSpPr>
          <p:spPr bwMode="auto">
            <a:xfrm>
              <a:off x="8381766" y="90742"/>
              <a:ext cx="1367951" cy="283553"/>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sym typeface="Huawei Sans" panose="020C0503030203020204" pitchFamily="34" charset="0"/>
                </a:rPr>
                <a:t>Maximum Number of Active Interfaces</a:t>
              </a:r>
            </a:p>
          </p:txBody>
        </p:sp>
        <p:sp>
          <p:nvSpPr>
            <p:cNvPr id="112" name="燕尾形 111"/>
            <p:cNvSpPr/>
            <p:nvPr/>
          </p:nvSpPr>
          <p:spPr bwMode="auto">
            <a:xfrm>
              <a:off x="9669413" y="90742"/>
              <a:ext cx="1223658" cy="283553"/>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Active Link Election</a:t>
              </a:r>
            </a:p>
          </p:txBody>
        </p:sp>
        <p:sp>
          <p:nvSpPr>
            <p:cNvPr id="113" name="燕尾形 112"/>
            <p:cNvSpPr/>
            <p:nvPr/>
          </p:nvSpPr>
          <p:spPr bwMode="auto">
            <a:xfrm>
              <a:off x="10812767" y="90742"/>
              <a:ext cx="1223658" cy="28355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sym typeface="Huawei Sans" panose="020C0503030203020204" pitchFamily="34" charset="0"/>
                </a:rPr>
                <a:t>Load Balancing</a:t>
              </a:r>
            </a:p>
          </p:txBody>
        </p:sp>
      </p:grpSp>
      <p:sp>
        <p:nvSpPr>
          <p:cNvPr id="3" name="标题 2"/>
          <p:cNvSpPr>
            <a:spLocks noGrp="1"/>
          </p:cNvSpPr>
          <p:nvPr>
            <p:ph type="title"/>
          </p:nvPr>
        </p:nvSpPr>
        <p:spPr/>
        <p:txBody>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Active Link Election </a:t>
            </a:r>
            <a:r>
              <a:rPr lang="en-US" altLang="zh-CN" smtClean="0">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a:p>
        </p:txBody>
      </p:sp>
    </p:spTree>
    <p:extLst>
      <p:ext uri="{BB962C8B-B14F-4D97-AF65-F5344CB8AC3E}">
        <p14:creationId xmlns:p14="http://schemas.microsoft.com/office/powerpoint/2010/main" val="17807299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文本占位符 3"/>
          <p:cNvSpPr txBox="1">
            <a:spLocks/>
          </p:cNvSpPr>
          <p:nvPr/>
        </p:nvSpPr>
        <p:spPr bwMode="auto">
          <a:xfrm>
            <a:off x="6136614" y="3185324"/>
            <a:ext cx="5647707" cy="398468"/>
          </a:xfrm>
          <a:prstGeom prst="rect">
            <a:avLst/>
          </a:prstGeom>
          <a:noFill/>
          <a:ln w="9525">
            <a:noFill/>
            <a:miter lim="800000"/>
            <a:headEnd/>
            <a:tailEnd/>
          </a:ln>
        </p:spPr>
        <p:txBody>
          <a:bodyPr vert="horz" wrap="square" lIns="80110" tIns="40055" rIns="80110" bIns="40055" numCol="1" anchor="t" anchorCtr="0" compatLnSpc="1">
            <a:prstTxWarp prst="textNoShape">
              <a:avLst/>
            </a:prstTxWarp>
            <a:noAutofit/>
          </a:bodyPr>
          <a:lstStyle>
            <a:lvl1pPr marL="301625" indent="-301625" algn="just" defTabSz="801688" rtl="0" eaLnBrk="1" fontAlgn="ctr" latinLnBrk="0"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ctr"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ctr"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ctr"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ctr"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ctr">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302279" indent="-302279" defTabSz="914034">
              <a:spcBef>
                <a:spcPts val="792"/>
              </a:spcBef>
              <a:buClrTx/>
              <a:buSzPct val="100000"/>
              <a:buFont typeface="Arial" panose="020B0604020202020204" pitchFamily="34" charset="0"/>
              <a:buChar char="•"/>
            </a:pPr>
            <a:r>
              <a:rPr lang="en-US" sz="1600" dirty="0">
                <a:solidFill>
                  <a:prstClr val="black"/>
                </a:solidFill>
                <a:latin typeface="Huawei Sans" panose="020C0503030203020204" pitchFamily="34" charset="0"/>
                <a:cs typeface="Huawei Sans" panose="020C0503030203020204" pitchFamily="34" charset="0"/>
                <a:sym typeface="Huawei Sans" panose="020C0503030203020204" pitchFamily="34" charset="0"/>
              </a:rPr>
              <a:t>SW1 notifies the peer end of the elected active interfaces through LACPDUs.</a:t>
            </a:r>
          </a:p>
        </p:txBody>
      </p:sp>
      <p:sp>
        <p:nvSpPr>
          <p:cNvPr id="135" name="圆角矩形 134"/>
          <p:cNvSpPr/>
          <p:nvPr/>
        </p:nvSpPr>
        <p:spPr>
          <a:xfrm>
            <a:off x="892059" y="2590583"/>
            <a:ext cx="902509" cy="1580965"/>
          </a:xfrm>
          <a:prstGeom prst="roundRect">
            <a:avLst>
              <a:gd name="adj" fmla="val 7243"/>
            </a:avLst>
          </a:prstGeom>
          <a:solidFill>
            <a:srgbClr val="F4FBFE"/>
          </a:solidFill>
          <a:ln w="9525" cap="flat" cmpd="sng" algn="ctr">
            <a:solidFill>
              <a:srgbClr val="99DFF9"/>
            </a:solidFill>
            <a:prstDash val="solid"/>
          </a:ln>
          <a:effectLst/>
        </p:spPr>
        <p:txBody>
          <a:bodyPr wrap="square" rtlCol="0" anchor="ctr">
            <a:noAutofit/>
          </a:bodyPr>
          <a:lstStyle/>
          <a:p>
            <a:pPr marL="0" marR="0" lvl="0" indent="0" algn="ctr" defTabSz="914034" eaLnBrk="1" fontAlgn="ctr" latinLnBrk="0" hangingPunct="1">
              <a:lnSpc>
                <a:spcPct val="100000"/>
              </a:lnSpc>
              <a:spcBef>
                <a:spcPct val="0"/>
              </a:spcBef>
              <a:spcAft>
                <a:spcPct val="0"/>
              </a:spcAft>
              <a:buClrTx/>
              <a:buSzTx/>
              <a:buFontTx/>
              <a:buNone/>
              <a:tabLst/>
              <a:defRPr/>
            </a:pPr>
            <a:endParaRPr kumimoji="0" lang="en-US" altLang="zh-CN" sz="1200" b="0" i="0" u="none" strike="noStrike" kern="0" cap="none" spc="0" normalizeH="0" baseline="0" noProof="0" dirty="0">
              <a:ln>
                <a:noFill/>
              </a:ln>
              <a:solidFill>
                <a:srgbClr val="000000"/>
              </a:solidFill>
              <a:effectLst/>
              <a:uLnTx/>
              <a:uFillTx/>
              <a:latin typeface="Huawei Sans" panose="020C0503030203020204" pitchFamily="34" charset="0"/>
              <a:sym typeface="Huawei Sans" panose="020C0503030203020204" pitchFamily="34" charset="0"/>
            </a:endParaRPr>
          </a:p>
        </p:txBody>
      </p:sp>
      <p:sp>
        <p:nvSpPr>
          <p:cNvPr id="136" name="圆角矩形 135"/>
          <p:cNvSpPr/>
          <p:nvPr/>
        </p:nvSpPr>
        <p:spPr>
          <a:xfrm>
            <a:off x="4574791" y="2590583"/>
            <a:ext cx="902509" cy="1580965"/>
          </a:xfrm>
          <a:prstGeom prst="roundRect">
            <a:avLst>
              <a:gd name="adj" fmla="val 7243"/>
            </a:avLst>
          </a:prstGeom>
          <a:solidFill>
            <a:srgbClr val="F4FBFE"/>
          </a:solidFill>
          <a:ln w="9525" cap="flat" cmpd="sng" algn="ctr">
            <a:solidFill>
              <a:srgbClr val="99DFF9"/>
            </a:solidFill>
            <a:prstDash val="solid"/>
          </a:ln>
          <a:effectLst/>
        </p:spPr>
        <p:txBody>
          <a:bodyPr wrap="square" rtlCol="0" anchor="ctr">
            <a:noAutofit/>
          </a:bodyPr>
          <a:lstStyle/>
          <a:p>
            <a:pPr marL="0" marR="0" lvl="0" indent="0" algn="ctr" defTabSz="914034" eaLnBrk="1" fontAlgn="ctr" latinLnBrk="0" hangingPunct="1">
              <a:lnSpc>
                <a:spcPct val="100000"/>
              </a:lnSpc>
              <a:spcBef>
                <a:spcPct val="0"/>
              </a:spcBef>
              <a:spcAft>
                <a:spcPct val="0"/>
              </a:spcAft>
              <a:buClrTx/>
              <a:buSzTx/>
              <a:buFontTx/>
              <a:buNone/>
              <a:tabLst/>
              <a:defRPr/>
            </a:pPr>
            <a:endParaRPr kumimoji="0" lang="en-US" altLang="zh-CN" sz="1200" b="0" i="0" u="none" strike="noStrike" kern="0" cap="none" spc="0" normalizeH="0" baseline="0" noProof="0" dirty="0">
              <a:ln>
                <a:noFill/>
              </a:ln>
              <a:solidFill>
                <a:srgbClr val="000000"/>
              </a:solidFill>
              <a:effectLst/>
              <a:uLnTx/>
              <a:uFillTx/>
              <a:latin typeface="Huawei Sans" panose="020C0503030203020204" pitchFamily="34" charset="0"/>
              <a:sym typeface="Huawei Sans" panose="020C0503030203020204" pitchFamily="34" charset="0"/>
            </a:endParaRPr>
          </a:p>
        </p:txBody>
      </p:sp>
      <p:sp>
        <p:nvSpPr>
          <p:cNvPr id="137" name="矩形 136"/>
          <p:cNvSpPr/>
          <p:nvPr/>
        </p:nvSpPr>
        <p:spPr>
          <a:xfrm>
            <a:off x="874207" y="2588796"/>
            <a:ext cx="663115" cy="307657"/>
          </a:xfrm>
          <a:prstGeom prst="rect">
            <a:avLst/>
          </a:prstGeom>
        </p:spPr>
        <p:txBody>
          <a:bodyPr wrap="square">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399" b="1" i="0" u="none" strike="noStrike" kern="0" cap="none" spc="0" normalizeH="0" baseline="0" noProof="0" dirty="0" smtClean="0">
                <a:ln>
                  <a:noFill/>
                </a:ln>
                <a:solidFill>
                  <a:prstClr val="black"/>
                </a:solidFill>
                <a:effectLst/>
                <a:uLnTx/>
                <a:uFillTx/>
                <a:latin typeface="Huawei Sans" panose="020C0503030203020204" pitchFamily="34" charset="0"/>
                <a:sym typeface="Huawei Sans" panose="020C0503030203020204" pitchFamily="34" charset="0"/>
              </a:rPr>
              <a:t>SW1</a:t>
            </a:r>
          </a:p>
        </p:txBody>
      </p:sp>
      <p:sp>
        <p:nvSpPr>
          <p:cNvPr id="138" name="矩形 137"/>
          <p:cNvSpPr/>
          <p:nvPr/>
        </p:nvSpPr>
        <p:spPr>
          <a:xfrm>
            <a:off x="4814186" y="2588029"/>
            <a:ext cx="663115" cy="307657"/>
          </a:xfrm>
          <a:prstGeom prst="rect">
            <a:avLst/>
          </a:prstGeom>
        </p:spPr>
        <p:txBody>
          <a:bodyPr wrap="square">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399" b="1" i="0" u="none" strike="noStrike" kern="0" cap="none" spc="0" normalizeH="0" baseline="0" noProof="0" dirty="0" smtClean="0">
                <a:ln>
                  <a:noFill/>
                </a:ln>
                <a:solidFill>
                  <a:prstClr val="black"/>
                </a:solidFill>
                <a:effectLst/>
                <a:uLnTx/>
                <a:uFillTx/>
                <a:latin typeface="Huawei Sans" panose="020C0503030203020204" pitchFamily="34" charset="0"/>
                <a:sym typeface="Huawei Sans" panose="020C0503030203020204" pitchFamily="34" charset="0"/>
              </a:rPr>
              <a:t>SW2</a:t>
            </a:r>
          </a:p>
        </p:txBody>
      </p:sp>
      <p:sp>
        <p:nvSpPr>
          <p:cNvPr id="139" name="TextBox 77"/>
          <p:cNvSpPr txBox="1"/>
          <p:nvPr/>
        </p:nvSpPr>
        <p:spPr bwMode="auto">
          <a:xfrm>
            <a:off x="1191466" y="4565530"/>
            <a:ext cx="1390745" cy="285502"/>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200" dirty="0">
                <a:solidFill>
                  <a:srgbClr val="000000"/>
                </a:solidFill>
                <a:latin typeface="Huawei Sans" panose="020C0503030203020204" pitchFamily="34" charset="0"/>
                <a:cs typeface="Arial" pitchFamily="34" charset="0"/>
                <a:sym typeface="Huawei Sans" panose="020C0503030203020204" pitchFamily="34" charset="0"/>
              </a:rPr>
              <a:t>LACPDU</a:t>
            </a:r>
          </a:p>
        </p:txBody>
      </p:sp>
      <p:cxnSp>
        <p:nvCxnSpPr>
          <p:cNvPr id="140" name="直接箭头连接符 139">
            <a:extLst>
              <a:ext uri="{FF2B5EF4-FFF2-40B4-BE49-F238E27FC236}">
                <a16:creationId xmlns:a16="http://schemas.microsoft.com/office/drawing/2014/main" xmlns="" id="{AA906D00-6A37-4E3C-844F-9AFBEFB9CD58}"/>
              </a:ext>
            </a:extLst>
          </p:cNvPr>
          <p:cNvCxnSpPr>
            <a:cxnSpLocks/>
          </p:cNvCxnSpPr>
          <p:nvPr/>
        </p:nvCxnSpPr>
        <p:spPr>
          <a:xfrm>
            <a:off x="892059" y="4697601"/>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sp>
        <p:nvSpPr>
          <p:cNvPr id="141" name="矩形 140"/>
          <p:cNvSpPr/>
          <p:nvPr/>
        </p:nvSpPr>
        <p:spPr bwMode="auto">
          <a:xfrm>
            <a:off x="1153772" y="4863853"/>
            <a:ext cx="1894228" cy="248147"/>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noAutofit/>
          </a:bodyPr>
          <a:lstStyle/>
          <a:p>
            <a:pPr defTabSz="1001248" eaLnBrk="0" fontAlgn="ctr" hangingPunct="0"/>
            <a:r>
              <a:rPr lang="en-US" sz="1200" dirty="0">
                <a:solidFill>
                  <a:srgbClr val="000000"/>
                </a:solidFill>
                <a:latin typeface="Huawei Sans" panose="020C0503030203020204" pitchFamily="34" charset="0"/>
                <a:cs typeface="Arial" pitchFamily="34" charset="0"/>
                <a:sym typeface="Huawei Sans" panose="020C0503030203020204" pitchFamily="34" charset="0"/>
              </a:rPr>
              <a:t>Active interface</a:t>
            </a:r>
          </a:p>
        </p:txBody>
      </p:sp>
      <p:sp>
        <p:nvSpPr>
          <p:cNvPr id="142" name="椭圆 141">
            <a:extLst>
              <a:ext uri="{FF2B5EF4-FFF2-40B4-BE49-F238E27FC236}">
                <a16:creationId xmlns:a16="http://schemas.microsoft.com/office/drawing/2014/main" xmlns="" id="{7DBB15C3-7119-4BF5-AC36-6F6AFF9EB213}"/>
              </a:ext>
            </a:extLst>
          </p:cNvPr>
          <p:cNvSpPr/>
          <p:nvPr/>
        </p:nvSpPr>
        <p:spPr>
          <a:xfrm>
            <a:off x="892059" y="4876069"/>
            <a:ext cx="215916" cy="215916"/>
          </a:xfrm>
          <a:prstGeom prst="ellipse">
            <a:avLst/>
          </a:prstGeom>
          <a:solidFill>
            <a:srgbClr val="8CCAA1"/>
          </a:solidFill>
          <a:ln w="3175" cap="flat" cmpd="sng" algn="ctr">
            <a:no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en-US" altLang="zh-CN" sz="1100" b="1" i="0" u="none" strike="noStrike" kern="0" cap="none" spc="0" normalizeH="0" baseline="0" noProof="0" dirty="0" smtClean="0">
              <a:ln>
                <a:noFill/>
              </a:ln>
              <a:solidFill>
                <a:prstClr val="white"/>
              </a:solidFill>
              <a:effectLst/>
              <a:uLnTx/>
              <a:uFillTx/>
              <a:latin typeface="Huawei Sans" panose="020C0503030203020204" pitchFamily="34" charset="0"/>
              <a:ea typeface="方正兰亭黑简体"/>
              <a:cs typeface="+mn-cs"/>
              <a:sym typeface="Huawei Sans" panose="020C0503030203020204" pitchFamily="34" charset="0"/>
            </a:endParaRPr>
          </a:p>
        </p:txBody>
      </p:sp>
      <p:sp>
        <p:nvSpPr>
          <p:cNvPr id="143" name="矩形 142"/>
          <p:cNvSpPr/>
          <p:nvPr/>
        </p:nvSpPr>
        <p:spPr bwMode="auto">
          <a:xfrm>
            <a:off x="1153772" y="5253013"/>
            <a:ext cx="2138068" cy="248147"/>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noAutofit/>
          </a:bodyPr>
          <a:lstStyle/>
          <a:p>
            <a:pPr defTabSz="1001248" eaLnBrk="0" fontAlgn="ctr" hangingPunct="0"/>
            <a:r>
              <a:rPr lang="en-US" sz="1200" dirty="0">
                <a:solidFill>
                  <a:srgbClr val="000000"/>
                </a:solidFill>
                <a:latin typeface="Huawei Sans" panose="020C0503030203020204" pitchFamily="34" charset="0"/>
                <a:cs typeface="Arial" pitchFamily="34" charset="0"/>
                <a:sym typeface="Huawei Sans" panose="020C0503030203020204" pitchFamily="34" charset="0"/>
              </a:rPr>
              <a:t>Inactive interface</a:t>
            </a:r>
          </a:p>
        </p:txBody>
      </p:sp>
      <p:sp>
        <p:nvSpPr>
          <p:cNvPr id="144" name="椭圆 143">
            <a:extLst>
              <a:ext uri="{FF2B5EF4-FFF2-40B4-BE49-F238E27FC236}">
                <a16:creationId xmlns:a16="http://schemas.microsoft.com/office/drawing/2014/main" xmlns="" id="{E3AA826D-E4AC-459E-9C44-0CE0D8799DF1}"/>
              </a:ext>
            </a:extLst>
          </p:cNvPr>
          <p:cNvSpPr/>
          <p:nvPr/>
        </p:nvSpPr>
        <p:spPr>
          <a:xfrm>
            <a:off x="892059" y="5270453"/>
            <a:ext cx="215916" cy="215916"/>
          </a:xfrm>
          <a:prstGeom prst="ellipse">
            <a:avLst/>
          </a:prstGeom>
          <a:solidFill>
            <a:srgbClr val="EC7061"/>
          </a:solidFill>
          <a:ln w="19050" cap="flat" cmpd="sng" algn="ctr">
            <a:no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en-US" altLang="zh-CN" sz="1100" b="1" i="0" u="none" strike="noStrike" kern="0" cap="none" spc="0" normalizeH="0" baseline="0" noProof="0" dirty="0" smtClean="0">
              <a:ln>
                <a:noFill/>
              </a:ln>
              <a:solidFill>
                <a:prstClr val="white"/>
              </a:solidFill>
              <a:effectLst/>
              <a:uLnTx/>
              <a:uFillTx/>
              <a:latin typeface="Huawei Sans" panose="020C0503030203020204" pitchFamily="34" charset="0"/>
              <a:ea typeface="方正兰亭黑简体"/>
              <a:cs typeface="+mn-cs"/>
              <a:sym typeface="Huawei Sans" panose="020C0503030203020204" pitchFamily="34" charset="0"/>
            </a:endParaRPr>
          </a:p>
        </p:txBody>
      </p:sp>
      <p:sp>
        <p:nvSpPr>
          <p:cNvPr id="149" name="椭圆 148">
            <a:extLst>
              <a:ext uri="{FF2B5EF4-FFF2-40B4-BE49-F238E27FC236}">
                <a16:creationId xmlns:a16="http://schemas.microsoft.com/office/drawing/2014/main" xmlns="" id="{7DBB15C3-7119-4BF5-AC36-6F6AFF9EB213}"/>
              </a:ext>
            </a:extLst>
          </p:cNvPr>
          <p:cNvSpPr/>
          <p:nvPr/>
        </p:nvSpPr>
        <p:spPr>
          <a:xfrm>
            <a:off x="1678147" y="2806487"/>
            <a:ext cx="215916" cy="215916"/>
          </a:xfrm>
          <a:prstGeom prst="ellipse">
            <a:avLst/>
          </a:prstGeom>
          <a:solidFill>
            <a:srgbClr val="8CCAA1"/>
          </a:solidFill>
          <a:ln w="3175" cap="flat" cmpd="sng" algn="ctr">
            <a:no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white"/>
                </a:solidFill>
                <a:effectLst/>
                <a:uLnTx/>
                <a:uFillTx/>
                <a:latin typeface="Huawei Sans" panose="020C0503030203020204" pitchFamily="34" charset="0"/>
                <a:ea typeface="方正兰亭黑简体"/>
                <a:cs typeface="+mn-cs"/>
                <a:sym typeface="Huawei Sans" panose="020C0503030203020204" pitchFamily="34" charset="0"/>
              </a:rPr>
              <a:t>1</a:t>
            </a:r>
          </a:p>
        </p:txBody>
      </p:sp>
      <p:sp>
        <p:nvSpPr>
          <p:cNvPr id="150" name="椭圆 149">
            <a:extLst>
              <a:ext uri="{FF2B5EF4-FFF2-40B4-BE49-F238E27FC236}">
                <a16:creationId xmlns:a16="http://schemas.microsoft.com/office/drawing/2014/main" xmlns="" id="{7DBB15C3-7119-4BF5-AC36-6F6AFF9EB213}"/>
              </a:ext>
            </a:extLst>
          </p:cNvPr>
          <p:cNvSpPr/>
          <p:nvPr/>
        </p:nvSpPr>
        <p:spPr>
          <a:xfrm>
            <a:off x="4476779" y="2806487"/>
            <a:ext cx="215916" cy="2159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a:cs typeface="+mn-cs"/>
                <a:sym typeface="Huawei Sans" panose="020C0503030203020204" pitchFamily="34" charset="0"/>
              </a:rPr>
              <a:t>1</a:t>
            </a:r>
          </a:p>
        </p:txBody>
      </p:sp>
      <p:cxnSp>
        <p:nvCxnSpPr>
          <p:cNvPr id="151" name="直接连接符 150"/>
          <p:cNvCxnSpPr>
            <a:stCxn id="150" idx="2"/>
            <a:endCxn id="149" idx="6"/>
          </p:cNvCxnSpPr>
          <p:nvPr/>
        </p:nvCxnSpPr>
        <p:spPr bwMode="auto">
          <a:xfrm flipH="1">
            <a:off x="1894062" y="2914445"/>
            <a:ext cx="2582717" cy="0"/>
          </a:xfrm>
          <a:prstGeom prst="line">
            <a:avLst/>
          </a:prstGeom>
          <a:solidFill>
            <a:srgbClr val="1AABE2"/>
          </a:solidFill>
          <a:ln w="19050" cap="flat" cmpd="sng" algn="ctr">
            <a:solidFill>
              <a:sysClr val="windowText" lastClr="000000"/>
            </a:solidFill>
            <a:prstDash val="solid"/>
            <a:round/>
            <a:headEnd type="none" w="med" len="med"/>
            <a:tailEnd type="none" w="med" len="med"/>
          </a:ln>
          <a:effectLst/>
        </p:spPr>
      </p:cxnSp>
      <p:cxnSp>
        <p:nvCxnSpPr>
          <p:cNvPr id="152" name="直接箭头连接符 151">
            <a:extLst>
              <a:ext uri="{FF2B5EF4-FFF2-40B4-BE49-F238E27FC236}">
                <a16:creationId xmlns:a16="http://schemas.microsoft.com/office/drawing/2014/main" xmlns="" id="{AA906D00-6A37-4E3C-844F-9AFBEFB9CD58}"/>
              </a:ext>
            </a:extLst>
          </p:cNvPr>
          <p:cNvCxnSpPr>
            <a:cxnSpLocks/>
          </p:cNvCxnSpPr>
          <p:nvPr/>
        </p:nvCxnSpPr>
        <p:spPr>
          <a:xfrm>
            <a:off x="2089529" y="2834092"/>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153" name="直接连接符 152"/>
          <p:cNvCxnSpPr>
            <a:stCxn id="155" idx="2"/>
            <a:endCxn id="154" idx="6"/>
          </p:cNvCxnSpPr>
          <p:nvPr/>
        </p:nvCxnSpPr>
        <p:spPr bwMode="auto">
          <a:xfrm flipH="1">
            <a:off x="1894062" y="3226826"/>
            <a:ext cx="2582717" cy="0"/>
          </a:xfrm>
          <a:prstGeom prst="line">
            <a:avLst/>
          </a:prstGeom>
          <a:solidFill>
            <a:srgbClr val="1AABE2"/>
          </a:solidFill>
          <a:ln w="19050" cap="flat" cmpd="sng" algn="ctr">
            <a:solidFill>
              <a:sysClr val="windowText" lastClr="000000"/>
            </a:solidFill>
            <a:prstDash val="solid"/>
            <a:round/>
            <a:headEnd type="none" w="med" len="med"/>
            <a:tailEnd type="none" w="med" len="med"/>
          </a:ln>
          <a:effectLst/>
        </p:spPr>
      </p:cxnSp>
      <p:sp>
        <p:nvSpPr>
          <p:cNvPr id="154" name="椭圆 153">
            <a:extLst>
              <a:ext uri="{FF2B5EF4-FFF2-40B4-BE49-F238E27FC236}">
                <a16:creationId xmlns:a16="http://schemas.microsoft.com/office/drawing/2014/main" xmlns="" id="{7DBB15C3-7119-4BF5-AC36-6F6AFF9EB213}"/>
              </a:ext>
            </a:extLst>
          </p:cNvPr>
          <p:cNvSpPr/>
          <p:nvPr/>
        </p:nvSpPr>
        <p:spPr>
          <a:xfrm>
            <a:off x="1678147" y="3118868"/>
            <a:ext cx="215916" cy="215916"/>
          </a:xfrm>
          <a:prstGeom prst="ellipse">
            <a:avLst/>
          </a:prstGeom>
          <a:solidFill>
            <a:srgbClr val="8CCAA1"/>
          </a:solidFill>
          <a:ln w="3175" cap="flat" cmpd="sng" algn="ctr">
            <a:no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white"/>
                </a:solidFill>
                <a:effectLst/>
                <a:uLnTx/>
                <a:uFillTx/>
                <a:latin typeface="Huawei Sans" panose="020C0503030203020204" pitchFamily="34" charset="0"/>
                <a:ea typeface="方正兰亭黑简体"/>
                <a:cs typeface="+mn-cs"/>
                <a:sym typeface="Huawei Sans" panose="020C0503030203020204" pitchFamily="34" charset="0"/>
              </a:rPr>
              <a:t>2</a:t>
            </a:r>
          </a:p>
        </p:txBody>
      </p:sp>
      <p:sp>
        <p:nvSpPr>
          <p:cNvPr id="155" name="椭圆 154">
            <a:extLst>
              <a:ext uri="{FF2B5EF4-FFF2-40B4-BE49-F238E27FC236}">
                <a16:creationId xmlns:a16="http://schemas.microsoft.com/office/drawing/2014/main" xmlns="" id="{7DBB15C3-7119-4BF5-AC36-6F6AFF9EB213}"/>
              </a:ext>
            </a:extLst>
          </p:cNvPr>
          <p:cNvSpPr/>
          <p:nvPr/>
        </p:nvSpPr>
        <p:spPr>
          <a:xfrm>
            <a:off x="4476779" y="3118868"/>
            <a:ext cx="215916" cy="2159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a:cs typeface="+mn-cs"/>
                <a:sym typeface="Huawei Sans" panose="020C0503030203020204" pitchFamily="34" charset="0"/>
              </a:rPr>
              <a:t>2</a:t>
            </a:r>
          </a:p>
        </p:txBody>
      </p:sp>
      <p:cxnSp>
        <p:nvCxnSpPr>
          <p:cNvPr id="156" name="直接箭头连接符 155">
            <a:extLst>
              <a:ext uri="{FF2B5EF4-FFF2-40B4-BE49-F238E27FC236}">
                <a16:creationId xmlns:a16="http://schemas.microsoft.com/office/drawing/2014/main" xmlns="" id="{AA906D00-6A37-4E3C-844F-9AFBEFB9CD58}"/>
              </a:ext>
            </a:extLst>
          </p:cNvPr>
          <p:cNvCxnSpPr>
            <a:cxnSpLocks/>
          </p:cNvCxnSpPr>
          <p:nvPr/>
        </p:nvCxnSpPr>
        <p:spPr>
          <a:xfrm>
            <a:off x="2089529" y="3118868"/>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157" name="直接连接符 156"/>
          <p:cNvCxnSpPr>
            <a:stCxn id="159" idx="2"/>
            <a:endCxn id="158" idx="6"/>
          </p:cNvCxnSpPr>
          <p:nvPr/>
        </p:nvCxnSpPr>
        <p:spPr bwMode="auto">
          <a:xfrm flipH="1">
            <a:off x="1894062" y="3539207"/>
            <a:ext cx="2582717" cy="0"/>
          </a:xfrm>
          <a:prstGeom prst="line">
            <a:avLst/>
          </a:prstGeom>
          <a:solidFill>
            <a:srgbClr val="1AABE2"/>
          </a:solidFill>
          <a:ln w="19050" cap="flat" cmpd="sng" algn="ctr">
            <a:solidFill>
              <a:sysClr val="windowText" lastClr="000000"/>
            </a:solidFill>
            <a:prstDash val="solid"/>
            <a:round/>
            <a:headEnd type="none" w="med" len="med"/>
            <a:tailEnd type="none" w="med" len="med"/>
          </a:ln>
          <a:effectLst/>
        </p:spPr>
      </p:cxnSp>
      <p:sp>
        <p:nvSpPr>
          <p:cNvPr id="158" name="椭圆 157">
            <a:extLst>
              <a:ext uri="{FF2B5EF4-FFF2-40B4-BE49-F238E27FC236}">
                <a16:creationId xmlns:a16="http://schemas.microsoft.com/office/drawing/2014/main" xmlns="" id="{7DBB15C3-7119-4BF5-AC36-6F6AFF9EB213}"/>
              </a:ext>
            </a:extLst>
          </p:cNvPr>
          <p:cNvSpPr/>
          <p:nvPr/>
        </p:nvSpPr>
        <p:spPr>
          <a:xfrm>
            <a:off x="1678147" y="3431249"/>
            <a:ext cx="215916" cy="215916"/>
          </a:xfrm>
          <a:prstGeom prst="ellipse">
            <a:avLst/>
          </a:prstGeom>
          <a:solidFill>
            <a:srgbClr val="EC7061"/>
          </a:solidFill>
          <a:ln w="19050" cap="flat" cmpd="sng" algn="ctr">
            <a:no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white"/>
                </a:solidFill>
                <a:effectLst/>
                <a:uLnTx/>
                <a:uFillTx/>
                <a:latin typeface="Huawei Sans" panose="020C0503030203020204" pitchFamily="34" charset="0"/>
                <a:ea typeface="方正兰亭黑简体"/>
                <a:cs typeface="+mn-cs"/>
                <a:sym typeface="Huawei Sans" panose="020C0503030203020204" pitchFamily="34" charset="0"/>
              </a:rPr>
              <a:t>3</a:t>
            </a:r>
          </a:p>
        </p:txBody>
      </p:sp>
      <p:sp>
        <p:nvSpPr>
          <p:cNvPr id="159" name="椭圆 158">
            <a:extLst>
              <a:ext uri="{FF2B5EF4-FFF2-40B4-BE49-F238E27FC236}">
                <a16:creationId xmlns:a16="http://schemas.microsoft.com/office/drawing/2014/main" xmlns="" id="{7DBB15C3-7119-4BF5-AC36-6F6AFF9EB213}"/>
              </a:ext>
            </a:extLst>
          </p:cNvPr>
          <p:cNvSpPr/>
          <p:nvPr/>
        </p:nvSpPr>
        <p:spPr>
          <a:xfrm>
            <a:off x="4476779" y="3431249"/>
            <a:ext cx="215916" cy="2159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a:cs typeface="+mn-cs"/>
                <a:sym typeface="Huawei Sans" panose="020C0503030203020204" pitchFamily="34" charset="0"/>
              </a:rPr>
              <a:t>3</a:t>
            </a:r>
          </a:p>
        </p:txBody>
      </p:sp>
      <p:cxnSp>
        <p:nvCxnSpPr>
          <p:cNvPr id="160" name="直接箭头连接符 159">
            <a:extLst>
              <a:ext uri="{FF2B5EF4-FFF2-40B4-BE49-F238E27FC236}">
                <a16:creationId xmlns:a16="http://schemas.microsoft.com/office/drawing/2014/main" xmlns="" id="{AA906D00-6A37-4E3C-844F-9AFBEFB9CD58}"/>
              </a:ext>
            </a:extLst>
          </p:cNvPr>
          <p:cNvCxnSpPr>
            <a:cxnSpLocks/>
          </p:cNvCxnSpPr>
          <p:nvPr/>
        </p:nvCxnSpPr>
        <p:spPr>
          <a:xfrm>
            <a:off x="2089529" y="3449921"/>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161" name="直接连接符 160"/>
          <p:cNvCxnSpPr>
            <a:stCxn id="163" idx="2"/>
            <a:endCxn id="162" idx="6"/>
          </p:cNvCxnSpPr>
          <p:nvPr/>
        </p:nvCxnSpPr>
        <p:spPr bwMode="auto">
          <a:xfrm flipH="1">
            <a:off x="1894062" y="3851588"/>
            <a:ext cx="2582717" cy="0"/>
          </a:xfrm>
          <a:prstGeom prst="line">
            <a:avLst/>
          </a:prstGeom>
          <a:solidFill>
            <a:srgbClr val="1AABE2"/>
          </a:solidFill>
          <a:ln w="19050" cap="flat" cmpd="sng" algn="ctr">
            <a:solidFill>
              <a:sysClr val="windowText" lastClr="000000"/>
            </a:solidFill>
            <a:prstDash val="solid"/>
            <a:round/>
            <a:headEnd type="none" w="med" len="med"/>
            <a:tailEnd type="none" w="med" len="med"/>
          </a:ln>
          <a:effectLst/>
        </p:spPr>
      </p:cxnSp>
      <p:sp>
        <p:nvSpPr>
          <p:cNvPr id="162" name="椭圆 161">
            <a:extLst>
              <a:ext uri="{FF2B5EF4-FFF2-40B4-BE49-F238E27FC236}">
                <a16:creationId xmlns:a16="http://schemas.microsoft.com/office/drawing/2014/main" xmlns="" id="{7DBB15C3-7119-4BF5-AC36-6F6AFF9EB213}"/>
              </a:ext>
            </a:extLst>
          </p:cNvPr>
          <p:cNvSpPr/>
          <p:nvPr/>
        </p:nvSpPr>
        <p:spPr>
          <a:xfrm>
            <a:off x="1678147" y="3743630"/>
            <a:ext cx="215916" cy="215916"/>
          </a:xfrm>
          <a:prstGeom prst="ellipse">
            <a:avLst/>
          </a:prstGeom>
          <a:solidFill>
            <a:srgbClr val="EC7061"/>
          </a:solidFill>
          <a:ln w="19050" cap="flat" cmpd="sng" algn="ctr">
            <a:no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white"/>
                </a:solidFill>
                <a:effectLst/>
                <a:uLnTx/>
                <a:uFillTx/>
                <a:latin typeface="Huawei Sans" panose="020C0503030203020204" pitchFamily="34" charset="0"/>
                <a:ea typeface="方正兰亭黑简体"/>
                <a:cs typeface="+mn-cs"/>
                <a:sym typeface="Huawei Sans" panose="020C0503030203020204" pitchFamily="34" charset="0"/>
              </a:rPr>
              <a:t>4</a:t>
            </a:r>
          </a:p>
        </p:txBody>
      </p:sp>
      <p:sp>
        <p:nvSpPr>
          <p:cNvPr id="163" name="椭圆 162">
            <a:extLst>
              <a:ext uri="{FF2B5EF4-FFF2-40B4-BE49-F238E27FC236}">
                <a16:creationId xmlns:a16="http://schemas.microsoft.com/office/drawing/2014/main" xmlns="" id="{7DBB15C3-7119-4BF5-AC36-6F6AFF9EB213}"/>
              </a:ext>
            </a:extLst>
          </p:cNvPr>
          <p:cNvSpPr/>
          <p:nvPr/>
        </p:nvSpPr>
        <p:spPr>
          <a:xfrm>
            <a:off x="4476779" y="3743630"/>
            <a:ext cx="215916" cy="2159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a:cs typeface="+mn-cs"/>
                <a:sym typeface="Huawei Sans" panose="020C0503030203020204" pitchFamily="34" charset="0"/>
              </a:rPr>
              <a:t>4</a:t>
            </a:r>
          </a:p>
        </p:txBody>
      </p:sp>
      <p:cxnSp>
        <p:nvCxnSpPr>
          <p:cNvPr id="164" name="直接箭头连接符 163">
            <a:extLst>
              <a:ext uri="{FF2B5EF4-FFF2-40B4-BE49-F238E27FC236}">
                <a16:creationId xmlns:a16="http://schemas.microsoft.com/office/drawing/2014/main" xmlns="" id="{AA906D00-6A37-4E3C-844F-9AFBEFB9CD58}"/>
              </a:ext>
            </a:extLst>
          </p:cNvPr>
          <p:cNvCxnSpPr>
            <a:cxnSpLocks/>
          </p:cNvCxnSpPr>
          <p:nvPr/>
        </p:nvCxnSpPr>
        <p:spPr>
          <a:xfrm>
            <a:off x="2089529" y="3762302"/>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sp>
        <p:nvSpPr>
          <p:cNvPr id="165" name="TextBox 120">
            <a:extLst>
              <a:ext uri="{FF2B5EF4-FFF2-40B4-BE49-F238E27FC236}">
                <a16:creationId xmlns:a16="http://schemas.microsoft.com/office/drawing/2014/main" xmlns="" id="{A3388E5A-B10B-426C-B001-65F408D6AF92}"/>
              </a:ext>
            </a:extLst>
          </p:cNvPr>
          <p:cNvSpPr txBox="1"/>
          <p:nvPr/>
        </p:nvSpPr>
        <p:spPr>
          <a:xfrm>
            <a:off x="438315" y="2063367"/>
            <a:ext cx="1831645" cy="523220"/>
          </a:xfrm>
          <a:prstGeom prst="rect">
            <a:avLst/>
          </a:prstGeom>
          <a:noFill/>
        </p:spPr>
        <p:txBody>
          <a:bodyPr wrap="square" rtlCol="0">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prstClr val="black"/>
                </a:solidFill>
                <a:effectLst/>
                <a:uLnTx/>
                <a:uFillTx/>
                <a:latin typeface="Huawei Sans" panose="020C0503030203020204" pitchFamily="34" charset="0"/>
                <a:sym typeface="Huawei Sans" panose="020C0503030203020204" pitchFamily="34" charset="0"/>
              </a:rPr>
              <a:t>Bridge MAC:</a:t>
            </a:r>
          </a:p>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prstClr val="black"/>
                </a:solidFill>
                <a:effectLst/>
                <a:uLnTx/>
                <a:uFillTx/>
                <a:latin typeface="Huawei Sans" panose="020C0503030203020204" pitchFamily="34" charset="0"/>
                <a:sym typeface="Huawei Sans" panose="020C0503030203020204" pitchFamily="34" charset="0"/>
              </a:rPr>
              <a:t>4c1f-cc58-6d64</a:t>
            </a:r>
          </a:p>
        </p:txBody>
      </p:sp>
      <p:sp>
        <p:nvSpPr>
          <p:cNvPr id="166" name="TextBox 120">
            <a:extLst>
              <a:ext uri="{FF2B5EF4-FFF2-40B4-BE49-F238E27FC236}">
                <a16:creationId xmlns:a16="http://schemas.microsoft.com/office/drawing/2014/main" xmlns="" id="{A3388E5A-B10B-426C-B001-65F408D6AF92}"/>
              </a:ext>
            </a:extLst>
          </p:cNvPr>
          <p:cNvSpPr txBox="1"/>
          <p:nvPr/>
        </p:nvSpPr>
        <p:spPr>
          <a:xfrm>
            <a:off x="4136089" y="2063367"/>
            <a:ext cx="1831645" cy="523220"/>
          </a:xfrm>
          <a:prstGeom prst="rect">
            <a:avLst/>
          </a:prstGeom>
          <a:noFill/>
        </p:spPr>
        <p:txBody>
          <a:bodyPr wrap="square" rtlCol="0">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prstClr val="black"/>
                </a:solidFill>
                <a:effectLst/>
                <a:uLnTx/>
                <a:uFillTx/>
                <a:latin typeface="Huawei Sans" panose="020C0503030203020204" pitchFamily="34" charset="0"/>
                <a:sym typeface="Huawei Sans" panose="020C0503030203020204" pitchFamily="34" charset="0"/>
              </a:rPr>
              <a:t>Bridge MAC:</a:t>
            </a:r>
          </a:p>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prstClr val="black"/>
                </a:solidFill>
                <a:effectLst/>
                <a:uLnTx/>
                <a:uFillTx/>
                <a:latin typeface="Huawei Sans" panose="020C0503030203020204" pitchFamily="34" charset="0"/>
                <a:sym typeface="Huawei Sans" panose="020C0503030203020204" pitchFamily="34" charset="0"/>
              </a:rPr>
              <a:t>4c1f-cc58-6d65</a:t>
            </a:r>
          </a:p>
        </p:txBody>
      </p:sp>
      <p:grpSp>
        <p:nvGrpSpPr>
          <p:cNvPr id="167" name="组合 166"/>
          <p:cNvGrpSpPr/>
          <p:nvPr/>
        </p:nvGrpSpPr>
        <p:grpSpPr>
          <a:xfrm>
            <a:off x="7562321" y="90742"/>
            <a:ext cx="4474104" cy="283553"/>
            <a:chOff x="7562321" y="90742"/>
            <a:chExt cx="4474104" cy="283553"/>
          </a:xfrm>
        </p:grpSpPr>
        <p:sp>
          <p:nvSpPr>
            <p:cNvPr id="168" name="五边形 167"/>
            <p:cNvSpPr/>
            <p:nvPr/>
          </p:nvSpPr>
          <p:spPr bwMode="auto">
            <a:xfrm>
              <a:off x="7562321" y="90742"/>
              <a:ext cx="899749" cy="283553"/>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sym typeface="Huawei Sans" panose="020C0503030203020204" pitchFamily="34" charset="0"/>
                </a:rPr>
                <a:t>Packet Introduction</a:t>
              </a:r>
            </a:p>
          </p:txBody>
        </p:sp>
        <p:sp>
          <p:nvSpPr>
            <p:cNvPr id="169" name="燕尾形 168"/>
            <p:cNvSpPr/>
            <p:nvPr/>
          </p:nvSpPr>
          <p:spPr bwMode="auto">
            <a:xfrm>
              <a:off x="8381766" y="90742"/>
              <a:ext cx="1367951" cy="283553"/>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sym typeface="Huawei Sans" panose="020C0503030203020204" pitchFamily="34" charset="0"/>
                </a:rPr>
                <a:t>Maximum Number of Active Interfaces</a:t>
              </a:r>
            </a:p>
          </p:txBody>
        </p:sp>
        <p:sp>
          <p:nvSpPr>
            <p:cNvPr id="170" name="燕尾形 169"/>
            <p:cNvSpPr/>
            <p:nvPr/>
          </p:nvSpPr>
          <p:spPr bwMode="auto">
            <a:xfrm>
              <a:off x="9669413" y="90742"/>
              <a:ext cx="1223658" cy="283553"/>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Active Link Election</a:t>
              </a:r>
            </a:p>
          </p:txBody>
        </p:sp>
        <p:sp>
          <p:nvSpPr>
            <p:cNvPr id="171" name="燕尾形 170"/>
            <p:cNvSpPr/>
            <p:nvPr/>
          </p:nvSpPr>
          <p:spPr bwMode="auto">
            <a:xfrm>
              <a:off x="10812767" y="90742"/>
              <a:ext cx="1223658" cy="28355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sym typeface="Huawei Sans" panose="020C0503030203020204" pitchFamily="34" charset="0"/>
                </a:rPr>
                <a:t>Load Balancing</a:t>
              </a:r>
            </a:p>
          </p:txBody>
        </p:sp>
      </p:grpSp>
      <p:sp>
        <p:nvSpPr>
          <p:cNvPr id="3" name="标题 2"/>
          <p:cNvSpPr>
            <a:spLocks noGrp="1"/>
          </p:cNvSpPr>
          <p:nvPr>
            <p:ph type="title"/>
          </p:nvPr>
        </p:nvSpPr>
        <p:spPr/>
        <p:txBody>
          <a:bodyPr/>
          <a:lstStyle/>
          <a:p>
            <a:r>
              <a:rPr lang="en-US" altLang="zh-CN" smtClean="0"/>
              <a:t>Active Link Election (3)</a:t>
            </a:r>
            <a:endParaRPr lang="zh-CN" altLang="en-US"/>
          </a:p>
        </p:txBody>
      </p:sp>
    </p:spTree>
    <p:extLst>
      <p:ext uri="{BB962C8B-B14F-4D97-AF65-F5344CB8AC3E}">
        <p14:creationId xmlns:p14="http://schemas.microsoft.com/office/powerpoint/2010/main" val="12121305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文本占位符 3"/>
          <p:cNvSpPr txBox="1">
            <a:spLocks/>
          </p:cNvSpPr>
          <p:nvPr/>
        </p:nvSpPr>
        <p:spPr bwMode="auto">
          <a:xfrm>
            <a:off x="6136614" y="2848474"/>
            <a:ext cx="5647707" cy="1065182"/>
          </a:xfrm>
          <a:prstGeom prst="rect">
            <a:avLst/>
          </a:prstGeom>
          <a:noFill/>
          <a:ln w="9525">
            <a:noFill/>
            <a:miter lim="800000"/>
            <a:headEnd/>
            <a:tailEnd/>
          </a:ln>
        </p:spPr>
        <p:txBody>
          <a:bodyPr vert="horz" wrap="square" lIns="80110" tIns="40055" rIns="80110" bIns="40055" numCol="1" anchor="t" anchorCtr="0" compatLnSpc="1">
            <a:prstTxWarp prst="textNoShape">
              <a:avLst/>
            </a:prstTxWarp>
            <a:noAutofit/>
          </a:bodyPr>
          <a:lstStyle>
            <a:lvl1pPr marL="301625" indent="-301625" algn="just" defTabSz="801688" rtl="0" eaLnBrk="1" fontAlgn="ctr" latinLnBrk="0"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ctr"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ctr"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ctr"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ctr"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ctr">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buClrTx/>
              <a:buSzPct val="100000"/>
              <a:buFont typeface="Arial" panose="020B0604020202020204" pitchFamily="34" charset="0"/>
              <a:buChar char="•"/>
            </a:pPr>
            <a:r>
              <a:rPr lang="en-US" sz="1599" dirty="0" smtClean="0">
                <a:solidFill>
                  <a:prstClr val="black"/>
                </a:solidFill>
                <a:latin typeface="Huawei Sans" panose="020C0503030203020204" pitchFamily="34" charset="0"/>
                <a:sym typeface="Huawei Sans" panose="020C0503030203020204" pitchFamily="34" charset="0"/>
              </a:rPr>
              <a:t>SW2 determines the local active interfaces based on the election result of SW1 and the corresponding links become active links.</a:t>
            </a:r>
          </a:p>
          <a:p>
            <a:pPr>
              <a:buClrTx/>
              <a:buSzPct val="100000"/>
              <a:buFont typeface="Arial" panose="020B0604020202020204" pitchFamily="34" charset="0"/>
              <a:buChar char="•"/>
            </a:pPr>
            <a:r>
              <a:rPr lang="en-US" sz="1599" dirty="0" smtClean="0">
                <a:solidFill>
                  <a:prstClr val="black"/>
                </a:solidFill>
                <a:latin typeface="Huawei Sans" panose="020C0503030203020204" pitchFamily="34" charset="0"/>
                <a:sym typeface="Huawei Sans" panose="020C0503030203020204" pitchFamily="34" charset="0"/>
              </a:rPr>
              <a:t>In this way, the election of active links is complete.</a:t>
            </a:r>
          </a:p>
          <a:p>
            <a:pPr marL="0" indent="0" defTabSz="914112">
              <a:lnSpc>
                <a:spcPts val="2199"/>
              </a:lnSpc>
              <a:spcBef>
                <a:spcPts val="0"/>
              </a:spcBef>
              <a:spcAft>
                <a:spcPts val="600"/>
              </a:spcAft>
              <a:buClr>
                <a:prstClr val="white">
                  <a:lumMod val="50000"/>
                </a:prstClr>
              </a:buClr>
              <a:buSzPct val="100000"/>
              <a:buFont typeface="Wingdings" pitchFamily="2" charset="2"/>
              <a:buNone/>
            </a:pPr>
            <a:endParaRPr lang="en-US" altLang="zh-CN" sz="1599" dirty="0">
              <a:solidFill>
                <a:prstClr val="white">
                  <a:lumMod val="75000"/>
                </a:prstClr>
              </a:solidFill>
              <a:latin typeface="Huawei Sans" panose="020C0503030203020204" pitchFamily="34" charset="0"/>
              <a:sym typeface="Huawei Sans" panose="020C0503030203020204" pitchFamily="34" charset="0"/>
            </a:endParaRPr>
          </a:p>
        </p:txBody>
      </p:sp>
      <p:sp>
        <p:nvSpPr>
          <p:cNvPr id="108" name="圆角矩形 107"/>
          <p:cNvSpPr/>
          <p:nvPr/>
        </p:nvSpPr>
        <p:spPr>
          <a:xfrm>
            <a:off x="892059" y="2593656"/>
            <a:ext cx="902509" cy="1580965"/>
          </a:xfrm>
          <a:prstGeom prst="roundRect">
            <a:avLst>
              <a:gd name="adj" fmla="val 7243"/>
            </a:avLst>
          </a:prstGeom>
          <a:solidFill>
            <a:srgbClr val="F4FBFE"/>
          </a:solidFill>
          <a:ln w="9525" cap="flat" cmpd="sng" algn="ctr">
            <a:solidFill>
              <a:srgbClr val="99DFF9"/>
            </a:solidFill>
            <a:prstDash val="solid"/>
          </a:ln>
          <a:effectLst/>
        </p:spPr>
        <p:txBody>
          <a:bodyPr wrap="square" rtlCol="0" anchor="ctr">
            <a:noAutofit/>
          </a:bodyPr>
          <a:lstStyle/>
          <a:p>
            <a:pPr marL="0" marR="0" lvl="0" indent="0" algn="ctr" defTabSz="914034" eaLnBrk="1" fontAlgn="ctr" latinLnBrk="0" hangingPunct="1">
              <a:lnSpc>
                <a:spcPct val="100000"/>
              </a:lnSpc>
              <a:spcBef>
                <a:spcPct val="0"/>
              </a:spcBef>
              <a:spcAft>
                <a:spcPct val="0"/>
              </a:spcAft>
              <a:buClrTx/>
              <a:buSzTx/>
              <a:buFontTx/>
              <a:buNone/>
              <a:tabLst/>
              <a:defRPr/>
            </a:pPr>
            <a:endParaRPr kumimoji="0" lang="en-US" altLang="zh-CN" sz="1200" b="0" i="0" u="none" strike="noStrike" kern="0" cap="none" spc="0" normalizeH="0" baseline="0" noProof="0" dirty="0">
              <a:ln>
                <a:noFill/>
              </a:ln>
              <a:solidFill>
                <a:srgbClr val="000000"/>
              </a:solidFill>
              <a:effectLst/>
              <a:uLnTx/>
              <a:uFillTx/>
              <a:latin typeface="Huawei Sans" panose="020C0503030203020204" pitchFamily="34" charset="0"/>
              <a:sym typeface="Huawei Sans" panose="020C0503030203020204" pitchFamily="34" charset="0"/>
            </a:endParaRPr>
          </a:p>
        </p:txBody>
      </p:sp>
      <p:sp>
        <p:nvSpPr>
          <p:cNvPr id="113" name="圆角矩形 112"/>
          <p:cNvSpPr/>
          <p:nvPr/>
        </p:nvSpPr>
        <p:spPr>
          <a:xfrm>
            <a:off x="4574791" y="2590583"/>
            <a:ext cx="902509" cy="1580965"/>
          </a:xfrm>
          <a:prstGeom prst="roundRect">
            <a:avLst>
              <a:gd name="adj" fmla="val 7243"/>
            </a:avLst>
          </a:prstGeom>
          <a:solidFill>
            <a:srgbClr val="F4FBFE"/>
          </a:solidFill>
          <a:ln w="9525" cap="flat" cmpd="sng" algn="ctr">
            <a:solidFill>
              <a:srgbClr val="99DFF9"/>
            </a:solidFill>
            <a:prstDash val="solid"/>
          </a:ln>
          <a:effectLst/>
        </p:spPr>
        <p:txBody>
          <a:bodyPr wrap="square" rtlCol="0" anchor="ctr">
            <a:noAutofit/>
          </a:bodyPr>
          <a:lstStyle/>
          <a:p>
            <a:pPr marL="0" marR="0" lvl="0" indent="0" algn="ctr" defTabSz="914034" eaLnBrk="1" fontAlgn="ctr" latinLnBrk="0" hangingPunct="1">
              <a:lnSpc>
                <a:spcPct val="100000"/>
              </a:lnSpc>
              <a:spcBef>
                <a:spcPct val="0"/>
              </a:spcBef>
              <a:spcAft>
                <a:spcPct val="0"/>
              </a:spcAft>
              <a:buClrTx/>
              <a:buSzTx/>
              <a:buFontTx/>
              <a:buNone/>
              <a:tabLst/>
              <a:defRPr/>
            </a:pPr>
            <a:endParaRPr kumimoji="0" lang="en-US" altLang="zh-CN" sz="1200" b="0" i="0" u="none" strike="noStrike" kern="0" cap="none" spc="0" normalizeH="0" baseline="0" noProof="0" dirty="0">
              <a:ln>
                <a:noFill/>
              </a:ln>
              <a:solidFill>
                <a:srgbClr val="000000"/>
              </a:solidFill>
              <a:effectLst/>
              <a:uLnTx/>
              <a:uFillTx/>
              <a:latin typeface="Huawei Sans" panose="020C0503030203020204" pitchFamily="34" charset="0"/>
              <a:sym typeface="Huawei Sans" panose="020C0503030203020204" pitchFamily="34" charset="0"/>
            </a:endParaRPr>
          </a:p>
        </p:txBody>
      </p:sp>
      <p:sp>
        <p:nvSpPr>
          <p:cNvPr id="114" name="矩形 113"/>
          <p:cNvSpPr/>
          <p:nvPr/>
        </p:nvSpPr>
        <p:spPr>
          <a:xfrm>
            <a:off x="874207" y="2588796"/>
            <a:ext cx="663115" cy="307657"/>
          </a:xfrm>
          <a:prstGeom prst="rect">
            <a:avLst/>
          </a:prstGeom>
        </p:spPr>
        <p:txBody>
          <a:bodyPr wrap="square">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399" b="1" i="0" u="none" strike="noStrike" kern="0" cap="none" spc="0" normalizeH="0" baseline="0" noProof="0" dirty="0" smtClean="0">
                <a:ln>
                  <a:noFill/>
                </a:ln>
                <a:solidFill>
                  <a:prstClr val="black"/>
                </a:solidFill>
                <a:effectLst/>
                <a:uLnTx/>
                <a:uFillTx/>
                <a:latin typeface="Huawei Sans" panose="020C0503030203020204" pitchFamily="34" charset="0"/>
                <a:sym typeface="Huawei Sans" panose="020C0503030203020204" pitchFamily="34" charset="0"/>
              </a:rPr>
              <a:t>SW1</a:t>
            </a:r>
          </a:p>
        </p:txBody>
      </p:sp>
      <p:sp>
        <p:nvSpPr>
          <p:cNvPr id="115" name="矩形 114"/>
          <p:cNvSpPr/>
          <p:nvPr/>
        </p:nvSpPr>
        <p:spPr>
          <a:xfrm>
            <a:off x="4814186" y="2588029"/>
            <a:ext cx="663115" cy="307657"/>
          </a:xfrm>
          <a:prstGeom prst="rect">
            <a:avLst/>
          </a:prstGeom>
        </p:spPr>
        <p:txBody>
          <a:bodyPr wrap="square">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399" b="1" i="0" u="none" strike="noStrike" kern="0" cap="none" spc="0" normalizeH="0" baseline="0" noProof="0" dirty="0" smtClean="0">
                <a:ln>
                  <a:noFill/>
                </a:ln>
                <a:solidFill>
                  <a:prstClr val="black"/>
                </a:solidFill>
                <a:effectLst/>
                <a:uLnTx/>
                <a:uFillTx/>
                <a:latin typeface="Huawei Sans" panose="020C0503030203020204" pitchFamily="34" charset="0"/>
                <a:sym typeface="Huawei Sans" panose="020C0503030203020204" pitchFamily="34" charset="0"/>
              </a:rPr>
              <a:t>SW2</a:t>
            </a:r>
          </a:p>
        </p:txBody>
      </p:sp>
      <p:sp>
        <p:nvSpPr>
          <p:cNvPr id="116" name="TextBox 77"/>
          <p:cNvSpPr txBox="1"/>
          <p:nvPr/>
        </p:nvSpPr>
        <p:spPr bwMode="auto">
          <a:xfrm>
            <a:off x="1191466" y="4509749"/>
            <a:ext cx="1390745" cy="285502"/>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200" dirty="0">
                <a:solidFill>
                  <a:srgbClr val="000000"/>
                </a:solidFill>
                <a:latin typeface="Huawei Sans" panose="020C0503030203020204" pitchFamily="34" charset="0"/>
                <a:cs typeface="Arial" pitchFamily="34" charset="0"/>
                <a:sym typeface="Huawei Sans" panose="020C0503030203020204" pitchFamily="34" charset="0"/>
              </a:rPr>
              <a:t>LACPDU</a:t>
            </a:r>
          </a:p>
        </p:txBody>
      </p:sp>
      <p:cxnSp>
        <p:nvCxnSpPr>
          <p:cNvPr id="117" name="直接箭头连接符 116">
            <a:extLst>
              <a:ext uri="{FF2B5EF4-FFF2-40B4-BE49-F238E27FC236}">
                <a16:creationId xmlns:a16="http://schemas.microsoft.com/office/drawing/2014/main" xmlns="" id="{AA906D00-6A37-4E3C-844F-9AFBEFB9CD58}"/>
              </a:ext>
            </a:extLst>
          </p:cNvPr>
          <p:cNvCxnSpPr>
            <a:cxnSpLocks/>
          </p:cNvCxnSpPr>
          <p:nvPr/>
        </p:nvCxnSpPr>
        <p:spPr>
          <a:xfrm>
            <a:off x="892059" y="4641820"/>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sp>
        <p:nvSpPr>
          <p:cNvPr id="118" name="矩形 117"/>
          <p:cNvSpPr/>
          <p:nvPr/>
        </p:nvSpPr>
        <p:spPr bwMode="auto">
          <a:xfrm>
            <a:off x="1144892" y="4795251"/>
            <a:ext cx="1699031" cy="248147"/>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noAutofit/>
          </a:bodyPr>
          <a:lstStyle/>
          <a:p>
            <a:pPr defTabSz="1001248" eaLnBrk="0" fontAlgn="ctr" hangingPunct="0"/>
            <a:r>
              <a:rPr lang="en-US" sz="1200" dirty="0">
                <a:solidFill>
                  <a:srgbClr val="000000"/>
                </a:solidFill>
                <a:latin typeface="Huawei Sans" panose="020C0503030203020204" pitchFamily="34" charset="0"/>
                <a:cs typeface="Arial" pitchFamily="34" charset="0"/>
                <a:sym typeface="Huawei Sans" panose="020C0503030203020204" pitchFamily="34" charset="0"/>
              </a:rPr>
              <a:t>Active interface</a:t>
            </a:r>
          </a:p>
        </p:txBody>
      </p:sp>
      <p:sp>
        <p:nvSpPr>
          <p:cNvPr id="119" name="椭圆 118">
            <a:extLst>
              <a:ext uri="{FF2B5EF4-FFF2-40B4-BE49-F238E27FC236}">
                <a16:creationId xmlns:a16="http://schemas.microsoft.com/office/drawing/2014/main" xmlns="" id="{7DBB15C3-7119-4BF5-AC36-6F6AFF9EB213}"/>
              </a:ext>
            </a:extLst>
          </p:cNvPr>
          <p:cNvSpPr/>
          <p:nvPr/>
        </p:nvSpPr>
        <p:spPr>
          <a:xfrm>
            <a:off x="892059" y="4838407"/>
            <a:ext cx="215916" cy="215916"/>
          </a:xfrm>
          <a:prstGeom prst="ellipse">
            <a:avLst/>
          </a:prstGeom>
          <a:solidFill>
            <a:srgbClr val="8CCAA1"/>
          </a:solidFill>
          <a:ln w="3175" cap="flat" cmpd="sng" algn="ctr">
            <a:no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en-US" altLang="zh-CN" sz="1100" b="1" i="0" u="none" strike="noStrike" kern="0" cap="none" spc="0" normalizeH="0" baseline="0" noProof="0" dirty="0" smtClean="0">
              <a:ln>
                <a:noFill/>
              </a:ln>
              <a:solidFill>
                <a:prstClr val="white"/>
              </a:solidFill>
              <a:effectLst/>
              <a:uLnTx/>
              <a:uFillTx/>
              <a:latin typeface="Huawei Sans" panose="020C0503030203020204" pitchFamily="34" charset="0"/>
              <a:ea typeface="方正兰亭黑简体"/>
              <a:cs typeface="+mn-cs"/>
              <a:sym typeface="Huawei Sans" panose="020C0503030203020204" pitchFamily="34" charset="0"/>
            </a:endParaRPr>
          </a:p>
        </p:txBody>
      </p:sp>
      <p:sp>
        <p:nvSpPr>
          <p:cNvPr id="120" name="矩形 119"/>
          <p:cNvSpPr/>
          <p:nvPr/>
        </p:nvSpPr>
        <p:spPr bwMode="auto">
          <a:xfrm>
            <a:off x="1144892" y="5130538"/>
            <a:ext cx="1791348" cy="248147"/>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noAutofit/>
          </a:bodyPr>
          <a:lstStyle/>
          <a:p>
            <a:pPr defTabSz="1001248" eaLnBrk="0" fontAlgn="ctr" hangingPunct="0"/>
            <a:r>
              <a:rPr lang="en-US" sz="1200" dirty="0">
                <a:solidFill>
                  <a:srgbClr val="000000"/>
                </a:solidFill>
                <a:latin typeface="Huawei Sans" panose="020C0503030203020204" pitchFamily="34" charset="0"/>
                <a:cs typeface="Arial" pitchFamily="34" charset="0"/>
                <a:sym typeface="Huawei Sans" panose="020C0503030203020204" pitchFamily="34" charset="0"/>
              </a:rPr>
              <a:t>Inactive interface</a:t>
            </a:r>
          </a:p>
        </p:txBody>
      </p:sp>
      <p:sp>
        <p:nvSpPr>
          <p:cNvPr id="121" name="椭圆 120">
            <a:extLst>
              <a:ext uri="{FF2B5EF4-FFF2-40B4-BE49-F238E27FC236}">
                <a16:creationId xmlns:a16="http://schemas.microsoft.com/office/drawing/2014/main" xmlns="" id="{E3AA826D-E4AC-459E-9C44-0CE0D8799DF1}"/>
              </a:ext>
            </a:extLst>
          </p:cNvPr>
          <p:cNvSpPr/>
          <p:nvPr/>
        </p:nvSpPr>
        <p:spPr>
          <a:xfrm>
            <a:off x="892059" y="5160774"/>
            <a:ext cx="215916" cy="215916"/>
          </a:xfrm>
          <a:prstGeom prst="ellipse">
            <a:avLst/>
          </a:prstGeom>
          <a:solidFill>
            <a:srgbClr val="EC7061"/>
          </a:solidFill>
          <a:ln w="19050" cap="flat" cmpd="sng" algn="ctr">
            <a:no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en-US" altLang="zh-CN" sz="1100" b="1" i="0" u="none" strike="noStrike" kern="0" cap="none" spc="0" normalizeH="0" baseline="0" noProof="0" dirty="0" smtClean="0">
              <a:ln>
                <a:noFill/>
              </a:ln>
              <a:solidFill>
                <a:prstClr val="white"/>
              </a:solidFill>
              <a:effectLst/>
              <a:uLnTx/>
              <a:uFillTx/>
              <a:latin typeface="Huawei Sans" panose="020C0503030203020204" pitchFamily="34" charset="0"/>
              <a:ea typeface="方正兰亭黑简体"/>
              <a:cs typeface="+mn-cs"/>
              <a:sym typeface="Huawei Sans" panose="020C0503030203020204" pitchFamily="34" charset="0"/>
            </a:endParaRPr>
          </a:p>
        </p:txBody>
      </p:sp>
      <p:sp>
        <p:nvSpPr>
          <p:cNvPr id="122" name="TextBox 77"/>
          <p:cNvSpPr txBox="1"/>
          <p:nvPr/>
        </p:nvSpPr>
        <p:spPr bwMode="auto">
          <a:xfrm>
            <a:off x="1453178" y="5507746"/>
            <a:ext cx="1390745" cy="285502"/>
          </a:xfrm>
          <a:prstGeom prst="rect">
            <a:avLst/>
          </a:prstGeom>
          <a:noFill/>
          <a:ln w="9525">
            <a:noFill/>
            <a:miter lim="800000"/>
            <a:headEnd/>
            <a:tailEnd/>
          </a:ln>
        </p:spPr>
        <p:txBody>
          <a:bodyPr wrap="square" lIns="99941" tIns="49966" rIns="99941" bIns="49966" rtlCol="0">
            <a:noAutofit/>
          </a:bodyPr>
          <a:lstStyle/>
          <a:p>
            <a:pPr defTabSz="1001248" eaLnBrk="0" fontAlgn="ctr" hangingPunct="0"/>
            <a:r>
              <a:rPr lang="en-US" sz="1200" dirty="0">
                <a:solidFill>
                  <a:srgbClr val="000000"/>
                </a:solidFill>
                <a:latin typeface="Huawei Sans" panose="020C0503030203020204" pitchFamily="34" charset="0"/>
                <a:cs typeface="Arial" pitchFamily="34" charset="0"/>
                <a:sym typeface="Huawei Sans" panose="020C0503030203020204" pitchFamily="34" charset="0"/>
              </a:rPr>
              <a:t>Active link</a:t>
            </a:r>
          </a:p>
        </p:txBody>
      </p:sp>
      <p:cxnSp>
        <p:nvCxnSpPr>
          <p:cNvPr id="123" name="直接箭头连接符 122">
            <a:extLst>
              <a:ext uri="{FF2B5EF4-FFF2-40B4-BE49-F238E27FC236}">
                <a16:creationId xmlns:a16="http://schemas.microsoft.com/office/drawing/2014/main" xmlns="" id="{AA906D00-6A37-4E3C-844F-9AFBEFB9CD58}"/>
              </a:ext>
            </a:extLst>
          </p:cNvPr>
          <p:cNvCxnSpPr>
            <a:cxnSpLocks/>
          </p:cNvCxnSpPr>
          <p:nvPr/>
        </p:nvCxnSpPr>
        <p:spPr>
          <a:xfrm>
            <a:off x="892059" y="5648486"/>
            <a:ext cx="523427" cy="0"/>
          </a:xfrm>
          <a:prstGeom prst="straightConnector1">
            <a:avLst/>
          </a:prstGeom>
          <a:noFill/>
          <a:ln w="25400" cap="flat" cmpd="sng" algn="ctr">
            <a:solidFill>
              <a:srgbClr val="8CCAA1"/>
            </a:solidFill>
            <a:prstDash val="solid"/>
            <a:miter lim="800000"/>
          </a:ln>
          <a:effectLst/>
        </p:spPr>
      </p:cxnSp>
      <p:cxnSp>
        <p:nvCxnSpPr>
          <p:cNvPr id="124" name="直接箭头连接符 123">
            <a:extLst>
              <a:ext uri="{FF2B5EF4-FFF2-40B4-BE49-F238E27FC236}">
                <a16:creationId xmlns:a16="http://schemas.microsoft.com/office/drawing/2014/main" xmlns="" id="{AA906D00-6A37-4E3C-844F-9AFBEFB9CD58}"/>
              </a:ext>
            </a:extLst>
          </p:cNvPr>
          <p:cNvCxnSpPr>
            <a:cxnSpLocks/>
          </p:cNvCxnSpPr>
          <p:nvPr/>
        </p:nvCxnSpPr>
        <p:spPr>
          <a:xfrm>
            <a:off x="892059" y="5954751"/>
            <a:ext cx="523427" cy="0"/>
          </a:xfrm>
          <a:prstGeom prst="straightConnector1">
            <a:avLst/>
          </a:prstGeom>
          <a:noFill/>
          <a:ln w="25400" cap="flat" cmpd="sng" algn="ctr">
            <a:solidFill>
              <a:srgbClr val="EC7061"/>
            </a:solidFill>
            <a:prstDash val="solid"/>
            <a:miter lim="800000"/>
          </a:ln>
          <a:effectLst/>
        </p:spPr>
      </p:cxnSp>
      <p:sp>
        <p:nvSpPr>
          <p:cNvPr id="125" name="TextBox 77"/>
          <p:cNvSpPr txBox="1"/>
          <p:nvPr/>
        </p:nvSpPr>
        <p:spPr bwMode="auto">
          <a:xfrm>
            <a:off x="1453178" y="5816411"/>
            <a:ext cx="1390745" cy="285502"/>
          </a:xfrm>
          <a:prstGeom prst="rect">
            <a:avLst/>
          </a:prstGeom>
          <a:noFill/>
          <a:ln w="9525">
            <a:noFill/>
            <a:miter lim="800000"/>
            <a:headEnd/>
            <a:tailEnd/>
          </a:ln>
        </p:spPr>
        <p:txBody>
          <a:bodyPr wrap="square" lIns="99941" tIns="49966" rIns="99941" bIns="49966" rtlCol="0">
            <a:noAutofit/>
          </a:bodyPr>
          <a:lstStyle/>
          <a:p>
            <a:pPr defTabSz="1001248" eaLnBrk="0" fontAlgn="ctr" hangingPunct="0"/>
            <a:r>
              <a:rPr lang="en-US" sz="1200" dirty="0">
                <a:solidFill>
                  <a:srgbClr val="000000"/>
                </a:solidFill>
                <a:latin typeface="Huawei Sans" panose="020C0503030203020204" pitchFamily="34" charset="0"/>
                <a:cs typeface="Arial" pitchFamily="34" charset="0"/>
                <a:sym typeface="Huawei Sans" panose="020C0503030203020204" pitchFamily="34" charset="0"/>
              </a:rPr>
              <a:t>Inactive link</a:t>
            </a:r>
          </a:p>
        </p:txBody>
      </p:sp>
      <p:sp>
        <p:nvSpPr>
          <p:cNvPr id="130" name="椭圆 129">
            <a:extLst>
              <a:ext uri="{FF2B5EF4-FFF2-40B4-BE49-F238E27FC236}">
                <a16:creationId xmlns:a16="http://schemas.microsoft.com/office/drawing/2014/main" xmlns="" id="{7DBB15C3-7119-4BF5-AC36-6F6AFF9EB213}"/>
              </a:ext>
            </a:extLst>
          </p:cNvPr>
          <p:cNvSpPr/>
          <p:nvPr/>
        </p:nvSpPr>
        <p:spPr>
          <a:xfrm>
            <a:off x="1678147" y="2806487"/>
            <a:ext cx="215916" cy="215916"/>
          </a:xfrm>
          <a:prstGeom prst="ellipse">
            <a:avLst/>
          </a:prstGeom>
          <a:solidFill>
            <a:srgbClr val="8CCAA1"/>
          </a:solidFill>
          <a:ln w="3175" cap="flat" cmpd="sng" algn="ctr">
            <a:no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white"/>
                </a:solidFill>
                <a:effectLst/>
                <a:uLnTx/>
                <a:uFillTx/>
                <a:latin typeface="Huawei Sans" panose="020C0503030203020204" pitchFamily="34" charset="0"/>
                <a:ea typeface="方正兰亭黑简体"/>
                <a:cs typeface="+mn-cs"/>
                <a:sym typeface="Huawei Sans" panose="020C0503030203020204" pitchFamily="34" charset="0"/>
              </a:rPr>
              <a:t>1</a:t>
            </a:r>
          </a:p>
        </p:txBody>
      </p:sp>
      <p:sp>
        <p:nvSpPr>
          <p:cNvPr id="131" name="椭圆 130">
            <a:extLst>
              <a:ext uri="{FF2B5EF4-FFF2-40B4-BE49-F238E27FC236}">
                <a16:creationId xmlns:a16="http://schemas.microsoft.com/office/drawing/2014/main" xmlns="" id="{7DBB15C3-7119-4BF5-AC36-6F6AFF9EB213}"/>
              </a:ext>
            </a:extLst>
          </p:cNvPr>
          <p:cNvSpPr/>
          <p:nvPr/>
        </p:nvSpPr>
        <p:spPr>
          <a:xfrm>
            <a:off x="4476779" y="2806487"/>
            <a:ext cx="215916" cy="215916"/>
          </a:xfrm>
          <a:prstGeom prst="ellipse">
            <a:avLst/>
          </a:prstGeom>
          <a:solidFill>
            <a:srgbClr val="8CCAA1"/>
          </a:solidFill>
          <a:ln w="12700" cap="flat" cmpd="sng" algn="ctr">
            <a:solidFill>
              <a:srgbClr val="8CCAA1"/>
            </a:solid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white"/>
                </a:solidFill>
                <a:effectLst/>
                <a:uLnTx/>
                <a:uFillTx/>
                <a:latin typeface="Huawei Sans" panose="020C0503030203020204" pitchFamily="34" charset="0"/>
                <a:ea typeface="方正兰亭黑简体"/>
                <a:cs typeface="+mn-cs"/>
                <a:sym typeface="Huawei Sans" panose="020C0503030203020204" pitchFamily="34" charset="0"/>
              </a:rPr>
              <a:t>1</a:t>
            </a:r>
          </a:p>
        </p:txBody>
      </p:sp>
      <p:cxnSp>
        <p:nvCxnSpPr>
          <p:cNvPr id="132" name="直接连接符 131"/>
          <p:cNvCxnSpPr>
            <a:stCxn id="131" idx="2"/>
            <a:endCxn id="130" idx="6"/>
          </p:cNvCxnSpPr>
          <p:nvPr/>
        </p:nvCxnSpPr>
        <p:spPr bwMode="auto">
          <a:xfrm flipH="1">
            <a:off x="1894062" y="2914445"/>
            <a:ext cx="2582717" cy="0"/>
          </a:xfrm>
          <a:prstGeom prst="line">
            <a:avLst/>
          </a:prstGeom>
          <a:noFill/>
          <a:ln w="25400" cap="flat" cmpd="sng" algn="ctr">
            <a:solidFill>
              <a:srgbClr val="8CCAA1"/>
            </a:solidFill>
            <a:prstDash val="solid"/>
            <a:miter lim="800000"/>
          </a:ln>
          <a:effectLst/>
        </p:spPr>
      </p:cxnSp>
      <p:cxnSp>
        <p:nvCxnSpPr>
          <p:cNvPr id="133" name="直接箭头连接符 132">
            <a:extLst>
              <a:ext uri="{FF2B5EF4-FFF2-40B4-BE49-F238E27FC236}">
                <a16:creationId xmlns:a16="http://schemas.microsoft.com/office/drawing/2014/main" xmlns="" id="{AA906D00-6A37-4E3C-844F-9AFBEFB9CD58}"/>
              </a:ext>
            </a:extLst>
          </p:cNvPr>
          <p:cNvCxnSpPr>
            <a:cxnSpLocks/>
          </p:cNvCxnSpPr>
          <p:nvPr/>
        </p:nvCxnSpPr>
        <p:spPr>
          <a:xfrm>
            <a:off x="2089529" y="2834092"/>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134" name="直接连接符 133"/>
          <p:cNvCxnSpPr>
            <a:stCxn id="136" idx="2"/>
            <a:endCxn id="135" idx="6"/>
          </p:cNvCxnSpPr>
          <p:nvPr/>
        </p:nvCxnSpPr>
        <p:spPr bwMode="auto">
          <a:xfrm flipH="1">
            <a:off x="1894062" y="3226826"/>
            <a:ext cx="2582717" cy="0"/>
          </a:xfrm>
          <a:prstGeom prst="line">
            <a:avLst/>
          </a:prstGeom>
          <a:noFill/>
          <a:ln w="25400" cap="flat" cmpd="sng" algn="ctr">
            <a:solidFill>
              <a:srgbClr val="8CCAA1"/>
            </a:solidFill>
            <a:prstDash val="solid"/>
            <a:miter lim="800000"/>
          </a:ln>
          <a:effectLst/>
        </p:spPr>
      </p:cxnSp>
      <p:sp>
        <p:nvSpPr>
          <p:cNvPr id="135" name="椭圆 134">
            <a:extLst>
              <a:ext uri="{FF2B5EF4-FFF2-40B4-BE49-F238E27FC236}">
                <a16:creationId xmlns:a16="http://schemas.microsoft.com/office/drawing/2014/main" xmlns="" id="{7DBB15C3-7119-4BF5-AC36-6F6AFF9EB213}"/>
              </a:ext>
            </a:extLst>
          </p:cNvPr>
          <p:cNvSpPr/>
          <p:nvPr/>
        </p:nvSpPr>
        <p:spPr>
          <a:xfrm>
            <a:off x="1678147" y="3118868"/>
            <a:ext cx="215916" cy="215916"/>
          </a:xfrm>
          <a:prstGeom prst="ellipse">
            <a:avLst/>
          </a:prstGeom>
          <a:solidFill>
            <a:srgbClr val="8CCAA1"/>
          </a:solidFill>
          <a:ln w="3175" cap="flat" cmpd="sng" algn="ctr">
            <a:no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white"/>
                </a:solidFill>
                <a:effectLst/>
                <a:uLnTx/>
                <a:uFillTx/>
                <a:latin typeface="Huawei Sans" panose="020C0503030203020204" pitchFamily="34" charset="0"/>
                <a:ea typeface="方正兰亭黑简体"/>
                <a:cs typeface="+mn-cs"/>
                <a:sym typeface="Huawei Sans" panose="020C0503030203020204" pitchFamily="34" charset="0"/>
              </a:rPr>
              <a:t>2</a:t>
            </a:r>
          </a:p>
        </p:txBody>
      </p:sp>
      <p:sp>
        <p:nvSpPr>
          <p:cNvPr id="136" name="椭圆 135">
            <a:extLst>
              <a:ext uri="{FF2B5EF4-FFF2-40B4-BE49-F238E27FC236}">
                <a16:creationId xmlns:a16="http://schemas.microsoft.com/office/drawing/2014/main" xmlns="" id="{7DBB15C3-7119-4BF5-AC36-6F6AFF9EB213}"/>
              </a:ext>
            </a:extLst>
          </p:cNvPr>
          <p:cNvSpPr/>
          <p:nvPr/>
        </p:nvSpPr>
        <p:spPr>
          <a:xfrm>
            <a:off x="4476779" y="3118868"/>
            <a:ext cx="215916" cy="215916"/>
          </a:xfrm>
          <a:prstGeom prst="ellipse">
            <a:avLst/>
          </a:prstGeom>
          <a:solidFill>
            <a:srgbClr val="8CCAA1"/>
          </a:solidFill>
          <a:ln w="12700" cap="flat" cmpd="sng" algn="ctr">
            <a:solidFill>
              <a:srgbClr val="8CCAA1"/>
            </a:solid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white"/>
                </a:solidFill>
                <a:effectLst/>
                <a:uLnTx/>
                <a:uFillTx/>
                <a:latin typeface="Huawei Sans" panose="020C0503030203020204" pitchFamily="34" charset="0"/>
                <a:ea typeface="方正兰亭黑简体"/>
                <a:cs typeface="+mn-cs"/>
                <a:sym typeface="Huawei Sans" panose="020C0503030203020204" pitchFamily="34" charset="0"/>
              </a:rPr>
              <a:t>2</a:t>
            </a:r>
          </a:p>
        </p:txBody>
      </p:sp>
      <p:cxnSp>
        <p:nvCxnSpPr>
          <p:cNvPr id="137" name="直接箭头连接符 136">
            <a:extLst>
              <a:ext uri="{FF2B5EF4-FFF2-40B4-BE49-F238E27FC236}">
                <a16:creationId xmlns:a16="http://schemas.microsoft.com/office/drawing/2014/main" xmlns="" id="{AA906D00-6A37-4E3C-844F-9AFBEFB9CD58}"/>
              </a:ext>
            </a:extLst>
          </p:cNvPr>
          <p:cNvCxnSpPr>
            <a:cxnSpLocks/>
          </p:cNvCxnSpPr>
          <p:nvPr/>
        </p:nvCxnSpPr>
        <p:spPr>
          <a:xfrm>
            <a:off x="2089529" y="3118868"/>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138" name="直接连接符 137"/>
          <p:cNvCxnSpPr>
            <a:stCxn id="140" idx="2"/>
            <a:endCxn id="139" idx="6"/>
          </p:cNvCxnSpPr>
          <p:nvPr/>
        </p:nvCxnSpPr>
        <p:spPr bwMode="auto">
          <a:xfrm flipH="1">
            <a:off x="1894062" y="3539207"/>
            <a:ext cx="2582717" cy="0"/>
          </a:xfrm>
          <a:prstGeom prst="line">
            <a:avLst/>
          </a:prstGeom>
          <a:noFill/>
          <a:ln w="25400" cap="flat" cmpd="sng" algn="ctr">
            <a:solidFill>
              <a:srgbClr val="EC7061"/>
            </a:solidFill>
            <a:prstDash val="solid"/>
            <a:miter lim="800000"/>
          </a:ln>
          <a:effectLst/>
        </p:spPr>
      </p:cxnSp>
      <p:sp>
        <p:nvSpPr>
          <p:cNvPr id="139" name="椭圆 138">
            <a:extLst>
              <a:ext uri="{FF2B5EF4-FFF2-40B4-BE49-F238E27FC236}">
                <a16:creationId xmlns:a16="http://schemas.microsoft.com/office/drawing/2014/main" xmlns="" id="{7DBB15C3-7119-4BF5-AC36-6F6AFF9EB213}"/>
              </a:ext>
            </a:extLst>
          </p:cNvPr>
          <p:cNvSpPr/>
          <p:nvPr/>
        </p:nvSpPr>
        <p:spPr>
          <a:xfrm>
            <a:off x="1678147" y="3431249"/>
            <a:ext cx="215916" cy="215916"/>
          </a:xfrm>
          <a:prstGeom prst="ellipse">
            <a:avLst/>
          </a:prstGeom>
          <a:solidFill>
            <a:srgbClr val="EC7061"/>
          </a:solidFill>
          <a:ln w="19050" cap="flat" cmpd="sng" algn="ctr">
            <a:no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white"/>
                </a:solidFill>
                <a:effectLst/>
                <a:uLnTx/>
                <a:uFillTx/>
                <a:latin typeface="Huawei Sans" panose="020C0503030203020204" pitchFamily="34" charset="0"/>
                <a:ea typeface="方正兰亭黑简体"/>
                <a:cs typeface="+mn-cs"/>
                <a:sym typeface="Huawei Sans" panose="020C0503030203020204" pitchFamily="34" charset="0"/>
              </a:rPr>
              <a:t>3</a:t>
            </a:r>
          </a:p>
        </p:txBody>
      </p:sp>
      <p:sp>
        <p:nvSpPr>
          <p:cNvPr id="140" name="椭圆 139">
            <a:extLst>
              <a:ext uri="{FF2B5EF4-FFF2-40B4-BE49-F238E27FC236}">
                <a16:creationId xmlns:a16="http://schemas.microsoft.com/office/drawing/2014/main" xmlns="" id="{7DBB15C3-7119-4BF5-AC36-6F6AFF9EB213}"/>
              </a:ext>
            </a:extLst>
          </p:cNvPr>
          <p:cNvSpPr/>
          <p:nvPr/>
        </p:nvSpPr>
        <p:spPr>
          <a:xfrm>
            <a:off x="4476779" y="3431249"/>
            <a:ext cx="215916" cy="215916"/>
          </a:xfrm>
          <a:prstGeom prst="ellipse">
            <a:avLst/>
          </a:prstGeom>
          <a:solidFill>
            <a:srgbClr val="EC7061"/>
          </a:solidFill>
          <a:ln w="12700" cap="flat" cmpd="sng" algn="ctr">
            <a:solidFill>
              <a:srgbClr val="EC7061"/>
            </a:solid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white"/>
                </a:solidFill>
                <a:effectLst/>
                <a:uLnTx/>
                <a:uFillTx/>
                <a:latin typeface="Huawei Sans" panose="020C0503030203020204" pitchFamily="34" charset="0"/>
                <a:ea typeface="方正兰亭黑简体"/>
                <a:cs typeface="+mn-cs"/>
                <a:sym typeface="Huawei Sans" panose="020C0503030203020204" pitchFamily="34" charset="0"/>
              </a:rPr>
              <a:t>3</a:t>
            </a:r>
          </a:p>
        </p:txBody>
      </p:sp>
      <p:cxnSp>
        <p:nvCxnSpPr>
          <p:cNvPr id="141" name="直接箭头连接符 140">
            <a:extLst>
              <a:ext uri="{FF2B5EF4-FFF2-40B4-BE49-F238E27FC236}">
                <a16:creationId xmlns:a16="http://schemas.microsoft.com/office/drawing/2014/main" xmlns="" id="{AA906D00-6A37-4E3C-844F-9AFBEFB9CD58}"/>
              </a:ext>
            </a:extLst>
          </p:cNvPr>
          <p:cNvCxnSpPr>
            <a:cxnSpLocks/>
          </p:cNvCxnSpPr>
          <p:nvPr/>
        </p:nvCxnSpPr>
        <p:spPr>
          <a:xfrm>
            <a:off x="2089529" y="3449921"/>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142" name="直接连接符 141"/>
          <p:cNvCxnSpPr>
            <a:stCxn id="144" idx="2"/>
            <a:endCxn id="143" idx="6"/>
          </p:cNvCxnSpPr>
          <p:nvPr/>
        </p:nvCxnSpPr>
        <p:spPr bwMode="auto">
          <a:xfrm flipH="1">
            <a:off x="1894062" y="3851588"/>
            <a:ext cx="2582717" cy="0"/>
          </a:xfrm>
          <a:prstGeom prst="line">
            <a:avLst/>
          </a:prstGeom>
          <a:noFill/>
          <a:ln w="25400" cap="flat" cmpd="sng" algn="ctr">
            <a:solidFill>
              <a:srgbClr val="EC7061"/>
            </a:solidFill>
            <a:prstDash val="solid"/>
            <a:miter lim="800000"/>
          </a:ln>
          <a:effectLst/>
        </p:spPr>
      </p:cxnSp>
      <p:sp>
        <p:nvSpPr>
          <p:cNvPr id="143" name="椭圆 142">
            <a:extLst>
              <a:ext uri="{FF2B5EF4-FFF2-40B4-BE49-F238E27FC236}">
                <a16:creationId xmlns:a16="http://schemas.microsoft.com/office/drawing/2014/main" xmlns="" id="{7DBB15C3-7119-4BF5-AC36-6F6AFF9EB213}"/>
              </a:ext>
            </a:extLst>
          </p:cNvPr>
          <p:cNvSpPr/>
          <p:nvPr/>
        </p:nvSpPr>
        <p:spPr>
          <a:xfrm>
            <a:off x="1678147" y="3743630"/>
            <a:ext cx="215916" cy="215916"/>
          </a:xfrm>
          <a:prstGeom prst="ellipse">
            <a:avLst/>
          </a:prstGeom>
          <a:solidFill>
            <a:srgbClr val="EC7061"/>
          </a:solidFill>
          <a:ln w="19050" cap="flat" cmpd="sng" algn="ctr">
            <a:no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white"/>
                </a:solidFill>
                <a:effectLst/>
                <a:uLnTx/>
                <a:uFillTx/>
                <a:latin typeface="Huawei Sans" panose="020C0503030203020204" pitchFamily="34" charset="0"/>
                <a:ea typeface="方正兰亭黑简体"/>
                <a:cs typeface="+mn-cs"/>
                <a:sym typeface="Huawei Sans" panose="020C0503030203020204" pitchFamily="34" charset="0"/>
              </a:rPr>
              <a:t>4</a:t>
            </a:r>
          </a:p>
        </p:txBody>
      </p:sp>
      <p:sp>
        <p:nvSpPr>
          <p:cNvPr id="144" name="椭圆 143">
            <a:extLst>
              <a:ext uri="{FF2B5EF4-FFF2-40B4-BE49-F238E27FC236}">
                <a16:creationId xmlns:a16="http://schemas.microsoft.com/office/drawing/2014/main" xmlns="" id="{7DBB15C3-7119-4BF5-AC36-6F6AFF9EB213}"/>
              </a:ext>
            </a:extLst>
          </p:cNvPr>
          <p:cNvSpPr/>
          <p:nvPr/>
        </p:nvSpPr>
        <p:spPr>
          <a:xfrm>
            <a:off x="4476779" y="3743630"/>
            <a:ext cx="215916" cy="215916"/>
          </a:xfrm>
          <a:prstGeom prst="ellipse">
            <a:avLst/>
          </a:prstGeom>
          <a:solidFill>
            <a:srgbClr val="EC7061"/>
          </a:solidFill>
          <a:ln w="12700" cap="flat" cmpd="sng" algn="ctr">
            <a:solidFill>
              <a:srgbClr val="EC7061"/>
            </a:solid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white"/>
                </a:solidFill>
                <a:effectLst/>
                <a:uLnTx/>
                <a:uFillTx/>
                <a:latin typeface="Huawei Sans" panose="020C0503030203020204" pitchFamily="34" charset="0"/>
                <a:ea typeface="方正兰亭黑简体"/>
                <a:cs typeface="+mn-cs"/>
                <a:sym typeface="Huawei Sans" panose="020C0503030203020204" pitchFamily="34" charset="0"/>
              </a:rPr>
              <a:t>4</a:t>
            </a:r>
          </a:p>
        </p:txBody>
      </p:sp>
      <p:cxnSp>
        <p:nvCxnSpPr>
          <p:cNvPr id="145" name="直接箭头连接符 144">
            <a:extLst>
              <a:ext uri="{FF2B5EF4-FFF2-40B4-BE49-F238E27FC236}">
                <a16:creationId xmlns:a16="http://schemas.microsoft.com/office/drawing/2014/main" xmlns="" id="{AA906D00-6A37-4E3C-844F-9AFBEFB9CD58}"/>
              </a:ext>
            </a:extLst>
          </p:cNvPr>
          <p:cNvCxnSpPr>
            <a:cxnSpLocks/>
          </p:cNvCxnSpPr>
          <p:nvPr/>
        </p:nvCxnSpPr>
        <p:spPr>
          <a:xfrm>
            <a:off x="2089529" y="3762302"/>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sp>
        <p:nvSpPr>
          <p:cNvPr id="146" name="TextBox 120">
            <a:extLst>
              <a:ext uri="{FF2B5EF4-FFF2-40B4-BE49-F238E27FC236}">
                <a16:creationId xmlns:a16="http://schemas.microsoft.com/office/drawing/2014/main" xmlns="" id="{A3388E5A-B10B-426C-B001-65F408D6AF92}"/>
              </a:ext>
            </a:extLst>
          </p:cNvPr>
          <p:cNvSpPr txBox="1"/>
          <p:nvPr/>
        </p:nvSpPr>
        <p:spPr>
          <a:xfrm>
            <a:off x="438315" y="2063367"/>
            <a:ext cx="1831645" cy="523220"/>
          </a:xfrm>
          <a:prstGeom prst="rect">
            <a:avLst/>
          </a:prstGeom>
          <a:noFill/>
        </p:spPr>
        <p:txBody>
          <a:bodyPr wrap="square" rtlCol="0">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prstClr val="black"/>
                </a:solidFill>
                <a:effectLst/>
                <a:uLnTx/>
                <a:uFillTx/>
                <a:latin typeface="Huawei Sans" panose="020C0503030203020204" pitchFamily="34" charset="0"/>
                <a:sym typeface="Huawei Sans" panose="020C0503030203020204" pitchFamily="34" charset="0"/>
              </a:rPr>
              <a:t>Bridge MAC:</a:t>
            </a:r>
          </a:p>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prstClr val="black"/>
                </a:solidFill>
                <a:effectLst/>
                <a:uLnTx/>
                <a:uFillTx/>
                <a:latin typeface="Huawei Sans" panose="020C0503030203020204" pitchFamily="34" charset="0"/>
                <a:sym typeface="Huawei Sans" panose="020C0503030203020204" pitchFamily="34" charset="0"/>
              </a:rPr>
              <a:t>4c1f-cc58-6d64</a:t>
            </a:r>
          </a:p>
        </p:txBody>
      </p:sp>
      <p:sp>
        <p:nvSpPr>
          <p:cNvPr id="147" name="TextBox 120">
            <a:extLst>
              <a:ext uri="{FF2B5EF4-FFF2-40B4-BE49-F238E27FC236}">
                <a16:creationId xmlns:a16="http://schemas.microsoft.com/office/drawing/2014/main" xmlns="" id="{A3388E5A-B10B-426C-B001-65F408D6AF92}"/>
              </a:ext>
            </a:extLst>
          </p:cNvPr>
          <p:cNvSpPr txBox="1"/>
          <p:nvPr/>
        </p:nvSpPr>
        <p:spPr>
          <a:xfrm>
            <a:off x="4136089" y="2063367"/>
            <a:ext cx="1831645" cy="523220"/>
          </a:xfrm>
          <a:prstGeom prst="rect">
            <a:avLst/>
          </a:prstGeom>
          <a:noFill/>
        </p:spPr>
        <p:txBody>
          <a:bodyPr wrap="square" rtlCol="0">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prstClr val="black"/>
                </a:solidFill>
                <a:effectLst/>
                <a:uLnTx/>
                <a:uFillTx/>
                <a:latin typeface="Huawei Sans" panose="020C0503030203020204" pitchFamily="34" charset="0"/>
                <a:sym typeface="Huawei Sans" panose="020C0503030203020204" pitchFamily="34" charset="0"/>
              </a:rPr>
              <a:t>Bridge MAC:</a:t>
            </a:r>
          </a:p>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prstClr val="black"/>
                </a:solidFill>
                <a:effectLst/>
                <a:uLnTx/>
                <a:uFillTx/>
                <a:latin typeface="Huawei Sans" panose="020C0503030203020204" pitchFamily="34" charset="0"/>
                <a:sym typeface="Huawei Sans" panose="020C0503030203020204" pitchFamily="34" charset="0"/>
              </a:rPr>
              <a:t>4c1f-cc58-6d65</a:t>
            </a:r>
          </a:p>
        </p:txBody>
      </p:sp>
      <p:grpSp>
        <p:nvGrpSpPr>
          <p:cNvPr id="148" name="组合 147"/>
          <p:cNvGrpSpPr/>
          <p:nvPr/>
        </p:nvGrpSpPr>
        <p:grpSpPr>
          <a:xfrm>
            <a:off x="7562321" y="90742"/>
            <a:ext cx="4474104" cy="283553"/>
            <a:chOff x="7562321" y="90742"/>
            <a:chExt cx="4474104" cy="283553"/>
          </a:xfrm>
        </p:grpSpPr>
        <p:sp>
          <p:nvSpPr>
            <p:cNvPr id="149" name="五边形 148"/>
            <p:cNvSpPr/>
            <p:nvPr/>
          </p:nvSpPr>
          <p:spPr bwMode="auto">
            <a:xfrm>
              <a:off x="7562321" y="90742"/>
              <a:ext cx="899749" cy="283553"/>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sym typeface="Huawei Sans" panose="020C0503030203020204" pitchFamily="34" charset="0"/>
                </a:rPr>
                <a:t>Packet Introduction</a:t>
              </a:r>
            </a:p>
          </p:txBody>
        </p:sp>
        <p:sp>
          <p:nvSpPr>
            <p:cNvPr id="150" name="燕尾形 149"/>
            <p:cNvSpPr/>
            <p:nvPr/>
          </p:nvSpPr>
          <p:spPr bwMode="auto">
            <a:xfrm>
              <a:off x="8381766" y="90742"/>
              <a:ext cx="1367951" cy="283553"/>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sym typeface="Huawei Sans" panose="020C0503030203020204" pitchFamily="34" charset="0"/>
                </a:rPr>
                <a:t>Maximum Number of Active Interfaces</a:t>
              </a:r>
            </a:p>
          </p:txBody>
        </p:sp>
        <p:sp>
          <p:nvSpPr>
            <p:cNvPr id="151" name="燕尾形 150"/>
            <p:cNvSpPr/>
            <p:nvPr/>
          </p:nvSpPr>
          <p:spPr bwMode="auto">
            <a:xfrm>
              <a:off x="9669413" y="90742"/>
              <a:ext cx="1223658" cy="283553"/>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Active Link Election</a:t>
              </a:r>
            </a:p>
          </p:txBody>
        </p:sp>
        <p:sp>
          <p:nvSpPr>
            <p:cNvPr id="152" name="燕尾形 151"/>
            <p:cNvSpPr/>
            <p:nvPr/>
          </p:nvSpPr>
          <p:spPr bwMode="auto">
            <a:xfrm>
              <a:off x="10812767" y="90742"/>
              <a:ext cx="1223658" cy="28355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sym typeface="Huawei Sans" panose="020C0503030203020204" pitchFamily="34" charset="0"/>
                </a:rPr>
                <a:t>Load Balancing</a:t>
              </a:r>
            </a:p>
          </p:txBody>
        </p:sp>
      </p:grpSp>
      <p:sp>
        <p:nvSpPr>
          <p:cNvPr id="3" name="标题 2"/>
          <p:cNvSpPr>
            <a:spLocks noGrp="1"/>
          </p:cNvSpPr>
          <p:nvPr>
            <p:ph type="title"/>
          </p:nvPr>
        </p:nvSpPr>
        <p:spPr/>
        <p:txBody>
          <a:bodyPr/>
          <a:lstStyle/>
          <a:p>
            <a:r>
              <a:rPr lang="en-US" altLang="zh-CN" smtClean="0">
                <a:sym typeface="Huawei Sans" panose="020C0503030203020204" pitchFamily="34" charset="0"/>
              </a:rPr>
              <a:t>Active Link Election (4)</a:t>
            </a:r>
            <a:endParaRPr lang="zh-CN" altLang="en-US"/>
          </a:p>
        </p:txBody>
      </p:sp>
    </p:spTree>
    <p:extLst>
      <p:ext uri="{BB962C8B-B14F-4D97-AF65-F5344CB8AC3E}">
        <p14:creationId xmlns:p14="http://schemas.microsoft.com/office/powerpoint/2010/main" val="662719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smtClean="0">
                <a:sym typeface="Huawei Sans" panose="020C0503030203020204" pitchFamily="34" charset="0"/>
              </a:rPr>
              <a:t>Load Balancing</a:t>
            </a:r>
            <a:endParaRPr lang="en-US" dirty="0">
              <a:sym typeface="Huawei Sans" panose="020C0503030203020204" pitchFamily="34" charset="0"/>
            </a:endParaRPr>
          </a:p>
        </p:txBody>
      </p:sp>
      <p:sp>
        <p:nvSpPr>
          <p:cNvPr id="88" name="圆角矩形 75"/>
          <p:cNvSpPr/>
          <p:nvPr/>
        </p:nvSpPr>
        <p:spPr>
          <a:xfrm>
            <a:off x="6123276" y="1273231"/>
            <a:ext cx="5609250" cy="395845"/>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Per-flow load </a:t>
            </a:r>
            <a:r>
              <a:rPr lang="en-US"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balancing</a:t>
            </a:r>
            <a:endParaRPr 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9" name="圆角矩形 75"/>
          <p:cNvSpPr/>
          <p:nvPr/>
        </p:nvSpPr>
        <p:spPr>
          <a:xfrm>
            <a:off x="445914" y="1273231"/>
            <a:ext cx="5609250" cy="395845"/>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Per-packet load balancing</a:t>
            </a:r>
          </a:p>
        </p:txBody>
      </p:sp>
      <p:sp>
        <p:nvSpPr>
          <p:cNvPr id="90" name="圆角矩形 75"/>
          <p:cNvSpPr/>
          <p:nvPr/>
        </p:nvSpPr>
        <p:spPr>
          <a:xfrm>
            <a:off x="6123275" y="1702605"/>
            <a:ext cx="5586268" cy="4677992"/>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599"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94" name="圆角矩形 75"/>
          <p:cNvSpPr/>
          <p:nvPr/>
        </p:nvSpPr>
        <p:spPr>
          <a:xfrm>
            <a:off x="457363" y="1702604"/>
            <a:ext cx="5580362" cy="467799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599"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105" name="矩形 104"/>
          <p:cNvSpPr/>
          <p:nvPr/>
        </p:nvSpPr>
        <p:spPr>
          <a:xfrm>
            <a:off x="457363" y="4786412"/>
            <a:ext cx="5566826" cy="1323439"/>
          </a:xfrm>
          <a:prstGeom prst="rect">
            <a:avLst/>
          </a:prstGeom>
        </p:spPr>
        <p:txBody>
          <a:bodyPr wrap="square">
            <a:noAutofit/>
          </a:bodyPr>
          <a:lstStyle/>
          <a:p>
            <a:pPr fontAlgn="ctr"/>
            <a:r>
              <a:rPr 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When an Eth-Trunk is used to forward data, there are multiple physical links between devices at both ends of the Eth-Trunk. If data frames are forwarded on different links, data frames may arrive at the peer end in a different order </a:t>
            </a:r>
            <a:r>
              <a:rPr 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in which </a:t>
            </a:r>
            <a:r>
              <a:rPr 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they were transmitted, resulting in out-of-order packets. </a:t>
            </a:r>
          </a:p>
        </p:txBody>
      </p:sp>
      <p:sp>
        <p:nvSpPr>
          <p:cNvPr id="127" name="矩形 126"/>
          <p:cNvSpPr/>
          <p:nvPr/>
        </p:nvSpPr>
        <p:spPr>
          <a:xfrm>
            <a:off x="6178723" y="4786412"/>
            <a:ext cx="5530820" cy="1323439"/>
          </a:xfrm>
          <a:prstGeom prst="rect">
            <a:avLst/>
          </a:prstGeom>
        </p:spPr>
        <p:txBody>
          <a:bodyPr wrap="square">
            <a:noAutofit/>
          </a:bodyPr>
          <a:lstStyle/>
          <a:p>
            <a:pPr fontAlgn="ctr"/>
            <a:r>
              <a:rPr 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Load balancing based on flows is recommended for an Eth-Trunk. In this mode, a flow is load balanced to the same link. This ensures that frames of the same flow are transmitted over the same physical link and implements load balancing among physical links in an Eth-Trunk.</a:t>
            </a:r>
          </a:p>
        </p:txBody>
      </p:sp>
      <p:cxnSp>
        <p:nvCxnSpPr>
          <p:cNvPr id="184" name="直接连接符 183"/>
          <p:cNvCxnSpPr/>
          <p:nvPr/>
        </p:nvCxnSpPr>
        <p:spPr bwMode="auto">
          <a:xfrm flipH="1">
            <a:off x="6589936" y="3375621"/>
            <a:ext cx="144773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5" name="直接连接符 184"/>
          <p:cNvCxnSpPr>
            <a:endCxn id="203" idx="6"/>
          </p:cNvCxnSpPr>
          <p:nvPr/>
        </p:nvCxnSpPr>
        <p:spPr bwMode="auto">
          <a:xfrm flipH="1">
            <a:off x="9959260" y="3268718"/>
            <a:ext cx="1387944" cy="20406"/>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215" name="图片 214" descr="PC.png"/>
          <p:cNvPicPr>
            <a:picLocks noChangeAspect="1"/>
          </p:cNvPicPr>
          <p:nvPr/>
        </p:nvPicPr>
        <p:blipFill>
          <a:blip r:embed="rId3" cstate="print"/>
          <a:stretch>
            <a:fillRect/>
          </a:stretch>
        </p:blipFill>
        <p:spPr>
          <a:xfrm>
            <a:off x="6267408" y="2499636"/>
            <a:ext cx="609137" cy="467817"/>
          </a:xfrm>
          <a:prstGeom prst="rect">
            <a:avLst/>
          </a:prstGeom>
        </p:spPr>
      </p:pic>
      <p:pic>
        <p:nvPicPr>
          <p:cNvPr id="216" name="图片 215" descr="PC.png"/>
          <p:cNvPicPr>
            <a:picLocks noChangeAspect="1"/>
          </p:cNvPicPr>
          <p:nvPr/>
        </p:nvPicPr>
        <p:blipFill>
          <a:blip r:embed="rId3" cstate="print"/>
          <a:stretch>
            <a:fillRect/>
          </a:stretch>
        </p:blipFill>
        <p:spPr>
          <a:xfrm>
            <a:off x="6267408" y="3853901"/>
            <a:ext cx="609137" cy="467817"/>
          </a:xfrm>
          <a:prstGeom prst="rect">
            <a:avLst/>
          </a:prstGeom>
        </p:spPr>
      </p:pic>
      <p:pic>
        <p:nvPicPr>
          <p:cNvPr id="218" name="图片 217" descr="PC.png"/>
          <p:cNvPicPr>
            <a:picLocks noChangeAspect="1"/>
          </p:cNvPicPr>
          <p:nvPr/>
        </p:nvPicPr>
        <p:blipFill>
          <a:blip r:embed="rId3" cstate="print"/>
          <a:stretch>
            <a:fillRect/>
          </a:stretch>
        </p:blipFill>
        <p:spPr>
          <a:xfrm>
            <a:off x="10994675" y="2499636"/>
            <a:ext cx="609137" cy="467817"/>
          </a:xfrm>
          <a:prstGeom prst="rect">
            <a:avLst/>
          </a:prstGeom>
        </p:spPr>
      </p:pic>
      <p:pic>
        <p:nvPicPr>
          <p:cNvPr id="219" name="图片 218" descr="PC.png"/>
          <p:cNvPicPr>
            <a:picLocks noChangeAspect="1"/>
          </p:cNvPicPr>
          <p:nvPr/>
        </p:nvPicPr>
        <p:blipFill>
          <a:blip r:embed="rId3" cstate="print"/>
          <a:stretch>
            <a:fillRect/>
          </a:stretch>
        </p:blipFill>
        <p:spPr>
          <a:xfrm>
            <a:off x="10994675" y="3853901"/>
            <a:ext cx="609137" cy="467817"/>
          </a:xfrm>
          <a:prstGeom prst="rect">
            <a:avLst/>
          </a:prstGeom>
        </p:spPr>
      </p:pic>
      <p:cxnSp>
        <p:nvCxnSpPr>
          <p:cNvPr id="227" name="直接连接符 226"/>
          <p:cNvCxnSpPr/>
          <p:nvPr/>
        </p:nvCxnSpPr>
        <p:spPr bwMode="auto">
          <a:xfrm flipV="1">
            <a:off x="11328356" y="2998544"/>
            <a:ext cx="0" cy="886448"/>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08" name="圆角矩形 107"/>
          <p:cNvSpPr/>
          <p:nvPr/>
        </p:nvSpPr>
        <p:spPr>
          <a:xfrm>
            <a:off x="1628109" y="2577596"/>
            <a:ext cx="719719" cy="1580965"/>
          </a:xfrm>
          <a:prstGeom prst="roundRect">
            <a:avLst>
              <a:gd name="adj" fmla="val 7243"/>
            </a:avLst>
          </a:prstGeom>
          <a:solidFill>
            <a:srgbClr val="F4FBFE"/>
          </a:solidFill>
          <a:ln w="9525" cap="flat" cmpd="sng" algn="ctr">
            <a:solidFill>
              <a:srgbClr val="99DFF9"/>
            </a:solidFill>
            <a:prstDash val="solid"/>
          </a:ln>
          <a:effectLst/>
        </p:spPr>
        <p:txBody>
          <a:bodyPr wrap="square" rtlCol="0" anchor="ctr">
            <a:noAutofit/>
          </a:bodyPr>
          <a:lstStyle/>
          <a:p>
            <a:pPr algn="ctr" defTabSz="914034" fontAlgn="ctr">
              <a:spcBef>
                <a:spcPct val="0"/>
              </a:spcBef>
              <a:spcAft>
                <a:spcPct val="0"/>
              </a:spcAft>
              <a:defRPr/>
            </a:pPr>
            <a:endParaRPr lang="en-US" altLang="zh-CN"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9" name="圆角矩形 108"/>
          <p:cNvSpPr/>
          <p:nvPr/>
        </p:nvSpPr>
        <p:spPr>
          <a:xfrm>
            <a:off x="4235396" y="2577596"/>
            <a:ext cx="719719" cy="1580965"/>
          </a:xfrm>
          <a:prstGeom prst="roundRect">
            <a:avLst>
              <a:gd name="adj" fmla="val 7243"/>
            </a:avLst>
          </a:prstGeom>
          <a:solidFill>
            <a:srgbClr val="F4FBFE"/>
          </a:solidFill>
          <a:ln w="9525" cap="flat" cmpd="sng" algn="ctr">
            <a:solidFill>
              <a:srgbClr val="99DFF9"/>
            </a:solidFill>
            <a:prstDash val="solid"/>
          </a:ln>
          <a:effectLst/>
        </p:spPr>
        <p:txBody>
          <a:bodyPr wrap="square" rtlCol="0" anchor="ctr">
            <a:noAutofit/>
          </a:bodyPr>
          <a:lstStyle/>
          <a:p>
            <a:pPr algn="ctr" defTabSz="914034" fontAlgn="ctr">
              <a:spcBef>
                <a:spcPct val="0"/>
              </a:spcBef>
              <a:spcAft>
                <a:spcPct val="0"/>
              </a:spcAft>
              <a:defRPr/>
            </a:pPr>
            <a:endParaRPr lang="en-US" altLang="zh-CN"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0" name="矩形 109"/>
          <p:cNvSpPr/>
          <p:nvPr/>
        </p:nvSpPr>
        <p:spPr>
          <a:xfrm>
            <a:off x="1667544" y="2575809"/>
            <a:ext cx="663115" cy="307657"/>
          </a:xfrm>
          <a:prstGeom prst="rect">
            <a:avLst/>
          </a:prstGeom>
        </p:spPr>
        <p:txBody>
          <a:bodyPr wrap="square">
            <a:noAutofit/>
          </a:bodyPr>
          <a:lstStyle/>
          <a:p>
            <a:pPr algn="ctr" fontAlgn="ctr"/>
            <a:r>
              <a:rPr lang="en-US" sz="1399" b="1" dirty="0">
                <a:latin typeface="Huawei Sans" panose="020C0503030203020204" pitchFamily="34" charset="0"/>
                <a:ea typeface="方正兰亭黑简体" panose="02000000000000000000" pitchFamily="2" charset="-122"/>
                <a:sym typeface="Huawei Sans" panose="020C0503030203020204" pitchFamily="34" charset="0"/>
              </a:rPr>
              <a:t>SW1</a:t>
            </a:r>
          </a:p>
        </p:txBody>
      </p:sp>
      <p:sp>
        <p:nvSpPr>
          <p:cNvPr id="111" name="矩形 110"/>
          <p:cNvSpPr/>
          <p:nvPr/>
        </p:nvSpPr>
        <p:spPr>
          <a:xfrm>
            <a:off x="4259668" y="2575042"/>
            <a:ext cx="663115" cy="307657"/>
          </a:xfrm>
          <a:prstGeom prst="rect">
            <a:avLst/>
          </a:prstGeom>
        </p:spPr>
        <p:txBody>
          <a:bodyPr wrap="square">
            <a:noAutofit/>
          </a:bodyPr>
          <a:lstStyle/>
          <a:p>
            <a:pPr algn="ctr" fontAlgn="ctr"/>
            <a:r>
              <a:rPr lang="en-US" sz="1399" b="1" dirty="0">
                <a:latin typeface="Huawei Sans" panose="020C0503030203020204" pitchFamily="34" charset="0"/>
                <a:ea typeface="方正兰亭黑简体" panose="02000000000000000000" pitchFamily="2" charset="-122"/>
                <a:sym typeface="Huawei Sans" panose="020C0503030203020204" pitchFamily="34" charset="0"/>
              </a:rPr>
              <a:t>SW2</a:t>
            </a:r>
          </a:p>
        </p:txBody>
      </p:sp>
      <p:grpSp>
        <p:nvGrpSpPr>
          <p:cNvPr id="113" name="组合 112">
            <a:extLst>
              <a:ext uri="{FF2B5EF4-FFF2-40B4-BE49-F238E27FC236}">
                <a16:creationId xmlns:a16="http://schemas.microsoft.com/office/drawing/2014/main" xmlns="" id="{2C6D8F46-1254-485A-AB3D-7A037411E3DA}"/>
              </a:ext>
            </a:extLst>
          </p:cNvPr>
          <p:cNvGrpSpPr/>
          <p:nvPr/>
        </p:nvGrpSpPr>
        <p:grpSpPr>
          <a:xfrm>
            <a:off x="2734756" y="2822019"/>
            <a:ext cx="1160129" cy="1137794"/>
            <a:chOff x="6623190" y="5220119"/>
            <a:chExt cx="1129417" cy="228830"/>
          </a:xfrm>
          <a:solidFill>
            <a:srgbClr val="F4FBFE"/>
          </a:solidFill>
        </p:grpSpPr>
        <p:sp>
          <p:nvSpPr>
            <p:cNvPr id="114" name="任意多边形: 形状 67">
              <a:extLst>
                <a:ext uri="{FF2B5EF4-FFF2-40B4-BE49-F238E27FC236}">
                  <a16:creationId xmlns:a16="http://schemas.microsoft.com/office/drawing/2014/main" xmlns="" id="{DDE7F5E3-EC99-4B98-9942-9CF564C3EC09}"/>
                </a:ext>
              </a:extLst>
            </p:cNvPr>
            <p:cNvSpPr/>
            <p:nvPr/>
          </p:nvSpPr>
          <p:spPr>
            <a:xfrm flipH="1">
              <a:off x="6623190" y="5220119"/>
              <a:ext cx="1075309" cy="228830"/>
            </a:xfrm>
            <a:custGeom>
              <a:avLst/>
              <a:gdLst>
                <a:gd name="connsiteX0" fmla="*/ 0 w 1703698"/>
                <a:gd name="connsiteY0" fmla="*/ 0 h 627538"/>
                <a:gd name="connsiteX1" fmla="*/ 1572253 w 1703698"/>
                <a:gd name="connsiteY1" fmla="*/ 0 h 627538"/>
                <a:gd name="connsiteX2" fmla="*/ 1703698 w 1703698"/>
                <a:gd name="connsiteY2" fmla="*/ 313769 h 627538"/>
                <a:gd name="connsiteX3" fmla="*/ 1572253 w 1703698"/>
                <a:gd name="connsiteY3" fmla="*/ 627538 h 627538"/>
                <a:gd name="connsiteX4" fmla="*/ 1572249 w 1703698"/>
                <a:gd name="connsiteY4" fmla="*/ 627537 h 627538"/>
                <a:gd name="connsiteX5" fmla="*/ 0 w 1703698"/>
                <a:gd name="connsiteY5" fmla="*/ 627537 h 627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3698" h="627538">
                  <a:moveTo>
                    <a:pt x="0" y="0"/>
                  </a:moveTo>
                  <a:lnTo>
                    <a:pt x="1572253" y="0"/>
                  </a:lnTo>
                  <a:cubicBezTo>
                    <a:pt x="1644848" y="0"/>
                    <a:pt x="1703698" y="140479"/>
                    <a:pt x="1703698" y="313769"/>
                  </a:cubicBezTo>
                  <a:cubicBezTo>
                    <a:pt x="1703698" y="487059"/>
                    <a:pt x="1644848" y="627538"/>
                    <a:pt x="1572253" y="627538"/>
                  </a:cubicBezTo>
                  <a:lnTo>
                    <a:pt x="1572249" y="627537"/>
                  </a:lnTo>
                  <a:lnTo>
                    <a:pt x="0" y="627537"/>
                  </a:lnTo>
                  <a:close/>
                </a:path>
              </a:pathLst>
            </a:cu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5" name="椭圆 114">
              <a:extLst>
                <a:ext uri="{FF2B5EF4-FFF2-40B4-BE49-F238E27FC236}">
                  <a16:creationId xmlns:a16="http://schemas.microsoft.com/office/drawing/2014/main" xmlns="" id="{7EEDE773-BD04-46B5-ACD7-D793E0BC1578}"/>
                </a:ext>
              </a:extLst>
            </p:cNvPr>
            <p:cNvSpPr/>
            <p:nvPr/>
          </p:nvSpPr>
          <p:spPr>
            <a:xfrm>
              <a:off x="7644390" y="5220119"/>
              <a:ext cx="108217" cy="228830"/>
            </a:xfrm>
            <a:prstGeom prst="ellipse">
              <a:avLst/>
            </a:pr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 name="组合 1"/>
          <p:cNvGrpSpPr/>
          <p:nvPr/>
        </p:nvGrpSpPr>
        <p:grpSpPr>
          <a:xfrm>
            <a:off x="2243600" y="3686710"/>
            <a:ext cx="2109700" cy="215916"/>
            <a:chOff x="2244476" y="3595371"/>
            <a:chExt cx="2110524" cy="216000"/>
          </a:xfrm>
        </p:grpSpPr>
        <p:cxnSp>
          <p:nvCxnSpPr>
            <p:cNvPr id="124" name="直接连接符 123"/>
            <p:cNvCxnSpPr>
              <a:stCxn id="140" idx="2"/>
              <a:endCxn id="128" idx="6"/>
            </p:cNvCxnSpPr>
            <p:nvPr/>
          </p:nvCxnSpPr>
          <p:spPr bwMode="auto">
            <a:xfrm flipH="1">
              <a:off x="2460476" y="3703371"/>
              <a:ext cx="167852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28" name="椭圆 127">
              <a:extLst>
                <a:ext uri="{FF2B5EF4-FFF2-40B4-BE49-F238E27FC236}">
                  <a16:creationId xmlns:a16="http://schemas.microsoft.com/office/drawing/2014/main" xmlns="" id="{7DBB15C3-7119-4BF5-AC36-6F6AFF9EB213}"/>
                </a:ext>
              </a:extLst>
            </p:cNvPr>
            <p:cNvSpPr/>
            <p:nvPr/>
          </p:nvSpPr>
          <p:spPr>
            <a:xfrm>
              <a:off x="2244476" y="3595371"/>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
          <p:nvSpPr>
            <p:cNvPr id="140" name="椭圆 139">
              <a:extLst>
                <a:ext uri="{FF2B5EF4-FFF2-40B4-BE49-F238E27FC236}">
                  <a16:creationId xmlns:a16="http://schemas.microsoft.com/office/drawing/2014/main" xmlns="" id="{7DBB15C3-7119-4BF5-AC36-6F6AFF9EB213}"/>
                </a:ext>
              </a:extLst>
            </p:cNvPr>
            <p:cNvSpPr/>
            <p:nvPr/>
          </p:nvSpPr>
          <p:spPr>
            <a:xfrm>
              <a:off x="4139000" y="3595371"/>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grpSp>
      <p:sp>
        <p:nvSpPr>
          <p:cNvPr id="141" name="TextBox 120">
            <a:extLst>
              <a:ext uri="{FF2B5EF4-FFF2-40B4-BE49-F238E27FC236}">
                <a16:creationId xmlns:a16="http://schemas.microsoft.com/office/drawing/2014/main" xmlns="" id="{890033A1-CB2B-46C1-843C-A395BBB7F123}"/>
              </a:ext>
            </a:extLst>
          </p:cNvPr>
          <p:cNvSpPr txBox="1"/>
          <p:nvPr/>
        </p:nvSpPr>
        <p:spPr>
          <a:xfrm>
            <a:off x="2409972" y="4032955"/>
            <a:ext cx="1874368" cy="307657"/>
          </a:xfrm>
          <a:prstGeom prst="rect">
            <a:avLst/>
          </a:prstGeom>
          <a:noFill/>
        </p:spPr>
        <p:txBody>
          <a:bodyPr wrap="square" rtlCol="0" anchor="ctr">
            <a:noAutofit/>
          </a:bodyPr>
          <a:lstStyle/>
          <a:p>
            <a:pPr algn="ctr" fontAlgn="ctr"/>
            <a:r>
              <a:rPr lang="en-US" sz="1399" b="1" dirty="0">
                <a:latin typeface="Huawei Sans" panose="020C0503030203020204" pitchFamily="34" charset="0"/>
                <a:ea typeface="方正兰亭黑简体" panose="02000000000000000000" pitchFamily="2" charset="-122"/>
                <a:sym typeface="Huawei Sans" panose="020C0503030203020204" pitchFamily="34" charset="0"/>
              </a:rPr>
              <a:t>Eth-Trunk</a:t>
            </a:r>
          </a:p>
        </p:txBody>
      </p:sp>
      <p:cxnSp>
        <p:nvCxnSpPr>
          <p:cNvPr id="150" name="直接连接符 149"/>
          <p:cNvCxnSpPr/>
          <p:nvPr/>
        </p:nvCxnSpPr>
        <p:spPr bwMode="auto">
          <a:xfrm flipV="1">
            <a:off x="6589936" y="2998544"/>
            <a:ext cx="0" cy="886448"/>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57" name="圆角矩形 156">
            <a:extLst>
              <a:ext uri="{FF2B5EF4-FFF2-40B4-BE49-F238E27FC236}">
                <a16:creationId xmlns:a16="http://schemas.microsoft.com/office/drawing/2014/main" xmlns="" id="{4C7C4E63-07F2-484E-A141-F01D18F8D379}"/>
              </a:ext>
            </a:extLst>
          </p:cNvPr>
          <p:cNvSpPr/>
          <p:nvPr/>
        </p:nvSpPr>
        <p:spPr>
          <a:xfrm>
            <a:off x="1364705" y="3027576"/>
            <a:ext cx="215916" cy="215916"/>
          </a:xfrm>
          <a:prstGeom prst="roundRect">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p>
        </p:txBody>
      </p:sp>
      <p:sp>
        <p:nvSpPr>
          <p:cNvPr id="158" name="圆角矩形 157">
            <a:extLst>
              <a:ext uri="{FF2B5EF4-FFF2-40B4-BE49-F238E27FC236}">
                <a16:creationId xmlns:a16="http://schemas.microsoft.com/office/drawing/2014/main" xmlns="" id="{352BCEB5-AB85-452D-9AB6-2AC4F744ED9C}"/>
              </a:ext>
            </a:extLst>
          </p:cNvPr>
          <p:cNvSpPr/>
          <p:nvPr/>
        </p:nvSpPr>
        <p:spPr>
          <a:xfrm>
            <a:off x="1077438" y="3027576"/>
            <a:ext cx="215916" cy="215916"/>
          </a:xfrm>
          <a:prstGeom prst="roundRect">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p>
        </p:txBody>
      </p:sp>
      <p:sp>
        <p:nvSpPr>
          <p:cNvPr id="159" name="圆角矩形 158">
            <a:extLst>
              <a:ext uri="{FF2B5EF4-FFF2-40B4-BE49-F238E27FC236}">
                <a16:creationId xmlns:a16="http://schemas.microsoft.com/office/drawing/2014/main" xmlns="" id="{0CA433C9-E4F6-43AA-A9E1-D899DC108CD8}"/>
              </a:ext>
            </a:extLst>
          </p:cNvPr>
          <p:cNvSpPr/>
          <p:nvPr/>
        </p:nvSpPr>
        <p:spPr>
          <a:xfrm>
            <a:off x="790171" y="3027576"/>
            <a:ext cx="215916" cy="215916"/>
          </a:xfrm>
          <a:prstGeom prst="roundRect">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p>
        </p:txBody>
      </p:sp>
      <p:cxnSp>
        <p:nvCxnSpPr>
          <p:cNvPr id="164" name="直接箭头连接符 163"/>
          <p:cNvCxnSpPr/>
          <p:nvPr/>
        </p:nvCxnSpPr>
        <p:spPr>
          <a:xfrm>
            <a:off x="663202" y="3360757"/>
            <a:ext cx="68126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sp>
        <p:nvSpPr>
          <p:cNvPr id="167" name="圆角矩形 166">
            <a:extLst>
              <a:ext uri="{FF2B5EF4-FFF2-40B4-BE49-F238E27FC236}">
                <a16:creationId xmlns:a16="http://schemas.microsoft.com/office/drawing/2014/main" xmlns="" id="{0CA433C9-E4F6-43AA-A9E1-D899DC108CD8}"/>
              </a:ext>
            </a:extLst>
          </p:cNvPr>
          <p:cNvSpPr/>
          <p:nvPr/>
        </p:nvSpPr>
        <p:spPr>
          <a:xfrm>
            <a:off x="2598584" y="3669076"/>
            <a:ext cx="215916" cy="215916"/>
          </a:xfrm>
          <a:prstGeom prst="roundRect">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p>
        </p:txBody>
      </p:sp>
      <p:sp>
        <p:nvSpPr>
          <p:cNvPr id="173" name="圆角矩形 172">
            <a:extLst>
              <a:ext uri="{FF2B5EF4-FFF2-40B4-BE49-F238E27FC236}">
                <a16:creationId xmlns:a16="http://schemas.microsoft.com/office/drawing/2014/main" xmlns="" id="{4C7C4E63-07F2-484E-A141-F01D18F8D379}"/>
              </a:ext>
            </a:extLst>
          </p:cNvPr>
          <p:cNvSpPr/>
          <p:nvPr/>
        </p:nvSpPr>
        <p:spPr>
          <a:xfrm>
            <a:off x="5244743" y="3032229"/>
            <a:ext cx="215916" cy="215916"/>
          </a:xfrm>
          <a:prstGeom prst="roundRect">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p>
        </p:txBody>
      </p:sp>
      <p:sp>
        <p:nvSpPr>
          <p:cNvPr id="182" name="圆角矩形 181">
            <a:extLst>
              <a:ext uri="{FF2B5EF4-FFF2-40B4-BE49-F238E27FC236}">
                <a16:creationId xmlns:a16="http://schemas.microsoft.com/office/drawing/2014/main" xmlns="" id="{352BCEB5-AB85-452D-9AB6-2AC4F744ED9C}"/>
              </a:ext>
            </a:extLst>
          </p:cNvPr>
          <p:cNvSpPr/>
          <p:nvPr/>
        </p:nvSpPr>
        <p:spPr>
          <a:xfrm>
            <a:off x="5520784" y="3032229"/>
            <a:ext cx="215916" cy="215916"/>
          </a:xfrm>
          <a:prstGeom prst="roundRect">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p>
        </p:txBody>
      </p:sp>
      <p:sp>
        <p:nvSpPr>
          <p:cNvPr id="183" name="圆角矩形 182">
            <a:extLst>
              <a:ext uri="{FF2B5EF4-FFF2-40B4-BE49-F238E27FC236}">
                <a16:creationId xmlns:a16="http://schemas.microsoft.com/office/drawing/2014/main" xmlns="" id="{0CA433C9-E4F6-43AA-A9E1-D899DC108CD8}"/>
              </a:ext>
            </a:extLst>
          </p:cNvPr>
          <p:cNvSpPr/>
          <p:nvPr/>
        </p:nvSpPr>
        <p:spPr>
          <a:xfrm>
            <a:off x="4968703" y="3032229"/>
            <a:ext cx="215916" cy="215916"/>
          </a:xfrm>
          <a:prstGeom prst="roundRect">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p>
        </p:txBody>
      </p:sp>
      <p:cxnSp>
        <p:nvCxnSpPr>
          <p:cNvPr id="186" name="直接箭头连接符 185"/>
          <p:cNvCxnSpPr/>
          <p:nvPr/>
        </p:nvCxnSpPr>
        <p:spPr>
          <a:xfrm>
            <a:off x="5155492" y="3360757"/>
            <a:ext cx="68126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sp>
        <p:nvSpPr>
          <p:cNvPr id="188" name="圆角矩形 187"/>
          <p:cNvSpPr/>
          <p:nvPr/>
        </p:nvSpPr>
        <p:spPr>
          <a:xfrm>
            <a:off x="7419832" y="2577596"/>
            <a:ext cx="719719" cy="1580965"/>
          </a:xfrm>
          <a:prstGeom prst="roundRect">
            <a:avLst>
              <a:gd name="adj" fmla="val 7243"/>
            </a:avLst>
          </a:prstGeom>
          <a:solidFill>
            <a:srgbClr val="F4FBFE"/>
          </a:solidFill>
          <a:ln w="9525" cap="flat" cmpd="sng" algn="ctr">
            <a:solidFill>
              <a:srgbClr val="99DFF9"/>
            </a:solidFill>
            <a:prstDash val="solid"/>
          </a:ln>
          <a:effectLst/>
        </p:spPr>
        <p:txBody>
          <a:bodyPr wrap="square" rtlCol="0" anchor="ctr">
            <a:noAutofit/>
          </a:bodyPr>
          <a:lstStyle/>
          <a:p>
            <a:pPr algn="ctr" defTabSz="914034" fontAlgn="ctr">
              <a:spcBef>
                <a:spcPct val="0"/>
              </a:spcBef>
              <a:spcAft>
                <a:spcPct val="0"/>
              </a:spcAft>
              <a:defRPr/>
            </a:pPr>
            <a:endParaRPr lang="en-US" altLang="zh-CN"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9" name="圆角矩形 188"/>
          <p:cNvSpPr/>
          <p:nvPr/>
        </p:nvSpPr>
        <p:spPr>
          <a:xfrm>
            <a:off x="9831933" y="2577596"/>
            <a:ext cx="719719" cy="1580965"/>
          </a:xfrm>
          <a:prstGeom prst="roundRect">
            <a:avLst>
              <a:gd name="adj" fmla="val 7243"/>
            </a:avLst>
          </a:prstGeom>
          <a:solidFill>
            <a:srgbClr val="F4FBFE"/>
          </a:solidFill>
          <a:ln w="9525" cap="flat" cmpd="sng" algn="ctr">
            <a:solidFill>
              <a:srgbClr val="99DFF9"/>
            </a:solidFill>
            <a:prstDash val="solid"/>
          </a:ln>
          <a:effectLst/>
        </p:spPr>
        <p:txBody>
          <a:bodyPr wrap="square" rtlCol="0" anchor="ctr">
            <a:noAutofit/>
          </a:bodyPr>
          <a:lstStyle/>
          <a:p>
            <a:pPr algn="ctr" defTabSz="914034" fontAlgn="ctr">
              <a:spcBef>
                <a:spcPct val="0"/>
              </a:spcBef>
              <a:spcAft>
                <a:spcPct val="0"/>
              </a:spcAft>
              <a:defRPr/>
            </a:pPr>
            <a:endParaRPr lang="en-US" altLang="zh-CN"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0" name="矩形 189"/>
          <p:cNvSpPr/>
          <p:nvPr/>
        </p:nvSpPr>
        <p:spPr>
          <a:xfrm>
            <a:off x="7438568" y="2575809"/>
            <a:ext cx="663115" cy="307657"/>
          </a:xfrm>
          <a:prstGeom prst="rect">
            <a:avLst/>
          </a:prstGeom>
        </p:spPr>
        <p:txBody>
          <a:bodyPr wrap="square">
            <a:noAutofit/>
          </a:bodyPr>
          <a:lstStyle/>
          <a:p>
            <a:pPr algn="ctr" fontAlgn="ctr"/>
            <a:r>
              <a:rPr lang="en-US" sz="1399" b="1" dirty="0">
                <a:latin typeface="Huawei Sans" panose="020C0503030203020204" pitchFamily="34" charset="0"/>
                <a:ea typeface="方正兰亭黑简体" panose="02000000000000000000" pitchFamily="2" charset="-122"/>
                <a:sym typeface="Huawei Sans" panose="020C0503030203020204" pitchFamily="34" charset="0"/>
              </a:rPr>
              <a:t>SW1</a:t>
            </a:r>
          </a:p>
        </p:txBody>
      </p:sp>
      <p:sp>
        <p:nvSpPr>
          <p:cNvPr id="191" name="矩形 190"/>
          <p:cNvSpPr/>
          <p:nvPr/>
        </p:nvSpPr>
        <p:spPr>
          <a:xfrm>
            <a:off x="9851302" y="2575042"/>
            <a:ext cx="663115" cy="307657"/>
          </a:xfrm>
          <a:prstGeom prst="rect">
            <a:avLst/>
          </a:prstGeom>
        </p:spPr>
        <p:txBody>
          <a:bodyPr wrap="square">
            <a:noAutofit/>
          </a:bodyPr>
          <a:lstStyle/>
          <a:p>
            <a:pPr algn="ctr" fontAlgn="ctr"/>
            <a:r>
              <a:rPr lang="en-US" sz="1399" b="1" dirty="0">
                <a:latin typeface="Huawei Sans" panose="020C0503030203020204" pitchFamily="34" charset="0"/>
                <a:ea typeface="方正兰亭黑简体" panose="02000000000000000000" pitchFamily="2" charset="-122"/>
                <a:sym typeface="Huawei Sans" panose="020C0503030203020204" pitchFamily="34" charset="0"/>
              </a:rPr>
              <a:t>SW2</a:t>
            </a:r>
          </a:p>
        </p:txBody>
      </p:sp>
      <p:grpSp>
        <p:nvGrpSpPr>
          <p:cNvPr id="193" name="组合 192">
            <a:extLst>
              <a:ext uri="{FF2B5EF4-FFF2-40B4-BE49-F238E27FC236}">
                <a16:creationId xmlns:a16="http://schemas.microsoft.com/office/drawing/2014/main" xmlns="" id="{2C6D8F46-1254-485A-AB3D-7A037411E3DA}"/>
              </a:ext>
            </a:extLst>
          </p:cNvPr>
          <p:cNvGrpSpPr/>
          <p:nvPr/>
        </p:nvGrpSpPr>
        <p:grpSpPr>
          <a:xfrm>
            <a:off x="8416103" y="2822020"/>
            <a:ext cx="1160129" cy="1175084"/>
            <a:chOff x="6623190" y="5220119"/>
            <a:chExt cx="1129417" cy="228830"/>
          </a:xfrm>
          <a:solidFill>
            <a:srgbClr val="F4FBFE"/>
          </a:solidFill>
        </p:grpSpPr>
        <p:sp>
          <p:nvSpPr>
            <p:cNvPr id="194" name="任意多边形: 形状 67">
              <a:extLst>
                <a:ext uri="{FF2B5EF4-FFF2-40B4-BE49-F238E27FC236}">
                  <a16:creationId xmlns:a16="http://schemas.microsoft.com/office/drawing/2014/main" xmlns="" id="{DDE7F5E3-EC99-4B98-9942-9CF564C3EC09}"/>
                </a:ext>
              </a:extLst>
            </p:cNvPr>
            <p:cNvSpPr/>
            <p:nvPr/>
          </p:nvSpPr>
          <p:spPr>
            <a:xfrm flipH="1">
              <a:off x="6623190" y="5220119"/>
              <a:ext cx="1075309" cy="228830"/>
            </a:xfrm>
            <a:custGeom>
              <a:avLst/>
              <a:gdLst>
                <a:gd name="connsiteX0" fmla="*/ 0 w 1703698"/>
                <a:gd name="connsiteY0" fmla="*/ 0 h 627538"/>
                <a:gd name="connsiteX1" fmla="*/ 1572253 w 1703698"/>
                <a:gd name="connsiteY1" fmla="*/ 0 h 627538"/>
                <a:gd name="connsiteX2" fmla="*/ 1703698 w 1703698"/>
                <a:gd name="connsiteY2" fmla="*/ 313769 h 627538"/>
                <a:gd name="connsiteX3" fmla="*/ 1572253 w 1703698"/>
                <a:gd name="connsiteY3" fmla="*/ 627538 h 627538"/>
                <a:gd name="connsiteX4" fmla="*/ 1572249 w 1703698"/>
                <a:gd name="connsiteY4" fmla="*/ 627537 h 627538"/>
                <a:gd name="connsiteX5" fmla="*/ 0 w 1703698"/>
                <a:gd name="connsiteY5" fmla="*/ 627537 h 627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3698" h="627538">
                  <a:moveTo>
                    <a:pt x="0" y="0"/>
                  </a:moveTo>
                  <a:lnTo>
                    <a:pt x="1572253" y="0"/>
                  </a:lnTo>
                  <a:cubicBezTo>
                    <a:pt x="1644848" y="0"/>
                    <a:pt x="1703698" y="140479"/>
                    <a:pt x="1703698" y="313769"/>
                  </a:cubicBezTo>
                  <a:cubicBezTo>
                    <a:pt x="1703698" y="487059"/>
                    <a:pt x="1644848" y="627538"/>
                    <a:pt x="1572253" y="627538"/>
                  </a:cubicBezTo>
                  <a:lnTo>
                    <a:pt x="1572249" y="627537"/>
                  </a:lnTo>
                  <a:lnTo>
                    <a:pt x="0" y="627537"/>
                  </a:lnTo>
                  <a:close/>
                </a:path>
              </a:pathLst>
            </a:cu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5" name="椭圆 194">
              <a:extLst>
                <a:ext uri="{FF2B5EF4-FFF2-40B4-BE49-F238E27FC236}">
                  <a16:creationId xmlns:a16="http://schemas.microsoft.com/office/drawing/2014/main" xmlns="" id="{7EEDE773-BD04-46B5-ACD7-D793E0BC1578}"/>
                </a:ext>
              </a:extLst>
            </p:cNvPr>
            <p:cNvSpPr/>
            <p:nvPr/>
          </p:nvSpPr>
          <p:spPr>
            <a:xfrm>
              <a:off x="7644390" y="5220119"/>
              <a:ext cx="108217" cy="228830"/>
            </a:xfrm>
            <a:prstGeom prst="ellipse">
              <a:avLst/>
            </a:pr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8" name="组合 7"/>
          <p:cNvGrpSpPr/>
          <p:nvPr/>
        </p:nvGrpSpPr>
        <p:grpSpPr>
          <a:xfrm>
            <a:off x="8036300" y="2864382"/>
            <a:ext cx="1922960" cy="215916"/>
            <a:chOff x="8039439" y="2956237"/>
            <a:chExt cx="1923711" cy="216000"/>
          </a:xfrm>
        </p:grpSpPr>
        <p:sp>
          <p:nvSpPr>
            <p:cNvPr id="196" name="椭圆 195">
              <a:extLst>
                <a:ext uri="{FF2B5EF4-FFF2-40B4-BE49-F238E27FC236}">
                  <a16:creationId xmlns:a16="http://schemas.microsoft.com/office/drawing/2014/main" xmlns="" id="{7DBB15C3-7119-4BF5-AC36-6F6AFF9EB213}"/>
                </a:ext>
              </a:extLst>
            </p:cNvPr>
            <p:cNvSpPr/>
            <p:nvPr/>
          </p:nvSpPr>
          <p:spPr>
            <a:xfrm>
              <a:off x="8039439" y="2956237"/>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
          <p:nvSpPr>
            <p:cNvPr id="198" name="椭圆 197">
              <a:extLst>
                <a:ext uri="{FF2B5EF4-FFF2-40B4-BE49-F238E27FC236}">
                  <a16:creationId xmlns:a16="http://schemas.microsoft.com/office/drawing/2014/main" xmlns="" id="{7DBB15C3-7119-4BF5-AC36-6F6AFF9EB213}"/>
                </a:ext>
              </a:extLst>
            </p:cNvPr>
            <p:cNvSpPr/>
            <p:nvPr/>
          </p:nvSpPr>
          <p:spPr>
            <a:xfrm>
              <a:off x="9747150" y="2956237"/>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cxnSp>
          <p:nvCxnSpPr>
            <p:cNvPr id="200" name="直接连接符 199"/>
            <p:cNvCxnSpPr>
              <a:stCxn id="198" idx="2"/>
              <a:endCxn id="196" idx="6"/>
            </p:cNvCxnSpPr>
            <p:nvPr/>
          </p:nvCxnSpPr>
          <p:spPr bwMode="auto">
            <a:xfrm flipH="1">
              <a:off x="8255439" y="3064237"/>
              <a:ext cx="1491711"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grpSp>
        <p:nvGrpSpPr>
          <p:cNvPr id="7" name="组合 6"/>
          <p:cNvGrpSpPr/>
          <p:nvPr/>
        </p:nvGrpSpPr>
        <p:grpSpPr>
          <a:xfrm>
            <a:off x="8036300" y="3181166"/>
            <a:ext cx="1922960" cy="215916"/>
            <a:chOff x="8039439" y="3252730"/>
            <a:chExt cx="1923711" cy="216000"/>
          </a:xfrm>
        </p:grpSpPr>
        <p:cxnSp>
          <p:nvCxnSpPr>
            <p:cNvPr id="199" name="直接连接符 198"/>
            <p:cNvCxnSpPr>
              <a:stCxn id="203" idx="2"/>
              <a:endCxn id="202" idx="6"/>
            </p:cNvCxnSpPr>
            <p:nvPr/>
          </p:nvCxnSpPr>
          <p:spPr bwMode="auto">
            <a:xfrm flipH="1">
              <a:off x="8255439" y="3360730"/>
              <a:ext cx="1491711"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02" name="椭圆 201">
              <a:extLst>
                <a:ext uri="{FF2B5EF4-FFF2-40B4-BE49-F238E27FC236}">
                  <a16:creationId xmlns:a16="http://schemas.microsoft.com/office/drawing/2014/main" xmlns="" id="{7DBB15C3-7119-4BF5-AC36-6F6AFF9EB213}"/>
                </a:ext>
              </a:extLst>
            </p:cNvPr>
            <p:cNvSpPr/>
            <p:nvPr/>
          </p:nvSpPr>
          <p:spPr>
            <a:xfrm>
              <a:off x="8039439" y="3252730"/>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
          <p:nvSpPr>
            <p:cNvPr id="203" name="椭圆 202">
              <a:extLst>
                <a:ext uri="{FF2B5EF4-FFF2-40B4-BE49-F238E27FC236}">
                  <a16:creationId xmlns:a16="http://schemas.microsoft.com/office/drawing/2014/main" xmlns="" id="{7DBB15C3-7119-4BF5-AC36-6F6AFF9EB213}"/>
                </a:ext>
              </a:extLst>
            </p:cNvPr>
            <p:cNvSpPr/>
            <p:nvPr/>
          </p:nvSpPr>
          <p:spPr>
            <a:xfrm>
              <a:off x="9747150" y="3252730"/>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grpSp>
      <p:grpSp>
        <p:nvGrpSpPr>
          <p:cNvPr id="6" name="组合 5"/>
          <p:cNvGrpSpPr/>
          <p:nvPr/>
        </p:nvGrpSpPr>
        <p:grpSpPr>
          <a:xfrm>
            <a:off x="8036300" y="3497949"/>
            <a:ext cx="1922960" cy="215916"/>
            <a:chOff x="8039439" y="3595371"/>
            <a:chExt cx="1923711" cy="216000"/>
          </a:xfrm>
        </p:grpSpPr>
        <p:cxnSp>
          <p:nvCxnSpPr>
            <p:cNvPr id="201" name="直接连接符 200"/>
            <p:cNvCxnSpPr>
              <a:stCxn id="205" idx="2"/>
              <a:endCxn id="204" idx="6"/>
            </p:cNvCxnSpPr>
            <p:nvPr/>
          </p:nvCxnSpPr>
          <p:spPr bwMode="auto">
            <a:xfrm flipH="1">
              <a:off x="8255439" y="3703371"/>
              <a:ext cx="1491711"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04" name="椭圆 203">
              <a:extLst>
                <a:ext uri="{FF2B5EF4-FFF2-40B4-BE49-F238E27FC236}">
                  <a16:creationId xmlns:a16="http://schemas.microsoft.com/office/drawing/2014/main" xmlns="" id="{7DBB15C3-7119-4BF5-AC36-6F6AFF9EB213}"/>
                </a:ext>
              </a:extLst>
            </p:cNvPr>
            <p:cNvSpPr/>
            <p:nvPr/>
          </p:nvSpPr>
          <p:spPr>
            <a:xfrm>
              <a:off x="8039439" y="3595371"/>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
          <p:nvSpPr>
            <p:cNvPr id="205" name="椭圆 204">
              <a:extLst>
                <a:ext uri="{FF2B5EF4-FFF2-40B4-BE49-F238E27FC236}">
                  <a16:creationId xmlns:a16="http://schemas.microsoft.com/office/drawing/2014/main" xmlns="" id="{7DBB15C3-7119-4BF5-AC36-6F6AFF9EB213}"/>
                </a:ext>
              </a:extLst>
            </p:cNvPr>
            <p:cNvSpPr/>
            <p:nvPr/>
          </p:nvSpPr>
          <p:spPr>
            <a:xfrm>
              <a:off x="9747150" y="3595371"/>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grpSp>
      <p:sp>
        <p:nvSpPr>
          <p:cNvPr id="206" name="TextBox 120">
            <a:extLst>
              <a:ext uri="{FF2B5EF4-FFF2-40B4-BE49-F238E27FC236}">
                <a16:creationId xmlns:a16="http://schemas.microsoft.com/office/drawing/2014/main" xmlns="" id="{890033A1-CB2B-46C1-843C-A395BBB7F123}"/>
              </a:ext>
            </a:extLst>
          </p:cNvPr>
          <p:cNvSpPr txBox="1"/>
          <p:nvPr/>
        </p:nvSpPr>
        <p:spPr>
          <a:xfrm>
            <a:off x="8091318" y="4032955"/>
            <a:ext cx="1874368" cy="307657"/>
          </a:xfrm>
          <a:prstGeom prst="rect">
            <a:avLst/>
          </a:prstGeom>
          <a:noFill/>
        </p:spPr>
        <p:txBody>
          <a:bodyPr wrap="square" rtlCol="0" anchor="ctr">
            <a:noAutofit/>
          </a:bodyPr>
          <a:lstStyle/>
          <a:p>
            <a:pPr algn="ctr" fontAlgn="ctr"/>
            <a:r>
              <a:rPr lang="en-US" sz="1399" b="1" dirty="0">
                <a:latin typeface="Huawei Sans" panose="020C0503030203020204" pitchFamily="34" charset="0"/>
                <a:ea typeface="方正兰亭黑简体" panose="02000000000000000000" pitchFamily="2" charset="-122"/>
                <a:sym typeface="Huawei Sans" panose="020C0503030203020204" pitchFamily="34" charset="0"/>
              </a:rPr>
              <a:t>Eth-Trunk</a:t>
            </a:r>
          </a:p>
        </p:txBody>
      </p:sp>
      <p:sp>
        <p:nvSpPr>
          <p:cNvPr id="12" name="任意多边形 11"/>
          <p:cNvSpPr/>
          <p:nvPr/>
        </p:nvSpPr>
        <p:spPr>
          <a:xfrm>
            <a:off x="6718686" y="3063854"/>
            <a:ext cx="611761" cy="216732"/>
          </a:xfrm>
          <a:custGeom>
            <a:avLst/>
            <a:gdLst>
              <a:gd name="connsiteX0" fmla="*/ 0 w 593889"/>
              <a:gd name="connsiteY0" fmla="*/ 0 h 216817"/>
              <a:gd name="connsiteX1" fmla="*/ 0 w 593889"/>
              <a:gd name="connsiteY1" fmla="*/ 216817 h 216817"/>
              <a:gd name="connsiteX2" fmla="*/ 593889 w 593889"/>
              <a:gd name="connsiteY2" fmla="*/ 216817 h 216817"/>
            </a:gdLst>
            <a:ahLst/>
            <a:cxnLst>
              <a:cxn ang="0">
                <a:pos x="connsiteX0" y="connsiteY0"/>
              </a:cxn>
              <a:cxn ang="0">
                <a:pos x="connsiteX1" y="connsiteY1"/>
              </a:cxn>
              <a:cxn ang="0">
                <a:pos x="connsiteX2" y="connsiteY2"/>
              </a:cxn>
            </a:cxnLst>
            <a:rect l="l" t="t" r="r" b="b"/>
            <a:pathLst>
              <a:path w="593889" h="216817">
                <a:moveTo>
                  <a:pt x="0" y="0"/>
                </a:moveTo>
                <a:lnTo>
                  <a:pt x="0" y="216817"/>
                </a:lnTo>
                <a:lnTo>
                  <a:pt x="593889" y="216817"/>
                </a:lnTo>
              </a:path>
            </a:pathLst>
          </a:custGeom>
          <a:noFill/>
          <a:ln w="19050" cap="flat" cmpd="sng" algn="ctr">
            <a:solidFill>
              <a:srgbClr val="EC7061"/>
            </a:solidFill>
            <a:prstDash val="sysDash"/>
            <a:headEnd type="none" w="med" len="med"/>
            <a:tailEnd type="triangle" w="med" len="med"/>
          </a:ln>
          <a:effectLst>
            <a:outerShdw blurRad="152400" dist="38100" dir="5400000" algn="t" rotWithShape="0">
              <a:prstClr val="black">
                <a:alpha val="12000"/>
              </a:prstClr>
            </a:outerShdw>
          </a:effectLst>
        </p:spPr>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3" name="任意多边形 212"/>
          <p:cNvSpPr/>
          <p:nvPr/>
        </p:nvSpPr>
        <p:spPr>
          <a:xfrm flipV="1">
            <a:off x="6718686" y="3536783"/>
            <a:ext cx="611761" cy="215916"/>
          </a:xfrm>
          <a:custGeom>
            <a:avLst/>
            <a:gdLst>
              <a:gd name="connsiteX0" fmla="*/ 0 w 593889"/>
              <a:gd name="connsiteY0" fmla="*/ 0 h 216817"/>
              <a:gd name="connsiteX1" fmla="*/ 0 w 593889"/>
              <a:gd name="connsiteY1" fmla="*/ 216817 h 216817"/>
              <a:gd name="connsiteX2" fmla="*/ 593889 w 593889"/>
              <a:gd name="connsiteY2" fmla="*/ 216817 h 216817"/>
            </a:gdLst>
            <a:ahLst/>
            <a:cxnLst>
              <a:cxn ang="0">
                <a:pos x="connsiteX0" y="connsiteY0"/>
              </a:cxn>
              <a:cxn ang="0">
                <a:pos x="connsiteX1" y="connsiteY1"/>
              </a:cxn>
              <a:cxn ang="0">
                <a:pos x="connsiteX2" y="connsiteY2"/>
              </a:cxn>
            </a:cxnLst>
            <a:rect l="l" t="t" r="r" b="b"/>
            <a:pathLst>
              <a:path w="593889" h="216817">
                <a:moveTo>
                  <a:pt x="0" y="0"/>
                </a:moveTo>
                <a:lnTo>
                  <a:pt x="0" y="216817"/>
                </a:lnTo>
                <a:lnTo>
                  <a:pt x="593889" y="216817"/>
                </a:lnTo>
              </a:path>
            </a:pathLst>
          </a:custGeom>
          <a:noFill/>
          <a:ln w="19050" cap="flat" cmpd="sng" algn="ctr">
            <a:solidFill>
              <a:srgbClr val="00B0F0"/>
            </a:solidFill>
            <a:prstDash val="dash"/>
            <a:headEnd type="none" w="med" len="med"/>
            <a:tailEnd type="triangle" w="med" len="med"/>
          </a:ln>
          <a:effectLst>
            <a:outerShdw blurRad="152400" dist="38100" dir="5400000" algn="t" rotWithShape="0">
              <a:prstClr val="black">
                <a:alpha val="12000"/>
              </a:prstClr>
            </a:outerShdw>
          </a:effectLst>
        </p:spPr>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任意多边形 12"/>
          <p:cNvSpPr/>
          <p:nvPr/>
        </p:nvSpPr>
        <p:spPr>
          <a:xfrm>
            <a:off x="10610437" y="2987710"/>
            <a:ext cx="611761" cy="215916"/>
          </a:xfrm>
          <a:custGeom>
            <a:avLst/>
            <a:gdLst>
              <a:gd name="connsiteX0" fmla="*/ 0 w 622170"/>
              <a:gd name="connsiteY0" fmla="*/ 235670 h 235670"/>
              <a:gd name="connsiteX1" fmla="*/ 622170 w 622170"/>
              <a:gd name="connsiteY1" fmla="*/ 235670 h 235670"/>
              <a:gd name="connsiteX2" fmla="*/ 622170 w 622170"/>
              <a:gd name="connsiteY2" fmla="*/ 0 h 235670"/>
            </a:gdLst>
            <a:ahLst/>
            <a:cxnLst>
              <a:cxn ang="0">
                <a:pos x="connsiteX0" y="connsiteY0"/>
              </a:cxn>
              <a:cxn ang="0">
                <a:pos x="connsiteX1" y="connsiteY1"/>
              </a:cxn>
              <a:cxn ang="0">
                <a:pos x="connsiteX2" y="connsiteY2"/>
              </a:cxn>
            </a:cxnLst>
            <a:rect l="l" t="t" r="r" b="b"/>
            <a:pathLst>
              <a:path w="622170" h="235670">
                <a:moveTo>
                  <a:pt x="0" y="235670"/>
                </a:moveTo>
                <a:lnTo>
                  <a:pt x="622170" y="235670"/>
                </a:lnTo>
                <a:lnTo>
                  <a:pt x="622170" y="0"/>
                </a:lnTo>
              </a:path>
            </a:pathLst>
          </a:custGeom>
          <a:noFill/>
          <a:ln w="19050" cap="flat" cmpd="sng" algn="ctr">
            <a:solidFill>
              <a:srgbClr val="EC7061"/>
            </a:solidFill>
            <a:prstDash val="sysDash"/>
            <a:headEnd type="none" w="med" len="med"/>
            <a:tailEnd type="triangle" w="med" len="med"/>
          </a:ln>
          <a:effectLst>
            <a:outerShdw blurRad="152400" dist="38100" dir="5400000" algn="t" rotWithShape="0">
              <a:prstClr val="black">
                <a:alpha val="12000"/>
              </a:prstClr>
            </a:outerShdw>
          </a:effectLst>
        </p:spPr>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4" name="任意多边形 213"/>
          <p:cNvSpPr/>
          <p:nvPr/>
        </p:nvSpPr>
        <p:spPr>
          <a:xfrm flipV="1">
            <a:off x="10610437" y="3532750"/>
            <a:ext cx="611761" cy="215916"/>
          </a:xfrm>
          <a:custGeom>
            <a:avLst/>
            <a:gdLst>
              <a:gd name="connsiteX0" fmla="*/ 0 w 622170"/>
              <a:gd name="connsiteY0" fmla="*/ 235670 h 235670"/>
              <a:gd name="connsiteX1" fmla="*/ 622170 w 622170"/>
              <a:gd name="connsiteY1" fmla="*/ 235670 h 235670"/>
              <a:gd name="connsiteX2" fmla="*/ 622170 w 622170"/>
              <a:gd name="connsiteY2" fmla="*/ 0 h 235670"/>
            </a:gdLst>
            <a:ahLst/>
            <a:cxnLst>
              <a:cxn ang="0">
                <a:pos x="connsiteX0" y="connsiteY0"/>
              </a:cxn>
              <a:cxn ang="0">
                <a:pos x="connsiteX1" y="connsiteY1"/>
              </a:cxn>
              <a:cxn ang="0">
                <a:pos x="connsiteX2" y="connsiteY2"/>
              </a:cxn>
            </a:cxnLst>
            <a:rect l="l" t="t" r="r" b="b"/>
            <a:pathLst>
              <a:path w="622170" h="235670">
                <a:moveTo>
                  <a:pt x="0" y="235670"/>
                </a:moveTo>
                <a:lnTo>
                  <a:pt x="622170" y="235670"/>
                </a:lnTo>
                <a:lnTo>
                  <a:pt x="622170" y="0"/>
                </a:lnTo>
              </a:path>
            </a:pathLst>
          </a:custGeom>
          <a:noFill/>
          <a:ln w="19050" cap="flat" cmpd="sng" algn="ctr">
            <a:solidFill>
              <a:srgbClr val="00B0F0"/>
            </a:solidFill>
            <a:prstDash val="dash"/>
            <a:headEnd type="none" w="med" len="med"/>
            <a:tailEnd type="triangle" w="med" len="med"/>
          </a:ln>
          <a:effectLst>
            <a:outerShdw blurRad="152400" dist="38100" dir="5400000" algn="t" rotWithShape="0">
              <a:prstClr val="black">
                <a:alpha val="12000"/>
              </a:prstClr>
            </a:outerShdw>
          </a:effectLst>
        </p:spPr>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17" name="直接箭头连接符 216">
            <a:extLst>
              <a:ext uri="{FF2B5EF4-FFF2-40B4-BE49-F238E27FC236}">
                <a16:creationId xmlns:a16="http://schemas.microsoft.com/office/drawing/2014/main" xmlns="" id="{FC940677-F915-4522-BB5D-950A0690E721}"/>
              </a:ext>
            </a:extLst>
          </p:cNvPr>
          <p:cNvCxnSpPr>
            <a:cxnSpLocks/>
          </p:cNvCxnSpPr>
          <p:nvPr/>
        </p:nvCxnSpPr>
        <p:spPr>
          <a:xfrm>
            <a:off x="8328326" y="2893097"/>
            <a:ext cx="578894" cy="0"/>
          </a:xfrm>
          <a:prstGeom prst="straightConnector1">
            <a:avLst/>
          </a:prstGeom>
          <a:noFill/>
          <a:ln w="19050" cap="flat" cmpd="sng" algn="ctr">
            <a:solidFill>
              <a:srgbClr val="EC7061"/>
            </a:solidFill>
            <a:prstDash val="sysDash"/>
            <a:headEnd type="none" w="med" len="med"/>
            <a:tailEnd type="triangle" w="med" len="med"/>
          </a:ln>
          <a:effectLst>
            <a:outerShdw blurRad="152400" dist="38100" dir="5400000" algn="t" rotWithShape="0">
              <a:prstClr val="black">
                <a:alpha val="12000"/>
              </a:prstClr>
            </a:outerShdw>
          </a:effectLst>
        </p:spPr>
      </p:cxnSp>
      <p:cxnSp>
        <p:nvCxnSpPr>
          <p:cNvPr id="221" name="直接箭头连接符 220">
            <a:extLst>
              <a:ext uri="{FF2B5EF4-FFF2-40B4-BE49-F238E27FC236}">
                <a16:creationId xmlns:a16="http://schemas.microsoft.com/office/drawing/2014/main" xmlns="" id="{392BBF19-BFF5-4826-B492-9FF0DE47E265}"/>
              </a:ext>
            </a:extLst>
          </p:cNvPr>
          <p:cNvCxnSpPr>
            <a:cxnSpLocks/>
          </p:cNvCxnSpPr>
          <p:nvPr/>
        </p:nvCxnSpPr>
        <p:spPr>
          <a:xfrm>
            <a:off x="8328326" y="3181166"/>
            <a:ext cx="578894" cy="0"/>
          </a:xfrm>
          <a:prstGeom prst="straightConnector1">
            <a:avLst/>
          </a:prstGeom>
          <a:noFill/>
          <a:ln w="19050" cap="flat" cmpd="sng" algn="ctr">
            <a:solidFill>
              <a:srgbClr val="00B0F0"/>
            </a:solidFill>
            <a:prstDash val="dash"/>
            <a:headEnd type="none" w="med" len="med"/>
            <a:tailEnd type="triangle" w="med" len="med"/>
          </a:ln>
          <a:effectLst>
            <a:outerShdw blurRad="152400" dist="38100" dir="5400000" algn="t" rotWithShape="0">
              <a:prstClr val="black">
                <a:alpha val="12000"/>
              </a:prstClr>
            </a:outerShdw>
          </a:effectLst>
        </p:spPr>
      </p:cxnSp>
      <p:sp>
        <p:nvSpPr>
          <p:cNvPr id="75" name="圆角矩形 74">
            <a:extLst>
              <a:ext uri="{FF2B5EF4-FFF2-40B4-BE49-F238E27FC236}">
                <a16:creationId xmlns:a16="http://schemas.microsoft.com/office/drawing/2014/main" xmlns="" id="{0CA433C9-E4F6-43AA-A9E1-D899DC108CD8}"/>
              </a:ext>
            </a:extLst>
          </p:cNvPr>
          <p:cNvSpPr/>
          <p:nvPr/>
        </p:nvSpPr>
        <p:spPr>
          <a:xfrm>
            <a:off x="502905" y="3027576"/>
            <a:ext cx="215916" cy="215916"/>
          </a:xfrm>
          <a:prstGeom prst="roundRect">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p>
        </p:txBody>
      </p:sp>
      <p:sp>
        <p:nvSpPr>
          <p:cNvPr id="76" name="矩形 75"/>
          <p:cNvSpPr/>
          <p:nvPr/>
        </p:nvSpPr>
        <p:spPr bwMode="auto">
          <a:xfrm>
            <a:off x="897363" y="1805317"/>
            <a:ext cx="1450465" cy="248147"/>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ctr" anchorCtr="0" compatLnSpc="1">
            <a:prstTxWarp prst="textNoShape">
              <a:avLst/>
            </a:prstTxWarp>
            <a:noAutofit/>
          </a:bodyPr>
          <a:lstStyle/>
          <a:p>
            <a:pPr defTabSz="1001248" eaLnBrk="0" fontAlgn="ctr" hangingPunct="0"/>
            <a:r>
              <a:rPr 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Active interface</a:t>
            </a:r>
          </a:p>
        </p:txBody>
      </p:sp>
      <p:sp>
        <p:nvSpPr>
          <p:cNvPr id="77" name="椭圆 76">
            <a:extLst>
              <a:ext uri="{FF2B5EF4-FFF2-40B4-BE49-F238E27FC236}">
                <a16:creationId xmlns:a16="http://schemas.microsoft.com/office/drawing/2014/main" xmlns="" id="{7DBB15C3-7119-4BF5-AC36-6F6AFF9EB213}"/>
              </a:ext>
            </a:extLst>
          </p:cNvPr>
          <p:cNvSpPr/>
          <p:nvPr/>
        </p:nvSpPr>
        <p:spPr>
          <a:xfrm>
            <a:off x="610862" y="1821432"/>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
        <p:nvSpPr>
          <p:cNvPr id="78" name="矩形 77"/>
          <p:cNvSpPr/>
          <p:nvPr/>
        </p:nvSpPr>
        <p:spPr bwMode="auto">
          <a:xfrm>
            <a:off x="6651864" y="1805317"/>
            <a:ext cx="1600352" cy="248147"/>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ctr" anchorCtr="0" compatLnSpc="1">
            <a:prstTxWarp prst="textNoShape">
              <a:avLst/>
            </a:prstTxWarp>
            <a:noAutofit/>
          </a:bodyPr>
          <a:lstStyle/>
          <a:p>
            <a:pPr defTabSz="1001248" eaLnBrk="0" fontAlgn="ctr" hangingPunct="0"/>
            <a:r>
              <a:rPr 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Active interface</a:t>
            </a:r>
          </a:p>
        </p:txBody>
      </p:sp>
      <p:sp>
        <p:nvSpPr>
          <p:cNvPr id="79" name="椭圆 78">
            <a:extLst>
              <a:ext uri="{FF2B5EF4-FFF2-40B4-BE49-F238E27FC236}">
                <a16:creationId xmlns:a16="http://schemas.microsoft.com/office/drawing/2014/main" xmlns="" id="{7DBB15C3-7119-4BF5-AC36-6F6AFF9EB213}"/>
              </a:ext>
            </a:extLst>
          </p:cNvPr>
          <p:cNvSpPr/>
          <p:nvPr/>
        </p:nvSpPr>
        <p:spPr>
          <a:xfrm>
            <a:off x="6267407" y="1821432"/>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grpSp>
        <p:nvGrpSpPr>
          <p:cNvPr id="80" name="组合 79"/>
          <p:cNvGrpSpPr/>
          <p:nvPr/>
        </p:nvGrpSpPr>
        <p:grpSpPr>
          <a:xfrm>
            <a:off x="2243600" y="3392410"/>
            <a:ext cx="2109700" cy="215916"/>
            <a:chOff x="2244476" y="3595371"/>
            <a:chExt cx="2110524" cy="216000"/>
          </a:xfrm>
        </p:grpSpPr>
        <p:cxnSp>
          <p:nvCxnSpPr>
            <p:cNvPr id="81" name="直接连接符 80"/>
            <p:cNvCxnSpPr>
              <a:stCxn id="83" idx="2"/>
              <a:endCxn id="82" idx="6"/>
            </p:cNvCxnSpPr>
            <p:nvPr/>
          </p:nvCxnSpPr>
          <p:spPr bwMode="auto">
            <a:xfrm flipH="1">
              <a:off x="2460476" y="3703371"/>
              <a:ext cx="167852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82" name="椭圆 81">
              <a:extLst>
                <a:ext uri="{FF2B5EF4-FFF2-40B4-BE49-F238E27FC236}">
                  <a16:creationId xmlns:a16="http://schemas.microsoft.com/office/drawing/2014/main" xmlns="" id="{7DBB15C3-7119-4BF5-AC36-6F6AFF9EB213}"/>
                </a:ext>
              </a:extLst>
            </p:cNvPr>
            <p:cNvSpPr/>
            <p:nvPr/>
          </p:nvSpPr>
          <p:spPr>
            <a:xfrm>
              <a:off x="2244476" y="3595371"/>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
          <p:nvSpPr>
            <p:cNvPr id="83" name="椭圆 82">
              <a:extLst>
                <a:ext uri="{FF2B5EF4-FFF2-40B4-BE49-F238E27FC236}">
                  <a16:creationId xmlns:a16="http://schemas.microsoft.com/office/drawing/2014/main" xmlns="" id="{7DBB15C3-7119-4BF5-AC36-6F6AFF9EB213}"/>
                </a:ext>
              </a:extLst>
            </p:cNvPr>
            <p:cNvSpPr/>
            <p:nvPr/>
          </p:nvSpPr>
          <p:spPr>
            <a:xfrm>
              <a:off x="4139000" y="3595371"/>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grpSp>
      <p:grpSp>
        <p:nvGrpSpPr>
          <p:cNvPr id="84" name="组合 83"/>
          <p:cNvGrpSpPr/>
          <p:nvPr/>
        </p:nvGrpSpPr>
        <p:grpSpPr>
          <a:xfrm>
            <a:off x="2243600" y="3098111"/>
            <a:ext cx="2109700" cy="215916"/>
            <a:chOff x="2244476" y="3595371"/>
            <a:chExt cx="2110524" cy="216000"/>
          </a:xfrm>
        </p:grpSpPr>
        <p:cxnSp>
          <p:nvCxnSpPr>
            <p:cNvPr id="85" name="直接连接符 84"/>
            <p:cNvCxnSpPr>
              <a:stCxn id="87" idx="2"/>
              <a:endCxn id="86" idx="6"/>
            </p:cNvCxnSpPr>
            <p:nvPr/>
          </p:nvCxnSpPr>
          <p:spPr bwMode="auto">
            <a:xfrm flipH="1">
              <a:off x="2460476" y="3703371"/>
              <a:ext cx="167852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86" name="椭圆 85">
              <a:extLst>
                <a:ext uri="{FF2B5EF4-FFF2-40B4-BE49-F238E27FC236}">
                  <a16:creationId xmlns:a16="http://schemas.microsoft.com/office/drawing/2014/main" xmlns="" id="{7DBB15C3-7119-4BF5-AC36-6F6AFF9EB213}"/>
                </a:ext>
              </a:extLst>
            </p:cNvPr>
            <p:cNvSpPr/>
            <p:nvPr/>
          </p:nvSpPr>
          <p:spPr>
            <a:xfrm>
              <a:off x="2244476" y="3595371"/>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
          <p:nvSpPr>
            <p:cNvPr id="87" name="椭圆 86">
              <a:extLst>
                <a:ext uri="{FF2B5EF4-FFF2-40B4-BE49-F238E27FC236}">
                  <a16:creationId xmlns:a16="http://schemas.microsoft.com/office/drawing/2014/main" xmlns="" id="{7DBB15C3-7119-4BF5-AC36-6F6AFF9EB213}"/>
                </a:ext>
              </a:extLst>
            </p:cNvPr>
            <p:cNvSpPr/>
            <p:nvPr/>
          </p:nvSpPr>
          <p:spPr>
            <a:xfrm>
              <a:off x="4139000" y="3595371"/>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grpSp>
      <p:grpSp>
        <p:nvGrpSpPr>
          <p:cNvPr id="91" name="组合 90"/>
          <p:cNvGrpSpPr/>
          <p:nvPr/>
        </p:nvGrpSpPr>
        <p:grpSpPr>
          <a:xfrm>
            <a:off x="2243600" y="2803812"/>
            <a:ext cx="2109700" cy="215916"/>
            <a:chOff x="2244476" y="3595371"/>
            <a:chExt cx="2110524" cy="216000"/>
          </a:xfrm>
        </p:grpSpPr>
        <p:cxnSp>
          <p:nvCxnSpPr>
            <p:cNvPr id="92" name="直接连接符 91"/>
            <p:cNvCxnSpPr>
              <a:stCxn id="95" idx="2"/>
              <a:endCxn id="93" idx="6"/>
            </p:cNvCxnSpPr>
            <p:nvPr/>
          </p:nvCxnSpPr>
          <p:spPr bwMode="auto">
            <a:xfrm flipH="1">
              <a:off x="2460476" y="3703371"/>
              <a:ext cx="167852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93" name="椭圆 92">
              <a:extLst>
                <a:ext uri="{FF2B5EF4-FFF2-40B4-BE49-F238E27FC236}">
                  <a16:creationId xmlns:a16="http://schemas.microsoft.com/office/drawing/2014/main" xmlns="" id="{7DBB15C3-7119-4BF5-AC36-6F6AFF9EB213}"/>
                </a:ext>
              </a:extLst>
            </p:cNvPr>
            <p:cNvSpPr/>
            <p:nvPr/>
          </p:nvSpPr>
          <p:spPr>
            <a:xfrm>
              <a:off x="2244476" y="3595371"/>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
          <p:nvSpPr>
            <p:cNvPr id="95" name="椭圆 94">
              <a:extLst>
                <a:ext uri="{FF2B5EF4-FFF2-40B4-BE49-F238E27FC236}">
                  <a16:creationId xmlns:a16="http://schemas.microsoft.com/office/drawing/2014/main" xmlns="" id="{7DBB15C3-7119-4BF5-AC36-6F6AFF9EB213}"/>
                </a:ext>
              </a:extLst>
            </p:cNvPr>
            <p:cNvSpPr/>
            <p:nvPr/>
          </p:nvSpPr>
          <p:spPr>
            <a:xfrm>
              <a:off x="4139000" y="3595371"/>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grpSp>
      <p:sp>
        <p:nvSpPr>
          <p:cNvPr id="96" name="圆角矩形 95">
            <a:extLst>
              <a:ext uri="{FF2B5EF4-FFF2-40B4-BE49-F238E27FC236}">
                <a16:creationId xmlns:a16="http://schemas.microsoft.com/office/drawing/2014/main" xmlns="" id="{0CA433C9-E4F6-43AA-A9E1-D899DC108CD8}"/>
              </a:ext>
            </a:extLst>
          </p:cNvPr>
          <p:cNvSpPr/>
          <p:nvPr/>
        </p:nvSpPr>
        <p:spPr>
          <a:xfrm>
            <a:off x="3811663" y="3379390"/>
            <a:ext cx="215916" cy="215916"/>
          </a:xfrm>
          <a:prstGeom prst="roundRect">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p>
        </p:txBody>
      </p:sp>
      <p:sp>
        <p:nvSpPr>
          <p:cNvPr id="97" name="圆角矩形 96">
            <a:extLst>
              <a:ext uri="{FF2B5EF4-FFF2-40B4-BE49-F238E27FC236}">
                <a16:creationId xmlns:a16="http://schemas.microsoft.com/office/drawing/2014/main" xmlns="" id="{352BCEB5-AB85-452D-9AB6-2AC4F744ED9C}"/>
              </a:ext>
            </a:extLst>
          </p:cNvPr>
          <p:cNvSpPr/>
          <p:nvPr/>
        </p:nvSpPr>
        <p:spPr>
          <a:xfrm>
            <a:off x="5796823" y="3032229"/>
            <a:ext cx="215916" cy="215916"/>
          </a:xfrm>
          <a:prstGeom prst="roundRect">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p>
        </p:txBody>
      </p:sp>
      <p:grpSp>
        <p:nvGrpSpPr>
          <p:cNvPr id="5" name="组合 4"/>
          <p:cNvGrpSpPr/>
          <p:nvPr/>
        </p:nvGrpSpPr>
        <p:grpSpPr>
          <a:xfrm>
            <a:off x="8036300" y="3814733"/>
            <a:ext cx="1922960" cy="215916"/>
            <a:chOff x="8039439" y="3906959"/>
            <a:chExt cx="1923711" cy="216000"/>
          </a:xfrm>
        </p:grpSpPr>
        <p:cxnSp>
          <p:nvCxnSpPr>
            <p:cNvPr id="99" name="直接连接符 98"/>
            <p:cNvCxnSpPr>
              <a:stCxn id="101" idx="2"/>
              <a:endCxn id="100" idx="6"/>
            </p:cNvCxnSpPr>
            <p:nvPr/>
          </p:nvCxnSpPr>
          <p:spPr bwMode="auto">
            <a:xfrm flipH="1">
              <a:off x="8255439" y="4014959"/>
              <a:ext cx="1491711"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00" name="椭圆 99">
              <a:extLst>
                <a:ext uri="{FF2B5EF4-FFF2-40B4-BE49-F238E27FC236}">
                  <a16:creationId xmlns:a16="http://schemas.microsoft.com/office/drawing/2014/main" xmlns="" id="{7DBB15C3-7119-4BF5-AC36-6F6AFF9EB213}"/>
                </a:ext>
              </a:extLst>
            </p:cNvPr>
            <p:cNvSpPr/>
            <p:nvPr/>
          </p:nvSpPr>
          <p:spPr>
            <a:xfrm>
              <a:off x="8039439" y="3906959"/>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
          <p:nvSpPr>
            <p:cNvPr id="101" name="椭圆 100">
              <a:extLst>
                <a:ext uri="{FF2B5EF4-FFF2-40B4-BE49-F238E27FC236}">
                  <a16:creationId xmlns:a16="http://schemas.microsoft.com/office/drawing/2014/main" xmlns="" id="{7DBB15C3-7119-4BF5-AC36-6F6AFF9EB213}"/>
                </a:ext>
              </a:extLst>
            </p:cNvPr>
            <p:cNvSpPr/>
            <p:nvPr/>
          </p:nvSpPr>
          <p:spPr>
            <a:xfrm>
              <a:off x="9747150" y="3906959"/>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grpSp>
      <p:sp>
        <p:nvSpPr>
          <p:cNvPr id="166" name="圆角矩形 165">
            <a:extLst>
              <a:ext uri="{FF2B5EF4-FFF2-40B4-BE49-F238E27FC236}">
                <a16:creationId xmlns:a16="http://schemas.microsoft.com/office/drawing/2014/main" xmlns="" id="{352BCEB5-AB85-452D-9AB6-2AC4F744ED9C}"/>
              </a:ext>
            </a:extLst>
          </p:cNvPr>
          <p:cNvSpPr/>
          <p:nvPr/>
        </p:nvSpPr>
        <p:spPr>
          <a:xfrm>
            <a:off x="3434235" y="3087298"/>
            <a:ext cx="215916" cy="215916"/>
          </a:xfrm>
          <a:prstGeom prst="roundRect">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p>
        </p:txBody>
      </p:sp>
      <p:sp>
        <p:nvSpPr>
          <p:cNvPr id="165" name="圆角矩形 164">
            <a:extLst>
              <a:ext uri="{FF2B5EF4-FFF2-40B4-BE49-F238E27FC236}">
                <a16:creationId xmlns:a16="http://schemas.microsoft.com/office/drawing/2014/main" xmlns="" id="{4C7C4E63-07F2-484E-A141-F01D18F8D379}"/>
              </a:ext>
            </a:extLst>
          </p:cNvPr>
          <p:cNvSpPr/>
          <p:nvPr/>
        </p:nvSpPr>
        <p:spPr>
          <a:xfrm>
            <a:off x="3007790" y="2798147"/>
            <a:ext cx="215916" cy="215916"/>
          </a:xfrm>
          <a:prstGeom prst="roundRect">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p>
        </p:txBody>
      </p:sp>
      <p:grpSp>
        <p:nvGrpSpPr>
          <p:cNvPr id="98" name="组合 97"/>
          <p:cNvGrpSpPr/>
          <p:nvPr/>
        </p:nvGrpSpPr>
        <p:grpSpPr>
          <a:xfrm>
            <a:off x="7562321" y="90742"/>
            <a:ext cx="4474104" cy="283553"/>
            <a:chOff x="7562321" y="90742"/>
            <a:chExt cx="4474104" cy="283553"/>
          </a:xfrm>
        </p:grpSpPr>
        <p:sp>
          <p:nvSpPr>
            <p:cNvPr id="102" name="五边形 101"/>
            <p:cNvSpPr/>
            <p:nvPr/>
          </p:nvSpPr>
          <p:spPr bwMode="auto">
            <a:xfrm>
              <a:off x="7562321" y="90742"/>
              <a:ext cx="899749" cy="283553"/>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sym typeface="Huawei Sans" panose="020C0503030203020204" pitchFamily="34" charset="0"/>
                </a:rPr>
                <a:t>Packet Introduction</a:t>
              </a:r>
            </a:p>
          </p:txBody>
        </p:sp>
        <p:sp>
          <p:nvSpPr>
            <p:cNvPr id="103" name="燕尾形 102"/>
            <p:cNvSpPr/>
            <p:nvPr/>
          </p:nvSpPr>
          <p:spPr bwMode="auto">
            <a:xfrm>
              <a:off x="8381766" y="90742"/>
              <a:ext cx="1367951" cy="283553"/>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sym typeface="Huawei Sans" panose="020C0503030203020204" pitchFamily="34" charset="0"/>
                </a:rPr>
                <a:t>Maximum Number of Active Interfaces</a:t>
              </a:r>
            </a:p>
          </p:txBody>
        </p:sp>
        <p:sp>
          <p:nvSpPr>
            <p:cNvPr id="104" name="燕尾形 103"/>
            <p:cNvSpPr/>
            <p:nvPr/>
          </p:nvSpPr>
          <p:spPr bwMode="auto">
            <a:xfrm>
              <a:off x="9669413" y="90742"/>
              <a:ext cx="1223658" cy="283553"/>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sym typeface="Huawei Sans" panose="020C0503030203020204" pitchFamily="34" charset="0"/>
                </a:rPr>
                <a:t>Active Link Election</a:t>
              </a:r>
            </a:p>
          </p:txBody>
        </p:sp>
        <p:sp>
          <p:nvSpPr>
            <p:cNvPr id="106" name="燕尾形 105"/>
            <p:cNvSpPr/>
            <p:nvPr/>
          </p:nvSpPr>
          <p:spPr bwMode="auto">
            <a:xfrm>
              <a:off x="10812767" y="90742"/>
              <a:ext cx="1223658" cy="283553"/>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Load Balancing</a:t>
              </a:r>
            </a:p>
          </p:txBody>
        </p:sp>
      </p:grpSp>
    </p:spTree>
    <p:extLst>
      <p:ext uri="{BB962C8B-B14F-4D97-AF65-F5344CB8AC3E}">
        <p14:creationId xmlns:p14="http://schemas.microsoft.com/office/powerpoint/2010/main" val="24790108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smtClean="0">
                <a:sym typeface="Huawei Sans" panose="020C0503030203020204" pitchFamily="34" charset="0"/>
              </a:rPr>
              <a:t>As services develop and the campus network scale expands, users have increasingly demanding requirements on network bandwidth and reliability. </a:t>
            </a:r>
            <a:r>
              <a:rPr lang="en-US" smtClean="0"/>
              <a:t>Traditional solutions improve network bandwidth by upgrading devices and implement high reliability by deploying redundant links and using the Spanning Tree Protocol (STP), </a:t>
            </a:r>
            <a:r>
              <a:rPr lang="en-US" smtClean="0">
                <a:sym typeface="Huawei Sans" panose="020C0503030203020204" pitchFamily="34" charset="0"/>
              </a:rPr>
              <a:t>leading to low flexibility, time-consuming troubleshooting, and complex configuration.</a:t>
            </a:r>
          </a:p>
          <a:p>
            <a:r>
              <a:rPr lang="en-US" smtClean="0">
                <a:sym typeface="Huawei Sans" panose="020C0503030203020204" pitchFamily="34" charset="0"/>
              </a:rPr>
              <a:t>This chapter describes how to use Eth-Trunk, intelligent stack (iStack), and cluster switch system (CSS) technologies to improve network bandwidth and reliability.</a:t>
            </a:r>
            <a:endParaRPr lang="en-US" dirty="0">
              <a:sym typeface="Huawei Sans" panose="020C0503030203020204" pitchFamily="34" charset="0"/>
            </a:endParaRPr>
          </a:p>
        </p:txBody>
      </p:sp>
    </p:spTree>
    <p:extLst>
      <p:ext uri="{BB962C8B-B14F-4D97-AF65-F5344CB8AC3E}">
        <p14:creationId xmlns:p14="http://schemas.microsoft.com/office/powerpoint/2010/main" val="15825579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Load Balancing Mode</a:t>
            </a:r>
            <a:endParaRPr lang="en-US" dirty="0"/>
          </a:p>
        </p:txBody>
      </p:sp>
      <p:sp>
        <p:nvSpPr>
          <p:cNvPr id="7" name="文本占位符 3"/>
          <p:cNvSpPr txBox="1">
            <a:spLocks/>
          </p:cNvSpPr>
          <p:nvPr/>
        </p:nvSpPr>
        <p:spPr bwMode="auto">
          <a:xfrm>
            <a:off x="426942" y="1246398"/>
            <a:ext cx="11295413" cy="2028400"/>
          </a:xfrm>
          <a:prstGeom prst="rect">
            <a:avLst/>
          </a:prstGeom>
          <a:noFill/>
          <a:ln w="9525">
            <a:noFill/>
            <a:miter lim="800000"/>
            <a:headEnd/>
            <a:tailEnd/>
          </a:ln>
        </p:spPr>
        <p:txBody>
          <a:bodyPr vert="horz" wrap="square" lIns="80110" tIns="40055" rIns="80110" bIns="40055" numCol="1" anchor="t" anchorCtr="0" compatLnSpc="1">
            <a:prstTxWarp prst="textNoShape">
              <a:avLst/>
            </a:prstTxWarp>
            <a:noAutofit/>
          </a:bodyPr>
          <a:lstStyle>
            <a:lvl1pPr marL="301625" indent="-301625" algn="just" defTabSz="801688" rtl="0" eaLnBrk="1" fontAlgn="ctr" latinLnBrk="0"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ctr"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ctr"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ctr"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ctr"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ctr">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lnSpc>
                <a:spcPct val="100000"/>
              </a:lnSpc>
              <a:buClrTx/>
              <a:buSzPct val="100000"/>
              <a:buFont typeface="Arial" panose="020B0604020202020204" pitchFamily="34" charset="0"/>
              <a:buChar char="•"/>
            </a:pPr>
            <a:r>
              <a:rPr 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An Eth-Trunk can load balance traffic based on IP addresses or MAC addresses of packets. You can configure different load balancing modes (valid locally only for outgoing packets) to distribute data flows to different member interfaces.</a:t>
            </a:r>
          </a:p>
          <a:p>
            <a:pPr>
              <a:lnSpc>
                <a:spcPct val="100000"/>
              </a:lnSpc>
              <a:buClrTx/>
              <a:buSzPct val="100000"/>
              <a:buFont typeface="Arial" panose="020B0604020202020204" pitchFamily="34" charset="0"/>
              <a:buChar char="•"/>
            </a:pPr>
            <a:r>
              <a:rPr 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Traffic can be load balanced based on: source IP address, source MAC address, destination IP address, destination MAC address, source and destination IP addresses, and source and destination MAC addresses.</a:t>
            </a:r>
          </a:p>
          <a:p>
            <a:pPr>
              <a:lnSpc>
                <a:spcPct val="100000"/>
              </a:lnSpc>
              <a:buClrTx/>
              <a:buSzPct val="100000"/>
              <a:buFont typeface="Arial" panose="020B0604020202020204" pitchFamily="34" charset="0"/>
              <a:buChar char="•"/>
            </a:pPr>
            <a:r>
              <a:rPr 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For actual services, you need to configure a proper load balancing mode based on traffic characteristics. If a service traffic parameter changes frequently, it is easier to load balance traffic if you use the load balancing mode based on this frequently-changing parameter.</a:t>
            </a:r>
          </a:p>
        </p:txBody>
      </p:sp>
      <p:sp>
        <p:nvSpPr>
          <p:cNvPr id="16" name="圆角矩形 15"/>
          <p:cNvSpPr/>
          <p:nvPr/>
        </p:nvSpPr>
        <p:spPr>
          <a:xfrm>
            <a:off x="2867366" y="3843879"/>
            <a:ext cx="719719" cy="1580965"/>
          </a:xfrm>
          <a:prstGeom prst="roundRect">
            <a:avLst>
              <a:gd name="adj" fmla="val 7243"/>
            </a:avLst>
          </a:prstGeom>
          <a:solidFill>
            <a:srgbClr val="F4FBFE"/>
          </a:solidFill>
          <a:ln w="9525" cap="flat" cmpd="sng" algn="ctr">
            <a:solidFill>
              <a:srgbClr val="99DFF9"/>
            </a:solidFill>
            <a:prstDash val="solid"/>
          </a:ln>
          <a:effectLst/>
        </p:spPr>
        <p:txBody>
          <a:bodyPr wrap="square" rtlCol="0" anchor="ctr">
            <a:noAutofit/>
          </a:bodyPr>
          <a:lstStyle/>
          <a:p>
            <a:pPr algn="ctr" defTabSz="914034" fontAlgn="ctr">
              <a:spcBef>
                <a:spcPct val="0"/>
              </a:spcBef>
              <a:spcAft>
                <a:spcPct val="0"/>
              </a:spcAft>
              <a:defRPr/>
            </a:pPr>
            <a:endParaRPr lang="en-US" altLang="zh-CN"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圆角矩形 16"/>
          <p:cNvSpPr/>
          <p:nvPr/>
        </p:nvSpPr>
        <p:spPr>
          <a:xfrm>
            <a:off x="5279467" y="3843879"/>
            <a:ext cx="719719" cy="1580965"/>
          </a:xfrm>
          <a:prstGeom prst="roundRect">
            <a:avLst>
              <a:gd name="adj" fmla="val 7243"/>
            </a:avLst>
          </a:prstGeom>
          <a:solidFill>
            <a:srgbClr val="F4FBFE"/>
          </a:solidFill>
          <a:ln w="9525" cap="flat" cmpd="sng" algn="ctr">
            <a:solidFill>
              <a:srgbClr val="99DFF9"/>
            </a:solidFill>
            <a:prstDash val="solid"/>
          </a:ln>
          <a:effectLst/>
        </p:spPr>
        <p:txBody>
          <a:bodyPr wrap="square" rtlCol="0" anchor="ctr">
            <a:noAutofit/>
          </a:bodyPr>
          <a:lstStyle/>
          <a:p>
            <a:pPr algn="ctr" defTabSz="914034" fontAlgn="ctr">
              <a:spcBef>
                <a:spcPct val="0"/>
              </a:spcBef>
              <a:spcAft>
                <a:spcPct val="0"/>
              </a:spcAft>
              <a:defRPr/>
            </a:pPr>
            <a:endParaRPr lang="en-US" altLang="zh-CN"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矩形 17"/>
          <p:cNvSpPr/>
          <p:nvPr/>
        </p:nvSpPr>
        <p:spPr>
          <a:xfrm>
            <a:off x="2886102" y="3842092"/>
            <a:ext cx="663115" cy="307657"/>
          </a:xfrm>
          <a:prstGeom prst="rect">
            <a:avLst/>
          </a:prstGeom>
        </p:spPr>
        <p:txBody>
          <a:bodyPr wrap="square">
            <a:noAutofit/>
          </a:bodyPr>
          <a:lstStyle/>
          <a:p>
            <a:pPr algn="ctr" fontAlgn="ctr"/>
            <a:r>
              <a:rPr lang="en-US" sz="1399" b="1" dirty="0">
                <a:latin typeface="Huawei Sans" panose="020C0503030203020204" pitchFamily="34" charset="0"/>
                <a:ea typeface="方正兰亭黑简体" panose="02000000000000000000" pitchFamily="2" charset="-122"/>
                <a:sym typeface="Huawei Sans" panose="020C0503030203020204" pitchFamily="34" charset="0"/>
              </a:rPr>
              <a:t>SW1</a:t>
            </a:r>
          </a:p>
        </p:txBody>
      </p:sp>
      <p:sp>
        <p:nvSpPr>
          <p:cNvPr id="19" name="矩形 18"/>
          <p:cNvSpPr/>
          <p:nvPr/>
        </p:nvSpPr>
        <p:spPr>
          <a:xfrm>
            <a:off x="5298836" y="3841325"/>
            <a:ext cx="663115" cy="307657"/>
          </a:xfrm>
          <a:prstGeom prst="rect">
            <a:avLst/>
          </a:prstGeom>
        </p:spPr>
        <p:txBody>
          <a:bodyPr wrap="square">
            <a:noAutofit/>
          </a:bodyPr>
          <a:lstStyle/>
          <a:p>
            <a:pPr algn="ctr" fontAlgn="ctr"/>
            <a:r>
              <a:rPr lang="en-US" sz="1399" b="1" dirty="0">
                <a:latin typeface="Huawei Sans" panose="020C0503030203020204" pitchFamily="34" charset="0"/>
                <a:ea typeface="方正兰亭黑简体" panose="02000000000000000000" pitchFamily="2" charset="-122"/>
                <a:sym typeface="Huawei Sans" panose="020C0503030203020204" pitchFamily="34" charset="0"/>
              </a:rPr>
              <a:t>SW2</a:t>
            </a:r>
          </a:p>
        </p:txBody>
      </p:sp>
      <p:grpSp>
        <p:nvGrpSpPr>
          <p:cNvPr id="20" name="组合 19">
            <a:extLst>
              <a:ext uri="{FF2B5EF4-FFF2-40B4-BE49-F238E27FC236}">
                <a16:creationId xmlns:a16="http://schemas.microsoft.com/office/drawing/2014/main" xmlns="" id="{2C6D8F46-1254-485A-AB3D-7A037411E3DA}"/>
              </a:ext>
            </a:extLst>
          </p:cNvPr>
          <p:cNvGrpSpPr/>
          <p:nvPr/>
        </p:nvGrpSpPr>
        <p:grpSpPr>
          <a:xfrm>
            <a:off x="3863637" y="4088303"/>
            <a:ext cx="1160129" cy="1175084"/>
            <a:chOff x="6623190" y="5220119"/>
            <a:chExt cx="1129417" cy="228830"/>
          </a:xfrm>
          <a:solidFill>
            <a:srgbClr val="F4FBFE"/>
          </a:solidFill>
        </p:grpSpPr>
        <p:sp>
          <p:nvSpPr>
            <p:cNvPr id="21" name="任意多边形: 形状 67">
              <a:extLst>
                <a:ext uri="{FF2B5EF4-FFF2-40B4-BE49-F238E27FC236}">
                  <a16:creationId xmlns:a16="http://schemas.microsoft.com/office/drawing/2014/main" xmlns="" id="{DDE7F5E3-EC99-4B98-9942-9CF564C3EC09}"/>
                </a:ext>
              </a:extLst>
            </p:cNvPr>
            <p:cNvSpPr/>
            <p:nvPr/>
          </p:nvSpPr>
          <p:spPr>
            <a:xfrm flipH="1">
              <a:off x="6623190" y="5220119"/>
              <a:ext cx="1075309" cy="228830"/>
            </a:xfrm>
            <a:custGeom>
              <a:avLst/>
              <a:gdLst>
                <a:gd name="connsiteX0" fmla="*/ 0 w 1703698"/>
                <a:gd name="connsiteY0" fmla="*/ 0 h 627538"/>
                <a:gd name="connsiteX1" fmla="*/ 1572253 w 1703698"/>
                <a:gd name="connsiteY1" fmla="*/ 0 h 627538"/>
                <a:gd name="connsiteX2" fmla="*/ 1703698 w 1703698"/>
                <a:gd name="connsiteY2" fmla="*/ 313769 h 627538"/>
                <a:gd name="connsiteX3" fmla="*/ 1572253 w 1703698"/>
                <a:gd name="connsiteY3" fmla="*/ 627538 h 627538"/>
                <a:gd name="connsiteX4" fmla="*/ 1572249 w 1703698"/>
                <a:gd name="connsiteY4" fmla="*/ 627537 h 627538"/>
                <a:gd name="connsiteX5" fmla="*/ 0 w 1703698"/>
                <a:gd name="connsiteY5" fmla="*/ 627537 h 627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3698" h="627538">
                  <a:moveTo>
                    <a:pt x="0" y="0"/>
                  </a:moveTo>
                  <a:lnTo>
                    <a:pt x="1572253" y="0"/>
                  </a:lnTo>
                  <a:cubicBezTo>
                    <a:pt x="1644848" y="0"/>
                    <a:pt x="1703698" y="140479"/>
                    <a:pt x="1703698" y="313769"/>
                  </a:cubicBezTo>
                  <a:cubicBezTo>
                    <a:pt x="1703698" y="487059"/>
                    <a:pt x="1644848" y="627538"/>
                    <a:pt x="1572253" y="627538"/>
                  </a:cubicBezTo>
                  <a:lnTo>
                    <a:pt x="1572249" y="627537"/>
                  </a:lnTo>
                  <a:lnTo>
                    <a:pt x="0" y="627537"/>
                  </a:lnTo>
                  <a:close/>
                </a:path>
              </a:pathLst>
            </a:cu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椭圆 21">
              <a:extLst>
                <a:ext uri="{FF2B5EF4-FFF2-40B4-BE49-F238E27FC236}">
                  <a16:creationId xmlns:a16="http://schemas.microsoft.com/office/drawing/2014/main" xmlns="" id="{7EEDE773-BD04-46B5-ACD7-D793E0BC1578}"/>
                </a:ext>
              </a:extLst>
            </p:cNvPr>
            <p:cNvSpPr/>
            <p:nvPr/>
          </p:nvSpPr>
          <p:spPr>
            <a:xfrm>
              <a:off x="7644390" y="5220119"/>
              <a:ext cx="108217" cy="228830"/>
            </a:xfrm>
            <a:prstGeom prst="ellipse">
              <a:avLst/>
            </a:pr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3" name="组合 22"/>
          <p:cNvGrpSpPr/>
          <p:nvPr/>
        </p:nvGrpSpPr>
        <p:grpSpPr>
          <a:xfrm>
            <a:off x="3483834" y="4130665"/>
            <a:ext cx="1922960" cy="215916"/>
            <a:chOff x="8039439" y="2956237"/>
            <a:chExt cx="1923711" cy="216000"/>
          </a:xfrm>
        </p:grpSpPr>
        <p:sp>
          <p:nvSpPr>
            <p:cNvPr id="24" name="椭圆 23">
              <a:extLst>
                <a:ext uri="{FF2B5EF4-FFF2-40B4-BE49-F238E27FC236}">
                  <a16:creationId xmlns:a16="http://schemas.microsoft.com/office/drawing/2014/main" xmlns="" id="{7DBB15C3-7119-4BF5-AC36-6F6AFF9EB213}"/>
                </a:ext>
              </a:extLst>
            </p:cNvPr>
            <p:cNvSpPr/>
            <p:nvPr/>
          </p:nvSpPr>
          <p:spPr>
            <a:xfrm>
              <a:off x="8039439" y="2956237"/>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
          <p:nvSpPr>
            <p:cNvPr id="25" name="椭圆 24">
              <a:extLst>
                <a:ext uri="{FF2B5EF4-FFF2-40B4-BE49-F238E27FC236}">
                  <a16:creationId xmlns:a16="http://schemas.microsoft.com/office/drawing/2014/main" xmlns="" id="{7DBB15C3-7119-4BF5-AC36-6F6AFF9EB213}"/>
                </a:ext>
              </a:extLst>
            </p:cNvPr>
            <p:cNvSpPr/>
            <p:nvPr/>
          </p:nvSpPr>
          <p:spPr>
            <a:xfrm>
              <a:off x="9747150" y="2956237"/>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cxnSp>
          <p:nvCxnSpPr>
            <p:cNvPr id="26" name="直接连接符 25"/>
            <p:cNvCxnSpPr>
              <a:stCxn id="25" idx="2"/>
              <a:endCxn id="24" idx="6"/>
            </p:cNvCxnSpPr>
            <p:nvPr/>
          </p:nvCxnSpPr>
          <p:spPr bwMode="auto">
            <a:xfrm flipH="1">
              <a:off x="8255439" y="3064237"/>
              <a:ext cx="1491711"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grpSp>
        <p:nvGrpSpPr>
          <p:cNvPr id="27" name="组合 26"/>
          <p:cNvGrpSpPr/>
          <p:nvPr/>
        </p:nvGrpSpPr>
        <p:grpSpPr>
          <a:xfrm>
            <a:off x="3483834" y="4447449"/>
            <a:ext cx="1922960" cy="215916"/>
            <a:chOff x="8039439" y="3252730"/>
            <a:chExt cx="1923711" cy="216000"/>
          </a:xfrm>
        </p:grpSpPr>
        <p:cxnSp>
          <p:nvCxnSpPr>
            <p:cNvPr id="28" name="直接连接符 27"/>
            <p:cNvCxnSpPr>
              <a:stCxn id="30" idx="2"/>
              <a:endCxn id="29" idx="6"/>
            </p:cNvCxnSpPr>
            <p:nvPr/>
          </p:nvCxnSpPr>
          <p:spPr bwMode="auto">
            <a:xfrm flipH="1">
              <a:off x="8255439" y="3360730"/>
              <a:ext cx="1491711"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9" name="椭圆 28">
              <a:extLst>
                <a:ext uri="{FF2B5EF4-FFF2-40B4-BE49-F238E27FC236}">
                  <a16:creationId xmlns:a16="http://schemas.microsoft.com/office/drawing/2014/main" xmlns="" id="{7DBB15C3-7119-4BF5-AC36-6F6AFF9EB213}"/>
                </a:ext>
              </a:extLst>
            </p:cNvPr>
            <p:cNvSpPr/>
            <p:nvPr/>
          </p:nvSpPr>
          <p:spPr>
            <a:xfrm>
              <a:off x="8039439" y="3252730"/>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
          <p:nvSpPr>
            <p:cNvPr id="30" name="椭圆 29">
              <a:extLst>
                <a:ext uri="{FF2B5EF4-FFF2-40B4-BE49-F238E27FC236}">
                  <a16:creationId xmlns:a16="http://schemas.microsoft.com/office/drawing/2014/main" xmlns="" id="{7DBB15C3-7119-4BF5-AC36-6F6AFF9EB213}"/>
                </a:ext>
              </a:extLst>
            </p:cNvPr>
            <p:cNvSpPr/>
            <p:nvPr/>
          </p:nvSpPr>
          <p:spPr>
            <a:xfrm>
              <a:off x="9747150" y="3252730"/>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grpSp>
      <p:grpSp>
        <p:nvGrpSpPr>
          <p:cNvPr id="31" name="组合 30"/>
          <p:cNvGrpSpPr/>
          <p:nvPr/>
        </p:nvGrpSpPr>
        <p:grpSpPr>
          <a:xfrm>
            <a:off x="3483834" y="4764232"/>
            <a:ext cx="1922960" cy="215916"/>
            <a:chOff x="8039439" y="3595371"/>
            <a:chExt cx="1923711" cy="216000"/>
          </a:xfrm>
        </p:grpSpPr>
        <p:cxnSp>
          <p:nvCxnSpPr>
            <p:cNvPr id="32" name="直接连接符 31"/>
            <p:cNvCxnSpPr>
              <a:stCxn id="34" idx="2"/>
              <a:endCxn id="33" idx="6"/>
            </p:cNvCxnSpPr>
            <p:nvPr/>
          </p:nvCxnSpPr>
          <p:spPr bwMode="auto">
            <a:xfrm flipH="1">
              <a:off x="8255439" y="3703371"/>
              <a:ext cx="1491711"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3" name="椭圆 32">
              <a:extLst>
                <a:ext uri="{FF2B5EF4-FFF2-40B4-BE49-F238E27FC236}">
                  <a16:creationId xmlns:a16="http://schemas.microsoft.com/office/drawing/2014/main" xmlns="" id="{7DBB15C3-7119-4BF5-AC36-6F6AFF9EB213}"/>
                </a:ext>
              </a:extLst>
            </p:cNvPr>
            <p:cNvSpPr/>
            <p:nvPr/>
          </p:nvSpPr>
          <p:spPr>
            <a:xfrm>
              <a:off x="8039439" y="3595371"/>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
          <p:nvSpPr>
            <p:cNvPr id="34" name="椭圆 33">
              <a:extLst>
                <a:ext uri="{FF2B5EF4-FFF2-40B4-BE49-F238E27FC236}">
                  <a16:creationId xmlns:a16="http://schemas.microsoft.com/office/drawing/2014/main" xmlns="" id="{7DBB15C3-7119-4BF5-AC36-6F6AFF9EB213}"/>
                </a:ext>
              </a:extLst>
            </p:cNvPr>
            <p:cNvSpPr/>
            <p:nvPr/>
          </p:nvSpPr>
          <p:spPr>
            <a:xfrm>
              <a:off x="9747150" y="3595371"/>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grpSp>
      <p:sp>
        <p:nvSpPr>
          <p:cNvPr id="35" name="TextBox 120">
            <a:extLst>
              <a:ext uri="{FF2B5EF4-FFF2-40B4-BE49-F238E27FC236}">
                <a16:creationId xmlns:a16="http://schemas.microsoft.com/office/drawing/2014/main" xmlns="" id="{890033A1-CB2B-46C1-843C-A395BBB7F123}"/>
              </a:ext>
            </a:extLst>
          </p:cNvPr>
          <p:cNvSpPr txBox="1"/>
          <p:nvPr/>
        </p:nvSpPr>
        <p:spPr>
          <a:xfrm>
            <a:off x="3538852" y="5263387"/>
            <a:ext cx="1874368" cy="307657"/>
          </a:xfrm>
          <a:prstGeom prst="rect">
            <a:avLst/>
          </a:prstGeom>
          <a:noFill/>
        </p:spPr>
        <p:txBody>
          <a:bodyPr wrap="square" rtlCol="0" anchor="ctr">
            <a:noAutofit/>
          </a:bodyPr>
          <a:lstStyle/>
          <a:p>
            <a:pPr algn="ctr" fontAlgn="ctr"/>
            <a:r>
              <a:rPr lang="en-US" sz="1399" b="1" dirty="0">
                <a:latin typeface="Huawei Sans" panose="020C0503030203020204" pitchFamily="34" charset="0"/>
                <a:ea typeface="方正兰亭黑简体" panose="02000000000000000000" pitchFamily="2" charset="-122"/>
                <a:sym typeface="Huawei Sans" panose="020C0503030203020204" pitchFamily="34" charset="0"/>
              </a:rPr>
              <a:t>Eth-Trunk</a:t>
            </a:r>
          </a:p>
        </p:txBody>
      </p:sp>
      <p:grpSp>
        <p:nvGrpSpPr>
          <p:cNvPr id="43" name="组合 42"/>
          <p:cNvGrpSpPr/>
          <p:nvPr/>
        </p:nvGrpSpPr>
        <p:grpSpPr>
          <a:xfrm>
            <a:off x="3483834" y="5081016"/>
            <a:ext cx="1922960" cy="215916"/>
            <a:chOff x="8039439" y="3906959"/>
            <a:chExt cx="1923711" cy="216000"/>
          </a:xfrm>
        </p:grpSpPr>
        <p:cxnSp>
          <p:nvCxnSpPr>
            <p:cNvPr id="44" name="直接连接符 43"/>
            <p:cNvCxnSpPr>
              <a:stCxn id="46" idx="2"/>
              <a:endCxn id="45" idx="6"/>
            </p:cNvCxnSpPr>
            <p:nvPr/>
          </p:nvCxnSpPr>
          <p:spPr bwMode="auto">
            <a:xfrm flipH="1">
              <a:off x="8255439" y="4014959"/>
              <a:ext cx="1491711"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5" name="椭圆 44">
              <a:extLst>
                <a:ext uri="{FF2B5EF4-FFF2-40B4-BE49-F238E27FC236}">
                  <a16:creationId xmlns:a16="http://schemas.microsoft.com/office/drawing/2014/main" xmlns="" id="{7DBB15C3-7119-4BF5-AC36-6F6AFF9EB213}"/>
                </a:ext>
              </a:extLst>
            </p:cNvPr>
            <p:cNvSpPr/>
            <p:nvPr/>
          </p:nvSpPr>
          <p:spPr>
            <a:xfrm>
              <a:off x="8039439" y="3906959"/>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
          <p:nvSpPr>
            <p:cNvPr id="46" name="椭圆 45">
              <a:extLst>
                <a:ext uri="{FF2B5EF4-FFF2-40B4-BE49-F238E27FC236}">
                  <a16:creationId xmlns:a16="http://schemas.microsoft.com/office/drawing/2014/main" xmlns="" id="{7DBB15C3-7119-4BF5-AC36-6F6AFF9EB213}"/>
                </a:ext>
              </a:extLst>
            </p:cNvPr>
            <p:cNvSpPr/>
            <p:nvPr/>
          </p:nvSpPr>
          <p:spPr>
            <a:xfrm>
              <a:off x="9747150" y="3906959"/>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grpSp>
      <p:cxnSp>
        <p:nvCxnSpPr>
          <p:cNvPr id="40" name="直接箭头连接符 39">
            <a:extLst>
              <a:ext uri="{FF2B5EF4-FFF2-40B4-BE49-F238E27FC236}">
                <a16:creationId xmlns:a16="http://schemas.microsoft.com/office/drawing/2014/main" xmlns="" id="{FC940677-F915-4522-BB5D-950A0690E721}"/>
              </a:ext>
            </a:extLst>
          </p:cNvPr>
          <p:cNvCxnSpPr>
            <a:cxnSpLocks/>
          </p:cNvCxnSpPr>
          <p:nvPr/>
        </p:nvCxnSpPr>
        <p:spPr>
          <a:xfrm>
            <a:off x="1355032" y="4339843"/>
            <a:ext cx="578894" cy="0"/>
          </a:xfrm>
          <a:prstGeom prst="straightConnector1">
            <a:avLst/>
          </a:prstGeom>
          <a:noFill/>
          <a:ln w="19050" cap="flat" cmpd="sng" algn="ctr">
            <a:solidFill>
              <a:srgbClr val="EC7061"/>
            </a:solidFill>
            <a:prstDash val="sysDash"/>
            <a:headEnd type="none" w="med" len="med"/>
            <a:tailEnd type="triangle" w="med" len="med"/>
          </a:ln>
          <a:effectLst>
            <a:outerShdw blurRad="152400" dist="38100" dir="5400000" algn="t" rotWithShape="0">
              <a:prstClr val="black">
                <a:alpha val="12000"/>
              </a:prstClr>
            </a:outerShdw>
          </a:effectLst>
        </p:spPr>
      </p:cxnSp>
      <p:cxnSp>
        <p:nvCxnSpPr>
          <p:cNvPr id="41" name="直接箭头连接符 40">
            <a:extLst>
              <a:ext uri="{FF2B5EF4-FFF2-40B4-BE49-F238E27FC236}">
                <a16:creationId xmlns:a16="http://schemas.microsoft.com/office/drawing/2014/main" xmlns="" id="{392BBF19-BFF5-4826-B492-9FF0DE47E265}"/>
              </a:ext>
            </a:extLst>
          </p:cNvPr>
          <p:cNvCxnSpPr>
            <a:cxnSpLocks/>
          </p:cNvCxnSpPr>
          <p:nvPr/>
        </p:nvCxnSpPr>
        <p:spPr>
          <a:xfrm>
            <a:off x="1355032" y="4587624"/>
            <a:ext cx="578894" cy="0"/>
          </a:xfrm>
          <a:prstGeom prst="straightConnector1">
            <a:avLst/>
          </a:prstGeom>
          <a:noFill/>
          <a:ln w="19050" cap="flat" cmpd="sng" algn="ctr">
            <a:solidFill>
              <a:srgbClr val="00B0F0"/>
            </a:solidFill>
            <a:prstDash val="dash"/>
            <a:headEnd type="none" w="med" len="med"/>
            <a:tailEnd type="triangle" w="med" len="med"/>
          </a:ln>
          <a:effectLst>
            <a:outerShdw blurRad="152400" dist="38100" dir="5400000" algn="t" rotWithShape="0">
              <a:prstClr val="black">
                <a:alpha val="12000"/>
              </a:prstClr>
            </a:outerShdw>
          </a:effectLst>
        </p:spPr>
      </p:cxnSp>
      <p:sp>
        <p:nvSpPr>
          <p:cNvPr id="57" name="矩形 56">
            <a:extLst>
              <a:ext uri="{FF2B5EF4-FFF2-40B4-BE49-F238E27FC236}">
                <a16:creationId xmlns="" xmlns:a16="http://schemas.microsoft.com/office/drawing/2014/main" id="{63EC1A45-DE44-4732-A300-8A63DEFB1977}"/>
              </a:ext>
            </a:extLst>
          </p:cNvPr>
          <p:cNvSpPr/>
          <p:nvPr/>
        </p:nvSpPr>
        <p:spPr>
          <a:xfrm>
            <a:off x="951059" y="4220398"/>
            <a:ext cx="1386840" cy="734120"/>
          </a:xfrm>
          <a:prstGeom prst="rect">
            <a:avLst/>
          </a:prstGeom>
          <a:no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TextBox 120">
            <a:extLst>
              <a:ext uri="{FF2B5EF4-FFF2-40B4-BE49-F238E27FC236}">
                <a16:creationId xmlns="" xmlns:a16="http://schemas.microsoft.com/office/drawing/2014/main" id="{5323F67A-9438-4080-AB0F-1592FD1B35BB}"/>
              </a:ext>
            </a:extLst>
          </p:cNvPr>
          <p:cNvSpPr txBox="1"/>
          <p:nvPr/>
        </p:nvSpPr>
        <p:spPr>
          <a:xfrm>
            <a:off x="589756" y="4986388"/>
            <a:ext cx="2164945" cy="830997"/>
          </a:xfrm>
          <a:prstGeom prst="rect">
            <a:avLst/>
          </a:prstGeom>
          <a:noFill/>
          <a:ln>
            <a:noFill/>
          </a:ln>
        </p:spPr>
        <p:txBody>
          <a:bodyPr wrap="square" rtlCol="0">
            <a:noAutofit/>
          </a:bodyPr>
          <a:lstStyle/>
          <a:p>
            <a:pP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Same source and destination MAC addresses but different source and destination IP addresses</a:t>
            </a:r>
          </a:p>
        </p:txBody>
      </p:sp>
      <p:cxnSp>
        <p:nvCxnSpPr>
          <p:cNvPr id="61" name="直接箭头连接符 60">
            <a:extLst>
              <a:ext uri="{FF2B5EF4-FFF2-40B4-BE49-F238E27FC236}">
                <a16:creationId xmlns:a16="http://schemas.microsoft.com/office/drawing/2014/main" xmlns="" id="{392BBF19-BFF5-4826-B492-9FF0DE47E265}"/>
              </a:ext>
            </a:extLst>
          </p:cNvPr>
          <p:cNvCxnSpPr>
            <a:cxnSpLocks/>
          </p:cNvCxnSpPr>
          <p:nvPr/>
        </p:nvCxnSpPr>
        <p:spPr>
          <a:xfrm>
            <a:off x="1355032" y="4835405"/>
            <a:ext cx="578894" cy="0"/>
          </a:xfrm>
          <a:prstGeom prst="straightConnector1">
            <a:avLst/>
          </a:prstGeom>
          <a:noFill/>
          <a:ln w="19050" cap="flat" cmpd="sng" algn="ctr">
            <a:solidFill>
              <a:schemeClr val="tx1"/>
            </a:solidFill>
            <a:prstDash val="dashDot"/>
            <a:headEnd type="none" w="med" len="med"/>
            <a:tailEnd type="triangle" w="med" len="med"/>
          </a:ln>
          <a:effectLst>
            <a:outerShdw blurRad="152400" dist="38100" dir="5400000" algn="t" rotWithShape="0">
              <a:prstClr val="black">
                <a:alpha val="12000"/>
              </a:prstClr>
            </a:outerShdw>
          </a:effectLst>
        </p:spPr>
      </p:cxnSp>
      <p:cxnSp>
        <p:nvCxnSpPr>
          <p:cNvPr id="64" name="直接箭头连接符 63">
            <a:extLst>
              <a:ext uri="{FF2B5EF4-FFF2-40B4-BE49-F238E27FC236}">
                <a16:creationId xmlns:a16="http://schemas.microsoft.com/office/drawing/2014/main" xmlns="" id="{FC940677-F915-4522-BB5D-950A0690E721}"/>
              </a:ext>
            </a:extLst>
          </p:cNvPr>
          <p:cNvCxnSpPr>
            <a:cxnSpLocks/>
          </p:cNvCxnSpPr>
          <p:nvPr/>
        </p:nvCxnSpPr>
        <p:spPr>
          <a:xfrm>
            <a:off x="4148770" y="4130665"/>
            <a:ext cx="578894" cy="0"/>
          </a:xfrm>
          <a:prstGeom prst="straightConnector1">
            <a:avLst/>
          </a:prstGeom>
          <a:noFill/>
          <a:ln w="19050" cap="flat" cmpd="sng" algn="ctr">
            <a:solidFill>
              <a:srgbClr val="EC7061"/>
            </a:solidFill>
            <a:prstDash val="sysDash"/>
            <a:headEnd type="none" w="med" len="med"/>
            <a:tailEnd type="triangle" w="med" len="med"/>
          </a:ln>
          <a:effectLst>
            <a:outerShdw blurRad="152400" dist="38100" dir="5400000" algn="t" rotWithShape="0">
              <a:prstClr val="black">
                <a:alpha val="12000"/>
              </a:prstClr>
            </a:outerShdw>
          </a:effectLst>
        </p:spPr>
      </p:cxnSp>
      <p:cxnSp>
        <p:nvCxnSpPr>
          <p:cNvPr id="65" name="直接箭头连接符 64">
            <a:extLst>
              <a:ext uri="{FF2B5EF4-FFF2-40B4-BE49-F238E27FC236}">
                <a16:creationId xmlns:a16="http://schemas.microsoft.com/office/drawing/2014/main" xmlns="" id="{392BBF19-BFF5-4826-B492-9FF0DE47E265}"/>
              </a:ext>
            </a:extLst>
          </p:cNvPr>
          <p:cNvCxnSpPr>
            <a:cxnSpLocks/>
          </p:cNvCxnSpPr>
          <p:nvPr/>
        </p:nvCxnSpPr>
        <p:spPr>
          <a:xfrm>
            <a:off x="4148770" y="4444793"/>
            <a:ext cx="578894" cy="0"/>
          </a:xfrm>
          <a:prstGeom prst="straightConnector1">
            <a:avLst/>
          </a:prstGeom>
          <a:noFill/>
          <a:ln w="19050" cap="flat" cmpd="sng" algn="ctr">
            <a:solidFill>
              <a:srgbClr val="00B0F0"/>
            </a:solidFill>
            <a:prstDash val="dash"/>
            <a:headEnd type="none" w="med" len="med"/>
            <a:tailEnd type="triangle" w="med" len="med"/>
          </a:ln>
          <a:effectLst>
            <a:outerShdw blurRad="152400" dist="38100" dir="5400000" algn="t" rotWithShape="0">
              <a:prstClr val="black">
                <a:alpha val="12000"/>
              </a:prstClr>
            </a:outerShdw>
          </a:effectLst>
        </p:spPr>
      </p:cxnSp>
      <p:cxnSp>
        <p:nvCxnSpPr>
          <p:cNvPr id="66" name="直接箭头连接符 65">
            <a:extLst>
              <a:ext uri="{FF2B5EF4-FFF2-40B4-BE49-F238E27FC236}">
                <a16:creationId xmlns:a16="http://schemas.microsoft.com/office/drawing/2014/main" xmlns="" id="{392BBF19-BFF5-4826-B492-9FF0DE47E265}"/>
              </a:ext>
            </a:extLst>
          </p:cNvPr>
          <p:cNvCxnSpPr>
            <a:cxnSpLocks/>
          </p:cNvCxnSpPr>
          <p:nvPr/>
        </p:nvCxnSpPr>
        <p:spPr>
          <a:xfrm>
            <a:off x="4148770" y="4750718"/>
            <a:ext cx="578894" cy="0"/>
          </a:xfrm>
          <a:prstGeom prst="straightConnector1">
            <a:avLst/>
          </a:prstGeom>
          <a:noFill/>
          <a:ln w="19050" cap="flat" cmpd="sng" algn="ctr">
            <a:solidFill>
              <a:schemeClr val="tx1"/>
            </a:solidFill>
            <a:prstDash val="dashDot"/>
            <a:headEnd type="none" w="med" len="med"/>
            <a:tailEnd type="triangle" w="med" len="med"/>
          </a:ln>
          <a:effectLst>
            <a:outerShdw blurRad="152400" dist="38100" dir="5400000" algn="t" rotWithShape="0">
              <a:prstClr val="black">
                <a:alpha val="12000"/>
              </a:prstClr>
            </a:outerShdw>
          </a:effectLst>
        </p:spPr>
      </p:cxnSp>
      <p:cxnSp>
        <p:nvCxnSpPr>
          <p:cNvPr id="69" name="直接箭头连接符 68"/>
          <p:cNvCxnSpPr>
            <a:stCxn id="70" idx="0"/>
            <a:endCxn id="16" idx="2"/>
          </p:cNvCxnSpPr>
          <p:nvPr/>
        </p:nvCxnSpPr>
        <p:spPr>
          <a:xfrm flipV="1">
            <a:off x="3227226" y="5424844"/>
            <a:ext cx="0" cy="382290"/>
          </a:xfrm>
          <a:prstGeom prst="straightConnector1">
            <a:avLst/>
          </a:prstGeom>
          <a:noFill/>
          <a:ln w="28575" cap="flat" cmpd="sng" algn="ctr">
            <a:solidFill>
              <a:srgbClr val="00B0F0"/>
            </a:solidFill>
            <a:prstDash val="solid"/>
            <a:miter lim="800000"/>
            <a:tailEnd type="triangle"/>
          </a:ln>
          <a:effectLst/>
        </p:spPr>
      </p:cxnSp>
      <p:sp>
        <p:nvSpPr>
          <p:cNvPr id="70" name="圆角矩形 69"/>
          <p:cNvSpPr/>
          <p:nvPr/>
        </p:nvSpPr>
        <p:spPr>
          <a:xfrm>
            <a:off x="2418052" y="5807134"/>
            <a:ext cx="1618347" cy="338009"/>
          </a:xfrm>
          <a:prstGeom prst="roundRect">
            <a:avLst>
              <a:gd name="adj" fmla="val 2303"/>
            </a:avLst>
          </a:prstGeom>
          <a:solidFill>
            <a:srgbClr val="FFFFCC"/>
          </a:solidFill>
          <a:ln w="12700" cap="flat" cmpd="sng" algn="ctr">
            <a:solidFill>
              <a:srgbClr val="FFD17D"/>
            </a:solidFill>
            <a:prstDash val="solid"/>
            <a:miter lim="800000"/>
          </a:ln>
          <a:effectLst/>
        </p:spPr>
        <p:txBody>
          <a:bodyPr wrap="square" rtlCol="0" anchor="ctr">
            <a:noAutofit/>
          </a:bodyPr>
          <a:lstStyle/>
          <a:p>
            <a:pPr marL="0" marR="0" lvl="0" indent="0" algn="ctr" defTabSz="914400" eaLnBrk="1" fontAlgn="ctr" latinLnBrk="0" hangingPunct="1">
              <a:spcBef>
                <a:spcPts val="0"/>
              </a:spcBef>
              <a:spcAft>
                <a:spcPts val="0"/>
              </a:spcAft>
              <a:buClrTx/>
              <a:buSzTx/>
              <a:buFontTx/>
              <a:buNone/>
              <a:tabLst/>
              <a:defRPr/>
            </a:pPr>
            <a:r>
              <a:rPr lang="en-US" sz="1000" noProof="0" dirty="0">
                <a:latin typeface="Huawei Sans" panose="020C0503030203020204" pitchFamily="34" charset="0"/>
                <a:ea typeface="方正兰亭黑简体"/>
                <a:sym typeface="Huawei Sans" panose="020C0503030203020204" pitchFamily="34" charset="0"/>
              </a:rPr>
              <a:t>Source and destination IP address mode</a:t>
            </a:r>
          </a:p>
        </p:txBody>
      </p:sp>
      <p:sp>
        <p:nvSpPr>
          <p:cNvPr id="74" name="圆角矩形 75"/>
          <p:cNvSpPr/>
          <p:nvPr/>
        </p:nvSpPr>
        <p:spPr>
          <a:xfrm>
            <a:off x="497869" y="3184916"/>
            <a:ext cx="5609250" cy="395845"/>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Proper load balancing algorithm</a:t>
            </a:r>
          </a:p>
        </p:txBody>
      </p:sp>
      <p:sp>
        <p:nvSpPr>
          <p:cNvPr id="75" name="圆角矩形 75"/>
          <p:cNvSpPr/>
          <p:nvPr/>
        </p:nvSpPr>
        <p:spPr>
          <a:xfrm>
            <a:off x="509318" y="3611934"/>
            <a:ext cx="5580362" cy="2758272"/>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599"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76" name="圆角矩形 75"/>
          <p:cNvSpPr/>
          <p:nvPr/>
        </p:nvSpPr>
        <p:spPr>
          <a:xfrm>
            <a:off x="8510552" y="3843879"/>
            <a:ext cx="719719" cy="1580965"/>
          </a:xfrm>
          <a:prstGeom prst="roundRect">
            <a:avLst>
              <a:gd name="adj" fmla="val 7243"/>
            </a:avLst>
          </a:prstGeom>
          <a:solidFill>
            <a:srgbClr val="F4FBFE"/>
          </a:solidFill>
          <a:ln w="9525" cap="flat" cmpd="sng" algn="ctr">
            <a:solidFill>
              <a:srgbClr val="99DFF9"/>
            </a:solidFill>
            <a:prstDash val="solid"/>
          </a:ln>
          <a:effectLst/>
        </p:spPr>
        <p:txBody>
          <a:bodyPr wrap="square" rtlCol="0" anchor="ctr">
            <a:noAutofit/>
          </a:bodyPr>
          <a:lstStyle/>
          <a:p>
            <a:pPr algn="ctr" defTabSz="914034" fontAlgn="ctr">
              <a:spcBef>
                <a:spcPct val="0"/>
              </a:spcBef>
              <a:spcAft>
                <a:spcPct val="0"/>
              </a:spcAft>
              <a:defRPr/>
            </a:pPr>
            <a:endParaRPr lang="en-US" altLang="zh-CN"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7" name="圆角矩形 76"/>
          <p:cNvSpPr/>
          <p:nvPr/>
        </p:nvSpPr>
        <p:spPr>
          <a:xfrm>
            <a:off x="10922653" y="3843879"/>
            <a:ext cx="719719" cy="1580965"/>
          </a:xfrm>
          <a:prstGeom prst="roundRect">
            <a:avLst>
              <a:gd name="adj" fmla="val 7243"/>
            </a:avLst>
          </a:prstGeom>
          <a:solidFill>
            <a:srgbClr val="F4FBFE"/>
          </a:solidFill>
          <a:ln w="9525" cap="flat" cmpd="sng" algn="ctr">
            <a:solidFill>
              <a:srgbClr val="99DFF9"/>
            </a:solidFill>
            <a:prstDash val="solid"/>
          </a:ln>
          <a:effectLst/>
        </p:spPr>
        <p:txBody>
          <a:bodyPr wrap="square" rtlCol="0" anchor="ctr">
            <a:noAutofit/>
          </a:bodyPr>
          <a:lstStyle/>
          <a:p>
            <a:pPr algn="ctr" defTabSz="914034" fontAlgn="ctr">
              <a:spcBef>
                <a:spcPct val="0"/>
              </a:spcBef>
              <a:spcAft>
                <a:spcPct val="0"/>
              </a:spcAft>
              <a:defRPr/>
            </a:pPr>
            <a:endParaRPr lang="en-US" altLang="zh-CN"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8" name="矩形 77"/>
          <p:cNvSpPr/>
          <p:nvPr/>
        </p:nvSpPr>
        <p:spPr>
          <a:xfrm>
            <a:off x="8529288" y="3842092"/>
            <a:ext cx="663115" cy="307657"/>
          </a:xfrm>
          <a:prstGeom prst="rect">
            <a:avLst/>
          </a:prstGeom>
        </p:spPr>
        <p:txBody>
          <a:bodyPr wrap="square">
            <a:noAutofit/>
          </a:bodyPr>
          <a:lstStyle/>
          <a:p>
            <a:pPr algn="ctr" fontAlgn="ctr"/>
            <a:r>
              <a:rPr lang="en-US" sz="1399" b="1" dirty="0">
                <a:latin typeface="Huawei Sans" panose="020C0503030203020204" pitchFamily="34" charset="0"/>
                <a:ea typeface="方正兰亭黑简体" panose="02000000000000000000" pitchFamily="2" charset="-122"/>
                <a:sym typeface="Huawei Sans" panose="020C0503030203020204" pitchFamily="34" charset="0"/>
              </a:rPr>
              <a:t>SW1</a:t>
            </a:r>
          </a:p>
        </p:txBody>
      </p:sp>
      <p:sp>
        <p:nvSpPr>
          <p:cNvPr id="79" name="矩形 78"/>
          <p:cNvSpPr/>
          <p:nvPr/>
        </p:nvSpPr>
        <p:spPr>
          <a:xfrm>
            <a:off x="10942022" y="3841325"/>
            <a:ext cx="663115" cy="307657"/>
          </a:xfrm>
          <a:prstGeom prst="rect">
            <a:avLst/>
          </a:prstGeom>
        </p:spPr>
        <p:txBody>
          <a:bodyPr wrap="square">
            <a:noAutofit/>
          </a:bodyPr>
          <a:lstStyle/>
          <a:p>
            <a:pPr algn="ctr" fontAlgn="ctr"/>
            <a:r>
              <a:rPr lang="en-US" sz="1399" b="1" dirty="0">
                <a:latin typeface="Huawei Sans" panose="020C0503030203020204" pitchFamily="34" charset="0"/>
                <a:ea typeface="方正兰亭黑简体" panose="02000000000000000000" pitchFamily="2" charset="-122"/>
                <a:sym typeface="Huawei Sans" panose="020C0503030203020204" pitchFamily="34" charset="0"/>
              </a:rPr>
              <a:t>SW2</a:t>
            </a:r>
          </a:p>
        </p:txBody>
      </p:sp>
      <p:grpSp>
        <p:nvGrpSpPr>
          <p:cNvPr id="80" name="组合 79">
            <a:extLst>
              <a:ext uri="{FF2B5EF4-FFF2-40B4-BE49-F238E27FC236}">
                <a16:creationId xmlns:a16="http://schemas.microsoft.com/office/drawing/2014/main" xmlns="" id="{2C6D8F46-1254-485A-AB3D-7A037411E3DA}"/>
              </a:ext>
            </a:extLst>
          </p:cNvPr>
          <p:cNvGrpSpPr/>
          <p:nvPr/>
        </p:nvGrpSpPr>
        <p:grpSpPr>
          <a:xfrm>
            <a:off x="9506823" y="4088303"/>
            <a:ext cx="1160129" cy="1175084"/>
            <a:chOff x="6623190" y="5220119"/>
            <a:chExt cx="1129417" cy="228830"/>
          </a:xfrm>
          <a:solidFill>
            <a:srgbClr val="F4FBFE"/>
          </a:solidFill>
        </p:grpSpPr>
        <p:sp>
          <p:nvSpPr>
            <p:cNvPr id="81" name="任意多边形: 形状 67">
              <a:extLst>
                <a:ext uri="{FF2B5EF4-FFF2-40B4-BE49-F238E27FC236}">
                  <a16:creationId xmlns:a16="http://schemas.microsoft.com/office/drawing/2014/main" xmlns="" id="{DDE7F5E3-EC99-4B98-9942-9CF564C3EC09}"/>
                </a:ext>
              </a:extLst>
            </p:cNvPr>
            <p:cNvSpPr/>
            <p:nvPr/>
          </p:nvSpPr>
          <p:spPr>
            <a:xfrm flipH="1">
              <a:off x="6623190" y="5220119"/>
              <a:ext cx="1075309" cy="228830"/>
            </a:xfrm>
            <a:custGeom>
              <a:avLst/>
              <a:gdLst>
                <a:gd name="connsiteX0" fmla="*/ 0 w 1703698"/>
                <a:gd name="connsiteY0" fmla="*/ 0 h 627538"/>
                <a:gd name="connsiteX1" fmla="*/ 1572253 w 1703698"/>
                <a:gd name="connsiteY1" fmla="*/ 0 h 627538"/>
                <a:gd name="connsiteX2" fmla="*/ 1703698 w 1703698"/>
                <a:gd name="connsiteY2" fmla="*/ 313769 h 627538"/>
                <a:gd name="connsiteX3" fmla="*/ 1572253 w 1703698"/>
                <a:gd name="connsiteY3" fmla="*/ 627538 h 627538"/>
                <a:gd name="connsiteX4" fmla="*/ 1572249 w 1703698"/>
                <a:gd name="connsiteY4" fmla="*/ 627537 h 627538"/>
                <a:gd name="connsiteX5" fmla="*/ 0 w 1703698"/>
                <a:gd name="connsiteY5" fmla="*/ 627537 h 627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3698" h="627538">
                  <a:moveTo>
                    <a:pt x="0" y="0"/>
                  </a:moveTo>
                  <a:lnTo>
                    <a:pt x="1572253" y="0"/>
                  </a:lnTo>
                  <a:cubicBezTo>
                    <a:pt x="1644848" y="0"/>
                    <a:pt x="1703698" y="140479"/>
                    <a:pt x="1703698" y="313769"/>
                  </a:cubicBezTo>
                  <a:cubicBezTo>
                    <a:pt x="1703698" y="487059"/>
                    <a:pt x="1644848" y="627538"/>
                    <a:pt x="1572253" y="627538"/>
                  </a:cubicBezTo>
                  <a:lnTo>
                    <a:pt x="1572249" y="627537"/>
                  </a:lnTo>
                  <a:lnTo>
                    <a:pt x="0" y="627537"/>
                  </a:lnTo>
                  <a:close/>
                </a:path>
              </a:pathLst>
            </a:cu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2" name="椭圆 81">
              <a:extLst>
                <a:ext uri="{FF2B5EF4-FFF2-40B4-BE49-F238E27FC236}">
                  <a16:creationId xmlns:a16="http://schemas.microsoft.com/office/drawing/2014/main" xmlns="" id="{7EEDE773-BD04-46B5-ACD7-D793E0BC1578}"/>
                </a:ext>
              </a:extLst>
            </p:cNvPr>
            <p:cNvSpPr/>
            <p:nvPr/>
          </p:nvSpPr>
          <p:spPr>
            <a:xfrm>
              <a:off x="7644390" y="5220119"/>
              <a:ext cx="108217" cy="228830"/>
            </a:xfrm>
            <a:prstGeom prst="ellipse">
              <a:avLst/>
            </a:pr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83" name="组合 82"/>
          <p:cNvGrpSpPr/>
          <p:nvPr/>
        </p:nvGrpSpPr>
        <p:grpSpPr>
          <a:xfrm>
            <a:off x="9127020" y="4130665"/>
            <a:ext cx="1922960" cy="215916"/>
            <a:chOff x="8039439" y="2956237"/>
            <a:chExt cx="1923711" cy="216000"/>
          </a:xfrm>
        </p:grpSpPr>
        <p:sp>
          <p:nvSpPr>
            <p:cNvPr id="84" name="椭圆 83">
              <a:extLst>
                <a:ext uri="{FF2B5EF4-FFF2-40B4-BE49-F238E27FC236}">
                  <a16:creationId xmlns:a16="http://schemas.microsoft.com/office/drawing/2014/main" xmlns="" id="{7DBB15C3-7119-4BF5-AC36-6F6AFF9EB213}"/>
                </a:ext>
              </a:extLst>
            </p:cNvPr>
            <p:cNvSpPr/>
            <p:nvPr/>
          </p:nvSpPr>
          <p:spPr>
            <a:xfrm>
              <a:off x="8039439" y="2956237"/>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
          <p:nvSpPr>
            <p:cNvPr id="85" name="椭圆 84">
              <a:extLst>
                <a:ext uri="{FF2B5EF4-FFF2-40B4-BE49-F238E27FC236}">
                  <a16:creationId xmlns:a16="http://schemas.microsoft.com/office/drawing/2014/main" xmlns="" id="{7DBB15C3-7119-4BF5-AC36-6F6AFF9EB213}"/>
                </a:ext>
              </a:extLst>
            </p:cNvPr>
            <p:cNvSpPr/>
            <p:nvPr/>
          </p:nvSpPr>
          <p:spPr>
            <a:xfrm>
              <a:off x="9747150" y="2956237"/>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cxnSp>
          <p:nvCxnSpPr>
            <p:cNvPr id="86" name="直接连接符 85"/>
            <p:cNvCxnSpPr>
              <a:stCxn id="85" idx="2"/>
              <a:endCxn id="84" idx="6"/>
            </p:cNvCxnSpPr>
            <p:nvPr/>
          </p:nvCxnSpPr>
          <p:spPr bwMode="auto">
            <a:xfrm flipH="1">
              <a:off x="8255439" y="3064237"/>
              <a:ext cx="1491711"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grpSp>
        <p:nvGrpSpPr>
          <p:cNvPr id="87" name="组合 86"/>
          <p:cNvGrpSpPr/>
          <p:nvPr/>
        </p:nvGrpSpPr>
        <p:grpSpPr>
          <a:xfrm>
            <a:off x="9127020" y="4447449"/>
            <a:ext cx="1922960" cy="215916"/>
            <a:chOff x="8039439" y="3252730"/>
            <a:chExt cx="1923711" cy="216000"/>
          </a:xfrm>
        </p:grpSpPr>
        <p:cxnSp>
          <p:nvCxnSpPr>
            <p:cNvPr id="88" name="直接连接符 87"/>
            <p:cNvCxnSpPr>
              <a:stCxn id="90" idx="2"/>
              <a:endCxn id="89" idx="6"/>
            </p:cNvCxnSpPr>
            <p:nvPr/>
          </p:nvCxnSpPr>
          <p:spPr bwMode="auto">
            <a:xfrm flipH="1">
              <a:off x="8255439" y="3360730"/>
              <a:ext cx="1491711"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89" name="椭圆 88">
              <a:extLst>
                <a:ext uri="{FF2B5EF4-FFF2-40B4-BE49-F238E27FC236}">
                  <a16:creationId xmlns:a16="http://schemas.microsoft.com/office/drawing/2014/main" xmlns="" id="{7DBB15C3-7119-4BF5-AC36-6F6AFF9EB213}"/>
                </a:ext>
              </a:extLst>
            </p:cNvPr>
            <p:cNvSpPr/>
            <p:nvPr/>
          </p:nvSpPr>
          <p:spPr>
            <a:xfrm>
              <a:off x="8039439" y="3252730"/>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
          <p:nvSpPr>
            <p:cNvPr id="90" name="椭圆 89">
              <a:extLst>
                <a:ext uri="{FF2B5EF4-FFF2-40B4-BE49-F238E27FC236}">
                  <a16:creationId xmlns:a16="http://schemas.microsoft.com/office/drawing/2014/main" xmlns="" id="{7DBB15C3-7119-4BF5-AC36-6F6AFF9EB213}"/>
                </a:ext>
              </a:extLst>
            </p:cNvPr>
            <p:cNvSpPr/>
            <p:nvPr/>
          </p:nvSpPr>
          <p:spPr>
            <a:xfrm>
              <a:off x="9747150" y="3252730"/>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grpSp>
      <p:grpSp>
        <p:nvGrpSpPr>
          <p:cNvPr id="91" name="组合 90"/>
          <p:cNvGrpSpPr/>
          <p:nvPr/>
        </p:nvGrpSpPr>
        <p:grpSpPr>
          <a:xfrm>
            <a:off x="9127020" y="4764232"/>
            <a:ext cx="1922960" cy="215916"/>
            <a:chOff x="8039439" y="3595371"/>
            <a:chExt cx="1923711" cy="216000"/>
          </a:xfrm>
        </p:grpSpPr>
        <p:cxnSp>
          <p:nvCxnSpPr>
            <p:cNvPr id="92" name="直接连接符 91"/>
            <p:cNvCxnSpPr>
              <a:stCxn id="94" idx="2"/>
              <a:endCxn id="93" idx="6"/>
            </p:cNvCxnSpPr>
            <p:nvPr/>
          </p:nvCxnSpPr>
          <p:spPr bwMode="auto">
            <a:xfrm flipH="1">
              <a:off x="8255439" y="3703371"/>
              <a:ext cx="1491711"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93" name="椭圆 92">
              <a:extLst>
                <a:ext uri="{FF2B5EF4-FFF2-40B4-BE49-F238E27FC236}">
                  <a16:creationId xmlns:a16="http://schemas.microsoft.com/office/drawing/2014/main" xmlns="" id="{7DBB15C3-7119-4BF5-AC36-6F6AFF9EB213}"/>
                </a:ext>
              </a:extLst>
            </p:cNvPr>
            <p:cNvSpPr/>
            <p:nvPr/>
          </p:nvSpPr>
          <p:spPr>
            <a:xfrm>
              <a:off x="8039439" y="3595371"/>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
          <p:nvSpPr>
            <p:cNvPr id="94" name="椭圆 93">
              <a:extLst>
                <a:ext uri="{FF2B5EF4-FFF2-40B4-BE49-F238E27FC236}">
                  <a16:creationId xmlns:a16="http://schemas.microsoft.com/office/drawing/2014/main" xmlns="" id="{7DBB15C3-7119-4BF5-AC36-6F6AFF9EB213}"/>
                </a:ext>
              </a:extLst>
            </p:cNvPr>
            <p:cNvSpPr/>
            <p:nvPr/>
          </p:nvSpPr>
          <p:spPr>
            <a:xfrm>
              <a:off x="9747150" y="3595371"/>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grpSp>
      <p:sp>
        <p:nvSpPr>
          <p:cNvPr id="95" name="TextBox 120">
            <a:extLst>
              <a:ext uri="{FF2B5EF4-FFF2-40B4-BE49-F238E27FC236}">
                <a16:creationId xmlns:a16="http://schemas.microsoft.com/office/drawing/2014/main" xmlns="" id="{890033A1-CB2B-46C1-843C-A395BBB7F123}"/>
              </a:ext>
            </a:extLst>
          </p:cNvPr>
          <p:cNvSpPr txBox="1"/>
          <p:nvPr/>
        </p:nvSpPr>
        <p:spPr>
          <a:xfrm>
            <a:off x="9182038" y="5263387"/>
            <a:ext cx="1874368" cy="307657"/>
          </a:xfrm>
          <a:prstGeom prst="rect">
            <a:avLst/>
          </a:prstGeom>
          <a:noFill/>
        </p:spPr>
        <p:txBody>
          <a:bodyPr wrap="square" rtlCol="0" anchor="ctr">
            <a:noAutofit/>
          </a:bodyPr>
          <a:lstStyle/>
          <a:p>
            <a:pPr algn="ctr" fontAlgn="ctr"/>
            <a:r>
              <a:rPr lang="en-US" sz="1399" b="1" dirty="0">
                <a:latin typeface="Huawei Sans" panose="020C0503030203020204" pitchFamily="34" charset="0"/>
                <a:ea typeface="方正兰亭黑简体" panose="02000000000000000000" pitchFamily="2" charset="-122"/>
                <a:sym typeface="Huawei Sans" panose="020C0503030203020204" pitchFamily="34" charset="0"/>
              </a:rPr>
              <a:t>Eth-Trunk</a:t>
            </a:r>
          </a:p>
        </p:txBody>
      </p:sp>
      <p:grpSp>
        <p:nvGrpSpPr>
          <p:cNvPr id="96" name="组合 95"/>
          <p:cNvGrpSpPr/>
          <p:nvPr/>
        </p:nvGrpSpPr>
        <p:grpSpPr>
          <a:xfrm>
            <a:off x="9127020" y="5081016"/>
            <a:ext cx="1922960" cy="215916"/>
            <a:chOff x="8039439" y="3906959"/>
            <a:chExt cx="1923711" cy="216000"/>
          </a:xfrm>
        </p:grpSpPr>
        <p:cxnSp>
          <p:nvCxnSpPr>
            <p:cNvPr id="97" name="直接连接符 96"/>
            <p:cNvCxnSpPr>
              <a:stCxn id="99" idx="2"/>
              <a:endCxn id="98" idx="6"/>
            </p:cNvCxnSpPr>
            <p:nvPr/>
          </p:nvCxnSpPr>
          <p:spPr bwMode="auto">
            <a:xfrm flipH="1">
              <a:off x="8255439" y="4014959"/>
              <a:ext cx="1491711"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98" name="椭圆 97">
              <a:extLst>
                <a:ext uri="{FF2B5EF4-FFF2-40B4-BE49-F238E27FC236}">
                  <a16:creationId xmlns:a16="http://schemas.microsoft.com/office/drawing/2014/main" xmlns="" id="{7DBB15C3-7119-4BF5-AC36-6F6AFF9EB213}"/>
                </a:ext>
              </a:extLst>
            </p:cNvPr>
            <p:cNvSpPr/>
            <p:nvPr/>
          </p:nvSpPr>
          <p:spPr>
            <a:xfrm>
              <a:off x="8039439" y="3906959"/>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sp>
          <p:nvSpPr>
            <p:cNvPr id="99" name="椭圆 98">
              <a:extLst>
                <a:ext uri="{FF2B5EF4-FFF2-40B4-BE49-F238E27FC236}">
                  <a16:creationId xmlns:a16="http://schemas.microsoft.com/office/drawing/2014/main" xmlns="" id="{7DBB15C3-7119-4BF5-AC36-6F6AFF9EB213}"/>
                </a:ext>
              </a:extLst>
            </p:cNvPr>
            <p:cNvSpPr/>
            <p:nvPr/>
          </p:nvSpPr>
          <p:spPr>
            <a:xfrm>
              <a:off x="9747150" y="3906959"/>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p>
          </p:txBody>
        </p:sp>
      </p:grpSp>
      <p:cxnSp>
        <p:nvCxnSpPr>
          <p:cNvPr id="100" name="直接箭头连接符 99">
            <a:extLst>
              <a:ext uri="{FF2B5EF4-FFF2-40B4-BE49-F238E27FC236}">
                <a16:creationId xmlns:a16="http://schemas.microsoft.com/office/drawing/2014/main" xmlns="" id="{FC940677-F915-4522-BB5D-950A0690E721}"/>
              </a:ext>
            </a:extLst>
          </p:cNvPr>
          <p:cNvCxnSpPr>
            <a:cxnSpLocks/>
          </p:cNvCxnSpPr>
          <p:nvPr/>
        </p:nvCxnSpPr>
        <p:spPr>
          <a:xfrm>
            <a:off x="6998218" y="4339843"/>
            <a:ext cx="578894" cy="0"/>
          </a:xfrm>
          <a:prstGeom prst="straightConnector1">
            <a:avLst/>
          </a:prstGeom>
          <a:noFill/>
          <a:ln w="19050" cap="flat" cmpd="sng" algn="ctr">
            <a:solidFill>
              <a:srgbClr val="EC7061"/>
            </a:solidFill>
            <a:prstDash val="sysDash"/>
            <a:headEnd type="none" w="med" len="med"/>
            <a:tailEnd type="triangle" w="med" len="med"/>
          </a:ln>
          <a:effectLst>
            <a:outerShdw blurRad="152400" dist="38100" dir="5400000" algn="t" rotWithShape="0">
              <a:prstClr val="black">
                <a:alpha val="12000"/>
              </a:prstClr>
            </a:outerShdw>
          </a:effectLst>
        </p:spPr>
      </p:cxnSp>
      <p:cxnSp>
        <p:nvCxnSpPr>
          <p:cNvPr id="101" name="直接箭头连接符 100">
            <a:extLst>
              <a:ext uri="{FF2B5EF4-FFF2-40B4-BE49-F238E27FC236}">
                <a16:creationId xmlns:a16="http://schemas.microsoft.com/office/drawing/2014/main" xmlns="" id="{392BBF19-BFF5-4826-B492-9FF0DE47E265}"/>
              </a:ext>
            </a:extLst>
          </p:cNvPr>
          <p:cNvCxnSpPr>
            <a:cxnSpLocks/>
          </p:cNvCxnSpPr>
          <p:nvPr/>
        </p:nvCxnSpPr>
        <p:spPr>
          <a:xfrm>
            <a:off x="6998218" y="4587624"/>
            <a:ext cx="578894" cy="0"/>
          </a:xfrm>
          <a:prstGeom prst="straightConnector1">
            <a:avLst/>
          </a:prstGeom>
          <a:noFill/>
          <a:ln w="19050" cap="flat" cmpd="sng" algn="ctr">
            <a:solidFill>
              <a:srgbClr val="00B0F0"/>
            </a:solidFill>
            <a:prstDash val="dash"/>
            <a:headEnd type="none" w="med" len="med"/>
            <a:tailEnd type="triangle" w="med" len="med"/>
          </a:ln>
          <a:effectLst>
            <a:outerShdw blurRad="152400" dist="38100" dir="5400000" algn="t" rotWithShape="0">
              <a:prstClr val="black">
                <a:alpha val="12000"/>
              </a:prstClr>
            </a:outerShdw>
          </a:effectLst>
        </p:spPr>
      </p:cxnSp>
      <p:sp>
        <p:nvSpPr>
          <p:cNvPr id="102" name="矩形 101">
            <a:extLst>
              <a:ext uri="{FF2B5EF4-FFF2-40B4-BE49-F238E27FC236}">
                <a16:creationId xmlns="" xmlns:a16="http://schemas.microsoft.com/office/drawing/2014/main" id="{63EC1A45-DE44-4732-A300-8A63DEFB1977}"/>
              </a:ext>
            </a:extLst>
          </p:cNvPr>
          <p:cNvSpPr/>
          <p:nvPr/>
        </p:nvSpPr>
        <p:spPr>
          <a:xfrm>
            <a:off x="6594245" y="4220398"/>
            <a:ext cx="1386840" cy="734120"/>
          </a:xfrm>
          <a:prstGeom prst="rect">
            <a:avLst/>
          </a:prstGeom>
          <a:no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3" name="TextBox 120">
            <a:extLst>
              <a:ext uri="{FF2B5EF4-FFF2-40B4-BE49-F238E27FC236}">
                <a16:creationId xmlns="" xmlns:a16="http://schemas.microsoft.com/office/drawing/2014/main" id="{5323F67A-9438-4080-AB0F-1592FD1B35BB}"/>
              </a:ext>
            </a:extLst>
          </p:cNvPr>
          <p:cNvSpPr txBox="1"/>
          <p:nvPr/>
        </p:nvSpPr>
        <p:spPr>
          <a:xfrm>
            <a:off x="6232942" y="4986388"/>
            <a:ext cx="2110498" cy="830997"/>
          </a:xfrm>
          <a:prstGeom prst="rect">
            <a:avLst/>
          </a:prstGeom>
          <a:noFill/>
          <a:ln>
            <a:noFill/>
          </a:ln>
        </p:spPr>
        <p:txBody>
          <a:bodyPr wrap="square" rtlCol="0">
            <a:noAutofit/>
          </a:bodyPr>
          <a:lstStyle/>
          <a:p>
            <a:pP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Same source and destination MAC addresses but different source and destination IP addresses</a:t>
            </a:r>
          </a:p>
        </p:txBody>
      </p:sp>
      <p:cxnSp>
        <p:nvCxnSpPr>
          <p:cNvPr id="104" name="直接箭头连接符 103">
            <a:extLst>
              <a:ext uri="{FF2B5EF4-FFF2-40B4-BE49-F238E27FC236}">
                <a16:creationId xmlns:a16="http://schemas.microsoft.com/office/drawing/2014/main" xmlns="" id="{392BBF19-BFF5-4826-B492-9FF0DE47E265}"/>
              </a:ext>
            </a:extLst>
          </p:cNvPr>
          <p:cNvCxnSpPr>
            <a:cxnSpLocks/>
          </p:cNvCxnSpPr>
          <p:nvPr/>
        </p:nvCxnSpPr>
        <p:spPr>
          <a:xfrm>
            <a:off x="6998218" y="4835405"/>
            <a:ext cx="578894" cy="0"/>
          </a:xfrm>
          <a:prstGeom prst="straightConnector1">
            <a:avLst/>
          </a:prstGeom>
          <a:noFill/>
          <a:ln w="19050" cap="flat" cmpd="sng" algn="ctr">
            <a:solidFill>
              <a:schemeClr val="tx1"/>
            </a:solidFill>
            <a:prstDash val="dashDot"/>
            <a:headEnd type="none" w="med" len="med"/>
            <a:tailEnd type="triangle" w="med" len="med"/>
          </a:ln>
          <a:effectLst>
            <a:outerShdw blurRad="152400" dist="38100" dir="5400000" algn="t" rotWithShape="0">
              <a:prstClr val="black">
                <a:alpha val="12000"/>
              </a:prstClr>
            </a:outerShdw>
          </a:effectLst>
        </p:spPr>
      </p:cxnSp>
      <p:cxnSp>
        <p:nvCxnSpPr>
          <p:cNvPr id="105" name="直接箭头连接符 104">
            <a:extLst>
              <a:ext uri="{FF2B5EF4-FFF2-40B4-BE49-F238E27FC236}">
                <a16:creationId xmlns:a16="http://schemas.microsoft.com/office/drawing/2014/main" xmlns="" id="{FC940677-F915-4522-BB5D-950A0690E721}"/>
              </a:ext>
            </a:extLst>
          </p:cNvPr>
          <p:cNvCxnSpPr>
            <a:cxnSpLocks/>
          </p:cNvCxnSpPr>
          <p:nvPr/>
        </p:nvCxnSpPr>
        <p:spPr>
          <a:xfrm>
            <a:off x="9791956" y="3928040"/>
            <a:ext cx="578894" cy="0"/>
          </a:xfrm>
          <a:prstGeom prst="straightConnector1">
            <a:avLst/>
          </a:prstGeom>
          <a:noFill/>
          <a:ln w="19050" cap="flat" cmpd="sng" algn="ctr">
            <a:solidFill>
              <a:srgbClr val="EC7061"/>
            </a:solidFill>
            <a:prstDash val="sysDash"/>
            <a:headEnd type="none" w="med" len="med"/>
            <a:tailEnd type="triangle" w="med" len="med"/>
          </a:ln>
          <a:effectLst>
            <a:outerShdw blurRad="152400" dist="38100" dir="5400000" algn="t" rotWithShape="0">
              <a:prstClr val="black">
                <a:alpha val="12000"/>
              </a:prstClr>
            </a:outerShdw>
          </a:effectLst>
        </p:spPr>
      </p:cxnSp>
      <p:cxnSp>
        <p:nvCxnSpPr>
          <p:cNvPr id="106" name="直接箭头连接符 105">
            <a:extLst>
              <a:ext uri="{FF2B5EF4-FFF2-40B4-BE49-F238E27FC236}">
                <a16:creationId xmlns:a16="http://schemas.microsoft.com/office/drawing/2014/main" xmlns="" id="{392BBF19-BFF5-4826-B492-9FF0DE47E265}"/>
              </a:ext>
            </a:extLst>
          </p:cNvPr>
          <p:cNvCxnSpPr>
            <a:cxnSpLocks/>
          </p:cNvCxnSpPr>
          <p:nvPr/>
        </p:nvCxnSpPr>
        <p:spPr>
          <a:xfrm>
            <a:off x="9791956" y="4041024"/>
            <a:ext cx="578894" cy="0"/>
          </a:xfrm>
          <a:prstGeom prst="straightConnector1">
            <a:avLst/>
          </a:prstGeom>
          <a:noFill/>
          <a:ln w="19050" cap="flat" cmpd="sng" algn="ctr">
            <a:solidFill>
              <a:srgbClr val="00B0F0"/>
            </a:solidFill>
            <a:prstDash val="dash"/>
            <a:headEnd type="none" w="med" len="med"/>
            <a:tailEnd type="triangle" w="med" len="med"/>
          </a:ln>
          <a:effectLst>
            <a:outerShdw blurRad="152400" dist="38100" dir="5400000" algn="t" rotWithShape="0">
              <a:prstClr val="black">
                <a:alpha val="12000"/>
              </a:prstClr>
            </a:outerShdw>
          </a:effectLst>
        </p:spPr>
      </p:cxnSp>
      <p:cxnSp>
        <p:nvCxnSpPr>
          <p:cNvPr id="107" name="直接箭头连接符 106">
            <a:extLst>
              <a:ext uri="{FF2B5EF4-FFF2-40B4-BE49-F238E27FC236}">
                <a16:creationId xmlns:a16="http://schemas.microsoft.com/office/drawing/2014/main" xmlns="" id="{392BBF19-BFF5-4826-B492-9FF0DE47E265}"/>
              </a:ext>
            </a:extLst>
          </p:cNvPr>
          <p:cNvCxnSpPr>
            <a:cxnSpLocks/>
          </p:cNvCxnSpPr>
          <p:nvPr/>
        </p:nvCxnSpPr>
        <p:spPr>
          <a:xfrm>
            <a:off x="9791956" y="4148982"/>
            <a:ext cx="578894" cy="0"/>
          </a:xfrm>
          <a:prstGeom prst="straightConnector1">
            <a:avLst/>
          </a:prstGeom>
          <a:noFill/>
          <a:ln w="19050" cap="flat" cmpd="sng" algn="ctr">
            <a:solidFill>
              <a:schemeClr val="tx1"/>
            </a:solidFill>
            <a:prstDash val="dashDot"/>
            <a:headEnd type="none" w="med" len="med"/>
            <a:tailEnd type="triangle" w="med" len="med"/>
          </a:ln>
          <a:effectLst>
            <a:outerShdw blurRad="152400" dist="38100" dir="5400000" algn="t" rotWithShape="0">
              <a:prstClr val="black">
                <a:alpha val="12000"/>
              </a:prstClr>
            </a:outerShdw>
          </a:effectLst>
        </p:spPr>
      </p:cxnSp>
      <p:cxnSp>
        <p:nvCxnSpPr>
          <p:cNvPr id="108" name="直接箭头连接符 107"/>
          <p:cNvCxnSpPr>
            <a:stCxn id="109" idx="0"/>
            <a:endCxn id="76" idx="2"/>
          </p:cNvCxnSpPr>
          <p:nvPr/>
        </p:nvCxnSpPr>
        <p:spPr>
          <a:xfrm flipH="1" flipV="1">
            <a:off x="8870412" y="5424844"/>
            <a:ext cx="0" cy="382290"/>
          </a:xfrm>
          <a:prstGeom prst="straightConnector1">
            <a:avLst/>
          </a:prstGeom>
          <a:noFill/>
          <a:ln w="28575" cap="flat" cmpd="sng" algn="ctr">
            <a:solidFill>
              <a:srgbClr val="00B0F0"/>
            </a:solidFill>
            <a:prstDash val="solid"/>
            <a:miter lim="800000"/>
            <a:tailEnd type="triangle"/>
          </a:ln>
          <a:effectLst/>
        </p:spPr>
      </p:cxnSp>
      <p:sp>
        <p:nvSpPr>
          <p:cNvPr id="109" name="圆角矩形 108"/>
          <p:cNvSpPr/>
          <p:nvPr/>
        </p:nvSpPr>
        <p:spPr>
          <a:xfrm>
            <a:off x="8016568" y="5807134"/>
            <a:ext cx="1739218" cy="338009"/>
          </a:xfrm>
          <a:prstGeom prst="roundRect">
            <a:avLst>
              <a:gd name="adj" fmla="val 2303"/>
            </a:avLst>
          </a:prstGeom>
          <a:solidFill>
            <a:srgbClr val="FFFFCC"/>
          </a:solidFill>
          <a:ln w="12700" cap="flat" cmpd="sng" algn="ctr">
            <a:solidFill>
              <a:srgbClr val="FFD17D"/>
            </a:solidFill>
            <a:prstDash val="solid"/>
            <a:miter lim="800000"/>
          </a:ln>
          <a:effectLst/>
        </p:spPr>
        <p:txBody>
          <a:bodyPr wrap="square" rtlCol="0" anchor="ctr">
            <a:noAutofit/>
          </a:bodyPr>
          <a:lstStyle/>
          <a:p>
            <a:pPr marL="0" marR="0" lvl="0" indent="0" algn="ctr" defTabSz="914400" eaLnBrk="1" fontAlgn="ctr" latinLnBrk="0" hangingPunct="1">
              <a:spcBef>
                <a:spcPts val="0"/>
              </a:spcBef>
              <a:spcAft>
                <a:spcPts val="0"/>
              </a:spcAft>
              <a:buClrTx/>
              <a:buSzTx/>
              <a:buFontTx/>
              <a:buNone/>
              <a:tabLst/>
              <a:defRPr/>
            </a:pPr>
            <a:r>
              <a:rPr lang="en-US" sz="1000" dirty="0">
                <a:latin typeface="Huawei Sans" panose="020C0503030203020204" pitchFamily="34" charset="0"/>
                <a:ea typeface="方正兰亭黑简体"/>
                <a:sym typeface="Huawei Sans" panose="020C0503030203020204" pitchFamily="34" charset="0"/>
              </a:rPr>
              <a:t>Source and destination MAC address mode</a:t>
            </a:r>
          </a:p>
        </p:txBody>
      </p:sp>
      <p:sp>
        <p:nvSpPr>
          <p:cNvPr id="110" name="圆角矩形 75"/>
          <p:cNvSpPr/>
          <p:nvPr/>
        </p:nvSpPr>
        <p:spPr>
          <a:xfrm>
            <a:off x="6141055" y="3184916"/>
            <a:ext cx="5609250" cy="395845"/>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Improper load balancing algorithm</a:t>
            </a:r>
          </a:p>
        </p:txBody>
      </p:sp>
      <p:sp>
        <p:nvSpPr>
          <p:cNvPr id="111" name="圆角矩形 75"/>
          <p:cNvSpPr/>
          <p:nvPr/>
        </p:nvSpPr>
        <p:spPr>
          <a:xfrm>
            <a:off x="6152504" y="3611934"/>
            <a:ext cx="5580362" cy="2758272"/>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599"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grpSp>
        <p:nvGrpSpPr>
          <p:cNvPr id="112" name="组合 111"/>
          <p:cNvGrpSpPr/>
          <p:nvPr/>
        </p:nvGrpSpPr>
        <p:grpSpPr>
          <a:xfrm>
            <a:off x="7562321" y="90742"/>
            <a:ext cx="4474104" cy="283553"/>
            <a:chOff x="7562321" y="90742"/>
            <a:chExt cx="4474104" cy="283553"/>
          </a:xfrm>
        </p:grpSpPr>
        <p:sp>
          <p:nvSpPr>
            <p:cNvPr id="113" name="五边形 112"/>
            <p:cNvSpPr/>
            <p:nvPr/>
          </p:nvSpPr>
          <p:spPr bwMode="auto">
            <a:xfrm>
              <a:off x="7562321" y="90742"/>
              <a:ext cx="899749" cy="283553"/>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sym typeface="Huawei Sans" panose="020C0503030203020204" pitchFamily="34" charset="0"/>
                </a:rPr>
                <a:t>Packet Introduction</a:t>
              </a:r>
            </a:p>
          </p:txBody>
        </p:sp>
        <p:sp>
          <p:nvSpPr>
            <p:cNvPr id="114" name="燕尾形 113"/>
            <p:cNvSpPr/>
            <p:nvPr/>
          </p:nvSpPr>
          <p:spPr bwMode="auto">
            <a:xfrm>
              <a:off x="8381766" y="90742"/>
              <a:ext cx="1367951" cy="283553"/>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sym typeface="Huawei Sans" panose="020C0503030203020204" pitchFamily="34" charset="0"/>
                </a:rPr>
                <a:t>Maximum Number of Active Interfaces</a:t>
              </a:r>
            </a:p>
          </p:txBody>
        </p:sp>
        <p:sp>
          <p:nvSpPr>
            <p:cNvPr id="115" name="燕尾形 114"/>
            <p:cNvSpPr/>
            <p:nvPr/>
          </p:nvSpPr>
          <p:spPr bwMode="auto">
            <a:xfrm>
              <a:off x="9669413" y="90742"/>
              <a:ext cx="1223658" cy="283553"/>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dirty="0">
                  <a:latin typeface="Huawei Sans" panose="020C0503030203020204" pitchFamily="34" charset="0"/>
                  <a:ea typeface="方正兰亭黑简体" panose="02000000000000000000" pitchFamily="2" charset="-122"/>
                  <a:sym typeface="Huawei Sans" panose="020C0503030203020204" pitchFamily="34" charset="0"/>
                </a:rPr>
                <a:t>Active Link Election</a:t>
              </a:r>
            </a:p>
          </p:txBody>
        </p:sp>
        <p:sp>
          <p:nvSpPr>
            <p:cNvPr id="116" name="燕尾形 115"/>
            <p:cNvSpPr/>
            <p:nvPr/>
          </p:nvSpPr>
          <p:spPr bwMode="auto">
            <a:xfrm>
              <a:off x="10812767" y="90742"/>
              <a:ext cx="1223658" cy="283553"/>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9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Load Balancing</a:t>
              </a:r>
            </a:p>
          </p:txBody>
        </p:sp>
      </p:grpSp>
    </p:spTree>
    <p:extLst>
      <p:ext uri="{BB962C8B-B14F-4D97-AF65-F5344CB8AC3E}">
        <p14:creationId xmlns:p14="http://schemas.microsoft.com/office/powerpoint/2010/main" val="9260713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smtClean="0">
                <a:solidFill>
                  <a:schemeClr val="bg1">
                    <a:lumMod val="50000"/>
                  </a:schemeClr>
                </a:solidFill>
                <a:sym typeface="Huawei Sans" panose="020C0503030203020204" pitchFamily="34" charset="0"/>
              </a:rPr>
              <a:t>Network Reliability Requirements</a:t>
            </a:r>
          </a:p>
          <a:p>
            <a:r>
              <a:rPr lang="en-US" b="1" smtClean="0">
                <a:sym typeface="Huawei Sans" panose="020C0503030203020204" pitchFamily="34" charset="0"/>
              </a:rPr>
              <a:t>Principle and Configuration of Link Aggregation</a:t>
            </a:r>
          </a:p>
          <a:p>
            <a:pPr lvl="1"/>
            <a:r>
              <a:rPr lang="en-US" smtClean="0">
                <a:solidFill>
                  <a:schemeClr val="bg1">
                    <a:lumMod val="50000"/>
                  </a:schemeClr>
                </a:solidFill>
                <a:sym typeface="Huawei Sans" panose="020C0503030203020204" pitchFamily="34" charset="0"/>
              </a:rPr>
              <a:t>Principle</a:t>
            </a:r>
          </a:p>
          <a:p>
            <a:pPr lvl="1"/>
            <a:r>
              <a:rPr lang="en-US" smtClean="0">
                <a:solidFill>
                  <a:schemeClr val="bg1">
                    <a:lumMod val="50000"/>
                  </a:schemeClr>
                </a:solidFill>
                <a:sym typeface="Huawei Sans" panose="020C0503030203020204" pitchFamily="34" charset="0"/>
              </a:rPr>
              <a:t>Manual Mode</a:t>
            </a:r>
          </a:p>
          <a:p>
            <a:pPr lvl="1"/>
            <a:r>
              <a:rPr lang="en-US" smtClean="0">
                <a:solidFill>
                  <a:schemeClr val="bg1">
                    <a:lumMod val="50000"/>
                  </a:schemeClr>
                </a:solidFill>
                <a:sym typeface="Huawei Sans" panose="020C0503030203020204" pitchFamily="34" charset="0"/>
              </a:rPr>
              <a:t>LACP Mode</a:t>
            </a:r>
          </a:p>
          <a:p>
            <a:pPr lvl="1">
              <a:buFont typeface="Huawei Sans" panose="020C0503030203020204" pitchFamily="34" charset="0"/>
              <a:buChar char="▪"/>
            </a:pPr>
            <a:r>
              <a:rPr lang="en-US" b="1" smtClean="0">
                <a:sym typeface="Huawei Sans" panose="020C0503030203020204" pitchFamily="34" charset="0"/>
              </a:rPr>
              <a:t>Typical Application Scenarios</a:t>
            </a:r>
          </a:p>
          <a:p>
            <a:pPr lvl="1"/>
            <a:r>
              <a:rPr lang="en-US" smtClean="0">
                <a:solidFill>
                  <a:schemeClr val="bg1">
                    <a:lumMod val="50000"/>
                  </a:schemeClr>
                </a:solidFill>
                <a:sym typeface="Huawei Sans" panose="020C0503030203020204" pitchFamily="34" charset="0"/>
              </a:rPr>
              <a:t>Configuration Example</a:t>
            </a:r>
          </a:p>
          <a:p>
            <a:r>
              <a:rPr lang="en-US" smtClean="0">
                <a:solidFill>
                  <a:schemeClr val="bg1">
                    <a:lumMod val="50000"/>
                  </a:schemeClr>
                </a:solidFill>
                <a:sym typeface="Huawei Sans" panose="020C0503030203020204" pitchFamily="34" charset="0"/>
              </a:rPr>
              <a:t>Overview of iStack and CSS</a:t>
            </a:r>
            <a:endParaRPr lang="en-US" dirty="0">
              <a:solidFill>
                <a:schemeClr val="bg1">
                  <a:lumMod val="50000"/>
                </a:schemeClr>
              </a:solidFill>
              <a:sym typeface="Huawei Sans" panose="020C0503030203020204" pitchFamily="34" charset="0"/>
            </a:endParaRPr>
          </a:p>
        </p:txBody>
      </p:sp>
    </p:spTree>
    <p:extLst>
      <p:ext uri="{BB962C8B-B14F-4D97-AF65-F5344CB8AC3E}">
        <p14:creationId xmlns:p14="http://schemas.microsoft.com/office/powerpoint/2010/main" val="27600638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nvCxnSpPr>
        <p:spPr bwMode="auto">
          <a:xfrm>
            <a:off x="2960132" y="3704305"/>
            <a:ext cx="0" cy="81927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3" name="直接连接符 22"/>
          <p:cNvCxnSpPr/>
          <p:nvPr/>
        </p:nvCxnSpPr>
        <p:spPr bwMode="auto">
          <a:xfrm>
            <a:off x="3116567" y="3704305"/>
            <a:ext cx="0" cy="81927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 name="标题 2"/>
          <p:cNvSpPr>
            <a:spLocks noGrp="1"/>
          </p:cNvSpPr>
          <p:nvPr>
            <p:ph type="title"/>
          </p:nvPr>
        </p:nvSpPr>
        <p:spPr/>
        <p:txBody>
          <a:bodyPr/>
          <a:lstStyle/>
          <a:p>
            <a:r>
              <a:rPr lang="en-US" smtClean="0">
                <a:sym typeface="Huawei Sans" panose="020C0503030203020204" pitchFamily="34" charset="0"/>
              </a:rPr>
              <a:t>Typical Application Scenario (1)</a:t>
            </a:r>
            <a:endParaRPr lang="en-US" dirty="0">
              <a:sym typeface="Huawei Sans" panose="020C0503030203020204" pitchFamily="34" charset="0"/>
            </a:endParaRPr>
          </a:p>
        </p:txBody>
      </p:sp>
      <p:sp>
        <p:nvSpPr>
          <p:cNvPr id="5" name="圆角矩形 75"/>
          <p:cNvSpPr/>
          <p:nvPr/>
        </p:nvSpPr>
        <p:spPr>
          <a:xfrm>
            <a:off x="445914" y="1273231"/>
            <a:ext cx="5609250" cy="395845"/>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Between switches</a:t>
            </a:r>
          </a:p>
        </p:txBody>
      </p:sp>
      <p:sp>
        <p:nvSpPr>
          <p:cNvPr id="6" name="圆角矩形 75"/>
          <p:cNvSpPr/>
          <p:nvPr/>
        </p:nvSpPr>
        <p:spPr>
          <a:xfrm>
            <a:off x="457363" y="1702604"/>
            <a:ext cx="5580362" cy="467799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599"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cxnSp>
        <p:nvCxnSpPr>
          <p:cNvPr id="10" name="直接连接符 9"/>
          <p:cNvCxnSpPr/>
          <p:nvPr/>
        </p:nvCxnSpPr>
        <p:spPr bwMode="auto">
          <a:xfrm>
            <a:off x="2960132" y="2548826"/>
            <a:ext cx="0" cy="81927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 name="直接连接符 10"/>
          <p:cNvCxnSpPr/>
          <p:nvPr/>
        </p:nvCxnSpPr>
        <p:spPr bwMode="auto">
          <a:xfrm>
            <a:off x="3116567" y="2548826"/>
            <a:ext cx="0" cy="81927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2" name="椭圆 11"/>
          <p:cNvSpPr/>
          <p:nvPr/>
        </p:nvSpPr>
        <p:spPr bwMode="auto">
          <a:xfrm rot="5400000">
            <a:off x="2877277" y="2443584"/>
            <a:ext cx="276030" cy="895000"/>
          </a:xfrm>
          <a:prstGeom prst="ellipse">
            <a:avLst/>
          </a:prstGeom>
          <a:noFill/>
          <a:ln w="25400" cap="flat" cmpd="sng" algn="ctr">
            <a:solidFill>
              <a:srgbClr val="FFD17D"/>
            </a:solidFill>
            <a:prstDash val="solid"/>
          </a:ln>
          <a:effectLst/>
        </p:spPr>
        <p:txBody>
          <a:bodyPr wrap="square" rtlCol="0" anchor="ctr">
            <a:noAutofit/>
          </a:bodyPr>
          <a:lstStyle/>
          <a:p>
            <a:pPr algn="ctr" defTabSz="914034" fontAlgn="ctr"/>
            <a:endParaRPr lang="en-US" altLang="zh-CN" sz="1799"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矩形 17"/>
          <p:cNvSpPr/>
          <p:nvPr/>
        </p:nvSpPr>
        <p:spPr bwMode="auto">
          <a:xfrm>
            <a:off x="3462793" y="2780952"/>
            <a:ext cx="1215533" cy="248147"/>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noAutofit/>
          </a:bodyPr>
          <a:lstStyle/>
          <a:p>
            <a:pPr defTabSz="1001248" eaLnBrk="0" fontAlgn="ctr" hangingPunct="0"/>
            <a:r>
              <a:rPr 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Eth</a:t>
            </a:r>
            <a:r>
              <a:rPr lang="en-US" sz="14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-Trunk</a:t>
            </a:r>
          </a:p>
        </p:txBody>
      </p:sp>
      <p:sp>
        <p:nvSpPr>
          <p:cNvPr id="24" name="椭圆 23"/>
          <p:cNvSpPr/>
          <p:nvPr/>
        </p:nvSpPr>
        <p:spPr bwMode="auto">
          <a:xfrm rot="5400000">
            <a:off x="2877277" y="3599064"/>
            <a:ext cx="276030" cy="895000"/>
          </a:xfrm>
          <a:prstGeom prst="ellipse">
            <a:avLst/>
          </a:prstGeom>
          <a:noFill/>
          <a:ln w="25400" cap="flat" cmpd="sng" algn="ctr">
            <a:solidFill>
              <a:srgbClr val="FFD17D"/>
            </a:solidFill>
            <a:prstDash val="solid"/>
          </a:ln>
          <a:effectLst/>
        </p:spPr>
        <p:txBody>
          <a:bodyPr wrap="square" rtlCol="0" anchor="ctr">
            <a:noAutofit/>
          </a:bodyPr>
          <a:lstStyle/>
          <a:p>
            <a:pPr algn="ctr" defTabSz="914034" fontAlgn="ctr"/>
            <a:endParaRPr lang="en-US" altLang="zh-CN" sz="1799"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矩形 24"/>
          <p:cNvSpPr/>
          <p:nvPr/>
        </p:nvSpPr>
        <p:spPr bwMode="auto">
          <a:xfrm>
            <a:off x="3462793" y="3897130"/>
            <a:ext cx="1215533" cy="248147"/>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noAutofit/>
          </a:bodyPr>
          <a:lstStyle/>
          <a:p>
            <a:pPr defTabSz="1001248" eaLnBrk="0" fontAlgn="ctr" hangingPunct="0"/>
            <a:r>
              <a:rPr 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Eth</a:t>
            </a:r>
            <a:r>
              <a:rPr lang="en-US" sz="14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-Trunk</a:t>
            </a:r>
          </a:p>
        </p:txBody>
      </p:sp>
      <p:sp>
        <p:nvSpPr>
          <p:cNvPr id="26" name="文本占位符 3"/>
          <p:cNvSpPr txBox="1">
            <a:spLocks/>
          </p:cNvSpPr>
          <p:nvPr/>
        </p:nvSpPr>
        <p:spPr bwMode="auto">
          <a:xfrm>
            <a:off x="457364" y="5446950"/>
            <a:ext cx="5580362" cy="776666"/>
          </a:xfrm>
          <a:prstGeom prst="rect">
            <a:avLst/>
          </a:prstGeom>
          <a:noFill/>
          <a:ln w="9525">
            <a:noFill/>
            <a:miter lim="800000"/>
            <a:headEnd/>
            <a:tailEnd/>
          </a:ln>
        </p:spPr>
        <p:txBody>
          <a:bodyPr vert="horz" wrap="square" lIns="80110" tIns="40055" rIns="80110" bIns="40055" numCol="1" anchor="t" anchorCtr="0" compatLnSpc="1">
            <a:prstTxWarp prst="textNoShape">
              <a:avLst/>
            </a:prstTxWarp>
            <a:noAutofit/>
          </a:bodyPr>
          <a:lstStyle>
            <a:lvl1pPr marL="301625" indent="-301625" algn="just" defTabSz="801688" rtl="0" eaLnBrk="1" fontAlgn="ctr" latinLnBrk="0"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ctr"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ctr"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ctr"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ctr"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ctr">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0" indent="0">
              <a:lnSpc>
                <a:spcPct val="100000"/>
              </a:lnSpc>
              <a:buClrTx/>
              <a:buSzPct val="100000"/>
              <a:buNone/>
            </a:pPr>
            <a:r>
              <a:rPr lang="en-US" sz="1599" dirty="0">
                <a:latin typeface="Huawei Sans" panose="020C0503030203020204" pitchFamily="34" charset="0"/>
                <a:ea typeface="方正兰亭黑简体" panose="02000000000000000000" pitchFamily="2" charset="-122"/>
                <a:sym typeface="Huawei Sans" panose="020C0503030203020204" pitchFamily="34" charset="0"/>
              </a:rPr>
              <a:t>To ensure the bandwidth and reliability of links between switches, deploy multiple physical links between switches and add them to an Eth-Trunk.</a:t>
            </a:r>
          </a:p>
        </p:txBody>
      </p:sp>
      <p:sp>
        <p:nvSpPr>
          <p:cNvPr id="27" name="TextBox 77"/>
          <p:cNvSpPr txBox="1"/>
          <p:nvPr/>
        </p:nvSpPr>
        <p:spPr bwMode="auto">
          <a:xfrm>
            <a:off x="1310824" y="3241936"/>
            <a:ext cx="1390745" cy="531795"/>
          </a:xfrm>
          <a:prstGeom prst="rect">
            <a:avLst/>
          </a:prstGeom>
          <a:noFill/>
          <a:ln w="9525">
            <a:noFill/>
            <a:miter lim="800000"/>
            <a:headEnd/>
            <a:tailEnd/>
          </a:ln>
        </p:spPr>
        <p:txBody>
          <a:bodyPr wrap="square" lIns="99941" tIns="49966" rIns="99941" bIns="49966" rtlCol="0">
            <a:noAutofit/>
          </a:bodyPr>
          <a:lstStyle/>
          <a:p>
            <a:pPr algn="r" defTabSz="1001248" eaLnBrk="0" fontAlgn="ctr" hangingPunct="0"/>
            <a:r>
              <a:rPr lang="en-US"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Aggregation switch</a:t>
            </a:r>
          </a:p>
        </p:txBody>
      </p:sp>
      <p:sp>
        <p:nvSpPr>
          <p:cNvPr id="28" name="TextBox 77"/>
          <p:cNvSpPr txBox="1"/>
          <p:nvPr/>
        </p:nvSpPr>
        <p:spPr bwMode="auto">
          <a:xfrm>
            <a:off x="1310824" y="4509356"/>
            <a:ext cx="1390745" cy="316351"/>
          </a:xfrm>
          <a:prstGeom prst="rect">
            <a:avLst/>
          </a:prstGeom>
          <a:noFill/>
          <a:ln w="9525">
            <a:noFill/>
            <a:miter lim="800000"/>
            <a:headEnd/>
            <a:tailEnd/>
          </a:ln>
        </p:spPr>
        <p:txBody>
          <a:bodyPr wrap="square" lIns="99941" tIns="49966" rIns="99941" bIns="49966" rtlCol="0">
            <a:noAutofit/>
          </a:bodyPr>
          <a:lstStyle/>
          <a:p>
            <a:pPr algn="r" defTabSz="1001248" eaLnBrk="0" fontAlgn="ctr" hangingPunct="0"/>
            <a:r>
              <a:rPr lang="en-US"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Access switch</a:t>
            </a:r>
          </a:p>
        </p:txBody>
      </p:sp>
      <p:sp>
        <p:nvSpPr>
          <p:cNvPr id="29" name="TextBox 77"/>
          <p:cNvSpPr txBox="1"/>
          <p:nvPr/>
        </p:nvSpPr>
        <p:spPr bwMode="auto">
          <a:xfrm>
            <a:off x="1310824" y="2169388"/>
            <a:ext cx="1390745" cy="316351"/>
          </a:xfrm>
          <a:prstGeom prst="rect">
            <a:avLst/>
          </a:prstGeom>
          <a:noFill/>
          <a:ln w="9525">
            <a:noFill/>
            <a:miter lim="800000"/>
            <a:headEnd/>
            <a:tailEnd/>
          </a:ln>
        </p:spPr>
        <p:txBody>
          <a:bodyPr wrap="square" lIns="99941" tIns="49966" rIns="99941" bIns="49966" rtlCol="0">
            <a:noAutofit/>
          </a:bodyPr>
          <a:lstStyle/>
          <a:p>
            <a:pPr algn="r" defTabSz="1001248" eaLnBrk="0" fontAlgn="ctr" hangingPunct="0"/>
            <a:r>
              <a:rPr lang="en-US"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Core switch</a:t>
            </a:r>
          </a:p>
        </p:txBody>
      </p:sp>
      <p:cxnSp>
        <p:nvCxnSpPr>
          <p:cNvPr id="30" name="直接连接符 29"/>
          <p:cNvCxnSpPr/>
          <p:nvPr/>
        </p:nvCxnSpPr>
        <p:spPr bwMode="auto">
          <a:xfrm>
            <a:off x="8807665" y="3714726"/>
            <a:ext cx="0" cy="81927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1" name="直接连接符 30"/>
          <p:cNvCxnSpPr/>
          <p:nvPr/>
        </p:nvCxnSpPr>
        <p:spPr bwMode="auto">
          <a:xfrm>
            <a:off x="8964100" y="3714726"/>
            <a:ext cx="0" cy="81927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2" name="圆角矩形 75"/>
          <p:cNvSpPr/>
          <p:nvPr/>
        </p:nvSpPr>
        <p:spPr>
          <a:xfrm>
            <a:off x="6093620" y="1273231"/>
            <a:ext cx="5609250" cy="395845"/>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Between the switch and server</a:t>
            </a:r>
          </a:p>
        </p:txBody>
      </p:sp>
      <p:sp>
        <p:nvSpPr>
          <p:cNvPr id="33" name="圆角矩形 75"/>
          <p:cNvSpPr/>
          <p:nvPr/>
        </p:nvSpPr>
        <p:spPr>
          <a:xfrm>
            <a:off x="6105070" y="1702604"/>
            <a:ext cx="5580362" cy="467799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599"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41" name="椭圆 40"/>
          <p:cNvSpPr/>
          <p:nvPr/>
        </p:nvSpPr>
        <p:spPr bwMode="auto">
          <a:xfrm rot="5400000">
            <a:off x="8724810" y="3609485"/>
            <a:ext cx="276030" cy="895000"/>
          </a:xfrm>
          <a:prstGeom prst="ellipse">
            <a:avLst/>
          </a:prstGeom>
          <a:noFill/>
          <a:ln w="25400" cap="flat" cmpd="sng" algn="ctr">
            <a:solidFill>
              <a:srgbClr val="FFD17D"/>
            </a:solidFill>
            <a:prstDash val="solid"/>
          </a:ln>
          <a:effectLst/>
        </p:spPr>
        <p:txBody>
          <a:bodyPr wrap="square" rtlCol="0" anchor="ctr">
            <a:noAutofit/>
          </a:bodyPr>
          <a:lstStyle/>
          <a:p>
            <a:pPr algn="ctr" defTabSz="914034" fontAlgn="ctr"/>
            <a:endParaRPr lang="en-US" altLang="zh-CN" sz="1799"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矩形 41"/>
          <p:cNvSpPr/>
          <p:nvPr/>
        </p:nvSpPr>
        <p:spPr bwMode="auto">
          <a:xfrm>
            <a:off x="9310325" y="3907551"/>
            <a:ext cx="1095405" cy="248147"/>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noAutofit/>
          </a:bodyPr>
          <a:lstStyle/>
          <a:p>
            <a:pPr defTabSz="1001248" eaLnBrk="0" fontAlgn="ctr" hangingPunct="0"/>
            <a:r>
              <a:rPr 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Eth</a:t>
            </a:r>
            <a:r>
              <a:rPr lang="en-US" sz="14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-Trunk</a:t>
            </a:r>
          </a:p>
        </p:txBody>
      </p:sp>
      <p:sp>
        <p:nvSpPr>
          <p:cNvPr id="43" name="文本占位符 3"/>
          <p:cNvSpPr txBox="1">
            <a:spLocks/>
          </p:cNvSpPr>
          <p:nvPr/>
        </p:nvSpPr>
        <p:spPr bwMode="auto">
          <a:xfrm>
            <a:off x="6105071" y="5446950"/>
            <a:ext cx="5580362" cy="776666"/>
          </a:xfrm>
          <a:prstGeom prst="rect">
            <a:avLst/>
          </a:prstGeom>
          <a:noFill/>
          <a:ln w="9525">
            <a:noFill/>
            <a:miter lim="800000"/>
            <a:headEnd/>
            <a:tailEnd/>
          </a:ln>
        </p:spPr>
        <p:txBody>
          <a:bodyPr vert="horz" wrap="square" lIns="80110" tIns="40055" rIns="80110" bIns="40055" numCol="1" anchor="t" anchorCtr="0" compatLnSpc="1">
            <a:prstTxWarp prst="textNoShape">
              <a:avLst/>
            </a:prstTxWarp>
            <a:noAutofit/>
          </a:bodyPr>
          <a:lstStyle>
            <a:lvl1pPr marL="301625" indent="-301625" algn="just" defTabSz="801688" rtl="0" eaLnBrk="1" fontAlgn="ctr" latinLnBrk="0"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ctr"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ctr"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ctr"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ctr"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ctr">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0" indent="0">
              <a:lnSpc>
                <a:spcPct val="100000"/>
              </a:lnSpc>
              <a:buClrTx/>
              <a:buSzPct val="100000"/>
              <a:buNone/>
            </a:pPr>
            <a:r>
              <a:rPr lang="en-US" sz="1599" dirty="0">
                <a:latin typeface="Huawei Sans" panose="020C0503030203020204" pitchFamily="34" charset="0"/>
                <a:ea typeface="方正兰亭黑简体" panose="02000000000000000000" pitchFamily="2" charset="-122"/>
                <a:sym typeface="Huawei Sans" panose="020C0503030203020204" pitchFamily="34" charset="0"/>
              </a:rPr>
              <a:t>To improve the access bandwidth and reliability of the server, bind two or more physical NICs into a NIC group and establish an Eth-Trunk with the switch.</a:t>
            </a:r>
          </a:p>
        </p:txBody>
      </p:sp>
      <p:cxnSp>
        <p:nvCxnSpPr>
          <p:cNvPr id="47" name="直接连接符 46"/>
          <p:cNvCxnSpPr/>
          <p:nvPr/>
        </p:nvCxnSpPr>
        <p:spPr bwMode="auto">
          <a:xfrm>
            <a:off x="8887929" y="2550332"/>
            <a:ext cx="0" cy="819274"/>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48" name="组合 47"/>
          <p:cNvGrpSpPr/>
          <p:nvPr/>
        </p:nvGrpSpPr>
        <p:grpSpPr>
          <a:xfrm>
            <a:off x="8504513" y="2329636"/>
            <a:ext cx="787089" cy="392750"/>
            <a:chOff x="8130082" y="1699504"/>
            <a:chExt cx="787396" cy="392903"/>
          </a:xfrm>
        </p:grpSpPr>
        <p:sp>
          <p:nvSpPr>
            <p:cNvPr id="49" name="Freeform 159"/>
            <p:cNvSpPr/>
            <p:nvPr/>
          </p:nvSpPr>
          <p:spPr>
            <a:xfrm flipH="1">
              <a:off x="8133063" y="1699504"/>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矩形 49"/>
            <p:cNvSpPr/>
            <p:nvPr/>
          </p:nvSpPr>
          <p:spPr>
            <a:xfrm>
              <a:off x="8130082" y="1810198"/>
              <a:ext cx="787396" cy="276999"/>
            </a:xfrm>
            <a:prstGeom prst="rect">
              <a:avLst/>
            </a:prstGeom>
          </p:spPr>
          <p:txBody>
            <a:bodyPr wrap="square">
              <a:noAutofit/>
            </a:bodyPr>
            <a:lstStyle/>
            <a:p>
              <a:pPr algn="ct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Network</a:t>
              </a:r>
            </a:p>
          </p:txBody>
        </p:sp>
      </p:grpSp>
      <p:pic>
        <p:nvPicPr>
          <p:cNvPr id="51" name="图片 50" descr="通用服务器-蓝.png">
            <a:extLst>
              <a:ext uri="{FF2B5EF4-FFF2-40B4-BE49-F238E27FC236}">
                <a16:creationId xmlns:a16="http://schemas.microsoft.com/office/drawing/2014/main" xmlns="" id="{B2C40AE6-2029-4F3E-954D-5911E6D94FB2}"/>
              </a:ext>
            </a:extLst>
          </p:cNvPr>
          <p:cNvPicPr>
            <a:picLocks noChangeAspect="1"/>
          </p:cNvPicPr>
          <p:nvPr/>
        </p:nvPicPr>
        <p:blipFill>
          <a:blip r:embed="rId3" cstate="print"/>
          <a:stretch>
            <a:fillRect/>
          </a:stretch>
        </p:blipFill>
        <p:spPr>
          <a:xfrm>
            <a:off x="8612937" y="4455801"/>
            <a:ext cx="539789" cy="441645"/>
          </a:xfrm>
          <a:prstGeom prst="rect">
            <a:avLst/>
          </a:prstGeom>
        </p:spPr>
      </p:pic>
      <p:pic>
        <p:nvPicPr>
          <p:cNvPr id="34" name="图片 33" descr="接入交换机.png">
            <a:extLst>
              <a:ext uri="{FF2B5EF4-FFF2-40B4-BE49-F238E27FC236}">
                <a16:creationId xmlns="" xmlns:a16="http://schemas.microsoft.com/office/drawing/2014/main" id="{A4EEA780-3CE8-4340-83D8-A49BC7227950}"/>
              </a:ext>
            </a:extLst>
          </p:cNvPr>
          <p:cNvPicPr>
            <a:picLocks noChangeAspect="1"/>
          </p:cNvPicPr>
          <p:nvPr/>
        </p:nvPicPr>
        <p:blipFill>
          <a:blip r:embed="rId4" cstate="print"/>
          <a:stretch>
            <a:fillRect/>
          </a:stretch>
        </p:blipFill>
        <p:spPr>
          <a:xfrm>
            <a:off x="2762581" y="4455801"/>
            <a:ext cx="540000" cy="441818"/>
          </a:xfrm>
          <a:prstGeom prst="rect">
            <a:avLst/>
          </a:prstGeom>
        </p:spPr>
      </p:pic>
      <p:pic>
        <p:nvPicPr>
          <p:cNvPr id="35" name="图片 34" descr="汇聚交换机.png">
            <a:extLst>
              <a:ext uri="{FF2B5EF4-FFF2-40B4-BE49-F238E27FC236}">
                <a16:creationId xmlns="" xmlns:a16="http://schemas.microsoft.com/office/drawing/2014/main" id="{510788B6-994F-4DD8-9E7B-2F7416C7AC83}"/>
              </a:ext>
            </a:extLst>
          </p:cNvPr>
          <p:cNvPicPr>
            <a:picLocks noChangeAspect="1"/>
          </p:cNvPicPr>
          <p:nvPr/>
        </p:nvPicPr>
        <p:blipFill>
          <a:blip r:embed="rId5" cstate="print"/>
          <a:stretch>
            <a:fillRect/>
          </a:stretch>
        </p:blipFill>
        <p:spPr>
          <a:xfrm>
            <a:off x="2762581" y="3307660"/>
            <a:ext cx="540000" cy="441818"/>
          </a:xfrm>
          <a:prstGeom prst="rect">
            <a:avLst/>
          </a:prstGeom>
        </p:spPr>
      </p:pic>
      <p:pic>
        <p:nvPicPr>
          <p:cNvPr id="36" name="图片 35" descr="核心交换机.png">
            <a:extLst>
              <a:ext uri="{FF2B5EF4-FFF2-40B4-BE49-F238E27FC236}">
                <a16:creationId xmlns="" xmlns:a16="http://schemas.microsoft.com/office/drawing/2014/main" id="{B523C956-ACFD-43D2-A4FE-500709D8B096}"/>
              </a:ext>
            </a:extLst>
          </p:cNvPr>
          <p:cNvPicPr>
            <a:picLocks noChangeAspect="1"/>
          </p:cNvPicPr>
          <p:nvPr/>
        </p:nvPicPr>
        <p:blipFill>
          <a:blip r:embed="rId6" cstate="print"/>
          <a:stretch>
            <a:fillRect/>
          </a:stretch>
        </p:blipFill>
        <p:spPr>
          <a:xfrm>
            <a:off x="2762581" y="2115041"/>
            <a:ext cx="540000" cy="441818"/>
          </a:xfrm>
          <a:prstGeom prst="rect">
            <a:avLst/>
          </a:prstGeom>
        </p:spPr>
      </p:pic>
      <p:pic>
        <p:nvPicPr>
          <p:cNvPr id="38" name="图片 37" descr="接入交换机.png">
            <a:extLst>
              <a:ext uri="{FF2B5EF4-FFF2-40B4-BE49-F238E27FC236}">
                <a16:creationId xmlns="" xmlns:a16="http://schemas.microsoft.com/office/drawing/2014/main" id="{A4EEA780-3CE8-4340-83D8-A49BC7227950}"/>
              </a:ext>
            </a:extLst>
          </p:cNvPr>
          <p:cNvPicPr>
            <a:picLocks noChangeAspect="1"/>
          </p:cNvPicPr>
          <p:nvPr/>
        </p:nvPicPr>
        <p:blipFill>
          <a:blip r:embed="rId4" cstate="print"/>
          <a:stretch>
            <a:fillRect/>
          </a:stretch>
        </p:blipFill>
        <p:spPr>
          <a:xfrm>
            <a:off x="8612937" y="3341839"/>
            <a:ext cx="540000" cy="441818"/>
          </a:xfrm>
          <a:prstGeom prst="rect">
            <a:avLst/>
          </a:prstGeom>
        </p:spPr>
      </p:pic>
      <p:sp>
        <p:nvSpPr>
          <p:cNvPr id="37" name="TextBox 77"/>
          <p:cNvSpPr txBox="1"/>
          <p:nvPr/>
        </p:nvSpPr>
        <p:spPr bwMode="auto">
          <a:xfrm>
            <a:off x="7164362" y="4509356"/>
            <a:ext cx="1390745" cy="316351"/>
          </a:xfrm>
          <a:prstGeom prst="rect">
            <a:avLst/>
          </a:prstGeom>
          <a:noFill/>
          <a:ln w="9525">
            <a:noFill/>
            <a:miter lim="800000"/>
            <a:headEnd/>
            <a:tailEnd/>
          </a:ln>
        </p:spPr>
        <p:txBody>
          <a:bodyPr wrap="square" lIns="99941" tIns="49966" rIns="99941" bIns="49966" rtlCol="0">
            <a:noAutofit/>
          </a:bodyPr>
          <a:lstStyle/>
          <a:p>
            <a:pPr algn="r" defTabSz="1001248" eaLnBrk="0" fontAlgn="ctr" hangingPunct="0"/>
            <a:r>
              <a:rPr lang="en-US"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Server</a:t>
            </a:r>
          </a:p>
        </p:txBody>
      </p:sp>
      <p:sp>
        <p:nvSpPr>
          <p:cNvPr id="39" name="TextBox 77"/>
          <p:cNvSpPr txBox="1"/>
          <p:nvPr/>
        </p:nvSpPr>
        <p:spPr bwMode="auto">
          <a:xfrm>
            <a:off x="7164362" y="3404496"/>
            <a:ext cx="1390745" cy="316351"/>
          </a:xfrm>
          <a:prstGeom prst="rect">
            <a:avLst/>
          </a:prstGeom>
          <a:noFill/>
          <a:ln w="9525">
            <a:noFill/>
            <a:miter lim="800000"/>
            <a:headEnd/>
            <a:tailEnd/>
          </a:ln>
        </p:spPr>
        <p:txBody>
          <a:bodyPr wrap="square" lIns="99941" tIns="49966" rIns="99941" bIns="49966" rtlCol="0">
            <a:noAutofit/>
          </a:bodyPr>
          <a:lstStyle/>
          <a:p>
            <a:pPr algn="r" defTabSz="1001248" eaLnBrk="0" fontAlgn="ctr" hangingPunct="0"/>
            <a:r>
              <a:rPr lang="en-US"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Access switch</a:t>
            </a:r>
          </a:p>
        </p:txBody>
      </p:sp>
    </p:spTree>
    <p:extLst>
      <p:ext uri="{BB962C8B-B14F-4D97-AF65-F5344CB8AC3E}">
        <p14:creationId xmlns:p14="http://schemas.microsoft.com/office/powerpoint/2010/main" val="3436521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圆角矩形 60"/>
          <p:cNvSpPr/>
          <p:nvPr/>
        </p:nvSpPr>
        <p:spPr>
          <a:xfrm>
            <a:off x="7529830" y="2992878"/>
            <a:ext cx="3095890" cy="1055369"/>
          </a:xfrm>
          <a:prstGeom prst="roundRect">
            <a:avLst>
              <a:gd name="adj" fmla="val 4236"/>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标题 2"/>
          <p:cNvSpPr>
            <a:spLocks noGrp="1"/>
          </p:cNvSpPr>
          <p:nvPr>
            <p:ph type="title"/>
          </p:nvPr>
        </p:nvSpPr>
        <p:spPr/>
        <p:txBody>
          <a:bodyPr/>
          <a:lstStyle/>
          <a:p>
            <a:r>
              <a:rPr lang="en-US" smtClean="0">
                <a:sym typeface="Huawei Sans" panose="020C0503030203020204" pitchFamily="34" charset="0"/>
              </a:rPr>
              <a:t>Typical Application Scenario (2)</a:t>
            </a:r>
            <a:endParaRPr lang="en-US" dirty="0">
              <a:sym typeface="Huawei Sans" panose="020C0503030203020204" pitchFamily="34" charset="0"/>
            </a:endParaRPr>
          </a:p>
        </p:txBody>
      </p:sp>
      <p:sp>
        <p:nvSpPr>
          <p:cNvPr id="5" name="圆角矩形 75"/>
          <p:cNvSpPr/>
          <p:nvPr/>
        </p:nvSpPr>
        <p:spPr>
          <a:xfrm>
            <a:off x="652579" y="1394740"/>
            <a:ext cx="5394258" cy="418628"/>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Between a switch and stack</a:t>
            </a:r>
          </a:p>
        </p:txBody>
      </p:sp>
      <p:sp>
        <p:nvSpPr>
          <p:cNvPr id="6" name="圆角矩形 75"/>
          <p:cNvSpPr/>
          <p:nvPr/>
        </p:nvSpPr>
        <p:spPr>
          <a:xfrm>
            <a:off x="652579" y="1849120"/>
            <a:ext cx="5394258" cy="4531477"/>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599"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26" name="文本占位符 3"/>
          <p:cNvSpPr txBox="1">
            <a:spLocks/>
          </p:cNvSpPr>
          <p:nvPr/>
        </p:nvSpPr>
        <p:spPr bwMode="auto">
          <a:xfrm>
            <a:off x="691510" y="5225630"/>
            <a:ext cx="5333836" cy="776666"/>
          </a:xfrm>
          <a:prstGeom prst="rect">
            <a:avLst/>
          </a:prstGeom>
          <a:noFill/>
          <a:ln w="9525">
            <a:noFill/>
            <a:miter lim="800000"/>
            <a:headEnd/>
            <a:tailEnd/>
          </a:ln>
        </p:spPr>
        <p:txBody>
          <a:bodyPr vert="horz" wrap="square" lIns="80110" tIns="40055" rIns="80110" bIns="40055" numCol="1" anchor="t" anchorCtr="0" compatLnSpc="1">
            <a:prstTxWarp prst="textNoShape">
              <a:avLst/>
            </a:prstTxWarp>
            <a:noAutofit/>
          </a:bodyPr>
          <a:lstStyle>
            <a:lvl1pPr marL="301625" indent="-301625" algn="just" defTabSz="801688" rtl="0" eaLnBrk="1" fontAlgn="ctr" latinLnBrk="0"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ctr"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ctr"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ctr"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ctr"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ctr">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0" indent="0">
              <a:lnSpc>
                <a:spcPct val="100000"/>
              </a:lnSpc>
              <a:buClrTx/>
              <a:buSzPct val="100000"/>
              <a:buNone/>
            </a:pPr>
            <a:r>
              <a:rPr lang="en-US" sz="1600" dirty="0">
                <a:latin typeface="Huawei Sans" panose="020C0503030203020204" pitchFamily="34" charset="0"/>
                <a:ea typeface="方正兰亭黑简体" panose="02000000000000000000" pitchFamily="2" charset="-122"/>
                <a:sym typeface="Huawei Sans" panose="020C0503030203020204" pitchFamily="34" charset="0"/>
              </a:rPr>
              <a:t>An </a:t>
            </a:r>
            <a:r>
              <a:rPr lang="en-US" sz="1600" dirty="0" err="1">
                <a:latin typeface="Huawei Sans" panose="020C0503030203020204" pitchFamily="34" charset="0"/>
                <a:ea typeface="方正兰亭黑简体" panose="02000000000000000000" pitchFamily="2" charset="-122"/>
                <a:sym typeface="Huawei Sans" panose="020C0503030203020204" pitchFamily="34" charset="0"/>
              </a:rPr>
              <a:t>iStack</a:t>
            </a:r>
            <a:r>
              <a:rPr lang="en-US" sz="1600" dirty="0">
                <a:latin typeface="Huawei Sans" panose="020C0503030203020204" pitchFamily="34" charset="0"/>
                <a:ea typeface="方正兰亭黑简体" panose="02000000000000000000" pitchFamily="2" charset="-122"/>
                <a:sym typeface="Huawei Sans" panose="020C0503030203020204" pitchFamily="34" charset="0"/>
              </a:rPr>
              <a:t> is a logical device consisting of two switches. A switch can be connected to the </a:t>
            </a:r>
            <a:r>
              <a:rPr lang="en-US" sz="1600" dirty="0" err="1">
                <a:latin typeface="Huawei Sans" panose="020C0503030203020204" pitchFamily="34" charset="0"/>
                <a:ea typeface="方正兰亭黑简体" panose="02000000000000000000" pitchFamily="2" charset="-122"/>
                <a:sym typeface="Huawei Sans" panose="020C0503030203020204" pitchFamily="34" charset="0"/>
              </a:rPr>
              <a:t>iStack</a:t>
            </a:r>
            <a:r>
              <a:rPr lang="en-US" sz="1600" dirty="0">
                <a:latin typeface="Huawei Sans" panose="020C0503030203020204" pitchFamily="34" charset="0"/>
                <a:ea typeface="方正兰亭黑简体" panose="02000000000000000000" pitchFamily="2" charset="-122"/>
                <a:sym typeface="Huawei Sans" panose="020C0503030203020204" pitchFamily="34" charset="0"/>
              </a:rPr>
              <a:t> through an Eth-Trunk to form a highly reliable loop-free network.</a:t>
            </a:r>
          </a:p>
        </p:txBody>
      </p:sp>
      <p:cxnSp>
        <p:nvCxnSpPr>
          <p:cNvPr id="30" name="直接连接符 29"/>
          <p:cNvCxnSpPr/>
          <p:nvPr/>
        </p:nvCxnSpPr>
        <p:spPr bwMode="auto">
          <a:xfrm flipV="1">
            <a:off x="8239512" y="3560132"/>
            <a:ext cx="1713831"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1" name="直接连接符 30"/>
          <p:cNvCxnSpPr/>
          <p:nvPr/>
        </p:nvCxnSpPr>
        <p:spPr bwMode="auto">
          <a:xfrm>
            <a:off x="8283892" y="3417892"/>
            <a:ext cx="1551719"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2" name="圆角矩形 75"/>
          <p:cNvSpPr/>
          <p:nvPr/>
        </p:nvSpPr>
        <p:spPr>
          <a:xfrm>
            <a:off x="6105420" y="1408860"/>
            <a:ext cx="5394258" cy="404508"/>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Heartbeat </a:t>
            </a:r>
            <a:r>
              <a:rPr lang="en-US" sz="1600"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link of </a:t>
            </a:r>
            <a:r>
              <a:rPr lang="en-US"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firewalls in hot standby mode</a:t>
            </a:r>
          </a:p>
        </p:txBody>
      </p:sp>
      <p:sp>
        <p:nvSpPr>
          <p:cNvPr id="33" name="圆角矩形 75"/>
          <p:cNvSpPr/>
          <p:nvPr/>
        </p:nvSpPr>
        <p:spPr>
          <a:xfrm>
            <a:off x="6105420" y="1849120"/>
            <a:ext cx="5394258" cy="4531477"/>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599"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41" name="椭圆 40"/>
          <p:cNvSpPr/>
          <p:nvPr/>
        </p:nvSpPr>
        <p:spPr bwMode="auto">
          <a:xfrm rot="10800000">
            <a:off x="8942686" y="3016863"/>
            <a:ext cx="276030" cy="895000"/>
          </a:xfrm>
          <a:prstGeom prst="ellipse">
            <a:avLst/>
          </a:prstGeom>
          <a:noFill/>
          <a:ln w="25400" cap="flat" cmpd="sng" algn="ctr">
            <a:solidFill>
              <a:srgbClr val="FFD17D"/>
            </a:solidFill>
            <a:prstDash val="solid"/>
          </a:ln>
          <a:effectLst/>
        </p:spPr>
        <p:txBody>
          <a:bodyPr wrap="square" rtlCol="0" anchor="ctr">
            <a:noAutofit/>
          </a:bodyPr>
          <a:lstStyle/>
          <a:p>
            <a:pPr algn="ctr" defTabSz="914034" fontAlgn="ctr"/>
            <a:endParaRPr lang="en-US" altLang="zh-CN" sz="1799"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矩形 41"/>
          <p:cNvSpPr/>
          <p:nvPr/>
        </p:nvSpPr>
        <p:spPr bwMode="auto">
          <a:xfrm>
            <a:off x="8626761" y="3066844"/>
            <a:ext cx="1326582" cy="248147"/>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noAutofit/>
          </a:bodyPr>
          <a:lstStyle/>
          <a:p>
            <a:pPr defTabSz="1001248" eaLnBrk="0" fontAlgn="ctr" hangingPunct="0"/>
            <a:r>
              <a:rPr 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Eth</a:t>
            </a:r>
            <a:r>
              <a:rPr lang="en-US" sz="14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-Trunk</a:t>
            </a:r>
          </a:p>
        </p:txBody>
      </p:sp>
      <p:sp>
        <p:nvSpPr>
          <p:cNvPr id="43" name="文本占位符 3"/>
          <p:cNvSpPr txBox="1">
            <a:spLocks/>
          </p:cNvSpPr>
          <p:nvPr/>
        </p:nvSpPr>
        <p:spPr bwMode="auto">
          <a:xfrm>
            <a:off x="6180975" y="4759407"/>
            <a:ext cx="5251500" cy="776666"/>
          </a:xfrm>
          <a:prstGeom prst="rect">
            <a:avLst/>
          </a:prstGeom>
          <a:noFill/>
          <a:ln w="9525">
            <a:noFill/>
            <a:miter lim="800000"/>
            <a:headEnd/>
            <a:tailEnd/>
          </a:ln>
        </p:spPr>
        <p:txBody>
          <a:bodyPr vert="horz" wrap="square" lIns="80110" tIns="40055" rIns="80110" bIns="40055" numCol="1" anchor="t" anchorCtr="0" compatLnSpc="1">
            <a:prstTxWarp prst="textNoShape">
              <a:avLst/>
            </a:prstTxWarp>
            <a:noAutofit/>
          </a:bodyPr>
          <a:lstStyle>
            <a:lvl1pPr marL="301625" indent="-301625" algn="just" defTabSz="801688" rtl="0" eaLnBrk="1" fontAlgn="ctr" latinLnBrk="0"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ctr"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ctr"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ctr"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ctr"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ctr">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0" indent="0">
              <a:lnSpc>
                <a:spcPct val="100000"/>
              </a:lnSpc>
              <a:buClrTx/>
              <a:buSzPct val="100000"/>
              <a:buNone/>
            </a:pPr>
            <a:r>
              <a:rPr lang="en-US" sz="1600" dirty="0">
                <a:latin typeface="Huawei Sans" panose="020C0503030203020204" pitchFamily="34" charset="0"/>
                <a:ea typeface="方正兰亭黑简体" panose="02000000000000000000" pitchFamily="2" charset="-122"/>
                <a:sym typeface="Huawei Sans" panose="020C0503030203020204" pitchFamily="34" charset="0"/>
              </a:rPr>
              <a:t>If two firewalls are deployed </a:t>
            </a:r>
            <a:r>
              <a:rPr lang="en-US" sz="1600" dirty="0" smtClean="0">
                <a:latin typeface="Huawei Sans" panose="020C0503030203020204" pitchFamily="34" charset="0"/>
                <a:ea typeface="方正兰亭黑简体" panose="02000000000000000000" pitchFamily="2" charset="-122"/>
                <a:sym typeface="Huawei Sans" panose="020C0503030203020204" pitchFamily="34" charset="0"/>
              </a:rPr>
              <a:t>in </a:t>
            </a:r>
            <a:r>
              <a:rPr lang="en-US" sz="1600" dirty="0">
                <a:latin typeface="Huawei Sans" panose="020C0503030203020204" pitchFamily="34" charset="0"/>
                <a:ea typeface="方正兰亭黑简体" panose="02000000000000000000" pitchFamily="2" charset="-122"/>
                <a:sym typeface="Huawei Sans" panose="020C0503030203020204" pitchFamily="34" charset="0"/>
              </a:rPr>
              <a:t>hot standby mode, the heartbeat </a:t>
            </a:r>
            <a:r>
              <a:rPr lang="en-US" sz="1600" dirty="0" smtClean="0">
                <a:latin typeface="Huawei Sans" panose="020C0503030203020204" pitchFamily="34" charset="0"/>
                <a:ea typeface="方正兰亭黑简体" panose="02000000000000000000" pitchFamily="2" charset="-122"/>
                <a:sym typeface="Huawei Sans" panose="020C0503030203020204" pitchFamily="34" charset="0"/>
              </a:rPr>
              <a:t>link is </a:t>
            </a:r>
            <a:r>
              <a:rPr lang="en-US" sz="1600" dirty="0">
                <a:latin typeface="Huawei Sans" panose="020C0503030203020204" pitchFamily="34" charset="0"/>
                <a:ea typeface="方正兰亭黑简体" panose="02000000000000000000" pitchFamily="2" charset="-122"/>
                <a:sym typeface="Huawei Sans" panose="020C0503030203020204" pitchFamily="34" charset="0"/>
              </a:rPr>
              <a:t>used to detect the status of the peer device. To prevent status detection errors caused by single-interface or single-link faults, you can create an Eth-Trunk and use it as the heartbeat </a:t>
            </a:r>
            <a:r>
              <a:rPr lang="en-US" sz="1600" dirty="0" smtClean="0">
                <a:latin typeface="Huawei Sans" panose="020C0503030203020204" pitchFamily="34" charset="0"/>
                <a:ea typeface="方正兰亭黑简体" panose="02000000000000000000" pitchFamily="2" charset="-122"/>
                <a:sym typeface="Huawei Sans" panose="020C0503030203020204" pitchFamily="34" charset="0"/>
              </a:rPr>
              <a:t>link for </a:t>
            </a:r>
            <a:r>
              <a:rPr lang="en-US" sz="1600" dirty="0">
                <a:latin typeface="Huawei Sans" panose="020C0503030203020204" pitchFamily="34" charset="0"/>
                <a:ea typeface="方正兰亭黑简体" panose="02000000000000000000" pitchFamily="2" charset="-122"/>
                <a:sym typeface="Huawei Sans" panose="020C0503030203020204" pitchFamily="34" charset="0"/>
              </a:rPr>
              <a:t>status detection.</a:t>
            </a:r>
          </a:p>
        </p:txBody>
      </p:sp>
      <p:sp>
        <p:nvSpPr>
          <p:cNvPr id="34" name="圆角矩形 33"/>
          <p:cNvSpPr/>
          <p:nvPr/>
        </p:nvSpPr>
        <p:spPr>
          <a:xfrm>
            <a:off x="1811401" y="1897414"/>
            <a:ext cx="2810682" cy="737553"/>
          </a:xfrm>
          <a:prstGeom prst="roundRect">
            <a:avLst>
              <a:gd name="adj" fmla="val 4236"/>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5" name="直接连接符 34"/>
          <p:cNvCxnSpPr/>
          <p:nvPr/>
        </p:nvCxnSpPr>
        <p:spPr bwMode="auto">
          <a:xfrm>
            <a:off x="2252738" y="2526858"/>
            <a:ext cx="964004" cy="84560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6" name="直接连接符 35"/>
          <p:cNvCxnSpPr/>
          <p:nvPr/>
        </p:nvCxnSpPr>
        <p:spPr bwMode="auto">
          <a:xfrm flipH="1">
            <a:off x="3216742" y="2526858"/>
            <a:ext cx="895164" cy="84560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8" name="直接连接符 37"/>
          <p:cNvCxnSpPr/>
          <p:nvPr/>
        </p:nvCxnSpPr>
        <p:spPr bwMode="auto">
          <a:xfrm>
            <a:off x="3202668" y="3805193"/>
            <a:ext cx="0" cy="892529"/>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39" name="图片 3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932773" y="4674221"/>
            <a:ext cx="539789" cy="442627"/>
          </a:xfrm>
          <a:prstGeom prst="rect">
            <a:avLst/>
          </a:prstGeom>
        </p:spPr>
      </p:pic>
      <p:cxnSp>
        <p:nvCxnSpPr>
          <p:cNvPr id="40" name="直接连接符 39"/>
          <p:cNvCxnSpPr/>
          <p:nvPr/>
        </p:nvCxnSpPr>
        <p:spPr bwMode="auto">
          <a:xfrm>
            <a:off x="2771488" y="2258576"/>
            <a:ext cx="820082"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sp>
        <p:nvSpPr>
          <p:cNvPr id="44" name="TextBox 77"/>
          <p:cNvSpPr txBox="1"/>
          <p:nvPr/>
        </p:nvSpPr>
        <p:spPr bwMode="auto">
          <a:xfrm>
            <a:off x="1380743" y="2874112"/>
            <a:ext cx="1390745" cy="316351"/>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Eth-Trunk</a:t>
            </a:r>
          </a:p>
        </p:txBody>
      </p:sp>
      <p:cxnSp>
        <p:nvCxnSpPr>
          <p:cNvPr id="45" name="直接连接符 44"/>
          <p:cNvCxnSpPr/>
          <p:nvPr/>
        </p:nvCxnSpPr>
        <p:spPr bwMode="auto">
          <a:xfrm>
            <a:off x="2771488" y="2413296"/>
            <a:ext cx="820082"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46" name="直接连接符 45"/>
          <p:cNvCxnSpPr/>
          <p:nvPr/>
        </p:nvCxnSpPr>
        <p:spPr bwMode="auto">
          <a:xfrm>
            <a:off x="2501593" y="2553188"/>
            <a:ext cx="715149" cy="81927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2" name="直接连接符 51"/>
          <p:cNvCxnSpPr/>
          <p:nvPr/>
        </p:nvCxnSpPr>
        <p:spPr bwMode="auto">
          <a:xfrm flipH="1">
            <a:off x="3216742" y="2553188"/>
            <a:ext cx="644722" cy="81927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3" name="椭圆 52"/>
          <p:cNvSpPr/>
          <p:nvPr/>
        </p:nvSpPr>
        <p:spPr bwMode="auto">
          <a:xfrm rot="5400000">
            <a:off x="3125217" y="2404350"/>
            <a:ext cx="188044" cy="1140141"/>
          </a:xfrm>
          <a:prstGeom prst="ellipse">
            <a:avLst/>
          </a:prstGeom>
          <a:noFill/>
          <a:ln w="25400" cap="flat" cmpd="sng" algn="ctr">
            <a:solidFill>
              <a:srgbClr val="FFD17D"/>
            </a:solidFill>
            <a:prstDash val="solid"/>
          </a:ln>
          <a:effectLst/>
        </p:spPr>
        <p:txBody>
          <a:bodyPr wrap="square" rtlCol="0" anchor="ctr">
            <a:noAutofit/>
          </a:bodyPr>
          <a:lstStyle/>
          <a:p>
            <a:pPr algn="ctr" defTabSz="914034" fontAlgn="ctr"/>
            <a:endParaRPr lang="en-US" altLang="zh-CN" sz="1799"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TextBox 77"/>
          <p:cNvSpPr txBox="1"/>
          <p:nvPr/>
        </p:nvSpPr>
        <p:spPr bwMode="auto">
          <a:xfrm>
            <a:off x="3416534" y="3458325"/>
            <a:ext cx="1390745" cy="316351"/>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Access switch</a:t>
            </a:r>
          </a:p>
        </p:txBody>
      </p:sp>
      <p:sp>
        <p:nvSpPr>
          <p:cNvPr id="55" name="TextBox 77"/>
          <p:cNvSpPr txBox="1"/>
          <p:nvPr/>
        </p:nvSpPr>
        <p:spPr bwMode="auto">
          <a:xfrm>
            <a:off x="2482457" y="1879486"/>
            <a:ext cx="1390745" cy="316351"/>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Stacking cable</a:t>
            </a:r>
          </a:p>
        </p:txBody>
      </p:sp>
      <p:pic>
        <p:nvPicPr>
          <p:cNvPr id="59" name="图片 58" descr="防火墙.png">
            <a:extLst>
              <a:ext uri="{FF2B5EF4-FFF2-40B4-BE49-F238E27FC236}">
                <a16:creationId xmlns:a16="http://schemas.microsoft.com/office/drawing/2014/main" xmlns="" id="{1BAED0DC-2A44-4E09-B04B-DB8AC9C4E233}"/>
              </a:ext>
            </a:extLst>
          </p:cNvPr>
          <p:cNvPicPr>
            <a:picLocks noChangeAspect="1"/>
          </p:cNvPicPr>
          <p:nvPr/>
        </p:nvPicPr>
        <p:blipFill>
          <a:blip r:embed="rId4" cstate="print"/>
          <a:stretch>
            <a:fillRect/>
          </a:stretch>
        </p:blipFill>
        <p:spPr>
          <a:xfrm>
            <a:off x="7744103" y="3244676"/>
            <a:ext cx="539789" cy="441645"/>
          </a:xfrm>
          <a:prstGeom prst="rect">
            <a:avLst/>
          </a:prstGeom>
        </p:spPr>
      </p:pic>
      <p:pic>
        <p:nvPicPr>
          <p:cNvPr id="60" name="图片 59" descr="防火墙.png">
            <a:extLst>
              <a:ext uri="{FF2B5EF4-FFF2-40B4-BE49-F238E27FC236}">
                <a16:creationId xmlns:a16="http://schemas.microsoft.com/office/drawing/2014/main" xmlns="" id="{1BAED0DC-2A44-4E09-B04B-DB8AC9C4E233}"/>
              </a:ext>
            </a:extLst>
          </p:cNvPr>
          <p:cNvPicPr>
            <a:picLocks noChangeAspect="1"/>
          </p:cNvPicPr>
          <p:nvPr/>
        </p:nvPicPr>
        <p:blipFill>
          <a:blip r:embed="rId4" cstate="print"/>
          <a:stretch>
            <a:fillRect/>
          </a:stretch>
        </p:blipFill>
        <p:spPr>
          <a:xfrm>
            <a:off x="9835611" y="3244676"/>
            <a:ext cx="539789" cy="441645"/>
          </a:xfrm>
          <a:prstGeom prst="rect">
            <a:avLst/>
          </a:prstGeom>
        </p:spPr>
      </p:pic>
      <p:sp>
        <p:nvSpPr>
          <p:cNvPr id="64" name="TextBox 77"/>
          <p:cNvSpPr txBox="1"/>
          <p:nvPr/>
        </p:nvSpPr>
        <p:spPr bwMode="auto">
          <a:xfrm>
            <a:off x="7819116" y="4048247"/>
            <a:ext cx="2702560" cy="593350"/>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600" b="1"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Hot standby</a:t>
            </a:r>
            <a:endParaRPr lang="en-US" sz="16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pic>
        <p:nvPicPr>
          <p:cNvPr id="37" name="图片 36" descr="接入交换机.png">
            <a:extLst>
              <a:ext uri="{FF2B5EF4-FFF2-40B4-BE49-F238E27FC236}">
                <a16:creationId xmlns="" xmlns:a16="http://schemas.microsoft.com/office/drawing/2014/main" id="{A4EEA780-3CE8-4340-83D8-A49BC7227950}"/>
              </a:ext>
            </a:extLst>
          </p:cNvPr>
          <p:cNvPicPr>
            <a:picLocks noChangeAspect="1"/>
          </p:cNvPicPr>
          <p:nvPr/>
        </p:nvPicPr>
        <p:blipFill>
          <a:blip r:embed="rId5" cstate="print"/>
          <a:stretch>
            <a:fillRect/>
          </a:stretch>
        </p:blipFill>
        <p:spPr>
          <a:xfrm>
            <a:off x="2933688" y="3369779"/>
            <a:ext cx="540000" cy="441818"/>
          </a:xfrm>
          <a:prstGeom prst="rect">
            <a:avLst/>
          </a:prstGeom>
        </p:spPr>
      </p:pic>
      <p:pic>
        <p:nvPicPr>
          <p:cNvPr id="47" name="图片 46" descr="汇聚交换机.png">
            <a:extLst>
              <a:ext uri="{FF2B5EF4-FFF2-40B4-BE49-F238E27FC236}">
                <a16:creationId xmlns="" xmlns:a16="http://schemas.microsoft.com/office/drawing/2014/main" id="{510788B6-994F-4DD8-9E7B-2F7416C7AC83}"/>
              </a:ext>
            </a:extLst>
          </p:cNvPr>
          <p:cNvPicPr>
            <a:picLocks noChangeAspect="1"/>
          </p:cNvPicPr>
          <p:nvPr/>
        </p:nvPicPr>
        <p:blipFill>
          <a:blip r:embed="rId6" cstate="print"/>
          <a:stretch>
            <a:fillRect/>
          </a:stretch>
        </p:blipFill>
        <p:spPr>
          <a:xfrm>
            <a:off x="3594639" y="2129653"/>
            <a:ext cx="540000" cy="441818"/>
          </a:xfrm>
          <a:prstGeom prst="rect">
            <a:avLst/>
          </a:prstGeom>
        </p:spPr>
      </p:pic>
      <p:pic>
        <p:nvPicPr>
          <p:cNvPr id="48" name="图片 47" descr="汇聚交换机.png">
            <a:extLst>
              <a:ext uri="{FF2B5EF4-FFF2-40B4-BE49-F238E27FC236}">
                <a16:creationId xmlns="" xmlns:a16="http://schemas.microsoft.com/office/drawing/2014/main" id="{510788B6-994F-4DD8-9E7B-2F7416C7AC83}"/>
              </a:ext>
            </a:extLst>
          </p:cNvPr>
          <p:cNvPicPr>
            <a:picLocks noChangeAspect="1"/>
          </p:cNvPicPr>
          <p:nvPr/>
        </p:nvPicPr>
        <p:blipFill>
          <a:blip r:embed="rId6" cstate="print"/>
          <a:stretch>
            <a:fillRect/>
          </a:stretch>
        </p:blipFill>
        <p:spPr>
          <a:xfrm>
            <a:off x="2227697" y="2129653"/>
            <a:ext cx="540000" cy="441818"/>
          </a:xfrm>
          <a:prstGeom prst="rect">
            <a:avLst/>
          </a:prstGeom>
        </p:spPr>
      </p:pic>
      <p:sp>
        <p:nvSpPr>
          <p:cNvPr id="49" name="TextBox 77"/>
          <p:cNvSpPr txBox="1"/>
          <p:nvPr/>
        </p:nvSpPr>
        <p:spPr bwMode="auto">
          <a:xfrm>
            <a:off x="4556997" y="1986987"/>
            <a:ext cx="1390745" cy="531795"/>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Aggregation switch</a:t>
            </a:r>
          </a:p>
        </p:txBody>
      </p:sp>
    </p:spTree>
    <p:extLst>
      <p:ext uri="{BB962C8B-B14F-4D97-AF65-F5344CB8AC3E}">
        <p14:creationId xmlns:p14="http://schemas.microsoft.com/office/powerpoint/2010/main" val="22557954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smtClean="0">
                <a:solidFill>
                  <a:schemeClr val="bg1">
                    <a:lumMod val="50000"/>
                  </a:schemeClr>
                </a:solidFill>
                <a:sym typeface="Huawei Sans" panose="020C0503030203020204" pitchFamily="34" charset="0"/>
              </a:rPr>
              <a:t>Network Reliability Requirements</a:t>
            </a:r>
          </a:p>
          <a:p>
            <a:r>
              <a:rPr lang="en-US" b="1" smtClean="0">
                <a:sym typeface="Huawei Sans" panose="020C0503030203020204" pitchFamily="34" charset="0"/>
              </a:rPr>
              <a:t>Principle and Configuration of Link Aggregation</a:t>
            </a:r>
          </a:p>
          <a:p>
            <a:pPr lvl="1"/>
            <a:r>
              <a:rPr lang="en-US" smtClean="0">
                <a:solidFill>
                  <a:schemeClr val="bg1">
                    <a:lumMod val="50000"/>
                  </a:schemeClr>
                </a:solidFill>
                <a:sym typeface="Huawei Sans" panose="020C0503030203020204" pitchFamily="34" charset="0"/>
              </a:rPr>
              <a:t>Principle</a:t>
            </a:r>
          </a:p>
          <a:p>
            <a:pPr lvl="1"/>
            <a:r>
              <a:rPr lang="en-US" smtClean="0">
                <a:solidFill>
                  <a:schemeClr val="bg1">
                    <a:lumMod val="50000"/>
                  </a:schemeClr>
                </a:solidFill>
                <a:sym typeface="Huawei Sans" panose="020C0503030203020204" pitchFamily="34" charset="0"/>
              </a:rPr>
              <a:t>Manual Mode</a:t>
            </a:r>
          </a:p>
          <a:p>
            <a:pPr lvl="1"/>
            <a:r>
              <a:rPr lang="en-US" smtClean="0">
                <a:solidFill>
                  <a:schemeClr val="bg1">
                    <a:lumMod val="50000"/>
                  </a:schemeClr>
                </a:solidFill>
                <a:sym typeface="Huawei Sans" panose="020C0503030203020204" pitchFamily="34" charset="0"/>
              </a:rPr>
              <a:t>LACP Mode</a:t>
            </a:r>
          </a:p>
          <a:p>
            <a:pPr lvl="1"/>
            <a:r>
              <a:rPr lang="en-US" smtClean="0">
                <a:solidFill>
                  <a:schemeClr val="bg1">
                    <a:lumMod val="50000"/>
                  </a:schemeClr>
                </a:solidFill>
                <a:sym typeface="Huawei Sans" panose="020C0503030203020204" pitchFamily="34" charset="0"/>
              </a:rPr>
              <a:t>Typical Application Scenarios</a:t>
            </a:r>
          </a:p>
          <a:p>
            <a:pPr lvl="1">
              <a:buFont typeface="Huawei Sans" panose="020C0503030203020204" pitchFamily="34" charset="0"/>
              <a:buChar char="▪"/>
            </a:pPr>
            <a:r>
              <a:rPr lang="en-US" b="1" smtClean="0">
                <a:sym typeface="Huawei Sans" panose="020C0503030203020204" pitchFamily="34" charset="0"/>
              </a:rPr>
              <a:t>Configuration Example</a:t>
            </a:r>
          </a:p>
          <a:p>
            <a:r>
              <a:rPr lang="en-US" smtClean="0">
                <a:solidFill>
                  <a:schemeClr val="bg1">
                    <a:lumMod val="50000"/>
                  </a:schemeClr>
                </a:solidFill>
                <a:sym typeface="Huawei Sans" panose="020C0503030203020204" pitchFamily="34" charset="0"/>
              </a:rPr>
              <a:t>Overview of iStack and CSS</a:t>
            </a:r>
            <a:endParaRPr lang="en-US" dirty="0">
              <a:solidFill>
                <a:schemeClr val="bg1">
                  <a:lumMod val="50000"/>
                </a:schemeClr>
              </a:solidFill>
              <a:sym typeface="Huawei Sans" panose="020C0503030203020204" pitchFamily="34" charset="0"/>
            </a:endParaRPr>
          </a:p>
        </p:txBody>
      </p:sp>
    </p:spTree>
    <p:extLst>
      <p:ext uri="{BB962C8B-B14F-4D97-AF65-F5344CB8AC3E}">
        <p14:creationId xmlns:p14="http://schemas.microsoft.com/office/powerpoint/2010/main" val="3651471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smtClean="0">
                <a:sym typeface="Huawei Sans" panose="020C0503030203020204" pitchFamily="34" charset="0"/>
              </a:rPr>
              <a:t>Configuration Commands (1)</a:t>
            </a:r>
            <a:endParaRPr lang="en-US" dirty="0">
              <a:sym typeface="Huawei Sans" panose="020C0503030203020204" pitchFamily="34" charset="0"/>
            </a:endParaRPr>
          </a:p>
        </p:txBody>
      </p:sp>
      <p:sp>
        <p:nvSpPr>
          <p:cNvPr id="5" name="矩形 4"/>
          <p:cNvSpPr/>
          <p:nvPr/>
        </p:nvSpPr>
        <p:spPr>
          <a:xfrm>
            <a:off x="990875" y="1798096"/>
            <a:ext cx="10604557" cy="338422"/>
          </a:xfrm>
          <a:prstGeom prst="rect">
            <a:avLst/>
          </a:prstGeom>
          <a:solidFill>
            <a:srgbClr val="F4FBFE"/>
          </a:solidFill>
          <a:ln>
            <a:solidFill>
              <a:srgbClr val="99DFF9"/>
            </a:solidFill>
          </a:ln>
        </p:spPr>
        <p:txBody>
          <a:bodyPr wrap="square">
            <a:noAutofit/>
          </a:bodyPr>
          <a:lstStyle/>
          <a:p>
            <a:pPr fontAlgn="ctr"/>
            <a:r>
              <a:rPr 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 </a:t>
            </a:r>
            <a:r>
              <a:rPr lang="en-US"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interface eth-trunk </a:t>
            </a:r>
            <a:r>
              <a:rPr lang="en-US" sz="1599"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trunk-id</a:t>
            </a:r>
          </a:p>
        </p:txBody>
      </p:sp>
      <p:sp>
        <p:nvSpPr>
          <p:cNvPr id="6" name="矩形 5"/>
          <p:cNvSpPr/>
          <p:nvPr/>
        </p:nvSpPr>
        <p:spPr>
          <a:xfrm>
            <a:off x="551169" y="1366118"/>
            <a:ext cx="11084902" cy="338422"/>
          </a:xfrm>
          <a:prstGeom prst="rect">
            <a:avLst/>
          </a:prstGeom>
        </p:spPr>
        <p:txBody>
          <a:bodyPr wrap="square">
            <a:noAutofit/>
          </a:bodyPr>
          <a:lstStyle/>
          <a:p>
            <a:pPr marL="342763" indent="-342763" fontAlgn="ctr">
              <a:buFont typeface="+mj-lt"/>
              <a:buAutoNum type="arabicPeriod"/>
            </a:pPr>
            <a:r>
              <a:rPr 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Create an Eth-Trunk.</a:t>
            </a:r>
          </a:p>
        </p:txBody>
      </p:sp>
      <p:sp>
        <p:nvSpPr>
          <p:cNvPr id="7" name="矩形 6"/>
          <p:cNvSpPr/>
          <p:nvPr/>
        </p:nvSpPr>
        <p:spPr>
          <a:xfrm>
            <a:off x="889273" y="2230074"/>
            <a:ext cx="10604557" cy="400110"/>
          </a:xfrm>
          <a:prstGeom prst="rect">
            <a:avLst/>
          </a:prstGeom>
        </p:spPr>
        <p:txBody>
          <a:bodyPr wrap="square">
            <a:noAutofit/>
          </a:bodyPr>
          <a:lstStyle/>
          <a:p>
            <a:pPr fontAlgn="ctr">
              <a:lnSpc>
                <a:spcPts val="2399"/>
              </a:lnSpc>
            </a:pPr>
            <a:r>
              <a:rPr 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An Eth-Trunk interface is created, and the Eth-Trunk interface view is displayed.</a:t>
            </a:r>
          </a:p>
        </p:txBody>
      </p:sp>
      <p:sp>
        <p:nvSpPr>
          <p:cNvPr id="8" name="矩形 7"/>
          <p:cNvSpPr/>
          <p:nvPr/>
        </p:nvSpPr>
        <p:spPr>
          <a:xfrm>
            <a:off x="990875" y="3100541"/>
            <a:ext cx="10604557" cy="338422"/>
          </a:xfrm>
          <a:prstGeom prst="rect">
            <a:avLst/>
          </a:prstGeom>
          <a:solidFill>
            <a:srgbClr val="F4FBFE"/>
          </a:solidFill>
          <a:ln>
            <a:solidFill>
              <a:srgbClr val="99DFF9"/>
            </a:solidFill>
          </a:ln>
        </p:spPr>
        <p:txBody>
          <a:bodyPr wrap="square">
            <a:noAutofit/>
          </a:bodyPr>
          <a:lstStyle/>
          <a:p>
            <a:pPr fontAlgn="ctr"/>
            <a:r>
              <a:rPr 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[Huawei-Eth-Trunk1] </a:t>
            </a:r>
            <a:r>
              <a:rPr lang="en-US"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mode</a:t>
            </a:r>
            <a:r>
              <a:rPr 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sz="1599"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lacp</a:t>
            </a:r>
            <a:r>
              <a:rPr lang="en-US"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 manual load-balance </a:t>
            </a:r>
            <a:r>
              <a:rPr 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p>
        </p:txBody>
      </p:sp>
      <p:sp>
        <p:nvSpPr>
          <p:cNvPr id="9" name="矩形 8"/>
          <p:cNvSpPr/>
          <p:nvPr/>
        </p:nvSpPr>
        <p:spPr>
          <a:xfrm>
            <a:off x="551169" y="2668563"/>
            <a:ext cx="11084902" cy="338422"/>
          </a:xfrm>
          <a:prstGeom prst="rect">
            <a:avLst/>
          </a:prstGeom>
        </p:spPr>
        <p:txBody>
          <a:bodyPr wrap="square">
            <a:noAutofit/>
          </a:bodyPr>
          <a:lstStyle/>
          <a:p>
            <a:pPr marL="342763" indent="-342763" fontAlgn="ctr">
              <a:buFont typeface="+mj-lt"/>
              <a:buAutoNum type="arabicPeriod" startAt="2"/>
            </a:pPr>
            <a:r>
              <a:rPr 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Configure a link aggregation mode.</a:t>
            </a:r>
          </a:p>
        </p:txBody>
      </p:sp>
      <p:sp>
        <p:nvSpPr>
          <p:cNvPr id="10" name="矩形 9"/>
          <p:cNvSpPr/>
          <p:nvPr/>
        </p:nvSpPr>
        <p:spPr>
          <a:xfrm>
            <a:off x="889273" y="3440921"/>
            <a:ext cx="10604557" cy="707610"/>
          </a:xfrm>
          <a:prstGeom prst="rect">
            <a:avLst/>
          </a:prstGeom>
        </p:spPr>
        <p:txBody>
          <a:bodyPr wrap="square">
            <a:noAutofit/>
          </a:bodyPr>
          <a:lstStyle/>
          <a:p>
            <a:pPr fontAlgn="ctr">
              <a:lnSpc>
                <a:spcPts val="2399"/>
              </a:lnSpc>
            </a:pPr>
            <a:r>
              <a:rPr 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To enable the LACP mode, run </a:t>
            </a:r>
            <a:r>
              <a:rPr lang="en-US"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mode </a:t>
            </a:r>
            <a:r>
              <a:rPr lang="en-US" sz="1599"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lacp</a:t>
            </a:r>
            <a:r>
              <a:rPr 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To enable the manual mode, run </a:t>
            </a:r>
            <a:r>
              <a:rPr lang="en-US"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mode manual load-balance</a:t>
            </a:r>
            <a:r>
              <a:rPr 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p>
          <a:p>
            <a:pPr fontAlgn="ctr">
              <a:lnSpc>
                <a:spcPts val="2399"/>
              </a:lnSpc>
            </a:pPr>
            <a:r>
              <a:rPr 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Note: The link aggregation modes at both ends must be the same.</a:t>
            </a:r>
          </a:p>
        </p:txBody>
      </p:sp>
      <p:sp>
        <p:nvSpPr>
          <p:cNvPr id="11" name="矩形 10"/>
          <p:cNvSpPr/>
          <p:nvPr/>
        </p:nvSpPr>
        <p:spPr>
          <a:xfrm>
            <a:off x="990875" y="4653077"/>
            <a:ext cx="10604557" cy="338422"/>
          </a:xfrm>
          <a:prstGeom prst="rect">
            <a:avLst/>
          </a:prstGeom>
          <a:solidFill>
            <a:srgbClr val="F4FBFE"/>
          </a:solidFill>
          <a:ln>
            <a:solidFill>
              <a:srgbClr val="99DFF9"/>
            </a:solidFill>
          </a:ln>
        </p:spPr>
        <p:txBody>
          <a:bodyPr wrap="square">
            <a:noAutofit/>
          </a:bodyPr>
          <a:lstStyle/>
          <a:p>
            <a:pPr fontAlgn="ctr"/>
            <a:r>
              <a:rPr 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[Huawei-GigabitEthernet0/0/1] </a:t>
            </a:r>
            <a:r>
              <a:rPr lang="en-US"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eth-trunk </a:t>
            </a:r>
            <a:r>
              <a:rPr lang="en-US" sz="1599"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trunk-id</a:t>
            </a:r>
          </a:p>
        </p:txBody>
      </p:sp>
      <p:sp>
        <p:nvSpPr>
          <p:cNvPr id="12" name="矩形 11"/>
          <p:cNvSpPr/>
          <p:nvPr/>
        </p:nvSpPr>
        <p:spPr>
          <a:xfrm>
            <a:off x="551169" y="4221098"/>
            <a:ext cx="11084902" cy="338422"/>
          </a:xfrm>
          <a:prstGeom prst="rect">
            <a:avLst/>
          </a:prstGeom>
        </p:spPr>
        <p:txBody>
          <a:bodyPr wrap="square">
            <a:noAutofit/>
          </a:bodyPr>
          <a:lstStyle/>
          <a:p>
            <a:pPr marL="342763" indent="-342763" fontAlgn="ctr">
              <a:buFont typeface="+mj-lt"/>
              <a:buAutoNum type="arabicPeriod" startAt="3"/>
            </a:pPr>
            <a:r>
              <a:rPr 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Add an interface to the Eth-Trunk (Ethernet interface view).</a:t>
            </a:r>
          </a:p>
        </p:txBody>
      </p:sp>
      <p:sp>
        <p:nvSpPr>
          <p:cNvPr id="13" name="矩形 12"/>
          <p:cNvSpPr/>
          <p:nvPr/>
        </p:nvSpPr>
        <p:spPr>
          <a:xfrm>
            <a:off x="889273" y="5008839"/>
            <a:ext cx="10604557" cy="707610"/>
          </a:xfrm>
          <a:prstGeom prst="rect">
            <a:avLst/>
          </a:prstGeom>
        </p:spPr>
        <p:txBody>
          <a:bodyPr wrap="square">
            <a:noAutofit/>
          </a:bodyPr>
          <a:lstStyle/>
          <a:p>
            <a:pPr fontAlgn="ctr">
              <a:lnSpc>
                <a:spcPts val="2399"/>
              </a:lnSpc>
            </a:pPr>
            <a:r>
              <a:rPr lang="en-US" sz="1599"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In the interface view, the interface is added to the Eth-Trunk.</a:t>
            </a:r>
          </a:p>
          <a:p>
            <a:pPr fontAlgn="ctr">
              <a:lnSpc>
                <a:spcPts val="2399"/>
              </a:lnSpc>
            </a:pPr>
            <a:endPar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Tree>
    <p:extLst>
      <p:ext uri="{BB962C8B-B14F-4D97-AF65-F5344CB8AC3E}">
        <p14:creationId xmlns:p14="http://schemas.microsoft.com/office/powerpoint/2010/main" val="4245953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sym typeface="Huawei Sans" panose="020C0503030203020204" pitchFamily="34" charset="0"/>
              </a:rPr>
              <a:t>Configuration Commands (2)</a:t>
            </a:r>
            <a:endParaRPr lang="en-US" dirty="0">
              <a:sym typeface="Huawei Sans" panose="020C0503030203020204" pitchFamily="34" charset="0"/>
            </a:endParaRPr>
          </a:p>
        </p:txBody>
      </p:sp>
      <p:sp>
        <p:nvSpPr>
          <p:cNvPr id="3" name="矩形 2"/>
          <p:cNvSpPr/>
          <p:nvPr/>
        </p:nvSpPr>
        <p:spPr>
          <a:xfrm>
            <a:off x="990875" y="1798096"/>
            <a:ext cx="10604557" cy="338422"/>
          </a:xfrm>
          <a:prstGeom prst="rect">
            <a:avLst/>
          </a:prstGeom>
          <a:solidFill>
            <a:srgbClr val="F4FBFE"/>
          </a:solidFill>
          <a:ln>
            <a:solidFill>
              <a:srgbClr val="99DFF9"/>
            </a:solidFill>
          </a:ln>
        </p:spPr>
        <p:txBody>
          <a:bodyPr wrap="square">
            <a:noAutofit/>
          </a:bodyPr>
          <a:lstStyle/>
          <a:p>
            <a:pPr fontAlgn="ctr"/>
            <a:r>
              <a:rPr 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[Huawei-Eth-Trunk1] </a:t>
            </a:r>
            <a:r>
              <a:rPr lang="en-US" sz="1599"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trunkport</a:t>
            </a:r>
            <a:r>
              <a:rPr 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sz="1599"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interface-type { interface-number}</a:t>
            </a:r>
          </a:p>
        </p:txBody>
      </p:sp>
      <p:sp>
        <p:nvSpPr>
          <p:cNvPr id="4" name="矩形 3"/>
          <p:cNvSpPr/>
          <p:nvPr/>
        </p:nvSpPr>
        <p:spPr>
          <a:xfrm>
            <a:off x="551169" y="1366118"/>
            <a:ext cx="11084902" cy="338422"/>
          </a:xfrm>
          <a:prstGeom prst="rect">
            <a:avLst/>
          </a:prstGeom>
        </p:spPr>
        <p:txBody>
          <a:bodyPr wrap="square">
            <a:noAutofit/>
          </a:bodyPr>
          <a:lstStyle/>
          <a:p>
            <a:pPr marL="342763" indent="-342763" fontAlgn="ctr">
              <a:buFont typeface="+mj-lt"/>
              <a:buAutoNum type="arabicPeriod" startAt="4"/>
            </a:pPr>
            <a:r>
              <a:rPr 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Add an interface to the Eth-Trunk (Eth-Trunk view).</a:t>
            </a:r>
          </a:p>
        </p:txBody>
      </p:sp>
      <p:sp>
        <p:nvSpPr>
          <p:cNvPr id="5" name="矩形 4"/>
          <p:cNvSpPr/>
          <p:nvPr/>
        </p:nvSpPr>
        <p:spPr>
          <a:xfrm>
            <a:off x="909594" y="2130985"/>
            <a:ext cx="10604557" cy="707886"/>
          </a:xfrm>
          <a:prstGeom prst="rect">
            <a:avLst/>
          </a:prstGeom>
        </p:spPr>
        <p:txBody>
          <a:bodyPr wrap="square">
            <a:noAutofit/>
          </a:bodyPr>
          <a:lstStyle/>
          <a:p>
            <a:pPr fontAlgn="ctr">
              <a:lnSpc>
                <a:spcPts val="2399"/>
              </a:lnSpc>
            </a:pPr>
            <a:r>
              <a:rPr 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In the Eth-Trunk view, the interface is added to the Eth-Trunk. You can use either of the preceding commands to add an interface to an Eth-Trunk.</a:t>
            </a:r>
          </a:p>
        </p:txBody>
      </p:sp>
      <p:sp>
        <p:nvSpPr>
          <p:cNvPr id="12" name="矩形 11"/>
          <p:cNvSpPr/>
          <p:nvPr/>
        </p:nvSpPr>
        <p:spPr>
          <a:xfrm>
            <a:off x="990875" y="3176340"/>
            <a:ext cx="10604557" cy="338422"/>
          </a:xfrm>
          <a:prstGeom prst="rect">
            <a:avLst/>
          </a:prstGeom>
          <a:solidFill>
            <a:srgbClr val="F4FBFE"/>
          </a:solidFill>
          <a:ln>
            <a:solidFill>
              <a:srgbClr val="99DFF9"/>
            </a:solidFill>
          </a:ln>
        </p:spPr>
        <p:txBody>
          <a:bodyPr wrap="square">
            <a:noAutofit/>
          </a:bodyPr>
          <a:lstStyle/>
          <a:p>
            <a:pPr fontAlgn="ctr"/>
            <a:r>
              <a:rPr 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[Huawei-Eth-Trunk1] </a:t>
            </a:r>
            <a:r>
              <a:rPr lang="en-US"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mixed-rate link enable</a:t>
            </a:r>
          </a:p>
        </p:txBody>
      </p:sp>
      <p:sp>
        <p:nvSpPr>
          <p:cNvPr id="13" name="矩形 12"/>
          <p:cNvSpPr/>
          <p:nvPr/>
        </p:nvSpPr>
        <p:spPr>
          <a:xfrm>
            <a:off x="551169" y="2744361"/>
            <a:ext cx="11084902" cy="338422"/>
          </a:xfrm>
          <a:prstGeom prst="rect">
            <a:avLst/>
          </a:prstGeom>
        </p:spPr>
        <p:txBody>
          <a:bodyPr wrap="square">
            <a:noAutofit/>
          </a:bodyPr>
          <a:lstStyle/>
          <a:p>
            <a:pPr marL="342763" indent="-342763" fontAlgn="ctr">
              <a:buFont typeface="+mj-lt"/>
              <a:buAutoNum type="arabicPeriod" startAt="5"/>
            </a:pPr>
            <a:r>
              <a:rPr 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Enable interfaces at different rates to join the same Eth-Trunk interface.</a:t>
            </a:r>
          </a:p>
        </p:txBody>
      </p:sp>
      <p:sp>
        <p:nvSpPr>
          <p:cNvPr id="14" name="矩形 13"/>
          <p:cNvSpPr/>
          <p:nvPr/>
        </p:nvSpPr>
        <p:spPr>
          <a:xfrm>
            <a:off x="909594" y="3608318"/>
            <a:ext cx="10604557" cy="707610"/>
          </a:xfrm>
          <a:prstGeom prst="rect">
            <a:avLst/>
          </a:prstGeom>
        </p:spPr>
        <p:txBody>
          <a:bodyPr wrap="square">
            <a:noAutofit/>
          </a:bodyPr>
          <a:lstStyle/>
          <a:p>
            <a:pPr fontAlgn="ctr">
              <a:lnSpc>
                <a:spcPts val="2399"/>
              </a:lnSpc>
            </a:pPr>
            <a:r>
              <a:rPr lang="en-US" sz="1599" dirty="0">
                <a:latin typeface="Huawei Sans" panose="020C0503030203020204" pitchFamily="34" charset="0"/>
                <a:ea typeface="方正兰亭黑简体" panose="02000000000000000000" pitchFamily="2" charset="-122"/>
                <a:sym typeface="Huawei Sans" panose="020C0503030203020204" pitchFamily="34" charset="0"/>
              </a:rPr>
              <a:t>By default, interfaces at different rates are not allowed to join the same Eth-Trunk, and only interfaces at the same rate can be added to the same Eth-Trunk.</a:t>
            </a:r>
          </a:p>
        </p:txBody>
      </p:sp>
      <p:sp>
        <p:nvSpPr>
          <p:cNvPr id="16" name="矩形 15"/>
          <p:cNvSpPr/>
          <p:nvPr/>
        </p:nvSpPr>
        <p:spPr>
          <a:xfrm>
            <a:off x="990875" y="4777182"/>
            <a:ext cx="10604557" cy="338422"/>
          </a:xfrm>
          <a:prstGeom prst="rect">
            <a:avLst/>
          </a:prstGeom>
          <a:solidFill>
            <a:srgbClr val="F4FBFE"/>
          </a:solidFill>
          <a:ln>
            <a:solidFill>
              <a:srgbClr val="99DFF9"/>
            </a:solidFill>
          </a:ln>
        </p:spPr>
        <p:txBody>
          <a:bodyPr wrap="square">
            <a:noAutofit/>
          </a:bodyPr>
          <a:lstStyle/>
          <a:p>
            <a:pPr fontAlgn="ctr"/>
            <a:r>
              <a:rPr 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 </a:t>
            </a:r>
            <a:r>
              <a:rPr lang="en-US" sz="1599"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lacp</a:t>
            </a:r>
            <a:r>
              <a:rPr lang="en-US"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priority </a:t>
            </a:r>
            <a:r>
              <a:rPr lang="en-US" sz="1599" i="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priority</a:t>
            </a:r>
            <a:endParaRPr lang="en-US" sz="1599"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17" name="矩形 16"/>
          <p:cNvSpPr/>
          <p:nvPr/>
        </p:nvSpPr>
        <p:spPr>
          <a:xfrm>
            <a:off x="551169" y="4345204"/>
            <a:ext cx="11084902" cy="338422"/>
          </a:xfrm>
          <a:prstGeom prst="rect">
            <a:avLst/>
          </a:prstGeom>
        </p:spPr>
        <p:txBody>
          <a:bodyPr wrap="square">
            <a:noAutofit/>
          </a:bodyPr>
          <a:lstStyle/>
          <a:p>
            <a:pPr marL="342763" indent="-342763" fontAlgn="ctr">
              <a:buFont typeface="+mj-lt"/>
              <a:buAutoNum type="arabicPeriod" startAt="6"/>
            </a:pPr>
            <a:r>
              <a:rPr 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Configure the LACP system priority.</a:t>
            </a:r>
          </a:p>
        </p:txBody>
      </p:sp>
      <p:sp>
        <p:nvSpPr>
          <p:cNvPr id="18" name="矩形 17"/>
          <p:cNvSpPr/>
          <p:nvPr/>
        </p:nvSpPr>
        <p:spPr>
          <a:xfrm>
            <a:off x="909594" y="5209161"/>
            <a:ext cx="10604557" cy="400110"/>
          </a:xfrm>
          <a:prstGeom prst="rect">
            <a:avLst/>
          </a:prstGeom>
        </p:spPr>
        <p:txBody>
          <a:bodyPr wrap="square">
            <a:noAutofit/>
          </a:bodyPr>
          <a:lstStyle/>
          <a:p>
            <a:pPr fontAlgn="ctr">
              <a:lnSpc>
                <a:spcPts val="2399"/>
              </a:lnSpc>
            </a:pPr>
            <a:r>
              <a:rPr 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 smaller priority value indicates a higher LACP system priority. By default, the LACP priority is 32768.</a:t>
            </a:r>
          </a:p>
        </p:txBody>
      </p:sp>
    </p:spTree>
    <p:extLst>
      <p:ext uri="{BB962C8B-B14F-4D97-AF65-F5344CB8AC3E}">
        <p14:creationId xmlns:p14="http://schemas.microsoft.com/office/powerpoint/2010/main" val="26867678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sym typeface="Huawei Sans" panose="020C0503030203020204" pitchFamily="34" charset="0"/>
              </a:rPr>
              <a:t>Configuration Commands (3)</a:t>
            </a:r>
            <a:endParaRPr lang="en-US" dirty="0">
              <a:sym typeface="Huawei Sans" panose="020C0503030203020204" pitchFamily="34" charset="0"/>
            </a:endParaRPr>
          </a:p>
        </p:txBody>
      </p:sp>
      <p:sp>
        <p:nvSpPr>
          <p:cNvPr id="3" name="矩形 2"/>
          <p:cNvSpPr/>
          <p:nvPr/>
        </p:nvSpPr>
        <p:spPr>
          <a:xfrm>
            <a:off x="980715" y="3370203"/>
            <a:ext cx="10604557" cy="338422"/>
          </a:xfrm>
          <a:prstGeom prst="rect">
            <a:avLst/>
          </a:prstGeom>
          <a:solidFill>
            <a:srgbClr val="F4FBFE"/>
          </a:solidFill>
          <a:ln>
            <a:solidFill>
              <a:srgbClr val="99DFF9"/>
            </a:solidFill>
          </a:ln>
        </p:spPr>
        <p:txBody>
          <a:bodyPr wrap="square">
            <a:noAutofit/>
          </a:bodyPr>
          <a:lstStyle/>
          <a:p>
            <a:pPr fontAlgn="ctr"/>
            <a:r>
              <a:rPr 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[Huawei-Eth-Trunk1] </a:t>
            </a:r>
            <a:r>
              <a:rPr lang="en-US"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max active-</a:t>
            </a:r>
            <a:r>
              <a:rPr lang="en-US" sz="1599"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linknumber</a:t>
            </a:r>
            <a:r>
              <a:rPr lang="en-US"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sz="1599"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{number}</a:t>
            </a:r>
          </a:p>
        </p:txBody>
      </p:sp>
      <p:sp>
        <p:nvSpPr>
          <p:cNvPr id="4" name="矩形 3"/>
          <p:cNvSpPr/>
          <p:nvPr/>
        </p:nvSpPr>
        <p:spPr>
          <a:xfrm>
            <a:off x="551169" y="2958544"/>
            <a:ext cx="11084902" cy="338422"/>
          </a:xfrm>
          <a:prstGeom prst="rect">
            <a:avLst/>
          </a:prstGeom>
        </p:spPr>
        <p:txBody>
          <a:bodyPr wrap="square">
            <a:noAutofit/>
          </a:bodyPr>
          <a:lstStyle/>
          <a:p>
            <a:pPr marL="334963" indent="-334963" fontAlgn="ctr">
              <a:buFont typeface="+mj-lt"/>
              <a:buAutoNum type="arabicPeriod" startAt="8"/>
            </a:pPr>
            <a:r>
              <a:rPr 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Configure the maximum number of active interfaces.</a:t>
            </a:r>
          </a:p>
        </p:txBody>
      </p:sp>
      <p:sp>
        <p:nvSpPr>
          <p:cNvPr id="5" name="矩形 4"/>
          <p:cNvSpPr/>
          <p:nvPr/>
        </p:nvSpPr>
        <p:spPr>
          <a:xfrm>
            <a:off x="899433" y="3728945"/>
            <a:ext cx="10526967" cy="584519"/>
          </a:xfrm>
          <a:prstGeom prst="rect">
            <a:avLst/>
          </a:prstGeom>
        </p:spPr>
        <p:txBody>
          <a:bodyPr wrap="square">
            <a:noAutofit/>
          </a:bodyPr>
          <a:lstStyle/>
          <a:p>
            <a:pPr fontAlgn="ctr"/>
            <a:r>
              <a:rPr 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Ensure that the maximum number of active interfaces on the local end is the same as that on the peer end. The maximum number of active interfaces can be configured only in LACP mode.</a:t>
            </a:r>
          </a:p>
        </p:txBody>
      </p:sp>
      <p:sp>
        <p:nvSpPr>
          <p:cNvPr id="9" name="矩形 8"/>
          <p:cNvSpPr/>
          <p:nvPr/>
        </p:nvSpPr>
        <p:spPr>
          <a:xfrm>
            <a:off x="980715" y="1739993"/>
            <a:ext cx="10604557" cy="338422"/>
          </a:xfrm>
          <a:prstGeom prst="rect">
            <a:avLst/>
          </a:prstGeom>
          <a:solidFill>
            <a:srgbClr val="F4FBFE"/>
          </a:solidFill>
          <a:ln>
            <a:solidFill>
              <a:srgbClr val="99DFF9"/>
            </a:solidFill>
          </a:ln>
        </p:spPr>
        <p:txBody>
          <a:bodyPr wrap="square">
            <a:noAutofit/>
          </a:bodyPr>
          <a:lstStyle/>
          <a:p>
            <a:pPr fontAlgn="ctr"/>
            <a:r>
              <a:rPr 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[Huawei-GigabitEthernet0/0/1] </a:t>
            </a:r>
            <a:r>
              <a:rPr lang="en-US" sz="1599"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lacp</a:t>
            </a:r>
            <a:r>
              <a:rPr lang="en-US"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priority </a:t>
            </a:r>
            <a:r>
              <a:rPr lang="en-US" sz="1599" i="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priority</a:t>
            </a:r>
            <a:endParaRPr lang="en-US" sz="1599"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10" name="矩形 9"/>
          <p:cNvSpPr/>
          <p:nvPr/>
        </p:nvSpPr>
        <p:spPr>
          <a:xfrm>
            <a:off x="551169" y="1308014"/>
            <a:ext cx="11084902" cy="338422"/>
          </a:xfrm>
          <a:prstGeom prst="rect">
            <a:avLst/>
          </a:prstGeom>
        </p:spPr>
        <p:txBody>
          <a:bodyPr wrap="square">
            <a:noAutofit/>
          </a:bodyPr>
          <a:lstStyle/>
          <a:p>
            <a:pPr marL="342763" indent="-342763" fontAlgn="ctr">
              <a:buFont typeface="+mj-lt"/>
              <a:buAutoNum type="arabicPeriod" startAt="7"/>
            </a:pPr>
            <a:r>
              <a:rPr 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Configure the LACP interface priority.</a:t>
            </a:r>
          </a:p>
        </p:txBody>
      </p:sp>
      <p:sp>
        <p:nvSpPr>
          <p:cNvPr id="11" name="矩形 10"/>
          <p:cNvSpPr/>
          <p:nvPr/>
        </p:nvSpPr>
        <p:spPr>
          <a:xfrm>
            <a:off x="899433" y="2111730"/>
            <a:ext cx="9788887" cy="830612"/>
          </a:xfrm>
          <a:prstGeom prst="rect">
            <a:avLst/>
          </a:prstGeom>
        </p:spPr>
        <p:txBody>
          <a:bodyPr wrap="square">
            <a:noAutofit/>
          </a:bodyPr>
          <a:lstStyle/>
          <a:p>
            <a:pPr fontAlgn="ctr"/>
            <a:r>
              <a:rPr lang="en-US" sz="1599" dirty="0">
                <a:latin typeface="Huawei Sans" panose="020C0503030203020204" pitchFamily="34" charset="0"/>
                <a:ea typeface="方正兰亭黑简体" panose="02000000000000000000" pitchFamily="2" charset="-122"/>
                <a:sym typeface="Huawei Sans" panose="020C0503030203020204" pitchFamily="34" charset="0"/>
              </a:rPr>
              <a:t>The LACP interface priority is set in the interface view. By default, the LACP interface priority is 32768. A smaller priority value indicates a higher LACP interface priority.</a:t>
            </a:r>
          </a:p>
          <a:p>
            <a:pPr fontAlgn="ctr"/>
            <a:r>
              <a:rPr 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You can run this command only after an interface is added to the Eth-Trunk.</a:t>
            </a:r>
          </a:p>
        </p:txBody>
      </p:sp>
      <p:sp>
        <p:nvSpPr>
          <p:cNvPr id="12" name="矩形 11"/>
          <p:cNvSpPr/>
          <p:nvPr/>
        </p:nvSpPr>
        <p:spPr>
          <a:xfrm>
            <a:off x="980715" y="4803472"/>
            <a:ext cx="10604557" cy="338422"/>
          </a:xfrm>
          <a:prstGeom prst="rect">
            <a:avLst/>
          </a:prstGeom>
          <a:solidFill>
            <a:srgbClr val="F4FBFE"/>
          </a:solidFill>
          <a:ln>
            <a:solidFill>
              <a:srgbClr val="99DFF9"/>
            </a:solidFill>
          </a:ln>
        </p:spPr>
        <p:txBody>
          <a:bodyPr wrap="square">
            <a:noAutofit/>
          </a:bodyPr>
          <a:lstStyle/>
          <a:p>
            <a:pPr fontAlgn="ctr"/>
            <a:r>
              <a:rPr 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[Huawei-Eth-Trunk1] </a:t>
            </a:r>
            <a:r>
              <a:rPr lang="en-US"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least active-</a:t>
            </a:r>
            <a:r>
              <a:rPr lang="en-US" sz="1599"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linknumber</a:t>
            </a:r>
            <a:r>
              <a:rPr lang="en-US"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sz="1599"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{number}</a:t>
            </a:r>
          </a:p>
        </p:txBody>
      </p:sp>
      <p:sp>
        <p:nvSpPr>
          <p:cNvPr id="13" name="矩形 12"/>
          <p:cNvSpPr/>
          <p:nvPr/>
        </p:nvSpPr>
        <p:spPr>
          <a:xfrm>
            <a:off x="551169" y="4391813"/>
            <a:ext cx="11084902" cy="338422"/>
          </a:xfrm>
          <a:prstGeom prst="rect">
            <a:avLst/>
          </a:prstGeom>
        </p:spPr>
        <p:txBody>
          <a:bodyPr wrap="square">
            <a:noAutofit/>
          </a:bodyPr>
          <a:lstStyle/>
          <a:p>
            <a:pPr marL="334963" indent="-334963" fontAlgn="ctr">
              <a:buFont typeface="+mj-lt"/>
              <a:buAutoNum type="arabicPeriod" startAt="9"/>
            </a:pPr>
            <a:r>
              <a:rPr 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Configure the minimum number of active interfaces.</a:t>
            </a:r>
          </a:p>
        </p:txBody>
      </p:sp>
      <p:sp>
        <p:nvSpPr>
          <p:cNvPr id="14" name="矩形 13"/>
          <p:cNvSpPr/>
          <p:nvPr/>
        </p:nvSpPr>
        <p:spPr>
          <a:xfrm>
            <a:off x="899433" y="5164331"/>
            <a:ext cx="10604557" cy="1077218"/>
          </a:xfrm>
          <a:prstGeom prst="rect">
            <a:avLst/>
          </a:prstGeom>
        </p:spPr>
        <p:txBody>
          <a:bodyPr wrap="square">
            <a:noAutofit/>
          </a:bodyPr>
          <a:lstStyle/>
          <a:p>
            <a:pPr fontAlgn="ctr"/>
            <a:r>
              <a:rPr lang="en-US" sz="1600" dirty="0">
                <a:latin typeface="Huawei Sans" panose="020C0503030203020204" pitchFamily="34" charset="0"/>
                <a:ea typeface="方正兰亭黑简体" panose="02000000000000000000" pitchFamily="2" charset="-122"/>
                <a:sym typeface="Huawei Sans" panose="020C0503030203020204" pitchFamily="34" charset="0"/>
              </a:rPr>
              <a:t>The minimum number of active interfaces can be different on the local end and peer end and can be configured in both manual and LACP modes.</a:t>
            </a:r>
          </a:p>
          <a:p>
            <a:pPr fontAlgn="ctr"/>
            <a:r>
              <a:rPr lang="en-US" sz="1600" dirty="0">
                <a:latin typeface="Huawei Sans" panose="020C0503030203020204" pitchFamily="34" charset="0"/>
                <a:ea typeface="方正兰亭黑简体" panose="02000000000000000000" pitchFamily="2" charset="-122"/>
                <a:sym typeface="Huawei Sans" panose="020C0503030203020204" pitchFamily="34" charset="0"/>
              </a:rPr>
              <a:t>The minimum number of active interfaces is configured to ensure the minimum bandwidth. When the number of active links is smaller than the lower threshold, the Eth-Trunk interface goes down.</a:t>
            </a:r>
          </a:p>
        </p:txBody>
      </p:sp>
    </p:spTree>
    <p:extLst>
      <p:ext uri="{BB962C8B-B14F-4D97-AF65-F5344CB8AC3E}">
        <p14:creationId xmlns:p14="http://schemas.microsoft.com/office/powerpoint/2010/main" val="40430524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bwMode="auto">
          <a:xfrm flipH="1">
            <a:off x="1647185" y="2735234"/>
            <a:ext cx="312333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 name="直接连接符 8"/>
          <p:cNvCxnSpPr/>
          <p:nvPr/>
        </p:nvCxnSpPr>
        <p:spPr bwMode="auto">
          <a:xfrm flipH="1">
            <a:off x="1647185" y="2916331"/>
            <a:ext cx="312333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 name="标题 1"/>
          <p:cNvSpPr>
            <a:spLocks noGrp="1"/>
          </p:cNvSpPr>
          <p:nvPr>
            <p:ph type="title"/>
          </p:nvPr>
        </p:nvSpPr>
        <p:spPr/>
        <p:txBody>
          <a:bodyPr/>
          <a:lstStyle/>
          <a:p>
            <a:r>
              <a:rPr lang="en-US" smtClean="0">
                <a:sym typeface="Huawei Sans" panose="020C0503030203020204" pitchFamily="34" charset="0"/>
              </a:rPr>
              <a:t>Example for Configuring an Eth-Trunk in Manual Mode</a:t>
            </a:r>
            <a:endParaRPr lang="en-US" dirty="0">
              <a:sym typeface="Huawei Sans" panose="020C0503030203020204" pitchFamily="34" charset="0"/>
            </a:endParaRPr>
          </a:p>
        </p:txBody>
      </p:sp>
      <p:pic>
        <p:nvPicPr>
          <p:cNvPr id="3" name="图片 2" descr="通用交换机.png">
            <a:extLst>
              <a:ext uri="{FF2B5EF4-FFF2-40B4-BE49-F238E27FC236}">
                <a16:creationId xmlns:a16="http://schemas.microsoft.com/office/drawing/2014/main" xmlns="" id="{5583757F-4C12-471A-A130-6DAAF82105FA}"/>
              </a:ext>
            </a:extLst>
          </p:cNvPr>
          <p:cNvPicPr>
            <a:picLocks noChangeAspect="1"/>
          </p:cNvPicPr>
          <p:nvPr/>
        </p:nvPicPr>
        <p:blipFill>
          <a:blip r:embed="rId3" cstate="print"/>
          <a:stretch>
            <a:fillRect/>
          </a:stretch>
        </p:blipFill>
        <p:spPr>
          <a:xfrm>
            <a:off x="1099602" y="2565198"/>
            <a:ext cx="539789" cy="441645"/>
          </a:xfrm>
          <a:prstGeom prst="rect">
            <a:avLst/>
          </a:prstGeom>
        </p:spPr>
      </p:pic>
      <p:sp>
        <p:nvSpPr>
          <p:cNvPr id="4" name="TextBox 4">
            <a:extLst>
              <a:ext uri="{FF2B5EF4-FFF2-40B4-BE49-F238E27FC236}">
                <a16:creationId xmlns:a16="http://schemas.microsoft.com/office/drawing/2014/main" xmlns="" id="{0C4059EF-1483-411E-A63F-9C2727B11E24}"/>
              </a:ext>
            </a:extLst>
          </p:cNvPr>
          <p:cNvSpPr txBox="1"/>
          <p:nvPr/>
        </p:nvSpPr>
        <p:spPr>
          <a:xfrm>
            <a:off x="1081600" y="2988308"/>
            <a:ext cx="575799" cy="307777"/>
          </a:xfrm>
          <a:prstGeom prst="rect">
            <a:avLst/>
          </a:prstGeom>
          <a:noFill/>
        </p:spPr>
        <p:txBody>
          <a:bodyPr wrap="square" rtlCol="0">
            <a:noAutofit/>
          </a:bodyPr>
          <a:lstStyle/>
          <a:p>
            <a:pPr algn="ctr" fontAlgn="ctr"/>
            <a:r>
              <a:rPr lang="en-US" sz="1400" b="1" dirty="0">
                <a:latin typeface="Huawei Sans" panose="020C0503030203020204" pitchFamily="34" charset="0"/>
                <a:ea typeface="方正兰亭黑简体" panose="02000000000000000000" pitchFamily="2" charset="-122"/>
                <a:sym typeface="Huawei Sans" panose="020C0503030203020204" pitchFamily="34" charset="0"/>
              </a:rPr>
              <a:t>SW1</a:t>
            </a:r>
          </a:p>
        </p:txBody>
      </p:sp>
      <p:pic>
        <p:nvPicPr>
          <p:cNvPr id="5" name="图片 4" descr="通用交换机.png">
            <a:extLst>
              <a:ext uri="{FF2B5EF4-FFF2-40B4-BE49-F238E27FC236}">
                <a16:creationId xmlns:a16="http://schemas.microsoft.com/office/drawing/2014/main" xmlns="" id="{5583757F-4C12-471A-A130-6DAAF82105FA}"/>
              </a:ext>
            </a:extLst>
          </p:cNvPr>
          <p:cNvPicPr>
            <a:picLocks noChangeAspect="1"/>
          </p:cNvPicPr>
          <p:nvPr/>
        </p:nvPicPr>
        <p:blipFill>
          <a:blip r:embed="rId3" cstate="print"/>
          <a:stretch>
            <a:fillRect/>
          </a:stretch>
        </p:blipFill>
        <p:spPr>
          <a:xfrm>
            <a:off x="4790484" y="2565198"/>
            <a:ext cx="539789" cy="441645"/>
          </a:xfrm>
          <a:prstGeom prst="rect">
            <a:avLst/>
          </a:prstGeom>
        </p:spPr>
      </p:pic>
      <p:sp>
        <p:nvSpPr>
          <p:cNvPr id="6" name="TextBox 4">
            <a:extLst>
              <a:ext uri="{FF2B5EF4-FFF2-40B4-BE49-F238E27FC236}">
                <a16:creationId xmlns:a16="http://schemas.microsoft.com/office/drawing/2014/main" xmlns="" id="{0C4059EF-1483-411E-A63F-9C2727B11E24}"/>
              </a:ext>
            </a:extLst>
          </p:cNvPr>
          <p:cNvSpPr txBox="1"/>
          <p:nvPr/>
        </p:nvSpPr>
        <p:spPr>
          <a:xfrm>
            <a:off x="4772482" y="2988308"/>
            <a:ext cx="575799" cy="307777"/>
          </a:xfrm>
          <a:prstGeom prst="rect">
            <a:avLst/>
          </a:prstGeom>
          <a:noFill/>
        </p:spPr>
        <p:txBody>
          <a:bodyPr wrap="square" rtlCol="0">
            <a:noAutofit/>
          </a:bodyPr>
          <a:lstStyle/>
          <a:p>
            <a:pPr algn="ctr" fontAlgn="ctr"/>
            <a:r>
              <a:rPr lang="en-US" sz="1400" b="1" dirty="0">
                <a:latin typeface="Huawei Sans" panose="020C0503030203020204" pitchFamily="34" charset="0"/>
                <a:ea typeface="方正兰亭黑简体" panose="02000000000000000000" pitchFamily="2" charset="-122"/>
                <a:sym typeface="Huawei Sans" panose="020C0503030203020204" pitchFamily="34" charset="0"/>
              </a:rPr>
              <a:t>SW2</a:t>
            </a:r>
          </a:p>
        </p:txBody>
      </p:sp>
      <p:sp>
        <p:nvSpPr>
          <p:cNvPr id="11" name="TextBox 4">
            <a:extLst>
              <a:ext uri="{FF2B5EF4-FFF2-40B4-BE49-F238E27FC236}">
                <a16:creationId xmlns:a16="http://schemas.microsoft.com/office/drawing/2014/main" xmlns="" id="{0C4059EF-1483-411E-A63F-9C2727B11E24}"/>
              </a:ext>
            </a:extLst>
          </p:cNvPr>
          <p:cNvSpPr txBox="1"/>
          <p:nvPr/>
        </p:nvSpPr>
        <p:spPr>
          <a:xfrm>
            <a:off x="1601494" y="2492095"/>
            <a:ext cx="682933" cy="253817"/>
          </a:xfrm>
          <a:prstGeom prst="rect">
            <a:avLst/>
          </a:prstGeom>
          <a:noFill/>
        </p:spPr>
        <p:txBody>
          <a:bodyPr wrap="square" rtlCol="0">
            <a:noAutofit/>
          </a:bodyPr>
          <a:lstStyle/>
          <a:p>
            <a:pPr algn="ctr" fontAlgn="ctr"/>
            <a:r>
              <a:rPr lang="en-US" sz="1050" dirty="0">
                <a:latin typeface="Huawei Sans" panose="020C0503030203020204" pitchFamily="34" charset="0"/>
                <a:ea typeface="方正兰亭黑简体" panose="02000000000000000000" pitchFamily="2" charset="-122"/>
                <a:sym typeface="Huawei Sans" panose="020C0503030203020204" pitchFamily="34" charset="0"/>
              </a:rPr>
              <a:t>GE0/0/1</a:t>
            </a:r>
          </a:p>
        </p:txBody>
      </p:sp>
      <p:sp>
        <p:nvSpPr>
          <p:cNvPr id="12" name="TextBox 4">
            <a:extLst>
              <a:ext uri="{FF2B5EF4-FFF2-40B4-BE49-F238E27FC236}">
                <a16:creationId xmlns:a16="http://schemas.microsoft.com/office/drawing/2014/main" xmlns="" id="{0C4059EF-1483-411E-A63F-9C2727B11E24}"/>
              </a:ext>
            </a:extLst>
          </p:cNvPr>
          <p:cNvSpPr txBox="1"/>
          <p:nvPr/>
        </p:nvSpPr>
        <p:spPr>
          <a:xfrm>
            <a:off x="1601494" y="2693191"/>
            <a:ext cx="682933" cy="253817"/>
          </a:xfrm>
          <a:prstGeom prst="rect">
            <a:avLst/>
          </a:prstGeom>
          <a:noFill/>
        </p:spPr>
        <p:txBody>
          <a:bodyPr wrap="square" rtlCol="0">
            <a:noAutofit/>
          </a:bodyPr>
          <a:lstStyle/>
          <a:p>
            <a:pPr algn="ctr" fontAlgn="ctr"/>
            <a:r>
              <a:rPr lang="en-US" sz="1050" dirty="0">
                <a:latin typeface="Huawei Sans" panose="020C0503030203020204" pitchFamily="34" charset="0"/>
                <a:ea typeface="方正兰亭黑简体" panose="02000000000000000000" pitchFamily="2" charset="-122"/>
                <a:sym typeface="Huawei Sans" panose="020C0503030203020204" pitchFamily="34" charset="0"/>
              </a:rPr>
              <a:t>GE0/0/2</a:t>
            </a:r>
          </a:p>
        </p:txBody>
      </p:sp>
      <p:sp>
        <p:nvSpPr>
          <p:cNvPr id="14" name="TextBox 4">
            <a:extLst>
              <a:ext uri="{FF2B5EF4-FFF2-40B4-BE49-F238E27FC236}">
                <a16:creationId xmlns:a16="http://schemas.microsoft.com/office/drawing/2014/main" xmlns="" id="{0C4059EF-1483-411E-A63F-9C2727B11E24}"/>
              </a:ext>
            </a:extLst>
          </p:cNvPr>
          <p:cNvSpPr txBox="1"/>
          <p:nvPr/>
        </p:nvSpPr>
        <p:spPr>
          <a:xfrm>
            <a:off x="4129451" y="2492095"/>
            <a:ext cx="682933" cy="253817"/>
          </a:xfrm>
          <a:prstGeom prst="rect">
            <a:avLst/>
          </a:prstGeom>
          <a:noFill/>
        </p:spPr>
        <p:txBody>
          <a:bodyPr wrap="square" rtlCol="0">
            <a:noAutofit/>
          </a:bodyPr>
          <a:lstStyle/>
          <a:p>
            <a:pPr algn="ctr" fontAlgn="ctr"/>
            <a:r>
              <a:rPr lang="en-US" sz="1050" dirty="0">
                <a:latin typeface="Huawei Sans" panose="020C0503030203020204" pitchFamily="34" charset="0"/>
                <a:ea typeface="方正兰亭黑简体" panose="02000000000000000000" pitchFamily="2" charset="-122"/>
                <a:sym typeface="Huawei Sans" panose="020C0503030203020204" pitchFamily="34" charset="0"/>
              </a:rPr>
              <a:t>GE0/0/1</a:t>
            </a:r>
          </a:p>
        </p:txBody>
      </p:sp>
      <p:sp>
        <p:nvSpPr>
          <p:cNvPr id="15" name="TextBox 4">
            <a:extLst>
              <a:ext uri="{FF2B5EF4-FFF2-40B4-BE49-F238E27FC236}">
                <a16:creationId xmlns:a16="http://schemas.microsoft.com/office/drawing/2014/main" xmlns="" id="{0C4059EF-1483-411E-A63F-9C2727B11E24}"/>
              </a:ext>
            </a:extLst>
          </p:cNvPr>
          <p:cNvSpPr txBox="1"/>
          <p:nvPr/>
        </p:nvSpPr>
        <p:spPr>
          <a:xfrm>
            <a:off x="4129451" y="2693191"/>
            <a:ext cx="682933" cy="253817"/>
          </a:xfrm>
          <a:prstGeom prst="rect">
            <a:avLst/>
          </a:prstGeom>
          <a:noFill/>
        </p:spPr>
        <p:txBody>
          <a:bodyPr wrap="square" rtlCol="0">
            <a:noAutofit/>
          </a:bodyPr>
          <a:lstStyle/>
          <a:p>
            <a:pPr algn="ctr" fontAlgn="ctr"/>
            <a:r>
              <a:rPr lang="en-US" sz="1050" dirty="0">
                <a:latin typeface="Huawei Sans" panose="020C0503030203020204" pitchFamily="34" charset="0"/>
                <a:ea typeface="方正兰亭黑简体" panose="02000000000000000000" pitchFamily="2" charset="-122"/>
                <a:sym typeface="Huawei Sans" panose="020C0503030203020204" pitchFamily="34" charset="0"/>
              </a:rPr>
              <a:t>GE0/0/2</a:t>
            </a:r>
          </a:p>
        </p:txBody>
      </p:sp>
      <p:grpSp>
        <p:nvGrpSpPr>
          <p:cNvPr id="17" name="组合 16">
            <a:extLst>
              <a:ext uri="{FF2B5EF4-FFF2-40B4-BE49-F238E27FC236}">
                <a16:creationId xmlns:a16="http://schemas.microsoft.com/office/drawing/2014/main" xmlns="" id="{2C6D8F46-1254-485A-AB3D-7A037411E3DA}"/>
              </a:ext>
            </a:extLst>
          </p:cNvPr>
          <p:cNvGrpSpPr/>
          <p:nvPr/>
        </p:nvGrpSpPr>
        <p:grpSpPr>
          <a:xfrm>
            <a:off x="2570198" y="2461012"/>
            <a:ext cx="1160129" cy="628405"/>
            <a:chOff x="6623190" y="5220119"/>
            <a:chExt cx="1129417" cy="228830"/>
          </a:xfrm>
          <a:solidFill>
            <a:srgbClr val="F4FBFE"/>
          </a:solidFill>
        </p:grpSpPr>
        <p:sp>
          <p:nvSpPr>
            <p:cNvPr id="18" name="任意多边形: 形状 67">
              <a:extLst>
                <a:ext uri="{FF2B5EF4-FFF2-40B4-BE49-F238E27FC236}">
                  <a16:creationId xmlns:a16="http://schemas.microsoft.com/office/drawing/2014/main" xmlns="" id="{DDE7F5E3-EC99-4B98-9942-9CF564C3EC09}"/>
                </a:ext>
              </a:extLst>
            </p:cNvPr>
            <p:cNvSpPr/>
            <p:nvPr/>
          </p:nvSpPr>
          <p:spPr>
            <a:xfrm flipH="1">
              <a:off x="6623190" y="5220119"/>
              <a:ext cx="1075309" cy="228830"/>
            </a:xfrm>
            <a:custGeom>
              <a:avLst/>
              <a:gdLst>
                <a:gd name="connsiteX0" fmla="*/ 0 w 1703698"/>
                <a:gd name="connsiteY0" fmla="*/ 0 h 627538"/>
                <a:gd name="connsiteX1" fmla="*/ 1572253 w 1703698"/>
                <a:gd name="connsiteY1" fmla="*/ 0 h 627538"/>
                <a:gd name="connsiteX2" fmla="*/ 1703698 w 1703698"/>
                <a:gd name="connsiteY2" fmla="*/ 313769 h 627538"/>
                <a:gd name="connsiteX3" fmla="*/ 1572253 w 1703698"/>
                <a:gd name="connsiteY3" fmla="*/ 627538 h 627538"/>
                <a:gd name="connsiteX4" fmla="*/ 1572249 w 1703698"/>
                <a:gd name="connsiteY4" fmla="*/ 627537 h 627538"/>
                <a:gd name="connsiteX5" fmla="*/ 0 w 1703698"/>
                <a:gd name="connsiteY5" fmla="*/ 627537 h 627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3698" h="627538">
                  <a:moveTo>
                    <a:pt x="0" y="0"/>
                  </a:moveTo>
                  <a:lnTo>
                    <a:pt x="1572253" y="0"/>
                  </a:lnTo>
                  <a:cubicBezTo>
                    <a:pt x="1644848" y="0"/>
                    <a:pt x="1703698" y="140479"/>
                    <a:pt x="1703698" y="313769"/>
                  </a:cubicBezTo>
                  <a:cubicBezTo>
                    <a:pt x="1703698" y="487059"/>
                    <a:pt x="1644848" y="627538"/>
                    <a:pt x="1572253" y="627538"/>
                  </a:cubicBezTo>
                  <a:lnTo>
                    <a:pt x="1572249" y="627537"/>
                  </a:lnTo>
                  <a:lnTo>
                    <a:pt x="0" y="627537"/>
                  </a:lnTo>
                  <a:close/>
                </a:path>
              </a:pathLst>
            </a:cu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椭圆 18">
              <a:extLst>
                <a:ext uri="{FF2B5EF4-FFF2-40B4-BE49-F238E27FC236}">
                  <a16:creationId xmlns:a16="http://schemas.microsoft.com/office/drawing/2014/main" xmlns="" id="{7EEDE773-BD04-46B5-ACD7-D793E0BC1578}"/>
                </a:ext>
              </a:extLst>
            </p:cNvPr>
            <p:cNvSpPr/>
            <p:nvPr/>
          </p:nvSpPr>
          <p:spPr>
            <a:xfrm>
              <a:off x="7644390" y="5220119"/>
              <a:ext cx="108217" cy="228830"/>
            </a:xfrm>
            <a:prstGeom prst="ellipse">
              <a:avLst/>
            </a:pr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0" name="TextBox 120">
            <a:extLst>
              <a:ext uri="{FF2B5EF4-FFF2-40B4-BE49-F238E27FC236}">
                <a16:creationId xmlns:a16="http://schemas.microsoft.com/office/drawing/2014/main" xmlns="" id="{890033A1-CB2B-46C1-843C-A395BBB7F123}"/>
              </a:ext>
            </a:extLst>
          </p:cNvPr>
          <p:cNvSpPr txBox="1"/>
          <p:nvPr/>
        </p:nvSpPr>
        <p:spPr>
          <a:xfrm>
            <a:off x="2185288" y="2097501"/>
            <a:ext cx="1874368" cy="307657"/>
          </a:xfrm>
          <a:prstGeom prst="rect">
            <a:avLst/>
          </a:prstGeom>
          <a:noFill/>
        </p:spPr>
        <p:txBody>
          <a:bodyPr wrap="square" rtlCol="0" anchor="ctr">
            <a:noAutofit/>
          </a:bodyPr>
          <a:lstStyle/>
          <a:p>
            <a:pPr algn="ctr" fontAlgn="ctr"/>
            <a:r>
              <a:rPr lang="en-US" sz="1399" b="1" dirty="0">
                <a:latin typeface="Huawei Sans" panose="020C0503030203020204" pitchFamily="34" charset="0"/>
                <a:ea typeface="方正兰亭黑简体" panose="02000000000000000000" pitchFamily="2" charset="-122"/>
                <a:sym typeface="Huawei Sans" panose="020C0503030203020204" pitchFamily="34" charset="0"/>
              </a:rPr>
              <a:t>Eth-Trunk</a:t>
            </a:r>
          </a:p>
        </p:txBody>
      </p:sp>
      <p:sp>
        <p:nvSpPr>
          <p:cNvPr id="22" name="文本占位符 3"/>
          <p:cNvSpPr txBox="1">
            <a:spLocks/>
          </p:cNvSpPr>
          <p:nvPr/>
        </p:nvSpPr>
        <p:spPr bwMode="auto">
          <a:xfrm>
            <a:off x="446088" y="3722491"/>
            <a:ext cx="5649911" cy="1750584"/>
          </a:xfrm>
          <a:prstGeom prst="rect">
            <a:avLst/>
          </a:prstGeom>
          <a:noFill/>
          <a:ln w="9525">
            <a:noFill/>
            <a:miter lim="800000"/>
            <a:headEnd/>
            <a:tailEnd/>
          </a:ln>
        </p:spPr>
        <p:txBody>
          <a:bodyPr vert="horz" wrap="square" lIns="80110" tIns="40055" rIns="80110" bIns="40055" numCol="1" anchor="t" anchorCtr="0" compatLnSpc="1">
            <a:prstTxWarp prst="textNoShape">
              <a:avLst/>
            </a:prstTxWarp>
            <a:noAutofit/>
          </a:bodyPr>
          <a:lstStyle>
            <a:lvl1pPr marL="301625" indent="-301625" algn="just" defTabSz="801688" rtl="0" eaLnBrk="1" fontAlgn="ctr" latinLnBrk="0"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ctr"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ctr"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ctr"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ctr"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ctr">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302279" indent="-302279" defTabSz="914034">
              <a:spcBef>
                <a:spcPts val="600"/>
              </a:spcBef>
              <a:spcAft>
                <a:spcPts val="0"/>
              </a:spcAft>
              <a:buClrTx/>
              <a:buSzPct val="100000"/>
              <a:buFont typeface="Arial" panose="020B0604020202020204" pitchFamily="34" charset="0"/>
              <a:buChar char="•"/>
            </a:pPr>
            <a:r>
              <a:rPr lang="en-US" sz="1600" dirty="0">
                <a:latin typeface="Huawei Sans" panose="020C0503030203020204" pitchFamily="34" charset="0"/>
                <a:ea typeface="方正兰亭黑简体" panose="02000000000000000000" pitchFamily="2" charset="-122"/>
                <a:sym typeface="Huawei Sans" panose="020C0503030203020204" pitchFamily="34" charset="0"/>
              </a:rPr>
              <a:t>Requirement description:</a:t>
            </a:r>
          </a:p>
          <a:p>
            <a:pPr marL="558800" lvl="1" indent="-250825" defTabSz="914034">
              <a:spcBef>
                <a:spcPts val="600"/>
              </a:spcBef>
              <a:spcAft>
                <a:spcPts val="0"/>
              </a:spcAft>
              <a:buClrTx/>
              <a:buSzPct val="100000"/>
              <a:buFont typeface="Huawei Sans" panose="020C0503030203020204" pitchFamily="34" charset="0"/>
              <a:buChar char="▫"/>
            </a:pPr>
            <a:r>
              <a:rPr lang="en-US" sz="1400" dirty="0">
                <a:latin typeface="Huawei Sans" panose="020C0503030203020204" pitchFamily="34" charset="0"/>
                <a:ea typeface="方正兰亭黑简体" panose="02000000000000000000" pitchFamily="2" charset="-122"/>
                <a:sym typeface="Huawei Sans" panose="020C0503030203020204" pitchFamily="34" charset="0"/>
              </a:rPr>
              <a:t>SW1 and SW2 are connected to the networks of VLAN 10 and VLAN 20.</a:t>
            </a:r>
          </a:p>
          <a:p>
            <a:pPr marL="558800" lvl="1" indent="-250825" defTabSz="914034">
              <a:spcBef>
                <a:spcPts val="600"/>
              </a:spcBef>
              <a:spcAft>
                <a:spcPts val="0"/>
              </a:spcAft>
              <a:buClrTx/>
              <a:buSzPct val="100000"/>
              <a:buFont typeface="Huawei Sans" panose="020C0503030203020204" pitchFamily="34" charset="0"/>
              <a:buChar char="▫"/>
            </a:pPr>
            <a:r>
              <a:rPr lang="en-US" sz="1400" dirty="0">
                <a:latin typeface="Huawei Sans" panose="020C0503030203020204" pitchFamily="34" charset="0"/>
                <a:ea typeface="方正兰亭黑简体" panose="02000000000000000000" pitchFamily="2" charset="-122"/>
                <a:sym typeface="Huawei Sans" panose="020C0503030203020204" pitchFamily="34" charset="0"/>
              </a:rPr>
              <a:t>SW1 and SW2 are connected through two Ethernet links. To provide link redundancy and enhance transmission reliability, configure an Eth-Trunk in manual mode between SW1 and SW2.</a:t>
            </a:r>
          </a:p>
        </p:txBody>
      </p:sp>
      <p:sp>
        <p:nvSpPr>
          <p:cNvPr id="23" name="文本框 22"/>
          <p:cNvSpPr txBox="1"/>
          <p:nvPr/>
        </p:nvSpPr>
        <p:spPr>
          <a:xfrm>
            <a:off x="6479397" y="2091912"/>
            <a:ext cx="5266516" cy="1102049"/>
          </a:xfrm>
          <a:prstGeom prst="rect">
            <a:avLst/>
          </a:prstGeom>
          <a:solidFill>
            <a:srgbClr val="F4FBFE"/>
          </a:solidFill>
          <a:ln>
            <a:solidFill>
              <a:srgbClr val="99DFF9"/>
            </a:solidFill>
          </a:ln>
        </p:spPr>
        <p:txBody>
          <a:bodyPr wrap="square" rtlCol="0" anchor="ctr">
            <a:noAutofit/>
          </a:bodyPr>
          <a:lstStyle/>
          <a:p>
            <a:pPr fontAlgn="ctr"/>
            <a:r>
              <a:rPr lang="en-US"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 </a:t>
            </a:r>
            <a:r>
              <a:rPr lang="en-US"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interface eth-trunk 1</a:t>
            </a:r>
          </a:p>
          <a:p>
            <a:pPr fontAlgn="ctr"/>
            <a:r>
              <a:rPr lang="en-US"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[SW1-Eth-Trunk1] </a:t>
            </a:r>
            <a:r>
              <a:rPr lang="en-US" sz="1399"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trunkport</a:t>
            </a:r>
            <a:r>
              <a:rPr lang="en-US"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sz="1399"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gigabitethernet</a:t>
            </a:r>
            <a:r>
              <a:rPr lang="en-US"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0/0/1 </a:t>
            </a:r>
            <a:r>
              <a:rPr lang="en-US" sz="1399" b="1"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to </a:t>
            </a:r>
            <a:r>
              <a:rPr lang="en-US"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0/0/2</a:t>
            </a:r>
          </a:p>
          <a:p>
            <a:pPr fontAlgn="ctr"/>
            <a:r>
              <a:rPr lang="en-US"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[SW1-Eth-Trunk1] </a:t>
            </a:r>
            <a:r>
              <a:rPr lang="en-US"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port link-type trunk</a:t>
            </a:r>
          </a:p>
          <a:p>
            <a:pPr fontAlgn="ctr"/>
            <a:r>
              <a:rPr lang="en-US"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[SW1-Eth-Trunk1] </a:t>
            </a:r>
            <a:r>
              <a:rPr lang="en-US"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port trunk allow-pass </a:t>
            </a:r>
            <a:r>
              <a:rPr lang="en-US" sz="1399"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vlan</a:t>
            </a:r>
            <a:r>
              <a:rPr lang="en-US"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10 20</a:t>
            </a:r>
          </a:p>
        </p:txBody>
      </p:sp>
      <p:sp>
        <p:nvSpPr>
          <p:cNvPr id="24" name="文本框 23"/>
          <p:cNvSpPr txBox="1"/>
          <p:nvPr/>
        </p:nvSpPr>
        <p:spPr>
          <a:xfrm>
            <a:off x="6367086" y="1690982"/>
            <a:ext cx="1972015" cy="338426"/>
          </a:xfrm>
          <a:prstGeom prst="rect">
            <a:avLst/>
          </a:prstGeom>
          <a:noFill/>
        </p:spPr>
        <p:txBody>
          <a:bodyPr wrap="square" rtlCol="0">
            <a:noAutofit/>
          </a:bodyPr>
          <a:lstStyle/>
          <a:p>
            <a:pPr fontAlgn="ctr"/>
            <a:r>
              <a:rPr lang="en-US"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SW1 configuration:</a:t>
            </a:r>
          </a:p>
        </p:txBody>
      </p:sp>
      <p:sp>
        <p:nvSpPr>
          <p:cNvPr id="25" name="文本框 24"/>
          <p:cNvSpPr txBox="1"/>
          <p:nvPr/>
        </p:nvSpPr>
        <p:spPr>
          <a:xfrm>
            <a:off x="6479397" y="4337610"/>
            <a:ext cx="5266516" cy="1135465"/>
          </a:xfrm>
          <a:prstGeom prst="rect">
            <a:avLst/>
          </a:prstGeom>
          <a:solidFill>
            <a:srgbClr val="F4FBFE"/>
          </a:solidFill>
          <a:ln>
            <a:solidFill>
              <a:srgbClr val="99DFF9"/>
            </a:solidFill>
          </a:ln>
        </p:spPr>
        <p:txBody>
          <a:bodyPr wrap="square" rtlCol="0" anchor="ctr">
            <a:noAutofit/>
          </a:bodyPr>
          <a:lstStyle/>
          <a:p>
            <a:pPr fontAlgn="ctr"/>
            <a:r>
              <a:rPr lang="en-US"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[SW2] </a:t>
            </a:r>
            <a:r>
              <a:rPr lang="en-US"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interface eth-trunk 1</a:t>
            </a:r>
          </a:p>
          <a:p>
            <a:pPr fontAlgn="ctr"/>
            <a:r>
              <a:rPr lang="en-US"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[SW2-Eth-Trunk1] </a:t>
            </a:r>
            <a:r>
              <a:rPr lang="en-US" sz="1399"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trunkport</a:t>
            </a:r>
            <a:r>
              <a:rPr lang="en-US"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sz="1399"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gigabitethernet</a:t>
            </a:r>
            <a:r>
              <a:rPr lang="en-US"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0/0/1 </a:t>
            </a:r>
            <a:r>
              <a:rPr lang="en-US" sz="1399" b="1"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to </a:t>
            </a:r>
            <a:r>
              <a:rPr lang="en-US"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0/0/2</a:t>
            </a:r>
          </a:p>
          <a:p>
            <a:pPr fontAlgn="ctr"/>
            <a:r>
              <a:rPr lang="en-US"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[SW2-Eth-Trunk1] </a:t>
            </a:r>
            <a:r>
              <a:rPr lang="en-US"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port link-type trunk</a:t>
            </a:r>
          </a:p>
          <a:p>
            <a:pPr fontAlgn="ctr"/>
            <a:r>
              <a:rPr lang="en-US"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[SW2-Eth-Trunk1] </a:t>
            </a:r>
            <a:r>
              <a:rPr lang="en-US"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port trunk allow-pass </a:t>
            </a:r>
            <a:r>
              <a:rPr lang="en-US" sz="1399"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vlan</a:t>
            </a:r>
            <a:r>
              <a:rPr lang="en-US"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10 20</a:t>
            </a:r>
          </a:p>
        </p:txBody>
      </p:sp>
      <p:sp>
        <p:nvSpPr>
          <p:cNvPr id="26" name="文本框 25"/>
          <p:cNvSpPr txBox="1"/>
          <p:nvPr/>
        </p:nvSpPr>
        <p:spPr>
          <a:xfrm>
            <a:off x="6367086" y="3936681"/>
            <a:ext cx="1972015" cy="338426"/>
          </a:xfrm>
          <a:prstGeom prst="rect">
            <a:avLst/>
          </a:prstGeom>
          <a:noFill/>
        </p:spPr>
        <p:txBody>
          <a:bodyPr wrap="square" rtlCol="0">
            <a:noAutofit/>
          </a:bodyPr>
          <a:lstStyle/>
          <a:p>
            <a:pPr fontAlgn="ctr"/>
            <a:r>
              <a:rPr lang="en-US"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 configuration:</a:t>
            </a:r>
          </a:p>
        </p:txBody>
      </p:sp>
    </p:spTree>
    <p:extLst>
      <p:ext uri="{BB962C8B-B14F-4D97-AF65-F5344CB8AC3E}">
        <p14:creationId xmlns:p14="http://schemas.microsoft.com/office/powerpoint/2010/main" val="5829600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sym typeface="Huawei Sans" panose="020C0503030203020204" pitchFamily="34" charset="0"/>
              </a:rPr>
              <a:t>Example for Configuring an Eth-Trunk in LACP Mode (1)</a:t>
            </a:r>
            <a:endParaRPr lang="en-US" dirty="0">
              <a:sym typeface="Huawei Sans" panose="020C0503030203020204" pitchFamily="34" charset="0"/>
            </a:endParaRPr>
          </a:p>
        </p:txBody>
      </p:sp>
      <p:cxnSp>
        <p:nvCxnSpPr>
          <p:cNvPr id="3" name="直接连接符 2"/>
          <p:cNvCxnSpPr/>
          <p:nvPr/>
        </p:nvCxnSpPr>
        <p:spPr bwMode="auto">
          <a:xfrm flipH="1">
            <a:off x="1648860" y="2354340"/>
            <a:ext cx="312333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 name="直接连接符 3"/>
          <p:cNvCxnSpPr/>
          <p:nvPr/>
        </p:nvCxnSpPr>
        <p:spPr bwMode="auto">
          <a:xfrm flipH="1">
            <a:off x="1648860" y="2535437"/>
            <a:ext cx="312333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 name="直接连接符 4"/>
          <p:cNvCxnSpPr/>
          <p:nvPr/>
        </p:nvCxnSpPr>
        <p:spPr bwMode="auto">
          <a:xfrm flipH="1">
            <a:off x="1648860" y="2726694"/>
            <a:ext cx="312333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6" name="图片 5" descr="通用交换机.png">
            <a:extLst>
              <a:ext uri="{FF2B5EF4-FFF2-40B4-BE49-F238E27FC236}">
                <a16:creationId xmlns:a16="http://schemas.microsoft.com/office/drawing/2014/main" xmlns="" id="{5583757F-4C12-471A-A130-6DAAF82105FA}"/>
              </a:ext>
            </a:extLst>
          </p:cNvPr>
          <p:cNvPicPr>
            <a:picLocks noChangeAspect="1"/>
          </p:cNvPicPr>
          <p:nvPr/>
        </p:nvPicPr>
        <p:blipFill>
          <a:blip r:embed="rId3" cstate="print"/>
          <a:stretch>
            <a:fillRect/>
          </a:stretch>
        </p:blipFill>
        <p:spPr>
          <a:xfrm>
            <a:off x="1101277" y="2326420"/>
            <a:ext cx="539789" cy="441645"/>
          </a:xfrm>
          <a:prstGeom prst="rect">
            <a:avLst/>
          </a:prstGeom>
        </p:spPr>
      </p:pic>
      <p:sp>
        <p:nvSpPr>
          <p:cNvPr id="7" name="TextBox 4">
            <a:extLst>
              <a:ext uri="{FF2B5EF4-FFF2-40B4-BE49-F238E27FC236}">
                <a16:creationId xmlns:a16="http://schemas.microsoft.com/office/drawing/2014/main" xmlns="" id="{0C4059EF-1483-411E-A63F-9C2727B11E24}"/>
              </a:ext>
            </a:extLst>
          </p:cNvPr>
          <p:cNvSpPr txBox="1"/>
          <p:nvPr/>
        </p:nvSpPr>
        <p:spPr>
          <a:xfrm>
            <a:off x="1083275" y="2749530"/>
            <a:ext cx="575799" cy="307777"/>
          </a:xfrm>
          <a:prstGeom prst="rect">
            <a:avLst/>
          </a:prstGeom>
          <a:noFill/>
        </p:spPr>
        <p:txBody>
          <a:bodyPr wrap="square" rtlCol="0">
            <a:noAutofit/>
          </a:bodyPr>
          <a:lstStyle/>
          <a:p>
            <a:pPr algn="ctr" fontAlgn="ctr"/>
            <a:r>
              <a:rPr lang="en-US" sz="1400" b="1" dirty="0">
                <a:latin typeface="Huawei Sans" panose="020C0503030203020204" pitchFamily="34" charset="0"/>
                <a:ea typeface="方正兰亭黑简体" panose="02000000000000000000" pitchFamily="2" charset="-122"/>
                <a:sym typeface="Huawei Sans" panose="020C0503030203020204" pitchFamily="34" charset="0"/>
              </a:rPr>
              <a:t>SW1</a:t>
            </a:r>
          </a:p>
        </p:txBody>
      </p:sp>
      <p:pic>
        <p:nvPicPr>
          <p:cNvPr id="8" name="图片 7" descr="通用交换机.png">
            <a:extLst>
              <a:ext uri="{FF2B5EF4-FFF2-40B4-BE49-F238E27FC236}">
                <a16:creationId xmlns:a16="http://schemas.microsoft.com/office/drawing/2014/main" xmlns="" id="{5583757F-4C12-471A-A130-6DAAF82105FA}"/>
              </a:ext>
            </a:extLst>
          </p:cNvPr>
          <p:cNvPicPr>
            <a:picLocks noChangeAspect="1"/>
          </p:cNvPicPr>
          <p:nvPr/>
        </p:nvPicPr>
        <p:blipFill>
          <a:blip r:embed="rId3" cstate="print"/>
          <a:stretch>
            <a:fillRect/>
          </a:stretch>
        </p:blipFill>
        <p:spPr>
          <a:xfrm>
            <a:off x="4792159" y="2326420"/>
            <a:ext cx="539789" cy="441645"/>
          </a:xfrm>
          <a:prstGeom prst="rect">
            <a:avLst/>
          </a:prstGeom>
        </p:spPr>
      </p:pic>
      <p:sp>
        <p:nvSpPr>
          <p:cNvPr id="9" name="TextBox 4">
            <a:extLst>
              <a:ext uri="{FF2B5EF4-FFF2-40B4-BE49-F238E27FC236}">
                <a16:creationId xmlns:a16="http://schemas.microsoft.com/office/drawing/2014/main" xmlns="" id="{0C4059EF-1483-411E-A63F-9C2727B11E24}"/>
              </a:ext>
            </a:extLst>
          </p:cNvPr>
          <p:cNvSpPr txBox="1"/>
          <p:nvPr/>
        </p:nvSpPr>
        <p:spPr>
          <a:xfrm>
            <a:off x="4774157" y="2749530"/>
            <a:ext cx="575799" cy="307777"/>
          </a:xfrm>
          <a:prstGeom prst="rect">
            <a:avLst/>
          </a:prstGeom>
          <a:noFill/>
        </p:spPr>
        <p:txBody>
          <a:bodyPr wrap="square" rtlCol="0">
            <a:noAutofit/>
          </a:bodyPr>
          <a:lstStyle/>
          <a:p>
            <a:pPr algn="ctr" fontAlgn="ctr"/>
            <a:r>
              <a:rPr lang="en-US" sz="1400" b="1" dirty="0">
                <a:latin typeface="Huawei Sans" panose="020C0503030203020204" pitchFamily="34" charset="0"/>
                <a:ea typeface="方正兰亭黑简体" panose="02000000000000000000" pitchFamily="2" charset="-122"/>
                <a:sym typeface="Huawei Sans" panose="020C0503030203020204" pitchFamily="34" charset="0"/>
              </a:rPr>
              <a:t>SW2</a:t>
            </a:r>
          </a:p>
        </p:txBody>
      </p:sp>
      <p:sp>
        <p:nvSpPr>
          <p:cNvPr id="10" name="TextBox 4">
            <a:extLst>
              <a:ext uri="{FF2B5EF4-FFF2-40B4-BE49-F238E27FC236}">
                <a16:creationId xmlns:a16="http://schemas.microsoft.com/office/drawing/2014/main" xmlns="" id="{0C4059EF-1483-411E-A63F-9C2727B11E24}"/>
              </a:ext>
            </a:extLst>
          </p:cNvPr>
          <p:cNvSpPr txBox="1"/>
          <p:nvPr/>
        </p:nvSpPr>
        <p:spPr>
          <a:xfrm>
            <a:off x="1603169" y="2131520"/>
            <a:ext cx="682933" cy="253817"/>
          </a:xfrm>
          <a:prstGeom prst="rect">
            <a:avLst/>
          </a:prstGeom>
          <a:noFill/>
        </p:spPr>
        <p:txBody>
          <a:bodyPr wrap="square" rtlCol="0">
            <a:noAutofit/>
          </a:bodyPr>
          <a:lstStyle/>
          <a:p>
            <a:pPr algn="ctr" fontAlgn="ctr"/>
            <a:r>
              <a:rPr lang="en-US" sz="1050" dirty="0">
                <a:latin typeface="Huawei Sans" panose="020C0503030203020204" pitchFamily="34" charset="0"/>
                <a:ea typeface="方正兰亭黑简体" panose="02000000000000000000" pitchFamily="2" charset="-122"/>
                <a:sym typeface="Huawei Sans" panose="020C0503030203020204" pitchFamily="34" charset="0"/>
              </a:rPr>
              <a:t>GE0/0/1</a:t>
            </a:r>
          </a:p>
        </p:txBody>
      </p:sp>
      <p:sp>
        <p:nvSpPr>
          <p:cNvPr id="11" name="TextBox 4">
            <a:extLst>
              <a:ext uri="{FF2B5EF4-FFF2-40B4-BE49-F238E27FC236}">
                <a16:creationId xmlns:a16="http://schemas.microsoft.com/office/drawing/2014/main" xmlns="" id="{0C4059EF-1483-411E-A63F-9C2727B11E24}"/>
              </a:ext>
            </a:extLst>
          </p:cNvPr>
          <p:cNvSpPr txBox="1"/>
          <p:nvPr/>
        </p:nvSpPr>
        <p:spPr>
          <a:xfrm>
            <a:off x="1603169" y="2312297"/>
            <a:ext cx="682933" cy="253817"/>
          </a:xfrm>
          <a:prstGeom prst="rect">
            <a:avLst/>
          </a:prstGeom>
          <a:noFill/>
        </p:spPr>
        <p:txBody>
          <a:bodyPr wrap="square" rtlCol="0">
            <a:noAutofit/>
          </a:bodyPr>
          <a:lstStyle/>
          <a:p>
            <a:pPr algn="ctr" fontAlgn="ctr"/>
            <a:r>
              <a:rPr lang="en-US" sz="1050" dirty="0">
                <a:latin typeface="Huawei Sans" panose="020C0503030203020204" pitchFamily="34" charset="0"/>
                <a:ea typeface="方正兰亭黑简体" panose="02000000000000000000" pitchFamily="2" charset="-122"/>
                <a:sym typeface="Huawei Sans" panose="020C0503030203020204" pitchFamily="34" charset="0"/>
              </a:rPr>
              <a:t>GE0/0/2</a:t>
            </a:r>
          </a:p>
        </p:txBody>
      </p:sp>
      <p:sp>
        <p:nvSpPr>
          <p:cNvPr id="12" name="TextBox 4">
            <a:extLst>
              <a:ext uri="{FF2B5EF4-FFF2-40B4-BE49-F238E27FC236}">
                <a16:creationId xmlns:a16="http://schemas.microsoft.com/office/drawing/2014/main" xmlns="" id="{0C4059EF-1483-411E-A63F-9C2727B11E24}"/>
              </a:ext>
            </a:extLst>
          </p:cNvPr>
          <p:cNvSpPr txBox="1"/>
          <p:nvPr/>
        </p:nvSpPr>
        <p:spPr>
          <a:xfrm>
            <a:off x="1603169" y="2508699"/>
            <a:ext cx="682933" cy="253817"/>
          </a:xfrm>
          <a:prstGeom prst="rect">
            <a:avLst/>
          </a:prstGeom>
          <a:noFill/>
        </p:spPr>
        <p:txBody>
          <a:bodyPr wrap="square" rtlCol="0">
            <a:noAutofit/>
          </a:bodyPr>
          <a:lstStyle/>
          <a:p>
            <a:pPr algn="ctr" fontAlgn="ctr"/>
            <a:r>
              <a:rPr lang="en-US" sz="1050" dirty="0">
                <a:latin typeface="Huawei Sans" panose="020C0503030203020204" pitchFamily="34" charset="0"/>
                <a:ea typeface="方正兰亭黑简体" panose="02000000000000000000" pitchFamily="2" charset="-122"/>
                <a:sym typeface="Huawei Sans" panose="020C0503030203020204" pitchFamily="34" charset="0"/>
              </a:rPr>
              <a:t>GE0/0/3</a:t>
            </a:r>
          </a:p>
        </p:txBody>
      </p:sp>
      <p:sp>
        <p:nvSpPr>
          <p:cNvPr id="13" name="TextBox 4">
            <a:extLst>
              <a:ext uri="{FF2B5EF4-FFF2-40B4-BE49-F238E27FC236}">
                <a16:creationId xmlns:a16="http://schemas.microsoft.com/office/drawing/2014/main" xmlns="" id="{0C4059EF-1483-411E-A63F-9C2727B11E24}"/>
              </a:ext>
            </a:extLst>
          </p:cNvPr>
          <p:cNvSpPr txBox="1"/>
          <p:nvPr/>
        </p:nvSpPr>
        <p:spPr>
          <a:xfrm>
            <a:off x="4131126" y="2131520"/>
            <a:ext cx="682933" cy="253817"/>
          </a:xfrm>
          <a:prstGeom prst="rect">
            <a:avLst/>
          </a:prstGeom>
          <a:noFill/>
        </p:spPr>
        <p:txBody>
          <a:bodyPr wrap="square" rtlCol="0">
            <a:noAutofit/>
          </a:bodyPr>
          <a:lstStyle/>
          <a:p>
            <a:pPr algn="ctr" fontAlgn="ctr"/>
            <a:r>
              <a:rPr lang="en-US" sz="1050" dirty="0">
                <a:latin typeface="Huawei Sans" panose="020C0503030203020204" pitchFamily="34" charset="0"/>
                <a:ea typeface="方正兰亭黑简体" panose="02000000000000000000" pitchFamily="2" charset="-122"/>
                <a:sym typeface="Huawei Sans" panose="020C0503030203020204" pitchFamily="34" charset="0"/>
              </a:rPr>
              <a:t>GE0/0/1</a:t>
            </a:r>
          </a:p>
        </p:txBody>
      </p:sp>
      <p:sp>
        <p:nvSpPr>
          <p:cNvPr id="14" name="TextBox 4">
            <a:extLst>
              <a:ext uri="{FF2B5EF4-FFF2-40B4-BE49-F238E27FC236}">
                <a16:creationId xmlns:a16="http://schemas.microsoft.com/office/drawing/2014/main" xmlns="" id="{0C4059EF-1483-411E-A63F-9C2727B11E24}"/>
              </a:ext>
            </a:extLst>
          </p:cNvPr>
          <p:cNvSpPr txBox="1"/>
          <p:nvPr/>
        </p:nvSpPr>
        <p:spPr>
          <a:xfrm>
            <a:off x="4131126" y="2312297"/>
            <a:ext cx="682933" cy="253817"/>
          </a:xfrm>
          <a:prstGeom prst="rect">
            <a:avLst/>
          </a:prstGeom>
          <a:noFill/>
        </p:spPr>
        <p:txBody>
          <a:bodyPr wrap="square" rtlCol="0">
            <a:noAutofit/>
          </a:bodyPr>
          <a:lstStyle/>
          <a:p>
            <a:pPr algn="ctr" fontAlgn="ctr"/>
            <a:r>
              <a:rPr lang="en-US" sz="1050" dirty="0">
                <a:latin typeface="Huawei Sans" panose="020C0503030203020204" pitchFamily="34" charset="0"/>
                <a:ea typeface="方正兰亭黑简体" panose="02000000000000000000" pitchFamily="2" charset="-122"/>
                <a:sym typeface="Huawei Sans" panose="020C0503030203020204" pitchFamily="34" charset="0"/>
              </a:rPr>
              <a:t>GE0/0/2</a:t>
            </a:r>
          </a:p>
        </p:txBody>
      </p:sp>
      <p:sp>
        <p:nvSpPr>
          <p:cNvPr id="15" name="TextBox 4">
            <a:extLst>
              <a:ext uri="{FF2B5EF4-FFF2-40B4-BE49-F238E27FC236}">
                <a16:creationId xmlns:a16="http://schemas.microsoft.com/office/drawing/2014/main" xmlns="" id="{0C4059EF-1483-411E-A63F-9C2727B11E24}"/>
              </a:ext>
            </a:extLst>
          </p:cNvPr>
          <p:cNvSpPr txBox="1"/>
          <p:nvPr/>
        </p:nvSpPr>
        <p:spPr>
          <a:xfrm>
            <a:off x="4131126" y="2508699"/>
            <a:ext cx="682933" cy="253817"/>
          </a:xfrm>
          <a:prstGeom prst="rect">
            <a:avLst/>
          </a:prstGeom>
          <a:noFill/>
        </p:spPr>
        <p:txBody>
          <a:bodyPr wrap="square" rtlCol="0">
            <a:noAutofit/>
          </a:bodyPr>
          <a:lstStyle/>
          <a:p>
            <a:pPr algn="ctr" fontAlgn="ctr"/>
            <a:r>
              <a:rPr lang="en-US" sz="1050" dirty="0">
                <a:latin typeface="Huawei Sans" panose="020C0503030203020204" pitchFamily="34" charset="0"/>
                <a:ea typeface="方正兰亭黑简体" panose="02000000000000000000" pitchFamily="2" charset="-122"/>
                <a:sym typeface="Huawei Sans" panose="020C0503030203020204" pitchFamily="34" charset="0"/>
              </a:rPr>
              <a:t>GE0/0/3</a:t>
            </a:r>
          </a:p>
        </p:txBody>
      </p:sp>
      <p:grpSp>
        <p:nvGrpSpPr>
          <p:cNvPr id="16" name="组合 15">
            <a:extLst>
              <a:ext uri="{FF2B5EF4-FFF2-40B4-BE49-F238E27FC236}">
                <a16:creationId xmlns:a16="http://schemas.microsoft.com/office/drawing/2014/main" xmlns="" id="{2C6D8F46-1254-485A-AB3D-7A037411E3DA}"/>
              </a:ext>
            </a:extLst>
          </p:cNvPr>
          <p:cNvGrpSpPr/>
          <p:nvPr/>
        </p:nvGrpSpPr>
        <p:grpSpPr>
          <a:xfrm>
            <a:off x="2571873" y="2222234"/>
            <a:ext cx="1160129" cy="628405"/>
            <a:chOff x="6623190" y="5220119"/>
            <a:chExt cx="1129417" cy="228830"/>
          </a:xfrm>
          <a:solidFill>
            <a:srgbClr val="F4FBFE"/>
          </a:solidFill>
        </p:grpSpPr>
        <p:sp>
          <p:nvSpPr>
            <p:cNvPr id="17" name="任意多边形: 形状 67">
              <a:extLst>
                <a:ext uri="{FF2B5EF4-FFF2-40B4-BE49-F238E27FC236}">
                  <a16:creationId xmlns:a16="http://schemas.microsoft.com/office/drawing/2014/main" xmlns="" id="{DDE7F5E3-EC99-4B98-9942-9CF564C3EC09}"/>
                </a:ext>
              </a:extLst>
            </p:cNvPr>
            <p:cNvSpPr/>
            <p:nvPr/>
          </p:nvSpPr>
          <p:spPr>
            <a:xfrm flipH="1">
              <a:off x="6623190" y="5220119"/>
              <a:ext cx="1075309" cy="228830"/>
            </a:xfrm>
            <a:custGeom>
              <a:avLst/>
              <a:gdLst>
                <a:gd name="connsiteX0" fmla="*/ 0 w 1703698"/>
                <a:gd name="connsiteY0" fmla="*/ 0 h 627538"/>
                <a:gd name="connsiteX1" fmla="*/ 1572253 w 1703698"/>
                <a:gd name="connsiteY1" fmla="*/ 0 h 627538"/>
                <a:gd name="connsiteX2" fmla="*/ 1703698 w 1703698"/>
                <a:gd name="connsiteY2" fmla="*/ 313769 h 627538"/>
                <a:gd name="connsiteX3" fmla="*/ 1572253 w 1703698"/>
                <a:gd name="connsiteY3" fmla="*/ 627538 h 627538"/>
                <a:gd name="connsiteX4" fmla="*/ 1572249 w 1703698"/>
                <a:gd name="connsiteY4" fmla="*/ 627537 h 627538"/>
                <a:gd name="connsiteX5" fmla="*/ 0 w 1703698"/>
                <a:gd name="connsiteY5" fmla="*/ 627537 h 627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3698" h="627538">
                  <a:moveTo>
                    <a:pt x="0" y="0"/>
                  </a:moveTo>
                  <a:lnTo>
                    <a:pt x="1572253" y="0"/>
                  </a:lnTo>
                  <a:cubicBezTo>
                    <a:pt x="1644848" y="0"/>
                    <a:pt x="1703698" y="140479"/>
                    <a:pt x="1703698" y="313769"/>
                  </a:cubicBezTo>
                  <a:cubicBezTo>
                    <a:pt x="1703698" y="487059"/>
                    <a:pt x="1644848" y="627538"/>
                    <a:pt x="1572253" y="627538"/>
                  </a:cubicBezTo>
                  <a:lnTo>
                    <a:pt x="1572249" y="627537"/>
                  </a:lnTo>
                  <a:lnTo>
                    <a:pt x="0" y="627537"/>
                  </a:lnTo>
                  <a:close/>
                </a:path>
              </a:pathLst>
            </a:cu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椭圆 17">
              <a:extLst>
                <a:ext uri="{FF2B5EF4-FFF2-40B4-BE49-F238E27FC236}">
                  <a16:creationId xmlns:a16="http://schemas.microsoft.com/office/drawing/2014/main" xmlns="" id="{7EEDE773-BD04-46B5-ACD7-D793E0BC1578}"/>
                </a:ext>
              </a:extLst>
            </p:cNvPr>
            <p:cNvSpPr/>
            <p:nvPr/>
          </p:nvSpPr>
          <p:spPr>
            <a:xfrm>
              <a:off x="7644390" y="5220119"/>
              <a:ext cx="108217" cy="228830"/>
            </a:xfrm>
            <a:prstGeom prst="ellipse">
              <a:avLst/>
            </a:pr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9" name="TextBox 120">
            <a:extLst>
              <a:ext uri="{FF2B5EF4-FFF2-40B4-BE49-F238E27FC236}">
                <a16:creationId xmlns:a16="http://schemas.microsoft.com/office/drawing/2014/main" xmlns="" id="{890033A1-CB2B-46C1-843C-A395BBB7F123}"/>
              </a:ext>
            </a:extLst>
          </p:cNvPr>
          <p:cNvSpPr txBox="1"/>
          <p:nvPr/>
        </p:nvSpPr>
        <p:spPr>
          <a:xfrm>
            <a:off x="2186963" y="1858723"/>
            <a:ext cx="1874368" cy="307657"/>
          </a:xfrm>
          <a:prstGeom prst="rect">
            <a:avLst/>
          </a:prstGeom>
          <a:noFill/>
        </p:spPr>
        <p:txBody>
          <a:bodyPr wrap="square" rtlCol="0" anchor="ctr">
            <a:noAutofit/>
          </a:bodyPr>
          <a:lstStyle/>
          <a:p>
            <a:pPr algn="ctr" fontAlgn="ctr"/>
            <a:r>
              <a:rPr lang="en-US" sz="1399" b="1" dirty="0">
                <a:latin typeface="Huawei Sans" panose="020C0503030203020204" pitchFamily="34" charset="0"/>
                <a:ea typeface="方正兰亭黑简体" panose="02000000000000000000" pitchFamily="2" charset="-122"/>
                <a:sym typeface="Huawei Sans" panose="020C0503030203020204" pitchFamily="34" charset="0"/>
              </a:rPr>
              <a:t>Eth-Trunk</a:t>
            </a:r>
          </a:p>
        </p:txBody>
      </p:sp>
      <p:sp>
        <p:nvSpPr>
          <p:cNvPr id="20" name="文本占位符 3"/>
          <p:cNvSpPr txBox="1">
            <a:spLocks/>
          </p:cNvSpPr>
          <p:nvPr/>
        </p:nvSpPr>
        <p:spPr bwMode="auto">
          <a:xfrm>
            <a:off x="446089" y="3051551"/>
            <a:ext cx="5649911" cy="2383205"/>
          </a:xfrm>
          <a:prstGeom prst="rect">
            <a:avLst/>
          </a:prstGeom>
          <a:noFill/>
          <a:ln w="9525">
            <a:noFill/>
            <a:miter lim="800000"/>
            <a:headEnd/>
            <a:tailEnd/>
          </a:ln>
        </p:spPr>
        <p:txBody>
          <a:bodyPr vert="horz" wrap="square" lIns="80110" tIns="40055" rIns="80110" bIns="40055" numCol="1" anchor="t" anchorCtr="0" compatLnSpc="1">
            <a:prstTxWarp prst="textNoShape">
              <a:avLst/>
            </a:prstTxWarp>
            <a:noAutofit/>
          </a:bodyPr>
          <a:lstStyle>
            <a:lvl1pPr marL="301625" indent="-301625" algn="just" defTabSz="801688" rtl="0" eaLnBrk="1" fontAlgn="ctr" latinLnBrk="0"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ctr"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ctr"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ctr"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ctr"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ctr">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302279" indent="-302279" defTabSz="914034">
              <a:spcBef>
                <a:spcPts val="600"/>
              </a:spcBef>
              <a:spcAft>
                <a:spcPts val="0"/>
              </a:spcAft>
              <a:buClrTx/>
              <a:buSzPct val="100000"/>
              <a:buFont typeface="Arial" panose="020B0604020202020204" pitchFamily="34" charset="0"/>
              <a:buChar char="•"/>
            </a:pPr>
            <a:r>
              <a:rPr lang="en-US" sz="1600" dirty="0">
                <a:latin typeface="Huawei Sans" panose="020C0503030203020204" pitchFamily="34" charset="0"/>
                <a:ea typeface="方正兰亭黑简体" panose="02000000000000000000" pitchFamily="2" charset="-122"/>
                <a:sym typeface="Huawei Sans" panose="020C0503030203020204" pitchFamily="34" charset="0"/>
              </a:rPr>
              <a:t>Requirement description:</a:t>
            </a:r>
          </a:p>
          <a:p>
            <a:pPr marL="568325" lvl="1" indent="-242888" defTabSz="914034">
              <a:spcBef>
                <a:spcPts val="600"/>
              </a:spcBef>
              <a:spcAft>
                <a:spcPts val="0"/>
              </a:spcAft>
              <a:buClrTx/>
              <a:buSzPct val="100000"/>
              <a:buFont typeface="Huawei Sans" panose="020C0503030203020204" pitchFamily="34" charset="0"/>
              <a:buChar char="▫"/>
            </a:pPr>
            <a:r>
              <a:rPr lang="en-US" sz="1400" dirty="0">
                <a:latin typeface="Huawei Sans" panose="020C0503030203020204" pitchFamily="34" charset="0"/>
                <a:ea typeface="方正兰亭黑简体" panose="02000000000000000000" pitchFamily="2" charset="-122"/>
                <a:sym typeface="Huawei Sans" panose="020C0503030203020204" pitchFamily="34" charset="0"/>
              </a:rPr>
              <a:t>SW1 and SW2 are connected to the networks of VLAN 10 and VLAN 20.</a:t>
            </a:r>
          </a:p>
          <a:p>
            <a:pPr marL="568325" lvl="1" indent="-242888" defTabSz="914034">
              <a:spcBef>
                <a:spcPts val="600"/>
              </a:spcBef>
              <a:spcAft>
                <a:spcPts val="0"/>
              </a:spcAft>
              <a:buClrTx/>
              <a:buSzPct val="100000"/>
              <a:buFont typeface="Huawei Sans" panose="020C0503030203020204" pitchFamily="34" charset="0"/>
              <a:buChar char="▫"/>
            </a:pPr>
            <a:r>
              <a:rPr lang="en-US" sz="1400" dirty="0">
                <a:latin typeface="Huawei Sans" panose="020C0503030203020204" pitchFamily="34" charset="0"/>
                <a:ea typeface="方正兰亭黑简体" panose="02000000000000000000" pitchFamily="2" charset="-122"/>
                <a:sym typeface="Huawei Sans" panose="020C0503030203020204" pitchFamily="34" charset="0"/>
              </a:rPr>
              <a:t>SW1 and SW2 are connected through three Ethernet links. To provide link redundancy and enhance transmission reliability, configure an Eth-Trunk in LACP mode between SW1 and SW2, manually adjust the priority to configure SW1 as the Actor, and set the maximum number of active interfaces to 2. The other link functions as the backup link.</a:t>
            </a:r>
          </a:p>
        </p:txBody>
      </p:sp>
      <p:sp>
        <p:nvSpPr>
          <p:cNvPr id="21" name="文本框 20"/>
          <p:cNvSpPr txBox="1"/>
          <p:nvPr/>
        </p:nvSpPr>
        <p:spPr>
          <a:xfrm>
            <a:off x="6392973" y="2256073"/>
            <a:ext cx="5352940" cy="2586383"/>
          </a:xfrm>
          <a:prstGeom prst="rect">
            <a:avLst/>
          </a:prstGeom>
          <a:solidFill>
            <a:srgbClr val="F4FBFE"/>
          </a:solidFill>
          <a:ln>
            <a:solidFill>
              <a:srgbClr val="99DFF9"/>
            </a:solidFill>
          </a:ln>
        </p:spPr>
        <p:txBody>
          <a:bodyPr wrap="square" bIns="180000" rtlCol="0" anchor="ctr">
            <a:noAutofit/>
          </a:bodyPr>
          <a:lstStyle/>
          <a:p>
            <a:pPr fontAlgn="ctr">
              <a:lnSpc>
                <a:spcPts val="2399"/>
              </a:lnSpc>
            </a:pPr>
            <a:r>
              <a:rPr lang="en-US"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 </a:t>
            </a:r>
            <a:r>
              <a:rPr lang="en-US"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interface eth-trunk 1</a:t>
            </a:r>
          </a:p>
          <a:p>
            <a:pPr fontAlgn="ctr">
              <a:lnSpc>
                <a:spcPts val="2399"/>
              </a:lnSpc>
            </a:pPr>
            <a:r>
              <a:rPr lang="en-US"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[SW1-Eth-Trunk1] </a:t>
            </a:r>
            <a:r>
              <a:rPr lang="en-US"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mode </a:t>
            </a:r>
            <a:r>
              <a:rPr lang="en-US" sz="1399"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lacp</a:t>
            </a:r>
            <a:endParaRPr lang="en-US"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fontAlgn="ctr">
              <a:lnSpc>
                <a:spcPts val="2399"/>
              </a:lnSpc>
            </a:pPr>
            <a:r>
              <a:rPr lang="en-US"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[SW1-Eth-Trunk1] </a:t>
            </a:r>
            <a:r>
              <a:rPr lang="en-US"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max active-</a:t>
            </a:r>
            <a:r>
              <a:rPr lang="en-US" sz="1399"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linknumber</a:t>
            </a:r>
            <a:r>
              <a:rPr lang="en-US"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2</a:t>
            </a:r>
          </a:p>
          <a:p>
            <a:pPr fontAlgn="ctr">
              <a:lnSpc>
                <a:spcPts val="2399"/>
              </a:lnSpc>
            </a:pPr>
            <a:r>
              <a:rPr lang="en-US"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[SW1-Eth-Trunk1] </a:t>
            </a:r>
            <a:r>
              <a:rPr lang="en-US" sz="1399"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trunkport</a:t>
            </a:r>
            <a:r>
              <a:rPr lang="en-US"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sz="1399"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gigabitethernet</a:t>
            </a:r>
            <a:r>
              <a:rPr lang="en-US"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0/0/1 </a:t>
            </a:r>
            <a:r>
              <a:rPr lang="en-US" sz="1399" b="1"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to </a:t>
            </a:r>
            <a:r>
              <a:rPr lang="en-US"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0/0/3</a:t>
            </a:r>
          </a:p>
          <a:p>
            <a:pPr fontAlgn="ctr">
              <a:lnSpc>
                <a:spcPts val="2399"/>
              </a:lnSpc>
            </a:pPr>
            <a:r>
              <a:rPr lang="en-US"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[SW1-Eth-Trunk1] </a:t>
            </a:r>
            <a:r>
              <a:rPr lang="en-US"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port link-type trunk</a:t>
            </a:r>
          </a:p>
          <a:p>
            <a:pPr fontAlgn="ctr">
              <a:lnSpc>
                <a:spcPts val="2399"/>
              </a:lnSpc>
            </a:pPr>
            <a:r>
              <a:rPr lang="en-US"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[SW1-Eth-Trunk1] </a:t>
            </a:r>
            <a:r>
              <a:rPr lang="en-US"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port trunk allow-pass </a:t>
            </a:r>
            <a:r>
              <a:rPr lang="en-US" sz="1399"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vlan</a:t>
            </a:r>
            <a:r>
              <a:rPr lang="en-US"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10 20</a:t>
            </a:r>
          </a:p>
          <a:p>
            <a:pPr fontAlgn="ctr">
              <a:lnSpc>
                <a:spcPts val="2399"/>
              </a:lnSpc>
            </a:pPr>
            <a:r>
              <a:rPr lang="en-US"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[SW1-Eth-Trunk1] </a:t>
            </a:r>
            <a:r>
              <a:rPr lang="en-US"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quit</a:t>
            </a:r>
          </a:p>
          <a:p>
            <a:pPr fontAlgn="ctr">
              <a:lnSpc>
                <a:spcPts val="2399"/>
              </a:lnSpc>
            </a:pPr>
            <a:r>
              <a:rPr lang="en-US"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 </a:t>
            </a:r>
            <a:r>
              <a:rPr lang="en-US" sz="1399"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lacp</a:t>
            </a:r>
            <a:r>
              <a:rPr lang="en-US"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priority 30000</a:t>
            </a:r>
          </a:p>
        </p:txBody>
      </p:sp>
      <p:sp>
        <p:nvSpPr>
          <p:cNvPr id="22" name="文本框 21"/>
          <p:cNvSpPr txBox="1"/>
          <p:nvPr/>
        </p:nvSpPr>
        <p:spPr>
          <a:xfrm>
            <a:off x="6392973" y="1855144"/>
            <a:ext cx="1972015" cy="338426"/>
          </a:xfrm>
          <a:prstGeom prst="rect">
            <a:avLst/>
          </a:prstGeom>
          <a:noFill/>
        </p:spPr>
        <p:txBody>
          <a:bodyPr wrap="square" rtlCol="0">
            <a:noAutofit/>
          </a:bodyPr>
          <a:lstStyle/>
          <a:p>
            <a:pPr fontAlgn="ctr"/>
            <a:r>
              <a:rPr lang="en-US"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SW1 configuration:</a:t>
            </a:r>
          </a:p>
        </p:txBody>
      </p:sp>
    </p:spTree>
    <p:extLst>
      <p:ext uri="{BB962C8B-B14F-4D97-AF65-F5344CB8AC3E}">
        <p14:creationId xmlns:p14="http://schemas.microsoft.com/office/powerpoint/2010/main" val="35120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en-US" smtClean="0">
                <a:sym typeface="Huawei Sans" panose="020C0503030203020204" pitchFamily="34" charset="0"/>
              </a:rPr>
              <a:t>On completion of this course, you will be able to:</a:t>
            </a:r>
          </a:p>
          <a:p>
            <a:pPr lvl="1"/>
            <a:r>
              <a:rPr lang="en-US" smtClean="0">
                <a:sym typeface="Huawei Sans" panose="020C0503030203020204" pitchFamily="34" charset="0"/>
              </a:rPr>
              <a:t>Understand the functions of link aggregation.</a:t>
            </a:r>
          </a:p>
          <a:p>
            <a:pPr lvl="1"/>
            <a:r>
              <a:rPr lang="en-US" smtClean="0">
                <a:sym typeface="Huawei Sans" panose="020C0503030203020204" pitchFamily="34" charset="0"/>
              </a:rPr>
              <a:t>Understand the link aggregation types.</a:t>
            </a:r>
          </a:p>
          <a:p>
            <a:pPr lvl="1"/>
            <a:r>
              <a:rPr lang="en-US" smtClean="0">
                <a:sym typeface="Huawei Sans" panose="020C0503030203020204" pitchFamily="34" charset="0"/>
              </a:rPr>
              <a:t>Understand the link aggregation negotiation process in Link Aggregation Control Protocol (LACP) mode.</a:t>
            </a:r>
          </a:p>
          <a:p>
            <a:pPr lvl="1"/>
            <a:r>
              <a:rPr lang="en-US" smtClean="0">
                <a:sym typeface="Huawei Sans" panose="020C0503030203020204" pitchFamily="34" charset="0"/>
              </a:rPr>
              <a:t>Understand the advantages and principles of iStack and CSS.</a:t>
            </a:r>
          </a:p>
          <a:p>
            <a:pPr lvl="1"/>
            <a:r>
              <a:rPr lang="en-US" smtClean="0">
                <a:sym typeface="Huawei Sans" panose="020C0503030203020204" pitchFamily="34" charset="0"/>
              </a:rPr>
              <a:t>Understand the common applications and networking of link aggregation and stacking technologies.</a:t>
            </a:r>
            <a:endParaRPr lang="en-US" dirty="0">
              <a:sym typeface="Huawei Sans" panose="020C0503030203020204" pitchFamily="34" charset="0"/>
            </a:endParaRPr>
          </a:p>
        </p:txBody>
      </p:sp>
    </p:spTree>
    <p:extLst>
      <p:ext uri="{BB962C8B-B14F-4D97-AF65-F5344CB8AC3E}">
        <p14:creationId xmlns:p14="http://schemas.microsoft.com/office/powerpoint/2010/main" val="30139481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sym typeface="Huawei Sans" panose="020C0503030203020204" pitchFamily="34" charset="0"/>
              </a:rPr>
              <a:t>Example for Configuring an Eth-Trunk in LACP Mode (2)</a:t>
            </a:r>
            <a:endParaRPr lang="en-US" dirty="0">
              <a:sym typeface="Huawei Sans" panose="020C0503030203020204" pitchFamily="34" charset="0"/>
            </a:endParaRPr>
          </a:p>
        </p:txBody>
      </p:sp>
      <p:sp>
        <p:nvSpPr>
          <p:cNvPr id="21" name="文本框 20"/>
          <p:cNvSpPr txBox="1"/>
          <p:nvPr/>
        </p:nvSpPr>
        <p:spPr>
          <a:xfrm>
            <a:off x="6392973" y="2222234"/>
            <a:ext cx="5352940" cy="2285372"/>
          </a:xfrm>
          <a:prstGeom prst="rect">
            <a:avLst/>
          </a:prstGeom>
          <a:solidFill>
            <a:srgbClr val="F4FBFE"/>
          </a:solidFill>
          <a:ln>
            <a:solidFill>
              <a:srgbClr val="99DFF9"/>
            </a:solidFill>
          </a:ln>
        </p:spPr>
        <p:txBody>
          <a:bodyPr wrap="square" bIns="180000" rtlCol="0" anchor="ctr">
            <a:noAutofit/>
          </a:bodyPr>
          <a:lstStyle/>
          <a:p>
            <a:pPr fontAlgn="ctr">
              <a:lnSpc>
                <a:spcPts val="2399"/>
              </a:lnSpc>
            </a:pPr>
            <a:r>
              <a:rPr lang="en-US"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[SW2] </a:t>
            </a:r>
            <a:r>
              <a:rPr lang="en-US"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interface eth-trunk 1</a:t>
            </a:r>
          </a:p>
          <a:p>
            <a:pPr fontAlgn="ctr">
              <a:lnSpc>
                <a:spcPts val="2399"/>
              </a:lnSpc>
            </a:pPr>
            <a:r>
              <a:rPr lang="en-US"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[SW2-Eth-Trunk1] </a:t>
            </a:r>
            <a:r>
              <a:rPr lang="en-US"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mode </a:t>
            </a:r>
            <a:r>
              <a:rPr lang="en-US" sz="1399"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lacp</a:t>
            </a:r>
            <a:endParaRPr lang="en-US"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fontAlgn="ctr">
              <a:lnSpc>
                <a:spcPts val="2399"/>
              </a:lnSpc>
            </a:pPr>
            <a:r>
              <a:rPr lang="en-US"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[SW2-Eth-Trunk1] </a:t>
            </a:r>
            <a:r>
              <a:rPr lang="en-US"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max active-</a:t>
            </a:r>
            <a:r>
              <a:rPr lang="en-US" sz="1399"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linknumber</a:t>
            </a:r>
            <a:r>
              <a:rPr lang="en-US"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2</a:t>
            </a:r>
          </a:p>
          <a:p>
            <a:pPr fontAlgn="ctr">
              <a:lnSpc>
                <a:spcPts val="2399"/>
              </a:lnSpc>
            </a:pPr>
            <a:r>
              <a:rPr lang="en-US"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[SW2-Eth-Trunk1] </a:t>
            </a:r>
            <a:r>
              <a:rPr lang="en-US" sz="1399"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trunkport</a:t>
            </a:r>
            <a:r>
              <a:rPr lang="en-US"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sz="1399"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gigabitethernet</a:t>
            </a:r>
            <a:r>
              <a:rPr lang="en-US"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0/0/1 </a:t>
            </a:r>
            <a:r>
              <a:rPr lang="en-US" sz="1399" b="1"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to </a:t>
            </a:r>
            <a:r>
              <a:rPr lang="en-US"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0/0/3</a:t>
            </a:r>
          </a:p>
          <a:p>
            <a:pPr fontAlgn="ctr">
              <a:lnSpc>
                <a:spcPts val="2399"/>
              </a:lnSpc>
            </a:pPr>
            <a:r>
              <a:rPr lang="en-US"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[SW2-Eth-Trunk1] </a:t>
            </a:r>
            <a:r>
              <a:rPr lang="en-US"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port link-type trunk</a:t>
            </a:r>
          </a:p>
          <a:p>
            <a:pPr fontAlgn="ctr">
              <a:lnSpc>
                <a:spcPts val="2399"/>
              </a:lnSpc>
            </a:pPr>
            <a:r>
              <a:rPr lang="en-US"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[SW2-Eth-Trunk1] </a:t>
            </a:r>
            <a:r>
              <a:rPr lang="en-US"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port trunk allow-pass </a:t>
            </a:r>
            <a:r>
              <a:rPr lang="en-US" sz="1399"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vlan</a:t>
            </a:r>
            <a:r>
              <a:rPr lang="en-US"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10 20</a:t>
            </a:r>
          </a:p>
          <a:p>
            <a:pPr fontAlgn="ctr">
              <a:lnSpc>
                <a:spcPts val="2399"/>
              </a:lnSpc>
            </a:pPr>
            <a:r>
              <a:rPr lang="en-US"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[SW2-Eth-Trunk1] </a:t>
            </a:r>
            <a:r>
              <a:rPr lang="en-US"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quit</a:t>
            </a:r>
          </a:p>
        </p:txBody>
      </p:sp>
      <p:cxnSp>
        <p:nvCxnSpPr>
          <p:cNvPr id="23" name="直接连接符 22"/>
          <p:cNvCxnSpPr/>
          <p:nvPr/>
        </p:nvCxnSpPr>
        <p:spPr bwMode="auto">
          <a:xfrm flipH="1">
            <a:off x="1648860" y="2354340"/>
            <a:ext cx="312333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 name="直接连接符 24"/>
          <p:cNvCxnSpPr/>
          <p:nvPr/>
        </p:nvCxnSpPr>
        <p:spPr bwMode="auto">
          <a:xfrm flipH="1">
            <a:off x="1648860" y="2535437"/>
            <a:ext cx="312333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 name="直接连接符 25"/>
          <p:cNvCxnSpPr/>
          <p:nvPr/>
        </p:nvCxnSpPr>
        <p:spPr bwMode="auto">
          <a:xfrm flipH="1">
            <a:off x="1648860" y="2726694"/>
            <a:ext cx="312333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27" name="图片 26" descr="通用交换机.png">
            <a:extLst>
              <a:ext uri="{FF2B5EF4-FFF2-40B4-BE49-F238E27FC236}">
                <a16:creationId xmlns:a16="http://schemas.microsoft.com/office/drawing/2014/main" xmlns="" id="{5583757F-4C12-471A-A130-6DAAF82105FA}"/>
              </a:ext>
            </a:extLst>
          </p:cNvPr>
          <p:cNvPicPr>
            <a:picLocks noChangeAspect="1"/>
          </p:cNvPicPr>
          <p:nvPr/>
        </p:nvPicPr>
        <p:blipFill>
          <a:blip r:embed="rId3" cstate="print"/>
          <a:stretch>
            <a:fillRect/>
          </a:stretch>
        </p:blipFill>
        <p:spPr>
          <a:xfrm>
            <a:off x="1101277" y="2326420"/>
            <a:ext cx="539789" cy="441645"/>
          </a:xfrm>
          <a:prstGeom prst="rect">
            <a:avLst/>
          </a:prstGeom>
        </p:spPr>
      </p:pic>
      <p:sp>
        <p:nvSpPr>
          <p:cNvPr id="28" name="TextBox 4">
            <a:extLst>
              <a:ext uri="{FF2B5EF4-FFF2-40B4-BE49-F238E27FC236}">
                <a16:creationId xmlns:a16="http://schemas.microsoft.com/office/drawing/2014/main" xmlns="" id="{0C4059EF-1483-411E-A63F-9C2727B11E24}"/>
              </a:ext>
            </a:extLst>
          </p:cNvPr>
          <p:cNvSpPr txBox="1"/>
          <p:nvPr/>
        </p:nvSpPr>
        <p:spPr>
          <a:xfrm>
            <a:off x="1083275" y="2749530"/>
            <a:ext cx="575799" cy="307777"/>
          </a:xfrm>
          <a:prstGeom prst="rect">
            <a:avLst/>
          </a:prstGeom>
          <a:noFill/>
        </p:spPr>
        <p:txBody>
          <a:bodyPr wrap="square" rtlCol="0">
            <a:noAutofit/>
          </a:bodyPr>
          <a:lstStyle/>
          <a:p>
            <a:pPr algn="ctr" fontAlgn="ctr"/>
            <a:r>
              <a:rPr lang="en-US" sz="1400" b="1" dirty="0">
                <a:latin typeface="Huawei Sans" panose="020C0503030203020204" pitchFamily="34" charset="0"/>
                <a:ea typeface="方正兰亭黑简体" panose="02000000000000000000" pitchFamily="2" charset="-122"/>
                <a:sym typeface="Huawei Sans" panose="020C0503030203020204" pitchFamily="34" charset="0"/>
              </a:rPr>
              <a:t>SW1</a:t>
            </a:r>
          </a:p>
        </p:txBody>
      </p:sp>
      <p:pic>
        <p:nvPicPr>
          <p:cNvPr id="29" name="图片 28" descr="通用交换机.png">
            <a:extLst>
              <a:ext uri="{FF2B5EF4-FFF2-40B4-BE49-F238E27FC236}">
                <a16:creationId xmlns:a16="http://schemas.microsoft.com/office/drawing/2014/main" xmlns="" id="{5583757F-4C12-471A-A130-6DAAF82105FA}"/>
              </a:ext>
            </a:extLst>
          </p:cNvPr>
          <p:cNvPicPr>
            <a:picLocks noChangeAspect="1"/>
          </p:cNvPicPr>
          <p:nvPr/>
        </p:nvPicPr>
        <p:blipFill>
          <a:blip r:embed="rId3" cstate="print"/>
          <a:stretch>
            <a:fillRect/>
          </a:stretch>
        </p:blipFill>
        <p:spPr>
          <a:xfrm>
            <a:off x="4792159" y="2326420"/>
            <a:ext cx="539789" cy="441645"/>
          </a:xfrm>
          <a:prstGeom prst="rect">
            <a:avLst/>
          </a:prstGeom>
        </p:spPr>
      </p:pic>
      <p:sp>
        <p:nvSpPr>
          <p:cNvPr id="30" name="TextBox 4">
            <a:extLst>
              <a:ext uri="{FF2B5EF4-FFF2-40B4-BE49-F238E27FC236}">
                <a16:creationId xmlns:a16="http://schemas.microsoft.com/office/drawing/2014/main" xmlns="" id="{0C4059EF-1483-411E-A63F-9C2727B11E24}"/>
              </a:ext>
            </a:extLst>
          </p:cNvPr>
          <p:cNvSpPr txBox="1"/>
          <p:nvPr/>
        </p:nvSpPr>
        <p:spPr>
          <a:xfrm>
            <a:off x="4774157" y="2749530"/>
            <a:ext cx="575799" cy="307777"/>
          </a:xfrm>
          <a:prstGeom prst="rect">
            <a:avLst/>
          </a:prstGeom>
          <a:noFill/>
        </p:spPr>
        <p:txBody>
          <a:bodyPr wrap="square" rtlCol="0">
            <a:noAutofit/>
          </a:bodyPr>
          <a:lstStyle/>
          <a:p>
            <a:pPr algn="ctr" fontAlgn="ctr"/>
            <a:r>
              <a:rPr lang="en-US" sz="1400" b="1" dirty="0">
                <a:latin typeface="Huawei Sans" panose="020C0503030203020204" pitchFamily="34" charset="0"/>
                <a:ea typeface="方正兰亭黑简体" panose="02000000000000000000" pitchFamily="2" charset="-122"/>
                <a:sym typeface="Huawei Sans" panose="020C0503030203020204" pitchFamily="34" charset="0"/>
              </a:rPr>
              <a:t>SW2</a:t>
            </a:r>
          </a:p>
        </p:txBody>
      </p:sp>
      <p:sp>
        <p:nvSpPr>
          <p:cNvPr id="31" name="TextBox 4">
            <a:extLst>
              <a:ext uri="{FF2B5EF4-FFF2-40B4-BE49-F238E27FC236}">
                <a16:creationId xmlns:a16="http://schemas.microsoft.com/office/drawing/2014/main" xmlns="" id="{0C4059EF-1483-411E-A63F-9C2727B11E24}"/>
              </a:ext>
            </a:extLst>
          </p:cNvPr>
          <p:cNvSpPr txBox="1"/>
          <p:nvPr/>
        </p:nvSpPr>
        <p:spPr>
          <a:xfrm>
            <a:off x="1603169" y="2131520"/>
            <a:ext cx="682933" cy="253817"/>
          </a:xfrm>
          <a:prstGeom prst="rect">
            <a:avLst/>
          </a:prstGeom>
          <a:noFill/>
        </p:spPr>
        <p:txBody>
          <a:bodyPr wrap="square" rtlCol="0">
            <a:noAutofit/>
          </a:bodyPr>
          <a:lstStyle/>
          <a:p>
            <a:pPr algn="ctr" fontAlgn="ctr"/>
            <a:r>
              <a:rPr lang="en-US" sz="1050" dirty="0">
                <a:latin typeface="Huawei Sans" panose="020C0503030203020204" pitchFamily="34" charset="0"/>
                <a:ea typeface="方正兰亭黑简体" panose="02000000000000000000" pitchFamily="2" charset="-122"/>
                <a:sym typeface="Huawei Sans" panose="020C0503030203020204" pitchFamily="34" charset="0"/>
              </a:rPr>
              <a:t>GE0/0/1</a:t>
            </a:r>
          </a:p>
        </p:txBody>
      </p:sp>
      <p:sp>
        <p:nvSpPr>
          <p:cNvPr id="32" name="TextBox 4">
            <a:extLst>
              <a:ext uri="{FF2B5EF4-FFF2-40B4-BE49-F238E27FC236}">
                <a16:creationId xmlns:a16="http://schemas.microsoft.com/office/drawing/2014/main" xmlns="" id="{0C4059EF-1483-411E-A63F-9C2727B11E24}"/>
              </a:ext>
            </a:extLst>
          </p:cNvPr>
          <p:cNvSpPr txBox="1"/>
          <p:nvPr/>
        </p:nvSpPr>
        <p:spPr>
          <a:xfrm>
            <a:off x="1603169" y="2312297"/>
            <a:ext cx="682933" cy="253817"/>
          </a:xfrm>
          <a:prstGeom prst="rect">
            <a:avLst/>
          </a:prstGeom>
          <a:noFill/>
        </p:spPr>
        <p:txBody>
          <a:bodyPr wrap="square" rtlCol="0">
            <a:noAutofit/>
          </a:bodyPr>
          <a:lstStyle/>
          <a:p>
            <a:pPr algn="ctr" fontAlgn="ctr"/>
            <a:r>
              <a:rPr lang="en-US" sz="1050" dirty="0">
                <a:latin typeface="Huawei Sans" panose="020C0503030203020204" pitchFamily="34" charset="0"/>
                <a:ea typeface="方正兰亭黑简体" panose="02000000000000000000" pitchFamily="2" charset="-122"/>
                <a:sym typeface="Huawei Sans" panose="020C0503030203020204" pitchFamily="34" charset="0"/>
              </a:rPr>
              <a:t>GE0/0/2</a:t>
            </a:r>
          </a:p>
        </p:txBody>
      </p:sp>
      <p:sp>
        <p:nvSpPr>
          <p:cNvPr id="33" name="TextBox 4">
            <a:extLst>
              <a:ext uri="{FF2B5EF4-FFF2-40B4-BE49-F238E27FC236}">
                <a16:creationId xmlns:a16="http://schemas.microsoft.com/office/drawing/2014/main" xmlns="" id="{0C4059EF-1483-411E-A63F-9C2727B11E24}"/>
              </a:ext>
            </a:extLst>
          </p:cNvPr>
          <p:cNvSpPr txBox="1"/>
          <p:nvPr/>
        </p:nvSpPr>
        <p:spPr>
          <a:xfrm>
            <a:off x="1603169" y="2508699"/>
            <a:ext cx="682933" cy="253817"/>
          </a:xfrm>
          <a:prstGeom prst="rect">
            <a:avLst/>
          </a:prstGeom>
          <a:noFill/>
        </p:spPr>
        <p:txBody>
          <a:bodyPr wrap="square" rtlCol="0">
            <a:noAutofit/>
          </a:bodyPr>
          <a:lstStyle/>
          <a:p>
            <a:pPr algn="ctr" fontAlgn="ctr"/>
            <a:r>
              <a:rPr lang="en-US" sz="1050" dirty="0">
                <a:latin typeface="Huawei Sans" panose="020C0503030203020204" pitchFamily="34" charset="0"/>
                <a:ea typeface="方正兰亭黑简体" panose="02000000000000000000" pitchFamily="2" charset="-122"/>
                <a:sym typeface="Huawei Sans" panose="020C0503030203020204" pitchFamily="34" charset="0"/>
              </a:rPr>
              <a:t>GE0/0/3</a:t>
            </a:r>
          </a:p>
        </p:txBody>
      </p:sp>
      <p:sp>
        <p:nvSpPr>
          <p:cNvPr id="34" name="TextBox 4">
            <a:extLst>
              <a:ext uri="{FF2B5EF4-FFF2-40B4-BE49-F238E27FC236}">
                <a16:creationId xmlns:a16="http://schemas.microsoft.com/office/drawing/2014/main" xmlns="" id="{0C4059EF-1483-411E-A63F-9C2727B11E24}"/>
              </a:ext>
            </a:extLst>
          </p:cNvPr>
          <p:cNvSpPr txBox="1"/>
          <p:nvPr/>
        </p:nvSpPr>
        <p:spPr>
          <a:xfrm>
            <a:off x="4131126" y="2131520"/>
            <a:ext cx="682933" cy="253817"/>
          </a:xfrm>
          <a:prstGeom prst="rect">
            <a:avLst/>
          </a:prstGeom>
          <a:noFill/>
        </p:spPr>
        <p:txBody>
          <a:bodyPr wrap="square" rtlCol="0">
            <a:noAutofit/>
          </a:bodyPr>
          <a:lstStyle/>
          <a:p>
            <a:pPr algn="ctr" fontAlgn="ctr"/>
            <a:r>
              <a:rPr lang="en-US" sz="1050" dirty="0">
                <a:latin typeface="Huawei Sans" panose="020C0503030203020204" pitchFamily="34" charset="0"/>
                <a:ea typeface="方正兰亭黑简体" panose="02000000000000000000" pitchFamily="2" charset="-122"/>
                <a:sym typeface="Huawei Sans" panose="020C0503030203020204" pitchFamily="34" charset="0"/>
              </a:rPr>
              <a:t>GE0/0/1</a:t>
            </a:r>
          </a:p>
        </p:txBody>
      </p:sp>
      <p:sp>
        <p:nvSpPr>
          <p:cNvPr id="35" name="TextBox 4">
            <a:extLst>
              <a:ext uri="{FF2B5EF4-FFF2-40B4-BE49-F238E27FC236}">
                <a16:creationId xmlns:a16="http://schemas.microsoft.com/office/drawing/2014/main" xmlns="" id="{0C4059EF-1483-411E-A63F-9C2727B11E24}"/>
              </a:ext>
            </a:extLst>
          </p:cNvPr>
          <p:cNvSpPr txBox="1"/>
          <p:nvPr/>
        </p:nvSpPr>
        <p:spPr>
          <a:xfrm>
            <a:off x="4131126" y="2312297"/>
            <a:ext cx="682933" cy="253817"/>
          </a:xfrm>
          <a:prstGeom prst="rect">
            <a:avLst/>
          </a:prstGeom>
          <a:noFill/>
        </p:spPr>
        <p:txBody>
          <a:bodyPr wrap="square" rtlCol="0">
            <a:noAutofit/>
          </a:bodyPr>
          <a:lstStyle/>
          <a:p>
            <a:pPr algn="ctr" fontAlgn="ctr"/>
            <a:r>
              <a:rPr lang="en-US" sz="1050" dirty="0">
                <a:latin typeface="Huawei Sans" panose="020C0503030203020204" pitchFamily="34" charset="0"/>
                <a:ea typeface="方正兰亭黑简体" panose="02000000000000000000" pitchFamily="2" charset="-122"/>
                <a:sym typeface="Huawei Sans" panose="020C0503030203020204" pitchFamily="34" charset="0"/>
              </a:rPr>
              <a:t>GE0/0/2</a:t>
            </a:r>
          </a:p>
        </p:txBody>
      </p:sp>
      <p:sp>
        <p:nvSpPr>
          <p:cNvPr id="36" name="TextBox 4">
            <a:extLst>
              <a:ext uri="{FF2B5EF4-FFF2-40B4-BE49-F238E27FC236}">
                <a16:creationId xmlns:a16="http://schemas.microsoft.com/office/drawing/2014/main" xmlns="" id="{0C4059EF-1483-411E-A63F-9C2727B11E24}"/>
              </a:ext>
            </a:extLst>
          </p:cNvPr>
          <p:cNvSpPr txBox="1"/>
          <p:nvPr/>
        </p:nvSpPr>
        <p:spPr>
          <a:xfrm>
            <a:off x="4131126" y="2508699"/>
            <a:ext cx="682933" cy="253817"/>
          </a:xfrm>
          <a:prstGeom prst="rect">
            <a:avLst/>
          </a:prstGeom>
          <a:noFill/>
        </p:spPr>
        <p:txBody>
          <a:bodyPr wrap="square" rtlCol="0">
            <a:noAutofit/>
          </a:bodyPr>
          <a:lstStyle/>
          <a:p>
            <a:pPr algn="ctr" fontAlgn="ctr"/>
            <a:r>
              <a:rPr lang="en-US" sz="1050" dirty="0">
                <a:latin typeface="Huawei Sans" panose="020C0503030203020204" pitchFamily="34" charset="0"/>
                <a:ea typeface="方正兰亭黑简体" panose="02000000000000000000" pitchFamily="2" charset="-122"/>
                <a:sym typeface="Huawei Sans" panose="020C0503030203020204" pitchFamily="34" charset="0"/>
              </a:rPr>
              <a:t>GE0/0/3</a:t>
            </a:r>
          </a:p>
        </p:txBody>
      </p:sp>
      <p:grpSp>
        <p:nvGrpSpPr>
          <p:cNvPr id="37" name="组合 36">
            <a:extLst>
              <a:ext uri="{FF2B5EF4-FFF2-40B4-BE49-F238E27FC236}">
                <a16:creationId xmlns:a16="http://schemas.microsoft.com/office/drawing/2014/main" xmlns="" id="{2C6D8F46-1254-485A-AB3D-7A037411E3DA}"/>
              </a:ext>
            </a:extLst>
          </p:cNvPr>
          <p:cNvGrpSpPr/>
          <p:nvPr/>
        </p:nvGrpSpPr>
        <p:grpSpPr>
          <a:xfrm>
            <a:off x="2571873" y="2222234"/>
            <a:ext cx="1160129" cy="628405"/>
            <a:chOff x="6623190" y="5220119"/>
            <a:chExt cx="1129417" cy="228830"/>
          </a:xfrm>
          <a:solidFill>
            <a:srgbClr val="F4FBFE"/>
          </a:solidFill>
        </p:grpSpPr>
        <p:sp>
          <p:nvSpPr>
            <p:cNvPr id="38" name="任意多边形: 形状 67">
              <a:extLst>
                <a:ext uri="{FF2B5EF4-FFF2-40B4-BE49-F238E27FC236}">
                  <a16:creationId xmlns:a16="http://schemas.microsoft.com/office/drawing/2014/main" xmlns="" id="{DDE7F5E3-EC99-4B98-9942-9CF564C3EC09}"/>
                </a:ext>
              </a:extLst>
            </p:cNvPr>
            <p:cNvSpPr/>
            <p:nvPr/>
          </p:nvSpPr>
          <p:spPr>
            <a:xfrm flipH="1">
              <a:off x="6623190" y="5220119"/>
              <a:ext cx="1075309" cy="228830"/>
            </a:xfrm>
            <a:custGeom>
              <a:avLst/>
              <a:gdLst>
                <a:gd name="connsiteX0" fmla="*/ 0 w 1703698"/>
                <a:gd name="connsiteY0" fmla="*/ 0 h 627538"/>
                <a:gd name="connsiteX1" fmla="*/ 1572253 w 1703698"/>
                <a:gd name="connsiteY1" fmla="*/ 0 h 627538"/>
                <a:gd name="connsiteX2" fmla="*/ 1703698 w 1703698"/>
                <a:gd name="connsiteY2" fmla="*/ 313769 h 627538"/>
                <a:gd name="connsiteX3" fmla="*/ 1572253 w 1703698"/>
                <a:gd name="connsiteY3" fmla="*/ 627538 h 627538"/>
                <a:gd name="connsiteX4" fmla="*/ 1572249 w 1703698"/>
                <a:gd name="connsiteY4" fmla="*/ 627537 h 627538"/>
                <a:gd name="connsiteX5" fmla="*/ 0 w 1703698"/>
                <a:gd name="connsiteY5" fmla="*/ 627537 h 627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3698" h="627538">
                  <a:moveTo>
                    <a:pt x="0" y="0"/>
                  </a:moveTo>
                  <a:lnTo>
                    <a:pt x="1572253" y="0"/>
                  </a:lnTo>
                  <a:cubicBezTo>
                    <a:pt x="1644848" y="0"/>
                    <a:pt x="1703698" y="140479"/>
                    <a:pt x="1703698" y="313769"/>
                  </a:cubicBezTo>
                  <a:cubicBezTo>
                    <a:pt x="1703698" y="487059"/>
                    <a:pt x="1644848" y="627538"/>
                    <a:pt x="1572253" y="627538"/>
                  </a:cubicBezTo>
                  <a:lnTo>
                    <a:pt x="1572249" y="627537"/>
                  </a:lnTo>
                  <a:lnTo>
                    <a:pt x="0" y="627537"/>
                  </a:lnTo>
                  <a:close/>
                </a:path>
              </a:pathLst>
            </a:cu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椭圆 38">
              <a:extLst>
                <a:ext uri="{FF2B5EF4-FFF2-40B4-BE49-F238E27FC236}">
                  <a16:creationId xmlns:a16="http://schemas.microsoft.com/office/drawing/2014/main" xmlns="" id="{7EEDE773-BD04-46B5-ACD7-D793E0BC1578}"/>
                </a:ext>
              </a:extLst>
            </p:cNvPr>
            <p:cNvSpPr/>
            <p:nvPr/>
          </p:nvSpPr>
          <p:spPr>
            <a:xfrm>
              <a:off x="7644390" y="5220119"/>
              <a:ext cx="108217" cy="228830"/>
            </a:xfrm>
            <a:prstGeom prst="ellipse">
              <a:avLst/>
            </a:pr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40" name="TextBox 120">
            <a:extLst>
              <a:ext uri="{FF2B5EF4-FFF2-40B4-BE49-F238E27FC236}">
                <a16:creationId xmlns:a16="http://schemas.microsoft.com/office/drawing/2014/main" xmlns="" id="{890033A1-CB2B-46C1-843C-A395BBB7F123}"/>
              </a:ext>
            </a:extLst>
          </p:cNvPr>
          <p:cNvSpPr txBox="1"/>
          <p:nvPr/>
        </p:nvSpPr>
        <p:spPr>
          <a:xfrm>
            <a:off x="2186963" y="1858723"/>
            <a:ext cx="1874368" cy="307657"/>
          </a:xfrm>
          <a:prstGeom prst="rect">
            <a:avLst/>
          </a:prstGeom>
          <a:noFill/>
        </p:spPr>
        <p:txBody>
          <a:bodyPr wrap="square" rtlCol="0" anchor="ctr">
            <a:noAutofit/>
          </a:bodyPr>
          <a:lstStyle/>
          <a:p>
            <a:pPr algn="ctr" fontAlgn="ctr"/>
            <a:r>
              <a:rPr lang="en-US" sz="1399" b="1" dirty="0">
                <a:latin typeface="Huawei Sans" panose="020C0503030203020204" pitchFamily="34" charset="0"/>
                <a:ea typeface="方正兰亭黑简体" panose="02000000000000000000" pitchFamily="2" charset="-122"/>
                <a:sym typeface="Huawei Sans" panose="020C0503030203020204" pitchFamily="34" charset="0"/>
              </a:rPr>
              <a:t>Eth-Trunk</a:t>
            </a:r>
          </a:p>
        </p:txBody>
      </p:sp>
      <p:sp>
        <p:nvSpPr>
          <p:cNvPr id="41" name="文本占位符 3"/>
          <p:cNvSpPr txBox="1">
            <a:spLocks/>
          </p:cNvSpPr>
          <p:nvPr/>
        </p:nvSpPr>
        <p:spPr bwMode="auto">
          <a:xfrm>
            <a:off x="446089" y="3051551"/>
            <a:ext cx="5649911" cy="2383205"/>
          </a:xfrm>
          <a:prstGeom prst="rect">
            <a:avLst/>
          </a:prstGeom>
          <a:noFill/>
          <a:ln w="9525">
            <a:noFill/>
            <a:miter lim="800000"/>
            <a:headEnd/>
            <a:tailEnd/>
          </a:ln>
        </p:spPr>
        <p:txBody>
          <a:bodyPr vert="horz" wrap="square" lIns="80110" tIns="40055" rIns="80110" bIns="40055" numCol="1" anchor="t" anchorCtr="0" compatLnSpc="1">
            <a:prstTxWarp prst="textNoShape">
              <a:avLst/>
            </a:prstTxWarp>
            <a:noAutofit/>
          </a:bodyPr>
          <a:lstStyle>
            <a:lvl1pPr marL="301625" indent="-301625" algn="just" defTabSz="801688" rtl="0" eaLnBrk="1" fontAlgn="ctr" latinLnBrk="0"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ctr"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ctr"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ctr"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ctr"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ctr">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302279" indent="-302279" defTabSz="914034">
              <a:spcBef>
                <a:spcPts val="600"/>
              </a:spcBef>
              <a:spcAft>
                <a:spcPts val="0"/>
              </a:spcAft>
              <a:buClrTx/>
              <a:buSzPct val="100000"/>
              <a:buFont typeface="Arial" panose="020B0604020202020204" pitchFamily="34" charset="0"/>
              <a:buChar char="•"/>
            </a:pPr>
            <a:r>
              <a:rPr lang="en-US" sz="1600" dirty="0">
                <a:latin typeface="Huawei Sans" panose="020C0503030203020204" pitchFamily="34" charset="0"/>
                <a:ea typeface="方正兰亭黑简体" panose="02000000000000000000" pitchFamily="2" charset="-122"/>
                <a:sym typeface="Huawei Sans" panose="020C0503030203020204" pitchFamily="34" charset="0"/>
              </a:rPr>
              <a:t>Requirement description:</a:t>
            </a:r>
          </a:p>
          <a:p>
            <a:pPr marL="568325" lvl="1" indent="-242888" defTabSz="914034">
              <a:spcBef>
                <a:spcPts val="600"/>
              </a:spcBef>
              <a:spcAft>
                <a:spcPts val="0"/>
              </a:spcAft>
              <a:buClrTx/>
              <a:buSzPct val="100000"/>
              <a:buFont typeface="Huawei Sans" panose="020C0503030203020204" pitchFamily="34" charset="0"/>
              <a:buChar char="▫"/>
            </a:pPr>
            <a:r>
              <a:rPr lang="en-US" sz="1400" dirty="0">
                <a:latin typeface="Huawei Sans" panose="020C0503030203020204" pitchFamily="34" charset="0"/>
                <a:ea typeface="方正兰亭黑简体" panose="02000000000000000000" pitchFamily="2" charset="-122"/>
                <a:sym typeface="Huawei Sans" panose="020C0503030203020204" pitchFamily="34" charset="0"/>
              </a:rPr>
              <a:t>SW1 and SW2 are connected to the networks of VLAN 10 and VLAN 20.</a:t>
            </a:r>
          </a:p>
          <a:p>
            <a:pPr marL="568325" lvl="1" indent="-242888" defTabSz="914034">
              <a:spcBef>
                <a:spcPts val="600"/>
              </a:spcBef>
              <a:spcAft>
                <a:spcPts val="0"/>
              </a:spcAft>
              <a:buClrTx/>
              <a:buSzPct val="100000"/>
              <a:buFont typeface="Huawei Sans" panose="020C0503030203020204" pitchFamily="34" charset="0"/>
              <a:buChar char="▫"/>
            </a:pPr>
            <a:r>
              <a:rPr lang="en-US" sz="1400" dirty="0">
                <a:latin typeface="Huawei Sans" panose="020C0503030203020204" pitchFamily="34" charset="0"/>
                <a:ea typeface="方正兰亭黑简体" panose="02000000000000000000" pitchFamily="2" charset="-122"/>
                <a:sym typeface="Huawei Sans" panose="020C0503030203020204" pitchFamily="34" charset="0"/>
              </a:rPr>
              <a:t>SW1 and SW2 are connected through three Ethernet links. To provide link redundancy and enhance transmission reliability, configure an Eth-Trunk in LACP mode between SW1 and SW2, manually adjust the priority to configure SW1 as the Actor, and set the maximum number of active interfaces to 2. The other link functions as the backup link.</a:t>
            </a:r>
          </a:p>
        </p:txBody>
      </p:sp>
      <p:sp>
        <p:nvSpPr>
          <p:cNvPr id="42" name="文本框 41"/>
          <p:cNvSpPr txBox="1"/>
          <p:nvPr/>
        </p:nvSpPr>
        <p:spPr>
          <a:xfrm>
            <a:off x="6392973" y="1855144"/>
            <a:ext cx="1972015" cy="338426"/>
          </a:xfrm>
          <a:prstGeom prst="rect">
            <a:avLst/>
          </a:prstGeom>
          <a:noFill/>
        </p:spPr>
        <p:txBody>
          <a:bodyPr wrap="square" rtlCol="0">
            <a:noAutofit/>
          </a:bodyPr>
          <a:lstStyle/>
          <a:p>
            <a:pPr fontAlgn="ctr"/>
            <a:r>
              <a:rPr lang="en-US"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SW1 configuration:</a:t>
            </a:r>
          </a:p>
        </p:txBody>
      </p:sp>
    </p:spTree>
    <p:extLst>
      <p:ext uri="{BB962C8B-B14F-4D97-AF65-F5344CB8AC3E}">
        <p14:creationId xmlns:p14="http://schemas.microsoft.com/office/powerpoint/2010/main" val="42784054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smtClean="0">
                <a:solidFill>
                  <a:schemeClr val="bg1">
                    <a:lumMod val="50000"/>
                  </a:schemeClr>
                </a:solidFill>
                <a:sym typeface="Huawei Sans" panose="020C0503030203020204" pitchFamily="34" charset="0"/>
              </a:rPr>
              <a:t>Network Reliability Requirements</a:t>
            </a:r>
          </a:p>
          <a:p>
            <a:r>
              <a:rPr lang="en-US" smtClean="0">
                <a:solidFill>
                  <a:schemeClr val="bg1">
                    <a:lumMod val="50000"/>
                  </a:schemeClr>
                </a:solidFill>
                <a:sym typeface="Huawei Sans" panose="020C0503030203020204" pitchFamily="34" charset="0"/>
              </a:rPr>
              <a:t>Principle and Configuration of Link Aggregation</a:t>
            </a:r>
          </a:p>
          <a:p>
            <a:r>
              <a:rPr lang="en-US" b="1" smtClean="0">
                <a:sym typeface="Huawei Sans" panose="020C0503030203020204" pitchFamily="34" charset="0"/>
              </a:rPr>
              <a:t>Overview of iStack and CSS</a:t>
            </a:r>
            <a:endParaRPr lang="en-US" b="1" dirty="0">
              <a:sym typeface="Huawei Sans" panose="020C0503030203020204" pitchFamily="34" charset="0"/>
            </a:endParaRPr>
          </a:p>
        </p:txBody>
      </p:sp>
    </p:spTree>
    <p:extLst>
      <p:ext uri="{BB962C8B-B14F-4D97-AF65-F5344CB8AC3E}">
        <p14:creationId xmlns:p14="http://schemas.microsoft.com/office/powerpoint/2010/main" val="32271474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圆角矩形 67"/>
          <p:cNvSpPr/>
          <p:nvPr/>
        </p:nvSpPr>
        <p:spPr>
          <a:xfrm>
            <a:off x="9861891" y="1982458"/>
            <a:ext cx="1659643" cy="693149"/>
          </a:xfrm>
          <a:prstGeom prst="roundRect">
            <a:avLst>
              <a:gd name="adj" fmla="val 4236"/>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55" name="直接连接符 254"/>
          <p:cNvCxnSpPr/>
          <p:nvPr/>
        </p:nvCxnSpPr>
        <p:spPr bwMode="auto">
          <a:xfrm flipH="1">
            <a:off x="10073121" y="2554346"/>
            <a:ext cx="466136" cy="83656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8" name="直接连接符 267"/>
          <p:cNvCxnSpPr/>
          <p:nvPr/>
        </p:nvCxnSpPr>
        <p:spPr bwMode="auto">
          <a:xfrm flipH="1">
            <a:off x="10191300" y="2554346"/>
            <a:ext cx="466136" cy="83656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9" name="直接连接符 268"/>
          <p:cNvCxnSpPr/>
          <p:nvPr/>
        </p:nvCxnSpPr>
        <p:spPr bwMode="auto">
          <a:xfrm>
            <a:off x="10805594" y="2554346"/>
            <a:ext cx="393654" cy="83656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72" name="直接连接符 271"/>
          <p:cNvCxnSpPr/>
          <p:nvPr/>
        </p:nvCxnSpPr>
        <p:spPr bwMode="auto">
          <a:xfrm>
            <a:off x="10915637" y="2554346"/>
            <a:ext cx="393654" cy="836569"/>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9" name="圆角矩形 18"/>
          <p:cNvSpPr/>
          <p:nvPr/>
        </p:nvSpPr>
        <p:spPr>
          <a:xfrm>
            <a:off x="517271" y="2410849"/>
            <a:ext cx="2654215" cy="864632"/>
          </a:xfrm>
          <a:prstGeom prst="roundRect">
            <a:avLst>
              <a:gd name="adj" fmla="val 4236"/>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标题 1"/>
          <p:cNvSpPr>
            <a:spLocks noGrp="1"/>
          </p:cNvSpPr>
          <p:nvPr>
            <p:ph type="title"/>
          </p:nvPr>
        </p:nvSpPr>
        <p:spPr/>
        <p:txBody>
          <a:bodyPr/>
          <a:lstStyle/>
          <a:p>
            <a:r>
              <a:rPr lang="en-US" smtClean="0">
                <a:sym typeface="Huawei Sans" panose="020C0503030203020204" pitchFamily="34" charset="0"/>
              </a:rPr>
              <a:t>Introduction to iStack and CSS</a:t>
            </a:r>
            <a:endParaRPr lang="en-US" dirty="0">
              <a:sym typeface="Huawei Sans" panose="020C0503030203020204" pitchFamily="34" charset="0"/>
            </a:endParaRPr>
          </a:p>
        </p:txBody>
      </p:sp>
      <p:sp>
        <p:nvSpPr>
          <p:cNvPr id="4" name="矩形 3"/>
          <p:cNvSpPr/>
          <p:nvPr/>
        </p:nvSpPr>
        <p:spPr>
          <a:xfrm>
            <a:off x="6745637" y="1244192"/>
            <a:ext cx="5022909" cy="1320685"/>
          </a:xfrm>
          <a:prstGeom prst="rect">
            <a:avLst/>
          </a:prstGeom>
          <a:noFill/>
          <a:ln w="9525">
            <a:noFill/>
            <a:miter lim="800000"/>
            <a:headEnd/>
            <a:tailEnd/>
          </a:ln>
        </p:spPr>
        <p:txBody>
          <a:bodyPr vert="horz" wrap="square" lIns="80110" tIns="40055" rIns="80110" bIns="40055" numCol="1" anchor="t" anchorCtr="0" compatLnSpc="1">
            <a:prstTxWarp prst="textNoShape">
              <a:avLst/>
            </a:prstTxWarp>
            <a:noAutofit/>
          </a:bodyPr>
          <a:lstStyle/>
          <a:p>
            <a:pPr marL="301504" indent="-301504" algn="just" defTabSz="801367" fontAlgn="ctr">
              <a:lnSpc>
                <a:spcPct val="140000"/>
              </a:lnSpc>
              <a:spcBef>
                <a:spcPct val="30000"/>
              </a:spcBef>
              <a:spcAft>
                <a:spcPct val="0"/>
              </a:spcAft>
              <a:buClr>
                <a:schemeClr val="bg1">
                  <a:lumMod val="50000"/>
                </a:schemeClr>
              </a:buClr>
              <a:buSzPct val="60000"/>
              <a:buFont typeface="Wingdings" pitchFamily="2" charset="2"/>
              <a:buChar char="l"/>
            </a:pPr>
            <a:endParaRPr lang="en-US" altLang="zh-CN" sz="1399" kern="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pic>
        <p:nvPicPr>
          <p:cNvPr id="7" name="图片 6" descr="通用交换机.png"/>
          <p:cNvPicPr>
            <a:picLocks noChangeAspect="1"/>
          </p:cNvPicPr>
          <p:nvPr/>
        </p:nvPicPr>
        <p:blipFill>
          <a:blip r:embed="rId3" cstate="print"/>
          <a:stretch>
            <a:fillRect/>
          </a:stretch>
        </p:blipFill>
        <p:spPr>
          <a:xfrm>
            <a:off x="624493" y="2475958"/>
            <a:ext cx="539789" cy="441645"/>
          </a:xfrm>
          <a:prstGeom prst="rect">
            <a:avLst/>
          </a:prstGeom>
        </p:spPr>
      </p:pic>
      <p:pic>
        <p:nvPicPr>
          <p:cNvPr id="8" name="图片 7" descr="通用交换机.png"/>
          <p:cNvPicPr>
            <a:picLocks noChangeAspect="1"/>
          </p:cNvPicPr>
          <p:nvPr/>
        </p:nvPicPr>
        <p:blipFill>
          <a:blip r:embed="rId3" cstate="print"/>
          <a:stretch>
            <a:fillRect/>
          </a:stretch>
        </p:blipFill>
        <p:spPr>
          <a:xfrm>
            <a:off x="1532746" y="2475958"/>
            <a:ext cx="539789" cy="441645"/>
          </a:xfrm>
          <a:prstGeom prst="rect">
            <a:avLst/>
          </a:prstGeom>
        </p:spPr>
      </p:pic>
      <p:pic>
        <p:nvPicPr>
          <p:cNvPr id="9" name="图片 8" descr="通用交换机.png"/>
          <p:cNvPicPr>
            <a:picLocks noChangeAspect="1"/>
          </p:cNvPicPr>
          <p:nvPr/>
        </p:nvPicPr>
        <p:blipFill>
          <a:blip r:embed="rId3" cstate="print"/>
          <a:stretch>
            <a:fillRect/>
          </a:stretch>
        </p:blipFill>
        <p:spPr>
          <a:xfrm>
            <a:off x="2479033" y="2475958"/>
            <a:ext cx="539789" cy="441645"/>
          </a:xfrm>
          <a:prstGeom prst="rect">
            <a:avLst/>
          </a:prstGeom>
        </p:spPr>
      </p:pic>
      <p:cxnSp>
        <p:nvCxnSpPr>
          <p:cNvPr id="11" name="直接连接符 10"/>
          <p:cNvCxnSpPr>
            <a:stCxn id="7" idx="3"/>
            <a:endCxn id="8" idx="1"/>
          </p:cNvCxnSpPr>
          <p:nvPr/>
        </p:nvCxnSpPr>
        <p:spPr bwMode="auto">
          <a:xfrm>
            <a:off x="1164282" y="2696780"/>
            <a:ext cx="368464"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cxnSp>
        <p:nvCxnSpPr>
          <p:cNvPr id="14" name="直接连接符 13"/>
          <p:cNvCxnSpPr>
            <a:stCxn id="8" idx="3"/>
            <a:endCxn id="9" idx="1"/>
          </p:cNvCxnSpPr>
          <p:nvPr/>
        </p:nvCxnSpPr>
        <p:spPr bwMode="auto">
          <a:xfrm>
            <a:off x="2072535" y="2696780"/>
            <a:ext cx="406497"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18" name="任意多边形 17"/>
          <p:cNvSpPr/>
          <p:nvPr/>
        </p:nvSpPr>
        <p:spPr>
          <a:xfrm>
            <a:off x="985886" y="2917603"/>
            <a:ext cx="1710657" cy="227120"/>
          </a:xfrm>
          <a:custGeom>
            <a:avLst/>
            <a:gdLst>
              <a:gd name="connsiteX0" fmla="*/ 0 w 1898650"/>
              <a:gd name="connsiteY0" fmla="*/ 0 h 209550"/>
              <a:gd name="connsiteX1" fmla="*/ 0 w 1898650"/>
              <a:gd name="connsiteY1" fmla="*/ 209550 h 209550"/>
              <a:gd name="connsiteX2" fmla="*/ 1898650 w 1898650"/>
              <a:gd name="connsiteY2" fmla="*/ 209550 h 209550"/>
              <a:gd name="connsiteX3" fmla="*/ 1898650 w 1898650"/>
              <a:gd name="connsiteY3" fmla="*/ 0 h 209550"/>
            </a:gdLst>
            <a:ahLst/>
            <a:cxnLst>
              <a:cxn ang="0">
                <a:pos x="connsiteX0" y="connsiteY0"/>
              </a:cxn>
              <a:cxn ang="0">
                <a:pos x="connsiteX1" y="connsiteY1"/>
              </a:cxn>
              <a:cxn ang="0">
                <a:pos x="connsiteX2" y="connsiteY2"/>
              </a:cxn>
              <a:cxn ang="0">
                <a:pos x="connsiteX3" y="connsiteY3"/>
              </a:cxn>
            </a:cxnLst>
            <a:rect l="l" t="t" r="r" b="b"/>
            <a:pathLst>
              <a:path w="1898650" h="209550">
                <a:moveTo>
                  <a:pt x="0" y="0"/>
                </a:moveTo>
                <a:lnTo>
                  <a:pt x="0" y="209550"/>
                </a:lnTo>
                <a:lnTo>
                  <a:pt x="1898650" y="209550"/>
                </a:lnTo>
                <a:lnTo>
                  <a:pt x="1898650" y="0"/>
                </a:lnTo>
              </a:path>
            </a:pathLst>
          </a:cu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4" name="直接连接符 23"/>
          <p:cNvCxnSpPr>
            <a:stCxn id="7" idx="2"/>
            <a:endCxn id="25" idx="0"/>
          </p:cNvCxnSpPr>
          <p:nvPr/>
        </p:nvCxnSpPr>
        <p:spPr bwMode="auto">
          <a:xfrm>
            <a:off x="894388" y="2917603"/>
            <a:ext cx="0" cy="64381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25" name="图片 2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24493" y="3561412"/>
            <a:ext cx="539789" cy="442627"/>
          </a:xfrm>
          <a:prstGeom prst="rect">
            <a:avLst/>
          </a:prstGeom>
        </p:spPr>
      </p:pic>
      <p:pic>
        <p:nvPicPr>
          <p:cNvPr id="31" name="图片 30"/>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2482747" y="3561412"/>
            <a:ext cx="539789" cy="442627"/>
          </a:xfrm>
          <a:prstGeom prst="rect">
            <a:avLst/>
          </a:prstGeom>
        </p:spPr>
      </p:pic>
      <p:cxnSp>
        <p:nvCxnSpPr>
          <p:cNvPr id="32" name="直接连接符 31"/>
          <p:cNvCxnSpPr/>
          <p:nvPr/>
        </p:nvCxnSpPr>
        <p:spPr bwMode="auto">
          <a:xfrm>
            <a:off x="894388" y="2917602"/>
            <a:ext cx="0" cy="6438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3" name="直接连接符 32"/>
          <p:cNvCxnSpPr>
            <a:stCxn id="9" idx="2"/>
            <a:endCxn id="31" idx="0"/>
          </p:cNvCxnSpPr>
          <p:nvPr/>
        </p:nvCxnSpPr>
        <p:spPr bwMode="auto">
          <a:xfrm>
            <a:off x="2748927" y="2917603"/>
            <a:ext cx="3715" cy="6438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6" name="直接连接符 35"/>
          <p:cNvCxnSpPr/>
          <p:nvPr/>
        </p:nvCxnSpPr>
        <p:spPr bwMode="auto">
          <a:xfrm>
            <a:off x="557905" y="2157687"/>
            <a:ext cx="368464"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37" name="TextBox 77"/>
          <p:cNvSpPr txBox="1"/>
          <p:nvPr/>
        </p:nvSpPr>
        <p:spPr bwMode="auto">
          <a:xfrm>
            <a:off x="895198" y="1988221"/>
            <a:ext cx="1390745" cy="316351"/>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Stacking cable</a:t>
            </a:r>
          </a:p>
        </p:txBody>
      </p:sp>
      <p:sp>
        <p:nvSpPr>
          <p:cNvPr id="41" name="圆角矩形 40"/>
          <p:cNvSpPr/>
          <p:nvPr/>
        </p:nvSpPr>
        <p:spPr>
          <a:xfrm>
            <a:off x="4303648" y="2410849"/>
            <a:ext cx="1312749" cy="864632"/>
          </a:xfrm>
          <a:prstGeom prst="roundRect">
            <a:avLst>
              <a:gd name="adj" fmla="val 4236"/>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42" name="图片 41" descr="通用交换机.png"/>
          <p:cNvPicPr>
            <a:picLocks noChangeAspect="1"/>
          </p:cNvPicPr>
          <p:nvPr/>
        </p:nvPicPr>
        <p:blipFill>
          <a:blip r:embed="rId3" cstate="print"/>
          <a:stretch>
            <a:fillRect/>
          </a:stretch>
        </p:blipFill>
        <p:spPr>
          <a:xfrm>
            <a:off x="4705926" y="2512477"/>
            <a:ext cx="539789" cy="441645"/>
          </a:xfrm>
          <a:prstGeom prst="rect">
            <a:avLst/>
          </a:prstGeom>
        </p:spPr>
      </p:pic>
      <p:cxnSp>
        <p:nvCxnSpPr>
          <p:cNvPr id="48" name="直接连接符 47"/>
          <p:cNvCxnSpPr>
            <a:endCxn id="49" idx="0"/>
          </p:cNvCxnSpPr>
          <p:nvPr/>
        </p:nvCxnSpPr>
        <p:spPr bwMode="auto">
          <a:xfrm flipH="1">
            <a:off x="4435229" y="2954123"/>
            <a:ext cx="540592" cy="60729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9" name="图片 48"/>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4165334" y="3561412"/>
            <a:ext cx="539789" cy="442627"/>
          </a:xfrm>
          <a:prstGeom prst="rect">
            <a:avLst/>
          </a:prstGeom>
        </p:spPr>
      </p:pic>
      <p:pic>
        <p:nvPicPr>
          <p:cNvPr id="50" name="图片 4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373723" y="3567909"/>
            <a:ext cx="539789" cy="442627"/>
          </a:xfrm>
          <a:prstGeom prst="rect">
            <a:avLst/>
          </a:prstGeom>
        </p:spPr>
      </p:pic>
      <p:cxnSp>
        <p:nvCxnSpPr>
          <p:cNvPr id="52" name="直接连接符 51"/>
          <p:cNvCxnSpPr>
            <a:stCxn id="42" idx="2"/>
            <a:endCxn id="50" idx="0"/>
          </p:cNvCxnSpPr>
          <p:nvPr/>
        </p:nvCxnSpPr>
        <p:spPr bwMode="auto">
          <a:xfrm>
            <a:off x="4975820" y="2954123"/>
            <a:ext cx="667797" cy="613786"/>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3" name="TextBox 77"/>
          <p:cNvSpPr txBox="1"/>
          <p:nvPr/>
        </p:nvSpPr>
        <p:spPr bwMode="auto">
          <a:xfrm>
            <a:off x="4346597" y="2061650"/>
            <a:ext cx="1390745" cy="316351"/>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Stack</a:t>
            </a:r>
          </a:p>
        </p:txBody>
      </p:sp>
      <p:sp>
        <p:nvSpPr>
          <p:cNvPr id="204" name="圆角矩形 75"/>
          <p:cNvSpPr/>
          <p:nvPr/>
        </p:nvSpPr>
        <p:spPr>
          <a:xfrm>
            <a:off x="477166" y="4418359"/>
            <a:ext cx="11264161" cy="1701554"/>
          </a:xfrm>
          <a:prstGeom prst="roundRect">
            <a:avLst>
              <a:gd name="adj" fmla="val 874"/>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marL="177729" indent="-177729" algn="just" fontAlgn="ctr">
              <a:lnSpc>
                <a:spcPts val="2599"/>
              </a:lnSpc>
              <a:spcAft>
                <a:spcPts val="600"/>
              </a:spcAft>
              <a:buFont typeface="Arial" panose="020B0604020202020204" pitchFamily="34" charset="0"/>
              <a:buChar char="•"/>
            </a:pPr>
            <a:r>
              <a:rPr lang="en-US" sz="1600" dirty="0" err="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iStack</a:t>
            </a:r>
            <a:r>
              <a:rPr 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 Multiple </a:t>
            </a:r>
            <a:r>
              <a:rPr lang="en-US" sz="1600" dirty="0" err="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iStack</a:t>
            </a:r>
            <a:r>
              <a:rPr 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-capable switches are connected using stacking cables to form a logical switch that participates in data </a:t>
            </a:r>
            <a:r>
              <a:rPr 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forwarding.</a:t>
            </a:r>
            <a:endParaRPr 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gn="just" fontAlgn="ctr">
              <a:lnSpc>
                <a:spcPts val="2599"/>
              </a:lnSpc>
              <a:spcAft>
                <a:spcPts val="600"/>
              </a:spcAft>
              <a:buFont typeface="Arial" panose="020B0604020202020204" pitchFamily="34" charset="0"/>
              <a:buChar char="•"/>
            </a:pPr>
            <a:r>
              <a:rPr 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Cluster switch system (CSS): Two CSS-capable switches are bundled into one logical switch.</a:t>
            </a:r>
          </a:p>
          <a:p>
            <a:pPr marL="177729" indent="-177729" algn="just" fontAlgn="ctr">
              <a:lnSpc>
                <a:spcPts val="2599"/>
              </a:lnSpc>
              <a:spcAft>
                <a:spcPts val="600"/>
              </a:spcAft>
              <a:buFont typeface="Arial" panose="020B0604020202020204" pitchFamily="34" charset="0"/>
              <a:buChar char="•"/>
            </a:pPr>
            <a:r>
              <a:rPr 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 CSS consists of only two switches. Generally, modular switches support CSS, and fixed switches support </a:t>
            </a:r>
            <a:r>
              <a:rPr lang="en-US" sz="1600" dirty="0" err="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iStack</a:t>
            </a:r>
            <a:r>
              <a:rPr 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p>
          <a:p>
            <a:pPr marL="177729" indent="-177729" algn="just" fontAlgn="ctr">
              <a:lnSpc>
                <a:spcPts val="2599"/>
              </a:lnSpc>
              <a:spcAft>
                <a:spcPts val="600"/>
              </a:spcAft>
              <a:buFont typeface="Arial" panose="020B0604020202020204" pitchFamily="34" charset="0"/>
              <a:buChar char="•"/>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7" name="圆角矩形 75"/>
          <p:cNvSpPr/>
          <p:nvPr/>
        </p:nvSpPr>
        <p:spPr>
          <a:xfrm>
            <a:off x="474278" y="1430144"/>
            <a:ext cx="5524847" cy="393866"/>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b="1" dirty="0" err="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iStack</a:t>
            </a:r>
            <a:endParaRPr 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8" name="圆角矩形 75"/>
          <p:cNvSpPr/>
          <p:nvPr/>
        </p:nvSpPr>
        <p:spPr>
          <a:xfrm>
            <a:off x="474278" y="1861480"/>
            <a:ext cx="5524847" cy="2225631"/>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algn="just" fontAlgn="ctr">
              <a:lnSpc>
                <a:spcPts val="2599"/>
              </a:lnSpc>
              <a:spcAft>
                <a:spcPts val="600"/>
              </a:spcAft>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9" name="圆角矩形 75"/>
          <p:cNvSpPr/>
          <p:nvPr/>
        </p:nvSpPr>
        <p:spPr>
          <a:xfrm>
            <a:off x="6119684" y="1430144"/>
            <a:ext cx="5524847" cy="393866"/>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CSS</a:t>
            </a:r>
          </a:p>
        </p:txBody>
      </p:sp>
      <p:sp>
        <p:nvSpPr>
          <p:cNvPr id="210" name="圆角矩形 75"/>
          <p:cNvSpPr/>
          <p:nvPr/>
        </p:nvSpPr>
        <p:spPr>
          <a:xfrm>
            <a:off x="6119685" y="1861480"/>
            <a:ext cx="5524847" cy="2225631"/>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algn="just" fontAlgn="ctr">
              <a:lnSpc>
                <a:spcPts val="2599"/>
              </a:lnSpc>
              <a:spcAft>
                <a:spcPts val="600"/>
              </a:spcAft>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1" name="圆角矩形 210"/>
          <p:cNvSpPr/>
          <p:nvPr/>
        </p:nvSpPr>
        <p:spPr>
          <a:xfrm>
            <a:off x="6163661" y="1982458"/>
            <a:ext cx="2810682" cy="693149"/>
          </a:xfrm>
          <a:prstGeom prst="roundRect">
            <a:avLst>
              <a:gd name="adj" fmla="val 4236"/>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12" name="直接连接符 211"/>
          <p:cNvCxnSpPr/>
          <p:nvPr/>
        </p:nvCxnSpPr>
        <p:spPr bwMode="auto">
          <a:xfrm flipH="1">
            <a:off x="6433661" y="2554346"/>
            <a:ext cx="414062" cy="80920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13" name="直接连接符 212"/>
          <p:cNvCxnSpPr/>
          <p:nvPr/>
        </p:nvCxnSpPr>
        <p:spPr bwMode="auto">
          <a:xfrm flipH="1">
            <a:off x="6433661" y="2554346"/>
            <a:ext cx="1784269" cy="80920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14" name="直接连接符 213"/>
          <p:cNvCxnSpPr>
            <a:stCxn id="64" idx="3"/>
            <a:endCxn id="65" idx="1"/>
          </p:cNvCxnSpPr>
          <p:nvPr/>
        </p:nvCxnSpPr>
        <p:spPr bwMode="auto">
          <a:xfrm>
            <a:off x="7116157" y="2332269"/>
            <a:ext cx="829287"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215" name="TextBox 77"/>
          <p:cNvSpPr txBox="1"/>
          <p:nvPr/>
        </p:nvSpPr>
        <p:spPr bwMode="auto">
          <a:xfrm>
            <a:off x="6924109" y="3182822"/>
            <a:ext cx="1390745" cy="531795"/>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Link aggregation</a:t>
            </a:r>
          </a:p>
        </p:txBody>
      </p:sp>
      <p:sp>
        <p:nvSpPr>
          <p:cNvPr id="219" name="椭圆 218"/>
          <p:cNvSpPr/>
          <p:nvPr/>
        </p:nvSpPr>
        <p:spPr bwMode="auto">
          <a:xfrm rot="5400000">
            <a:off x="6661703" y="2530474"/>
            <a:ext cx="188044" cy="1140141"/>
          </a:xfrm>
          <a:prstGeom prst="ellipse">
            <a:avLst/>
          </a:prstGeom>
          <a:noFill/>
          <a:ln w="25400" cap="flat" cmpd="sng" algn="ctr">
            <a:solidFill>
              <a:srgbClr val="FFD17D"/>
            </a:solidFill>
            <a:prstDash val="solid"/>
          </a:ln>
          <a:effectLst/>
        </p:spPr>
        <p:txBody>
          <a:bodyPr wrap="square" rtlCol="0" anchor="ctr">
            <a:noAutofit/>
          </a:bodyPr>
          <a:lstStyle/>
          <a:p>
            <a:pPr algn="ctr" defTabSz="914034" fontAlgn="ctr"/>
            <a:endParaRPr lang="en-US" altLang="zh-CN" sz="1799"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2" name="TextBox 77"/>
          <p:cNvSpPr txBox="1"/>
          <p:nvPr/>
        </p:nvSpPr>
        <p:spPr bwMode="auto">
          <a:xfrm>
            <a:off x="6824699" y="2014707"/>
            <a:ext cx="1390745" cy="316351"/>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CSS link</a:t>
            </a:r>
          </a:p>
        </p:txBody>
      </p:sp>
      <p:cxnSp>
        <p:nvCxnSpPr>
          <p:cNvPr id="234" name="直接连接符 233"/>
          <p:cNvCxnSpPr/>
          <p:nvPr/>
        </p:nvCxnSpPr>
        <p:spPr bwMode="auto">
          <a:xfrm>
            <a:off x="6847723" y="2554346"/>
            <a:ext cx="1886443" cy="80920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35" name="直接连接符 234"/>
          <p:cNvCxnSpPr/>
          <p:nvPr/>
        </p:nvCxnSpPr>
        <p:spPr bwMode="auto">
          <a:xfrm>
            <a:off x="8217930" y="2554346"/>
            <a:ext cx="516236" cy="809202"/>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44" name="椭圆 243"/>
          <p:cNvSpPr/>
          <p:nvPr/>
        </p:nvSpPr>
        <p:spPr bwMode="auto">
          <a:xfrm rot="5400000">
            <a:off x="8245968" y="2530475"/>
            <a:ext cx="188044" cy="1140141"/>
          </a:xfrm>
          <a:prstGeom prst="ellipse">
            <a:avLst/>
          </a:prstGeom>
          <a:noFill/>
          <a:ln w="25400" cap="flat" cmpd="sng" algn="ctr">
            <a:solidFill>
              <a:srgbClr val="FFD17D"/>
            </a:solidFill>
            <a:prstDash val="solid"/>
          </a:ln>
          <a:effectLst/>
        </p:spPr>
        <p:txBody>
          <a:bodyPr wrap="square" rtlCol="0" anchor="ctr">
            <a:noAutofit/>
          </a:bodyPr>
          <a:lstStyle/>
          <a:p>
            <a:pPr algn="ctr" defTabSz="914034" fontAlgn="ctr"/>
            <a:endParaRPr lang="en-US" altLang="zh-CN" sz="1799"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6" name="TextBox 77"/>
          <p:cNvSpPr txBox="1"/>
          <p:nvPr/>
        </p:nvSpPr>
        <p:spPr bwMode="auto">
          <a:xfrm>
            <a:off x="10064917" y="2949017"/>
            <a:ext cx="1264314" cy="531795"/>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Link aggregation</a:t>
            </a:r>
          </a:p>
        </p:txBody>
      </p:sp>
      <p:sp>
        <p:nvSpPr>
          <p:cNvPr id="277" name="椭圆 276"/>
          <p:cNvSpPr/>
          <p:nvPr/>
        </p:nvSpPr>
        <p:spPr bwMode="auto">
          <a:xfrm rot="5400000">
            <a:off x="10282473" y="2754601"/>
            <a:ext cx="188044" cy="473684"/>
          </a:xfrm>
          <a:prstGeom prst="ellipse">
            <a:avLst/>
          </a:prstGeom>
          <a:noFill/>
          <a:ln w="25400" cap="flat" cmpd="sng" algn="ctr">
            <a:solidFill>
              <a:srgbClr val="FFD17D"/>
            </a:solidFill>
            <a:prstDash val="solid"/>
          </a:ln>
          <a:effectLst/>
        </p:spPr>
        <p:txBody>
          <a:bodyPr wrap="square" rtlCol="0" anchor="ctr">
            <a:noAutofit/>
          </a:bodyPr>
          <a:lstStyle/>
          <a:p>
            <a:pPr algn="ctr" defTabSz="914034" fontAlgn="ctr"/>
            <a:endParaRPr lang="en-US" altLang="zh-CN" sz="1799"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9" name="椭圆 278"/>
          <p:cNvSpPr/>
          <p:nvPr/>
        </p:nvSpPr>
        <p:spPr bwMode="auto">
          <a:xfrm rot="5400000">
            <a:off x="10973420" y="2754601"/>
            <a:ext cx="188044" cy="473684"/>
          </a:xfrm>
          <a:prstGeom prst="ellipse">
            <a:avLst/>
          </a:prstGeom>
          <a:noFill/>
          <a:ln w="25400" cap="flat" cmpd="sng" algn="ctr">
            <a:solidFill>
              <a:srgbClr val="FFD17D"/>
            </a:solidFill>
            <a:prstDash val="solid"/>
          </a:ln>
          <a:effectLst/>
        </p:spPr>
        <p:txBody>
          <a:bodyPr wrap="square" rtlCol="0" anchor="ctr">
            <a:noAutofit/>
          </a:bodyPr>
          <a:lstStyle/>
          <a:p>
            <a:pPr algn="ctr" defTabSz="914034" fontAlgn="ctr"/>
            <a:endParaRPr lang="en-US" altLang="zh-CN" sz="1799"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61" name="图片 60" descr="汇聚交换机.png">
            <a:extLst>
              <a:ext uri="{FF2B5EF4-FFF2-40B4-BE49-F238E27FC236}">
                <a16:creationId xmlns="" xmlns:a16="http://schemas.microsoft.com/office/drawing/2014/main" id="{510788B6-994F-4DD8-9E7B-2F7416C7AC83}"/>
              </a:ext>
            </a:extLst>
          </p:cNvPr>
          <p:cNvPicPr>
            <a:picLocks noChangeAspect="1"/>
          </p:cNvPicPr>
          <p:nvPr/>
        </p:nvPicPr>
        <p:blipFill>
          <a:blip r:embed="rId5" cstate="print"/>
          <a:stretch>
            <a:fillRect/>
          </a:stretch>
        </p:blipFill>
        <p:spPr>
          <a:xfrm>
            <a:off x="6163661" y="3366767"/>
            <a:ext cx="540000" cy="441818"/>
          </a:xfrm>
          <a:prstGeom prst="rect">
            <a:avLst/>
          </a:prstGeom>
        </p:spPr>
      </p:pic>
      <p:pic>
        <p:nvPicPr>
          <p:cNvPr id="62" name="图片 61" descr="汇聚交换机.png">
            <a:extLst>
              <a:ext uri="{FF2B5EF4-FFF2-40B4-BE49-F238E27FC236}">
                <a16:creationId xmlns="" xmlns:a16="http://schemas.microsoft.com/office/drawing/2014/main" id="{510788B6-994F-4DD8-9E7B-2F7416C7AC83}"/>
              </a:ext>
            </a:extLst>
          </p:cNvPr>
          <p:cNvPicPr>
            <a:picLocks noChangeAspect="1"/>
          </p:cNvPicPr>
          <p:nvPr/>
        </p:nvPicPr>
        <p:blipFill>
          <a:blip r:embed="rId5" cstate="print"/>
          <a:stretch>
            <a:fillRect/>
          </a:stretch>
        </p:blipFill>
        <p:spPr>
          <a:xfrm>
            <a:off x="8452577" y="3366767"/>
            <a:ext cx="540000" cy="441818"/>
          </a:xfrm>
          <a:prstGeom prst="rect">
            <a:avLst/>
          </a:prstGeom>
        </p:spPr>
      </p:pic>
      <p:pic>
        <p:nvPicPr>
          <p:cNvPr id="64" name="图片 63" descr="核心交换机.png">
            <a:extLst>
              <a:ext uri="{FF2B5EF4-FFF2-40B4-BE49-F238E27FC236}">
                <a16:creationId xmlns="" xmlns:a16="http://schemas.microsoft.com/office/drawing/2014/main" id="{B523C956-ACFD-43D2-A4FE-500709D8B096}"/>
              </a:ext>
            </a:extLst>
          </p:cNvPr>
          <p:cNvPicPr>
            <a:picLocks noChangeAspect="1"/>
          </p:cNvPicPr>
          <p:nvPr/>
        </p:nvPicPr>
        <p:blipFill>
          <a:blip r:embed="rId6" cstate="print"/>
          <a:stretch>
            <a:fillRect/>
          </a:stretch>
        </p:blipFill>
        <p:spPr>
          <a:xfrm>
            <a:off x="6576157" y="2111360"/>
            <a:ext cx="540000" cy="441818"/>
          </a:xfrm>
          <a:prstGeom prst="rect">
            <a:avLst/>
          </a:prstGeom>
        </p:spPr>
      </p:pic>
      <p:pic>
        <p:nvPicPr>
          <p:cNvPr id="65" name="图片 64" descr="核心交换机.png">
            <a:extLst>
              <a:ext uri="{FF2B5EF4-FFF2-40B4-BE49-F238E27FC236}">
                <a16:creationId xmlns="" xmlns:a16="http://schemas.microsoft.com/office/drawing/2014/main" id="{B523C956-ACFD-43D2-A4FE-500709D8B096}"/>
              </a:ext>
            </a:extLst>
          </p:cNvPr>
          <p:cNvPicPr>
            <a:picLocks noChangeAspect="1"/>
          </p:cNvPicPr>
          <p:nvPr/>
        </p:nvPicPr>
        <p:blipFill>
          <a:blip r:embed="rId6" cstate="print"/>
          <a:stretch>
            <a:fillRect/>
          </a:stretch>
        </p:blipFill>
        <p:spPr>
          <a:xfrm>
            <a:off x="7945444" y="2111360"/>
            <a:ext cx="540000" cy="441818"/>
          </a:xfrm>
          <a:prstGeom prst="rect">
            <a:avLst/>
          </a:prstGeom>
        </p:spPr>
      </p:pic>
      <p:grpSp>
        <p:nvGrpSpPr>
          <p:cNvPr id="3" name="组合 2"/>
          <p:cNvGrpSpPr/>
          <p:nvPr/>
        </p:nvGrpSpPr>
        <p:grpSpPr>
          <a:xfrm>
            <a:off x="3025962" y="2851652"/>
            <a:ext cx="1390745" cy="356242"/>
            <a:chOff x="2873562" y="2851652"/>
            <a:chExt cx="1390745" cy="356242"/>
          </a:xfrm>
        </p:grpSpPr>
        <p:sp>
          <p:nvSpPr>
            <p:cNvPr id="58" name="Right Arrow 157"/>
            <p:cNvSpPr/>
            <p:nvPr/>
          </p:nvSpPr>
          <p:spPr>
            <a:xfrm>
              <a:off x="3386607" y="2851652"/>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TextBox 77"/>
            <p:cNvSpPr txBox="1"/>
            <p:nvPr/>
          </p:nvSpPr>
          <p:spPr bwMode="auto">
            <a:xfrm>
              <a:off x="2873562" y="2871597"/>
              <a:ext cx="1390745" cy="285574"/>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05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Equivalent to</a:t>
              </a:r>
            </a:p>
          </p:txBody>
        </p:sp>
      </p:grpSp>
      <p:sp>
        <p:nvSpPr>
          <p:cNvPr id="60" name="Right Arrow 157"/>
          <p:cNvSpPr/>
          <p:nvPr/>
        </p:nvSpPr>
        <p:spPr>
          <a:xfrm>
            <a:off x="8992578" y="2854586"/>
            <a:ext cx="853978" cy="571461"/>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TextBox 77"/>
          <p:cNvSpPr txBox="1"/>
          <p:nvPr/>
        </p:nvSpPr>
        <p:spPr bwMode="auto">
          <a:xfrm>
            <a:off x="8729653" y="3000861"/>
            <a:ext cx="1390745" cy="285574"/>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05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Equivalent to</a:t>
            </a:r>
          </a:p>
        </p:txBody>
      </p:sp>
      <p:pic>
        <p:nvPicPr>
          <p:cNvPr id="56" name="图片 55" descr="汇聚交换机.png">
            <a:extLst>
              <a:ext uri="{FF2B5EF4-FFF2-40B4-BE49-F238E27FC236}">
                <a16:creationId xmlns="" xmlns:a16="http://schemas.microsoft.com/office/drawing/2014/main" id="{510788B6-994F-4DD8-9E7B-2F7416C7AC83}"/>
              </a:ext>
            </a:extLst>
          </p:cNvPr>
          <p:cNvPicPr>
            <a:picLocks noChangeAspect="1"/>
          </p:cNvPicPr>
          <p:nvPr/>
        </p:nvPicPr>
        <p:blipFill>
          <a:blip r:embed="rId5" cstate="print"/>
          <a:stretch>
            <a:fillRect/>
          </a:stretch>
        </p:blipFill>
        <p:spPr>
          <a:xfrm>
            <a:off x="9861892" y="3366767"/>
            <a:ext cx="540000" cy="441818"/>
          </a:xfrm>
          <a:prstGeom prst="rect">
            <a:avLst/>
          </a:prstGeom>
        </p:spPr>
      </p:pic>
      <p:pic>
        <p:nvPicPr>
          <p:cNvPr id="57" name="图片 56" descr="汇聚交换机.png">
            <a:extLst>
              <a:ext uri="{FF2B5EF4-FFF2-40B4-BE49-F238E27FC236}">
                <a16:creationId xmlns="" xmlns:a16="http://schemas.microsoft.com/office/drawing/2014/main" id="{510788B6-994F-4DD8-9E7B-2F7416C7AC83}"/>
              </a:ext>
            </a:extLst>
          </p:cNvPr>
          <p:cNvPicPr>
            <a:picLocks noChangeAspect="1"/>
          </p:cNvPicPr>
          <p:nvPr/>
        </p:nvPicPr>
        <p:blipFill>
          <a:blip r:embed="rId5" cstate="print"/>
          <a:stretch>
            <a:fillRect/>
          </a:stretch>
        </p:blipFill>
        <p:spPr>
          <a:xfrm>
            <a:off x="10982856" y="3366767"/>
            <a:ext cx="540000" cy="441818"/>
          </a:xfrm>
          <a:prstGeom prst="rect">
            <a:avLst/>
          </a:prstGeom>
        </p:spPr>
      </p:pic>
      <p:pic>
        <p:nvPicPr>
          <p:cNvPr id="67" name="图片 66" descr="核心交换机.png">
            <a:extLst>
              <a:ext uri="{FF2B5EF4-FFF2-40B4-BE49-F238E27FC236}">
                <a16:creationId xmlns="" xmlns:a16="http://schemas.microsoft.com/office/drawing/2014/main" id="{B523C956-ACFD-43D2-A4FE-500709D8B096}"/>
              </a:ext>
            </a:extLst>
          </p:cNvPr>
          <p:cNvPicPr>
            <a:picLocks noChangeAspect="1"/>
          </p:cNvPicPr>
          <p:nvPr/>
        </p:nvPicPr>
        <p:blipFill>
          <a:blip r:embed="rId6" cstate="print"/>
          <a:stretch>
            <a:fillRect/>
          </a:stretch>
        </p:blipFill>
        <p:spPr>
          <a:xfrm>
            <a:off x="10417415" y="2111360"/>
            <a:ext cx="540000" cy="441818"/>
          </a:xfrm>
          <a:prstGeom prst="rect">
            <a:avLst/>
          </a:prstGeom>
        </p:spPr>
      </p:pic>
      <p:sp>
        <p:nvSpPr>
          <p:cNvPr id="69" name="TextBox 77"/>
          <p:cNvSpPr txBox="1"/>
          <p:nvPr/>
        </p:nvSpPr>
        <p:spPr bwMode="auto">
          <a:xfrm>
            <a:off x="9446112" y="2171855"/>
            <a:ext cx="1390745" cy="316351"/>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CSS</a:t>
            </a:r>
          </a:p>
        </p:txBody>
      </p:sp>
    </p:spTree>
    <p:extLst>
      <p:ext uri="{BB962C8B-B14F-4D97-AF65-F5344CB8AC3E}">
        <p14:creationId xmlns:p14="http://schemas.microsoft.com/office/powerpoint/2010/main" val="29227232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sym typeface="Huawei Sans" panose="020C0503030203020204" pitchFamily="34" charset="0"/>
              </a:rPr>
              <a:t>Advantages of iStack and CSS</a:t>
            </a:r>
            <a:endParaRPr lang="en-US" dirty="0">
              <a:sym typeface="Huawei Sans" panose="020C0503030203020204" pitchFamily="34" charset="0"/>
            </a:endParaRPr>
          </a:p>
        </p:txBody>
      </p:sp>
      <p:sp>
        <p:nvSpPr>
          <p:cNvPr id="4" name="文本占位符 3"/>
          <p:cNvSpPr>
            <a:spLocks noGrp="1"/>
          </p:cNvSpPr>
          <p:nvPr>
            <p:ph type="body" sz="quarter" idx="4294967295"/>
          </p:nvPr>
        </p:nvSpPr>
        <p:spPr>
          <a:xfrm>
            <a:off x="446088" y="5118954"/>
            <a:ext cx="11153246" cy="1153607"/>
          </a:xfrm>
        </p:spPr>
        <p:txBody>
          <a:bodyPr/>
          <a:lstStyle/>
          <a:p>
            <a:r>
              <a:rPr lang="en-US" altLang="zh-CN" sz="1200" smtClean="0">
                <a:sym typeface="Huawei Sans" panose="020C0503030203020204" pitchFamily="34" charset="0"/>
              </a:rPr>
              <a:t>Many-to-one virtualization: Switches can be virtualized into one logical switch (CSS) that has a unified control plane for unified management.</a:t>
            </a:r>
          </a:p>
          <a:p>
            <a:r>
              <a:rPr lang="en-US" altLang="zh-CN" sz="1200" smtClean="0">
                <a:sym typeface="Huawei Sans" panose="020C0503030203020204" pitchFamily="34" charset="0"/>
              </a:rPr>
              <a:t>Unified forwarding plane: Physical switches in a CSS use a unified forwarding plane, and share and synchronize forwarding information in real time.</a:t>
            </a:r>
          </a:p>
          <a:p>
            <a:r>
              <a:rPr lang="en-US" altLang="zh-CN" sz="1200" smtClean="0">
                <a:sym typeface="Huawei Sans" panose="020C0503030203020204" pitchFamily="34" charset="0"/>
              </a:rPr>
              <a:t>Inter-device link aggregation: Links between physical switches are aggregated into a single Eth-Trunk interface to interconnect with downstream devices.</a:t>
            </a:r>
          </a:p>
        </p:txBody>
      </p:sp>
      <p:sp>
        <p:nvSpPr>
          <p:cNvPr id="195" name="圆角矩形 194"/>
          <p:cNvSpPr/>
          <p:nvPr/>
        </p:nvSpPr>
        <p:spPr>
          <a:xfrm>
            <a:off x="5474046" y="3798059"/>
            <a:ext cx="943714" cy="579457"/>
          </a:xfrm>
          <a:prstGeom prst="roundRect">
            <a:avLst>
              <a:gd name="adj" fmla="val 4236"/>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6" name="圆角矩形 195"/>
          <p:cNvSpPr/>
          <p:nvPr/>
        </p:nvSpPr>
        <p:spPr>
          <a:xfrm>
            <a:off x="6711942" y="3798059"/>
            <a:ext cx="943714" cy="579457"/>
          </a:xfrm>
          <a:prstGeom prst="roundRect">
            <a:avLst>
              <a:gd name="adj" fmla="val 4236"/>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6" name="圆角矩形 115"/>
          <p:cNvSpPr/>
          <p:nvPr/>
        </p:nvSpPr>
        <p:spPr>
          <a:xfrm>
            <a:off x="1910669" y="2313835"/>
            <a:ext cx="1388254" cy="579457"/>
          </a:xfrm>
          <a:prstGeom prst="roundRect">
            <a:avLst>
              <a:gd name="adj" fmla="val 4236"/>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9" name="圆角矩形 118"/>
          <p:cNvSpPr/>
          <p:nvPr/>
        </p:nvSpPr>
        <p:spPr>
          <a:xfrm>
            <a:off x="2644879" y="3804564"/>
            <a:ext cx="1388254" cy="579457"/>
          </a:xfrm>
          <a:prstGeom prst="roundRect">
            <a:avLst>
              <a:gd name="adj" fmla="val 4236"/>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0" name="圆角矩形 119"/>
          <p:cNvSpPr/>
          <p:nvPr/>
        </p:nvSpPr>
        <p:spPr>
          <a:xfrm>
            <a:off x="1183803" y="3804565"/>
            <a:ext cx="1388254" cy="579457"/>
          </a:xfrm>
          <a:prstGeom prst="roundRect">
            <a:avLst>
              <a:gd name="adj" fmla="val 4236"/>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7" name="直接连接符 76"/>
          <p:cNvCxnSpPr>
            <a:stCxn id="55" idx="3"/>
          </p:cNvCxnSpPr>
          <p:nvPr/>
        </p:nvCxnSpPr>
        <p:spPr bwMode="auto">
          <a:xfrm>
            <a:off x="2532788" y="2595859"/>
            <a:ext cx="199763"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85" name="直接连接符 84"/>
          <p:cNvCxnSpPr/>
          <p:nvPr/>
        </p:nvCxnSpPr>
        <p:spPr bwMode="auto">
          <a:xfrm flipH="1">
            <a:off x="1518799" y="2826098"/>
            <a:ext cx="725208" cy="104737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8" name="直接连接符 87"/>
          <p:cNvCxnSpPr/>
          <p:nvPr/>
        </p:nvCxnSpPr>
        <p:spPr bwMode="auto">
          <a:xfrm flipH="1">
            <a:off x="1518799" y="2826098"/>
            <a:ext cx="1450415" cy="104737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1" name="直接连接符 90"/>
          <p:cNvCxnSpPr/>
          <p:nvPr/>
        </p:nvCxnSpPr>
        <p:spPr bwMode="auto">
          <a:xfrm>
            <a:off x="2244007" y="2826098"/>
            <a:ext cx="0" cy="104737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4" name="直接连接符 93"/>
          <p:cNvCxnSpPr/>
          <p:nvPr/>
        </p:nvCxnSpPr>
        <p:spPr bwMode="auto">
          <a:xfrm flipH="1">
            <a:off x="2244007" y="2826098"/>
            <a:ext cx="725208" cy="104737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8" name="直接连接符 97"/>
          <p:cNvCxnSpPr/>
          <p:nvPr/>
        </p:nvCxnSpPr>
        <p:spPr bwMode="auto">
          <a:xfrm>
            <a:off x="2244007" y="2826098"/>
            <a:ext cx="728922" cy="103161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1" name="直接连接符 100"/>
          <p:cNvCxnSpPr/>
          <p:nvPr/>
        </p:nvCxnSpPr>
        <p:spPr bwMode="auto">
          <a:xfrm>
            <a:off x="2244007" y="2826098"/>
            <a:ext cx="1454130" cy="103161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4" name="直接连接符 103"/>
          <p:cNvCxnSpPr/>
          <p:nvPr/>
        </p:nvCxnSpPr>
        <p:spPr bwMode="auto">
          <a:xfrm>
            <a:off x="2969214" y="2826098"/>
            <a:ext cx="3715" cy="103161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5" name="直接连接符 104"/>
          <p:cNvCxnSpPr/>
          <p:nvPr/>
        </p:nvCxnSpPr>
        <p:spPr bwMode="auto">
          <a:xfrm>
            <a:off x="2969215" y="2826098"/>
            <a:ext cx="728922" cy="103161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0" name="直接连接符 109"/>
          <p:cNvCxnSpPr/>
          <p:nvPr/>
        </p:nvCxnSpPr>
        <p:spPr bwMode="auto">
          <a:xfrm>
            <a:off x="1788694" y="4094293"/>
            <a:ext cx="185419"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113" name="直接连接符 112"/>
          <p:cNvCxnSpPr/>
          <p:nvPr/>
        </p:nvCxnSpPr>
        <p:spPr bwMode="auto">
          <a:xfrm>
            <a:off x="3242824" y="4078534"/>
            <a:ext cx="185419"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125" name="直接连接符 124"/>
          <p:cNvCxnSpPr/>
          <p:nvPr/>
        </p:nvCxnSpPr>
        <p:spPr bwMode="auto">
          <a:xfrm>
            <a:off x="1091195" y="3252216"/>
            <a:ext cx="3223679" cy="0"/>
          </a:xfrm>
          <a:prstGeom prst="line">
            <a:avLst/>
          </a:prstGeom>
          <a:solidFill>
            <a:schemeClr val="accent1"/>
          </a:solidFill>
          <a:ln w="19050" cap="flat" cmpd="sng" algn="ctr">
            <a:solidFill>
              <a:srgbClr val="D8D8D8"/>
            </a:solidFill>
            <a:prstDash val="lgDash"/>
            <a:round/>
            <a:headEnd type="none" w="med" len="med"/>
            <a:tailEnd type="none" w="med" len="med"/>
          </a:ln>
          <a:effectLst/>
        </p:spPr>
      </p:cxnSp>
      <p:sp>
        <p:nvSpPr>
          <p:cNvPr id="131" name="TextBox 77"/>
          <p:cNvSpPr txBox="1"/>
          <p:nvPr/>
        </p:nvSpPr>
        <p:spPr bwMode="auto">
          <a:xfrm>
            <a:off x="1167831" y="4386936"/>
            <a:ext cx="3029766"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Physical forms of CSS and </a:t>
            </a:r>
            <a:r>
              <a:rPr lang="en-US" sz="1399" dirty="0" err="1">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iStack</a:t>
            </a:r>
            <a:endParaRPr lang="en-US" sz="1399"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35" name="圆角矩形 134"/>
          <p:cNvSpPr/>
          <p:nvPr/>
        </p:nvSpPr>
        <p:spPr>
          <a:xfrm>
            <a:off x="6121100" y="2313835"/>
            <a:ext cx="943714" cy="579457"/>
          </a:xfrm>
          <a:prstGeom prst="roundRect">
            <a:avLst>
              <a:gd name="adj" fmla="val 4236"/>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45" name="直接连接符 144"/>
          <p:cNvCxnSpPr>
            <a:endCxn id="159" idx="0"/>
          </p:cNvCxnSpPr>
          <p:nvPr/>
        </p:nvCxnSpPr>
        <p:spPr bwMode="auto">
          <a:xfrm flipH="1">
            <a:off x="5968547" y="2834181"/>
            <a:ext cx="624410" cy="1048359"/>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55" name="TextBox 77"/>
          <p:cNvSpPr txBox="1"/>
          <p:nvPr/>
        </p:nvSpPr>
        <p:spPr bwMode="auto">
          <a:xfrm>
            <a:off x="6580319" y="2460812"/>
            <a:ext cx="1390745"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CSS</a:t>
            </a:r>
          </a:p>
        </p:txBody>
      </p:sp>
      <p:sp>
        <p:nvSpPr>
          <p:cNvPr id="156" name="TextBox 77"/>
          <p:cNvSpPr txBox="1"/>
          <p:nvPr/>
        </p:nvSpPr>
        <p:spPr bwMode="auto">
          <a:xfrm>
            <a:off x="7142627" y="4019212"/>
            <a:ext cx="1644932"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dirty="0" err="1">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iStack</a:t>
            </a:r>
            <a:endParaRPr lang="en-US" sz="1399"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58" name="TextBox 77"/>
          <p:cNvSpPr txBox="1"/>
          <p:nvPr/>
        </p:nvSpPr>
        <p:spPr bwMode="auto">
          <a:xfrm>
            <a:off x="5022072" y="4384021"/>
            <a:ext cx="3029766"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Logical forms of CSS and </a:t>
            </a:r>
            <a:r>
              <a:rPr lang="en-US" sz="1399" dirty="0" err="1">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iStack</a:t>
            </a:r>
            <a:endParaRPr lang="en-US" sz="1399"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pic>
        <p:nvPicPr>
          <p:cNvPr id="159" name="图片 15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698652" y="3882540"/>
            <a:ext cx="539789" cy="442627"/>
          </a:xfrm>
          <a:prstGeom prst="rect">
            <a:avLst/>
          </a:prstGeom>
        </p:spPr>
      </p:pic>
      <p:pic>
        <p:nvPicPr>
          <p:cNvPr id="171" name="图片 17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947473" y="3882540"/>
            <a:ext cx="539789" cy="442627"/>
          </a:xfrm>
          <a:prstGeom prst="rect">
            <a:avLst/>
          </a:prstGeom>
        </p:spPr>
      </p:pic>
      <p:cxnSp>
        <p:nvCxnSpPr>
          <p:cNvPr id="183" name="直接连接符 182"/>
          <p:cNvCxnSpPr>
            <a:endCxn id="171" idx="0"/>
          </p:cNvCxnSpPr>
          <p:nvPr/>
        </p:nvCxnSpPr>
        <p:spPr bwMode="auto">
          <a:xfrm>
            <a:off x="6592957" y="2834181"/>
            <a:ext cx="624410" cy="104835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0" name="直接连接符 189"/>
          <p:cNvCxnSpPr/>
          <p:nvPr/>
        </p:nvCxnSpPr>
        <p:spPr bwMode="auto">
          <a:xfrm flipH="1">
            <a:off x="5883926" y="2834181"/>
            <a:ext cx="624410" cy="104835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1" name="直接连接符 190"/>
          <p:cNvCxnSpPr/>
          <p:nvPr/>
        </p:nvCxnSpPr>
        <p:spPr bwMode="auto">
          <a:xfrm>
            <a:off x="6671623" y="2834181"/>
            <a:ext cx="624410" cy="1048359"/>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93" name="椭圆 192"/>
          <p:cNvSpPr/>
          <p:nvPr/>
        </p:nvSpPr>
        <p:spPr bwMode="auto">
          <a:xfrm rot="5400000">
            <a:off x="6205367" y="3157805"/>
            <a:ext cx="60193" cy="624411"/>
          </a:xfrm>
          <a:prstGeom prst="ellipse">
            <a:avLst/>
          </a:prstGeom>
          <a:noFill/>
          <a:ln w="25400" cap="flat" cmpd="sng" algn="ctr">
            <a:solidFill>
              <a:srgbClr val="FFD17D"/>
            </a:solidFill>
            <a:prstDash val="solid"/>
          </a:ln>
          <a:effectLst/>
        </p:spPr>
        <p:txBody>
          <a:bodyPr wrap="square" rtlCol="0" anchor="ctr">
            <a:noAutofit/>
          </a:bodyPr>
          <a:lstStyle/>
          <a:p>
            <a:pPr algn="ctr" defTabSz="914034" fontAlgn="ctr"/>
            <a:endParaRPr lang="en-US" altLang="zh-CN" sz="1799"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4" name="椭圆 193"/>
          <p:cNvSpPr/>
          <p:nvPr/>
        </p:nvSpPr>
        <p:spPr bwMode="auto">
          <a:xfrm rot="5400000">
            <a:off x="6953733" y="3157805"/>
            <a:ext cx="60193" cy="624411"/>
          </a:xfrm>
          <a:prstGeom prst="ellipse">
            <a:avLst/>
          </a:prstGeom>
          <a:noFill/>
          <a:ln w="25400" cap="flat" cmpd="sng" algn="ctr">
            <a:solidFill>
              <a:srgbClr val="FFD17D"/>
            </a:solidFill>
            <a:prstDash val="solid"/>
          </a:ln>
          <a:effectLst/>
        </p:spPr>
        <p:txBody>
          <a:bodyPr wrap="square" rtlCol="0" anchor="ctr">
            <a:noAutofit/>
          </a:bodyPr>
          <a:lstStyle/>
          <a:p>
            <a:pPr algn="ctr" defTabSz="914034" fontAlgn="ctr"/>
            <a:endParaRPr lang="en-US" altLang="zh-CN" sz="1799"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02" name="直接连接符 201"/>
          <p:cNvCxnSpPr/>
          <p:nvPr/>
        </p:nvCxnSpPr>
        <p:spPr bwMode="auto">
          <a:xfrm>
            <a:off x="5968548" y="3252216"/>
            <a:ext cx="1611839" cy="0"/>
          </a:xfrm>
          <a:prstGeom prst="line">
            <a:avLst/>
          </a:prstGeom>
          <a:solidFill>
            <a:schemeClr val="accent1"/>
          </a:solidFill>
          <a:ln w="19050" cap="flat" cmpd="sng" algn="ctr">
            <a:solidFill>
              <a:srgbClr val="D8D8D8"/>
            </a:solidFill>
            <a:prstDash val="lgDash"/>
            <a:round/>
            <a:headEnd type="none" w="med" len="med"/>
            <a:tailEnd type="none" w="med" len="med"/>
          </a:ln>
          <a:effectLst/>
        </p:spPr>
      </p:cxnSp>
      <p:sp>
        <p:nvSpPr>
          <p:cNvPr id="76" name="圆角矩形 75"/>
          <p:cNvSpPr/>
          <p:nvPr/>
        </p:nvSpPr>
        <p:spPr>
          <a:xfrm>
            <a:off x="8267853" y="1353336"/>
            <a:ext cx="2764540" cy="1764372"/>
          </a:xfrm>
          <a:prstGeom prst="roundRect">
            <a:avLst>
              <a:gd name="adj" fmla="val 7486"/>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171381" indent="-171381" fontAlgn="ctr">
              <a:buFont typeface="Arial" panose="020B0604020202020204" pitchFamily="34" charset="0"/>
              <a:buChar char="•"/>
            </a:pPr>
            <a:r>
              <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One logical device simplifies O&amp;M and facilitates management.</a:t>
            </a:r>
          </a:p>
          <a:p>
            <a:pPr marL="171381" indent="-171381" fontAlgn="ctr">
              <a:buFont typeface="Arial" panose="020B0604020202020204" pitchFamily="34" charset="0"/>
              <a:buChar char="•"/>
            </a:pPr>
            <a:r>
              <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If a physical device fails, the other device can take over the forwarding and control functions, preventing single points of failure.</a:t>
            </a:r>
          </a:p>
        </p:txBody>
      </p:sp>
      <p:sp>
        <p:nvSpPr>
          <p:cNvPr id="78" name="Right Arrow 58"/>
          <p:cNvSpPr/>
          <p:nvPr/>
        </p:nvSpPr>
        <p:spPr bwMode="auto">
          <a:xfrm rot="20316974">
            <a:off x="7191188" y="2247423"/>
            <a:ext cx="1012052" cy="255171"/>
          </a:xfrm>
          <a:prstGeom prst="rightArrow">
            <a:avLst/>
          </a:prstGeom>
          <a:gradFill flip="none" rotWithShape="1">
            <a:gsLst>
              <a:gs pos="15000">
                <a:schemeClr val="accent1">
                  <a:lumMod val="5000"/>
                  <a:lumOff val="95000"/>
                  <a:alpha val="0"/>
                </a:schemeClr>
              </a:gs>
              <a:gs pos="81000">
                <a:srgbClr val="FFCC66"/>
              </a:gs>
            </a:gsLst>
            <a:lin ang="0" scaled="1"/>
            <a:tileRect/>
          </a:gradFill>
          <a:ln w="12700">
            <a:gradFill flip="none" rotWithShape="1">
              <a:gsLst>
                <a:gs pos="11000">
                  <a:schemeClr val="accent1">
                    <a:lumMod val="0"/>
                    <a:lumOff val="100000"/>
                    <a:alpha val="0"/>
                  </a:schemeClr>
                </a:gs>
                <a:gs pos="67000">
                  <a:srgbClr val="FF993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9" name="Right Arrow 58"/>
          <p:cNvSpPr/>
          <p:nvPr/>
        </p:nvSpPr>
        <p:spPr bwMode="auto">
          <a:xfrm rot="899626">
            <a:off x="6962016" y="3478796"/>
            <a:ext cx="1247609" cy="205142"/>
          </a:xfrm>
          <a:prstGeom prst="rightArrow">
            <a:avLst/>
          </a:prstGeom>
          <a:gradFill flip="none" rotWithShape="1">
            <a:gsLst>
              <a:gs pos="15000">
                <a:schemeClr val="accent1">
                  <a:lumMod val="5000"/>
                  <a:lumOff val="95000"/>
                  <a:alpha val="0"/>
                </a:schemeClr>
              </a:gs>
              <a:gs pos="81000">
                <a:srgbClr val="FFCC66"/>
              </a:gs>
            </a:gsLst>
            <a:lin ang="0" scaled="1"/>
            <a:tileRect/>
          </a:gradFill>
          <a:ln w="12700">
            <a:gradFill flip="none" rotWithShape="1">
              <a:gsLst>
                <a:gs pos="11000">
                  <a:schemeClr val="accent1">
                    <a:lumMod val="0"/>
                    <a:lumOff val="100000"/>
                    <a:alpha val="0"/>
                  </a:schemeClr>
                </a:gs>
                <a:gs pos="67000">
                  <a:srgbClr val="FF993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0" name="圆角矩形 79"/>
          <p:cNvSpPr/>
          <p:nvPr/>
        </p:nvSpPr>
        <p:spPr>
          <a:xfrm>
            <a:off x="8266272" y="3287550"/>
            <a:ext cx="2766121" cy="1744102"/>
          </a:xfrm>
          <a:prstGeom prst="roundRect">
            <a:avLst>
              <a:gd name="adj" fmla="val 7486"/>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171381" indent="-171381" fontAlgn="ctr">
              <a:buFont typeface="Arial" panose="020B0604020202020204" pitchFamily="34" charset="0"/>
              <a:buChar char="•"/>
            </a:pPr>
            <a:r>
              <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Inter-device link aggregation is implemented on a loop-free physical network, </a:t>
            </a: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so STP </a:t>
            </a:r>
            <a:r>
              <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does not need to be deployed.</a:t>
            </a:r>
          </a:p>
          <a:p>
            <a:pPr marL="171381" indent="-171381" fontAlgn="ctr">
              <a:buFont typeface="Arial" panose="020B0604020202020204" pitchFamily="34" charset="0"/>
              <a:buChar char="•"/>
            </a:pPr>
            <a:r>
              <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All links in the Eth-Trunk are used, and the link usage is 100%.</a:t>
            </a:r>
          </a:p>
        </p:txBody>
      </p:sp>
      <p:sp>
        <p:nvSpPr>
          <p:cNvPr id="53" name="椭圆 52"/>
          <p:cNvSpPr/>
          <p:nvPr/>
        </p:nvSpPr>
        <p:spPr bwMode="auto">
          <a:xfrm rot="5400000">
            <a:off x="5670280" y="1347624"/>
            <a:ext cx="129345" cy="598295"/>
          </a:xfrm>
          <a:prstGeom prst="ellipse">
            <a:avLst/>
          </a:prstGeom>
          <a:noFill/>
          <a:ln w="25400" cap="flat" cmpd="sng" algn="ctr">
            <a:solidFill>
              <a:srgbClr val="FFD17D"/>
            </a:solidFill>
            <a:prstDash val="solid"/>
          </a:ln>
          <a:effectLst/>
        </p:spPr>
        <p:txBody>
          <a:bodyPr wrap="square" rtlCol="0" anchor="ctr">
            <a:noAutofit/>
          </a:bodyPr>
          <a:lstStyle/>
          <a:p>
            <a:pPr algn="ctr" defTabSz="914034" fontAlgn="ctr"/>
            <a:endParaRPr lang="en-US" altLang="zh-CN" sz="1799"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TextBox 77"/>
          <p:cNvSpPr txBox="1"/>
          <p:nvPr/>
        </p:nvSpPr>
        <p:spPr bwMode="auto">
          <a:xfrm>
            <a:off x="6034101" y="1504020"/>
            <a:ext cx="1117712" cy="316351"/>
          </a:xfrm>
          <a:prstGeom prst="rect">
            <a:avLst/>
          </a:prstGeom>
          <a:noFill/>
          <a:ln w="9525">
            <a:noFill/>
            <a:miter lim="800000"/>
            <a:headEnd/>
            <a:tailEnd/>
          </a:ln>
        </p:spPr>
        <p:txBody>
          <a:bodyPr wrap="square" lIns="99941" tIns="49966" rIns="99941" bIns="49966" rtlCol="0">
            <a:noAutofit/>
          </a:bodyPr>
          <a:lstStyle/>
          <a:p>
            <a:pPr defTabSz="1001248" eaLnBrk="0" fontAlgn="ctr" hangingPunct="0"/>
            <a:r>
              <a:rPr 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Eth-Trunk</a:t>
            </a:r>
          </a:p>
        </p:txBody>
      </p:sp>
      <p:pic>
        <p:nvPicPr>
          <p:cNvPr id="55" name="图片 54" descr="核心交换机.png">
            <a:extLst>
              <a:ext uri="{FF2B5EF4-FFF2-40B4-BE49-F238E27FC236}">
                <a16:creationId xmlns="" xmlns:a16="http://schemas.microsoft.com/office/drawing/2014/main" id="{B523C956-ACFD-43D2-A4FE-500709D8B096}"/>
              </a:ext>
            </a:extLst>
          </p:cNvPr>
          <p:cNvPicPr>
            <a:picLocks noChangeAspect="1"/>
          </p:cNvPicPr>
          <p:nvPr/>
        </p:nvPicPr>
        <p:blipFill>
          <a:blip r:embed="rId4" cstate="print"/>
          <a:stretch>
            <a:fillRect/>
          </a:stretch>
        </p:blipFill>
        <p:spPr>
          <a:xfrm>
            <a:off x="1992788" y="2374950"/>
            <a:ext cx="540000" cy="441818"/>
          </a:xfrm>
          <a:prstGeom prst="rect">
            <a:avLst/>
          </a:prstGeom>
        </p:spPr>
      </p:pic>
      <p:pic>
        <p:nvPicPr>
          <p:cNvPr id="56" name="图片 55" descr="核心交换机.png">
            <a:extLst>
              <a:ext uri="{FF2B5EF4-FFF2-40B4-BE49-F238E27FC236}">
                <a16:creationId xmlns="" xmlns:a16="http://schemas.microsoft.com/office/drawing/2014/main" id="{B523C956-ACFD-43D2-A4FE-500709D8B096}"/>
              </a:ext>
            </a:extLst>
          </p:cNvPr>
          <p:cNvPicPr>
            <a:picLocks noChangeAspect="1"/>
          </p:cNvPicPr>
          <p:nvPr/>
        </p:nvPicPr>
        <p:blipFill>
          <a:blip r:embed="rId4" cstate="print"/>
          <a:stretch>
            <a:fillRect/>
          </a:stretch>
        </p:blipFill>
        <p:spPr>
          <a:xfrm>
            <a:off x="2699214" y="2374950"/>
            <a:ext cx="540000" cy="441818"/>
          </a:xfrm>
          <a:prstGeom prst="rect">
            <a:avLst/>
          </a:prstGeom>
        </p:spPr>
      </p:pic>
      <p:pic>
        <p:nvPicPr>
          <p:cNvPr id="59" name="图片 58" descr="接入交换机.png">
            <a:extLst>
              <a:ext uri="{FF2B5EF4-FFF2-40B4-BE49-F238E27FC236}">
                <a16:creationId xmlns="" xmlns:a16="http://schemas.microsoft.com/office/drawing/2014/main" id="{A4EEA780-3CE8-4340-83D8-A49BC7227950}"/>
              </a:ext>
            </a:extLst>
          </p:cNvPr>
          <p:cNvPicPr>
            <a:picLocks noChangeAspect="1"/>
          </p:cNvPicPr>
          <p:nvPr/>
        </p:nvPicPr>
        <p:blipFill>
          <a:blip r:embed="rId5" cstate="print"/>
          <a:stretch>
            <a:fillRect/>
          </a:stretch>
        </p:blipFill>
        <p:spPr>
          <a:xfrm>
            <a:off x="1248941" y="3873825"/>
            <a:ext cx="540000" cy="441818"/>
          </a:xfrm>
          <a:prstGeom prst="rect">
            <a:avLst/>
          </a:prstGeom>
        </p:spPr>
      </p:pic>
      <p:pic>
        <p:nvPicPr>
          <p:cNvPr id="60" name="图片 59" descr="接入交换机.png">
            <a:extLst>
              <a:ext uri="{FF2B5EF4-FFF2-40B4-BE49-F238E27FC236}">
                <a16:creationId xmlns="" xmlns:a16="http://schemas.microsoft.com/office/drawing/2014/main" id="{A4EEA780-3CE8-4340-83D8-A49BC7227950}"/>
              </a:ext>
            </a:extLst>
          </p:cNvPr>
          <p:cNvPicPr>
            <a:picLocks noChangeAspect="1"/>
          </p:cNvPicPr>
          <p:nvPr/>
        </p:nvPicPr>
        <p:blipFill>
          <a:blip r:embed="rId5" cstate="print"/>
          <a:stretch>
            <a:fillRect/>
          </a:stretch>
        </p:blipFill>
        <p:spPr>
          <a:xfrm>
            <a:off x="1959451" y="3873825"/>
            <a:ext cx="540000" cy="441818"/>
          </a:xfrm>
          <a:prstGeom prst="rect">
            <a:avLst/>
          </a:prstGeom>
        </p:spPr>
      </p:pic>
      <p:pic>
        <p:nvPicPr>
          <p:cNvPr id="61" name="图片 60" descr="接入交换机.png">
            <a:extLst>
              <a:ext uri="{FF2B5EF4-FFF2-40B4-BE49-F238E27FC236}">
                <a16:creationId xmlns="" xmlns:a16="http://schemas.microsoft.com/office/drawing/2014/main" id="{A4EEA780-3CE8-4340-83D8-A49BC7227950}"/>
              </a:ext>
            </a:extLst>
          </p:cNvPr>
          <p:cNvPicPr>
            <a:picLocks noChangeAspect="1"/>
          </p:cNvPicPr>
          <p:nvPr/>
        </p:nvPicPr>
        <p:blipFill>
          <a:blip r:embed="rId5" cstate="print"/>
          <a:stretch>
            <a:fillRect/>
          </a:stretch>
        </p:blipFill>
        <p:spPr>
          <a:xfrm>
            <a:off x="2708738" y="3864299"/>
            <a:ext cx="540000" cy="441818"/>
          </a:xfrm>
          <a:prstGeom prst="rect">
            <a:avLst/>
          </a:prstGeom>
        </p:spPr>
      </p:pic>
      <p:pic>
        <p:nvPicPr>
          <p:cNvPr id="62" name="图片 61" descr="接入交换机.png">
            <a:extLst>
              <a:ext uri="{FF2B5EF4-FFF2-40B4-BE49-F238E27FC236}">
                <a16:creationId xmlns="" xmlns:a16="http://schemas.microsoft.com/office/drawing/2014/main" id="{A4EEA780-3CE8-4340-83D8-A49BC7227950}"/>
              </a:ext>
            </a:extLst>
          </p:cNvPr>
          <p:cNvPicPr>
            <a:picLocks noChangeAspect="1"/>
          </p:cNvPicPr>
          <p:nvPr/>
        </p:nvPicPr>
        <p:blipFill>
          <a:blip r:embed="rId5" cstate="print"/>
          <a:stretch>
            <a:fillRect/>
          </a:stretch>
        </p:blipFill>
        <p:spPr>
          <a:xfrm>
            <a:off x="3419248" y="3864299"/>
            <a:ext cx="540000" cy="441818"/>
          </a:xfrm>
          <a:prstGeom prst="rect">
            <a:avLst/>
          </a:prstGeom>
        </p:spPr>
      </p:pic>
      <p:pic>
        <p:nvPicPr>
          <p:cNvPr id="63" name="图片 62"/>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6303069" y="2394578"/>
            <a:ext cx="540000" cy="442800"/>
          </a:xfrm>
          <a:prstGeom prst="rect">
            <a:avLst/>
          </a:prstGeom>
        </p:spPr>
      </p:pic>
      <p:grpSp>
        <p:nvGrpSpPr>
          <p:cNvPr id="57" name="组合 56"/>
          <p:cNvGrpSpPr/>
          <p:nvPr/>
        </p:nvGrpSpPr>
        <p:grpSpPr>
          <a:xfrm>
            <a:off x="3984333" y="2970088"/>
            <a:ext cx="1390745" cy="795895"/>
            <a:chOff x="2668498" y="2851652"/>
            <a:chExt cx="1390745" cy="388149"/>
          </a:xfrm>
        </p:grpSpPr>
        <p:sp>
          <p:nvSpPr>
            <p:cNvPr id="58" name="Right Arrow 157"/>
            <p:cNvSpPr/>
            <p:nvPr/>
          </p:nvSpPr>
          <p:spPr>
            <a:xfrm>
              <a:off x="3386607" y="2851652"/>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TextBox 77"/>
            <p:cNvSpPr txBox="1"/>
            <p:nvPr/>
          </p:nvSpPr>
          <p:spPr bwMode="auto">
            <a:xfrm>
              <a:off x="2668498" y="2954227"/>
              <a:ext cx="1390745" cy="285574"/>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Equivalent to</a:t>
              </a:r>
            </a:p>
          </p:txBody>
        </p:sp>
      </p:grpSp>
    </p:spTree>
    <p:extLst>
      <p:ext uri="{BB962C8B-B14F-4D97-AF65-F5344CB8AC3E}">
        <p14:creationId xmlns:p14="http://schemas.microsoft.com/office/powerpoint/2010/main" val="36569596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sym typeface="Huawei Sans" panose="020C0503030203020204" pitchFamily="34" charset="0"/>
              </a:rPr>
              <a:t>Application (1)</a:t>
            </a:r>
            <a:endParaRPr lang="en-US" dirty="0">
              <a:sym typeface="Huawei Sans" panose="020C0503030203020204" pitchFamily="34" charset="0"/>
            </a:endParaRPr>
          </a:p>
        </p:txBody>
      </p:sp>
      <p:sp>
        <p:nvSpPr>
          <p:cNvPr id="54" name="圆角矩形 75"/>
          <p:cNvSpPr/>
          <p:nvPr/>
        </p:nvSpPr>
        <p:spPr>
          <a:xfrm>
            <a:off x="542714" y="1272339"/>
            <a:ext cx="5151012" cy="540986"/>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Extending the port quantity</a:t>
            </a:r>
          </a:p>
        </p:txBody>
      </p:sp>
      <p:sp>
        <p:nvSpPr>
          <p:cNvPr id="55" name="圆角矩形 75"/>
          <p:cNvSpPr/>
          <p:nvPr/>
        </p:nvSpPr>
        <p:spPr>
          <a:xfrm>
            <a:off x="542714" y="1849521"/>
            <a:ext cx="5151013" cy="4409039"/>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599"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cxnSp>
        <p:nvCxnSpPr>
          <p:cNvPr id="61" name="直接连接符 60"/>
          <p:cNvCxnSpPr>
            <a:endCxn id="68" idx="0"/>
          </p:cNvCxnSpPr>
          <p:nvPr/>
        </p:nvCxnSpPr>
        <p:spPr bwMode="auto">
          <a:xfrm flipH="1">
            <a:off x="1627291" y="3203193"/>
            <a:ext cx="211" cy="869027"/>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68" name="图片 6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357396" y="4072220"/>
            <a:ext cx="539789" cy="442627"/>
          </a:xfrm>
          <a:prstGeom prst="rect">
            <a:avLst/>
          </a:prstGeom>
        </p:spPr>
      </p:pic>
      <p:sp>
        <p:nvSpPr>
          <p:cNvPr id="73" name="圆角矩形 72"/>
          <p:cNvSpPr/>
          <p:nvPr/>
        </p:nvSpPr>
        <p:spPr>
          <a:xfrm>
            <a:off x="2751523" y="2733600"/>
            <a:ext cx="2654215" cy="864632"/>
          </a:xfrm>
          <a:prstGeom prst="roundRect">
            <a:avLst>
              <a:gd name="adj" fmla="val 4236"/>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87" name="直接连接符 86"/>
          <p:cNvCxnSpPr/>
          <p:nvPr/>
        </p:nvCxnSpPr>
        <p:spPr bwMode="auto">
          <a:xfrm>
            <a:off x="3397921" y="2979266"/>
            <a:ext cx="368464"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cxnSp>
        <p:nvCxnSpPr>
          <p:cNvPr id="89" name="直接连接符 88"/>
          <p:cNvCxnSpPr/>
          <p:nvPr/>
        </p:nvCxnSpPr>
        <p:spPr bwMode="auto">
          <a:xfrm>
            <a:off x="4306174" y="2979266"/>
            <a:ext cx="406497"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90" name="任意多边形 89"/>
          <p:cNvSpPr/>
          <p:nvPr/>
        </p:nvSpPr>
        <p:spPr>
          <a:xfrm>
            <a:off x="3220138" y="3196941"/>
            <a:ext cx="1710657" cy="227120"/>
          </a:xfrm>
          <a:custGeom>
            <a:avLst/>
            <a:gdLst>
              <a:gd name="connsiteX0" fmla="*/ 0 w 1898650"/>
              <a:gd name="connsiteY0" fmla="*/ 0 h 209550"/>
              <a:gd name="connsiteX1" fmla="*/ 0 w 1898650"/>
              <a:gd name="connsiteY1" fmla="*/ 209550 h 209550"/>
              <a:gd name="connsiteX2" fmla="*/ 1898650 w 1898650"/>
              <a:gd name="connsiteY2" fmla="*/ 209550 h 209550"/>
              <a:gd name="connsiteX3" fmla="*/ 1898650 w 1898650"/>
              <a:gd name="connsiteY3" fmla="*/ 0 h 209550"/>
            </a:gdLst>
            <a:ahLst/>
            <a:cxnLst>
              <a:cxn ang="0">
                <a:pos x="connsiteX0" y="connsiteY0"/>
              </a:cxn>
              <a:cxn ang="0">
                <a:pos x="connsiteX1" y="connsiteY1"/>
              </a:cxn>
              <a:cxn ang="0">
                <a:pos x="connsiteX2" y="connsiteY2"/>
              </a:cxn>
              <a:cxn ang="0">
                <a:pos x="connsiteX3" y="connsiteY3"/>
              </a:cxn>
            </a:cxnLst>
            <a:rect l="l" t="t" r="r" b="b"/>
            <a:pathLst>
              <a:path w="1898650" h="209550">
                <a:moveTo>
                  <a:pt x="0" y="0"/>
                </a:moveTo>
                <a:lnTo>
                  <a:pt x="0" y="209550"/>
                </a:lnTo>
                <a:lnTo>
                  <a:pt x="1898650" y="209550"/>
                </a:lnTo>
                <a:lnTo>
                  <a:pt x="1898650" y="0"/>
                </a:lnTo>
              </a:path>
            </a:pathLst>
          </a:cu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92" name="直接连接符 91"/>
          <p:cNvCxnSpPr>
            <a:endCxn id="93" idx="0"/>
          </p:cNvCxnSpPr>
          <p:nvPr/>
        </p:nvCxnSpPr>
        <p:spPr bwMode="auto">
          <a:xfrm>
            <a:off x="3128027" y="3200089"/>
            <a:ext cx="613" cy="872131"/>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93" name="图片 9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858745" y="4072220"/>
            <a:ext cx="539789" cy="442627"/>
          </a:xfrm>
          <a:prstGeom prst="rect">
            <a:avLst/>
          </a:prstGeom>
        </p:spPr>
      </p:pic>
      <p:pic>
        <p:nvPicPr>
          <p:cNvPr id="95" name="图片 9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712567" y="4072220"/>
            <a:ext cx="539789" cy="442627"/>
          </a:xfrm>
          <a:prstGeom prst="rect">
            <a:avLst/>
          </a:prstGeom>
        </p:spPr>
      </p:pic>
      <p:cxnSp>
        <p:nvCxnSpPr>
          <p:cNvPr id="96" name="直接连接符 95"/>
          <p:cNvCxnSpPr/>
          <p:nvPr/>
        </p:nvCxnSpPr>
        <p:spPr bwMode="auto">
          <a:xfrm>
            <a:off x="3128639" y="3240354"/>
            <a:ext cx="0" cy="6438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7" name="直接连接符 96"/>
          <p:cNvCxnSpPr>
            <a:endCxn id="95" idx="0"/>
          </p:cNvCxnSpPr>
          <p:nvPr/>
        </p:nvCxnSpPr>
        <p:spPr bwMode="auto">
          <a:xfrm flipH="1">
            <a:off x="4982462" y="3200089"/>
            <a:ext cx="105" cy="87213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99" name="TextBox 77"/>
          <p:cNvSpPr txBox="1"/>
          <p:nvPr/>
        </p:nvSpPr>
        <p:spPr bwMode="auto">
          <a:xfrm>
            <a:off x="3774095" y="3162091"/>
            <a:ext cx="1390745" cy="316351"/>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200" b="1" dirty="0" err="1">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iStack</a:t>
            </a:r>
            <a:endParaRPr lang="en-US" sz="12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23" name="文本占位符 3"/>
          <p:cNvSpPr txBox="1">
            <a:spLocks/>
          </p:cNvSpPr>
          <p:nvPr/>
        </p:nvSpPr>
        <p:spPr bwMode="auto">
          <a:xfrm>
            <a:off x="542715" y="5206012"/>
            <a:ext cx="5038936" cy="776666"/>
          </a:xfrm>
          <a:prstGeom prst="rect">
            <a:avLst/>
          </a:prstGeom>
          <a:noFill/>
          <a:ln w="9525">
            <a:noFill/>
            <a:miter lim="800000"/>
            <a:headEnd/>
            <a:tailEnd/>
          </a:ln>
        </p:spPr>
        <p:txBody>
          <a:bodyPr vert="horz" wrap="square" lIns="80110" tIns="40055" rIns="80110" bIns="40055" numCol="1" anchor="t" anchorCtr="0" compatLnSpc="1">
            <a:prstTxWarp prst="textNoShape">
              <a:avLst/>
            </a:prstTxWarp>
            <a:noAutofit/>
          </a:bodyPr>
          <a:lstStyle>
            <a:lvl1pPr marL="301625" indent="-301625" algn="just" defTabSz="801688" rtl="0" eaLnBrk="1" fontAlgn="ctr" latinLnBrk="0"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ctr"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ctr"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ctr"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ctr"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ctr">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lnSpc>
                <a:spcPct val="100000"/>
              </a:lnSpc>
              <a:buClrTx/>
              <a:buSzPct val="100000"/>
              <a:buFont typeface="Arial" panose="020B0604020202020204" pitchFamily="34" charset="0"/>
              <a:buChar char="•"/>
            </a:pPr>
            <a:r>
              <a:rPr lang="en-US" sz="1200" dirty="0">
                <a:latin typeface="Huawei Sans" panose="020C0503030203020204" pitchFamily="34" charset="0"/>
                <a:ea typeface="方正兰亭黑简体" panose="02000000000000000000" pitchFamily="2" charset="-122"/>
                <a:sym typeface="Huawei Sans" panose="020C0503030203020204" pitchFamily="34" charset="0"/>
              </a:rPr>
              <a:t>When the port density of a switch cannot meet the access requirements, add new switches to set up an </a:t>
            </a:r>
            <a:r>
              <a:rPr lang="en-US" sz="1200" dirty="0" err="1">
                <a:latin typeface="Huawei Sans" panose="020C0503030203020204" pitchFamily="34" charset="0"/>
                <a:ea typeface="方正兰亭黑简体" panose="02000000000000000000" pitchFamily="2" charset="-122"/>
                <a:sym typeface="Huawei Sans" panose="020C0503030203020204" pitchFamily="34" charset="0"/>
              </a:rPr>
              <a:t>iStack</a:t>
            </a:r>
            <a:r>
              <a:rPr lang="en-US" sz="1200" dirty="0">
                <a:latin typeface="Huawei Sans" panose="020C0503030203020204" pitchFamily="34" charset="0"/>
                <a:ea typeface="方正兰亭黑简体" panose="02000000000000000000" pitchFamily="2" charset="-122"/>
                <a:sym typeface="Huawei Sans" panose="020C0503030203020204" pitchFamily="34" charset="0"/>
              </a:rPr>
              <a:t> to increase the number of ports.</a:t>
            </a:r>
          </a:p>
        </p:txBody>
      </p:sp>
      <p:cxnSp>
        <p:nvCxnSpPr>
          <p:cNvPr id="128" name="直接连接符 127"/>
          <p:cNvCxnSpPr/>
          <p:nvPr/>
        </p:nvCxnSpPr>
        <p:spPr bwMode="auto">
          <a:xfrm>
            <a:off x="9838486" y="2568353"/>
            <a:ext cx="0" cy="81927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9" name="直接连接符 128"/>
          <p:cNvCxnSpPr/>
          <p:nvPr/>
        </p:nvCxnSpPr>
        <p:spPr bwMode="auto">
          <a:xfrm>
            <a:off x="9994921" y="2568353"/>
            <a:ext cx="0" cy="81927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30" name="圆角矩形 75"/>
          <p:cNvSpPr/>
          <p:nvPr/>
        </p:nvSpPr>
        <p:spPr>
          <a:xfrm>
            <a:off x="6215761" y="1268404"/>
            <a:ext cx="5151012" cy="548856"/>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Extending the bandwidth and implementing redundancy backup</a:t>
            </a:r>
          </a:p>
        </p:txBody>
      </p:sp>
      <p:sp>
        <p:nvSpPr>
          <p:cNvPr id="136" name="圆角矩形 75"/>
          <p:cNvSpPr/>
          <p:nvPr/>
        </p:nvSpPr>
        <p:spPr>
          <a:xfrm>
            <a:off x="6215761" y="1849521"/>
            <a:ext cx="5151013" cy="4409040"/>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599"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cxnSp>
        <p:nvCxnSpPr>
          <p:cNvPr id="137" name="直接连接符 136"/>
          <p:cNvCxnSpPr>
            <a:endCxn id="143" idx="0"/>
          </p:cNvCxnSpPr>
          <p:nvPr/>
        </p:nvCxnSpPr>
        <p:spPr bwMode="auto">
          <a:xfrm>
            <a:off x="7503748" y="3820358"/>
            <a:ext cx="1" cy="869027"/>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38" name="TextBox 77"/>
          <p:cNvSpPr txBox="1"/>
          <p:nvPr/>
        </p:nvSpPr>
        <p:spPr bwMode="auto">
          <a:xfrm>
            <a:off x="6037998" y="2242810"/>
            <a:ext cx="1390745" cy="531795"/>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2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Aggregation layer</a:t>
            </a:r>
          </a:p>
        </p:txBody>
      </p:sp>
      <p:sp>
        <p:nvSpPr>
          <p:cNvPr id="139" name="TextBox 77"/>
          <p:cNvSpPr txBox="1"/>
          <p:nvPr/>
        </p:nvSpPr>
        <p:spPr bwMode="auto">
          <a:xfrm>
            <a:off x="6233198" y="3462499"/>
            <a:ext cx="1051660" cy="531795"/>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2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Access layer</a:t>
            </a:r>
          </a:p>
        </p:txBody>
      </p:sp>
      <p:cxnSp>
        <p:nvCxnSpPr>
          <p:cNvPr id="140" name="直接连接符 139"/>
          <p:cNvCxnSpPr/>
          <p:nvPr/>
        </p:nvCxnSpPr>
        <p:spPr bwMode="auto">
          <a:xfrm>
            <a:off x="7433680" y="2568353"/>
            <a:ext cx="0" cy="81927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1" name="直接连接符 140"/>
          <p:cNvCxnSpPr/>
          <p:nvPr/>
        </p:nvCxnSpPr>
        <p:spPr bwMode="auto">
          <a:xfrm>
            <a:off x="7590115" y="2568353"/>
            <a:ext cx="0" cy="81927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42" name="椭圆 141"/>
          <p:cNvSpPr/>
          <p:nvPr/>
        </p:nvSpPr>
        <p:spPr bwMode="auto">
          <a:xfrm rot="5400000">
            <a:off x="7350825" y="2463111"/>
            <a:ext cx="276030" cy="895000"/>
          </a:xfrm>
          <a:prstGeom prst="ellipse">
            <a:avLst/>
          </a:prstGeom>
          <a:noFill/>
          <a:ln w="25400" cap="flat" cmpd="sng" algn="ctr">
            <a:solidFill>
              <a:srgbClr val="FFD17D"/>
            </a:solidFill>
            <a:prstDash val="solid"/>
          </a:ln>
          <a:effectLst/>
        </p:spPr>
        <p:txBody>
          <a:bodyPr wrap="square" rtlCol="0" anchor="ctr">
            <a:noAutofit/>
          </a:bodyPr>
          <a:lstStyle/>
          <a:p>
            <a:pPr algn="ctr" defTabSz="914034" fontAlgn="ctr"/>
            <a:endParaRPr lang="en-US" altLang="zh-CN" sz="1799"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43" name="图片 14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233854" y="4689385"/>
            <a:ext cx="539789" cy="442627"/>
          </a:xfrm>
          <a:prstGeom prst="rect">
            <a:avLst/>
          </a:prstGeom>
        </p:spPr>
      </p:pic>
      <p:sp>
        <p:nvSpPr>
          <p:cNvPr id="147" name="圆角矩形 146"/>
          <p:cNvSpPr/>
          <p:nvPr/>
        </p:nvSpPr>
        <p:spPr>
          <a:xfrm>
            <a:off x="8627770" y="3350765"/>
            <a:ext cx="2654215" cy="864632"/>
          </a:xfrm>
          <a:prstGeom prst="roundRect">
            <a:avLst>
              <a:gd name="adj" fmla="val 4236"/>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51" name="直接连接符 150"/>
          <p:cNvCxnSpPr/>
          <p:nvPr/>
        </p:nvCxnSpPr>
        <p:spPr bwMode="auto">
          <a:xfrm>
            <a:off x="9274168" y="3596431"/>
            <a:ext cx="368464"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cxnSp>
        <p:nvCxnSpPr>
          <p:cNvPr id="152" name="直接连接符 151"/>
          <p:cNvCxnSpPr/>
          <p:nvPr/>
        </p:nvCxnSpPr>
        <p:spPr bwMode="auto">
          <a:xfrm>
            <a:off x="10182421" y="3596431"/>
            <a:ext cx="406497"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153" name="任意多边形 152"/>
          <p:cNvSpPr/>
          <p:nvPr/>
        </p:nvSpPr>
        <p:spPr>
          <a:xfrm>
            <a:off x="9096385" y="3814106"/>
            <a:ext cx="1710657" cy="227120"/>
          </a:xfrm>
          <a:custGeom>
            <a:avLst/>
            <a:gdLst>
              <a:gd name="connsiteX0" fmla="*/ 0 w 1898650"/>
              <a:gd name="connsiteY0" fmla="*/ 0 h 209550"/>
              <a:gd name="connsiteX1" fmla="*/ 0 w 1898650"/>
              <a:gd name="connsiteY1" fmla="*/ 209550 h 209550"/>
              <a:gd name="connsiteX2" fmla="*/ 1898650 w 1898650"/>
              <a:gd name="connsiteY2" fmla="*/ 209550 h 209550"/>
              <a:gd name="connsiteX3" fmla="*/ 1898650 w 1898650"/>
              <a:gd name="connsiteY3" fmla="*/ 0 h 209550"/>
            </a:gdLst>
            <a:ahLst/>
            <a:cxnLst>
              <a:cxn ang="0">
                <a:pos x="connsiteX0" y="connsiteY0"/>
              </a:cxn>
              <a:cxn ang="0">
                <a:pos x="connsiteX1" y="connsiteY1"/>
              </a:cxn>
              <a:cxn ang="0">
                <a:pos x="connsiteX2" y="connsiteY2"/>
              </a:cxn>
              <a:cxn ang="0">
                <a:pos x="connsiteX3" y="connsiteY3"/>
              </a:cxn>
            </a:cxnLst>
            <a:rect l="l" t="t" r="r" b="b"/>
            <a:pathLst>
              <a:path w="1898650" h="209550">
                <a:moveTo>
                  <a:pt x="0" y="0"/>
                </a:moveTo>
                <a:lnTo>
                  <a:pt x="0" y="209550"/>
                </a:lnTo>
                <a:lnTo>
                  <a:pt x="1898650" y="209550"/>
                </a:lnTo>
                <a:lnTo>
                  <a:pt x="1898650" y="0"/>
                </a:lnTo>
              </a:path>
            </a:pathLst>
          </a:cu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54" name="直接连接符 153"/>
          <p:cNvCxnSpPr>
            <a:endCxn id="157" idx="0"/>
          </p:cNvCxnSpPr>
          <p:nvPr/>
        </p:nvCxnSpPr>
        <p:spPr bwMode="auto">
          <a:xfrm>
            <a:off x="9004274" y="3817254"/>
            <a:ext cx="613" cy="872131"/>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57" name="图片 15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734992" y="4689385"/>
            <a:ext cx="539789" cy="442627"/>
          </a:xfrm>
          <a:prstGeom prst="rect">
            <a:avLst/>
          </a:prstGeom>
        </p:spPr>
      </p:pic>
      <p:pic>
        <p:nvPicPr>
          <p:cNvPr id="161" name="图片 16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593246" y="4689385"/>
            <a:ext cx="539789" cy="442627"/>
          </a:xfrm>
          <a:prstGeom prst="rect">
            <a:avLst/>
          </a:prstGeom>
        </p:spPr>
      </p:pic>
      <p:cxnSp>
        <p:nvCxnSpPr>
          <p:cNvPr id="162" name="直接连接符 161"/>
          <p:cNvCxnSpPr/>
          <p:nvPr/>
        </p:nvCxnSpPr>
        <p:spPr bwMode="auto">
          <a:xfrm>
            <a:off x="9004886" y="3857519"/>
            <a:ext cx="0" cy="6438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3" name="直接连接符 162"/>
          <p:cNvCxnSpPr>
            <a:endCxn id="161" idx="0"/>
          </p:cNvCxnSpPr>
          <p:nvPr/>
        </p:nvCxnSpPr>
        <p:spPr bwMode="auto">
          <a:xfrm>
            <a:off x="10858814" y="3817254"/>
            <a:ext cx="4327" cy="87213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4" name="TextBox 77"/>
          <p:cNvSpPr txBox="1"/>
          <p:nvPr/>
        </p:nvSpPr>
        <p:spPr bwMode="auto">
          <a:xfrm>
            <a:off x="9721970" y="3770454"/>
            <a:ext cx="1390745" cy="316351"/>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200" b="1" dirty="0" err="1">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iStack</a:t>
            </a:r>
            <a:endParaRPr lang="en-US" sz="12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cxnSp>
        <p:nvCxnSpPr>
          <p:cNvPr id="166" name="直接连接符 165"/>
          <p:cNvCxnSpPr/>
          <p:nvPr/>
        </p:nvCxnSpPr>
        <p:spPr bwMode="auto">
          <a:xfrm flipH="1">
            <a:off x="8910161" y="2607554"/>
            <a:ext cx="884094" cy="78007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7" name="直接连接符 166"/>
          <p:cNvCxnSpPr/>
          <p:nvPr/>
        </p:nvCxnSpPr>
        <p:spPr bwMode="auto">
          <a:xfrm flipH="1">
            <a:off x="9066596" y="2607554"/>
            <a:ext cx="845931" cy="78007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8" name="直接连接符 167"/>
          <p:cNvCxnSpPr/>
          <p:nvPr/>
        </p:nvCxnSpPr>
        <p:spPr bwMode="auto">
          <a:xfrm>
            <a:off x="9912526" y="2607554"/>
            <a:ext cx="894515" cy="78007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9" name="直接连接符 168"/>
          <p:cNvCxnSpPr/>
          <p:nvPr/>
        </p:nvCxnSpPr>
        <p:spPr bwMode="auto">
          <a:xfrm>
            <a:off x="10056090" y="2607554"/>
            <a:ext cx="907387" cy="78007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6" name="直接连接符 175"/>
          <p:cNvCxnSpPr>
            <a:endCxn id="175" idx="0"/>
          </p:cNvCxnSpPr>
          <p:nvPr/>
        </p:nvCxnSpPr>
        <p:spPr bwMode="auto">
          <a:xfrm flipH="1">
            <a:off x="9912527" y="3817254"/>
            <a:ext cx="949" cy="87213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70" name="椭圆 169"/>
          <p:cNvSpPr/>
          <p:nvPr/>
        </p:nvSpPr>
        <p:spPr bwMode="auto">
          <a:xfrm rot="5400000">
            <a:off x="9832021" y="2135285"/>
            <a:ext cx="276030" cy="1550655"/>
          </a:xfrm>
          <a:prstGeom prst="ellipse">
            <a:avLst/>
          </a:prstGeom>
          <a:noFill/>
          <a:ln w="25400" cap="flat" cmpd="sng" algn="ctr">
            <a:solidFill>
              <a:srgbClr val="FFD17D"/>
            </a:solidFill>
            <a:prstDash val="solid"/>
          </a:ln>
          <a:effectLst/>
        </p:spPr>
        <p:txBody>
          <a:bodyPr wrap="square" rtlCol="0" anchor="ctr">
            <a:noAutofit/>
          </a:bodyPr>
          <a:lstStyle/>
          <a:p>
            <a:pPr algn="ctr" defTabSz="914034" fontAlgn="ctr"/>
            <a:endParaRPr lang="en-US" altLang="zh-CN" sz="1799"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2" name="文本占位符 3"/>
          <p:cNvSpPr txBox="1">
            <a:spLocks/>
          </p:cNvSpPr>
          <p:nvPr/>
        </p:nvSpPr>
        <p:spPr bwMode="auto">
          <a:xfrm>
            <a:off x="6215762" y="5206012"/>
            <a:ext cx="4896954" cy="776666"/>
          </a:xfrm>
          <a:prstGeom prst="rect">
            <a:avLst/>
          </a:prstGeom>
          <a:noFill/>
          <a:ln w="9525">
            <a:noFill/>
            <a:miter lim="800000"/>
            <a:headEnd/>
            <a:tailEnd/>
          </a:ln>
        </p:spPr>
        <p:txBody>
          <a:bodyPr vert="horz" wrap="square" lIns="80110" tIns="40055" rIns="80110" bIns="40055" numCol="1" anchor="t" anchorCtr="0" compatLnSpc="1">
            <a:prstTxWarp prst="textNoShape">
              <a:avLst/>
            </a:prstTxWarp>
            <a:noAutofit/>
          </a:bodyPr>
          <a:lstStyle>
            <a:lvl1pPr marL="301625" indent="-301625" algn="just" defTabSz="801688" rtl="0" eaLnBrk="1" fontAlgn="ctr" latinLnBrk="0"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ctr"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ctr"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ctr"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ctr"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ctr">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lnSpc>
                <a:spcPct val="100000"/>
              </a:lnSpc>
              <a:buClrTx/>
              <a:buSzPct val="100000"/>
              <a:buFont typeface="Arial" panose="020B0604020202020204" pitchFamily="34" charset="0"/>
              <a:buChar char="•"/>
            </a:pPr>
            <a:r>
              <a:rPr lang="en-US" sz="1200" dirty="0">
                <a:latin typeface="Huawei Sans" panose="020C0503030203020204" pitchFamily="34" charset="0"/>
                <a:ea typeface="方正兰亭黑简体" panose="02000000000000000000" pitchFamily="2" charset="-122"/>
                <a:sym typeface="Huawei Sans" panose="020C0503030203020204" pitchFamily="34" charset="0"/>
              </a:rPr>
              <a:t>To increase the uplink bandwidth, add new switches to set up an </a:t>
            </a:r>
            <a:r>
              <a:rPr lang="en-US" sz="1200" dirty="0" err="1">
                <a:latin typeface="Huawei Sans" panose="020C0503030203020204" pitchFamily="34" charset="0"/>
                <a:ea typeface="方正兰亭黑简体" panose="02000000000000000000" pitchFamily="2" charset="-122"/>
                <a:sym typeface="Huawei Sans" panose="020C0503030203020204" pitchFamily="34" charset="0"/>
              </a:rPr>
              <a:t>iStack</a:t>
            </a:r>
            <a:r>
              <a:rPr lang="en-US" sz="1200" dirty="0">
                <a:latin typeface="Huawei Sans" panose="020C0503030203020204" pitchFamily="34" charset="0"/>
                <a:ea typeface="方正兰亭黑简体" panose="02000000000000000000" pitchFamily="2" charset="-122"/>
                <a:sym typeface="Huawei Sans" panose="020C0503030203020204" pitchFamily="34" charset="0"/>
              </a:rPr>
              <a:t> and add multiple physical links of the member switches to an Eth-Trunk. This increases the uplink bandwidth, implements inter-device backup and inter-device link redundancy, and improves reliability.</a:t>
            </a:r>
          </a:p>
        </p:txBody>
      </p:sp>
      <p:cxnSp>
        <p:nvCxnSpPr>
          <p:cNvPr id="174" name="直接连接符 173"/>
          <p:cNvCxnSpPr/>
          <p:nvPr/>
        </p:nvCxnSpPr>
        <p:spPr bwMode="auto">
          <a:xfrm>
            <a:off x="6723860" y="3213691"/>
            <a:ext cx="4459646" cy="0"/>
          </a:xfrm>
          <a:prstGeom prst="line">
            <a:avLst/>
          </a:prstGeom>
          <a:solidFill>
            <a:schemeClr val="accent1"/>
          </a:solidFill>
          <a:ln w="19050" cap="flat" cmpd="sng" algn="ctr">
            <a:solidFill>
              <a:srgbClr val="D8D8D8"/>
            </a:solidFill>
            <a:prstDash val="lgDash"/>
            <a:round/>
            <a:headEnd type="none" w="med" len="med"/>
            <a:tailEnd type="none" w="med" len="med"/>
          </a:ln>
          <a:effectLst/>
        </p:spPr>
      </p:cxnSp>
      <p:pic>
        <p:nvPicPr>
          <p:cNvPr id="175" name="图片 17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642632" y="4689385"/>
            <a:ext cx="539789" cy="442627"/>
          </a:xfrm>
          <a:prstGeom prst="rect">
            <a:avLst/>
          </a:prstGeom>
        </p:spPr>
      </p:pic>
      <p:pic>
        <p:nvPicPr>
          <p:cNvPr id="179" name="图片 17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762087" y="4079311"/>
            <a:ext cx="539789" cy="442627"/>
          </a:xfrm>
          <a:prstGeom prst="rect">
            <a:avLst/>
          </a:prstGeom>
        </p:spPr>
      </p:pic>
      <p:cxnSp>
        <p:nvCxnSpPr>
          <p:cNvPr id="180" name="直接连接符 179"/>
          <p:cNvCxnSpPr>
            <a:endCxn id="179" idx="0"/>
          </p:cNvCxnSpPr>
          <p:nvPr/>
        </p:nvCxnSpPr>
        <p:spPr bwMode="auto">
          <a:xfrm>
            <a:off x="4031981" y="3196941"/>
            <a:ext cx="1" cy="88237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1" name="直接连接符 180"/>
          <p:cNvCxnSpPr/>
          <p:nvPr/>
        </p:nvCxnSpPr>
        <p:spPr bwMode="auto">
          <a:xfrm>
            <a:off x="6471370" y="2002431"/>
            <a:ext cx="455313"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182" name="TextBox 77"/>
          <p:cNvSpPr txBox="1"/>
          <p:nvPr/>
        </p:nvSpPr>
        <p:spPr bwMode="auto">
          <a:xfrm>
            <a:off x="6755402" y="1839360"/>
            <a:ext cx="1390745" cy="316351"/>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400" dirty="0" err="1">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iStack</a:t>
            </a:r>
            <a:r>
              <a:rPr 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 link</a:t>
            </a:r>
          </a:p>
        </p:txBody>
      </p:sp>
      <p:cxnSp>
        <p:nvCxnSpPr>
          <p:cNvPr id="184" name="直接连接符 183"/>
          <p:cNvCxnSpPr/>
          <p:nvPr/>
        </p:nvCxnSpPr>
        <p:spPr bwMode="auto">
          <a:xfrm>
            <a:off x="1369383" y="2093871"/>
            <a:ext cx="455313"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185" name="TextBox 77"/>
          <p:cNvSpPr txBox="1"/>
          <p:nvPr/>
        </p:nvSpPr>
        <p:spPr bwMode="auto">
          <a:xfrm>
            <a:off x="1676322" y="1935695"/>
            <a:ext cx="1390745" cy="316351"/>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400" dirty="0" err="1">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iStack</a:t>
            </a:r>
            <a:r>
              <a:rPr 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 link</a:t>
            </a:r>
          </a:p>
        </p:txBody>
      </p:sp>
      <p:sp>
        <p:nvSpPr>
          <p:cNvPr id="70" name="椭圆 69"/>
          <p:cNvSpPr/>
          <p:nvPr/>
        </p:nvSpPr>
        <p:spPr bwMode="auto">
          <a:xfrm rot="5400000">
            <a:off x="8461903" y="1703285"/>
            <a:ext cx="129345" cy="598295"/>
          </a:xfrm>
          <a:prstGeom prst="ellipse">
            <a:avLst/>
          </a:prstGeom>
          <a:noFill/>
          <a:ln w="25400" cap="flat" cmpd="sng" algn="ctr">
            <a:solidFill>
              <a:srgbClr val="FFD17D"/>
            </a:solidFill>
            <a:prstDash val="solid"/>
          </a:ln>
          <a:effectLst/>
        </p:spPr>
        <p:txBody>
          <a:bodyPr wrap="square" rtlCol="0" anchor="ctr">
            <a:noAutofit/>
          </a:bodyPr>
          <a:lstStyle/>
          <a:p>
            <a:pPr algn="ctr" defTabSz="914034" fontAlgn="ctr"/>
            <a:endParaRPr lang="en-US" altLang="zh-CN" sz="1799"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2" name="TextBox 77"/>
          <p:cNvSpPr txBox="1"/>
          <p:nvPr/>
        </p:nvSpPr>
        <p:spPr bwMode="auto">
          <a:xfrm>
            <a:off x="8796846" y="1849521"/>
            <a:ext cx="1390745" cy="316351"/>
          </a:xfrm>
          <a:prstGeom prst="rect">
            <a:avLst/>
          </a:prstGeom>
          <a:noFill/>
          <a:ln w="9525">
            <a:noFill/>
            <a:miter lim="800000"/>
            <a:headEnd/>
            <a:tailEnd/>
          </a:ln>
        </p:spPr>
        <p:txBody>
          <a:bodyPr wrap="square" lIns="99941" tIns="49966" rIns="99941" bIns="49966" rtlCol="0">
            <a:noAutofit/>
          </a:bodyPr>
          <a:lstStyle/>
          <a:p>
            <a:pPr defTabSz="1001248" eaLnBrk="0" fontAlgn="ctr" hangingPunct="0"/>
            <a:r>
              <a:rPr 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Eth-Trunk</a:t>
            </a:r>
          </a:p>
        </p:txBody>
      </p:sp>
      <p:pic>
        <p:nvPicPr>
          <p:cNvPr id="76" name="图片 75"/>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357396" y="2771105"/>
            <a:ext cx="540000" cy="442800"/>
          </a:xfrm>
          <a:prstGeom prst="rect">
            <a:avLst/>
          </a:prstGeom>
        </p:spPr>
      </p:pic>
      <p:pic>
        <p:nvPicPr>
          <p:cNvPr id="77" name="图片 76"/>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2858745" y="2771105"/>
            <a:ext cx="540000" cy="442800"/>
          </a:xfrm>
          <a:prstGeom prst="rect">
            <a:avLst/>
          </a:prstGeom>
        </p:spPr>
      </p:pic>
      <p:pic>
        <p:nvPicPr>
          <p:cNvPr id="78" name="图片 77"/>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762087" y="2771105"/>
            <a:ext cx="540000" cy="442800"/>
          </a:xfrm>
          <a:prstGeom prst="rect">
            <a:avLst/>
          </a:prstGeom>
        </p:spPr>
      </p:pic>
      <p:pic>
        <p:nvPicPr>
          <p:cNvPr id="79" name="图片 78"/>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4712567" y="2771105"/>
            <a:ext cx="540000" cy="442800"/>
          </a:xfrm>
          <a:prstGeom prst="rect">
            <a:avLst/>
          </a:prstGeom>
        </p:spPr>
      </p:pic>
      <p:pic>
        <p:nvPicPr>
          <p:cNvPr id="80" name="图片 7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233854" y="3388199"/>
            <a:ext cx="540000" cy="442800"/>
          </a:xfrm>
          <a:prstGeom prst="rect">
            <a:avLst/>
          </a:prstGeom>
        </p:spPr>
      </p:pic>
      <p:pic>
        <p:nvPicPr>
          <p:cNvPr id="81" name="图片 80"/>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7233854" y="2232406"/>
            <a:ext cx="540000" cy="442800"/>
          </a:xfrm>
          <a:prstGeom prst="rect">
            <a:avLst/>
          </a:prstGeom>
        </p:spPr>
      </p:pic>
      <p:pic>
        <p:nvPicPr>
          <p:cNvPr id="82" name="图片 81"/>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646812" y="2232406"/>
            <a:ext cx="540000" cy="442800"/>
          </a:xfrm>
          <a:prstGeom prst="rect">
            <a:avLst/>
          </a:prstGeom>
        </p:spPr>
      </p:pic>
      <p:pic>
        <p:nvPicPr>
          <p:cNvPr id="83" name="图片 82"/>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8734992" y="3388199"/>
            <a:ext cx="540000" cy="442800"/>
          </a:xfrm>
          <a:prstGeom prst="rect">
            <a:avLst/>
          </a:prstGeom>
        </p:spPr>
      </p:pic>
      <p:pic>
        <p:nvPicPr>
          <p:cNvPr id="84" name="图片 83"/>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9642632" y="3388199"/>
            <a:ext cx="540000" cy="442800"/>
          </a:xfrm>
          <a:prstGeom prst="rect">
            <a:avLst/>
          </a:prstGeom>
        </p:spPr>
      </p:pic>
      <p:pic>
        <p:nvPicPr>
          <p:cNvPr id="85" name="图片 8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0593035" y="3388199"/>
            <a:ext cx="540000" cy="442800"/>
          </a:xfrm>
          <a:prstGeom prst="rect">
            <a:avLst/>
          </a:prstGeom>
        </p:spPr>
      </p:pic>
      <p:sp>
        <p:nvSpPr>
          <p:cNvPr id="86" name="Right Arrow 157"/>
          <p:cNvSpPr/>
          <p:nvPr/>
        </p:nvSpPr>
        <p:spPr>
          <a:xfrm>
            <a:off x="1987618" y="2805849"/>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8" name="Right Arrow 157"/>
          <p:cNvSpPr/>
          <p:nvPr/>
        </p:nvSpPr>
        <p:spPr>
          <a:xfrm>
            <a:off x="7869886" y="3452946"/>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 name="TextBox 77"/>
          <p:cNvSpPr txBox="1"/>
          <p:nvPr/>
        </p:nvSpPr>
        <p:spPr bwMode="auto">
          <a:xfrm>
            <a:off x="542713" y="2878539"/>
            <a:ext cx="763016" cy="531795"/>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2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Access layer</a:t>
            </a:r>
          </a:p>
        </p:txBody>
      </p:sp>
    </p:spTree>
    <p:extLst>
      <p:ext uri="{BB962C8B-B14F-4D97-AF65-F5344CB8AC3E}">
        <p14:creationId xmlns:p14="http://schemas.microsoft.com/office/powerpoint/2010/main" val="16670197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sym typeface="Huawei Sans" panose="020C0503030203020204" pitchFamily="34" charset="0"/>
              </a:rPr>
              <a:t>Application (2)</a:t>
            </a:r>
            <a:endParaRPr lang="en-US" dirty="0">
              <a:sym typeface="Huawei Sans" panose="020C0503030203020204" pitchFamily="34" charset="0"/>
            </a:endParaRPr>
          </a:p>
        </p:txBody>
      </p:sp>
      <p:sp>
        <p:nvSpPr>
          <p:cNvPr id="4" name="文本占位符 3"/>
          <p:cNvSpPr>
            <a:spLocks noGrp="1"/>
          </p:cNvSpPr>
          <p:nvPr>
            <p:ph type="body" sz="quarter" idx="4294967295"/>
          </p:nvPr>
        </p:nvSpPr>
        <p:spPr>
          <a:xfrm>
            <a:off x="446089" y="4731801"/>
            <a:ext cx="11299824" cy="1585537"/>
          </a:xfrm>
        </p:spPr>
        <p:txBody>
          <a:bodyPr/>
          <a:lstStyle/>
          <a:p>
            <a:r>
              <a:rPr lang="en-US" altLang="zh-CN" sz="1800" smtClean="0">
                <a:sym typeface="Huawei Sans" panose="020C0503030203020204" pitchFamily="34" charset="0"/>
              </a:rPr>
              <a:t>Two devices form a CSS and are virtualized into a single logical device. This simplified network does not require Multiple Spanning Tree Protocol (MSTP) or Virtual Router Redundancy Protocol (VRRP), so network configuration is much simpler. Additionally, inter-device link aggregation speeds up network convergence and improves network reliability.</a:t>
            </a:r>
          </a:p>
          <a:p>
            <a:endParaRPr lang="zh-CN" altLang="en-US" sz="1800" dirty="0"/>
          </a:p>
        </p:txBody>
      </p:sp>
      <p:sp>
        <p:nvSpPr>
          <p:cNvPr id="89" name="圆角矩形 88"/>
          <p:cNvSpPr/>
          <p:nvPr/>
        </p:nvSpPr>
        <p:spPr>
          <a:xfrm>
            <a:off x="6256053" y="2253723"/>
            <a:ext cx="2020239" cy="751814"/>
          </a:xfrm>
          <a:prstGeom prst="roundRect">
            <a:avLst>
              <a:gd name="adj" fmla="val 4236"/>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93" name="直接连接符 92"/>
          <p:cNvCxnSpPr/>
          <p:nvPr/>
        </p:nvCxnSpPr>
        <p:spPr bwMode="auto">
          <a:xfrm>
            <a:off x="7023296" y="2715809"/>
            <a:ext cx="455313"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cxnSp>
        <p:nvCxnSpPr>
          <p:cNvPr id="97" name="直接连接符 96"/>
          <p:cNvCxnSpPr/>
          <p:nvPr/>
        </p:nvCxnSpPr>
        <p:spPr bwMode="auto">
          <a:xfrm>
            <a:off x="4420187" y="2715809"/>
            <a:ext cx="539789"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3" name="直接连接符 102"/>
          <p:cNvCxnSpPr/>
          <p:nvPr/>
        </p:nvCxnSpPr>
        <p:spPr bwMode="auto">
          <a:xfrm flipH="1">
            <a:off x="3964874" y="2936632"/>
            <a:ext cx="185419" cy="121505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6" name="直接连接符 105"/>
          <p:cNvCxnSpPr/>
          <p:nvPr/>
        </p:nvCxnSpPr>
        <p:spPr bwMode="auto">
          <a:xfrm flipH="1">
            <a:off x="3964874" y="2936632"/>
            <a:ext cx="1264997" cy="121505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7" name="直接连接符 106"/>
          <p:cNvCxnSpPr/>
          <p:nvPr/>
        </p:nvCxnSpPr>
        <p:spPr bwMode="auto">
          <a:xfrm>
            <a:off x="4150292" y="2936632"/>
            <a:ext cx="559767" cy="121505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8" name="直接连接符 107"/>
          <p:cNvCxnSpPr/>
          <p:nvPr/>
        </p:nvCxnSpPr>
        <p:spPr bwMode="auto">
          <a:xfrm flipH="1">
            <a:off x="4710059" y="2936632"/>
            <a:ext cx="519811" cy="121505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9" name="直接连接符 108"/>
          <p:cNvCxnSpPr/>
          <p:nvPr/>
        </p:nvCxnSpPr>
        <p:spPr bwMode="auto">
          <a:xfrm>
            <a:off x="4150293" y="2936632"/>
            <a:ext cx="1304953" cy="121505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1" name="直接连接符 110"/>
          <p:cNvCxnSpPr/>
          <p:nvPr/>
        </p:nvCxnSpPr>
        <p:spPr bwMode="auto">
          <a:xfrm>
            <a:off x="5229871" y="2936632"/>
            <a:ext cx="225375" cy="1215057"/>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12" name="TextBox 77"/>
          <p:cNvSpPr txBox="1"/>
          <p:nvPr/>
        </p:nvSpPr>
        <p:spPr bwMode="auto">
          <a:xfrm>
            <a:off x="3982421" y="1858540"/>
            <a:ext cx="1390745" cy="316351"/>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MSTP+VRRP</a:t>
            </a:r>
          </a:p>
        </p:txBody>
      </p:sp>
      <p:cxnSp>
        <p:nvCxnSpPr>
          <p:cNvPr id="23" name="直接箭头连接符 22"/>
          <p:cNvCxnSpPr/>
          <p:nvPr/>
        </p:nvCxnSpPr>
        <p:spPr>
          <a:xfrm flipH="1">
            <a:off x="4262980" y="2166039"/>
            <a:ext cx="198538" cy="209843"/>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p:nvPr/>
        </p:nvCxnSpPr>
        <p:spPr>
          <a:xfrm>
            <a:off x="4926061" y="2173878"/>
            <a:ext cx="191121" cy="202004"/>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29" name="TextBox 77"/>
          <p:cNvSpPr txBox="1"/>
          <p:nvPr/>
        </p:nvSpPr>
        <p:spPr bwMode="auto">
          <a:xfrm>
            <a:off x="6570800" y="2231604"/>
            <a:ext cx="1390745" cy="316351"/>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CSS</a:t>
            </a:r>
          </a:p>
        </p:txBody>
      </p:sp>
      <p:cxnSp>
        <p:nvCxnSpPr>
          <p:cNvPr id="139" name="直接连接符 138"/>
          <p:cNvCxnSpPr/>
          <p:nvPr/>
        </p:nvCxnSpPr>
        <p:spPr bwMode="auto">
          <a:xfrm flipH="1">
            <a:off x="6516026" y="2936632"/>
            <a:ext cx="237375" cy="121505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0" name="直接连接符 139"/>
          <p:cNvCxnSpPr/>
          <p:nvPr/>
        </p:nvCxnSpPr>
        <p:spPr bwMode="auto">
          <a:xfrm flipH="1">
            <a:off x="6516026" y="2936632"/>
            <a:ext cx="1232478" cy="121505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1" name="直接连接符 140"/>
          <p:cNvCxnSpPr/>
          <p:nvPr/>
        </p:nvCxnSpPr>
        <p:spPr bwMode="auto">
          <a:xfrm>
            <a:off x="6753402" y="2936632"/>
            <a:ext cx="507811" cy="121505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2" name="直接连接符 141"/>
          <p:cNvCxnSpPr/>
          <p:nvPr/>
        </p:nvCxnSpPr>
        <p:spPr bwMode="auto">
          <a:xfrm>
            <a:off x="6753401" y="2936632"/>
            <a:ext cx="1252997" cy="121505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51" name="直接连接符 150"/>
          <p:cNvCxnSpPr/>
          <p:nvPr/>
        </p:nvCxnSpPr>
        <p:spPr bwMode="auto">
          <a:xfrm flipH="1">
            <a:off x="7261212" y="2936632"/>
            <a:ext cx="487292" cy="121505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54" name="直接连接符 153"/>
          <p:cNvCxnSpPr/>
          <p:nvPr/>
        </p:nvCxnSpPr>
        <p:spPr bwMode="auto">
          <a:xfrm>
            <a:off x="7748504" y="2936632"/>
            <a:ext cx="257894" cy="1215057"/>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57" name="椭圆 156"/>
          <p:cNvSpPr/>
          <p:nvPr/>
        </p:nvSpPr>
        <p:spPr bwMode="auto">
          <a:xfrm rot="5400000">
            <a:off x="6460031" y="3613816"/>
            <a:ext cx="151946" cy="656221"/>
          </a:xfrm>
          <a:prstGeom prst="ellipse">
            <a:avLst/>
          </a:prstGeom>
          <a:noFill/>
          <a:ln w="25400" cap="flat" cmpd="sng" algn="ctr">
            <a:solidFill>
              <a:srgbClr val="FFD17D"/>
            </a:solidFill>
            <a:prstDash val="solid"/>
          </a:ln>
          <a:effectLst/>
        </p:spPr>
        <p:txBody>
          <a:bodyPr wrap="square" rtlCol="0" anchor="ctr">
            <a:noAutofit/>
          </a:bodyPr>
          <a:lstStyle/>
          <a:p>
            <a:pPr algn="ctr" defTabSz="914034" fontAlgn="ctr"/>
            <a:endParaRPr lang="en-US" altLang="zh-CN" sz="1799"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1" name="椭圆 160"/>
          <p:cNvSpPr/>
          <p:nvPr/>
        </p:nvSpPr>
        <p:spPr bwMode="auto">
          <a:xfrm rot="5400000">
            <a:off x="7185239" y="3613816"/>
            <a:ext cx="151946" cy="656221"/>
          </a:xfrm>
          <a:prstGeom prst="ellipse">
            <a:avLst/>
          </a:prstGeom>
          <a:noFill/>
          <a:ln w="25400" cap="flat" cmpd="sng" algn="ctr">
            <a:solidFill>
              <a:srgbClr val="FFD17D"/>
            </a:solidFill>
            <a:prstDash val="solid"/>
          </a:ln>
          <a:effectLst/>
        </p:spPr>
        <p:txBody>
          <a:bodyPr wrap="square" rtlCol="0" anchor="ctr">
            <a:noAutofit/>
          </a:bodyPr>
          <a:lstStyle/>
          <a:p>
            <a:pPr algn="ctr" defTabSz="914034" fontAlgn="ctr"/>
            <a:endParaRPr lang="en-US" altLang="zh-CN" sz="1799"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2" name="椭圆 161"/>
          <p:cNvSpPr/>
          <p:nvPr/>
        </p:nvSpPr>
        <p:spPr bwMode="auto">
          <a:xfrm rot="5400000">
            <a:off x="7921002" y="3613816"/>
            <a:ext cx="151946" cy="656221"/>
          </a:xfrm>
          <a:prstGeom prst="ellipse">
            <a:avLst/>
          </a:prstGeom>
          <a:noFill/>
          <a:ln w="25400" cap="flat" cmpd="sng" algn="ctr">
            <a:solidFill>
              <a:srgbClr val="FFD17D"/>
            </a:solidFill>
            <a:prstDash val="solid"/>
          </a:ln>
          <a:effectLst/>
        </p:spPr>
        <p:txBody>
          <a:bodyPr wrap="square" rtlCol="0" anchor="ctr">
            <a:noAutofit/>
          </a:bodyPr>
          <a:lstStyle/>
          <a:p>
            <a:pPr algn="ctr" defTabSz="914034" fontAlgn="ctr"/>
            <a:endParaRPr lang="en-US" altLang="zh-CN" sz="1799"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7" name="TextBox 77"/>
          <p:cNvSpPr txBox="1"/>
          <p:nvPr/>
        </p:nvSpPr>
        <p:spPr bwMode="auto">
          <a:xfrm>
            <a:off x="2541662" y="2514400"/>
            <a:ext cx="1390745" cy="531795"/>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Aggregation layer</a:t>
            </a:r>
          </a:p>
        </p:txBody>
      </p:sp>
      <p:sp>
        <p:nvSpPr>
          <p:cNvPr id="218" name="TextBox 77"/>
          <p:cNvSpPr txBox="1"/>
          <p:nvPr/>
        </p:nvSpPr>
        <p:spPr bwMode="auto">
          <a:xfrm>
            <a:off x="2541662" y="3804588"/>
            <a:ext cx="1390745" cy="316351"/>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Access layer</a:t>
            </a:r>
          </a:p>
        </p:txBody>
      </p:sp>
      <p:cxnSp>
        <p:nvCxnSpPr>
          <p:cNvPr id="219" name="直接连接符 218"/>
          <p:cNvCxnSpPr/>
          <p:nvPr/>
        </p:nvCxnSpPr>
        <p:spPr bwMode="auto">
          <a:xfrm>
            <a:off x="3083329" y="3544789"/>
            <a:ext cx="4459646" cy="0"/>
          </a:xfrm>
          <a:prstGeom prst="line">
            <a:avLst/>
          </a:prstGeom>
          <a:solidFill>
            <a:schemeClr val="accent1"/>
          </a:solidFill>
          <a:ln w="19050" cap="flat" cmpd="sng" algn="ctr">
            <a:solidFill>
              <a:srgbClr val="D8D8D8"/>
            </a:solidFill>
            <a:prstDash val="lgDash"/>
            <a:round/>
            <a:headEnd type="none" w="med" len="med"/>
            <a:tailEnd type="none" w="med" len="med"/>
          </a:ln>
          <a:effectLst/>
        </p:spPr>
      </p:cxnSp>
      <p:cxnSp>
        <p:nvCxnSpPr>
          <p:cNvPr id="220" name="直接连接符 219"/>
          <p:cNvCxnSpPr/>
          <p:nvPr/>
        </p:nvCxnSpPr>
        <p:spPr bwMode="auto">
          <a:xfrm>
            <a:off x="3047167" y="1629744"/>
            <a:ext cx="455313"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221" name="TextBox 77"/>
          <p:cNvSpPr txBox="1"/>
          <p:nvPr/>
        </p:nvSpPr>
        <p:spPr bwMode="auto">
          <a:xfrm>
            <a:off x="3214725" y="1465729"/>
            <a:ext cx="1390745" cy="316351"/>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CSS link</a:t>
            </a:r>
          </a:p>
        </p:txBody>
      </p:sp>
      <p:sp>
        <p:nvSpPr>
          <p:cNvPr id="45" name="椭圆 44"/>
          <p:cNvSpPr/>
          <p:nvPr/>
        </p:nvSpPr>
        <p:spPr bwMode="auto">
          <a:xfrm rot="5400000">
            <a:off x="4790338" y="1315172"/>
            <a:ext cx="129345" cy="598295"/>
          </a:xfrm>
          <a:prstGeom prst="ellipse">
            <a:avLst/>
          </a:prstGeom>
          <a:noFill/>
          <a:ln w="25400" cap="flat" cmpd="sng" algn="ctr">
            <a:solidFill>
              <a:srgbClr val="FFD17D"/>
            </a:solidFill>
            <a:prstDash val="solid"/>
          </a:ln>
          <a:effectLst/>
        </p:spPr>
        <p:txBody>
          <a:bodyPr wrap="square" rtlCol="0" anchor="ctr">
            <a:noAutofit/>
          </a:bodyPr>
          <a:lstStyle/>
          <a:p>
            <a:pPr algn="ctr" defTabSz="914034" fontAlgn="ctr"/>
            <a:endParaRPr lang="en-US" altLang="zh-CN" sz="1799"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TextBox 77"/>
          <p:cNvSpPr txBox="1"/>
          <p:nvPr/>
        </p:nvSpPr>
        <p:spPr bwMode="auto">
          <a:xfrm>
            <a:off x="5125281" y="1471568"/>
            <a:ext cx="1390745" cy="316351"/>
          </a:xfrm>
          <a:prstGeom prst="rect">
            <a:avLst/>
          </a:prstGeom>
          <a:noFill/>
          <a:ln w="9525">
            <a:noFill/>
            <a:miter lim="800000"/>
            <a:headEnd/>
            <a:tailEnd/>
          </a:ln>
        </p:spPr>
        <p:txBody>
          <a:bodyPr wrap="square" lIns="99941" tIns="49966" rIns="99941" bIns="49966" rtlCol="0">
            <a:noAutofit/>
          </a:bodyPr>
          <a:lstStyle/>
          <a:p>
            <a:pPr defTabSz="1001248" eaLnBrk="0" fontAlgn="ctr" hangingPunct="0"/>
            <a:r>
              <a:rPr 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Eth-Trunk</a:t>
            </a:r>
          </a:p>
        </p:txBody>
      </p:sp>
      <p:pic>
        <p:nvPicPr>
          <p:cNvPr id="48" name="图片 4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700507" y="4155653"/>
            <a:ext cx="540000" cy="442800"/>
          </a:xfrm>
          <a:prstGeom prst="rect">
            <a:avLst/>
          </a:prstGeom>
        </p:spPr>
      </p:pic>
      <p:pic>
        <p:nvPicPr>
          <p:cNvPr id="49" name="图片 4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440086" y="4155653"/>
            <a:ext cx="540000" cy="442800"/>
          </a:xfrm>
          <a:prstGeom prst="rect">
            <a:avLst/>
          </a:prstGeom>
        </p:spPr>
      </p:pic>
      <p:pic>
        <p:nvPicPr>
          <p:cNvPr id="50" name="图片 4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189389" y="4155653"/>
            <a:ext cx="540000" cy="442800"/>
          </a:xfrm>
          <a:prstGeom prst="rect">
            <a:avLst/>
          </a:prstGeom>
        </p:spPr>
      </p:pic>
      <p:pic>
        <p:nvPicPr>
          <p:cNvPr id="51" name="图片 5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248824" y="4155653"/>
            <a:ext cx="540000" cy="442800"/>
          </a:xfrm>
          <a:prstGeom prst="rect">
            <a:avLst/>
          </a:prstGeom>
        </p:spPr>
      </p:pic>
      <p:pic>
        <p:nvPicPr>
          <p:cNvPr id="52" name="图片 5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994719" y="4155653"/>
            <a:ext cx="540000" cy="442800"/>
          </a:xfrm>
          <a:prstGeom prst="rect">
            <a:avLst/>
          </a:prstGeom>
        </p:spPr>
      </p:pic>
      <p:pic>
        <p:nvPicPr>
          <p:cNvPr id="53" name="图片 5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744215" y="4155653"/>
            <a:ext cx="540000" cy="442800"/>
          </a:xfrm>
          <a:prstGeom prst="rect">
            <a:avLst/>
          </a:prstGeom>
        </p:spPr>
      </p:pic>
      <p:pic>
        <p:nvPicPr>
          <p:cNvPr id="54" name="图片 53"/>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880293" y="2495843"/>
            <a:ext cx="540000" cy="442800"/>
          </a:xfrm>
          <a:prstGeom prst="rect">
            <a:avLst/>
          </a:prstGeom>
        </p:spPr>
      </p:pic>
      <p:pic>
        <p:nvPicPr>
          <p:cNvPr id="55" name="图片 5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4938439" y="2495843"/>
            <a:ext cx="540000" cy="442800"/>
          </a:xfrm>
          <a:prstGeom prst="rect">
            <a:avLst/>
          </a:prstGeom>
        </p:spPr>
      </p:pic>
      <p:pic>
        <p:nvPicPr>
          <p:cNvPr id="56" name="图片 55"/>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484829" y="2495843"/>
            <a:ext cx="540000" cy="442800"/>
          </a:xfrm>
          <a:prstGeom prst="rect">
            <a:avLst/>
          </a:prstGeom>
        </p:spPr>
      </p:pic>
      <p:pic>
        <p:nvPicPr>
          <p:cNvPr id="57" name="图片 56"/>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473125" y="2495843"/>
            <a:ext cx="540000" cy="442800"/>
          </a:xfrm>
          <a:prstGeom prst="rect">
            <a:avLst/>
          </a:prstGeom>
        </p:spPr>
      </p:pic>
      <p:sp>
        <p:nvSpPr>
          <p:cNvPr id="47" name="Right Arrow 157"/>
          <p:cNvSpPr/>
          <p:nvPr/>
        </p:nvSpPr>
        <p:spPr>
          <a:xfrm>
            <a:off x="5574319" y="2562521"/>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2930098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sym typeface="Huawei Sans" panose="020C0503030203020204" pitchFamily="34" charset="0"/>
              </a:rPr>
              <a:t>Recommended Architecture</a:t>
            </a:r>
            <a:endParaRPr lang="en-US" dirty="0">
              <a:sym typeface="Huawei Sans" panose="020C0503030203020204" pitchFamily="34" charset="0"/>
            </a:endParaRPr>
          </a:p>
        </p:txBody>
      </p:sp>
      <p:cxnSp>
        <p:nvCxnSpPr>
          <p:cNvPr id="107" name="直接连接符 106"/>
          <p:cNvCxnSpPr/>
          <p:nvPr/>
        </p:nvCxnSpPr>
        <p:spPr bwMode="auto">
          <a:xfrm>
            <a:off x="948229" y="3022774"/>
            <a:ext cx="10076064" cy="0"/>
          </a:xfrm>
          <a:prstGeom prst="line">
            <a:avLst/>
          </a:prstGeom>
          <a:solidFill>
            <a:schemeClr val="accent1"/>
          </a:solidFill>
          <a:ln w="19050" cap="flat" cmpd="sng" algn="ctr">
            <a:solidFill>
              <a:schemeClr val="bg1">
                <a:lumMod val="50000"/>
              </a:schemeClr>
            </a:solidFill>
            <a:prstDash val="lgDash"/>
            <a:round/>
            <a:headEnd type="none" w="med" len="med"/>
            <a:tailEnd type="none" w="med" len="med"/>
          </a:ln>
          <a:effectLst/>
        </p:spPr>
      </p:cxnSp>
      <p:sp>
        <p:nvSpPr>
          <p:cNvPr id="111" name="圆角矩形 110"/>
          <p:cNvSpPr/>
          <p:nvPr/>
        </p:nvSpPr>
        <p:spPr>
          <a:xfrm>
            <a:off x="618250" y="4945005"/>
            <a:ext cx="2406981" cy="548787"/>
          </a:xfrm>
          <a:prstGeom prst="roundRect">
            <a:avLst>
              <a:gd name="adj" fmla="val 4236"/>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3" name="任意多边形 122"/>
          <p:cNvSpPr/>
          <p:nvPr/>
        </p:nvSpPr>
        <p:spPr>
          <a:xfrm>
            <a:off x="976671" y="5325035"/>
            <a:ext cx="1710657" cy="116515"/>
          </a:xfrm>
          <a:custGeom>
            <a:avLst/>
            <a:gdLst>
              <a:gd name="connsiteX0" fmla="*/ 0 w 1898650"/>
              <a:gd name="connsiteY0" fmla="*/ 0 h 209550"/>
              <a:gd name="connsiteX1" fmla="*/ 0 w 1898650"/>
              <a:gd name="connsiteY1" fmla="*/ 209550 h 209550"/>
              <a:gd name="connsiteX2" fmla="*/ 1898650 w 1898650"/>
              <a:gd name="connsiteY2" fmla="*/ 209550 h 209550"/>
              <a:gd name="connsiteX3" fmla="*/ 1898650 w 1898650"/>
              <a:gd name="connsiteY3" fmla="*/ 0 h 209550"/>
            </a:gdLst>
            <a:ahLst/>
            <a:cxnLst>
              <a:cxn ang="0">
                <a:pos x="connsiteX0" y="connsiteY0"/>
              </a:cxn>
              <a:cxn ang="0">
                <a:pos x="connsiteX1" y="connsiteY1"/>
              </a:cxn>
              <a:cxn ang="0">
                <a:pos x="connsiteX2" y="connsiteY2"/>
              </a:cxn>
              <a:cxn ang="0">
                <a:pos x="connsiteX3" y="connsiteY3"/>
              </a:cxn>
            </a:cxnLst>
            <a:rect l="l" t="t" r="r" b="b"/>
            <a:pathLst>
              <a:path w="1898650" h="209550">
                <a:moveTo>
                  <a:pt x="0" y="0"/>
                </a:moveTo>
                <a:lnTo>
                  <a:pt x="0" y="209550"/>
                </a:lnTo>
                <a:lnTo>
                  <a:pt x="1898650" y="209550"/>
                </a:lnTo>
                <a:lnTo>
                  <a:pt x="1898650" y="0"/>
                </a:lnTo>
              </a:path>
            </a:pathLst>
          </a:cu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26" name="直接连接符 125"/>
          <p:cNvCxnSpPr>
            <a:endCxn id="127" idx="0"/>
          </p:cNvCxnSpPr>
          <p:nvPr/>
        </p:nvCxnSpPr>
        <p:spPr bwMode="auto">
          <a:xfrm>
            <a:off x="886514" y="5325034"/>
            <a:ext cx="0" cy="471489"/>
          </a:xfrm>
          <a:prstGeom prst="line">
            <a:avLst/>
          </a:prstGeom>
          <a:ln w="12700">
            <a:solidFill>
              <a:srgbClr val="BABABA"/>
            </a:solidFill>
          </a:ln>
        </p:spPr>
        <p:style>
          <a:lnRef idx="1">
            <a:schemeClr val="accent1"/>
          </a:lnRef>
          <a:fillRef idx="0">
            <a:schemeClr val="accent1"/>
          </a:fillRef>
          <a:effectRef idx="0">
            <a:schemeClr val="accent1"/>
          </a:effectRef>
          <a:fontRef idx="minor">
            <a:schemeClr val="tx1"/>
          </a:fontRef>
        </p:style>
      </p:cxnSp>
      <p:pic>
        <p:nvPicPr>
          <p:cNvPr id="127" name="图片 12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3340" y="5796523"/>
            <a:ext cx="366348" cy="279710"/>
          </a:xfrm>
          <a:prstGeom prst="rect">
            <a:avLst/>
          </a:prstGeom>
        </p:spPr>
      </p:pic>
      <p:pic>
        <p:nvPicPr>
          <p:cNvPr id="128" name="图片 12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558214" y="5796523"/>
            <a:ext cx="366348" cy="279710"/>
          </a:xfrm>
          <a:prstGeom prst="rect">
            <a:avLst/>
          </a:prstGeom>
        </p:spPr>
      </p:pic>
      <p:cxnSp>
        <p:nvCxnSpPr>
          <p:cNvPr id="130" name="直接连接符 129"/>
          <p:cNvCxnSpPr>
            <a:endCxn id="128" idx="0"/>
          </p:cNvCxnSpPr>
          <p:nvPr/>
        </p:nvCxnSpPr>
        <p:spPr bwMode="auto">
          <a:xfrm>
            <a:off x="2741388" y="5325034"/>
            <a:ext cx="0" cy="471489"/>
          </a:xfrm>
          <a:prstGeom prst="line">
            <a:avLst/>
          </a:prstGeom>
          <a:ln w="12700">
            <a:solidFill>
              <a:srgbClr val="BABABA"/>
            </a:solidFill>
          </a:ln>
        </p:spPr>
        <p:style>
          <a:lnRef idx="1">
            <a:schemeClr val="accent1"/>
          </a:lnRef>
          <a:fillRef idx="0">
            <a:schemeClr val="accent1"/>
          </a:fillRef>
          <a:effectRef idx="0">
            <a:schemeClr val="accent1"/>
          </a:effectRef>
          <a:fontRef idx="minor">
            <a:schemeClr val="tx1"/>
          </a:fontRef>
        </p:style>
      </p:cxnSp>
      <p:sp>
        <p:nvSpPr>
          <p:cNvPr id="136" name="TextBox 77"/>
          <p:cNvSpPr txBox="1"/>
          <p:nvPr/>
        </p:nvSpPr>
        <p:spPr bwMode="auto">
          <a:xfrm>
            <a:off x="641973" y="5159685"/>
            <a:ext cx="1390745" cy="316351"/>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200" b="1" dirty="0" err="1">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iStack</a:t>
            </a:r>
            <a:endParaRPr lang="en-US" sz="12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pic>
        <p:nvPicPr>
          <p:cNvPr id="137" name="图片 13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612413" y="5803613"/>
            <a:ext cx="366348" cy="279710"/>
          </a:xfrm>
          <a:prstGeom prst="rect">
            <a:avLst/>
          </a:prstGeom>
        </p:spPr>
      </p:pic>
      <p:cxnSp>
        <p:nvCxnSpPr>
          <p:cNvPr id="138" name="直接连接符 137"/>
          <p:cNvCxnSpPr>
            <a:endCxn id="137" idx="0"/>
          </p:cNvCxnSpPr>
          <p:nvPr/>
        </p:nvCxnSpPr>
        <p:spPr bwMode="auto">
          <a:xfrm>
            <a:off x="1795587" y="5325034"/>
            <a:ext cx="0" cy="478579"/>
          </a:xfrm>
          <a:prstGeom prst="line">
            <a:avLst/>
          </a:prstGeom>
          <a:ln w="12700">
            <a:solidFill>
              <a:srgbClr val="BABABA"/>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auto">
          <a:xfrm>
            <a:off x="1071517" y="5173668"/>
            <a:ext cx="539067"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141" name="圆角矩形 140"/>
          <p:cNvSpPr/>
          <p:nvPr/>
        </p:nvSpPr>
        <p:spPr>
          <a:xfrm>
            <a:off x="2409466" y="2400758"/>
            <a:ext cx="1595397" cy="483351"/>
          </a:xfrm>
          <a:prstGeom prst="roundRect">
            <a:avLst>
              <a:gd name="adj" fmla="val 4236"/>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44" name="直接连接符 143"/>
          <p:cNvCxnSpPr>
            <a:stCxn id="91" idx="3"/>
          </p:cNvCxnSpPr>
          <p:nvPr/>
        </p:nvCxnSpPr>
        <p:spPr bwMode="auto">
          <a:xfrm>
            <a:off x="2904988" y="2700804"/>
            <a:ext cx="607764"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146" name="TextBox 77"/>
          <p:cNvSpPr txBox="1"/>
          <p:nvPr/>
        </p:nvSpPr>
        <p:spPr bwMode="auto">
          <a:xfrm>
            <a:off x="2488268" y="2377542"/>
            <a:ext cx="1390745" cy="316351"/>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2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CSS</a:t>
            </a:r>
          </a:p>
        </p:txBody>
      </p:sp>
      <p:sp>
        <p:nvSpPr>
          <p:cNvPr id="165" name="圆角矩形 164"/>
          <p:cNvSpPr/>
          <p:nvPr/>
        </p:nvSpPr>
        <p:spPr>
          <a:xfrm>
            <a:off x="2512361" y="3583980"/>
            <a:ext cx="1407273" cy="420785"/>
          </a:xfrm>
          <a:prstGeom prst="roundRect">
            <a:avLst>
              <a:gd name="adj" fmla="val 4236"/>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68" name="直接连接符 167"/>
          <p:cNvCxnSpPr>
            <a:stCxn id="87" idx="3"/>
            <a:endCxn id="86" idx="1"/>
          </p:cNvCxnSpPr>
          <p:nvPr/>
        </p:nvCxnSpPr>
        <p:spPr bwMode="auto">
          <a:xfrm>
            <a:off x="3025231" y="3822157"/>
            <a:ext cx="337141"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cxnSp>
        <p:nvCxnSpPr>
          <p:cNvPr id="239" name="直接连接符 238"/>
          <p:cNvCxnSpPr/>
          <p:nvPr/>
        </p:nvCxnSpPr>
        <p:spPr bwMode="auto">
          <a:xfrm>
            <a:off x="1980590" y="5173668"/>
            <a:ext cx="575795"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240" name="圆角矩形 239"/>
          <p:cNvSpPr/>
          <p:nvPr/>
        </p:nvSpPr>
        <p:spPr>
          <a:xfrm>
            <a:off x="3316821" y="4945005"/>
            <a:ext cx="2406981" cy="548787"/>
          </a:xfrm>
          <a:prstGeom prst="roundRect">
            <a:avLst>
              <a:gd name="adj" fmla="val 4236"/>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4" name="任意多边形 243"/>
          <p:cNvSpPr/>
          <p:nvPr/>
        </p:nvSpPr>
        <p:spPr>
          <a:xfrm>
            <a:off x="3675242" y="5325035"/>
            <a:ext cx="1710657" cy="116515"/>
          </a:xfrm>
          <a:custGeom>
            <a:avLst/>
            <a:gdLst>
              <a:gd name="connsiteX0" fmla="*/ 0 w 1898650"/>
              <a:gd name="connsiteY0" fmla="*/ 0 h 209550"/>
              <a:gd name="connsiteX1" fmla="*/ 0 w 1898650"/>
              <a:gd name="connsiteY1" fmla="*/ 209550 h 209550"/>
              <a:gd name="connsiteX2" fmla="*/ 1898650 w 1898650"/>
              <a:gd name="connsiteY2" fmla="*/ 209550 h 209550"/>
              <a:gd name="connsiteX3" fmla="*/ 1898650 w 1898650"/>
              <a:gd name="connsiteY3" fmla="*/ 0 h 209550"/>
            </a:gdLst>
            <a:ahLst/>
            <a:cxnLst>
              <a:cxn ang="0">
                <a:pos x="connsiteX0" y="connsiteY0"/>
              </a:cxn>
              <a:cxn ang="0">
                <a:pos x="connsiteX1" y="connsiteY1"/>
              </a:cxn>
              <a:cxn ang="0">
                <a:pos x="connsiteX2" y="connsiteY2"/>
              </a:cxn>
              <a:cxn ang="0">
                <a:pos x="connsiteX3" y="connsiteY3"/>
              </a:cxn>
            </a:cxnLst>
            <a:rect l="l" t="t" r="r" b="b"/>
            <a:pathLst>
              <a:path w="1898650" h="209550">
                <a:moveTo>
                  <a:pt x="0" y="0"/>
                </a:moveTo>
                <a:lnTo>
                  <a:pt x="0" y="209550"/>
                </a:lnTo>
                <a:lnTo>
                  <a:pt x="1898650" y="209550"/>
                </a:lnTo>
                <a:lnTo>
                  <a:pt x="1898650" y="0"/>
                </a:lnTo>
              </a:path>
            </a:pathLst>
          </a:cu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45" name="直接连接符 244"/>
          <p:cNvCxnSpPr>
            <a:endCxn id="246" idx="0"/>
          </p:cNvCxnSpPr>
          <p:nvPr/>
        </p:nvCxnSpPr>
        <p:spPr bwMode="auto">
          <a:xfrm>
            <a:off x="3585085" y="5325034"/>
            <a:ext cx="0" cy="471489"/>
          </a:xfrm>
          <a:prstGeom prst="line">
            <a:avLst/>
          </a:prstGeom>
          <a:ln w="12700">
            <a:solidFill>
              <a:srgbClr val="BABABA"/>
            </a:solidFill>
          </a:ln>
        </p:spPr>
        <p:style>
          <a:lnRef idx="1">
            <a:schemeClr val="accent1"/>
          </a:lnRef>
          <a:fillRef idx="0">
            <a:schemeClr val="accent1"/>
          </a:fillRef>
          <a:effectRef idx="0">
            <a:schemeClr val="accent1"/>
          </a:effectRef>
          <a:fontRef idx="minor">
            <a:schemeClr val="tx1"/>
          </a:fontRef>
        </p:style>
      </p:cxnSp>
      <p:pic>
        <p:nvPicPr>
          <p:cNvPr id="246" name="图片 24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401911" y="5796523"/>
            <a:ext cx="366348" cy="279710"/>
          </a:xfrm>
          <a:prstGeom prst="rect">
            <a:avLst/>
          </a:prstGeom>
        </p:spPr>
      </p:pic>
      <p:pic>
        <p:nvPicPr>
          <p:cNvPr id="247" name="图片 24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256785" y="5796523"/>
            <a:ext cx="366348" cy="279710"/>
          </a:xfrm>
          <a:prstGeom prst="rect">
            <a:avLst/>
          </a:prstGeom>
        </p:spPr>
      </p:pic>
      <p:cxnSp>
        <p:nvCxnSpPr>
          <p:cNvPr id="248" name="直接连接符 247"/>
          <p:cNvCxnSpPr>
            <a:endCxn id="247" idx="0"/>
          </p:cNvCxnSpPr>
          <p:nvPr/>
        </p:nvCxnSpPr>
        <p:spPr bwMode="auto">
          <a:xfrm>
            <a:off x="5439959" y="5325034"/>
            <a:ext cx="0" cy="471489"/>
          </a:xfrm>
          <a:prstGeom prst="line">
            <a:avLst/>
          </a:prstGeom>
          <a:ln w="12700">
            <a:solidFill>
              <a:srgbClr val="BABABA"/>
            </a:solidFill>
          </a:ln>
        </p:spPr>
        <p:style>
          <a:lnRef idx="1">
            <a:schemeClr val="accent1"/>
          </a:lnRef>
          <a:fillRef idx="0">
            <a:schemeClr val="accent1"/>
          </a:fillRef>
          <a:effectRef idx="0">
            <a:schemeClr val="accent1"/>
          </a:effectRef>
          <a:fontRef idx="minor">
            <a:schemeClr val="tx1"/>
          </a:fontRef>
        </p:style>
      </p:cxnSp>
      <p:pic>
        <p:nvPicPr>
          <p:cNvPr id="250" name="图片 24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314642" y="5803613"/>
            <a:ext cx="366348" cy="279710"/>
          </a:xfrm>
          <a:prstGeom prst="rect">
            <a:avLst/>
          </a:prstGeom>
        </p:spPr>
      </p:pic>
      <p:cxnSp>
        <p:nvCxnSpPr>
          <p:cNvPr id="251" name="直接连接符 250"/>
          <p:cNvCxnSpPr>
            <a:endCxn id="250" idx="0"/>
          </p:cNvCxnSpPr>
          <p:nvPr/>
        </p:nvCxnSpPr>
        <p:spPr bwMode="auto">
          <a:xfrm>
            <a:off x="4497816" y="5325034"/>
            <a:ext cx="0" cy="478579"/>
          </a:xfrm>
          <a:prstGeom prst="line">
            <a:avLst/>
          </a:prstGeom>
          <a:ln w="12700">
            <a:solidFill>
              <a:srgbClr val="BABABA"/>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p:nvPr/>
        </p:nvCxnSpPr>
        <p:spPr bwMode="auto">
          <a:xfrm>
            <a:off x="3770088" y="5173668"/>
            <a:ext cx="539066"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cxnSp>
        <p:nvCxnSpPr>
          <p:cNvPr id="253" name="直接连接符 252"/>
          <p:cNvCxnSpPr/>
          <p:nvPr/>
        </p:nvCxnSpPr>
        <p:spPr bwMode="auto">
          <a:xfrm>
            <a:off x="4679160" y="5173668"/>
            <a:ext cx="575795"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286" name="TextBox 77"/>
          <p:cNvSpPr txBox="1"/>
          <p:nvPr/>
        </p:nvSpPr>
        <p:spPr bwMode="auto">
          <a:xfrm>
            <a:off x="1500064" y="3639240"/>
            <a:ext cx="1390745" cy="316351"/>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200" b="1" dirty="0" err="1">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iStack</a:t>
            </a:r>
            <a:endParaRPr lang="en-US" sz="12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cxnSp>
        <p:nvCxnSpPr>
          <p:cNvPr id="292" name="直接连接符 291"/>
          <p:cNvCxnSpPr/>
          <p:nvPr/>
        </p:nvCxnSpPr>
        <p:spPr bwMode="auto">
          <a:xfrm flipH="1">
            <a:off x="886515" y="3977494"/>
            <a:ext cx="1939934" cy="1044809"/>
          </a:xfrm>
          <a:prstGeom prst="line">
            <a:avLst/>
          </a:prstGeom>
          <a:ln w="12700">
            <a:solidFill>
              <a:srgbClr val="BABABA"/>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p:nvPr/>
        </p:nvCxnSpPr>
        <p:spPr bwMode="auto">
          <a:xfrm flipH="1">
            <a:off x="1795587" y="3977494"/>
            <a:ext cx="1030862" cy="1044808"/>
          </a:xfrm>
          <a:prstGeom prst="line">
            <a:avLst/>
          </a:prstGeom>
          <a:ln w="12700">
            <a:solidFill>
              <a:srgbClr val="BABABA"/>
            </a:solidFill>
          </a:ln>
        </p:spPr>
        <p:style>
          <a:lnRef idx="1">
            <a:schemeClr val="accent1"/>
          </a:lnRef>
          <a:fillRef idx="0">
            <a:schemeClr val="accent1"/>
          </a:fillRef>
          <a:effectRef idx="0">
            <a:schemeClr val="accent1"/>
          </a:effectRef>
          <a:fontRef idx="minor">
            <a:schemeClr val="tx1"/>
          </a:fontRef>
        </p:style>
      </p:cxnSp>
      <p:cxnSp>
        <p:nvCxnSpPr>
          <p:cNvPr id="300" name="直接连接符 299"/>
          <p:cNvCxnSpPr/>
          <p:nvPr/>
        </p:nvCxnSpPr>
        <p:spPr bwMode="auto">
          <a:xfrm flipH="1">
            <a:off x="2741389" y="3977494"/>
            <a:ext cx="85060" cy="1044808"/>
          </a:xfrm>
          <a:prstGeom prst="line">
            <a:avLst/>
          </a:prstGeom>
          <a:ln w="12700">
            <a:solidFill>
              <a:srgbClr val="BABABA"/>
            </a:solidFill>
          </a:ln>
        </p:spPr>
        <p:style>
          <a:lnRef idx="1">
            <a:schemeClr val="accent1"/>
          </a:lnRef>
          <a:fillRef idx="0">
            <a:schemeClr val="accent1"/>
          </a:fillRef>
          <a:effectRef idx="0">
            <a:schemeClr val="accent1"/>
          </a:effectRef>
          <a:fontRef idx="minor">
            <a:schemeClr val="tx1"/>
          </a:fontRef>
        </p:style>
      </p:cxnSp>
      <p:cxnSp>
        <p:nvCxnSpPr>
          <p:cNvPr id="303" name="直接连接符 302"/>
          <p:cNvCxnSpPr/>
          <p:nvPr/>
        </p:nvCxnSpPr>
        <p:spPr bwMode="auto">
          <a:xfrm>
            <a:off x="2826449" y="3977494"/>
            <a:ext cx="758636" cy="1044809"/>
          </a:xfrm>
          <a:prstGeom prst="line">
            <a:avLst/>
          </a:prstGeom>
          <a:ln w="12700">
            <a:solidFill>
              <a:srgbClr val="BABABA"/>
            </a:solidFill>
          </a:ln>
        </p:spPr>
        <p:style>
          <a:lnRef idx="1">
            <a:schemeClr val="accent1"/>
          </a:lnRef>
          <a:fillRef idx="0">
            <a:schemeClr val="accent1"/>
          </a:fillRef>
          <a:effectRef idx="0">
            <a:schemeClr val="accent1"/>
          </a:effectRef>
          <a:fontRef idx="minor">
            <a:schemeClr val="tx1"/>
          </a:fontRef>
        </p:style>
      </p:cxnSp>
      <p:cxnSp>
        <p:nvCxnSpPr>
          <p:cNvPr id="309" name="直接连接符 308"/>
          <p:cNvCxnSpPr/>
          <p:nvPr/>
        </p:nvCxnSpPr>
        <p:spPr bwMode="auto">
          <a:xfrm>
            <a:off x="2826449" y="3977494"/>
            <a:ext cx="1667709" cy="1044809"/>
          </a:xfrm>
          <a:prstGeom prst="line">
            <a:avLst/>
          </a:prstGeom>
          <a:ln w="12700">
            <a:solidFill>
              <a:srgbClr val="BABABA"/>
            </a:solidFill>
          </a:ln>
        </p:spPr>
        <p:style>
          <a:lnRef idx="1">
            <a:schemeClr val="accent1"/>
          </a:lnRef>
          <a:fillRef idx="0">
            <a:schemeClr val="accent1"/>
          </a:fillRef>
          <a:effectRef idx="0">
            <a:schemeClr val="accent1"/>
          </a:effectRef>
          <a:fontRef idx="minor">
            <a:schemeClr val="tx1"/>
          </a:fontRef>
        </p:style>
      </p:cxnSp>
      <p:cxnSp>
        <p:nvCxnSpPr>
          <p:cNvPr id="313" name="直接连接符 312"/>
          <p:cNvCxnSpPr/>
          <p:nvPr/>
        </p:nvCxnSpPr>
        <p:spPr bwMode="auto">
          <a:xfrm>
            <a:off x="2826449" y="3977494"/>
            <a:ext cx="2613510" cy="1044809"/>
          </a:xfrm>
          <a:prstGeom prst="line">
            <a:avLst/>
          </a:prstGeom>
          <a:ln w="12700">
            <a:solidFill>
              <a:srgbClr val="BABABA"/>
            </a:solidFill>
          </a:ln>
        </p:spPr>
        <p:style>
          <a:lnRef idx="1">
            <a:schemeClr val="accent1"/>
          </a:lnRef>
          <a:fillRef idx="0">
            <a:schemeClr val="accent1"/>
          </a:fillRef>
          <a:effectRef idx="0">
            <a:schemeClr val="accent1"/>
          </a:effectRef>
          <a:fontRef idx="minor">
            <a:schemeClr val="tx1"/>
          </a:fontRef>
        </p:style>
      </p:cxnSp>
      <p:cxnSp>
        <p:nvCxnSpPr>
          <p:cNvPr id="317" name="直接连接符 316"/>
          <p:cNvCxnSpPr/>
          <p:nvPr/>
        </p:nvCxnSpPr>
        <p:spPr bwMode="auto">
          <a:xfrm flipH="1">
            <a:off x="886514" y="3977494"/>
            <a:ext cx="2665142" cy="1044809"/>
          </a:xfrm>
          <a:prstGeom prst="line">
            <a:avLst/>
          </a:prstGeom>
          <a:ln w="12700">
            <a:solidFill>
              <a:srgbClr val="BABABA"/>
            </a:solidFill>
          </a:ln>
        </p:spPr>
        <p:style>
          <a:lnRef idx="1">
            <a:schemeClr val="accent1"/>
          </a:lnRef>
          <a:fillRef idx="0">
            <a:schemeClr val="accent1"/>
          </a:fillRef>
          <a:effectRef idx="0">
            <a:schemeClr val="accent1"/>
          </a:effectRef>
          <a:fontRef idx="minor">
            <a:schemeClr val="tx1"/>
          </a:fontRef>
        </p:style>
      </p:cxnSp>
      <p:cxnSp>
        <p:nvCxnSpPr>
          <p:cNvPr id="318" name="直接连接符 317"/>
          <p:cNvCxnSpPr/>
          <p:nvPr/>
        </p:nvCxnSpPr>
        <p:spPr bwMode="auto">
          <a:xfrm>
            <a:off x="3551657" y="3977494"/>
            <a:ext cx="1888303" cy="1044809"/>
          </a:xfrm>
          <a:prstGeom prst="line">
            <a:avLst/>
          </a:prstGeom>
          <a:ln w="12700">
            <a:solidFill>
              <a:srgbClr val="BABABA"/>
            </a:solidFill>
          </a:ln>
        </p:spPr>
        <p:style>
          <a:lnRef idx="1">
            <a:schemeClr val="accent1"/>
          </a:lnRef>
          <a:fillRef idx="0">
            <a:schemeClr val="accent1"/>
          </a:fillRef>
          <a:effectRef idx="0">
            <a:schemeClr val="accent1"/>
          </a:effectRef>
          <a:fontRef idx="minor">
            <a:schemeClr val="tx1"/>
          </a:fontRef>
        </p:style>
      </p:cxnSp>
      <p:cxnSp>
        <p:nvCxnSpPr>
          <p:cNvPr id="325" name="直接连接符 324"/>
          <p:cNvCxnSpPr/>
          <p:nvPr/>
        </p:nvCxnSpPr>
        <p:spPr bwMode="auto">
          <a:xfrm>
            <a:off x="3551656" y="3977494"/>
            <a:ext cx="33429" cy="1044809"/>
          </a:xfrm>
          <a:prstGeom prst="line">
            <a:avLst/>
          </a:prstGeom>
          <a:ln w="12700">
            <a:solidFill>
              <a:srgbClr val="BABABA"/>
            </a:solidFill>
          </a:ln>
        </p:spPr>
        <p:style>
          <a:lnRef idx="1">
            <a:schemeClr val="accent1"/>
          </a:lnRef>
          <a:fillRef idx="0">
            <a:schemeClr val="accent1"/>
          </a:fillRef>
          <a:effectRef idx="0">
            <a:schemeClr val="accent1"/>
          </a:effectRef>
          <a:fontRef idx="minor">
            <a:schemeClr val="tx1"/>
          </a:fontRef>
        </p:style>
      </p:cxnSp>
      <p:cxnSp>
        <p:nvCxnSpPr>
          <p:cNvPr id="328" name="直接连接符 327"/>
          <p:cNvCxnSpPr/>
          <p:nvPr/>
        </p:nvCxnSpPr>
        <p:spPr bwMode="auto">
          <a:xfrm flipH="1">
            <a:off x="2741388" y="3977494"/>
            <a:ext cx="810268" cy="1044808"/>
          </a:xfrm>
          <a:prstGeom prst="line">
            <a:avLst/>
          </a:prstGeom>
          <a:ln w="12700">
            <a:solidFill>
              <a:srgbClr val="BABABA"/>
            </a:solidFill>
          </a:ln>
        </p:spPr>
        <p:style>
          <a:lnRef idx="1">
            <a:schemeClr val="accent1"/>
          </a:lnRef>
          <a:fillRef idx="0">
            <a:schemeClr val="accent1"/>
          </a:fillRef>
          <a:effectRef idx="0">
            <a:schemeClr val="accent1"/>
          </a:effectRef>
          <a:fontRef idx="minor">
            <a:schemeClr val="tx1"/>
          </a:fontRef>
        </p:style>
      </p:cxnSp>
      <p:cxnSp>
        <p:nvCxnSpPr>
          <p:cNvPr id="331" name="直接连接符 330"/>
          <p:cNvCxnSpPr/>
          <p:nvPr/>
        </p:nvCxnSpPr>
        <p:spPr bwMode="auto">
          <a:xfrm flipH="1">
            <a:off x="1795587" y="3977494"/>
            <a:ext cx="1756069" cy="1044808"/>
          </a:xfrm>
          <a:prstGeom prst="line">
            <a:avLst/>
          </a:prstGeom>
          <a:ln w="12700">
            <a:solidFill>
              <a:srgbClr val="BABABA"/>
            </a:solidFill>
          </a:ln>
        </p:spPr>
        <p:style>
          <a:lnRef idx="1">
            <a:schemeClr val="accent1"/>
          </a:lnRef>
          <a:fillRef idx="0">
            <a:schemeClr val="accent1"/>
          </a:fillRef>
          <a:effectRef idx="0">
            <a:schemeClr val="accent1"/>
          </a:effectRef>
          <a:fontRef idx="minor">
            <a:schemeClr val="tx1"/>
          </a:fontRef>
        </p:style>
      </p:cxnSp>
      <p:cxnSp>
        <p:nvCxnSpPr>
          <p:cNvPr id="334" name="直接连接符 333"/>
          <p:cNvCxnSpPr/>
          <p:nvPr/>
        </p:nvCxnSpPr>
        <p:spPr bwMode="auto">
          <a:xfrm>
            <a:off x="3551656" y="3977494"/>
            <a:ext cx="942502" cy="1044809"/>
          </a:xfrm>
          <a:prstGeom prst="line">
            <a:avLst/>
          </a:prstGeom>
          <a:ln w="12700">
            <a:solidFill>
              <a:srgbClr val="BABABA"/>
            </a:solidFill>
          </a:ln>
        </p:spPr>
        <p:style>
          <a:lnRef idx="1">
            <a:schemeClr val="accent1"/>
          </a:lnRef>
          <a:fillRef idx="0">
            <a:schemeClr val="accent1"/>
          </a:fillRef>
          <a:effectRef idx="0">
            <a:schemeClr val="accent1"/>
          </a:effectRef>
          <a:fontRef idx="minor">
            <a:schemeClr val="tx1"/>
          </a:fontRef>
        </p:style>
      </p:cxnSp>
      <p:sp>
        <p:nvSpPr>
          <p:cNvPr id="341" name="椭圆 340"/>
          <p:cNvSpPr/>
          <p:nvPr/>
        </p:nvSpPr>
        <p:spPr bwMode="auto">
          <a:xfrm rot="5400000">
            <a:off x="4072233" y="3869508"/>
            <a:ext cx="259960" cy="1770784"/>
          </a:xfrm>
          <a:prstGeom prst="ellipse">
            <a:avLst/>
          </a:prstGeom>
          <a:noFill/>
          <a:ln w="25400" cap="flat" cmpd="sng" algn="ctr">
            <a:solidFill>
              <a:srgbClr val="FFD17D"/>
            </a:solidFill>
            <a:prstDash val="solid"/>
          </a:ln>
          <a:effectLst/>
        </p:spPr>
        <p:txBody>
          <a:bodyPr wrap="square" rtlCol="0" anchor="ctr">
            <a:noAutofit/>
          </a:bodyPr>
          <a:lstStyle/>
          <a:p>
            <a:pPr algn="ctr" defTabSz="914034" fontAlgn="ctr"/>
            <a:endParaRPr lang="en-US" altLang="zh-CN" sz="1799"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90" name="直接连接符 89"/>
          <p:cNvCxnSpPr/>
          <p:nvPr/>
        </p:nvCxnSpPr>
        <p:spPr bwMode="auto">
          <a:xfrm>
            <a:off x="2710182" y="2855149"/>
            <a:ext cx="116267" cy="808896"/>
          </a:xfrm>
          <a:prstGeom prst="line">
            <a:avLst/>
          </a:prstGeom>
          <a:ln w="12700">
            <a:solidFill>
              <a:srgbClr val="BABABA"/>
            </a:solidFill>
          </a:ln>
        </p:spPr>
        <p:style>
          <a:lnRef idx="1">
            <a:schemeClr val="accent1"/>
          </a:lnRef>
          <a:fillRef idx="0">
            <a:schemeClr val="accent1"/>
          </a:fillRef>
          <a:effectRef idx="0">
            <a:schemeClr val="accent1"/>
          </a:effectRef>
          <a:fontRef idx="minor">
            <a:schemeClr val="tx1"/>
          </a:fontRef>
        </p:style>
      </p:cxnSp>
      <p:cxnSp>
        <p:nvCxnSpPr>
          <p:cNvPr id="387" name="直接连接符 386"/>
          <p:cNvCxnSpPr/>
          <p:nvPr/>
        </p:nvCxnSpPr>
        <p:spPr bwMode="auto">
          <a:xfrm flipH="1">
            <a:off x="2826449" y="2855149"/>
            <a:ext cx="878835" cy="808896"/>
          </a:xfrm>
          <a:prstGeom prst="line">
            <a:avLst/>
          </a:prstGeom>
          <a:ln w="12700">
            <a:solidFill>
              <a:srgbClr val="BABABA"/>
            </a:solidFill>
          </a:ln>
        </p:spPr>
        <p:style>
          <a:lnRef idx="1">
            <a:schemeClr val="accent1"/>
          </a:lnRef>
          <a:fillRef idx="0">
            <a:schemeClr val="accent1"/>
          </a:fillRef>
          <a:effectRef idx="0">
            <a:schemeClr val="accent1"/>
          </a:effectRef>
          <a:fontRef idx="minor">
            <a:schemeClr val="tx1"/>
          </a:fontRef>
        </p:style>
      </p:cxnSp>
      <p:cxnSp>
        <p:nvCxnSpPr>
          <p:cNvPr id="390" name="直接连接符 389"/>
          <p:cNvCxnSpPr/>
          <p:nvPr/>
        </p:nvCxnSpPr>
        <p:spPr bwMode="auto">
          <a:xfrm>
            <a:off x="2710182" y="2855149"/>
            <a:ext cx="841474" cy="808896"/>
          </a:xfrm>
          <a:prstGeom prst="line">
            <a:avLst/>
          </a:prstGeom>
          <a:ln w="12700">
            <a:solidFill>
              <a:srgbClr val="BABABA"/>
            </a:solidFill>
          </a:ln>
        </p:spPr>
        <p:style>
          <a:lnRef idx="1">
            <a:schemeClr val="accent1"/>
          </a:lnRef>
          <a:fillRef idx="0">
            <a:schemeClr val="accent1"/>
          </a:fillRef>
          <a:effectRef idx="0">
            <a:schemeClr val="accent1"/>
          </a:effectRef>
          <a:fontRef idx="minor">
            <a:schemeClr val="tx1"/>
          </a:fontRef>
        </p:style>
      </p:cxnSp>
      <p:cxnSp>
        <p:nvCxnSpPr>
          <p:cNvPr id="391" name="直接连接符 390"/>
          <p:cNvCxnSpPr/>
          <p:nvPr/>
        </p:nvCxnSpPr>
        <p:spPr bwMode="auto">
          <a:xfrm flipH="1">
            <a:off x="3551656" y="2855149"/>
            <a:ext cx="153628" cy="808896"/>
          </a:xfrm>
          <a:prstGeom prst="line">
            <a:avLst/>
          </a:prstGeom>
          <a:ln w="12700">
            <a:solidFill>
              <a:srgbClr val="BABABA"/>
            </a:solidFill>
          </a:ln>
        </p:spPr>
        <p:style>
          <a:lnRef idx="1">
            <a:schemeClr val="accent1"/>
          </a:lnRef>
          <a:fillRef idx="0">
            <a:schemeClr val="accent1"/>
          </a:fillRef>
          <a:effectRef idx="0">
            <a:schemeClr val="accent1"/>
          </a:effectRef>
          <a:fontRef idx="minor">
            <a:schemeClr val="tx1"/>
          </a:fontRef>
        </p:style>
      </p:cxnSp>
      <p:sp>
        <p:nvSpPr>
          <p:cNvPr id="411" name="椭圆 410"/>
          <p:cNvSpPr/>
          <p:nvPr/>
        </p:nvSpPr>
        <p:spPr bwMode="auto">
          <a:xfrm rot="5400000">
            <a:off x="3113735" y="2682637"/>
            <a:ext cx="120799" cy="1120180"/>
          </a:xfrm>
          <a:prstGeom prst="ellipse">
            <a:avLst/>
          </a:prstGeom>
          <a:noFill/>
          <a:ln w="25400" cap="flat" cmpd="sng" algn="ctr">
            <a:solidFill>
              <a:srgbClr val="FFD17D"/>
            </a:solidFill>
            <a:prstDash val="solid"/>
          </a:ln>
          <a:effectLst/>
        </p:spPr>
        <p:txBody>
          <a:bodyPr wrap="square" rtlCol="0" anchor="ctr">
            <a:noAutofit/>
          </a:bodyPr>
          <a:lstStyle/>
          <a:p>
            <a:pPr algn="ctr" defTabSz="914034" fontAlgn="ctr"/>
            <a:endParaRPr lang="en-US" altLang="zh-CN" sz="1799"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9" name="椭圆 98"/>
          <p:cNvSpPr/>
          <p:nvPr/>
        </p:nvSpPr>
        <p:spPr bwMode="auto">
          <a:xfrm rot="5400000">
            <a:off x="2056262" y="3843932"/>
            <a:ext cx="259960" cy="1770784"/>
          </a:xfrm>
          <a:prstGeom prst="ellipse">
            <a:avLst/>
          </a:prstGeom>
          <a:noFill/>
          <a:ln w="25400" cap="flat" cmpd="sng" algn="ctr">
            <a:solidFill>
              <a:srgbClr val="FFD17D"/>
            </a:solidFill>
            <a:prstDash val="solid"/>
          </a:ln>
          <a:effectLst/>
        </p:spPr>
        <p:txBody>
          <a:bodyPr wrap="square" rtlCol="0" anchor="ctr">
            <a:noAutofit/>
          </a:bodyPr>
          <a:lstStyle/>
          <a:p>
            <a:pPr algn="ctr" defTabSz="914034" fontAlgn="ctr"/>
            <a:endParaRPr lang="en-US" altLang="zh-CN" sz="1799"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4" name="Freeform 159"/>
          <p:cNvSpPr/>
          <p:nvPr/>
        </p:nvSpPr>
        <p:spPr>
          <a:xfrm flipH="1">
            <a:off x="2849380" y="1278242"/>
            <a:ext cx="768320" cy="389276"/>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417" name="图片 416"/>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043103" y="1629101"/>
            <a:ext cx="380872" cy="312315"/>
          </a:xfrm>
          <a:prstGeom prst="rect">
            <a:avLst/>
          </a:prstGeom>
        </p:spPr>
      </p:pic>
      <p:cxnSp>
        <p:nvCxnSpPr>
          <p:cNvPr id="418" name="直接连接符 417"/>
          <p:cNvCxnSpPr>
            <a:endCxn id="417" idx="2"/>
          </p:cNvCxnSpPr>
          <p:nvPr/>
        </p:nvCxnSpPr>
        <p:spPr bwMode="auto">
          <a:xfrm flipV="1">
            <a:off x="2710182" y="1941416"/>
            <a:ext cx="523357" cy="595520"/>
          </a:xfrm>
          <a:prstGeom prst="line">
            <a:avLst/>
          </a:prstGeom>
          <a:ln w="12700">
            <a:solidFill>
              <a:srgbClr val="BABABA"/>
            </a:solidFill>
          </a:ln>
        </p:spPr>
        <p:style>
          <a:lnRef idx="1">
            <a:schemeClr val="accent1"/>
          </a:lnRef>
          <a:fillRef idx="0">
            <a:schemeClr val="accent1"/>
          </a:fillRef>
          <a:effectRef idx="0">
            <a:schemeClr val="accent1"/>
          </a:effectRef>
          <a:fontRef idx="minor">
            <a:schemeClr val="tx1"/>
          </a:fontRef>
        </p:style>
      </p:cxnSp>
      <p:cxnSp>
        <p:nvCxnSpPr>
          <p:cNvPr id="419" name="直接连接符 418"/>
          <p:cNvCxnSpPr>
            <a:stCxn id="92" idx="0"/>
            <a:endCxn id="417" idx="2"/>
          </p:cNvCxnSpPr>
          <p:nvPr/>
        </p:nvCxnSpPr>
        <p:spPr bwMode="auto">
          <a:xfrm flipH="1" flipV="1">
            <a:off x="3233539" y="1941416"/>
            <a:ext cx="470765" cy="602663"/>
          </a:xfrm>
          <a:prstGeom prst="line">
            <a:avLst/>
          </a:prstGeom>
          <a:ln w="12700">
            <a:solidFill>
              <a:srgbClr val="BABABA"/>
            </a:solidFill>
          </a:ln>
        </p:spPr>
        <p:style>
          <a:lnRef idx="1">
            <a:schemeClr val="accent1"/>
          </a:lnRef>
          <a:fillRef idx="0">
            <a:schemeClr val="accent1"/>
          </a:fillRef>
          <a:effectRef idx="0">
            <a:schemeClr val="accent1"/>
          </a:effectRef>
          <a:fontRef idx="minor">
            <a:schemeClr val="tx1"/>
          </a:fontRef>
        </p:style>
      </p:cxnSp>
      <p:sp>
        <p:nvSpPr>
          <p:cNvPr id="427" name="TextBox 77"/>
          <p:cNvSpPr txBox="1"/>
          <p:nvPr/>
        </p:nvSpPr>
        <p:spPr bwMode="auto">
          <a:xfrm>
            <a:off x="3377375" y="5164588"/>
            <a:ext cx="1390745" cy="316351"/>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200" b="1" dirty="0" err="1">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iStack</a:t>
            </a:r>
            <a:endParaRPr lang="en-US" sz="12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439" name="椭圆 438"/>
          <p:cNvSpPr/>
          <p:nvPr/>
        </p:nvSpPr>
        <p:spPr bwMode="auto">
          <a:xfrm rot="5400000">
            <a:off x="3171822" y="1648246"/>
            <a:ext cx="120799" cy="1120180"/>
          </a:xfrm>
          <a:prstGeom prst="ellipse">
            <a:avLst/>
          </a:prstGeom>
          <a:noFill/>
          <a:ln w="25400" cap="flat" cmpd="sng" algn="ctr">
            <a:solidFill>
              <a:srgbClr val="FFD17D"/>
            </a:solidFill>
            <a:prstDash val="solid"/>
          </a:ln>
          <a:effectLst/>
        </p:spPr>
        <p:txBody>
          <a:bodyPr wrap="square" rtlCol="0" anchor="ctr">
            <a:noAutofit/>
          </a:bodyPr>
          <a:lstStyle/>
          <a:p>
            <a:pPr algn="ctr" defTabSz="914034" fontAlgn="ctr"/>
            <a:endParaRPr lang="en-US" altLang="zh-CN" sz="1799"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21" name="直接连接符 120"/>
          <p:cNvCxnSpPr/>
          <p:nvPr/>
        </p:nvCxnSpPr>
        <p:spPr bwMode="auto">
          <a:xfrm>
            <a:off x="510656" y="1812916"/>
            <a:ext cx="500188"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444" name="TextBox 77"/>
          <p:cNvSpPr txBox="1"/>
          <p:nvPr/>
        </p:nvSpPr>
        <p:spPr bwMode="auto">
          <a:xfrm>
            <a:off x="972983" y="1667518"/>
            <a:ext cx="1917825" cy="316351"/>
          </a:xfrm>
          <a:prstGeom prst="rect">
            <a:avLst/>
          </a:prstGeom>
          <a:noFill/>
          <a:ln w="9525">
            <a:noFill/>
            <a:miter lim="800000"/>
            <a:headEnd/>
            <a:tailEnd/>
          </a:ln>
        </p:spPr>
        <p:txBody>
          <a:bodyPr wrap="square" lIns="99941" tIns="49966" rIns="99941" bIns="49966" rtlCol="0">
            <a:noAutofit/>
          </a:bodyPr>
          <a:lstStyle/>
          <a:p>
            <a:pPr defTabSz="1001248" eaLnBrk="0" fontAlgn="ctr" hangingPunct="0"/>
            <a:r>
              <a:rPr lang="en-US" sz="1400" dirty="0" err="1">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iStack</a:t>
            </a:r>
            <a:r>
              <a:rPr 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 and CSS link</a:t>
            </a:r>
          </a:p>
        </p:txBody>
      </p:sp>
      <p:sp>
        <p:nvSpPr>
          <p:cNvPr id="450" name="椭圆 449"/>
          <p:cNvSpPr/>
          <p:nvPr/>
        </p:nvSpPr>
        <p:spPr bwMode="auto">
          <a:xfrm rot="5400000">
            <a:off x="745132" y="1881005"/>
            <a:ext cx="129345" cy="598295"/>
          </a:xfrm>
          <a:prstGeom prst="ellipse">
            <a:avLst/>
          </a:prstGeom>
          <a:noFill/>
          <a:ln w="25400" cap="flat" cmpd="sng" algn="ctr">
            <a:solidFill>
              <a:srgbClr val="FFD17D"/>
            </a:solidFill>
            <a:prstDash val="solid"/>
          </a:ln>
          <a:effectLst/>
        </p:spPr>
        <p:txBody>
          <a:bodyPr wrap="square" rtlCol="0" anchor="ctr">
            <a:noAutofit/>
          </a:bodyPr>
          <a:lstStyle/>
          <a:p>
            <a:pPr algn="ctr" defTabSz="914034" fontAlgn="ctr"/>
            <a:endParaRPr lang="en-US" altLang="zh-CN" sz="1799"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1" name="TextBox 77"/>
          <p:cNvSpPr txBox="1"/>
          <p:nvPr/>
        </p:nvSpPr>
        <p:spPr bwMode="auto">
          <a:xfrm>
            <a:off x="1080075" y="2037401"/>
            <a:ext cx="1390745" cy="316351"/>
          </a:xfrm>
          <a:prstGeom prst="rect">
            <a:avLst/>
          </a:prstGeom>
          <a:noFill/>
          <a:ln w="9525">
            <a:noFill/>
            <a:miter lim="800000"/>
            <a:headEnd/>
            <a:tailEnd/>
          </a:ln>
        </p:spPr>
        <p:txBody>
          <a:bodyPr wrap="square" lIns="99941" tIns="49966" rIns="99941" bIns="49966" rtlCol="0">
            <a:noAutofit/>
          </a:bodyPr>
          <a:lstStyle/>
          <a:p>
            <a:pPr defTabSz="1001248" eaLnBrk="0" fontAlgn="ctr" hangingPunct="0"/>
            <a:r>
              <a:rPr 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Eth-Trunk</a:t>
            </a:r>
          </a:p>
        </p:txBody>
      </p:sp>
      <p:cxnSp>
        <p:nvCxnSpPr>
          <p:cNvPr id="456" name="直接连接符 455"/>
          <p:cNvCxnSpPr/>
          <p:nvPr/>
        </p:nvCxnSpPr>
        <p:spPr bwMode="auto">
          <a:xfrm>
            <a:off x="948229" y="4292453"/>
            <a:ext cx="10076064" cy="0"/>
          </a:xfrm>
          <a:prstGeom prst="line">
            <a:avLst/>
          </a:prstGeom>
          <a:solidFill>
            <a:schemeClr val="accent1"/>
          </a:solidFill>
          <a:ln w="19050" cap="flat" cmpd="sng" algn="ctr">
            <a:solidFill>
              <a:schemeClr val="bg1">
                <a:lumMod val="50000"/>
              </a:schemeClr>
            </a:solidFill>
            <a:prstDash val="lgDash"/>
            <a:round/>
            <a:headEnd type="none" w="med" len="med"/>
            <a:tailEnd type="none" w="med" len="med"/>
          </a:ln>
          <a:effectLst/>
        </p:spPr>
      </p:cxnSp>
      <p:sp>
        <p:nvSpPr>
          <p:cNvPr id="464" name="TextBox 77"/>
          <p:cNvSpPr txBox="1"/>
          <p:nvPr/>
        </p:nvSpPr>
        <p:spPr bwMode="auto">
          <a:xfrm>
            <a:off x="6002336" y="3059552"/>
            <a:ext cx="2067621" cy="316351"/>
          </a:xfrm>
          <a:prstGeom prst="rect">
            <a:avLst/>
          </a:prstGeom>
          <a:noFill/>
          <a:ln w="9525">
            <a:noFill/>
            <a:miter lim="800000"/>
            <a:headEnd/>
            <a:tailEnd/>
          </a:ln>
        </p:spPr>
        <p:txBody>
          <a:bodyPr wrap="square" lIns="99941" tIns="49966" rIns="99941" bIns="49966" rtlCol="0">
            <a:noAutofit/>
          </a:bodyPr>
          <a:lstStyle/>
          <a:p>
            <a:pPr defTabSz="1001248" eaLnBrk="0" fontAlgn="ctr" hangingPunct="0"/>
            <a:r>
              <a:rPr lang="en-US"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Aggregation layer</a:t>
            </a:r>
          </a:p>
        </p:txBody>
      </p:sp>
      <p:sp>
        <p:nvSpPr>
          <p:cNvPr id="466" name="TextBox 77"/>
          <p:cNvSpPr txBox="1"/>
          <p:nvPr/>
        </p:nvSpPr>
        <p:spPr bwMode="auto">
          <a:xfrm>
            <a:off x="6002336" y="1857543"/>
            <a:ext cx="1390745" cy="316351"/>
          </a:xfrm>
          <a:prstGeom prst="rect">
            <a:avLst/>
          </a:prstGeom>
          <a:noFill/>
          <a:ln w="9525">
            <a:noFill/>
            <a:miter lim="800000"/>
            <a:headEnd/>
            <a:tailEnd/>
          </a:ln>
        </p:spPr>
        <p:txBody>
          <a:bodyPr wrap="square" lIns="99941" tIns="49966" rIns="99941" bIns="49966" rtlCol="0">
            <a:noAutofit/>
          </a:bodyPr>
          <a:lstStyle/>
          <a:p>
            <a:pPr defTabSz="1001248" eaLnBrk="0" fontAlgn="ctr" hangingPunct="0"/>
            <a:r>
              <a:rPr lang="en-US"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Core layer</a:t>
            </a:r>
          </a:p>
        </p:txBody>
      </p:sp>
      <p:sp>
        <p:nvSpPr>
          <p:cNvPr id="468" name="文本占位符 3"/>
          <p:cNvSpPr txBox="1">
            <a:spLocks/>
          </p:cNvSpPr>
          <p:nvPr/>
        </p:nvSpPr>
        <p:spPr bwMode="auto">
          <a:xfrm>
            <a:off x="6027132" y="4545812"/>
            <a:ext cx="5569298" cy="776666"/>
          </a:xfrm>
          <a:prstGeom prst="rect">
            <a:avLst/>
          </a:prstGeom>
          <a:noFill/>
          <a:ln w="9525">
            <a:noFill/>
            <a:miter lim="800000"/>
            <a:headEnd/>
            <a:tailEnd/>
          </a:ln>
        </p:spPr>
        <p:txBody>
          <a:bodyPr vert="horz" wrap="square" lIns="80110" tIns="40055" rIns="80110" bIns="40055" numCol="1" anchor="t" anchorCtr="0" compatLnSpc="1">
            <a:prstTxWarp prst="textNoShape">
              <a:avLst/>
            </a:prstTxWarp>
            <a:noAutofit/>
          </a:bodyPr>
          <a:lstStyle>
            <a:lvl1pPr marL="301625" indent="-301625" algn="just" defTabSz="801688" rtl="0" eaLnBrk="1" fontAlgn="ctr" latinLnBrk="0"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ctr"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ctr"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ctr"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ctr"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ctr">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lnSpc>
                <a:spcPct val="100000"/>
              </a:lnSpc>
              <a:buClrTx/>
              <a:buSzPct val="100000"/>
              <a:buFont typeface="Arial" panose="020B0604020202020204" pitchFamily="34" charset="0"/>
              <a:buChar char="•"/>
            </a:pPr>
            <a:r>
              <a:rPr lang="en-US" sz="1400" dirty="0">
                <a:latin typeface="Huawei Sans" panose="020C0503030203020204" pitchFamily="34" charset="0"/>
                <a:ea typeface="方正兰亭黑简体" panose="02000000000000000000" pitchFamily="2" charset="-122"/>
                <a:sym typeface="Huawei Sans" panose="020C0503030203020204" pitchFamily="34" charset="0"/>
              </a:rPr>
              <a:t>Access devices that are geographically close to each other (such as access switches in a building) are virtualized into one logical device using </a:t>
            </a:r>
            <a:r>
              <a:rPr lang="en-US" sz="1400" dirty="0" err="1">
                <a:latin typeface="Huawei Sans" panose="020C0503030203020204" pitchFamily="34" charset="0"/>
                <a:ea typeface="方正兰亭黑简体" panose="02000000000000000000" pitchFamily="2" charset="-122"/>
                <a:sym typeface="Huawei Sans" panose="020C0503030203020204" pitchFamily="34" charset="0"/>
              </a:rPr>
              <a:t>iStack</a:t>
            </a:r>
            <a:r>
              <a:rPr lang="en-US" sz="1400" dirty="0">
                <a:latin typeface="Huawei Sans" panose="020C0503030203020204" pitchFamily="34" charset="0"/>
                <a:ea typeface="方正兰亭黑简体" panose="02000000000000000000" pitchFamily="2" charset="-122"/>
                <a:sym typeface="Huawei Sans" panose="020C0503030203020204" pitchFamily="34" charset="0"/>
              </a:rPr>
              <a:t>. This adds </a:t>
            </a:r>
            <a:r>
              <a:rPr lang="en-US" sz="1400" dirty="0" smtClean="0">
                <a:latin typeface="Huawei Sans" panose="020C0503030203020204" pitchFamily="34" charset="0"/>
                <a:ea typeface="方正兰亭黑简体" panose="02000000000000000000" pitchFamily="2" charset="-122"/>
                <a:sym typeface="Huawei Sans" panose="020C0503030203020204" pitchFamily="34" charset="0"/>
              </a:rPr>
              <a:t>interfaces </a:t>
            </a:r>
            <a:r>
              <a:rPr lang="en-US" sz="1400" dirty="0">
                <a:latin typeface="Huawei Sans" panose="020C0503030203020204" pitchFamily="34" charset="0"/>
                <a:ea typeface="方正兰亭黑简体" panose="02000000000000000000" pitchFamily="2" charset="-122"/>
                <a:sym typeface="Huawei Sans" panose="020C0503030203020204" pitchFamily="34" charset="0"/>
              </a:rPr>
              <a:t>and simplifies management.</a:t>
            </a:r>
          </a:p>
          <a:p>
            <a:pPr>
              <a:lnSpc>
                <a:spcPct val="100000"/>
              </a:lnSpc>
              <a:buClrTx/>
              <a:buSzPct val="100000"/>
              <a:buFont typeface="Arial" panose="020B0604020202020204" pitchFamily="34" charset="0"/>
              <a:buChar char="•"/>
            </a:pPr>
            <a:r>
              <a:rPr lang="en-US" sz="1400" dirty="0">
                <a:latin typeface="Huawei Sans" panose="020C0503030203020204" pitchFamily="34" charset="0"/>
                <a:ea typeface="方正兰亭黑简体" panose="02000000000000000000" pitchFamily="2" charset="-122"/>
                <a:sym typeface="Huawei Sans" panose="020C0503030203020204" pitchFamily="34" charset="0"/>
              </a:rPr>
              <a:t>An Eth-Trunk is used to connect to the aggregation layer. The logical network architecture is simple, and STP and VRRP are not required. This networking offers high reliability, high uplink bandwidth, and fast convergence.</a:t>
            </a:r>
          </a:p>
        </p:txBody>
      </p:sp>
      <p:sp>
        <p:nvSpPr>
          <p:cNvPr id="161" name="文本占位符 3"/>
          <p:cNvSpPr txBox="1">
            <a:spLocks/>
          </p:cNvSpPr>
          <p:nvPr/>
        </p:nvSpPr>
        <p:spPr bwMode="auto">
          <a:xfrm>
            <a:off x="6002336" y="3326307"/>
            <a:ext cx="5434138" cy="776666"/>
          </a:xfrm>
          <a:prstGeom prst="rect">
            <a:avLst/>
          </a:prstGeom>
          <a:noFill/>
          <a:ln w="9525">
            <a:noFill/>
            <a:miter lim="800000"/>
            <a:headEnd/>
            <a:tailEnd/>
          </a:ln>
        </p:spPr>
        <p:txBody>
          <a:bodyPr vert="horz" wrap="square" lIns="80110" tIns="40055" rIns="80110" bIns="40055" numCol="1" anchor="t" anchorCtr="0" compatLnSpc="1">
            <a:prstTxWarp prst="textNoShape">
              <a:avLst/>
            </a:prstTxWarp>
            <a:noAutofit/>
          </a:bodyPr>
          <a:lstStyle>
            <a:lvl1pPr marL="301625" indent="-301625" algn="just" defTabSz="801688" rtl="0" eaLnBrk="1" fontAlgn="ctr" latinLnBrk="0"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ctr"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ctr"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ctr"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ctr"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ctr">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lnSpc>
                <a:spcPct val="100000"/>
              </a:lnSpc>
              <a:buClrTx/>
              <a:buSzPct val="100000"/>
              <a:buFont typeface="Arial" panose="020B0604020202020204" pitchFamily="34" charset="0"/>
              <a:buChar char="•"/>
            </a:pPr>
            <a:r>
              <a:rPr lang="en-US" sz="1400" dirty="0">
                <a:latin typeface="Huawei Sans" panose="020C0503030203020204" pitchFamily="34" charset="0"/>
                <a:ea typeface="方正兰亭黑简体" panose="02000000000000000000" pitchFamily="2" charset="-122"/>
                <a:sym typeface="Huawei Sans" panose="020C0503030203020204" pitchFamily="34" charset="0"/>
              </a:rPr>
              <a:t>Aggregation switches set up an </a:t>
            </a:r>
            <a:r>
              <a:rPr lang="en-US" sz="1400" dirty="0" err="1">
                <a:latin typeface="Huawei Sans" panose="020C0503030203020204" pitchFamily="34" charset="0"/>
                <a:ea typeface="方正兰亭黑简体" panose="02000000000000000000" pitchFamily="2" charset="-122"/>
                <a:sym typeface="Huawei Sans" panose="020C0503030203020204" pitchFamily="34" charset="0"/>
              </a:rPr>
              <a:t>iStack</a:t>
            </a:r>
            <a:r>
              <a:rPr lang="en-US" sz="1400" dirty="0">
                <a:latin typeface="Huawei Sans" panose="020C0503030203020204" pitchFamily="34" charset="0"/>
                <a:ea typeface="方正兰亭黑简体" panose="02000000000000000000" pitchFamily="2" charset="-122"/>
                <a:sym typeface="Huawei Sans" panose="020C0503030203020204" pitchFamily="34" charset="0"/>
              </a:rPr>
              <a:t> and use Eth-Trunks to connect to uplink and downlink devices, building a highly reliable loop-free network.</a:t>
            </a:r>
          </a:p>
        </p:txBody>
      </p:sp>
      <p:sp>
        <p:nvSpPr>
          <p:cNvPr id="162" name="文本占位符 3"/>
          <p:cNvSpPr txBox="1">
            <a:spLocks/>
          </p:cNvSpPr>
          <p:nvPr/>
        </p:nvSpPr>
        <p:spPr bwMode="auto">
          <a:xfrm>
            <a:off x="6027132" y="2237332"/>
            <a:ext cx="5434138" cy="776666"/>
          </a:xfrm>
          <a:prstGeom prst="rect">
            <a:avLst/>
          </a:prstGeom>
          <a:noFill/>
          <a:ln w="9525">
            <a:noFill/>
            <a:miter lim="800000"/>
            <a:headEnd/>
            <a:tailEnd/>
          </a:ln>
        </p:spPr>
        <p:txBody>
          <a:bodyPr vert="horz" wrap="square" lIns="80110" tIns="40055" rIns="80110" bIns="40055" numCol="1" anchor="t" anchorCtr="0" compatLnSpc="1">
            <a:prstTxWarp prst="textNoShape">
              <a:avLst/>
            </a:prstTxWarp>
            <a:noAutofit/>
          </a:bodyPr>
          <a:lstStyle>
            <a:lvl1pPr marL="301625" indent="-301625" algn="just" defTabSz="801688" rtl="0" eaLnBrk="1" fontAlgn="ctr" latinLnBrk="0"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ctr"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ctr"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ctr"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ctr"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ctr">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lnSpc>
                <a:spcPct val="100000"/>
              </a:lnSpc>
              <a:buClrTx/>
              <a:buSzPct val="100000"/>
              <a:buFont typeface="Arial" panose="020B0604020202020204" pitchFamily="34" charset="0"/>
              <a:buChar char="•"/>
            </a:pPr>
            <a:r>
              <a:rPr lang="en-US" sz="1400" dirty="0">
                <a:latin typeface="Huawei Sans" panose="020C0503030203020204" pitchFamily="34" charset="0"/>
                <a:ea typeface="方正兰亭黑简体" panose="02000000000000000000" pitchFamily="2" charset="-122"/>
                <a:sym typeface="Huawei Sans" panose="020C0503030203020204" pitchFamily="34" charset="0"/>
              </a:rPr>
              <a:t>Core switches set </a:t>
            </a:r>
            <a:r>
              <a:rPr lang="en-US" sz="1400">
                <a:latin typeface="Huawei Sans" panose="020C0503030203020204" pitchFamily="34" charset="0"/>
                <a:ea typeface="方正兰亭黑简体" panose="02000000000000000000" pitchFamily="2" charset="-122"/>
                <a:sym typeface="Huawei Sans" panose="020C0503030203020204" pitchFamily="34" charset="0"/>
              </a:rPr>
              <a:t>up </a:t>
            </a:r>
            <a:r>
              <a:rPr lang="en-US" sz="1400" smtClean="0">
                <a:latin typeface="Huawei Sans" panose="020C0503030203020204" pitchFamily="34" charset="0"/>
                <a:ea typeface="方正兰亭黑简体" panose="02000000000000000000" pitchFamily="2" charset="-122"/>
                <a:sym typeface="Huawei Sans" panose="020C0503030203020204" pitchFamily="34" charset="0"/>
              </a:rPr>
              <a:t>a </a:t>
            </a:r>
            <a:r>
              <a:rPr lang="en-US" sz="1400" dirty="0">
                <a:latin typeface="Huawei Sans" panose="020C0503030203020204" pitchFamily="34" charset="0"/>
                <a:ea typeface="方正兰亭黑简体" panose="02000000000000000000" pitchFamily="2" charset="-122"/>
                <a:sym typeface="Huawei Sans" panose="020C0503030203020204" pitchFamily="34" charset="0"/>
              </a:rPr>
              <a:t>CSS and use Eth-Trunks to connect to uplink and downlink devices, building a highly reliable and loop-free network.</a:t>
            </a:r>
          </a:p>
        </p:txBody>
      </p:sp>
      <p:sp>
        <p:nvSpPr>
          <p:cNvPr id="163" name="TextBox 77"/>
          <p:cNvSpPr txBox="1"/>
          <p:nvPr/>
        </p:nvSpPr>
        <p:spPr bwMode="auto">
          <a:xfrm>
            <a:off x="6002336" y="4255399"/>
            <a:ext cx="1390745" cy="316351"/>
          </a:xfrm>
          <a:prstGeom prst="rect">
            <a:avLst/>
          </a:prstGeom>
          <a:noFill/>
          <a:ln w="9525">
            <a:noFill/>
            <a:miter lim="800000"/>
            <a:headEnd/>
            <a:tailEnd/>
          </a:ln>
        </p:spPr>
        <p:txBody>
          <a:bodyPr wrap="square" lIns="99941" tIns="49966" rIns="99941" bIns="49966" rtlCol="0">
            <a:noAutofit/>
          </a:bodyPr>
          <a:lstStyle/>
          <a:p>
            <a:pPr defTabSz="1001248" eaLnBrk="0" fontAlgn="ctr" hangingPunct="0"/>
            <a:r>
              <a:rPr lang="en-US"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Access layer</a:t>
            </a:r>
          </a:p>
        </p:txBody>
      </p:sp>
      <p:sp>
        <p:nvSpPr>
          <p:cNvPr id="3" name="矩形 2"/>
          <p:cNvSpPr/>
          <p:nvPr/>
        </p:nvSpPr>
        <p:spPr>
          <a:xfrm>
            <a:off x="2849380" y="1387228"/>
            <a:ext cx="787396" cy="276999"/>
          </a:xfrm>
          <a:prstGeom prst="rect">
            <a:avLst/>
          </a:prstGeom>
        </p:spPr>
        <p:txBody>
          <a:bodyPr wrap="square">
            <a:noAutofit/>
          </a:bodyPr>
          <a:lstStyle/>
          <a:p>
            <a:pPr lvl="0" algn="ctr" fontAlgn="ctr"/>
            <a:r>
              <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Network</a:t>
            </a:r>
          </a:p>
        </p:txBody>
      </p:sp>
      <p:pic>
        <p:nvPicPr>
          <p:cNvPr id="80" name="图片 79"/>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699682" y="5022302"/>
            <a:ext cx="370006" cy="302732"/>
          </a:xfrm>
          <a:prstGeom prst="rect">
            <a:avLst/>
          </a:prstGeom>
        </p:spPr>
      </p:pic>
      <p:pic>
        <p:nvPicPr>
          <p:cNvPr id="81" name="图片 80"/>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1608755" y="5022302"/>
            <a:ext cx="370006" cy="302732"/>
          </a:xfrm>
          <a:prstGeom prst="rect">
            <a:avLst/>
          </a:prstGeom>
        </p:spPr>
      </p:pic>
      <p:pic>
        <p:nvPicPr>
          <p:cNvPr id="82" name="图片 81"/>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2554556" y="5022302"/>
            <a:ext cx="370006" cy="302732"/>
          </a:xfrm>
          <a:prstGeom prst="rect">
            <a:avLst/>
          </a:prstGeom>
        </p:spPr>
      </p:pic>
      <p:pic>
        <p:nvPicPr>
          <p:cNvPr id="83" name="图片 82"/>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3401911" y="5022302"/>
            <a:ext cx="370006" cy="302732"/>
          </a:xfrm>
          <a:prstGeom prst="rect">
            <a:avLst/>
          </a:prstGeom>
        </p:spPr>
      </p:pic>
      <p:pic>
        <p:nvPicPr>
          <p:cNvPr id="84" name="图片 83"/>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4310984" y="5022302"/>
            <a:ext cx="370006" cy="302732"/>
          </a:xfrm>
          <a:prstGeom prst="rect">
            <a:avLst/>
          </a:prstGeom>
        </p:spPr>
      </p:pic>
      <p:pic>
        <p:nvPicPr>
          <p:cNvPr id="85" name="图片 84"/>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5253127" y="5022302"/>
            <a:ext cx="370006" cy="302732"/>
          </a:xfrm>
          <a:prstGeom prst="rect">
            <a:avLst/>
          </a:prstGeom>
        </p:spPr>
      </p:pic>
      <p:pic>
        <p:nvPicPr>
          <p:cNvPr id="86" name="图片 85"/>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3362372" y="3665432"/>
            <a:ext cx="383103" cy="313449"/>
          </a:xfrm>
          <a:prstGeom prst="rect">
            <a:avLst/>
          </a:prstGeom>
        </p:spPr>
      </p:pic>
      <p:pic>
        <p:nvPicPr>
          <p:cNvPr id="87" name="图片 86"/>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2642128" y="3665432"/>
            <a:ext cx="383103" cy="313449"/>
          </a:xfrm>
          <a:prstGeom prst="rect">
            <a:avLst/>
          </a:prstGeom>
        </p:spPr>
      </p:pic>
      <p:pic>
        <p:nvPicPr>
          <p:cNvPr id="91" name="图片 90"/>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2521885" y="2544079"/>
            <a:ext cx="383103" cy="313449"/>
          </a:xfrm>
          <a:prstGeom prst="rect">
            <a:avLst/>
          </a:prstGeom>
        </p:spPr>
      </p:pic>
      <p:pic>
        <p:nvPicPr>
          <p:cNvPr id="92" name="图片 91"/>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3512752" y="2544079"/>
            <a:ext cx="383103" cy="313449"/>
          </a:xfrm>
          <a:prstGeom prst="rect">
            <a:avLst/>
          </a:prstGeom>
        </p:spPr>
      </p:pic>
    </p:spTree>
    <p:extLst>
      <p:ext uri="{BB962C8B-B14F-4D97-AF65-F5344CB8AC3E}">
        <p14:creationId xmlns:p14="http://schemas.microsoft.com/office/powerpoint/2010/main" val="13517151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smtClean="0">
                <a:sym typeface="Huawei Sans" panose="020C0503030203020204" pitchFamily="34" charset="0"/>
              </a:rPr>
              <a:t>What are the differences between per-packet load balancing and per-flow load balancing?</a:t>
            </a:r>
          </a:p>
          <a:p>
            <a:r>
              <a:rPr lang="en-US" smtClean="0">
                <a:sym typeface="Huawei Sans" panose="020C0503030203020204" pitchFamily="34" charset="0"/>
              </a:rPr>
              <a:t>How does an Actor be elected in LACP mode?</a:t>
            </a:r>
          </a:p>
          <a:p>
            <a:r>
              <a:rPr lang="en-US" smtClean="0">
                <a:sym typeface="Huawei Sans" panose="020C0503030203020204" pitchFamily="34" charset="0"/>
              </a:rPr>
              <a:t>What are the advantages of CSS and iStack?</a:t>
            </a:r>
          </a:p>
          <a:p>
            <a:endParaRPr lang="en-US" altLang="zh-CN" dirty="0">
              <a:sym typeface="Huawei Sans" panose="020C0503030203020204" pitchFamily="34" charset="0"/>
            </a:endParaRPr>
          </a:p>
        </p:txBody>
      </p:sp>
    </p:spTree>
    <p:extLst>
      <p:ext uri="{BB962C8B-B14F-4D97-AF65-F5344CB8AC3E}">
        <p14:creationId xmlns:p14="http://schemas.microsoft.com/office/powerpoint/2010/main" val="33549603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1"/>
          </p:nvPr>
        </p:nvSpPr>
        <p:spPr/>
        <p:txBody>
          <a:bodyPr/>
          <a:lstStyle/>
          <a:p>
            <a:r>
              <a:rPr lang="en-US" smtClean="0">
                <a:sym typeface="Huawei Sans" panose="020C0503030203020204" pitchFamily="34" charset="0"/>
              </a:rPr>
              <a:t>Link aggregation can be used to improve link reliability, utilization, and bandwidth. Link aggregation can be classified into static and LACP aggregation based on the aggregation mode.</a:t>
            </a:r>
          </a:p>
          <a:p>
            <a:r>
              <a:rPr lang="en-US" smtClean="0">
                <a:sym typeface="Huawei Sans" panose="020C0503030203020204" pitchFamily="34" charset="0"/>
              </a:rPr>
              <a:t>LACP uses packet negotiation to implement backup for active links. When a link fails, the backup link is elected as the active link to forward packets.</a:t>
            </a:r>
          </a:p>
          <a:p>
            <a:r>
              <a:rPr lang="en-US" smtClean="0">
                <a:sym typeface="Huawei Sans" panose="020C0503030203020204" pitchFamily="34" charset="0"/>
              </a:rPr>
              <a:t>To ensure the sequence in which packets arrive, link aggregation uses per-flow load balancing.</a:t>
            </a:r>
          </a:p>
          <a:p>
            <a:r>
              <a:rPr lang="en-US" smtClean="0">
                <a:sym typeface="Huawei Sans" panose="020C0503030203020204" pitchFamily="34" charset="0"/>
              </a:rPr>
              <a:t>iStack and CSS simplify network management and network structure, and improve network reliability.</a:t>
            </a:r>
            <a:endParaRPr lang="en-US" dirty="0">
              <a:sym typeface="Huawei Sans" panose="020C0503030203020204" pitchFamily="34" charset="0"/>
            </a:endParaRPr>
          </a:p>
        </p:txBody>
      </p:sp>
    </p:spTree>
    <p:extLst>
      <p:ext uri="{BB962C8B-B14F-4D97-AF65-F5344CB8AC3E}">
        <p14:creationId xmlns:p14="http://schemas.microsoft.com/office/powerpoint/2010/main" val="23746873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70024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b="1" smtClean="0">
                <a:sym typeface="Huawei Sans" panose="020C0503030203020204" pitchFamily="34" charset="0"/>
              </a:rPr>
              <a:t>Network Reliability Requirements</a:t>
            </a:r>
          </a:p>
          <a:p>
            <a:r>
              <a:rPr lang="en-US" smtClean="0">
                <a:solidFill>
                  <a:schemeClr val="bg1">
                    <a:lumMod val="50000"/>
                  </a:schemeClr>
                </a:solidFill>
                <a:sym typeface="Huawei Sans" panose="020C0503030203020204" pitchFamily="34" charset="0"/>
              </a:rPr>
              <a:t>Principle and Configuration of Link Aggregation</a:t>
            </a:r>
          </a:p>
          <a:p>
            <a:r>
              <a:rPr lang="en-US" smtClean="0">
                <a:solidFill>
                  <a:schemeClr val="bg1">
                    <a:lumMod val="50000"/>
                  </a:schemeClr>
                </a:solidFill>
                <a:sym typeface="Huawei Sans" panose="020C0503030203020204" pitchFamily="34" charset="0"/>
              </a:rPr>
              <a:t>Overview of iStack and CSS</a:t>
            </a:r>
            <a:endParaRPr lang="en-US" dirty="0">
              <a:solidFill>
                <a:schemeClr val="bg1">
                  <a:lumMod val="50000"/>
                </a:schemeClr>
              </a:solidFill>
              <a:sym typeface="Huawei Sans" panose="020C0503030203020204" pitchFamily="34" charset="0"/>
            </a:endParaRPr>
          </a:p>
        </p:txBody>
      </p:sp>
    </p:spTree>
    <p:extLst>
      <p:ext uri="{BB962C8B-B14F-4D97-AF65-F5344CB8AC3E}">
        <p14:creationId xmlns:p14="http://schemas.microsoft.com/office/powerpoint/2010/main" val="42256703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sym typeface="Huawei Sans" panose="020C0503030203020204" pitchFamily="34" charset="0"/>
              </a:rPr>
              <a:t>Network Reliability</a:t>
            </a:r>
            <a:endParaRPr 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r>
              <a:rPr lang="en-US" smtClean="0">
                <a:sym typeface="Huawei Sans" panose="020C0503030203020204" pitchFamily="34" charset="0"/>
              </a:rPr>
              <a:t>Network reliability refers to the capability of ensuring nonstop network services when a single point or multiple points of failure occur on a device or link.</a:t>
            </a:r>
          </a:p>
          <a:p>
            <a:r>
              <a:rPr lang="en-US" smtClean="0">
                <a:sym typeface="Huawei Sans" panose="020C0503030203020204" pitchFamily="34" charset="0"/>
              </a:rPr>
              <a:t>Network reliability can be implemented at the card, device, and link levels.</a:t>
            </a:r>
            <a:endParaRPr lang="en-US" dirty="0">
              <a:sym typeface="Huawei Sans" panose="020C0503030203020204" pitchFamily="34" charset="0"/>
            </a:endParaRPr>
          </a:p>
        </p:txBody>
      </p:sp>
      <p:sp>
        <p:nvSpPr>
          <p:cNvPr id="116" name="矩形 115"/>
          <p:cNvSpPr/>
          <p:nvPr/>
        </p:nvSpPr>
        <p:spPr bwMode="auto">
          <a:xfrm>
            <a:off x="5406443" y="3469052"/>
            <a:ext cx="1276763" cy="27734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Freeform 159"/>
          <p:cNvSpPr/>
          <p:nvPr/>
        </p:nvSpPr>
        <p:spPr>
          <a:xfrm flipH="1">
            <a:off x="1526592" y="4484147"/>
            <a:ext cx="1257013" cy="549134"/>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Freeform 159"/>
          <p:cNvSpPr/>
          <p:nvPr/>
        </p:nvSpPr>
        <p:spPr>
          <a:xfrm flipH="1">
            <a:off x="9399687" y="4484147"/>
            <a:ext cx="1257013" cy="549134"/>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5" name="直接连接符 14"/>
          <p:cNvCxnSpPr>
            <a:stCxn id="13" idx="8"/>
          </p:cNvCxnSpPr>
          <p:nvPr/>
        </p:nvCxnSpPr>
        <p:spPr bwMode="auto">
          <a:xfrm>
            <a:off x="2783605" y="4859148"/>
            <a:ext cx="780727" cy="482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 name="直接连接符 25"/>
          <p:cNvCxnSpPr/>
          <p:nvPr/>
        </p:nvCxnSpPr>
        <p:spPr bwMode="auto">
          <a:xfrm flipH="1" flipV="1">
            <a:off x="4207189" y="5090270"/>
            <a:ext cx="1521108" cy="66792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7" name="直接连接符 26"/>
          <p:cNvCxnSpPr/>
          <p:nvPr/>
        </p:nvCxnSpPr>
        <p:spPr bwMode="auto">
          <a:xfrm flipV="1">
            <a:off x="5935320" y="4296579"/>
            <a:ext cx="0" cy="1206447"/>
          </a:xfrm>
          <a:prstGeom prst="line">
            <a:avLst/>
          </a:prstGeom>
          <a:solidFill>
            <a:schemeClr val="accent1"/>
          </a:solidFill>
          <a:ln w="28575" cap="flat" cmpd="sng" algn="ctr">
            <a:solidFill>
              <a:srgbClr val="00B0F0"/>
            </a:solidFill>
            <a:prstDash val="solid"/>
            <a:round/>
            <a:headEnd type="none" w="med" len="med"/>
            <a:tailEnd type="none" w="med" len="med"/>
          </a:ln>
          <a:effectLst/>
        </p:spPr>
      </p:cxnSp>
      <p:cxnSp>
        <p:nvCxnSpPr>
          <p:cNvPr id="65" name="直接连接符 64"/>
          <p:cNvCxnSpPr>
            <a:endCxn id="14" idx="21"/>
          </p:cNvCxnSpPr>
          <p:nvPr/>
        </p:nvCxnSpPr>
        <p:spPr bwMode="auto">
          <a:xfrm>
            <a:off x="8499275" y="4863969"/>
            <a:ext cx="900412" cy="517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4" name="直接连接符 113"/>
          <p:cNvCxnSpPr/>
          <p:nvPr/>
        </p:nvCxnSpPr>
        <p:spPr bwMode="auto">
          <a:xfrm flipV="1">
            <a:off x="6134785" y="4296579"/>
            <a:ext cx="0" cy="1206447"/>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117" name="TextBox 77"/>
          <p:cNvSpPr txBox="1"/>
          <p:nvPr/>
        </p:nvSpPr>
        <p:spPr bwMode="auto">
          <a:xfrm>
            <a:off x="5242106" y="3469052"/>
            <a:ext cx="1589195" cy="347129"/>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600" b="1" dirty="0" err="1">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iStack</a:t>
            </a:r>
            <a:endParaRPr lang="en-US" sz="16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cxnSp>
        <p:nvCxnSpPr>
          <p:cNvPr id="121" name="直接连接符 120"/>
          <p:cNvCxnSpPr/>
          <p:nvPr/>
        </p:nvCxnSpPr>
        <p:spPr bwMode="auto">
          <a:xfrm flipH="1">
            <a:off x="4207189" y="4041414"/>
            <a:ext cx="1521108" cy="61052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1" name="直接连接符 140"/>
          <p:cNvCxnSpPr/>
          <p:nvPr/>
        </p:nvCxnSpPr>
        <p:spPr bwMode="auto">
          <a:xfrm flipH="1" flipV="1">
            <a:off x="6345111" y="4041414"/>
            <a:ext cx="1617808" cy="61052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4" name="直接连接符 143"/>
          <p:cNvCxnSpPr/>
          <p:nvPr/>
        </p:nvCxnSpPr>
        <p:spPr bwMode="auto">
          <a:xfrm flipH="1">
            <a:off x="6345111" y="5033280"/>
            <a:ext cx="1617808" cy="72491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50" name="圆角矩形 149"/>
          <p:cNvSpPr/>
          <p:nvPr/>
        </p:nvSpPr>
        <p:spPr bwMode="auto">
          <a:xfrm>
            <a:off x="3388506" y="2888751"/>
            <a:ext cx="5284766" cy="3427660"/>
          </a:xfrm>
          <a:prstGeom prst="roundRect">
            <a:avLst>
              <a:gd name="adj" fmla="val 1717"/>
            </a:avLst>
          </a:prstGeom>
          <a:noFill/>
          <a:ln w="9525" cap="flat" cmpd="sng" algn="ctr">
            <a:solidFill>
              <a:schemeClr val="bg1">
                <a:lumMod val="50000"/>
              </a:schemeClr>
            </a:solid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noAutofit/>
          </a:bodyPr>
          <a:lstStyle/>
          <a:p>
            <a:pPr defTabSz="914034" fontAlgn="ctr">
              <a:spcBef>
                <a:spcPct val="0"/>
              </a:spcBef>
              <a:spcAft>
                <a:spcPct val="0"/>
              </a:spcAft>
            </a:pPr>
            <a:endParaRPr lang="en-US" altLang="zh-CN" sz="10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1" name="TextBox 77"/>
          <p:cNvSpPr txBox="1"/>
          <p:nvPr/>
        </p:nvSpPr>
        <p:spPr bwMode="auto">
          <a:xfrm>
            <a:off x="4730362" y="2960406"/>
            <a:ext cx="2731275" cy="347129"/>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6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Highly reliable network</a:t>
            </a:r>
          </a:p>
        </p:txBody>
      </p:sp>
      <p:sp>
        <p:nvSpPr>
          <p:cNvPr id="152" name="椭圆 151"/>
          <p:cNvSpPr/>
          <p:nvPr/>
        </p:nvSpPr>
        <p:spPr bwMode="auto">
          <a:xfrm>
            <a:off x="4604382" y="4144287"/>
            <a:ext cx="315418" cy="1422930"/>
          </a:xfrm>
          <a:prstGeom prst="ellipse">
            <a:avLst/>
          </a:prstGeom>
          <a:noFill/>
          <a:ln w="25400" cap="flat" cmpd="sng" algn="ctr">
            <a:solidFill>
              <a:srgbClr val="FFD17D"/>
            </a:solid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noAutofit/>
          </a:bodyPr>
          <a:lstStyle/>
          <a:p>
            <a:pPr defTabSz="914034" fontAlgn="ctr">
              <a:spcBef>
                <a:spcPct val="0"/>
              </a:spcBef>
              <a:spcAft>
                <a:spcPct val="0"/>
              </a:spcAft>
            </a:pPr>
            <a:endParaRPr lang="en-US" altLang="zh-CN" sz="10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3" name="椭圆 152"/>
          <p:cNvSpPr/>
          <p:nvPr/>
        </p:nvSpPr>
        <p:spPr bwMode="auto">
          <a:xfrm>
            <a:off x="7248553" y="4144287"/>
            <a:ext cx="315418" cy="1422930"/>
          </a:xfrm>
          <a:prstGeom prst="ellipse">
            <a:avLst/>
          </a:prstGeom>
          <a:noFill/>
          <a:ln w="25400" cap="flat" cmpd="sng" algn="ctr">
            <a:solidFill>
              <a:srgbClr val="FFD17D"/>
            </a:solid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noAutofit/>
          </a:bodyPr>
          <a:lstStyle/>
          <a:p>
            <a:pPr defTabSz="914034" fontAlgn="ctr">
              <a:spcBef>
                <a:spcPct val="0"/>
              </a:spcBef>
              <a:spcAft>
                <a:spcPct val="0"/>
              </a:spcAft>
            </a:pPr>
            <a:endParaRPr lang="en-US" altLang="zh-CN" sz="10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4" name="TextBox 77"/>
          <p:cNvSpPr txBox="1"/>
          <p:nvPr/>
        </p:nvSpPr>
        <p:spPr bwMode="auto">
          <a:xfrm>
            <a:off x="4096291" y="4551572"/>
            <a:ext cx="1444723" cy="593350"/>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Link aggregation</a:t>
            </a:r>
          </a:p>
        </p:txBody>
      </p:sp>
      <p:sp>
        <p:nvSpPr>
          <p:cNvPr id="155" name="TextBox 77"/>
          <p:cNvSpPr txBox="1"/>
          <p:nvPr/>
        </p:nvSpPr>
        <p:spPr bwMode="auto">
          <a:xfrm>
            <a:off x="6598625" y="4562554"/>
            <a:ext cx="1444723" cy="593350"/>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Link aggregation</a:t>
            </a:r>
          </a:p>
        </p:txBody>
      </p:sp>
      <p:pic>
        <p:nvPicPr>
          <p:cNvPr id="28" name="图片 27" descr="通用交换机.png"/>
          <p:cNvPicPr>
            <a:picLocks noChangeAspect="1"/>
          </p:cNvPicPr>
          <p:nvPr/>
        </p:nvPicPr>
        <p:blipFill>
          <a:blip r:embed="rId3" cstate="print"/>
          <a:stretch>
            <a:fillRect/>
          </a:stretch>
        </p:blipFill>
        <p:spPr>
          <a:xfrm>
            <a:off x="3626745" y="4600587"/>
            <a:ext cx="616814" cy="510330"/>
          </a:xfrm>
          <a:prstGeom prst="rect">
            <a:avLst/>
          </a:prstGeom>
        </p:spPr>
      </p:pic>
      <p:pic>
        <p:nvPicPr>
          <p:cNvPr id="29" name="图片 28" descr="通用交换机.png"/>
          <p:cNvPicPr>
            <a:picLocks noChangeAspect="1"/>
          </p:cNvPicPr>
          <p:nvPr/>
        </p:nvPicPr>
        <p:blipFill>
          <a:blip r:embed="rId3" cstate="print"/>
          <a:stretch>
            <a:fillRect/>
          </a:stretch>
        </p:blipFill>
        <p:spPr>
          <a:xfrm>
            <a:off x="5724813" y="3790475"/>
            <a:ext cx="616814" cy="510330"/>
          </a:xfrm>
          <a:prstGeom prst="rect">
            <a:avLst/>
          </a:prstGeom>
        </p:spPr>
      </p:pic>
      <p:pic>
        <p:nvPicPr>
          <p:cNvPr id="30" name="图片 29" descr="通用交换机.png"/>
          <p:cNvPicPr>
            <a:picLocks noChangeAspect="1"/>
          </p:cNvPicPr>
          <p:nvPr/>
        </p:nvPicPr>
        <p:blipFill>
          <a:blip r:embed="rId3" cstate="print"/>
          <a:stretch>
            <a:fillRect/>
          </a:stretch>
        </p:blipFill>
        <p:spPr>
          <a:xfrm>
            <a:off x="7901317" y="4600587"/>
            <a:ext cx="616814" cy="510330"/>
          </a:xfrm>
          <a:prstGeom prst="rect">
            <a:avLst/>
          </a:prstGeom>
        </p:spPr>
      </p:pic>
      <p:pic>
        <p:nvPicPr>
          <p:cNvPr id="31" name="图片 30" descr="通用交换机.png"/>
          <p:cNvPicPr>
            <a:picLocks noChangeAspect="1"/>
          </p:cNvPicPr>
          <p:nvPr/>
        </p:nvPicPr>
        <p:blipFill>
          <a:blip r:embed="rId3" cstate="print"/>
          <a:stretch>
            <a:fillRect/>
          </a:stretch>
        </p:blipFill>
        <p:spPr>
          <a:xfrm>
            <a:off x="5724813" y="5486065"/>
            <a:ext cx="616814" cy="510330"/>
          </a:xfrm>
          <a:prstGeom prst="rect">
            <a:avLst/>
          </a:prstGeom>
        </p:spPr>
      </p:pic>
      <p:cxnSp>
        <p:nvCxnSpPr>
          <p:cNvPr id="32" name="直接箭头连接符 31">
            <a:extLst>
              <a:ext uri="{FF2B5EF4-FFF2-40B4-BE49-F238E27FC236}">
                <a16:creationId xmlns:a16="http://schemas.microsoft.com/office/drawing/2014/main" xmlns="" id="{FC940677-F915-4522-BB5D-950A0690E721}"/>
              </a:ext>
            </a:extLst>
          </p:cNvPr>
          <p:cNvCxnSpPr>
            <a:cxnSpLocks/>
          </p:cNvCxnSpPr>
          <p:nvPr/>
        </p:nvCxnSpPr>
        <p:spPr>
          <a:xfrm>
            <a:off x="2832325" y="4710719"/>
            <a:ext cx="661498" cy="0"/>
          </a:xfrm>
          <a:prstGeom prst="straightConnector1">
            <a:avLst/>
          </a:prstGeom>
          <a:ln w="19050">
            <a:solidFill>
              <a:srgbClr val="00B0F0"/>
            </a:solidFill>
            <a:prstDash val="sysDash"/>
            <a:headEnd type="none" w="med" len="med"/>
            <a:tailEnd type="triangl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xmlns="" id="{FC940677-F915-4522-BB5D-950A0690E721}"/>
              </a:ext>
            </a:extLst>
          </p:cNvPr>
          <p:cNvCxnSpPr>
            <a:cxnSpLocks/>
          </p:cNvCxnSpPr>
          <p:nvPr/>
        </p:nvCxnSpPr>
        <p:spPr>
          <a:xfrm>
            <a:off x="2832325" y="5018731"/>
            <a:ext cx="661498" cy="0"/>
          </a:xfrm>
          <a:prstGeom prst="straightConnector1">
            <a:avLst/>
          </a:prstGeom>
          <a:ln w="19050">
            <a:solidFill>
              <a:srgbClr val="00B0F0"/>
            </a:solidFill>
            <a:prstDash val="sysDash"/>
            <a:headEnd type="none" w="med" len="med"/>
            <a:tailEnd type="triangl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xmlns="" id="{FC940677-F915-4522-BB5D-950A0690E721}"/>
              </a:ext>
            </a:extLst>
          </p:cNvPr>
          <p:cNvCxnSpPr>
            <a:cxnSpLocks/>
          </p:cNvCxnSpPr>
          <p:nvPr/>
        </p:nvCxnSpPr>
        <p:spPr>
          <a:xfrm>
            <a:off x="4468127" y="5347649"/>
            <a:ext cx="661498" cy="276832"/>
          </a:xfrm>
          <a:prstGeom prst="straightConnector1">
            <a:avLst/>
          </a:prstGeom>
          <a:ln w="19050">
            <a:solidFill>
              <a:srgbClr val="00B0F0"/>
            </a:solidFill>
            <a:prstDash val="sysDash"/>
            <a:headEnd type="none" w="med" len="med"/>
            <a:tailEnd type="triangl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xmlns="" id="{FC940677-F915-4522-BB5D-950A0690E721}"/>
              </a:ext>
            </a:extLst>
          </p:cNvPr>
          <p:cNvCxnSpPr>
            <a:cxnSpLocks/>
          </p:cNvCxnSpPr>
          <p:nvPr/>
        </p:nvCxnSpPr>
        <p:spPr>
          <a:xfrm>
            <a:off x="4402897" y="5497484"/>
            <a:ext cx="661498" cy="273176"/>
          </a:xfrm>
          <a:prstGeom prst="straightConnector1">
            <a:avLst/>
          </a:prstGeom>
          <a:ln w="19050">
            <a:solidFill>
              <a:srgbClr val="00B0F0"/>
            </a:solidFill>
            <a:prstDash val="sysDash"/>
            <a:headEnd type="none" w="med" len="med"/>
            <a:tailEnd type="triangl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xmlns="" id="{FC940677-F915-4522-BB5D-950A0690E721}"/>
              </a:ext>
            </a:extLst>
          </p:cNvPr>
          <p:cNvCxnSpPr>
            <a:cxnSpLocks/>
          </p:cNvCxnSpPr>
          <p:nvPr/>
        </p:nvCxnSpPr>
        <p:spPr>
          <a:xfrm flipV="1">
            <a:off x="7063338" y="5347649"/>
            <a:ext cx="593379" cy="257379"/>
          </a:xfrm>
          <a:prstGeom prst="straightConnector1">
            <a:avLst/>
          </a:prstGeom>
          <a:ln w="19050">
            <a:solidFill>
              <a:srgbClr val="00B0F0"/>
            </a:solidFill>
            <a:prstDash val="sysDash"/>
            <a:headEnd type="none" w="med" len="med"/>
            <a:tailEnd type="triangl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xmlns="" id="{FC940677-F915-4522-BB5D-950A0690E721}"/>
              </a:ext>
            </a:extLst>
          </p:cNvPr>
          <p:cNvCxnSpPr>
            <a:cxnSpLocks/>
          </p:cNvCxnSpPr>
          <p:nvPr/>
        </p:nvCxnSpPr>
        <p:spPr>
          <a:xfrm flipV="1">
            <a:off x="7109022" y="5494774"/>
            <a:ext cx="594480" cy="240202"/>
          </a:xfrm>
          <a:prstGeom prst="straightConnector1">
            <a:avLst/>
          </a:prstGeom>
          <a:ln w="19050">
            <a:solidFill>
              <a:srgbClr val="00B0F0"/>
            </a:solidFill>
            <a:prstDash val="sysDash"/>
            <a:headEnd type="none" w="med" len="med"/>
            <a:tailEnd type="triangl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xmlns="" id="{FC940677-F915-4522-BB5D-950A0690E721}"/>
              </a:ext>
            </a:extLst>
          </p:cNvPr>
          <p:cNvCxnSpPr>
            <a:cxnSpLocks/>
          </p:cNvCxnSpPr>
          <p:nvPr/>
        </p:nvCxnSpPr>
        <p:spPr>
          <a:xfrm>
            <a:off x="8673272" y="4710719"/>
            <a:ext cx="661498" cy="0"/>
          </a:xfrm>
          <a:prstGeom prst="straightConnector1">
            <a:avLst/>
          </a:prstGeom>
          <a:ln w="19050">
            <a:solidFill>
              <a:srgbClr val="00B0F0"/>
            </a:solidFill>
            <a:prstDash val="sysDash"/>
            <a:headEnd type="none" w="med" len="med"/>
            <a:tailEnd type="triangl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xmlns="" id="{FC940677-F915-4522-BB5D-950A0690E721}"/>
              </a:ext>
            </a:extLst>
          </p:cNvPr>
          <p:cNvCxnSpPr>
            <a:cxnSpLocks/>
          </p:cNvCxnSpPr>
          <p:nvPr/>
        </p:nvCxnSpPr>
        <p:spPr>
          <a:xfrm>
            <a:off x="8673272" y="5018731"/>
            <a:ext cx="661498" cy="0"/>
          </a:xfrm>
          <a:prstGeom prst="straightConnector1">
            <a:avLst/>
          </a:prstGeom>
          <a:ln w="19050">
            <a:solidFill>
              <a:srgbClr val="00B0F0"/>
            </a:solidFill>
            <a:prstDash val="sysDash"/>
            <a:headEnd type="none" w="med" len="med"/>
            <a:tailEnd type="triangl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572403" y="4678174"/>
            <a:ext cx="1191352" cy="338554"/>
          </a:xfrm>
          <a:prstGeom prst="rect">
            <a:avLst/>
          </a:prstGeom>
        </p:spPr>
        <p:txBody>
          <a:bodyPr wrap="square">
            <a:noAutofit/>
          </a:bodyPr>
          <a:lstStyle/>
          <a:p>
            <a:pPr lvl="0" algn="ctr" fontAlgn="ctr"/>
            <a:r>
              <a:rPr 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Network A</a:t>
            </a:r>
          </a:p>
        </p:txBody>
      </p:sp>
      <p:sp>
        <p:nvSpPr>
          <p:cNvPr id="6" name="矩形 5"/>
          <p:cNvSpPr/>
          <p:nvPr/>
        </p:nvSpPr>
        <p:spPr>
          <a:xfrm>
            <a:off x="9439308" y="4678174"/>
            <a:ext cx="1180131" cy="338554"/>
          </a:xfrm>
          <a:prstGeom prst="rect">
            <a:avLst/>
          </a:prstGeom>
        </p:spPr>
        <p:txBody>
          <a:bodyPr wrap="square">
            <a:noAutofit/>
          </a:bodyPr>
          <a:lstStyle/>
          <a:p>
            <a:pPr lvl="0" algn="ctr" fontAlgn="ctr"/>
            <a:r>
              <a:rPr 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Network B</a:t>
            </a:r>
          </a:p>
        </p:txBody>
      </p:sp>
      <p:grpSp>
        <p:nvGrpSpPr>
          <p:cNvPr id="39" name="组合 38"/>
          <p:cNvGrpSpPr/>
          <p:nvPr/>
        </p:nvGrpSpPr>
        <p:grpSpPr>
          <a:xfrm>
            <a:off x="5026311" y="4090130"/>
            <a:ext cx="288000" cy="288000"/>
            <a:chOff x="856677" y="2615810"/>
            <a:chExt cx="288000" cy="288000"/>
          </a:xfrm>
        </p:grpSpPr>
        <p:sp>
          <p:nvSpPr>
            <p:cNvPr id="42" name="椭圆 41"/>
            <p:cNvSpPr/>
            <p:nvPr/>
          </p:nvSpPr>
          <p:spPr>
            <a:xfrm>
              <a:off x="856677" y="2615810"/>
              <a:ext cx="288000" cy="288000"/>
            </a:xfrm>
            <a:prstGeom prst="ellipse">
              <a:avLst/>
            </a:prstGeom>
            <a:solidFill>
              <a:srgbClr val="EC7061"/>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fontAlgn="ctr"/>
              <a:endParaRPr lang="en-US" altLang="zh-CN" dirty="0">
                <a:solidFill>
                  <a:srgbClr val="EC7061"/>
                </a:solidFill>
                <a:latin typeface="Huawei Sans" panose="020C0503030203020204" pitchFamily="34" charset="0"/>
              </a:endParaRPr>
            </a:p>
          </p:txBody>
        </p:sp>
        <p:grpSp>
          <p:nvGrpSpPr>
            <p:cNvPr id="43" name="组合 42"/>
            <p:cNvGrpSpPr/>
            <p:nvPr/>
          </p:nvGrpSpPr>
          <p:grpSpPr>
            <a:xfrm>
              <a:off x="923444" y="2692169"/>
              <a:ext cx="144001" cy="144002"/>
              <a:chOff x="898853" y="2657982"/>
              <a:chExt cx="203649" cy="203652"/>
            </a:xfrm>
          </p:grpSpPr>
          <p:cxnSp>
            <p:nvCxnSpPr>
              <p:cNvPr id="44" name="直接连接符 43"/>
              <p:cNvCxnSpPr>
                <a:stCxn id="42" idx="3"/>
                <a:endCxn id="42" idx="7"/>
              </p:cNvCxnSpPr>
              <p:nvPr/>
            </p:nvCxnSpPr>
            <p:spPr>
              <a:xfrm flipV="1">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45" name="直接连接符 44"/>
              <p:cNvCxnSpPr>
                <a:stCxn id="42" idx="1"/>
                <a:endCxn id="42" idx="5"/>
              </p:cNvCxnSpPr>
              <p:nvPr/>
            </p:nvCxnSpPr>
            <p:spPr>
              <a:xfrm>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7914549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sym typeface="Huawei Sans" panose="020C0503030203020204" pitchFamily="34" charset="0"/>
              </a:rPr>
              <a:t>Card Reliability (1)</a:t>
            </a:r>
            <a:endParaRPr lang="en-US" dirty="0">
              <a:sym typeface="Huawei Sans" panose="020C0503030203020204" pitchFamily="34" charset="0"/>
            </a:endParaRPr>
          </a:p>
        </p:txBody>
      </p:sp>
      <p:sp>
        <p:nvSpPr>
          <p:cNvPr id="3" name="文本占位符 2"/>
          <p:cNvSpPr>
            <a:spLocks noGrp="1"/>
          </p:cNvSpPr>
          <p:nvPr>
            <p:ph type="body" sz="quarter" idx="4294967295"/>
          </p:nvPr>
        </p:nvSpPr>
        <p:spPr>
          <a:xfrm>
            <a:off x="4591415" y="1376363"/>
            <a:ext cx="6834985" cy="4679950"/>
          </a:xfrm>
        </p:spPr>
        <p:txBody>
          <a:bodyPr/>
          <a:lstStyle/>
          <a:p>
            <a:r>
              <a:rPr lang="en-US" sz="1400" smtClean="0">
                <a:sym typeface="Huawei Sans" panose="020C0503030203020204" pitchFamily="34" charset="0"/>
              </a:rPr>
              <a:t>A modular switch consists of a chassis, power modules, fan modules, main processing units (MPUs), switch fabric units (SFUs), and line processing units (LPUs).</a:t>
            </a:r>
          </a:p>
          <a:p>
            <a:r>
              <a:rPr lang="en-US" sz="1400" smtClean="0">
                <a:sym typeface="Huawei Sans" panose="020C0503030203020204" pitchFamily="34" charset="0"/>
              </a:rPr>
              <a:t>Chassis: provides slots for various cards and modules to implement inter-card communication.</a:t>
            </a:r>
          </a:p>
          <a:p>
            <a:r>
              <a:rPr lang="en-US" sz="1400" smtClean="0">
                <a:sym typeface="Huawei Sans" panose="020C0503030203020204" pitchFamily="34" charset="0"/>
              </a:rPr>
              <a:t>Power module: power supply system of the device</a:t>
            </a:r>
          </a:p>
          <a:p>
            <a:r>
              <a:rPr lang="en-US" sz="1400" smtClean="0">
                <a:sym typeface="Huawei Sans" panose="020C0503030203020204" pitchFamily="34" charset="0"/>
              </a:rPr>
              <a:t>Fan module: heat dissipation system</a:t>
            </a:r>
          </a:p>
          <a:p>
            <a:r>
              <a:rPr lang="en-US" sz="1400" smtClean="0">
                <a:sym typeface="Huawei Sans" panose="020C0503030203020204" pitchFamily="34" charset="0"/>
              </a:rPr>
              <a:t>MPU: responsible for the control plane and management plane of the entire system.</a:t>
            </a:r>
          </a:p>
          <a:p>
            <a:r>
              <a:rPr lang="en-US" sz="1400" smtClean="0">
                <a:sym typeface="Huawei Sans" panose="020C0503030203020204" pitchFamily="34" charset="0"/>
              </a:rPr>
              <a:t>SFU: responsible for the data plane of the entire system. The data plane provides high-speed non-blocking data channels for data switching between service modules.</a:t>
            </a:r>
          </a:p>
          <a:p>
            <a:r>
              <a:rPr lang="en-US" sz="1400" smtClean="0">
                <a:sym typeface="Huawei Sans" panose="020C0503030203020204" pitchFamily="34" charset="0"/>
              </a:rPr>
              <a:t>LPU: provides data forwarding functions on a physical device and provides optical and electrical interfaces of different rates.</a:t>
            </a:r>
            <a:endParaRPr lang="en-US" sz="1400" dirty="0">
              <a:sym typeface="Huawei Sans" panose="020C0503030203020204" pitchFamily="34" charset="0"/>
            </a:endParaRPr>
          </a:p>
        </p:txBody>
      </p:sp>
      <p:grpSp>
        <p:nvGrpSpPr>
          <p:cNvPr id="4" name="组合 3"/>
          <p:cNvGrpSpPr/>
          <p:nvPr/>
        </p:nvGrpSpPr>
        <p:grpSpPr>
          <a:xfrm>
            <a:off x="662248" y="1900669"/>
            <a:ext cx="3715496" cy="4327965"/>
            <a:chOff x="371921" y="1758713"/>
            <a:chExt cx="4222039" cy="4918006"/>
          </a:xfrm>
        </p:grpSpPr>
        <p:pic>
          <p:nvPicPr>
            <p:cNvPr id="1026" name="Picture 2" descr="http://localhost:7890/pages/31180BRU/01/31180BRU/01/resources/dc/figure/zh-cn_image_018979128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4698" y="1758713"/>
              <a:ext cx="3109262" cy="40108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77"/>
            <p:cNvSpPr txBox="1"/>
            <p:nvPr/>
          </p:nvSpPr>
          <p:spPr bwMode="auto">
            <a:xfrm>
              <a:off x="1806775" y="6072423"/>
              <a:ext cx="2465106" cy="604296"/>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600" b="1" dirty="0">
                  <a:latin typeface="Huawei Sans" panose="020C0503030203020204" pitchFamily="34" charset="0"/>
                  <a:ea typeface="方正兰亭黑简体" panose="02000000000000000000" pitchFamily="2" charset="-122"/>
                  <a:sym typeface="Huawei Sans" panose="020C0503030203020204" pitchFamily="34" charset="0"/>
                </a:rPr>
                <a:t>Front view of the S12700E-8 chassis</a:t>
              </a:r>
            </a:p>
          </p:txBody>
        </p:sp>
        <p:sp>
          <p:nvSpPr>
            <p:cNvPr id="8" name="TextBox 77"/>
            <p:cNvSpPr txBox="1"/>
            <p:nvPr/>
          </p:nvSpPr>
          <p:spPr bwMode="auto">
            <a:xfrm>
              <a:off x="498669" y="1863358"/>
              <a:ext cx="1048129" cy="359480"/>
            </a:xfrm>
            <a:prstGeom prst="rect">
              <a:avLst/>
            </a:prstGeom>
            <a:noFill/>
            <a:ln w="9525">
              <a:noFill/>
              <a:miter lim="800000"/>
              <a:headEnd/>
              <a:tailEnd/>
            </a:ln>
          </p:spPr>
          <p:txBody>
            <a:bodyPr wrap="square" lIns="99941" tIns="49966" rIns="99941" bIns="49966" rtlCol="0">
              <a:noAutofit/>
            </a:bodyPr>
            <a:lstStyle/>
            <a:p>
              <a:pPr algn="r" defTabSz="1001248" eaLnBrk="0" fontAlgn="ctr" hangingPunct="0"/>
              <a:r>
                <a:rPr lang="en-US" sz="1400" dirty="0">
                  <a:latin typeface="Huawei Sans" panose="020C0503030203020204" pitchFamily="34" charset="0"/>
                  <a:ea typeface="方正兰亭黑简体" panose="02000000000000000000" pitchFamily="2" charset="-122"/>
                  <a:sym typeface="Huawei Sans" panose="020C0503030203020204" pitchFamily="34" charset="0"/>
                </a:rPr>
                <a:t>MPU</a:t>
              </a:r>
            </a:p>
          </p:txBody>
        </p:sp>
        <p:sp>
          <p:nvSpPr>
            <p:cNvPr id="9" name="TextBox 77"/>
            <p:cNvSpPr txBox="1"/>
            <p:nvPr/>
          </p:nvSpPr>
          <p:spPr bwMode="auto">
            <a:xfrm>
              <a:off x="498669" y="2465222"/>
              <a:ext cx="1048129" cy="359480"/>
            </a:xfrm>
            <a:prstGeom prst="rect">
              <a:avLst/>
            </a:prstGeom>
            <a:noFill/>
            <a:ln w="9525">
              <a:noFill/>
              <a:miter lim="800000"/>
              <a:headEnd/>
              <a:tailEnd/>
            </a:ln>
          </p:spPr>
          <p:txBody>
            <a:bodyPr wrap="square" lIns="99941" tIns="49966" rIns="99941" bIns="49966" rtlCol="0">
              <a:noAutofit/>
            </a:bodyPr>
            <a:lstStyle/>
            <a:p>
              <a:pPr algn="r" defTabSz="1001248" eaLnBrk="0" fontAlgn="ctr" hangingPunct="0"/>
              <a:r>
                <a:rPr lang="en-US" sz="1400" dirty="0">
                  <a:latin typeface="Huawei Sans" panose="020C0503030203020204" pitchFamily="34" charset="0"/>
                  <a:ea typeface="方正兰亭黑简体" panose="02000000000000000000" pitchFamily="2" charset="-122"/>
                  <a:sym typeface="Huawei Sans" panose="020C0503030203020204" pitchFamily="34" charset="0"/>
                </a:rPr>
                <a:t>LPU</a:t>
              </a:r>
            </a:p>
          </p:txBody>
        </p:sp>
        <p:sp>
          <p:nvSpPr>
            <p:cNvPr id="10" name="TextBox 77"/>
            <p:cNvSpPr txBox="1"/>
            <p:nvPr/>
          </p:nvSpPr>
          <p:spPr bwMode="auto">
            <a:xfrm>
              <a:off x="498668" y="3311045"/>
              <a:ext cx="1048130" cy="359480"/>
            </a:xfrm>
            <a:prstGeom prst="rect">
              <a:avLst/>
            </a:prstGeom>
            <a:noFill/>
            <a:ln w="9525">
              <a:noFill/>
              <a:miter lim="800000"/>
              <a:headEnd/>
              <a:tailEnd/>
            </a:ln>
          </p:spPr>
          <p:txBody>
            <a:bodyPr wrap="square" lIns="99941" tIns="49966" rIns="99941" bIns="49966" rtlCol="0">
              <a:noAutofit/>
            </a:bodyPr>
            <a:lstStyle/>
            <a:p>
              <a:pPr algn="r" defTabSz="1001248" eaLnBrk="0" fontAlgn="ctr" hangingPunct="0"/>
              <a:r>
                <a:rPr lang="en-US" sz="1400" dirty="0">
                  <a:latin typeface="Huawei Sans" panose="020C0503030203020204" pitchFamily="34" charset="0"/>
                  <a:ea typeface="方正兰亭黑简体" panose="02000000000000000000" pitchFamily="2" charset="-122"/>
                  <a:sym typeface="Huawei Sans" panose="020C0503030203020204" pitchFamily="34" charset="0"/>
                </a:rPr>
                <a:t>SFU</a:t>
              </a:r>
            </a:p>
          </p:txBody>
        </p:sp>
        <p:sp>
          <p:nvSpPr>
            <p:cNvPr id="11" name="TextBox 77"/>
            <p:cNvSpPr txBox="1"/>
            <p:nvPr/>
          </p:nvSpPr>
          <p:spPr bwMode="auto">
            <a:xfrm>
              <a:off x="498669" y="4110379"/>
              <a:ext cx="1048129" cy="359480"/>
            </a:xfrm>
            <a:prstGeom prst="rect">
              <a:avLst/>
            </a:prstGeom>
            <a:noFill/>
            <a:ln w="9525">
              <a:noFill/>
              <a:miter lim="800000"/>
              <a:headEnd/>
              <a:tailEnd/>
            </a:ln>
          </p:spPr>
          <p:txBody>
            <a:bodyPr wrap="square" lIns="99941" tIns="49966" rIns="99941" bIns="49966" rtlCol="0">
              <a:noAutofit/>
            </a:bodyPr>
            <a:lstStyle/>
            <a:p>
              <a:pPr algn="r" defTabSz="1001248" eaLnBrk="0" fontAlgn="ctr" hangingPunct="0"/>
              <a:r>
                <a:rPr lang="en-US" sz="1400" dirty="0">
                  <a:latin typeface="Huawei Sans" panose="020C0503030203020204" pitchFamily="34" charset="0"/>
                  <a:ea typeface="方正兰亭黑简体" panose="02000000000000000000" pitchFamily="2" charset="-122"/>
                  <a:sym typeface="Huawei Sans" panose="020C0503030203020204" pitchFamily="34" charset="0"/>
                </a:rPr>
                <a:t>LPU</a:t>
              </a:r>
            </a:p>
          </p:txBody>
        </p:sp>
        <p:sp>
          <p:nvSpPr>
            <p:cNvPr id="12" name="TextBox 77"/>
            <p:cNvSpPr txBox="1"/>
            <p:nvPr/>
          </p:nvSpPr>
          <p:spPr bwMode="auto">
            <a:xfrm>
              <a:off x="371921" y="5051790"/>
              <a:ext cx="1174877" cy="604296"/>
            </a:xfrm>
            <a:prstGeom prst="rect">
              <a:avLst/>
            </a:prstGeom>
            <a:noFill/>
            <a:ln w="9525">
              <a:noFill/>
              <a:miter lim="800000"/>
              <a:headEnd/>
              <a:tailEnd/>
            </a:ln>
          </p:spPr>
          <p:txBody>
            <a:bodyPr wrap="square" lIns="99941" tIns="49966" rIns="99941" bIns="49966" rtlCol="0">
              <a:noAutofit/>
            </a:bodyPr>
            <a:lstStyle/>
            <a:p>
              <a:pPr algn="r" defTabSz="1001248" eaLnBrk="0" fontAlgn="ctr" hangingPunct="0"/>
              <a:r>
                <a:rPr lang="en-US" sz="1400" dirty="0">
                  <a:latin typeface="Huawei Sans" panose="020C0503030203020204" pitchFamily="34" charset="0"/>
                  <a:ea typeface="方正兰亭黑简体" panose="02000000000000000000" pitchFamily="2" charset="-122"/>
                  <a:sym typeface="Huawei Sans" panose="020C0503030203020204" pitchFamily="34" charset="0"/>
                </a:rPr>
                <a:t>Mounting bracket</a:t>
              </a:r>
            </a:p>
          </p:txBody>
        </p:sp>
        <p:sp>
          <p:nvSpPr>
            <p:cNvPr id="13" name="TextBox 77"/>
            <p:cNvSpPr txBox="1"/>
            <p:nvPr/>
          </p:nvSpPr>
          <p:spPr bwMode="auto">
            <a:xfrm>
              <a:off x="1509486" y="5682266"/>
              <a:ext cx="1642121" cy="359480"/>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400" dirty="0">
                  <a:latin typeface="Huawei Sans" panose="020C0503030203020204" pitchFamily="34" charset="0"/>
                  <a:ea typeface="方正兰亭黑简体" panose="02000000000000000000" pitchFamily="2" charset="-122"/>
                  <a:sym typeface="Huawei Sans" panose="020C0503030203020204" pitchFamily="34" charset="0"/>
                </a:rPr>
                <a:t>Power module</a:t>
              </a:r>
            </a:p>
          </p:txBody>
        </p:sp>
      </p:grpSp>
    </p:spTree>
    <p:extLst>
      <p:ext uri="{BB962C8B-B14F-4D97-AF65-F5344CB8AC3E}">
        <p14:creationId xmlns:p14="http://schemas.microsoft.com/office/powerpoint/2010/main" val="21255942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sym typeface="Huawei Sans" panose="020C0503030203020204" pitchFamily="34" charset="0"/>
              </a:rPr>
              <a:t>Card Reliability (2)</a:t>
            </a:r>
            <a:endParaRPr lang="en-US" dirty="0">
              <a:sym typeface="Huawei Sans" panose="020C0503030203020204" pitchFamily="34" charset="0"/>
            </a:endParaRPr>
          </a:p>
        </p:txBody>
      </p:sp>
      <p:sp>
        <p:nvSpPr>
          <p:cNvPr id="3" name="文本占位符 2"/>
          <p:cNvSpPr>
            <a:spLocks noGrp="1"/>
          </p:cNvSpPr>
          <p:nvPr>
            <p:ph type="body" sz="quarter" idx="4294967295"/>
          </p:nvPr>
        </p:nvSpPr>
        <p:spPr>
          <a:xfrm>
            <a:off x="6540805" y="1461598"/>
            <a:ext cx="4885595" cy="4355420"/>
          </a:xfrm>
        </p:spPr>
        <p:txBody>
          <a:bodyPr/>
          <a:lstStyle/>
          <a:p>
            <a:r>
              <a:rPr lang="en-US" sz="1800" smtClean="0">
                <a:sym typeface="Huawei Sans" panose="020C0503030203020204" pitchFamily="34" charset="0"/>
              </a:rPr>
              <a:t>For example, the S12700E-8 provides eight LPU slots, four SFU slots, two MPU slots, six power module slots, and four fan module slots.</a:t>
            </a:r>
          </a:p>
          <a:p>
            <a:r>
              <a:rPr lang="en-US" sz="1800" smtClean="0">
                <a:sym typeface="Huawei Sans" panose="020C0503030203020204" pitchFamily="34" charset="0"/>
              </a:rPr>
              <a:t>A modular switch can be configured with multiple MPUs and SFUs to ensure device reliability. If an SFU or MPU in a single slot is faulty, the switch can still run properly.</a:t>
            </a:r>
          </a:p>
          <a:p>
            <a:r>
              <a:rPr lang="en-US" sz="1800" smtClean="0">
                <a:sym typeface="Huawei Sans" panose="020C0503030203020204" pitchFamily="34" charset="0"/>
              </a:rPr>
              <a:t>After an LPU of a modular switch is damaged, interfaces on the LPU cannot forward data.</a:t>
            </a:r>
            <a:endParaRPr lang="en-US" sz="1800" dirty="0">
              <a:sym typeface="Huawei Sans" panose="020C0503030203020204" pitchFamily="34" charset="0"/>
            </a:endParaRPr>
          </a:p>
        </p:txBody>
      </p:sp>
      <p:grpSp>
        <p:nvGrpSpPr>
          <p:cNvPr id="5" name="组合 4"/>
          <p:cNvGrpSpPr/>
          <p:nvPr/>
        </p:nvGrpSpPr>
        <p:grpSpPr>
          <a:xfrm>
            <a:off x="106853" y="1323256"/>
            <a:ext cx="6160682" cy="5032282"/>
            <a:chOff x="499745" y="1012211"/>
            <a:chExt cx="6782734" cy="5540396"/>
          </a:xfrm>
        </p:grpSpPr>
        <p:pic>
          <p:nvPicPr>
            <p:cNvPr id="1026" name="Picture 2" descr="http://localhost:7890/pages/31180BRU/01/31180BRU/01/resources/dc/figure/zh-cn_image_018979128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7442" y="1745769"/>
              <a:ext cx="3109262" cy="401087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891451" y="1872598"/>
              <a:ext cx="2208937" cy="158154"/>
            </a:xfrm>
            <a:prstGeom prst="rect">
              <a:avLst/>
            </a:prstGeom>
            <a:solidFill>
              <a:srgbClr val="8CCAA1">
                <a:alpha val="9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矩形 7"/>
            <p:cNvSpPr/>
            <p:nvPr/>
          </p:nvSpPr>
          <p:spPr>
            <a:xfrm>
              <a:off x="1891451" y="2065059"/>
              <a:ext cx="2208937" cy="158154"/>
            </a:xfrm>
            <a:prstGeom prst="rect">
              <a:avLst/>
            </a:prstGeom>
            <a:solidFill>
              <a:srgbClr val="EC7061">
                <a:alpha val="9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矩形 8"/>
            <p:cNvSpPr/>
            <p:nvPr/>
          </p:nvSpPr>
          <p:spPr>
            <a:xfrm>
              <a:off x="1891451" y="3098118"/>
              <a:ext cx="2208937" cy="158154"/>
            </a:xfrm>
            <a:prstGeom prst="rect">
              <a:avLst/>
            </a:prstGeom>
            <a:solidFill>
              <a:srgbClr val="EC7061">
                <a:alpha val="9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矩形 9"/>
            <p:cNvSpPr/>
            <p:nvPr/>
          </p:nvSpPr>
          <p:spPr>
            <a:xfrm>
              <a:off x="1891451" y="3290579"/>
              <a:ext cx="2208937" cy="158154"/>
            </a:xfrm>
            <a:prstGeom prst="rect">
              <a:avLst/>
            </a:prstGeom>
            <a:solidFill>
              <a:srgbClr val="EC7061">
                <a:alpha val="9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矩形 10"/>
            <p:cNvSpPr/>
            <p:nvPr/>
          </p:nvSpPr>
          <p:spPr>
            <a:xfrm>
              <a:off x="1891451" y="3483040"/>
              <a:ext cx="2208937" cy="158154"/>
            </a:xfrm>
            <a:prstGeom prst="rect">
              <a:avLst/>
            </a:prstGeom>
            <a:solidFill>
              <a:srgbClr val="8CCAA1">
                <a:alpha val="9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矩形 11"/>
            <p:cNvSpPr/>
            <p:nvPr/>
          </p:nvSpPr>
          <p:spPr>
            <a:xfrm>
              <a:off x="1891451" y="3675501"/>
              <a:ext cx="2208937" cy="158154"/>
            </a:xfrm>
            <a:prstGeom prst="rect">
              <a:avLst/>
            </a:prstGeom>
            <a:solidFill>
              <a:srgbClr val="8CCAA1">
                <a:alpha val="9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3" name="直接连接符 12">
              <a:extLst>
                <a:ext uri="{FF2B5EF4-FFF2-40B4-BE49-F238E27FC236}">
                  <a16:creationId xmlns:a16="http://schemas.microsoft.com/office/drawing/2014/main" xmlns="" id="{21156947-FC87-4348-A563-CA25E95008D3}"/>
                </a:ext>
              </a:extLst>
            </p:cNvPr>
            <p:cNvCxnSpPr>
              <a:cxnSpLocks/>
            </p:cNvCxnSpPr>
            <p:nvPr/>
          </p:nvCxnSpPr>
          <p:spPr>
            <a:xfrm flipH="1">
              <a:off x="3999683" y="1608532"/>
              <a:ext cx="524830" cy="539090"/>
            </a:xfrm>
            <a:prstGeom prst="line">
              <a:avLst/>
            </a:prstGeom>
            <a:ln w="19050">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xmlns="" id="{482AF39B-E127-4B46-9578-9C2006B61A04}"/>
                </a:ext>
              </a:extLst>
            </p:cNvPr>
            <p:cNvCxnSpPr>
              <a:cxnSpLocks/>
            </p:cNvCxnSpPr>
            <p:nvPr/>
          </p:nvCxnSpPr>
          <p:spPr>
            <a:xfrm flipH="1">
              <a:off x="4524513" y="1608531"/>
              <a:ext cx="335149" cy="0"/>
            </a:xfrm>
            <a:prstGeom prst="line">
              <a:avLst/>
            </a:prstGeom>
            <a:ln w="19050">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9" name="矩形: 圆角 50">
              <a:extLst>
                <a:ext uri="{FF2B5EF4-FFF2-40B4-BE49-F238E27FC236}">
                  <a16:creationId xmlns:a16="http://schemas.microsoft.com/office/drawing/2014/main" xmlns="" id="{7EC8E1B8-547F-4456-A6A7-2CE27DF0A0A5}"/>
                </a:ext>
              </a:extLst>
            </p:cNvPr>
            <p:cNvSpPr/>
            <p:nvPr/>
          </p:nvSpPr>
          <p:spPr>
            <a:xfrm>
              <a:off x="4859661" y="1012211"/>
              <a:ext cx="2422818" cy="1102985"/>
            </a:xfrm>
            <a:prstGeom prst="roundRect">
              <a:avLst>
                <a:gd name="adj" fmla="val 1305"/>
              </a:avLst>
            </a:prstGeom>
            <a:solidFill>
              <a:srgbClr val="F4FBFE"/>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r>
                <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The failure of a single MPU does not affect the normal operation of the control platform.</a:t>
              </a:r>
            </a:p>
          </p:txBody>
        </p:sp>
        <p:cxnSp>
          <p:nvCxnSpPr>
            <p:cNvPr id="20" name="直接连接符 19">
              <a:extLst>
                <a:ext uri="{FF2B5EF4-FFF2-40B4-BE49-F238E27FC236}">
                  <a16:creationId xmlns:a16="http://schemas.microsoft.com/office/drawing/2014/main" xmlns="" id="{21156947-FC87-4348-A563-CA25E95008D3}"/>
                </a:ext>
              </a:extLst>
            </p:cNvPr>
            <p:cNvCxnSpPr>
              <a:cxnSpLocks/>
            </p:cNvCxnSpPr>
            <p:nvPr/>
          </p:nvCxnSpPr>
          <p:spPr>
            <a:xfrm flipH="1">
              <a:off x="3999683" y="2828573"/>
              <a:ext cx="524830" cy="539090"/>
            </a:xfrm>
            <a:prstGeom prst="line">
              <a:avLst/>
            </a:prstGeom>
            <a:ln w="19050">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xmlns="" id="{482AF39B-E127-4B46-9578-9C2006B61A04}"/>
                </a:ext>
              </a:extLst>
            </p:cNvPr>
            <p:cNvCxnSpPr>
              <a:cxnSpLocks/>
            </p:cNvCxnSpPr>
            <p:nvPr/>
          </p:nvCxnSpPr>
          <p:spPr>
            <a:xfrm flipH="1">
              <a:off x="4524513" y="2828573"/>
              <a:ext cx="335149" cy="0"/>
            </a:xfrm>
            <a:prstGeom prst="line">
              <a:avLst/>
            </a:prstGeom>
            <a:ln w="19050">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xmlns="" id="{21156947-FC87-4348-A563-CA25E95008D3}"/>
                </a:ext>
              </a:extLst>
            </p:cNvPr>
            <p:cNvCxnSpPr>
              <a:cxnSpLocks/>
            </p:cNvCxnSpPr>
            <p:nvPr/>
          </p:nvCxnSpPr>
          <p:spPr>
            <a:xfrm flipH="1">
              <a:off x="3999683" y="2673870"/>
              <a:ext cx="524830" cy="539090"/>
            </a:xfrm>
            <a:prstGeom prst="line">
              <a:avLst/>
            </a:prstGeom>
            <a:ln w="19050">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xmlns="" id="{482AF39B-E127-4B46-9578-9C2006B61A04}"/>
                </a:ext>
              </a:extLst>
            </p:cNvPr>
            <p:cNvCxnSpPr>
              <a:cxnSpLocks/>
            </p:cNvCxnSpPr>
            <p:nvPr/>
          </p:nvCxnSpPr>
          <p:spPr>
            <a:xfrm flipH="1">
              <a:off x="4524513" y="2673869"/>
              <a:ext cx="335149" cy="0"/>
            </a:xfrm>
            <a:prstGeom prst="line">
              <a:avLst/>
            </a:prstGeom>
            <a:ln w="19050">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6" name="矩形: 圆角 50">
              <a:extLst>
                <a:ext uri="{FF2B5EF4-FFF2-40B4-BE49-F238E27FC236}">
                  <a16:creationId xmlns:a16="http://schemas.microsoft.com/office/drawing/2014/main" xmlns="" id="{7EC8E1B8-547F-4456-A6A7-2CE27DF0A0A5}"/>
                </a:ext>
              </a:extLst>
            </p:cNvPr>
            <p:cNvSpPr/>
            <p:nvPr/>
          </p:nvSpPr>
          <p:spPr>
            <a:xfrm>
              <a:off x="4859662" y="2441073"/>
              <a:ext cx="1580825" cy="1293209"/>
            </a:xfrm>
            <a:prstGeom prst="roundRect">
              <a:avLst>
                <a:gd name="adj" fmla="val 1305"/>
              </a:avLst>
            </a:prstGeom>
            <a:solidFill>
              <a:srgbClr val="F4FBFE"/>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r>
                <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If some SFUs are faulty, the data plane can still forward data properly.</a:t>
              </a:r>
            </a:p>
          </p:txBody>
        </p:sp>
        <p:sp>
          <p:nvSpPr>
            <p:cNvPr id="28" name="矩形 27"/>
            <p:cNvSpPr/>
            <p:nvPr/>
          </p:nvSpPr>
          <p:spPr>
            <a:xfrm>
              <a:off x="1891451" y="4509303"/>
              <a:ext cx="2208937" cy="158154"/>
            </a:xfrm>
            <a:prstGeom prst="rect">
              <a:avLst/>
            </a:prstGeom>
            <a:solidFill>
              <a:srgbClr val="EC7061">
                <a:alpha val="9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9" name="直接连接符 28">
              <a:extLst>
                <a:ext uri="{FF2B5EF4-FFF2-40B4-BE49-F238E27FC236}">
                  <a16:creationId xmlns:a16="http://schemas.microsoft.com/office/drawing/2014/main" xmlns="" id="{21156947-FC87-4348-A563-CA25E95008D3}"/>
                </a:ext>
              </a:extLst>
            </p:cNvPr>
            <p:cNvCxnSpPr>
              <a:cxnSpLocks/>
            </p:cNvCxnSpPr>
            <p:nvPr/>
          </p:nvCxnSpPr>
          <p:spPr>
            <a:xfrm flipH="1" flipV="1">
              <a:off x="3946366" y="4642706"/>
              <a:ext cx="578147" cy="515359"/>
            </a:xfrm>
            <a:prstGeom prst="line">
              <a:avLst/>
            </a:prstGeom>
            <a:ln w="19050">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xmlns="" id="{482AF39B-E127-4B46-9578-9C2006B61A04}"/>
                </a:ext>
              </a:extLst>
            </p:cNvPr>
            <p:cNvCxnSpPr>
              <a:cxnSpLocks/>
            </p:cNvCxnSpPr>
            <p:nvPr/>
          </p:nvCxnSpPr>
          <p:spPr>
            <a:xfrm flipH="1">
              <a:off x="4524513" y="5152791"/>
              <a:ext cx="335149" cy="0"/>
            </a:xfrm>
            <a:prstGeom prst="line">
              <a:avLst/>
            </a:prstGeom>
            <a:ln w="19050">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1" name="矩形: 圆角 50">
              <a:extLst>
                <a:ext uri="{FF2B5EF4-FFF2-40B4-BE49-F238E27FC236}">
                  <a16:creationId xmlns:a16="http://schemas.microsoft.com/office/drawing/2014/main" xmlns="" id="{7EC8E1B8-547F-4456-A6A7-2CE27DF0A0A5}"/>
                </a:ext>
              </a:extLst>
            </p:cNvPr>
            <p:cNvSpPr/>
            <p:nvPr/>
          </p:nvSpPr>
          <p:spPr>
            <a:xfrm>
              <a:off x="4859662" y="4594801"/>
              <a:ext cx="1801958" cy="1128266"/>
            </a:xfrm>
            <a:prstGeom prst="roundRect">
              <a:avLst>
                <a:gd name="adj" fmla="val 1305"/>
              </a:avLst>
            </a:prstGeom>
            <a:solidFill>
              <a:srgbClr val="F4FBFE"/>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r>
                <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If the LPU is faulty, the interfaces on the LPU are affected.</a:t>
              </a:r>
            </a:p>
          </p:txBody>
        </p:sp>
        <p:sp>
          <p:nvSpPr>
            <p:cNvPr id="33" name="TextBox 77"/>
            <p:cNvSpPr txBox="1"/>
            <p:nvPr/>
          </p:nvSpPr>
          <p:spPr bwMode="auto">
            <a:xfrm>
              <a:off x="1797316" y="5967116"/>
              <a:ext cx="2349372" cy="585491"/>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400" dirty="0">
                  <a:latin typeface="Huawei Sans" panose="020C0503030203020204" pitchFamily="34" charset="0"/>
                  <a:ea typeface="方正兰亭黑简体" panose="02000000000000000000" pitchFamily="2" charset="-122"/>
                  <a:sym typeface="Huawei Sans" panose="020C0503030203020204" pitchFamily="34" charset="0"/>
                </a:rPr>
                <a:t>Front view of the S12700E-8 chassis</a:t>
              </a:r>
            </a:p>
          </p:txBody>
        </p:sp>
        <p:sp>
          <p:nvSpPr>
            <p:cNvPr id="38" name="TextBox 77"/>
            <p:cNvSpPr txBox="1"/>
            <p:nvPr/>
          </p:nvSpPr>
          <p:spPr bwMode="auto">
            <a:xfrm>
              <a:off x="719687" y="1864794"/>
              <a:ext cx="828188" cy="348293"/>
            </a:xfrm>
            <a:prstGeom prst="rect">
              <a:avLst/>
            </a:prstGeom>
            <a:noFill/>
            <a:ln w="9525">
              <a:noFill/>
              <a:miter lim="800000"/>
              <a:headEnd/>
              <a:tailEnd/>
            </a:ln>
          </p:spPr>
          <p:txBody>
            <a:bodyPr wrap="square" lIns="99941" tIns="49966" rIns="99941" bIns="49966" rtlCol="0">
              <a:noAutofit/>
            </a:bodyPr>
            <a:lstStyle/>
            <a:p>
              <a:pPr algn="r" defTabSz="1001248" eaLnBrk="0" fontAlgn="ctr" hangingPunct="0"/>
              <a:r>
                <a:rPr lang="en-US" sz="1400" dirty="0">
                  <a:latin typeface="Huawei Sans" panose="020C0503030203020204" pitchFamily="34" charset="0"/>
                  <a:ea typeface="方正兰亭黑简体" panose="02000000000000000000" pitchFamily="2" charset="-122"/>
                  <a:sym typeface="Huawei Sans" panose="020C0503030203020204" pitchFamily="34" charset="0"/>
                </a:rPr>
                <a:t>MPU</a:t>
              </a:r>
            </a:p>
          </p:txBody>
        </p:sp>
        <p:sp>
          <p:nvSpPr>
            <p:cNvPr id="39" name="TextBox 77"/>
            <p:cNvSpPr txBox="1"/>
            <p:nvPr/>
          </p:nvSpPr>
          <p:spPr bwMode="auto">
            <a:xfrm>
              <a:off x="719687" y="2455114"/>
              <a:ext cx="828188" cy="348293"/>
            </a:xfrm>
            <a:prstGeom prst="rect">
              <a:avLst/>
            </a:prstGeom>
            <a:noFill/>
            <a:ln w="9525">
              <a:noFill/>
              <a:miter lim="800000"/>
              <a:headEnd/>
              <a:tailEnd/>
            </a:ln>
          </p:spPr>
          <p:txBody>
            <a:bodyPr wrap="square" lIns="99941" tIns="49966" rIns="99941" bIns="49966" rtlCol="0">
              <a:noAutofit/>
            </a:bodyPr>
            <a:lstStyle/>
            <a:p>
              <a:pPr algn="r" defTabSz="1001248" eaLnBrk="0" fontAlgn="ctr" hangingPunct="0"/>
              <a:r>
                <a:rPr lang="en-US" sz="1400" dirty="0">
                  <a:latin typeface="Huawei Sans" panose="020C0503030203020204" pitchFamily="34" charset="0"/>
                  <a:ea typeface="方正兰亭黑简体" panose="02000000000000000000" pitchFamily="2" charset="-122"/>
                  <a:sym typeface="Huawei Sans" panose="020C0503030203020204" pitchFamily="34" charset="0"/>
                </a:rPr>
                <a:t>LPU</a:t>
              </a:r>
            </a:p>
          </p:txBody>
        </p:sp>
        <p:sp>
          <p:nvSpPr>
            <p:cNvPr id="40" name="TextBox 77"/>
            <p:cNvSpPr txBox="1"/>
            <p:nvPr/>
          </p:nvSpPr>
          <p:spPr bwMode="auto">
            <a:xfrm>
              <a:off x="499745" y="3312483"/>
              <a:ext cx="1048130" cy="348293"/>
            </a:xfrm>
            <a:prstGeom prst="rect">
              <a:avLst/>
            </a:prstGeom>
            <a:noFill/>
            <a:ln w="9525">
              <a:noFill/>
              <a:miter lim="800000"/>
              <a:headEnd/>
              <a:tailEnd/>
            </a:ln>
          </p:spPr>
          <p:txBody>
            <a:bodyPr wrap="square" lIns="99941" tIns="49966" rIns="99941" bIns="49966" rtlCol="0">
              <a:noAutofit/>
            </a:bodyPr>
            <a:lstStyle/>
            <a:p>
              <a:pPr algn="r" defTabSz="1001248" eaLnBrk="0" fontAlgn="ctr" hangingPunct="0"/>
              <a:r>
                <a:rPr lang="en-US" sz="1400" dirty="0">
                  <a:latin typeface="Huawei Sans" panose="020C0503030203020204" pitchFamily="34" charset="0"/>
                  <a:ea typeface="方正兰亭黑简体" panose="02000000000000000000" pitchFamily="2" charset="-122"/>
                  <a:sym typeface="Huawei Sans" panose="020C0503030203020204" pitchFamily="34" charset="0"/>
                </a:rPr>
                <a:t>SFU</a:t>
              </a:r>
            </a:p>
          </p:txBody>
        </p:sp>
        <p:sp>
          <p:nvSpPr>
            <p:cNvPr id="41" name="TextBox 77"/>
            <p:cNvSpPr txBox="1"/>
            <p:nvPr/>
          </p:nvSpPr>
          <p:spPr bwMode="auto">
            <a:xfrm>
              <a:off x="719687" y="4111816"/>
              <a:ext cx="828188" cy="348293"/>
            </a:xfrm>
            <a:prstGeom prst="rect">
              <a:avLst/>
            </a:prstGeom>
            <a:noFill/>
            <a:ln w="9525">
              <a:noFill/>
              <a:miter lim="800000"/>
              <a:headEnd/>
              <a:tailEnd/>
            </a:ln>
          </p:spPr>
          <p:txBody>
            <a:bodyPr wrap="square" lIns="99941" tIns="49966" rIns="99941" bIns="49966" rtlCol="0">
              <a:noAutofit/>
            </a:bodyPr>
            <a:lstStyle/>
            <a:p>
              <a:pPr algn="r" defTabSz="1001248" eaLnBrk="0" fontAlgn="ctr" hangingPunct="0"/>
              <a:r>
                <a:rPr lang="en-US" sz="1400" dirty="0">
                  <a:latin typeface="Huawei Sans" panose="020C0503030203020204" pitchFamily="34" charset="0"/>
                  <a:ea typeface="方正兰亭黑简体" panose="02000000000000000000" pitchFamily="2" charset="-122"/>
                  <a:sym typeface="Huawei Sans" panose="020C0503030203020204" pitchFamily="34" charset="0"/>
                </a:rPr>
                <a:t>LPU</a:t>
              </a:r>
            </a:p>
          </p:txBody>
        </p:sp>
      </p:grpSp>
    </p:spTree>
    <p:extLst>
      <p:ext uri="{BB962C8B-B14F-4D97-AF65-F5344CB8AC3E}">
        <p14:creationId xmlns:p14="http://schemas.microsoft.com/office/powerpoint/2010/main" val="1569674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圆角 26">
            <a:extLst>
              <a:ext uri="{FF2B5EF4-FFF2-40B4-BE49-F238E27FC236}">
                <a16:creationId xmlns:a16="http://schemas.microsoft.com/office/drawing/2014/main" xmlns="" id="{CDFFDDAC-2C24-493B-9451-7DBEF959DDAD}"/>
              </a:ext>
            </a:extLst>
          </p:cNvPr>
          <p:cNvSpPr/>
          <p:nvPr/>
        </p:nvSpPr>
        <p:spPr>
          <a:xfrm>
            <a:off x="7576140" y="2764497"/>
            <a:ext cx="2090634" cy="1692629"/>
          </a:xfrm>
          <a:prstGeom prst="roundRect">
            <a:avLst>
              <a:gd name="adj" fmla="val 5218"/>
            </a:avLst>
          </a:prstGeom>
          <a:solidFill>
            <a:srgbClr val="FFFFCC"/>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lnSpc>
                <a:spcPts val="2200"/>
              </a:lnSpc>
            </a:pPr>
            <a:endParaRPr lang="en-US" altLang="zh-CN" sz="1600" i="1" dirty="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标题 2"/>
          <p:cNvSpPr>
            <a:spLocks noGrp="1"/>
          </p:cNvSpPr>
          <p:nvPr>
            <p:ph type="title"/>
          </p:nvPr>
        </p:nvSpPr>
        <p:spPr/>
        <p:txBody>
          <a:bodyPr/>
          <a:lstStyle/>
          <a:p>
            <a:r>
              <a:rPr lang="en-US" smtClean="0">
                <a:sym typeface="Huawei Sans" panose="020C0503030203020204" pitchFamily="34" charset="0"/>
              </a:rPr>
              <a:t>Device Reliability</a:t>
            </a:r>
            <a:endParaRPr lang="en-US" dirty="0">
              <a:sym typeface="Huawei Sans" panose="020C0503030203020204" pitchFamily="34" charset="0"/>
            </a:endParaRPr>
          </a:p>
        </p:txBody>
      </p:sp>
      <p:cxnSp>
        <p:nvCxnSpPr>
          <p:cNvPr id="21" name="直接连接符 20"/>
          <p:cNvCxnSpPr>
            <a:stCxn id="79" idx="2"/>
            <a:endCxn id="63" idx="0"/>
          </p:cNvCxnSpPr>
          <p:nvPr/>
        </p:nvCxnSpPr>
        <p:spPr bwMode="auto">
          <a:xfrm>
            <a:off x="2879146" y="3393752"/>
            <a:ext cx="0" cy="53688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2" name="直接连接符 21"/>
          <p:cNvCxnSpPr>
            <a:stCxn id="63" idx="2"/>
            <a:endCxn id="27" idx="0"/>
          </p:cNvCxnSpPr>
          <p:nvPr/>
        </p:nvCxnSpPr>
        <p:spPr bwMode="auto">
          <a:xfrm>
            <a:off x="2879146" y="4373441"/>
            <a:ext cx="1" cy="14787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6" name="直接连接符 35"/>
          <p:cNvCxnSpPr/>
          <p:nvPr/>
        </p:nvCxnSpPr>
        <p:spPr bwMode="auto">
          <a:xfrm>
            <a:off x="7950384" y="4397257"/>
            <a:ext cx="0" cy="540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8" name="TextBox 77"/>
          <p:cNvSpPr txBox="1"/>
          <p:nvPr/>
        </p:nvSpPr>
        <p:spPr bwMode="auto">
          <a:xfrm>
            <a:off x="6230526" y="2932959"/>
            <a:ext cx="1390745" cy="531795"/>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Aggregation switch</a:t>
            </a:r>
          </a:p>
        </p:txBody>
      </p:sp>
      <p:sp>
        <p:nvSpPr>
          <p:cNvPr id="59" name="TextBox 77"/>
          <p:cNvSpPr txBox="1"/>
          <p:nvPr/>
        </p:nvSpPr>
        <p:spPr bwMode="auto">
          <a:xfrm>
            <a:off x="1299819" y="2927189"/>
            <a:ext cx="1390745" cy="531795"/>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Aggregation switch</a:t>
            </a:r>
          </a:p>
        </p:txBody>
      </p:sp>
      <p:sp>
        <p:nvSpPr>
          <p:cNvPr id="60" name="TextBox 77"/>
          <p:cNvSpPr txBox="1"/>
          <p:nvPr/>
        </p:nvSpPr>
        <p:spPr bwMode="auto">
          <a:xfrm>
            <a:off x="6230526" y="4041474"/>
            <a:ext cx="1390745" cy="316351"/>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Access switch</a:t>
            </a:r>
          </a:p>
        </p:txBody>
      </p:sp>
      <p:sp>
        <p:nvSpPr>
          <p:cNvPr id="61" name="TextBox 77"/>
          <p:cNvSpPr txBox="1"/>
          <p:nvPr/>
        </p:nvSpPr>
        <p:spPr bwMode="auto">
          <a:xfrm>
            <a:off x="1188059" y="3981261"/>
            <a:ext cx="1390745" cy="316351"/>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Access switch</a:t>
            </a:r>
          </a:p>
        </p:txBody>
      </p:sp>
      <p:cxnSp>
        <p:nvCxnSpPr>
          <p:cNvPr id="64" name="直接连接符 63"/>
          <p:cNvCxnSpPr/>
          <p:nvPr/>
        </p:nvCxnSpPr>
        <p:spPr bwMode="auto">
          <a:xfrm>
            <a:off x="7952115" y="3136337"/>
            <a:ext cx="0" cy="81927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2" name="直接连接符 41"/>
          <p:cNvCxnSpPr/>
          <p:nvPr/>
        </p:nvCxnSpPr>
        <p:spPr bwMode="auto">
          <a:xfrm flipH="1">
            <a:off x="7950384" y="3302535"/>
            <a:ext cx="1260142" cy="814938"/>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27" name="图片 2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609252" y="4521316"/>
            <a:ext cx="539789" cy="442627"/>
          </a:xfrm>
          <a:prstGeom prst="rect">
            <a:avLst/>
          </a:prstGeom>
        </p:spPr>
      </p:pic>
      <p:pic>
        <p:nvPicPr>
          <p:cNvPr id="28" name="图片 2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682220" y="4582098"/>
            <a:ext cx="539789" cy="442627"/>
          </a:xfrm>
          <a:prstGeom prst="rect">
            <a:avLst/>
          </a:prstGeom>
        </p:spPr>
      </p:pic>
      <p:cxnSp>
        <p:nvCxnSpPr>
          <p:cNvPr id="32" name="直接箭头连接符 31">
            <a:extLst>
              <a:ext uri="{FF2B5EF4-FFF2-40B4-BE49-F238E27FC236}">
                <a16:creationId xmlns:a16="http://schemas.microsoft.com/office/drawing/2014/main" xmlns="" id="{25FFCF9E-B77D-4002-8CAE-8C36C256A152}"/>
              </a:ext>
            </a:extLst>
          </p:cNvPr>
          <p:cNvCxnSpPr>
            <a:cxnSpLocks/>
          </p:cNvCxnSpPr>
          <p:nvPr/>
        </p:nvCxnSpPr>
        <p:spPr>
          <a:xfrm flipV="1">
            <a:off x="8494499" y="3530387"/>
            <a:ext cx="700834" cy="450455"/>
          </a:xfrm>
          <a:prstGeom prst="straightConnector1">
            <a:avLst/>
          </a:prstGeom>
          <a:ln w="19050">
            <a:solidFill>
              <a:srgbClr val="00B0F0"/>
            </a:solidFill>
            <a:prstDash val="sysDash"/>
            <a:headEnd type="none" w="med" len="med"/>
            <a:tailEnd type="triangl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xmlns="" id="{25FFCF9E-B77D-4002-8CAE-8C36C256A152}"/>
              </a:ext>
            </a:extLst>
          </p:cNvPr>
          <p:cNvCxnSpPr>
            <a:cxnSpLocks/>
          </p:cNvCxnSpPr>
          <p:nvPr/>
        </p:nvCxnSpPr>
        <p:spPr>
          <a:xfrm flipV="1">
            <a:off x="8383762" y="4326976"/>
            <a:ext cx="0" cy="503585"/>
          </a:xfrm>
          <a:prstGeom prst="straightConnector1">
            <a:avLst/>
          </a:prstGeom>
          <a:ln w="19050">
            <a:solidFill>
              <a:srgbClr val="00B0F0"/>
            </a:solidFill>
            <a:prstDash val="sysDash"/>
            <a:headEnd type="none" w="med" len="med"/>
            <a:tailEnd type="triangl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sp>
        <p:nvSpPr>
          <p:cNvPr id="37" name="圆角矩形 75"/>
          <p:cNvSpPr/>
          <p:nvPr/>
        </p:nvSpPr>
        <p:spPr>
          <a:xfrm>
            <a:off x="557880" y="1721666"/>
            <a:ext cx="5469975" cy="4492522"/>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marL="177729" indent="-177729" algn="just" fontAlgn="ctr">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圆角矩形 75"/>
          <p:cNvSpPr/>
          <p:nvPr/>
        </p:nvSpPr>
        <p:spPr>
          <a:xfrm>
            <a:off x="557880" y="1290328"/>
            <a:ext cx="5469975" cy="393866"/>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No backup</a:t>
            </a:r>
          </a:p>
        </p:txBody>
      </p:sp>
      <p:sp>
        <p:nvSpPr>
          <p:cNvPr id="48" name="椭圆 47">
            <a:extLst>
              <a:ext uri="{FF2B5EF4-FFF2-40B4-BE49-F238E27FC236}">
                <a16:creationId xmlns:a16="http://schemas.microsoft.com/office/drawing/2014/main" xmlns="" id="{E3AA826D-E4AC-459E-9C44-0CE0D8799DF1}"/>
              </a:ext>
            </a:extLst>
          </p:cNvPr>
          <p:cNvSpPr/>
          <p:nvPr/>
        </p:nvSpPr>
        <p:spPr>
          <a:xfrm>
            <a:off x="8287961" y="3634175"/>
            <a:ext cx="215916" cy="215916"/>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A</a:t>
            </a:r>
          </a:p>
        </p:txBody>
      </p:sp>
      <p:sp>
        <p:nvSpPr>
          <p:cNvPr id="53" name="椭圆 52">
            <a:extLst>
              <a:ext uri="{FF2B5EF4-FFF2-40B4-BE49-F238E27FC236}">
                <a16:creationId xmlns:a16="http://schemas.microsoft.com/office/drawing/2014/main" xmlns="" id="{E3AA826D-E4AC-459E-9C44-0CE0D8799DF1}"/>
              </a:ext>
            </a:extLst>
          </p:cNvPr>
          <p:cNvSpPr/>
          <p:nvPr/>
        </p:nvSpPr>
        <p:spPr>
          <a:xfrm>
            <a:off x="6434601" y="2214678"/>
            <a:ext cx="215916" cy="215916"/>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A</a:t>
            </a:r>
          </a:p>
        </p:txBody>
      </p:sp>
      <p:sp>
        <p:nvSpPr>
          <p:cNvPr id="54" name="TextBox 120">
            <a:extLst>
              <a:ext uri="{FF2B5EF4-FFF2-40B4-BE49-F238E27FC236}">
                <a16:creationId xmlns:a16="http://schemas.microsoft.com/office/drawing/2014/main" xmlns="" id="{80742BB8-DAF7-4E24-BB0B-9F7C1C0F7EBA}"/>
              </a:ext>
            </a:extLst>
          </p:cNvPr>
          <p:cNvSpPr txBox="1"/>
          <p:nvPr/>
        </p:nvSpPr>
        <p:spPr>
          <a:xfrm>
            <a:off x="6665752" y="1898427"/>
            <a:ext cx="1116551" cy="276999"/>
          </a:xfrm>
          <a:prstGeom prst="rect">
            <a:avLst/>
          </a:prstGeom>
          <a:noFill/>
        </p:spPr>
        <p:txBody>
          <a:bodyPr wrap="square" rtlCol="0">
            <a:noAutofit/>
          </a:bodyPr>
          <a:lstStyle/>
          <a:p>
            <a:pP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Root port</a:t>
            </a:r>
          </a:p>
        </p:txBody>
      </p:sp>
      <p:sp>
        <p:nvSpPr>
          <p:cNvPr id="55" name="TextBox 120">
            <a:extLst>
              <a:ext uri="{FF2B5EF4-FFF2-40B4-BE49-F238E27FC236}">
                <a16:creationId xmlns:a16="http://schemas.microsoft.com/office/drawing/2014/main" xmlns="" id="{BA178C7B-FB8C-4D9C-9731-7001BEE1F59D}"/>
              </a:ext>
            </a:extLst>
          </p:cNvPr>
          <p:cNvSpPr txBox="1"/>
          <p:nvPr/>
        </p:nvSpPr>
        <p:spPr>
          <a:xfrm>
            <a:off x="6665752" y="2175511"/>
            <a:ext cx="1289667" cy="276999"/>
          </a:xfrm>
          <a:prstGeom prst="rect">
            <a:avLst/>
          </a:prstGeom>
          <a:noFill/>
        </p:spPr>
        <p:txBody>
          <a:bodyPr wrap="square" rtlCol="0">
            <a:noAutofit/>
          </a:bodyPr>
          <a:lstStyle/>
          <a:p>
            <a:pP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Alternative port</a:t>
            </a:r>
          </a:p>
        </p:txBody>
      </p:sp>
      <p:sp>
        <p:nvSpPr>
          <p:cNvPr id="57" name="TextBox 120">
            <a:extLst>
              <a:ext uri="{FF2B5EF4-FFF2-40B4-BE49-F238E27FC236}">
                <a16:creationId xmlns:a16="http://schemas.microsoft.com/office/drawing/2014/main" xmlns="" id="{020D7A1D-EFAD-4C8C-B9DE-D0FAD269B77A}"/>
              </a:ext>
            </a:extLst>
          </p:cNvPr>
          <p:cNvSpPr txBox="1"/>
          <p:nvPr/>
        </p:nvSpPr>
        <p:spPr>
          <a:xfrm>
            <a:off x="8988222" y="4003161"/>
            <a:ext cx="678552" cy="338422"/>
          </a:xfrm>
          <a:prstGeom prst="rect">
            <a:avLst/>
          </a:prstGeom>
          <a:noFill/>
          <a:ln>
            <a:noFill/>
          </a:ln>
        </p:spPr>
        <p:txBody>
          <a:bodyPr wrap="square" rtlCol="0">
            <a:noAutofit/>
          </a:bodyPr>
          <a:lstStyle/>
          <a:p>
            <a:pPr fontAlgn="ctr"/>
            <a:r>
              <a:rPr lang="en-US" sz="1599"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STP</a:t>
            </a:r>
          </a:p>
        </p:txBody>
      </p:sp>
      <p:sp>
        <p:nvSpPr>
          <p:cNvPr id="67" name="矩形: 圆角 90">
            <a:extLst>
              <a:ext uri="{FF2B5EF4-FFF2-40B4-BE49-F238E27FC236}">
                <a16:creationId xmlns:a16="http://schemas.microsoft.com/office/drawing/2014/main" xmlns="" id="{B453FC51-4FB9-4368-8B4C-3C2E2F8C106B}"/>
              </a:ext>
            </a:extLst>
          </p:cNvPr>
          <p:cNvSpPr/>
          <p:nvPr/>
        </p:nvSpPr>
        <p:spPr>
          <a:xfrm>
            <a:off x="9853070" y="2785579"/>
            <a:ext cx="1671982" cy="1216345"/>
          </a:xfrm>
          <a:prstGeom prst="roundRect">
            <a:avLst>
              <a:gd name="adj" fmla="val 9253"/>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fontAlgn="ctr"/>
            <a:r>
              <a:rPr lang="en-US" sz="14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When the root port fails, the alternative port continues to forward packets.</a:t>
            </a:r>
          </a:p>
        </p:txBody>
      </p:sp>
      <p:cxnSp>
        <p:nvCxnSpPr>
          <p:cNvPr id="68" name="直接连接符 67">
            <a:extLst>
              <a:ext uri="{FF2B5EF4-FFF2-40B4-BE49-F238E27FC236}">
                <a16:creationId xmlns:a16="http://schemas.microsoft.com/office/drawing/2014/main" xmlns="" id="{927AD331-23D3-4BE6-8DF7-31B7006A5D7F}"/>
              </a:ext>
            </a:extLst>
          </p:cNvPr>
          <p:cNvCxnSpPr>
            <a:cxnSpLocks/>
            <a:stCxn id="56" idx="3"/>
            <a:endCxn id="67" idx="1"/>
          </p:cNvCxnSpPr>
          <p:nvPr/>
        </p:nvCxnSpPr>
        <p:spPr>
          <a:xfrm flipV="1">
            <a:off x="9666774" y="3393752"/>
            <a:ext cx="186296" cy="217060"/>
          </a:xfrm>
          <a:prstGeom prst="line">
            <a:avLst/>
          </a:prstGeom>
          <a:solidFill>
            <a:srgbClr val="F2F2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9" name="直接箭头连接符 38">
            <a:extLst>
              <a:ext uri="{FF2B5EF4-FFF2-40B4-BE49-F238E27FC236}">
                <a16:creationId xmlns:a16="http://schemas.microsoft.com/office/drawing/2014/main" xmlns="" id="{FC940677-F915-4522-BB5D-950A0690E721}"/>
              </a:ext>
            </a:extLst>
          </p:cNvPr>
          <p:cNvCxnSpPr>
            <a:cxnSpLocks/>
          </p:cNvCxnSpPr>
          <p:nvPr/>
        </p:nvCxnSpPr>
        <p:spPr>
          <a:xfrm flipV="1">
            <a:off x="3389886" y="4352333"/>
            <a:ext cx="1" cy="467118"/>
          </a:xfrm>
          <a:prstGeom prst="straightConnector1">
            <a:avLst/>
          </a:prstGeom>
          <a:ln w="19050">
            <a:solidFill>
              <a:srgbClr val="00B0F0"/>
            </a:solidFill>
            <a:prstDash val="sysDash"/>
            <a:headEnd type="none" w="med" len="med"/>
            <a:tailEnd type="triangl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634753" y="5208725"/>
            <a:ext cx="5469975" cy="1077218"/>
          </a:xfrm>
          <a:prstGeom prst="rect">
            <a:avLst/>
          </a:prstGeom>
        </p:spPr>
        <p:txBody>
          <a:bodyPr wrap="square">
            <a:noAutofit/>
          </a:bodyPr>
          <a:lstStyle/>
          <a:p>
            <a:pPr defTabSz="913668" fontAlgn="ctr">
              <a:spcBef>
                <a:spcPts val="792"/>
              </a:spcBef>
            </a:pPr>
            <a:r>
              <a:rPr lang="en-US" sz="140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On a network without the device redundancy design, a downstream switch uses a single uplink. If the upstream switch or its interfaces fail, all downstream networks are interrupted.</a:t>
            </a:r>
          </a:p>
        </p:txBody>
      </p:sp>
      <p:cxnSp>
        <p:nvCxnSpPr>
          <p:cNvPr id="49" name="直接箭头连接符 48">
            <a:extLst>
              <a:ext uri="{FF2B5EF4-FFF2-40B4-BE49-F238E27FC236}">
                <a16:creationId xmlns:a16="http://schemas.microsoft.com/office/drawing/2014/main" xmlns="" id="{FC940677-F915-4522-BB5D-950A0690E721}"/>
              </a:ext>
            </a:extLst>
          </p:cNvPr>
          <p:cNvCxnSpPr>
            <a:cxnSpLocks/>
          </p:cNvCxnSpPr>
          <p:nvPr/>
        </p:nvCxnSpPr>
        <p:spPr>
          <a:xfrm flipV="1">
            <a:off x="3389886" y="3477954"/>
            <a:ext cx="1" cy="467118"/>
          </a:xfrm>
          <a:prstGeom prst="straightConnector1">
            <a:avLst/>
          </a:prstGeom>
          <a:ln w="19050">
            <a:solidFill>
              <a:srgbClr val="00B0F0"/>
            </a:solidFill>
            <a:prstDash val="sysDash"/>
            <a:headEnd type="none" w="med" len="med"/>
            <a:tailEnd type="triangl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sp>
        <p:nvSpPr>
          <p:cNvPr id="65" name="矩形: 圆角 90">
            <a:extLst>
              <a:ext uri="{FF2B5EF4-FFF2-40B4-BE49-F238E27FC236}">
                <a16:creationId xmlns:a16="http://schemas.microsoft.com/office/drawing/2014/main" xmlns="" id="{B453FC51-4FB9-4368-8B4C-3C2E2F8C106B}"/>
              </a:ext>
            </a:extLst>
          </p:cNvPr>
          <p:cNvSpPr/>
          <p:nvPr/>
        </p:nvSpPr>
        <p:spPr>
          <a:xfrm>
            <a:off x="3867590" y="2329266"/>
            <a:ext cx="2104118" cy="1201121"/>
          </a:xfrm>
          <a:prstGeom prst="roundRect">
            <a:avLst>
              <a:gd name="adj" fmla="val 16667"/>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r>
              <a:rPr lang="en-US" sz="14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If the aggregation switch is faulty, traffic from the downstream switch cannot be forwarded.</a:t>
            </a:r>
          </a:p>
        </p:txBody>
      </p:sp>
      <p:cxnSp>
        <p:nvCxnSpPr>
          <p:cNvPr id="66" name="直接连接符 65">
            <a:extLst>
              <a:ext uri="{FF2B5EF4-FFF2-40B4-BE49-F238E27FC236}">
                <a16:creationId xmlns:a16="http://schemas.microsoft.com/office/drawing/2014/main" xmlns="" id="{927AD331-23D3-4BE6-8DF7-31B7006A5D7F}"/>
              </a:ext>
            </a:extLst>
          </p:cNvPr>
          <p:cNvCxnSpPr>
            <a:cxnSpLocks/>
            <a:stCxn id="65" idx="1"/>
          </p:cNvCxnSpPr>
          <p:nvPr/>
        </p:nvCxnSpPr>
        <p:spPr>
          <a:xfrm flipH="1">
            <a:off x="3148520" y="2929827"/>
            <a:ext cx="719070" cy="242929"/>
          </a:xfrm>
          <a:prstGeom prst="line">
            <a:avLst/>
          </a:prstGeom>
          <a:solidFill>
            <a:srgbClr val="F2F2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nvGrpSpPr>
          <p:cNvPr id="69" name="组合 68"/>
          <p:cNvGrpSpPr/>
          <p:nvPr/>
        </p:nvGrpSpPr>
        <p:grpSpPr>
          <a:xfrm>
            <a:off x="2476922" y="1941724"/>
            <a:ext cx="787088" cy="392750"/>
            <a:chOff x="8130081" y="1699504"/>
            <a:chExt cx="787395" cy="392903"/>
          </a:xfrm>
        </p:grpSpPr>
        <p:sp>
          <p:nvSpPr>
            <p:cNvPr id="70" name="Freeform 159"/>
            <p:cNvSpPr/>
            <p:nvPr/>
          </p:nvSpPr>
          <p:spPr>
            <a:xfrm flipH="1">
              <a:off x="8133063" y="1699504"/>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 name="矩形 70"/>
            <p:cNvSpPr/>
            <p:nvPr/>
          </p:nvSpPr>
          <p:spPr>
            <a:xfrm>
              <a:off x="8130081" y="1810198"/>
              <a:ext cx="787395" cy="276999"/>
            </a:xfrm>
            <a:prstGeom prst="rect">
              <a:avLst/>
            </a:prstGeom>
          </p:spPr>
          <p:txBody>
            <a:bodyPr wrap="square">
              <a:noAutofit/>
            </a:bodyPr>
            <a:lstStyle/>
            <a:p>
              <a:pPr algn="ct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Network</a:t>
              </a:r>
            </a:p>
          </p:txBody>
        </p:sp>
      </p:grpSp>
      <p:cxnSp>
        <p:nvCxnSpPr>
          <p:cNvPr id="72" name="直接连接符 71"/>
          <p:cNvCxnSpPr/>
          <p:nvPr/>
        </p:nvCxnSpPr>
        <p:spPr bwMode="auto">
          <a:xfrm>
            <a:off x="2878626" y="2351951"/>
            <a:ext cx="0" cy="599983"/>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73" name="组合 72"/>
          <p:cNvGrpSpPr/>
          <p:nvPr/>
        </p:nvGrpSpPr>
        <p:grpSpPr>
          <a:xfrm>
            <a:off x="8166300" y="1896070"/>
            <a:ext cx="787088" cy="392750"/>
            <a:chOff x="8130081" y="1699504"/>
            <a:chExt cx="787395" cy="392903"/>
          </a:xfrm>
        </p:grpSpPr>
        <p:sp>
          <p:nvSpPr>
            <p:cNvPr id="74" name="Freeform 159"/>
            <p:cNvSpPr/>
            <p:nvPr/>
          </p:nvSpPr>
          <p:spPr>
            <a:xfrm flipH="1">
              <a:off x="8133063" y="1699504"/>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5" name="矩形 74"/>
            <p:cNvSpPr/>
            <p:nvPr/>
          </p:nvSpPr>
          <p:spPr>
            <a:xfrm>
              <a:off x="8130081" y="1810198"/>
              <a:ext cx="787395" cy="276999"/>
            </a:xfrm>
            <a:prstGeom prst="rect">
              <a:avLst/>
            </a:prstGeom>
          </p:spPr>
          <p:txBody>
            <a:bodyPr wrap="square">
              <a:noAutofit/>
            </a:bodyPr>
            <a:lstStyle/>
            <a:p>
              <a:pPr algn="ct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Network</a:t>
              </a:r>
            </a:p>
          </p:txBody>
        </p:sp>
      </p:grpSp>
      <p:cxnSp>
        <p:nvCxnSpPr>
          <p:cNvPr id="76" name="直接连接符 75"/>
          <p:cNvCxnSpPr/>
          <p:nvPr/>
        </p:nvCxnSpPr>
        <p:spPr bwMode="auto">
          <a:xfrm flipH="1" flipV="1">
            <a:off x="8555222" y="2283611"/>
            <a:ext cx="655304" cy="57727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7" name="直接连接符 76"/>
          <p:cNvCxnSpPr>
            <a:endCxn id="75" idx="2"/>
          </p:cNvCxnSpPr>
          <p:nvPr/>
        </p:nvCxnSpPr>
        <p:spPr bwMode="auto">
          <a:xfrm flipV="1">
            <a:off x="7938289" y="2283611"/>
            <a:ext cx="621556" cy="577279"/>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80" name="圆角矩形 75"/>
          <p:cNvSpPr/>
          <p:nvPr/>
        </p:nvSpPr>
        <p:spPr>
          <a:xfrm>
            <a:off x="6218400" y="1721665"/>
            <a:ext cx="5469975" cy="449252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marL="177729" indent="-177729" algn="just" fontAlgn="ctr">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圆角矩形 75"/>
          <p:cNvSpPr/>
          <p:nvPr/>
        </p:nvSpPr>
        <p:spPr>
          <a:xfrm>
            <a:off x="6218400" y="1290328"/>
            <a:ext cx="5469975" cy="393866"/>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Master/Backup mode</a:t>
            </a:r>
          </a:p>
        </p:txBody>
      </p:sp>
      <p:cxnSp>
        <p:nvCxnSpPr>
          <p:cNvPr id="84" name="直接箭头连接符 83">
            <a:extLst>
              <a:ext uri="{FF2B5EF4-FFF2-40B4-BE49-F238E27FC236}">
                <a16:creationId xmlns:a16="http://schemas.microsoft.com/office/drawing/2014/main" xmlns="" id="{25FFCF9E-B77D-4002-8CAE-8C36C256A152}"/>
              </a:ext>
            </a:extLst>
          </p:cNvPr>
          <p:cNvCxnSpPr>
            <a:cxnSpLocks/>
          </p:cNvCxnSpPr>
          <p:nvPr/>
        </p:nvCxnSpPr>
        <p:spPr>
          <a:xfrm flipH="1" flipV="1">
            <a:off x="9019575" y="2286235"/>
            <a:ext cx="460846" cy="417743"/>
          </a:xfrm>
          <a:prstGeom prst="straightConnector1">
            <a:avLst/>
          </a:prstGeom>
          <a:ln w="19050">
            <a:solidFill>
              <a:srgbClr val="00B0F0"/>
            </a:solidFill>
            <a:prstDash val="sysDash"/>
            <a:headEnd type="none" w="med" len="med"/>
            <a:tailEnd type="triangl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pic>
        <p:nvPicPr>
          <p:cNvPr id="63" name="图片 62"/>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2609146" y="3930641"/>
            <a:ext cx="540000" cy="442800"/>
          </a:xfrm>
          <a:prstGeom prst="rect">
            <a:avLst/>
          </a:prstGeom>
        </p:spPr>
      </p:pic>
      <p:pic>
        <p:nvPicPr>
          <p:cNvPr id="79" name="图片 78" descr="汇聚交换机故障.png">
            <a:extLst>
              <a:ext uri="{FF2B5EF4-FFF2-40B4-BE49-F238E27FC236}">
                <a16:creationId xmlns="" xmlns:a16="http://schemas.microsoft.com/office/drawing/2014/main" id="{0531F642-8F27-4C98-A140-6D81936C8EA9}"/>
              </a:ext>
            </a:extLst>
          </p:cNvPr>
          <p:cNvPicPr>
            <a:picLocks noChangeAspect="1"/>
          </p:cNvPicPr>
          <p:nvPr/>
        </p:nvPicPr>
        <p:blipFill>
          <a:blip r:embed="rId5" cstate="print"/>
          <a:stretch>
            <a:fillRect/>
          </a:stretch>
        </p:blipFill>
        <p:spPr>
          <a:xfrm>
            <a:off x="2609146" y="2951934"/>
            <a:ext cx="540000" cy="441818"/>
          </a:xfrm>
          <a:prstGeom prst="rect">
            <a:avLst/>
          </a:prstGeom>
        </p:spPr>
      </p:pic>
      <p:pic>
        <p:nvPicPr>
          <p:cNvPr id="82" name="图片 81"/>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682901" y="3954455"/>
            <a:ext cx="540000" cy="442800"/>
          </a:xfrm>
          <a:prstGeom prst="rect">
            <a:avLst/>
          </a:prstGeom>
        </p:spPr>
      </p:pic>
      <p:pic>
        <p:nvPicPr>
          <p:cNvPr id="83" name="图片 82" descr="汇聚交换机.png">
            <a:extLst>
              <a:ext uri="{FF2B5EF4-FFF2-40B4-BE49-F238E27FC236}">
                <a16:creationId xmlns="" xmlns:a16="http://schemas.microsoft.com/office/drawing/2014/main" id="{510788B6-994F-4DD8-9E7B-2F7416C7AC83}"/>
              </a:ext>
            </a:extLst>
          </p:cNvPr>
          <p:cNvPicPr>
            <a:picLocks noChangeAspect="1"/>
          </p:cNvPicPr>
          <p:nvPr/>
        </p:nvPicPr>
        <p:blipFill>
          <a:blip r:embed="rId6" cstate="print"/>
          <a:stretch>
            <a:fillRect/>
          </a:stretch>
        </p:blipFill>
        <p:spPr>
          <a:xfrm>
            <a:off x="8925333" y="2863196"/>
            <a:ext cx="540000" cy="441818"/>
          </a:xfrm>
          <a:prstGeom prst="rect">
            <a:avLst/>
          </a:prstGeom>
        </p:spPr>
      </p:pic>
      <p:pic>
        <p:nvPicPr>
          <p:cNvPr id="85" name="图片 84" descr="汇聚交换机故障.png">
            <a:extLst>
              <a:ext uri="{FF2B5EF4-FFF2-40B4-BE49-F238E27FC236}">
                <a16:creationId xmlns="" xmlns:a16="http://schemas.microsoft.com/office/drawing/2014/main" id="{0531F642-8F27-4C98-A140-6D81936C8EA9}"/>
              </a:ext>
            </a:extLst>
          </p:cNvPr>
          <p:cNvPicPr>
            <a:picLocks noChangeAspect="1"/>
          </p:cNvPicPr>
          <p:nvPr/>
        </p:nvPicPr>
        <p:blipFill>
          <a:blip r:embed="rId5" cstate="print"/>
          <a:stretch>
            <a:fillRect/>
          </a:stretch>
        </p:blipFill>
        <p:spPr>
          <a:xfrm>
            <a:off x="7682901" y="2863196"/>
            <a:ext cx="540000" cy="441818"/>
          </a:xfrm>
          <a:prstGeom prst="rect">
            <a:avLst/>
          </a:prstGeom>
        </p:spPr>
      </p:pic>
      <p:sp>
        <p:nvSpPr>
          <p:cNvPr id="78" name="椭圆 77"/>
          <p:cNvSpPr>
            <a:spLocks noChangeAspect="1"/>
          </p:cNvSpPr>
          <p:nvPr/>
        </p:nvSpPr>
        <p:spPr>
          <a:xfrm>
            <a:off x="6410154" y="1899863"/>
            <a:ext cx="252000" cy="252000"/>
          </a:xfrm>
          <a:prstGeom prst="ellipse">
            <a:avLst/>
          </a:prstGeom>
          <a:solidFill>
            <a:srgbClr val="8CCAA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spcBef>
                <a:spcPts val="0"/>
              </a:spcBef>
              <a:spcAft>
                <a:spcPts val="0"/>
              </a:spcAft>
            </a:pPr>
            <a:r>
              <a:rPr lang="en-US"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R</a:t>
            </a:r>
          </a:p>
        </p:txBody>
      </p:sp>
      <p:grpSp>
        <p:nvGrpSpPr>
          <p:cNvPr id="86" name="组合 85"/>
          <p:cNvGrpSpPr/>
          <p:nvPr/>
        </p:nvGrpSpPr>
        <p:grpSpPr>
          <a:xfrm>
            <a:off x="3248292" y="3168149"/>
            <a:ext cx="288000" cy="288000"/>
            <a:chOff x="856677" y="2615810"/>
            <a:chExt cx="288000" cy="288000"/>
          </a:xfrm>
        </p:grpSpPr>
        <p:sp>
          <p:nvSpPr>
            <p:cNvPr id="87" name="椭圆 86"/>
            <p:cNvSpPr/>
            <p:nvPr/>
          </p:nvSpPr>
          <p:spPr>
            <a:xfrm>
              <a:off x="856677" y="2615810"/>
              <a:ext cx="288000" cy="288000"/>
            </a:xfrm>
            <a:prstGeom prst="ellipse">
              <a:avLst/>
            </a:prstGeom>
            <a:solidFill>
              <a:srgbClr val="EC7061"/>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fontAlgn="ctr"/>
              <a:endParaRPr lang="en-US" altLang="zh-CN" dirty="0">
                <a:solidFill>
                  <a:srgbClr val="EC7061"/>
                </a:solidFill>
                <a:latin typeface="Huawei Sans" panose="020C0503030203020204" pitchFamily="34" charset="0"/>
              </a:endParaRPr>
            </a:p>
          </p:txBody>
        </p:sp>
        <p:grpSp>
          <p:nvGrpSpPr>
            <p:cNvPr id="88" name="组合 87"/>
            <p:cNvGrpSpPr/>
            <p:nvPr/>
          </p:nvGrpSpPr>
          <p:grpSpPr>
            <a:xfrm>
              <a:off x="923444" y="2692169"/>
              <a:ext cx="144001" cy="144002"/>
              <a:chOff x="898853" y="2657982"/>
              <a:chExt cx="203649" cy="203652"/>
            </a:xfrm>
          </p:grpSpPr>
          <p:cxnSp>
            <p:nvCxnSpPr>
              <p:cNvPr id="89" name="直接连接符 88"/>
              <p:cNvCxnSpPr>
                <a:stCxn id="87" idx="3"/>
                <a:endCxn id="87" idx="7"/>
              </p:cNvCxnSpPr>
              <p:nvPr/>
            </p:nvCxnSpPr>
            <p:spPr>
              <a:xfrm flipV="1">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90" name="直接连接符 89"/>
              <p:cNvCxnSpPr>
                <a:stCxn id="87" idx="1"/>
                <a:endCxn id="87" idx="5"/>
              </p:cNvCxnSpPr>
              <p:nvPr/>
            </p:nvCxnSpPr>
            <p:spPr>
              <a:xfrm>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grpSp>
      </p:grpSp>
      <p:sp>
        <p:nvSpPr>
          <p:cNvPr id="91" name="椭圆 90"/>
          <p:cNvSpPr>
            <a:spLocks noChangeAspect="1"/>
          </p:cNvSpPr>
          <p:nvPr/>
        </p:nvSpPr>
        <p:spPr>
          <a:xfrm>
            <a:off x="7829419" y="3584004"/>
            <a:ext cx="252000" cy="252000"/>
          </a:xfrm>
          <a:prstGeom prst="ellipse">
            <a:avLst/>
          </a:prstGeom>
          <a:solidFill>
            <a:srgbClr val="8CCAA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spcBef>
                <a:spcPts val="0"/>
              </a:spcBef>
              <a:spcAft>
                <a:spcPts val="0"/>
              </a:spcAft>
            </a:pPr>
            <a:r>
              <a:rPr lang="en-US"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R</a:t>
            </a:r>
          </a:p>
        </p:txBody>
      </p:sp>
      <p:sp>
        <p:nvSpPr>
          <p:cNvPr id="62" name="矩形 61"/>
          <p:cNvSpPr/>
          <p:nvPr/>
        </p:nvSpPr>
        <p:spPr>
          <a:xfrm>
            <a:off x="6253234" y="5017596"/>
            <a:ext cx="5469975" cy="1077218"/>
          </a:xfrm>
          <a:prstGeom prst="rect">
            <a:avLst/>
          </a:prstGeom>
        </p:spPr>
        <p:txBody>
          <a:bodyPr wrap="square">
            <a:noAutofit/>
          </a:bodyPr>
          <a:lstStyle/>
          <a:p>
            <a:r>
              <a:rPr lang="en-US" altLang="zh-CN" sz="1400" dirty="0">
                <a:sym typeface="Huawei Sans" panose="020C0503030203020204" pitchFamily="34" charset="0"/>
              </a:rPr>
              <a:t>On a network with the device redundancy design, a downstream switch is dual-homed to two upstream switches. The links work in active/backup mode. If the active link or upstream switch fails, traffic is switched to the backup link and forwarded through the backup device.</a:t>
            </a:r>
          </a:p>
        </p:txBody>
      </p:sp>
    </p:spTree>
    <p:extLst>
      <p:ext uri="{BB962C8B-B14F-4D97-AF65-F5344CB8AC3E}">
        <p14:creationId xmlns:p14="http://schemas.microsoft.com/office/powerpoint/2010/main" val="880111611"/>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自定义 1">
      <a:dk1>
        <a:sysClr val="windowText" lastClr="000000"/>
      </a:dk1>
      <a:lt1>
        <a:sysClr val="window" lastClr="FFFFFF"/>
      </a:lt1>
      <a:dk2>
        <a:srgbClr val="F3FBFE"/>
      </a:dk2>
      <a:lt2>
        <a:srgbClr val="BAE6F6"/>
      </a:lt2>
      <a:accent1>
        <a:srgbClr val="1AABE2"/>
      </a:accent1>
      <a:accent2>
        <a:srgbClr val="EC7061"/>
      </a:accent2>
      <a:accent3>
        <a:srgbClr val="8BC9A0"/>
      </a:accent3>
      <a:accent4>
        <a:srgbClr val="BAE6F6"/>
      </a:accent4>
      <a:accent5>
        <a:srgbClr val="F3FBFE"/>
      </a:accent5>
      <a:accent6>
        <a:srgbClr val="FFD17D"/>
      </a:accent6>
      <a:hlink>
        <a:srgbClr val="FFF2CC"/>
      </a:hlink>
      <a:folHlink>
        <a:srgbClr val="7F7F7F"/>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2044</TotalTime>
  <Words>5261</Words>
  <Application>Microsoft Office PowerPoint</Application>
  <PresentationFormat>宽屏</PresentationFormat>
  <Paragraphs>763</Paragraphs>
  <Slides>49</Slides>
  <Notes>49</Notes>
  <HiddenSlides>1</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49</vt:i4>
      </vt:variant>
    </vt:vector>
  </HeadingPairs>
  <TitlesOfParts>
    <vt:vector size="57" baseType="lpstr">
      <vt:lpstr>方正兰亭黑简体</vt:lpstr>
      <vt:lpstr>微软雅黑</vt:lpstr>
      <vt:lpstr>Arial</vt:lpstr>
      <vt:lpstr>Calibri</vt:lpstr>
      <vt:lpstr>Courier New</vt:lpstr>
      <vt:lpstr>Huawei Sans</vt:lpstr>
      <vt:lpstr>Wingdings</vt:lpstr>
      <vt:lpstr>自定义设计方案</vt:lpstr>
      <vt:lpstr>PowerPoint 演示文稿</vt:lpstr>
      <vt:lpstr>Eth-Trunk, iStack, and CSS</vt:lpstr>
      <vt:lpstr>PowerPoint 演示文稿</vt:lpstr>
      <vt:lpstr>PowerPoint 演示文稿</vt:lpstr>
      <vt:lpstr>PowerPoint 演示文稿</vt:lpstr>
      <vt:lpstr>Network Reliability</vt:lpstr>
      <vt:lpstr>Card Reliability (1)</vt:lpstr>
      <vt:lpstr>Card Reliability (2)</vt:lpstr>
      <vt:lpstr>Device Reliability</vt:lpstr>
      <vt:lpstr>Link Reliability</vt:lpstr>
      <vt:lpstr>PowerPoint 演示文稿</vt:lpstr>
      <vt:lpstr>Increasing Link Bandwidth</vt:lpstr>
      <vt:lpstr>Eth-Trunk</vt:lpstr>
      <vt:lpstr>Basic Concepts of Eth-Trunk</vt:lpstr>
      <vt:lpstr>PowerPoint 演示文稿</vt:lpstr>
      <vt:lpstr>Manual Mode</vt:lpstr>
      <vt:lpstr>Defects of the Manual Mode (1)</vt:lpstr>
      <vt:lpstr>Defects of the Manual Mode (2)</vt:lpstr>
      <vt:lpstr>PowerPoint 演示文稿</vt:lpstr>
      <vt:lpstr>LACPDU</vt:lpstr>
      <vt:lpstr>System Priority</vt:lpstr>
      <vt:lpstr>Interface Priority</vt:lpstr>
      <vt:lpstr>Maximum Number of Active Interfaces (1)</vt:lpstr>
      <vt:lpstr>Maximum Number of Active Interfaces (2)</vt:lpstr>
      <vt:lpstr>Active Link Election (1)</vt:lpstr>
      <vt:lpstr>Active Link Election (2)</vt:lpstr>
      <vt:lpstr>Active Link Election (3)</vt:lpstr>
      <vt:lpstr>Active Link Election (4)</vt:lpstr>
      <vt:lpstr>Load Balancing</vt:lpstr>
      <vt:lpstr>Load Balancing Mode</vt:lpstr>
      <vt:lpstr>PowerPoint 演示文稿</vt:lpstr>
      <vt:lpstr>Typical Application Scenario (1)</vt:lpstr>
      <vt:lpstr>Typical Application Scenario (2)</vt:lpstr>
      <vt:lpstr>PowerPoint 演示文稿</vt:lpstr>
      <vt:lpstr>Configuration Commands (1)</vt:lpstr>
      <vt:lpstr>Configuration Commands (2)</vt:lpstr>
      <vt:lpstr>Configuration Commands (3)</vt:lpstr>
      <vt:lpstr>Example for Configuring an Eth-Trunk in Manual Mode</vt:lpstr>
      <vt:lpstr>Example for Configuring an Eth-Trunk in LACP Mode (1)</vt:lpstr>
      <vt:lpstr>Example for Configuring an Eth-Trunk in LACP Mode (2)</vt:lpstr>
      <vt:lpstr>PowerPoint 演示文稿</vt:lpstr>
      <vt:lpstr>Introduction to iStack and CSS</vt:lpstr>
      <vt:lpstr>Advantages of iStack and CSS</vt:lpstr>
      <vt:lpstr>Application (1)</vt:lpstr>
      <vt:lpstr>Application (2)</vt:lpstr>
      <vt:lpstr>Recommended Architecture</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luyueyuezjhw</cp:lastModifiedBy>
  <cp:revision>241</cp:revision>
  <dcterms:created xsi:type="dcterms:W3CDTF">2018-11-29T10:16:29Z</dcterms:created>
  <dcterms:modified xsi:type="dcterms:W3CDTF">2020-04-14T03:19:12Z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(3)EdhCiiVbX3beu75Jpo6YRgbpArw1Vhr6x7fGjhbKuZOQmxXx2h7yp82Ezfk0zYUGD1YwVUJf
An1Mc1rSsB6sRUfXn+IkRhRuUO94XSGXgOsY2xFgDLN9FnMTsTJWtVVzWfeOh0tVfos+Va/E
GE/RuJvfMf/6HHDJ23/2Dm2sF/1GH3X2R9aMAUd1kcXWGIOzj1ORCawzjGiJaWPvffKqGMB1
I1BazDmYKGeLnpeYEL</vt:lpwstr>
  </property>
  <property fmtid="{D5CDD505-2E9C-101B-9397-08002B2CF9AE}" pid="3" name="_2015_ms_pID_7253431">
    <vt:lpwstr>AqUVm5VrstATpEcy+TdkD3MX/SwH20XNjEzxQd1wl+WDNsoD0A/rMe
3k6I3nn4M7w/sZ03egE5nSOGulIPL1Wpfv2S/FBH3OHu5gAGc8B6pxTpk/xex0dPYMv8Uz8A
EpyI6tl0nGtn46dUK5J7ac9ciVEvzioxoCptVLj5Wc6s85A6X1rQxMlCbmVjOVFDNpBoDOMe
ZQiAk49qL0vTkzDrSm+youSmXJKyqqQkPB39</vt:lpwstr>
  </property>
  <property fmtid="{D5CDD505-2E9C-101B-9397-08002B2CF9AE}" pid="4" name="_2015_ms_pID_7253432">
    <vt:lpwstr>NQ==</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1586745816</vt:lpwstr>
  </property>
</Properties>
</file>