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78" r:id="rId25"/>
    <p:sldId id="279" r:id="rId26"/>
    <p:sldId id="280" r:id="rId27"/>
    <p:sldId id="281" r:id="rId28"/>
    <p:sldId id="282" r:id="rId29"/>
    <p:sldId id="283" r:id="rId30"/>
    <p:sldId id="284" r:id="rId31"/>
    <p:sldId id="285" r:id="rId32"/>
    <p:sldId id="286" r:id="rId33"/>
  </p:sldIdLst>
  <p:sldSz cx="12192000" cy="6858000"/>
  <p:notesSz cx="6797675" cy="9926638"/>
  <p:embeddedFontLst>
    <p:embeddedFont>
      <p:font typeface="Huawei Sans" panose="020C0503030203020204" pitchFamily="34" charset="0"/>
      <p:regular r:id="rId36"/>
      <p:bold r:id="rId37"/>
    </p:embeddedFont>
    <p:embeddedFont>
      <p:font typeface="方正兰亭黑简体" panose="02000000000000000000" pitchFamily="2" charset="-122"/>
      <p:regular r:id="rId38"/>
    </p:embeddedFont>
    <p:embeddedFont>
      <p:font typeface="微软雅黑" panose="020B0503020204020204" pitchFamily="34" charset="-122"/>
      <p:regular r:id="rId39"/>
      <p:bold r:id="rId40"/>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39748" autoAdjust="0"/>
  </p:normalViewPr>
  <p:slideViewPr>
    <p:cSldViewPr snapToGrid="0" snapToObjects="1">
      <p:cViewPr varScale="1">
        <p:scale>
          <a:sx n="74" d="100"/>
          <a:sy n="74" d="100"/>
        </p:scale>
        <p:origin x="19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442" y="-123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4/19/2020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56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Rule ID and step:</a:t>
            </a:r>
          </a:p>
          <a:p>
            <a:pPr lvl="1"/>
            <a:r>
              <a:rPr lang="en-US" dirty="0" smtClean="0"/>
              <a:t>Rule ID: Each ACL rule has an ID, which identifies the rule. Rule IDs can be manually defined or automatically allocated by the system.</a:t>
            </a:r>
          </a:p>
          <a:p>
            <a:pPr lvl="1"/>
            <a:r>
              <a:rPr lang="en-US" dirty="0" smtClean="0"/>
              <a:t>Step: When the system automatically allocates IDs to ACL rules, the increment between neighboring rule IDs is called a step. The default step is 5. Therefore, rule IDs are 5, 10, 15, and so on.</a:t>
            </a:r>
          </a:p>
          <a:p>
            <a:pPr lvl="2"/>
            <a:r>
              <a:rPr lang="en-US" dirty="0" smtClean="0"/>
              <a:t>If a rule is manually added to an ACL but no ID is specified, the system allocates to this rule an ID that is greater than the largest rule ID in the ACL and is the smallest integer multiple of the step value.</a:t>
            </a:r>
          </a:p>
          <a:p>
            <a:pPr lvl="2"/>
            <a:r>
              <a:rPr lang="en-US" dirty="0" smtClean="0"/>
              <a:t>The step can be changed. For example, if the step is changed to 2, the system automatically renumbers the rule IDs as 2, 4, 6...</a:t>
            </a:r>
          </a:p>
          <a:p>
            <a:r>
              <a:rPr lang="en-US" dirty="0" smtClean="0"/>
              <a:t>What is the function of a step? Why can't rules 1, 2, 3, and 4 be directly used?</a:t>
            </a:r>
            <a:endParaRPr lang="en-US" altLang="zh-CN" dirty="0" smtClean="0"/>
          </a:p>
          <a:p>
            <a:pPr lvl="1"/>
            <a:r>
              <a:rPr lang="en-US" dirty="0" smtClean="0"/>
              <a:t>First, let's look at a question. How do I add a rule?</a:t>
            </a:r>
            <a:endParaRPr lang="en-US" altLang="zh-CN" dirty="0" smtClean="0"/>
          </a:p>
          <a:p>
            <a:pPr lvl="1"/>
            <a:r>
              <a:rPr lang="en-US" dirty="0" smtClean="0"/>
              <a:t>We can manually add rule 11 between rules 10 and 15.</a:t>
            </a:r>
            <a:endParaRPr lang="en-US" altLang="zh-CN" dirty="0" smtClean="0"/>
          </a:p>
          <a:p>
            <a:pPr lvl="1"/>
            <a:r>
              <a:rPr lang="en-US" dirty="0" smtClean="0"/>
              <a:t>Therefore, setting a step of a </a:t>
            </a:r>
            <a:r>
              <a:rPr lang="en-US" dirty="0" smtClean="0"/>
              <a:t>certain </a:t>
            </a:r>
            <a:r>
              <a:rPr lang="en-US" dirty="0" smtClean="0"/>
              <a:t>length facilitates rule insertion between existing rules.</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772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When an IP address is matched, a 32-bit mask is followed. The 32-bit mask is called a wildcard.</a:t>
            </a:r>
          </a:p>
          <a:p>
            <a:r>
              <a:rPr lang="en-US" smtClean="0"/>
              <a:t>A wildcard is also expressed in dotted decimal notation. After the value is converted to a binary number, the value 0 indicates that the equivalent bit must match and the value 1 indicates that the equivalent bit does not matter.</a:t>
            </a:r>
          </a:p>
          <a:p>
            <a:r>
              <a:rPr lang="en-US" smtClean="0"/>
              <a:t>Let's look at two rules:</a:t>
            </a:r>
            <a:endParaRPr lang="en-US" altLang="zh-CN" smtClean="0"/>
          </a:p>
          <a:p>
            <a:pPr lvl="1"/>
            <a:r>
              <a:rPr lang="en-US" smtClean="0"/>
              <a:t>rule 5: denies the packets with the source IP address 10.1.1.1. Because the wildcard comprises all 0s, each bit must be strictly matched. Specifically, the host IP address 10.1.1.1 is matched.</a:t>
            </a:r>
            <a:endParaRPr lang="en-US" altLang="zh-CN" smtClean="0"/>
          </a:p>
          <a:p>
            <a:pPr lvl="1"/>
            <a:r>
              <a:rPr lang="en-US" smtClean="0"/>
              <a:t>rule 15: permits the packets with the source IP address </a:t>
            </a:r>
            <a:r>
              <a:rPr lang="en-US" altLang="zh-CN" smtClean="0"/>
              <a:t>on the network segment </a:t>
            </a:r>
            <a:r>
              <a:rPr lang="en-US" smtClean="0"/>
              <a:t>10.1.1.0/24. The wildcard is 0.0.0.11111111, and the last eight bits are 1s, indicating that the bits do not matter. Therefore, the last eight bits of 10.1.1.xxxxxxxx can be any value, and the 10.1.1.0/24 network segment is matched.</a:t>
            </a:r>
          </a:p>
          <a:p>
            <a:r>
              <a:rPr lang="en-US" smtClean="0"/>
              <a:t>For example, if we want to exactly match the network segment address corresponding to 192.168.1.1/24, what is the wildcard?</a:t>
            </a:r>
            <a:endParaRPr lang="en-US" altLang="zh-CN" smtClean="0"/>
          </a:p>
          <a:p>
            <a:pPr lvl="1"/>
            <a:r>
              <a:rPr lang="en-US" smtClean="0"/>
              <a:t>It can be concluded that the network bits must be strictly matched and the host bits do not matter. Therefore, the wildcard is 0.0.0.255.</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99758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How do I set the wildcard to match the odd IP addresses in the network segment 192.168.1.0/24?</a:t>
            </a:r>
          </a:p>
          <a:p>
            <a:pPr lvl="1"/>
            <a:r>
              <a:rPr lang="en-US" smtClean="0"/>
              <a:t>First, let's look at the odd IP addresses, such as 192.168.1.1, 192.168.1.5, and 192.168.1.11.</a:t>
            </a:r>
          </a:p>
          <a:p>
            <a:pPr lvl="1"/>
            <a:r>
              <a:rPr lang="en-US" smtClean="0"/>
              <a:t>After the last eight bits are converted into binary numbers, the corresponding addresses are 192.168.1.00000001, 192.168.1.00000101, and 192.168.1.00001011.</a:t>
            </a:r>
          </a:p>
          <a:p>
            <a:pPr lvl="1"/>
            <a:r>
              <a:rPr lang="en-US" smtClean="0"/>
              <a:t>We can see the common points. The seven most significant bits of the last eight bits can be any value, and the least significant bit is fixed to 1. Therefore, the answer is 192.168.1.1 0.0.0.254 (0.0.0.11111110).</a:t>
            </a:r>
          </a:p>
          <a:p>
            <a:r>
              <a:rPr lang="en-US" smtClean="0"/>
              <a:t>In conclusion, 1 or 0 in a wildcard can be inconsecutive.</a:t>
            </a:r>
            <a:endParaRPr lang="en-US" altLang="zh-CN" smtClean="0"/>
          </a:p>
          <a:p>
            <a:endParaRPr lang="en-US" altLang="zh-CN" smtClean="0"/>
          </a:p>
          <a:p>
            <a:r>
              <a:rPr lang="en-US" smtClean="0"/>
              <a:t>There are two special wildcards.</a:t>
            </a:r>
            <a:endParaRPr lang="en-US" altLang="zh-CN" smtClean="0"/>
          </a:p>
          <a:p>
            <a:pPr lvl="1"/>
            <a:r>
              <a:rPr lang="en-US" smtClean="0"/>
              <a:t>If a wildcard comprising all 0s is used to match an IP address, the address is exactly matched.</a:t>
            </a:r>
            <a:endParaRPr lang="en-US" altLang="zh-CN" smtClean="0"/>
          </a:p>
          <a:p>
            <a:pPr lvl="1"/>
            <a:r>
              <a:rPr lang="en-US" smtClean="0"/>
              <a:t>If a wildcard comprising all 1s is used to match 0.0.0.0, all IP addresses are matched.</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3792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Based on ACL rule definition methods, ACLs can be classified into the following types:</a:t>
            </a:r>
            <a:endParaRPr lang="en-US" altLang="zh-CN" smtClean="0"/>
          </a:p>
          <a:p>
            <a:pPr lvl="1"/>
            <a:r>
              <a:rPr lang="en-US" smtClean="0"/>
              <a:t>Basic ACL, advanced ACL, Layer 2 ACL, user-defined ACL, and user ACL</a:t>
            </a:r>
            <a:endParaRPr lang="en-US" altLang="zh-CN" smtClean="0"/>
          </a:p>
          <a:p>
            <a:r>
              <a:rPr lang="en-US" smtClean="0"/>
              <a:t>Based on ACL identification methods, ACLs can be classified into the following types:</a:t>
            </a:r>
            <a:endParaRPr lang="en-US" altLang="zh-CN" smtClean="0"/>
          </a:p>
          <a:p>
            <a:pPr lvl="1"/>
            <a:r>
              <a:rPr lang="en-US" smtClean="0"/>
              <a:t>Numbered ACL and named ACL</a:t>
            </a:r>
            <a:endParaRPr lang="en-US" altLang="zh-CN" smtClean="0"/>
          </a:p>
          <a:p>
            <a:endParaRPr lang="en-US" altLang="zh-CN" smtClean="0"/>
          </a:p>
          <a:p>
            <a:r>
              <a:rPr lang="en-US" smtClean="0"/>
              <a:t>Note: You can specify a number for an ACL. The ACLs of different types have different number ranges. You can also specify a name for an ACL to help you remember the ACL's purpose. A named ACL consists of a name and number. That is, you can specify an ACL number when you define an ACL name. If you do not specify a number for a named ACL, the system automatically allocates a number to it.</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95690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Basic ACL:</a:t>
            </a:r>
            <a:endParaRPr lang="en-US" altLang="zh-CN" smtClean="0"/>
          </a:p>
          <a:p>
            <a:pPr lvl="1"/>
            <a:r>
              <a:rPr lang="en-US" smtClean="0"/>
              <a:t>A basic ACL is used to match the source IP address of an IP packet. The number of a basic ACL ranges from 2000 to 2999.</a:t>
            </a:r>
          </a:p>
          <a:p>
            <a:pPr lvl="1"/>
            <a:r>
              <a:rPr lang="en-US" smtClean="0"/>
              <a:t>In this example, ACL 2000 is created. This ACL is a basic ACL.</a:t>
            </a:r>
            <a:endParaRPr lang="en-US" altLang="zh-CN" smtClean="0"/>
          </a:p>
          <a:p>
            <a:r>
              <a:rPr lang="en-US" smtClean="0"/>
              <a:t>Advanced ACL:</a:t>
            </a:r>
            <a:endParaRPr lang="en-US" altLang="zh-CN" smtClean="0"/>
          </a:p>
          <a:p>
            <a:pPr lvl="1"/>
            <a:r>
              <a:rPr lang="en-US" smtClean="0"/>
              <a:t>An advanced ACL can be matched based on elements such as the source IP address, destination IP address, protocol type, and TCP or UDP source and destination port numbers in an IP packet. A basic ACL can be regarded as a subset of an advanced ACL. Compared with a basic ACL, an advanced ACL defines more accurate, complex, and flexible rules.</a:t>
            </a:r>
            <a:endParaRPr lang="en-US" altLang="zh-CN"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7777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ACL matching mechanism is as follows:</a:t>
            </a:r>
          </a:p>
          <a:p>
            <a:pPr lvl="1"/>
            <a:r>
              <a:rPr lang="en-US" smtClean="0"/>
              <a:t>After receiving a packet, the device configured with an ACL matches the packet against ACL rules one by one. If the packet does not match any ACL rule, the device attempts to match the packet against the next ACL rule.</a:t>
            </a:r>
          </a:p>
          <a:p>
            <a:pPr lvl="1"/>
            <a:r>
              <a:rPr lang="en-US" smtClean="0"/>
              <a:t>If the packet matches an ACL rule, the device performs the action defined in the rule and stops the matching.</a:t>
            </a:r>
          </a:p>
          <a:p>
            <a:r>
              <a:rPr lang="en-US" smtClean="0"/>
              <a:t>Matching process: The device checks whether an ACL is configured.</a:t>
            </a:r>
          </a:p>
          <a:p>
            <a:pPr lvl="1"/>
            <a:r>
              <a:rPr lang="en-US" smtClean="0"/>
              <a:t>If no ACL is configured, the device returns the result "negative match."</a:t>
            </a:r>
          </a:p>
          <a:p>
            <a:pPr lvl="1"/>
            <a:r>
              <a:rPr lang="en-US" smtClean="0"/>
              <a:t>If an ACL is configured, the device checks whether the ACL contains rules.</a:t>
            </a:r>
          </a:p>
          <a:p>
            <a:pPr lvl="2"/>
            <a:r>
              <a:rPr lang="en-US" smtClean="0"/>
              <a:t>If the ACL does not contain rules, the device returns the result "negative match."</a:t>
            </a:r>
          </a:p>
          <a:p>
            <a:pPr lvl="2"/>
            <a:r>
              <a:rPr lang="en-US" smtClean="0"/>
              <a:t>If the ACL contains rules, the device matches the packet against the rules in ascending order of rule ID.</a:t>
            </a:r>
          </a:p>
          <a:p>
            <a:pPr lvl="3"/>
            <a:r>
              <a:rPr lang="en-US" smtClean="0"/>
              <a:t>If the packet matches a permit rule, the device stops matching and returns the result "positive match (permit)."</a:t>
            </a:r>
          </a:p>
          <a:p>
            <a:pPr lvl="3"/>
            <a:r>
              <a:rPr lang="en-US" smtClean="0"/>
              <a:t>If the packet matches a deny rule, the device stops matching and returns the result "positive match (deny)."</a:t>
            </a:r>
          </a:p>
          <a:p>
            <a:pPr lvl="3"/>
            <a:r>
              <a:rPr lang="en-US" smtClean="0"/>
              <a:t>If the packet does not match any rule in the ACL, the device returns the result "negative match."</a:t>
            </a:r>
            <a:endParaRPr lang="en-US"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12321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5752"/>
            <a:ext cx="5932800" cy="5108400"/>
          </a:xfrm>
        </p:spPr>
        <p:txBody>
          <a:bodyPr/>
          <a:lstStyle/>
          <a:p>
            <a:pPr lvl="0"/>
            <a:r>
              <a:rPr lang="en-US" altLang="zh-CN" dirty="0" smtClean="0"/>
              <a:t>The ACL matching results include "positive match" and "negative match."</a:t>
            </a:r>
          </a:p>
          <a:p>
            <a:pPr lvl="1"/>
            <a:r>
              <a:rPr lang="en-US" altLang="zh-CN" dirty="0" smtClean="0"/>
              <a:t>Positive match: Packets match a rule in an ACL. The result is "positive match" regardless of whether packets match a permit or deny rule in an ACL.</a:t>
            </a:r>
          </a:p>
          <a:p>
            <a:pPr lvl="1"/>
            <a:r>
              <a:rPr lang="en-US" altLang="zh-CN" dirty="0" smtClean="0"/>
              <a:t>Negative match: No ACL exists, the ACL does not contain rules, or packets do not match any rule in an ACL.</a:t>
            </a:r>
          </a:p>
          <a:p>
            <a:pPr lvl="0"/>
            <a:r>
              <a:rPr lang="en-US" altLang="zh-CN" dirty="0" smtClean="0"/>
              <a:t>Matching principle: The matching stops once a rule is matched.</a:t>
            </a:r>
          </a:p>
          <a:p>
            <a:endParaRPr lang="zh-CN" altLang="en-US" dirty="0"/>
          </a:p>
        </p:txBody>
      </p:sp>
    </p:spTree>
    <p:extLst>
      <p:ext uri="{BB962C8B-B14F-4D97-AF65-F5344CB8AC3E}">
        <p14:creationId xmlns:p14="http://schemas.microsoft.com/office/powerpoint/2010/main" val="867047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r>
              <a:rPr lang="en-US" dirty="0" smtClean="0"/>
              <a:t>An ACL can consist of multiple deny or permit statements. Each statement describes a rule. Rules may overlap or conflict. Therefore, the ACL matching order is </a:t>
            </a:r>
            <a:r>
              <a:rPr lang="en-US" smtClean="0"/>
              <a:t>very </a:t>
            </a:r>
            <a:r>
              <a:rPr lang="en-US" smtClean="0"/>
              <a:t>important</a:t>
            </a:r>
            <a:r>
              <a:rPr lang="en-US" dirty="0" smtClean="0"/>
              <a:t>.</a:t>
            </a:r>
          </a:p>
          <a:p>
            <a:r>
              <a:rPr lang="en-US" dirty="0" smtClean="0"/>
              <a:t>Huawei devices support two matching orders: automatic order (auto) and configuration order (</a:t>
            </a:r>
            <a:r>
              <a:rPr lang="en-US" dirty="0" err="1" smtClean="0"/>
              <a:t>config</a:t>
            </a:r>
            <a:r>
              <a:rPr lang="en-US" dirty="0" smtClean="0"/>
              <a:t>). The default matching order is </a:t>
            </a:r>
            <a:r>
              <a:rPr lang="en-US" dirty="0" err="1" smtClean="0"/>
              <a:t>config</a:t>
            </a:r>
            <a:r>
              <a:rPr lang="en-US" dirty="0" smtClean="0"/>
              <a:t>.</a:t>
            </a:r>
          </a:p>
          <a:p>
            <a:pPr lvl="1"/>
            <a:r>
              <a:rPr lang="en-US" dirty="0" smtClean="0"/>
              <a:t>auto: The system arranges rules according to the precision of the rules ("depth first" principle), and matches packets against the rules in descending order of precision. ––This is complicated and is not detailed here. If you are interested in it, you can view related materials after class.</a:t>
            </a:r>
            <a:endParaRPr lang="en-US" altLang="zh-CN" dirty="0" smtClean="0"/>
          </a:p>
          <a:p>
            <a:pPr lvl="1"/>
            <a:r>
              <a:rPr lang="en-US" dirty="0" err="1" smtClean="0"/>
              <a:t>config</a:t>
            </a:r>
            <a:r>
              <a:rPr lang="en-US" dirty="0" smtClean="0"/>
              <a:t>: The system matches packets against ACL rules in ascending order of rule ID. That is, the rule with the smallest ID is processed first. ––This is the matching order mentioned above.</a:t>
            </a:r>
          </a:p>
          <a:p>
            <a:pPr lvl="2"/>
            <a:r>
              <a:rPr lang="en-US" dirty="0" smtClean="0"/>
              <a:t>If another rule is added, the rule is added to the corresponding position, and packets are still matched in ascending order.</a:t>
            </a:r>
            <a:endParaRPr lang="en-US" altLang="zh-CN" dirty="0" smtClean="0"/>
          </a:p>
          <a:p>
            <a:pPr lvl="0"/>
            <a:r>
              <a:rPr lang="en-US" dirty="0" smtClean="0"/>
              <a:t>Matching result:</a:t>
            </a:r>
            <a:endParaRPr lang="en-US" altLang="zh-CN" dirty="0" smtClean="0"/>
          </a:p>
          <a:p>
            <a:pPr lvl="1"/>
            <a:r>
              <a:rPr lang="en-US" dirty="0" smtClean="0"/>
              <a:t>First, let's understand the meaning of ACL 2000.</a:t>
            </a:r>
            <a:endParaRPr lang="en-US" altLang="zh-CN" dirty="0" smtClean="0"/>
          </a:p>
          <a:p>
            <a:pPr lvl="2"/>
            <a:r>
              <a:rPr lang="en-US" dirty="0" smtClean="0"/>
              <a:t>rule 1: permits packets with the source IP address 192.168.1.1.</a:t>
            </a:r>
          </a:p>
          <a:p>
            <a:pPr lvl="2"/>
            <a:r>
              <a:rPr lang="en-US" dirty="0" smtClean="0"/>
              <a:t>rule 2: permits packets with the source IP address 192.168.1.2.</a:t>
            </a:r>
          </a:p>
          <a:p>
            <a:pPr lvl="2"/>
            <a:r>
              <a:rPr lang="en-US" dirty="0" smtClean="0"/>
              <a:t>rule 3: denies packets with the source IP address 192.168.1.3.</a:t>
            </a:r>
          </a:p>
          <a:p>
            <a:pPr lvl="2"/>
            <a:r>
              <a:rPr lang="en-US" dirty="0" smtClean="0"/>
              <a:t>rule 4: permits packets from all other IP addresses.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81795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5751"/>
            <a:ext cx="5932800" cy="5108400"/>
          </a:xfrm>
        </p:spPr>
        <p:txBody>
          <a:bodyPr/>
          <a:lstStyle/>
          <a:p>
            <a:pPr lvl="1"/>
            <a:r>
              <a:rPr lang="en-US" dirty="0" smtClean="0"/>
              <a:t>When packets with the source IP address 192.168.1.3 pass through the device configured with the ACL:</a:t>
            </a:r>
            <a:endParaRPr lang="en-US" altLang="zh-CN" dirty="0" smtClean="0"/>
          </a:p>
          <a:p>
            <a:pPr lvl="2"/>
            <a:r>
              <a:rPr lang="en-US" dirty="0" smtClean="0"/>
              <a:t>The device matches the packets against rule 1. The matching result is "negative match."</a:t>
            </a:r>
            <a:endParaRPr lang="en-US" altLang="zh-CN" dirty="0" smtClean="0"/>
          </a:p>
          <a:p>
            <a:pPr lvl="2"/>
            <a:r>
              <a:rPr lang="en-US" dirty="0" smtClean="0"/>
              <a:t>The device continues to match the packets against rule 2. The matching result is still "negative match."</a:t>
            </a:r>
            <a:endParaRPr lang="en-US" altLang="zh-CN" dirty="0" smtClean="0"/>
          </a:p>
          <a:p>
            <a:pPr lvl="2"/>
            <a:r>
              <a:rPr lang="en-US" dirty="0" smtClean="0"/>
              <a:t>The device continues to match the packets against rule 3. The matching result is "positive match," and the action is deny.</a:t>
            </a:r>
            <a:endParaRPr lang="en-US" altLang="zh-CN" dirty="0" smtClean="0"/>
          </a:p>
          <a:p>
            <a:pPr lvl="0"/>
            <a:r>
              <a:rPr lang="en-US" dirty="0" smtClean="0"/>
              <a:t>Note: ACLs are usually used together with other technologies, and the meanings of the permit and deny actions may vary according to </a:t>
            </a:r>
            <a:r>
              <a:rPr lang="en-US" dirty="0" err="1" smtClean="0"/>
              <a:t>scenarios.For</a:t>
            </a:r>
            <a:r>
              <a:rPr lang="en-US" dirty="0" smtClean="0"/>
              <a:t> example, if an ACL is used together with traffic filtering technology (that is, the ACL is invoked in traffic filtering), the permit action allows traffic to pass and the deny action rejects traffic.</a:t>
            </a:r>
          </a:p>
          <a:p>
            <a:endParaRPr lang="en-US" altLang="zh-CN" dirty="0"/>
          </a:p>
        </p:txBody>
      </p:sp>
    </p:spTree>
    <p:extLst>
      <p:ext uri="{BB962C8B-B14F-4D97-AF65-F5344CB8AC3E}">
        <p14:creationId xmlns:p14="http://schemas.microsoft.com/office/powerpoint/2010/main" val="4289823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6659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244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89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079329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Create a basic ACL.</a:t>
            </a:r>
          </a:p>
          <a:p>
            <a:pPr lvl="0"/>
            <a:r>
              <a:rPr lang="en-US" dirty="0" smtClean="0"/>
              <a:t>[Huawei] </a:t>
            </a:r>
            <a:r>
              <a:rPr lang="en-US" b="1" dirty="0" err="1" smtClean="0"/>
              <a:t>acl</a:t>
            </a:r>
            <a:r>
              <a:rPr lang="en-US" dirty="0" smtClean="0"/>
              <a:t> [ </a:t>
            </a:r>
            <a:r>
              <a:rPr lang="en-US" b="1" dirty="0" smtClean="0"/>
              <a:t>number</a:t>
            </a:r>
            <a:r>
              <a:rPr lang="en-US" dirty="0" smtClean="0"/>
              <a:t> ] </a:t>
            </a:r>
            <a:r>
              <a:rPr lang="en-US" i="1" dirty="0" err="1" smtClean="0"/>
              <a:t>acl</a:t>
            </a:r>
            <a:r>
              <a:rPr lang="en-US" i="1" dirty="0" smtClean="0"/>
              <a:t>-number</a:t>
            </a:r>
            <a:r>
              <a:rPr lang="en-US" dirty="0" smtClean="0"/>
              <a:t> [ </a:t>
            </a:r>
            <a:r>
              <a:rPr lang="en-US" b="1" dirty="0" smtClean="0"/>
              <a:t>match-order </a:t>
            </a:r>
            <a:r>
              <a:rPr lang="en-US" b="1" dirty="0" err="1" smtClean="0"/>
              <a:t>config</a:t>
            </a:r>
            <a:r>
              <a:rPr lang="en-US" b="1" dirty="0" smtClean="0"/>
              <a:t> </a:t>
            </a:r>
            <a:r>
              <a:rPr lang="en-US" dirty="0" smtClean="0"/>
              <a:t>]</a:t>
            </a:r>
            <a:endParaRPr lang="en-US" altLang="zh-CN" dirty="0" smtClean="0"/>
          </a:p>
          <a:p>
            <a:pPr lvl="1"/>
            <a:r>
              <a:rPr lang="en-US" i="1" dirty="0" err="1" smtClean="0"/>
              <a:t>acl</a:t>
            </a:r>
            <a:r>
              <a:rPr lang="en-US" i="1" dirty="0" smtClean="0"/>
              <a:t>-number</a:t>
            </a:r>
            <a:r>
              <a:rPr lang="en-US" dirty="0" smtClean="0"/>
              <a:t>: specifies the number of an ACL.</a:t>
            </a:r>
            <a:endParaRPr lang="en-US" altLang="zh-CN" dirty="0" smtClean="0"/>
          </a:p>
          <a:p>
            <a:pPr lvl="1"/>
            <a:r>
              <a:rPr lang="en-US" b="1" dirty="0" smtClean="0"/>
              <a:t>match-order </a:t>
            </a:r>
            <a:r>
              <a:rPr lang="en-US" b="1" dirty="0" err="1" smtClean="0"/>
              <a:t>config</a:t>
            </a:r>
            <a:r>
              <a:rPr lang="en-US" dirty="0" smtClean="0"/>
              <a:t>: indicates the matching order of ACL rules. </a:t>
            </a:r>
            <a:r>
              <a:rPr lang="en-US" dirty="0" err="1" smtClean="0"/>
              <a:t>config</a:t>
            </a:r>
            <a:r>
              <a:rPr lang="en-US" dirty="0" smtClean="0"/>
              <a:t> indicates the configuration order.</a:t>
            </a:r>
            <a:endParaRPr lang="en-US" altLang="zh-CN" dirty="0" smtClean="0"/>
          </a:p>
          <a:p>
            <a:pPr lvl="0"/>
            <a:r>
              <a:rPr lang="en-US" dirty="0" smtClean="0"/>
              <a:t>[Huawei] </a:t>
            </a:r>
            <a:r>
              <a:rPr lang="en-US" b="1" dirty="0" err="1" smtClean="0"/>
              <a:t>acl</a:t>
            </a:r>
            <a:r>
              <a:rPr lang="en-US" b="1" dirty="0" smtClean="0"/>
              <a:t> name </a:t>
            </a:r>
            <a:r>
              <a:rPr lang="en-US" i="1" dirty="0" err="1" smtClean="0"/>
              <a:t>acl</a:t>
            </a:r>
            <a:r>
              <a:rPr lang="en-US" i="1" dirty="0" smtClean="0"/>
              <a:t>-name</a:t>
            </a:r>
            <a:r>
              <a:rPr lang="en-US" dirty="0" smtClean="0"/>
              <a:t> { </a:t>
            </a:r>
            <a:r>
              <a:rPr lang="en-US" b="1" dirty="0" smtClean="0"/>
              <a:t>basic</a:t>
            </a:r>
            <a:r>
              <a:rPr lang="en-US" dirty="0" smtClean="0"/>
              <a:t> | </a:t>
            </a:r>
            <a:r>
              <a:rPr lang="en-US" i="1" dirty="0" err="1" smtClean="0"/>
              <a:t>acl</a:t>
            </a:r>
            <a:r>
              <a:rPr lang="en-US" i="1" dirty="0" smtClean="0"/>
              <a:t>-number </a:t>
            </a:r>
            <a:r>
              <a:rPr lang="en-US" dirty="0" smtClean="0"/>
              <a:t>} [ </a:t>
            </a:r>
            <a:r>
              <a:rPr lang="en-US" b="1" dirty="0" smtClean="0"/>
              <a:t>match-order </a:t>
            </a:r>
            <a:r>
              <a:rPr lang="en-US" b="1" dirty="0" err="1" smtClean="0"/>
              <a:t>config</a:t>
            </a:r>
            <a:r>
              <a:rPr lang="en-US" b="1" dirty="0" smtClean="0"/>
              <a:t> </a:t>
            </a:r>
            <a:r>
              <a:rPr lang="en-US" dirty="0" smtClean="0"/>
              <a:t>]</a:t>
            </a:r>
            <a:endParaRPr lang="en-US" altLang="zh-CN" dirty="0" smtClean="0"/>
          </a:p>
          <a:p>
            <a:pPr lvl="1"/>
            <a:r>
              <a:rPr lang="en-US" i="1" dirty="0" err="1" smtClean="0"/>
              <a:t>acl</a:t>
            </a:r>
            <a:r>
              <a:rPr lang="en-US" i="1" dirty="0" smtClean="0"/>
              <a:t>-name</a:t>
            </a:r>
            <a:r>
              <a:rPr lang="en-US" dirty="0" smtClean="0"/>
              <a:t>: specifies the name of an ACL.</a:t>
            </a:r>
            <a:endParaRPr lang="en-US" altLang="zh-CN" dirty="0" smtClean="0"/>
          </a:p>
          <a:p>
            <a:pPr lvl="1"/>
            <a:r>
              <a:rPr lang="en-US" b="1" dirty="0" smtClean="0"/>
              <a:t>basic</a:t>
            </a:r>
            <a:r>
              <a:rPr lang="en-US" dirty="0" smtClean="0"/>
              <a:t>: indicates a basic ACL.</a:t>
            </a:r>
            <a:endParaRPr lang="en-US" altLang="zh-CN" dirty="0" smtClean="0"/>
          </a:p>
          <a:p>
            <a:r>
              <a:rPr lang="en-US" dirty="0" smtClean="0"/>
              <a:t>Configure a rule for the basic ACL.</a:t>
            </a:r>
            <a:endParaRPr lang="en-US" altLang="zh-CN" dirty="0" smtClean="0"/>
          </a:p>
          <a:p>
            <a:pPr lvl="0"/>
            <a:r>
              <a:rPr lang="en-US" dirty="0" smtClean="0"/>
              <a:t>[Huawei-acl-basic-2000] </a:t>
            </a:r>
            <a:r>
              <a:rPr lang="en-US" b="1" dirty="0" smtClean="0"/>
              <a:t>rule</a:t>
            </a:r>
            <a:r>
              <a:rPr lang="en-US" dirty="0" smtClean="0"/>
              <a:t> [ </a:t>
            </a:r>
            <a:r>
              <a:rPr lang="en-US" i="1" dirty="0" smtClean="0"/>
              <a:t>rule-id</a:t>
            </a:r>
            <a:r>
              <a:rPr lang="en-US" dirty="0" smtClean="0"/>
              <a:t> ] { </a:t>
            </a:r>
            <a:r>
              <a:rPr lang="en-US" b="1" dirty="0" smtClean="0"/>
              <a:t>deny</a:t>
            </a:r>
            <a:r>
              <a:rPr lang="en-US" dirty="0" smtClean="0"/>
              <a:t> | </a:t>
            </a:r>
            <a:r>
              <a:rPr lang="en-US" b="1" dirty="0" smtClean="0"/>
              <a:t>permit</a:t>
            </a:r>
            <a:r>
              <a:rPr lang="en-US" dirty="0" smtClean="0"/>
              <a:t> } [ </a:t>
            </a:r>
            <a:r>
              <a:rPr lang="en-US" b="1" dirty="0" smtClean="0"/>
              <a:t>source</a:t>
            </a:r>
            <a:r>
              <a:rPr lang="en-US" dirty="0" smtClean="0"/>
              <a:t> { </a:t>
            </a:r>
            <a:r>
              <a:rPr lang="en-US" i="1" dirty="0" smtClean="0"/>
              <a:t>source-address source-wildcard</a:t>
            </a:r>
            <a:r>
              <a:rPr lang="en-US" dirty="0" smtClean="0"/>
              <a:t> | </a:t>
            </a:r>
            <a:r>
              <a:rPr lang="en-US" b="1" dirty="0" smtClean="0"/>
              <a:t>any</a:t>
            </a:r>
            <a:r>
              <a:rPr lang="en-US" dirty="0" smtClean="0"/>
              <a:t> } | </a:t>
            </a:r>
            <a:r>
              <a:rPr lang="en-US" b="1" dirty="0" smtClean="0"/>
              <a:t>time-range</a:t>
            </a:r>
            <a:r>
              <a:rPr lang="en-US" dirty="0" smtClean="0"/>
              <a:t> </a:t>
            </a:r>
            <a:r>
              <a:rPr lang="en-US" i="1" dirty="0" smtClean="0"/>
              <a:t>time-name</a:t>
            </a:r>
            <a:r>
              <a:rPr lang="en-US" dirty="0" smtClean="0"/>
              <a:t> ] </a:t>
            </a:r>
            <a:endParaRPr lang="en-US" altLang="zh-CN" dirty="0" smtClean="0"/>
          </a:p>
          <a:p>
            <a:pPr lvl="1"/>
            <a:r>
              <a:rPr lang="en-US" i="1" dirty="0" smtClean="0"/>
              <a:t>rule-id</a:t>
            </a:r>
            <a:r>
              <a:rPr lang="en-US" dirty="0" smtClean="0"/>
              <a:t>: specifies the ID of an ACL rule.</a:t>
            </a:r>
            <a:endParaRPr lang="en-US" altLang="zh-CN" dirty="0" smtClean="0"/>
          </a:p>
          <a:p>
            <a:pPr lvl="1"/>
            <a:r>
              <a:rPr lang="en-US" b="1" dirty="0" smtClean="0"/>
              <a:t>deny</a:t>
            </a:r>
            <a:r>
              <a:rPr lang="en-US" dirty="0" smtClean="0"/>
              <a:t>: denies the packets that match the rule.</a:t>
            </a:r>
          </a:p>
          <a:p>
            <a:pPr lvl="1"/>
            <a:r>
              <a:rPr lang="en-US" b="1" dirty="0" smtClean="0"/>
              <a:t>permit</a:t>
            </a:r>
            <a:r>
              <a:rPr lang="en-US" dirty="0" smtClean="0"/>
              <a:t>: permits the packets that match the rule.</a:t>
            </a:r>
          </a:p>
          <a:p>
            <a:endParaRPr lang="en-US" altLang="zh-CN" dirty="0"/>
          </a:p>
        </p:txBody>
      </p:sp>
      <p:sp>
        <p:nvSpPr>
          <p:cNvPr id="6" name="幻灯片图像占位符 5"/>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39875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5751"/>
            <a:ext cx="5932800" cy="5108400"/>
          </a:xfrm>
        </p:spPr>
        <p:txBody>
          <a:bodyPr/>
          <a:lstStyle/>
          <a:p>
            <a:pPr lvl="1"/>
            <a:r>
              <a:rPr lang="en-US" altLang="zh-CN" b="1" dirty="0"/>
              <a:t>source</a:t>
            </a:r>
            <a:r>
              <a:rPr lang="en-US" altLang="zh-CN" dirty="0"/>
              <a:t> { </a:t>
            </a:r>
            <a:r>
              <a:rPr lang="en-US" altLang="zh-CN" i="1" dirty="0"/>
              <a:t>source-address source-wildcard </a:t>
            </a:r>
            <a:r>
              <a:rPr lang="en-US" altLang="zh-CN" dirty="0"/>
              <a:t>| </a:t>
            </a:r>
            <a:r>
              <a:rPr lang="en-US" altLang="zh-CN" b="1" dirty="0"/>
              <a:t>any</a:t>
            </a:r>
            <a:r>
              <a:rPr lang="en-US" altLang="zh-CN" dirty="0"/>
              <a:t> }: specifies the source IP address of packets that match the ACL rule. If no source address is specified, packets with any source addresses are matched.  </a:t>
            </a:r>
          </a:p>
          <a:p>
            <a:pPr lvl="2"/>
            <a:r>
              <a:rPr lang="en-US" altLang="zh-CN" i="1" dirty="0"/>
              <a:t>source-address</a:t>
            </a:r>
            <a:r>
              <a:rPr lang="en-US" altLang="zh-CN" dirty="0"/>
              <a:t>: specifies the source IP address of packets.</a:t>
            </a:r>
          </a:p>
          <a:p>
            <a:pPr lvl="2"/>
            <a:r>
              <a:rPr lang="en-US" altLang="zh-CN" i="1" dirty="0"/>
              <a:t>source-wildcard</a:t>
            </a:r>
            <a:r>
              <a:rPr lang="en-US" altLang="zh-CN" dirty="0"/>
              <a:t>: specifies the wildcard of the source IP address.</a:t>
            </a:r>
          </a:p>
          <a:p>
            <a:pPr lvl="2"/>
            <a:r>
              <a:rPr lang="en-US" altLang="zh-CN" b="1" dirty="0"/>
              <a:t>any</a:t>
            </a:r>
            <a:r>
              <a:rPr lang="en-US" altLang="zh-CN" dirty="0"/>
              <a:t>: indicates any source IP address of packets. That is, the value of source-address is 0.0.0.0 or the value of source-wildcard is 255.255.255.255.</a:t>
            </a:r>
          </a:p>
          <a:p>
            <a:pPr lvl="1"/>
            <a:r>
              <a:rPr lang="en-US" altLang="zh-CN" b="1" dirty="0"/>
              <a:t>time-range </a:t>
            </a:r>
            <a:r>
              <a:rPr lang="en-US" altLang="zh-CN" i="1" dirty="0"/>
              <a:t>time-name</a:t>
            </a:r>
            <a:r>
              <a:rPr lang="en-US" altLang="zh-CN" dirty="0"/>
              <a:t>: specifies a time range in which the ACL rule takes effect. time-name specifies the name of a time range. If no time range is specified, the ACL rule is always valid.</a:t>
            </a:r>
          </a:p>
          <a:p>
            <a:endParaRPr lang="zh-CN" altLang="en-US" dirty="0"/>
          </a:p>
        </p:txBody>
      </p:sp>
    </p:spTree>
    <p:extLst>
      <p:ext uri="{BB962C8B-B14F-4D97-AF65-F5344CB8AC3E}">
        <p14:creationId xmlns:p14="http://schemas.microsoft.com/office/powerpoint/2010/main" val="2089044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Configuration roadmap:</a:t>
            </a:r>
            <a:endParaRPr lang="en-US" altLang="zh-CN" dirty="0" smtClean="0"/>
          </a:p>
          <a:p>
            <a:pPr lvl="1"/>
            <a:r>
              <a:rPr lang="en-US" dirty="0" smtClean="0"/>
              <a:t>Configure a basic ACL and traffic filtering to filter packets from a specified network segment.</a:t>
            </a:r>
          </a:p>
          <a:p>
            <a:pPr lvl="0"/>
            <a:r>
              <a:rPr lang="en-US" dirty="0" smtClean="0"/>
              <a:t>Procedure:</a:t>
            </a:r>
            <a:endParaRPr lang="en-US" altLang="zh-CN" dirty="0" smtClean="0"/>
          </a:p>
          <a:p>
            <a:pPr marL="588600" lvl="1" indent="-228600">
              <a:buFont typeface="+mj-lt"/>
              <a:buAutoNum type="arabicPeriod"/>
            </a:pPr>
            <a:r>
              <a:rPr lang="en-US" dirty="0" smtClean="0"/>
              <a:t>Configure IP addresses and routes on the router.</a:t>
            </a:r>
            <a:endParaRPr lang="en-US" altLang="zh-CN" dirty="0" smtClean="0"/>
          </a:p>
          <a:p>
            <a:pPr marL="588600" lvl="1" indent="-228600">
              <a:buFont typeface="+mj-lt"/>
              <a:buAutoNum type="arabicPeriod"/>
            </a:pPr>
            <a:r>
              <a:rPr lang="en-US" dirty="0" smtClean="0"/>
              <a:t>Create ACL 2000 and configure ACL rules to deny packets from the network segment 192.168.1.0/24 and permit packets from other network segments.</a:t>
            </a:r>
          </a:p>
          <a:p>
            <a:pPr marL="588600" lvl="1" indent="-228600">
              <a:buFont typeface="+mj-lt"/>
              <a:buAutoNum type="arabicPeriod"/>
            </a:pPr>
            <a:r>
              <a:rPr lang="en-US" dirty="0" smtClean="0"/>
              <a:t>Configure traffic filtering.</a:t>
            </a:r>
            <a:endParaRPr lang="en-US" altLang="zh-CN" dirty="0" smtClean="0"/>
          </a:p>
          <a:p>
            <a:r>
              <a:rPr lang="en-US" dirty="0" smtClean="0"/>
              <a:t>Note:</a:t>
            </a:r>
            <a:endParaRPr lang="en-US" altLang="zh-CN" dirty="0" smtClean="0"/>
          </a:p>
          <a:p>
            <a:pPr lvl="1"/>
            <a:r>
              <a:rPr lang="en-US" dirty="0" smtClean="0"/>
              <a:t>The </a:t>
            </a:r>
            <a:r>
              <a:rPr lang="en-US" b="1" dirty="0" smtClean="0"/>
              <a:t>traffic-filter</a:t>
            </a:r>
            <a:r>
              <a:rPr lang="en-US" dirty="0" smtClean="0"/>
              <a:t> command applies an ACL to an interface to filter packets on the interface.</a:t>
            </a:r>
            <a:endParaRPr lang="en-US" altLang="zh-CN" dirty="0" smtClean="0"/>
          </a:p>
          <a:p>
            <a:pPr lvl="1"/>
            <a:r>
              <a:rPr lang="en-US" dirty="0" smtClean="0"/>
              <a:t>Command format: </a:t>
            </a:r>
            <a:r>
              <a:rPr lang="en-US" b="1" dirty="0" smtClean="0"/>
              <a:t>traffic-filter</a:t>
            </a:r>
            <a:r>
              <a:rPr lang="en-US" dirty="0" smtClean="0"/>
              <a:t> { </a:t>
            </a:r>
            <a:r>
              <a:rPr lang="en-US" b="1" dirty="0" smtClean="0"/>
              <a:t>inbound</a:t>
            </a:r>
            <a:r>
              <a:rPr lang="en-US" dirty="0" smtClean="0"/>
              <a:t> | </a:t>
            </a:r>
            <a:r>
              <a:rPr lang="en-US" b="1" dirty="0" smtClean="0"/>
              <a:t>outbound</a:t>
            </a:r>
            <a:r>
              <a:rPr lang="en-US" dirty="0" smtClean="0"/>
              <a:t> } </a:t>
            </a:r>
            <a:r>
              <a:rPr lang="en-US" b="1" dirty="0" err="1" smtClean="0"/>
              <a:t>acl</a:t>
            </a:r>
            <a:r>
              <a:rPr lang="en-US" dirty="0" smtClean="0"/>
              <a:t> { </a:t>
            </a:r>
            <a:r>
              <a:rPr lang="en-US" i="1" dirty="0" err="1" smtClean="0"/>
              <a:t>acl</a:t>
            </a:r>
            <a:r>
              <a:rPr lang="en-US" i="1" dirty="0" smtClean="0"/>
              <a:t>-number</a:t>
            </a:r>
            <a:r>
              <a:rPr lang="en-US" dirty="0" smtClean="0"/>
              <a:t> | </a:t>
            </a:r>
            <a:r>
              <a:rPr lang="en-US" b="1" dirty="0" smtClean="0"/>
              <a:t>name</a:t>
            </a:r>
            <a:r>
              <a:rPr lang="en-US" dirty="0" smtClean="0"/>
              <a:t> </a:t>
            </a:r>
            <a:r>
              <a:rPr lang="en-US" i="1" dirty="0" err="1" smtClean="0"/>
              <a:t>acl</a:t>
            </a:r>
            <a:r>
              <a:rPr lang="en-US" i="1" dirty="0" smtClean="0"/>
              <a:t>-name</a:t>
            </a:r>
            <a:r>
              <a:rPr lang="en-US" dirty="0" smtClean="0"/>
              <a:t> }</a:t>
            </a:r>
          </a:p>
          <a:p>
            <a:pPr lvl="2"/>
            <a:r>
              <a:rPr lang="en-US" b="1" dirty="0" smtClean="0"/>
              <a:t>inbound</a:t>
            </a:r>
            <a:r>
              <a:rPr lang="en-US" dirty="0" smtClean="0"/>
              <a:t>: configures ACL-based packet filtering in the inbound direction of an interface.</a:t>
            </a:r>
          </a:p>
          <a:p>
            <a:pPr lvl="2"/>
            <a:r>
              <a:rPr lang="en-US" b="1" dirty="0" smtClean="0"/>
              <a:t>outbound</a:t>
            </a:r>
            <a:r>
              <a:rPr lang="en-US" dirty="0" smtClean="0"/>
              <a:t>: configures ACL-based packet filtering in the outbound direction of an interface.</a:t>
            </a:r>
            <a:endParaRPr lang="en-US" altLang="zh-CN" dirty="0" smtClean="0"/>
          </a:p>
          <a:p>
            <a:pPr lvl="2"/>
            <a:r>
              <a:rPr lang="en-US" b="1" dirty="0" err="1" smtClean="0"/>
              <a:t>acl</a:t>
            </a:r>
            <a:r>
              <a:rPr lang="en-US" dirty="0" smtClean="0"/>
              <a:t>: filters packets based on an IPv4 ACL.</a:t>
            </a:r>
          </a:p>
          <a:p>
            <a:pPr lvl="1"/>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5464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Create an advanced ACL.</a:t>
            </a:r>
          </a:p>
          <a:p>
            <a:pPr lvl="0"/>
            <a:r>
              <a:rPr lang="en-US" dirty="0" smtClean="0"/>
              <a:t>[Huawei] </a:t>
            </a:r>
            <a:r>
              <a:rPr lang="en-US" b="1" dirty="0" err="1" smtClean="0"/>
              <a:t>acl</a:t>
            </a:r>
            <a:r>
              <a:rPr lang="en-US" dirty="0" smtClean="0"/>
              <a:t> [ </a:t>
            </a:r>
            <a:r>
              <a:rPr lang="en-US" b="1" dirty="0" smtClean="0"/>
              <a:t>number</a:t>
            </a:r>
            <a:r>
              <a:rPr lang="en-US" dirty="0" smtClean="0"/>
              <a:t> ] </a:t>
            </a:r>
            <a:r>
              <a:rPr lang="en-US" i="1" dirty="0" err="1" smtClean="0"/>
              <a:t>acl</a:t>
            </a:r>
            <a:r>
              <a:rPr lang="en-US" i="1" dirty="0" smtClean="0"/>
              <a:t>-number</a:t>
            </a:r>
            <a:r>
              <a:rPr lang="en-US" dirty="0" smtClean="0"/>
              <a:t> [ </a:t>
            </a:r>
            <a:r>
              <a:rPr lang="en-US" b="1" dirty="0" smtClean="0"/>
              <a:t>match-order </a:t>
            </a:r>
            <a:r>
              <a:rPr lang="en-US" b="1" dirty="0" err="1" smtClean="0"/>
              <a:t>config</a:t>
            </a:r>
            <a:r>
              <a:rPr lang="en-US" b="1" dirty="0" smtClean="0"/>
              <a:t> </a:t>
            </a:r>
            <a:r>
              <a:rPr lang="en-US" dirty="0" smtClean="0"/>
              <a:t>]</a:t>
            </a:r>
            <a:endParaRPr lang="en-US" altLang="zh-CN" dirty="0" smtClean="0"/>
          </a:p>
          <a:p>
            <a:pPr lvl="1"/>
            <a:r>
              <a:rPr lang="en-US" i="1" dirty="0" err="1" smtClean="0"/>
              <a:t>acl</a:t>
            </a:r>
            <a:r>
              <a:rPr lang="en-US" i="1" dirty="0" smtClean="0"/>
              <a:t>-number</a:t>
            </a:r>
            <a:r>
              <a:rPr lang="en-US" dirty="0" smtClean="0"/>
              <a:t>: specifies the number of an ACL.</a:t>
            </a:r>
            <a:endParaRPr lang="en-US" altLang="zh-CN" dirty="0" smtClean="0"/>
          </a:p>
          <a:p>
            <a:pPr lvl="1"/>
            <a:r>
              <a:rPr lang="en-US" b="1" dirty="0" smtClean="0"/>
              <a:t>match-order </a:t>
            </a:r>
            <a:r>
              <a:rPr lang="en-US" b="1" dirty="0" err="1" smtClean="0"/>
              <a:t>config</a:t>
            </a:r>
            <a:r>
              <a:rPr lang="en-US" dirty="0" smtClean="0"/>
              <a:t>: indicates the matching order of ACL rules. </a:t>
            </a:r>
            <a:r>
              <a:rPr lang="en-US" dirty="0" err="1" smtClean="0"/>
              <a:t>config</a:t>
            </a:r>
            <a:r>
              <a:rPr lang="en-US" dirty="0" smtClean="0"/>
              <a:t> indicates the configuration order.</a:t>
            </a:r>
            <a:endParaRPr lang="en-US" altLang="zh-CN" dirty="0" smtClean="0"/>
          </a:p>
          <a:p>
            <a:pPr lvl="0"/>
            <a:r>
              <a:rPr lang="en-US" dirty="0" smtClean="0"/>
              <a:t>[Huawei] </a:t>
            </a:r>
            <a:r>
              <a:rPr lang="en-US" b="1" dirty="0" err="1" smtClean="0"/>
              <a:t>acl</a:t>
            </a:r>
            <a:r>
              <a:rPr lang="en-US" b="1" dirty="0" smtClean="0"/>
              <a:t> name </a:t>
            </a:r>
            <a:r>
              <a:rPr lang="en-US" i="1" dirty="0" err="1" smtClean="0"/>
              <a:t>acl</a:t>
            </a:r>
            <a:r>
              <a:rPr lang="en-US" i="1" dirty="0" smtClean="0"/>
              <a:t>-name</a:t>
            </a:r>
            <a:r>
              <a:rPr lang="en-US" dirty="0" smtClean="0"/>
              <a:t> { </a:t>
            </a:r>
            <a:r>
              <a:rPr lang="en-US" b="1" dirty="0" smtClean="0"/>
              <a:t>advance</a:t>
            </a:r>
            <a:r>
              <a:rPr lang="en-US" dirty="0" smtClean="0"/>
              <a:t> | </a:t>
            </a:r>
            <a:r>
              <a:rPr lang="en-US" i="1" dirty="0" err="1" smtClean="0"/>
              <a:t>acl</a:t>
            </a:r>
            <a:r>
              <a:rPr lang="en-US" i="1" dirty="0" smtClean="0"/>
              <a:t>-number</a:t>
            </a:r>
            <a:r>
              <a:rPr lang="en-US" dirty="0" smtClean="0"/>
              <a:t> } [ </a:t>
            </a:r>
            <a:r>
              <a:rPr lang="en-US" b="1" dirty="0" smtClean="0"/>
              <a:t>match-order </a:t>
            </a:r>
            <a:r>
              <a:rPr lang="en-US" b="1" dirty="0" err="1" smtClean="0"/>
              <a:t>config</a:t>
            </a:r>
            <a:r>
              <a:rPr lang="en-US" b="1" dirty="0" smtClean="0"/>
              <a:t> </a:t>
            </a:r>
            <a:r>
              <a:rPr lang="en-US" dirty="0" smtClean="0"/>
              <a:t>]</a:t>
            </a:r>
            <a:endParaRPr lang="en-US" altLang="zh-CN" dirty="0" smtClean="0"/>
          </a:p>
          <a:p>
            <a:pPr lvl="1"/>
            <a:r>
              <a:rPr lang="en-US" i="1" dirty="0" err="1" smtClean="0"/>
              <a:t>acl</a:t>
            </a:r>
            <a:r>
              <a:rPr lang="en-US" i="1" dirty="0" smtClean="0"/>
              <a:t>-name</a:t>
            </a:r>
            <a:r>
              <a:rPr lang="en-US" dirty="0" smtClean="0"/>
              <a:t>: specifies the name of an ACL.</a:t>
            </a:r>
            <a:endParaRPr lang="en-US" altLang="zh-CN" dirty="0" smtClean="0"/>
          </a:p>
          <a:p>
            <a:pPr lvl="1"/>
            <a:r>
              <a:rPr lang="en-US" b="1" dirty="0" smtClean="0"/>
              <a:t>advance</a:t>
            </a:r>
            <a:r>
              <a:rPr lang="en-US" dirty="0" smtClean="0"/>
              <a:t>: indicates an advanced ACL.</a:t>
            </a:r>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959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Configure a rule for the advanced ACL.</a:t>
            </a:r>
            <a:endParaRPr lang="en-US" altLang="zh-CN" dirty="0" smtClean="0"/>
          </a:p>
          <a:p>
            <a:r>
              <a:rPr lang="en-US" dirty="0" smtClean="0"/>
              <a:t>When the protocol type is IP:</a:t>
            </a:r>
            <a:endParaRPr lang="en-US" altLang="zh-CN" dirty="0" smtClean="0"/>
          </a:p>
          <a:p>
            <a:pPr lvl="1"/>
            <a:r>
              <a:rPr lang="en-US" b="1" dirty="0" smtClean="0"/>
              <a:t>rule</a:t>
            </a:r>
            <a:r>
              <a:rPr lang="en-US" dirty="0" smtClean="0"/>
              <a:t> [ </a:t>
            </a:r>
            <a:r>
              <a:rPr lang="en-US" i="1" dirty="0" smtClean="0"/>
              <a:t>rule-id</a:t>
            </a:r>
            <a:r>
              <a:rPr lang="en-US" dirty="0" smtClean="0"/>
              <a:t> ] { </a:t>
            </a:r>
            <a:r>
              <a:rPr lang="en-US" b="1" dirty="0" smtClean="0"/>
              <a:t>deny</a:t>
            </a:r>
            <a:r>
              <a:rPr lang="en-US" dirty="0" smtClean="0"/>
              <a:t> | </a:t>
            </a:r>
            <a:r>
              <a:rPr lang="en-US" b="1" dirty="0" smtClean="0"/>
              <a:t>permit</a:t>
            </a:r>
            <a:r>
              <a:rPr lang="en-US" dirty="0" smtClean="0"/>
              <a:t> }</a:t>
            </a:r>
            <a:r>
              <a:rPr lang="en-US" b="1" dirty="0" smtClean="0"/>
              <a:t> </a:t>
            </a:r>
            <a:r>
              <a:rPr lang="en-US" b="1" dirty="0" err="1" smtClean="0"/>
              <a:t>ip</a:t>
            </a:r>
            <a:r>
              <a:rPr lang="en-US" b="1" dirty="0" smtClean="0"/>
              <a:t> </a:t>
            </a:r>
            <a:r>
              <a:rPr lang="en-US" dirty="0" smtClean="0"/>
              <a:t>[ </a:t>
            </a:r>
            <a:r>
              <a:rPr lang="en-US" b="1" dirty="0" smtClean="0"/>
              <a:t>destination</a:t>
            </a:r>
            <a:r>
              <a:rPr lang="en-US" dirty="0" smtClean="0"/>
              <a:t> { </a:t>
            </a:r>
            <a:r>
              <a:rPr lang="en-US" i="1" dirty="0" smtClean="0"/>
              <a:t>destination-address</a:t>
            </a:r>
            <a:r>
              <a:rPr lang="en-US" dirty="0" smtClean="0"/>
              <a:t> </a:t>
            </a:r>
            <a:r>
              <a:rPr lang="en-US" i="1" dirty="0" smtClean="0"/>
              <a:t>destination-wildcard</a:t>
            </a:r>
            <a:r>
              <a:rPr lang="en-US" dirty="0" smtClean="0"/>
              <a:t> | </a:t>
            </a:r>
            <a:r>
              <a:rPr lang="en-US" b="1" dirty="0" smtClean="0"/>
              <a:t>any</a:t>
            </a:r>
            <a:r>
              <a:rPr lang="en-US" dirty="0" smtClean="0"/>
              <a:t> } | </a:t>
            </a:r>
            <a:r>
              <a:rPr lang="en-US" b="1" dirty="0" smtClean="0"/>
              <a:t>source</a:t>
            </a:r>
            <a:r>
              <a:rPr lang="en-US" dirty="0" smtClean="0"/>
              <a:t> { </a:t>
            </a:r>
            <a:r>
              <a:rPr lang="en-US" i="1" dirty="0" smtClean="0"/>
              <a:t>source-address source-wildcard </a:t>
            </a:r>
            <a:r>
              <a:rPr lang="en-US" dirty="0" smtClean="0"/>
              <a:t>| </a:t>
            </a:r>
            <a:r>
              <a:rPr lang="en-US" b="1" dirty="0" smtClean="0"/>
              <a:t>any</a:t>
            </a:r>
            <a:r>
              <a:rPr lang="en-US" dirty="0" smtClean="0"/>
              <a:t> } | </a:t>
            </a:r>
            <a:r>
              <a:rPr lang="en-US" b="1" dirty="0" smtClean="0"/>
              <a:t>time-range</a:t>
            </a:r>
            <a:r>
              <a:rPr lang="en-US" dirty="0" smtClean="0"/>
              <a:t> </a:t>
            </a:r>
            <a:r>
              <a:rPr lang="en-US" i="1" dirty="0" smtClean="0"/>
              <a:t>time-name</a:t>
            </a:r>
            <a:r>
              <a:rPr lang="en-US" dirty="0" smtClean="0"/>
              <a:t> | [ </a:t>
            </a:r>
            <a:r>
              <a:rPr lang="en-US" b="1" dirty="0" err="1" smtClean="0"/>
              <a:t>dscp</a:t>
            </a:r>
            <a:r>
              <a:rPr lang="en-US" dirty="0" smtClean="0"/>
              <a:t> </a:t>
            </a:r>
            <a:r>
              <a:rPr lang="en-US" i="1" dirty="0" err="1" smtClean="0"/>
              <a:t>dscp</a:t>
            </a:r>
            <a:r>
              <a:rPr lang="en-US" dirty="0" smtClean="0"/>
              <a:t> | [ </a:t>
            </a:r>
            <a:r>
              <a:rPr lang="en-US" b="1" dirty="0" err="1" smtClean="0"/>
              <a:t>tos</a:t>
            </a:r>
            <a:r>
              <a:rPr lang="en-US" dirty="0" smtClean="0"/>
              <a:t> </a:t>
            </a:r>
            <a:r>
              <a:rPr lang="en-US" i="1" dirty="0" err="1" smtClean="0"/>
              <a:t>tos</a:t>
            </a:r>
            <a:r>
              <a:rPr lang="en-US" dirty="0" smtClean="0"/>
              <a:t> | </a:t>
            </a:r>
            <a:r>
              <a:rPr lang="en-US" b="1" dirty="0" smtClean="0"/>
              <a:t>precedence</a:t>
            </a:r>
            <a:r>
              <a:rPr lang="en-US" dirty="0" smtClean="0"/>
              <a:t> </a:t>
            </a:r>
            <a:r>
              <a:rPr lang="en-US" i="1" dirty="0" err="1" smtClean="0"/>
              <a:t>precedence</a:t>
            </a:r>
            <a:r>
              <a:rPr lang="en-US" dirty="0" smtClean="0"/>
              <a:t> ] ] ] </a:t>
            </a:r>
            <a:endParaRPr lang="en-US" altLang="zh-CN" dirty="0" smtClean="0"/>
          </a:p>
          <a:p>
            <a:pPr lvl="2"/>
            <a:r>
              <a:rPr lang="en-US" b="1" dirty="0" err="1" smtClean="0"/>
              <a:t>ip</a:t>
            </a:r>
            <a:r>
              <a:rPr lang="en-US" dirty="0" smtClean="0"/>
              <a:t>: indicates that the protocol type is IP.</a:t>
            </a:r>
            <a:endParaRPr lang="en-US" altLang="zh-CN" dirty="0" smtClean="0"/>
          </a:p>
          <a:p>
            <a:pPr lvl="2"/>
            <a:r>
              <a:rPr lang="en-US" b="1" dirty="0" smtClean="0"/>
              <a:t>destination</a:t>
            </a:r>
            <a:r>
              <a:rPr lang="en-US" dirty="0" smtClean="0"/>
              <a:t> { </a:t>
            </a:r>
            <a:r>
              <a:rPr lang="en-US" i="1" dirty="0" smtClean="0"/>
              <a:t>destination-address destination-wildcard </a:t>
            </a:r>
            <a:r>
              <a:rPr lang="en-US" dirty="0" smtClean="0"/>
              <a:t>| any }: specifies the destination IP address of packets that match the ACL rule. If no destination address is specified, packets with any destination addresses are matched.</a:t>
            </a:r>
          </a:p>
          <a:p>
            <a:pPr lvl="2"/>
            <a:r>
              <a:rPr lang="en-US" b="1" dirty="0" err="1" smtClean="0"/>
              <a:t>dscp</a:t>
            </a:r>
            <a:r>
              <a:rPr lang="en-US" dirty="0" smtClean="0"/>
              <a:t> </a:t>
            </a:r>
            <a:r>
              <a:rPr lang="en-US" i="1" dirty="0" err="1" smtClean="0"/>
              <a:t>dscp</a:t>
            </a:r>
            <a:r>
              <a:rPr lang="en-US" dirty="0" smtClean="0"/>
              <a:t>: specifies the differentiated services code point (DSCP) of packets that match the ACL rule. The value ranges from 0 to 63.</a:t>
            </a:r>
          </a:p>
          <a:p>
            <a:pPr lvl="2"/>
            <a:r>
              <a:rPr lang="en-US" b="1" dirty="0" err="1" smtClean="0"/>
              <a:t>tos</a:t>
            </a:r>
            <a:r>
              <a:rPr lang="en-US" i="1" dirty="0" smtClean="0"/>
              <a:t> </a:t>
            </a:r>
            <a:r>
              <a:rPr lang="en-US" i="1" dirty="0" err="1" smtClean="0"/>
              <a:t>tos</a:t>
            </a:r>
            <a:r>
              <a:rPr lang="en-US" dirty="0" smtClean="0"/>
              <a:t>: specifies the </a:t>
            </a:r>
            <a:r>
              <a:rPr lang="en-US" dirty="0" err="1" smtClean="0"/>
              <a:t>ToS</a:t>
            </a:r>
            <a:r>
              <a:rPr lang="en-US" dirty="0" smtClean="0"/>
              <a:t> of packets that match the ACL rule. The value ranges from 0 to 15.</a:t>
            </a:r>
            <a:endParaRPr lang="en-US" altLang="zh-CN" dirty="0" smtClean="0"/>
          </a:p>
          <a:p>
            <a:pPr lvl="2"/>
            <a:r>
              <a:rPr lang="en-US" b="1" dirty="0" smtClean="0"/>
              <a:t>precedence</a:t>
            </a:r>
            <a:r>
              <a:rPr lang="en-US" dirty="0" smtClean="0"/>
              <a:t> </a:t>
            </a:r>
            <a:r>
              <a:rPr lang="en-US" i="1" dirty="0" err="1" smtClean="0"/>
              <a:t>precedence</a:t>
            </a:r>
            <a:r>
              <a:rPr lang="en-US" dirty="0" smtClean="0"/>
              <a:t>: specifies the precedence of packets that match the ACL rule. The value ranges from 0 to 7.</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77276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0"/>
            <a:r>
              <a:rPr lang="en-US" dirty="0" smtClean="0"/>
              <a:t>When the protocol type is TCP:</a:t>
            </a:r>
            <a:endParaRPr lang="en-US" altLang="zh-CN" dirty="0" smtClean="0"/>
          </a:p>
          <a:p>
            <a:pPr lvl="1"/>
            <a:r>
              <a:rPr lang="en-US" b="1" dirty="0" smtClean="0"/>
              <a:t>rule</a:t>
            </a:r>
            <a:r>
              <a:rPr lang="en-US" dirty="0" smtClean="0"/>
              <a:t> [ </a:t>
            </a:r>
            <a:r>
              <a:rPr lang="en-US" i="1" dirty="0" smtClean="0"/>
              <a:t>rule-id</a:t>
            </a:r>
            <a:r>
              <a:rPr lang="en-US" dirty="0" smtClean="0"/>
              <a:t> ] { </a:t>
            </a:r>
            <a:r>
              <a:rPr lang="en-US" b="1" dirty="0" smtClean="0"/>
              <a:t>deny</a:t>
            </a:r>
            <a:r>
              <a:rPr lang="en-US" dirty="0" smtClean="0"/>
              <a:t> | </a:t>
            </a:r>
            <a:r>
              <a:rPr lang="en-US" b="1" dirty="0" smtClean="0"/>
              <a:t>permit</a:t>
            </a:r>
            <a:r>
              <a:rPr lang="en-US" dirty="0" smtClean="0"/>
              <a:t> } { </a:t>
            </a:r>
            <a:r>
              <a:rPr lang="en-US" i="1" dirty="0" smtClean="0"/>
              <a:t>protocol-number</a:t>
            </a:r>
            <a:r>
              <a:rPr lang="en-US" dirty="0" smtClean="0"/>
              <a:t> | </a:t>
            </a:r>
            <a:r>
              <a:rPr lang="en-US" b="1" dirty="0" err="1" smtClean="0"/>
              <a:t>tcp</a:t>
            </a:r>
            <a:r>
              <a:rPr lang="en-US" dirty="0" smtClean="0"/>
              <a:t> } [ </a:t>
            </a:r>
            <a:r>
              <a:rPr lang="en-US" b="1" dirty="0" smtClean="0"/>
              <a:t>destination</a:t>
            </a:r>
            <a:r>
              <a:rPr lang="en-US" dirty="0" smtClean="0"/>
              <a:t> { </a:t>
            </a:r>
            <a:r>
              <a:rPr lang="en-US" i="1" dirty="0" smtClean="0"/>
              <a:t>destination-address destination-wildcard </a:t>
            </a:r>
            <a:r>
              <a:rPr lang="en-US" dirty="0" smtClean="0"/>
              <a:t>| </a:t>
            </a:r>
            <a:r>
              <a:rPr lang="en-US" b="1" dirty="0" smtClean="0"/>
              <a:t>any</a:t>
            </a:r>
            <a:r>
              <a:rPr lang="en-US" dirty="0" smtClean="0"/>
              <a:t> } | </a:t>
            </a:r>
            <a:r>
              <a:rPr lang="en-US" b="1" dirty="0" smtClean="0"/>
              <a:t>destination-port</a:t>
            </a:r>
            <a:r>
              <a:rPr lang="en-US" dirty="0" smtClean="0"/>
              <a:t> { </a:t>
            </a:r>
            <a:r>
              <a:rPr lang="en-US" b="1" dirty="0" err="1" smtClean="0"/>
              <a:t>eq</a:t>
            </a:r>
            <a:r>
              <a:rPr lang="en-US" dirty="0" smtClean="0"/>
              <a:t> </a:t>
            </a:r>
            <a:r>
              <a:rPr lang="en-US" i="1" dirty="0" smtClean="0"/>
              <a:t>port</a:t>
            </a:r>
            <a:r>
              <a:rPr lang="en-US" dirty="0" smtClean="0"/>
              <a:t> | </a:t>
            </a:r>
            <a:r>
              <a:rPr lang="en-US" b="1" dirty="0" err="1" smtClean="0"/>
              <a:t>gt</a:t>
            </a:r>
            <a:r>
              <a:rPr lang="en-US" dirty="0" smtClean="0"/>
              <a:t> </a:t>
            </a:r>
            <a:r>
              <a:rPr lang="en-US" i="1" dirty="0" smtClean="0"/>
              <a:t>port</a:t>
            </a:r>
            <a:r>
              <a:rPr lang="en-US" dirty="0" smtClean="0"/>
              <a:t> | </a:t>
            </a:r>
            <a:r>
              <a:rPr lang="en-US" b="1" dirty="0" err="1" smtClean="0"/>
              <a:t>lt</a:t>
            </a:r>
            <a:r>
              <a:rPr lang="en-US" dirty="0" smtClean="0"/>
              <a:t> </a:t>
            </a:r>
            <a:r>
              <a:rPr lang="en-US" i="1" dirty="0" smtClean="0"/>
              <a:t>port</a:t>
            </a:r>
            <a:r>
              <a:rPr lang="en-US" dirty="0" smtClean="0"/>
              <a:t> | </a:t>
            </a:r>
            <a:r>
              <a:rPr lang="en-US" b="1" dirty="0" smtClean="0"/>
              <a:t>range</a:t>
            </a:r>
            <a:r>
              <a:rPr lang="en-US" dirty="0" smtClean="0"/>
              <a:t> </a:t>
            </a:r>
            <a:r>
              <a:rPr lang="en-US" i="1" dirty="0" smtClean="0"/>
              <a:t>port-start port-end </a:t>
            </a:r>
            <a:r>
              <a:rPr lang="en-US" dirty="0" smtClean="0"/>
              <a:t>} | </a:t>
            </a:r>
            <a:r>
              <a:rPr lang="en-US" b="1" dirty="0" smtClean="0"/>
              <a:t>source </a:t>
            </a:r>
            <a:r>
              <a:rPr lang="en-US" dirty="0" smtClean="0"/>
              <a:t>{ </a:t>
            </a:r>
            <a:r>
              <a:rPr lang="en-US" i="1" dirty="0" smtClean="0"/>
              <a:t>source-address source-wildcard</a:t>
            </a:r>
            <a:r>
              <a:rPr lang="en-US" dirty="0" smtClean="0"/>
              <a:t> | </a:t>
            </a:r>
            <a:r>
              <a:rPr lang="en-US" b="1" dirty="0" smtClean="0"/>
              <a:t>any</a:t>
            </a:r>
            <a:r>
              <a:rPr lang="en-US" dirty="0" smtClean="0"/>
              <a:t> } | </a:t>
            </a:r>
            <a:r>
              <a:rPr lang="en-US" b="1" dirty="0" smtClean="0"/>
              <a:t>source-port</a:t>
            </a:r>
            <a:r>
              <a:rPr lang="en-US" dirty="0" smtClean="0"/>
              <a:t> { </a:t>
            </a:r>
            <a:r>
              <a:rPr lang="en-US" b="1" dirty="0" err="1" smtClean="0"/>
              <a:t>eq</a:t>
            </a:r>
            <a:r>
              <a:rPr lang="en-US" dirty="0" smtClean="0"/>
              <a:t> </a:t>
            </a:r>
            <a:r>
              <a:rPr lang="en-US" i="1" dirty="0" smtClean="0"/>
              <a:t>port</a:t>
            </a:r>
            <a:r>
              <a:rPr lang="en-US" dirty="0" smtClean="0"/>
              <a:t> | </a:t>
            </a:r>
            <a:r>
              <a:rPr lang="en-US" b="1" dirty="0" err="1" smtClean="0"/>
              <a:t>gt</a:t>
            </a:r>
            <a:r>
              <a:rPr lang="en-US" dirty="0" smtClean="0"/>
              <a:t> </a:t>
            </a:r>
            <a:r>
              <a:rPr lang="en-US" i="1" dirty="0" smtClean="0"/>
              <a:t>port</a:t>
            </a:r>
            <a:r>
              <a:rPr lang="en-US" dirty="0" smtClean="0"/>
              <a:t> | </a:t>
            </a:r>
            <a:r>
              <a:rPr lang="en-US" b="1" dirty="0" err="1" smtClean="0"/>
              <a:t>lt</a:t>
            </a:r>
            <a:r>
              <a:rPr lang="en-US" dirty="0" smtClean="0"/>
              <a:t> </a:t>
            </a:r>
            <a:r>
              <a:rPr lang="en-US" i="1" dirty="0" smtClean="0"/>
              <a:t>port</a:t>
            </a:r>
            <a:r>
              <a:rPr lang="en-US" dirty="0" smtClean="0"/>
              <a:t> | </a:t>
            </a:r>
            <a:r>
              <a:rPr lang="en-US" b="1" dirty="0" smtClean="0"/>
              <a:t>range</a:t>
            </a:r>
            <a:r>
              <a:rPr lang="en-US" dirty="0" smtClean="0"/>
              <a:t> </a:t>
            </a:r>
            <a:r>
              <a:rPr lang="en-US" i="1" dirty="0" smtClean="0"/>
              <a:t>port-start port-end </a:t>
            </a:r>
            <a:r>
              <a:rPr lang="en-US" dirty="0" smtClean="0"/>
              <a:t>} | </a:t>
            </a:r>
            <a:r>
              <a:rPr lang="en-US" b="1" dirty="0" err="1" smtClean="0"/>
              <a:t>tcp</a:t>
            </a:r>
            <a:r>
              <a:rPr lang="en-US" b="1" dirty="0" smtClean="0"/>
              <a:t>-flag</a:t>
            </a:r>
            <a:r>
              <a:rPr lang="en-US" dirty="0" smtClean="0"/>
              <a:t> { </a:t>
            </a:r>
            <a:r>
              <a:rPr lang="en-US" b="1" dirty="0" err="1" smtClean="0"/>
              <a:t>ack</a:t>
            </a:r>
            <a:r>
              <a:rPr lang="en-US" dirty="0" smtClean="0"/>
              <a:t> | </a:t>
            </a:r>
            <a:r>
              <a:rPr lang="en-US" b="1" dirty="0" smtClean="0"/>
              <a:t>fin</a:t>
            </a:r>
            <a:r>
              <a:rPr lang="en-US" dirty="0" smtClean="0"/>
              <a:t> | </a:t>
            </a:r>
            <a:r>
              <a:rPr lang="en-US" b="1" dirty="0" err="1" smtClean="0"/>
              <a:t>syn</a:t>
            </a:r>
            <a:r>
              <a:rPr lang="en-US" dirty="0" smtClean="0"/>
              <a:t> } * | </a:t>
            </a:r>
            <a:r>
              <a:rPr lang="en-US" b="1" dirty="0" smtClean="0"/>
              <a:t>time-range</a:t>
            </a:r>
            <a:r>
              <a:rPr lang="en-US" dirty="0" smtClean="0"/>
              <a:t> </a:t>
            </a:r>
            <a:r>
              <a:rPr lang="en-US" i="1" dirty="0" smtClean="0"/>
              <a:t>time-name</a:t>
            </a:r>
            <a:r>
              <a:rPr lang="en-US" dirty="0" smtClean="0"/>
              <a:t> ] *</a:t>
            </a:r>
            <a:endParaRPr lang="en-US" altLang="zh-CN" dirty="0" smtClean="0"/>
          </a:p>
          <a:p>
            <a:pPr lvl="2"/>
            <a:r>
              <a:rPr lang="en-US" b="1" dirty="0" err="1" smtClean="0"/>
              <a:t>tcp</a:t>
            </a:r>
            <a:r>
              <a:rPr lang="en-US" dirty="0" smtClean="0"/>
              <a:t>: indicates that the protocol type is TCP. You can set protocol-number to 6 to indicate TCP.</a:t>
            </a:r>
            <a:endParaRPr lang="en-US" altLang="zh-CN" dirty="0" smtClean="0"/>
          </a:p>
          <a:p>
            <a:pPr lvl="2"/>
            <a:r>
              <a:rPr lang="en-US" b="1" dirty="0" smtClean="0"/>
              <a:t>destination-port</a:t>
            </a:r>
            <a:r>
              <a:rPr lang="en-US" dirty="0" smtClean="0"/>
              <a:t> { </a:t>
            </a:r>
            <a:r>
              <a:rPr lang="en-US" b="1" dirty="0" err="1" smtClean="0"/>
              <a:t>eq</a:t>
            </a:r>
            <a:r>
              <a:rPr lang="en-US" dirty="0" smtClean="0"/>
              <a:t> </a:t>
            </a:r>
            <a:r>
              <a:rPr lang="en-US" i="1" dirty="0" smtClean="0"/>
              <a:t>port </a:t>
            </a:r>
            <a:r>
              <a:rPr lang="en-US" dirty="0" smtClean="0"/>
              <a:t>| </a:t>
            </a:r>
            <a:r>
              <a:rPr lang="en-US" b="1" dirty="0" err="1" smtClean="0"/>
              <a:t>gt</a:t>
            </a:r>
            <a:r>
              <a:rPr lang="en-US" dirty="0" smtClean="0"/>
              <a:t> </a:t>
            </a:r>
            <a:r>
              <a:rPr lang="en-US" i="1" dirty="0" smtClean="0"/>
              <a:t>port</a:t>
            </a:r>
            <a:r>
              <a:rPr lang="en-US" dirty="0" smtClean="0"/>
              <a:t> | </a:t>
            </a:r>
            <a:r>
              <a:rPr lang="en-US" b="1" dirty="0" err="1" smtClean="0"/>
              <a:t>lt</a:t>
            </a:r>
            <a:r>
              <a:rPr lang="en-US" dirty="0" smtClean="0"/>
              <a:t> </a:t>
            </a:r>
            <a:r>
              <a:rPr lang="en-US" i="1" dirty="0" smtClean="0"/>
              <a:t>port</a:t>
            </a:r>
            <a:r>
              <a:rPr lang="en-US" dirty="0" smtClean="0"/>
              <a:t> | </a:t>
            </a:r>
            <a:r>
              <a:rPr lang="en-US" b="1" dirty="0" smtClean="0"/>
              <a:t>range</a:t>
            </a:r>
            <a:r>
              <a:rPr lang="en-US" dirty="0" smtClean="0"/>
              <a:t> </a:t>
            </a:r>
            <a:r>
              <a:rPr lang="en-US" i="1" dirty="0" smtClean="0"/>
              <a:t>port-start port-end </a:t>
            </a:r>
            <a:r>
              <a:rPr lang="en-US" dirty="0" smtClean="0"/>
              <a:t>}: specifies the TCP destination port number of packets that match the ACL rule. The value is valid only when the protocol type is TCP. If no destination port number is specified, packets with any TCP destination port numbers are matched.  </a:t>
            </a:r>
            <a:endParaRPr lang="en-US" altLang="zh-CN" dirty="0" smtClean="0"/>
          </a:p>
          <a:p>
            <a:pPr lvl="3"/>
            <a:r>
              <a:rPr lang="en-US" b="1" dirty="0" err="1" smtClean="0"/>
              <a:t>eq</a:t>
            </a:r>
            <a:r>
              <a:rPr lang="en-US" b="1" dirty="0" smtClean="0"/>
              <a:t> </a:t>
            </a:r>
            <a:r>
              <a:rPr lang="en-US" i="1" dirty="0" smtClean="0"/>
              <a:t>port</a:t>
            </a:r>
            <a:r>
              <a:rPr lang="en-US" dirty="0" smtClean="0"/>
              <a:t>: equal to the destination port number</a:t>
            </a:r>
            <a:endParaRPr lang="en-US" altLang="zh-CN" dirty="0" smtClean="0"/>
          </a:p>
          <a:p>
            <a:pPr lvl="3"/>
            <a:r>
              <a:rPr lang="en-US" b="1" dirty="0" err="1" smtClean="0"/>
              <a:t>gt</a:t>
            </a:r>
            <a:r>
              <a:rPr lang="en-US" dirty="0" smtClean="0"/>
              <a:t> </a:t>
            </a:r>
            <a:r>
              <a:rPr lang="en-US" i="1" dirty="0" smtClean="0"/>
              <a:t>port</a:t>
            </a:r>
            <a:r>
              <a:rPr lang="en-US" dirty="0" smtClean="0"/>
              <a:t>: greater than the destination port number</a:t>
            </a:r>
            <a:endParaRPr lang="en-US" altLang="zh-CN" dirty="0" smtClean="0"/>
          </a:p>
          <a:p>
            <a:pPr lvl="3"/>
            <a:r>
              <a:rPr lang="en-US" b="1" dirty="0" err="1" smtClean="0"/>
              <a:t>lt</a:t>
            </a:r>
            <a:r>
              <a:rPr lang="en-US" dirty="0" smtClean="0"/>
              <a:t> </a:t>
            </a:r>
            <a:r>
              <a:rPr lang="en-US" i="1" dirty="0" smtClean="0"/>
              <a:t>port</a:t>
            </a:r>
            <a:r>
              <a:rPr lang="en-US" dirty="0" smtClean="0"/>
              <a:t>: less than the destination port number</a:t>
            </a:r>
            <a:endParaRPr lang="en-US" altLang="zh-CN" dirty="0" smtClean="0"/>
          </a:p>
          <a:p>
            <a:pPr lvl="3"/>
            <a:r>
              <a:rPr lang="en-US" b="1" dirty="0" smtClean="0"/>
              <a:t>range</a:t>
            </a:r>
            <a:r>
              <a:rPr lang="en-US" dirty="0" smtClean="0"/>
              <a:t> </a:t>
            </a:r>
            <a:r>
              <a:rPr lang="en-US" i="1" dirty="0" smtClean="0"/>
              <a:t>port-start port-end</a:t>
            </a:r>
            <a:r>
              <a:rPr lang="en-US" dirty="0" smtClean="0"/>
              <a:t>: specifies a source port number range.</a:t>
            </a:r>
            <a:endParaRPr lang="en-US" altLang="zh-CN" dirty="0" smtClean="0"/>
          </a:p>
          <a:p>
            <a:pPr lvl="2"/>
            <a:r>
              <a:rPr lang="en-US" b="1" dirty="0" err="1" smtClean="0"/>
              <a:t>tcp</a:t>
            </a:r>
            <a:r>
              <a:rPr lang="en-US" b="1" dirty="0" smtClean="0"/>
              <a:t>-flag</a:t>
            </a:r>
            <a:r>
              <a:rPr lang="en-US" dirty="0" smtClean="0"/>
              <a:t>: indicates the SYN Flag in the TCP packet header.</a:t>
            </a:r>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89718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Configuration roadmap:</a:t>
            </a:r>
            <a:endParaRPr lang="en-US" altLang="zh-CN" dirty="0" smtClean="0"/>
          </a:p>
          <a:p>
            <a:pPr lvl="1"/>
            <a:r>
              <a:rPr lang="en-US" dirty="0" smtClean="0"/>
              <a:t>Configure an advanced ACL and traffic filtering to filter the packets exchanged between the R&amp;D and marketing departments.</a:t>
            </a:r>
          </a:p>
          <a:p>
            <a:pPr lvl="0"/>
            <a:r>
              <a:rPr lang="en-US" dirty="0" smtClean="0"/>
              <a:t>Procedure:</a:t>
            </a:r>
            <a:endParaRPr lang="en-US" altLang="zh-CN" dirty="0" smtClean="0"/>
          </a:p>
          <a:p>
            <a:pPr marL="588600" lvl="1" indent="-228600">
              <a:buFont typeface="+mj-lt"/>
              <a:buAutoNum type="arabicPeriod"/>
            </a:pPr>
            <a:r>
              <a:rPr lang="en-US" dirty="0" smtClean="0"/>
              <a:t>Configure IP addresses and routes on the router.</a:t>
            </a:r>
            <a:endParaRPr lang="en-US" altLang="zh-CN" dirty="0" smtClean="0"/>
          </a:p>
          <a:p>
            <a:pPr marL="588600" lvl="1" indent="-228600">
              <a:buFont typeface="+mj-lt"/>
              <a:buAutoNum type="arabicPeriod"/>
            </a:pPr>
            <a:r>
              <a:rPr lang="en-US" dirty="0" smtClean="0"/>
              <a:t>Create ACL 3001 and configure rules for the ACL to deny packets from the R&amp;D department to the marketing department.</a:t>
            </a:r>
          </a:p>
          <a:p>
            <a:pPr marL="588600" lvl="1" indent="-228600">
              <a:buFont typeface="+mj-lt"/>
              <a:buAutoNum type="arabicPeriod"/>
            </a:pPr>
            <a:r>
              <a:rPr lang="en-US" dirty="0" smtClean="0"/>
              <a:t>Create ACL 3002 and configure rules for the ACL to deny packets from the marketing department to the R&amp;D department.</a:t>
            </a:r>
            <a:endParaRPr lang="en-US" altLang="zh-CN" dirty="0"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904298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Procedure:</a:t>
            </a:r>
            <a:endParaRPr lang="en-US" altLang="zh-CN" dirty="0" smtClean="0"/>
          </a:p>
          <a:p>
            <a:pPr marL="588600" lvl="1" indent="-228600">
              <a:buFont typeface="+mj-lt"/>
              <a:buAutoNum type="arabicPeriod" startAt="4"/>
            </a:pPr>
            <a:r>
              <a:rPr lang="en-US" dirty="0" smtClean="0"/>
              <a:t>Configure traffic filtering in the inbound direction of GE 0/0/1 and GE 0/0/2.</a:t>
            </a:r>
            <a:endParaRPr lang="en-US" altLang="zh-CN" dirty="0" smtClean="0"/>
          </a:p>
          <a:p>
            <a:r>
              <a:rPr lang="en-US" dirty="0" smtClean="0"/>
              <a:t>Note:</a:t>
            </a:r>
            <a:endParaRPr lang="en-US" altLang="zh-CN" dirty="0" smtClean="0"/>
          </a:p>
          <a:p>
            <a:pPr lvl="1"/>
            <a:r>
              <a:rPr lang="en-US" dirty="0" smtClean="0"/>
              <a:t>The </a:t>
            </a:r>
            <a:r>
              <a:rPr lang="en-US" b="1" dirty="0" smtClean="0"/>
              <a:t>traffic-filter</a:t>
            </a:r>
            <a:r>
              <a:rPr lang="en-US" dirty="0" smtClean="0"/>
              <a:t> command applies an ACL to an interface to filter packets on the interface.</a:t>
            </a:r>
            <a:endParaRPr lang="en-US" altLang="zh-CN" dirty="0" smtClean="0"/>
          </a:p>
          <a:p>
            <a:pPr lvl="1"/>
            <a:r>
              <a:rPr lang="en-US" dirty="0" smtClean="0"/>
              <a:t>Command format: </a:t>
            </a:r>
            <a:r>
              <a:rPr lang="en-US" b="1" dirty="0" smtClean="0"/>
              <a:t>traffic-filter</a:t>
            </a:r>
            <a:r>
              <a:rPr lang="en-US" dirty="0" smtClean="0"/>
              <a:t> { </a:t>
            </a:r>
            <a:r>
              <a:rPr lang="en-US" b="1" dirty="0" smtClean="0"/>
              <a:t>inbound</a:t>
            </a:r>
            <a:r>
              <a:rPr lang="en-US" dirty="0" smtClean="0"/>
              <a:t> | </a:t>
            </a:r>
            <a:r>
              <a:rPr lang="en-US" b="1" dirty="0" smtClean="0"/>
              <a:t>outbound</a:t>
            </a:r>
            <a:r>
              <a:rPr lang="en-US" dirty="0" smtClean="0"/>
              <a:t> } </a:t>
            </a:r>
            <a:r>
              <a:rPr lang="en-US" b="1" dirty="0" err="1" smtClean="0"/>
              <a:t>acl</a:t>
            </a:r>
            <a:r>
              <a:rPr lang="en-US" b="1" dirty="0" smtClean="0"/>
              <a:t> </a:t>
            </a:r>
            <a:r>
              <a:rPr lang="en-US" dirty="0" smtClean="0"/>
              <a:t>{ </a:t>
            </a:r>
            <a:r>
              <a:rPr lang="en-US" i="1" dirty="0" err="1" smtClean="0"/>
              <a:t>acl</a:t>
            </a:r>
            <a:r>
              <a:rPr lang="en-US" i="1" dirty="0" smtClean="0"/>
              <a:t>-number</a:t>
            </a:r>
            <a:r>
              <a:rPr lang="en-US" dirty="0" smtClean="0"/>
              <a:t> | </a:t>
            </a:r>
            <a:r>
              <a:rPr lang="en-US" b="1" dirty="0" smtClean="0"/>
              <a:t>name </a:t>
            </a:r>
            <a:r>
              <a:rPr lang="en-US" i="1" dirty="0" err="1" smtClean="0"/>
              <a:t>acl</a:t>
            </a:r>
            <a:r>
              <a:rPr lang="en-US" i="1" dirty="0" smtClean="0"/>
              <a:t>-name</a:t>
            </a:r>
            <a:r>
              <a:rPr lang="en-US" dirty="0" smtClean="0"/>
              <a:t> }</a:t>
            </a:r>
          </a:p>
          <a:p>
            <a:pPr lvl="2"/>
            <a:r>
              <a:rPr lang="en-US" b="1" dirty="0" smtClean="0"/>
              <a:t>inbound</a:t>
            </a:r>
            <a:r>
              <a:rPr lang="en-US" dirty="0" smtClean="0"/>
              <a:t>: configures ACL-based packet filtering in the inbound direction of an interface.</a:t>
            </a:r>
          </a:p>
          <a:p>
            <a:pPr lvl="2"/>
            <a:r>
              <a:rPr lang="en-US" b="1" dirty="0" smtClean="0"/>
              <a:t>outbound</a:t>
            </a:r>
            <a:r>
              <a:rPr lang="en-US" dirty="0" smtClean="0"/>
              <a:t>: configures ACL-based packet filtering in the outbound direction of an interface.</a:t>
            </a:r>
            <a:endParaRPr lang="en-US" altLang="zh-CN" dirty="0" smtClean="0"/>
          </a:p>
          <a:p>
            <a:pPr lvl="2"/>
            <a:r>
              <a:rPr lang="en-US" b="1" dirty="0" err="1" smtClean="0"/>
              <a:t>acl</a:t>
            </a:r>
            <a:r>
              <a:rPr lang="en-US" dirty="0" smtClean="0"/>
              <a:t>: filters packets based on an IPv4 ACL.</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039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Note:</a:t>
            </a:r>
            <a:endParaRPr lang="en-US" altLang="zh-CN" dirty="0" smtClean="0"/>
          </a:p>
          <a:p>
            <a:pPr lvl="1"/>
            <a:r>
              <a:rPr lang="en-US" dirty="0" smtClean="0"/>
              <a:t>The implementation of ACLs varies with vendors. This course describes the ACL technology implemented on Huawei devices.</a:t>
            </a:r>
            <a:endParaRPr lang="en-US" altLang="zh-CN" dirty="0" smtClean="0"/>
          </a:p>
          <a:p>
            <a:pPr lvl="1"/>
            <a:r>
              <a:rPr lang="en-US" dirty="0" smtClean="0"/>
              <a:t>A local area network (LAN) is a computer network that connects computers in a limited area, such as a residential area, a school, a lab, a college campus, or an office building.</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947933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smtClean="0"/>
              <a:t>C</a:t>
            </a:r>
          </a:p>
          <a:p>
            <a:pPr marL="228600" indent="-228600">
              <a:buFont typeface="+mj-lt"/>
              <a:buAutoNum type="arabicPeriod"/>
            </a:pPr>
            <a:r>
              <a:rPr lang="en-US" dirty="0" smtClean="0"/>
              <a:t>parameters such as the source/destination IP address, source/destination port number, protocol type, and TCP flag (SYN, ACK, or FIN).</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32164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1022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1868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801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398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Rapid network development brings the following issues to network security and QoS:</a:t>
            </a:r>
          </a:p>
          <a:p>
            <a:pPr lvl="1"/>
            <a:r>
              <a:rPr lang="en-US" smtClean="0"/>
              <a:t>Resources on the key servers of an enterprise are obtained without permission, and confidential information of the enterprise leaks, causing a potential security risk to the enterprise.</a:t>
            </a:r>
          </a:p>
          <a:p>
            <a:pPr lvl="1"/>
            <a:r>
              <a:rPr lang="en-US" smtClean="0"/>
              <a:t>The virus on the Internet spreads to the enterprise intranet, threatening intranet security.</a:t>
            </a:r>
          </a:p>
          <a:p>
            <a:pPr lvl="1"/>
            <a:r>
              <a:rPr lang="en-US" smtClean="0"/>
              <a:t>Network bandwidth is occupied by services randomly, and bandwidth for delay-sensitive services such as voice and video cannot be guaranteed, lowering user experience.</a:t>
            </a:r>
            <a:endParaRPr lang="en-US" altLang="zh-CN" smtClean="0"/>
          </a:p>
          <a:p>
            <a:pPr lvl="0"/>
            <a:r>
              <a:rPr lang="en-US" smtClean="0"/>
              <a:t>These issues seriously affect network communication, so network security and QoS need to be improved urgently. For example, a tool is required to filter traffic.</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3439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ACLs accurately identify and control packets on a network to manage network access behaviors, prevent network attacks, and improve bandwidth utilization. In this way, ACLs ensure security and QoS.</a:t>
            </a:r>
            <a:endParaRPr lang="en-US" altLang="zh-CN" smtClean="0"/>
          </a:p>
          <a:p>
            <a:pPr lvl="1"/>
            <a:r>
              <a:rPr lang="en-US" smtClean="0"/>
              <a:t>An ACL is a set of sequential rules composed of permit or deny statements. It classifies packets by matching fields in packets.</a:t>
            </a:r>
          </a:p>
          <a:p>
            <a:pPr lvl="1"/>
            <a:r>
              <a:rPr lang="en-US" smtClean="0"/>
              <a:t>An ACL can match elements such as source and destination IP addresses, source and destination port numbers, and protocol types in IP datagrams. It can also match routes.</a:t>
            </a:r>
          </a:p>
          <a:p>
            <a:r>
              <a:rPr lang="en-US" smtClean="0"/>
              <a:t>In this course, traffic filtering is used to describe ACLs.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3970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4446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14000"/>
              </a:lnSpc>
            </a:pPr>
            <a:r>
              <a:rPr lang="en-US" dirty="0" smtClean="0"/>
              <a:t>ACL composition:</a:t>
            </a:r>
            <a:endParaRPr lang="en-US" altLang="zh-CN" dirty="0" smtClean="0"/>
          </a:p>
          <a:p>
            <a:pPr lvl="1">
              <a:lnSpc>
                <a:spcPct val="114000"/>
              </a:lnSpc>
            </a:pPr>
            <a:r>
              <a:rPr lang="en-US" dirty="0" smtClean="0"/>
              <a:t>ACL number: An ACL is identified by an ACL number. Each ACL needs to allocated an ACL number. The ACL number range varies according to the ACL type, which will be described later.</a:t>
            </a:r>
          </a:p>
          <a:p>
            <a:pPr lvl="1">
              <a:lnSpc>
                <a:spcPct val="114000"/>
              </a:lnSpc>
            </a:pPr>
            <a:r>
              <a:rPr lang="en-US" dirty="0" smtClean="0"/>
              <a:t>Rule: As mentioned above, an ACL consists of several permit/deny statements, and each statement is a rule of the ACL.</a:t>
            </a:r>
          </a:p>
          <a:p>
            <a:pPr lvl="1">
              <a:lnSpc>
                <a:spcPct val="114000"/>
              </a:lnSpc>
            </a:pPr>
            <a:r>
              <a:rPr lang="en-US" dirty="0" smtClean="0"/>
              <a:t>Rule ID: Each ACL rule has an ID, which identifies the rule. Rule IDs can be manually defined or automatically allocated by the system. A rule ID ranges from 0 to 4294967294. All rules are arranged in the ascending order of rule ID.</a:t>
            </a:r>
          </a:p>
          <a:p>
            <a:pPr lvl="1">
              <a:lnSpc>
                <a:spcPct val="114000"/>
              </a:lnSpc>
            </a:pPr>
            <a:r>
              <a:rPr lang="en-US" dirty="0" smtClean="0"/>
              <a:t>Action: Each rule contains a permit or deny action. ACLs are usually used together with other technologies, and the meanings of the permit and deny actions may vary according to scenarios.</a:t>
            </a:r>
          </a:p>
          <a:p>
            <a:pPr lvl="2">
              <a:lnSpc>
                <a:spcPct val="114000"/>
              </a:lnSpc>
            </a:pPr>
            <a:r>
              <a:rPr lang="en-US" dirty="0" smtClean="0"/>
              <a:t>For example, if an ACL is used together with traffic filtering technology (that is, the ACL is invoked in traffic filtering), the permit action allows traffic to pass and the deny action rejects traffic.</a:t>
            </a:r>
          </a:p>
          <a:p>
            <a:pPr lvl="1">
              <a:lnSpc>
                <a:spcPct val="114000"/>
              </a:lnSpc>
            </a:pPr>
            <a:r>
              <a:rPr lang="en-US" dirty="0" smtClean="0"/>
              <a:t>Matching option: ACLs support various matching options. In this example, the matching option is a source IP address. The ACL also supports other matching options, such as Layer 2 Ethernet frame header information (including source and destination MAC addresses and Ethernet frame protocol type), Layer 3 packet information (including destination address and protocol type), and Layer 4 packet information (including TCP/UDP port number).</a:t>
            </a:r>
          </a:p>
          <a:p>
            <a:pPr>
              <a:lnSpc>
                <a:spcPct val="114000"/>
              </a:lnSpc>
            </a:pPr>
            <a:r>
              <a:rPr lang="en-US" dirty="0" smtClean="0"/>
              <a:t>Question: What does rule 5 permit source 1.1.1.0 0.0.0.255 mean? This will be introduced later.</a:t>
            </a:r>
            <a:endParaRPr lang="en-US" altLang="zh-CN" dirty="0" smtClean="0"/>
          </a:p>
          <a:p>
            <a:pPr>
              <a:lnSpc>
                <a:spcPct val="114000"/>
              </a:lnSpc>
            </a:pP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5804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文本占位符 38"/>
          <p:cNvSpPr>
            <a:spLocks noGrp="1"/>
          </p:cNvSpPr>
          <p:nvPr>
            <p:ph type="body" sz="quarter" idx="17"/>
          </p:nvPr>
        </p:nvSpPr>
        <p:spPr/>
        <p:txBody>
          <a:bodyPr/>
          <a:lstStyle/>
          <a:p>
            <a:endParaRPr lang="zh-CN" altLang="en-US"/>
          </a:p>
        </p:txBody>
      </p:sp>
      <p:sp>
        <p:nvSpPr>
          <p:cNvPr id="40" name="文本占位符 39"/>
          <p:cNvSpPr>
            <a:spLocks noGrp="1"/>
          </p:cNvSpPr>
          <p:nvPr>
            <p:ph type="body" sz="quarter" idx="18"/>
          </p:nvPr>
        </p:nvSpPr>
        <p:spPr/>
        <p:txBody>
          <a:bodyPr/>
          <a:lstStyle/>
          <a:p>
            <a:endParaRPr lang="zh-CN" altLang="en-US"/>
          </a:p>
        </p:txBody>
      </p:sp>
      <p:sp>
        <p:nvSpPr>
          <p:cNvPr id="41" name="文本占位符 40"/>
          <p:cNvSpPr>
            <a:spLocks noGrp="1"/>
          </p:cNvSpPr>
          <p:nvPr>
            <p:ph type="body" sz="quarter" idx="19"/>
          </p:nvPr>
        </p:nvSpPr>
        <p:spPr/>
        <p:txBody>
          <a:bodyPr/>
          <a:lstStyle/>
          <a:p>
            <a:endParaRPr lang="zh-CN" altLang="en-US"/>
          </a:p>
        </p:txBody>
      </p:sp>
      <p:sp>
        <p:nvSpPr>
          <p:cNvPr id="42" name="文本占位符 41"/>
          <p:cNvSpPr>
            <a:spLocks noGrp="1"/>
          </p:cNvSpPr>
          <p:nvPr>
            <p:ph type="body" sz="quarter" idx="20"/>
          </p:nvPr>
        </p:nvSpPr>
        <p:spPr/>
        <p:txBody>
          <a:bodyPr/>
          <a:lstStyle/>
          <a:p>
            <a:endParaRPr lang="zh-CN" altLang="en-US"/>
          </a:p>
        </p:txBody>
      </p:sp>
      <p:sp>
        <p:nvSpPr>
          <p:cNvPr id="3" name="文本占位符 2"/>
          <p:cNvSpPr>
            <a:spLocks noGrp="1"/>
          </p:cNvSpPr>
          <p:nvPr>
            <p:ph type="body" sz="quarter" idx="13"/>
          </p:nvPr>
        </p:nvSpPr>
        <p:spPr/>
        <p:txBody>
          <a:bodyPr/>
          <a:lstStyle/>
          <a:p>
            <a:r>
              <a:rPr lang="en-US" smtClean="0"/>
              <a:t>Lu Yueyue/lwx445705</a:t>
            </a:r>
            <a:endParaRPr lang="en-US" altLang="zh-CN" dirty="0"/>
          </a:p>
        </p:txBody>
      </p:sp>
      <p:sp>
        <p:nvSpPr>
          <p:cNvPr id="4" name="文本占位符 3"/>
          <p:cNvSpPr>
            <a:spLocks noGrp="1"/>
          </p:cNvSpPr>
          <p:nvPr>
            <p:ph type="body" sz="quarter" idx="14"/>
          </p:nvPr>
        </p:nvSpPr>
        <p:spPr/>
        <p:txBody>
          <a:bodyPr/>
          <a:lstStyle/>
          <a:p>
            <a:r>
              <a:rPr lang="en-US" altLang="zh-CN" smtClean="0"/>
              <a:t>2019.11</a:t>
            </a:r>
            <a:endParaRPr lang="zh-CN" altLang="en-US" dirty="0"/>
          </a:p>
        </p:txBody>
      </p:sp>
      <p:sp>
        <p:nvSpPr>
          <p:cNvPr id="2" name="文本占位符 1"/>
          <p:cNvSpPr>
            <a:spLocks noGrp="1"/>
          </p:cNvSpPr>
          <p:nvPr>
            <p:ph type="body" sz="quarter" idx="15"/>
          </p:nvPr>
        </p:nvSpPr>
        <p:spPr/>
        <p:txBody>
          <a:bodyPr/>
          <a:lstStyle/>
          <a:p>
            <a:r>
              <a:rPr lang="en-US" altLang="zh-CN" smtClean="0"/>
              <a:t>New</a:t>
            </a:r>
            <a:endParaRPr lang="en-US" altLang="zh-CN" dirty="0"/>
          </a:p>
        </p:txBody>
      </p:sp>
      <p:sp>
        <p:nvSpPr>
          <p:cNvPr id="38" name="文本占位符 37"/>
          <p:cNvSpPr>
            <a:spLocks noGrp="1"/>
          </p:cNvSpPr>
          <p:nvPr>
            <p:ph type="body" sz="quarter" idx="16"/>
          </p:nvPr>
        </p:nvSpPr>
        <p:spPr/>
        <p:txBody>
          <a:bodyPr/>
          <a:lstStyle/>
          <a:p>
            <a:endParaRPr lang="zh-CN" altLang="en-US"/>
          </a:p>
        </p:txBody>
      </p:sp>
      <p:sp>
        <p:nvSpPr>
          <p:cNvPr id="43" name="文本占位符 42"/>
          <p:cNvSpPr>
            <a:spLocks noGrp="1"/>
          </p:cNvSpPr>
          <p:nvPr>
            <p:ph type="body" sz="quarter" idx="21"/>
          </p:nvPr>
        </p:nvSpPr>
        <p:spPr/>
        <p:txBody>
          <a:bodyPr/>
          <a:lstStyle/>
          <a:p>
            <a:endParaRPr lang="zh-CN" altLang="en-US"/>
          </a:p>
        </p:txBody>
      </p:sp>
      <p:sp>
        <p:nvSpPr>
          <p:cNvPr id="44" name="文本占位符 43"/>
          <p:cNvSpPr>
            <a:spLocks noGrp="1"/>
          </p:cNvSpPr>
          <p:nvPr>
            <p:ph type="body" sz="quarter" idx="22"/>
          </p:nvPr>
        </p:nvSpPr>
        <p:spPr/>
        <p:txBody>
          <a:bodyPr/>
          <a:lstStyle/>
          <a:p>
            <a:endParaRPr lang="zh-CN" altLang="en-US"/>
          </a:p>
        </p:txBody>
      </p:sp>
      <p:sp>
        <p:nvSpPr>
          <p:cNvPr id="45" name="文本占位符 44"/>
          <p:cNvSpPr>
            <a:spLocks noGrp="1"/>
          </p:cNvSpPr>
          <p:nvPr>
            <p:ph type="body" sz="quarter" idx="23"/>
          </p:nvPr>
        </p:nvSpPr>
        <p:spPr/>
        <p:txBody>
          <a:bodyPr/>
          <a:lstStyle/>
          <a:p>
            <a:endParaRPr lang="zh-CN" altLang="en-US"/>
          </a:p>
        </p:txBody>
      </p:sp>
      <p:sp>
        <p:nvSpPr>
          <p:cNvPr id="46" name="文本占位符 45"/>
          <p:cNvSpPr>
            <a:spLocks noGrp="1"/>
          </p:cNvSpPr>
          <p:nvPr>
            <p:ph type="body" sz="quarter" idx="24"/>
          </p:nvPr>
        </p:nvSpPr>
        <p:spPr/>
        <p:txBody>
          <a:bodyPr/>
          <a:lstStyle/>
          <a:p>
            <a:endParaRPr lang="zh-CN" altLang="en-US"/>
          </a:p>
        </p:txBody>
      </p:sp>
      <p:sp>
        <p:nvSpPr>
          <p:cNvPr id="47" name="文本占位符 46"/>
          <p:cNvSpPr>
            <a:spLocks noGrp="1"/>
          </p:cNvSpPr>
          <p:nvPr>
            <p:ph type="body" sz="quarter" idx="25"/>
          </p:nvPr>
        </p:nvSpPr>
        <p:spPr/>
        <p:txBody>
          <a:bodyPr/>
          <a:lstStyle/>
          <a:p>
            <a:endParaRPr lang="zh-CN" altLang="en-US"/>
          </a:p>
        </p:txBody>
      </p:sp>
      <p:sp>
        <p:nvSpPr>
          <p:cNvPr id="48" name="文本占位符 47"/>
          <p:cNvSpPr>
            <a:spLocks noGrp="1"/>
          </p:cNvSpPr>
          <p:nvPr>
            <p:ph type="body" sz="quarter" idx="26"/>
          </p:nvPr>
        </p:nvSpPr>
        <p:spPr/>
        <p:txBody>
          <a:bodyPr/>
          <a:lstStyle/>
          <a:p>
            <a:endParaRPr lang="zh-CN" altLang="en-US"/>
          </a:p>
        </p:txBody>
      </p:sp>
      <p:sp>
        <p:nvSpPr>
          <p:cNvPr id="49" name="文本占位符 48"/>
          <p:cNvSpPr>
            <a:spLocks noGrp="1"/>
          </p:cNvSpPr>
          <p:nvPr>
            <p:ph type="body" sz="quarter" idx="27"/>
          </p:nvPr>
        </p:nvSpPr>
        <p:spPr/>
        <p:txBody>
          <a:bodyPr/>
          <a:lstStyle/>
          <a:p>
            <a:endParaRPr lang="zh-CN" altLang="en-US"/>
          </a:p>
        </p:txBody>
      </p:sp>
      <p:sp>
        <p:nvSpPr>
          <p:cNvPr id="50" name="文本占位符 49"/>
          <p:cNvSpPr>
            <a:spLocks noGrp="1"/>
          </p:cNvSpPr>
          <p:nvPr>
            <p:ph type="body" sz="quarter" idx="28"/>
          </p:nvPr>
        </p:nvSpPr>
        <p:spPr/>
        <p:txBody>
          <a:bodyPr/>
          <a:lstStyle/>
          <a:p>
            <a:endParaRPr lang="zh-CN" altLang="en-US"/>
          </a:p>
        </p:txBody>
      </p:sp>
      <p:sp>
        <p:nvSpPr>
          <p:cNvPr id="51" name="文本占位符 50"/>
          <p:cNvSpPr>
            <a:spLocks noGrp="1"/>
          </p:cNvSpPr>
          <p:nvPr>
            <p:ph type="body" sz="quarter" idx="29"/>
          </p:nvPr>
        </p:nvSpPr>
        <p:spPr/>
        <p:txBody>
          <a:bodyPr/>
          <a:lstStyle/>
          <a:p>
            <a:endParaRPr lang="zh-CN" altLang="en-US"/>
          </a:p>
        </p:txBody>
      </p:sp>
      <p:sp>
        <p:nvSpPr>
          <p:cNvPr id="52" name="文本占位符 51"/>
          <p:cNvSpPr>
            <a:spLocks noGrp="1"/>
          </p:cNvSpPr>
          <p:nvPr>
            <p:ph type="body" sz="quarter" idx="30"/>
          </p:nvPr>
        </p:nvSpPr>
        <p:spPr/>
        <p:txBody>
          <a:bodyPr/>
          <a:lstStyle/>
          <a:p>
            <a:endParaRPr lang="zh-CN" altLang="en-US"/>
          </a:p>
        </p:txBody>
      </p:sp>
      <p:sp>
        <p:nvSpPr>
          <p:cNvPr id="53" name="文本占位符 52"/>
          <p:cNvSpPr>
            <a:spLocks noGrp="1"/>
          </p:cNvSpPr>
          <p:nvPr>
            <p:ph type="body" sz="quarter" idx="31"/>
          </p:nvPr>
        </p:nvSpPr>
        <p:spPr/>
        <p:txBody>
          <a:bodyPr/>
          <a:lstStyle/>
          <a:p>
            <a:endParaRPr lang="zh-CN" altLang="en-US"/>
          </a:p>
        </p:txBody>
      </p:sp>
      <p:sp>
        <p:nvSpPr>
          <p:cNvPr id="54" name="文本占位符 53"/>
          <p:cNvSpPr>
            <a:spLocks noGrp="1"/>
          </p:cNvSpPr>
          <p:nvPr>
            <p:ph type="body" sz="quarter" idx="32"/>
          </p:nvPr>
        </p:nvSpPr>
        <p:spPr/>
        <p:txBody>
          <a:bodyPr/>
          <a:lstStyle/>
          <a:p>
            <a:endParaRPr lang="zh-CN" altLang="en-US"/>
          </a:p>
        </p:txBody>
      </p:sp>
      <p:sp>
        <p:nvSpPr>
          <p:cNvPr id="55" name="文本占位符 54"/>
          <p:cNvSpPr>
            <a:spLocks noGrp="1"/>
          </p:cNvSpPr>
          <p:nvPr>
            <p:ph type="body" sz="quarter" idx="33"/>
          </p:nvPr>
        </p:nvSpPr>
        <p:spPr/>
        <p:txBody>
          <a:bodyPr/>
          <a:lstStyle/>
          <a:p>
            <a:endParaRPr lang="zh-CN" altLang="en-US"/>
          </a:p>
        </p:txBody>
      </p:sp>
      <p:sp>
        <p:nvSpPr>
          <p:cNvPr id="56" name="文本占位符 55"/>
          <p:cNvSpPr>
            <a:spLocks noGrp="1"/>
          </p:cNvSpPr>
          <p:nvPr>
            <p:ph type="body" sz="quarter" idx="34"/>
          </p:nvPr>
        </p:nvSpPr>
        <p:spPr/>
        <p:txBody>
          <a:bodyPr/>
          <a:lstStyle/>
          <a:p>
            <a:endParaRPr lang="zh-CN" altLang="en-US"/>
          </a:p>
        </p:txBody>
      </p:sp>
      <p:sp>
        <p:nvSpPr>
          <p:cNvPr id="57" name="文本占位符 56"/>
          <p:cNvSpPr>
            <a:spLocks noGrp="1"/>
          </p:cNvSpPr>
          <p:nvPr>
            <p:ph type="body" sz="quarter" idx="35"/>
          </p:nvPr>
        </p:nvSpPr>
        <p:spPr/>
        <p:txBody>
          <a:bodyPr/>
          <a:lstStyle/>
          <a:p>
            <a:endParaRPr lang="zh-CN" altLang="en-US"/>
          </a:p>
        </p:txBody>
      </p:sp>
      <p:sp>
        <p:nvSpPr>
          <p:cNvPr id="58" name="文本占位符 57"/>
          <p:cNvSpPr>
            <a:spLocks noGrp="1"/>
          </p:cNvSpPr>
          <p:nvPr>
            <p:ph type="body" sz="quarter" idx="36"/>
          </p:nvPr>
        </p:nvSpPr>
        <p:spPr/>
        <p:txBody>
          <a:bodyPr/>
          <a:lstStyle/>
          <a:p>
            <a:endParaRPr lang="zh-CN" altLang="en-US"/>
          </a:p>
        </p:txBody>
      </p:sp>
      <p:sp>
        <p:nvSpPr>
          <p:cNvPr id="59" name="文本占位符 58"/>
          <p:cNvSpPr>
            <a:spLocks noGrp="1"/>
          </p:cNvSpPr>
          <p:nvPr>
            <p:ph type="body" sz="quarter" idx="37"/>
          </p:nvPr>
        </p:nvSpPr>
        <p:spPr/>
        <p:txBody>
          <a:bodyPr/>
          <a:lstStyle/>
          <a:p>
            <a:endParaRPr lang="zh-CN" altLang="en-US"/>
          </a:p>
        </p:txBody>
      </p:sp>
      <p:sp>
        <p:nvSpPr>
          <p:cNvPr id="60" name="文本占位符 59"/>
          <p:cNvSpPr>
            <a:spLocks noGrp="1"/>
          </p:cNvSpPr>
          <p:nvPr>
            <p:ph type="body" sz="quarter" idx="38"/>
          </p:nvPr>
        </p:nvSpPr>
        <p:spPr/>
        <p:txBody>
          <a:bodyPr/>
          <a:lstStyle/>
          <a:p>
            <a:endParaRPr lang="zh-CN" altLang="en-US"/>
          </a:p>
        </p:txBody>
      </p:sp>
      <p:sp>
        <p:nvSpPr>
          <p:cNvPr id="61" name="文本占位符 60"/>
          <p:cNvSpPr>
            <a:spLocks noGrp="1"/>
          </p:cNvSpPr>
          <p:nvPr>
            <p:ph type="body" sz="quarter" idx="39"/>
          </p:nvPr>
        </p:nvSpPr>
        <p:spPr/>
        <p:txBody>
          <a:bodyPr/>
          <a:lstStyle/>
          <a:p>
            <a:endParaRPr lang="zh-CN" altLang="en-US"/>
          </a:p>
        </p:txBody>
      </p:sp>
      <p:sp>
        <p:nvSpPr>
          <p:cNvPr id="62" name="文本占位符 61"/>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29835346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wrap="square">
            <a:noAutofit/>
          </a:bodyPr>
          <a:lstStyle/>
          <a:p>
            <a:r>
              <a:rPr dirty="0">
                <a:latin typeface="Huawei Sans" panose="020C0503030203020204" pitchFamily="34" charset="0"/>
              </a:rPr>
              <a:t>Rule ID</a:t>
            </a:r>
          </a:p>
        </p:txBody>
      </p:sp>
      <p:sp>
        <p:nvSpPr>
          <p:cNvPr id="21" name="文本框 20"/>
          <p:cNvSpPr txBox="1"/>
          <p:nvPr/>
        </p:nvSpPr>
        <p:spPr bwMode="auto">
          <a:xfrm>
            <a:off x="1025383" y="1340768"/>
            <a:ext cx="5580620" cy="164063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err="1">
                <a:latin typeface="Huawei Sans" panose="020C0503030203020204" pitchFamily="34" charset="0"/>
              </a:rPr>
              <a:t>acl</a:t>
            </a:r>
            <a:r>
              <a:rPr sz="1600" dirty="0">
                <a:latin typeface="Huawei Sans" panose="020C0503030203020204" pitchFamily="34" charset="0"/>
              </a:rPr>
              <a:t> number 2000</a:t>
            </a:r>
          </a:p>
          <a:p>
            <a:pPr fontAlgn="ctr">
              <a:lnSpc>
                <a:spcPct val="120000"/>
              </a:lnSpc>
            </a:pPr>
            <a:endParaRPr lang="en-US" altLang="zh-CN" sz="1600" dirty="0">
              <a:latin typeface="Huawei Sans" panose="020C0503030203020204" pitchFamily="34" charset="0"/>
            </a:endParaRPr>
          </a:p>
          <a:p>
            <a:pPr fontAlgn="ctr">
              <a:lnSpc>
                <a:spcPct val="120000"/>
              </a:lnSpc>
            </a:pPr>
            <a:r>
              <a:rPr sz="1600" dirty="0">
                <a:latin typeface="Huawei Sans" panose="020C0503030203020204" pitchFamily="34" charset="0"/>
              </a:rPr>
              <a:t>  rule	 5	deny	source  10.1.1.1  0</a:t>
            </a:r>
          </a:p>
          <a:p>
            <a:pPr fontAlgn="ctr">
              <a:lnSpc>
                <a:spcPct val="120000"/>
              </a:lnSpc>
            </a:pPr>
            <a:r>
              <a:rPr sz="1600" dirty="0">
                <a:latin typeface="Huawei Sans" panose="020C0503030203020204" pitchFamily="34" charset="0"/>
              </a:rPr>
              <a:t>  rule	10	deny	source  10.1.1.2  0</a:t>
            </a:r>
          </a:p>
          <a:p>
            <a:pPr fontAlgn="ctr">
              <a:lnSpc>
                <a:spcPct val="120000"/>
              </a:lnSpc>
            </a:pPr>
            <a:r>
              <a:rPr sz="1600" dirty="0">
                <a:latin typeface="Huawei Sans" panose="020C0503030203020204" pitchFamily="34" charset="0"/>
              </a:rPr>
              <a:t>  rule	15	permit	source  10.1.1.0  0.0.0.255</a:t>
            </a:r>
          </a:p>
        </p:txBody>
      </p:sp>
      <p:sp>
        <p:nvSpPr>
          <p:cNvPr id="22" name="矩形 21"/>
          <p:cNvSpPr/>
          <p:nvPr/>
        </p:nvSpPr>
        <p:spPr bwMode="auto">
          <a:xfrm>
            <a:off x="1945656" y="1996281"/>
            <a:ext cx="39604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sp>
        <p:nvSpPr>
          <p:cNvPr id="23" name="矩形 22"/>
          <p:cNvSpPr/>
          <p:nvPr/>
        </p:nvSpPr>
        <p:spPr bwMode="auto">
          <a:xfrm>
            <a:off x="1684487" y="2999303"/>
            <a:ext cx="900782"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400">
                <a:solidFill>
                  <a:srgbClr val="1D1D1A"/>
                </a:solidFill>
                <a:latin typeface="Huawei Sans" panose="020C0503030203020204" pitchFamily="34" charset="0"/>
              </a:rPr>
              <a:t>Step = 5</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
        <p:nvSpPr>
          <p:cNvPr id="25" name="矩形 24"/>
          <p:cNvSpPr/>
          <p:nvPr/>
        </p:nvSpPr>
        <p:spPr bwMode="auto">
          <a:xfrm>
            <a:off x="2135219" y="1715339"/>
            <a:ext cx="900100" cy="31151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400" dirty="0">
                <a:solidFill>
                  <a:srgbClr val="1D1D1A"/>
                </a:solidFill>
                <a:latin typeface="Huawei Sans" panose="020C0503030203020204" pitchFamily="34" charset="0"/>
              </a:rPr>
              <a:t>Rule ID</a:t>
            </a:r>
          </a:p>
        </p:txBody>
      </p:sp>
      <p:grpSp>
        <p:nvGrpSpPr>
          <p:cNvPr id="4" name="组合 3"/>
          <p:cNvGrpSpPr/>
          <p:nvPr/>
        </p:nvGrpSpPr>
        <p:grpSpPr>
          <a:xfrm>
            <a:off x="1029408" y="3573016"/>
            <a:ext cx="5576595" cy="423846"/>
            <a:chOff x="1029408" y="3714779"/>
            <a:chExt cx="5576595" cy="423846"/>
          </a:xfrm>
        </p:grpSpPr>
        <p:sp>
          <p:nvSpPr>
            <p:cNvPr id="13"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4" name="文本框 13"/>
            <p:cNvSpPr txBox="1"/>
            <p:nvPr/>
          </p:nvSpPr>
          <p:spPr bwMode="auto">
            <a:xfrm>
              <a:off x="1389956" y="3714779"/>
              <a:ext cx="5216047"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a:latin typeface="Huawei Sans" panose="020C0503030203020204" pitchFamily="34" charset="0"/>
                </a:rPr>
                <a:t>How do I add a rule?</a:t>
              </a:r>
            </a:p>
          </p:txBody>
        </p:sp>
      </p:grpSp>
      <p:sp>
        <p:nvSpPr>
          <p:cNvPr id="16" name="文本框 15"/>
          <p:cNvSpPr txBox="1"/>
          <p:nvPr/>
        </p:nvSpPr>
        <p:spPr bwMode="auto">
          <a:xfrm>
            <a:off x="1026003" y="4509120"/>
            <a:ext cx="5580000" cy="1586880"/>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err="1">
                <a:latin typeface="Huawei Sans" panose="020C0503030203020204" pitchFamily="34" charset="0"/>
              </a:rPr>
              <a:t>acl</a:t>
            </a:r>
            <a:r>
              <a:rPr sz="1600" dirty="0">
                <a:latin typeface="Huawei Sans" panose="020C0503030203020204" pitchFamily="34" charset="0"/>
              </a:rPr>
              <a:t> number 2000</a:t>
            </a:r>
          </a:p>
          <a:p>
            <a:pPr fontAlgn="ctr">
              <a:lnSpc>
                <a:spcPct val="120000"/>
              </a:lnSpc>
            </a:pPr>
            <a:r>
              <a:rPr sz="1600" dirty="0">
                <a:latin typeface="Huawei Sans" panose="020C0503030203020204" pitchFamily="34" charset="0"/>
              </a:rPr>
              <a:t>  rule	 5	deny	source  10.1.1.1  0</a:t>
            </a:r>
          </a:p>
          <a:p>
            <a:pPr fontAlgn="ctr">
              <a:lnSpc>
                <a:spcPct val="120000"/>
              </a:lnSpc>
            </a:pPr>
            <a:r>
              <a:rPr sz="1600" dirty="0">
                <a:latin typeface="Huawei Sans" panose="020C0503030203020204" pitchFamily="34" charset="0"/>
              </a:rPr>
              <a:t>  rule	10	deny	source  10.1.1.2  0</a:t>
            </a:r>
          </a:p>
          <a:p>
            <a:pPr fontAlgn="ctr">
              <a:lnSpc>
                <a:spcPct val="120000"/>
              </a:lnSpc>
            </a:pPr>
            <a:r>
              <a:rPr sz="1600" dirty="0">
                <a:latin typeface="Huawei Sans" panose="020C0503030203020204" pitchFamily="34" charset="0"/>
              </a:rPr>
              <a:t>  rule	11	deny	source  10.1.1.3  0</a:t>
            </a:r>
          </a:p>
          <a:p>
            <a:pPr fontAlgn="ctr">
              <a:lnSpc>
                <a:spcPct val="120000"/>
              </a:lnSpc>
            </a:pPr>
            <a:r>
              <a:rPr sz="1600" dirty="0">
                <a:latin typeface="Huawei Sans" panose="020C0503030203020204" pitchFamily="34" charset="0"/>
              </a:rPr>
              <a:t>  rule	15	permit	source  10.1.1.0  0.0.0.255</a:t>
            </a:r>
          </a:p>
        </p:txBody>
      </p:sp>
      <p:sp>
        <p:nvSpPr>
          <p:cNvPr id="17" name="矩形 16"/>
          <p:cNvSpPr/>
          <p:nvPr/>
        </p:nvSpPr>
        <p:spPr bwMode="auto">
          <a:xfrm>
            <a:off x="1098011" y="5462049"/>
            <a:ext cx="4716524" cy="290957"/>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sp>
        <p:nvSpPr>
          <p:cNvPr id="18" name="圆角矩形 17"/>
          <p:cNvSpPr/>
          <p:nvPr/>
        </p:nvSpPr>
        <p:spPr bwMode="auto">
          <a:xfrm>
            <a:off x="1379476" y="3969060"/>
            <a:ext cx="3672408" cy="39604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sz="1600" b="1" dirty="0">
                <a:latin typeface="Huawei Sans" panose="020C0503030203020204" pitchFamily="34" charset="0"/>
              </a:rPr>
              <a:t>rule 11   deny  source  10.1.1.3  0</a:t>
            </a:r>
            <a:endParaRPr kumimoji="0" lang="zh-CN" altLang="en-US" sz="1600" b="1" i="0" u="none" strike="noStrike" cap="none" normalizeH="0" baseline="0" dirty="0">
              <a:ln>
                <a:noFill/>
              </a:ln>
              <a:solidFill>
                <a:schemeClr val="tx1"/>
              </a:solidFill>
              <a:effectLst/>
              <a:latin typeface="Huawei Sans" panose="020C0503030203020204" pitchFamily="34" charset="0"/>
            </a:endParaRPr>
          </a:p>
        </p:txBody>
      </p:sp>
      <p:sp>
        <p:nvSpPr>
          <p:cNvPr id="31" name="圆角矩形 30"/>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b="1">
                <a:solidFill>
                  <a:prstClr val="white"/>
                </a:solidFill>
                <a:latin typeface="Huawei Sans" panose="020C0503030203020204" pitchFamily="34" charset="0"/>
              </a:rPr>
              <a:t>Rule ID and Step</a:t>
            </a:r>
          </a:p>
        </p:txBody>
      </p:sp>
      <p:sp>
        <p:nvSpPr>
          <p:cNvPr id="32" name="圆角矩形 31"/>
          <p:cNvSpPr/>
          <p:nvPr/>
        </p:nvSpPr>
        <p:spPr>
          <a:xfrm>
            <a:off x="6899605" y="1772089"/>
            <a:ext cx="4728288" cy="432391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noAutofit/>
          </a:bodyPr>
          <a:lstStyle/>
          <a:p>
            <a:pPr marL="285750" indent="-285750" fontAlgn="ctr">
              <a:lnSpc>
                <a:spcPct val="120000"/>
              </a:lnSpc>
              <a:buFont typeface="Arial" panose="020B0604020202020204" pitchFamily="34" charset="0"/>
              <a:buChar char="•"/>
            </a:pPr>
            <a:r>
              <a:rPr sz="1400" b="1" dirty="0">
                <a:solidFill>
                  <a:schemeClr val="tx1"/>
                </a:solidFill>
                <a:latin typeface="Huawei Sans" panose="020C0503030203020204" pitchFamily="34" charset="0"/>
              </a:rPr>
              <a:t>Rule ID</a:t>
            </a:r>
            <a:endParaRPr lang="en-US" altLang="zh-CN" sz="1400" b="1" dirty="0">
              <a:solidFill>
                <a:schemeClr val="tx1"/>
              </a:solidFill>
              <a:latin typeface="Huawei Sans" panose="020C0503030203020204" pitchFamily="34" charset="0"/>
            </a:endParaRPr>
          </a:p>
          <a:p>
            <a:pPr marL="284400" fontAlgn="ctr">
              <a:lnSpc>
                <a:spcPct val="120000"/>
              </a:lnSpc>
            </a:pPr>
            <a:r>
              <a:rPr sz="1400" dirty="0">
                <a:solidFill>
                  <a:schemeClr val="tx1"/>
                </a:solidFill>
                <a:latin typeface="Huawei Sans" panose="020C0503030203020204" pitchFamily="34" charset="0"/>
              </a:rPr>
              <a:t>Each rule in an ACL has an ID.</a:t>
            </a:r>
          </a:p>
          <a:p>
            <a:pPr marL="285750" indent="-285750" fontAlgn="ctr">
              <a:lnSpc>
                <a:spcPct val="120000"/>
              </a:lnSpc>
              <a:buFont typeface="Arial" panose="020B0604020202020204" pitchFamily="34" charset="0"/>
              <a:buChar char="•"/>
            </a:pPr>
            <a:r>
              <a:rPr sz="1400" b="1" dirty="0">
                <a:solidFill>
                  <a:schemeClr val="tx1"/>
                </a:solidFill>
                <a:latin typeface="Huawei Sans" panose="020C0503030203020204" pitchFamily="34" charset="0"/>
              </a:rPr>
              <a:t>Step</a:t>
            </a:r>
          </a:p>
          <a:p>
            <a:pPr marL="284400" fontAlgn="ctr">
              <a:lnSpc>
                <a:spcPct val="120000"/>
              </a:lnSpc>
            </a:pPr>
            <a:r>
              <a:rPr sz="1400" dirty="0">
                <a:solidFill>
                  <a:schemeClr val="tx1"/>
                </a:solidFill>
                <a:latin typeface="Huawei Sans" panose="020C0503030203020204" pitchFamily="34" charset="0"/>
              </a:rPr>
              <a:t>A step is an increment between neighboring rule IDs automatically allocated by the system. The default step is 5. Setting a step facilitates rule insertion between existing rules of an ACL.</a:t>
            </a:r>
            <a:endParaRPr lang="en-US" altLang="zh-CN" sz="1400" dirty="0">
              <a:solidFill>
                <a:schemeClr val="tx1"/>
              </a:solidFill>
              <a:latin typeface="Huawei Sans" panose="020C0503030203020204" pitchFamily="34" charset="0"/>
            </a:endParaRPr>
          </a:p>
          <a:p>
            <a:pPr marL="285750" indent="-285750" fontAlgn="ctr">
              <a:lnSpc>
                <a:spcPct val="120000"/>
              </a:lnSpc>
              <a:buFont typeface="Arial" panose="020B0604020202020204" pitchFamily="34" charset="0"/>
              <a:buChar char="•"/>
            </a:pPr>
            <a:r>
              <a:rPr sz="1400" b="1" dirty="0">
                <a:solidFill>
                  <a:schemeClr val="tx1"/>
                </a:solidFill>
                <a:latin typeface="Huawei Sans" panose="020C0503030203020204" pitchFamily="34" charset="0"/>
              </a:rPr>
              <a:t>Rule ID allocation</a:t>
            </a:r>
            <a:endParaRPr lang="en-US" altLang="zh-CN" sz="1400" b="1" dirty="0">
              <a:solidFill>
                <a:schemeClr val="tx1"/>
              </a:solidFill>
              <a:latin typeface="Huawei Sans" panose="020C0503030203020204" pitchFamily="34" charset="0"/>
            </a:endParaRPr>
          </a:p>
          <a:p>
            <a:pPr marL="284400" fontAlgn="ctr">
              <a:lnSpc>
                <a:spcPct val="120000"/>
              </a:lnSpc>
            </a:pPr>
            <a:r>
              <a:rPr sz="1400" dirty="0">
                <a:solidFill>
                  <a:schemeClr val="tx1"/>
                </a:solidFill>
                <a:latin typeface="Huawei Sans" panose="020C0503030203020204" pitchFamily="34" charset="0"/>
              </a:rPr>
              <a:t>If a rule is added to an empty ACL but no ID is manually specified for the rule, the system allocates a step value (5 for example) as the ID of the rule. If an ACL contains rules with manually specified IDs and a rule with no manually specified ID is added, the system allocates to this rule an ID that is greater than the largest rule ID in the ACL and is the smallest integer multiple of the step value.</a:t>
            </a:r>
          </a:p>
        </p:txBody>
      </p:sp>
      <p:sp>
        <p:nvSpPr>
          <p:cNvPr id="24" name="五边形 23"/>
          <p:cNvSpPr/>
          <p:nvPr/>
        </p:nvSpPr>
        <p:spPr bwMode="auto">
          <a:xfrm>
            <a:off x="7295961" y="70912"/>
            <a:ext cx="1469130" cy="21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b="1" dirty="0">
                <a:solidFill>
                  <a:srgbClr val="FFFFFF"/>
                </a:solidFill>
                <a:latin typeface="Huawei Sans" panose="020C0503030203020204" pitchFamily="34" charset="0"/>
              </a:rPr>
              <a:t>ACL Composition</a:t>
            </a:r>
          </a:p>
        </p:txBody>
      </p:sp>
      <p:sp>
        <p:nvSpPr>
          <p:cNvPr id="28" name="燕尾形 27"/>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dirty="0">
                <a:latin typeface="Huawei Sans" panose="020C0503030203020204" pitchFamily="34" charset="0"/>
              </a:rPr>
              <a:t>ACL Classification</a:t>
            </a:r>
            <a:endParaRPr lang="en-US" altLang="zh-CN" sz="1200" kern="0" dirty="0">
              <a:latin typeface="Huawei Sans" panose="020C0503030203020204" pitchFamily="34" charset="0"/>
              <a:cs typeface="Huawei Sans" panose="020C0503030203020204" pitchFamily="34" charset="0"/>
            </a:endParaRPr>
          </a:p>
        </p:txBody>
      </p:sp>
      <p:sp>
        <p:nvSpPr>
          <p:cNvPr id="29" name="燕尾形 28"/>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14367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wrap="square">
            <a:noAutofit/>
          </a:bodyPr>
          <a:lstStyle/>
          <a:p>
            <a:r>
              <a:rPr>
                <a:latin typeface="Huawei Sans" panose="020C0503030203020204" pitchFamily="34" charset="0"/>
              </a:rPr>
              <a:t>Wildcard (1)</a:t>
            </a:r>
            <a:endParaRPr lang="zh-CN" altLang="en-US" dirty="0">
              <a:latin typeface="Huawei Sans" panose="020C0503030203020204" pitchFamily="34" charset="0"/>
            </a:endParaRPr>
          </a:p>
        </p:txBody>
      </p:sp>
      <p:sp>
        <p:nvSpPr>
          <p:cNvPr id="6" name="文本框 5"/>
          <p:cNvSpPr txBox="1"/>
          <p:nvPr/>
        </p:nvSpPr>
        <p:spPr bwMode="auto">
          <a:xfrm>
            <a:off x="1025383" y="1340769"/>
            <a:ext cx="5580620" cy="1868018"/>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err="1">
                <a:latin typeface="Huawei Sans" panose="020C0503030203020204" pitchFamily="34" charset="0"/>
              </a:rPr>
              <a:t>acl</a:t>
            </a:r>
            <a:r>
              <a:rPr sz="1600" dirty="0">
                <a:latin typeface="Huawei Sans" panose="020C0503030203020204" pitchFamily="34" charset="0"/>
              </a:rPr>
              <a:t> number 2000</a:t>
            </a:r>
          </a:p>
          <a:p>
            <a:pPr fontAlgn="ctr">
              <a:lnSpc>
                <a:spcPct val="120000"/>
              </a:lnSpc>
            </a:pPr>
            <a:endParaRPr lang="en-US" altLang="zh-CN" sz="1600" dirty="0">
              <a:latin typeface="Huawei Sans" panose="020C0503030203020204" pitchFamily="34" charset="0"/>
            </a:endParaRPr>
          </a:p>
          <a:p>
            <a:pPr fontAlgn="ctr">
              <a:lnSpc>
                <a:spcPct val="120000"/>
              </a:lnSpc>
            </a:pPr>
            <a:r>
              <a:rPr sz="1600" dirty="0">
                <a:latin typeface="Huawei Sans" panose="020C0503030203020204" pitchFamily="34" charset="0"/>
              </a:rPr>
              <a:t>  rule	 5	deny	source  10.1.1.1  0</a:t>
            </a:r>
          </a:p>
          <a:p>
            <a:pPr fontAlgn="ctr">
              <a:lnSpc>
                <a:spcPct val="120000"/>
              </a:lnSpc>
            </a:pPr>
            <a:r>
              <a:rPr sz="1600" dirty="0">
                <a:latin typeface="Huawei Sans" panose="020C0503030203020204" pitchFamily="34" charset="0"/>
              </a:rPr>
              <a:t>  rule	10	deny	source  10.1.1.2  0</a:t>
            </a:r>
          </a:p>
          <a:p>
            <a:pPr fontAlgn="ctr">
              <a:lnSpc>
                <a:spcPct val="120000"/>
              </a:lnSpc>
            </a:pPr>
            <a:r>
              <a:rPr sz="1600" dirty="0">
                <a:latin typeface="Huawei Sans" panose="020C0503030203020204" pitchFamily="34" charset="0"/>
              </a:rPr>
              <a:t>  rule	15	permit	source  10.1.1.0  0.0.0.255</a:t>
            </a:r>
          </a:p>
        </p:txBody>
      </p:sp>
      <p:sp>
        <p:nvSpPr>
          <p:cNvPr id="7" name="矩形 6"/>
          <p:cNvSpPr/>
          <p:nvPr/>
        </p:nvSpPr>
        <p:spPr bwMode="auto">
          <a:xfrm>
            <a:off x="5375827" y="2090380"/>
            <a:ext cx="93610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sp>
        <p:nvSpPr>
          <p:cNvPr id="8" name="矩形 7"/>
          <p:cNvSpPr/>
          <p:nvPr/>
        </p:nvSpPr>
        <p:spPr bwMode="auto">
          <a:xfrm>
            <a:off x="5393879" y="1638812"/>
            <a:ext cx="900000"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400">
                <a:solidFill>
                  <a:srgbClr val="1D1D1A"/>
                </a:solidFill>
                <a:latin typeface="Huawei Sans" panose="020C0503030203020204" pitchFamily="34" charset="0"/>
              </a:rPr>
              <a:t>Wildcard</a:t>
            </a:r>
          </a:p>
        </p:txBody>
      </p:sp>
      <p:sp>
        <p:nvSpPr>
          <p:cNvPr id="14" name="文本占位符 4"/>
          <p:cNvSpPr txBox="1">
            <a:spLocks/>
          </p:cNvSpPr>
          <p:nvPr/>
        </p:nvSpPr>
        <p:spPr>
          <a:xfrm>
            <a:off x="1025383" y="3356520"/>
            <a:ext cx="10446950" cy="915905"/>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Arial"/>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fontAlgn="ctr"/>
            <a:r>
              <a:rPr sz="1800" dirty="0">
                <a:latin typeface="Huawei Sans" panose="020C0503030203020204" pitchFamily="34" charset="0"/>
              </a:rPr>
              <a:t>Matching rule</a:t>
            </a:r>
            <a:endParaRPr lang="en-US" altLang="zh-CN" sz="1800" dirty="0">
              <a:latin typeface="Huawei Sans" panose="020C0503030203020204" pitchFamily="34" charset="0"/>
            </a:endParaRPr>
          </a:p>
          <a:p>
            <a:pPr marL="320675" lvl="1" indent="0" fontAlgn="ctr">
              <a:buNone/>
            </a:pPr>
            <a:r>
              <a:rPr sz="1600" dirty="0">
                <a:latin typeface="Huawei Sans" panose="020C0503030203020204" pitchFamily="34" charset="0"/>
              </a:rPr>
              <a:t>0: matching; 1: random allocation</a:t>
            </a:r>
            <a:endParaRPr lang="zh-CN" altLang="en-US" sz="1600" dirty="0">
              <a:latin typeface="Huawei Sans" panose="020C0503030203020204" pitchFamily="34" charset="0"/>
            </a:endParaRPr>
          </a:p>
        </p:txBody>
      </p:sp>
      <p:grpSp>
        <p:nvGrpSpPr>
          <p:cNvPr id="15" name="组合 14"/>
          <p:cNvGrpSpPr/>
          <p:nvPr/>
        </p:nvGrpSpPr>
        <p:grpSpPr>
          <a:xfrm>
            <a:off x="1029408" y="4406738"/>
            <a:ext cx="8206032" cy="447467"/>
            <a:chOff x="1029408" y="3695063"/>
            <a:chExt cx="8206032" cy="447467"/>
          </a:xfrm>
        </p:grpSpPr>
        <p:sp>
          <p:nvSpPr>
            <p:cNvPr id="16"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7" name="文本框 16"/>
            <p:cNvSpPr txBox="1"/>
            <p:nvPr/>
          </p:nvSpPr>
          <p:spPr bwMode="auto">
            <a:xfrm>
              <a:off x="1389956" y="3695063"/>
              <a:ext cx="7845484" cy="44746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a:latin typeface="Huawei Sans" panose="020C0503030203020204" pitchFamily="34" charset="0"/>
                </a:rPr>
                <a:t>How do I match the network segment address corresponding to 192.168.1.1/24?</a:t>
              </a:r>
            </a:p>
          </p:txBody>
        </p:sp>
      </p:grpSp>
      <p:sp>
        <p:nvSpPr>
          <p:cNvPr id="18" name="矩形 17"/>
          <p:cNvSpPr/>
          <p:nvPr/>
        </p:nvSpPr>
        <p:spPr>
          <a:xfrm>
            <a:off x="659396" y="5049180"/>
            <a:ext cx="1656184" cy="307777"/>
          </a:xfrm>
          <a:prstGeom prst="rect">
            <a:avLst/>
          </a:prstGeom>
        </p:spPr>
        <p:txBody>
          <a:bodyPr wrap="square">
            <a:noAutofit/>
          </a:bodyPr>
          <a:lstStyle/>
          <a:p>
            <a:pPr algn="r" fontAlgn="ctr"/>
            <a:r>
              <a:rPr sz="1400" dirty="0">
                <a:latin typeface="Huawei Sans" panose="020C0503030203020204" pitchFamily="34" charset="0"/>
              </a:rPr>
              <a:t>192.168.1.1</a:t>
            </a:r>
            <a:endParaRPr lang="zh-CN" altLang="en-US" sz="1400" dirty="0">
              <a:latin typeface="Huawei Sans" panose="020C0503030203020204" pitchFamily="34" charset="0"/>
            </a:endParaRPr>
          </a:p>
        </p:txBody>
      </p:sp>
      <p:sp>
        <p:nvSpPr>
          <p:cNvPr id="19" name="矩形 18"/>
          <p:cNvSpPr/>
          <p:nvPr/>
        </p:nvSpPr>
        <p:spPr>
          <a:xfrm>
            <a:off x="659396" y="5517232"/>
            <a:ext cx="1656184" cy="307777"/>
          </a:xfrm>
          <a:prstGeom prst="rect">
            <a:avLst/>
          </a:prstGeom>
        </p:spPr>
        <p:txBody>
          <a:bodyPr wrap="square">
            <a:noAutofit/>
          </a:bodyPr>
          <a:lstStyle/>
          <a:p>
            <a:pPr algn="r" fontAlgn="ctr"/>
            <a:r>
              <a:rPr sz="1400">
                <a:latin typeface="Huawei Sans" panose="020C0503030203020204" pitchFamily="34" charset="0"/>
              </a:rPr>
              <a:t>0.0.0.255</a:t>
            </a:r>
            <a:endParaRPr lang="zh-CN" altLang="en-US" sz="1400" dirty="0">
              <a:latin typeface="Huawei Sans" panose="020C0503030203020204" pitchFamily="34" charset="0"/>
            </a:endParaRPr>
          </a:p>
        </p:txBody>
      </p:sp>
      <p:graphicFrame>
        <p:nvGraphicFramePr>
          <p:cNvPr id="20" name="表格 19"/>
          <p:cNvGraphicFramePr>
            <a:graphicFrameLocks noGrp="1"/>
          </p:cNvGraphicFramePr>
          <p:nvPr>
            <p:extLst/>
          </p:nvPr>
        </p:nvGraphicFramePr>
        <p:xfrm>
          <a:off x="2351584" y="5013176"/>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xmlns="" val="10000"/>
                  </a:ext>
                </a:extLst>
              </a:tr>
            </a:tbl>
          </a:graphicData>
        </a:graphic>
      </p:graphicFrame>
      <p:graphicFrame>
        <p:nvGraphicFramePr>
          <p:cNvPr id="21" name="表格 20"/>
          <p:cNvGraphicFramePr>
            <a:graphicFrameLocks noGrp="1"/>
          </p:cNvGraphicFramePr>
          <p:nvPr>
            <p:extLst/>
          </p:nvPr>
        </p:nvGraphicFramePr>
        <p:xfrm>
          <a:off x="4115780" y="5013176"/>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xmlns="" val="10000"/>
                  </a:ext>
                </a:extLst>
              </a:tr>
            </a:tbl>
          </a:graphicData>
        </a:graphic>
      </p:graphicFrame>
      <p:graphicFrame>
        <p:nvGraphicFramePr>
          <p:cNvPr id="22" name="表格 21"/>
          <p:cNvGraphicFramePr>
            <a:graphicFrameLocks noGrp="1"/>
          </p:cNvGraphicFramePr>
          <p:nvPr>
            <p:extLst/>
          </p:nvPr>
        </p:nvGraphicFramePr>
        <p:xfrm>
          <a:off x="5915980" y="5013176"/>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xmlns="" val="10000"/>
                  </a:ext>
                </a:extLst>
              </a:tr>
            </a:tbl>
          </a:graphicData>
        </a:graphic>
      </p:graphicFrame>
      <p:graphicFrame>
        <p:nvGraphicFramePr>
          <p:cNvPr id="23" name="表格 22"/>
          <p:cNvGraphicFramePr>
            <a:graphicFrameLocks noGrp="1"/>
          </p:cNvGraphicFramePr>
          <p:nvPr>
            <p:extLst/>
          </p:nvPr>
        </p:nvGraphicFramePr>
        <p:xfrm>
          <a:off x="7824190" y="5013176"/>
          <a:ext cx="1680536" cy="347389"/>
        </p:xfrm>
        <a:graphic>
          <a:graphicData uri="http://schemas.openxmlformats.org/drawingml/2006/table">
            <a:tbl>
              <a:tblPr/>
              <a:tblGrid>
                <a:gridCol w="210067">
                  <a:extLst>
                    <a:ext uri="{9D8B030D-6E8A-4147-A177-3AD203B41FA5}">
                      <a16:colId xmlns:a16="http://schemas.microsoft.com/office/drawing/2014/main" xmlns="" val="20000"/>
                    </a:ext>
                  </a:extLst>
                </a:gridCol>
                <a:gridCol w="210067">
                  <a:extLst>
                    <a:ext uri="{9D8B030D-6E8A-4147-A177-3AD203B41FA5}">
                      <a16:colId xmlns:a16="http://schemas.microsoft.com/office/drawing/2014/main" xmlns="" val="20001"/>
                    </a:ext>
                  </a:extLst>
                </a:gridCol>
                <a:gridCol w="210067">
                  <a:extLst>
                    <a:ext uri="{9D8B030D-6E8A-4147-A177-3AD203B41FA5}">
                      <a16:colId xmlns:a16="http://schemas.microsoft.com/office/drawing/2014/main" xmlns="" val="20002"/>
                    </a:ext>
                  </a:extLst>
                </a:gridCol>
                <a:gridCol w="210067">
                  <a:extLst>
                    <a:ext uri="{9D8B030D-6E8A-4147-A177-3AD203B41FA5}">
                      <a16:colId xmlns:a16="http://schemas.microsoft.com/office/drawing/2014/main" xmlns="" val="20003"/>
                    </a:ext>
                  </a:extLst>
                </a:gridCol>
                <a:gridCol w="210067">
                  <a:extLst>
                    <a:ext uri="{9D8B030D-6E8A-4147-A177-3AD203B41FA5}">
                      <a16:colId xmlns:a16="http://schemas.microsoft.com/office/drawing/2014/main" xmlns="" val="20004"/>
                    </a:ext>
                  </a:extLst>
                </a:gridCol>
                <a:gridCol w="210067">
                  <a:extLst>
                    <a:ext uri="{9D8B030D-6E8A-4147-A177-3AD203B41FA5}">
                      <a16:colId xmlns:a16="http://schemas.microsoft.com/office/drawing/2014/main" xmlns="" val="20005"/>
                    </a:ext>
                  </a:extLst>
                </a:gridCol>
                <a:gridCol w="210067">
                  <a:extLst>
                    <a:ext uri="{9D8B030D-6E8A-4147-A177-3AD203B41FA5}">
                      <a16:colId xmlns:a16="http://schemas.microsoft.com/office/drawing/2014/main" xmlns="" val="20006"/>
                    </a:ext>
                  </a:extLst>
                </a:gridCol>
                <a:gridCol w="210067">
                  <a:extLst>
                    <a:ext uri="{9D8B030D-6E8A-4147-A177-3AD203B41FA5}">
                      <a16:colId xmlns:a16="http://schemas.microsoft.com/office/drawing/2014/main" xmlns="" val="20007"/>
                    </a:ext>
                  </a:extLst>
                </a:gridCol>
              </a:tblGrid>
              <a:tr h="347389">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xmlns="" val="10000"/>
                  </a:ext>
                </a:extLst>
              </a:tr>
            </a:tbl>
          </a:graphicData>
        </a:graphic>
      </p:graphicFrame>
      <p:graphicFrame>
        <p:nvGraphicFramePr>
          <p:cNvPr id="28" name="表格 27"/>
          <p:cNvGraphicFramePr>
            <a:graphicFrameLocks noGrp="1"/>
          </p:cNvGraphicFramePr>
          <p:nvPr>
            <p:extLst/>
          </p:nvPr>
        </p:nvGraphicFramePr>
        <p:xfrm>
          <a:off x="2351584" y="5517232"/>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9" name="表格 28"/>
          <p:cNvGraphicFramePr>
            <a:graphicFrameLocks noGrp="1"/>
          </p:cNvGraphicFramePr>
          <p:nvPr>
            <p:extLst/>
          </p:nvPr>
        </p:nvGraphicFramePr>
        <p:xfrm>
          <a:off x="4115780" y="5517232"/>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0" name="表格 29"/>
          <p:cNvGraphicFramePr>
            <a:graphicFrameLocks noGrp="1"/>
          </p:cNvGraphicFramePr>
          <p:nvPr>
            <p:extLst/>
          </p:nvPr>
        </p:nvGraphicFramePr>
        <p:xfrm>
          <a:off x="5915980" y="5517232"/>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1" name="表格 30"/>
          <p:cNvGraphicFramePr>
            <a:graphicFrameLocks noGrp="1"/>
          </p:cNvGraphicFramePr>
          <p:nvPr>
            <p:extLst/>
          </p:nvPr>
        </p:nvGraphicFramePr>
        <p:xfrm>
          <a:off x="7824192" y="5517232"/>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cxnSp>
        <p:nvCxnSpPr>
          <p:cNvPr id="32" name="直接连接符 31"/>
          <p:cNvCxnSpPr/>
          <p:nvPr/>
        </p:nvCxnSpPr>
        <p:spPr bwMode="auto">
          <a:xfrm>
            <a:off x="7701322" y="4941328"/>
            <a:ext cx="0" cy="1260000"/>
          </a:xfrm>
          <a:prstGeom prst="line">
            <a:avLst/>
          </a:prstGeom>
          <a:solidFill>
            <a:schemeClr val="accent1"/>
          </a:solidFill>
          <a:ln w="12700" cap="flat" cmpd="sng" algn="ctr">
            <a:solidFill>
              <a:srgbClr val="EC7061"/>
            </a:solidFill>
            <a:prstDash val="sysDash"/>
            <a:round/>
            <a:headEnd type="none" w="med" len="med"/>
            <a:tailEnd type="none" w="med" len="med"/>
          </a:ln>
          <a:effectLst/>
        </p:spPr>
      </p:cxnSp>
      <p:sp>
        <p:nvSpPr>
          <p:cNvPr id="33" name="矩形 32"/>
          <p:cNvSpPr/>
          <p:nvPr/>
        </p:nvSpPr>
        <p:spPr>
          <a:xfrm>
            <a:off x="3931556" y="5913277"/>
            <a:ext cx="2034688" cy="288052"/>
          </a:xfrm>
          <a:prstGeom prst="rect">
            <a:avLst/>
          </a:prstGeom>
        </p:spPr>
        <p:txBody>
          <a:bodyPr wrap="square">
            <a:noAutofit/>
          </a:bodyPr>
          <a:lstStyle/>
          <a:p>
            <a:pPr algn="ctr" fontAlgn="ctr"/>
            <a:r>
              <a:rPr sz="1600" dirty="0">
                <a:solidFill>
                  <a:srgbClr val="EC7061"/>
                </a:solidFill>
                <a:latin typeface="Huawei Sans" panose="020C0503030203020204" pitchFamily="34" charset="0"/>
              </a:rPr>
              <a:t>Strict matching</a:t>
            </a:r>
          </a:p>
        </p:txBody>
      </p:sp>
      <p:sp>
        <p:nvSpPr>
          <p:cNvPr id="34" name="矩形 33"/>
          <p:cNvSpPr/>
          <p:nvPr/>
        </p:nvSpPr>
        <p:spPr>
          <a:xfrm>
            <a:off x="7616938" y="5913277"/>
            <a:ext cx="2034688" cy="288052"/>
          </a:xfrm>
          <a:prstGeom prst="rect">
            <a:avLst/>
          </a:prstGeom>
        </p:spPr>
        <p:txBody>
          <a:bodyPr wrap="square">
            <a:noAutofit/>
          </a:bodyPr>
          <a:lstStyle/>
          <a:p>
            <a:pPr algn="ctr" fontAlgn="ctr"/>
            <a:r>
              <a:rPr sz="1600">
                <a:solidFill>
                  <a:srgbClr val="EC7061"/>
                </a:solidFill>
                <a:latin typeface="Huawei Sans" panose="020C0503030203020204" pitchFamily="34" charset="0"/>
              </a:rPr>
              <a:t>Random allocation</a:t>
            </a:r>
            <a:endParaRPr lang="zh-CN" altLang="en-US" sz="1600" dirty="0">
              <a:solidFill>
                <a:srgbClr val="EC7061"/>
              </a:solidFill>
              <a:latin typeface="Huawei Sans" panose="020C0503030203020204" pitchFamily="34" charset="0"/>
              <a:ea typeface="微软雅黑" pitchFamily="34" charset="-122"/>
            </a:endParaRPr>
          </a:p>
        </p:txBody>
      </p:sp>
      <p:sp>
        <p:nvSpPr>
          <p:cNvPr id="35" name="矩形 34"/>
          <p:cNvSpPr/>
          <p:nvPr/>
        </p:nvSpPr>
        <p:spPr>
          <a:xfrm>
            <a:off x="9792855" y="5233373"/>
            <a:ext cx="1816977" cy="430887"/>
          </a:xfrm>
          <a:prstGeom prst="rect">
            <a:avLst/>
          </a:prstGeom>
        </p:spPr>
        <p:txBody>
          <a:bodyPr wrap="square" lIns="0" tIns="0" rIns="0" bIns="0">
            <a:noAutofit/>
          </a:bodyPr>
          <a:lstStyle/>
          <a:p>
            <a:pPr fontAlgn="ctr"/>
            <a:r>
              <a:rPr sz="1400" dirty="0">
                <a:solidFill>
                  <a:srgbClr val="EC7061"/>
                </a:solidFill>
                <a:latin typeface="Huawei Sans" panose="020C0503030203020204" pitchFamily="34" charset="0"/>
              </a:rPr>
              <a:t>192.168.1.0/24 network segment</a:t>
            </a:r>
          </a:p>
        </p:txBody>
      </p:sp>
      <p:sp>
        <p:nvSpPr>
          <p:cNvPr id="39" name="右大括号 38"/>
          <p:cNvSpPr/>
          <p:nvPr/>
        </p:nvSpPr>
        <p:spPr bwMode="auto">
          <a:xfrm>
            <a:off x="9634448" y="5076638"/>
            <a:ext cx="108012" cy="748371"/>
          </a:xfrm>
          <a:prstGeom prst="rightBrace">
            <a:avLst>
              <a:gd name="adj1" fmla="val 81085"/>
              <a:gd name="adj2" fmla="val 50000"/>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圆角矩形 35"/>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b="1">
                <a:solidFill>
                  <a:prstClr val="white"/>
                </a:solidFill>
                <a:latin typeface="Huawei Sans" panose="020C0503030203020204" pitchFamily="34" charset="0"/>
              </a:rPr>
              <a:t>Wildcard</a:t>
            </a:r>
            <a:endParaRPr lang="zh-CN" altLang="en-US" b="1" dirty="0">
              <a:solidFill>
                <a:prstClr val="white"/>
              </a:solidFill>
              <a:latin typeface="Huawei Sans" panose="020C0503030203020204" pitchFamily="34" charset="0"/>
            </a:endParaRPr>
          </a:p>
        </p:txBody>
      </p:sp>
      <p:sp>
        <p:nvSpPr>
          <p:cNvPr id="37" name="圆角矩形 36"/>
          <p:cNvSpPr/>
          <p:nvPr/>
        </p:nvSpPr>
        <p:spPr>
          <a:xfrm>
            <a:off x="6899605" y="1744657"/>
            <a:ext cx="4728288" cy="1476000"/>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noAutofit/>
          </a:bodyPr>
          <a:lstStyle/>
          <a:p>
            <a:pPr marL="285750" indent="-285750" fontAlgn="ctr">
              <a:spcBef>
                <a:spcPts val="300"/>
              </a:spcBef>
              <a:spcAft>
                <a:spcPts val="300"/>
              </a:spcAft>
              <a:buFont typeface="Arial" panose="020B0604020202020204" pitchFamily="34" charset="0"/>
              <a:buChar char="•"/>
            </a:pPr>
            <a:r>
              <a:rPr sz="1400" dirty="0">
                <a:solidFill>
                  <a:schemeClr val="tx1"/>
                </a:solidFill>
                <a:latin typeface="Huawei Sans" panose="020C0503030203020204" pitchFamily="34" charset="0"/>
              </a:rPr>
              <a:t>A wildcard is a 32-bit number that indicates which bits in an IP address need to be strictly matched and which bits do not need to be matched.</a:t>
            </a:r>
          </a:p>
          <a:p>
            <a:pPr marL="285750" indent="-285750" fontAlgn="ctr">
              <a:spcBef>
                <a:spcPts val="300"/>
              </a:spcBef>
              <a:spcAft>
                <a:spcPts val="300"/>
              </a:spcAft>
              <a:buFont typeface="Arial" panose="020B0604020202020204" pitchFamily="34" charset="0"/>
              <a:buChar char="•"/>
            </a:pPr>
            <a:r>
              <a:rPr sz="1400" dirty="0">
                <a:solidFill>
                  <a:schemeClr val="tx1"/>
                </a:solidFill>
                <a:latin typeface="Huawei Sans" panose="020C0503030203020204" pitchFamily="34" charset="0"/>
              </a:rPr>
              <a:t>A wildcard is usually expressed in dotted decimal notation, as a network mask is expressed. However, their meanings are different.</a:t>
            </a:r>
          </a:p>
        </p:txBody>
      </p:sp>
      <p:sp>
        <p:nvSpPr>
          <p:cNvPr id="43" name="五边形 42"/>
          <p:cNvSpPr/>
          <p:nvPr/>
        </p:nvSpPr>
        <p:spPr bwMode="auto">
          <a:xfrm>
            <a:off x="7295961" y="70912"/>
            <a:ext cx="1469130" cy="21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b="1" dirty="0">
                <a:solidFill>
                  <a:srgbClr val="FFFFFF"/>
                </a:solidFill>
                <a:latin typeface="Huawei Sans" panose="020C0503030203020204" pitchFamily="34" charset="0"/>
              </a:rPr>
              <a:t>ACL Composition</a:t>
            </a:r>
          </a:p>
        </p:txBody>
      </p:sp>
      <p:sp>
        <p:nvSpPr>
          <p:cNvPr id="44" name="燕尾形 43"/>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dirty="0">
                <a:latin typeface="Huawei Sans" panose="020C0503030203020204" pitchFamily="34" charset="0"/>
              </a:rPr>
              <a:t>ACL Classification</a:t>
            </a:r>
            <a:endParaRPr lang="en-US" altLang="zh-CN" sz="1200" kern="0" dirty="0">
              <a:latin typeface="Huawei Sans" panose="020C0503030203020204" pitchFamily="34" charset="0"/>
              <a:cs typeface="Huawei Sans" panose="020C0503030203020204" pitchFamily="34" charset="0"/>
            </a:endParaRPr>
          </a:p>
        </p:txBody>
      </p:sp>
      <p:sp>
        <p:nvSpPr>
          <p:cNvPr id="45" name="燕尾形 44"/>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28557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3" grpId="0"/>
      <p:bldP spid="34" grpId="0"/>
      <p:bldP spid="35"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364766" y="5187309"/>
            <a:ext cx="1044116" cy="338554"/>
          </a:xfrm>
          <a:prstGeom prst="rect">
            <a:avLst/>
          </a:prstGeom>
        </p:spPr>
        <p:txBody>
          <a:bodyPr wrap="square">
            <a:noAutofit/>
          </a:bodyPr>
          <a:lstStyle/>
          <a:p>
            <a:pPr algn="ctr" fontAlgn="ctr"/>
            <a:r>
              <a:rPr sz="1600" b="1">
                <a:latin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 name="文本占位符 2"/>
          <p:cNvSpPr>
            <a:spLocks noGrp="1"/>
          </p:cNvSpPr>
          <p:nvPr>
            <p:ph type="body" sz="quarter" idx="10"/>
          </p:nvPr>
        </p:nvSpPr>
        <p:spPr/>
        <p:txBody>
          <a:bodyPr/>
          <a:lstStyle/>
          <a:p>
            <a:r>
              <a:rPr lang="en-US" sz="1800" dirty="0" smtClean="0"/>
              <a:t>A wildcard can be used to match odd IP addresses in the network segment 192.168.1.0/24, such as 192.168.1.1, 192.168.1.3, and 192.168.1.5.</a:t>
            </a:r>
            <a:endParaRPr lang="en-US" sz="1800" dirty="0"/>
          </a:p>
        </p:txBody>
      </p:sp>
      <p:sp>
        <p:nvSpPr>
          <p:cNvPr id="2" name="标题 1"/>
          <p:cNvSpPr>
            <a:spLocks noGrp="1"/>
          </p:cNvSpPr>
          <p:nvPr>
            <p:ph type="title"/>
          </p:nvPr>
        </p:nvSpPr>
        <p:spPr/>
        <p:txBody>
          <a:bodyPr/>
          <a:lstStyle/>
          <a:p>
            <a:r>
              <a:rPr lang="en-US" smtClean="0"/>
              <a:t>Wildcard (2)</a:t>
            </a:r>
            <a:endParaRPr lang="en-US" altLang="zh-CN" dirty="0"/>
          </a:p>
        </p:txBody>
      </p:sp>
      <p:sp>
        <p:nvSpPr>
          <p:cNvPr id="46" name="矩形 45"/>
          <p:cNvSpPr/>
          <p:nvPr/>
        </p:nvSpPr>
        <p:spPr>
          <a:xfrm>
            <a:off x="717786" y="2233097"/>
            <a:ext cx="1849716" cy="318356"/>
          </a:xfrm>
          <a:prstGeom prst="rect">
            <a:avLst/>
          </a:prstGeom>
        </p:spPr>
        <p:txBody>
          <a:bodyPr wrap="square">
            <a:noAutofit/>
          </a:bodyPr>
          <a:lstStyle/>
          <a:p>
            <a:pPr algn="ctr" fontAlgn="ctr"/>
            <a:r>
              <a:rPr sz="1400" dirty="0">
                <a:solidFill>
                  <a:srgbClr val="EC7061"/>
                </a:solidFill>
                <a:latin typeface="Huawei Sans" panose="020C0503030203020204" pitchFamily="34" charset="0"/>
              </a:rPr>
              <a:t>Strict matching</a:t>
            </a:r>
          </a:p>
        </p:txBody>
      </p:sp>
      <p:sp>
        <p:nvSpPr>
          <p:cNvPr id="24" name="矩形 23"/>
          <p:cNvSpPr/>
          <p:nvPr/>
        </p:nvSpPr>
        <p:spPr>
          <a:xfrm>
            <a:off x="2905694" y="2233097"/>
            <a:ext cx="1849716" cy="318356"/>
          </a:xfrm>
          <a:prstGeom prst="rect">
            <a:avLst/>
          </a:prstGeom>
        </p:spPr>
        <p:txBody>
          <a:bodyPr wrap="square">
            <a:noAutofit/>
          </a:bodyPr>
          <a:lstStyle/>
          <a:p>
            <a:pPr algn="ctr" fontAlgn="ctr"/>
            <a:r>
              <a:rPr sz="1400" dirty="0">
                <a:solidFill>
                  <a:srgbClr val="EC7061"/>
                </a:solidFill>
                <a:latin typeface="Huawei Sans" panose="020C0503030203020204" pitchFamily="34" charset="0"/>
              </a:rPr>
              <a:t>Random allocation</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4684088" y="2233097"/>
            <a:ext cx="1849716" cy="318356"/>
          </a:xfrm>
          <a:prstGeom prst="rect">
            <a:avLst/>
          </a:prstGeom>
        </p:spPr>
        <p:txBody>
          <a:bodyPr wrap="square">
            <a:noAutofit/>
          </a:bodyPr>
          <a:lstStyle/>
          <a:p>
            <a:pPr algn="ctr" fontAlgn="ctr"/>
            <a:r>
              <a:rPr sz="1400" dirty="0">
                <a:solidFill>
                  <a:srgbClr val="EC7061"/>
                </a:solidFill>
                <a:latin typeface="Huawei Sans" panose="020C0503030203020204" pitchFamily="34" charset="0"/>
              </a:rPr>
              <a:t>Strict matching</a:t>
            </a:r>
          </a:p>
        </p:txBody>
      </p:sp>
      <p:graphicFrame>
        <p:nvGraphicFramePr>
          <p:cNvPr id="51" name="表格 50"/>
          <p:cNvGraphicFramePr>
            <a:graphicFrameLocks noGrp="1"/>
          </p:cNvGraphicFramePr>
          <p:nvPr>
            <p:extLst/>
          </p:nvPr>
        </p:nvGraphicFramePr>
        <p:xfrm>
          <a:off x="922565" y="2631417"/>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xmlns="" val="20000"/>
                    </a:ext>
                  </a:extLst>
                </a:gridCol>
                <a:gridCol w="432000">
                  <a:extLst>
                    <a:ext uri="{9D8B030D-6E8A-4147-A177-3AD203B41FA5}">
                      <a16:colId xmlns:a16="http://schemas.microsoft.com/office/drawing/2014/main" xmlns="" val="20001"/>
                    </a:ext>
                  </a:extLst>
                </a:gridCol>
                <a:gridCol w="432000">
                  <a:extLst>
                    <a:ext uri="{9D8B030D-6E8A-4147-A177-3AD203B41FA5}">
                      <a16:colId xmlns:a16="http://schemas.microsoft.com/office/drawing/2014/main" xmlns="" val="20002"/>
                    </a:ext>
                  </a:extLst>
                </a:gridCol>
                <a:gridCol w="432000">
                  <a:extLst>
                    <a:ext uri="{9D8B030D-6E8A-4147-A177-3AD203B41FA5}">
                      <a16:colId xmlns:a16="http://schemas.microsoft.com/office/drawing/2014/main" xmlns="" val="20003"/>
                    </a:ext>
                  </a:extLst>
                </a:gridCol>
                <a:gridCol w="432000">
                  <a:extLst>
                    <a:ext uri="{9D8B030D-6E8A-4147-A177-3AD203B41FA5}">
                      <a16:colId xmlns:a16="http://schemas.microsoft.com/office/drawing/2014/main" xmlns="" val="20004"/>
                    </a:ext>
                  </a:extLst>
                </a:gridCol>
                <a:gridCol w="432000">
                  <a:extLst>
                    <a:ext uri="{9D8B030D-6E8A-4147-A177-3AD203B41FA5}">
                      <a16:colId xmlns:a16="http://schemas.microsoft.com/office/drawing/2014/main" xmlns="" val="20005"/>
                    </a:ext>
                  </a:extLst>
                </a:gridCol>
                <a:gridCol w="432000">
                  <a:extLst>
                    <a:ext uri="{9D8B030D-6E8A-4147-A177-3AD203B41FA5}">
                      <a16:colId xmlns:a16="http://schemas.microsoft.com/office/drawing/2014/main" xmlns="" val="20006"/>
                    </a:ext>
                  </a:extLst>
                </a:gridCol>
                <a:gridCol w="432000">
                  <a:extLst>
                    <a:ext uri="{9D8B030D-6E8A-4147-A177-3AD203B41FA5}">
                      <a16:colId xmlns:a16="http://schemas.microsoft.com/office/drawing/2014/main" xmlns="" val="20007"/>
                    </a:ext>
                  </a:extLst>
                </a:gridCol>
                <a:gridCol w="432000">
                  <a:extLst>
                    <a:ext uri="{9D8B030D-6E8A-4147-A177-3AD203B41FA5}">
                      <a16:colId xmlns:a16="http://schemas.microsoft.com/office/drawing/2014/main" xmlns="" val="20008"/>
                    </a:ext>
                  </a:extLst>
                </a:gridCol>
              </a:tblGrid>
              <a:tr h="360000">
                <a:tc>
                  <a:txBody>
                    <a:bodyPr/>
                    <a:lstStyle/>
                    <a:p>
                      <a:pPr algn="ctr" fontAlgn="ctr"/>
                      <a:r>
                        <a:rPr sz="1400" dirty="0">
                          <a:solidFill>
                            <a:schemeClr val="bg1"/>
                          </a:solidFill>
                          <a:latin typeface="Huawei Sans" panose="020C0503030203020204" pitchFamily="34" charset="0"/>
                        </a:rPr>
                        <a:t>192.168.1</a:t>
                      </a:r>
                      <a:endParaRPr lang="zh-CN" altLang="en-US" sz="1400" b="0" dirty="0">
                        <a:ln>
                          <a:noFill/>
                        </a:ln>
                        <a:solidFill>
                          <a:schemeClr val="bg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gridSpan="8">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0000">
                <a:tc>
                  <a:txBody>
                    <a:bodyPr/>
                    <a:lstStyle/>
                    <a:p>
                      <a:pPr marL="0" algn="ctr" defTabSz="914034" rtl="0" eaLnBrk="1" fontAlgn="ctr" latinLnBrk="0" hangingPunct="1"/>
                      <a:r>
                        <a:rPr sz="1400" dirty="0">
                          <a:solidFill>
                            <a:schemeClr val="bg1"/>
                          </a:solidFill>
                          <a:latin typeface="Huawei Sans" panose="020C0503030203020204" pitchFamily="34" charset="0"/>
                        </a:rPr>
                        <a:t>192.168.1</a:t>
                      </a:r>
                      <a:endParaRPr lang="zh-CN" altLang="en-US" sz="1400" b="0" kern="1200" dirty="0">
                        <a:ln>
                          <a:noFill/>
                        </a:ln>
                        <a:solidFill>
                          <a:schemeClr val="bg1"/>
                        </a:solidFill>
                        <a:latin typeface="Huawei Sans" panose="020C0503030203020204" pitchFamily="34" charset="0"/>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b="1" dirty="0">
                          <a:solidFill>
                            <a:srgbClr val="EC7061"/>
                          </a:solidFill>
                          <a:latin typeface="Huawei Sans" panose="020C0503030203020204" pitchFamily="34" charset="0"/>
                        </a:rPr>
                        <a:t>1</a:t>
                      </a:r>
                      <a:endParaRPr lang="zh-CN" altLang="en-US" sz="1400" b="1" dirty="0">
                        <a:ln>
                          <a:noFill/>
                        </a:ln>
                        <a:solidFill>
                          <a:srgbClr val="EC706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26" name="表格 25"/>
          <p:cNvGraphicFramePr>
            <a:graphicFrameLocks noGrp="1"/>
          </p:cNvGraphicFramePr>
          <p:nvPr>
            <p:extLst/>
          </p:nvPr>
        </p:nvGraphicFramePr>
        <p:xfrm>
          <a:off x="922565" y="3557233"/>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xmlns="" val="20000"/>
                    </a:ext>
                  </a:extLst>
                </a:gridCol>
                <a:gridCol w="432000">
                  <a:extLst>
                    <a:ext uri="{9D8B030D-6E8A-4147-A177-3AD203B41FA5}">
                      <a16:colId xmlns:a16="http://schemas.microsoft.com/office/drawing/2014/main" xmlns="" val="20001"/>
                    </a:ext>
                  </a:extLst>
                </a:gridCol>
                <a:gridCol w="432000">
                  <a:extLst>
                    <a:ext uri="{9D8B030D-6E8A-4147-A177-3AD203B41FA5}">
                      <a16:colId xmlns:a16="http://schemas.microsoft.com/office/drawing/2014/main" xmlns="" val="20002"/>
                    </a:ext>
                  </a:extLst>
                </a:gridCol>
                <a:gridCol w="432000">
                  <a:extLst>
                    <a:ext uri="{9D8B030D-6E8A-4147-A177-3AD203B41FA5}">
                      <a16:colId xmlns:a16="http://schemas.microsoft.com/office/drawing/2014/main" xmlns="" val="20003"/>
                    </a:ext>
                  </a:extLst>
                </a:gridCol>
                <a:gridCol w="432000">
                  <a:extLst>
                    <a:ext uri="{9D8B030D-6E8A-4147-A177-3AD203B41FA5}">
                      <a16:colId xmlns:a16="http://schemas.microsoft.com/office/drawing/2014/main" xmlns="" val="20004"/>
                    </a:ext>
                  </a:extLst>
                </a:gridCol>
                <a:gridCol w="432000">
                  <a:extLst>
                    <a:ext uri="{9D8B030D-6E8A-4147-A177-3AD203B41FA5}">
                      <a16:colId xmlns:a16="http://schemas.microsoft.com/office/drawing/2014/main" xmlns="" val="20005"/>
                    </a:ext>
                  </a:extLst>
                </a:gridCol>
                <a:gridCol w="432000">
                  <a:extLst>
                    <a:ext uri="{9D8B030D-6E8A-4147-A177-3AD203B41FA5}">
                      <a16:colId xmlns:a16="http://schemas.microsoft.com/office/drawing/2014/main" xmlns="" val="20006"/>
                    </a:ext>
                  </a:extLst>
                </a:gridCol>
                <a:gridCol w="432000">
                  <a:extLst>
                    <a:ext uri="{9D8B030D-6E8A-4147-A177-3AD203B41FA5}">
                      <a16:colId xmlns:a16="http://schemas.microsoft.com/office/drawing/2014/main" xmlns="" val="20007"/>
                    </a:ext>
                  </a:extLst>
                </a:gridCol>
                <a:gridCol w="432000">
                  <a:extLst>
                    <a:ext uri="{9D8B030D-6E8A-4147-A177-3AD203B41FA5}">
                      <a16:colId xmlns:a16="http://schemas.microsoft.com/office/drawing/2014/main" xmlns="" val="20008"/>
                    </a:ext>
                  </a:extLst>
                </a:gridCol>
              </a:tblGrid>
              <a:tr h="360000">
                <a:tc>
                  <a:txBody>
                    <a:bodyPr/>
                    <a:lstStyle/>
                    <a:p>
                      <a:pPr algn="ctr" fontAlgn="ctr"/>
                      <a:r>
                        <a:rPr sz="1400" dirty="0">
                          <a:solidFill>
                            <a:schemeClr val="bg1"/>
                          </a:solidFill>
                          <a:latin typeface="Huawei Sans" panose="020C0503030203020204" pitchFamily="34" charset="0"/>
                        </a:rPr>
                        <a:t>192.168.1</a:t>
                      </a:r>
                      <a:endParaRPr lang="zh-CN" altLang="en-US" sz="1400" b="0" dirty="0">
                        <a:ln>
                          <a:noFill/>
                        </a:ln>
                        <a:solidFill>
                          <a:schemeClr val="bg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gridSpan="8">
                  <a:txBody>
                    <a:bodyPr/>
                    <a:lstStyle/>
                    <a:p>
                      <a:pPr algn="ctr" fontAlgn="ctr"/>
                      <a:r>
                        <a:rPr sz="1400" dirty="0">
                          <a:solidFill>
                            <a:schemeClr val="tx1"/>
                          </a:solidFill>
                          <a:latin typeface="Huawei Sans" panose="020C0503030203020204" pitchFamily="34" charset="0"/>
                        </a:rPr>
                        <a:t>3</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0000">
                <a:tc>
                  <a:txBody>
                    <a:bodyPr/>
                    <a:lstStyle/>
                    <a:p>
                      <a:pPr algn="ctr" fontAlgn="ctr"/>
                      <a:r>
                        <a:rPr sz="1400" dirty="0">
                          <a:solidFill>
                            <a:schemeClr val="bg1"/>
                          </a:solidFill>
                          <a:latin typeface="Huawei Sans" panose="020C0503030203020204" pitchFamily="34" charset="0"/>
                        </a:rPr>
                        <a:t>192.168.1</a:t>
                      </a:r>
                      <a:endParaRPr lang="zh-CN" altLang="en-US" sz="1400" b="0" dirty="0">
                        <a:ln>
                          <a:noFill/>
                        </a:ln>
                        <a:solidFill>
                          <a:schemeClr val="bg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rgbClr val="EC7061"/>
                          </a:solidFill>
                          <a:latin typeface="Huawei Sans" panose="020C0503030203020204" pitchFamily="34" charset="0"/>
                        </a:rPr>
                        <a:t>1</a:t>
                      </a:r>
                      <a:endParaRPr lang="zh-CN" altLang="en-US" sz="1400" b="0" dirty="0">
                        <a:ln>
                          <a:noFill/>
                        </a:ln>
                        <a:solidFill>
                          <a:srgbClr val="EC706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27" name="表格 26"/>
          <p:cNvGraphicFramePr>
            <a:graphicFrameLocks noGrp="1"/>
          </p:cNvGraphicFramePr>
          <p:nvPr>
            <p:extLst/>
          </p:nvPr>
        </p:nvGraphicFramePr>
        <p:xfrm>
          <a:off x="922565" y="4455493"/>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xmlns="" val="20000"/>
                    </a:ext>
                  </a:extLst>
                </a:gridCol>
                <a:gridCol w="432000">
                  <a:extLst>
                    <a:ext uri="{9D8B030D-6E8A-4147-A177-3AD203B41FA5}">
                      <a16:colId xmlns:a16="http://schemas.microsoft.com/office/drawing/2014/main" xmlns="" val="20001"/>
                    </a:ext>
                  </a:extLst>
                </a:gridCol>
                <a:gridCol w="432000">
                  <a:extLst>
                    <a:ext uri="{9D8B030D-6E8A-4147-A177-3AD203B41FA5}">
                      <a16:colId xmlns:a16="http://schemas.microsoft.com/office/drawing/2014/main" xmlns="" val="20002"/>
                    </a:ext>
                  </a:extLst>
                </a:gridCol>
                <a:gridCol w="432000">
                  <a:extLst>
                    <a:ext uri="{9D8B030D-6E8A-4147-A177-3AD203B41FA5}">
                      <a16:colId xmlns:a16="http://schemas.microsoft.com/office/drawing/2014/main" xmlns="" val="20003"/>
                    </a:ext>
                  </a:extLst>
                </a:gridCol>
                <a:gridCol w="432000">
                  <a:extLst>
                    <a:ext uri="{9D8B030D-6E8A-4147-A177-3AD203B41FA5}">
                      <a16:colId xmlns:a16="http://schemas.microsoft.com/office/drawing/2014/main" xmlns="" val="20004"/>
                    </a:ext>
                  </a:extLst>
                </a:gridCol>
                <a:gridCol w="432000">
                  <a:extLst>
                    <a:ext uri="{9D8B030D-6E8A-4147-A177-3AD203B41FA5}">
                      <a16:colId xmlns:a16="http://schemas.microsoft.com/office/drawing/2014/main" xmlns="" val="20005"/>
                    </a:ext>
                  </a:extLst>
                </a:gridCol>
                <a:gridCol w="432000">
                  <a:extLst>
                    <a:ext uri="{9D8B030D-6E8A-4147-A177-3AD203B41FA5}">
                      <a16:colId xmlns:a16="http://schemas.microsoft.com/office/drawing/2014/main" xmlns="" val="20006"/>
                    </a:ext>
                  </a:extLst>
                </a:gridCol>
                <a:gridCol w="432000">
                  <a:extLst>
                    <a:ext uri="{9D8B030D-6E8A-4147-A177-3AD203B41FA5}">
                      <a16:colId xmlns:a16="http://schemas.microsoft.com/office/drawing/2014/main" xmlns="" val="20007"/>
                    </a:ext>
                  </a:extLst>
                </a:gridCol>
                <a:gridCol w="432000">
                  <a:extLst>
                    <a:ext uri="{9D8B030D-6E8A-4147-A177-3AD203B41FA5}">
                      <a16:colId xmlns:a16="http://schemas.microsoft.com/office/drawing/2014/main" xmlns="" val="20008"/>
                    </a:ext>
                  </a:extLst>
                </a:gridCol>
              </a:tblGrid>
              <a:tr h="360000">
                <a:tc>
                  <a:txBody>
                    <a:bodyPr/>
                    <a:lstStyle/>
                    <a:p>
                      <a:pPr algn="ctr" fontAlgn="ctr"/>
                      <a:r>
                        <a:rPr sz="1400" dirty="0">
                          <a:solidFill>
                            <a:schemeClr val="bg1"/>
                          </a:solidFill>
                          <a:latin typeface="Huawei Sans" panose="020C0503030203020204" pitchFamily="34" charset="0"/>
                        </a:rPr>
                        <a:t>192.168.1</a:t>
                      </a:r>
                      <a:endParaRPr lang="zh-CN" altLang="en-US" sz="1400" b="0" dirty="0">
                        <a:ln>
                          <a:noFill/>
                        </a:ln>
                        <a:solidFill>
                          <a:schemeClr val="bg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gridSpan="8">
                  <a:txBody>
                    <a:bodyPr/>
                    <a:lstStyle/>
                    <a:p>
                      <a:pPr algn="ctr" fontAlgn="ctr"/>
                      <a:r>
                        <a:rPr sz="1400">
                          <a:solidFill>
                            <a:schemeClr val="tx1"/>
                          </a:solidFill>
                          <a:latin typeface="Huawei Sans" panose="020C0503030203020204" pitchFamily="34" charset="0"/>
                        </a:rPr>
                        <a:t>5</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0000">
                <a:tc>
                  <a:txBody>
                    <a:bodyPr/>
                    <a:lstStyle/>
                    <a:p>
                      <a:pPr algn="ctr" fontAlgn="ctr"/>
                      <a:r>
                        <a:rPr sz="1400" dirty="0">
                          <a:solidFill>
                            <a:schemeClr val="bg1"/>
                          </a:solidFill>
                          <a:latin typeface="Huawei Sans" panose="020C0503030203020204" pitchFamily="34" charset="0"/>
                        </a:rPr>
                        <a:t>192.168.1</a:t>
                      </a:r>
                      <a:endParaRPr lang="zh-CN" altLang="en-US" sz="1400" b="0" dirty="0">
                        <a:ln>
                          <a:noFill/>
                        </a:ln>
                        <a:solidFill>
                          <a:schemeClr val="bg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1AABE2"/>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dirty="0">
                          <a:solidFill>
                            <a:schemeClr val="tx1"/>
                          </a:solidFill>
                          <a:latin typeface="Huawei Sans" panose="020C0503030203020204" pitchFamily="34" charset="0"/>
                        </a:rPr>
                        <a:t>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3FBFE"/>
                    </a:solidFill>
                  </a:tcPr>
                </a:tc>
                <a:tc>
                  <a:txBody>
                    <a:bodyPr/>
                    <a:lstStyle/>
                    <a:p>
                      <a:pPr algn="ctr" fontAlgn="ctr"/>
                      <a:r>
                        <a:rPr sz="1400" b="1" dirty="0">
                          <a:solidFill>
                            <a:srgbClr val="EC7061"/>
                          </a:solidFill>
                          <a:latin typeface="Huawei Sans" panose="020C0503030203020204" pitchFamily="34" charset="0"/>
                        </a:rPr>
                        <a:t>1</a:t>
                      </a:r>
                      <a:endParaRPr lang="zh-CN" altLang="en-US" sz="1400" b="1" dirty="0">
                        <a:ln>
                          <a:noFill/>
                        </a:ln>
                        <a:solidFill>
                          <a:srgbClr val="EC7061"/>
                        </a:solidFill>
                        <a:latin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29" name="矩形 28"/>
          <p:cNvSpPr/>
          <p:nvPr/>
        </p:nvSpPr>
        <p:spPr>
          <a:xfrm>
            <a:off x="906146" y="5412494"/>
            <a:ext cx="1208438" cy="338554"/>
          </a:xfrm>
          <a:prstGeom prst="rect">
            <a:avLst/>
          </a:prstGeom>
        </p:spPr>
        <p:txBody>
          <a:bodyPr wrap="square">
            <a:noAutofit/>
          </a:bodyPr>
          <a:lstStyle/>
          <a:p>
            <a:pPr algn="ctr" fontAlgn="ctr"/>
            <a:r>
              <a:rPr sz="1600">
                <a:latin typeface="Huawei Sans" panose="020C0503030203020204" pitchFamily="34" charset="0"/>
              </a:rPr>
              <a:t>Wildcard</a:t>
            </a:r>
          </a:p>
        </p:txBody>
      </p:sp>
      <p:graphicFrame>
        <p:nvGraphicFramePr>
          <p:cNvPr id="31" name="表格 30"/>
          <p:cNvGraphicFramePr>
            <a:graphicFrameLocks noGrp="1"/>
          </p:cNvGraphicFramePr>
          <p:nvPr>
            <p:extLst/>
          </p:nvPr>
        </p:nvGraphicFramePr>
        <p:xfrm>
          <a:off x="922565" y="5837884"/>
          <a:ext cx="4896000" cy="36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xmlns="" val="20000"/>
                    </a:ext>
                  </a:extLst>
                </a:gridCol>
                <a:gridCol w="432000">
                  <a:extLst>
                    <a:ext uri="{9D8B030D-6E8A-4147-A177-3AD203B41FA5}">
                      <a16:colId xmlns:a16="http://schemas.microsoft.com/office/drawing/2014/main" xmlns="" val="20001"/>
                    </a:ext>
                  </a:extLst>
                </a:gridCol>
                <a:gridCol w="432000">
                  <a:extLst>
                    <a:ext uri="{9D8B030D-6E8A-4147-A177-3AD203B41FA5}">
                      <a16:colId xmlns:a16="http://schemas.microsoft.com/office/drawing/2014/main" xmlns="" val="20002"/>
                    </a:ext>
                  </a:extLst>
                </a:gridCol>
                <a:gridCol w="432000">
                  <a:extLst>
                    <a:ext uri="{9D8B030D-6E8A-4147-A177-3AD203B41FA5}">
                      <a16:colId xmlns:a16="http://schemas.microsoft.com/office/drawing/2014/main" xmlns="" val="20003"/>
                    </a:ext>
                  </a:extLst>
                </a:gridCol>
                <a:gridCol w="432000">
                  <a:extLst>
                    <a:ext uri="{9D8B030D-6E8A-4147-A177-3AD203B41FA5}">
                      <a16:colId xmlns:a16="http://schemas.microsoft.com/office/drawing/2014/main" xmlns="" val="20004"/>
                    </a:ext>
                  </a:extLst>
                </a:gridCol>
                <a:gridCol w="432000">
                  <a:extLst>
                    <a:ext uri="{9D8B030D-6E8A-4147-A177-3AD203B41FA5}">
                      <a16:colId xmlns:a16="http://schemas.microsoft.com/office/drawing/2014/main" xmlns="" val="20005"/>
                    </a:ext>
                  </a:extLst>
                </a:gridCol>
                <a:gridCol w="432000">
                  <a:extLst>
                    <a:ext uri="{9D8B030D-6E8A-4147-A177-3AD203B41FA5}">
                      <a16:colId xmlns:a16="http://schemas.microsoft.com/office/drawing/2014/main" xmlns="" val="20006"/>
                    </a:ext>
                  </a:extLst>
                </a:gridCol>
                <a:gridCol w="432000">
                  <a:extLst>
                    <a:ext uri="{9D8B030D-6E8A-4147-A177-3AD203B41FA5}">
                      <a16:colId xmlns:a16="http://schemas.microsoft.com/office/drawing/2014/main" xmlns="" val="20007"/>
                    </a:ext>
                  </a:extLst>
                </a:gridCol>
                <a:gridCol w="432000">
                  <a:extLst>
                    <a:ext uri="{9D8B030D-6E8A-4147-A177-3AD203B41FA5}">
                      <a16:colId xmlns:a16="http://schemas.microsoft.com/office/drawing/2014/main" xmlns="" val="20008"/>
                    </a:ext>
                  </a:extLst>
                </a:gridCol>
              </a:tblGrid>
              <a:tr h="360000">
                <a:tc>
                  <a:txBody>
                    <a:bodyPr/>
                    <a:lstStyle/>
                    <a:p>
                      <a:pPr algn="ctr" fontAlgn="ctr"/>
                      <a:r>
                        <a:rPr sz="1400" dirty="0">
                          <a:solidFill>
                            <a:schemeClr val="tx1"/>
                          </a:solidFill>
                          <a:latin typeface="Huawei Sans" panose="020C0503030203020204" pitchFamily="34" charset="0"/>
                        </a:rPr>
                        <a:t>0.0.0.</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dirty="0">
                          <a:solidFill>
                            <a:schemeClr val="tx1"/>
                          </a:solidFill>
                          <a:latin typeface="Huawei Sans" panose="020C0503030203020204" pitchFamily="34" charset="0"/>
                        </a:rPr>
                        <a:t>1</a:t>
                      </a:r>
                      <a:endParaRPr lang="zh-CN" altLang="en-US" sz="1400" b="0" dirty="0">
                        <a:ln>
                          <a:noFill/>
                        </a:ln>
                        <a:solidFill>
                          <a:schemeClr val="tx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fontAlgn="ctr"/>
                      <a:r>
                        <a:rPr sz="1400" b="1" dirty="0">
                          <a:solidFill>
                            <a:srgbClr val="EC7061"/>
                          </a:solidFill>
                          <a:latin typeface="Huawei Sans" panose="020C0503030203020204" pitchFamily="34" charset="0"/>
                        </a:rPr>
                        <a:t>0</a:t>
                      </a:r>
                      <a:endParaRPr lang="zh-CN" altLang="en-US" sz="1400" b="1" dirty="0">
                        <a:ln>
                          <a:noFill/>
                        </a:ln>
                        <a:solidFill>
                          <a:srgbClr val="EC7061"/>
                        </a:solidFill>
                        <a:latin typeface="Huawei Sans" panose="020C0503030203020204" pitchFamily="34" charset="0"/>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extLst>
                  <a:ext uri="{0D108BD9-81ED-4DB2-BD59-A6C34878D82A}">
                    <a16:rowId xmlns:a16="http://schemas.microsoft.com/office/drawing/2014/main" xmlns="" val="10000"/>
                  </a:ext>
                </a:extLst>
              </a:tr>
            </a:tbl>
          </a:graphicData>
        </a:graphic>
      </p:graphicFrame>
      <p:sp>
        <p:nvSpPr>
          <p:cNvPr id="35" name="矩形 34"/>
          <p:cNvSpPr/>
          <p:nvPr/>
        </p:nvSpPr>
        <p:spPr bwMode="auto">
          <a:xfrm>
            <a:off x="6468732" y="2489472"/>
            <a:ext cx="3018583" cy="616291"/>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120000"/>
              </a:lnSpc>
              <a:spcBef>
                <a:spcPct val="0"/>
              </a:spcBef>
              <a:spcAft>
                <a:spcPct val="0"/>
              </a:spcAft>
              <a:buClrTx/>
              <a:buSzTx/>
              <a:buFontTx/>
              <a:buNone/>
              <a:tabLst/>
            </a:pPr>
            <a:r>
              <a:rPr sz="1600" dirty="0">
                <a:latin typeface="Huawei Sans" panose="020C0503030203020204" pitchFamily="34" charset="0"/>
              </a:rPr>
              <a:t>192.168.1.1 0.0.0.254</a:t>
            </a:r>
            <a:endParaRPr kumimoji="0" lang="zh-CN" altLang="en-US" sz="16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bwMode="auto">
          <a:xfrm>
            <a:off x="6468731" y="3534641"/>
            <a:ext cx="4706449" cy="432000"/>
          </a:xfrm>
          <a:prstGeom prst="rect">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sz="1400" dirty="0">
                <a:solidFill>
                  <a:schemeClr val="tx1"/>
                </a:solidFill>
                <a:latin typeface="Huawei Sans" panose="020C0503030203020204" pitchFamily="34" charset="0"/>
              </a:rPr>
              <a:t>The value 1 or 0 in the wildcard can be inconsecutive.</a:t>
            </a:r>
            <a:endParaRPr lang="en-US" altLang="zh-CN" sz="1400" dirty="0">
              <a:solidFill>
                <a:schemeClr val="tx1"/>
              </a:solidFill>
              <a:latin typeface="Huawei Sans" panose="020C0503030203020204" pitchFamily="34" charset="0"/>
              <a:ea typeface="方正兰亭黑简体" panose="02000000000000000000" pitchFamily="2" charset="-122"/>
            </a:endParaRPr>
          </a:p>
        </p:txBody>
      </p:sp>
      <p:sp>
        <p:nvSpPr>
          <p:cNvPr id="34" name="圆角矩形 33"/>
          <p:cNvSpPr/>
          <p:nvPr/>
        </p:nvSpPr>
        <p:spPr>
          <a:xfrm>
            <a:off x="6446893" y="4337321"/>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b="1">
                <a:solidFill>
                  <a:prstClr val="white"/>
                </a:solidFill>
                <a:latin typeface="Huawei Sans" panose="020C0503030203020204" pitchFamily="34" charset="0"/>
              </a:rPr>
              <a:t>Special Wildcard</a:t>
            </a:r>
          </a:p>
        </p:txBody>
      </p:sp>
      <p:sp>
        <p:nvSpPr>
          <p:cNvPr id="42" name="圆角矩形 41"/>
          <p:cNvSpPr/>
          <p:nvPr/>
        </p:nvSpPr>
        <p:spPr>
          <a:xfrm>
            <a:off x="6446893" y="4768642"/>
            <a:ext cx="4728288" cy="142924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noAutofit/>
          </a:bodyPr>
          <a:lstStyle/>
          <a:p>
            <a:pPr marL="285750" indent="-285750" fontAlgn="ctr">
              <a:lnSpc>
                <a:spcPct val="125000"/>
              </a:lnSpc>
              <a:spcBef>
                <a:spcPts val="300"/>
              </a:spcBef>
              <a:spcAft>
                <a:spcPts val="300"/>
              </a:spcAft>
              <a:buFont typeface="Arial" panose="020B0604020202020204" pitchFamily="34" charset="0"/>
              <a:buChar char="•"/>
            </a:pPr>
            <a:r>
              <a:rPr sz="1400" dirty="0">
                <a:solidFill>
                  <a:schemeClr val="tx1"/>
                </a:solidFill>
                <a:latin typeface="Huawei Sans" panose="020C0503030203020204" pitchFamily="34" charset="0"/>
              </a:rPr>
              <a:t>Exactly match the IP address 192.168.1.1.</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fontAlgn="ctr">
              <a:lnSpc>
                <a:spcPct val="125000"/>
              </a:lnSpc>
              <a:spcBef>
                <a:spcPts val="300"/>
              </a:spcBef>
              <a:spcAft>
                <a:spcPts val="300"/>
              </a:spcAft>
            </a:pPr>
            <a:r>
              <a:rPr sz="1400" dirty="0">
                <a:solidFill>
                  <a:schemeClr val="tx1"/>
                </a:solidFill>
                <a:latin typeface="Huawei Sans" panose="020C0503030203020204" pitchFamily="34" charset="0"/>
              </a:rPr>
              <a:t>192.168.1.1 </a:t>
            </a:r>
            <a:r>
              <a:rPr sz="1400" dirty="0">
                <a:solidFill>
                  <a:srgbClr val="EC7061"/>
                </a:solidFill>
                <a:latin typeface="Huawei Sans" panose="020C0503030203020204" pitchFamily="34" charset="0"/>
              </a:rPr>
              <a:t>0.0.0.0</a:t>
            </a:r>
            <a:r>
              <a:rPr sz="1400" dirty="0">
                <a:solidFill>
                  <a:schemeClr val="tx1"/>
                </a:solidFill>
                <a:latin typeface="Huawei Sans" panose="020C0503030203020204" pitchFamily="34" charset="0"/>
              </a:rPr>
              <a:t>  = 192.168.1.1 0</a:t>
            </a:r>
          </a:p>
          <a:p>
            <a:pPr marL="285750" indent="-285750" fontAlgn="ctr">
              <a:lnSpc>
                <a:spcPct val="125000"/>
              </a:lnSpc>
              <a:spcBef>
                <a:spcPts val="300"/>
              </a:spcBef>
              <a:spcAft>
                <a:spcPts val="300"/>
              </a:spcAft>
              <a:buFont typeface="Arial" panose="020B0604020202020204" pitchFamily="34" charset="0"/>
              <a:buChar char="•"/>
            </a:pPr>
            <a:r>
              <a:rPr sz="1400" dirty="0">
                <a:solidFill>
                  <a:schemeClr val="tx1"/>
                </a:solidFill>
                <a:latin typeface="Huawei Sans" panose="020C0503030203020204" pitchFamily="34" charset="0"/>
              </a:rPr>
              <a:t>Match All IP addresses.</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fontAlgn="ctr">
              <a:lnSpc>
                <a:spcPct val="125000"/>
              </a:lnSpc>
              <a:spcBef>
                <a:spcPts val="300"/>
              </a:spcBef>
              <a:spcAft>
                <a:spcPts val="300"/>
              </a:spcAft>
            </a:pPr>
            <a:r>
              <a:rPr sz="1400" dirty="0">
                <a:solidFill>
                  <a:schemeClr val="tx1"/>
                </a:solidFill>
                <a:latin typeface="Huawei Sans" panose="020C0503030203020204" pitchFamily="34" charset="0"/>
              </a:rPr>
              <a:t>0.0.0.0 </a:t>
            </a:r>
            <a:r>
              <a:rPr sz="1400" dirty="0">
                <a:solidFill>
                  <a:srgbClr val="EC7061"/>
                </a:solidFill>
                <a:latin typeface="Huawei Sans" panose="020C0503030203020204" pitchFamily="34" charset="0"/>
              </a:rPr>
              <a:t>255.255.255 </a:t>
            </a:r>
            <a:r>
              <a:rPr sz="1400" dirty="0">
                <a:solidFill>
                  <a:schemeClr val="tx1"/>
                </a:solidFill>
                <a:latin typeface="Huawei Sans" panose="020C0503030203020204" pitchFamily="34" charset="0"/>
              </a:rPr>
              <a:t>= any</a:t>
            </a:r>
            <a:endPar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Right Arrow 157"/>
          <p:cNvSpPr/>
          <p:nvPr/>
        </p:nvSpPr>
        <p:spPr>
          <a:xfrm>
            <a:off x="5860714" y="263937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Right Arrow 157"/>
          <p:cNvSpPr/>
          <p:nvPr/>
        </p:nvSpPr>
        <p:spPr>
          <a:xfrm rot="5400000">
            <a:off x="7794016" y="3066737"/>
            <a:ext cx="49848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五边形 29"/>
          <p:cNvSpPr/>
          <p:nvPr/>
        </p:nvSpPr>
        <p:spPr bwMode="auto">
          <a:xfrm>
            <a:off x="7295961" y="70912"/>
            <a:ext cx="1469130" cy="21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b="1" dirty="0">
                <a:solidFill>
                  <a:srgbClr val="FFFFFF"/>
                </a:solidFill>
                <a:latin typeface="Huawei Sans" panose="020C0503030203020204" pitchFamily="34" charset="0"/>
              </a:rPr>
              <a:t>ACL Composition</a:t>
            </a:r>
          </a:p>
        </p:txBody>
      </p:sp>
      <p:sp>
        <p:nvSpPr>
          <p:cNvPr id="32" name="燕尾形 31"/>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dirty="0">
                <a:latin typeface="Huawei Sans" panose="020C0503030203020204" pitchFamily="34" charset="0"/>
              </a:rPr>
              <a:t>ACL Classification</a:t>
            </a:r>
            <a:endParaRPr lang="en-US" altLang="zh-CN" sz="1200" kern="0" dirty="0">
              <a:latin typeface="Huawei Sans" panose="020C0503030203020204" pitchFamily="34" charset="0"/>
              <a:cs typeface="Huawei Sans" panose="020C0503030203020204" pitchFamily="34" charset="0"/>
            </a:endParaRPr>
          </a:p>
        </p:txBody>
      </p:sp>
      <p:sp>
        <p:nvSpPr>
          <p:cNvPr id="33" name="燕尾形 32"/>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40816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wrap="square">
            <a:noAutofit/>
          </a:bodyPr>
          <a:lstStyle/>
          <a:p>
            <a:r>
              <a:rPr sz="1800" dirty="0">
                <a:latin typeface="Huawei Sans" panose="020C0503030203020204" pitchFamily="34" charset="0"/>
              </a:rPr>
              <a:t>ACL classification based on ACL rule definition methods</a:t>
            </a:r>
            <a:endParaRPr lang="zh-CN" altLang="en-US" sz="18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a:latin typeface="Huawei Sans" panose="020C0503030203020204" pitchFamily="34" charset="0"/>
              </a:rPr>
              <a:t>ACL Classification and Identification</a:t>
            </a:r>
          </a:p>
        </p:txBody>
      </p:sp>
      <p:graphicFrame>
        <p:nvGraphicFramePr>
          <p:cNvPr id="9" name="表格 8"/>
          <p:cNvGraphicFramePr>
            <a:graphicFrameLocks noGrp="1"/>
          </p:cNvGraphicFramePr>
          <p:nvPr>
            <p:extLst/>
          </p:nvPr>
        </p:nvGraphicFramePr>
        <p:xfrm>
          <a:off x="849039" y="1808821"/>
          <a:ext cx="10680974" cy="2693951"/>
        </p:xfrm>
        <a:graphic>
          <a:graphicData uri="http://schemas.openxmlformats.org/drawingml/2006/table">
            <a:tbl>
              <a:tblPr firstRow="1" firstCol="1" lastRow="1" lastCol="1" bandRow="1" bandCol="1">
                <a:tableStyleId>{5940675A-B579-460E-94D1-54222C63F5DA}</a:tableStyleId>
              </a:tblPr>
              <a:tblGrid>
                <a:gridCol w="1441768">
                  <a:extLst>
                    <a:ext uri="{9D8B030D-6E8A-4147-A177-3AD203B41FA5}">
                      <a16:colId xmlns:a16="http://schemas.microsoft.com/office/drawing/2014/main" xmlns="" val="20000"/>
                    </a:ext>
                  </a:extLst>
                </a:gridCol>
                <a:gridCol w="1503617">
                  <a:extLst>
                    <a:ext uri="{9D8B030D-6E8A-4147-A177-3AD203B41FA5}">
                      <a16:colId xmlns:a16="http://schemas.microsoft.com/office/drawing/2014/main" xmlns="" val="20001"/>
                    </a:ext>
                  </a:extLst>
                </a:gridCol>
                <a:gridCol w="7735589">
                  <a:extLst>
                    <a:ext uri="{9D8B030D-6E8A-4147-A177-3AD203B41FA5}">
                      <a16:colId xmlns:a16="http://schemas.microsoft.com/office/drawing/2014/main" xmlns="" val="20002"/>
                    </a:ext>
                  </a:extLst>
                </a:gridCol>
              </a:tblGrid>
              <a:tr h="349231">
                <a:tc>
                  <a:txBody>
                    <a:bodyPr/>
                    <a:lstStyle/>
                    <a:p>
                      <a:pPr algn="l" fontAlgn="ctr">
                        <a:lnSpc>
                          <a:spcPts val="1600"/>
                        </a:lnSpc>
                        <a:spcAft>
                          <a:spcPts val="0"/>
                        </a:spcAft>
                      </a:pPr>
                      <a:r>
                        <a:rPr sz="1400" b="1" dirty="0">
                          <a:solidFill>
                            <a:schemeClr val="bg1"/>
                          </a:solidFill>
                          <a:latin typeface="Huawei Sans" panose="020C0503030203020204" pitchFamily="34" charset="0"/>
                        </a:rPr>
                        <a:t>Category</a:t>
                      </a:r>
                      <a:endParaRPr lang="zh-CN" sz="1400" b="1" kern="100" dirty="0">
                        <a:solidFill>
                          <a:schemeClr val="bg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ctr">
                        <a:lnSpc>
                          <a:spcPts val="1600"/>
                        </a:lnSpc>
                        <a:spcAft>
                          <a:spcPts val="0"/>
                        </a:spcAft>
                      </a:pPr>
                      <a:r>
                        <a:rPr sz="1400" b="1">
                          <a:solidFill>
                            <a:schemeClr val="bg1"/>
                          </a:solidFill>
                          <a:latin typeface="Huawei Sans" panose="020C0503030203020204" pitchFamily="34" charset="0"/>
                        </a:rPr>
                        <a:t>Number Range</a:t>
                      </a:r>
                      <a:endParaRPr lang="zh-CN" sz="1400" b="1" kern="100" dirty="0">
                        <a:solidFill>
                          <a:schemeClr val="bg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ctr">
                        <a:lnSpc>
                          <a:spcPts val="1600"/>
                        </a:lnSpc>
                        <a:spcAft>
                          <a:spcPts val="0"/>
                        </a:spcAft>
                      </a:pPr>
                      <a:r>
                        <a:rPr sz="1400" b="1" dirty="0">
                          <a:solidFill>
                            <a:schemeClr val="bg1"/>
                          </a:solidFill>
                          <a:latin typeface="Huawei Sans" panose="020C0503030203020204" pitchFamily="34" charset="0"/>
                        </a:rPr>
                        <a:t>Description</a:t>
                      </a:r>
                      <a:endParaRPr lang="zh-CN" sz="1400" b="1" kern="100" dirty="0">
                        <a:solidFill>
                          <a:schemeClr val="bg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324000">
                <a:tc>
                  <a:txBody>
                    <a:bodyPr/>
                    <a:lstStyle/>
                    <a:p>
                      <a:pPr algn="l" fontAlgn="ctr">
                        <a:lnSpc>
                          <a:spcPts val="1600"/>
                        </a:lnSpc>
                        <a:spcAft>
                          <a:spcPts val="0"/>
                        </a:spcAft>
                      </a:pPr>
                      <a:r>
                        <a:rPr sz="1200">
                          <a:latin typeface="Huawei Sans" panose="020C0503030203020204" pitchFamily="34" charset="0"/>
                        </a:rPr>
                        <a:t>Basic ACL</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2000 to 2999</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Defines rules based on source </a:t>
                      </a:r>
                      <a:r>
                        <a:rPr sz="1200" dirty="0" smtClean="0">
                          <a:latin typeface="Huawei Sans" panose="020C0503030203020204" pitchFamily="34" charset="0"/>
                        </a:rPr>
                        <a:t>IP</a:t>
                      </a:r>
                      <a:r>
                        <a:rPr lang="en-US" altLang="zh-CN" sz="1200" dirty="0" smtClean="0">
                          <a:latin typeface="Huawei Sans" panose="020C0503030203020204" pitchFamily="34" charset="0"/>
                        </a:rPr>
                        <a:t>v4</a:t>
                      </a:r>
                      <a:r>
                        <a:rPr sz="1200" dirty="0" smtClean="0">
                          <a:latin typeface="Huawei Sans" panose="020C0503030203020204" pitchFamily="34" charset="0"/>
                        </a:rPr>
                        <a:t> </a:t>
                      </a:r>
                      <a:r>
                        <a:rPr sz="1200" dirty="0">
                          <a:latin typeface="Huawei Sans" panose="020C0503030203020204" pitchFamily="34" charset="0"/>
                        </a:rPr>
                        <a:t>addresses, fragmentation information, and effective time ranges.</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97840">
                <a:tc>
                  <a:txBody>
                    <a:bodyPr/>
                    <a:lstStyle/>
                    <a:p>
                      <a:pPr algn="l" fontAlgn="ctr">
                        <a:lnSpc>
                          <a:spcPts val="1600"/>
                        </a:lnSpc>
                        <a:spcAft>
                          <a:spcPts val="0"/>
                        </a:spcAft>
                      </a:pPr>
                      <a:r>
                        <a:rPr sz="1200">
                          <a:latin typeface="Huawei Sans" panose="020C0503030203020204" pitchFamily="34" charset="0"/>
                        </a:rPr>
                        <a:t>Advanced ACL</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a:latin typeface="Huawei Sans" panose="020C0503030203020204" pitchFamily="34" charset="0"/>
                        </a:rPr>
                        <a:t>3000 to 3999</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Defines rules based on source and destination IPv4 addresses, IPv4 protocol types, ICMP types, TCP source/destination port numbers, UDP source/destination port numbers, and effective time ranges.</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97840">
                <a:tc>
                  <a:txBody>
                    <a:bodyPr/>
                    <a:lstStyle/>
                    <a:p>
                      <a:pPr algn="l" fontAlgn="ctr">
                        <a:lnSpc>
                          <a:spcPts val="1600"/>
                        </a:lnSpc>
                        <a:spcAft>
                          <a:spcPts val="0"/>
                        </a:spcAft>
                      </a:pPr>
                      <a:r>
                        <a:rPr sz="1200" dirty="0">
                          <a:latin typeface="Huawei Sans" panose="020C0503030203020204" pitchFamily="34" charset="0"/>
                        </a:rPr>
                        <a:t>Layer 2 ACL</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4000 to 4999</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Defines rules based on information in Ethernet frame headers of packets, such as source and destination MAC addresses and Layer 2 protocol types.</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24000">
                <a:tc>
                  <a:txBody>
                    <a:bodyPr/>
                    <a:lstStyle/>
                    <a:p>
                      <a:pPr algn="l" fontAlgn="ctr">
                        <a:lnSpc>
                          <a:spcPts val="1600"/>
                        </a:lnSpc>
                        <a:spcAft>
                          <a:spcPts val="0"/>
                        </a:spcAft>
                      </a:pPr>
                      <a:r>
                        <a:rPr sz="1200">
                          <a:latin typeface="Huawei Sans" panose="020C0503030203020204" pitchFamily="34" charset="0"/>
                        </a:rPr>
                        <a:t>User-defined ACL</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a:latin typeface="Huawei Sans" panose="020C0503030203020204" pitchFamily="34" charset="0"/>
                        </a:rPr>
                        <a:t>5000 to 5999</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sz="1200" dirty="0">
                          <a:latin typeface="Huawei Sans" panose="020C0503030203020204" pitchFamily="34" charset="0"/>
                        </a:rPr>
                        <a:t>Defines rules based on packet headers, offsets, character string masks, and user-defined character strings.</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89278">
                <a:tc>
                  <a:txBody>
                    <a:bodyPr/>
                    <a:lstStyle/>
                    <a:p>
                      <a:pPr algn="l" fontAlgn="ctr">
                        <a:lnSpc>
                          <a:spcPts val="1600"/>
                        </a:lnSpc>
                        <a:spcAft>
                          <a:spcPts val="0"/>
                        </a:spcAft>
                      </a:pPr>
                      <a:r>
                        <a:rPr sz="1200">
                          <a:solidFill>
                            <a:schemeClr val="tx1"/>
                          </a:solidFill>
                          <a:latin typeface="Huawei Sans" panose="020C0503030203020204" pitchFamily="34" charset="0"/>
                        </a:rPr>
                        <a:t>User ACL</a:t>
                      </a:r>
                      <a:endParaRPr lang="zh-CN" sz="1200" b="0" kern="100" dirty="0">
                        <a:solidFill>
                          <a:schemeClr val="tx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sz="1200">
                          <a:solidFill>
                            <a:schemeClr val="tx1"/>
                          </a:solidFill>
                          <a:latin typeface="Huawei Sans" panose="020C0503030203020204" pitchFamily="34" charset="0"/>
                        </a:rPr>
                        <a:t>6000 to 6999</a:t>
                      </a:r>
                      <a:endParaRPr lang="zh-CN" sz="1200" b="0" kern="100" dirty="0">
                        <a:solidFill>
                          <a:schemeClr val="tx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sz="1200" dirty="0">
                          <a:solidFill>
                            <a:schemeClr val="tx1"/>
                          </a:solidFill>
                          <a:latin typeface="Huawei Sans" panose="020C0503030203020204" pitchFamily="34" charset="0"/>
                        </a:rPr>
                        <a:t>Defines rules based on source IPv4 addresses or user control list (UCL) groups, destination IPv4 addresses or destination UCL groups, IPv4 protocol types, ICMP types, TCP source/destination port numbers, and UDP source/destination port numbers.</a:t>
                      </a:r>
                      <a:endParaRPr lang="zh-CN" sz="1200" b="0" kern="100" dirty="0">
                        <a:solidFill>
                          <a:schemeClr val="tx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13" name="文本占位符 9"/>
          <p:cNvSpPr txBox="1">
            <a:spLocks/>
          </p:cNvSpPr>
          <p:nvPr/>
        </p:nvSpPr>
        <p:spPr bwMode="auto">
          <a:xfrm>
            <a:off x="468317" y="4942175"/>
            <a:ext cx="11276183" cy="5753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fontAlgn="ctr"/>
            <a:r>
              <a:rPr sz="1800" dirty="0">
                <a:latin typeface="Huawei Sans" panose="020C0503030203020204" pitchFamily="34" charset="0"/>
              </a:rPr>
              <a:t>ACL classification based on ACL identification methods</a:t>
            </a:r>
            <a:endParaRPr lang="zh-CN" altLang="en-US" sz="1800" dirty="0">
              <a:latin typeface="Huawei Sans" panose="020C0503030203020204" pitchFamily="34" charset="0"/>
            </a:endParaRPr>
          </a:p>
        </p:txBody>
      </p:sp>
      <p:graphicFrame>
        <p:nvGraphicFramePr>
          <p:cNvPr id="14" name="表格 13"/>
          <p:cNvGraphicFramePr>
            <a:graphicFrameLocks noGrp="1"/>
          </p:cNvGraphicFramePr>
          <p:nvPr>
            <p:extLst/>
          </p:nvPr>
        </p:nvGraphicFramePr>
        <p:xfrm>
          <a:off x="849039" y="5475739"/>
          <a:ext cx="10693188" cy="853440"/>
        </p:xfrm>
        <a:graphic>
          <a:graphicData uri="http://schemas.openxmlformats.org/drawingml/2006/table">
            <a:tbl>
              <a:tblPr firstRow="1" firstCol="1" lastRow="1" lastCol="1" bandRow="1" bandCol="1">
                <a:tableStyleId>{5940675A-B579-460E-94D1-54222C63F5DA}</a:tableStyleId>
              </a:tblPr>
              <a:tblGrid>
                <a:gridCol w="2922861">
                  <a:extLst>
                    <a:ext uri="{9D8B030D-6E8A-4147-A177-3AD203B41FA5}">
                      <a16:colId xmlns:a16="http://schemas.microsoft.com/office/drawing/2014/main" xmlns="" val="20000"/>
                    </a:ext>
                  </a:extLst>
                </a:gridCol>
                <a:gridCol w="7770327">
                  <a:extLst>
                    <a:ext uri="{9D8B030D-6E8A-4147-A177-3AD203B41FA5}">
                      <a16:colId xmlns:a16="http://schemas.microsoft.com/office/drawing/2014/main" xmlns="" val="20001"/>
                    </a:ext>
                  </a:extLst>
                </a:gridCol>
              </a:tblGrid>
              <a:tr h="268730">
                <a:tc>
                  <a:txBody>
                    <a:bodyPr/>
                    <a:lstStyle/>
                    <a:p>
                      <a:pPr algn="l" fontAlgn="ctr">
                        <a:lnSpc>
                          <a:spcPct val="100000"/>
                        </a:lnSpc>
                        <a:spcAft>
                          <a:spcPts val="0"/>
                        </a:spcAft>
                      </a:pPr>
                      <a:r>
                        <a:rPr sz="1400" b="1" dirty="0">
                          <a:solidFill>
                            <a:schemeClr val="bg1"/>
                          </a:solidFill>
                          <a:latin typeface="Huawei Sans" panose="020C0503030203020204" pitchFamily="34" charset="0"/>
                        </a:rPr>
                        <a:t>Category</a:t>
                      </a:r>
                      <a:endParaRPr lang="zh-CN" sz="1400" b="1" kern="100" dirty="0">
                        <a:solidFill>
                          <a:schemeClr val="bg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ctr">
                        <a:lnSpc>
                          <a:spcPct val="100000"/>
                        </a:lnSpc>
                        <a:spcAft>
                          <a:spcPts val="0"/>
                        </a:spcAft>
                      </a:pPr>
                      <a:r>
                        <a:rPr sz="1400" b="1">
                          <a:solidFill>
                            <a:schemeClr val="bg1"/>
                          </a:solidFill>
                          <a:latin typeface="Huawei Sans" panose="020C0503030203020204" pitchFamily="34" charset="0"/>
                        </a:rPr>
                        <a:t>Description</a:t>
                      </a:r>
                      <a:endParaRPr lang="zh-CN" sz="1400" b="1" kern="100" dirty="0">
                        <a:solidFill>
                          <a:schemeClr val="bg1"/>
                        </a:solidFill>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268730">
                <a:tc>
                  <a:txBody>
                    <a:bodyPr/>
                    <a:lstStyle/>
                    <a:p>
                      <a:pPr algn="l" fontAlgn="ctr">
                        <a:lnSpc>
                          <a:spcPct val="100000"/>
                        </a:lnSpc>
                        <a:spcAft>
                          <a:spcPts val="0"/>
                        </a:spcAft>
                      </a:pPr>
                      <a:r>
                        <a:rPr sz="1200">
                          <a:solidFill>
                            <a:prstClr val="black"/>
                          </a:solidFill>
                          <a:latin typeface="Huawei Sans" panose="020C0503030203020204" pitchFamily="34" charset="0"/>
                        </a:rPr>
                        <a:t>Numbered ACL</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ctr">
                        <a:lnSpc>
                          <a:spcPct val="100000"/>
                        </a:lnSpc>
                        <a:spcBef>
                          <a:spcPts val="0"/>
                        </a:spcBef>
                        <a:spcAft>
                          <a:spcPts val="0"/>
                        </a:spcAft>
                      </a:pPr>
                      <a:r>
                        <a:rPr sz="1200" dirty="0">
                          <a:solidFill>
                            <a:prstClr val="black"/>
                          </a:solidFill>
                          <a:latin typeface="Huawei Sans" panose="020C0503030203020204" pitchFamily="34" charset="0"/>
                        </a:rPr>
                        <a:t>Traditional ACL identification method. A numbered ACL is identified by a number.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8730">
                <a:tc>
                  <a:txBody>
                    <a:bodyPr/>
                    <a:lstStyle/>
                    <a:p>
                      <a:pPr algn="l" fontAlgn="ctr">
                        <a:lnSpc>
                          <a:spcPct val="100000"/>
                        </a:lnSpc>
                        <a:spcAft>
                          <a:spcPts val="0"/>
                        </a:spcAft>
                      </a:pPr>
                      <a:r>
                        <a:rPr sz="1200">
                          <a:solidFill>
                            <a:prstClr val="black"/>
                          </a:solidFill>
                          <a:latin typeface="Huawei Sans" panose="020C0503030203020204" pitchFamily="34" charset="0"/>
                        </a:rPr>
                        <a:t>Named ACL</a:t>
                      </a:r>
                      <a:endParaRPr lang="zh-CN" sz="1200" b="0" kern="100" dirty="0">
                        <a:effectLst/>
                        <a:latin typeface="Huawei Sans" panose="020C0503030203020204" pitchFamily="34" charset="0"/>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ctr">
                        <a:lnSpc>
                          <a:spcPct val="100000"/>
                        </a:lnSpc>
                        <a:spcBef>
                          <a:spcPts val="0"/>
                        </a:spcBef>
                        <a:spcAft>
                          <a:spcPts val="0"/>
                        </a:spcAft>
                      </a:pPr>
                      <a:r>
                        <a:rPr sz="1200" dirty="0">
                          <a:solidFill>
                            <a:prstClr val="black"/>
                          </a:solidFill>
                          <a:latin typeface="Huawei Sans" panose="020C0503030203020204" pitchFamily="34" charset="0"/>
                        </a:rPr>
                        <a:t>A named ACL is identified by a name.</a:t>
                      </a:r>
                      <a:endParaRPr lang="zh-CN" altLang="en-US" sz="1200" dirty="0">
                        <a:solidFill>
                          <a:prstClr val="black"/>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20" name="五边形 19"/>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21" name="燕尾形 20"/>
          <p:cNvSpPr/>
          <p:nvPr/>
        </p:nvSpPr>
        <p:spPr bwMode="auto">
          <a:xfrm>
            <a:off x="8676190" y="70912"/>
            <a:ext cx="168542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Classification</a:t>
            </a:r>
            <a:endParaRPr lang="en-US" altLang="zh-CN" sz="1200" b="1" dirty="0">
              <a:solidFill>
                <a:srgbClr val="FFFFFF"/>
              </a:solidFill>
              <a:latin typeface="Huawei Sans" panose="020C0503030203020204" pitchFamily="34" charset="0"/>
            </a:endParaRPr>
          </a:p>
        </p:txBody>
      </p:sp>
      <p:sp>
        <p:nvSpPr>
          <p:cNvPr id="22" name="燕尾形 21"/>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4084822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wrap="square">
            <a:noAutofit/>
          </a:bodyPr>
          <a:lstStyle/>
          <a:p>
            <a:r>
              <a:rPr sz="1800" dirty="0">
                <a:latin typeface="Huawei Sans" panose="020C0503030203020204" pitchFamily="34" charset="0"/>
              </a:rPr>
              <a:t>Basic ACL</a:t>
            </a:r>
            <a:endParaRPr lang="zh-CN" altLang="en-US" sz="18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a:latin typeface="Huawei Sans" panose="020C0503030203020204" pitchFamily="34" charset="0"/>
              </a:rPr>
              <a:t>Basic and Advanced ACLs</a:t>
            </a:r>
            <a:endParaRPr lang="zh-CN" altLang="en-US" dirty="0">
              <a:latin typeface="Huawei Sans" panose="020C0503030203020204" pitchFamily="34" charset="0"/>
            </a:endParaRPr>
          </a:p>
        </p:txBody>
      </p:sp>
      <p:graphicFrame>
        <p:nvGraphicFramePr>
          <p:cNvPr id="6" name="表格 5"/>
          <p:cNvGraphicFramePr>
            <a:graphicFrameLocks noGrp="1"/>
          </p:cNvGraphicFramePr>
          <p:nvPr>
            <p:extLst/>
          </p:nvPr>
        </p:nvGraphicFramePr>
        <p:xfrm>
          <a:off x="2452346" y="1736812"/>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2340260">
                  <a:extLst>
                    <a:ext uri="{9D8B030D-6E8A-4147-A177-3AD203B41FA5}">
                      <a16:colId xmlns:a16="http://schemas.microsoft.com/office/drawing/2014/main" xmlns="" val="20002"/>
                    </a:ext>
                  </a:extLst>
                </a:gridCol>
              </a:tblGrid>
              <a:tr h="360000">
                <a:tc>
                  <a:txBody>
                    <a:bodyPr/>
                    <a:lstStyle/>
                    <a:p>
                      <a:pPr algn="ctr" fontAlgn="ctr"/>
                      <a:r>
                        <a:rPr sz="1400" b="1">
                          <a:latin typeface="Huawei Sans" panose="020C0503030203020204" pitchFamily="34" charset="0"/>
                        </a:rPr>
                        <a:t>IP Header</a:t>
                      </a:r>
                      <a:endParaRPr lang="zh-CN" altLang="en-US" sz="1400" b="1"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a:latin typeface="Huawei Sans" panose="020C0503030203020204" pitchFamily="34" charset="0"/>
                        </a:rPr>
                        <a:t>TCP/UDP Header</a:t>
                      </a:r>
                      <a:endParaRPr lang="zh-CN" altLang="en-US" sz="1400" b="0"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a:latin typeface="Huawei Sans" panose="020C0503030203020204" pitchFamily="34" charset="0"/>
                        </a:rPr>
                        <a:t>Data</a:t>
                      </a:r>
                      <a:endParaRPr lang="zh-CN" altLang="en-US" sz="1400"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7" name="矩形标注 6"/>
          <p:cNvSpPr/>
          <p:nvPr/>
        </p:nvSpPr>
        <p:spPr bwMode="auto">
          <a:xfrm>
            <a:off x="2926080" y="1289305"/>
            <a:ext cx="1417319" cy="357410"/>
          </a:xfrm>
          <a:prstGeom prst="wedgeRectCallout">
            <a:avLst>
              <a:gd name="adj1" fmla="val -20833"/>
              <a:gd name="adj2" fmla="val 8013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r>
              <a:rPr sz="1200" dirty="0">
                <a:latin typeface="Huawei Sans" panose="020C0503030203020204" pitchFamily="34" charset="0"/>
              </a:rPr>
              <a:t>Source IP address</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814992" y="1736812"/>
            <a:ext cx="1736184" cy="7200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r>
              <a:rPr sz="1600" dirty="0">
                <a:solidFill>
                  <a:srgbClr val="EC7061"/>
                </a:solidFill>
                <a:latin typeface="Huawei Sans" panose="020C0503030203020204" pitchFamily="34" charset="0"/>
              </a:rPr>
              <a:t>Number range:</a:t>
            </a:r>
            <a:endParaRPr lang="en-US" altLang="zh-CN" sz="1600" dirty="0">
              <a:solidFill>
                <a:srgbClr val="EC7061"/>
              </a:solidFill>
              <a:latin typeface="Huawei Sans" panose="020C0503030203020204" pitchFamily="34" charset="0"/>
              <a:ea typeface="方正兰亭黑简体" panose="02000000000000000000" pitchFamily="2" charset="-122"/>
            </a:endParaRPr>
          </a:p>
          <a:p>
            <a:pPr fontAlgn="ctr">
              <a:lnSpc>
                <a:spcPts val="2200"/>
              </a:lnSpc>
            </a:pPr>
            <a:r>
              <a:rPr sz="1600" dirty="0">
                <a:solidFill>
                  <a:srgbClr val="EC7061"/>
                </a:solidFill>
                <a:latin typeface="Huawei Sans" panose="020C0503030203020204" pitchFamily="34" charset="0"/>
              </a:rPr>
              <a:t>2000 to 2999</a:t>
            </a:r>
            <a:endParaRPr lang="zh-CN" altLang="en-US" sz="1600" dirty="0">
              <a:solidFill>
                <a:srgbClr val="EC7061"/>
              </a:solidFill>
              <a:latin typeface="Huawei Sans" panose="020C0503030203020204" pitchFamily="34" charset="0"/>
              <a:ea typeface="方正兰亭黑简体" panose="02000000000000000000" pitchFamily="2" charset="-122"/>
            </a:endParaRPr>
          </a:p>
        </p:txBody>
      </p:sp>
      <p:sp>
        <p:nvSpPr>
          <p:cNvPr id="9" name="文本框 8"/>
          <p:cNvSpPr txBox="1"/>
          <p:nvPr/>
        </p:nvSpPr>
        <p:spPr bwMode="auto">
          <a:xfrm>
            <a:off x="2452346" y="2194248"/>
            <a:ext cx="6156684" cy="112278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400">
                <a:latin typeface="Huawei Sans" panose="020C0503030203020204" pitchFamily="34" charset="0"/>
              </a:rPr>
              <a:t>acl number 2000</a:t>
            </a:r>
          </a:p>
          <a:p>
            <a:pPr fontAlgn="ctr">
              <a:lnSpc>
                <a:spcPct val="120000"/>
              </a:lnSpc>
            </a:pPr>
            <a:r>
              <a:rPr sz="1400">
                <a:latin typeface="Huawei Sans" panose="020C0503030203020204" pitchFamily="34" charset="0"/>
              </a:rPr>
              <a:t>  rule	 5	deny	source  10.1.1.1  0</a:t>
            </a:r>
          </a:p>
          <a:p>
            <a:pPr fontAlgn="ctr">
              <a:lnSpc>
                <a:spcPct val="120000"/>
              </a:lnSpc>
            </a:pPr>
            <a:r>
              <a:rPr sz="1400">
                <a:latin typeface="Huawei Sans" panose="020C0503030203020204" pitchFamily="34" charset="0"/>
              </a:rPr>
              <a:t>  rule	10	deny	source  10.1.1.2  0</a:t>
            </a:r>
          </a:p>
          <a:p>
            <a:pPr fontAlgn="ctr">
              <a:lnSpc>
                <a:spcPct val="120000"/>
              </a:lnSpc>
            </a:pPr>
            <a:r>
              <a:rPr sz="1400">
                <a:latin typeface="Huawei Sans" panose="020C0503030203020204" pitchFamily="34" charset="0"/>
              </a:rPr>
              <a:t>  rule	15	permit	source  10.1.1.0  0.0.0.255</a:t>
            </a:r>
          </a:p>
        </p:txBody>
      </p:sp>
      <p:graphicFrame>
        <p:nvGraphicFramePr>
          <p:cNvPr id="13" name="表格 12"/>
          <p:cNvGraphicFramePr>
            <a:graphicFrameLocks noGrp="1"/>
          </p:cNvGraphicFramePr>
          <p:nvPr>
            <p:extLst/>
          </p:nvPr>
        </p:nvGraphicFramePr>
        <p:xfrm>
          <a:off x="2452346" y="4629606"/>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2340260">
                  <a:extLst>
                    <a:ext uri="{9D8B030D-6E8A-4147-A177-3AD203B41FA5}">
                      <a16:colId xmlns:a16="http://schemas.microsoft.com/office/drawing/2014/main" xmlns="" val="20002"/>
                    </a:ext>
                  </a:extLst>
                </a:gridCol>
              </a:tblGrid>
              <a:tr h="360000">
                <a:tc>
                  <a:txBody>
                    <a:bodyPr/>
                    <a:lstStyle/>
                    <a:p>
                      <a:pPr algn="ctr" fontAlgn="ctr"/>
                      <a:r>
                        <a:rPr sz="1400" b="1">
                          <a:latin typeface="Huawei Sans" panose="020C0503030203020204" pitchFamily="34" charset="0"/>
                        </a:rPr>
                        <a:t>IP Header</a:t>
                      </a:r>
                      <a:endParaRPr lang="zh-CN" altLang="en-US" sz="1400" b="1"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b="1">
                          <a:latin typeface="Huawei Sans" panose="020C0503030203020204" pitchFamily="34" charset="0"/>
                        </a:rPr>
                        <a:t>TCP/UDP Header</a:t>
                      </a:r>
                      <a:endParaRPr lang="zh-CN" altLang="en-US" sz="1400" b="1"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a:latin typeface="Huawei Sans" panose="020C0503030203020204" pitchFamily="34" charset="0"/>
                        </a:rPr>
                        <a:t>Data</a:t>
                      </a:r>
                      <a:endParaRPr lang="zh-CN" altLang="en-US" sz="1400"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16" name="文本框 15"/>
          <p:cNvSpPr txBox="1"/>
          <p:nvPr/>
        </p:nvSpPr>
        <p:spPr bwMode="auto">
          <a:xfrm>
            <a:off x="2452346" y="5107307"/>
            <a:ext cx="9190155" cy="976883"/>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400" dirty="0" err="1">
                <a:latin typeface="Huawei Sans" panose="020C0503030203020204" pitchFamily="34" charset="0"/>
              </a:rPr>
              <a:t>acl</a:t>
            </a:r>
            <a:r>
              <a:rPr sz="1400" dirty="0">
                <a:latin typeface="Huawei Sans" panose="020C0503030203020204" pitchFamily="34" charset="0"/>
              </a:rPr>
              <a:t> number 3000</a:t>
            </a:r>
          </a:p>
          <a:p>
            <a:pPr fontAlgn="ctr">
              <a:lnSpc>
                <a:spcPct val="120000"/>
              </a:lnSpc>
            </a:pPr>
            <a:r>
              <a:rPr sz="1400" dirty="0">
                <a:latin typeface="Huawei Sans" panose="020C0503030203020204" pitchFamily="34" charset="0"/>
              </a:rPr>
              <a:t>  rule    5   permit  </a:t>
            </a:r>
            <a:r>
              <a:rPr sz="1400" dirty="0" err="1">
                <a:latin typeface="Huawei Sans" panose="020C0503030203020204" pitchFamily="34" charset="0"/>
              </a:rPr>
              <a:t>ip</a:t>
            </a:r>
            <a:r>
              <a:rPr sz="1400" dirty="0">
                <a:latin typeface="Huawei Sans" panose="020C0503030203020204" pitchFamily="34" charset="0"/>
              </a:rPr>
              <a:t>	   source   10.1.1.0   0.0.0.255   destination   10.1.3.0   0.0.0.255</a:t>
            </a:r>
          </a:p>
          <a:p>
            <a:pPr fontAlgn="ctr">
              <a:lnSpc>
                <a:spcPct val="120000"/>
              </a:lnSpc>
            </a:pPr>
            <a:r>
              <a:rPr sz="1400" dirty="0">
                <a:latin typeface="Huawei Sans" panose="020C0503030203020204" pitchFamily="34" charset="0"/>
              </a:rPr>
              <a:t>  rule   10  permit  </a:t>
            </a:r>
            <a:r>
              <a:rPr sz="1400" dirty="0" err="1">
                <a:latin typeface="Huawei Sans" panose="020C0503030203020204" pitchFamily="34" charset="0"/>
              </a:rPr>
              <a:t>tcp</a:t>
            </a:r>
            <a:r>
              <a:rPr sz="1400" dirty="0">
                <a:latin typeface="Huawei Sans" panose="020C0503030203020204" pitchFamily="34" charset="0"/>
              </a:rPr>
              <a:t>   source   10.1.2.0    0.0.0.255   destination   10.1.3.0   0.0.0.255   destination-port </a:t>
            </a:r>
            <a:r>
              <a:rPr sz="1400" dirty="0" err="1">
                <a:latin typeface="Huawei Sans" panose="020C0503030203020204" pitchFamily="34" charset="0"/>
              </a:rPr>
              <a:t>eq</a:t>
            </a:r>
            <a:r>
              <a:rPr sz="1400" dirty="0">
                <a:latin typeface="Huawei Sans" panose="020C0503030203020204" pitchFamily="34" charset="0"/>
              </a:rPr>
              <a:t> 21</a:t>
            </a:r>
          </a:p>
        </p:txBody>
      </p:sp>
      <p:sp>
        <p:nvSpPr>
          <p:cNvPr id="25" name="矩形 24"/>
          <p:cNvSpPr/>
          <p:nvPr/>
        </p:nvSpPr>
        <p:spPr bwMode="auto">
          <a:xfrm>
            <a:off x="801738" y="4547194"/>
            <a:ext cx="1650608" cy="7560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r>
              <a:rPr sz="1600" dirty="0">
                <a:solidFill>
                  <a:srgbClr val="EC7061"/>
                </a:solidFill>
                <a:latin typeface="Huawei Sans" panose="020C0503030203020204" pitchFamily="34" charset="0"/>
              </a:rPr>
              <a:t>Number range:</a:t>
            </a:r>
            <a:endParaRPr lang="en-US" altLang="zh-CN" sz="1600" dirty="0">
              <a:solidFill>
                <a:srgbClr val="EC7061"/>
              </a:solidFill>
              <a:latin typeface="Huawei Sans" panose="020C0503030203020204" pitchFamily="34" charset="0"/>
              <a:ea typeface="方正兰亭黑简体" panose="02000000000000000000" pitchFamily="2" charset="-122"/>
            </a:endParaRPr>
          </a:p>
          <a:p>
            <a:pPr fontAlgn="ctr">
              <a:lnSpc>
                <a:spcPts val="2200"/>
              </a:lnSpc>
            </a:pPr>
            <a:r>
              <a:rPr sz="1600" dirty="0">
                <a:solidFill>
                  <a:srgbClr val="EC7061"/>
                </a:solidFill>
                <a:latin typeface="Huawei Sans" panose="020C0503030203020204" pitchFamily="34" charset="0"/>
              </a:rPr>
              <a:t>3000-3999</a:t>
            </a:r>
            <a:endParaRPr lang="zh-CN" altLang="en-US" sz="1600" dirty="0">
              <a:solidFill>
                <a:srgbClr val="EC7061"/>
              </a:solidFill>
              <a:latin typeface="Huawei Sans" panose="020C0503030203020204" pitchFamily="34" charset="0"/>
              <a:ea typeface="方正兰亭黑简体" panose="02000000000000000000" pitchFamily="2" charset="-122"/>
            </a:endParaRPr>
          </a:p>
        </p:txBody>
      </p:sp>
      <p:sp>
        <p:nvSpPr>
          <p:cNvPr id="26" name="矩形标注 25"/>
          <p:cNvSpPr/>
          <p:nvPr/>
        </p:nvSpPr>
        <p:spPr bwMode="auto">
          <a:xfrm>
            <a:off x="2551176" y="3925182"/>
            <a:ext cx="1743661"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r>
              <a:rPr sz="1200" dirty="0">
                <a:latin typeface="Huawei Sans" panose="020C0503030203020204" pitchFamily="34" charset="0"/>
              </a:rPr>
              <a:t>Source IP address, destination IP address, and protocol type</a:t>
            </a:r>
          </a:p>
        </p:txBody>
      </p:sp>
      <p:sp>
        <p:nvSpPr>
          <p:cNvPr id="27" name="矩形标注 26"/>
          <p:cNvSpPr/>
          <p:nvPr/>
        </p:nvSpPr>
        <p:spPr bwMode="auto">
          <a:xfrm>
            <a:off x="5031097" y="3925182"/>
            <a:ext cx="1328139"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r>
              <a:rPr sz="1200" dirty="0">
                <a:latin typeface="Huawei Sans" panose="020C0503030203020204" pitchFamily="34" charset="0"/>
              </a:rPr>
              <a:t>Source </a:t>
            </a:r>
            <a:r>
              <a:rPr sz="1200" dirty="0" smtClean="0">
                <a:latin typeface="Huawei Sans" panose="020C0503030203020204" pitchFamily="34" charset="0"/>
              </a:rPr>
              <a:t>and</a:t>
            </a:r>
            <a:r>
              <a:rPr lang="en-US" sz="1200" dirty="0" smtClean="0">
                <a:latin typeface="Huawei Sans" panose="020C0503030203020204" pitchFamily="34" charset="0"/>
              </a:rPr>
              <a:t> </a:t>
            </a:r>
            <a:r>
              <a:rPr sz="1200" dirty="0" smtClean="0">
                <a:latin typeface="Huawei Sans" panose="020C0503030203020204" pitchFamily="34" charset="0"/>
              </a:rPr>
              <a:t>destination </a:t>
            </a:r>
            <a:r>
              <a:rPr sz="1200" dirty="0">
                <a:latin typeface="Huawei Sans" panose="020C0503030203020204" pitchFamily="34" charset="0"/>
              </a:rPr>
              <a:t>port numbers</a:t>
            </a:r>
          </a:p>
        </p:txBody>
      </p:sp>
      <p:sp>
        <p:nvSpPr>
          <p:cNvPr id="20" name="文本占位符 4"/>
          <p:cNvSpPr txBox="1">
            <a:spLocks/>
          </p:cNvSpPr>
          <p:nvPr/>
        </p:nvSpPr>
        <p:spPr bwMode="auto">
          <a:xfrm>
            <a:off x="468317" y="3968711"/>
            <a:ext cx="2274883" cy="503324"/>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fontAlgn="ctr"/>
            <a:r>
              <a:rPr sz="1800">
                <a:latin typeface="Huawei Sans" panose="020C0503030203020204" pitchFamily="34" charset="0"/>
              </a:rPr>
              <a:t>Advanced ACL</a:t>
            </a:r>
            <a:endParaRPr lang="zh-CN" altLang="en-US" sz="1800" dirty="0">
              <a:latin typeface="Huawei Sans" panose="020C0503030203020204" pitchFamily="34" charset="0"/>
            </a:endParaRPr>
          </a:p>
        </p:txBody>
      </p:sp>
      <p:sp>
        <p:nvSpPr>
          <p:cNvPr id="18" name="五边形 17"/>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24" name="燕尾形 23"/>
          <p:cNvSpPr/>
          <p:nvPr/>
        </p:nvSpPr>
        <p:spPr bwMode="auto">
          <a:xfrm>
            <a:off x="8676190" y="70912"/>
            <a:ext cx="168542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Classification</a:t>
            </a:r>
            <a:endParaRPr lang="en-US" altLang="zh-CN" sz="1200" b="1" dirty="0">
              <a:solidFill>
                <a:srgbClr val="FFFFFF"/>
              </a:solidFill>
              <a:latin typeface="Huawei Sans" panose="020C0503030203020204" pitchFamily="34" charset="0"/>
            </a:endParaRPr>
          </a:p>
        </p:txBody>
      </p:sp>
      <p:sp>
        <p:nvSpPr>
          <p:cNvPr id="28" name="燕尾形 27"/>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2848265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94800" y="410400"/>
            <a:ext cx="9831600" cy="640800"/>
          </a:xfrm>
        </p:spPr>
        <p:txBody>
          <a:bodyPr wrap="square">
            <a:noAutofit/>
          </a:bodyPr>
          <a:lstStyle/>
          <a:p>
            <a:r>
              <a:rPr dirty="0">
                <a:latin typeface="Huawei Sans" panose="020C0503030203020204" pitchFamily="34" charset="0"/>
              </a:rPr>
              <a:t>ACL Matching Mechanism</a:t>
            </a:r>
          </a:p>
        </p:txBody>
      </p:sp>
      <p:sp>
        <p:nvSpPr>
          <p:cNvPr id="6" name="菱形 5"/>
          <p:cNvSpPr/>
          <p:nvPr/>
        </p:nvSpPr>
        <p:spPr bwMode="auto">
          <a:xfrm>
            <a:off x="1676171" y="1859234"/>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Does the referenced ACL exist?</a:t>
            </a:r>
          </a:p>
        </p:txBody>
      </p:sp>
      <p:sp>
        <p:nvSpPr>
          <p:cNvPr id="7" name="菱形 6"/>
          <p:cNvSpPr/>
          <p:nvPr/>
        </p:nvSpPr>
        <p:spPr bwMode="auto">
          <a:xfrm>
            <a:off x="1676171" y="2783407"/>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Does the ACL contain rules?</a:t>
            </a:r>
          </a:p>
        </p:txBody>
      </p:sp>
      <p:sp>
        <p:nvSpPr>
          <p:cNvPr id="8" name="矩形 7"/>
          <p:cNvSpPr>
            <a:spLocks/>
          </p:cNvSpPr>
          <p:nvPr/>
        </p:nvSpPr>
        <p:spPr bwMode="auto">
          <a:xfrm>
            <a:off x="1946201" y="3707580"/>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Analyze the first rule.</a:t>
            </a:r>
            <a:endParaRPr kumimoji="0" lang="zh-CN" altLang="en-US"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菱形 8"/>
          <p:cNvSpPr/>
          <p:nvPr/>
        </p:nvSpPr>
        <p:spPr bwMode="auto">
          <a:xfrm>
            <a:off x="1676171" y="4271713"/>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latin typeface="Huawei Sans" panose="020C0503030203020204" pitchFamily="34" charset="0"/>
              </a:rPr>
              <a:t>Match the rule.</a:t>
            </a:r>
            <a:endParaRPr kumimoji="0" lang="zh-CN" altLang="en-US"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菱形 9"/>
          <p:cNvSpPr/>
          <p:nvPr/>
        </p:nvSpPr>
        <p:spPr bwMode="auto">
          <a:xfrm>
            <a:off x="1676171" y="5087874"/>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dirty="0">
                <a:latin typeface="Huawei Sans" panose="020C0503030203020204" pitchFamily="34" charset="0"/>
              </a:rPr>
              <a:t>Are there remaining rules?</a:t>
            </a:r>
            <a:endParaRPr kumimoji="0" lang="zh-CN" altLang="en-US"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a:spLocks/>
          </p:cNvSpPr>
          <p:nvPr/>
        </p:nvSpPr>
        <p:spPr bwMode="auto">
          <a:xfrm>
            <a:off x="1946201" y="5885822"/>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Analyze the next rule.</a:t>
            </a:r>
            <a:endParaRPr kumimoji="0" lang="zh-CN" altLang="en-US"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菱形 11"/>
          <p:cNvSpPr/>
          <p:nvPr/>
        </p:nvSpPr>
        <p:spPr bwMode="auto">
          <a:xfrm>
            <a:off x="4664503" y="3599357"/>
            <a:ext cx="2196244" cy="1001231"/>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Is the ACL action permit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or deny?</a:t>
            </a:r>
            <a:endParaRPr kumimoji="0" lang="zh-CN" altLang="en-US"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bwMode="auto">
          <a:xfrm>
            <a:off x="4799527" y="5147529"/>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The ACL matching result is deny.</a:t>
            </a:r>
          </a:p>
        </p:txBody>
      </p:sp>
      <p:sp>
        <p:nvSpPr>
          <p:cNvPr id="14" name="矩形 13"/>
          <p:cNvSpPr/>
          <p:nvPr/>
        </p:nvSpPr>
        <p:spPr bwMode="auto">
          <a:xfrm>
            <a:off x="7031775" y="5147529"/>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The ACL matching result is permit.</a:t>
            </a:r>
          </a:p>
        </p:txBody>
      </p:sp>
      <p:sp>
        <p:nvSpPr>
          <p:cNvPr id="15" name="矩形 14"/>
          <p:cNvSpPr/>
          <p:nvPr/>
        </p:nvSpPr>
        <p:spPr bwMode="auto">
          <a:xfrm>
            <a:off x="9279761" y="5147529"/>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The ACL matching result is "negative match."</a:t>
            </a:r>
          </a:p>
        </p:txBody>
      </p:sp>
      <p:cxnSp>
        <p:nvCxnSpPr>
          <p:cNvPr id="16" name="直接箭头连接符 15"/>
          <p:cNvCxnSpPr>
            <a:stCxn id="5" idx="2"/>
            <a:endCxn id="6" idx="0"/>
          </p:cNvCxnSpPr>
          <p:nvPr/>
        </p:nvCxnSpPr>
        <p:spPr bwMode="auto">
          <a:xfrm>
            <a:off x="2774293" y="1655101"/>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直接箭头连接符 16"/>
          <p:cNvCxnSpPr>
            <a:stCxn id="6" idx="2"/>
            <a:endCxn id="7" idx="0"/>
          </p:cNvCxnSpPr>
          <p:nvPr/>
        </p:nvCxnSpPr>
        <p:spPr bwMode="auto">
          <a:xfrm>
            <a:off x="2774293" y="2615318"/>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8" name="直接箭头连接符 17"/>
          <p:cNvCxnSpPr>
            <a:stCxn id="7" idx="2"/>
            <a:endCxn id="8" idx="0"/>
          </p:cNvCxnSpPr>
          <p:nvPr/>
        </p:nvCxnSpPr>
        <p:spPr bwMode="auto">
          <a:xfrm>
            <a:off x="2774293" y="3539491"/>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9" name="直接箭头连接符 18"/>
          <p:cNvCxnSpPr>
            <a:stCxn id="8" idx="2"/>
            <a:endCxn id="9" idx="0"/>
          </p:cNvCxnSpPr>
          <p:nvPr/>
        </p:nvCxnSpPr>
        <p:spPr bwMode="auto">
          <a:xfrm>
            <a:off x="2774293" y="4067580"/>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0" name="直接箭头连接符 19"/>
          <p:cNvCxnSpPr>
            <a:stCxn id="9" idx="2"/>
            <a:endCxn id="10" idx="0"/>
          </p:cNvCxnSpPr>
          <p:nvPr/>
        </p:nvCxnSpPr>
        <p:spPr bwMode="auto">
          <a:xfrm>
            <a:off x="2774293" y="4919785"/>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直接箭头连接符 20"/>
          <p:cNvCxnSpPr>
            <a:stCxn id="10" idx="2"/>
            <a:endCxn id="11" idx="0"/>
          </p:cNvCxnSpPr>
          <p:nvPr/>
        </p:nvCxnSpPr>
        <p:spPr bwMode="auto">
          <a:xfrm>
            <a:off x="2774293" y="5735946"/>
            <a:ext cx="0" cy="14987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3" name="肘形连接符 22"/>
          <p:cNvCxnSpPr>
            <a:stCxn id="6" idx="3"/>
            <a:endCxn id="15" idx="0"/>
          </p:cNvCxnSpPr>
          <p:nvPr/>
        </p:nvCxnSpPr>
        <p:spPr bwMode="auto">
          <a:xfrm>
            <a:off x="3872415" y="2237276"/>
            <a:ext cx="6370444" cy="2910253"/>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4" name="肘形连接符 23"/>
          <p:cNvCxnSpPr>
            <a:stCxn id="9" idx="3"/>
            <a:endCxn id="12" idx="1"/>
          </p:cNvCxnSpPr>
          <p:nvPr/>
        </p:nvCxnSpPr>
        <p:spPr bwMode="auto">
          <a:xfrm flipV="1">
            <a:off x="3872415" y="4099973"/>
            <a:ext cx="792088" cy="495776"/>
          </a:xfrm>
          <a:prstGeom prst="bentConnector3">
            <a:avLst/>
          </a:prstGeom>
          <a:solidFill>
            <a:schemeClr val="accent1"/>
          </a:solidFill>
          <a:ln w="12700" cap="flat" cmpd="sng" algn="ctr">
            <a:solidFill>
              <a:schemeClr val="tx1"/>
            </a:solidFill>
            <a:prstDash val="solid"/>
            <a:round/>
            <a:headEnd type="none" w="med" len="med"/>
            <a:tailEnd type="triangle"/>
          </a:ln>
          <a:effectLst/>
        </p:spPr>
      </p:cxnSp>
      <p:cxnSp>
        <p:nvCxnSpPr>
          <p:cNvPr id="25" name="肘形连接符 24"/>
          <p:cNvCxnSpPr>
            <a:stCxn id="12" idx="3"/>
            <a:endCxn id="14" idx="0"/>
          </p:cNvCxnSpPr>
          <p:nvPr/>
        </p:nvCxnSpPr>
        <p:spPr bwMode="auto">
          <a:xfrm>
            <a:off x="6860747" y="4099973"/>
            <a:ext cx="1134126" cy="1047556"/>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6" name="直接箭头连接符 25"/>
          <p:cNvCxnSpPr>
            <a:stCxn id="12" idx="2"/>
            <a:endCxn id="13" idx="0"/>
          </p:cNvCxnSpPr>
          <p:nvPr/>
        </p:nvCxnSpPr>
        <p:spPr bwMode="auto">
          <a:xfrm>
            <a:off x="5762625" y="4600588"/>
            <a:ext cx="0" cy="5469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7" name="直接箭头连接符 26"/>
          <p:cNvCxnSpPr>
            <a:stCxn id="13" idx="2"/>
            <a:endCxn id="22" idx="0"/>
          </p:cNvCxnSpPr>
          <p:nvPr/>
        </p:nvCxnSpPr>
        <p:spPr bwMode="auto">
          <a:xfrm>
            <a:off x="5762625" y="5507529"/>
            <a:ext cx="0" cy="37829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8" name="肘形连接符 27"/>
          <p:cNvCxnSpPr>
            <a:stCxn id="15" idx="2"/>
            <a:endCxn id="22" idx="3"/>
          </p:cNvCxnSpPr>
          <p:nvPr/>
        </p:nvCxnSpPr>
        <p:spPr bwMode="auto">
          <a:xfrm rot="5400000">
            <a:off x="8137642" y="3960604"/>
            <a:ext cx="558293" cy="3652142"/>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9" name="肘形连接符 28"/>
          <p:cNvCxnSpPr>
            <a:stCxn id="11" idx="1"/>
            <a:endCxn id="9" idx="1"/>
          </p:cNvCxnSpPr>
          <p:nvPr/>
        </p:nvCxnSpPr>
        <p:spPr bwMode="auto">
          <a:xfrm rot="10800000">
            <a:off x="1676171" y="4595750"/>
            <a:ext cx="270030" cy="1470073"/>
          </a:xfrm>
          <a:prstGeom prst="bentConnector3">
            <a:avLst>
              <a:gd name="adj1" fmla="val 184657"/>
            </a:avLst>
          </a:prstGeom>
          <a:solidFill>
            <a:schemeClr val="accent1"/>
          </a:solidFill>
          <a:ln w="12700" cap="flat" cmpd="sng" algn="ctr">
            <a:solidFill>
              <a:schemeClr val="tx1"/>
            </a:solidFill>
            <a:prstDash val="solid"/>
            <a:round/>
            <a:headEnd type="none" w="med" len="med"/>
            <a:tailEnd type="triangle"/>
          </a:ln>
          <a:effectLst/>
        </p:spPr>
      </p:cxnSp>
      <p:cxnSp>
        <p:nvCxnSpPr>
          <p:cNvPr id="30" name="直接箭头连接符 29"/>
          <p:cNvCxnSpPr>
            <a:stCxn id="7" idx="3"/>
          </p:cNvCxnSpPr>
          <p:nvPr/>
        </p:nvCxnSpPr>
        <p:spPr bwMode="auto">
          <a:xfrm>
            <a:off x="3872415" y="3161449"/>
            <a:ext cx="635470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肘形连接符 30"/>
          <p:cNvCxnSpPr>
            <a:stCxn id="10" idx="3"/>
          </p:cNvCxnSpPr>
          <p:nvPr/>
        </p:nvCxnSpPr>
        <p:spPr bwMode="auto">
          <a:xfrm flipV="1">
            <a:off x="3872415" y="4967509"/>
            <a:ext cx="6354706" cy="444401"/>
          </a:xfrm>
          <a:prstGeom prst="bentConnector3">
            <a:avLst>
              <a:gd name="adj1" fmla="val 11400"/>
            </a:avLst>
          </a:prstGeom>
          <a:solidFill>
            <a:schemeClr val="accent1"/>
          </a:solidFill>
          <a:ln w="9525" cap="flat" cmpd="sng" algn="ctr">
            <a:solidFill>
              <a:schemeClr val="tx1"/>
            </a:solidFill>
            <a:prstDash val="solid"/>
            <a:round/>
            <a:headEnd type="none" w="med" len="med"/>
            <a:tailEnd type="triangle"/>
          </a:ln>
          <a:effectLst/>
        </p:spPr>
      </p:cxnSp>
      <p:cxnSp>
        <p:nvCxnSpPr>
          <p:cNvPr id="32" name="直接箭头连接符 31"/>
          <p:cNvCxnSpPr>
            <a:stCxn id="14" idx="2"/>
          </p:cNvCxnSpPr>
          <p:nvPr/>
        </p:nvCxnSpPr>
        <p:spPr bwMode="auto">
          <a:xfrm>
            <a:off x="7994873" y="5507529"/>
            <a:ext cx="0" cy="57610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3" name="文本框 32"/>
          <p:cNvSpPr txBox="1"/>
          <p:nvPr/>
        </p:nvSpPr>
        <p:spPr bwMode="auto">
          <a:xfrm>
            <a:off x="2918309" y="2519237"/>
            <a:ext cx="44822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Yes</a:t>
            </a:r>
          </a:p>
        </p:txBody>
      </p:sp>
      <p:sp>
        <p:nvSpPr>
          <p:cNvPr id="34" name="文本框 33"/>
          <p:cNvSpPr txBox="1"/>
          <p:nvPr/>
        </p:nvSpPr>
        <p:spPr bwMode="auto">
          <a:xfrm>
            <a:off x="2918309" y="3419337"/>
            <a:ext cx="44822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Yes</a:t>
            </a:r>
          </a:p>
        </p:txBody>
      </p:sp>
      <p:sp>
        <p:nvSpPr>
          <p:cNvPr id="35" name="文本框 34"/>
          <p:cNvSpPr txBox="1"/>
          <p:nvPr/>
        </p:nvSpPr>
        <p:spPr bwMode="auto">
          <a:xfrm>
            <a:off x="2918309" y="4823493"/>
            <a:ext cx="41937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No</a:t>
            </a:r>
          </a:p>
        </p:txBody>
      </p:sp>
      <p:sp>
        <p:nvSpPr>
          <p:cNvPr id="36" name="文本框 35"/>
          <p:cNvSpPr txBox="1"/>
          <p:nvPr/>
        </p:nvSpPr>
        <p:spPr bwMode="auto">
          <a:xfrm>
            <a:off x="2918309" y="5615581"/>
            <a:ext cx="44822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Yes</a:t>
            </a:r>
          </a:p>
        </p:txBody>
      </p:sp>
      <p:sp>
        <p:nvSpPr>
          <p:cNvPr id="37" name="文本框 36"/>
          <p:cNvSpPr txBox="1"/>
          <p:nvPr/>
        </p:nvSpPr>
        <p:spPr bwMode="auto">
          <a:xfrm>
            <a:off x="3977852" y="1935150"/>
            <a:ext cx="41937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No</a:t>
            </a:r>
          </a:p>
        </p:txBody>
      </p:sp>
      <p:sp>
        <p:nvSpPr>
          <p:cNvPr id="38" name="文本框 37"/>
          <p:cNvSpPr txBox="1"/>
          <p:nvPr/>
        </p:nvSpPr>
        <p:spPr bwMode="auto">
          <a:xfrm>
            <a:off x="3977852" y="2843273"/>
            <a:ext cx="41937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No</a:t>
            </a:r>
          </a:p>
        </p:txBody>
      </p:sp>
      <p:sp>
        <p:nvSpPr>
          <p:cNvPr id="39" name="文本框 38"/>
          <p:cNvSpPr txBox="1"/>
          <p:nvPr/>
        </p:nvSpPr>
        <p:spPr bwMode="auto">
          <a:xfrm>
            <a:off x="3977852" y="5111525"/>
            <a:ext cx="41937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No</a:t>
            </a:r>
          </a:p>
        </p:txBody>
      </p:sp>
      <p:sp>
        <p:nvSpPr>
          <p:cNvPr id="40" name="文本框 39"/>
          <p:cNvSpPr txBox="1"/>
          <p:nvPr/>
        </p:nvSpPr>
        <p:spPr bwMode="auto">
          <a:xfrm>
            <a:off x="3854413" y="4303366"/>
            <a:ext cx="448227"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Yes</a:t>
            </a:r>
          </a:p>
        </p:txBody>
      </p:sp>
      <p:sp>
        <p:nvSpPr>
          <p:cNvPr id="41" name="文本框 40"/>
          <p:cNvSpPr txBox="1"/>
          <p:nvPr/>
        </p:nvSpPr>
        <p:spPr bwMode="auto">
          <a:xfrm>
            <a:off x="6950757" y="3799310"/>
            <a:ext cx="71592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permit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5763617" y="4535461"/>
            <a:ext cx="566849"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90000"/>
              </a:lnSpc>
            </a:pPr>
            <a:r>
              <a:rPr sz="1200">
                <a:latin typeface="Huawei Sans" panose="020C0503030203020204" pitchFamily="34" charset="0"/>
              </a:rPr>
              <a:t>deny</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圆角矩形 42"/>
          <p:cNvSpPr/>
          <p:nvPr/>
        </p:nvSpPr>
        <p:spPr bwMode="auto">
          <a:xfrm>
            <a:off x="5500688" y="1393741"/>
            <a:ext cx="6248400" cy="522720"/>
          </a:xfrm>
          <a:prstGeom prst="roundRect">
            <a:avLst/>
          </a:prstGeom>
          <a:solidFill>
            <a:srgbClr val="FFF2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600" dirty="0">
                <a:latin typeface="Huawei Sans" panose="020C0503030203020204" pitchFamily="34" charset="0"/>
              </a:rPr>
              <a:t>Matching principle: </a:t>
            </a:r>
            <a:r>
              <a:rPr sz="1600" dirty="0" smtClean="0">
                <a:latin typeface="Huawei Sans" panose="020C0503030203020204" pitchFamily="34" charset="0"/>
              </a:rPr>
              <a:t>The </a:t>
            </a:r>
            <a:r>
              <a:rPr sz="1600" dirty="0">
                <a:latin typeface="Huawei Sans" panose="020C0503030203020204" pitchFamily="34" charset="0"/>
              </a:rPr>
              <a:t>matching stops once a rule is matched.</a:t>
            </a:r>
          </a:p>
        </p:txBody>
      </p:sp>
      <p:sp>
        <p:nvSpPr>
          <p:cNvPr id="5" name="圆角矩形 4"/>
          <p:cNvSpPr>
            <a:spLocks/>
          </p:cNvSpPr>
          <p:nvPr/>
        </p:nvSpPr>
        <p:spPr bwMode="auto">
          <a:xfrm>
            <a:off x="1946201" y="1295101"/>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Start</a:t>
            </a:r>
          </a:p>
        </p:txBody>
      </p:sp>
      <p:sp>
        <p:nvSpPr>
          <p:cNvPr id="22" name="圆角矩形 21"/>
          <p:cNvSpPr>
            <a:spLocks/>
          </p:cNvSpPr>
          <p:nvPr/>
        </p:nvSpPr>
        <p:spPr bwMode="auto">
          <a:xfrm>
            <a:off x="4934533" y="5885822"/>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90000"/>
              </a:lnSpc>
              <a:buClrTx/>
              <a:buSzTx/>
              <a:buFontTx/>
              <a:buNone/>
              <a:tabLst/>
            </a:pPr>
            <a:r>
              <a:rPr sz="1200">
                <a:solidFill>
                  <a:schemeClr val="tx1"/>
                </a:solidFill>
                <a:latin typeface="Huawei Sans" panose="020C0503030203020204" pitchFamily="34" charset="0"/>
              </a:rPr>
              <a:t>End</a:t>
            </a:r>
          </a:p>
        </p:txBody>
      </p:sp>
      <p:sp>
        <p:nvSpPr>
          <p:cNvPr id="46" name="五边形 45"/>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51" name="燕尾形 50"/>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Classification</a:t>
            </a:r>
            <a:endParaRPr lang="en-US" altLang="zh-CN" sz="1200" dirty="0">
              <a:latin typeface="Huawei Sans" panose="020C0503030203020204" pitchFamily="34" charset="0"/>
            </a:endParaRPr>
          </a:p>
        </p:txBody>
      </p:sp>
      <p:sp>
        <p:nvSpPr>
          <p:cNvPr id="52" name="燕尾形 51"/>
          <p:cNvSpPr/>
          <p:nvPr/>
        </p:nvSpPr>
        <p:spPr bwMode="auto">
          <a:xfrm>
            <a:off x="10272716" y="70912"/>
            <a:ext cx="175539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Matching Rules</a:t>
            </a:r>
            <a:endParaRPr lang="en-US" altLang="zh-CN" sz="12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10403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97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1157311"/>
          </a:xfrm>
        </p:spPr>
        <p:txBody>
          <a:bodyPr/>
          <a:lstStyle/>
          <a:p>
            <a:r>
              <a:rPr lang="en-US" sz="1800" dirty="0" smtClean="0"/>
              <a:t>Configuration order (</a:t>
            </a:r>
            <a:r>
              <a:rPr lang="en-US" sz="1800" dirty="0" err="1" smtClean="0"/>
              <a:t>config</a:t>
            </a:r>
            <a:r>
              <a:rPr lang="en-US" sz="1800" dirty="0" smtClean="0"/>
              <a:t> mode)</a:t>
            </a:r>
            <a:endParaRPr lang="en-US" altLang="zh-CN" sz="1800" dirty="0" smtClean="0"/>
          </a:p>
          <a:p>
            <a:pPr lvl="1"/>
            <a:r>
              <a:rPr lang="en-US" sz="1600" dirty="0" smtClean="0"/>
              <a:t>The system matches packets against ACL rules in ascending order of rule ID. That is, the rule with the smallest ID is processed first.</a:t>
            </a:r>
          </a:p>
        </p:txBody>
      </p:sp>
      <p:sp>
        <p:nvSpPr>
          <p:cNvPr id="2" name="标题 1"/>
          <p:cNvSpPr>
            <a:spLocks noGrp="1"/>
          </p:cNvSpPr>
          <p:nvPr>
            <p:ph type="title"/>
          </p:nvPr>
        </p:nvSpPr>
        <p:spPr/>
        <p:txBody>
          <a:bodyPr/>
          <a:lstStyle/>
          <a:p>
            <a:r>
              <a:rPr lang="en-US" smtClean="0"/>
              <a:t>ACL Matching Order and Result</a:t>
            </a:r>
            <a:endParaRPr lang="en-US"/>
          </a:p>
        </p:txBody>
      </p:sp>
      <p:sp>
        <p:nvSpPr>
          <p:cNvPr id="13" name="矩形 21"/>
          <p:cNvSpPr/>
          <p:nvPr/>
        </p:nvSpPr>
        <p:spPr>
          <a:xfrm>
            <a:off x="1466813" y="2488548"/>
            <a:ext cx="1470274" cy="1899821"/>
          </a:xfrm>
          <a:prstGeom prst="rect">
            <a:avLst/>
          </a:prstGeom>
          <a:noFill/>
          <a:ln w="12700">
            <a:solidFill>
              <a:srgbClr val="99DFF9"/>
            </a:solidFill>
          </a:ln>
        </p:spPr>
        <p:txBody>
          <a:bodyPr wrap="square" anchor="ctr" anchorCtr="0">
            <a:noAutofit/>
          </a:bodyPr>
          <a:lstStyle/>
          <a:p>
            <a:pPr algn="ctr" fontAlgn="ctr">
              <a:lnSpc>
                <a:spcPct val="150000"/>
              </a:lnSpc>
            </a:pPr>
            <a:r>
              <a:rPr sz="1500">
                <a:latin typeface="Huawei Sans" panose="020C0503030203020204" pitchFamily="34" charset="0"/>
              </a:rPr>
              <a:t>192.168.1.1/24</a:t>
            </a:r>
          </a:p>
          <a:p>
            <a:pPr algn="ctr" fontAlgn="ctr">
              <a:lnSpc>
                <a:spcPct val="150000"/>
              </a:lnSpc>
            </a:pPr>
            <a:r>
              <a:rPr sz="1500">
                <a:latin typeface="Huawei Sans" panose="020C0503030203020204" pitchFamily="34" charset="0"/>
              </a:rPr>
              <a:t>192.168.1.2/24</a:t>
            </a:r>
          </a:p>
          <a:p>
            <a:pPr algn="ctr" fontAlgn="ctr">
              <a:lnSpc>
                <a:spcPct val="150000"/>
              </a:lnSpc>
            </a:pPr>
            <a:r>
              <a:rPr sz="1500">
                <a:latin typeface="Huawei Sans" panose="020C0503030203020204" pitchFamily="34" charset="0"/>
              </a:rPr>
              <a:t>192.168.1.3/24</a:t>
            </a:r>
          </a:p>
          <a:p>
            <a:pPr algn="ctr" fontAlgn="ctr">
              <a:lnSpc>
                <a:spcPct val="150000"/>
              </a:lnSpc>
            </a:pPr>
            <a:r>
              <a:rPr sz="1500">
                <a:latin typeface="Huawei Sans" panose="020C0503030203020204" pitchFamily="34" charset="0"/>
              </a:rPr>
              <a:t>192.168.1.4/24</a:t>
            </a:r>
          </a:p>
          <a:p>
            <a:pPr algn="ctr" fontAlgn="ctr">
              <a:lnSpc>
                <a:spcPct val="150000"/>
              </a:lnSpc>
            </a:pPr>
            <a:r>
              <a:rPr sz="1500">
                <a:latin typeface="Huawei Sans" panose="020C0503030203020204" pitchFamily="34" charset="0"/>
              </a:rPr>
              <a:t>192.168.1.5/24</a:t>
            </a:r>
          </a:p>
        </p:txBody>
      </p:sp>
      <p:sp>
        <p:nvSpPr>
          <p:cNvPr id="14" name="矩形 21"/>
          <p:cNvSpPr/>
          <p:nvPr/>
        </p:nvSpPr>
        <p:spPr>
          <a:xfrm>
            <a:off x="8527995" y="2488548"/>
            <a:ext cx="1614290" cy="1899821"/>
          </a:xfrm>
          <a:prstGeom prst="rect">
            <a:avLst/>
          </a:prstGeom>
          <a:noFill/>
          <a:ln w="12700">
            <a:solidFill>
              <a:srgbClr val="99DFF9"/>
            </a:solidFill>
          </a:ln>
        </p:spPr>
        <p:txBody>
          <a:bodyPr wrap="square" anchor="ctr" anchorCtr="0">
            <a:noAutofit/>
          </a:bodyPr>
          <a:lstStyle/>
          <a:p>
            <a:pPr algn="ctr" fontAlgn="ctr">
              <a:lnSpc>
                <a:spcPct val="150000"/>
              </a:lnSpc>
            </a:pPr>
            <a:r>
              <a:rPr sz="1500">
                <a:solidFill>
                  <a:srgbClr val="EC7061"/>
                </a:solidFill>
                <a:latin typeface="Huawei Sans" panose="020C0503030203020204" pitchFamily="34" charset="0"/>
              </a:rPr>
              <a:t>192.168.1.1/24</a:t>
            </a:r>
          </a:p>
          <a:p>
            <a:pPr algn="ctr" fontAlgn="ctr">
              <a:lnSpc>
                <a:spcPct val="150000"/>
              </a:lnSpc>
            </a:pPr>
            <a:r>
              <a:rPr sz="1500">
                <a:solidFill>
                  <a:srgbClr val="EC7061"/>
                </a:solidFill>
                <a:latin typeface="Huawei Sans" panose="020C0503030203020204" pitchFamily="34" charset="0"/>
              </a:rPr>
              <a:t>192.168.1.2/24</a:t>
            </a:r>
          </a:p>
          <a:p>
            <a:pPr algn="ctr" fontAlgn="ctr">
              <a:lnSpc>
                <a:spcPct val="150000"/>
              </a:lnSpc>
            </a:pPr>
            <a:r>
              <a:rPr sz="1500">
                <a:solidFill>
                  <a:srgbClr val="EC7061"/>
                </a:solidFill>
                <a:latin typeface="Huawei Sans" panose="020C0503030203020204" pitchFamily="34" charset="0"/>
              </a:rPr>
              <a:t>192.168.1.4/24</a:t>
            </a:r>
          </a:p>
          <a:p>
            <a:pPr algn="ctr" fontAlgn="ctr">
              <a:lnSpc>
                <a:spcPct val="150000"/>
              </a:lnSpc>
            </a:pPr>
            <a:r>
              <a:rPr sz="1500">
                <a:solidFill>
                  <a:srgbClr val="EC7061"/>
                </a:solidFill>
                <a:latin typeface="Huawei Sans" panose="020C0503030203020204" pitchFamily="34" charset="0"/>
              </a:rPr>
              <a:t>192.168.1.5/24</a:t>
            </a:r>
          </a:p>
        </p:txBody>
      </p:sp>
      <p:sp>
        <p:nvSpPr>
          <p:cNvPr id="15" name="矩形 21"/>
          <p:cNvSpPr/>
          <p:nvPr/>
        </p:nvSpPr>
        <p:spPr>
          <a:xfrm>
            <a:off x="3782191" y="2486800"/>
            <a:ext cx="3967772" cy="1899821"/>
          </a:xfrm>
          <a:prstGeom prst="rect">
            <a:avLst/>
          </a:prstGeom>
          <a:noFill/>
          <a:ln w="12700">
            <a:solidFill>
              <a:srgbClr val="99DFF9"/>
            </a:solidFill>
            <a:prstDash val="solid"/>
          </a:ln>
        </p:spPr>
        <p:txBody>
          <a:bodyPr wrap="square" anchor="ctr" anchorCtr="0">
            <a:noAutofit/>
          </a:bodyPr>
          <a:lstStyle/>
          <a:p>
            <a:pPr fontAlgn="ctr">
              <a:lnSpc>
                <a:spcPct val="150000"/>
              </a:lnSpc>
            </a:pPr>
            <a:r>
              <a:rPr sz="1500" b="1">
                <a:latin typeface="Huawei Sans" panose="020C0503030203020204" pitchFamily="34" charset="0"/>
              </a:rPr>
              <a:t>acl 2000</a:t>
            </a:r>
          </a:p>
          <a:p>
            <a:pPr fontAlgn="ctr">
              <a:lnSpc>
                <a:spcPct val="150000"/>
              </a:lnSpc>
            </a:pPr>
            <a:r>
              <a:rPr sz="1500">
                <a:latin typeface="Huawei Sans" panose="020C0503030203020204" pitchFamily="34" charset="0"/>
              </a:rPr>
              <a:t>   rule 1 permit source 192.168.1.1 0.0.0.0</a:t>
            </a:r>
          </a:p>
          <a:p>
            <a:pPr fontAlgn="ctr">
              <a:lnSpc>
                <a:spcPct val="150000"/>
              </a:lnSpc>
            </a:pPr>
            <a:r>
              <a:rPr sz="1500">
                <a:latin typeface="Huawei Sans" panose="020C0503030203020204" pitchFamily="34" charset="0"/>
              </a:rPr>
              <a:t>   rule 2 permit source 192.168.1.2 0.0.0.0</a:t>
            </a:r>
          </a:p>
          <a:p>
            <a:pPr fontAlgn="ctr">
              <a:lnSpc>
                <a:spcPct val="150000"/>
              </a:lnSpc>
            </a:pPr>
            <a:r>
              <a:rPr sz="1500">
                <a:latin typeface="Huawei Sans" panose="020C0503030203020204" pitchFamily="34" charset="0"/>
              </a:rPr>
              <a:t>   rule 3 deny    source 192.168.1.3 0.0.0.0</a:t>
            </a:r>
          </a:p>
          <a:p>
            <a:pPr fontAlgn="ctr">
              <a:lnSpc>
                <a:spcPct val="150000"/>
              </a:lnSpc>
            </a:pPr>
            <a:r>
              <a:rPr sz="1500">
                <a:latin typeface="Huawei Sans" panose="020C0503030203020204" pitchFamily="34" charset="0"/>
              </a:rPr>
              <a:t>   rule 4 permit 0.0.0.0 255.255.255.255</a:t>
            </a:r>
          </a:p>
        </p:txBody>
      </p:sp>
      <p:sp>
        <p:nvSpPr>
          <p:cNvPr id="18" name="TextBox 6"/>
          <p:cNvSpPr txBox="1"/>
          <p:nvPr/>
        </p:nvSpPr>
        <p:spPr>
          <a:xfrm>
            <a:off x="1074823" y="4430760"/>
            <a:ext cx="2228495" cy="338554"/>
          </a:xfrm>
          <a:prstGeom prst="rect">
            <a:avLst/>
          </a:prstGeom>
          <a:noFill/>
        </p:spPr>
        <p:txBody>
          <a:bodyPr wrap="square" rtlCol="0">
            <a:noAutofit/>
          </a:bodyPr>
          <a:lstStyle/>
          <a:p>
            <a:pPr algn="ctr" fontAlgn="ctr"/>
            <a:r>
              <a:rPr sz="1600" dirty="0">
                <a:latin typeface="Huawei Sans" panose="020C0503030203020204" pitchFamily="34" charset="0"/>
              </a:rPr>
              <a:t>Object to be matched</a:t>
            </a:r>
          </a:p>
        </p:txBody>
      </p:sp>
      <p:sp>
        <p:nvSpPr>
          <p:cNvPr id="19" name="TextBox 12"/>
          <p:cNvSpPr txBox="1"/>
          <p:nvPr/>
        </p:nvSpPr>
        <p:spPr>
          <a:xfrm>
            <a:off x="5090115" y="4430760"/>
            <a:ext cx="1083951" cy="338554"/>
          </a:xfrm>
          <a:prstGeom prst="rect">
            <a:avLst/>
          </a:prstGeom>
          <a:noFill/>
        </p:spPr>
        <p:txBody>
          <a:bodyPr wrap="square" rtlCol="0">
            <a:noAutofit/>
          </a:bodyPr>
          <a:lstStyle/>
          <a:p>
            <a:pPr algn="ctr" fontAlgn="ctr"/>
            <a:r>
              <a:rPr sz="1600" dirty="0">
                <a:latin typeface="Huawei Sans" panose="020C0503030203020204" pitchFamily="34" charset="0"/>
              </a:rPr>
              <a:t>Basic 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TextBox 13"/>
          <p:cNvSpPr txBox="1"/>
          <p:nvPr/>
        </p:nvSpPr>
        <p:spPr>
          <a:xfrm>
            <a:off x="8206273" y="4430760"/>
            <a:ext cx="2313455" cy="338554"/>
          </a:xfrm>
          <a:prstGeom prst="rect">
            <a:avLst/>
          </a:prstGeom>
          <a:noFill/>
        </p:spPr>
        <p:txBody>
          <a:bodyPr wrap="square" rtlCol="0">
            <a:noAutofit/>
          </a:bodyPr>
          <a:lstStyle/>
          <a:p>
            <a:pPr algn="ctr" fontAlgn="ctr"/>
            <a:r>
              <a:rPr sz="1600">
                <a:latin typeface="Huawei Sans" panose="020C0503030203020204" pitchFamily="34" charset="0"/>
              </a:rPr>
              <a:t>Permitted IP addresses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3" name="组合 22"/>
          <p:cNvGrpSpPr/>
          <p:nvPr/>
        </p:nvGrpSpPr>
        <p:grpSpPr>
          <a:xfrm>
            <a:off x="1339398" y="5332515"/>
            <a:ext cx="3514131" cy="679590"/>
            <a:chOff x="6824364" y="5336306"/>
            <a:chExt cx="3514131" cy="679590"/>
          </a:xfrm>
        </p:grpSpPr>
        <p:sp>
          <p:nvSpPr>
            <p:cNvPr id="24" name="question-mark-inside-a-box-outline_35189"/>
            <p:cNvSpPr>
              <a:spLocks noChangeAspect="1"/>
            </p:cNvSpPr>
            <p:nvPr/>
          </p:nvSpPr>
          <p:spPr bwMode="auto">
            <a:xfrm>
              <a:off x="6824364" y="5496100"/>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25" name="文本框 24"/>
            <p:cNvSpPr txBox="1"/>
            <p:nvPr/>
          </p:nvSpPr>
          <p:spPr bwMode="auto">
            <a:xfrm>
              <a:off x="7320136" y="5336306"/>
              <a:ext cx="3018359" cy="67959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0000"/>
                </a:lnSpc>
              </a:pPr>
              <a:r>
                <a:rPr sz="1600" dirty="0">
                  <a:latin typeface="Huawei Sans" panose="020C0503030203020204" pitchFamily="34" charset="0"/>
                </a:rPr>
                <a:t>Does "permit" mean that traffic is allowed to pass?</a:t>
              </a:r>
            </a:p>
          </p:txBody>
        </p:sp>
      </p:grpSp>
      <p:sp>
        <p:nvSpPr>
          <p:cNvPr id="26" name="Right Arrow 157"/>
          <p:cNvSpPr/>
          <p:nvPr/>
        </p:nvSpPr>
        <p:spPr>
          <a:xfrm>
            <a:off x="303596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ight Arrow 157"/>
          <p:cNvSpPr/>
          <p:nvPr/>
        </p:nvSpPr>
        <p:spPr>
          <a:xfrm>
            <a:off x="781530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标注 28"/>
          <p:cNvSpPr/>
          <p:nvPr/>
        </p:nvSpPr>
        <p:spPr bwMode="auto">
          <a:xfrm>
            <a:off x="5639087" y="4325653"/>
            <a:ext cx="5447724" cy="1558781"/>
          </a:xfrm>
          <a:custGeom>
            <a:avLst/>
            <a:gdLst>
              <a:gd name="connsiteX0" fmla="*/ 0 w 4451116"/>
              <a:gd name="connsiteY0" fmla="*/ 0 h 1242872"/>
              <a:gd name="connsiteX1" fmla="*/ 741853 w 4451116"/>
              <a:gd name="connsiteY1" fmla="*/ 0 h 1242872"/>
              <a:gd name="connsiteX2" fmla="*/ 724108 w 4451116"/>
              <a:gd name="connsiteY2" fmla="*/ -637009 h 1242872"/>
              <a:gd name="connsiteX3" fmla="*/ 1854632 w 4451116"/>
              <a:gd name="connsiteY3" fmla="*/ 0 h 1242872"/>
              <a:gd name="connsiteX4" fmla="*/ 4451116 w 4451116"/>
              <a:gd name="connsiteY4" fmla="*/ 0 h 1242872"/>
              <a:gd name="connsiteX5" fmla="*/ 4451116 w 4451116"/>
              <a:gd name="connsiteY5" fmla="*/ 207145 h 1242872"/>
              <a:gd name="connsiteX6" fmla="*/ 4451116 w 4451116"/>
              <a:gd name="connsiteY6" fmla="*/ 207145 h 1242872"/>
              <a:gd name="connsiteX7" fmla="*/ 4451116 w 4451116"/>
              <a:gd name="connsiteY7" fmla="*/ 517863 h 1242872"/>
              <a:gd name="connsiteX8" fmla="*/ 4451116 w 4451116"/>
              <a:gd name="connsiteY8" fmla="*/ 1242872 h 1242872"/>
              <a:gd name="connsiteX9" fmla="*/ 1854632 w 4451116"/>
              <a:gd name="connsiteY9" fmla="*/ 1242872 h 1242872"/>
              <a:gd name="connsiteX10" fmla="*/ 741853 w 4451116"/>
              <a:gd name="connsiteY10" fmla="*/ 1242872 h 1242872"/>
              <a:gd name="connsiteX11" fmla="*/ 741853 w 4451116"/>
              <a:gd name="connsiteY11" fmla="*/ 1242872 h 1242872"/>
              <a:gd name="connsiteX12" fmla="*/ 0 w 4451116"/>
              <a:gd name="connsiteY12" fmla="*/ 1242872 h 1242872"/>
              <a:gd name="connsiteX13" fmla="*/ 0 w 4451116"/>
              <a:gd name="connsiteY13" fmla="*/ 517863 h 1242872"/>
              <a:gd name="connsiteX14" fmla="*/ 0 w 4451116"/>
              <a:gd name="connsiteY14" fmla="*/ 207145 h 1242872"/>
              <a:gd name="connsiteX15" fmla="*/ 0 w 4451116"/>
              <a:gd name="connsiteY15" fmla="*/ 207145 h 1242872"/>
              <a:gd name="connsiteX16" fmla="*/ 0 w 4451116"/>
              <a:gd name="connsiteY16" fmla="*/ 0 h 1242872"/>
              <a:gd name="connsiteX0" fmla="*/ 0 w 4451116"/>
              <a:gd name="connsiteY0" fmla="*/ 637009 h 1879881"/>
              <a:gd name="connsiteX1" fmla="*/ 1099041 w 4451116"/>
              <a:gd name="connsiteY1" fmla="*/ 651297 h 1879881"/>
              <a:gd name="connsiteX2" fmla="*/ 724108 w 4451116"/>
              <a:gd name="connsiteY2" fmla="*/ 0 h 1879881"/>
              <a:gd name="connsiteX3" fmla="*/ 1854632 w 4451116"/>
              <a:gd name="connsiteY3" fmla="*/ 637009 h 1879881"/>
              <a:gd name="connsiteX4" fmla="*/ 4451116 w 4451116"/>
              <a:gd name="connsiteY4" fmla="*/ 637009 h 1879881"/>
              <a:gd name="connsiteX5" fmla="*/ 4451116 w 4451116"/>
              <a:gd name="connsiteY5" fmla="*/ 844154 h 1879881"/>
              <a:gd name="connsiteX6" fmla="*/ 4451116 w 4451116"/>
              <a:gd name="connsiteY6" fmla="*/ 844154 h 1879881"/>
              <a:gd name="connsiteX7" fmla="*/ 4451116 w 4451116"/>
              <a:gd name="connsiteY7" fmla="*/ 1154872 h 1879881"/>
              <a:gd name="connsiteX8" fmla="*/ 4451116 w 4451116"/>
              <a:gd name="connsiteY8" fmla="*/ 1879881 h 1879881"/>
              <a:gd name="connsiteX9" fmla="*/ 1854632 w 4451116"/>
              <a:gd name="connsiteY9" fmla="*/ 1879881 h 1879881"/>
              <a:gd name="connsiteX10" fmla="*/ 741853 w 4451116"/>
              <a:gd name="connsiteY10" fmla="*/ 1879881 h 1879881"/>
              <a:gd name="connsiteX11" fmla="*/ 741853 w 4451116"/>
              <a:gd name="connsiteY11" fmla="*/ 1879881 h 1879881"/>
              <a:gd name="connsiteX12" fmla="*/ 0 w 4451116"/>
              <a:gd name="connsiteY12" fmla="*/ 1879881 h 1879881"/>
              <a:gd name="connsiteX13" fmla="*/ 0 w 4451116"/>
              <a:gd name="connsiteY13" fmla="*/ 1154872 h 1879881"/>
              <a:gd name="connsiteX14" fmla="*/ 0 w 4451116"/>
              <a:gd name="connsiteY14" fmla="*/ 844154 h 1879881"/>
              <a:gd name="connsiteX15" fmla="*/ 0 w 4451116"/>
              <a:gd name="connsiteY15" fmla="*/ 844154 h 1879881"/>
              <a:gd name="connsiteX16" fmla="*/ 0 w 4451116"/>
              <a:gd name="connsiteY16" fmla="*/ 637009 h 1879881"/>
              <a:gd name="connsiteX0" fmla="*/ 0 w 4451116"/>
              <a:gd name="connsiteY0" fmla="*/ 637009 h 1879881"/>
              <a:gd name="connsiteX1" fmla="*/ 1099041 w 4451116"/>
              <a:gd name="connsiteY1" fmla="*/ 608435 h 1879881"/>
              <a:gd name="connsiteX2" fmla="*/ 724108 w 4451116"/>
              <a:gd name="connsiteY2" fmla="*/ 0 h 1879881"/>
              <a:gd name="connsiteX3" fmla="*/ 1854632 w 4451116"/>
              <a:gd name="connsiteY3" fmla="*/ 637009 h 1879881"/>
              <a:gd name="connsiteX4" fmla="*/ 4451116 w 4451116"/>
              <a:gd name="connsiteY4" fmla="*/ 637009 h 1879881"/>
              <a:gd name="connsiteX5" fmla="*/ 4451116 w 4451116"/>
              <a:gd name="connsiteY5" fmla="*/ 844154 h 1879881"/>
              <a:gd name="connsiteX6" fmla="*/ 4451116 w 4451116"/>
              <a:gd name="connsiteY6" fmla="*/ 844154 h 1879881"/>
              <a:gd name="connsiteX7" fmla="*/ 4451116 w 4451116"/>
              <a:gd name="connsiteY7" fmla="*/ 1154872 h 1879881"/>
              <a:gd name="connsiteX8" fmla="*/ 4451116 w 4451116"/>
              <a:gd name="connsiteY8" fmla="*/ 1879881 h 1879881"/>
              <a:gd name="connsiteX9" fmla="*/ 1854632 w 4451116"/>
              <a:gd name="connsiteY9" fmla="*/ 1879881 h 1879881"/>
              <a:gd name="connsiteX10" fmla="*/ 741853 w 4451116"/>
              <a:gd name="connsiteY10" fmla="*/ 1879881 h 1879881"/>
              <a:gd name="connsiteX11" fmla="*/ 741853 w 4451116"/>
              <a:gd name="connsiteY11" fmla="*/ 1879881 h 1879881"/>
              <a:gd name="connsiteX12" fmla="*/ 0 w 4451116"/>
              <a:gd name="connsiteY12" fmla="*/ 1879881 h 1879881"/>
              <a:gd name="connsiteX13" fmla="*/ 0 w 4451116"/>
              <a:gd name="connsiteY13" fmla="*/ 1154872 h 1879881"/>
              <a:gd name="connsiteX14" fmla="*/ 0 w 4451116"/>
              <a:gd name="connsiteY14" fmla="*/ 844154 h 1879881"/>
              <a:gd name="connsiteX15" fmla="*/ 0 w 4451116"/>
              <a:gd name="connsiteY15" fmla="*/ 844154 h 1879881"/>
              <a:gd name="connsiteX16" fmla="*/ 0 w 4451116"/>
              <a:gd name="connsiteY16" fmla="*/ 637009 h 1879881"/>
              <a:gd name="connsiteX0" fmla="*/ 0 w 4451116"/>
              <a:gd name="connsiteY0" fmla="*/ 637009 h 1879881"/>
              <a:gd name="connsiteX1" fmla="*/ 1099041 w 4451116"/>
              <a:gd name="connsiteY1" fmla="*/ 608435 h 1879881"/>
              <a:gd name="connsiteX2" fmla="*/ 724108 w 4451116"/>
              <a:gd name="connsiteY2" fmla="*/ 0 h 1879881"/>
              <a:gd name="connsiteX3" fmla="*/ 1268845 w 4451116"/>
              <a:gd name="connsiteY3" fmla="*/ 608434 h 1879881"/>
              <a:gd name="connsiteX4" fmla="*/ 4451116 w 4451116"/>
              <a:gd name="connsiteY4" fmla="*/ 637009 h 1879881"/>
              <a:gd name="connsiteX5" fmla="*/ 4451116 w 4451116"/>
              <a:gd name="connsiteY5" fmla="*/ 844154 h 1879881"/>
              <a:gd name="connsiteX6" fmla="*/ 4451116 w 4451116"/>
              <a:gd name="connsiteY6" fmla="*/ 844154 h 1879881"/>
              <a:gd name="connsiteX7" fmla="*/ 4451116 w 4451116"/>
              <a:gd name="connsiteY7" fmla="*/ 1154872 h 1879881"/>
              <a:gd name="connsiteX8" fmla="*/ 4451116 w 4451116"/>
              <a:gd name="connsiteY8" fmla="*/ 1879881 h 1879881"/>
              <a:gd name="connsiteX9" fmla="*/ 1854632 w 4451116"/>
              <a:gd name="connsiteY9" fmla="*/ 1879881 h 1879881"/>
              <a:gd name="connsiteX10" fmla="*/ 741853 w 4451116"/>
              <a:gd name="connsiteY10" fmla="*/ 1879881 h 1879881"/>
              <a:gd name="connsiteX11" fmla="*/ 741853 w 4451116"/>
              <a:gd name="connsiteY11" fmla="*/ 1879881 h 1879881"/>
              <a:gd name="connsiteX12" fmla="*/ 0 w 4451116"/>
              <a:gd name="connsiteY12" fmla="*/ 1879881 h 1879881"/>
              <a:gd name="connsiteX13" fmla="*/ 0 w 4451116"/>
              <a:gd name="connsiteY13" fmla="*/ 1154872 h 1879881"/>
              <a:gd name="connsiteX14" fmla="*/ 0 w 4451116"/>
              <a:gd name="connsiteY14" fmla="*/ 844154 h 1879881"/>
              <a:gd name="connsiteX15" fmla="*/ 0 w 4451116"/>
              <a:gd name="connsiteY15" fmla="*/ 844154 h 1879881"/>
              <a:gd name="connsiteX16" fmla="*/ 0 w 4451116"/>
              <a:gd name="connsiteY16" fmla="*/ 637009 h 1879881"/>
              <a:gd name="connsiteX0" fmla="*/ 0 w 4451116"/>
              <a:gd name="connsiteY0" fmla="*/ 637009 h 1879881"/>
              <a:gd name="connsiteX1" fmla="*/ 884728 w 4451116"/>
              <a:gd name="connsiteY1" fmla="*/ 608435 h 1879881"/>
              <a:gd name="connsiteX2" fmla="*/ 724108 w 4451116"/>
              <a:gd name="connsiteY2" fmla="*/ 0 h 1879881"/>
              <a:gd name="connsiteX3" fmla="*/ 1268845 w 4451116"/>
              <a:gd name="connsiteY3" fmla="*/ 608434 h 1879881"/>
              <a:gd name="connsiteX4" fmla="*/ 4451116 w 4451116"/>
              <a:gd name="connsiteY4" fmla="*/ 637009 h 1879881"/>
              <a:gd name="connsiteX5" fmla="*/ 4451116 w 4451116"/>
              <a:gd name="connsiteY5" fmla="*/ 844154 h 1879881"/>
              <a:gd name="connsiteX6" fmla="*/ 4451116 w 4451116"/>
              <a:gd name="connsiteY6" fmla="*/ 844154 h 1879881"/>
              <a:gd name="connsiteX7" fmla="*/ 4451116 w 4451116"/>
              <a:gd name="connsiteY7" fmla="*/ 1154872 h 1879881"/>
              <a:gd name="connsiteX8" fmla="*/ 4451116 w 4451116"/>
              <a:gd name="connsiteY8" fmla="*/ 1879881 h 1879881"/>
              <a:gd name="connsiteX9" fmla="*/ 1854632 w 4451116"/>
              <a:gd name="connsiteY9" fmla="*/ 1879881 h 1879881"/>
              <a:gd name="connsiteX10" fmla="*/ 741853 w 4451116"/>
              <a:gd name="connsiteY10" fmla="*/ 1879881 h 1879881"/>
              <a:gd name="connsiteX11" fmla="*/ 741853 w 4451116"/>
              <a:gd name="connsiteY11" fmla="*/ 1879881 h 1879881"/>
              <a:gd name="connsiteX12" fmla="*/ 0 w 4451116"/>
              <a:gd name="connsiteY12" fmla="*/ 1879881 h 1879881"/>
              <a:gd name="connsiteX13" fmla="*/ 0 w 4451116"/>
              <a:gd name="connsiteY13" fmla="*/ 1154872 h 1879881"/>
              <a:gd name="connsiteX14" fmla="*/ 0 w 4451116"/>
              <a:gd name="connsiteY14" fmla="*/ 844154 h 1879881"/>
              <a:gd name="connsiteX15" fmla="*/ 0 w 4451116"/>
              <a:gd name="connsiteY15" fmla="*/ 844154 h 1879881"/>
              <a:gd name="connsiteX16" fmla="*/ 0 w 4451116"/>
              <a:gd name="connsiteY16" fmla="*/ 637009 h 187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51116" h="1879881">
                <a:moveTo>
                  <a:pt x="0" y="637009"/>
                </a:moveTo>
                <a:lnTo>
                  <a:pt x="884728" y="608435"/>
                </a:lnTo>
                <a:lnTo>
                  <a:pt x="724108" y="0"/>
                </a:lnTo>
                <a:lnTo>
                  <a:pt x="1268845" y="608434"/>
                </a:lnTo>
                <a:lnTo>
                  <a:pt x="4451116" y="637009"/>
                </a:lnTo>
                <a:lnTo>
                  <a:pt x="4451116" y="844154"/>
                </a:lnTo>
                <a:lnTo>
                  <a:pt x="4451116" y="844154"/>
                </a:lnTo>
                <a:lnTo>
                  <a:pt x="4451116" y="1154872"/>
                </a:lnTo>
                <a:lnTo>
                  <a:pt x="4451116" y="1879881"/>
                </a:lnTo>
                <a:lnTo>
                  <a:pt x="1854632" y="1879881"/>
                </a:lnTo>
                <a:lnTo>
                  <a:pt x="741853" y="1879881"/>
                </a:lnTo>
                <a:lnTo>
                  <a:pt x="741853" y="1879881"/>
                </a:lnTo>
                <a:lnTo>
                  <a:pt x="0" y="1879881"/>
                </a:lnTo>
                <a:lnTo>
                  <a:pt x="0" y="1154872"/>
                </a:lnTo>
                <a:lnTo>
                  <a:pt x="0" y="844154"/>
                </a:lnTo>
                <a:lnTo>
                  <a:pt x="0" y="844154"/>
                </a:lnTo>
                <a:lnTo>
                  <a:pt x="0" y="637009"/>
                </a:lnTo>
                <a:close/>
              </a:path>
            </a:pathLst>
          </a:cu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defTabSz="914400" fontAlgn="ctr">
              <a:spcBef>
                <a:spcPct val="0"/>
              </a:spcBef>
              <a:spcAft>
                <a:spcPct val="0"/>
              </a:spcAft>
            </a:pPr>
            <a:endParaRPr lang="en-US" sz="1400" dirty="0" smtClean="0">
              <a:solidFill>
                <a:prstClr val="black"/>
              </a:solidFill>
              <a:latin typeface="Huawei Sans" panose="020C0503030203020204" pitchFamily="34" charset="0"/>
            </a:endParaRPr>
          </a:p>
          <a:p>
            <a:pPr lvl="0" defTabSz="914400" fontAlgn="ctr">
              <a:spcBef>
                <a:spcPct val="0"/>
              </a:spcBef>
              <a:spcAft>
                <a:spcPct val="0"/>
              </a:spcAft>
            </a:pPr>
            <a:endParaRPr lang="en-US" sz="1400" dirty="0">
              <a:solidFill>
                <a:prstClr val="black"/>
              </a:solidFill>
              <a:latin typeface="Huawei Sans" panose="020C0503030203020204" pitchFamily="34" charset="0"/>
            </a:endParaRPr>
          </a:p>
          <a:p>
            <a:pPr lvl="0" defTabSz="914400" fontAlgn="ctr">
              <a:spcBef>
                <a:spcPct val="0"/>
              </a:spcBef>
              <a:spcAft>
                <a:spcPct val="0"/>
              </a:spcAft>
            </a:pPr>
            <a:endParaRPr lang="en-US" sz="1400" dirty="0" smtClean="0">
              <a:solidFill>
                <a:prstClr val="black"/>
              </a:solidFill>
              <a:latin typeface="Huawei Sans" panose="020C0503030203020204" pitchFamily="34" charset="0"/>
            </a:endParaRPr>
          </a:p>
          <a:p>
            <a:pPr lvl="0" defTabSz="914400" fontAlgn="ctr">
              <a:spcBef>
                <a:spcPct val="0"/>
              </a:spcBef>
              <a:spcAft>
                <a:spcPct val="0"/>
              </a:spcAft>
            </a:pPr>
            <a:r>
              <a:rPr sz="1400" dirty="0" smtClean="0">
                <a:solidFill>
                  <a:prstClr val="black"/>
                </a:solidFill>
                <a:latin typeface="Huawei Sans" panose="020C0503030203020204" pitchFamily="34" charset="0"/>
              </a:rPr>
              <a:t>rule </a:t>
            </a:r>
            <a:r>
              <a:rPr sz="1400" dirty="0">
                <a:solidFill>
                  <a:prstClr val="black"/>
                </a:solidFill>
                <a:latin typeface="Huawei Sans" panose="020C0503030203020204" pitchFamily="34" charset="0"/>
              </a:rPr>
              <a:t>1: permits packets with the source IP address 192.168.1.1.</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ctr">
              <a:spcBef>
                <a:spcPct val="0"/>
              </a:spcBef>
              <a:spcAft>
                <a:spcPct val="0"/>
              </a:spcAft>
            </a:pPr>
            <a:r>
              <a:rPr sz="1400" dirty="0">
                <a:solidFill>
                  <a:prstClr val="black"/>
                </a:solidFill>
                <a:latin typeface="Huawei Sans" panose="020C0503030203020204" pitchFamily="34" charset="0"/>
              </a:rPr>
              <a:t>rule 2: permits packets with the source IP address 192.168.1.2.</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ctr">
              <a:spcBef>
                <a:spcPct val="0"/>
              </a:spcBef>
              <a:spcAft>
                <a:spcPct val="0"/>
              </a:spcAft>
            </a:pPr>
            <a:r>
              <a:rPr sz="1400" dirty="0">
                <a:solidFill>
                  <a:prstClr val="black"/>
                </a:solidFill>
                <a:latin typeface="Huawei Sans" panose="020C0503030203020204" pitchFamily="34" charset="0"/>
              </a:rPr>
              <a:t>rule 3: denies packets with the source IP address 192.168.1.3.</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ctr">
              <a:spcBef>
                <a:spcPct val="0"/>
              </a:spcBef>
              <a:spcAft>
                <a:spcPct val="0"/>
              </a:spcAft>
            </a:pPr>
            <a:r>
              <a:rPr sz="1400" dirty="0">
                <a:solidFill>
                  <a:prstClr val="black"/>
                </a:solidFill>
                <a:latin typeface="Huawei Sans" panose="020C0503030203020204" pitchFamily="34" charset="0"/>
              </a:rPr>
              <a:t>rule 4: permits packets from all other IP addresses.</a:t>
            </a:r>
          </a:p>
        </p:txBody>
      </p:sp>
      <p:sp>
        <p:nvSpPr>
          <p:cNvPr id="31" name="五边形 30"/>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32" name="燕尾形 31"/>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Classification</a:t>
            </a:r>
            <a:endParaRPr lang="en-US" altLang="zh-CN" sz="1200" dirty="0">
              <a:latin typeface="Huawei Sans" panose="020C0503030203020204" pitchFamily="34" charset="0"/>
            </a:endParaRPr>
          </a:p>
        </p:txBody>
      </p:sp>
      <p:sp>
        <p:nvSpPr>
          <p:cNvPr id="33" name="燕尾形 32"/>
          <p:cNvSpPr/>
          <p:nvPr/>
        </p:nvSpPr>
        <p:spPr bwMode="auto">
          <a:xfrm>
            <a:off x="10272716" y="70912"/>
            <a:ext cx="175539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Matching Rules</a:t>
            </a:r>
            <a:endParaRPr lang="en-US" altLang="zh-CN" sz="12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109773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421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wrap="square">
            <a:noAutofit/>
          </a:bodyPr>
          <a:lstStyle/>
          <a:p>
            <a:r>
              <a:rPr>
                <a:latin typeface="Huawei Sans" panose="020C0503030203020204" pitchFamily="34" charset="0"/>
              </a:rPr>
              <a:t>ACL Matching Position</a:t>
            </a:r>
          </a:p>
        </p:txBody>
      </p:sp>
      <p:grpSp>
        <p:nvGrpSpPr>
          <p:cNvPr id="43" name="组合 42"/>
          <p:cNvGrpSpPr/>
          <p:nvPr/>
        </p:nvGrpSpPr>
        <p:grpSpPr>
          <a:xfrm>
            <a:off x="2819571" y="2648065"/>
            <a:ext cx="6552858" cy="648000"/>
            <a:chOff x="2150772" y="1996341"/>
            <a:chExt cx="6552858" cy="64800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386" y="1996341"/>
              <a:ext cx="790244" cy="648000"/>
            </a:xfrm>
            <a:prstGeom prst="rect">
              <a:avLst/>
            </a:prstGeom>
          </p:spPr>
        </p:pic>
        <p:cxnSp>
          <p:nvCxnSpPr>
            <p:cNvPr id="27" name="直接连接符 26"/>
            <p:cNvCxnSpPr>
              <a:endCxn id="26" idx="1"/>
            </p:cNvCxnSpPr>
            <p:nvPr/>
          </p:nvCxnSpPr>
          <p:spPr bwMode="auto">
            <a:xfrm>
              <a:off x="2150772" y="2320341"/>
              <a:ext cx="288261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a:stCxn id="26" idx="3"/>
            </p:cNvCxnSpPr>
            <p:nvPr/>
          </p:nvCxnSpPr>
          <p:spPr bwMode="auto">
            <a:xfrm>
              <a:off x="5823630" y="232034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9" name="椭圆 28"/>
          <p:cNvSpPr>
            <a:spLocks noChangeAspect="1"/>
          </p:cNvSpPr>
          <p:nvPr/>
        </p:nvSpPr>
        <p:spPr>
          <a:xfrm>
            <a:off x="5541455" y="2862050"/>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cxnSp>
        <p:nvCxnSpPr>
          <p:cNvPr id="31" name="直接连接符 30"/>
          <p:cNvCxnSpPr/>
          <p:nvPr/>
        </p:nvCxnSpPr>
        <p:spPr>
          <a:xfrm>
            <a:off x="5233594" y="3225476"/>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9" idx="3"/>
          </p:cNvCxnSpPr>
          <p:nvPr/>
        </p:nvCxnSpPr>
        <p:spPr>
          <a:xfrm flipV="1">
            <a:off x="5228831" y="3042026"/>
            <a:ext cx="343503"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164245" y="3652470"/>
            <a:ext cx="3390448" cy="130911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lnSpc>
                <a:spcPct val="120000"/>
              </a:lnSpc>
              <a:spcBef>
                <a:spcPct val="0"/>
              </a:spcBef>
              <a:spcAft>
                <a:spcPct val="0"/>
              </a:spcAft>
            </a:pPr>
            <a:r>
              <a:rPr sz="1400" dirty="0">
                <a:latin typeface="Huawei Sans" panose="020C0503030203020204" pitchFamily="34" charset="0"/>
              </a:rPr>
              <a:t>Configure an ACL on the interface.</a:t>
            </a:r>
          </a:p>
          <a:p>
            <a:pPr defTabSz="914400" fontAlgn="ctr">
              <a:lnSpc>
                <a:spcPct val="120000"/>
              </a:lnSpc>
              <a:spcBef>
                <a:spcPct val="0"/>
              </a:spcBef>
              <a:spcAft>
                <a:spcPct val="0"/>
              </a:spcAft>
            </a:pPr>
            <a:r>
              <a:rPr sz="1400" dirty="0">
                <a:latin typeface="Huawei Sans" panose="020C0503030203020204" pitchFamily="34" charset="0"/>
              </a:rPr>
              <a:t>To enable the ACL to take effect for the data packet shown in the figure,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ctr">
              <a:lnSpc>
                <a:spcPct val="120000"/>
              </a:lnSpc>
              <a:spcBef>
                <a:spcPct val="0"/>
              </a:spcBef>
              <a:spcAft>
                <a:spcPct val="0"/>
              </a:spcAft>
            </a:pPr>
            <a:r>
              <a:rPr sz="1400" dirty="0">
                <a:latin typeface="Huawei Sans" panose="020C0503030203020204" pitchFamily="34" charset="0"/>
              </a:rPr>
              <a:t>apply the ACL to the </a:t>
            </a:r>
            <a:r>
              <a:rPr sz="1400" dirty="0">
                <a:solidFill>
                  <a:srgbClr val="EC7061"/>
                </a:solidFill>
                <a:latin typeface="Huawei Sans" panose="020C0503030203020204" pitchFamily="34" charset="0"/>
              </a:rPr>
              <a:t>inbound</a:t>
            </a:r>
            <a:r>
              <a:rPr sz="1400" dirty="0">
                <a:latin typeface="Huawei Sans" panose="020C0503030203020204" pitchFamily="34" charset="0"/>
              </a:rPr>
              <a:t> direction.</a:t>
            </a:r>
          </a:p>
        </p:txBody>
      </p:sp>
      <p:cxnSp>
        <p:nvCxnSpPr>
          <p:cNvPr id="30" name="直接连接符 29"/>
          <p:cNvCxnSpPr/>
          <p:nvPr/>
        </p:nvCxnSpPr>
        <p:spPr>
          <a:xfrm>
            <a:off x="5283224" y="2504189"/>
            <a:ext cx="4068000"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17"/>
          <p:cNvSpPr txBox="1"/>
          <p:nvPr/>
        </p:nvSpPr>
        <p:spPr>
          <a:xfrm>
            <a:off x="4059087" y="2366856"/>
            <a:ext cx="1224137" cy="27748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pPr fontAlgn="ctr"/>
            <a:r>
              <a:rPr>
                <a:latin typeface="Huawei Sans" panose="020C0503030203020204" pitchFamily="34" charset="0"/>
              </a:rPr>
              <a:t>Data packet</a:t>
            </a:r>
          </a:p>
        </p:txBody>
      </p:sp>
      <p:sp>
        <p:nvSpPr>
          <p:cNvPr id="36" name="椭圆 35"/>
          <p:cNvSpPr>
            <a:spLocks noChangeAspect="1"/>
          </p:cNvSpPr>
          <p:nvPr/>
        </p:nvSpPr>
        <p:spPr>
          <a:xfrm>
            <a:off x="6407594" y="2857288"/>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cxnSp>
        <p:nvCxnSpPr>
          <p:cNvPr id="37" name="直接连接符 36"/>
          <p:cNvCxnSpPr>
            <a:endCxn id="36" idx="5"/>
          </p:cNvCxnSpPr>
          <p:nvPr/>
        </p:nvCxnSpPr>
        <p:spPr>
          <a:xfrm flipH="1" flipV="1">
            <a:off x="6587570" y="3037264"/>
            <a:ext cx="391398"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969368" y="3225477"/>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483445" y="3660322"/>
            <a:ext cx="3520091" cy="1302546"/>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lnSpc>
                <a:spcPct val="120000"/>
              </a:lnSpc>
              <a:spcBef>
                <a:spcPct val="0"/>
              </a:spcBef>
              <a:spcAft>
                <a:spcPct val="0"/>
              </a:spcAft>
            </a:pPr>
            <a:r>
              <a:rPr sz="1400" dirty="0">
                <a:latin typeface="Huawei Sans" panose="020C0503030203020204" pitchFamily="34" charset="0"/>
              </a:rPr>
              <a:t>Configure an ACL on the interface.</a:t>
            </a:r>
          </a:p>
          <a:p>
            <a:pPr defTabSz="914400" fontAlgn="ctr">
              <a:lnSpc>
                <a:spcPct val="120000"/>
              </a:lnSpc>
              <a:spcBef>
                <a:spcPct val="0"/>
              </a:spcBef>
              <a:spcAft>
                <a:spcPct val="0"/>
              </a:spcAft>
            </a:pPr>
            <a:r>
              <a:rPr sz="1400" dirty="0">
                <a:latin typeface="Huawei Sans" panose="020C0503030203020204" pitchFamily="34" charset="0"/>
              </a:rPr>
              <a:t>To enable the ACL to take effect for the data packet shown in the figure,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ctr">
              <a:lnSpc>
                <a:spcPct val="120000"/>
              </a:lnSpc>
              <a:spcBef>
                <a:spcPct val="0"/>
              </a:spcBef>
              <a:spcAft>
                <a:spcPct val="0"/>
              </a:spcAft>
            </a:pPr>
            <a:r>
              <a:rPr sz="1400" dirty="0">
                <a:latin typeface="Huawei Sans" panose="020C0503030203020204" pitchFamily="34" charset="0"/>
              </a:rPr>
              <a:t>apply the ACL to the </a:t>
            </a:r>
            <a:r>
              <a:rPr sz="1400" dirty="0">
                <a:solidFill>
                  <a:srgbClr val="EC7061"/>
                </a:solidFill>
                <a:latin typeface="Huawei Sans" panose="020C0503030203020204" pitchFamily="34" charset="0"/>
              </a:rPr>
              <a:t>outbound</a:t>
            </a:r>
            <a:r>
              <a:rPr sz="1400" dirty="0">
                <a:latin typeface="Huawei Sans" panose="020C0503030203020204" pitchFamily="34" charset="0"/>
              </a:rPr>
              <a:t> direction.</a:t>
            </a:r>
          </a:p>
        </p:txBody>
      </p:sp>
      <p:sp>
        <p:nvSpPr>
          <p:cNvPr id="24" name="五边形 23"/>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25" name="燕尾形 24"/>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Classification</a:t>
            </a:r>
            <a:endParaRPr lang="en-US" altLang="zh-CN" sz="1200" dirty="0">
              <a:latin typeface="Huawei Sans" panose="020C0503030203020204" pitchFamily="34" charset="0"/>
            </a:endParaRPr>
          </a:p>
        </p:txBody>
      </p:sp>
      <p:sp>
        <p:nvSpPr>
          <p:cNvPr id="35" name="燕尾形 34"/>
          <p:cNvSpPr/>
          <p:nvPr/>
        </p:nvSpPr>
        <p:spPr bwMode="auto">
          <a:xfrm>
            <a:off x="10272716" y="70912"/>
            <a:ext cx="175539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Matching Rules</a:t>
            </a:r>
            <a:endParaRPr lang="en-US" altLang="zh-CN" sz="12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370607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square" anchor="ctr">
            <a:noAutofit/>
          </a:bodyPr>
          <a:lstStyle/>
          <a:p>
            <a:pPr fontAlgn="ctr"/>
            <a:endParaRPr lang="zh-CN" altLang="en-US">
              <a:latin typeface="Huawei Sans" panose="020C0503030203020204" pitchFamily="34" charset="0"/>
            </a:endParaRPr>
          </a:p>
        </p:txBody>
      </p:sp>
      <p:sp>
        <p:nvSpPr>
          <p:cNvPr id="2" name="标题 1"/>
          <p:cNvSpPr>
            <a:spLocks noGrp="1"/>
          </p:cNvSpPr>
          <p:nvPr>
            <p:ph type="ctrTitle" sz="quarter"/>
          </p:nvPr>
        </p:nvSpPr>
        <p:spPr/>
        <p:txBody>
          <a:bodyPr/>
          <a:lstStyle/>
          <a:p>
            <a:r>
              <a:rPr lang="en-US" dirty="0" smtClean="0"/>
              <a:t>ACL Principles and Configuration</a:t>
            </a:r>
            <a:endParaRPr 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75873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梯形 2"/>
          <p:cNvSpPr/>
          <p:nvPr/>
        </p:nvSpPr>
        <p:spPr>
          <a:xfrm rot="10800000" flipH="1">
            <a:off x="1725432" y="5152279"/>
            <a:ext cx="3278561"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90" name="梯形 2"/>
          <p:cNvSpPr/>
          <p:nvPr/>
        </p:nvSpPr>
        <p:spPr>
          <a:xfrm rot="10800000">
            <a:off x="6045250" y="5152279"/>
            <a:ext cx="3281585"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2" name="标题 1"/>
          <p:cNvSpPr>
            <a:spLocks noGrp="1"/>
          </p:cNvSpPr>
          <p:nvPr>
            <p:ph type="title"/>
          </p:nvPr>
        </p:nvSpPr>
        <p:spPr>
          <a:xfrm>
            <a:off x="1594800" y="410400"/>
            <a:ext cx="9831600" cy="640800"/>
          </a:xfrm>
        </p:spPr>
        <p:txBody>
          <a:bodyPr wrap="square">
            <a:noAutofit/>
          </a:bodyPr>
          <a:lstStyle/>
          <a:p>
            <a:r>
              <a:rPr>
                <a:latin typeface="Huawei Sans" panose="020C0503030203020204" pitchFamily="34" charset="0"/>
              </a:rPr>
              <a:t>Inbound and Outbound Directions</a:t>
            </a:r>
          </a:p>
        </p:txBody>
      </p:sp>
      <p:sp>
        <p:nvSpPr>
          <p:cNvPr id="21" name="矩形 20"/>
          <p:cNvSpPr/>
          <p:nvPr/>
        </p:nvSpPr>
        <p:spPr>
          <a:xfrm>
            <a:off x="516000" y="1295400"/>
            <a:ext cx="5147952"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lnSpc>
                <a:spcPct val="90000"/>
              </a:lnSpc>
            </a:pPr>
            <a:endParaRPr lang="zh-CN" altLang="en-US" sz="8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文本框 21"/>
          <p:cNvSpPr txBox="1"/>
          <p:nvPr/>
        </p:nvSpPr>
        <p:spPr>
          <a:xfrm>
            <a:off x="2210499" y="1377138"/>
            <a:ext cx="1923243"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lnSpc>
                <a:spcPct val="90000"/>
              </a:lnSpc>
            </a:pPr>
            <a:r>
              <a:rPr sz="1600">
                <a:solidFill>
                  <a:schemeClr val="tx1"/>
                </a:solidFill>
                <a:latin typeface="Huawei Sans" panose="020C0503030203020204" pitchFamily="34" charset="0"/>
              </a:rPr>
              <a:t>Inbound</a:t>
            </a:r>
            <a:endParaRPr lang="zh-CN" altLang="en-US" sz="1600" dirty="0">
              <a:solidFill>
                <a:schemeClr val="tx1"/>
              </a:solidFill>
              <a:latin typeface="Huawei Sans" panose="020C0503030203020204" pitchFamily="34" charset="0"/>
            </a:endParaRPr>
          </a:p>
        </p:txBody>
      </p:sp>
      <p:sp>
        <p:nvSpPr>
          <p:cNvPr id="23" name="矩形 22"/>
          <p:cNvSpPr/>
          <p:nvPr/>
        </p:nvSpPr>
        <p:spPr>
          <a:xfrm>
            <a:off x="5851450" y="1295400"/>
            <a:ext cx="5824550"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lnSpc>
                <a:spcPct val="90000"/>
              </a:lnSpc>
            </a:pPr>
            <a:endParaRPr lang="zh-CN" altLang="en-US" sz="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文本框 23"/>
          <p:cNvSpPr txBox="1"/>
          <p:nvPr/>
        </p:nvSpPr>
        <p:spPr>
          <a:xfrm>
            <a:off x="7744243" y="1377138"/>
            <a:ext cx="2176016"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lnSpc>
                <a:spcPct val="90000"/>
              </a:lnSpc>
            </a:pPr>
            <a:r>
              <a:rPr sz="1600">
                <a:solidFill>
                  <a:schemeClr val="tx1"/>
                </a:solidFill>
                <a:latin typeface="Huawei Sans" panose="020C0503030203020204" pitchFamily="34" charset="0"/>
              </a:rPr>
              <a:t>Outbound</a:t>
            </a:r>
            <a:endParaRPr lang="zh-CN" altLang="en-US" sz="1600" dirty="0">
              <a:solidFill>
                <a:schemeClr val="tx1"/>
              </a:solidFill>
              <a:latin typeface="Huawei Sans" panose="020C0503030203020204" pitchFamily="34" charset="0"/>
            </a:endParaRPr>
          </a:p>
        </p:txBody>
      </p:sp>
      <p:sp>
        <p:nvSpPr>
          <p:cNvPr id="40" name="矩形 39"/>
          <p:cNvSpPr/>
          <p:nvPr/>
        </p:nvSpPr>
        <p:spPr>
          <a:xfrm>
            <a:off x="1631504" y="1960952"/>
            <a:ext cx="3731049" cy="3193291"/>
          </a:xfrm>
          <a:prstGeom prst="rect">
            <a:avLst/>
          </a:prstGeom>
          <a:solidFill>
            <a:srgbClr val="F4FBFE"/>
          </a:solidFill>
          <a:ln w="12700" cap="flat" cmpd="sng" algn="ctr">
            <a:solidFill>
              <a:schemeClr val="bg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lnSpc>
                <a:spcPct val="90000"/>
              </a:lnSpc>
            </a:pPr>
            <a:endParaRPr lang="zh-CN" altLang="en-US" sz="1100" kern="0">
              <a:solidFill>
                <a:srgbClr val="1D1D1A"/>
              </a:solidFill>
              <a:latin typeface="Huawei Sans" panose="020C0503030203020204" pitchFamily="34" charset="0"/>
              <a:ea typeface="方正兰亭黑简体" panose="02000000000000000000" pitchFamily="2" charset="-122"/>
            </a:endParaRPr>
          </a:p>
        </p:txBody>
      </p:sp>
      <p:sp>
        <p:nvSpPr>
          <p:cNvPr id="41" name="菱形 40"/>
          <p:cNvSpPr>
            <a:spLocks noChangeAspect="1"/>
          </p:cNvSpPr>
          <p:nvPr/>
        </p:nvSpPr>
        <p:spPr>
          <a:xfrm>
            <a:off x="1819002" y="206210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42" name="矩形 41"/>
          <p:cNvSpPr/>
          <p:nvPr/>
        </p:nvSpPr>
        <p:spPr>
          <a:xfrm>
            <a:off x="1899381" y="2324438"/>
            <a:ext cx="1204080" cy="783848"/>
          </a:xfrm>
          <a:prstGeom prst="rect">
            <a:avLst/>
          </a:prstGeom>
        </p:spPr>
        <p:txBody>
          <a:bodyPr wrap="square">
            <a:noAutofit/>
          </a:bodyPr>
          <a:lstStyle/>
          <a:p>
            <a:pPr algn="ctr" fontAlgn="ctr">
              <a:lnSpc>
                <a:spcPct val="90000"/>
              </a:lnSpc>
            </a:pPr>
            <a:r>
              <a:rPr sz="1000" dirty="0">
                <a:latin typeface="Huawei Sans" panose="020C0503030203020204" pitchFamily="34" charset="0"/>
              </a:rPr>
              <a:t>Is the ACL applied to the interface's inbound direction?</a:t>
            </a:r>
          </a:p>
        </p:txBody>
      </p:sp>
      <p:sp>
        <p:nvSpPr>
          <p:cNvPr id="44" name="矩形 43"/>
          <p:cNvSpPr>
            <a:spLocks/>
          </p:cNvSpPr>
          <p:nvPr/>
        </p:nvSpPr>
        <p:spPr>
          <a:xfrm>
            <a:off x="3666654" y="2447938"/>
            <a:ext cx="1091371" cy="495677"/>
          </a:xfrm>
          <a:prstGeom prst="rect">
            <a:avLst/>
          </a:prstGeom>
          <a:solidFill>
            <a:schemeClr val="bg1"/>
          </a:solidFill>
          <a:ln w="12700">
            <a:solidFill>
              <a:schemeClr val="accent1"/>
            </a:solidFill>
          </a:ln>
        </p:spPr>
        <p:txBody>
          <a:bodyPr wrap="square" anchor="ctr" anchorCtr="0">
            <a:noAutofit/>
          </a:bodyPr>
          <a:lstStyle/>
          <a:p>
            <a:pPr algn="ctr" fontAlgn="ctr">
              <a:lnSpc>
                <a:spcPct val="90000"/>
              </a:lnSpc>
            </a:pPr>
            <a:r>
              <a:rPr sz="1000" dirty="0">
                <a:latin typeface="Huawei Sans" panose="020C0503030203020204" pitchFamily="34" charset="0"/>
              </a:rPr>
              <a:t>Route the data packet.</a:t>
            </a:r>
          </a:p>
        </p:txBody>
      </p:sp>
      <p:sp>
        <p:nvSpPr>
          <p:cNvPr id="46" name="菱形 45"/>
          <p:cNvSpPr>
            <a:spLocks noChangeAspect="1"/>
          </p:cNvSpPr>
          <p:nvPr/>
        </p:nvSpPr>
        <p:spPr>
          <a:xfrm>
            <a:off x="3543517" y="337634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solidFill>
                <a:schemeClr val="tx1"/>
              </a:solidFill>
              <a:latin typeface="Huawei Sans" panose="020C0503030203020204" pitchFamily="34" charset="0"/>
            </a:endParaRPr>
          </a:p>
        </p:txBody>
      </p:sp>
      <p:sp>
        <p:nvSpPr>
          <p:cNvPr id="47" name="矩形 46"/>
          <p:cNvSpPr/>
          <p:nvPr/>
        </p:nvSpPr>
        <p:spPr>
          <a:xfrm>
            <a:off x="3614752" y="3748405"/>
            <a:ext cx="1204080" cy="954107"/>
          </a:xfrm>
          <a:prstGeom prst="rect">
            <a:avLst/>
          </a:prstGeom>
        </p:spPr>
        <p:txBody>
          <a:bodyPr wrap="square">
            <a:noAutofit/>
          </a:bodyPr>
          <a:lstStyle/>
          <a:p>
            <a:pPr algn="ctr" fontAlgn="ctr">
              <a:lnSpc>
                <a:spcPct val="90000"/>
              </a:lnSpc>
            </a:pPr>
            <a:r>
              <a:rPr sz="1000">
                <a:latin typeface="Huawei Sans" panose="020C0503030203020204" pitchFamily="34" charset="0"/>
              </a:rPr>
              <a:t>Does the ACL permit the data packet?</a:t>
            </a:r>
          </a:p>
        </p:txBody>
      </p:sp>
      <p:cxnSp>
        <p:nvCxnSpPr>
          <p:cNvPr id="48" name="直接连接符 47"/>
          <p:cNvCxnSpPr>
            <a:stCxn id="41" idx="3"/>
            <a:endCxn id="44" idx="1"/>
          </p:cNvCxnSpPr>
          <p:nvPr/>
        </p:nvCxnSpPr>
        <p:spPr>
          <a:xfrm>
            <a:off x="3165552" y="2695777"/>
            <a:ext cx="501102"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2"/>
          </p:cNvCxnSpPr>
          <p:nvPr/>
        </p:nvCxnSpPr>
        <p:spPr>
          <a:xfrm>
            <a:off x="2492277" y="3329447"/>
            <a:ext cx="1" cy="687546"/>
          </a:xfrm>
          <a:prstGeom prst="line">
            <a:avLst/>
          </a:prstGeom>
          <a:ln w="1905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1"/>
          </p:cNvCxnSpPr>
          <p:nvPr/>
        </p:nvCxnSpPr>
        <p:spPr>
          <a:xfrm>
            <a:off x="2492278" y="4010016"/>
            <a:ext cx="1051239"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Line 14"/>
          <p:cNvSpPr>
            <a:spLocks noChangeShapeType="1"/>
          </p:cNvSpPr>
          <p:nvPr/>
        </p:nvSpPr>
        <p:spPr bwMode="auto">
          <a:xfrm>
            <a:off x="1156099" y="2701705"/>
            <a:ext cx="662904"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52" name="Line 14"/>
          <p:cNvSpPr>
            <a:spLocks noChangeShapeType="1"/>
          </p:cNvSpPr>
          <p:nvPr/>
        </p:nvSpPr>
        <p:spPr bwMode="auto">
          <a:xfrm>
            <a:off x="4758025" y="2701705"/>
            <a:ext cx="83391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53" name="Line 14"/>
          <p:cNvSpPr>
            <a:spLocks noChangeShapeType="1"/>
          </p:cNvSpPr>
          <p:nvPr/>
        </p:nvSpPr>
        <p:spPr bwMode="auto">
          <a:xfrm>
            <a:off x="4894165" y="3998434"/>
            <a:ext cx="69778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55" name="TextBox 33"/>
          <p:cNvSpPr txBox="1"/>
          <p:nvPr/>
        </p:nvSpPr>
        <p:spPr>
          <a:xfrm>
            <a:off x="3048300" y="2393929"/>
            <a:ext cx="434734"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No</a:t>
            </a:r>
            <a:endParaRPr lang="zh-CN" altLang="en-US" sz="1100" dirty="0">
              <a:latin typeface="Huawei Sans" panose="020C0503030203020204" pitchFamily="34" charset="0"/>
            </a:endParaRPr>
          </a:p>
        </p:txBody>
      </p:sp>
      <p:sp>
        <p:nvSpPr>
          <p:cNvPr id="56" name="TextBox 34"/>
          <p:cNvSpPr txBox="1"/>
          <p:nvPr/>
        </p:nvSpPr>
        <p:spPr>
          <a:xfrm>
            <a:off x="2462562" y="3286525"/>
            <a:ext cx="473206"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Yes</a:t>
            </a:r>
            <a:endParaRPr lang="zh-CN" altLang="en-US" sz="1100">
              <a:latin typeface="Huawei Sans" panose="020C0503030203020204" pitchFamily="34" charset="0"/>
            </a:endParaRPr>
          </a:p>
        </p:txBody>
      </p:sp>
      <p:sp>
        <p:nvSpPr>
          <p:cNvPr id="57" name="TextBox 35"/>
          <p:cNvSpPr txBox="1"/>
          <p:nvPr/>
        </p:nvSpPr>
        <p:spPr>
          <a:xfrm>
            <a:off x="4801072" y="3688823"/>
            <a:ext cx="473206"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Yes</a:t>
            </a:r>
            <a:endParaRPr lang="zh-CN" altLang="en-US" sz="1100">
              <a:latin typeface="Huawei Sans" panose="020C0503030203020204" pitchFamily="34" charset="0"/>
            </a:endParaRPr>
          </a:p>
        </p:txBody>
      </p:sp>
      <p:sp>
        <p:nvSpPr>
          <p:cNvPr id="58" name="Line 14"/>
          <p:cNvSpPr>
            <a:spLocks noChangeShapeType="1"/>
          </p:cNvSpPr>
          <p:nvPr/>
        </p:nvSpPr>
        <p:spPr bwMode="auto">
          <a:xfrm>
            <a:off x="4217521" y="4620734"/>
            <a:ext cx="0" cy="941881"/>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61" name="Line 14"/>
          <p:cNvSpPr>
            <a:spLocks noChangeShapeType="1"/>
          </p:cNvSpPr>
          <p:nvPr/>
        </p:nvSpPr>
        <p:spPr bwMode="auto">
          <a:xfrm>
            <a:off x="2036171" y="5801665"/>
            <a:ext cx="360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62" name="TextBox 44"/>
          <p:cNvSpPr txBox="1"/>
          <p:nvPr/>
        </p:nvSpPr>
        <p:spPr>
          <a:xfrm>
            <a:off x="1156099" y="5649048"/>
            <a:ext cx="836105" cy="305234"/>
          </a:xfrm>
          <a:prstGeom prst="rect">
            <a:avLst/>
          </a:prstGeom>
          <a:solidFill>
            <a:srgbClr val="F3FBFE"/>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Arial" panose="020C0503030203020204" pitchFamily="34" charset="0"/>
                <a:ea typeface="方正兰亭黑简体" panose="02000000000000000000" pitchFamily="2" charset="-122"/>
              </a:defRPr>
            </a:lvl1pPr>
          </a:lstStyle>
          <a:p>
            <a:pPr fontAlgn="ctr">
              <a:lnSpc>
                <a:spcPct val="90000"/>
              </a:lnSpc>
            </a:pPr>
            <a:r>
              <a:rPr sz="1100">
                <a:latin typeface="Huawei Sans" panose="020C0503030203020204" pitchFamily="34" charset="0"/>
              </a:rPr>
              <a:t>Data packet</a:t>
            </a:r>
          </a:p>
        </p:txBody>
      </p:sp>
      <p:sp>
        <p:nvSpPr>
          <p:cNvPr id="59" name="TextBox 38"/>
          <p:cNvSpPr txBox="1"/>
          <p:nvPr/>
        </p:nvSpPr>
        <p:spPr>
          <a:xfrm>
            <a:off x="4233422" y="4529034"/>
            <a:ext cx="434734"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No</a:t>
            </a:r>
            <a:endParaRPr lang="zh-CN" altLang="en-US" sz="1100">
              <a:latin typeface="Huawei Sans" panose="020C0503030203020204" pitchFamily="34" charset="0"/>
            </a:endParaRPr>
          </a:p>
        </p:txBody>
      </p:sp>
      <p:sp>
        <p:nvSpPr>
          <p:cNvPr id="66" name="矩形 65"/>
          <p:cNvSpPr/>
          <p:nvPr/>
        </p:nvSpPr>
        <p:spPr>
          <a:xfrm>
            <a:off x="6035217" y="1992380"/>
            <a:ext cx="4845031" cy="3177480"/>
          </a:xfrm>
          <a:prstGeom prst="rect">
            <a:avLst/>
          </a:prstGeom>
          <a:solidFill>
            <a:srgbClr val="F4FBFE"/>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67" name="Line 14"/>
          <p:cNvSpPr>
            <a:spLocks noChangeShapeType="1"/>
          </p:cNvSpPr>
          <p:nvPr/>
        </p:nvSpPr>
        <p:spPr bwMode="auto">
          <a:xfrm>
            <a:off x="8222269" y="4678674"/>
            <a:ext cx="0" cy="320989"/>
          </a:xfrm>
          <a:prstGeom prst="line">
            <a:avLst/>
          </a:prstGeom>
          <a:noFill/>
          <a:ln w="1905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68" name="菱形 67"/>
          <p:cNvSpPr>
            <a:spLocks noChangeAspect="1"/>
          </p:cNvSpPr>
          <p:nvPr/>
        </p:nvSpPr>
        <p:spPr>
          <a:xfrm>
            <a:off x="6231742" y="2199242"/>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69" name="矩形 68"/>
          <p:cNvSpPr/>
          <p:nvPr/>
        </p:nvSpPr>
        <p:spPr>
          <a:xfrm>
            <a:off x="6302977" y="2571301"/>
            <a:ext cx="1204080" cy="954107"/>
          </a:xfrm>
          <a:prstGeom prst="rect">
            <a:avLst/>
          </a:prstGeom>
        </p:spPr>
        <p:txBody>
          <a:bodyPr wrap="square">
            <a:noAutofit/>
          </a:bodyPr>
          <a:lstStyle/>
          <a:p>
            <a:pPr algn="ctr" fontAlgn="ctr">
              <a:lnSpc>
                <a:spcPct val="90000"/>
              </a:lnSpc>
            </a:pPr>
            <a:r>
              <a:rPr sz="1000">
                <a:latin typeface="Huawei Sans" panose="020C0503030203020204" pitchFamily="34" charset="0"/>
              </a:rPr>
              <a:t>Is a matching route entry available?</a:t>
            </a:r>
          </a:p>
        </p:txBody>
      </p:sp>
      <p:sp>
        <p:nvSpPr>
          <p:cNvPr id="70" name="菱形 69"/>
          <p:cNvSpPr>
            <a:spLocks noChangeAspect="1"/>
          </p:cNvSpPr>
          <p:nvPr/>
        </p:nvSpPr>
        <p:spPr>
          <a:xfrm>
            <a:off x="7564197" y="3462133"/>
            <a:ext cx="1346550" cy="1267341"/>
          </a:xfrm>
          <a:prstGeom prst="diamond">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71" name="矩形 70"/>
          <p:cNvSpPr/>
          <p:nvPr/>
        </p:nvSpPr>
        <p:spPr>
          <a:xfrm>
            <a:off x="7644576" y="3674654"/>
            <a:ext cx="1204080" cy="1600438"/>
          </a:xfrm>
          <a:prstGeom prst="rect">
            <a:avLst/>
          </a:prstGeom>
        </p:spPr>
        <p:txBody>
          <a:bodyPr wrap="square">
            <a:noAutofit/>
          </a:bodyPr>
          <a:lstStyle/>
          <a:p>
            <a:pPr algn="ctr" fontAlgn="ctr">
              <a:lnSpc>
                <a:spcPct val="85000"/>
              </a:lnSpc>
            </a:pPr>
            <a:r>
              <a:rPr sz="1000" dirty="0">
                <a:solidFill>
                  <a:srgbClr val="EC7061"/>
                </a:solidFill>
                <a:latin typeface="Huawei Sans" panose="020C0503030203020204" pitchFamily="34" charset="0"/>
              </a:rPr>
              <a:t>Is the ACL applied to the outbound interface's outbound direction?</a:t>
            </a:r>
            <a:endParaRPr lang="zh-CN" altLang="en-US" sz="1000" dirty="0">
              <a:solidFill>
                <a:srgbClr val="EC7061"/>
              </a:solidFill>
              <a:latin typeface="Huawei Sans" panose="020C0503030203020204" pitchFamily="34" charset="0"/>
              <a:ea typeface="方正兰亭黑简体" panose="02000000000000000000" pitchFamily="2" charset="-122"/>
            </a:endParaRPr>
          </a:p>
        </p:txBody>
      </p:sp>
      <p:cxnSp>
        <p:nvCxnSpPr>
          <p:cNvPr id="72" name="直接连接符 71"/>
          <p:cNvCxnSpPr>
            <a:stCxn id="68" idx="3"/>
          </p:cNvCxnSpPr>
          <p:nvPr/>
        </p:nvCxnSpPr>
        <p:spPr>
          <a:xfrm flipV="1">
            <a:off x="7578292" y="2832912"/>
            <a:ext cx="3540827"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8" idx="3"/>
            <a:endCxn id="70" idx="1"/>
          </p:cNvCxnSpPr>
          <p:nvPr/>
        </p:nvCxnSpPr>
        <p:spPr>
          <a:xfrm>
            <a:off x="7448461" y="4095802"/>
            <a:ext cx="115736" cy="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Line 14"/>
          <p:cNvSpPr>
            <a:spLocks noChangeShapeType="1"/>
          </p:cNvSpPr>
          <p:nvPr/>
        </p:nvSpPr>
        <p:spPr bwMode="auto">
          <a:xfrm flipH="1">
            <a:off x="6905018" y="1916127"/>
            <a:ext cx="0" cy="21600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75" name="TextBox 33"/>
          <p:cNvSpPr txBox="1"/>
          <p:nvPr/>
        </p:nvSpPr>
        <p:spPr>
          <a:xfrm>
            <a:off x="7575221" y="2531065"/>
            <a:ext cx="434734"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No</a:t>
            </a:r>
            <a:endParaRPr lang="zh-CN" altLang="en-US" sz="1100">
              <a:latin typeface="Huawei Sans" panose="020C0503030203020204" pitchFamily="34" charset="0"/>
            </a:endParaRPr>
          </a:p>
        </p:txBody>
      </p:sp>
      <p:sp>
        <p:nvSpPr>
          <p:cNvPr id="77" name="Line 14"/>
          <p:cNvSpPr>
            <a:spLocks noChangeShapeType="1"/>
          </p:cNvSpPr>
          <p:nvPr/>
        </p:nvSpPr>
        <p:spPr bwMode="auto">
          <a:xfrm>
            <a:off x="7304474" y="5801665"/>
            <a:ext cx="468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76" name="TextBox 34"/>
          <p:cNvSpPr txBox="1"/>
          <p:nvPr/>
        </p:nvSpPr>
        <p:spPr>
          <a:xfrm>
            <a:off x="6875302" y="3372861"/>
            <a:ext cx="473206"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Yes</a:t>
            </a:r>
            <a:endParaRPr lang="zh-CN" altLang="en-US" sz="1100">
              <a:latin typeface="Huawei Sans" panose="020C0503030203020204" pitchFamily="34" charset="0"/>
            </a:endParaRPr>
          </a:p>
        </p:txBody>
      </p:sp>
      <p:sp>
        <p:nvSpPr>
          <p:cNvPr id="78" name="矩形 77"/>
          <p:cNvSpPr>
            <a:spLocks/>
          </p:cNvSpPr>
          <p:nvPr/>
        </p:nvSpPr>
        <p:spPr>
          <a:xfrm>
            <a:off x="6355489" y="3732941"/>
            <a:ext cx="1092972" cy="725722"/>
          </a:xfrm>
          <a:prstGeom prst="rect">
            <a:avLst/>
          </a:prstGeom>
          <a:solidFill>
            <a:schemeClr val="bg1"/>
          </a:solidFill>
          <a:ln w="12700">
            <a:solidFill>
              <a:schemeClr val="accent1"/>
            </a:solidFill>
          </a:ln>
        </p:spPr>
        <p:txBody>
          <a:bodyPr wrap="square" lIns="0" tIns="0" rIns="0" bIns="0" anchor="ctr" anchorCtr="0">
            <a:noAutofit/>
          </a:bodyPr>
          <a:lstStyle/>
          <a:p>
            <a:pPr algn="ctr" fontAlgn="ctr">
              <a:lnSpc>
                <a:spcPct val="90000"/>
              </a:lnSpc>
            </a:pPr>
            <a:r>
              <a:rPr sz="1000" dirty="0">
                <a:latin typeface="Huawei Sans" panose="020C0503030203020204" pitchFamily="34" charset="0"/>
              </a:rPr>
              <a:t>Route the data packet to the outbound interface.</a:t>
            </a:r>
          </a:p>
        </p:txBody>
      </p:sp>
      <p:cxnSp>
        <p:nvCxnSpPr>
          <p:cNvPr id="79" name="直接连接符 78"/>
          <p:cNvCxnSpPr>
            <a:stCxn id="68" idx="2"/>
            <a:endCxn id="78" idx="0"/>
          </p:cNvCxnSpPr>
          <p:nvPr/>
        </p:nvCxnSpPr>
        <p:spPr>
          <a:xfrm flipH="1">
            <a:off x="6901975" y="3466583"/>
            <a:ext cx="3042" cy="26635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菱形 79"/>
          <p:cNvSpPr>
            <a:spLocks noChangeAspect="1"/>
          </p:cNvSpPr>
          <p:nvPr/>
        </p:nvSpPr>
        <p:spPr>
          <a:xfrm>
            <a:off x="9163383" y="3462133"/>
            <a:ext cx="1346550" cy="1267341"/>
          </a:xfrm>
          <a:prstGeom prst="diamond">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81" name="矩形 80"/>
          <p:cNvSpPr/>
          <p:nvPr/>
        </p:nvSpPr>
        <p:spPr>
          <a:xfrm>
            <a:off x="9374092" y="3640766"/>
            <a:ext cx="944724" cy="9387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r>
              <a:rPr sz="1000" dirty="0">
                <a:solidFill>
                  <a:srgbClr val="EC7061"/>
                </a:solidFill>
                <a:latin typeface="Huawei Sans" panose="020C0503030203020204" pitchFamily="34" charset="0"/>
              </a:rPr>
              <a:t>Does the ACL permit the data packet?</a:t>
            </a:r>
          </a:p>
        </p:txBody>
      </p:sp>
      <p:cxnSp>
        <p:nvCxnSpPr>
          <p:cNvPr id="82" name="直接连接符 81"/>
          <p:cNvCxnSpPr>
            <a:stCxn id="70" idx="3"/>
            <a:endCxn id="80" idx="1"/>
          </p:cNvCxnSpPr>
          <p:nvPr/>
        </p:nvCxnSpPr>
        <p:spPr>
          <a:xfrm>
            <a:off x="8910747" y="4095804"/>
            <a:ext cx="25263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Line 14"/>
          <p:cNvSpPr>
            <a:spLocks noChangeShapeType="1"/>
          </p:cNvSpPr>
          <p:nvPr/>
        </p:nvSpPr>
        <p:spPr bwMode="auto">
          <a:xfrm>
            <a:off x="10498560" y="4090804"/>
            <a:ext cx="62055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84" name="Line 14"/>
          <p:cNvSpPr>
            <a:spLocks noChangeShapeType="1"/>
          </p:cNvSpPr>
          <p:nvPr/>
        </p:nvSpPr>
        <p:spPr bwMode="auto">
          <a:xfrm>
            <a:off x="8234969" y="4988105"/>
            <a:ext cx="288415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square" anchor="ctr">
            <a:noAutofit/>
          </a:bodyPr>
          <a:lstStyle/>
          <a:p>
            <a:pPr fontAlgn="ctr">
              <a:lnSpc>
                <a:spcPct val="90000"/>
              </a:lnSpc>
            </a:pPr>
            <a:endParaRPr lang="zh-CN" altLang="en-US" sz="1100">
              <a:latin typeface="Huawei Sans" panose="020C0503030203020204" pitchFamily="34" charset="0"/>
            </a:endParaRPr>
          </a:p>
        </p:txBody>
      </p:sp>
      <p:sp>
        <p:nvSpPr>
          <p:cNvPr id="85" name="TextBox 51"/>
          <p:cNvSpPr txBox="1"/>
          <p:nvPr/>
        </p:nvSpPr>
        <p:spPr>
          <a:xfrm>
            <a:off x="8716642" y="3788026"/>
            <a:ext cx="473206"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Yes</a:t>
            </a:r>
            <a:endParaRPr lang="zh-CN" altLang="en-US" sz="1100">
              <a:latin typeface="Huawei Sans" panose="020C0503030203020204" pitchFamily="34" charset="0"/>
            </a:endParaRPr>
          </a:p>
        </p:txBody>
      </p:sp>
      <p:sp>
        <p:nvSpPr>
          <p:cNvPr id="86" name="TextBox 52"/>
          <p:cNvSpPr txBox="1"/>
          <p:nvPr/>
        </p:nvSpPr>
        <p:spPr>
          <a:xfrm>
            <a:off x="10386458" y="3788026"/>
            <a:ext cx="473206"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Yes</a:t>
            </a:r>
            <a:endParaRPr lang="zh-CN" altLang="en-US" sz="1100">
              <a:latin typeface="Huawei Sans" panose="020C0503030203020204" pitchFamily="34" charset="0"/>
            </a:endParaRPr>
          </a:p>
        </p:txBody>
      </p:sp>
      <p:cxnSp>
        <p:nvCxnSpPr>
          <p:cNvPr id="87" name="直接连接符 86"/>
          <p:cNvCxnSpPr/>
          <p:nvPr/>
        </p:nvCxnSpPr>
        <p:spPr>
          <a:xfrm flipV="1">
            <a:off x="9823286" y="2832912"/>
            <a:ext cx="0" cy="62922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54"/>
          <p:cNvSpPr txBox="1"/>
          <p:nvPr/>
        </p:nvSpPr>
        <p:spPr>
          <a:xfrm>
            <a:off x="8237472" y="4710986"/>
            <a:ext cx="434734"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No</a:t>
            </a:r>
            <a:endParaRPr lang="zh-CN" altLang="en-US" sz="1100">
              <a:latin typeface="Huawei Sans" panose="020C0503030203020204" pitchFamily="34" charset="0"/>
            </a:endParaRPr>
          </a:p>
        </p:txBody>
      </p:sp>
      <p:sp>
        <p:nvSpPr>
          <p:cNvPr id="89" name="TextBox 55"/>
          <p:cNvSpPr txBox="1"/>
          <p:nvPr/>
        </p:nvSpPr>
        <p:spPr>
          <a:xfrm>
            <a:off x="9823286" y="3162687"/>
            <a:ext cx="434734" cy="307777"/>
          </a:xfrm>
          <a:prstGeom prst="rect">
            <a:avLst/>
          </a:prstGeom>
          <a:noFill/>
        </p:spPr>
        <p:txBody>
          <a:bodyPr wrap="square" rtlCol="0">
            <a:noAutofit/>
          </a:bodyPr>
          <a:lstStyle/>
          <a:p>
            <a:pPr fontAlgn="ctr">
              <a:lnSpc>
                <a:spcPct val="90000"/>
              </a:lnSpc>
            </a:pPr>
            <a:r>
              <a:rPr sz="1100">
                <a:latin typeface="Huawei Sans" panose="020C0503030203020204" pitchFamily="34" charset="0"/>
              </a:rPr>
              <a:t>No</a:t>
            </a:r>
            <a:endParaRPr lang="zh-CN" altLang="en-US" sz="1100">
              <a:latin typeface="Huawei Sans" panose="020C0503030203020204" pitchFamily="34" charset="0"/>
            </a:endParaRPr>
          </a:p>
        </p:txBody>
      </p:sp>
      <p:sp>
        <p:nvSpPr>
          <p:cNvPr id="93" name="TextBox 44"/>
          <p:cNvSpPr txBox="1"/>
          <p:nvPr/>
        </p:nvSpPr>
        <p:spPr>
          <a:xfrm>
            <a:off x="6465023" y="5649048"/>
            <a:ext cx="836105" cy="305234"/>
          </a:xfrm>
          <a:prstGeom prst="rect">
            <a:avLst/>
          </a:prstGeom>
          <a:solidFill>
            <a:srgbClr val="1AABE2">
              <a:alpha val="5000"/>
            </a:srgbClr>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pPr fontAlgn="ctr">
              <a:lnSpc>
                <a:spcPct val="90000"/>
              </a:lnSpc>
            </a:pPr>
            <a:r>
              <a:rPr sz="1100" dirty="0">
                <a:latin typeface="Huawei Sans" panose="020C0503030203020204" pitchFamily="34" charset="0"/>
              </a:rPr>
              <a:t>Data packet</a:t>
            </a:r>
          </a:p>
        </p:txBody>
      </p:sp>
      <p:pic>
        <p:nvPicPr>
          <p:cNvPr id="94" name="图片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174" y="5531665"/>
            <a:ext cx="658537" cy="540000"/>
          </a:xfrm>
          <a:prstGeom prst="rect">
            <a:avLst/>
          </a:prstGeom>
        </p:spPr>
      </p:pic>
      <p:sp>
        <p:nvSpPr>
          <p:cNvPr id="60" name="椭圆 59"/>
          <p:cNvSpPr>
            <a:spLocks noChangeAspect="1"/>
          </p:cNvSpPr>
          <p:nvPr/>
        </p:nvSpPr>
        <p:spPr>
          <a:xfrm>
            <a:off x="2373504"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pic>
        <p:nvPicPr>
          <p:cNvPr id="95" name="图片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6331" y="5531665"/>
            <a:ext cx="658537" cy="540000"/>
          </a:xfrm>
          <a:prstGeom prst="rect">
            <a:avLst/>
          </a:prstGeom>
        </p:spPr>
      </p:pic>
      <p:sp>
        <p:nvSpPr>
          <p:cNvPr id="92" name="椭圆 91"/>
          <p:cNvSpPr>
            <a:spLocks noChangeAspect="1"/>
          </p:cNvSpPr>
          <p:nvPr/>
        </p:nvSpPr>
        <p:spPr>
          <a:xfrm>
            <a:off x="8377422"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lnSpc>
                <a:spcPct val="90000"/>
              </a:lnSpc>
            </a:pPr>
            <a:endParaRPr lang="zh-CN" altLang="en-US" sz="1100">
              <a:latin typeface="Huawei Sans" panose="020C0503030203020204" pitchFamily="34" charset="0"/>
            </a:endParaRPr>
          </a:p>
        </p:txBody>
      </p:sp>
      <p:sp>
        <p:nvSpPr>
          <p:cNvPr id="96" name="garbage-bin_323609"/>
          <p:cNvSpPr>
            <a:spLocks noChangeAspect="1"/>
          </p:cNvSpPr>
          <p:nvPr/>
        </p:nvSpPr>
        <p:spPr bwMode="auto">
          <a:xfrm>
            <a:off x="4075280" y="5612669"/>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txBody>
          <a:bodyPr wrap="square">
            <a:noAutofit/>
          </a:bodyPr>
          <a:lstStyle/>
          <a:p>
            <a:pPr fontAlgn="ctr">
              <a:lnSpc>
                <a:spcPct val="90000"/>
              </a:lnSpc>
            </a:pPr>
            <a:endParaRPr lang="zh-CN" altLang="en-US" sz="1400">
              <a:latin typeface="Huawei Sans" panose="020C0503030203020204" pitchFamily="34" charset="0"/>
            </a:endParaRPr>
          </a:p>
        </p:txBody>
      </p:sp>
      <p:sp>
        <p:nvSpPr>
          <p:cNvPr id="91" name="TextBox 44"/>
          <p:cNvSpPr txBox="1"/>
          <p:nvPr/>
        </p:nvSpPr>
        <p:spPr>
          <a:xfrm>
            <a:off x="6486965" y="1598445"/>
            <a:ext cx="836105" cy="305234"/>
          </a:xfrm>
          <a:prstGeom prst="rect">
            <a:avLst/>
          </a:prstGeom>
          <a:solidFill>
            <a:srgbClr val="F3FBFE"/>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pPr fontAlgn="ctr">
              <a:lnSpc>
                <a:spcPct val="90000"/>
              </a:lnSpc>
            </a:pPr>
            <a:r>
              <a:rPr sz="1100" dirty="0">
                <a:latin typeface="Huawei Sans" panose="020C0503030203020204" pitchFamily="34" charset="0"/>
              </a:rPr>
              <a:t>Data packet</a:t>
            </a:r>
          </a:p>
        </p:txBody>
      </p:sp>
      <p:sp>
        <p:nvSpPr>
          <p:cNvPr id="97" name="garbage-bin_323609"/>
          <p:cNvSpPr>
            <a:spLocks noChangeAspect="1"/>
          </p:cNvSpPr>
          <p:nvPr/>
        </p:nvSpPr>
        <p:spPr bwMode="auto">
          <a:xfrm>
            <a:off x="11134124" y="2577593"/>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txBody>
          <a:bodyPr wrap="square">
            <a:noAutofit/>
          </a:bodyPr>
          <a:lstStyle/>
          <a:p>
            <a:pPr fontAlgn="ctr">
              <a:lnSpc>
                <a:spcPct val="90000"/>
              </a:lnSpc>
            </a:pPr>
            <a:endParaRPr lang="zh-CN" altLang="en-US" sz="1400">
              <a:latin typeface="Huawei Sans" panose="020C0503030203020204" pitchFamily="34" charset="0"/>
            </a:endParaRPr>
          </a:p>
        </p:txBody>
      </p:sp>
      <p:sp>
        <p:nvSpPr>
          <p:cNvPr id="63" name="TextBox 44"/>
          <p:cNvSpPr txBox="1"/>
          <p:nvPr/>
        </p:nvSpPr>
        <p:spPr>
          <a:xfrm>
            <a:off x="653896" y="2573217"/>
            <a:ext cx="836105" cy="305234"/>
          </a:xfrm>
          <a:prstGeom prst="rect">
            <a:avLst/>
          </a:prstGeom>
          <a:solidFill>
            <a:srgbClr val="F3FBFE"/>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pPr fontAlgn="ctr">
              <a:lnSpc>
                <a:spcPct val="90000"/>
              </a:lnSpc>
            </a:pPr>
            <a:r>
              <a:rPr sz="1100" dirty="0">
                <a:latin typeface="Huawei Sans" panose="020C0503030203020204" pitchFamily="34" charset="0"/>
              </a:rPr>
              <a:t>Data packet</a:t>
            </a:r>
          </a:p>
        </p:txBody>
      </p:sp>
      <p:sp>
        <p:nvSpPr>
          <p:cNvPr id="65" name="五边形 64"/>
          <p:cNvSpPr/>
          <p:nvPr/>
        </p:nvSpPr>
        <p:spPr bwMode="auto">
          <a:xfrm>
            <a:off x="7295961" y="70912"/>
            <a:ext cx="1469130"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Composition</a:t>
            </a:r>
          </a:p>
        </p:txBody>
      </p:sp>
      <p:sp>
        <p:nvSpPr>
          <p:cNvPr id="103" name="燕尾形 102"/>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ACL Classification</a:t>
            </a:r>
            <a:endParaRPr lang="en-US" altLang="zh-CN" sz="1200" dirty="0">
              <a:latin typeface="Huawei Sans" panose="020C0503030203020204" pitchFamily="34" charset="0"/>
            </a:endParaRPr>
          </a:p>
        </p:txBody>
      </p:sp>
      <p:sp>
        <p:nvSpPr>
          <p:cNvPr id="104" name="燕尾形 103"/>
          <p:cNvSpPr/>
          <p:nvPr/>
        </p:nvSpPr>
        <p:spPr bwMode="auto">
          <a:xfrm>
            <a:off x="10272716" y="70912"/>
            <a:ext cx="1755397" cy="21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ACL Matching Rules</a:t>
            </a:r>
            <a:endParaRPr lang="en-US" altLang="zh-CN" sz="12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1441313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ACL Overview</a:t>
            </a:r>
            <a:endParaRPr lang="en-US" altLang="zh-CN" dirty="0">
              <a:solidFill>
                <a:schemeClr val="bg1">
                  <a:lumMod val="50000"/>
                </a:schemeClr>
              </a:solidFill>
              <a:latin typeface="Huawei Sans" panose="020C0503030203020204" pitchFamily="34" charset="0"/>
            </a:endParaRPr>
          </a:p>
          <a:p>
            <a:r>
              <a:rPr>
                <a:solidFill>
                  <a:schemeClr val="bg1">
                    <a:lumMod val="50000"/>
                  </a:schemeClr>
                </a:solidFill>
                <a:latin typeface="Huawei Sans" panose="020C0503030203020204" pitchFamily="34" charset="0"/>
              </a:rPr>
              <a:t>Basic Concepts and Working Mechanism of ACLs</a:t>
            </a:r>
            <a:endParaRPr lang="en-US" altLang="zh-CN" dirty="0">
              <a:solidFill>
                <a:schemeClr val="bg1">
                  <a:lumMod val="50000"/>
                </a:schemeClr>
              </a:solidFill>
              <a:latin typeface="Huawei Sans" panose="020C0503030203020204" pitchFamily="34" charset="0"/>
            </a:endParaRPr>
          </a:p>
          <a:p>
            <a:r>
              <a:rPr b="1">
                <a:latin typeface="Huawei Sans" panose="020C0503030203020204" pitchFamily="34" charset="0"/>
              </a:rPr>
              <a:t>Basic Configurations and Applications of ACLs</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1610209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154288" cy="640800"/>
          </a:xfrm>
        </p:spPr>
        <p:txBody>
          <a:bodyPr wrap="square">
            <a:noAutofit/>
          </a:bodyPr>
          <a:lstStyle/>
          <a:p>
            <a:r>
              <a:rPr dirty="0">
                <a:latin typeface="Huawei Sans" panose="020C0503030203020204" pitchFamily="34" charset="0"/>
              </a:rPr>
              <a:t>Basic Configuration Commands of Basic ACLs</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 </a:t>
            </a:r>
            <a:r>
              <a:rPr sz="1600" b="1">
                <a:latin typeface="Huawei Sans" panose="020C0503030203020204" pitchFamily="34" charset="0"/>
              </a:rPr>
              <a:t>acl </a:t>
            </a:r>
            <a:r>
              <a:rPr sz="1600">
                <a:latin typeface="Huawei Sans" panose="020C0503030203020204" pitchFamily="34" charset="0"/>
              </a:rPr>
              <a:t>[</a:t>
            </a:r>
            <a:r>
              <a:rPr sz="1600" b="1">
                <a:latin typeface="Huawei Sans" panose="020C0503030203020204" pitchFamily="34" charset="0"/>
              </a:rPr>
              <a:t> number </a:t>
            </a:r>
            <a:r>
              <a:rPr sz="1600">
                <a:latin typeface="Huawei Sans" panose="020C0503030203020204" pitchFamily="34" charset="0"/>
              </a:rPr>
              <a:t>] </a:t>
            </a:r>
            <a:r>
              <a:rPr sz="1600" i="1">
                <a:latin typeface="Huawei Sans" panose="020C0503030203020204" pitchFamily="34" charset="0"/>
              </a:rPr>
              <a:t>acl-number</a:t>
            </a:r>
            <a:r>
              <a:rPr sz="1600">
                <a:latin typeface="Huawei Sans" panose="020C0503030203020204" pitchFamily="34" charset="0"/>
              </a:rPr>
              <a:t> [</a:t>
            </a:r>
            <a:r>
              <a:rPr sz="1600" b="1">
                <a:latin typeface="Huawei Sans" panose="020C0503030203020204" pitchFamily="34" charset="0"/>
              </a:rPr>
              <a:t> match-order config</a:t>
            </a:r>
            <a:r>
              <a:rPr sz="1600">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sz="1600" dirty="0">
                <a:latin typeface="Huawei Sans" panose="020C0503030203020204" pitchFamily="34" charset="0"/>
              </a:rPr>
              <a:t>Create a basic 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Create a numbered basic ACL and enter its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90528"/>
            <a:ext cx="10632553"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 </a:t>
            </a:r>
            <a:r>
              <a:rPr sz="1600" b="1">
                <a:latin typeface="Huawei Sans" panose="020C0503030203020204" pitchFamily="34" charset="0"/>
              </a:rPr>
              <a:t>acl name </a:t>
            </a:r>
            <a:r>
              <a:rPr sz="1600" i="1">
                <a:latin typeface="Huawei Sans" panose="020C0503030203020204" pitchFamily="34" charset="0"/>
              </a:rPr>
              <a:t>acl-name</a:t>
            </a:r>
            <a:r>
              <a:rPr sz="1600">
                <a:latin typeface="Huawei Sans" panose="020C0503030203020204" pitchFamily="34" charset="0"/>
              </a:rPr>
              <a:t> {</a:t>
            </a:r>
            <a:r>
              <a:rPr sz="1600" b="1">
                <a:latin typeface="Huawei Sans" panose="020C0503030203020204" pitchFamily="34" charset="0"/>
              </a:rPr>
              <a:t> basic </a:t>
            </a:r>
            <a:r>
              <a:rPr sz="1600">
                <a:latin typeface="Huawei Sans" panose="020C0503030203020204" pitchFamily="34" charset="0"/>
              </a:rPr>
              <a:t>|</a:t>
            </a:r>
            <a:r>
              <a:rPr sz="1600" b="1">
                <a:latin typeface="Huawei Sans" panose="020C0503030203020204" pitchFamily="34" charset="0"/>
              </a:rPr>
              <a:t> </a:t>
            </a:r>
            <a:r>
              <a:rPr sz="1600" i="1">
                <a:latin typeface="Huawei Sans" panose="020C0503030203020204" pitchFamily="34" charset="0"/>
              </a:rPr>
              <a:t>acl-number</a:t>
            </a:r>
            <a:r>
              <a:rPr sz="1600" b="1">
                <a:latin typeface="Huawei Sans" panose="020C0503030203020204" pitchFamily="34" charset="0"/>
              </a:rPr>
              <a:t> </a:t>
            </a:r>
            <a:r>
              <a:rPr sz="1600">
                <a:latin typeface="Huawei Sans" panose="020C0503030203020204" pitchFamily="34" charset="0"/>
              </a:rPr>
              <a:t>} [</a:t>
            </a:r>
            <a:r>
              <a:rPr sz="1600" b="1">
                <a:latin typeface="Huawei Sans" panose="020C0503030203020204" pitchFamily="34" charset="0"/>
              </a:rPr>
              <a:t> match-order config</a:t>
            </a:r>
            <a:r>
              <a:rPr sz="1600">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2675"/>
            <a:ext cx="10608699" cy="400110"/>
          </a:xfrm>
          <a:prstGeom prst="rect">
            <a:avLst/>
          </a:prstGeom>
        </p:spPr>
        <p:txBody>
          <a:bodyPr wrap="square">
            <a:noAutofit/>
          </a:bodyPr>
          <a:lstStyle/>
          <a:p>
            <a:pPr fontAlgn="ctr">
              <a:lnSpc>
                <a:spcPts val="2400"/>
              </a:lnSpc>
            </a:pPr>
            <a:r>
              <a:rPr sz="1600">
                <a:latin typeface="Huawei Sans" panose="020C0503030203020204" pitchFamily="34" charset="0"/>
              </a:rPr>
              <a:t>Create a named basic ACL and enter its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4185158"/>
            <a:ext cx="10632553" cy="584775"/>
          </a:xfrm>
          <a:prstGeom prst="rect">
            <a:avLst/>
          </a:prstGeom>
          <a:solidFill>
            <a:srgbClr val="F4FBFE"/>
          </a:solidFill>
          <a:ln>
            <a:solidFill>
              <a:srgbClr val="99DFF9"/>
            </a:solidFill>
          </a:ln>
        </p:spPr>
        <p:txBody>
          <a:bodyPr wrap="square">
            <a:noAutofit/>
          </a:bodyPr>
          <a:lstStyle/>
          <a:p>
            <a:pPr fontAlgn="ctr"/>
            <a:r>
              <a:rPr sz="1600" dirty="0">
                <a:latin typeface="Huawei Sans" panose="020C0503030203020204" pitchFamily="34" charset="0"/>
              </a:rPr>
              <a:t>[Huawei-acl-basic-2000] </a:t>
            </a:r>
            <a:r>
              <a:rPr sz="1600" b="1" dirty="0">
                <a:latin typeface="Huawei Sans" panose="020C0503030203020204" pitchFamily="34" charset="0"/>
              </a:rPr>
              <a:t>rule</a:t>
            </a:r>
            <a:r>
              <a:rPr sz="1600" dirty="0">
                <a:latin typeface="Huawei Sans" panose="020C0503030203020204" pitchFamily="34" charset="0"/>
              </a:rPr>
              <a:t> [ </a:t>
            </a:r>
            <a:r>
              <a:rPr sz="1600" i="1" dirty="0">
                <a:latin typeface="Huawei Sans" panose="020C0503030203020204" pitchFamily="34" charset="0"/>
              </a:rPr>
              <a:t>rule-id</a:t>
            </a:r>
            <a:r>
              <a:rPr sz="1600" dirty="0">
                <a:latin typeface="Huawei Sans" panose="020C0503030203020204" pitchFamily="34" charset="0"/>
              </a:rPr>
              <a:t> ] { </a:t>
            </a:r>
            <a:r>
              <a:rPr sz="1600" b="1" dirty="0">
                <a:latin typeface="Huawei Sans" panose="020C0503030203020204" pitchFamily="34" charset="0"/>
              </a:rPr>
              <a:t>deny</a:t>
            </a:r>
            <a:r>
              <a:rPr sz="1600" dirty="0">
                <a:latin typeface="Huawei Sans" panose="020C0503030203020204" pitchFamily="34" charset="0"/>
              </a:rPr>
              <a:t> | </a:t>
            </a:r>
            <a:r>
              <a:rPr sz="1600" b="1" dirty="0">
                <a:latin typeface="Huawei Sans" panose="020C0503030203020204" pitchFamily="34" charset="0"/>
              </a:rPr>
              <a:t>permit</a:t>
            </a:r>
            <a:r>
              <a:rPr sz="1600" dirty="0">
                <a:latin typeface="Huawei Sans" panose="020C0503030203020204" pitchFamily="34" charset="0"/>
              </a:rPr>
              <a:t> } [ </a:t>
            </a:r>
            <a:r>
              <a:rPr sz="1600" b="1" dirty="0">
                <a:latin typeface="Huawei Sans" panose="020C0503030203020204" pitchFamily="34" charset="0"/>
              </a:rPr>
              <a:t>source</a:t>
            </a:r>
            <a:r>
              <a:rPr sz="1600" dirty="0">
                <a:latin typeface="Huawei Sans" panose="020C0503030203020204" pitchFamily="34" charset="0"/>
              </a:rPr>
              <a:t> { </a:t>
            </a:r>
            <a:r>
              <a:rPr sz="1600" i="1" dirty="0">
                <a:latin typeface="Huawei Sans" panose="020C0503030203020204" pitchFamily="34" charset="0"/>
              </a:rPr>
              <a:t>source-address source-wildcard</a:t>
            </a:r>
            <a:r>
              <a:rPr sz="1600" dirty="0">
                <a:latin typeface="Huawei Sans" panose="020C0503030203020204" pitchFamily="34" charset="0"/>
              </a:rPr>
              <a:t> | </a:t>
            </a:r>
            <a:r>
              <a:rPr sz="1600" b="1" dirty="0">
                <a:latin typeface="Huawei Sans" panose="020C0503030203020204" pitchFamily="34" charset="0"/>
              </a:rPr>
              <a:t>any</a:t>
            </a:r>
            <a:r>
              <a:rPr sz="1600" dirty="0">
                <a:latin typeface="Huawei Sans" panose="020C0503030203020204" pitchFamily="34" charset="0"/>
              </a:rPr>
              <a:t> } | </a:t>
            </a:r>
            <a:r>
              <a:rPr sz="1600" b="1" dirty="0">
                <a:latin typeface="Huawei Sans" panose="020C0503030203020204" pitchFamily="34" charset="0"/>
              </a:rPr>
              <a:t>time-range</a:t>
            </a:r>
            <a:r>
              <a:rPr sz="1600" dirty="0">
                <a:latin typeface="Huawei Sans" panose="020C0503030203020204" pitchFamily="34" charset="0"/>
              </a:rPr>
              <a:t> </a:t>
            </a:r>
            <a:r>
              <a:rPr sz="1600" i="1" dirty="0">
                <a:latin typeface="Huawei Sans" panose="020C0503030203020204" pitchFamily="34" charset="0"/>
              </a:rPr>
              <a:t>time-name</a:t>
            </a:r>
            <a:r>
              <a:rPr sz="1600" dirty="0">
                <a:latin typeface="Huawei Sans" panose="020C0503030203020204" pitchFamily="34" charset="0"/>
              </a:rPr>
              <a:t> ]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51384" y="3753011"/>
            <a:ext cx="11089232" cy="338554"/>
          </a:xfrm>
          <a:prstGeom prst="rect">
            <a:avLst/>
          </a:prstGeom>
        </p:spPr>
        <p:txBody>
          <a:bodyPr wrap="square">
            <a:noAutofit/>
          </a:bodyPr>
          <a:lstStyle/>
          <a:p>
            <a:pPr marL="342900" indent="-342900" fontAlgn="ctr">
              <a:buFont typeface="+mj-lt"/>
              <a:buAutoNum type="arabicPeriod" startAt="2"/>
            </a:pPr>
            <a:r>
              <a:rPr sz="1600" dirty="0">
                <a:latin typeface="Huawei Sans" panose="020C0503030203020204" pitchFamily="34" charset="0"/>
              </a:rPr>
              <a:t>Configure a rule for the basic ACL.</a:t>
            </a:r>
          </a:p>
        </p:txBody>
      </p:sp>
      <p:sp>
        <p:nvSpPr>
          <p:cNvPr id="12" name="矩形 11"/>
          <p:cNvSpPr/>
          <p:nvPr/>
        </p:nvSpPr>
        <p:spPr>
          <a:xfrm>
            <a:off x="1031917" y="4858605"/>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In the basic ACL view, you can run this command to configure a rule for the basic ACL.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227827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44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wrap="square">
            <a:noAutofit/>
          </a:bodyPr>
          <a:lstStyle/>
          <a:p>
            <a:r>
              <a:rPr dirty="0">
                <a:latin typeface="Huawei Sans" panose="020C0503030203020204" pitchFamily="34" charset="0"/>
              </a:rPr>
              <a:t>Case: Use a Basic ACL to Filter Data Traffic</a:t>
            </a:r>
          </a:p>
        </p:txBody>
      </p:sp>
      <p:sp>
        <p:nvSpPr>
          <p:cNvPr id="47" name="文本框 46"/>
          <p:cNvSpPr txBox="1"/>
          <p:nvPr/>
        </p:nvSpPr>
        <p:spPr>
          <a:xfrm>
            <a:off x="450226" y="3761791"/>
            <a:ext cx="5133796" cy="2631490"/>
          </a:xfrm>
          <a:prstGeom prst="rect">
            <a:avLst/>
          </a:prstGeom>
          <a:noFill/>
        </p:spPr>
        <p:txBody>
          <a:bodyPr wrap="square" rtlCol="0">
            <a:noAutofit/>
          </a:bodyPr>
          <a:lstStyle/>
          <a:p>
            <a:pPr marL="185738" indent="-185738" fontAlgn="ctr">
              <a:lnSpc>
                <a:spcPts val="2400"/>
              </a:lnSpc>
              <a:spcBef>
                <a:spcPts val="0"/>
              </a:spcBef>
              <a:spcAft>
                <a:spcPts val="600"/>
              </a:spcAft>
              <a:buFont typeface="Arial" panose="020B0604020202020204" pitchFamily="34" charset="0"/>
              <a:buChar char="•"/>
            </a:pPr>
            <a:r>
              <a:rPr dirty="0">
                <a:solidFill>
                  <a:prstClr val="black"/>
                </a:solidFill>
                <a:latin typeface="Huawei Sans" panose="020C0503030203020204" pitchFamily="34" charset="0"/>
              </a:rPr>
              <a:t>Requirements:</a:t>
            </a:r>
            <a:endParaRPr lang="en-US" altLang="zh-CN" dirty="0">
              <a:solidFill>
                <a:prstClr val="black"/>
              </a:solidFill>
              <a:latin typeface="Huawei Sans" panose="020C0503030203020204" pitchFamily="34" charset="0"/>
            </a:endParaRPr>
          </a:p>
          <a:p>
            <a:pPr marL="187200" lvl="1" fontAlgn="ctr">
              <a:lnSpc>
                <a:spcPts val="2400"/>
              </a:lnSpc>
              <a:spcAft>
                <a:spcPts val="600"/>
              </a:spcAft>
            </a:pPr>
            <a:r>
              <a:rPr sz="1600" dirty="0">
                <a:solidFill>
                  <a:prstClr val="black"/>
                </a:solidFill>
                <a:latin typeface="Huawei Sans" panose="020C0503030203020204" pitchFamily="34" charset="0"/>
              </a:rPr>
              <a:t>To prevent the user host on the network segment 192.168.1.0/24 from accessing the network where the server resides, configure a basic ACL on the router. After the configuration is complete, the ACL filters out the data packets whose source IP addresses are on the network segment 192.168.1.0/24 and permits other data packets.</a:t>
            </a:r>
            <a:endParaRPr lang="en-US" altLang="zh-CN" sz="1600" dirty="0">
              <a:solidFill>
                <a:prstClr val="black"/>
              </a:solidFill>
              <a:latin typeface="Huawei Sans" panose="020C0503030203020204" pitchFamily="34" charset="0"/>
            </a:endParaRPr>
          </a:p>
        </p:txBody>
      </p:sp>
      <p:sp>
        <p:nvSpPr>
          <p:cNvPr id="48" name="文本框 47"/>
          <p:cNvSpPr txBox="1"/>
          <p:nvPr/>
        </p:nvSpPr>
        <p:spPr bwMode="auto">
          <a:xfrm>
            <a:off x="6096000" y="1241970"/>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600" dirty="0">
                <a:solidFill>
                  <a:srgbClr val="000000"/>
                </a:solidFill>
                <a:latin typeface="Huawei Sans" panose="020C0503030203020204" pitchFamily="34" charset="0"/>
              </a:rPr>
              <a:t>1. Configure IP addresses and routes on the router.</a:t>
            </a:r>
          </a:p>
        </p:txBody>
      </p:sp>
      <p:sp>
        <p:nvSpPr>
          <p:cNvPr id="49" name="Rectangle 3"/>
          <p:cNvSpPr/>
          <p:nvPr/>
        </p:nvSpPr>
        <p:spPr>
          <a:xfrm>
            <a:off x="6132004" y="2928345"/>
            <a:ext cx="5433224" cy="1015663"/>
          </a:xfrm>
          <a:prstGeom prst="rect">
            <a:avLst/>
          </a:prstGeom>
          <a:solidFill>
            <a:srgbClr val="F4FBFE"/>
          </a:solidFill>
          <a:ln>
            <a:solidFill>
              <a:srgbClr val="99DFF9"/>
            </a:solidFill>
          </a:ln>
        </p:spPr>
        <p:txBody>
          <a:bodyPr wrap="square" anchor="ctr" anchorCtr="0">
            <a:noAutofit/>
          </a:bodyPr>
          <a:lstStyle/>
          <a:p>
            <a:pPr fontAlgn="ctr">
              <a:lnSpc>
                <a:spcPts val="2400"/>
              </a:lnSpc>
            </a:pPr>
            <a:r>
              <a:rPr sz="1400" dirty="0">
                <a:latin typeface="Huawei Sans" panose="020C0503030203020204" pitchFamily="34" charset="0"/>
              </a:rPr>
              <a:t>[Router] </a:t>
            </a:r>
            <a:r>
              <a:rPr sz="1400" b="1" dirty="0" err="1">
                <a:latin typeface="Huawei Sans" panose="020C0503030203020204" pitchFamily="34" charset="0"/>
              </a:rPr>
              <a:t>acl</a:t>
            </a:r>
            <a:r>
              <a:rPr sz="1400" dirty="0">
                <a:latin typeface="Huawei Sans" panose="020C0503030203020204" pitchFamily="34" charset="0"/>
              </a:rPr>
              <a:t> 2000</a:t>
            </a:r>
          </a:p>
          <a:p>
            <a:pPr fontAlgn="ctr">
              <a:lnSpc>
                <a:spcPts val="2400"/>
              </a:lnSpc>
            </a:pPr>
            <a:r>
              <a:rPr sz="1400" dirty="0">
                <a:latin typeface="Huawei Sans" panose="020C0503030203020204" pitchFamily="34" charset="0"/>
              </a:rPr>
              <a:t>[Router-acl-basic-2000] </a:t>
            </a:r>
            <a:r>
              <a:rPr sz="1400" b="1" dirty="0">
                <a:latin typeface="Huawei Sans" panose="020C0503030203020204" pitchFamily="34" charset="0"/>
              </a:rPr>
              <a:t>rule deny source </a:t>
            </a:r>
            <a:r>
              <a:rPr sz="1400" dirty="0">
                <a:latin typeface="Huawei Sans" panose="020C0503030203020204" pitchFamily="34" charset="0"/>
              </a:rPr>
              <a:t>192.168.1.0  0.0.0.255</a:t>
            </a:r>
          </a:p>
          <a:p>
            <a:pPr fontAlgn="ctr">
              <a:lnSpc>
                <a:spcPts val="2400"/>
              </a:lnSpc>
            </a:pPr>
            <a:r>
              <a:rPr sz="1400" dirty="0">
                <a:latin typeface="Huawei Sans" panose="020C0503030203020204" pitchFamily="34" charset="0"/>
              </a:rPr>
              <a:t>[Router-acl-basic-2000] </a:t>
            </a:r>
            <a:r>
              <a:rPr sz="1400" b="1" dirty="0">
                <a:latin typeface="Huawei Sans" panose="020C0503030203020204" pitchFamily="34" charset="0"/>
              </a:rPr>
              <a:t>rule permit source any </a:t>
            </a:r>
          </a:p>
        </p:txBody>
      </p:sp>
      <p:sp>
        <p:nvSpPr>
          <p:cNvPr id="50" name="文本框 49"/>
          <p:cNvSpPr txBox="1"/>
          <p:nvPr/>
        </p:nvSpPr>
        <p:spPr bwMode="auto">
          <a:xfrm>
            <a:off x="6095999" y="1844361"/>
            <a:ext cx="5649913"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600" dirty="0">
                <a:solidFill>
                  <a:srgbClr val="000000"/>
                </a:solidFill>
                <a:latin typeface="Huawei Sans" panose="020C0503030203020204" pitchFamily="34" charset="0"/>
              </a:rPr>
              <a:t>2. Create a basic ACL on the router to prevent the network segment 192.168.1.0/24 from accessing the network where the server resides.</a:t>
            </a:r>
          </a:p>
        </p:txBody>
      </p:sp>
      <p:grpSp>
        <p:nvGrpSpPr>
          <p:cNvPr id="23" name="组合 22"/>
          <p:cNvGrpSpPr/>
          <p:nvPr/>
        </p:nvGrpSpPr>
        <p:grpSpPr>
          <a:xfrm>
            <a:off x="436656" y="1509490"/>
            <a:ext cx="5523610" cy="2244065"/>
            <a:chOff x="369913" y="1485954"/>
            <a:chExt cx="5523610" cy="2244065"/>
          </a:xfrm>
        </p:grpSpPr>
        <p:sp>
          <p:nvSpPr>
            <p:cNvPr id="54" name="文本框 53"/>
            <p:cNvSpPr txBox="1"/>
            <p:nvPr/>
          </p:nvSpPr>
          <p:spPr bwMode="auto">
            <a:xfrm>
              <a:off x="4962689" y="2291441"/>
              <a:ext cx="20197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endParaRPr sz="1400" b="1" dirty="0">
                <a:latin typeface="Huawei Sans" panose="020C0503030203020204" pitchFamily="34" charset="0"/>
              </a:endParaRPr>
            </a:p>
          </p:txBody>
        </p:sp>
        <p:cxnSp>
          <p:nvCxnSpPr>
            <p:cNvPr id="55" name="直接连接符 54"/>
            <p:cNvCxnSpPr>
              <a:stCxn id="61" idx="3"/>
              <a:endCxn id="66" idx="0"/>
            </p:cNvCxnSpPr>
            <p:nvPr/>
          </p:nvCxnSpPr>
          <p:spPr bwMode="auto">
            <a:xfrm>
              <a:off x="1276529" y="1692954"/>
              <a:ext cx="729469" cy="51243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6" name="矩形 55"/>
            <p:cNvSpPr/>
            <p:nvPr/>
          </p:nvSpPr>
          <p:spPr>
            <a:xfrm>
              <a:off x="3046332" y="1920513"/>
              <a:ext cx="782880" cy="307777"/>
            </a:xfrm>
            <a:prstGeom prst="rect">
              <a:avLst/>
            </a:prstGeom>
          </p:spPr>
          <p:txBody>
            <a:bodyPr wrap="square">
              <a:noAutofit/>
            </a:bodyPr>
            <a:lstStyle/>
            <a:p>
              <a:pPr algn="ctr" fontAlgn="ctr"/>
              <a:r>
                <a:rPr sz="1400">
                  <a:latin typeface="Huawei Sans" panose="020C0503030203020204" pitchFamily="34" charset="0"/>
                </a:rPr>
                <a:t>Router</a:t>
              </a:r>
            </a:p>
          </p:txBody>
        </p:sp>
        <p:cxnSp>
          <p:nvCxnSpPr>
            <p:cNvPr id="57" name="直接连接符 56"/>
            <p:cNvCxnSpPr>
              <a:stCxn id="62" idx="3"/>
              <a:endCxn id="66" idx="2"/>
            </p:cNvCxnSpPr>
            <p:nvPr/>
          </p:nvCxnSpPr>
          <p:spPr bwMode="auto">
            <a:xfrm flipV="1">
              <a:off x="1276529" y="2745390"/>
              <a:ext cx="729469" cy="503406"/>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504" y="2205390"/>
              <a:ext cx="658537" cy="540000"/>
            </a:xfrm>
            <a:prstGeom prst="rect">
              <a:avLst/>
            </a:prstGeom>
          </p:spPr>
        </p:pic>
        <p:sp>
          <p:nvSpPr>
            <p:cNvPr id="59" name="矩形 58"/>
            <p:cNvSpPr/>
            <p:nvPr/>
          </p:nvSpPr>
          <p:spPr>
            <a:xfrm>
              <a:off x="2365416" y="2200853"/>
              <a:ext cx="808120" cy="276999"/>
            </a:xfrm>
            <a:prstGeom prst="rect">
              <a:avLst/>
            </a:prstGeom>
          </p:spPr>
          <p:txBody>
            <a:bodyPr wrap="square">
              <a:noAutofit/>
            </a:bodyPr>
            <a:lstStyle/>
            <a:p>
              <a:pPr algn="ctr" fontAlgn="ctr"/>
              <a:r>
                <a:rPr sz="1200" dirty="0">
                  <a:latin typeface="Huawei Sans" panose="020C0503030203020204" pitchFamily="34" charset="0"/>
                </a:rPr>
                <a:t>GE 0/0/1</a:t>
              </a:r>
            </a:p>
          </p:txBody>
        </p:sp>
        <p:sp>
          <p:nvSpPr>
            <p:cNvPr id="60" name="矩形 59"/>
            <p:cNvSpPr/>
            <p:nvPr/>
          </p:nvSpPr>
          <p:spPr>
            <a:xfrm>
              <a:off x="369913" y="1920513"/>
              <a:ext cx="1219556" cy="276999"/>
            </a:xfrm>
            <a:prstGeom prst="rect">
              <a:avLst/>
            </a:prstGeom>
          </p:spPr>
          <p:txBody>
            <a:bodyPr wrap="square">
              <a:noAutofit/>
            </a:bodyPr>
            <a:lstStyle/>
            <a:p>
              <a:pPr algn="ctr" fontAlgn="ctr"/>
              <a:r>
                <a:rPr sz="1200">
                  <a:latin typeface="Huawei Sans" panose="020C0503030203020204" pitchFamily="34" charset="0"/>
                </a:rPr>
                <a:t>192.168.1.0/24</a:t>
              </a:r>
            </a:p>
          </p:txBody>
        </p:sp>
        <p:pic>
          <p:nvPicPr>
            <p:cNvPr id="61" name="图片 60" descr="PC.png"/>
            <p:cNvPicPr>
              <a:picLocks noChangeAspect="1"/>
            </p:cNvPicPr>
            <p:nvPr/>
          </p:nvPicPr>
          <p:blipFill>
            <a:blip r:embed="rId4" cstate="print"/>
            <a:stretch>
              <a:fillRect/>
            </a:stretch>
          </p:blipFill>
          <p:spPr>
            <a:xfrm>
              <a:off x="737466" y="1485954"/>
              <a:ext cx="539063" cy="414000"/>
            </a:xfrm>
            <a:prstGeom prst="rect">
              <a:avLst/>
            </a:prstGeom>
          </p:spPr>
        </p:pic>
        <p:pic>
          <p:nvPicPr>
            <p:cNvPr id="62" name="图片 61" descr="PC.png"/>
            <p:cNvPicPr>
              <a:picLocks noChangeAspect="1"/>
            </p:cNvPicPr>
            <p:nvPr/>
          </p:nvPicPr>
          <p:blipFill>
            <a:blip r:embed="rId4" cstate="print"/>
            <a:stretch>
              <a:fillRect/>
            </a:stretch>
          </p:blipFill>
          <p:spPr>
            <a:xfrm>
              <a:off x="737466" y="3041796"/>
              <a:ext cx="539063" cy="414000"/>
            </a:xfrm>
            <a:prstGeom prst="rect">
              <a:avLst/>
            </a:prstGeom>
          </p:spPr>
        </p:pic>
        <p:sp>
          <p:nvSpPr>
            <p:cNvPr id="63" name="矩形 62"/>
            <p:cNvSpPr/>
            <p:nvPr/>
          </p:nvSpPr>
          <p:spPr>
            <a:xfrm>
              <a:off x="369913" y="3453020"/>
              <a:ext cx="1219556" cy="276999"/>
            </a:xfrm>
            <a:prstGeom prst="rect">
              <a:avLst/>
            </a:prstGeom>
          </p:spPr>
          <p:txBody>
            <a:bodyPr wrap="square">
              <a:noAutofit/>
            </a:bodyPr>
            <a:lstStyle/>
            <a:p>
              <a:pPr algn="ctr" fontAlgn="ctr"/>
              <a:r>
                <a:rPr sz="1200">
                  <a:latin typeface="Huawei Sans" panose="020C0503030203020204" pitchFamily="34" charset="0"/>
                </a:rPr>
                <a:t>192.168.2.0/24</a:t>
              </a:r>
            </a:p>
          </p:txBody>
        </p:sp>
        <p:cxnSp>
          <p:nvCxnSpPr>
            <p:cNvPr id="65" name="直接连接符 64"/>
            <p:cNvCxnSpPr>
              <a:stCxn id="66" idx="3"/>
              <a:endCxn id="58" idx="1"/>
            </p:cNvCxnSpPr>
            <p:nvPr/>
          </p:nvCxnSpPr>
          <p:spPr bwMode="auto">
            <a:xfrm>
              <a:off x="2335266" y="2475390"/>
              <a:ext cx="77323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729" y="2205390"/>
              <a:ext cx="658537" cy="540000"/>
            </a:xfrm>
            <a:prstGeom prst="rect">
              <a:avLst/>
            </a:prstGeom>
          </p:spPr>
        </p:pic>
        <p:cxnSp>
          <p:nvCxnSpPr>
            <p:cNvPr id="67" name="直接连接符 66"/>
            <p:cNvCxnSpPr>
              <a:stCxn id="58" idx="3"/>
            </p:cNvCxnSpPr>
            <p:nvPr/>
          </p:nvCxnSpPr>
          <p:spPr bwMode="auto">
            <a:xfrm>
              <a:off x="3767041" y="2475390"/>
              <a:ext cx="720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8" name="Freeform 159"/>
            <p:cNvSpPr>
              <a:spLocks noChangeAspect="1"/>
            </p:cNvSpPr>
            <p:nvPr/>
          </p:nvSpPr>
          <p:spPr>
            <a:xfrm flipH="1">
              <a:off x="4419802" y="1930283"/>
              <a:ext cx="1473721" cy="836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pic>
          <p:nvPicPr>
            <p:cNvPr id="69" name="图片 6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583525" y="2032590"/>
              <a:ext cx="540000" cy="442800"/>
            </a:xfrm>
            <a:prstGeom prst="rect">
              <a:avLst/>
            </a:prstGeom>
          </p:spPr>
        </p:pic>
        <p:sp>
          <p:nvSpPr>
            <p:cNvPr id="70" name="矩形 69"/>
            <p:cNvSpPr/>
            <p:nvPr/>
          </p:nvSpPr>
          <p:spPr>
            <a:xfrm>
              <a:off x="5045990" y="2141860"/>
              <a:ext cx="730475" cy="307777"/>
            </a:xfrm>
            <a:prstGeom prst="rect">
              <a:avLst/>
            </a:prstGeom>
          </p:spPr>
          <p:txBody>
            <a:bodyPr wrap="square">
              <a:noAutofit/>
            </a:bodyPr>
            <a:lstStyle/>
            <a:p>
              <a:pPr algn="ctr" fontAlgn="ctr"/>
              <a:r>
                <a:rPr sz="1400">
                  <a:latin typeface="Huawei Sans" panose="020C0503030203020204" pitchFamily="34" charset="0"/>
                </a:rPr>
                <a:t>Server</a:t>
              </a:r>
            </a:p>
          </p:txBody>
        </p:sp>
        <p:sp>
          <p:nvSpPr>
            <p:cNvPr id="71" name="矩形 70"/>
            <p:cNvSpPr/>
            <p:nvPr/>
          </p:nvSpPr>
          <p:spPr>
            <a:xfrm>
              <a:off x="4612267" y="2462768"/>
              <a:ext cx="1164198" cy="307777"/>
            </a:xfrm>
            <a:prstGeom prst="rect">
              <a:avLst/>
            </a:prstGeom>
          </p:spPr>
          <p:txBody>
            <a:bodyPr wrap="square">
              <a:noAutofit/>
            </a:bodyPr>
            <a:lstStyle/>
            <a:p>
              <a:pPr algn="ctr" fontAlgn="ctr"/>
              <a:r>
                <a:rPr sz="1400">
                  <a:latin typeface="Huawei Sans" panose="020C0503030203020204" pitchFamily="34" charset="0"/>
                </a:rPr>
                <a:t>10.1.1.1/24</a:t>
              </a:r>
            </a:p>
          </p:txBody>
        </p:sp>
        <p:sp>
          <p:nvSpPr>
            <p:cNvPr id="72" name="矩形 71"/>
            <p:cNvSpPr/>
            <p:nvPr/>
          </p:nvSpPr>
          <p:spPr>
            <a:xfrm>
              <a:off x="3696821" y="2200853"/>
              <a:ext cx="808120" cy="276999"/>
            </a:xfrm>
            <a:prstGeom prst="rect">
              <a:avLst/>
            </a:prstGeom>
          </p:spPr>
          <p:txBody>
            <a:bodyPr wrap="square">
              <a:noAutofit/>
            </a:bodyPr>
            <a:lstStyle/>
            <a:p>
              <a:pPr algn="ctr" fontAlgn="ctr"/>
              <a:r>
                <a:rPr sz="1200" dirty="0">
                  <a:latin typeface="Huawei Sans" panose="020C0503030203020204" pitchFamily="34" charset="0"/>
                </a:rPr>
                <a:t>GE 0/0/2</a:t>
              </a:r>
            </a:p>
          </p:txBody>
        </p:sp>
      </p:grpSp>
      <p:sp>
        <p:nvSpPr>
          <p:cNvPr id="89" name="Rectangle 3"/>
          <p:cNvSpPr/>
          <p:nvPr/>
        </p:nvSpPr>
        <p:spPr>
          <a:xfrm>
            <a:off x="6132004" y="4983683"/>
            <a:ext cx="5433224" cy="1015663"/>
          </a:xfrm>
          <a:prstGeom prst="rect">
            <a:avLst/>
          </a:prstGeom>
          <a:solidFill>
            <a:srgbClr val="F4FBFE"/>
          </a:solidFill>
          <a:ln>
            <a:solidFill>
              <a:srgbClr val="99DFF9"/>
            </a:solidFill>
          </a:ln>
        </p:spPr>
        <p:txBody>
          <a:bodyPr wrap="square" anchor="ctr" anchorCtr="0">
            <a:noAutofit/>
          </a:bodyPr>
          <a:lstStyle/>
          <a:p>
            <a:pPr fontAlgn="ctr">
              <a:lnSpc>
                <a:spcPts val="2400"/>
              </a:lnSpc>
            </a:pPr>
            <a:r>
              <a:rPr sz="1400" dirty="0">
                <a:latin typeface="Huawei Sans" panose="020C0503030203020204" pitchFamily="34" charset="0"/>
              </a:rPr>
              <a:t>[Router] interface </a:t>
            </a:r>
            <a:r>
              <a:rPr sz="1400" dirty="0" err="1">
                <a:latin typeface="Huawei Sans" panose="020C0503030203020204" pitchFamily="34" charset="0"/>
              </a:rPr>
              <a:t>GigabitEthernet</a:t>
            </a:r>
            <a:r>
              <a:rPr sz="1400" dirty="0">
                <a:latin typeface="Huawei Sans" panose="020C0503030203020204" pitchFamily="34" charset="0"/>
              </a:rPr>
              <a:t> 0/0/1</a:t>
            </a:r>
          </a:p>
          <a:p>
            <a:pPr fontAlgn="ctr">
              <a:lnSpc>
                <a:spcPts val="2400"/>
              </a:lnSpc>
            </a:pPr>
            <a:r>
              <a:rPr sz="1400" dirty="0">
                <a:latin typeface="Huawei Sans" panose="020C0503030203020204" pitchFamily="34" charset="0"/>
              </a:rPr>
              <a:t>[Router-GigabitEthernet0/0/1] </a:t>
            </a:r>
            <a:r>
              <a:rPr sz="1400" b="1" dirty="0">
                <a:latin typeface="Huawei Sans" panose="020C0503030203020204" pitchFamily="34" charset="0"/>
              </a:rPr>
              <a:t>traffic-filter inbound </a:t>
            </a:r>
            <a:r>
              <a:rPr sz="1400" b="1" dirty="0" err="1">
                <a:latin typeface="Huawei Sans" panose="020C0503030203020204" pitchFamily="34" charset="0"/>
              </a:rPr>
              <a:t>acl</a:t>
            </a:r>
            <a:r>
              <a:rPr sz="1400" b="1" dirty="0">
                <a:latin typeface="Huawei Sans" panose="020C0503030203020204" pitchFamily="34" charset="0"/>
              </a:rPr>
              <a:t> 2000</a:t>
            </a:r>
          </a:p>
          <a:p>
            <a:pPr fontAlgn="ctr">
              <a:lnSpc>
                <a:spcPts val="2400"/>
              </a:lnSpc>
            </a:pPr>
            <a:r>
              <a:rPr sz="1400" dirty="0">
                <a:latin typeface="Huawei Sans" panose="020C0503030203020204" pitchFamily="34" charset="0"/>
              </a:rPr>
              <a:t>[Router-GigabitEthernet0/0/1] quit</a:t>
            </a:r>
          </a:p>
        </p:txBody>
      </p:sp>
      <p:sp>
        <p:nvSpPr>
          <p:cNvPr id="90" name="文本框 89"/>
          <p:cNvSpPr txBox="1"/>
          <p:nvPr/>
        </p:nvSpPr>
        <p:spPr bwMode="auto">
          <a:xfrm>
            <a:off x="6096000" y="4234960"/>
            <a:ext cx="5469228"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600" dirty="0">
                <a:solidFill>
                  <a:srgbClr val="000000"/>
                </a:solidFill>
                <a:latin typeface="Huawei Sans" panose="020C0503030203020204" pitchFamily="34" charset="0"/>
              </a:rPr>
              <a:t>3. Configure traffic filtering in the inbound direction of GE 0/0/1.</a:t>
            </a:r>
          </a:p>
        </p:txBody>
      </p:sp>
    </p:spTree>
    <p:extLst>
      <p:ext uri="{BB962C8B-B14F-4D97-AF65-F5344CB8AC3E}">
        <p14:creationId xmlns:p14="http://schemas.microsoft.com/office/powerpoint/2010/main" val="952824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anchor="ctr" anchorCtr="0"/>
          <a:lstStyle/>
          <a:p>
            <a:r>
              <a:rPr lang="en-US" dirty="0" smtClean="0"/>
              <a:t>Basic Configuration Commands of Advanced ACLs (1)</a:t>
            </a:r>
            <a:endParaRPr lang="en-US" altLang="zh-CN"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 </a:t>
            </a:r>
            <a:r>
              <a:rPr sz="1600" b="1">
                <a:latin typeface="Huawei Sans" panose="020C0503030203020204" pitchFamily="34" charset="0"/>
              </a:rPr>
              <a:t>acl </a:t>
            </a:r>
            <a:r>
              <a:rPr sz="1600">
                <a:latin typeface="Huawei Sans" panose="020C0503030203020204" pitchFamily="34" charset="0"/>
              </a:rPr>
              <a:t>[</a:t>
            </a:r>
            <a:r>
              <a:rPr sz="1600" b="1">
                <a:latin typeface="Huawei Sans" panose="020C0503030203020204" pitchFamily="34" charset="0"/>
              </a:rPr>
              <a:t> number </a:t>
            </a:r>
            <a:r>
              <a:rPr sz="1600">
                <a:latin typeface="Huawei Sans" panose="020C0503030203020204" pitchFamily="34" charset="0"/>
              </a:rPr>
              <a:t>] </a:t>
            </a:r>
            <a:r>
              <a:rPr sz="1600" i="1">
                <a:latin typeface="Huawei Sans" panose="020C0503030203020204" pitchFamily="34" charset="0"/>
              </a:rPr>
              <a:t>acl-number</a:t>
            </a:r>
            <a:r>
              <a:rPr sz="1600">
                <a:latin typeface="Huawei Sans" panose="020C0503030203020204" pitchFamily="34" charset="0"/>
              </a:rPr>
              <a:t> [</a:t>
            </a:r>
            <a:r>
              <a:rPr sz="1600" b="1">
                <a:latin typeface="Huawei Sans" panose="020C0503030203020204" pitchFamily="34" charset="0"/>
              </a:rPr>
              <a:t> match-order config</a:t>
            </a:r>
            <a:r>
              <a:rPr sz="1600">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sz="1600">
                <a:latin typeface="Huawei Sans" panose="020C0503030203020204" pitchFamily="34" charset="0"/>
              </a:rPr>
              <a:t>Create an advanced 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400110"/>
          </a:xfrm>
          <a:prstGeom prst="rect">
            <a:avLst/>
          </a:prstGeom>
        </p:spPr>
        <p:txBody>
          <a:bodyPr wrap="square">
            <a:noAutofit/>
          </a:bodyPr>
          <a:lstStyle/>
          <a:p>
            <a:pPr fontAlgn="ctr">
              <a:lnSpc>
                <a:spcPts val="2400"/>
              </a:lnSpc>
            </a:pPr>
            <a:r>
              <a:rPr sz="1600" dirty="0">
                <a:latin typeface="Huawei Sans" panose="020C0503030203020204" pitchFamily="34" charset="0"/>
              </a:rPr>
              <a:t>Create a numbered advanced ACL and enter its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88636"/>
            <a:ext cx="10632553" cy="338554"/>
          </a:xfrm>
          <a:prstGeom prst="rect">
            <a:avLst/>
          </a:prstGeom>
          <a:solidFill>
            <a:srgbClr val="F4FBFE"/>
          </a:solidFill>
          <a:ln>
            <a:solidFill>
              <a:srgbClr val="99DFF9"/>
            </a:solidFill>
          </a:ln>
        </p:spPr>
        <p:txBody>
          <a:bodyPr wrap="square">
            <a:noAutofit/>
          </a:bodyPr>
          <a:lstStyle/>
          <a:p>
            <a:pPr fontAlgn="ctr"/>
            <a:r>
              <a:rPr sz="1600">
                <a:latin typeface="Huawei Sans" panose="020C0503030203020204" pitchFamily="34" charset="0"/>
              </a:rPr>
              <a:t>[Huawei] </a:t>
            </a:r>
            <a:r>
              <a:rPr sz="1600" b="1">
                <a:latin typeface="Huawei Sans" panose="020C0503030203020204" pitchFamily="34" charset="0"/>
              </a:rPr>
              <a:t>acl name </a:t>
            </a:r>
            <a:r>
              <a:rPr sz="1600" i="1">
                <a:latin typeface="Huawei Sans" panose="020C0503030203020204" pitchFamily="34" charset="0"/>
              </a:rPr>
              <a:t>acl-name</a:t>
            </a:r>
            <a:r>
              <a:rPr sz="1600">
                <a:latin typeface="Huawei Sans" panose="020C0503030203020204" pitchFamily="34" charset="0"/>
              </a:rPr>
              <a:t> {</a:t>
            </a:r>
            <a:r>
              <a:rPr sz="1600" b="1">
                <a:latin typeface="Huawei Sans" panose="020C0503030203020204" pitchFamily="34" charset="0"/>
              </a:rPr>
              <a:t> advance </a:t>
            </a:r>
            <a:r>
              <a:rPr sz="1600">
                <a:latin typeface="Huawei Sans" panose="020C0503030203020204" pitchFamily="34" charset="0"/>
              </a:rPr>
              <a:t>|</a:t>
            </a:r>
            <a:r>
              <a:rPr sz="1600" b="1">
                <a:latin typeface="Huawei Sans" panose="020C0503030203020204" pitchFamily="34" charset="0"/>
              </a:rPr>
              <a:t> </a:t>
            </a:r>
            <a:r>
              <a:rPr sz="1600" i="1">
                <a:latin typeface="Huawei Sans" panose="020C0503030203020204" pitchFamily="34" charset="0"/>
              </a:rPr>
              <a:t>acl-number</a:t>
            </a:r>
            <a:r>
              <a:rPr sz="1600" b="1">
                <a:latin typeface="Huawei Sans" panose="020C0503030203020204" pitchFamily="34" charset="0"/>
              </a:rPr>
              <a:t> </a:t>
            </a:r>
            <a:r>
              <a:rPr sz="1600">
                <a:latin typeface="Huawei Sans" panose="020C0503030203020204" pitchFamily="34" charset="0"/>
              </a:rPr>
              <a:t>} [</a:t>
            </a:r>
            <a:r>
              <a:rPr sz="1600" b="1">
                <a:latin typeface="Huawei Sans" panose="020C0503030203020204" pitchFamily="34" charset="0"/>
              </a:rPr>
              <a:t> match-order config</a:t>
            </a:r>
            <a:r>
              <a:rPr sz="1600">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0783"/>
            <a:ext cx="10608699" cy="400110"/>
          </a:xfrm>
          <a:prstGeom prst="rect">
            <a:avLst/>
          </a:prstGeom>
        </p:spPr>
        <p:txBody>
          <a:bodyPr wrap="square">
            <a:noAutofit/>
          </a:bodyPr>
          <a:lstStyle/>
          <a:p>
            <a:pPr fontAlgn="ctr">
              <a:lnSpc>
                <a:spcPts val="2400"/>
              </a:lnSpc>
            </a:pPr>
            <a:r>
              <a:rPr sz="1600">
                <a:latin typeface="Huawei Sans" panose="020C0503030203020204" pitchFamily="34" charset="0"/>
              </a:rPr>
              <a:t>Create a named advanced ACL and enter its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42210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anchor="ctr" anchorCtr="0"/>
          <a:lstStyle/>
          <a:p>
            <a:r>
              <a:rPr lang="en-US" dirty="0" smtClean="0"/>
              <a:t>Basic Configuration Commands of Advanced ACLs (2)</a:t>
            </a:r>
            <a:endParaRPr lang="en-US" altLang="zh-CN" dirty="0"/>
          </a:p>
        </p:txBody>
      </p:sp>
      <p:sp>
        <p:nvSpPr>
          <p:cNvPr id="4" name="矩形 3"/>
          <p:cNvSpPr/>
          <p:nvPr/>
        </p:nvSpPr>
        <p:spPr>
          <a:xfrm>
            <a:off x="551384" y="1365312"/>
            <a:ext cx="11089232" cy="830997"/>
          </a:xfrm>
          <a:prstGeom prst="rect">
            <a:avLst/>
          </a:prstGeom>
        </p:spPr>
        <p:txBody>
          <a:bodyPr wrap="square">
            <a:noAutofit/>
          </a:bodyPr>
          <a:lstStyle/>
          <a:p>
            <a:pPr marL="342900" indent="-342900" fontAlgn="ctr">
              <a:buFont typeface="+mj-lt"/>
              <a:buAutoNum type="arabicPeriod" startAt="2"/>
            </a:pPr>
            <a:r>
              <a:rPr sz="1600" dirty="0">
                <a:latin typeface="Huawei Sans" panose="020C0503030203020204" pitchFamily="34" charset="0"/>
              </a:rPr>
              <a:t>Configure a rule for the advanced ACL.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38138" fontAlgn="ctr"/>
            <a:r>
              <a:rPr sz="1600" dirty="0">
                <a:latin typeface="Huawei Sans" panose="020C0503030203020204" pitchFamily="34" charset="0"/>
              </a:rPr>
              <a:t>You can configure advanced ACL rules according to the protocol types of IP packets. The parameters vary according to the protocol types.</a:t>
            </a:r>
          </a:p>
        </p:txBody>
      </p:sp>
      <p:sp>
        <p:nvSpPr>
          <p:cNvPr id="5" name="矩形 4"/>
          <p:cNvSpPr/>
          <p:nvPr/>
        </p:nvSpPr>
        <p:spPr>
          <a:xfrm>
            <a:off x="1013629" y="3335589"/>
            <a:ext cx="10713996" cy="400110"/>
          </a:xfrm>
          <a:prstGeom prst="rect">
            <a:avLst/>
          </a:prstGeom>
        </p:spPr>
        <p:txBody>
          <a:bodyPr wrap="square">
            <a:noAutofit/>
          </a:bodyPr>
          <a:lstStyle/>
          <a:p>
            <a:pPr fontAlgn="ctr">
              <a:lnSpc>
                <a:spcPts val="2400"/>
              </a:lnSpc>
            </a:pPr>
            <a:r>
              <a:rPr sz="1600">
                <a:latin typeface="Huawei Sans" panose="020C0503030203020204" pitchFamily="34" charset="0"/>
              </a:rPr>
              <a:t>In the advanced ACL view, you can run this command to configure a rule for the advanced ACL.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a:xfrm>
            <a:off x="533096" y="2281346"/>
            <a:ext cx="11089232" cy="338554"/>
          </a:xfrm>
          <a:prstGeom prst="rect">
            <a:avLst/>
          </a:prstGeom>
        </p:spPr>
        <p:txBody>
          <a:bodyPr wrap="square">
            <a:noAutofit/>
          </a:bodyPr>
          <a:lstStyle/>
          <a:p>
            <a:pPr marL="540000" lvl="1" indent="-180000" fontAlgn="ctr">
              <a:buFont typeface="Huawei Sans" panose="020C0503030203020204" pitchFamily="34" charset="0"/>
              <a:buChar char="▫"/>
            </a:pPr>
            <a:r>
              <a:rPr sz="1600" dirty="0">
                <a:latin typeface="Huawei Sans" panose="020C0503030203020204" pitchFamily="34" charset="0"/>
              </a:rPr>
              <a:t>When the protocol type is </a:t>
            </a:r>
            <a:r>
              <a:rPr sz="1600" dirty="0">
                <a:solidFill>
                  <a:srgbClr val="EC7061"/>
                </a:solidFill>
                <a:latin typeface="Huawei Sans" panose="020C0503030203020204" pitchFamily="34" charset="0"/>
              </a:rPr>
              <a:t>IP</a:t>
            </a:r>
            <a:r>
              <a:rPr sz="1600" dirty="0">
                <a:latin typeface="Huawei Sans" panose="020C0503030203020204" pitchFamily="34" charset="0"/>
              </a:rPr>
              <a:t>, the command format is:</a:t>
            </a:r>
          </a:p>
        </p:txBody>
      </p:sp>
      <p:sp>
        <p:nvSpPr>
          <p:cNvPr id="7" name="矩形 6"/>
          <p:cNvSpPr/>
          <p:nvPr/>
        </p:nvSpPr>
        <p:spPr>
          <a:xfrm>
            <a:off x="1150112" y="2640681"/>
            <a:ext cx="10472216" cy="630942"/>
          </a:xfrm>
          <a:prstGeom prst="rect">
            <a:avLst/>
          </a:prstGeom>
          <a:solidFill>
            <a:srgbClr val="F4FBFE"/>
          </a:solidFill>
          <a:ln>
            <a:solidFill>
              <a:srgbClr val="99DFF9"/>
            </a:solidFill>
          </a:ln>
        </p:spPr>
        <p:txBody>
          <a:bodyPr wrap="square">
            <a:noAutofit/>
          </a:bodyPr>
          <a:lstStyle/>
          <a:p>
            <a:pPr fontAlgn="ctr">
              <a:lnSpc>
                <a:spcPct val="125000"/>
              </a:lnSpc>
            </a:pPr>
            <a:r>
              <a:rPr sz="1400" b="1">
                <a:latin typeface="Huawei Sans" panose="020C0503030203020204" pitchFamily="34" charset="0"/>
              </a:rPr>
              <a:t>rule</a:t>
            </a:r>
            <a:r>
              <a:rPr sz="1400">
                <a:latin typeface="Huawei Sans" panose="020C0503030203020204" pitchFamily="34" charset="0"/>
              </a:rPr>
              <a:t> [ </a:t>
            </a:r>
            <a:r>
              <a:rPr sz="1400" i="1">
                <a:latin typeface="Huawei Sans" panose="020C0503030203020204" pitchFamily="34" charset="0"/>
              </a:rPr>
              <a:t>rule-id</a:t>
            </a:r>
            <a:r>
              <a:rPr sz="1400">
                <a:latin typeface="Huawei Sans" panose="020C0503030203020204" pitchFamily="34" charset="0"/>
              </a:rPr>
              <a:t> ] { </a:t>
            </a:r>
            <a:r>
              <a:rPr sz="1400" b="1">
                <a:latin typeface="Huawei Sans" panose="020C0503030203020204" pitchFamily="34" charset="0"/>
              </a:rPr>
              <a:t>deny</a:t>
            </a:r>
            <a:r>
              <a:rPr sz="1400">
                <a:latin typeface="Huawei Sans" panose="020C0503030203020204" pitchFamily="34" charset="0"/>
              </a:rPr>
              <a:t> | </a:t>
            </a:r>
            <a:r>
              <a:rPr sz="1400" b="1">
                <a:latin typeface="Huawei Sans" panose="020C0503030203020204" pitchFamily="34" charset="0"/>
              </a:rPr>
              <a:t>permit</a:t>
            </a:r>
            <a:r>
              <a:rPr sz="1400">
                <a:latin typeface="Huawei Sans" panose="020C0503030203020204" pitchFamily="34" charset="0"/>
              </a:rPr>
              <a:t> } </a:t>
            </a:r>
            <a:r>
              <a:rPr sz="1400" b="1">
                <a:latin typeface="Huawei Sans" panose="020C0503030203020204" pitchFamily="34" charset="0"/>
              </a:rPr>
              <a:t>ip</a:t>
            </a:r>
            <a:r>
              <a:rPr sz="1400">
                <a:latin typeface="Huawei Sans" panose="020C0503030203020204" pitchFamily="34" charset="0"/>
              </a:rPr>
              <a:t> [ </a:t>
            </a:r>
            <a:r>
              <a:rPr sz="1400" b="1">
                <a:latin typeface="Huawei Sans" panose="020C0503030203020204" pitchFamily="34" charset="0"/>
              </a:rPr>
              <a:t>destination</a:t>
            </a:r>
            <a:r>
              <a:rPr sz="1400">
                <a:latin typeface="Huawei Sans" panose="020C0503030203020204" pitchFamily="34" charset="0"/>
              </a:rPr>
              <a:t> { </a:t>
            </a:r>
            <a:r>
              <a:rPr sz="1400" i="1">
                <a:latin typeface="Huawei Sans" panose="020C0503030203020204" pitchFamily="34" charset="0"/>
              </a:rPr>
              <a:t>destination-address destination-wildcard </a:t>
            </a:r>
            <a:r>
              <a:rPr sz="1400">
                <a:latin typeface="Huawei Sans" panose="020C0503030203020204" pitchFamily="34" charset="0"/>
              </a:rPr>
              <a:t>| </a:t>
            </a:r>
            <a:r>
              <a:rPr sz="1400" b="1">
                <a:latin typeface="Huawei Sans" panose="020C0503030203020204" pitchFamily="34" charset="0"/>
              </a:rPr>
              <a:t>any</a:t>
            </a:r>
            <a:r>
              <a:rPr sz="1400">
                <a:latin typeface="Huawei Sans" panose="020C0503030203020204" pitchFamily="34" charset="0"/>
              </a:rPr>
              <a:t> } | </a:t>
            </a:r>
            <a:r>
              <a:rPr sz="1400" b="1">
                <a:latin typeface="Huawei Sans" panose="020C0503030203020204" pitchFamily="34" charset="0"/>
              </a:rPr>
              <a:t>source</a:t>
            </a:r>
            <a:r>
              <a:rPr sz="1400">
                <a:latin typeface="Huawei Sans" panose="020C0503030203020204" pitchFamily="34" charset="0"/>
              </a:rPr>
              <a:t> { </a:t>
            </a:r>
            <a:r>
              <a:rPr sz="1400" i="1">
                <a:latin typeface="Huawei Sans" panose="020C0503030203020204" pitchFamily="34" charset="0"/>
              </a:rPr>
              <a:t>source-address source-wildcard </a:t>
            </a:r>
            <a:r>
              <a:rPr sz="1400">
                <a:latin typeface="Huawei Sans" panose="020C0503030203020204" pitchFamily="34" charset="0"/>
              </a:rPr>
              <a:t>|</a:t>
            </a:r>
            <a:r>
              <a:rPr sz="1400" b="1">
                <a:latin typeface="Huawei Sans" panose="020C0503030203020204" pitchFamily="34" charset="0"/>
              </a:rPr>
              <a:t> any </a:t>
            </a:r>
            <a:r>
              <a:rPr sz="1400">
                <a:latin typeface="Huawei Sans" panose="020C0503030203020204" pitchFamily="34" charset="0"/>
              </a:rPr>
              <a:t>} | </a:t>
            </a:r>
            <a:r>
              <a:rPr sz="1400" b="1">
                <a:latin typeface="Huawei Sans" panose="020C0503030203020204" pitchFamily="34" charset="0"/>
              </a:rPr>
              <a:t>time-range</a:t>
            </a:r>
            <a:r>
              <a:rPr sz="1400" i="1">
                <a:latin typeface="Huawei Sans" panose="020C0503030203020204" pitchFamily="34" charset="0"/>
              </a:rPr>
              <a:t> time-name</a:t>
            </a:r>
            <a:r>
              <a:rPr sz="1400">
                <a:latin typeface="Huawei Sans" panose="020C0503030203020204" pitchFamily="34" charset="0"/>
              </a:rPr>
              <a:t> | [ </a:t>
            </a:r>
            <a:r>
              <a:rPr sz="1400" b="1">
                <a:latin typeface="Huawei Sans" panose="020C0503030203020204" pitchFamily="34" charset="0"/>
              </a:rPr>
              <a:t>dscp</a:t>
            </a:r>
            <a:r>
              <a:rPr sz="1400">
                <a:latin typeface="Huawei Sans" panose="020C0503030203020204" pitchFamily="34" charset="0"/>
              </a:rPr>
              <a:t> </a:t>
            </a:r>
            <a:r>
              <a:rPr sz="1400" i="1">
                <a:latin typeface="Huawei Sans" panose="020C0503030203020204" pitchFamily="34" charset="0"/>
              </a:rPr>
              <a:t>dscp</a:t>
            </a:r>
            <a:r>
              <a:rPr sz="1400">
                <a:latin typeface="Huawei Sans" panose="020C0503030203020204" pitchFamily="34" charset="0"/>
              </a:rPr>
              <a:t> | [ </a:t>
            </a:r>
            <a:r>
              <a:rPr sz="1400" b="1">
                <a:latin typeface="Huawei Sans" panose="020C0503030203020204" pitchFamily="34" charset="0"/>
              </a:rPr>
              <a:t>tos</a:t>
            </a:r>
            <a:r>
              <a:rPr sz="1400">
                <a:latin typeface="Huawei Sans" panose="020C0503030203020204" pitchFamily="34" charset="0"/>
              </a:rPr>
              <a:t> </a:t>
            </a:r>
            <a:r>
              <a:rPr sz="1400" i="1">
                <a:latin typeface="Huawei Sans" panose="020C0503030203020204" pitchFamily="34" charset="0"/>
              </a:rPr>
              <a:t>tos</a:t>
            </a:r>
            <a:r>
              <a:rPr sz="1400">
                <a:latin typeface="Huawei Sans" panose="020C0503030203020204" pitchFamily="34" charset="0"/>
              </a:rPr>
              <a:t> | </a:t>
            </a:r>
            <a:r>
              <a:rPr sz="1400" b="1">
                <a:latin typeface="Huawei Sans" panose="020C0503030203020204" pitchFamily="34" charset="0"/>
              </a:rPr>
              <a:t>precedence</a:t>
            </a:r>
            <a:r>
              <a:rPr sz="1400">
                <a:latin typeface="Huawei Sans" panose="020C0503030203020204" pitchFamily="34" charset="0"/>
              </a:rPr>
              <a:t> </a:t>
            </a:r>
            <a:r>
              <a:rPr sz="1400" i="1">
                <a:latin typeface="Huawei Sans" panose="020C0503030203020204" pitchFamily="34" charset="0"/>
              </a:rPr>
              <a:t>precedence</a:t>
            </a:r>
            <a:r>
              <a:rPr sz="1400">
                <a:latin typeface="Huawei Sans" panose="020C0503030203020204" pitchFamily="34" charset="0"/>
              </a:rPr>
              <a:t> ] ]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13629" y="5228271"/>
            <a:ext cx="10713996" cy="400110"/>
          </a:xfrm>
          <a:prstGeom prst="rect">
            <a:avLst/>
          </a:prstGeom>
        </p:spPr>
        <p:txBody>
          <a:bodyPr wrap="square">
            <a:noAutofit/>
          </a:bodyPr>
          <a:lstStyle/>
          <a:p>
            <a:pPr fontAlgn="ctr">
              <a:lnSpc>
                <a:spcPts val="2400"/>
              </a:lnSpc>
            </a:pPr>
            <a:r>
              <a:rPr sz="1600">
                <a:latin typeface="Huawei Sans" panose="020C0503030203020204" pitchFamily="34" charset="0"/>
              </a:rPr>
              <a:t>In the advanced ACL view, you can run this command to configure a rule for the advanced ACL.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533096" y="3890690"/>
            <a:ext cx="11089232" cy="338554"/>
          </a:xfrm>
          <a:prstGeom prst="rect">
            <a:avLst/>
          </a:prstGeom>
        </p:spPr>
        <p:txBody>
          <a:bodyPr wrap="square">
            <a:noAutofit/>
          </a:bodyPr>
          <a:lstStyle/>
          <a:p>
            <a:pPr marL="540000" lvl="1" indent="-180000" fontAlgn="ctr">
              <a:buFont typeface="Huawei Sans" panose="020C0503030203020204" pitchFamily="34" charset="0"/>
              <a:buChar char="▫"/>
            </a:pPr>
            <a:r>
              <a:rPr sz="1600" dirty="0">
                <a:latin typeface="Huawei Sans" panose="020C0503030203020204" pitchFamily="34" charset="0"/>
              </a:rPr>
              <a:t>When the protocol type is </a:t>
            </a:r>
            <a:r>
              <a:rPr sz="1600" dirty="0">
                <a:solidFill>
                  <a:srgbClr val="EC7061"/>
                </a:solidFill>
                <a:latin typeface="Huawei Sans" panose="020C0503030203020204" pitchFamily="34" charset="0"/>
              </a:rPr>
              <a:t>TCP</a:t>
            </a:r>
            <a:r>
              <a:rPr sz="1600" dirty="0">
                <a:latin typeface="Huawei Sans" panose="020C0503030203020204" pitchFamily="34" charset="0"/>
              </a:rPr>
              <a:t>, the command format is:</a:t>
            </a:r>
          </a:p>
        </p:txBody>
      </p:sp>
      <p:sp>
        <p:nvSpPr>
          <p:cNvPr id="10" name="矩形 9"/>
          <p:cNvSpPr/>
          <p:nvPr/>
        </p:nvSpPr>
        <p:spPr>
          <a:xfrm>
            <a:off x="1150112" y="4250025"/>
            <a:ext cx="10472216" cy="900246"/>
          </a:xfrm>
          <a:prstGeom prst="rect">
            <a:avLst/>
          </a:prstGeom>
          <a:solidFill>
            <a:srgbClr val="F4FBFE"/>
          </a:solidFill>
          <a:ln>
            <a:solidFill>
              <a:srgbClr val="99DFF9"/>
            </a:solidFill>
          </a:ln>
        </p:spPr>
        <p:txBody>
          <a:bodyPr wrap="square">
            <a:noAutofit/>
          </a:bodyPr>
          <a:lstStyle/>
          <a:p>
            <a:pPr fontAlgn="ctr">
              <a:lnSpc>
                <a:spcPct val="125000"/>
              </a:lnSpc>
            </a:pPr>
            <a:r>
              <a:rPr sz="1400" b="1">
                <a:latin typeface="Huawei Sans" panose="020C0503030203020204" pitchFamily="34" charset="0"/>
              </a:rPr>
              <a:t>rule</a:t>
            </a:r>
            <a:r>
              <a:rPr sz="1400">
                <a:latin typeface="Huawei Sans" panose="020C0503030203020204" pitchFamily="34" charset="0"/>
              </a:rPr>
              <a:t> [ </a:t>
            </a:r>
            <a:r>
              <a:rPr sz="1400" i="1">
                <a:latin typeface="Huawei Sans" panose="020C0503030203020204" pitchFamily="34" charset="0"/>
              </a:rPr>
              <a:t>rule-id</a:t>
            </a:r>
            <a:r>
              <a:rPr sz="1400">
                <a:latin typeface="Huawei Sans" panose="020C0503030203020204" pitchFamily="34" charset="0"/>
              </a:rPr>
              <a:t> ] { </a:t>
            </a:r>
            <a:r>
              <a:rPr sz="1400" b="1">
                <a:latin typeface="Huawei Sans" panose="020C0503030203020204" pitchFamily="34" charset="0"/>
              </a:rPr>
              <a:t>deny</a:t>
            </a:r>
            <a:r>
              <a:rPr sz="1400">
                <a:latin typeface="Huawei Sans" panose="020C0503030203020204" pitchFamily="34" charset="0"/>
              </a:rPr>
              <a:t> | </a:t>
            </a:r>
            <a:r>
              <a:rPr sz="1400" b="1">
                <a:latin typeface="Huawei Sans" panose="020C0503030203020204" pitchFamily="34" charset="0"/>
              </a:rPr>
              <a:t>permit</a:t>
            </a:r>
            <a:r>
              <a:rPr sz="1400">
                <a:latin typeface="Huawei Sans" panose="020C0503030203020204" pitchFamily="34" charset="0"/>
              </a:rPr>
              <a:t> } { </a:t>
            </a:r>
            <a:r>
              <a:rPr sz="1400" i="1">
                <a:latin typeface="Huawei Sans" panose="020C0503030203020204" pitchFamily="34" charset="0"/>
              </a:rPr>
              <a:t>protocol-number</a:t>
            </a:r>
            <a:r>
              <a:rPr sz="1400">
                <a:latin typeface="Huawei Sans" panose="020C0503030203020204" pitchFamily="34" charset="0"/>
              </a:rPr>
              <a:t> | </a:t>
            </a:r>
            <a:r>
              <a:rPr sz="1400" b="1">
                <a:latin typeface="Huawei Sans" panose="020C0503030203020204" pitchFamily="34" charset="0"/>
              </a:rPr>
              <a:t>tcp</a:t>
            </a:r>
            <a:r>
              <a:rPr sz="1400">
                <a:latin typeface="Huawei Sans" panose="020C0503030203020204" pitchFamily="34" charset="0"/>
              </a:rPr>
              <a:t> } [ </a:t>
            </a:r>
            <a:r>
              <a:rPr sz="1400" b="1">
                <a:latin typeface="Huawei Sans" panose="020C0503030203020204" pitchFamily="34" charset="0"/>
              </a:rPr>
              <a:t>destination</a:t>
            </a:r>
            <a:r>
              <a:rPr sz="1400">
                <a:latin typeface="Huawei Sans" panose="020C0503030203020204" pitchFamily="34" charset="0"/>
              </a:rPr>
              <a:t> { </a:t>
            </a:r>
            <a:r>
              <a:rPr sz="1400" i="1">
                <a:latin typeface="Huawei Sans" panose="020C0503030203020204" pitchFamily="34" charset="0"/>
              </a:rPr>
              <a:t>destination-address destination-wildcard </a:t>
            </a:r>
            <a:r>
              <a:rPr sz="1400">
                <a:latin typeface="Huawei Sans" panose="020C0503030203020204" pitchFamily="34" charset="0"/>
              </a:rPr>
              <a:t>| </a:t>
            </a:r>
            <a:r>
              <a:rPr sz="1400" b="1">
                <a:latin typeface="Huawei Sans" panose="020C0503030203020204" pitchFamily="34" charset="0"/>
              </a:rPr>
              <a:t>any</a:t>
            </a:r>
            <a:r>
              <a:rPr sz="1400">
                <a:latin typeface="Huawei Sans" panose="020C0503030203020204" pitchFamily="34" charset="0"/>
              </a:rPr>
              <a:t> } | </a:t>
            </a:r>
            <a:r>
              <a:rPr sz="1400" b="1">
                <a:latin typeface="Huawei Sans" panose="020C0503030203020204" pitchFamily="34" charset="0"/>
              </a:rPr>
              <a:t>destination-port</a:t>
            </a:r>
            <a:r>
              <a:rPr sz="1400">
                <a:latin typeface="Huawei Sans" panose="020C0503030203020204" pitchFamily="34" charset="0"/>
              </a:rPr>
              <a:t> { </a:t>
            </a:r>
            <a:r>
              <a:rPr sz="1400" b="1">
                <a:latin typeface="Huawei Sans" panose="020C0503030203020204" pitchFamily="34" charset="0"/>
              </a:rPr>
              <a:t>eq</a:t>
            </a:r>
            <a:r>
              <a:rPr sz="1400">
                <a:latin typeface="Huawei Sans" panose="020C0503030203020204" pitchFamily="34" charset="0"/>
              </a:rPr>
              <a:t> port | </a:t>
            </a:r>
            <a:r>
              <a:rPr sz="1400" b="1">
                <a:latin typeface="Huawei Sans" panose="020C0503030203020204" pitchFamily="34" charset="0"/>
              </a:rPr>
              <a:t>gt</a:t>
            </a:r>
            <a:r>
              <a:rPr sz="1400">
                <a:latin typeface="Huawei Sans" panose="020C0503030203020204" pitchFamily="34" charset="0"/>
              </a:rPr>
              <a:t> port | </a:t>
            </a:r>
            <a:r>
              <a:rPr sz="1400" b="1">
                <a:latin typeface="Huawei Sans" panose="020C0503030203020204" pitchFamily="34" charset="0"/>
              </a:rPr>
              <a:t>lt</a:t>
            </a:r>
            <a:r>
              <a:rPr sz="1400">
                <a:latin typeface="Huawei Sans" panose="020C0503030203020204" pitchFamily="34" charset="0"/>
              </a:rPr>
              <a:t> port | </a:t>
            </a:r>
            <a:r>
              <a:rPr sz="1400" b="1">
                <a:latin typeface="Huawei Sans" panose="020C0503030203020204" pitchFamily="34" charset="0"/>
              </a:rPr>
              <a:t>range</a:t>
            </a:r>
            <a:r>
              <a:rPr sz="1400">
                <a:latin typeface="Huawei Sans" panose="020C0503030203020204" pitchFamily="34" charset="0"/>
              </a:rPr>
              <a:t> port-start port-end } | </a:t>
            </a:r>
            <a:r>
              <a:rPr sz="1400" b="1">
                <a:latin typeface="Huawei Sans" panose="020C0503030203020204" pitchFamily="34" charset="0"/>
              </a:rPr>
              <a:t>source</a:t>
            </a:r>
            <a:r>
              <a:rPr sz="1400">
                <a:latin typeface="Huawei Sans" panose="020C0503030203020204" pitchFamily="34" charset="0"/>
              </a:rPr>
              <a:t> { </a:t>
            </a:r>
            <a:r>
              <a:rPr sz="1400" i="1">
                <a:latin typeface="Huawei Sans" panose="020C0503030203020204" pitchFamily="34" charset="0"/>
              </a:rPr>
              <a:t>source-address source-wildcard </a:t>
            </a:r>
            <a:r>
              <a:rPr sz="1400">
                <a:latin typeface="Huawei Sans" panose="020C0503030203020204" pitchFamily="34" charset="0"/>
              </a:rPr>
              <a:t>| </a:t>
            </a:r>
            <a:r>
              <a:rPr sz="1400" b="1">
                <a:latin typeface="Huawei Sans" panose="020C0503030203020204" pitchFamily="34" charset="0"/>
              </a:rPr>
              <a:t>any</a:t>
            </a:r>
            <a:r>
              <a:rPr sz="1400">
                <a:latin typeface="Huawei Sans" panose="020C0503030203020204" pitchFamily="34" charset="0"/>
              </a:rPr>
              <a:t> } | </a:t>
            </a:r>
            <a:r>
              <a:rPr sz="1400" b="1">
                <a:latin typeface="Huawei Sans" panose="020C0503030203020204" pitchFamily="34" charset="0"/>
              </a:rPr>
              <a:t>source-port</a:t>
            </a:r>
            <a:r>
              <a:rPr sz="1400">
                <a:latin typeface="Huawei Sans" panose="020C0503030203020204" pitchFamily="34" charset="0"/>
              </a:rPr>
              <a:t> { </a:t>
            </a:r>
            <a:r>
              <a:rPr sz="1400" b="1">
                <a:latin typeface="Huawei Sans" panose="020C0503030203020204" pitchFamily="34" charset="0"/>
              </a:rPr>
              <a:t>eq</a:t>
            </a:r>
            <a:r>
              <a:rPr sz="1400">
                <a:latin typeface="Huawei Sans" panose="020C0503030203020204" pitchFamily="34" charset="0"/>
              </a:rPr>
              <a:t> port | </a:t>
            </a:r>
            <a:r>
              <a:rPr sz="1400" b="1">
                <a:latin typeface="Huawei Sans" panose="020C0503030203020204" pitchFamily="34" charset="0"/>
              </a:rPr>
              <a:t>gt</a:t>
            </a:r>
            <a:r>
              <a:rPr sz="1400">
                <a:latin typeface="Huawei Sans" panose="020C0503030203020204" pitchFamily="34" charset="0"/>
              </a:rPr>
              <a:t> port | </a:t>
            </a:r>
            <a:r>
              <a:rPr sz="1400" b="1">
                <a:latin typeface="Huawei Sans" panose="020C0503030203020204" pitchFamily="34" charset="0"/>
              </a:rPr>
              <a:t>lt</a:t>
            </a:r>
            <a:r>
              <a:rPr sz="1400">
                <a:latin typeface="Huawei Sans" panose="020C0503030203020204" pitchFamily="34" charset="0"/>
              </a:rPr>
              <a:t> port | </a:t>
            </a:r>
            <a:r>
              <a:rPr sz="1400" b="1">
                <a:latin typeface="Huawei Sans" panose="020C0503030203020204" pitchFamily="34" charset="0"/>
              </a:rPr>
              <a:t>range</a:t>
            </a:r>
            <a:r>
              <a:rPr sz="1400">
                <a:latin typeface="Huawei Sans" panose="020C0503030203020204" pitchFamily="34" charset="0"/>
              </a:rPr>
              <a:t> port-start port-end } </a:t>
            </a:r>
            <a:r>
              <a:rPr sz="1400" b="1">
                <a:latin typeface="Huawei Sans" panose="020C0503030203020204" pitchFamily="34" charset="0"/>
              </a:rPr>
              <a:t>| tcp-flag </a:t>
            </a:r>
            <a:r>
              <a:rPr sz="1400">
                <a:latin typeface="Huawei Sans" panose="020C0503030203020204" pitchFamily="34" charset="0"/>
              </a:rPr>
              <a:t>{ </a:t>
            </a:r>
            <a:r>
              <a:rPr sz="1400" b="1">
                <a:latin typeface="Huawei Sans" panose="020C0503030203020204" pitchFamily="34" charset="0"/>
              </a:rPr>
              <a:t>ack</a:t>
            </a:r>
            <a:r>
              <a:rPr sz="1400">
                <a:latin typeface="Huawei Sans" panose="020C0503030203020204" pitchFamily="34" charset="0"/>
              </a:rPr>
              <a:t> | </a:t>
            </a:r>
            <a:r>
              <a:rPr sz="1400" b="1">
                <a:latin typeface="Huawei Sans" panose="020C0503030203020204" pitchFamily="34" charset="0"/>
              </a:rPr>
              <a:t>fin</a:t>
            </a:r>
            <a:r>
              <a:rPr sz="1400">
                <a:latin typeface="Huawei Sans" panose="020C0503030203020204" pitchFamily="34" charset="0"/>
              </a:rPr>
              <a:t> |</a:t>
            </a:r>
            <a:r>
              <a:rPr sz="1400" b="1">
                <a:latin typeface="Huawei Sans" panose="020C0503030203020204" pitchFamily="34" charset="0"/>
              </a:rPr>
              <a:t> syn </a:t>
            </a:r>
            <a:r>
              <a:rPr sz="1400">
                <a:latin typeface="Huawei Sans" panose="020C0503030203020204" pitchFamily="34" charset="0"/>
              </a:rPr>
              <a:t>} * | </a:t>
            </a:r>
            <a:r>
              <a:rPr sz="1400" b="1">
                <a:latin typeface="Huawei Sans" panose="020C0503030203020204" pitchFamily="34" charset="0"/>
              </a:rPr>
              <a:t>time-range</a:t>
            </a:r>
            <a:r>
              <a:rPr sz="1400">
                <a:latin typeface="Huawei Sans" panose="020C0503030203020204" pitchFamily="34" charset="0"/>
              </a:rPr>
              <a:t> time-name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215409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71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363838" cy="640800"/>
          </a:xfrm>
        </p:spPr>
        <p:txBody>
          <a:bodyPr anchor="ctr" anchorCtr="0"/>
          <a:lstStyle/>
          <a:p>
            <a:r>
              <a:rPr lang="en-US" sz="3000" dirty="0" smtClean="0"/>
              <a:t>Case: Use Advanced ACLs to Prevent User Hosts on Different Network Segments from Communicating (1)</a:t>
            </a:r>
            <a:endParaRPr lang="en-US" altLang="zh-CN" sz="3000" dirty="0"/>
          </a:p>
        </p:txBody>
      </p:sp>
      <p:sp>
        <p:nvSpPr>
          <p:cNvPr id="48" name="文本框 47"/>
          <p:cNvSpPr txBox="1"/>
          <p:nvPr/>
        </p:nvSpPr>
        <p:spPr bwMode="auto">
          <a:xfrm>
            <a:off x="6096000" y="1637151"/>
            <a:ext cx="5649912" cy="24615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400" dirty="0">
                <a:solidFill>
                  <a:srgbClr val="000000"/>
                </a:solidFill>
                <a:latin typeface="Huawei Sans" panose="020C0503030203020204" pitchFamily="34" charset="0"/>
              </a:rPr>
              <a:t>1. Configure IP addresses and routes on the router.</a:t>
            </a:r>
          </a:p>
        </p:txBody>
      </p:sp>
      <p:sp>
        <p:nvSpPr>
          <p:cNvPr id="49" name="Rectangle 3"/>
          <p:cNvSpPr/>
          <p:nvPr/>
        </p:nvSpPr>
        <p:spPr>
          <a:xfrm>
            <a:off x="6132004" y="2661171"/>
            <a:ext cx="5433224" cy="132343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sz="1400">
                <a:latin typeface="Huawei Sans" panose="020C0503030203020204" pitchFamily="34" charset="0"/>
              </a:rPr>
              <a:t>[Router] </a:t>
            </a:r>
            <a:r>
              <a:rPr sz="1400" b="1">
                <a:latin typeface="Huawei Sans" panose="020C0503030203020204" pitchFamily="34" charset="0"/>
              </a:rPr>
              <a:t>acl</a:t>
            </a:r>
            <a:r>
              <a:rPr sz="1400">
                <a:latin typeface="Huawei Sans" panose="020C0503030203020204" pitchFamily="34" charset="0"/>
              </a:rPr>
              <a:t> 3001</a:t>
            </a:r>
          </a:p>
          <a:p>
            <a:pPr fontAlgn="ctr">
              <a:lnSpc>
                <a:spcPts val="2400"/>
              </a:lnSpc>
            </a:pPr>
            <a:r>
              <a:rPr sz="1400">
                <a:latin typeface="Huawei Sans" panose="020C0503030203020204" pitchFamily="34" charset="0"/>
              </a:rPr>
              <a:t>[Router-acl-adv-3001] </a:t>
            </a:r>
            <a:r>
              <a:rPr sz="1400" b="1">
                <a:latin typeface="Huawei Sans" panose="020C0503030203020204" pitchFamily="34" charset="0"/>
              </a:rPr>
              <a:t>rule deny ip source </a:t>
            </a:r>
            <a:r>
              <a:rPr sz="1400">
                <a:latin typeface="Huawei Sans" panose="020C0503030203020204" pitchFamily="34" charset="0"/>
              </a:rPr>
              <a:t>10.1.1.0 0.0.0.255 </a:t>
            </a:r>
            <a:r>
              <a:rPr sz="1400" b="1">
                <a:latin typeface="Huawei Sans" panose="020C0503030203020204" pitchFamily="34" charset="0"/>
              </a:rPr>
              <a:t>destination</a:t>
            </a:r>
            <a:r>
              <a:rPr sz="1400">
                <a:latin typeface="Huawei Sans" panose="020C0503030203020204" pitchFamily="34" charset="0"/>
              </a:rPr>
              <a:t> 10.1.2.0 0.0.0.255</a:t>
            </a:r>
          </a:p>
          <a:p>
            <a:pPr fontAlgn="ctr">
              <a:lnSpc>
                <a:spcPts val="2400"/>
              </a:lnSpc>
            </a:pPr>
            <a:r>
              <a:rPr sz="1400">
                <a:latin typeface="Huawei Sans" panose="020C0503030203020204" pitchFamily="34" charset="0"/>
              </a:rPr>
              <a:t>[Router-acl-adv-3001] quit</a:t>
            </a:r>
          </a:p>
        </p:txBody>
      </p:sp>
      <p:sp>
        <p:nvSpPr>
          <p:cNvPr id="50" name="文本框 49"/>
          <p:cNvSpPr txBox="1"/>
          <p:nvPr/>
        </p:nvSpPr>
        <p:spPr bwMode="auto">
          <a:xfrm>
            <a:off x="6095999" y="1955327"/>
            <a:ext cx="5649913" cy="6283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400" dirty="0">
                <a:solidFill>
                  <a:srgbClr val="000000"/>
                </a:solidFill>
                <a:latin typeface="Huawei Sans" panose="020C0503030203020204" pitchFamily="34" charset="0"/>
              </a:rPr>
              <a:t>2. Create ACL 3001 and configure rules for the ACL to deny packets from the R&amp;D department to the marketing department.</a:t>
            </a:r>
          </a:p>
        </p:txBody>
      </p:sp>
      <p:sp>
        <p:nvSpPr>
          <p:cNvPr id="66" name="Rectangle 3"/>
          <p:cNvSpPr/>
          <p:nvPr/>
        </p:nvSpPr>
        <p:spPr>
          <a:xfrm>
            <a:off x="6132004" y="5025701"/>
            <a:ext cx="5433224" cy="132343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sz="1400">
                <a:latin typeface="Huawei Sans" panose="020C0503030203020204" pitchFamily="34" charset="0"/>
              </a:rPr>
              <a:t>[Router] </a:t>
            </a:r>
            <a:r>
              <a:rPr sz="1400" b="1">
                <a:latin typeface="Huawei Sans" panose="020C0503030203020204" pitchFamily="34" charset="0"/>
              </a:rPr>
              <a:t>acl</a:t>
            </a:r>
            <a:r>
              <a:rPr sz="1400">
                <a:latin typeface="Huawei Sans" panose="020C0503030203020204" pitchFamily="34" charset="0"/>
              </a:rPr>
              <a:t> 3002</a:t>
            </a:r>
          </a:p>
          <a:p>
            <a:pPr fontAlgn="ctr">
              <a:lnSpc>
                <a:spcPts val="2400"/>
              </a:lnSpc>
            </a:pPr>
            <a:r>
              <a:rPr sz="1400">
                <a:latin typeface="Huawei Sans" panose="020C0503030203020204" pitchFamily="34" charset="0"/>
              </a:rPr>
              <a:t>[Router-acl-adv-3002] </a:t>
            </a:r>
            <a:r>
              <a:rPr sz="1400" b="1">
                <a:latin typeface="Huawei Sans" panose="020C0503030203020204" pitchFamily="34" charset="0"/>
              </a:rPr>
              <a:t>rule deny ip source </a:t>
            </a:r>
            <a:r>
              <a:rPr sz="1400">
                <a:latin typeface="Huawei Sans" panose="020C0503030203020204" pitchFamily="34" charset="0"/>
              </a:rPr>
              <a:t>10.1.2.0 0.0.0.255 </a:t>
            </a:r>
            <a:r>
              <a:rPr sz="1400" b="1">
                <a:latin typeface="Huawei Sans" panose="020C0503030203020204" pitchFamily="34" charset="0"/>
              </a:rPr>
              <a:t>destination</a:t>
            </a:r>
            <a:r>
              <a:rPr sz="1400">
                <a:latin typeface="Huawei Sans" panose="020C0503030203020204" pitchFamily="34" charset="0"/>
              </a:rPr>
              <a:t> 10.1.1.0 0.0.0.255</a:t>
            </a:r>
          </a:p>
          <a:p>
            <a:pPr fontAlgn="ctr">
              <a:lnSpc>
                <a:spcPts val="2400"/>
              </a:lnSpc>
            </a:pPr>
            <a:r>
              <a:rPr sz="1400">
                <a:latin typeface="Huawei Sans" panose="020C0503030203020204" pitchFamily="34" charset="0"/>
              </a:rPr>
              <a:t>[Router-acl-adv-3002] quit</a:t>
            </a:r>
          </a:p>
        </p:txBody>
      </p:sp>
      <p:sp>
        <p:nvSpPr>
          <p:cNvPr id="67" name="文本框 66"/>
          <p:cNvSpPr txBox="1"/>
          <p:nvPr/>
        </p:nvSpPr>
        <p:spPr bwMode="auto">
          <a:xfrm>
            <a:off x="6095999" y="4310713"/>
            <a:ext cx="5649913" cy="6283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400" dirty="0">
                <a:solidFill>
                  <a:srgbClr val="000000"/>
                </a:solidFill>
                <a:latin typeface="Huawei Sans" panose="020C0503030203020204" pitchFamily="34" charset="0"/>
              </a:rPr>
              <a:t>3. Create ACL 3002 and configure rules for the ACL to deny packets from the marketing department to the R&amp;D department.</a:t>
            </a:r>
          </a:p>
        </p:txBody>
      </p:sp>
      <p:sp>
        <p:nvSpPr>
          <p:cNvPr id="25" name="文本框 24"/>
          <p:cNvSpPr txBox="1"/>
          <p:nvPr/>
        </p:nvSpPr>
        <p:spPr>
          <a:xfrm>
            <a:off x="450226" y="4042659"/>
            <a:ext cx="5133796" cy="2306481"/>
          </a:xfrm>
          <a:prstGeom prst="rect">
            <a:avLst/>
          </a:prstGeom>
          <a:noFill/>
        </p:spPr>
        <p:txBody>
          <a:bodyPr wrap="square" rtlCol="0">
            <a:noAutofit/>
          </a:bodyPr>
          <a:lstStyle/>
          <a:p>
            <a:pPr fontAlgn="ctr">
              <a:spcBef>
                <a:spcPts val="0"/>
              </a:spcBef>
              <a:spcAft>
                <a:spcPts val="600"/>
              </a:spcAft>
            </a:pPr>
            <a:r>
              <a:rPr sz="1600" dirty="0">
                <a:solidFill>
                  <a:prstClr val="black"/>
                </a:solidFill>
                <a:latin typeface="Huawei Sans" panose="020C0503030203020204" pitchFamily="34" charset="0"/>
              </a:rPr>
              <a:t>Requirements:</a:t>
            </a:r>
            <a:endParaRPr lang="en-US" altLang="zh-CN" sz="1600" dirty="0">
              <a:solidFill>
                <a:prstClr val="black"/>
              </a:solidFill>
              <a:latin typeface="Huawei Sans" panose="020C0503030203020204" pitchFamily="34" charset="0"/>
            </a:endParaRPr>
          </a:p>
          <a:p>
            <a:pPr marL="292100" lvl="1" indent="-282575" fontAlgn="ctr">
              <a:spcAft>
                <a:spcPts val="600"/>
              </a:spcAft>
              <a:buFont typeface="Arial" panose="020B0604020202020204" pitchFamily="34" charset="0"/>
              <a:buChar char="•"/>
            </a:pPr>
            <a:r>
              <a:rPr sz="1400" dirty="0">
                <a:solidFill>
                  <a:prstClr val="black"/>
                </a:solidFill>
                <a:latin typeface="Huawei Sans" panose="020C0503030203020204" pitchFamily="34" charset="0"/>
              </a:rPr>
              <a:t>The departments of a company are connected through the router. To facilitate network management, the administrator allocates IP addresses of different network segments to the R&amp;D and marketing departments.</a:t>
            </a:r>
            <a:endParaRPr lang="en-US" altLang="zh-CN" sz="1400" dirty="0">
              <a:solidFill>
                <a:prstClr val="black"/>
              </a:solidFill>
              <a:latin typeface="Huawei Sans" panose="020C0503030203020204" pitchFamily="34" charset="0"/>
            </a:endParaRPr>
          </a:p>
          <a:p>
            <a:pPr marL="292100" lvl="1" indent="-282575" fontAlgn="ctr">
              <a:spcAft>
                <a:spcPts val="600"/>
              </a:spcAft>
              <a:buFont typeface="Arial" panose="020B0604020202020204" pitchFamily="34" charset="0"/>
              <a:buChar char="•"/>
            </a:pPr>
            <a:r>
              <a:rPr sz="1400" dirty="0">
                <a:solidFill>
                  <a:prstClr val="black"/>
                </a:solidFill>
                <a:latin typeface="Huawei Sans" panose="020C0503030203020204" pitchFamily="34" charset="0"/>
              </a:rPr>
              <a:t>The company requires that the router prevent the user hosts on different network segments from communicating to ensure information security.</a:t>
            </a:r>
          </a:p>
        </p:txBody>
      </p:sp>
      <p:grpSp>
        <p:nvGrpSpPr>
          <p:cNvPr id="27" name="组合 26"/>
          <p:cNvGrpSpPr/>
          <p:nvPr/>
        </p:nvGrpSpPr>
        <p:grpSpPr>
          <a:xfrm>
            <a:off x="1065353" y="1333682"/>
            <a:ext cx="3716346" cy="2594636"/>
            <a:chOff x="1380058" y="1547500"/>
            <a:chExt cx="3716346" cy="2594636"/>
          </a:xfrm>
        </p:grpSpPr>
        <p:sp>
          <p:nvSpPr>
            <p:cNvPr id="29"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30"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grpSp>
          <p:nvGrpSpPr>
            <p:cNvPr id="31" name="组合 30"/>
            <p:cNvGrpSpPr/>
            <p:nvPr/>
          </p:nvGrpSpPr>
          <p:grpSpPr>
            <a:xfrm>
              <a:off x="3988448" y="2373153"/>
              <a:ext cx="1107956" cy="628569"/>
              <a:chOff x="5767092" y="2386032"/>
              <a:chExt cx="1107956" cy="628569"/>
            </a:xfrm>
          </p:grpSpPr>
          <p:sp>
            <p:nvSpPr>
              <p:cNvPr id="43"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44" name="文本框 43"/>
              <p:cNvSpPr txBox="1"/>
              <p:nvPr/>
            </p:nvSpPr>
            <p:spPr bwMode="auto">
              <a:xfrm>
                <a:off x="5874102" y="2606841"/>
                <a:ext cx="905632"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sz="1400" b="1" dirty="0">
                    <a:latin typeface="Huawei Sans" panose="020C0503030203020204" pitchFamily="34" charset="0"/>
                  </a:rPr>
                  <a:t>Internet</a:t>
                </a:r>
              </a:p>
            </p:txBody>
          </p:sp>
        </p:grpSp>
        <p:cxnSp>
          <p:nvCxnSpPr>
            <p:cNvPr id="32" name="直接连接符 31"/>
            <p:cNvCxnSpPr>
              <a:stCxn id="38" idx="3"/>
              <a:endCxn id="35"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3" name="矩形 32"/>
            <p:cNvSpPr/>
            <p:nvPr/>
          </p:nvSpPr>
          <p:spPr>
            <a:xfrm>
              <a:off x="2804983" y="2579604"/>
              <a:ext cx="782880" cy="307777"/>
            </a:xfrm>
            <a:prstGeom prst="rect">
              <a:avLst/>
            </a:prstGeom>
          </p:spPr>
          <p:txBody>
            <a:bodyPr wrap="square">
              <a:noAutofit/>
            </a:bodyPr>
            <a:lstStyle/>
            <a:p>
              <a:pPr algn="ctr" fontAlgn="ctr"/>
              <a:r>
                <a:rPr sz="1400">
                  <a:latin typeface="Huawei Sans" panose="020C0503030203020204" pitchFamily="34" charset="0"/>
                </a:rPr>
                <a:t>Router</a:t>
              </a:r>
            </a:p>
          </p:txBody>
        </p:sp>
        <p:cxnSp>
          <p:nvCxnSpPr>
            <p:cNvPr id="34" name="直接连接符 33"/>
            <p:cNvCxnSpPr>
              <a:stCxn id="39" idx="3"/>
              <a:endCxn id="35"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6" name="矩形 35"/>
            <p:cNvSpPr/>
            <p:nvPr/>
          </p:nvSpPr>
          <p:spPr>
            <a:xfrm>
              <a:off x="3088038" y="1943891"/>
              <a:ext cx="1165082" cy="461665"/>
            </a:xfrm>
            <a:prstGeom prst="rect">
              <a:avLst/>
            </a:prstGeom>
          </p:spPr>
          <p:txBody>
            <a:bodyPr wrap="square">
              <a:noAutofit/>
            </a:bodyPr>
            <a:lstStyle/>
            <a:p>
              <a:pPr algn="ctr" fontAlgn="ctr"/>
              <a:r>
                <a:rPr sz="1200">
                  <a:latin typeface="Huawei Sans" panose="020C0503030203020204" pitchFamily="34" charset="0"/>
                </a:rPr>
                <a:t>GE 0/0/1</a:t>
              </a:r>
            </a:p>
            <a:p>
              <a:pPr algn="ctr" fontAlgn="ctr"/>
              <a:r>
                <a:rPr sz="1200">
                  <a:latin typeface="Huawei Sans" panose="020C0503030203020204" pitchFamily="34" charset="0"/>
                </a:rPr>
                <a:t>10.1.1.1/24</a:t>
              </a:r>
            </a:p>
          </p:txBody>
        </p:sp>
        <p:sp>
          <p:nvSpPr>
            <p:cNvPr id="37" name="矩形 36"/>
            <p:cNvSpPr/>
            <p:nvPr/>
          </p:nvSpPr>
          <p:spPr>
            <a:xfrm>
              <a:off x="1380058" y="2184366"/>
              <a:ext cx="1762257" cy="425263"/>
            </a:xfrm>
            <a:prstGeom prst="rect">
              <a:avLst/>
            </a:prstGeom>
          </p:spPr>
          <p:txBody>
            <a:bodyPr wrap="square">
              <a:noAutofit/>
            </a:bodyPr>
            <a:lstStyle/>
            <a:p>
              <a:pPr algn="ctr" fontAlgn="ctr"/>
              <a:r>
                <a:rPr sz="1200" dirty="0">
                  <a:latin typeface="Huawei Sans" panose="020C0503030203020204" pitchFamily="34" charset="0"/>
                </a:rPr>
                <a:t>R&amp;D department</a:t>
              </a:r>
              <a:endParaRPr lang="en-US" altLang="zh-CN" sz="1200" dirty="0">
                <a:latin typeface="Huawei Sans" panose="020C0503030203020204" pitchFamily="34" charset="0"/>
              </a:endParaRPr>
            </a:p>
            <a:p>
              <a:pPr algn="ctr" fontAlgn="ctr"/>
              <a:r>
                <a:rPr sz="1200" dirty="0">
                  <a:latin typeface="Huawei Sans" panose="020C0503030203020204" pitchFamily="34" charset="0"/>
                </a:rPr>
                <a:t>10.1.1.0/24</a:t>
              </a:r>
            </a:p>
          </p:txBody>
        </p:sp>
        <p:pic>
          <p:nvPicPr>
            <p:cNvPr id="38" name="图片 37"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9" name="图片 38"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40" name="矩形 39"/>
            <p:cNvSpPr/>
            <p:nvPr/>
          </p:nvSpPr>
          <p:spPr>
            <a:xfrm>
              <a:off x="1380058" y="3716873"/>
              <a:ext cx="1762257" cy="425263"/>
            </a:xfrm>
            <a:prstGeom prst="rect">
              <a:avLst/>
            </a:prstGeom>
          </p:spPr>
          <p:txBody>
            <a:bodyPr wrap="square">
              <a:noAutofit/>
            </a:bodyPr>
            <a:lstStyle/>
            <a:p>
              <a:pPr algn="ctr" fontAlgn="ctr"/>
              <a:r>
                <a:rPr sz="1200">
                  <a:latin typeface="Huawei Sans" panose="020C0503030203020204" pitchFamily="34" charset="0"/>
                </a:rPr>
                <a:t>Marketing department</a:t>
              </a:r>
              <a:endParaRPr lang="en-US" altLang="zh-CN" sz="1200" dirty="0">
                <a:latin typeface="Huawei Sans" panose="020C0503030203020204" pitchFamily="34" charset="0"/>
              </a:endParaRPr>
            </a:p>
            <a:p>
              <a:pPr algn="ctr" fontAlgn="ctr"/>
              <a:r>
                <a:rPr sz="1200">
                  <a:latin typeface="Huawei Sans" panose="020C0503030203020204" pitchFamily="34" charset="0"/>
                </a:rPr>
                <a:t>10.1.2.0/24</a:t>
              </a:r>
            </a:p>
          </p:txBody>
        </p:sp>
        <p:sp>
          <p:nvSpPr>
            <p:cNvPr id="41" name="矩形 40"/>
            <p:cNvSpPr/>
            <p:nvPr/>
          </p:nvSpPr>
          <p:spPr>
            <a:xfrm>
              <a:off x="3088038" y="3095729"/>
              <a:ext cx="1165082" cy="461665"/>
            </a:xfrm>
            <a:prstGeom prst="rect">
              <a:avLst/>
            </a:prstGeom>
          </p:spPr>
          <p:txBody>
            <a:bodyPr wrap="square">
              <a:noAutofit/>
            </a:bodyPr>
            <a:lstStyle/>
            <a:p>
              <a:pPr algn="ctr" fontAlgn="ctr"/>
              <a:r>
                <a:rPr sz="1200">
                  <a:latin typeface="Huawei Sans" panose="020C0503030203020204" pitchFamily="34" charset="0"/>
                </a:rPr>
                <a:t>GE 0/0/2</a:t>
              </a:r>
            </a:p>
            <a:p>
              <a:pPr algn="ctr" fontAlgn="ctr"/>
              <a:r>
                <a:rPr sz="1200">
                  <a:latin typeface="Huawei Sans" panose="020C0503030203020204" pitchFamily="34" charset="0"/>
                </a:rPr>
                <a:t>10.1.2.1/24</a:t>
              </a:r>
            </a:p>
          </p:txBody>
        </p:sp>
      </p:grpSp>
    </p:spTree>
    <p:extLst>
      <p:ext uri="{BB962C8B-B14F-4D97-AF65-F5344CB8AC3E}">
        <p14:creationId xmlns:p14="http://schemas.microsoft.com/office/powerpoint/2010/main" val="3231360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306688" cy="640800"/>
          </a:xfrm>
        </p:spPr>
        <p:txBody>
          <a:bodyPr anchor="ctr" anchorCtr="0"/>
          <a:lstStyle/>
          <a:p>
            <a:r>
              <a:rPr lang="en-US" sz="3000" dirty="0" smtClean="0"/>
              <a:t>Case: Use Advanced ACLs to Prevent User Hosts on Different Network Segments from Communicating (2)</a:t>
            </a:r>
            <a:endParaRPr lang="en-US" altLang="zh-CN" sz="3000" dirty="0"/>
          </a:p>
        </p:txBody>
      </p:sp>
      <p:sp>
        <p:nvSpPr>
          <p:cNvPr id="25" name="Rectangle 3"/>
          <p:cNvSpPr/>
          <p:nvPr/>
        </p:nvSpPr>
        <p:spPr>
          <a:xfrm>
            <a:off x="6132004" y="2485411"/>
            <a:ext cx="5433224" cy="224676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sz="1400">
                <a:latin typeface="Huawei Sans" panose="020C0503030203020204" pitchFamily="34" charset="0"/>
              </a:rPr>
              <a:t>[Router] interface GigabitEthernet 0/0/1</a:t>
            </a:r>
          </a:p>
          <a:p>
            <a:pPr fontAlgn="ctr">
              <a:lnSpc>
                <a:spcPts val="2400"/>
              </a:lnSpc>
            </a:pPr>
            <a:r>
              <a:rPr sz="1400">
                <a:latin typeface="Huawei Sans" panose="020C0503030203020204" pitchFamily="34" charset="0"/>
              </a:rPr>
              <a:t>[Router-GigabitEthernet0/0/1] </a:t>
            </a:r>
            <a:r>
              <a:rPr sz="1400" b="1">
                <a:latin typeface="Huawei Sans" panose="020C0503030203020204" pitchFamily="34" charset="0"/>
              </a:rPr>
              <a:t>traffic-filter inbound acl 3001</a:t>
            </a:r>
          </a:p>
          <a:p>
            <a:pPr fontAlgn="ctr">
              <a:lnSpc>
                <a:spcPts val="2400"/>
              </a:lnSpc>
            </a:pPr>
            <a:r>
              <a:rPr sz="1400">
                <a:latin typeface="Huawei Sans" panose="020C0503030203020204" pitchFamily="34" charset="0"/>
              </a:rPr>
              <a:t>[Router-GigabitEthernet0/0/1] quit</a:t>
            </a:r>
          </a:p>
          <a:p>
            <a:pPr fontAlgn="ctr">
              <a:lnSpc>
                <a:spcPts val="2400"/>
              </a:lnSpc>
            </a:pPr>
            <a:endParaRPr lang="en-US" altLang="zh-CN" sz="1400" dirty="0">
              <a:latin typeface="Huawei Sans" panose="020C0503030203020204" pitchFamily="34" charset="0"/>
              <a:cs typeface="Courier New" panose="02070309020205020404" pitchFamily="49" charset="0"/>
            </a:endParaRPr>
          </a:p>
          <a:p>
            <a:pPr fontAlgn="ctr">
              <a:lnSpc>
                <a:spcPts val="2400"/>
              </a:lnSpc>
            </a:pPr>
            <a:r>
              <a:rPr sz="1400">
                <a:latin typeface="Huawei Sans" panose="020C0503030203020204" pitchFamily="34" charset="0"/>
              </a:rPr>
              <a:t>[Router] interface GigabitEthernet 0/0/2</a:t>
            </a:r>
          </a:p>
          <a:p>
            <a:pPr fontAlgn="ctr">
              <a:lnSpc>
                <a:spcPts val="2400"/>
              </a:lnSpc>
            </a:pPr>
            <a:r>
              <a:rPr sz="1400">
                <a:latin typeface="Huawei Sans" panose="020C0503030203020204" pitchFamily="34" charset="0"/>
              </a:rPr>
              <a:t>[Router-GigabitEthernet0/0/2] </a:t>
            </a:r>
            <a:r>
              <a:rPr sz="1400" b="1">
                <a:latin typeface="Huawei Sans" panose="020C0503030203020204" pitchFamily="34" charset="0"/>
              </a:rPr>
              <a:t>traffic-filter inbound acl 3002</a:t>
            </a:r>
          </a:p>
          <a:p>
            <a:pPr fontAlgn="ctr">
              <a:lnSpc>
                <a:spcPts val="2400"/>
              </a:lnSpc>
            </a:pPr>
            <a:r>
              <a:rPr sz="1400">
                <a:latin typeface="Huawei Sans" panose="020C0503030203020204" pitchFamily="34" charset="0"/>
              </a:rPr>
              <a:t>[Router-GigabitEthernet0/0/2] quit</a:t>
            </a:r>
          </a:p>
        </p:txBody>
      </p:sp>
      <p:sp>
        <p:nvSpPr>
          <p:cNvPr id="31" name="文本框 30"/>
          <p:cNvSpPr txBox="1"/>
          <p:nvPr/>
        </p:nvSpPr>
        <p:spPr bwMode="auto">
          <a:xfrm>
            <a:off x="6096000" y="1585469"/>
            <a:ext cx="5469228"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400" dirty="0">
                <a:solidFill>
                  <a:srgbClr val="000000"/>
                </a:solidFill>
                <a:latin typeface="Huawei Sans" panose="020C0503030203020204" pitchFamily="34" charset="0"/>
              </a:rPr>
              <a:t>4. Configure traffic filtering in the inbound direction of GE 0/0/1 and GE 0/0/2.</a:t>
            </a:r>
          </a:p>
        </p:txBody>
      </p:sp>
      <p:grpSp>
        <p:nvGrpSpPr>
          <p:cNvPr id="22" name="组合 21"/>
          <p:cNvGrpSpPr/>
          <p:nvPr/>
        </p:nvGrpSpPr>
        <p:grpSpPr>
          <a:xfrm>
            <a:off x="1065353" y="1333682"/>
            <a:ext cx="3716346" cy="2546722"/>
            <a:chOff x="1380058" y="1547500"/>
            <a:chExt cx="3716346" cy="2546722"/>
          </a:xfrm>
        </p:grpSpPr>
        <p:sp>
          <p:nvSpPr>
            <p:cNvPr id="23"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24"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grpSp>
          <p:nvGrpSpPr>
            <p:cNvPr id="26" name="组合 25"/>
            <p:cNvGrpSpPr/>
            <p:nvPr/>
          </p:nvGrpSpPr>
          <p:grpSpPr>
            <a:xfrm>
              <a:off x="3988448" y="2373153"/>
              <a:ext cx="1107956" cy="628569"/>
              <a:chOff x="5767092" y="2386032"/>
              <a:chExt cx="1107956" cy="628569"/>
            </a:xfrm>
          </p:grpSpPr>
          <p:sp>
            <p:nvSpPr>
              <p:cNvPr id="39"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40" name="文本框 39"/>
              <p:cNvSpPr txBox="1"/>
              <p:nvPr/>
            </p:nvSpPr>
            <p:spPr bwMode="auto">
              <a:xfrm>
                <a:off x="5874102" y="2606841"/>
                <a:ext cx="905632"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sz="1400" b="1" dirty="0">
                    <a:latin typeface="Huawei Sans" panose="020C0503030203020204" pitchFamily="34" charset="0"/>
                  </a:rPr>
                  <a:t>Internet</a:t>
                </a:r>
              </a:p>
            </p:txBody>
          </p:sp>
        </p:grpSp>
        <p:cxnSp>
          <p:nvCxnSpPr>
            <p:cNvPr id="27" name="直接连接符 26"/>
            <p:cNvCxnSpPr>
              <a:stCxn id="34" idx="3"/>
              <a:endCxn id="30"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矩形 27"/>
            <p:cNvSpPr/>
            <p:nvPr/>
          </p:nvSpPr>
          <p:spPr>
            <a:xfrm>
              <a:off x="2804983" y="2579604"/>
              <a:ext cx="782880" cy="307777"/>
            </a:xfrm>
            <a:prstGeom prst="rect">
              <a:avLst/>
            </a:prstGeom>
          </p:spPr>
          <p:txBody>
            <a:bodyPr wrap="square">
              <a:noAutofit/>
            </a:bodyPr>
            <a:lstStyle/>
            <a:p>
              <a:pPr algn="ctr" fontAlgn="ctr"/>
              <a:r>
                <a:rPr sz="1400">
                  <a:latin typeface="Huawei Sans" panose="020C0503030203020204" pitchFamily="34" charset="0"/>
                </a:rPr>
                <a:t>Router</a:t>
              </a:r>
            </a:p>
          </p:txBody>
        </p:sp>
        <p:cxnSp>
          <p:nvCxnSpPr>
            <p:cNvPr id="29" name="直接连接符 28"/>
            <p:cNvCxnSpPr>
              <a:stCxn id="35" idx="3"/>
              <a:endCxn id="30"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2" name="矩形 31"/>
            <p:cNvSpPr/>
            <p:nvPr/>
          </p:nvSpPr>
          <p:spPr>
            <a:xfrm>
              <a:off x="3088038" y="1943891"/>
              <a:ext cx="1165082" cy="461665"/>
            </a:xfrm>
            <a:prstGeom prst="rect">
              <a:avLst/>
            </a:prstGeom>
          </p:spPr>
          <p:txBody>
            <a:bodyPr wrap="square">
              <a:noAutofit/>
            </a:bodyPr>
            <a:lstStyle/>
            <a:p>
              <a:pPr algn="ctr" fontAlgn="ctr"/>
              <a:r>
                <a:rPr sz="1200">
                  <a:latin typeface="Huawei Sans" panose="020C0503030203020204" pitchFamily="34" charset="0"/>
                </a:rPr>
                <a:t>GE 0/0/1</a:t>
              </a:r>
            </a:p>
            <a:p>
              <a:pPr algn="ctr" fontAlgn="ctr"/>
              <a:r>
                <a:rPr sz="1200">
                  <a:latin typeface="Huawei Sans" panose="020C0503030203020204" pitchFamily="34" charset="0"/>
                </a:rPr>
                <a:t>10.1.1.1/24</a:t>
              </a:r>
            </a:p>
          </p:txBody>
        </p:sp>
        <p:sp>
          <p:nvSpPr>
            <p:cNvPr id="33" name="矩形 32"/>
            <p:cNvSpPr/>
            <p:nvPr/>
          </p:nvSpPr>
          <p:spPr>
            <a:xfrm>
              <a:off x="1380058" y="2184366"/>
              <a:ext cx="1762257" cy="377349"/>
            </a:xfrm>
            <a:prstGeom prst="rect">
              <a:avLst/>
            </a:prstGeom>
          </p:spPr>
          <p:txBody>
            <a:bodyPr wrap="square">
              <a:noAutofit/>
            </a:bodyPr>
            <a:lstStyle/>
            <a:p>
              <a:pPr algn="ctr" fontAlgn="ctr"/>
              <a:r>
                <a:rPr sz="1200" dirty="0">
                  <a:latin typeface="Huawei Sans" panose="020C0503030203020204" pitchFamily="34" charset="0"/>
                </a:rPr>
                <a:t>R&amp;D department</a:t>
              </a:r>
              <a:endParaRPr lang="en-US" altLang="zh-CN" sz="1200" dirty="0">
                <a:latin typeface="Huawei Sans" panose="020C0503030203020204" pitchFamily="34" charset="0"/>
              </a:endParaRPr>
            </a:p>
            <a:p>
              <a:pPr algn="ctr" fontAlgn="ctr"/>
              <a:r>
                <a:rPr sz="1200" dirty="0">
                  <a:latin typeface="Huawei Sans" panose="020C0503030203020204" pitchFamily="34" charset="0"/>
                </a:rPr>
                <a:t>10.1.1.0/24</a:t>
              </a:r>
            </a:p>
          </p:txBody>
        </p:sp>
        <p:pic>
          <p:nvPicPr>
            <p:cNvPr id="34" name="图片 33"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5" name="图片 34"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36" name="矩形 35"/>
            <p:cNvSpPr/>
            <p:nvPr/>
          </p:nvSpPr>
          <p:spPr>
            <a:xfrm>
              <a:off x="1380058" y="3716873"/>
              <a:ext cx="1762257" cy="377349"/>
            </a:xfrm>
            <a:prstGeom prst="rect">
              <a:avLst/>
            </a:prstGeom>
          </p:spPr>
          <p:txBody>
            <a:bodyPr wrap="square">
              <a:noAutofit/>
            </a:bodyPr>
            <a:lstStyle/>
            <a:p>
              <a:pPr algn="ctr" fontAlgn="ctr"/>
              <a:r>
                <a:rPr sz="1200">
                  <a:latin typeface="Huawei Sans" panose="020C0503030203020204" pitchFamily="34" charset="0"/>
                </a:rPr>
                <a:t>Marketing department</a:t>
              </a:r>
              <a:endParaRPr lang="en-US" altLang="zh-CN" sz="1200" dirty="0">
                <a:latin typeface="Huawei Sans" panose="020C0503030203020204" pitchFamily="34" charset="0"/>
              </a:endParaRPr>
            </a:p>
            <a:p>
              <a:pPr algn="ctr" fontAlgn="ctr"/>
              <a:r>
                <a:rPr sz="1200">
                  <a:latin typeface="Huawei Sans" panose="020C0503030203020204" pitchFamily="34" charset="0"/>
                </a:rPr>
                <a:t>10.1.2.0/24</a:t>
              </a:r>
            </a:p>
          </p:txBody>
        </p:sp>
        <p:sp>
          <p:nvSpPr>
            <p:cNvPr id="38" name="矩形 37"/>
            <p:cNvSpPr/>
            <p:nvPr/>
          </p:nvSpPr>
          <p:spPr>
            <a:xfrm>
              <a:off x="3088038" y="3095729"/>
              <a:ext cx="1165082" cy="461665"/>
            </a:xfrm>
            <a:prstGeom prst="rect">
              <a:avLst/>
            </a:prstGeom>
          </p:spPr>
          <p:txBody>
            <a:bodyPr wrap="square">
              <a:noAutofit/>
            </a:bodyPr>
            <a:lstStyle/>
            <a:p>
              <a:pPr algn="ctr" fontAlgn="ctr"/>
              <a:r>
                <a:rPr sz="1200">
                  <a:latin typeface="Huawei Sans" panose="020C0503030203020204" pitchFamily="34" charset="0"/>
                </a:rPr>
                <a:t>GE 0/0/2</a:t>
              </a:r>
            </a:p>
            <a:p>
              <a:pPr algn="ctr" fontAlgn="ctr"/>
              <a:r>
                <a:rPr sz="1200">
                  <a:latin typeface="Huawei Sans" panose="020C0503030203020204" pitchFamily="34" charset="0"/>
                </a:rPr>
                <a:t>10.1.2.1/24</a:t>
              </a:r>
            </a:p>
          </p:txBody>
        </p:sp>
      </p:grpSp>
      <p:sp>
        <p:nvSpPr>
          <p:cNvPr id="37" name="文本框 36"/>
          <p:cNvSpPr txBox="1"/>
          <p:nvPr/>
        </p:nvSpPr>
        <p:spPr>
          <a:xfrm>
            <a:off x="450226" y="4042659"/>
            <a:ext cx="5133796" cy="2306481"/>
          </a:xfrm>
          <a:prstGeom prst="rect">
            <a:avLst/>
          </a:prstGeom>
          <a:noFill/>
        </p:spPr>
        <p:txBody>
          <a:bodyPr wrap="square" rtlCol="0">
            <a:noAutofit/>
          </a:bodyPr>
          <a:lstStyle/>
          <a:p>
            <a:pPr fontAlgn="ctr">
              <a:spcBef>
                <a:spcPts val="0"/>
              </a:spcBef>
              <a:spcAft>
                <a:spcPts val="600"/>
              </a:spcAft>
            </a:pPr>
            <a:r>
              <a:rPr sz="1600" dirty="0">
                <a:solidFill>
                  <a:prstClr val="black"/>
                </a:solidFill>
                <a:latin typeface="Huawei Sans" panose="020C0503030203020204" pitchFamily="34" charset="0"/>
              </a:rPr>
              <a:t>Requirements:</a:t>
            </a:r>
            <a:endParaRPr lang="en-US" altLang="zh-CN" sz="1600" dirty="0">
              <a:solidFill>
                <a:prstClr val="black"/>
              </a:solidFill>
              <a:latin typeface="Huawei Sans" panose="020C0503030203020204" pitchFamily="34" charset="0"/>
            </a:endParaRPr>
          </a:p>
          <a:p>
            <a:pPr marL="292100" lvl="1" indent="-282575" fontAlgn="ctr">
              <a:spcAft>
                <a:spcPts val="600"/>
              </a:spcAft>
              <a:buFont typeface="Arial" panose="020B0604020202020204" pitchFamily="34" charset="0"/>
              <a:buChar char="•"/>
            </a:pPr>
            <a:r>
              <a:rPr sz="1400" dirty="0">
                <a:solidFill>
                  <a:prstClr val="black"/>
                </a:solidFill>
                <a:latin typeface="Huawei Sans" panose="020C0503030203020204" pitchFamily="34" charset="0"/>
              </a:rPr>
              <a:t>The departments of a company are connected through the router. To facilitate network management, the administrator allocates IP addresses of different network segments to the R&amp;D and marketing departments.</a:t>
            </a:r>
            <a:endParaRPr lang="en-US" altLang="zh-CN" sz="1400" dirty="0">
              <a:solidFill>
                <a:prstClr val="black"/>
              </a:solidFill>
              <a:latin typeface="Huawei Sans" panose="020C0503030203020204" pitchFamily="34" charset="0"/>
            </a:endParaRPr>
          </a:p>
          <a:p>
            <a:pPr marL="292100" lvl="1" indent="-282575" fontAlgn="ctr">
              <a:spcAft>
                <a:spcPts val="600"/>
              </a:spcAft>
              <a:buFont typeface="Arial" panose="020B0604020202020204" pitchFamily="34" charset="0"/>
              <a:buChar char="•"/>
            </a:pPr>
            <a:r>
              <a:rPr sz="1400" dirty="0">
                <a:solidFill>
                  <a:prstClr val="black"/>
                </a:solidFill>
                <a:latin typeface="Huawei Sans" panose="020C0503030203020204" pitchFamily="34" charset="0"/>
              </a:rPr>
              <a:t>The company requires that the router prevent the user hosts on different network segments from communicating to ensure information security.</a:t>
            </a:r>
          </a:p>
        </p:txBody>
      </p:sp>
    </p:spTree>
    <p:extLst>
      <p:ext uri="{BB962C8B-B14F-4D97-AF65-F5344CB8AC3E}">
        <p14:creationId xmlns:p14="http://schemas.microsoft.com/office/powerpoint/2010/main" val="2635640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dirty="0" smtClean="0"/>
              <a:t>Rapid network development brings challenges to network security and quality of service (</a:t>
            </a:r>
            <a:r>
              <a:rPr lang="en-US" sz="2000" dirty="0" err="1" smtClean="0"/>
              <a:t>QoS</a:t>
            </a:r>
            <a:r>
              <a:rPr lang="en-US" sz="2000" dirty="0" smtClean="0"/>
              <a:t>). Access control lists (ACLs) are closely related to network security and </a:t>
            </a:r>
            <a:r>
              <a:rPr lang="en-US" sz="2000" dirty="0" err="1" smtClean="0"/>
              <a:t>QoS</a:t>
            </a:r>
            <a:r>
              <a:rPr lang="en-US" sz="2000" dirty="0" smtClean="0"/>
              <a:t>.</a:t>
            </a:r>
            <a:endParaRPr lang="en-US" altLang="zh-CN" sz="2000" dirty="0" smtClean="0"/>
          </a:p>
          <a:p>
            <a:r>
              <a:rPr lang="en-US" sz="2000" dirty="0" smtClean="0"/>
              <a:t>By accurately identifying packet flows on a network and working with other technologies, ACLs can control network access behaviors, prevent network attacks, and improve network bandwidth utilization, thereby ensuring network environment security and </a:t>
            </a:r>
            <a:r>
              <a:rPr lang="en-US" sz="2000" dirty="0" err="1" smtClean="0"/>
              <a:t>QoS</a:t>
            </a:r>
            <a:r>
              <a:rPr lang="en-US" sz="2000" dirty="0" smtClean="0"/>
              <a:t> reliability.</a:t>
            </a:r>
            <a:endParaRPr lang="en-US" altLang="zh-CN" sz="2000" dirty="0" smtClean="0"/>
          </a:p>
          <a:p>
            <a:r>
              <a:rPr lang="en-US" sz="2000" dirty="0" smtClean="0"/>
              <a:t>This course describes the basic principles and functions of ACLs, types and characteristics of ACLs, basic composition of ACLs, ACL rule ID matching order, usage of wildcards, and ACL configurations.</a:t>
            </a:r>
            <a:endParaRPr lang="en-US" sz="2000" dirty="0"/>
          </a:p>
        </p:txBody>
      </p:sp>
    </p:spTree>
    <p:extLst>
      <p:ext uri="{BB962C8B-B14F-4D97-AF65-F5344CB8AC3E}">
        <p14:creationId xmlns:p14="http://schemas.microsoft.com/office/powerpoint/2010/main" val="415086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marL="401638" indent="-401638"/>
            <a:r>
              <a:rPr lang="en-US" dirty="0" smtClean="0"/>
              <a:t>(Single) </a:t>
            </a:r>
            <a:r>
              <a:rPr dirty="0" smtClean="0">
                <a:latin typeface="Huawei Sans" panose="020C0503030203020204" pitchFamily="34" charset="0"/>
              </a:rPr>
              <a:t>Which </a:t>
            </a:r>
            <a:r>
              <a:rPr dirty="0">
                <a:latin typeface="Huawei Sans" panose="020C0503030203020204" pitchFamily="34" charset="0"/>
              </a:rPr>
              <a:t>one of the following rules is a valid basic ACL rule? (  )</a:t>
            </a:r>
            <a:endParaRPr lang="en-US" altLang="zh-CN" dirty="0">
              <a:latin typeface="Huawei Sans" panose="020C0503030203020204" pitchFamily="34" charset="0"/>
            </a:endParaRPr>
          </a:p>
          <a:p>
            <a:pPr marL="744376" lvl="1" indent="-342900">
              <a:buFont typeface="+mj-lt"/>
              <a:buAutoNum type="alphaUcPeriod"/>
            </a:pPr>
            <a:r>
              <a:rPr dirty="0">
                <a:latin typeface="Huawei Sans" panose="020C0503030203020204" pitchFamily="34" charset="0"/>
              </a:rPr>
              <a:t>rule permit </a:t>
            </a:r>
            <a:r>
              <a:rPr dirty="0" err="1">
                <a:latin typeface="Huawei Sans" panose="020C0503030203020204" pitchFamily="34" charset="0"/>
              </a:rPr>
              <a:t>ip</a:t>
            </a:r>
            <a:endParaRPr dirty="0">
              <a:latin typeface="Huawei Sans" panose="020C0503030203020204" pitchFamily="34" charset="0"/>
            </a:endParaRPr>
          </a:p>
          <a:p>
            <a:pPr marL="744376" lvl="1" indent="-342900">
              <a:buFont typeface="+mj-lt"/>
              <a:buAutoNum type="alphaUcPeriod"/>
            </a:pPr>
            <a:r>
              <a:rPr dirty="0">
                <a:latin typeface="Huawei Sans" panose="020C0503030203020204" pitchFamily="34" charset="0"/>
              </a:rPr>
              <a:t>rule deny </a:t>
            </a:r>
            <a:r>
              <a:rPr dirty="0" err="1">
                <a:latin typeface="Huawei Sans" panose="020C0503030203020204" pitchFamily="34" charset="0"/>
              </a:rPr>
              <a:t>ip</a:t>
            </a:r>
            <a:endParaRPr dirty="0">
              <a:latin typeface="Huawei Sans" panose="020C0503030203020204" pitchFamily="34" charset="0"/>
            </a:endParaRPr>
          </a:p>
          <a:p>
            <a:pPr marL="744376" lvl="1" indent="-342900">
              <a:buFont typeface="+mj-lt"/>
              <a:buAutoNum type="alphaUcPeriod"/>
            </a:pPr>
            <a:r>
              <a:rPr dirty="0">
                <a:latin typeface="Huawei Sans" panose="020C0503030203020204" pitchFamily="34" charset="0"/>
              </a:rPr>
              <a:t>rule permit source any</a:t>
            </a:r>
          </a:p>
          <a:p>
            <a:pPr marL="744376" lvl="1" indent="-342900">
              <a:buFont typeface="+mj-lt"/>
              <a:buAutoNum type="alphaUcPeriod"/>
            </a:pPr>
            <a:r>
              <a:rPr dirty="0">
                <a:latin typeface="Huawei Sans" panose="020C0503030203020204" pitchFamily="34" charset="0"/>
              </a:rPr>
              <a:t>rule deny </a:t>
            </a:r>
            <a:r>
              <a:rPr dirty="0" err="1">
                <a:latin typeface="Huawei Sans" panose="020C0503030203020204" pitchFamily="34" charset="0"/>
              </a:rPr>
              <a:t>tcp</a:t>
            </a:r>
            <a:r>
              <a:rPr dirty="0">
                <a:latin typeface="Huawei Sans" panose="020C0503030203020204" pitchFamily="34" charset="0"/>
              </a:rPr>
              <a:t> source any</a:t>
            </a:r>
          </a:p>
          <a:p>
            <a:pPr marL="401638" indent="-401638"/>
            <a:r>
              <a:rPr dirty="0">
                <a:latin typeface="Huawei Sans" panose="020C0503030203020204" pitchFamily="34" charset="0"/>
              </a:rPr>
              <a:t>Which parameters can you use to define advanced ACL rules?</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197426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smtClean="0"/>
              <a:t>ACL is a widely used network technology. Its principle is as follows: packets are matched against configured ACL rules and actions are taken on the packets as configured in the ACL rules. The matching rules and actions are configured based on network requirements. Due to the variety of matching rules and actions, ACLs can implement a lot of functions.</a:t>
            </a:r>
            <a:endParaRPr lang="en-US" altLang="zh-CN" smtClean="0"/>
          </a:p>
          <a:p>
            <a:r>
              <a:rPr lang="en-US" smtClean="0"/>
              <a:t>ACLs are often used with other technologies, such as firewall, routing policy, QoS, and traffic filtering.</a:t>
            </a:r>
            <a:endParaRPr lang="en-US" dirty="0"/>
          </a:p>
        </p:txBody>
      </p:sp>
    </p:spTree>
    <p:extLst>
      <p:ext uri="{BB962C8B-B14F-4D97-AF65-F5344CB8AC3E}">
        <p14:creationId xmlns:p14="http://schemas.microsoft.com/office/powerpoint/2010/main" val="1821989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626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On completion of this course, you will be able to:</a:t>
            </a:r>
          </a:p>
          <a:p>
            <a:pPr lvl="1"/>
            <a:r>
              <a:rPr lang="en-US" smtClean="0"/>
              <a:t>Describe the basic principles and functions of ACLs.</a:t>
            </a:r>
            <a:endParaRPr lang="en-US" altLang="zh-CN" smtClean="0"/>
          </a:p>
          <a:p>
            <a:pPr lvl="1"/>
            <a:r>
              <a:rPr lang="en-US" smtClean="0"/>
              <a:t>Understand the types and characteristics of ACLs.</a:t>
            </a:r>
            <a:endParaRPr lang="en-US" altLang="zh-CN" smtClean="0"/>
          </a:p>
          <a:p>
            <a:pPr lvl="1"/>
            <a:r>
              <a:rPr lang="en-US" smtClean="0"/>
              <a:t>Describe the basic composition of ACLs and ACL rule ID matching order.</a:t>
            </a:r>
            <a:endParaRPr lang="en-US" altLang="zh-CN" smtClean="0"/>
          </a:p>
          <a:p>
            <a:pPr lvl="1"/>
            <a:r>
              <a:rPr lang="en-US" smtClean="0"/>
              <a:t>Understand how to use wildcards in ACLs.</a:t>
            </a:r>
            <a:endParaRPr lang="en-US" altLang="zh-CN" smtClean="0"/>
          </a:p>
          <a:p>
            <a:pPr lvl="1"/>
            <a:r>
              <a:rPr lang="en-US" smtClean="0"/>
              <a:t>Complete the basic configurations of ACLs.</a:t>
            </a:r>
            <a:endParaRPr lang="en-US" altLang="zh-CN" dirty="0"/>
          </a:p>
        </p:txBody>
      </p:sp>
    </p:spTree>
    <p:extLst>
      <p:ext uri="{BB962C8B-B14F-4D97-AF65-F5344CB8AC3E}">
        <p14:creationId xmlns:p14="http://schemas.microsoft.com/office/powerpoint/2010/main" val="1095148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dirty="0" smtClean="0"/>
              <a:t>ACL Overview</a:t>
            </a:r>
            <a:endParaRPr lang="en-US" altLang="zh-CN" b="1" dirty="0" smtClean="0"/>
          </a:p>
          <a:p>
            <a:r>
              <a:rPr lang="en-US" dirty="0" smtClean="0">
                <a:solidFill>
                  <a:schemeClr val="bg1">
                    <a:lumMod val="50000"/>
                  </a:schemeClr>
                </a:solidFill>
              </a:rPr>
              <a:t>Basic Concepts and Working Mechanism of ACLs</a:t>
            </a:r>
            <a:endParaRPr lang="en-US" altLang="zh-CN" dirty="0" smtClean="0">
              <a:solidFill>
                <a:schemeClr val="bg1">
                  <a:lumMod val="50000"/>
                </a:schemeClr>
              </a:solidFill>
            </a:endParaRPr>
          </a:p>
          <a:p>
            <a:r>
              <a:rPr lang="en-US" dirty="0" smtClean="0">
                <a:solidFill>
                  <a:schemeClr val="bg1">
                    <a:lumMod val="50000"/>
                  </a:schemeClr>
                </a:solidFill>
              </a:rPr>
              <a:t>Basic Configurations and Applications of ACLs</a:t>
            </a:r>
            <a:endParaRPr lang="en-US" altLang="zh-CN" dirty="0">
              <a:solidFill>
                <a:schemeClr val="bg1">
                  <a:lumMod val="50000"/>
                </a:schemeClr>
              </a:solidFill>
            </a:endParaRPr>
          </a:p>
        </p:txBody>
      </p:sp>
    </p:spTree>
    <p:extLst>
      <p:ext uri="{BB962C8B-B14F-4D97-AF65-F5344CB8AC3E}">
        <p14:creationId xmlns:p14="http://schemas.microsoft.com/office/powerpoint/2010/main" val="3202683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159"/>
          <p:cNvSpPr/>
          <p:nvPr/>
        </p:nvSpPr>
        <p:spPr>
          <a:xfrm flipH="1">
            <a:off x="7978292" y="2771806"/>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159"/>
          <p:cNvSpPr/>
          <p:nvPr/>
        </p:nvSpPr>
        <p:spPr>
          <a:xfrm flipH="1">
            <a:off x="2036253" y="3638479"/>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2036253" y="1449380"/>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占位符 1"/>
          <p:cNvSpPr>
            <a:spLocks noGrp="1"/>
          </p:cNvSpPr>
          <p:nvPr>
            <p:ph type="body" sz="quarter" idx="10"/>
          </p:nvPr>
        </p:nvSpPr>
        <p:spPr>
          <a:xfrm>
            <a:off x="451877" y="5453651"/>
            <a:ext cx="11306175" cy="928097"/>
          </a:xfrm>
        </p:spPr>
        <p:txBody>
          <a:bodyPr/>
          <a:lstStyle/>
          <a:p>
            <a:r>
              <a:rPr lang="en-US" sz="1800" dirty="0" smtClean="0"/>
              <a:t>To ensure financial data security, an enterprise prohibits the R&amp;D department's access to the financial department server but allows the president office's access to the financial department server.</a:t>
            </a:r>
            <a:endParaRPr lang="en-US" sz="1800" dirty="0"/>
          </a:p>
        </p:txBody>
      </p:sp>
      <p:sp>
        <p:nvSpPr>
          <p:cNvPr id="3" name="标题 2"/>
          <p:cNvSpPr>
            <a:spLocks noGrp="1"/>
          </p:cNvSpPr>
          <p:nvPr>
            <p:ph type="title"/>
          </p:nvPr>
        </p:nvSpPr>
        <p:spPr>
          <a:xfrm>
            <a:off x="1594799" y="410400"/>
            <a:ext cx="10343915" cy="640800"/>
          </a:xfrm>
        </p:spPr>
        <p:txBody>
          <a:bodyPr/>
          <a:lstStyle/>
          <a:p>
            <a:r>
              <a:rPr lang="en-US" dirty="0" smtClean="0"/>
              <a:t>Background: A Tool Is Required to Filter Traffic</a:t>
            </a:r>
            <a:endParaRPr lang="en-US" altLang="zh-CN" dirty="0"/>
          </a:p>
        </p:txBody>
      </p:sp>
      <p:sp>
        <p:nvSpPr>
          <p:cNvPr id="203" name="圆角矩形 202"/>
          <p:cNvSpPr/>
          <p:nvPr/>
        </p:nvSpPr>
        <p:spPr>
          <a:xfrm>
            <a:off x="8023447" y="1520354"/>
            <a:ext cx="2504083" cy="706353"/>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dirty="0">
                <a:solidFill>
                  <a:schemeClr val="tx1"/>
                </a:solidFill>
                <a:latin typeface="Huawei Sans" panose="020C0503030203020204" pitchFamily="34" charset="0"/>
              </a:rPr>
              <a:t>Is any tool available for filtering IP traffic?</a:t>
            </a:r>
          </a:p>
        </p:txBody>
      </p:sp>
      <p:pic>
        <p:nvPicPr>
          <p:cNvPr id="36" name="图片 35" descr="通用服务器-蓝.png"/>
          <p:cNvPicPr>
            <a:picLocks noChangeAspect="1"/>
          </p:cNvPicPr>
          <p:nvPr/>
        </p:nvPicPr>
        <p:blipFill>
          <a:blip r:embed="rId3" cstate="print"/>
          <a:stretch>
            <a:fillRect/>
          </a:stretch>
        </p:blipFill>
        <p:spPr>
          <a:xfrm>
            <a:off x="5353992" y="1851968"/>
            <a:ext cx="660000" cy="540000"/>
          </a:xfrm>
          <a:prstGeom prst="rect">
            <a:avLst/>
          </a:prstGeom>
        </p:spPr>
      </p:pic>
      <p:pic>
        <p:nvPicPr>
          <p:cNvPr id="37" name="图片 36" descr="交换机.png"/>
          <p:cNvPicPr>
            <a:picLocks noChangeAspect="1"/>
          </p:cNvPicPr>
          <p:nvPr/>
        </p:nvPicPr>
        <p:blipFill>
          <a:blip r:embed="rId4" cstate="print"/>
          <a:stretch>
            <a:fillRect/>
          </a:stretch>
        </p:blipFill>
        <p:spPr>
          <a:xfrm>
            <a:off x="3405542" y="1851968"/>
            <a:ext cx="667637" cy="540000"/>
          </a:xfrm>
          <a:prstGeom prst="rect">
            <a:avLst/>
          </a:prstGeom>
        </p:spPr>
      </p:pic>
      <p:pic>
        <p:nvPicPr>
          <p:cNvPr id="38" name="图片 37" descr="交换机.png"/>
          <p:cNvPicPr>
            <a:picLocks noChangeAspect="1"/>
          </p:cNvPicPr>
          <p:nvPr/>
        </p:nvPicPr>
        <p:blipFill>
          <a:blip r:embed="rId4" cstate="print"/>
          <a:stretch>
            <a:fillRect/>
          </a:stretch>
        </p:blipFill>
        <p:spPr>
          <a:xfrm>
            <a:off x="3405541" y="4008143"/>
            <a:ext cx="667637" cy="540000"/>
          </a:xfrm>
          <a:prstGeom prst="rect">
            <a:avLst/>
          </a:prstGeom>
        </p:spPr>
      </p:pic>
      <p:pic>
        <p:nvPicPr>
          <p:cNvPr id="39" name="图片 38" descr="PC.png"/>
          <p:cNvPicPr>
            <a:picLocks noChangeAspect="1"/>
          </p:cNvPicPr>
          <p:nvPr/>
        </p:nvPicPr>
        <p:blipFill>
          <a:blip r:embed="rId5" cstate="print"/>
          <a:stretch>
            <a:fillRect/>
          </a:stretch>
        </p:blipFill>
        <p:spPr>
          <a:xfrm>
            <a:off x="2587421" y="1923414"/>
            <a:ext cx="562501" cy="432000"/>
          </a:xfrm>
          <a:prstGeom prst="rect">
            <a:avLst/>
          </a:prstGeom>
        </p:spPr>
      </p:pic>
      <p:pic>
        <p:nvPicPr>
          <p:cNvPr id="40" name="图片 39" descr="PC.png"/>
          <p:cNvPicPr>
            <a:picLocks noChangeAspect="1"/>
          </p:cNvPicPr>
          <p:nvPr/>
        </p:nvPicPr>
        <p:blipFill>
          <a:blip r:embed="rId5" cstate="print"/>
          <a:stretch>
            <a:fillRect/>
          </a:stretch>
        </p:blipFill>
        <p:spPr>
          <a:xfrm>
            <a:off x="2551417" y="4083654"/>
            <a:ext cx="562501" cy="432000"/>
          </a:xfrm>
          <a:prstGeom prst="rect">
            <a:avLst/>
          </a:prstGeom>
        </p:spPr>
      </p:pic>
      <p:cxnSp>
        <p:nvCxnSpPr>
          <p:cNvPr id="41" name="直接连接符 40"/>
          <p:cNvCxnSpPr>
            <a:stCxn id="37" idx="3"/>
          </p:cNvCxnSpPr>
          <p:nvPr/>
        </p:nvCxnSpPr>
        <p:spPr bwMode="auto">
          <a:xfrm>
            <a:off x="4073179" y="2121968"/>
            <a:ext cx="1359460" cy="12409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38" idx="3"/>
          </p:cNvCxnSpPr>
          <p:nvPr/>
        </p:nvCxnSpPr>
        <p:spPr bwMode="auto">
          <a:xfrm flipV="1">
            <a:off x="4073178" y="3362880"/>
            <a:ext cx="1395465" cy="9152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36" idx="2"/>
            <a:endCxn id="65" idx="0"/>
          </p:cNvCxnSpPr>
          <p:nvPr/>
        </p:nvCxnSpPr>
        <p:spPr bwMode="auto">
          <a:xfrm>
            <a:off x="5683992" y="2391968"/>
            <a:ext cx="675" cy="7195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65" idx="3"/>
            <a:endCxn id="63" idx="1"/>
          </p:cNvCxnSpPr>
          <p:nvPr/>
        </p:nvCxnSpPr>
        <p:spPr bwMode="auto">
          <a:xfrm>
            <a:off x="6013935" y="3381546"/>
            <a:ext cx="17940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5" name="组合 44"/>
          <p:cNvGrpSpPr/>
          <p:nvPr/>
        </p:nvGrpSpPr>
        <p:grpSpPr>
          <a:xfrm>
            <a:off x="6115813" y="3002388"/>
            <a:ext cx="1620180" cy="251334"/>
            <a:chOff x="6527146" y="3355846"/>
            <a:chExt cx="1620180" cy="251334"/>
          </a:xfrm>
        </p:grpSpPr>
        <p:cxnSp>
          <p:nvCxnSpPr>
            <p:cNvPr id="46" name="直接箭头连接符 45"/>
            <p:cNvCxnSpPr/>
            <p:nvPr/>
          </p:nvCxnSpPr>
          <p:spPr bwMode="auto">
            <a:xfrm flipH="1">
              <a:off x="6527146" y="3495429"/>
              <a:ext cx="162018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sp>
          <p:nvSpPr>
            <p:cNvPr id="47" name="乘号 46"/>
            <p:cNvSpPr/>
            <p:nvPr/>
          </p:nvSpPr>
          <p:spPr bwMode="auto">
            <a:xfrm>
              <a:off x="7140116" y="335584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8" name="组合 47"/>
          <p:cNvGrpSpPr/>
          <p:nvPr/>
        </p:nvGrpSpPr>
        <p:grpSpPr>
          <a:xfrm>
            <a:off x="4714034" y="2176576"/>
            <a:ext cx="567920" cy="720856"/>
            <a:chOff x="5125367" y="2530034"/>
            <a:chExt cx="567920" cy="720856"/>
          </a:xfrm>
        </p:grpSpPr>
        <p:cxnSp>
          <p:nvCxnSpPr>
            <p:cNvPr id="49" name="曲线连接符 48"/>
            <p:cNvCxnSpPr/>
            <p:nvPr/>
          </p:nvCxnSpPr>
          <p:spPr bwMode="auto">
            <a:xfrm rot="2700000" flipV="1">
              <a:off x="5079448" y="2575953"/>
              <a:ext cx="496989" cy="405151"/>
            </a:xfrm>
            <a:prstGeom prst="curvedConnector3">
              <a:avLst>
                <a:gd name="adj1" fmla="val 161599"/>
              </a:avLst>
            </a:prstGeom>
            <a:solidFill>
              <a:schemeClr val="accent1"/>
            </a:solidFill>
            <a:ln w="28575" cap="flat" cmpd="sng" algn="ctr">
              <a:solidFill>
                <a:srgbClr val="00B0F0"/>
              </a:solidFill>
              <a:prstDash val="solid"/>
              <a:round/>
              <a:headEnd type="none" w="med" len="med"/>
              <a:tailEnd type="triangle"/>
            </a:ln>
            <a:effectLst/>
          </p:spPr>
        </p:cxnSp>
        <p:sp>
          <p:nvSpPr>
            <p:cNvPr id="50" name="乘号 49"/>
            <p:cNvSpPr/>
            <p:nvPr/>
          </p:nvSpPr>
          <p:spPr bwMode="auto">
            <a:xfrm>
              <a:off x="5369251" y="299955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51" name="组合 50"/>
          <p:cNvGrpSpPr/>
          <p:nvPr/>
        </p:nvGrpSpPr>
        <p:grpSpPr>
          <a:xfrm>
            <a:off x="5935793" y="4536380"/>
            <a:ext cx="3439284" cy="656816"/>
            <a:chOff x="6347126" y="4889838"/>
            <a:chExt cx="3439284" cy="656816"/>
          </a:xfrm>
        </p:grpSpPr>
        <p:cxnSp>
          <p:nvCxnSpPr>
            <p:cNvPr id="52" name="直接箭头连接符 51"/>
            <p:cNvCxnSpPr/>
            <p:nvPr/>
          </p:nvCxnSpPr>
          <p:spPr bwMode="auto">
            <a:xfrm>
              <a:off x="6347126" y="5048034"/>
              <a:ext cx="108012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cxnSp>
          <p:nvCxnSpPr>
            <p:cNvPr id="53" name="直接箭头连接符 52"/>
            <p:cNvCxnSpPr/>
            <p:nvPr/>
          </p:nvCxnSpPr>
          <p:spPr bwMode="auto">
            <a:xfrm>
              <a:off x="6347126" y="5372070"/>
              <a:ext cx="1080120" cy="0"/>
            </a:xfrm>
            <a:prstGeom prst="straightConnector1">
              <a:avLst/>
            </a:prstGeom>
            <a:solidFill>
              <a:schemeClr val="accent1"/>
            </a:solidFill>
            <a:ln w="28575" cap="flat" cmpd="sng" algn="ctr">
              <a:solidFill>
                <a:srgbClr val="00B0F0"/>
              </a:solidFill>
              <a:prstDash val="lgDashDotDot"/>
              <a:round/>
              <a:headEnd type="none" w="med" len="med"/>
              <a:tailEnd type="triangle"/>
            </a:ln>
            <a:effectLst/>
          </p:spPr>
        </p:cxnSp>
        <p:sp>
          <p:nvSpPr>
            <p:cNvPr id="54" name="文本框 53"/>
            <p:cNvSpPr txBox="1"/>
            <p:nvPr/>
          </p:nvSpPr>
          <p:spPr bwMode="auto">
            <a:xfrm>
              <a:off x="7445248" y="4889838"/>
              <a:ext cx="2341162"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sz="1400">
                  <a:latin typeface="Huawei Sans" panose="020C0503030203020204" pitchFamily="34" charset="0"/>
                </a:rPr>
                <a:t>Denied traffic</a:t>
              </a:r>
            </a:p>
          </p:txBody>
        </p:sp>
        <p:sp>
          <p:nvSpPr>
            <p:cNvPr id="55" name="乘号 54"/>
            <p:cNvSpPr/>
            <p:nvPr/>
          </p:nvSpPr>
          <p:spPr bwMode="auto">
            <a:xfrm>
              <a:off x="6672064" y="4941862"/>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文本框 55"/>
            <p:cNvSpPr txBox="1"/>
            <p:nvPr/>
          </p:nvSpPr>
          <p:spPr bwMode="auto">
            <a:xfrm>
              <a:off x="7445248" y="5230262"/>
              <a:ext cx="2341162"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sz="1400">
                  <a:latin typeface="Huawei Sans" panose="020C0503030203020204" pitchFamily="34" charset="0"/>
                </a:rPr>
                <a:t>Permitted traffic</a:t>
              </a:r>
            </a:p>
          </p:txBody>
        </p:sp>
      </p:grpSp>
      <p:sp>
        <p:nvSpPr>
          <p:cNvPr id="57" name="文本框 56"/>
          <p:cNvSpPr txBox="1"/>
          <p:nvPr/>
        </p:nvSpPr>
        <p:spPr bwMode="auto">
          <a:xfrm>
            <a:off x="8492077" y="3189295"/>
            <a:ext cx="1116124" cy="347170"/>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sz="1600" b="1" dirty="0">
                <a:latin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文本框 57"/>
          <p:cNvSpPr txBox="1"/>
          <p:nvPr/>
        </p:nvSpPr>
        <p:spPr bwMode="auto">
          <a:xfrm>
            <a:off x="2407401" y="1599378"/>
            <a:ext cx="1004404"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sz="1400">
                <a:latin typeface="Huawei Sans" panose="020C0503030203020204" pitchFamily="34" charset="0"/>
              </a:rPr>
              <a:t>VLAN 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bwMode="auto">
          <a:xfrm>
            <a:off x="2371397" y="3759618"/>
            <a:ext cx="960508"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sz="1400">
                <a:latin typeface="Huawei Sans" panose="020C0503030203020204" pitchFamily="34" charset="0"/>
              </a:rPr>
              <a:t>VLAN 20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文本框 59"/>
          <p:cNvSpPr txBox="1"/>
          <p:nvPr/>
        </p:nvSpPr>
        <p:spPr bwMode="auto">
          <a:xfrm>
            <a:off x="1815571" y="4749359"/>
            <a:ext cx="1909775" cy="559377"/>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sz="1600">
                <a:latin typeface="Huawei Sans" panose="020C0503030203020204" pitchFamily="34" charset="0"/>
              </a:rPr>
              <a:t>President office at 192.168.3.0/24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文本框 60"/>
          <p:cNvSpPr txBox="1"/>
          <p:nvPr/>
        </p:nvSpPr>
        <p:spPr bwMode="auto">
          <a:xfrm>
            <a:off x="1888545" y="2598506"/>
            <a:ext cx="1909775" cy="51304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sz="1600" dirty="0">
                <a:latin typeface="Huawei Sans" panose="020C0503030203020204" pitchFamily="34" charset="0"/>
              </a:rPr>
              <a:t>R&amp;D department at 192.168.2.0/24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文本框 61"/>
          <p:cNvSpPr txBox="1"/>
          <p:nvPr/>
        </p:nvSpPr>
        <p:spPr bwMode="auto">
          <a:xfrm>
            <a:off x="5953473" y="1800410"/>
            <a:ext cx="1746516" cy="1085833"/>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sz="1600" dirty="0">
                <a:latin typeface="Huawei Sans" panose="020C0503030203020204" pitchFamily="34" charset="0"/>
              </a:rPr>
              <a:t>Financial department server at 192.168.4.4/24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3" name="图片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001" y="3111546"/>
            <a:ext cx="658536" cy="540000"/>
          </a:xfrm>
          <a:prstGeom prst="rect">
            <a:avLst/>
          </a:prstGeom>
        </p:spPr>
      </p:pic>
      <p:pic>
        <p:nvPicPr>
          <p:cNvPr id="65" name="图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5399" y="3111546"/>
            <a:ext cx="658536" cy="540000"/>
          </a:xfrm>
          <a:prstGeom prst="rect">
            <a:avLst/>
          </a:prstGeom>
        </p:spPr>
      </p:pic>
      <p:sp>
        <p:nvSpPr>
          <p:cNvPr id="66" name="任意多边形 65"/>
          <p:cNvSpPr/>
          <p:nvPr/>
        </p:nvSpPr>
        <p:spPr bwMode="auto">
          <a:xfrm>
            <a:off x="4172499" y="2535482"/>
            <a:ext cx="1351961" cy="1419367"/>
          </a:xfrm>
          <a:custGeom>
            <a:avLst/>
            <a:gdLst>
              <a:gd name="connsiteX0" fmla="*/ 0 w 1351961"/>
              <a:gd name="connsiteY0" fmla="*/ 1419367 h 1419367"/>
              <a:gd name="connsiteX1" fmla="*/ 1132764 w 1351961"/>
              <a:gd name="connsiteY1" fmla="*/ 641445 h 1419367"/>
              <a:gd name="connsiteX2" fmla="*/ 1351128 w 1351961"/>
              <a:gd name="connsiteY2" fmla="*/ 0 h 1419367"/>
            </a:gdLst>
            <a:ahLst/>
            <a:cxnLst>
              <a:cxn ang="0">
                <a:pos x="connsiteX0" y="connsiteY0"/>
              </a:cxn>
              <a:cxn ang="0">
                <a:pos x="connsiteX1" y="connsiteY1"/>
              </a:cxn>
              <a:cxn ang="0">
                <a:pos x="connsiteX2" y="connsiteY2"/>
              </a:cxn>
            </a:cxnLst>
            <a:rect l="l" t="t" r="r" b="b"/>
            <a:pathLst>
              <a:path w="1351961" h="1419367">
                <a:moveTo>
                  <a:pt x="0" y="1419367"/>
                </a:moveTo>
                <a:cubicBezTo>
                  <a:pt x="453788" y="1148686"/>
                  <a:pt x="907576" y="878006"/>
                  <a:pt x="1132764" y="641445"/>
                </a:cubicBezTo>
                <a:cubicBezTo>
                  <a:pt x="1357952" y="404884"/>
                  <a:pt x="1354540" y="202442"/>
                  <a:pt x="1351128" y="0"/>
                </a:cubicBezTo>
              </a:path>
            </a:pathLst>
          </a:custGeom>
          <a:noFill/>
          <a:ln w="28575" cap="flat" cmpd="sng" algn="ctr">
            <a:solidFill>
              <a:srgbClr val="00B0F0"/>
            </a:solidFill>
            <a:prstDash val="lgDashDotDot"/>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3956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sz="2000" dirty="0">
                <a:latin typeface="Huawei Sans" panose="020C0503030203020204" pitchFamily="34" charset="0"/>
              </a:rPr>
              <a:t>An ACL is a set of sequential rules composed of permit or deny statements.</a:t>
            </a:r>
            <a:endParaRPr lang="en-US" altLang="zh-CN" sz="2000" dirty="0">
              <a:latin typeface="Huawei Sans" panose="020C0503030203020204" pitchFamily="34" charset="0"/>
            </a:endParaRPr>
          </a:p>
          <a:p>
            <a:r>
              <a:rPr sz="2000" dirty="0">
                <a:latin typeface="Huawei Sans" panose="020C0503030203020204" pitchFamily="34" charset="0"/>
              </a:rPr>
              <a:t>An ACL matches and distinguishes packets.</a:t>
            </a: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ACL Overview</a:t>
            </a:r>
            <a:endParaRPr lang="zh-CN" altLang="en-US" dirty="0">
              <a:latin typeface="Huawei Sans" panose="020C0503030203020204" pitchFamily="34" charset="0"/>
            </a:endParaRPr>
          </a:p>
        </p:txBody>
      </p:sp>
      <p:graphicFrame>
        <p:nvGraphicFramePr>
          <p:cNvPr id="6" name="表格 5"/>
          <p:cNvGraphicFramePr>
            <a:graphicFrameLocks noGrp="1"/>
          </p:cNvGraphicFramePr>
          <p:nvPr>
            <p:extLst/>
          </p:nvPr>
        </p:nvGraphicFramePr>
        <p:xfrm>
          <a:off x="1545635" y="3784290"/>
          <a:ext cx="3869875" cy="360040"/>
        </p:xfrm>
        <a:graphic>
          <a:graphicData uri="http://schemas.openxmlformats.org/drawingml/2006/table">
            <a:tbl>
              <a:tblPr firstRow="1" bandRow="1">
                <a:tableStyleId>{2D5ABB26-0587-4C30-8999-92F81FD0307C}</a:tableStyleId>
              </a:tblPr>
              <a:tblGrid>
                <a:gridCol w="1061563">
                  <a:extLst>
                    <a:ext uri="{9D8B030D-6E8A-4147-A177-3AD203B41FA5}">
                      <a16:colId xmlns:a16="http://schemas.microsoft.com/office/drawing/2014/main" xmlns="" val="20000"/>
                    </a:ext>
                  </a:extLst>
                </a:gridCol>
                <a:gridCol w="1764196">
                  <a:extLst>
                    <a:ext uri="{9D8B030D-6E8A-4147-A177-3AD203B41FA5}">
                      <a16:colId xmlns:a16="http://schemas.microsoft.com/office/drawing/2014/main" xmlns="" val="20001"/>
                    </a:ext>
                  </a:extLst>
                </a:gridCol>
                <a:gridCol w="1044116">
                  <a:extLst>
                    <a:ext uri="{9D8B030D-6E8A-4147-A177-3AD203B41FA5}">
                      <a16:colId xmlns:a16="http://schemas.microsoft.com/office/drawing/2014/main" xmlns="" val="20002"/>
                    </a:ext>
                  </a:extLst>
                </a:gridCol>
              </a:tblGrid>
              <a:tr h="360040">
                <a:tc>
                  <a:txBody>
                    <a:bodyPr/>
                    <a:lstStyle/>
                    <a:p>
                      <a:pPr algn="ctr" fontAlgn="ctr"/>
                      <a:r>
                        <a:rPr sz="1400" b="1">
                          <a:latin typeface="Huawei Sans" panose="020C0503030203020204" pitchFamily="34" charset="0"/>
                        </a:rPr>
                        <a:t>IP Header</a:t>
                      </a:r>
                      <a:endParaRPr lang="zh-CN" altLang="en-US" sz="1400" b="1"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b="1">
                          <a:latin typeface="Huawei Sans" panose="020C0503030203020204" pitchFamily="34" charset="0"/>
                        </a:rPr>
                        <a:t>TCP/UDP Header</a:t>
                      </a:r>
                      <a:endParaRPr lang="zh-CN" altLang="en-US" sz="1400" b="1"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fontAlgn="ctr"/>
                      <a:r>
                        <a:rPr sz="1400">
                          <a:latin typeface="Huawei Sans" panose="020C0503030203020204" pitchFamily="34" charset="0"/>
                        </a:rPr>
                        <a:t>Data</a:t>
                      </a:r>
                      <a:endParaRPr lang="zh-CN" altLang="en-US" sz="1400" dirty="0">
                        <a:latin typeface="Huawei Sans" panose="020C0503030203020204" pitchFamily="34" charset="0"/>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7" name="矩形标注 6"/>
          <p:cNvSpPr/>
          <p:nvPr/>
        </p:nvSpPr>
        <p:spPr bwMode="auto">
          <a:xfrm>
            <a:off x="1100139" y="2676462"/>
            <a:ext cx="2109406" cy="910687"/>
          </a:xfrm>
          <a:prstGeom prst="wedgeRectCallout">
            <a:avLst>
              <a:gd name="adj1" fmla="val -18244"/>
              <a:gd name="adj2" fmla="val 69850"/>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r>
              <a:rPr sz="1400" dirty="0">
                <a:latin typeface="Huawei Sans" panose="020C0503030203020204" pitchFamily="34" charset="0"/>
              </a:rPr>
              <a:t>Source IP address, destination IP address, and protocol type</a:t>
            </a:r>
          </a:p>
        </p:txBody>
      </p:sp>
      <p:sp>
        <p:nvSpPr>
          <p:cNvPr id="8" name="矩形标注 7"/>
          <p:cNvSpPr/>
          <p:nvPr/>
        </p:nvSpPr>
        <p:spPr bwMode="auto">
          <a:xfrm>
            <a:off x="3345836" y="2676462"/>
            <a:ext cx="1431773" cy="910687"/>
          </a:xfrm>
          <a:prstGeom prst="wedgeRectCallout">
            <a:avLst>
              <a:gd name="adj1" fmla="val -19138"/>
              <a:gd name="adj2" fmla="val 7230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r>
              <a:rPr sz="1400" dirty="0">
                <a:latin typeface="Huawei Sans" panose="020C0503030203020204" pitchFamily="34" charset="0"/>
              </a:rPr>
              <a:t>Source </a:t>
            </a:r>
            <a:r>
              <a:rPr sz="1400" dirty="0" smtClean="0">
                <a:latin typeface="Huawei Sans" panose="020C0503030203020204" pitchFamily="34" charset="0"/>
              </a:rPr>
              <a:t>and</a:t>
            </a:r>
            <a:r>
              <a:rPr lang="en-US" sz="1400" dirty="0" smtClean="0">
                <a:latin typeface="Huawei Sans" panose="020C0503030203020204" pitchFamily="34" charset="0"/>
              </a:rPr>
              <a:t> </a:t>
            </a:r>
            <a:r>
              <a:rPr sz="1400" dirty="0" smtClean="0">
                <a:latin typeface="Huawei Sans" panose="020C0503030203020204" pitchFamily="34" charset="0"/>
              </a:rPr>
              <a:t>destination </a:t>
            </a:r>
            <a:r>
              <a:rPr sz="1400" dirty="0">
                <a:latin typeface="Huawei Sans" panose="020C0503030203020204" pitchFamily="34" charset="0"/>
              </a:rPr>
              <a:t>port numbers</a:t>
            </a:r>
          </a:p>
        </p:txBody>
      </p:sp>
      <p:grpSp>
        <p:nvGrpSpPr>
          <p:cNvPr id="9" name="组合 8"/>
          <p:cNvGrpSpPr/>
          <p:nvPr/>
        </p:nvGrpSpPr>
        <p:grpSpPr>
          <a:xfrm>
            <a:off x="1459766" y="4707273"/>
            <a:ext cx="3758277" cy="540000"/>
            <a:chOff x="2974861" y="3825044"/>
            <a:chExt cx="3758277" cy="540000"/>
          </a:xfrm>
        </p:grpSpPr>
        <p:pic>
          <p:nvPicPr>
            <p:cNvPr id="10" name="图片 9" descr="PC.png"/>
            <p:cNvPicPr>
              <a:picLocks noChangeAspect="1"/>
            </p:cNvPicPr>
            <p:nvPr/>
          </p:nvPicPr>
          <p:blipFill>
            <a:blip r:embed="rId3" cstate="print"/>
            <a:stretch>
              <a:fillRect/>
            </a:stretch>
          </p:blipFill>
          <p:spPr>
            <a:xfrm>
              <a:off x="2974861" y="3825044"/>
              <a:ext cx="703127" cy="54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602" y="3825044"/>
              <a:ext cx="658536" cy="540000"/>
            </a:xfrm>
            <a:prstGeom prst="rect">
              <a:avLst/>
            </a:prstGeom>
          </p:spPr>
        </p:pic>
        <p:cxnSp>
          <p:nvCxnSpPr>
            <p:cNvPr id="12" name="直接连接符 11"/>
            <p:cNvCxnSpPr>
              <a:stCxn id="10" idx="3"/>
              <a:endCxn id="11" idx="1"/>
            </p:cNvCxnSpPr>
            <p:nvPr/>
          </p:nvCxnSpPr>
          <p:spPr bwMode="auto">
            <a:xfrm>
              <a:off x="3677988" y="4095044"/>
              <a:ext cx="95661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1" idx="3"/>
            </p:cNvCxnSpPr>
            <p:nvPr/>
          </p:nvCxnSpPr>
          <p:spPr bwMode="auto">
            <a:xfrm>
              <a:off x="5293138" y="4095044"/>
              <a:ext cx="144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14" name="直接箭头连接符 13"/>
          <p:cNvCxnSpPr/>
          <p:nvPr/>
        </p:nvCxnSpPr>
        <p:spPr bwMode="auto">
          <a:xfrm>
            <a:off x="1567053" y="4479455"/>
            <a:ext cx="2911294"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8" name="圆角矩形 17"/>
          <p:cNvSpPr/>
          <p:nvPr/>
        </p:nvSpPr>
        <p:spPr>
          <a:xfrm>
            <a:off x="7164313" y="2127513"/>
            <a:ext cx="398623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b="1">
                <a:solidFill>
                  <a:prstClr val="white"/>
                </a:solidFill>
                <a:latin typeface="Huawei Sans" panose="020C0503030203020204" pitchFamily="34" charset="0"/>
              </a:rPr>
              <a:t>ACL Application</a:t>
            </a:r>
          </a:p>
        </p:txBody>
      </p:sp>
      <p:sp>
        <p:nvSpPr>
          <p:cNvPr id="19" name="圆角矩形 18"/>
          <p:cNvSpPr/>
          <p:nvPr/>
        </p:nvSpPr>
        <p:spPr>
          <a:xfrm>
            <a:off x="7164313" y="2558834"/>
            <a:ext cx="3986238" cy="3082271"/>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noAutofit/>
          </a:bodyPr>
          <a:lstStyle/>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Matching IP traffic</a:t>
            </a:r>
          </a:p>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Invoked in a traffic filter</a:t>
            </a:r>
          </a:p>
          <a:p>
            <a:pPr marL="177800" indent="-177800" fontAlgn="ctr">
              <a:lnSpc>
                <a:spcPct val="120000"/>
              </a:lnSpc>
              <a:spcAft>
                <a:spcPts val="600"/>
              </a:spcAft>
              <a:buFont typeface="Arial" panose="020B0604020202020204" pitchFamily="34" charset="0"/>
              <a:buChar char="•"/>
            </a:pPr>
            <a:r>
              <a:rPr sz="1600" dirty="0">
                <a:solidFill>
                  <a:schemeClr val="tx1"/>
                </a:solidFill>
                <a:latin typeface="Huawei Sans" panose="020C0503030203020204" pitchFamily="34" charset="0"/>
              </a:rPr>
              <a:t>Invoked in network address translation (NAT)</a:t>
            </a:r>
          </a:p>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Invoked in a routing policy</a:t>
            </a:r>
          </a:p>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Invoked in a firewall policy</a:t>
            </a:r>
          </a:p>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Invoked in </a:t>
            </a:r>
            <a:r>
              <a:rPr sz="1600" dirty="0" err="1">
                <a:solidFill>
                  <a:prstClr val="black"/>
                </a:solidFill>
                <a:latin typeface="Huawei Sans" panose="020C0503030203020204" pitchFamily="34" charset="0"/>
              </a:rPr>
              <a:t>QoS</a:t>
            </a:r>
            <a:endParaRPr sz="1600" dirty="0">
              <a:solidFill>
                <a:prstClr val="black"/>
              </a:solidFill>
              <a:latin typeface="Huawei Sans" panose="020C0503030203020204" pitchFamily="34" charset="0"/>
            </a:endParaRPr>
          </a:p>
          <a:p>
            <a:pPr marL="177800" indent="-177800" algn="just" fontAlgn="ctr">
              <a:lnSpc>
                <a:spcPct val="120000"/>
              </a:lnSpc>
              <a:spcBef>
                <a:spcPts val="0"/>
              </a:spcBef>
              <a:spcAft>
                <a:spcPts val="600"/>
              </a:spcAft>
              <a:buFont typeface="Arial" panose="020B0604020202020204" pitchFamily="34" charset="0"/>
              <a:buChar char="•"/>
            </a:pPr>
            <a:r>
              <a:rPr sz="1600" dirty="0">
                <a:solidFill>
                  <a:prstClr val="black"/>
                </a:solidFill>
                <a:latin typeface="Huawei Sans" panose="020C0503030203020204" pitchFamily="34" charset="0"/>
              </a:rPr>
              <a:t>Others</a:t>
            </a:r>
          </a:p>
        </p:txBody>
      </p:sp>
    </p:spTree>
    <p:extLst>
      <p:ext uri="{BB962C8B-B14F-4D97-AF65-F5344CB8AC3E}">
        <p14:creationId xmlns:p14="http://schemas.microsoft.com/office/powerpoint/2010/main" val="378870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ACL Overview</a:t>
            </a:r>
            <a:endParaRPr lang="en-US" altLang="zh-CN" dirty="0">
              <a:solidFill>
                <a:schemeClr val="bg1">
                  <a:lumMod val="50000"/>
                </a:schemeClr>
              </a:solidFill>
              <a:latin typeface="Huawei Sans" panose="020C0503030203020204" pitchFamily="34" charset="0"/>
            </a:endParaRPr>
          </a:p>
          <a:p>
            <a:r>
              <a:rPr b="1">
                <a:latin typeface="Huawei Sans" panose="020C0503030203020204" pitchFamily="34" charset="0"/>
              </a:rPr>
              <a:t>Basic Concepts and Working Mechanism of ACLs</a:t>
            </a:r>
            <a:endParaRPr lang="en-US" altLang="zh-CN" b="1" dirty="0">
              <a:latin typeface="Huawei Sans" panose="020C0503030203020204" pitchFamily="34" charset="0"/>
            </a:endParaRPr>
          </a:p>
          <a:p>
            <a:r>
              <a:rPr>
                <a:solidFill>
                  <a:schemeClr val="bg1">
                    <a:lumMod val="50000"/>
                  </a:schemeClr>
                </a:solidFill>
                <a:latin typeface="Huawei Sans" panose="020C0503030203020204" pitchFamily="34" charset="0"/>
              </a:rPr>
              <a:t>Basic Configurations and Applications of ACLs</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378137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en-US" sz="2000" dirty="0" smtClean="0"/>
              <a:t>An ACL consists of several permit or deny statements. Each statement is a rule of the ACL, and permit or deny in each statement is the action corresponding to the rule.</a:t>
            </a:r>
            <a:endParaRPr lang="en-US" sz="2000" dirty="0"/>
          </a:p>
        </p:txBody>
      </p:sp>
      <p:sp>
        <p:nvSpPr>
          <p:cNvPr id="2" name="标题 1"/>
          <p:cNvSpPr>
            <a:spLocks noGrp="1"/>
          </p:cNvSpPr>
          <p:nvPr>
            <p:ph type="title"/>
          </p:nvPr>
        </p:nvSpPr>
        <p:spPr/>
        <p:txBody>
          <a:bodyPr/>
          <a:lstStyle/>
          <a:p>
            <a:r>
              <a:rPr lang="en-US" smtClean="0"/>
              <a:t>ACL Composition</a:t>
            </a:r>
            <a:endParaRPr lang="en-US" dirty="0"/>
          </a:p>
        </p:txBody>
      </p:sp>
      <p:sp>
        <p:nvSpPr>
          <p:cNvPr id="25" name="五边形 24"/>
          <p:cNvSpPr/>
          <p:nvPr/>
        </p:nvSpPr>
        <p:spPr bwMode="auto">
          <a:xfrm>
            <a:off x="7295961" y="70912"/>
            <a:ext cx="1469130" cy="21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b="1" dirty="0">
                <a:solidFill>
                  <a:srgbClr val="FFFFFF"/>
                </a:solidFill>
                <a:latin typeface="Huawei Sans" panose="020C0503030203020204" pitchFamily="34" charset="0"/>
              </a:rPr>
              <a:t>ACL Composition</a:t>
            </a:r>
          </a:p>
        </p:txBody>
      </p:sp>
      <p:sp>
        <p:nvSpPr>
          <p:cNvPr id="27" name="燕尾形 26"/>
          <p:cNvSpPr/>
          <p:nvPr/>
        </p:nvSpPr>
        <p:spPr bwMode="auto">
          <a:xfrm>
            <a:off x="8676190" y="70912"/>
            <a:ext cx="168542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sz="1200" dirty="0">
                <a:latin typeface="Huawei Sans" panose="020C0503030203020204" pitchFamily="34" charset="0"/>
              </a:rPr>
              <a:t>ACL Classification</a:t>
            </a:r>
            <a:endParaRPr lang="en-US" altLang="zh-CN" sz="1200" kern="0" dirty="0">
              <a:latin typeface="Huawei Sans" panose="020C0503030203020204" pitchFamily="34" charset="0"/>
              <a:cs typeface="Huawei Sans" panose="020C0503030203020204" pitchFamily="34" charset="0"/>
            </a:endParaRPr>
          </a:p>
        </p:txBody>
      </p:sp>
      <p:sp>
        <p:nvSpPr>
          <p:cNvPr id="28" name="燕尾形 27"/>
          <p:cNvSpPr/>
          <p:nvPr/>
        </p:nvSpPr>
        <p:spPr bwMode="auto">
          <a:xfrm>
            <a:off x="10272716" y="70912"/>
            <a:ext cx="1755397"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dirty="0">
                <a:latin typeface="Huawei Sans" panose="020C0503030203020204" pitchFamily="34" charset="0"/>
              </a:rPr>
              <a:t>ACL Matching Rules</a:t>
            </a:r>
            <a:endParaRPr lang="en-US" altLang="zh-CN" sz="1200" kern="0" dirty="0">
              <a:latin typeface="Huawei Sans" panose="020C0503030203020204" pitchFamily="34" charset="0"/>
              <a:cs typeface="Huawei Sans" panose="020C0503030203020204" pitchFamily="34" charset="0"/>
            </a:endParaRPr>
          </a:p>
        </p:txBody>
      </p:sp>
      <p:sp>
        <p:nvSpPr>
          <p:cNvPr id="29" name="矩形 28"/>
          <p:cNvSpPr/>
          <p:nvPr/>
        </p:nvSpPr>
        <p:spPr>
          <a:xfrm>
            <a:off x="3336878" y="3188257"/>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fontAlgn="ctr"/>
            <a:r>
              <a:rPr sz="1600">
                <a:latin typeface="Huawei Sans" panose="020C0503030203020204" pitchFamily="34" charset="0"/>
              </a:rPr>
              <a:t>rule 5   permit   source 1.1.1.0 0.0.0.255</a:t>
            </a:r>
            <a:endParaRPr lang="zh-CN" altLang="en-US" sz="1600" dirty="0">
              <a:latin typeface="Huawei Sans" panose="020C0503030203020204" pitchFamily="34" charset="0"/>
            </a:endParaRPr>
          </a:p>
        </p:txBody>
      </p:sp>
      <p:sp>
        <p:nvSpPr>
          <p:cNvPr id="30" name="文本框 29"/>
          <p:cNvSpPr txBox="1"/>
          <p:nvPr/>
        </p:nvSpPr>
        <p:spPr>
          <a:xfrm>
            <a:off x="2760814" y="2665756"/>
            <a:ext cx="1842171" cy="338554"/>
          </a:xfrm>
          <a:prstGeom prst="rect">
            <a:avLst/>
          </a:prstGeom>
          <a:noFill/>
        </p:spPr>
        <p:txBody>
          <a:bodyPr wrap="square" rtlCol="0">
            <a:noAutofit/>
          </a:bodyPr>
          <a:lstStyle/>
          <a:p>
            <a:pPr fontAlgn="ctr"/>
            <a:r>
              <a:rPr sz="1600" b="1">
                <a:latin typeface="Huawei Sans" panose="020C0503030203020204" pitchFamily="34" charset="0"/>
              </a:rPr>
              <a:t>acl number 2000</a:t>
            </a:r>
            <a:endParaRPr lang="zh-CN" altLang="en-US" sz="1600" b="1" dirty="0">
              <a:latin typeface="Huawei Sans" panose="020C0503030203020204" pitchFamily="34" charset="0"/>
            </a:endParaRPr>
          </a:p>
        </p:txBody>
      </p:sp>
      <p:sp>
        <p:nvSpPr>
          <p:cNvPr id="31" name="矩形 30"/>
          <p:cNvSpPr/>
          <p:nvPr/>
        </p:nvSpPr>
        <p:spPr>
          <a:xfrm>
            <a:off x="3336878" y="3780153"/>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fontAlgn="ctr"/>
            <a:r>
              <a:rPr sz="1600">
                <a:latin typeface="Huawei Sans" panose="020C0503030203020204" pitchFamily="34" charset="0"/>
              </a:rPr>
              <a:t>rule 10 deny      source 2.2.2.0 0.0.0.255</a:t>
            </a:r>
            <a:endParaRPr lang="zh-CN" altLang="en-US" sz="1600" dirty="0">
              <a:latin typeface="Huawei Sans" panose="020C0503030203020204" pitchFamily="34" charset="0"/>
            </a:endParaRPr>
          </a:p>
        </p:txBody>
      </p:sp>
      <p:sp>
        <p:nvSpPr>
          <p:cNvPr id="32" name="矩形 31"/>
          <p:cNvSpPr/>
          <p:nvPr/>
        </p:nvSpPr>
        <p:spPr>
          <a:xfrm>
            <a:off x="3336878" y="4372049"/>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fontAlgn="ctr"/>
            <a:r>
              <a:rPr sz="1600">
                <a:latin typeface="Huawei Sans" panose="020C0503030203020204" pitchFamily="34" charset="0"/>
              </a:rPr>
              <a:t>rule 15 permit   source 3.3.3.0 0.0.0.255</a:t>
            </a:r>
            <a:endParaRPr lang="zh-CN" altLang="en-US" sz="1600" dirty="0">
              <a:latin typeface="Huawei Sans" panose="020C0503030203020204" pitchFamily="34" charset="0"/>
            </a:endParaRPr>
          </a:p>
        </p:txBody>
      </p:sp>
      <p:sp>
        <p:nvSpPr>
          <p:cNvPr id="33" name="矩形 32"/>
          <p:cNvSpPr/>
          <p:nvPr/>
        </p:nvSpPr>
        <p:spPr>
          <a:xfrm>
            <a:off x="3336878" y="4963945"/>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fontAlgn="ctr"/>
            <a:r>
              <a:rPr sz="1600">
                <a:latin typeface="Huawei Sans" panose="020C0503030203020204" pitchFamily="34" charset="0"/>
              </a:rPr>
              <a:t>...</a:t>
            </a:r>
            <a:endParaRPr lang="zh-CN" altLang="en-US" sz="1600">
              <a:latin typeface="Huawei Sans" panose="020C0503030203020204" pitchFamily="34" charset="0"/>
            </a:endParaRPr>
          </a:p>
        </p:txBody>
      </p:sp>
      <p:sp>
        <p:nvSpPr>
          <p:cNvPr id="34" name="矩形 33"/>
          <p:cNvSpPr/>
          <p:nvPr/>
        </p:nvSpPr>
        <p:spPr>
          <a:xfrm>
            <a:off x="3336878" y="5555840"/>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fontAlgn="ctr"/>
            <a:r>
              <a:rPr sz="1600">
                <a:latin typeface="Huawei Sans" panose="020C0503030203020204" pitchFamily="34" charset="0"/>
              </a:rPr>
              <a:t>rule 4294967294 deny</a:t>
            </a:r>
            <a:endParaRPr lang="zh-CN" altLang="en-US" sz="1600" dirty="0">
              <a:latin typeface="Huawei Sans" panose="020C0503030203020204" pitchFamily="34" charset="0"/>
            </a:endParaRPr>
          </a:p>
        </p:txBody>
      </p:sp>
      <p:sp>
        <p:nvSpPr>
          <p:cNvPr id="36" name="圆角矩形 35"/>
          <p:cNvSpPr/>
          <p:nvPr/>
        </p:nvSpPr>
        <p:spPr>
          <a:xfrm>
            <a:off x="5265893" y="2585018"/>
            <a:ext cx="2088232"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fontAlgn="ctr"/>
            <a:r>
              <a:rPr sz="1400">
                <a:solidFill>
                  <a:srgbClr val="1D1D1A"/>
                </a:solidFill>
                <a:latin typeface="Huawei Sans" panose="020C0503030203020204" pitchFamily="34" charset="0"/>
              </a:rPr>
              <a:t>ACL number</a:t>
            </a:r>
          </a:p>
        </p:txBody>
      </p:sp>
      <p:cxnSp>
        <p:nvCxnSpPr>
          <p:cNvPr id="38" name="直接连接符 37"/>
          <p:cNvCxnSpPr/>
          <p:nvPr/>
        </p:nvCxnSpPr>
        <p:spPr>
          <a:xfrm>
            <a:off x="3793664" y="3504141"/>
            <a:ext cx="25136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39" name="左大括号 38"/>
          <p:cNvSpPr/>
          <p:nvPr/>
        </p:nvSpPr>
        <p:spPr>
          <a:xfrm flipH="1">
            <a:off x="7530846" y="3391635"/>
            <a:ext cx="303436" cy="1793661"/>
          </a:xfrm>
          <a:prstGeom prst="leftBrace">
            <a:avLst>
              <a:gd name="adj1" fmla="val 52017"/>
              <a:gd name="adj2" fmla="val 50000"/>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cxnSp>
        <p:nvCxnSpPr>
          <p:cNvPr id="40" name="直接连接符 39"/>
          <p:cNvCxnSpPr/>
          <p:nvPr/>
        </p:nvCxnSpPr>
        <p:spPr>
          <a:xfrm>
            <a:off x="4114208" y="4103277"/>
            <a:ext cx="540000"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a:off x="4855368" y="4698262"/>
            <a:ext cx="228139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48" name="圆角矩形 47"/>
          <p:cNvSpPr/>
          <p:nvPr/>
        </p:nvSpPr>
        <p:spPr>
          <a:xfrm>
            <a:off x="7978298" y="4109458"/>
            <a:ext cx="1730463"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fontAlgn="ctr"/>
            <a:r>
              <a:rPr sz="1400">
                <a:solidFill>
                  <a:srgbClr val="1D1D1A"/>
                </a:solidFill>
                <a:latin typeface="Huawei Sans" panose="020C0503030203020204" pitchFamily="34" charset="0"/>
              </a:rPr>
              <a:t>User-defined rules</a:t>
            </a:r>
          </a:p>
        </p:txBody>
      </p:sp>
      <p:sp>
        <p:nvSpPr>
          <p:cNvPr id="49" name="圆角矩形 48"/>
          <p:cNvSpPr/>
          <p:nvPr/>
        </p:nvSpPr>
        <p:spPr>
          <a:xfrm>
            <a:off x="7978298" y="5561553"/>
            <a:ext cx="2857341" cy="354287"/>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fontAlgn="ctr"/>
            <a:r>
              <a:rPr sz="1400" dirty="0">
                <a:solidFill>
                  <a:srgbClr val="1D1D1A"/>
                </a:solidFill>
                <a:latin typeface="Huawei Sans" panose="020C0503030203020204" pitchFamily="34" charset="0"/>
              </a:rPr>
              <a:t>Rule hidden at the end of the ACL</a:t>
            </a:r>
          </a:p>
        </p:txBody>
      </p:sp>
      <p:cxnSp>
        <p:nvCxnSpPr>
          <p:cNvPr id="50" name="直接箭头连接符 49"/>
          <p:cNvCxnSpPr/>
          <p:nvPr/>
        </p:nvCxnSpPr>
        <p:spPr>
          <a:xfrm>
            <a:off x="7530846" y="5773528"/>
            <a:ext cx="375444" cy="0"/>
          </a:xfrm>
          <a:prstGeom prst="straightConnector1">
            <a:avLst/>
          </a:prstGeom>
          <a:ln w="190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096285" y="3493769"/>
            <a:ext cx="1620791"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fontAlgn="ctr"/>
            <a:r>
              <a:rPr sz="1400">
                <a:solidFill>
                  <a:srgbClr val="1D1D1A"/>
                </a:solidFill>
                <a:latin typeface="Huawei Sans" panose="020C0503030203020204" pitchFamily="34" charset="0"/>
              </a:rPr>
              <a:t>Rule ID</a:t>
            </a:r>
          </a:p>
        </p:txBody>
      </p:sp>
      <p:sp>
        <p:nvSpPr>
          <p:cNvPr id="52" name="圆角矩形 51"/>
          <p:cNvSpPr/>
          <p:nvPr/>
        </p:nvSpPr>
        <p:spPr>
          <a:xfrm>
            <a:off x="1096285" y="4060602"/>
            <a:ext cx="1618598"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fontAlgn="ctr"/>
            <a:r>
              <a:rPr sz="1400">
                <a:solidFill>
                  <a:srgbClr val="1D1D1A"/>
                </a:solidFill>
                <a:latin typeface="Huawei Sans" panose="020C0503030203020204" pitchFamily="34" charset="0"/>
              </a:rPr>
              <a:t>Action</a:t>
            </a:r>
          </a:p>
        </p:txBody>
      </p:sp>
      <p:sp>
        <p:nvSpPr>
          <p:cNvPr id="53" name="圆角矩形 52"/>
          <p:cNvSpPr/>
          <p:nvPr/>
        </p:nvSpPr>
        <p:spPr>
          <a:xfrm>
            <a:off x="1096285" y="4636960"/>
            <a:ext cx="1620791" cy="596939"/>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fontAlgn="ctr"/>
            <a:r>
              <a:rPr sz="1400">
                <a:solidFill>
                  <a:srgbClr val="1D1D1A"/>
                </a:solidFill>
                <a:latin typeface="Huawei Sans" panose="020C0503030203020204" pitchFamily="34" charset="0"/>
              </a:rPr>
              <a:t>Matching option</a:t>
            </a: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r" fontAlgn="ctr"/>
            <a:r>
              <a:rPr sz="1400">
                <a:solidFill>
                  <a:srgbClr val="1D1D1A"/>
                </a:solidFill>
                <a:latin typeface="Huawei Sans" panose="020C0503030203020204" pitchFamily="34" charset="0"/>
              </a:rPr>
              <a:t>(source IP address)</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cxnSp>
        <p:nvCxnSpPr>
          <p:cNvPr id="59" name="肘形连接符 58"/>
          <p:cNvCxnSpPr>
            <a:endCxn id="52" idx="3"/>
          </p:cNvCxnSpPr>
          <p:nvPr/>
        </p:nvCxnSpPr>
        <p:spPr>
          <a:xfrm rot="10800000" flipV="1">
            <a:off x="2714883" y="4119409"/>
            <a:ext cx="1534170" cy="120200"/>
          </a:xfrm>
          <a:prstGeom prst="bentConnector3">
            <a:avLst>
              <a:gd name="adj1" fmla="val -91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a:off x="4219471" y="3204588"/>
            <a:ext cx="171297" cy="3176086"/>
          </a:xfrm>
          <a:prstGeom prst="bentConnector2">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5" name="肘形连接符 64"/>
          <p:cNvCxnSpPr>
            <a:endCxn id="51" idx="3"/>
          </p:cNvCxnSpPr>
          <p:nvPr/>
        </p:nvCxnSpPr>
        <p:spPr>
          <a:xfrm rot="10800000" flipV="1">
            <a:off x="2717076" y="3504140"/>
            <a:ext cx="1235624" cy="168636"/>
          </a:xfrm>
          <a:prstGeom prst="bentConnector3">
            <a:avLst>
              <a:gd name="adj1" fmla="val 4519"/>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196078" y="2378239"/>
            <a:ext cx="3230322" cy="492630"/>
            <a:chOff x="1029408" y="3682571"/>
            <a:chExt cx="3230322" cy="492630"/>
          </a:xfrm>
        </p:grpSpPr>
        <p:sp>
          <p:nvSpPr>
            <p:cNvPr id="87"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88" name="文本框 87"/>
            <p:cNvSpPr txBox="1"/>
            <p:nvPr/>
          </p:nvSpPr>
          <p:spPr bwMode="auto">
            <a:xfrm>
              <a:off x="1355094" y="3682571"/>
              <a:ext cx="2904636" cy="49263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sz="1600" dirty="0">
                  <a:latin typeface="Huawei Sans" panose="020C0503030203020204" pitchFamily="34" charset="0"/>
                </a:rPr>
                <a:t>What does each rule mean?</a:t>
              </a:r>
            </a:p>
          </p:txBody>
        </p:sp>
      </p:grpSp>
      <p:cxnSp>
        <p:nvCxnSpPr>
          <p:cNvPr id="20" name="肘形连接符 19"/>
          <p:cNvCxnSpPr/>
          <p:nvPr/>
        </p:nvCxnSpPr>
        <p:spPr>
          <a:xfrm flipV="1">
            <a:off x="3952700" y="2747819"/>
            <a:ext cx="1222124" cy="218391"/>
          </a:xfrm>
          <a:prstGeom prst="bentConnector3">
            <a:avLst>
              <a:gd name="adj1" fmla="val 5000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8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5756</Words>
  <Application>Microsoft Office PowerPoint</Application>
  <PresentationFormat>宽屏</PresentationFormat>
  <Paragraphs>643</Paragraphs>
  <Slides>32</Slides>
  <Notes>32</Notes>
  <HiddenSlides>5</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Huawei Sans</vt:lpstr>
      <vt:lpstr>方正兰亭黑简体</vt:lpstr>
      <vt:lpstr>Courier New</vt:lpstr>
      <vt:lpstr>Wingdings</vt:lpstr>
      <vt:lpstr>Times New Roman</vt:lpstr>
      <vt:lpstr>微软雅黑</vt:lpstr>
      <vt:lpstr>1_自定义设计方案</vt:lpstr>
      <vt:lpstr>PowerPoint 演示文稿</vt:lpstr>
      <vt:lpstr>ACL Principles and Configuration</vt:lpstr>
      <vt:lpstr>PowerPoint 演示文稿</vt:lpstr>
      <vt:lpstr>PowerPoint 演示文稿</vt:lpstr>
      <vt:lpstr>PowerPoint 演示文稿</vt:lpstr>
      <vt:lpstr>Background: A Tool Is Required to Filter Traffic</vt:lpstr>
      <vt:lpstr>ACL Overview</vt:lpstr>
      <vt:lpstr>PowerPoint 演示文稿</vt:lpstr>
      <vt:lpstr>ACL Composition</vt:lpstr>
      <vt:lpstr>Rule ID</vt:lpstr>
      <vt:lpstr>Wildcard (1)</vt:lpstr>
      <vt:lpstr>Wildcard (2)</vt:lpstr>
      <vt:lpstr>ACL Classification and Identification</vt:lpstr>
      <vt:lpstr>Basic and Advanced ACLs</vt:lpstr>
      <vt:lpstr>ACL Matching Mechanism</vt:lpstr>
      <vt:lpstr>PowerPoint 演示文稿</vt:lpstr>
      <vt:lpstr>ACL Matching Order and Result</vt:lpstr>
      <vt:lpstr>PowerPoint 演示文稿</vt:lpstr>
      <vt:lpstr>ACL Matching Position</vt:lpstr>
      <vt:lpstr>Inbound and Outbound Directions</vt:lpstr>
      <vt:lpstr>PowerPoint 演示文稿</vt:lpstr>
      <vt:lpstr>Basic Configuration Commands of Basic ACLs</vt:lpstr>
      <vt:lpstr>PowerPoint 演示文稿</vt:lpstr>
      <vt:lpstr>Case: Use a Basic ACL to Filter Data Traffic</vt:lpstr>
      <vt:lpstr>Basic Configuration Commands of Advanced ACLs (1)</vt:lpstr>
      <vt:lpstr>Basic Configuration Commands of Advanced ACLs (2)</vt:lpstr>
      <vt:lpstr>PowerPoint 演示文稿</vt:lpstr>
      <vt:lpstr>Case: Use Advanced ACLs to Prevent User Hosts on Different Network Segments from Communicating (1)</vt:lpstr>
      <vt:lpstr>Case: Use Advanced ACLs to Prevent User Hosts on Different Network Segments from Communicating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129</cp:revision>
  <dcterms:created xsi:type="dcterms:W3CDTF">2018-11-29T10:16:29Z</dcterms:created>
  <dcterms:modified xsi:type="dcterms:W3CDTF">2020-04-19T11:52:36Z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(3)QB5M5UADerjB+8HedHuVB/fiVV6UEzeROwRmSRyL3LgbHms26hDIvFXo+hjOZ7tQEX7yV5ni
BNRVKJTek/zcA1+y6x0kqdiRMp/hq7jeu5HClet5dygCOwYABU3p/yTUH8Ej0vlOqww95PwG
4vFUPs+H2y81dQe8Fb/EFKPbKBQ9KRWTSaUmMDOppkXg0x/NMqgiRt0GoibaL/cTxwnkrIzS
q1nX9/ABucnPGKFsbB</vt:lpwstr>
  </property>
  <property fmtid="{D5CDD505-2E9C-101B-9397-08002B2CF9AE}" pid="3" name="_2015_ms_pID_7253431">
    <vt:lpwstr>d3PqOyIomF8w0PN1e2p0EaTLVCxoWccEeCgdakR/DFt9hpeecqiVd+
ECFbAIgA/xEd91g4YRnn2jomPVaZ3FktRoGBrzzBs/FxluNSR0S1BaI3WVpJ1pVTSJ/eS9VQ
bZG2aQcXkCOlwuy9P5NBUqdLIV4vDb0ckrIDSdoAMzfWuAoVym55WM0RW5vv4tktfuvRK+Fe
ita0XRH4JQndQ0QYlkSn+w1ghQv1qese/8RB</vt:lpwstr>
  </property>
  <property fmtid="{D5CDD505-2E9C-101B-9397-08002B2CF9AE}" pid="4" name="_2015_ms_pID_7253432">
    <vt:lpwstr>8Q==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1587297103</vt:lpwstr>
  </property>
</Properties>
</file>