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41" r:id="rId1"/>
  </p:sldMasterIdLst>
  <p:notesMasterIdLst>
    <p:notesMasterId r:id="rId25"/>
  </p:notesMasterIdLst>
  <p:handoutMasterIdLst>
    <p:handoutMasterId r:id="rId2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797675" cy="9926638"/>
  <p:embeddedFontLst>
    <p:embeddedFont>
      <p:font typeface="微软雅黑" panose="020B0503020204020204" pitchFamily="34" charset="-122"/>
      <p:regular r:id="rId27"/>
      <p:bold r:id="rId28"/>
    </p:embeddedFont>
    <p:embeddedFont>
      <p:font typeface="MS PGothic" panose="020B0600070205080204" pitchFamily="34" charset="-128"/>
      <p:regular r:id="rId29"/>
    </p:embeddedFont>
    <p:embeddedFont>
      <p:font typeface="Huawei Sans" panose="020C0503030203020204" pitchFamily="34" charset="0"/>
      <p:regular r:id="rId30"/>
      <p:bold r:id="rId31"/>
    </p:embeddedFont>
    <p:embeddedFont>
      <p:font typeface="方正兰亭黑简体" panose="02000000000000000000" pitchFamily="2" charset="-122"/>
      <p:regular r:id="rId32"/>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3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072" autoAdjust="0"/>
  </p:normalViewPr>
  <p:slideViewPr>
    <p:cSldViewPr snapToGrid="0" snapToObjects="1">
      <p:cViewPr varScale="1">
        <p:scale>
          <a:sx n="53" d="100"/>
          <a:sy n="53" d="100"/>
        </p:scale>
        <p:origin x="1212"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75" d="100"/>
          <a:sy n="75" d="100"/>
        </p:scale>
        <p:origin x="2202" y="-798"/>
      </p:cViewPr>
      <p:guideLst>
        <p:guide orient="horz"/>
        <p:guide pos="2139"/>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4/28/2020</a:t>
            </a:fld>
            <a:endParaRPr lang="en-US" dirty="0">
              <a:latin typeface="Huawei Sans" panose="020C0503030203020204" pitchFamily="34" charset="0"/>
            </a:endParaRPr>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4036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Notes Placeholder 2"/>
          <p:cNvSpPr>
            <a:spLocks noGrp="1"/>
          </p:cNvSpPr>
          <p:nvPr>
            <p:ph type="body" idx="1"/>
          </p:nvPr>
        </p:nvSpPr>
        <p:spPr/>
        <p:txBody>
          <a:bodyPr/>
          <a:lstStyle/>
          <a:p>
            <a:r>
              <a:rPr lang="en-US" smtClean="0"/>
              <a:t>AAA supports the following accounting modes:</a:t>
            </a:r>
          </a:p>
          <a:p>
            <a:pPr lvl="1"/>
            <a:r>
              <a:rPr lang="en-US" smtClean="0"/>
              <a:t>Non-accounting: Users can access the Internet for free, and no activity log is generated.</a:t>
            </a:r>
          </a:p>
          <a:p>
            <a:pPr lvl="1"/>
            <a:r>
              <a:rPr lang="en-US" smtClean="0"/>
              <a:t>Remote accounting: Remote accounting is performed through the RADIUS server or HWTACACS server.</a:t>
            </a:r>
            <a:endParaRPr lang="en-US" altLang="zh-CN"/>
          </a:p>
        </p:txBody>
      </p:sp>
      <p:sp>
        <p:nvSpPr>
          <p:cNvPr id="3" name="幻灯片图像占位符 2"/>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460939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Of the protocols that are used to implement AAA, RADIUS is the most commonly used. RADIUS is a distributed information exchange protocol based on the client/server structure. It implements user authentication, accounting, and authorization.</a:t>
            </a:r>
            <a:endParaRPr lang="en-US" altLang="zh-CN" dirty="0" smtClean="0"/>
          </a:p>
          <a:p>
            <a:r>
              <a:rPr lang="en-US" dirty="0" smtClean="0"/>
              <a:t>Generally, the NAS functions as a RADIUS client to transmit user information to a specified RADIUS server and performs operations (for example, accepting or rejecting user access) based on the information returned by the RADIUS server.</a:t>
            </a:r>
            <a:endParaRPr lang="en-US" altLang="zh-CN" dirty="0" smtClean="0"/>
          </a:p>
          <a:p>
            <a:r>
              <a:rPr lang="en-US" dirty="0" smtClean="0"/>
              <a:t>RADIUS servers run on central computers and workstations to maintain user authentication and network service access information. The servers receive connection requests from users, authenticate the users, and send the responses (indicating that the requests are accepted or rejected) to the clients. RADIUS uses the User Datagram Protocol (UDP) as the transmission protocol and uses UDP ports 1812 and 1813 as the authentication and accounting ports, respectively. RADIUS features high real-time performance. In addition, the retransmission mechanism and standby server mechanism are also supported, providing good reliability.</a:t>
            </a:r>
          </a:p>
          <a:p>
            <a:r>
              <a:rPr lang="en-US" altLang="zh-CN" dirty="0" smtClean="0"/>
              <a:t>The message exchange process between the RADIUS server and client is as follows:</a:t>
            </a:r>
          </a:p>
          <a:p>
            <a:pPr marL="588600" lvl="1" indent="-228600">
              <a:buFont typeface="+mj-lt"/>
              <a:buAutoNum type="arabicPeriod"/>
            </a:pPr>
            <a:r>
              <a:rPr lang="en-US" altLang="zh-CN" dirty="0" smtClean="0"/>
              <a:t>When a user accesses the network, the user initiates a connection request and sends the username and password to the RADIUS client (NAS).</a:t>
            </a:r>
          </a:p>
          <a:p>
            <a:pPr marL="588600" lvl="1" indent="-228600">
              <a:buFont typeface="+mj-lt"/>
              <a:buAutoNum type="arabicPeriod"/>
            </a:pPr>
            <a:r>
              <a:rPr lang="en-US" altLang="zh-CN" dirty="0" smtClean="0"/>
              <a:t>The RADIUS client sends an authentication request packet containing the username and password to the RADIUS server.</a:t>
            </a:r>
          </a:p>
        </p:txBody>
      </p:sp>
      <p:sp>
        <p:nvSpPr>
          <p:cNvPr id="9" name="幻灯片图像占位符 8"/>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035958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80308"/>
            <a:ext cx="5932800" cy="5108400"/>
          </a:xfrm>
        </p:spPr>
        <p:txBody>
          <a:bodyPr/>
          <a:lstStyle/>
          <a:p>
            <a:pPr marL="588600" lvl="1" indent="-228600">
              <a:buFont typeface="+mj-lt"/>
              <a:buAutoNum type="arabicPeriod" startAt="3"/>
            </a:pPr>
            <a:r>
              <a:rPr lang="en-US" altLang="zh-CN" dirty="0" smtClean="0"/>
              <a:t>If the request is valid, the RADIUS server completes authentication and sends the required authorization information to the RADIUS client. If the request is invalid, the RADIUS server sends the authorization failure information to the RADIUS client.</a:t>
            </a:r>
          </a:p>
          <a:p>
            <a:pPr marL="588600" lvl="1" indent="-228600">
              <a:buFont typeface="+mj-lt"/>
              <a:buAutoNum type="arabicPeriod" startAt="3"/>
            </a:pPr>
            <a:r>
              <a:rPr lang="en-US" altLang="zh-CN" dirty="0" smtClean="0"/>
              <a:t>The RADIUS client notifies the user of whether authentication is successful.</a:t>
            </a:r>
          </a:p>
          <a:p>
            <a:pPr marL="588600" lvl="1" indent="-228600">
              <a:buFont typeface="+mj-lt"/>
              <a:buAutoNum type="arabicPeriod" startAt="3"/>
            </a:pPr>
            <a:r>
              <a:rPr lang="en-US" altLang="zh-CN" dirty="0" smtClean="0"/>
              <a:t>The RADIUS client permits or rejects the user according to the authentication result. If the user is permitted, the RADIUS client sends an Accounting-Request (Start) packet to the RADIUS server.</a:t>
            </a:r>
          </a:p>
          <a:p>
            <a:pPr marL="588600" lvl="1" indent="-228600">
              <a:buFont typeface="+mj-lt"/>
              <a:buAutoNum type="arabicPeriod" startAt="3"/>
            </a:pPr>
            <a:r>
              <a:rPr lang="en-US" altLang="zh-CN" dirty="0" smtClean="0"/>
              <a:t>The RADIUS server sends an Accounting-Response (Start) packet to the RADIUS client and starts accounting.</a:t>
            </a:r>
          </a:p>
          <a:p>
            <a:pPr marL="588600" lvl="1" indent="-228600">
              <a:buFont typeface="+mj-lt"/>
              <a:buAutoNum type="arabicPeriod" startAt="3"/>
            </a:pPr>
            <a:r>
              <a:rPr lang="en-US" altLang="zh-CN" dirty="0" smtClean="0"/>
              <a:t>The user starts to access network resources.</a:t>
            </a:r>
          </a:p>
          <a:p>
            <a:pPr marL="588600" lvl="1" indent="-228600">
              <a:buFont typeface="+mj-lt"/>
              <a:buAutoNum type="arabicPeriod" startAt="3"/>
            </a:pPr>
            <a:r>
              <a:rPr lang="en-US" altLang="zh-CN" dirty="0" smtClean="0"/>
              <a:t>When a user does not want to access network resources, the user sends a logout request to stop accessing network resources.</a:t>
            </a:r>
          </a:p>
          <a:p>
            <a:pPr marL="588600" lvl="1" indent="-228600">
              <a:buFont typeface="+mj-lt"/>
              <a:buAutoNum type="arabicPeriod" startAt="3"/>
            </a:pPr>
            <a:r>
              <a:rPr lang="en-US" altLang="zh-CN" dirty="0" smtClean="0"/>
              <a:t>The RADIUS client sends an Accounting-Request (Stop) packet to the RADIUS server.</a:t>
            </a:r>
          </a:p>
          <a:p>
            <a:pPr marL="588600" lvl="1" indent="-228600">
              <a:buFont typeface="+mj-lt"/>
              <a:buAutoNum type="arabicPeriod" startAt="3"/>
            </a:pPr>
            <a:r>
              <a:rPr lang="en-US" altLang="zh-CN" dirty="0" smtClean="0"/>
              <a:t>The RADIUS server sends an Accounting-Response (Stop) packet to the RADIUS client and stops accounting.</a:t>
            </a:r>
          </a:p>
          <a:p>
            <a:pPr marL="588600" lvl="1" indent="-228600">
              <a:buFont typeface="+mj-lt"/>
              <a:buAutoNum type="arabicPeriod" startAt="3"/>
            </a:pPr>
            <a:r>
              <a:rPr lang="en-US" altLang="zh-CN" dirty="0" smtClean="0"/>
              <a:t>The RADIUS client notifies the user of the processing result, and the user stops accessing network resources.</a:t>
            </a:r>
          </a:p>
          <a:p>
            <a:endParaRPr lang="en-US" altLang="zh-CN" dirty="0" smtClean="0"/>
          </a:p>
          <a:p>
            <a:endParaRPr lang="en-US" altLang="zh-CN" dirty="0"/>
          </a:p>
        </p:txBody>
      </p:sp>
    </p:spTree>
    <p:extLst>
      <p:ext uri="{BB962C8B-B14F-4D97-AF65-F5344CB8AC3E}">
        <p14:creationId xmlns:p14="http://schemas.microsoft.com/office/powerpoint/2010/main" val="958227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90370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4763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Notes Placeholder 2"/>
          <p:cNvSpPr>
            <a:spLocks noGrp="1"/>
          </p:cNvSpPr>
          <p:nvPr>
            <p:ph type="body" idx="1"/>
          </p:nvPr>
        </p:nvSpPr>
        <p:spPr/>
        <p:txBody>
          <a:bodyPr/>
          <a:lstStyle/>
          <a:p>
            <a:r>
              <a:rPr lang="en-US" dirty="0" smtClean="0"/>
              <a:t>The </a:t>
            </a:r>
            <a:r>
              <a:rPr lang="en-US" b="1" dirty="0" smtClean="0"/>
              <a:t>authorization-scheme</a:t>
            </a:r>
            <a:r>
              <a:rPr lang="en-US" dirty="0" smtClean="0"/>
              <a:t> </a:t>
            </a:r>
            <a:r>
              <a:rPr lang="en-US" i="1" dirty="0" smtClean="0"/>
              <a:t>authorization-scheme-name</a:t>
            </a:r>
            <a:r>
              <a:rPr lang="en-US" dirty="0" smtClean="0"/>
              <a:t> command configures an authorization scheme for a domain. By default, no authorization scheme is applied to a domain.</a:t>
            </a:r>
            <a:endParaRPr lang="en-US" altLang="zh-CN" dirty="0" smtClean="0"/>
          </a:p>
          <a:p>
            <a:r>
              <a:rPr lang="en-US" dirty="0" smtClean="0"/>
              <a:t>The</a:t>
            </a:r>
            <a:r>
              <a:rPr lang="en-US" b="1" dirty="0" smtClean="0"/>
              <a:t> </a:t>
            </a:r>
            <a:r>
              <a:rPr lang="en-US" altLang="zh-CN" b="1" dirty="0" smtClean="0"/>
              <a:t>authentication-mode </a:t>
            </a:r>
            <a:r>
              <a:rPr lang="en-US" altLang="zh-CN" dirty="0" smtClean="0"/>
              <a:t>{ </a:t>
            </a:r>
            <a:r>
              <a:rPr lang="en-US" altLang="zh-CN" b="1" dirty="0" err="1" smtClean="0"/>
              <a:t>hwtacacs</a:t>
            </a:r>
            <a:r>
              <a:rPr lang="en-US" altLang="zh-CN" dirty="0" smtClean="0"/>
              <a:t> |</a:t>
            </a:r>
            <a:r>
              <a:rPr lang="en-US" altLang="zh-CN" b="1" dirty="0" smtClean="0"/>
              <a:t> local</a:t>
            </a:r>
            <a:r>
              <a:rPr lang="en-US" altLang="zh-CN" dirty="0" smtClean="0"/>
              <a:t> | </a:t>
            </a:r>
            <a:r>
              <a:rPr lang="en-US" altLang="zh-CN" b="1" dirty="0" smtClean="0"/>
              <a:t>radius</a:t>
            </a:r>
            <a:r>
              <a:rPr lang="en-US" altLang="zh-CN" dirty="0" smtClean="0"/>
              <a:t> } </a:t>
            </a:r>
            <a:r>
              <a:rPr lang="en-US" dirty="0" smtClean="0"/>
              <a:t>command configures an </a:t>
            </a:r>
            <a:r>
              <a:rPr lang="en-US" dirty="0" smtClean="0"/>
              <a:t>authentication </a:t>
            </a:r>
            <a:r>
              <a:rPr lang="en-US" dirty="0" smtClean="0"/>
              <a:t>mode for the current </a:t>
            </a:r>
            <a:r>
              <a:rPr lang="en-US" dirty="0" smtClean="0"/>
              <a:t>authentication </a:t>
            </a:r>
            <a:r>
              <a:rPr lang="en-US" dirty="0" smtClean="0"/>
              <a:t>scheme. By default, </a:t>
            </a:r>
            <a:r>
              <a:rPr lang="en-US" smtClean="0"/>
              <a:t>local </a:t>
            </a:r>
            <a:r>
              <a:rPr lang="en-US" smtClean="0"/>
              <a:t>authentication </a:t>
            </a:r>
            <a:r>
              <a:rPr lang="en-US" dirty="0" smtClean="0"/>
              <a:t>is used.</a:t>
            </a:r>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152659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4" name="备注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00222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61662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备注占位符 2"/>
          <p:cNvSpPr>
            <a:spLocks noGrp="1"/>
          </p:cNvSpPr>
          <p:nvPr>
            <p:ph type="body" idx="1"/>
          </p:nvPr>
        </p:nvSpPr>
        <p:spPr/>
        <p:txBody>
          <a:bodyPr/>
          <a:lstStyle/>
          <a:p>
            <a:pPr marL="0" indent="0">
              <a:buNone/>
            </a:pPr>
            <a:r>
              <a:rPr lang="zh-CN" altLang="en-US" dirty="0" smtClean="0"/>
              <a:t/>
            </a:r>
            <a:br>
              <a:rPr lang="zh-CN" altLang="en-US" dirty="0" smtClean="0"/>
            </a:br>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272421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Notes Placeholder 2"/>
          <p:cNvSpPr>
            <a:spLocks noGrp="1"/>
          </p:cNvSpPr>
          <p:nvPr>
            <p:ph type="body" idx="1"/>
          </p:nvPr>
        </p:nvSpPr>
        <p:spPr/>
        <p:txBody>
          <a:bodyPr/>
          <a:lstStyle/>
          <a:p>
            <a:r>
              <a:rPr lang="en-US" dirty="0" smtClean="0"/>
              <a:t>The </a:t>
            </a:r>
            <a:r>
              <a:rPr lang="en-US" b="1" dirty="0" smtClean="0"/>
              <a:t>display domain </a:t>
            </a:r>
            <a:r>
              <a:rPr lang="en-US" dirty="0" smtClean="0"/>
              <a:t>[ </a:t>
            </a:r>
            <a:r>
              <a:rPr lang="en-US" b="1" dirty="0" smtClean="0"/>
              <a:t>name</a:t>
            </a:r>
            <a:r>
              <a:rPr lang="en-US" dirty="0" smtClean="0"/>
              <a:t> </a:t>
            </a:r>
            <a:r>
              <a:rPr lang="en-US" i="1" dirty="0" smtClean="0"/>
              <a:t>domain-name</a:t>
            </a:r>
            <a:r>
              <a:rPr lang="en-US" dirty="0" smtClean="0"/>
              <a:t> ]command displays the configuration of a domain.</a:t>
            </a:r>
            <a:endParaRPr lang="en-US" altLang="zh-CN" dirty="0" smtClean="0"/>
          </a:p>
          <a:p>
            <a:r>
              <a:rPr lang="en-US" dirty="0" smtClean="0"/>
              <a:t>If the value of </a:t>
            </a:r>
            <a:r>
              <a:rPr lang="en-US" b="1" dirty="0" smtClean="0"/>
              <a:t>Domain-state</a:t>
            </a:r>
            <a:r>
              <a:rPr lang="en-US" dirty="0" smtClean="0"/>
              <a:t> is Active, the domain is activated.</a:t>
            </a:r>
            <a:endParaRPr lang="en-US" altLang="zh-CN" dirty="0" smtClean="0"/>
          </a:p>
          <a:p>
            <a:pPr lvl="0"/>
            <a:r>
              <a:rPr lang="en-US" dirty="0" smtClean="0"/>
              <a:t>If the username does not end with @, the user belongs to the default domain. Huawei devices support the following default domains:</a:t>
            </a:r>
          </a:p>
          <a:p>
            <a:pPr lvl="1"/>
            <a:r>
              <a:rPr lang="en-US" dirty="0" smtClean="0"/>
              <a:t>The </a:t>
            </a:r>
            <a:r>
              <a:rPr lang="en-US" b="1" dirty="0" smtClean="0"/>
              <a:t>default </a:t>
            </a:r>
            <a:r>
              <a:rPr lang="en-US" dirty="0" smtClean="0"/>
              <a:t>domain is for common users.</a:t>
            </a:r>
          </a:p>
          <a:p>
            <a:pPr lvl="1"/>
            <a:r>
              <a:rPr lang="en-US" dirty="0" smtClean="0"/>
              <a:t>The </a:t>
            </a:r>
            <a:r>
              <a:rPr lang="en-US" b="1" dirty="0" err="1" smtClean="0"/>
              <a:t>default_admin</a:t>
            </a:r>
            <a:r>
              <a:rPr lang="en-US" dirty="0" smtClean="0"/>
              <a:t> domain is the default domain for administrators.</a:t>
            </a:r>
          </a:p>
          <a:p>
            <a:endParaRPr lang="en-US" altLang="zh-CN" dirty="0" smtClean="0"/>
          </a:p>
          <a:p>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316134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68411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Notes Placeholder 2"/>
          <p:cNvSpPr>
            <a:spLocks noGrp="1"/>
          </p:cNvSpPr>
          <p:nvPr>
            <p:ph type="body" idx="1"/>
          </p:nvPr>
        </p:nvSpPr>
        <p:spPr/>
        <p:txBody>
          <a:bodyPr/>
          <a:lstStyle/>
          <a:p>
            <a:r>
              <a:rPr lang="en-US" dirty="0" smtClean="0"/>
              <a:t>The </a:t>
            </a:r>
            <a:r>
              <a:rPr lang="en-US" b="1" dirty="0" smtClean="0"/>
              <a:t>display </a:t>
            </a:r>
            <a:r>
              <a:rPr lang="en-US" b="1" dirty="0" err="1" smtClean="0"/>
              <a:t>aaa</a:t>
            </a:r>
            <a:r>
              <a:rPr lang="en-US" b="1" dirty="0" smtClean="0"/>
              <a:t> offline-record </a:t>
            </a:r>
            <a:r>
              <a:rPr lang="en-US" dirty="0" smtClean="0"/>
              <a:t>command displays user offline records.</a:t>
            </a:r>
            <a:endParaRPr lang="en-US" altLang="zh-CN" dirty="0" smtClean="0"/>
          </a:p>
          <a:p>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572442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lvl="0" indent="-228600">
              <a:buFont typeface="+mj-lt"/>
              <a:buAutoNum type="arabicPeriod"/>
            </a:pPr>
            <a:r>
              <a:rPr lang="en-US" dirty="0" smtClean="0"/>
              <a:t>AAA supports the following authentication modes: non-authentication, local authentication, and remote authentication. AAA supports the following authorization modes: non-authorization, local authorization, and remote authorization. AAA supports two accounting modes: non-accounting and remote accounting.</a:t>
            </a:r>
          </a:p>
          <a:p>
            <a:pPr marL="228600" indent="-228600">
              <a:buFont typeface="+mj-lt"/>
              <a:buAutoNum type="arabicPeriod"/>
            </a:pPr>
            <a:r>
              <a:rPr lang="en-US" dirty="0" smtClean="0"/>
              <a:t>If the domain to which a user belongs is not specified when the user is created, the user is automatically associated with the </a:t>
            </a:r>
            <a:r>
              <a:rPr lang="en-US" b="1" dirty="0" smtClean="0"/>
              <a:t>default</a:t>
            </a:r>
            <a:r>
              <a:rPr lang="en-US" dirty="0" smtClean="0"/>
              <a:t> domain (the administrator is associated with the </a:t>
            </a:r>
            <a:r>
              <a:rPr lang="en-US" b="1" dirty="0" err="1" smtClean="0"/>
              <a:t>default_admin</a:t>
            </a:r>
            <a:r>
              <a:rPr lang="en-US" b="1" dirty="0" smtClean="0"/>
              <a:t> </a:t>
            </a:r>
            <a:r>
              <a:rPr lang="en-US" dirty="0" smtClean="0"/>
              <a:t>domain).</a:t>
            </a:r>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797994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59247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78073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2017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73557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9927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Authentication: determines which users can access the network.</a:t>
            </a:r>
          </a:p>
          <a:p>
            <a:r>
              <a:rPr lang="en-US" smtClean="0"/>
              <a:t>Authorization: authorizes users to access specific services.</a:t>
            </a:r>
          </a:p>
          <a:p>
            <a:r>
              <a:rPr lang="en-US" smtClean="0"/>
              <a:t>Accounting: records network resource utilization.</a:t>
            </a:r>
          </a:p>
          <a:p>
            <a:r>
              <a:rPr lang="en-US" smtClean="0"/>
              <a:t>The Internet service provider (ISP) needs to authenticate the account and password of a home broadband user before allowing the user to access the Internet. In addition, the ISP records the online duration or traffic of the user. This is the most common application scenario of the AAA technology.</a:t>
            </a:r>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611701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The NAS manages users based on domains. Each domain can be configured with different authentication, authorization, and accounting schemes to perform authentication, authorization, and accounting for users in the domain.</a:t>
            </a:r>
            <a:endParaRPr lang="en-US" altLang="zh-CN" smtClean="0"/>
          </a:p>
          <a:p>
            <a:r>
              <a:rPr lang="en-US" smtClean="0"/>
              <a:t>Each user belongs to a domain. The domain to which a user belongs is determined by the character string following the domain name delimiter @ in the user name. For example, if the user name is user 1@domain 1, the user belongs to domain 1. If the user name does not end with @, the user belongs to the default domain.</a:t>
            </a:r>
            <a:endParaRPr lang="en-US" altLang="zh-CN" smtClean="0"/>
          </a:p>
          <a:p>
            <a:endParaRPr lang="en-US" altLang="zh-CN" smtClean="0"/>
          </a:p>
          <a:p>
            <a:endParaRPr lang="en-US" altLang="zh-CN" smtClean="0"/>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941819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AAA supports three authentication modes:</a:t>
            </a:r>
            <a:endParaRPr lang="en-US" altLang="zh-CN" dirty="0" smtClean="0"/>
          </a:p>
          <a:p>
            <a:pPr lvl="1"/>
            <a:r>
              <a:rPr lang="en-US" dirty="0" smtClean="0"/>
              <a:t>Non-authentication: Users are fully trusted and their identities are not checked. This authentication mode is seldom used for security purposes.</a:t>
            </a:r>
          </a:p>
          <a:p>
            <a:pPr lvl="1"/>
            <a:r>
              <a:rPr lang="en-US" dirty="0" smtClean="0"/>
              <a:t>Local authentication: Local user information (including the username, password, and attributes) is configured on the NAS. In this case, the NAS functions as the AAA server. Local authentication features fast processing and low operational costs. The disadvantage is that the amount of stored information is limited by device hardware. This authentication mode is often used to manage login users, such as Telnet and FTP users.</a:t>
            </a:r>
            <a:endParaRPr lang="en-US" altLang="zh-CN" dirty="0" smtClean="0"/>
          </a:p>
          <a:p>
            <a:pPr lvl="1"/>
            <a:r>
              <a:rPr lang="en-US" dirty="0" smtClean="0"/>
              <a:t>Remote authentication: User information (including the username, password, and attributes) is configured on the authentication server. Remote authentication can be implemented through RADIUS or HWTACACS. The NAS functions as a client to communicate with the RADIUS or HWTACACS server.</a:t>
            </a:r>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779260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Notes Placeholder 2"/>
          <p:cNvSpPr>
            <a:spLocks noGrp="1"/>
          </p:cNvSpPr>
          <p:nvPr>
            <p:ph type="body" idx="1"/>
          </p:nvPr>
        </p:nvSpPr>
        <p:spPr/>
        <p:txBody>
          <a:bodyPr/>
          <a:lstStyle/>
          <a:p>
            <a:r>
              <a:rPr lang="en-US" dirty="0" smtClean="0"/>
              <a:t>The AAA authorization function grants users the permission to access specific networks or devices. AAA supports the following authorization modes:</a:t>
            </a:r>
          </a:p>
          <a:p>
            <a:pPr lvl="1"/>
            <a:r>
              <a:rPr lang="en-US" dirty="0" smtClean="0"/>
              <a:t>Non-authorization: Authenticated users have unrestricted access rights on a network.</a:t>
            </a:r>
            <a:endParaRPr lang="en-US" altLang="zh-CN" dirty="0" smtClean="0"/>
          </a:p>
          <a:p>
            <a:pPr lvl="1"/>
            <a:r>
              <a:rPr lang="en-US" dirty="0" smtClean="0"/>
              <a:t>Local authorization: Users are authorized based on the domain configuration on the NAS.</a:t>
            </a:r>
          </a:p>
          <a:p>
            <a:pPr lvl="1"/>
            <a:r>
              <a:rPr lang="en-US" dirty="0" smtClean="0"/>
              <a:t>Remote authorization: The RADIUS or HWTACACS server authorizes users.</a:t>
            </a:r>
            <a:endParaRPr lang="en-US" altLang="zh-CN" dirty="0" smtClean="0"/>
          </a:p>
          <a:p>
            <a:pPr lvl="2"/>
            <a:r>
              <a:rPr lang="en-US" dirty="0" smtClean="0"/>
              <a:t>In HWTACACS authorization, all users can be authorized by the HWTACACS server.</a:t>
            </a:r>
            <a:endParaRPr lang="en-US" altLang="zh-CN" dirty="0" smtClean="0"/>
          </a:p>
          <a:p>
            <a:pPr lvl="2"/>
            <a:r>
              <a:rPr lang="en-US" dirty="0" smtClean="0"/>
              <a:t>RADIUS authorization applies only to the users authenticated by the RADIUS server. RADIUS integrates authentication and authorization. Therefore, RADIUS authorization cannot be performed singly.</a:t>
            </a:r>
            <a:endParaRPr lang="en-US" altLang="zh-CN" dirty="0" smtClean="0"/>
          </a:p>
          <a:p>
            <a:pPr lvl="0"/>
            <a:r>
              <a:rPr lang="en-US" dirty="0" smtClean="0"/>
              <a:t>When remote authorization is used, users can obtain authorization information from both the authorization server and NAS. The priority of the authorization information configured on the NAS is lower than that delivered by the authorization server.</a:t>
            </a:r>
            <a:endParaRPr lang="en-US" altLang="zh-CN" dirty="0"/>
          </a:p>
        </p:txBody>
      </p:sp>
      <p:sp>
        <p:nvSpPr>
          <p:cNvPr id="3" name="幻灯片图像占位符 2"/>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685269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smtClean="0">
                <a:solidFill>
                  <a:schemeClr val="tx1"/>
                </a:solidFill>
                <a:latin typeface="Huawei Sans" panose="020C0503030203020204" pitchFamily="34" charset="0"/>
                <a:ea typeface="方正兰亭黑简体" panose="02000000000000000000" pitchFamily="2" charset="-122"/>
              </a:rPr>
              <a:t>Revision Record</a:t>
            </a:r>
            <a:endParaRPr lang="zh-CN" altLang="en-US" sz="3500" b="1" baseline="0" dirty="0" smtClean="0">
              <a:solidFill>
                <a:schemeClr val="tx1"/>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smtClean="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4251216563"/>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xmlns="" val="20000"/>
                    </a:ext>
                  </a:extLst>
                </a:gridCol>
                <a:gridCol w="2155444">
                  <a:extLst>
                    <a:ext uri="{9D8B030D-6E8A-4147-A177-3AD203B41FA5}">
                      <a16:colId xmlns:a16="http://schemas.microsoft.com/office/drawing/2014/main" xmlns="" val="20001"/>
                    </a:ext>
                  </a:extLst>
                </a:gridCol>
                <a:gridCol w="2873927">
                  <a:extLst>
                    <a:ext uri="{9D8B030D-6E8A-4147-A177-3AD203B41FA5}">
                      <a16:colId xmlns:a16="http://schemas.microsoft.com/office/drawing/2014/main" xmlns="" val="20002"/>
                    </a:ext>
                  </a:extLst>
                </a:gridCol>
                <a:gridCol w="237642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21293528"/>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xmlns="" val="20000"/>
                    </a:ext>
                  </a:extLst>
                </a:gridCol>
                <a:gridCol w="2155920">
                  <a:extLst>
                    <a:ext uri="{9D8B030D-6E8A-4147-A177-3AD203B41FA5}">
                      <a16:colId xmlns:a16="http://schemas.microsoft.com/office/drawing/2014/main" xmlns="" val="20001"/>
                    </a:ext>
                  </a:extLst>
                </a:gridCol>
                <a:gridCol w="2912127">
                  <a:extLst>
                    <a:ext uri="{9D8B030D-6E8A-4147-A177-3AD203B41FA5}">
                      <a16:colId xmlns:a16="http://schemas.microsoft.com/office/drawing/2014/main" xmlns="" val="20002"/>
                    </a:ext>
                  </a:extLst>
                </a:gridCol>
                <a:gridCol w="231094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xmlns=""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xmlns=""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xmlns=""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xmlns=""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xmlns=""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xmlns=""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xmlns=""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xmlns=""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xmlns=""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xmlns=""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xmlns=""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xmlns=""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xmlns=""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xmlns=""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xmlns=""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xmlns=""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xmlns=""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xmlns=""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xmlns=""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xmlns=""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8474146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auto"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auto">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smtClean="0"/>
              <a:t>Question description.</a:t>
            </a:r>
          </a:p>
          <a:p>
            <a:pPr lvl="1"/>
            <a:endParaRPr lang="en-US" altLang="zh-CN" dirty="0"/>
          </a:p>
        </p:txBody>
      </p:sp>
      <p:sp>
        <p:nvSpPr>
          <p:cNvPr id="24"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auto"/>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Quiz</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482154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Click here to edit summary</a:t>
            </a:r>
            <a:endParaRPr lang="zh-CN" altLang="en-US" dirty="0"/>
          </a:p>
        </p:txBody>
      </p:sp>
      <p:sp>
        <p:nvSpPr>
          <p:cNvPr id="12"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Section Summary</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6816709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Summary</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auto">
              <a:defRPr baseline="0">
                <a:latin typeface="Huawei Sans" panose="020C0503030203020204" pitchFamily="34" charset="0"/>
              </a:defRPr>
            </a:lvl2pPr>
            <a:lvl3pPr fontAlgn="auto">
              <a:defRPr baseline="0">
                <a:latin typeface="Huawei Sans" panose="020C0503030203020204" pitchFamily="34" charset="0"/>
              </a:defRPr>
            </a:lvl3pPr>
            <a:lvl4pPr fontAlgn="auto">
              <a:defRPr baseline="0">
                <a:latin typeface="Huawei Sans" panose="020C0503030203020204" pitchFamily="34" charset="0"/>
              </a:defRPr>
            </a:lvl4pPr>
            <a:lvl5pPr fontAlgn="auto">
              <a:buNone/>
              <a:defRPr baseline="0">
                <a:latin typeface="Huawei Sans" panose="020C0503030203020204" pitchFamily="34" charset="0"/>
              </a:defRPr>
            </a:lvl5pPr>
          </a:lstStyle>
          <a:p>
            <a:pPr lvl="0"/>
            <a:r>
              <a:rPr lang="en-US" altLang="zh-CN" dirty="0" smtClean="0"/>
              <a:t>Click to edit</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1073614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More information for trainees</a:t>
            </a:r>
            <a:endParaRPr lang="zh-CN" altLang="en-US" dirty="0"/>
          </a:p>
        </p:txBody>
      </p:sp>
      <p:sp>
        <p:nvSpPr>
          <p:cNvPr id="13"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More Information</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4510062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Recommendations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2846767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22850141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Click to Edit Title</a:t>
            </a:r>
            <a:endParaRPr lang="zh-CN" altLang="en-US" dirty="0" smtClean="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32256057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smtClean="0"/>
              <a:t>The chapter describes ...</a:t>
            </a:r>
            <a:endParaRPr lang="zh-CN" altLang="en-US" dirty="0"/>
          </a:p>
        </p:txBody>
      </p:sp>
      <p:sp>
        <p:nvSpPr>
          <p:cNvPr id="2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4695951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Objectives</a:t>
            </a:r>
            <a:endParaRPr lang="en-US" altLang="zh-CN"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smtClean="0">
                <a:ln>
                  <a:noFill/>
                </a:ln>
                <a:solidFill>
                  <a:srgbClr val="000000"/>
                </a:solidFill>
                <a:effectLst/>
                <a:uLnTx/>
                <a:uFillTx/>
                <a:latin typeface="+mn-lt"/>
                <a:ea typeface="+mn-ea"/>
                <a:cs typeface="+mn-cs"/>
              </a:rPr>
              <a:t>On completion of this course, you will be able to:</a:t>
            </a:r>
            <a:endParaRPr lang="zh-CN" altLang="en-US" dirty="0" smtClean="0"/>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00727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Contents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17850270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9597353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20766949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13303934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xmlns=""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a16="http://schemas.microsoft.com/office/drawing/2014/main" xmlns=""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a16="http://schemas.microsoft.com/office/drawing/2014/main" xmlns=""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a16="http://schemas.microsoft.com/office/drawing/2014/main" xmlns=""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a16="http://schemas.microsoft.com/office/drawing/2014/main" xmlns=""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a16="http://schemas.microsoft.com/office/drawing/2014/main" xmlns=""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a16="http://schemas.microsoft.com/office/drawing/2014/main" xmlns=""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xmlns=""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xmlns=""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xmlns=""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xmlns=""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xmlns=""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5456839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smtClean="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a:t>
            </a:r>
            <a:r>
              <a:rPr lang="zh-CN" altLang="en-US" dirty="0" smtClean="0"/>
              <a:t>级</a:t>
            </a:r>
            <a:r>
              <a:rPr lang="en-US" altLang="zh-CN" dirty="0" smtClean="0"/>
              <a:t>0</a:t>
            </a:r>
            <a:endParaRPr lang="zh-CN" altLang="en-US" dirty="0"/>
          </a:p>
        </p:txBody>
      </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grpSp>
        <p:nvGrpSpPr>
          <p:cNvPr id="3" name="组合 2"/>
          <p:cNvGrpSpPr/>
          <p:nvPr userDrawn="1"/>
        </p:nvGrpSpPr>
        <p:grpSpPr>
          <a:xfrm>
            <a:off x="12162526" y="3916624"/>
            <a:ext cx="1088654" cy="2144829"/>
            <a:chOff x="12162526" y="3916624"/>
            <a:chExt cx="1088654" cy="2144829"/>
          </a:xfrm>
        </p:grpSpPr>
        <p:sp>
          <p:nvSpPr>
            <p:cNvPr id="55" name="矩形 54">
              <a:extLst>
                <a:ext uri="{FF2B5EF4-FFF2-40B4-BE49-F238E27FC236}">
                  <a16:creationId xmlns:a16="http://schemas.microsoft.com/office/drawing/2014/main" xmlns=""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6" name="矩形 55">
              <a:extLst>
                <a:ext uri="{FF2B5EF4-FFF2-40B4-BE49-F238E27FC236}">
                  <a16:creationId xmlns:a16="http://schemas.microsoft.com/office/drawing/2014/main" xmlns=""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7" name="矩形 56">
              <a:extLst>
                <a:ext uri="{FF2B5EF4-FFF2-40B4-BE49-F238E27FC236}">
                  <a16:creationId xmlns:a16="http://schemas.microsoft.com/office/drawing/2014/main" xmlns=""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8" name="矩形 57">
              <a:extLst>
                <a:ext uri="{FF2B5EF4-FFF2-40B4-BE49-F238E27FC236}">
                  <a16:creationId xmlns:a16="http://schemas.microsoft.com/office/drawing/2014/main" xmlns="" id="{947DE7E3-EC9F-4331-B252-7BCE51B7F0DA}"/>
                </a:ext>
              </a:extLst>
            </p:cNvPr>
            <p:cNvSpPr/>
            <p:nvPr userDrawn="1"/>
          </p:nvSpPr>
          <p:spPr>
            <a:xfrm>
              <a:off x="12246898" y="4781656"/>
              <a:ext cx="919908" cy="288000"/>
            </a:xfrm>
            <a:prstGeom prst="rect">
              <a:avLst/>
            </a:prstGeom>
            <a:solidFill>
              <a:srgbClr val="EC7061">
                <a:lumMod val="100000"/>
              </a:srgbClr>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59" name="矩形 58">
              <a:extLst>
                <a:ext uri="{FF2B5EF4-FFF2-40B4-BE49-F238E27FC236}">
                  <a16:creationId xmlns:a16="http://schemas.microsoft.com/office/drawing/2014/main" xmlns=""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0" name="文本框 59">
              <a:extLst>
                <a:ext uri="{FF2B5EF4-FFF2-40B4-BE49-F238E27FC236}">
                  <a16:creationId xmlns:a16="http://schemas.microsoft.com/office/drawing/2014/main" xmlns=""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表格表头</a:t>
              </a:r>
            </a:p>
          </p:txBody>
        </p:sp>
        <p:sp>
          <p:nvSpPr>
            <p:cNvPr id="61" name="文本框 60">
              <a:extLst>
                <a:ext uri="{FF2B5EF4-FFF2-40B4-BE49-F238E27FC236}">
                  <a16:creationId xmlns:a16="http://schemas.microsoft.com/office/drawing/2014/main" xmlns=""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文字边框</a:t>
              </a:r>
            </a:p>
          </p:txBody>
        </p:sp>
        <p:sp>
          <p:nvSpPr>
            <p:cNvPr id="62" name="文本框 61">
              <a:extLst>
                <a:ext uri="{FF2B5EF4-FFF2-40B4-BE49-F238E27FC236}">
                  <a16:creationId xmlns:a16="http://schemas.microsoft.com/office/drawing/2014/main" xmlns=""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导航灰底</a:t>
              </a:r>
            </a:p>
          </p:txBody>
        </p:sp>
        <p:sp>
          <p:nvSpPr>
            <p:cNvPr id="63" name="文本框 62">
              <a:extLst>
                <a:ext uri="{FF2B5EF4-FFF2-40B4-BE49-F238E27FC236}">
                  <a16:creationId xmlns:a16="http://schemas.microsoft.com/office/drawing/2014/main" xmlns=""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红</a:t>
              </a:r>
            </a:p>
          </p:txBody>
        </p:sp>
        <p:sp>
          <p:nvSpPr>
            <p:cNvPr id="64" name="文本框 63">
              <a:extLst>
                <a:ext uri="{FF2B5EF4-FFF2-40B4-BE49-F238E27FC236}">
                  <a16:creationId xmlns:a16="http://schemas.microsoft.com/office/drawing/2014/main" xmlns=""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文字底色</a:t>
              </a:r>
            </a:p>
          </p:txBody>
        </p:sp>
        <p:sp>
          <p:nvSpPr>
            <p:cNvPr id="65" name="矩形 64">
              <a:extLst>
                <a:ext uri="{FF2B5EF4-FFF2-40B4-BE49-F238E27FC236}">
                  <a16:creationId xmlns:a16="http://schemas.microsoft.com/office/drawing/2014/main" xmlns=""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6" name="矩形 65">
              <a:extLst>
                <a:ext uri="{FF2B5EF4-FFF2-40B4-BE49-F238E27FC236}">
                  <a16:creationId xmlns:a16="http://schemas.microsoft.com/office/drawing/2014/main" xmlns=""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7" name="文本框 66">
              <a:extLst>
                <a:ext uri="{FF2B5EF4-FFF2-40B4-BE49-F238E27FC236}">
                  <a16:creationId xmlns:a16="http://schemas.microsoft.com/office/drawing/2014/main" xmlns=""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备用</a:t>
              </a:r>
            </a:p>
          </p:txBody>
        </p:sp>
        <p:sp>
          <p:nvSpPr>
            <p:cNvPr id="68" name="矩形 67">
              <a:extLst>
                <a:ext uri="{FF2B5EF4-FFF2-40B4-BE49-F238E27FC236}">
                  <a16:creationId xmlns:a16="http://schemas.microsoft.com/office/drawing/2014/main" xmlns="" id="{947DE7E3-EC9F-4331-B252-7BCE51B7F0DA}"/>
                </a:ext>
              </a:extLst>
            </p:cNvPr>
            <p:cNvSpPr/>
            <p:nvPr userDrawn="1"/>
          </p:nvSpPr>
          <p:spPr>
            <a:xfrm>
              <a:off x="12246898" y="5773453"/>
              <a:ext cx="919908" cy="288000"/>
            </a:xfrm>
            <a:prstGeom prst="rect">
              <a:avLst/>
            </a:prstGeom>
            <a:solidFill>
              <a:srgbClr val="8BC9A0"/>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69" name="文本框 68">
              <a:extLst>
                <a:ext uri="{FF2B5EF4-FFF2-40B4-BE49-F238E27FC236}">
                  <a16:creationId xmlns:a16="http://schemas.microsoft.com/office/drawing/2014/main" xmlns=""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绿</a:t>
              </a:r>
            </a:p>
          </p:txBody>
        </p:sp>
      </p:grpSp>
    </p:spTree>
    <p:extLst>
      <p:ext uri="{BB962C8B-B14F-4D97-AF65-F5344CB8AC3E}">
        <p14:creationId xmlns:p14="http://schemas.microsoft.com/office/powerpoint/2010/main" val="144499256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100000"/>
        <a:buFont typeface="Huawei Sans" panose="020C0503030203020204" pitchFamily="34" charset="0"/>
        <a:buChar char="▫"/>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4020">
          <p15:clr>
            <a:srgbClr val="F26B43"/>
          </p15:clr>
        </p15:guide>
        <p15:guide id="5" orient="horz" pos="777">
          <p15:clr>
            <a:srgbClr val="F26B43"/>
          </p15:clr>
        </p15:guide>
        <p15:guide id="6" pos="3840">
          <p15:clr>
            <a:srgbClr val="F26B43"/>
          </p15:clr>
        </p15:guide>
        <p15:guide id="7" orient="horz" pos="4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 name="文本占位符 14"/>
          <p:cNvSpPr>
            <a:spLocks noGrp="1"/>
          </p:cNvSpPr>
          <p:nvPr>
            <p:ph type="body" sz="quarter" idx="17"/>
          </p:nvPr>
        </p:nvSpPr>
        <p:spPr/>
        <p:txBody>
          <a:bodyPr/>
          <a:lstStyle/>
          <a:p>
            <a:pPr lvl="0"/>
            <a:r>
              <a:rPr lang="en-US" altLang="zh-CN" smtClean="0"/>
              <a:t>Update</a:t>
            </a:r>
            <a:endParaRPr lang="zh-CN" altLang="en-US" dirty="0"/>
          </a:p>
        </p:txBody>
      </p:sp>
      <p:sp>
        <p:nvSpPr>
          <p:cNvPr id="55" name="文本占位符 18"/>
          <p:cNvSpPr>
            <a:spLocks noGrp="1"/>
          </p:cNvSpPr>
          <p:nvPr>
            <p:ph type="body" sz="quarter" idx="18"/>
          </p:nvPr>
        </p:nvSpPr>
        <p:spPr/>
        <p:txBody>
          <a:bodyPr/>
          <a:lstStyle/>
          <a:p>
            <a:pPr lvl="0"/>
            <a:r>
              <a:rPr lang="en-US" altLang="zh-CN" smtClean="0"/>
              <a:t>Update</a:t>
            </a:r>
            <a:endParaRPr lang="zh-CN" altLang="en-US" dirty="0"/>
          </a:p>
        </p:txBody>
      </p:sp>
      <p:sp>
        <p:nvSpPr>
          <p:cNvPr id="56" name="文本占位符 22"/>
          <p:cNvSpPr>
            <a:spLocks noGrp="1"/>
          </p:cNvSpPr>
          <p:nvPr>
            <p:ph type="body" sz="quarter" idx="19"/>
          </p:nvPr>
        </p:nvSpPr>
        <p:spPr/>
        <p:txBody>
          <a:bodyPr/>
          <a:lstStyle/>
          <a:p>
            <a:pPr lvl="0"/>
            <a:r>
              <a:rPr lang="en-US" altLang="zh-CN" smtClean="0"/>
              <a:t>Update</a:t>
            </a:r>
            <a:endParaRPr lang="zh-CN" altLang="en-US" dirty="0"/>
          </a:p>
        </p:txBody>
      </p:sp>
      <p:sp>
        <p:nvSpPr>
          <p:cNvPr id="57" name="文本占位符 26"/>
          <p:cNvSpPr>
            <a:spLocks noGrp="1"/>
          </p:cNvSpPr>
          <p:nvPr>
            <p:ph type="body" sz="quarter" idx="20"/>
          </p:nvPr>
        </p:nvSpPr>
        <p:spPr/>
        <p:txBody>
          <a:bodyPr/>
          <a:lstStyle/>
          <a:p>
            <a:pPr lvl="0"/>
            <a:r>
              <a:rPr lang="en-US" altLang="zh-CN" smtClean="0"/>
              <a:t>Update</a:t>
            </a:r>
            <a:endParaRPr lang="zh-CN" altLang="en-US" dirty="0"/>
          </a:p>
        </p:txBody>
      </p:sp>
      <p:sp>
        <p:nvSpPr>
          <p:cNvPr id="6" name="文本占位符 5"/>
          <p:cNvSpPr>
            <a:spLocks noGrp="1"/>
          </p:cNvSpPr>
          <p:nvPr>
            <p:ph type="body" sz="quarter" idx="13"/>
          </p:nvPr>
        </p:nvSpPr>
        <p:spPr/>
        <p:txBody>
          <a:bodyPr/>
          <a:lstStyle/>
          <a:p>
            <a:r>
              <a:rPr lang="en-US" smtClean="0"/>
              <a:t>Zhang Xiaohao/ZWX477809</a:t>
            </a:r>
            <a:endParaRPr lang="en-US" altLang="zh-CN" dirty="0">
              <a:sym typeface="Huawei Sans" panose="020C0503030203020204" pitchFamily="34" charset="0"/>
            </a:endParaRPr>
          </a:p>
        </p:txBody>
      </p:sp>
      <p:sp>
        <p:nvSpPr>
          <p:cNvPr id="7" name="文本占位符 6"/>
          <p:cNvSpPr>
            <a:spLocks noGrp="1"/>
          </p:cNvSpPr>
          <p:nvPr>
            <p:ph type="body" sz="quarter" idx="14"/>
          </p:nvPr>
        </p:nvSpPr>
        <p:spPr/>
        <p:txBody>
          <a:bodyPr/>
          <a:lstStyle/>
          <a:p>
            <a:r>
              <a:rPr lang="en-US" altLang="zh-CN" smtClean="0"/>
              <a:t>2019.10</a:t>
            </a:r>
            <a:endParaRPr lang="zh-CN" altLang="en-US" dirty="0">
              <a:sym typeface="Huawei Sans" panose="020C0503030203020204" pitchFamily="34" charset="0"/>
            </a:endParaRPr>
          </a:p>
        </p:txBody>
      </p:sp>
      <p:sp>
        <p:nvSpPr>
          <p:cNvPr id="52" name="文本占位符 2"/>
          <p:cNvSpPr>
            <a:spLocks noGrp="1"/>
          </p:cNvSpPr>
          <p:nvPr>
            <p:ph type="body" sz="quarter" idx="15"/>
          </p:nvPr>
        </p:nvSpPr>
        <p:spPr/>
        <p:txBody>
          <a:bodyPr/>
          <a:lstStyle/>
          <a:p>
            <a:r>
              <a:rPr lang="en-US" altLang="zh-CN" smtClean="0"/>
              <a:t>New</a:t>
            </a:r>
            <a:endParaRPr lang="en-US" altLang="zh-CN" dirty="0"/>
          </a:p>
        </p:txBody>
      </p:sp>
      <p:sp>
        <p:nvSpPr>
          <p:cNvPr id="53" name="文本占位符 10"/>
          <p:cNvSpPr>
            <a:spLocks noGrp="1"/>
          </p:cNvSpPr>
          <p:nvPr>
            <p:ph type="body" sz="quarter" idx="16"/>
          </p:nvPr>
        </p:nvSpPr>
        <p:spPr/>
        <p:txBody>
          <a:bodyPr/>
          <a:lstStyle/>
          <a:p>
            <a:pPr lvl="0"/>
            <a:r>
              <a:rPr lang="en-US" altLang="zh-CN" smtClean="0"/>
              <a:t>Update</a:t>
            </a:r>
            <a:endParaRPr lang="zh-CN" altLang="en-US" dirty="0"/>
          </a:p>
        </p:txBody>
      </p:sp>
      <p:sp>
        <p:nvSpPr>
          <p:cNvPr id="12" name="文本占位符 11"/>
          <p:cNvSpPr>
            <a:spLocks noGrp="1"/>
          </p:cNvSpPr>
          <p:nvPr>
            <p:ph type="body" sz="quarter" idx="21"/>
          </p:nvPr>
        </p:nvSpPr>
        <p:spPr/>
        <p:txBody>
          <a:bodyPr/>
          <a:lstStyle/>
          <a:p>
            <a:endParaRPr lang="zh-CN" altLang="en-US"/>
          </a:p>
        </p:txBody>
      </p:sp>
      <p:sp>
        <p:nvSpPr>
          <p:cNvPr id="13" name="文本占位符 12"/>
          <p:cNvSpPr>
            <a:spLocks noGrp="1"/>
          </p:cNvSpPr>
          <p:nvPr>
            <p:ph type="body" sz="quarter" idx="22"/>
          </p:nvPr>
        </p:nvSpPr>
        <p:spPr/>
        <p:txBody>
          <a:bodyPr/>
          <a:lstStyle/>
          <a:p>
            <a:endParaRPr lang="zh-CN" altLang="en-US"/>
          </a:p>
        </p:txBody>
      </p:sp>
      <p:sp>
        <p:nvSpPr>
          <p:cNvPr id="14" name="文本占位符 13"/>
          <p:cNvSpPr>
            <a:spLocks noGrp="1"/>
          </p:cNvSpPr>
          <p:nvPr>
            <p:ph type="body" sz="quarter" idx="23"/>
          </p:nvPr>
        </p:nvSpPr>
        <p:spPr/>
        <p:txBody>
          <a:bodyPr/>
          <a:lstStyle/>
          <a:p>
            <a:endParaRPr lang="zh-CN" altLang="en-US"/>
          </a:p>
        </p:txBody>
      </p:sp>
      <p:sp>
        <p:nvSpPr>
          <p:cNvPr id="15" name="文本占位符 14"/>
          <p:cNvSpPr>
            <a:spLocks noGrp="1"/>
          </p:cNvSpPr>
          <p:nvPr>
            <p:ph type="body" sz="quarter" idx="24"/>
          </p:nvPr>
        </p:nvSpPr>
        <p:spPr/>
        <p:txBody>
          <a:bodyPr/>
          <a:lstStyle/>
          <a:p>
            <a:endParaRPr lang="zh-CN" altLang="en-US"/>
          </a:p>
        </p:txBody>
      </p:sp>
      <p:sp>
        <p:nvSpPr>
          <p:cNvPr id="16" name="文本占位符 15"/>
          <p:cNvSpPr>
            <a:spLocks noGrp="1"/>
          </p:cNvSpPr>
          <p:nvPr>
            <p:ph type="body" sz="quarter" idx="25"/>
          </p:nvPr>
        </p:nvSpPr>
        <p:spPr/>
        <p:txBody>
          <a:bodyPr/>
          <a:lstStyle/>
          <a:p>
            <a:endParaRPr lang="zh-CN" altLang="en-US"/>
          </a:p>
        </p:txBody>
      </p:sp>
      <p:sp>
        <p:nvSpPr>
          <p:cNvPr id="17" name="文本占位符 16"/>
          <p:cNvSpPr>
            <a:spLocks noGrp="1"/>
          </p:cNvSpPr>
          <p:nvPr>
            <p:ph type="body" sz="quarter" idx="26"/>
          </p:nvPr>
        </p:nvSpPr>
        <p:spPr/>
        <p:txBody>
          <a:bodyPr/>
          <a:lstStyle/>
          <a:p>
            <a:endParaRPr lang="zh-CN" altLang="en-US"/>
          </a:p>
        </p:txBody>
      </p:sp>
      <p:sp>
        <p:nvSpPr>
          <p:cNvPr id="18" name="文本占位符 17"/>
          <p:cNvSpPr>
            <a:spLocks noGrp="1"/>
          </p:cNvSpPr>
          <p:nvPr>
            <p:ph type="body" sz="quarter" idx="27"/>
          </p:nvPr>
        </p:nvSpPr>
        <p:spPr/>
        <p:txBody>
          <a:bodyPr/>
          <a:lstStyle/>
          <a:p>
            <a:endParaRPr lang="zh-CN" altLang="en-US"/>
          </a:p>
        </p:txBody>
      </p:sp>
      <p:sp>
        <p:nvSpPr>
          <p:cNvPr id="19" name="文本占位符 18"/>
          <p:cNvSpPr>
            <a:spLocks noGrp="1"/>
          </p:cNvSpPr>
          <p:nvPr>
            <p:ph type="body" sz="quarter" idx="28"/>
          </p:nvPr>
        </p:nvSpPr>
        <p:spPr/>
        <p:txBody>
          <a:bodyPr/>
          <a:lstStyle/>
          <a:p>
            <a:endParaRPr lang="zh-CN" altLang="en-US"/>
          </a:p>
        </p:txBody>
      </p:sp>
      <p:sp>
        <p:nvSpPr>
          <p:cNvPr id="20" name="文本占位符 19"/>
          <p:cNvSpPr>
            <a:spLocks noGrp="1"/>
          </p:cNvSpPr>
          <p:nvPr>
            <p:ph type="body" sz="quarter" idx="29"/>
          </p:nvPr>
        </p:nvSpPr>
        <p:spPr/>
        <p:txBody>
          <a:bodyPr/>
          <a:lstStyle/>
          <a:p>
            <a:endParaRPr lang="zh-CN" altLang="en-US"/>
          </a:p>
        </p:txBody>
      </p:sp>
      <p:sp>
        <p:nvSpPr>
          <p:cNvPr id="21" name="文本占位符 20"/>
          <p:cNvSpPr>
            <a:spLocks noGrp="1"/>
          </p:cNvSpPr>
          <p:nvPr>
            <p:ph type="body" sz="quarter" idx="30"/>
          </p:nvPr>
        </p:nvSpPr>
        <p:spPr/>
        <p:txBody>
          <a:bodyPr/>
          <a:lstStyle/>
          <a:p>
            <a:endParaRPr lang="zh-CN" altLang="en-US"/>
          </a:p>
        </p:txBody>
      </p:sp>
      <p:sp>
        <p:nvSpPr>
          <p:cNvPr id="22" name="文本占位符 21"/>
          <p:cNvSpPr>
            <a:spLocks noGrp="1"/>
          </p:cNvSpPr>
          <p:nvPr>
            <p:ph type="body" sz="quarter" idx="31"/>
          </p:nvPr>
        </p:nvSpPr>
        <p:spPr/>
        <p:txBody>
          <a:bodyPr/>
          <a:lstStyle/>
          <a:p>
            <a:endParaRPr lang="zh-CN" altLang="en-US"/>
          </a:p>
        </p:txBody>
      </p:sp>
      <p:sp>
        <p:nvSpPr>
          <p:cNvPr id="23" name="文本占位符 22"/>
          <p:cNvSpPr>
            <a:spLocks noGrp="1"/>
          </p:cNvSpPr>
          <p:nvPr>
            <p:ph type="body" sz="quarter" idx="32"/>
          </p:nvPr>
        </p:nvSpPr>
        <p:spPr/>
        <p:txBody>
          <a:bodyPr/>
          <a:lstStyle/>
          <a:p>
            <a:endParaRPr lang="zh-CN" altLang="en-US"/>
          </a:p>
        </p:txBody>
      </p:sp>
      <p:sp>
        <p:nvSpPr>
          <p:cNvPr id="24" name="文本占位符 23"/>
          <p:cNvSpPr>
            <a:spLocks noGrp="1"/>
          </p:cNvSpPr>
          <p:nvPr>
            <p:ph type="body" sz="quarter" idx="33"/>
          </p:nvPr>
        </p:nvSpPr>
        <p:spPr/>
        <p:txBody>
          <a:bodyPr/>
          <a:lstStyle/>
          <a:p>
            <a:endParaRPr lang="zh-CN" altLang="en-US"/>
          </a:p>
        </p:txBody>
      </p:sp>
      <p:sp>
        <p:nvSpPr>
          <p:cNvPr id="25" name="文本占位符 24"/>
          <p:cNvSpPr>
            <a:spLocks noGrp="1"/>
          </p:cNvSpPr>
          <p:nvPr>
            <p:ph type="body" sz="quarter" idx="34"/>
          </p:nvPr>
        </p:nvSpPr>
        <p:spPr/>
        <p:txBody>
          <a:bodyPr/>
          <a:lstStyle/>
          <a:p>
            <a:endParaRPr lang="zh-CN" altLang="en-US"/>
          </a:p>
        </p:txBody>
      </p:sp>
      <p:sp>
        <p:nvSpPr>
          <p:cNvPr id="26" name="文本占位符 25"/>
          <p:cNvSpPr>
            <a:spLocks noGrp="1"/>
          </p:cNvSpPr>
          <p:nvPr>
            <p:ph type="body" sz="quarter" idx="35"/>
          </p:nvPr>
        </p:nvSpPr>
        <p:spPr/>
        <p:txBody>
          <a:bodyPr/>
          <a:lstStyle/>
          <a:p>
            <a:endParaRPr lang="zh-CN" altLang="en-US"/>
          </a:p>
        </p:txBody>
      </p:sp>
      <p:sp>
        <p:nvSpPr>
          <p:cNvPr id="27" name="文本占位符 26"/>
          <p:cNvSpPr>
            <a:spLocks noGrp="1"/>
          </p:cNvSpPr>
          <p:nvPr>
            <p:ph type="body" sz="quarter" idx="36"/>
          </p:nvPr>
        </p:nvSpPr>
        <p:spPr/>
        <p:txBody>
          <a:bodyPr/>
          <a:lstStyle/>
          <a:p>
            <a:endParaRPr lang="zh-CN" altLang="en-US"/>
          </a:p>
        </p:txBody>
      </p:sp>
      <p:sp>
        <p:nvSpPr>
          <p:cNvPr id="28" name="文本占位符 27"/>
          <p:cNvSpPr>
            <a:spLocks noGrp="1"/>
          </p:cNvSpPr>
          <p:nvPr>
            <p:ph type="body" sz="quarter" idx="37"/>
          </p:nvPr>
        </p:nvSpPr>
        <p:spPr/>
        <p:txBody>
          <a:bodyPr/>
          <a:lstStyle/>
          <a:p>
            <a:endParaRPr lang="zh-CN" altLang="en-US"/>
          </a:p>
        </p:txBody>
      </p:sp>
      <p:sp>
        <p:nvSpPr>
          <p:cNvPr id="29" name="文本占位符 28"/>
          <p:cNvSpPr>
            <a:spLocks noGrp="1"/>
          </p:cNvSpPr>
          <p:nvPr>
            <p:ph type="body" sz="quarter" idx="38"/>
          </p:nvPr>
        </p:nvSpPr>
        <p:spPr/>
        <p:txBody>
          <a:bodyPr/>
          <a:lstStyle/>
          <a:p>
            <a:endParaRPr lang="zh-CN" altLang="en-US"/>
          </a:p>
        </p:txBody>
      </p:sp>
      <p:sp>
        <p:nvSpPr>
          <p:cNvPr id="30" name="文本占位符 29"/>
          <p:cNvSpPr>
            <a:spLocks noGrp="1"/>
          </p:cNvSpPr>
          <p:nvPr>
            <p:ph type="body" sz="quarter" idx="39"/>
          </p:nvPr>
        </p:nvSpPr>
        <p:spPr/>
        <p:txBody>
          <a:bodyPr/>
          <a:lstStyle/>
          <a:p>
            <a:endParaRPr lang="zh-CN" altLang="en-US"/>
          </a:p>
        </p:txBody>
      </p:sp>
      <p:sp>
        <p:nvSpPr>
          <p:cNvPr id="31" name="文本占位符 30"/>
          <p:cNvSpPr>
            <a:spLocks noGrp="1"/>
          </p:cNvSpPr>
          <p:nvPr>
            <p:ph type="body" sz="quarter" idx="40"/>
          </p:nvPr>
        </p:nvSpPr>
        <p:spPr/>
        <p:txBody>
          <a:bodyPr/>
          <a:lstStyle/>
          <a:p>
            <a:endParaRPr lang="zh-CN" altLang="en-US"/>
          </a:p>
        </p:txBody>
      </p:sp>
    </p:spTree>
    <p:extLst>
      <p:ext uri="{BB962C8B-B14F-4D97-AF65-F5344CB8AC3E}">
        <p14:creationId xmlns:p14="http://schemas.microsoft.com/office/powerpoint/2010/main" val="2330281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sz="1800" dirty="0" smtClean="0"/>
              <a:t>The accounting function monitors the network behavior and network resource utilization of </a:t>
            </a:r>
            <a:br>
              <a:rPr lang="en-US" sz="1800" dirty="0" smtClean="0"/>
            </a:br>
            <a:r>
              <a:rPr lang="en-US" sz="1800" dirty="0" smtClean="0"/>
              <a:t>authorized users.</a:t>
            </a:r>
            <a:endParaRPr lang="en-US" altLang="zh-CN" sz="1800" dirty="0" smtClean="0">
              <a:sym typeface="Huawei Sans" panose="020C0503030203020204" pitchFamily="34" charset="0"/>
            </a:endParaRPr>
          </a:p>
          <a:p>
            <a:r>
              <a:rPr lang="en-US" sz="1800" dirty="0" smtClean="0"/>
              <a:t>AAA supports two accounting modes: non-accounting and remote accounting.</a:t>
            </a:r>
            <a:endParaRPr lang="en-US" altLang="zh-CN" sz="1800" dirty="0">
              <a:sym typeface="Huawei Sans" panose="020C0503030203020204" pitchFamily="34" charset="0"/>
            </a:endParaRPr>
          </a:p>
        </p:txBody>
      </p:sp>
      <p:sp>
        <p:nvSpPr>
          <p:cNvPr id="20482" name="Title 1"/>
          <p:cNvSpPr>
            <a:spLocks noGrp="1"/>
          </p:cNvSpPr>
          <p:nvPr>
            <p:ph type="title"/>
          </p:nvPr>
        </p:nvSpPr>
        <p:spPr/>
        <p:txBody>
          <a:bodyPr/>
          <a:lstStyle/>
          <a:p>
            <a:r>
              <a:rPr lang="en-US" smtClean="0"/>
              <a:t>Accouting</a:t>
            </a:r>
            <a:endParaRPr lang="en-US" altLang="zh-CN" dirty="0">
              <a:sym typeface="Huawei Sans" panose="020C0503030203020204" pitchFamily="34" charset="0"/>
            </a:endParaRPr>
          </a:p>
        </p:txBody>
      </p:sp>
      <p:grpSp>
        <p:nvGrpSpPr>
          <p:cNvPr id="6" name="组合 5"/>
          <p:cNvGrpSpPr/>
          <p:nvPr/>
        </p:nvGrpSpPr>
        <p:grpSpPr>
          <a:xfrm>
            <a:off x="1889268" y="2631797"/>
            <a:ext cx="8187630" cy="3041184"/>
            <a:chOff x="1889268" y="2262443"/>
            <a:chExt cx="8187630" cy="3041184"/>
          </a:xfrm>
        </p:grpSpPr>
        <p:sp>
          <p:nvSpPr>
            <p:cNvPr id="42" name="Freeform 159"/>
            <p:cNvSpPr>
              <a:spLocks noChangeAspect="1"/>
            </p:cNvSpPr>
            <p:nvPr/>
          </p:nvSpPr>
          <p:spPr>
            <a:xfrm flipH="1">
              <a:off x="6721764" y="2574379"/>
              <a:ext cx="2640214" cy="138011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ctr" fontAlgn="ctr"/>
              <a:endParaRPr lang="en-US" sz="14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sz="1400">
                  <a:solidFill>
                    <a:schemeClr val="tx1"/>
                  </a:solidFill>
                  <a:latin typeface="Huawei Sans" panose="020C0503030203020204" pitchFamily="34" charset="0"/>
                </a:rPr>
                <a:t>IP Network</a:t>
              </a:r>
              <a:endParaRPr 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4" name="图片 43" descr="交换机.png"/>
            <p:cNvPicPr>
              <a:picLocks noChangeAspect="1"/>
            </p:cNvPicPr>
            <p:nvPr/>
          </p:nvPicPr>
          <p:blipFill>
            <a:blip r:embed="rId3" cstate="print"/>
            <a:stretch>
              <a:fillRect/>
            </a:stretch>
          </p:blipFill>
          <p:spPr>
            <a:xfrm>
              <a:off x="9185735" y="3514109"/>
              <a:ext cx="540000" cy="441817"/>
            </a:xfrm>
            <a:prstGeom prst="rect">
              <a:avLst/>
            </a:prstGeom>
          </p:spPr>
        </p:pic>
        <p:pic>
          <p:nvPicPr>
            <p:cNvPr id="45" name="图片 44" descr="internet-蓝.png"/>
            <p:cNvPicPr>
              <a:picLocks noChangeAspect="1"/>
            </p:cNvPicPr>
            <p:nvPr/>
          </p:nvPicPr>
          <p:blipFill>
            <a:blip r:embed="rId4" cstate="print"/>
            <a:stretch>
              <a:fillRect/>
            </a:stretch>
          </p:blipFill>
          <p:spPr>
            <a:xfrm>
              <a:off x="6072184" y="2388834"/>
              <a:ext cx="922030" cy="468000"/>
            </a:xfrm>
            <a:prstGeom prst="rect">
              <a:avLst/>
            </a:prstGeom>
          </p:spPr>
        </p:pic>
        <p:cxnSp>
          <p:nvCxnSpPr>
            <p:cNvPr id="50" name="直接连接符 49"/>
            <p:cNvCxnSpPr>
              <a:stCxn id="45" idx="2"/>
            </p:cNvCxnSpPr>
            <p:nvPr/>
          </p:nvCxnSpPr>
          <p:spPr>
            <a:xfrm flipH="1">
              <a:off x="6529739" y="2856834"/>
              <a:ext cx="0" cy="66091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8842265" y="3958387"/>
              <a:ext cx="1234633" cy="338554"/>
            </a:xfrm>
            <a:prstGeom prst="rect">
              <a:avLst/>
            </a:prstGeom>
            <a:noFill/>
          </p:spPr>
          <p:txBody>
            <a:bodyPr wrap="square" rtlCol="0">
              <a:noAutofit/>
            </a:bodyPr>
            <a:lstStyle/>
            <a:p>
              <a:pPr algn="ctr" fontAlgn="ctr"/>
              <a:r>
                <a:rPr sz="1400">
                  <a:latin typeface="Huawei Sans" panose="020C0503030203020204" pitchFamily="34" charset="0"/>
                </a:rPr>
                <a:t>AAA Server</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p:cNvSpPr txBox="1"/>
            <p:nvPr/>
          </p:nvSpPr>
          <p:spPr>
            <a:xfrm>
              <a:off x="6237953" y="3952375"/>
              <a:ext cx="585417" cy="338554"/>
            </a:xfrm>
            <a:prstGeom prst="rect">
              <a:avLst/>
            </a:prstGeom>
            <a:noFill/>
          </p:spPr>
          <p:txBody>
            <a:bodyPr wrap="square" rtlCol="0">
              <a:noAutofit/>
            </a:bodyPr>
            <a:lstStyle/>
            <a:p>
              <a:pPr algn="ctr" fontAlgn="ctr"/>
              <a:r>
                <a:rPr sz="1400">
                  <a:latin typeface="Huawei Sans" panose="020C0503030203020204" pitchFamily="34" charset="0"/>
                </a:rPr>
                <a:t>NAS</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7" name="直接连接符 26"/>
            <p:cNvCxnSpPr>
              <a:stCxn id="32" idx="3"/>
            </p:cNvCxnSpPr>
            <p:nvPr/>
          </p:nvCxnSpPr>
          <p:spPr>
            <a:xfrm>
              <a:off x="2941226" y="2469443"/>
              <a:ext cx="2064605" cy="8760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9" idx="3"/>
            </p:cNvCxnSpPr>
            <p:nvPr/>
          </p:nvCxnSpPr>
          <p:spPr>
            <a:xfrm>
              <a:off x="2941226" y="3689718"/>
              <a:ext cx="235440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图片 28" descr="PC.png"/>
            <p:cNvPicPr>
              <a:picLocks noChangeAspect="1"/>
            </p:cNvPicPr>
            <p:nvPr/>
          </p:nvPicPr>
          <p:blipFill>
            <a:blip r:embed="rId5" cstate="print"/>
            <a:stretch>
              <a:fillRect/>
            </a:stretch>
          </p:blipFill>
          <p:spPr>
            <a:xfrm>
              <a:off x="2402163" y="3482718"/>
              <a:ext cx="539063" cy="414000"/>
            </a:xfrm>
            <a:prstGeom prst="rect">
              <a:avLst/>
            </a:prstGeom>
          </p:spPr>
        </p:pic>
        <p:pic>
          <p:nvPicPr>
            <p:cNvPr id="30" name="图片 29" descr="故障链路.png"/>
            <p:cNvPicPr>
              <a:picLocks noChangeAspect="1"/>
            </p:cNvPicPr>
            <p:nvPr/>
          </p:nvPicPr>
          <p:blipFill>
            <a:blip r:embed="rId6" cstate="print"/>
            <a:stretch>
              <a:fillRect/>
            </a:stretch>
          </p:blipFill>
          <p:spPr>
            <a:xfrm>
              <a:off x="2401694" y="4576646"/>
              <a:ext cx="540000" cy="402667"/>
            </a:xfrm>
            <a:prstGeom prst="rect">
              <a:avLst/>
            </a:prstGeom>
          </p:spPr>
        </p:pic>
        <p:pic>
          <p:nvPicPr>
            <p:cNvPr id="32" name="图片 31" descr="PC.png"/>
            <p:cNvPicPr>
              <a:picLocks noChangeAspect="1"/>
            </p:cNvPicPr>
            <p:nvPr/>
          </p:nvPicPr>
          <p:blipFill>
            <a:blip r:embed="rId5" cstate="print"/>
            <a:stretch>
              <a:fillRect/>
            </a:stretch>
          </p:blipFill>
          <p:spPr>
            <a:xfrm>
              <a:off x="2402163" y="2262443"/>
              <a:ext cx="539063" cy="414000"/>
            </a:xfrm>
            <a:prstGeom prst="rect">
              <a:avLst/>
            </a:prstGeom>
          </p:spPr>
        </p:pic>
        <p:sp>
          <p:nvSpPr>
            <p:cNvPr id="33" name="文本框 32"/>
            <p:cNvSpPr txBox="1"/>
            <p:nvPr/>
          </p:nvSpPr>
          <p:spPr>
            <a:xfrm>
              <a:off x="1889268" y="2784589"/>
              <a:ext cx="1564852" cy="307777"/>
            </a:xfrm>
            <a:prstGeom prst="rect">
              <a:avLst/>
            </a:prstGeom>
            <a:noFill/>
          </p:spPr>
          <p:txBody>
            <a:bodyPr wrap="square" rtlCol="0">
              <a:noAutofit/>
            </a:bodyPr>
            <a:lstStyle/>
            <a:p>
              <a:pPr algn="ctr" fontAlgn="ctr"/>
              <a:r>
                <a:rPr sz="1200" dirty="0" smtClean="0">
                  <a:latin typeface="Huawei Sans" panose="020C0503030203020204" pitchFamily="34" charset="0"/>
                </a:rPr>
                <a:t>User</a:t>
              </a:r>
              <a:r>
                <a:rPr lang="en-US" sz="1200" dirty="0" smtClean="0">
                  <a:latin typeface="Huawei Sans" panose="020C0503030203020204" pitchFamily="34" charset="0"/>
                </a:rPr>
                <a:t> </a:t>
              </a:r>
              <a:r>
                <a:rPr sz="1200" dirty="0" smtClean="0">
                  <a:latin typeface="Huawei Sans" panose="020C0503030203020204" pitchFamily="34" charset="0"/>
                </a:rPr>
                <a:t>1@Doma</a:t>
              </a:r>
              <a:r>
                <a:rPr lang="en-US" sz="1200" dirty="0" smtClean="0">
                  <a:latin typeface="Huawei Sans" panose="020C0503030203020204" pitchFamily="34" charset="0"/>
                </a:rPr>
                <a:t>i</a:t>
              </a:r>
              <a:r>
                <a:rPr sz="1200" dirty="0" smtClean="0">
                  <a:latin typeface="Huawei Sans" panose="020C0503030203020204" pitchFamily="34" charset="0"/>
                </a:rPr>
                <a:t>n</a:t>
              </a:r>
              <a:r>
                <a:rPr lang="en-US" sz="1200" dirty="0" smtClean="0">
                  <a:latin typeface="Huawei Sans" panose="020C0503030203020204" pitchFamily="34" charset="0"/>
                </a:rPr>
                <a:t> </a:t>
              </a:r>
              <a:r>
                <a:rPr sz="1200" dirty="0" smtClean="0">
                  <a:latin typeface="Huawei Sans" panose="020C0503030203020204" pitchFamily="34" charset="0"/>
                </a:rPr>
                <a:t>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文本框 33"/>
            <p:cNvSpPr txBox="1"/>
            <p:nvPr/>
          </p:nvSpPr>
          <p:spPr>
            <a:xfrm>
              <a:off x="1889268" y="3949829"/>
              <a:ext cx="1564852" cy="307777"/>
            </a:xfrm>
            <a:prstGeom prst="rect">
              <a:avLst/>
            </a:prstGeom>
            <a:noFill/>
          </p:spPr>
          <p:txBody>
            <a:bodyPr wrap="square" rtlCol="0">
              <a:noAutofit/>
            </a:bodyPr>
            <a:lstStyle/>
            <a:p>
              <a:pPr algn="ctr" fontAlgn="ctr"/>
              <a:r>
                <a:rPr sz="1200" dirty="0" smtClean="0">
                  <a:latin typeface="Huawei Sans" panose="020C0503030203020204" pitchFamily="34" charset="0"/>
                </a:rPr>
                <a:t>User</a:t>
              </a:r>
              <a:r>
                <a:rPr lang="en-US" sz="1200" dirty="0" smtClean="0">
                  <a:latin typeface="Huawei Sans" panose="020C0503030203020204" pitchFamily="34" charset="0"/>
                </a:rPr>
                <a:t> </a:t>
              </a:r>
              <a:r>
                <a:rPr sz="1200" dirty="0" smtClean="0">
                  <a:latin typeface="Huawei Sans" panose="020C0503030203020204" pitchFamily="34" charset="0"/>
                </a:rPr>
                <a:t>2@Doma</a:t>
              </a:r>
              <a:r>
                <a:rPr lang="en-US" sz="1200" dirty="0" smtClean="0">
                  <a:latin typeface="Huawei Sans" panose="020C0503030203020204" pitchFamily="34" charset="0"/>
                </a:rPr>
                <a:t>i</a:t>
              </a:r>
              <a:r>
                <a:rPr sz="1200" dirty="0" smtClean="0">
                  <a:latin typeface="Huawei Sans" panose="020C0503030203020204" pitchFamily="34" charset="0"/>
                </a:rPr>
                <a:t>n</a:t>
              </a:r>
              <a:r>
                <a:rPr lang="en-US" sz="1200" dirty="0" smtClean="0">
                  <a:latin typeface="Huawei Sans" panose="020C0503030203020204" pitchFamily="34" charset="0"/>
                </a:rPr>
                <a:t> </a:t>
              </a:r>
              <a:r>
                <a:rPr sz="1200" dirty="0" smtClean="0">
                  <a:latin typeface="Huawei Sans" panose="020C0503030203020204" pitchFamily="34" charset="0"/>
                </a:rPr>
                <a:t>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文本框 34"/>
            <p:cNvSpPr txBox="1"/>
            <p:nvPr/>
          </p:nvSpPr>
          <p:spPr>
            <a:xfrm>
              <a:off x="1889269" y="4995850"/>
              <a:ext cx="1564851" cy="307777"/>
            </a:xfrm>
            <a:prstGeom prst="rect">
              <a:avLst/>
            </a:prstGeom>
            <a:noFill/>
          </p:spPr>
          <p:txBody>
            <a:bodyPr wrap="square" rtlCol="0">
              <a:noAutofit/>
            </a:bodyPr>
            <a:lstStyle/>
            <a:p>
              <a:pPr algn="ctr" fontAlgn="ctr"/>
              <a:r>
                <a:rPr sz="1200" dirty="0" smtClean="0">
                  <a:latin typeface="Huawei Sans" panose="020C0503030203020204" pitchFamily="34" charset="0"/>
                </a:rPr>
                <a:t>User</a:t>
              </a:r>
              <a:r>
                <a:rPr lang="en-US" sz="1200" dirty="0" smtClean="0">
                  <a:latin typeface="Huawei Sans" panose="020C0503030203020204" pitchFamily="34" charset="0"/>
                </a:rPr>
                <a:t> </a:t>
              </a:r>
              <a:r>
                <a:rPr sz="1200" dirty="0" smtClean="0">
                  <a:latin typeface="Huawei Sans" panose="020C0503030203020204" pitchFamily="34" charset="0"/>
                </a:rPr>
                <a:t>3@Doma</a:t>
              </a:r>
              <a:r>
                <a:rPr lang="en-US" sz="1200" dirty="0" smtClean="0">
                  <a:latin typeface="Huawei Sans" panose="020C0503030203020204" pitchFamily="34" charset="0"/>
                </a:rPr>
                <a:t>i</a:t>
              </a:r>
              <a:r>
                <a:rPr sz="1200" dirty="0" smtClean="0">
                  <a:latin typeface="Huawei Sans" panose="020C0503030203020204" pitchFamily="34" charset="0"/>
                </a:rPr>
                <a:t>n</a:t>
              </a:r>
              <a:r>
                <a:rPr lang="en-US" sz="1200" dirty="0" smtClean="0">
                  <a:latin typeface="Huawei Sans" panose="020C0503030203020204" pitchFamily="34" charset="0"/>
                </a:rPr>
                <a:t> </a:t>
              </a:r>
              <a:r>
                <a:rPr sz="1200" dirty="0" smtClean="0">
                  <a:latin typeface="Huawei Sans" panose="020C0503030203020204" pitchFamily="34" charset="0"/>
                </a:rPr>
                <a:t>3</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3" name="直接箭头连接符 52"/>
            <p:cNvCxnSpPr/>
            <p:nvPr/>
          </p:nvCxnSpPr>
          <p:spPr>
            <a:xfrm>
              <a:off x="6999910" y="3572662"/>
              <a:ext cx="2100352" cy="0"/>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6999910" y="3679898"/>
              <a:ext cx="2100352" cy="0"/>
            </a:xfrm>
            <a:prstGeom prst="straightConnector1">
              <a:avLst/>
            </a:prstGeom>
            <a:ln w="12700">
              <a:solidFill>
                <a:schemeClr val="tx1">
                  <a:lumMod val="95000"/>
                  <a:lumOff val="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7099507" y="3297737"/>
              <a:ext cx="2225289" cy="307777"/>
            </a:xfrm>
            <a:prstGeom prst="rect">
              <a:avLst/>
            </a:prstGeom>
            <a:noFill/>
          </p:spPr>
          <p:txBody>
            <a:bodyPr wrap="square" rtlCol="0">
              <a:noAutofit/>
            </a:bodyPr>
            <a:lstStyle/>
            <a:p>
              <a:pPr fontAlgn="ctr"/>
              <a:r>
                <a:rPr sz="1200" dirty="0">
                  <a:latin typeface="Huawei Sans" panose="020C0503030203020204" pitchFamily="34" charset="0"/>
                </a:rPr>
                <a:t>Accounting-Start request</a:t>
              </a:r>
              <a:endParaRPr lang="zh-CN" altLang="en-US" sz="1200" dirty="0">
                <a:latin typeface="Huawei Sans" panose="020C0503030203020204" pitchFamily="34" charset="0"/>
              </a:endParaRPr>
            </a:p>
          </p:txBody>
        </p:sp>
        <p:sp>
          <p:nvSpPr>
            <p:cNvPr id="56" name="文本框 55"/>
            <p:cNvSpPr txBox="1"/>
            <p:nvPr/>
          </p:nvSpPr>
          <p:spPr>
            <a:xfrm>
              <a:off x="7080816" y="3659132"/>
              <a:ext cx="2337499" cy="307777"/>
            </a:xfrm>
            <a:prstGeom prst="rect">
              <a:avLst/>
            </a:prstGeom>
            <a:noFill/>
          </p:spPr>
          <p:txBody>
            <a:bodyPr wrap="square" rtlCol="0">
              <a:noAutofit/>
            </a:bodyPr>
            <a:lstStyle/>
            <a:p>
              <a:pPr fontAlgn="ctr"/>
              <a:r>
                <a:rPr sz="1200">
                  <a:latin typeface="Huawei Sans" panose="020C0503030203020204" pitchFamily="34" charset="0"/>
                </a:rPr>
                <a:t>Accounting-Start response</a:t>
              </a:r>
              <a:endParaRPr lang="zh-CN" altLang="en-US" sz="1200">
                <a:latin typeface="Huawei Sans" panose="020C0503030203020204" pitchFamily="34" charset="0"/>
              </a:endParaRPr>
            </a:p>
          </p:txBody>
        </p:sp>
        <p:sp>
          <p:nvSpPr>
            <p:cNvPr id="57" name="Freeform 159"/>
            <p:cNvSpPr>
              <a:spLocks noChangeAspect="1"/>
            </p:cNvSpPr>
            <p:nvPr/>
          </p:nvSpPr>
          <p:spPr>
            <a:xfrm flipH="1">
              <a:off x="3705834" y="2575119"/>
              <a:ext cx="2638800" cy="137937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sz="1400">
                  <a:solidFill>
                    <a:schemeClr val="tx1"/>
                  </a:solidFill>
                  <a:latin typeface="Huawei Sans" panose="020C0503030203020204" pitchFamily="34" charset="0"/>
                </a:rPr>
                <a:t>IP Network</a:t>
              </a:r>
              <a:endParaRPr 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3" name="Picture 12" descr="E:\2016.01\1.12 扁平化图标\蓝色\AR-蓝色最新-40.png"/>
            <p:cNvPicPr>
              <a:picLocks noChangeAspect="1" noChangeArrowheads="1"/>
            </p:cNvPicPr>
            <p:nvPr/>
          </p:nvPicPr>
          <p:blipFill>
            <a:blip r:embed="rId7" cstate="print"/>
            <a:srcRect/>
            <a:stretch>
              <a:fillRect/>
            </a:stretch>
          </p:blipFill>
          <p:spPr bwMode="auto">
            <a:xfrm>
              <a:off x="6283797" y="3515367"/>
              <a:ext cx="540000" cy="441818"/>
            </a:xfrm>
            <a:prstGeom prst="rect">
              <a:avLst/>
            </a:prstGeom>
            <a:noFill/>
          </p:spPr>
        </p:pic>
      </p:grpSp>
      <p:graphicFrame>
        <p:nvGraphicFramePr>
          <p:cNvPr id="31" name="表格 30"/>
          <p:cNvGraphicFramePr>
            <a:graphicFrameLocks noGrp="1"/>
          </p:cNvGraphicFramePr>
          <p:nvPr>
            <p:extLst>
              <p:ext uri="{D42A27DB-BD31-4B8C-83A1-F6EECF244321}">
                <p14:modId xmlns:p14="http://schemas.microsoft.com/office/powerpoint/2010/main" val="3698630314"/>
              </p:ext>
            </p:extLst>
          </p:nvPr>
        </p:nvGraphicFramePr>
        <p:xfrm>
          <a:off x="3861664" y="4793247"/>
          <a:ext cx="5924265" cy="1562388"/>
        </p:xfrm>
        <a:graphic>
          <a:graphicData uri="http://schemas.openxmlformats.org/drawingml/2006/table">
            <a:tbl>
              <a:tblPr/>
              <a:tblGrid>
                <a:gridCol w="1881133">
                  <a:extLst>
                    <a:ext uri="{9D8B030D-6E8A-4147-A177-3AD203B41FA5}">
                      <a16:colId xmlns="" xmlns:a16="http://schemas.microsoft.com/office/drawing/2014/main" val="20000"/>
                    </a:ext>
                  </a:extLst>
                </a:gridCol>
                <a:gridCol w="1088310">
                  <a:extLst>
                    <a:ext uri="{9D8B030D-6E8A-4147-A177-3AD203B41FA5}">
                      <a16:colId xmlns="" xmlns:a16="http://schemas.microsoft.com/office/drawing/2014/main" val="20001"/>
                    </a:ext>
                  </a:extLst>
                </a:gridCol>
                <a:gridCol w="2954822">
                  <a:extLst>
                    <a:ext uri="{9D8B030D-6E8A-4147-A177-3AD203B41FA5}">
                      <a16:colId xmlns="" xmlns:a16="http://schemas.microsoft.com/office/drawing/2014/main" val="20002"/>
                    </a:ext>
                  </a:extLst>
                </a:gridCol>
              </a:tblGrid>
              <a:tr h="397350">
                <a:tc>
                  <a:txBody>
                    <a:bodyPr/>
                    <a:lstStyle/>
                    <a:p>
                      <a:pPr algn="ctr" fontAlgn="ctr"/>
                      <a:r>
                        <a:rPr sz="1400" b="1" dirty="0">
                          <a:solidFill>
                            <a:schemeClr val="bg1"/>
                          </a:solidFill>
                          <a:latin typeface="Huawei Sans" panose="020C0503030203020204" pitchFamily="34" charset="0"/>
                        </a:rPr>
                        <a:t>User</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fontAlgn="ctr"/>
                      <a:r>
                        <a:rPr sz="1400" b="1">
                          <a:solidFill>
                            <a:schemeClr val="bg1"/>
                          </a:solidFill>
                          <a:latin typeface="Huawei Sans" panose="020C0503030203020204" pitchFamily="34" charset="0"/>
                        </a:rPr>
                        <a:t>Domain</a:t>
                      </a:r>
                      <a:endParaRPr lang="zh-CN" altLang="en-US" sz="14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fontAlgn="ctr"/>
                      <a:r>
                        <a:rPr sz="1400" b="1">
                          <a:solidFill>
                            <a:schemeClr val="bg1"/>
                          </a:solidFill>
                          <a:latin typeface="Huawei Sans" panose="020C0503030203020204" pitchFamily="34" charset="0"/>
                        </a:rPr>
                        <a:t>Accounting Mode</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388346">
                <a:tc>
                  <a:txBody>
                    <a:bodyPr/>
                    <a:lstStyle/>
                    <a:p>
                      <a:pPr algn="ctr" fontAlgn="ctr"/>
                      <a:r>
                        <a:rPr sz="1200" dirty="0" smtClean="0">
                          <a:latin typeface="Huawei Sans" panose="020C0503030203020204" pitchFamily="34" charset="0"/>
                        </a:rPr>
                        <a:t>User</a:t>
                      </a:r>
                      <a:r>
                        <a:rPr lang="en-US" sz="1200" dirty="0" smtClean="0">
                          <a:latin typeface="Huawei Sans" panose="020C0503030203020204" pitchFamily="34" charset="0"/>
                        </a:rPr>
                        <a:t> </a:t>
                      </a:r>
                      <a:r>
                        <a:rPr sz="1200" dirty="0" smtClean="0">
                          <a:latin typeface="Huawei Sans" panose="020C0503030203020204" pitchFamily="34" charset="0"/>
                        </a:rPr>
                        <a:t>1@Doma</a:t>
                      </a:r>
                      <a:r>
                        <a:rPr lang="en-US" sz="1200" dirty="0" smtClean="0">
                          <a:latin typeface="Huawei Sans" panose="020C0503030203020204" pitchFamily="34" charset="0"/>
                        </a:rPr>
                        <a:t>i</a:t>
                      </a:r>
                      <a:r>
                        <a:rPr sz="1200" dirty="0" smtClean="0">
                          <a:latin typeface="Huawei Sans" panose="020C0503030203020204" pitchFamily="34" charset="0"/>
                        </a:rPr>
                        <a:t>n</a:t>
                      </a:r>
                      <a:r>
                        <a:rPr lang="en-US" sz="1200" dirty="0" smtClean="0">
                          <a:latin typeface="Huawei Sans" panose="020C0503030203020204" pitchFamily="34" charset="0"/>
                        </a:rPr>
                        <a:t> </a:t>
                      </a:r>
                      <a:r>
                        <a:rPr sz="1200" dirty="0" smtClean="0">
                          <a:latin typeface="Huawei Sans" panose="020C0503030203020204" pitchFamily="34" charset="0"/>
                        </a:rPr>
                        <a:t>1</a:t>
                      </a:r>
                      <a:endParaRPr sz="12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fontAlgn="ctr"/>
                      <a:r>
                        <a:rPr sz="1200" dirty="0" smtClean="0">
                          <a:latin typeface="Huawei Sans" panose="020C0503030203020204" pitchFamily="34" charset="0"/>
                        </a:rPr>
                        <a:t>Domain</a:t>
                      </a:r>
                      <a:r>
                        <a:rPr lang="en-US" sz="1200" dirty="0" smtClean="0">
                          <a:latin typeface="Huawei Sans" panose="020C0503030203020204" pitchFamily="34" charset="0"/>
                        </a:rPr>
                        <a:t> </a:t>
                      </a:r>
                      <a:r>
                        <a:rPr sz="1200" dirty="0" smtClean="0">
                          <a:latin typeface="Huawei Sans" panose="020C0503030203020204" pitchFamily="34" charset="0"/>
                        </a:rPr>
                        <a:t>1</a:t>
                      </a:r>
                      <a:endParaRPr lang="zh-CN" alt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fontAlgn="ctr"/>
                      <a:r>
                        <a:rPr sz="1200">
                          <a:latin typeface="Huawei Sans" panose="020C0503030203020204" pitchFamily="34" charset="0"/>
                        </a:rPr>
                        <a:t>Non-accounting</a:t>
                      </a:r>
                      <a:endParaRPr lang="zh-CN" alt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 xmlns:a16="http://schemas.microsoft.com/office/drawing/2014/main" val="10001"/>
                  </a:ext>
                </a:extLst>
              </a:tr>
              <a:tr h="388346">
                <a:tc>
                  <a:txBody>
                    <a:bodyPr/>
                    <a:lstStyle/>
                    <a:p>
                      <a:pPr algn="ctr" fontAlgn="ctr"/>
                      <a:r>
                        <a:rPr sz="1200" dirty="0" smtClean="0">
                          <a:latin typeface="Huawei Sans" panose="020C0503030203020204" pitchFamily="34" charset="0"/>
                        </a:rPr>
                        <a:t>User</a:t>
                      </a:r>
                      <a:r>
                        <a:rPr lang="en-US" sz="1200" dirty="0" smtClean="0">
                          <a:latin typeface="Huawei Sans" panose="020C0503030203020204" pitchFamily="34" charset="0"/>
                        </a:rPr>
                        <a:t> </a:t>
                      </a:r>
                      <a:r>
                        <a:rPr sz="1200" dirty="0" smtClean="0">
                          <a:latin typeface="Huawei Sans" panose="020C0503030203020204" pitchFamily="34" charset="0"/>
                        </a:rPr>
                        <a:t>2@Doma</a:t>
                      </a:r>
                      <a:r>
                        <a:rPr lang="en-US" sz="1200" dirty="0" smtClean="0">
                          <a:latin typeface="Huawei Sans" panose="020C0503030203020204" pitchFamily="34" charset="0"/>
                        </a:rPr>
                        <a:t>i</a:t>
                      </a:r>
                      <a:r>
                        <a:rPr sz="1200" dirty="0" smtClean="0">
                          <a:latin typeface="Huawei Sans" panose="020C0503030203020204" pitchFamily="34" charset="0"/>
                        </a:rPr>
                        <a:t>n</a:t>
                      </a:r>
                      <a:r>
                        <a:rPr lang="en-US" sz="1200" dirty="0" smtClean="0">
                          <a:latin typeface="Huawei Sans" panose="020C0503030203020204" pitchFamily="34" charset="0"/>
                        </a:rPr>
                        <a:t> </a:t>
                      </a:r>
                      <a:r>
                        <a:rPr sz="1200" dirty="0" smtClean="0">
                          <a:latin typeface="Huawei Sans" panose="020C0503030203020204" pitchFamily="34" charset="0"/>
                        </a:rPr>
                        <a:t>2</a:t>
                      </a:r>
                      <a:endParaRPr sz="12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fontAlgn="ctr"/>
                      <a:r>
                        <a:rPr sz="1200" dirty="0" smtClean="0">
                          <a:latin typeface="Huawei Sans" panose="020C0503030203020204" pitchFamily="34" charset="0"/>
                        </a:rPr>
                        <a:t>Domain</a:t>
                      </a:r>
                      <a:r>
                        <a:rPr lang="en-US" sz="1200" dirty="0" smtClean="0">
                          <a:latin typeface="Huawei Sans" panose="020C0503030203020204" pitchFamily="34" charset="0"/>
                        </a:rPr>
                        <a:t> </a:t>
                      </a:r>
                      <a:r>
                        <a:rPr sz="1200" dirty="0" smtClean="0">
                          <a:latin typeface="Huawei Sans" panose="020C0503030203020204" pitchFamily="34" charset="0"/>
                        </a:rPr>
                        <a:t>2</a:t>
                      </a:r>
                      <a:endParaRPr 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fontAlgn="ctr"/>
                      <a:r>
                        <a:rPr sz="1200">
                          <a:latin typeface="Huawei Sans" panose="020C0503030203020204" pitchFamily="34" charset="0"/>
                        </a:rPr>
                        <a:t>Non-accounting</a:t>
                      </a:r>
                      <a:endParaRPr 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 xmlns:a16="http://schemas.microsoft.com/office/drawing/2014/main" val="10002"/>
                  </a:ext>
                </a:extLst>
              </a:tr>
              <a:tr h="388346">
                <a:tc>
                  <a:txBody>
                    <a:bodyPr/>
                    <a:lstStyle/>
                    <a:p>
                      <a:pPr algn="ctr" fontAlgn="ctr"/>
                      <a:r>
                        <a:rPr sz="1200" dirty="0" smtClean="0">
                          <a:latin typeface="Huawei Sans" panose="020C0503030203020204" pitchFamily="34" charset="0"/>
                        </a:rPr>
                        <a:t>User</a:t>
                      </a:r>
                      <a:r>
                        <a:rPr lang="en-US" sz="1200" dirty="0" smtClean="0">
                          <a:latin typeface="Huawei Sans" panose="020C0503030203020204" pitchFamily="34" charset="0"/>
                        </a:rPr>
                        <a:t> </a:t>
                      </a:r>
                      <a:r>
                        <a:rPr sz="1200" dirty="0" smtClean="0">
                          <a:latin typeface="Huawei Sans" panose="020C0503030203020204" pitchFamily="34" charset="0"/>
                        </a:rPr>
                        <a:t>3@Doma</a:t>
                      </a:r>
                      <a:r>
                        <a:rPr lang="en-US" sz="1200" dirty="0" smtClean="0">
                          <a:latin typeface="Huawei Sans" panose="020C0503030203020204" pitchFamily="34" charset="0"/>
                        </a:rPr>
                        <a:t>i</a:t>
                      </a:r>
                      <a:r>
                        <a:rPr sz="1200" dirty="0" smtClean="0">
                          <a:latin typeface="Huawei Sans" panose="020C0503030203020204" pitchFamily="34" charset="0"/>
                        </a:rPr>
                        <a:t>n</a:t>
                      </a:r>
                      <a:r>
                        <a:rPr lang="en-US" sz="1200" dirty="0" smtClean="0">
                          <a:latin typeface="Huawei Sans" panose="020C0503030203020204" pitchFamily="34" charset="0"/>
                        </a:rPr>
                        <a:t> </a:t>
                      </a:r>
                      <a:r>
                        <a:rPr sz="1200" dirty="0" smtClean="0">
                          <a:latin typeface="Huawei Sans" panose="020C0503030203020204" pitchFamily="34" charset="0"/>
                        </a:rPr>
                        <a:t>3</a:t>
                      </a:r>
                      <a:endParaRPr sz="12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fontAlgn="ctr"/>
                      <a:r>
                        <a:rPr sz="1200" dirty="0" smtClean="0">
                          <a:latin typeface="Huawei Sans" panose="020C0503030203020204" pitchFamily="34" charset="0"/>
                        </a:rPr>
                        <a:t>Domain</a:t>
                      </a:r>
                      <a:r>
                        <a:rPr lang="en-US" sz="1200" dirty="0" smtClean="0">
                          <a:latin typeface="Huawei Sans" panose="020C0503030203020204" pitchFamily="34" charset="0"/>
                        </a:rPr>
                        <a:t> </a:t>
                      </a:r>
                      <a:r>
                        <a:rPr sz="1200" dirty="0" smtClean="0">
                          <a:latin typeface="Huawei Sans" panose="020C0503030203020204" pitchFamily="34" charset="0"/>
                        </a:rPr>
                        <a:t>3</a:t>
                      </a:r>
                      <a:endParaRPr 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fontAlgn="ctr"/>
                      <a:r>
                        <a:rPr sz="1200" dirty="0">
                          <a:latin typeface="Huawei Sans" panose="020C0503030203020204" pitchFamily="34" charset="0"/>
                        </a:rPr>
                        <a:t>Remote accounting</a:t>
                      </a:r>
                      <a:endParaRPr 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790855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z="1800" dirty="0" smtClean="0"/>
              <a:t>Of the protocols that are used to implement AAA, RADIUS is the most commonly used.</a:t>
            </a:r>
            <a:endParaRPr lang="en-US" altLang="zh-CN" sz="1800" dirty="0">
              <a:sym typeface="Huawei Sans" panose="020C0503030203020204" pitchFamily="34" charset="0"/>
            </a:endParaRPr>
          </a:p>
        </p:txBody>
      </p:sp>
      <p:sp>
        <p:nvSpPr>
          <p:cNvPr id="2" name="标题 1"/>
          <p:cNvSpPr>
            <a:spLocks noGrp="1"/>
          </p:cNvSpPr>
          <p:nvPr>
            <p:ph type="title"/>
          </p:nvPr>
        </p:nvSpPr>
        <p:spPr/>
        <p:txBody>
          <a:bodyPr/>
          <a:lstStyle/>
          <a:p>
            <a:r>
              <a:rPr lang="en-US" smtClean="0"/>
              <a:t>AAA Implementation Protocol </a:t>
            </a:r>
            <a:r>
              <a:rPr lang="en-US" altLang="zh-CN" smtClean="0"/>
              <a:t>-</a:t>
            </a:r>
            <a:r>
              <a:rPr lang="en-US" smtClean="0"/>
              <a:t> RADIUS</a:t>
            </a:r>
            <a:endParaRPr lang="en-US" altLang="zh-CN" dirty="0">
              <a:sym typeface="Huawei Sans" panose="020C0503030203020204" pitchFamily="34" charset="0"/>
            </a:endParaRPr>
          </a:p>
        </p:txBody>
      </p:sp>
      <p:cxnSp>
        <p:nvCxnSpPr>
          <p:cNvPr id="27" name="直接连接符 24"/>
          <p:cNvCxnSpPr>
            <a:cxnSpLocks noChangeShapeType="1"/>
          </p:cNvCxnSpPr>
          <p:nvPr/>
        </p:nvCxnSpPr>
        <p:spPr bwMode="auto">
          <a:xfrm>
            <a:off x="6096000" y="2917394"/>
            <a:ext cx="0" cy="2880000"/>
          </a:xfrm>
          <a:prstGeom prst="line">
            <a:avLst/>
          </a:prstGeom>
          <a:noFill/>
          <a:ln w="19050" algn="ctr">
            <a:solidFill>
              <a:schemeClr val="tx1"/>
            </a:solidFill>
            <a:prstDash val="sysDash"/>
            <a:round/>
            <a:headEnd/>
            <a:tailEnd/>
          </a:ln>
        </p:spPr>
      </p:cxnSp>
      <p:cxnSp>
        <p:nvCxnSpPr>
          <p:cNvPr id="4" name="直接连接符 35"/>
          <p:cNvCxnSpPr>
            <a:cxnSpLocks noChangeShapeType="1"/>
          </p:cNvCxnSpPr>
          <p:nvPr/>
        </p:nvCxnSpPr>
        <p:spPr bwMode="auto">
          <a:xfrm>
            <a:off x="6366000" y="2239472"/>
            <a:ext cx="307801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5" name="直接连接符 35"/>
          <p:cNvCxnSpPr>
            <a:cxnSpLocks noChangeShapeType="1"/>
          </p:cNvCxnSpPr>
          <p:nvPr/>
        </p:nvCxnSpPr>
        <p:spPr bwMode="auto">
          <a:xfrm flipV="1">
            <a:off x="2688040" y="2250404"/>
            <a:ext cx="3137960" cy="803"/>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1" name="直接箭头连接符 8"/>
          <p:cNvCxnSpPr>
            <a:cxnSpLocks noChangeShapeType="1"/>
          </p:cNvCxnSpPr>
          <p:nvPr/>
        </p:nvCxnSpPr>
        <p:spPr bwMode="auto">
          <a:xfrm>
            <a:off x="2519636" y="2960640"/>
            <a:ext cx="3420000" cy="1588"/>
          </a:xfrm>
          <a:prstGeom prst="straightConnector1">
            <a:avLst/>
          </a:prstGeom>
          <a:noFill/>
          <a:ln w="19050" algn="ctr">
            <a:solidFill>
              <a:srgbClr val="01B0F0"/>
            </a:solidFill>
            <a:round/>
            <a:headEnd/>
            <a:tailEnd type="arrow" w="med" len="med"/>
          </a:ln>
        </p:spPr>
      </p:cxnSp>
      <p:sp>
        <p:nvSpPr>
          <p:cNvPr id="12" name="TextBox 35"/>
          <p:cNvSpPr txBox="1"/>
          <p:nvPr/>
        </p:nvSpPr>
        <p:spPr>
          <a:xfrm>
            <a:off x="2309078" y="2642680"/>
            <a:ext cx="3841116" cy="307777"/>
          </a:xfrm>
          <a:prstGeom prst="rect">
            <a:avLst/>
          </a:prstGeom>
          <a:noFill/>
        </p:spPr>
        <p:txBody>
          <a:bodyPr wrap="square">
            <a:noAutofit/>
          </a:bodyPr>
          <a:lstStyle/>
          <a:p>
            <a:pPr algn="ctr" fontAlgn="ctr">
              <a:defRPr/>
            </a:pPr>
            <a:r>
              <a:rPr sz="1200">
                <a:latin typeface="Huawei Sans" panose="020C0503030203020204" pitchFamily="34" charset="0"/>
              </a:rPr>
              <a:t>The user enters a username and a password.</a:t>
            </a:r>
          </a:p>
        </p:txBody>
      </p:sp>
      <p:cxnSp>
        <p:nvCxnSpPr>
          <p:cNvPr id="13" name="直接箭头连接符 11"/>
          <p:cNvCxnSpPr>
            <a:cxnSpLocks noChangeShapeType="1"/>
          </p:cNvCxnSpPr>
          <p:nvPr/>
        </p:nvCxnSpPr>
        <p:spPr bwMode="auto">
          <a:xfrm>
            <a:off x="6177313" y="3106166"/>
            <a:ext cx="3420000" cy="1588"/>
          </a:xfrm>
          <a:prstGeom prst="straightConnector1">
            <a:avLst/>
          </a:prstGeom>
          <a:noFill/>
          <a:ln w="19050" algn="ctr">
            <a:solidFill>
              <a:srgbClr val="01B0F0"/>
            </a:solidFill>
            <a:round/>
            <a:headEnd/>
            <a:tailEnd type="arrow" w="med" len="med"/>
          </a:ln>
        </p:spPr>
      </p:cxnSp>
      <p:sp>
        <p:nvSpPr>
          <p:cNvPr id="14" name="TextBox 37"/>
          <p:cNvSpPr txBox="1">
            <a:spLocks noChangeArrowheads="1"/>
          </p:cNvSpPr>
          <p:nvPr/>
        </p:nvSpPr>
        <p:spPr bwMode="auto">
          <a:xfrm>
            <a:off x="7195344" y="2815870"/>
            <a:ext cx="1428596" cy="307777"/>
          </a:xfrm>
          <a:prstGeom prst="rect">
            <a:avLst/>
          </a:prstGeom>
          <a:noFill/>
          <a:ln w="9525">
            <a:noFill/>
            <a:miter lim="800000"/>
            <a:headEnd/>
            <a:tailEnd/>
          </a:ln>
        </p:spPr>
        <p:txBody>
          <a:bodyPr wrap="square">
            <a:noAutofit/>
          </a:bodyPr>
          <a:lstStyle/>
          <a:p>
            <a:pPr algn="ctr" fontAlgn="ctr"/>
            <a:r>
              <a:rPr sz="1200" dirty="0">
                <a:latin typeface="Huawei Sans" panose="020C0503030203020204" pitchFamily="34" charset="0"/>
              </a:rPr>
              <a:t>Access-Request</a:t>
            </a:r>
          </a:p>
        </p:txBody>
      </p:sp>
      <p:cxnSp>
        <p:nvCxnSpPr>
          <p:cNvPr id="15" name="直接箭头连接符 18"/>
          <p:cNvCxnSpPr>
            <a:cxnSpLocks noChangeShapeType="1"/>
          </p:cNvCxnSpPr>
          <p:nvPr/>
        </p:nvCxnSpPr>
        <p:spPr bwMode="auto">
          <a:xfrm rot="10800000" flipV="1">
            <a:off x="6177313" y="3516249"/>
            <a:ext cx="3420000" cy="0"/>
          </a:xfrm>
          <a:prstGeom prst="straightConnector1">
            <a:avLst/>
          </a:prstGeom>
          <a:noFill/>
          <a:ln w="19050" algn="ctr">
            <a:solidFill>
              <a:srgbClr val="01B0F0"/>
            </a:solidFill>
            <a:round/>
            <a:headEnd/>
            <a:tailEnd type="arrow" w="med" len="med"/>
          </a:ln>
        </p:spPr>
      </p:cxnSp>
      <p:sp>
        <p:nvSpPr>
          <p:cNvPr id="16" name="TextBox 39"/>
          <p:cNvSpPr txBox="1">
            <a:spLocks noChangeArrowheads="1"/>
          </p:cNvSpPr>
          <p:nvPr/>
        </p:nvSpPr>
        <p:spPr bwMode="auto">
          <a:xfrm>
            <a:off x="6003362" y="3064091"/>
            <a:ext cx="3680450" cy="307777"/>
          </a:xfrm>
          <a:prstGeom prst="rect">
            <a:avLst/>
          </a:prstGeom>
          <a:noFill/>
          <a:ln w="9525">
            <a:noFill/>
            <a:miter lim="800000"/>
            <a:headEnd/>
            <a:tailEnd/>
          </a:ln>
        </p:spPr>
        <p:txBody>
          <a:bodyPr wrap="square">
            <a:noAutofit/>
          </a:bodyPr>
          <a:lstStyle/>
          <a:p>
            <a:pPr algn="ctr" fontAlgn="ctr"/>
            <a:r>
              <a:rPr sz="1200" dirty="0">
                <a:latin typeface="Huawei Sans" panose="020C0503030203020204" pitchFamily="34" charset="0"/>
              </a:rPr>
              <a:t>The authentication is accepted or rejected, and the corresponding packet is delivered.</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17" name="直接箭头连接符 22"/>
          <p:cNvCxnSpPr>
            <a:cxnSpLocks noChangeShapeType="1"/>
          </p:cNvCxnSpPr>
          <p:nvPr/>
        </p:nvCxnSpPr>
        <p:spPr bwMode="auto">
          <a:xfrm>
            <a:off x="6177313" y="3908061"/>
            <a:ext cx="3420000" cy="1588"/>
          </a:xfrm>
          <a:prstGeom prst="straightConnector1">
            <a:avLst/>
          </a:prstGeom>
          <a:noFill/>
          <a:ln w="19050" algn="ctr">
            <a:solidFill>
              <a:srgbClr val="01B0F0"/>
            </a:solidFill>
            <a:round/>
            <a:headEnd/>
            <a:tailEnd type="arrow" w="med" len="med"/>
          </a:ln>
        </p:spPr>
      </p:cxnSp>
      <p:sp>
        <p:nvSpPr>
          <p:cNvPr id="18" name="TextBox 41"/>
          <p:cNvSpPr txBox="1">
            <a:spLocks noChangeArrowheads="1"/>
          </p:cNvSpPr>
          <p:nvPr/>
        </p:nvSpPr>
        <p:spPr bwMode="auto">
          <a:xfrm>
            <a:off x="6774669" y="3623333"/>
            <a:ext cx="2225289" cy="307777"/>
          </a:xfrm>
          <a:prstGeom prst="rect">
            <a:avLst/>
          </a:prstGeom>
          <a:noFill/>
          <a:ln w="9525">
            <a:noFill/>
            <a:miter lim="800000"/>
            <a:headEnd/>
            <a:tailEnd/>
          </a:ln>
        </p:spPr>
        <p:txBody>
          <a:bodyPr wrap="square">
            <a:noAutofit/>
          </a:bodyPr>
          <a:lstStyle/>
          <a:p>
            <a:pPr algn="ctr" fontAlgn="ctr"/>
            <a:r>
              <a:rPr sz="1200" dirty="0">
                <a:latin typeface="Huawei Sans" panose="020C0503030203020204" pitchFamily="34" charset="0"/>
              </a:rPr>
              <a:t>Accounting-Start request</a:t>
            </a:r>
          </a:p>
        </p:txBody>
      </p:sp>
      <p:cxnSp>
        <p:nvCxnSpPr>
          <p:cNvPr id="19" name="直接箭头连接符 24"/>
          <p:cNvCxnSpPr>
            <a:cxnSpLocks noChangeShapeType="1"/>
          </p:cNvCxnSpPr>
          <p:nvPr/>
        </p:nvCxnSpPr>
        <p:spPr bwMode="auto">
          <a:xfrm rot="10800000" flipV="1">
            <a:off x="6177313" y="4155050"/>
            <a:ext cx="3420000" cy="0"/>
          </a:xfrm>
          <a:prstGeom prst="straightConnector1">
            <a:avLst/>
          </a:prstGeom>
          <a:noFill/>
          <a:ln w="19050" algn="ctr">
            <a:solidFill>
              <a:srgbClr val="01B0F0"/>
            </a:solidFill>
            <a:round/>
            <a:headEnd/>
            <a:tailEnd type="arrow" w="med" len="med"/>
          </a:ln>
        </p:spPr>
      </p:cxnSp>
      <p:sp>
        <p:nvSpPr>
          <p:cNvPr id="20" name="TextBox 43"/>
          <p:cNvSpPr txBox="1">
            <a:spLocks noChangeArrowheads="1"/>
          </p:cNvSpPr>
          <p:nvPr/>
        </p:nvSpPr>
        <p:spPr bwMode="auto">
          <a:xfrm>
            <a:off x="6718564" y="3897753"/>
            <a:ext cx="2337499" cy="307777"/>
          </a:xfrm>
          <a:prstGeom prst="rect">
            <a:avLst/>
          </a:prstGeom>
          <a:noFill/>
          <a:ln w="9525">
            <a:noFill/>
            <a:miter lim="800000"/>
            <a:headEnd/>
            <a:tailEnd/>
          </a:ln>
        </p:spPr>
        <p:txBody>
          <a:bodyPr wrap="square">
            <a:noAutofit/>
          </a:bodyPr>
          <a:lstStyle/>
          <a:p>
            <a:pPr algn="ctr" fontAlgn="ctr"/>
            <a:r>
              <a:rPr sz="1200">
                <a:latin typeface="Huawei Sans" panose="020C0503030203020204" pitchFamily="34" charset="0"/>
              </a:rPr>
              <a:t>Accounting-Start response</a:t>
            </a:r>
          </a:p>
        </p:txBody>
      </p:sp>
      <p:cxnSp>
        <p:nvCxnSpPr>
          <p:cNvPr id="29" name="直接连接符 25"/>
          <p:cNvCxnSpPr>
            <a:cxnSpLocks noChangeShapeType="1"/>
          </p:cNvCxnSpPr>
          <p:nvPr/>
        </p:nvCxnSpPr>
        <p:spPr bwMode="auto">
          <a:xfrm>
            <a:off x="9714010" y="2940061"/>
            <a:ext cx="0" cy="3240000"/>
          </a:xfrm>
          <a:prstGeom prst="line">
            <a:avLst/>
          </a:prstGeom>
          <a:noFill/>
          <a:ln w="19050" algn="ctr">
            <a:solidFill>
              <a:schemeClr val="tx1"/>
            </a:solidFill>
            <a:prstDash val="sysDash"/>
            <a:round/>
            <a:headEnd/>
            <a:tailEnd/>
          </a:ln>
        </p:spPr>
      </p:cxnSp>
      <p:cxnSp>
        <p:nvCxnSpPr>
          <p:cNvPr id="30" name="直接连接符 26"/>
          <p:cNvCxnSpPr>
            <a:cxnSpLocks noChangeShapeType="1"/>
          </p:cNvCxnSpPr>
          <p:nvPr/>
        </p:nvCxnSpPr>
        <p:spPr bwMode="auto">
          <a:xfrm>
            <a:off x="2431332" y="2882429"/>
            <a:ext cx="0" cy="3240000"/>
          </a:xfrm>
          <a:prstGeom prst="line">
            <a:avLst/>
          </a:prstGeom>
          <a:noFill/>
          <a:ln w="19050" algn="ctr">
            <a:solidFill>
              <a:schemeClr val="tx1"/>
            </a:solidFill>
            <a:prstDash val="sysDash"/>
            <a:round/>
            <a:headEnd/>
            <a:tailEnd/>
          </a:ln>
        </p:spPr>
      </p:cxnSp>
      <p:grpSp>
        <p:nvGrpSpPr>
          <p:cNvPr id="55" name="组合 54"/>
          <p:cNvGrpSpPr/>
          <p:nvPr/>
        </p:nvGrpSpPr>
        <p:grpSpPr>
          <a:xfrm>
            <a:off x="2141830" y="2033275"/>
            <a:ext cx="553358" cy="807499"/>
            <a:chOff x="1948343" y="2586562"/>
            <a:chExt cx="553358" cy="807499"/>
          </a:xfrm>
        </p:grpSpPr>
        <p:sp>
          <p:nvSpPr>
            <p:cNvPr id="6" name="TextBox 29"/>
            <p:cNvSpPr txBox="1">
              <a:spLocks noChangeArrowheads="1"/>
            </p:cNvSpPr>
            <p:nvPr/>
          </p:nvSpPr>
          <p:spPr bwMode="auto">
            <a:xfrm>
              <a:off x="1948343" y="3086284"/>
              <a:ext cx="55335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sz="2100">
                  <a:solidFill>
                    <a:schemeClr val="tx1"/>
                  </a:solidFill>
                  <a:latin typeface="Arial" panose="020B0604020202020204" pitchFamily="34" charset="0"/>
                  <a:ea typeface="ＭＳ Ｐゴシック" panose="020B0600070205080204" pitchFamily="34" charset="-128"/>
                </a:defRPr>
              </a:lvl1pPr>
              <a:lvl2pPr marL="742950" indent="-285750" algn="ctr">
                <a:defRPr sz="2100">
                  <a:solidFill>
                    <a:schemeClr val="tx1"/>
                  </a:solidFill>
                  <a:latin typeface="Arial" panose="020B0604020202020204" pitchFamily="34" charset="0"/>
                  <a:ea typeface="ＭＳ Ｐゴシック" panose="020B0600070205080204" pitchFamily="34" charset="-128"/>
                </a:defRPr>
              </a:lvl2pPr>
              <a:lvl3pPr marL="1143000" indent="-228600" algn="ctr">
                <a:defRPr sz="2100">
                  <a:solidFill>
                    <a:schemeClr val="tx1"/>
                  </a:solidFill>
                  <a:latin typeface="Arial" panose="020B0604020202020204" pitchFamily="34" charset="0"/>
                  <a:ea typeface="ＭＳ Ｐゴシック" panose="020B0600070205080204" pitchFamily="34" charset="-128"/>
                </a:defRPr>
              </a:lvl3pPr>
              <a:lvl4pPr marL="1600200" indent="-228600" algn="ctr">
                <a:defRPr sz="2100">
                  <a:solidFill>
                    <a:schemeClr val="tx1"/>
                  </a:solidFill>
                  <a:latin typeface="Arial" panose="020B0604020202020204" pitchFamily="34" charset="0"/>
                  <a:ea typeface="ＭＳ Ｐゴシック" panose="020B0600070205080204" pitchFamily="34" charset="-128"/>
                </a:defRPr>
              </a:lvl4pPr>
              <a:lvl5pPr marL="2057400" indent="-228600" algn="ctr">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fontAlgn="ctr"/>
              <a:r>
                <a:rPr sz="1200">
                  <a:latin typeface="Huawei Sans" panose="020C0503030203020204" pitchFamily="34" charset="0"/>
                </a:rPr>
                <a:t>User</a:t>
              </a:r>
            </a:p>
          </p:txBody>
        </p:sp>
        <p:pic>
          <p:nvPicPr>
            <p:cNvPr id="32" name="图片 31" descr="PC.png"/>
            <p:cNvPicPr>
              <a:picLocks noChangeAspect="1"/>
            </p:cNvPicPr>
            <p:nvPr/>
          </p:nvPicPr>
          <p:blipFill>
            <a:blip r:embed="rId3" cstate="print"/>
            <a:stretch>
              <a:fillRect/>
            </a:stretch>
          </p:blipFill>
          <p:spPr>
            <a:xfrm>
              <a:off x="1955490" y="2586562"/>
              <a:ext cx="539063" cy="414000"/>
            </a:xfrm>
            <a:prstGeom prst="rect">
              <a:avLst/>
            </a:prstGeom>
          </p:spPr>
        </p:pic>
      </p:grpSp>
      <p:grpSp>
        <p:nvGrpSpPr>
          <p:cNvPr id="53" name="组合 52"/>
          <p:cNvGrpSpPr/>
          <p:nvPr/>
        </p:nvGrpSpPr>
        <p:grpSpPr>
          <a:xfrm>
            <a:off x="9022154" y="2040739"/>
            <a:ext cx="1383712" cy="807590"/>
            <a:chOff x="8828667" y="2594026"/>
            <a:chExt cx="1383712" cy="807590"/>
          </a:xfrm>
        </p:grpSpPr>
        <p:sp>
          <p:nvSpPr>
            <p:cNvPr id="36" name="TextBox 29"/>
            <p:cNvSpPr txBox="1">
              <a:spLocks noChangeArrowheads="1"/>
            </p:cNvSpPr>
            <p:nvPr/>
          </p:nvSpPr>
          <p:spPr bwMode="auto">
            <a:xfrm>
              <a:off x="8828667" y="3093839"/>
              <a:ext cx="13837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sz="2100">
                  <a:solidFill>
                    <a:schemeClr val="tx1"/>
                  </a:solidFill>
                  <a:latin typeface="Arial" panose="020B0604020202020204" pitchFamily="34" charset="0"/>
                  <a:ea typeface="ＭＳ Ｐゴシック" panose="020B0600070205080204" pitchFamily="34" charset="-128"/>
                </a:defRPr>
              </a:lvl1pPr>
              <a:lvl2pPr marL="742950" indent="-285750" algn="ctr">
                <a:defRPr sz="2100">
                  <a:solidFill>
                    <a:schemeClr val="tx1"/>
                  </a:solidFill>
                  <a:latin typeface="Arial" panose="020B0604020202020204" pitchFamily="34" charset="0"/>
                  <a:ea typeface="ＭＳ Ｐゴシック" panose="020B0600070205080204" pitchFamily="34" charset="-128"/>
                </a:defRPr>
              </a:lvl2pPr>
              <a:lvl3pPr marL="1143000" indent="-228600" algn="ctr">
                <a:defRPr sz="2100">
                  <a:solidFill>
                    <a:schemeClr val="tx1"/>
                  </a:solidFill>
                  <a:latin typeface="Arial" panose="020B0604020202020204" pitchFamily="34" charset="0"/>
                  <a:ea typeface="ＭＳ Ｐゴシック" panose="020B0600070205080204" pitchFamily="34" charset="-128"/>
                </a:defRPr>
              </a:lvl3pPr>
              <a:lvl4pPr marL="1600200" indent="-228600" algn="ctr">
                <a:defRPr sz="2100">
                  <a:solidFill>
                    <a:schemeClr val="tx1"/>
                  </a:solidFill>
                  <a:latin typeface="Arial" panose="020B0604020202020204" pitchFamily="34" charset="0"/>
                  <a:ea typeface="ＭＳ Ｐゴシック" panose="020B0600070205080204" pitchFamily="34" charset="-128"/>
                </a:defRPr>
              </a:lvl4pPr>
              <a:lvl5pPr marL="2057400" indent="-228600" algn="ctr">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fontAlgn="ctr"/>
              <a:r>
                <a:rPr sz="1200">
                  <a:latin typeface="Huawei Sans" panose="020C0503030203020204" pitchFamily="34" charset="0"/>
                </a:rPr>
                <a:t>RADIUS Server</a:t>
              </a:r>
            </a:p>
          </p:txBody>
        </p:sp>
        <p:pic>
          <p:nvPicPr>
            <p:cNvPr id="33" name="图片 3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9250523" y="2594026"/>
              <a:ext cx="540000" cy="442800"/>
            </a:xfrm>
            <a:prstGeom prst="rect">
              <a:avLst/>
            </a:prstGeom>
          </p:spPr>
        </p:pic>
      </p:grpSp>
      <p:grpSp>
        <p:nvGrpSpPr>
          <p:cNvPr id="54" name="组合 53"/>
          <p:cNvGrpSpPr/>
          <p:nvPr/>
        </p:nvGrpSpPr>
        <p:grpSpPr>
          <a:xfrm>
            <a:off x="5826000" y="2018072"/>
            <a:ext cx="540000" cy="811801"/>
            <a:chOff x="5632513" y="2571359"/>
            <a:chExt cx="540000" cy="811801"/>
          </a:xfrm>
        </p:grpSpPr>
        <p:sp>
          <p:nvSpPr>
            <p:cNvPr id="35" name="TextBox 29"/>
            <p:cNvSpPr txBox="1">
              <a:spLocks noChangeArrowheads="1"/>
            </p:cNvSpPr>
            <p:nvPr/>
          </p:nvSpPr>
          <p:spPr bwMode="auto">
            <a:xfrm>
              <a:off x="5634651" y="3075383"/>
              <a:ext cx="5357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sz="2100">
                  <a:solidFill>
                    <a:schemeClr val="tx1"/>
                  </a:solidFill>
                  <a:latin typeface="Arial" panose="020B0604020202020204" pitchFamily="34" charset="0"/>
                  <a:ea typeface="ＭＳ Ｐゴシック" panose="020B0600070205080204" pitchFamily="34" charset="-128"/>
                </a:defRPr>
              </a:lvl1pPr>
              <a:lvl2pPr marL="742950" indent="-285750" algn="ctr">
                <a:defRPr sz="2100">
                  <a:solidFill>
                    <a:schemeClr val="tx1"/>
                  </a:solidFill>
                  <a:latin typeface="Arial" panose="020B0604020202020204" pitchFamily="34" charset="0"/>
                  <a:ea typeface="ＭＳ Ｐゴシック" panose="020B0600070205080204" pitchFamily="34" charset="-128"/>
                </a:defRPr>
              </a:lvl2pPr>
              <a:lvl3pPr marL="1143000" indent="-228600" algn="ctr">
                <a:defRPr sz="2100">
                  <a:solidFill>
                    <a:schemeClr val="tx1"/>
                  </a:solidFill>
                  <a:latin typeface="Arial" panose="020B0604020202020204" pitchFamily="34" charset="0"/>
                  <a:ea typeface="ＭＳ Ｐゴシック" panose="020B0600070205080204" pitchFamily="34" charset="-128"/>
                </a:defRPr>
              </a:lvl3pPr>
              <a:lvl4pPr marL="1600200" indent="-228600" algn="ctr">
                <a:defRPr sz="2100">
                  <a:solidFill>
                    <a:schemeClr val="tx1"/>
                  </a:solidFill>
                  <a:latin typeface="Arial" panose="020B0604020202020204" pitchFamily="34" charset="0"/>
                  <a:ea typeface="ＭＳ Ｐゴシック" panose="020B0600070205080204" pitchFamily="34" charset="-128"/>
                </a:defRPr>
              </a:lvl4pPr>
              <a:lvl5pPr marL="2057400" indent="-228600" algn="ctr">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fontAlgn="ctr"/>
              <a:r>
                <a:rPr sz="1200">
                  <a:latin typeface="Huawei Sans" panose="020C0503030203020204" pitchFamily="34" charset="0"/>
                </a:rPr>
                <a:t>NAS</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pic>
          <p:nvPicPr>
            <p:cNvPr id="34" name="图片 3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632513" y="2571359"/>
              <a:ext cx="540000" cy="442800"/>
            </a:xfrm>
            <a:prstGeom prst="rect">
              <a:avLst/>
            </a:prstGeom>
          </p:spPr>
        </p:pic>
      </p:grpSp>
      <p:cxnSp>
        <p:nvCxnSpPr>
          <p:cNvPr id="37" name="直接箭头连接符 18"/>
          <p:cNvCxnSpPr>
            <a:cxnSpLocks noChangeShapeType="1"/>
          </p:cNvCxnSpPr>
          <p:nvPr/>
        </p:nvCxnSpPr>
        <p:spPr bwMode="auto">
          <a:xfrm rot="10800000" flipV="1">
            <a:off x="2519636" y="3662114"/>
            <a:ext cx="3420000" cy="0"/>
          </a:xfrm>
          <a:prstGeom prst="straightConnector1">
            <a:avLst/>
          </a:prstGeom>
          <a:noFill/>
          <a:ln w="19050" algn="ctr">
            <a:solidFill>
              <a:srgbClr val="01B0F0"/>
            </a:solidFill>
            <a:round/>
            <a:headEnd/>
            <a:tailEnd type="arrow" w="med" len="med"/>
          </a:ln>
        </p:spPr>
      </p:cxnSp>
      <p:sp>
        <p:nvSpPr>
          <p:cNvPr id="38" name="TextBox 39"/>
          <p:cNvSpPr txBox="1">
            <a:spLocks noChangeArrowheads="1"/>
          </p:cNvSpPr>
          <p:nvPr/>
        </p:nvSpPr>
        <p:spPr bwMode="auto">
          <a:xfrm>
            <a:off x="2183240" y="3353001"/>
            <a:ext cx="4092787" cy="307777"/>
          </a:xfrm>
          <a:prstGeom prst="rect">
            <a:avLst/>
          </a:prstGeom>
          <a:noFill/>
          <a:ln w="9525">
            <a:noFill/>
            <a:miter lim="800000"/>
            <a:headEnd/>
            <a:tailEnd/>
          </a:ln>
        </p:spPr>
        <p:txBody>
          <a:bodyPr wrap="square">
            <a:noAutofit/>
          </a:bodyPr>
          <a:lstStyle/>
          <a:p>
            <a:pPr algn="ctr" fontAlgn="ctr"/>
            <a:r>
              <a:rPr sz="1200">
                <a:latin typeface="Huawei Sans" panose="020C0503030203020204" pitchFamily="34" charset="0"/>
              </a:rPr>
              <a:t>The user is notified of the authentication result.</a:t>
            </a:r>
          </a:p>
        </p:txBody>
      </p:sp>
      <p:cxnSp>
        <p:nvCxnSpPr>
          <p:cNvPr id="41" name="直接箭头连接符 8"/>
          <p:cNvCxnSpPr>
            <a:cxnSpLocks noChangeShapeType="1"/>
          </p:cNvCxnSpPr>
          <p:nvPr/>
        </p:nvCxnSpPr>
        <p:spPr bwMode="auto">
          <a:xfrm>
            <a:off x="2519636" y="5120653"/>
            <a:ext cx="3420000" cy="1588"/>
          </a:xfrm>
          <a:prstGeom prst="straightConnector1">
            <a:avLst/>
          </a:prstGeom>
          <a:noFill/>
          <a:ln w="19050" algn="ctr">
            <a:solidFill>
              <a:srgbClr val="01B0F0"/>
            </a:solidFill>
            <a:round/>
            <a:headEnd/>
            <a:tailEnd type="arrow" w="med" len="med"/>
          </a:ln>
        </p:spPr>
      </p:cxnSp>
      <p:sp>
        <p:nvSpPr>
          <p:cNvPr id="42" name="TextBox 35"/>
          <p:cNvSpPr txBox="1"/>
          <p:nvPr/>
        </p:nvSpPr>
        <p:spPr>
          <a:xfrm>
            <a:off x="2862916" y="4851100"/>
            <a:ext cx="2733441" cy="307777"/>
          </a:xfrm>
          <a:prstGeom prst="rect">
            <a:avLst/>
          </a:prstGeom>
          <a:noFill/>
        </p:spPr>
        <p:txBody>
          <a:bodyPr wrap="square">
            <a:noAutofit/>
          </a:bodyPr>
          <a:lstStyle/>
          <a:p>
            <a:pPr algn="ctr" fontAlgn="ctr">
              <a:defRPr/>
            </a:pPr>
            <a:r>
              <a:rPr sz="1200">
                <a:latin typeface="Huawei Sans" panose="020C0503030203020204" pitchFamily="34" charset="0"/>
              </a:rPr>
              <a:t>The user requests to go offline.</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44" name="直接箭头连接符 18"/>
          <p:cNvCxnSpPr>
            <a:cxnSpLocks noChangeShapeType="1"/>
          </p:cNvCxnSpPr>
          <p:nvPr/>
        </p:nvCxnSpPr>
        <p:spPr bwMode="auto">
          <a:xfrm rot="10800000" flipV="1">
            <a:off x="6177313" y="5635090"/>
            <a:ext cx="3420000" cy="0"/>
          </a:xfrm>
          <a:prstGeom prst="straightConnector1">
            <a:avLst/>
          </a:prstGeom>
          <a:noFill/>
          <a:ln w="19050" algn="ctr">
            <a:solidFill>
              <a:srgbClr val="01B0F0"/>
            </a:solidFill>
            <a:round/>
            <a:headEnd/>
            <a:tailEnd type="arrow" w="med" len="med"/>
          </a:ln>
        </p:spPr>
      </p:cxnSp>
      <p:sp>
        <p:nvSpPr>
          <p:cNvPr id="45" name="TextBox 39"/>
          <p:cNvSpPr txBox="1">
            <a:spLocks noChangeArrowheads="1"/>
          </p:cNvSpPr>
          <p:nvPr/>
        </p:nvSpPr>
        <p:spPr bwMode="auto">
          <a:xfrm>
            <a:off x="6687662" y="5365812"/>
            <a:ext cx="2311851" cy="307777"/>
          </a:xfrm>
          <a:prstGeom prst="rect">
            <a:avLst/>
          </a:prstGeom>
          <a:noFill/>
          <a:ln w="9525">
            <a:noFill/>
            <a:miter lim="800000"/>
            <a:headEnd/>
            <a:tailEnd/>
          </a:ln>
        </p:spPr>
        <p:txBody>
          <a:bodyPr wrap="square">
            <a:noAutofit/>
          </a:bodyPr>
          <a:lstStyle/>
          <a:p>
            <a:pPr algn="ctr" fontAlgn="ctr"/>
            <a:r>
              <a:rPr sz="1200">
                <a:latin typeface="Huawei Sans" panose="020C0503030203020204" pitchFamily="34" charset="0"/>
              </a:rPr>
              <a:t>Accounting-Stop response</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47" name="直接箭头连接符 8"/>
          <p:cNvCxnSpPr>
            <a:cxnSpLocks noChangeShapeType="1"/>
          </p:cNvCxnSpPr>
          <p:nvPr/>
        </p:nvCxnSpPr>
        <p:spPr bwMode="auto">
          <a:xfrm>
            <a:off x="6177313" y="5378009"/>
            <a:ext cx="3420000" cy="1588"/>
          </a:xfrm>
          <a:prstGeom prst="straightConnector1">
            <a:avLst/>
          </a:prstGeom>
          <a:noFill/>
          <a:ln w="19050" algn="ctr">
            <a:solidFill>
              <a:srgbClr val="01B0F0"/>
            </a:solidFill>
            <a:round/>
            <a:headEnd/>
            <a:tailEnd type="arrow" w="med" len="med"/>
          </a:ln>
        </p:spPr>
      </p:cxnSp>
      <p:sp>
        <p:nvSpPr>
          <p:cNvPr id="50" name="TextBox 35"/>
          <p:cNvSpPr txBox="1"/>
          <p:nvPr/>
        </p:nvSpPr>
        <p:spPr>
          <a:xfrm>
            <a:off x="6787494" y="5108456"/>
            <a:ext cx="2199641" cy="307777"/>
          </a:xfrm>
          <a:prstGeom prst="rect">
            <a:avLst/>
          </a:prstGeom>
          <a:noFill/>
        </p:spPr>
        <p:txBody>
          <a:bodyPr wrap="square">
            <a:noAutofit/>
          </a:bodyPr>
          <a:lstStyle/>
          <a:p>
            <a:pPr algn="ctr" fontAlgn="ctr">
              <a:defRPr/>
            </a:pPr>
            <a:r>
              <a:rPr sz="1200">
                <a:latin typeface="Huawei Sans" panose="020C0503030203020204" pitchFamily="34" charset="0"/>
              </a:rPr>
              <a:t>Accounting-Stop request</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56" name="直接箭头连接符 18"/>
          <p:cNvCxnSpPr>
            <a:cxnSpLocks noChangeShapeType="1"/>
          </p:cNvCxnSpPr>
          <p:nvPr/>
        </p:nvCxnSpPr>
        <p:spPr bwMode="auto">
          <a:xfrm rot="10800000" flipV="1">
            <a:off x="2519636" y="5892447"/>
            <a:ext cx="3420000" cy="0"/>
          </a:xfrm>
          <a:prstGeom prst="straightConnector1">
            <a:avLst/>
          </a:prstGeom>
          <a:noFill/>
          <a:ln w="19050" algn="ctr">
            <a:solidFill>
              <a:srgbClr val="01B0F0"/>
            </a:solidFill>
            <a:round/>
            <a:headEnd/>
            <a:tailEnd type="arrow" w="med" len="med"/>
          </a:ln>
        </p:spPr>
      </p:cxnSp>
      <p:sp>
        <p:nvSpPr>
          <p:cNvPr id="57" name="TextBox 39"/>
          <p:cNvSpPr txBox="1">
            <a:spLocks noChangeArrowheads="1"/>
          </p:cNvSpPr>
          <p:nvPr/>
        </p:nvSpPr>
        <p:spPr bwMode="auto">
          <a:xfrm>
            <a:off x="2689817" y="5422001"/>
            <a:ext cx="2992187" cy="307777"/>
          </a:xfrm>
          <a:prstGeom prst="rect">
            <a:avLst/>
          </a:prstGeom>
          <a:noFill/>
          <a:ln w="9525">
            <a:noFill/>
            <a:miter lim="800000"/>
            <a:headEnd/>
            <a:tailEnd/>
          </a:ln>
        </p:spPr>
        <p:txBody>
          <a:bodyPr wrap="square">
            <a:noAutofit/>
          </a:bodyPr>
          <a:lstStyle/>
          <a:p>
            <a:pPr algn="ctr" fontAlgn="ctr"/>
            <a:r>
              <a:rPr sz="1200">
                <a:latin typeface="Huawei Sans" panose="020C0503030203020204" pitchFamily="34" charset="0"/>
              </a:rPr>
              <a:t>The user is notified of the completion of network access.</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58" name="直接箭头连接符 57"/>
          <p:cNvCxnSpPr/>
          <p:nvPr/>
        </p:nvCxnSpPr>
        <p:spPr>
          <a:xfrm>
            <a:off x="2570042" y="4585751"/>
            <a:ext cx="7020000" cy="0"/>
          </a:xfrm>
          <a:prstGeom prst="straightConnector1">
            <a:avLst/>
          </a:prstGeom>
          <a:ln w="38100">
            <a:solidFill>
              <a:srgbClr val="01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3708155" y="4221829"/>
            <a:ext cx="4796506" cy="369332"/>
          </a:xfrm>
          <a:prstGeom prst="rect">
            <a:avLst/>
          </a:prstGeom>
        </p:spPr>
        <p:txBody>
          <a:bodyPr wrap="square">
            <a:noAutofit/>
          </a:bodyPr>
          <a:lstStyle/>
          <a:p>
            <a:pPr algn="ctr" fontAlgn="ctr"/>
            <a:r>
              <a:rPr sz="1600">
                <a:solidFill>
                  <a:schemeClr val="tx1">
                    <a:lumMod val="95000"/>
                    <a:lumOff val="5000"/>
                  </a:schemeClr>
                </a:solidFill>
                <a:latin typeface="Huawei Sans" panose="020C0503030203020204" pitchFamily="34" charset="0"/>
              </a:rPr>
              <a:t>The user starts to access network resources.</a:t>
            </a:r>
          </a:p>
        </p:txBody>
      </p:sp>
    </p:spTree>
    <p:extLst>
      <p:ext uri="{BB962C8B-B14F-4D97-AF65-F5344CB8AC3E}">
        <p14:creationId xmlns:p14="http://schemas.microsoft.com/office/powerpoint/2010/main" val="2710740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277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a:stCxn id="43" idx="3"/>
          </p:cNvCxnSpPr>
          <p:nvPr/>
        </p:nvCxnSpPr>
        <p:spPr>
          <a:xfrm flipV="1">
            <a:off x="1649041" y="3132619"/>
            <a:ext cx="3305161" cy="49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wrap="square">
            <a:noAutofit/>
          </a:bodyPr>
          <a:lstStyle/>
          <a:p>
            <a:r>
              <a:rPr>
                <a:latin typeface="Huawei Sans" panose="020C0503030203020204" pitchFamily="34" charset="0"/>
              </a:rPr>
              <a:t>Common AAA Application Scenarios</a:t>
            </a:r>
            <a:endParaRPr lang="zh-CN" altLang="en-US" dirty="0">
              <a:latin typeface="Huawei Sans" panose="020C0503030203020204" pitchFamily="34" charset="0"/>
              <a:sym typeface="Huawei Sans" panose="020C0503030203020204" pitchFamily="34" charset="0"/>
            </a:endParaRPr>
          </a:p>
        </p:txBody>
      </p:sp>
      <p:sp>
        <p:nvSpPr>
          <p:cNvPr id="35" name="圆角矩形 75"/>
          <p:cNvSpPr/>
          <p:nvPr/>
        </p:nvSpPr>
        <p:spPr>
          <a:xfrm>
            <a:off x="6134472" y="1348602"/>
            <a:ext cx="5532980" cy="507676"/>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sz="1600" b="1" dirty="0">
                <a:solidFill>
                  <a:prstClr val="white"/>
                </a:solidFill>
                <a:latin typeface="Huawei Sans" panose="020C0503030203020204" pitchFamily="34" charset="0"/>
              </a:rPr>
              <a:t>Local Authentication and Authorization for Administrative Users</a:t>
            </a:r>
          </a:p>
        </p:txBody>
      </p:sp>
      <p:sp>
        <p:nvSpPr>
          <p:cNvPr id="38" name="圆角矩形 75"/>
          <p:cNvSpPr/>
          <p:nvPr/>
        </p:nvSpPr>
        <p:spPr>
          <a:xfrm>
            <a:off x="524549" y="1350393"/>
            <a:ext cx="5532980" cy="507676"/>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sz="1600" b="1" dirty="0">
                <a:solidFill>
                  <a:prstClr val="white"/>
                </a:solidFill>
                <a:latin typeface="Huawei Sans" panose="020C0503030203020204" pitchFamily="34" charset="0"/>
              </a:rPr>
              <a:t>AAA for Internet Access Users Through RADIUS</a:t>
            </a:r>
            <a:endPar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圆角矩形 75"/>
          <p:cNvSpPr/>
          <p:nvPr/>
        </p:nvSpPr>
        <p:spPr>
          <a:xfrm>
            <a:off x="6134472" y="1901846"/>
            <a:ext cx="5532980" cy="369111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1" name="圆角矩形 75"/>
          <p:cNvSpPr/>
          <p:nvPr/>
        </p:nvSpPr>
        <p:spPr>
          <a:xfrm>
            <a:off x="524549" y="1901846"/>
            <a:ext cx="5532980" cy="369111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pic>
        <p:nvPicPr>
          <p:cNvPr id="43" name="图片 4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109041" y="2911711"/>
            <a:ext cx="540000" cy="442800"/>
          </a:xfrm>
          <a:prstGeom prst="rect">
            <a:avLst/>
          </a:prstGeom>
        </p:spPr>
      </p:pic>
      <p:pic>
        <p:nvPicPr>
          <p:cNvPr id="55" name="Picture 12" descr="E:\2016.01\1.12 扁平化图标\蓝色\AR-蓝色最新-40.png"/>
          <p:cNvPicPr>
            <a:picLocks noChangeAspect="1" noChangeArrowheads="1"/>
          </p:cNvPicPr>
          <p:nvPr/>
        </p:nvPicPr>
        <p:blipFill>
          <a:blip r:embed="rId4" cstate="print"/>
          <a:srcRect/>
          <a:stretch>
            <a:fillRect/>
          </a:stretch>
        </p:blipFill>
        <p:spPr bwMode="auto">
          <a:xfrm>
            <a:off x="2841758" y="2912693"/>
            <a:ext cx="540000" cy="441818"/>
          </a:xfrm>
          <a:prstGeom prst="rect">
            <a:avLst/>
          </a:prstGeom>
          <a:noFill/>
        </p:spPr>
      </p:pic>
      <p:pic>
        <p:nvPicPr>
          <p:cNvPr id="57" name="图片 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06408" y="2037307"/>
            <a:ext cx="810701" cy="408398"/>
          </a:xfrm>
          <a:prstGeom prst="rect">
            <a:avLst/>
          </a:prstGeom>
        </p:spPr>
      </p:pic>
      <p:cxnSp>
        <p:nvCxnSpPr>
          <p:cNvPr id="59" name="直接连接符 58"/>
          <p:cNvCxnSpPr>
            <a:stCxn id="57" idx="2"/>
            <a:endCxn id="55" idx="0"/>
          </p:cNvCxnSpPr>
          <p:nvPr/>
        </p:nvCxnSpPr>
        <p:spPr>
          <a:xfrm flipH="1">
            <a:off x="3111758" y="2445705"/>
            <a:ext cx="1" cy="4669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2846034" y="3335498"/>
            <a:ext cx="535724" cy="307777"/>
          </a:xfrm>
          <a:prstGeom prst="rect">
            <a:avLst/>
          </a:prstGeom>
          <a:noFill/>
        </p:spPr>
        <p:txBody>
          <a:bodyPr wrap="square" rtlCol="0">
            <a:noAutofit/>
          </a:bodyPr>
          <a:lstStyle/>
          <a:p>
            <a:pPr algn="ctr" fontAlgn="ctr"/>
            <a:r>
              <a:rPr sz="1400">
                <a:latin typeface="Huawei Sans" panose="020C0503030203020204" pitchFamily="34" charset="0"/>
              </a:rPr>
              <a:t>NAS</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4" name="组合 13"/>
          <p:cNvGrpSpPr/>
          <p:nvPr/>
        </p:nvGrpSpPr>
        <p:grpSpPr>
          <a:xfrm>
            <a:off x="4459092" y="2875099"/>
            <a:ext cx="1358064" cy="731564"/>
            <a:chOff x="4220306" y="2884279"/>
            <a:chExt cx="1358064" cy="731564"/>
          </a:xfrm>
        </p:grpSpPr>
        <p:pic>
          <p:nvPicPr>
            <p:cNvPr id="56" name="图片 55" descr="交换机.png"/>
            <p:cNvPicPr>
              <a:picLocks noChangeAspect="1"/>
            </p:cNvPicPr>
            <p:nvPr/>
          </p:nvPicPr>
          <p:blipFill>
            <a:blip r:embed="rId6" cstate="print"/>
            <a:stretch>
              <a:fillRect/>
            </a:stretch>
          </p:blipFill>
          <p:spPr>
            <a:xfrm>
              <a:off x="4629339" y="2884279"/>
              <a:ext cx="539999" cy="441817"/>
            </a:xfrm>
            <a:prstGeom prst="rect">
              <a:avLst/>
            </a:prstGeom>
          </p:spPr>
        </p:pic>
        <p:sp>
          <p:nvSpPr>
            <p:cNvPr id="61" name="文本框 60"/>
            <p:cNvSpPr txBox="1"/>
            <p:nvPr/>
          </p:nvSpPr>
          <p:spPr>
            <a:xfrm>
              <a:off x="4220306" y="3308066"/>
              <a:ext cx="1358064" cy="307777"/>
            </a:xfrm>
            <a:prstGeom prst="rect">
              <a:avLst/>
            </a:prstGeom>
            <a:noFill/>
          </p:spPr>
          <p:txBody>
            <a:bodyPr wrap="square" rtlCol="0">
              <a:noAutofit/>
            </a:bodyPr>
            <a:lstStyle/>
            <a:p>
              <a:pPr algn="ctr" fontAlgn="ctr"/>
              <a:r>
                <a:rPr sz="1400">
                  <a:latin typeface="Huawei Sans" panose="020C0503030203020204" pitchFamily="34" charset="0"/>
                </a:rPr>
                <a:t>RADIUS server</a:t>
              </a:r>
            </a:p>
          </p:txBody>
        </p:sp>
      </p:grpSp>
      <p:sp>
        <p:nvSpPr>
          <p:cNvPr id="67" name="文本框 66"/>
          <p:cNvSpPr txBox="1"/>
          <p:nvPr/>
        </p:nvSpPr>
        <p:spPr>
          <a:xfrm>
            <a:off x="488329" y="3354511"/>
            <a:ext cx="1795684" cy="307777"/>
          </a:xfrm>
          <a:prstGeom prst="rect">
            <a:avLst/>
          </a:prstGeom>
          <a:noFill/>
        </p:spPr>
        <p:txBody>
          <a:bodyPr wrap="square" rtlCol="0">
            <a:noAutofit/>
          </a:bodyPr>
          <a:lstStyle/>
          <a:p>
            <a:pPr algn="ctr" fontAlgn="ctr"/>
            <a:r>
              <a:rPr sz="1400" dirty="0">
                <a:latin typeface="Huawei Sans" panose="020C0503030203020204" pitchFamily="34" charset="0"/>
              </a:rPr>
              <a:t>Internet access user</a:t>
            </a:r>
          </a:p>
        </p:txBody>
      </p:sp>
      <p:sp>
        <p:nvSpPr>
          <p:cNvPr id="11" name="文本框 10"/>
          <p:cNvSpPr txBox="1"/>
          <p:nvPr/>
        </p:nvSpPr>
        <p:spPr>
          <a:xfrm>
            <a:off x="480267" y="3704884"/>
            <a:ext cx="5532980" cy="1888079"/>
          </a:xfrm>
          <a:prstGeom prst="rect">
            <a:avLst/>
          </a:prstGeom>
          <a:noFill/>
        </p:spPr>
        <p:txBody>
          <a:bodyPr wrap="square" rtlCol="0">
            <a:noAutofit/>
          </a:bodyPr>
          <a:lstStyle/>
          <a:p>
            <a:pPr marL="285750" indent="-285750" fontAlgn="ctr">
              <a:buFont typeface="Arial" panose="020B0604020202020204" pitchFamily="34" charset="0"/>
              <a:buChar char="•"/>
            </a:pPr>
            <a:r>
              <a:rPr sz="1300" dirty="0">
                <a:latin typeface="Huawei Sans" panose="020C0503030203020204" pitchFamily="34" charset="0"/>
              </a:rPr>
              <a:t>AAA schemes are configured on the NAS to implement interworking between the NAS and RADIUS server.</a:t>
            </a:r>
            <a:endParaRPr lang="en-US" altLang="zh-CN" sz="1300" dirty="0">
              <a:latin typeface="Huawei Sans" panose="020C0503030203020204" pitchFamily="34" charset="0"/>
            </a:endParaRPr>
          </a:p>
          <a:p>
            <a:pPr marL="285750" indent="-285750" fontAlgn="ctr">
              <a:buFont typeface="Arial" panose="020B0604020202020204" pitchFamily="34" charset="0"/>
              <a:buChar char="•"/>
            </a:pPr>
            <a:r>
              <a:rPr sz="1300" dirty="0">
                <a:latin typeface="Huawei Sans" panose="020C0503030203020204" pitchFamily="34" charset="0"/>
              </a:rPr>
              <a:t>After the user enters a username and a password on the client, the NAS sends the username and password to the RADIUS server for authentication.</a:t>
            </a:r>
            <a:endParaRPr lang="en-US" altLang="zh-CN" sz="1300" dirty="0">
              <a:latin typeface="Huawei Sans" panose="020C0503030203020204" pitchFamily="34" charset="0"/>
            </a:endParaRPr>
          </a:p>
          <a:p>
            <a:pPr marL="285750" indent="-285750" fontAlgn="ctr">
              <a:buFont typeface="Arial" panose="020B0604020202020204" pitchFamily="34" charset="0"/>
              <a:buChar char="•"/>
            </a:pPr>
            <a:r>
              <a:rPr sz="1300" dirty="0">
                <a:latin typeface="Huawei Sans" panose="020C0503030203020204" pitchFamily="34" charset="0"/>
              </a:rPr>
              <a:t>If the authentication succeeds, the user is granted the Internet access permission.</a:t>
            </a:r>
            <a:endParaRPr lang="en-US" altLang="zh-CN" sz="1300" dirty="0">
              <a:latin typeface="Huawei Sans" panose="020C0503030203020204" pitchFamily="34" charset="0"/>
            </a:endParaRPr>
          </a:p>
          <a:p>
            <a:pPr marL="285750" indent="-285750" fontAlgn="ctr">
              <a:buFont typeface="Arial" panose="020B0604020202020204" pitchFamily="34" charset="0"/>
              <a:buChar char="•"/>
            </a:pPr>
            <a:r>
              <a:rPr sz="1300" dirty="0">
                <a:latin typeface="Huawei Sans" panose="020C0503030203020204" pitchFamily="34" charset="0"/>
              </a:rPr>
              <a:t>The RADIUS server can record the user's network resource utilization during Internet access.</a:t>
            </a:r>
          </a:p>
        </p:txBody>
      </p:sp>
      <p:grpSp>
        <p:nvGrpSpPr>
          <p:cNvPr id="12" name="组合 11"/>
          <p:cNvGrpSpPr/>
          <p:nvPr/>
        </p:nvGrpSpPr>
        <p:grpSpPr>
          <a:xfrm>
            <a:off x="6547440" y="2797576"/>
            <a:ext cx="2052165" cy="795163"/>
            <a:chOff x="6367360" y="2885261"/>
            <a:chExt cx="2052165" cy="795163"/>
          </a:xfrm>
        </p:grpSpPr>
        <p:pic>
          <p:nvPicPr>
            <p:cNvPr id="68" name="图片 67" descr="网络管理员-蓝.png"/>
            <p:cNvPicPr>
              <a:picLocks noChangeAspect="1"/>
            </p:cNvPicPr>
            <p:nvPr/>
          </p:nvPicPr>
          <p:blipFill>
            <a:blip r:embed="rId7" cstate="print"/>
            <a:stretch>
              <a:fillRect/>
            </a:stretch>
          </p:blipFill>
          <p:spPr>
            <a:xfrm>
              <a:off x="7123442" y="2885261"/>
              <a:ext cx="540000" cy="441818"/>
            </a:xfrm>
            <a:prstGeom prst="rect">
              <a:avLst/>
            </a:prstGeom>
          </p:spPr>
        </p:pic>
        <p:sp>
          <p:nvSpPr>
            <p:cNvPr id="69" name="文本框 68"/>
            <p:cNvSpPr txBox="1"/>
            <p:nvPr/>
          </p:nvSpPr>
          <p:spPr>
            <a:xfrm>
              <a:off x="6367360" y="3372647"/>
              <a:ext cx="2052165" cy="307777"/>
            </a:xfrm>
            <a:prstGeom prst="rect">
              <a:avLst/>
            </a:prstGeom>
            <a:noFill/>
          </p:spPr>
          <p:txBody>
            <a:bodyPr wrap="square" rtlCol="0">
              <a:noAutofit/>
            </a:bodyPr>
            <a:lstStyle/>
            <a:p>
              <a:pPr algn="ctr" fontAlgn="ctr"/>
              <a:r>
                <a:rPr sz="1400">
                  <a:latin typeface="Huawei Sans" panose="020C0503030203020204" pitchFamily="34" charset="0"/>
                </a:rPr>
                <a:t>Network administrator</a:t>
              </a:r>
            </a:p>
          </p:txBody>
        </p:sp>
      </p:grpSp>
      <p:grpSp>
        <p:nvGrpSpPr>
          <p:cNvPr id="13" name="组合 12"/>
          <p:cNvGrpSpPr/>
          <p:nvPr/>
        </p:nvGrpSpPr>
        <p:grpSpPr>
          <a:xfrm>
            <a:off x="10113945" y="2797576"/>
            <a:ext cx="731289" cy="946025"/>
            <a:chOff x="9113963" y="2947851"/>
            <a:chExt cx="731289" cy="946025"/>
          </a:xfrm>
        </p:grpSpPr>
        <p:pic>
          <p:nvPicPr>
            <p:cNvPr id="70" name="Picture 12" descr="E:\2016.01\1.12 扁平化图标\蓝色\AR-蓝色最新-40.png"/>
            <p:cNvPicPr>
              <a:picLocks noChangeAspect="1" noChangeArrowheads="1"/>
            </p:cNvPicPr>
            <p:nvPr/>
          </p:nvPicPr>
          <p:blipFill>
            <a:blip r:embed="rId4" cstate="print"/>
            <a:srcRect/>
            <a:stretch>
              <a:fillRect/>
            </a:stretch>
          </p:blipFill>
          <p:spPr bwMode="auto">
            <a:xfrm>
              <a:off x="9209607" y="2947851"/>
              <a:ext cx="540000" cy="441818"/>
            </a:xfrm>
            <a:prstGeom prst="rect">
              <a:avLst/>
            </a:prstGeom>
            <a:noFill/>
          </p:spPr>
        </p:pic>
        <p:sp>
          <p:nvSpPr>
            <p:cNvPr id="71" name="文本框 70"/>
            <p:cNvSpPr txBox="1"/>
            <p:nvPr/>
          </p:nvSpPr>
          <p:spPr>
            <a:xfrm>
              <a:off x="9113963" y="3370656"/>
              <a:ext cx="731289" cy="523220"/>
            </a:xfrm>
            <a:prstGeom prst="rect">
              <a:avLst/>
            </a:prstGeom>
            <a:noFill/>
          </p:spPr>
          <p:txBody>
            <a:bodyPr wrap="square" rtlCol="0">
              <a:noAutofit/>
            </a:bodyPr>
            <a:lstStyle/>
            <a:p>
              <a:pPr algn="ctr" fontAlgn="ctr"/>
              <a:r>
                <a:rPr sz="1400" dirty="0">
                  <a:latin typeface="Huawei Sans" panose="020C0503030203020204" pitchFamily="34" charset="0"/>
                </a:rPr>
                <a:t>Router</a:t>
              </a:r>
            </a:p>
            <a:p>
              <a:pPr algn="ctr" fontAlgn="ctr"/>
              <a:r>
                <a:rPr sz="1400" dirty="0">
                  <a:latin typeface="Huawei Sans" panose="020C0503030203020204" pitchFamily="34" charset="0"/>
                </a:rPr>
                <a:t>(NAS)</a:t>
              </a:r>
            </a:p>
          </p:txBody>
        </p:sp>
      </p:grpSp>
      <p:cxnSp>
        <p:nvCxnSpPr>
          <p:cNvPr id="16" name="直接连接符 15"/>
          <p:cNvCxnSpPr>
            <a:stCxn id="68" idx="3"/>
          </p:cNvCxnSpPr>
          <p:nvPr/>
        </p:nvCxnSpPr>
        <p:spPr>
          <a:xfrm>
            <a:off x="7843522" y="3018485"/>
            <a:ext cx="236606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6090190" y="3704885"/>
            <a:ext cx="5532980" cy="1524112"/>
          </a:xfrm>
          <a:prstGeom prst="rect">
            <a:avLst/>
          </a:prstGeom>
          <a:noFill/>
        </p:spPr>
        <p:txBody>
          <a:bodyPr wrap="square" rtlCol="0">
            <a:noAutofit/>
          </a:bodyPr>
          <a:lstStyle/>
          <a:p>
            <a:pPr marL="285750" indent="-285750" fontAlgn="ctr">
              <a:buFont typeface="Arial" panose="020B0604020202020204" pitchFamily="34" charset="0"/>
              <a:buChar char="•"/>
            </a:pPr>
            <a:r>
              <a:rPr sz="1300" dirty="0">
                <a:latin typeface="Huawei Sans" panose="020C0503030203020204" pitchFamily="34" charset="0"/>
              </a:rPr>
              <a:t>After local AAA schemes are configured on Router, Router compares the username and password of the network administrator with the locally configured username and password when the network administrator logs in to Router.</a:t>
            </a:r>
            <a:endParaRPr lang="en-US" altLang="zh-CN" sz="1300" dirty="0">
              <a:latin typeface="Huawei Sans" panose="020C0503030203020204" pitchFamily="34" charset="0"/>
            </a:endParaRPr>
          </a:p>
          <a:p>
            <a:pPr marL="285750" indent="-285750" fontAlgn="ctr">
              <a:buFont typeface="Arial" panose="020B0604020202020204" pitchFamily="34" charset="0"/>
              <a:buChar char="•"/>
            </a:pPr>
            <a:r>
              <a:rPr sz="1300" dirty="0">
                <a:latin typeface="Huawei Sans" panose="020C0503030203020204" pitchFamily="34" charset="0"/>
              </a:rPr>
              <a:t>After the authentication succeeds, Router grants </a:t>
            </a:r>
            <a:r>
              <a:rPr sz="1300" dirty="0" smtClean="0">
                <a:latin typeface="Huawei Sans" panose="020C0503030203020204" pitchFamily="34" charset="0"/>
              </a:rPr>
              <a:t>ce</a:t>
            </a:r>
            <a:r>
              <a:rPr lang="en-US" sz="1300" dirty="0" smtClean="0">
                <a:latin typeface="Huawei Sans" panose="020C0503030203020204" pitchFamily="34" charset="0"/>
              </a:rPr>
              <a:t>rta</a:t>
            </a:r>
            <a:r>
              <a:rPr sz="1300" dirty="0" smtClean="0">
                <a:latin typeface="Huawei Sans" panose="020C0503030203020204" pitchFamily="34" charset="0"/>
              </a:rPr>
              <a:t>in </a:t>
            </a:r>
            <a:r>
              <a:rPr sz="1300" dirty="0">
                <a:latin typeface="Huawei Sans" panose="020C0503030203020204" pitchFamily="34" charset="0"/>
              </a:rPr>
              <a:t>administrator permissions to the network administrator.</a:t>
            </a:r>
          </a:p>
        </p:txBody>
      </p:sp>
      <p:cxnSp>
        <p:nvCxnSpPr>
          <p:cNvPr id="18" name="直接箭头连接符 17"/>
          <p:cNvCxnSpPr/>
          <p:nvPr/>
        </p:nvCxnSpPr>
        <p:spPr>
          <a:xfrm>
            <a:off x="8067807" y="2932415"/>
            <a:ext cx="1917495"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7843523" y="2598120"/>
            <a:ext cx="2366066" cy="307777"/>
          </a:xfrm>
          <a:prstGeom prst="rect">
            <a:avLst/>
          </a:prstGeom>
          <a:noFill/>
        </p:spPr>
        <p:txBody>
          <a:bodyPr wrap="square" rtlCol="0">
            <a:noAutofit/>
          </a:bodyPr>
          <a:lstStyle/>
          <a:p>
            <a:pPr algn="ctr" fontAlgn="ctr"/>
            <a:r>
              <a:rPr sz="1400" dirty="0">
                <a:latin typeface="Huawei Sans" panose="020C0503030203020204" pitchFamily="34" charset="0"/>
              </a:rPr>
              <a:t>Login </a:t>
            </a:r>
            <a:r>
              <a:rPr sz="1400" dirty="0" smtClean="0">
                <a:latin typeface="Huawei Sans" panose="020C0503030203020204" pitchFamily="34" charset="0"/>
              </a:rPr>
              <a:t>through</a:t>
            </a:r>
            <a:r>
              <a:rPr lang="en-US" sz="1400" dirty="0" smtClean="0">
                <a:latin typeface="Huawei Sans" panose="020C0503030203020204" pitchFamily="34" charset="0"/>
              </a:rPr>
              <a:t> </a:t>
            </a:r>
            <a:r>
              <a:rPr sz="1400" dirty="0" smtClean="0">
                <a:latin typeface="Huawei Sans" panose="020C0503030203020204" pitchFamily="34" charset="0"/>
              </a:rPr>
              <a:t>Telnet</a:t>
            </a:r>
            <a:r>
              <a:rPr lang="en-US" sz="1400" dirty="0" smtClean="0">
                <a:latin typeface="Huawei Sans" panose="020C0503030203020204" pitchFamily="34" charset="0"/>
              </a:rPr>
              <a:t>/SSH</a:t>
            </a:r>
            <a:endParaRPr sz="1400" dirty="0">
              <a:latin typeface="Huawei Sans" panose="020C0503030203020204" pitchFamily="34" charset="0"/>
            </a:endParaRPr>
          </a:p>
        </p:txBody>
      </p:sp>
    </p:spTree>
    <p:extLst>
      <p:ext uri="{BB962C8B-B14F-4D97-AF65-F5344CB8AC3E}">
        <p14:creationId xmlns:p14="http://schemas.microsoft.com/office/powerpoint/2010/main" val="3216195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wrap="square">
            <a:noAutofit/>
          </a:bodyPr>
          <a:lstStyle/>
          <a:p>
            <a:r>
              <a:rPr smtClean="0">
                <a:solidFill>
                  <a:schemeClr val="bg1">
                    <a:lumMod val="50000"/>
                  </a:schemeClr>
                </a:solidFill>
                <a:latin typeface="Huawei Sans" panose="020C0503030203020204" pitchFamily="34" charset="0"/>
              </a:rPr>
              <a:t>AAA Overview</a:t>
            </a:r>
            <a:endParaRPr lang="en-US" altLang="zh-CN" smtClean="0">
              <a:solidFill>
                <a:schemeClr val="bg1">
                  <a:lumMod val="50000"/>
                </a:schemeClr>
              </a:solidFill>
              <a:latin typeface="Huawei Sans" panose="020C0503030203020204" pitchFamily="34" charset="0"/>
              <a:sym typeface="Huawei Sans" panose="020C0503030203020204" pitchFamily="34" charset="0"/>
            </a:endParaRPr>
          </a:p>
          <a:p>
            <a:r>
              <a:rPr b="1" smtClean="0">
                <a:latin typeface="Huawei Sans" panose="020C0503030203020204" pitchFamily="34" charset="0"/>
              </a:rPr>
              <a:t>AAA Configuration</a:t>
            </a:r>
            <a:endParaRPr lang="en-US" altLang="zh-CN" b="1">
              <a:latin typeface="Huawei Sans" panose="020C0503030203020204" pitchFamily="34" charset="0"/>
              <a:sym typeface="Huawei Sans" panose="020C0503030203020204" pitchFamily="34" charset="0"/>
            </a:endParaRPr>
          </a:p>
        </p:txBody>
      </p:sp>
    </p:spTree>
    <p:extLst>
      <p:ext uri="{BB962C8B-B14F-4D97-AF65-F5344CB8AC3E}">
        <p14:creationId xmlns:p14="http://schemas.microsoft.com/office/powerpoint/2010/main" val="1419913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chor="ctr" anchorCtr="0"/>
          <a:lstStyle/>
          <a:p>
            <a:r>
              <a:rPr lang="en-US" dirty="0" smtClean="0"/>
              <a:t>AAA Configuration (1)</a:t>
            </a:r>
            <a:endParaRPr lang="en-US" altLang="zh-CN" dirty="0">
              <a:sym typeface="Huawei Sans" panose="020C0503030203020204" pitchFamily="34" charset="0"/>
            </a:endParaRPr>
          </a:p>
        </p:txBody>
      </p:sp>
      <p:sp>
        <p:nvSpPr>
          <p:cNvPr id="16" name="矩形 15"/>
          <p:cNvSpPr/>
          <p:nvPr/>
        </p:nvSpPr>
        <p:spPr>
          <a:xfrm>
            <a:off x="587897" y="2770950"/>
            <a:ext cx="11089232" cy="338554"/>
          </a:xfrm>
          <a:prstGeom prst="rect">
            <a:avLst/>
          </a:prstGeom>
        </p:spPr>
        <p:txBody>
          <a:bodyPr wrap="square">
            <a:noAutofit/>
          </a:bodyPr>
          <a:lstStyle/>
          <a:p>
            <a:pPr marL="342900" indent="-342900" fontAlgn="ctr">
              <a:buFont typeface="+mj-lt"/>
              <a:buAutoNum type="arabicPeriod" startAt="2"/>
            </a:pPr>
            <a:r>
              <a:rPr sz="1600" dirty="0">
                <a:latin typeface="Huawei Sans" panose="020C0503030203020204" pitchFamily="34" charset="0"/>
              </a:rPr>
              <a:t>Create an authentication scheme.</a:t>
            </a:r>
          </a:p>
        </p:txBody>
      </p:sp>
      <p:grpSp>
        <p:nvGrpSpPr>
          <p:cNvPr id="3" name="组合 2"/>
          <p:cNvGrpSpPr/>
          <p:nvPr/>
        </p:nvGrpSpPr>
        <p:grpSpPr>
          <a:xfrm>
            <a:off x="927753" y="3202998"/>
            <a:ext cx="10749375" cy="733091"/>
            <a:chOff x="927753" y="3202998"/>
            <a:chExt cx="10749375" cy="733091"/>
          </a:xfrm>
        </p:grpSpPr>
        <p:sp>
          <p:nvSpPr>
            <p:cNvPr id="17" name="矩形 16"/>
            <p:cNvSpPr/>
            <p:nvPr/>
          </p:nvSpPr>
          <p:spPr>
            <a:xfrm>
              <a:off x="1068429" y="3202998"/>
              <a:ext cx="10608699" cy="338554"/>
            </a:xfrm>
            <a:prstGeom prst="rect">
              <a:avLst/>
            </a:prstGeom>
            <a:solidFill>
              <a:srgbClr val="F4FBFE"/>
            </a:solidFill>
            <a:ln>
              <a:solidFill>
                <a:srgbClr val="99DFF9"/>
              </a:solidFill>
            </a:ln>
          </p:spPr>
          <p:txBody>
            <a:bodyPr wrap="square">
              <a:noAutofit/>
            </a:bodyPr>
            <a:lstStyle/>
            <a:p>
              <a:pPr fontAlgn="ctr"/>
              <a:r>
                <a:rPr sz="1600">
                  <a:latin typeface="Huawei Sans" panose="020C0503030203020204" pitchFamily="34" charset="0"/>
                </a:rPr>
                <a:t>[Huawei-aaa] </a:t>
              </a:r>
              <a:r>
                <a:rPr sz="1600" b="1">
                  <a:latin typeface="Huawei Sans" panose="020C0503030203020204" pitchFamily="34" charset="0"/>
                </a:rPr>
                <a:t>authentication-scheme </a:t>
              </a:r>
              <a:r>
                <a:rPr sz="1600" i="1">
                  <a:latin typeface="Huawei Sans" panose="020C0503030203020204" pitchFamily="34" charset="0"/>
                </a:rPr>
                <a:t>authentication-scheme-name</a:t>
              </a:r>
              <a:r>
                <a:rPr sz="1600" b="1">
                  <a:latin typeface="Huawei Sans" panose="020C0503030203020204" pitchFamily="34" charset="0"/>
                </a:rPr>
                <a:t> </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8" name="矩形 17"/>
            <p:cNvSpPr/>
            <p:nvPr/>
          </p:nvSpPr>
          <p:spPr>
            <a:xfrm>
              <a:off x="927753" y="3535979"/>
              <a:ext cx="10608699" cy="400110"/>
            </a:xfrm>
            <a:prstGeom prst="rect">
              <a:avLst/>
            </a:prstGeom>
          </p:spPr>
          <p:txBody>
            <a:bodyPr wrap="square">
              <a:noAutofit/>
            </a:bodyPr>
            <a:lstStyle/>
            <a:p>
              <a:pPr fontAlgn="ctr">
                <a:lnSpc>
                  <a:spcPts val="2400"/>
                </a:lnSpc>
              </a:pPr>
              <a:r>
                <a:rPr sz="1600" dirty="0">
                  <a:latin typeface="Huawei Sans" panose="020C0503030203020204" pitchFamily="34" charset="0"/>
                </a:rPr>
                <a:t>Create an authentication scheme and enter the authentication scheme view.</a:t>
              </a:r>
            </a:p>
          </p:txBody>
        </p:sp>
      </p:grpSp>
      <p:grpSp>
        <p:nvGrpSpPr>
          <p:cNvPr id="2" name="组合 1"/>
          <p:cNvGrpSpPr/>
          <p:nvPr/>
        </p:nvGrpSpPr>
        <p:grpSpPr>
          <a:xfrm>
            <a:off x="927753" y="4049010"/>
            <a:ext cx="10821335" cy="772860"/>
            <a:chOff x="927753" y="3975858"/>
            <a:chExt cx="10821335" cy="772860"/>
          </a:xfrm>
        </p:grpSpPr>
        <p:sp>
          <p:nvSpPr>
            <p:cNvPr id="19" name="矩形 18"/>
            <p:cNvSpPr/>
            <p:nvPr/>
          </p:nvSpPr>
          <p:spPr>
            <a:xfrm>
              <a:off x="1068428" y="3975858"/>
              <a:ext cx="10608699" cy="338554"/>
            </a:xfrm>
            <a:prstGeom prst="rect">
              <a:avLst/>
            </a:prstGeom>
            <a:solidFill>
              <a:srgbClr val="F4FBFE"/>
            </a:solidFill>
            <a:ln>
              <a:solidFill>
                <a:srgbClr val="99DFF9"/>
              </a:solidFill>
            </a:ln>
          </p:spPr>
          <p:txBody>
            <a:bodyPr wrap="square">
              <a:noAutofit/>
            </a:bodyPr>
            <a:lstStyle/>
            <a:p>
              <a:pPr fontAlgn="ctr"/>
              <a:r>
                <a:rPr sz="1600" dirty="0">
                  <a:latin typeface="Huawei Sans" panose="020C0503030203020204" pitchFamily="34" charset="0"/>
                </a:rPr>
                <a:t>[Huawei-</a:t>
              </a:r>
              <a:r>
                <a:rPr sz="1600" dirty="0" err="1">
                  <a:latin typeface="Huawei Sans" panose="020C0503030203020204" pitchFamily="34" charset="0"/>
                </a:rPr>
                <a:t>aaa</a:t>
              </a:r>
              <a:r>
                <a:rPr sz="1600" dirty="0">
                  <a:latin typeface="Huawei Sans" panose="020C0503030203020204" pitchFamily="34" charset="0"/>
                </a:rPr>
                <a:t>-authentication-scheme-name] </a:t>
              </a:r>
              <a:r>
                <a:rPr lang="en-US" sz="1600" b="1" dirty="0">
                  <a:latin typeface="Huawei Sans" panose="020C0503030203020204" pitchFamily="34" charset="0"/>
                </a:rPr>
                <a:t>authentication-mode </a:t>
              </a:r>
              <a:r>
                <a:rPr lang="en-US" sz="1600" dirty="0">
                  <a:latin typeface="Huawei Sans" panose="020C0503030203020204" pitchFamily="34" charset="0"/>
                </a:rPr>
                <a:t>{</a:t>
              </a:r>
              <a:r>
                <a:rPr lang="en-US" sz="1600" b="1" dirty="0">
                  <a:latin typeface="Huawei Sans" panose="020C0503030203020204" pitchFamily="34" charset="0"/>
                </a:rPr>
                <a:t> </a:t>
              </a:r>
              <a:r>
                <a:rPr lang="en-US" sz="1600" b="1" dirty="0" err="1">
                  <a:latin typeface="Huawei Sans" panose="020C0503030203020204" pitchFamily="34" charset="0"/>
                </a:rPr>
                <a:t>hwtacacs</a:t>
              </a:r>
              <a:r>
                <a:rPr lang="en-US" sz="1600" b="1" dirty="0">
                  <a:latin typeface="Huawei Sans" panose="020C0503030203020204" pitchFamily="34" charset="0"/>
                </a:rPr>
                <a:t> </a:t>
              </a:r>
              <a:r>
                <a:rPr lang="en-US" sz="1600" dirty="0">
                  <a:latin typeface="Huawei Sans" panose="020C0503030203020204" pitchFamily="34" charset="0"/>
                </a:rPr>
                <a:t>| </a:t>
              </a:r>
              <a:r>
                <a:rPr lang="en-US" sz="1600" b="1" dirty="0">
                  <a:latin typeface="Huawei Sans" panose="020C0503030203020204" pitchFamily="34" charset="0"/>
                </a:rPr>
                <a:t>local </a:t>
              </a:r>
              <a:r>
                <a:rPr lang="en-US" sz="1600" dirty="0">
                  <a:latin typeface="Huawei Sans" panose="020C0503030203020204" pitchFamily="34" charset="0"/>
                </a:rPr>
                <a:t>|</a:t>
              </a:r>
              <a:r>
                <a:rPr lang="en-US" sz="1600" b="1" dirty="0">
                  <a:latin typeface="Huawei Sans" panose="020C0503030203020204" pitchFamily="34" charset="0"/>
                </a:rPr>
                <a:t> </a:t>
              </a:r>
              <a:r>
                <a:rPr lang="en-US" sz="1600" b="1" dirty="0" smtClean="0">
                  <a:latin typeface="Huawei Sans" panose="020C0503030203020204" pitchFamily="34" charset="0"/>
                </a:rPr>
                <a:t>radius </a:t>
              </a:r>
              <a:r>
                <a:rPr lang="en-US" sz="1600" dirty="0">
                  <a:latin typeface="Huawei Sans" panose="020C0503030203020204" pitchFamily="34" charset="0"/>
                </a:rPr>
                <a:t>}</a:t>
              </a:r>
              <a:r>
                <a:rPr lang="en-US" sz="1600" b="1" dirty="0">
                  <a:latin typeface="Huawei Sans" panose="020C0503030203020204" pitchFamily="34" charset="0"/>
                </a:rPr>
                <a:t> </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0" name="矩形 19"/>
            <p:cNvSpPr/>
            <p:nvPr/>
          </p:nvSpPr>
          <p:spPr>
            <a:xfrm>
              <a:off x="927753" y="4347703"/>
              <a:ext cx="10821335" cy="401015"/>
            </a:xfrm>
            <a:prstGeom prst="rect">
              <a:avLst/>
            </a:prstGeom>
          </p:spPr>
          <p:txBody>
            <a:bodyPr wrap="square">
              <a:noAutofit/>
            </a:bodyPr>
            <a:lstStyle/>
            <a:p>
              <a:pPr fontAlgn="ctr">
                <a:lnSpc>
                  <a:spcPts val="2400"/>
                </a:lnSpc>
              </a:pPr>
              <a:r>
                <a:rPr sz="1600" dirty="0">
                  <a:latin typeface="Huawei Sans" panose="020C0503030203020204" pitchFamily="34" charset="0"/>
                </a:rPr>
                <a:t>Set the authentication mode to local authentication. By default, the authentication mode is local authentication.</a:t>
              </a:r>
            </a:p>
          </p:txBody>
        </p:sp>
      </p:grpSp>
      <p:grpSp>
        <p:nvGrpSpPr>
          <p:cNvPr id="8" name="组合 7"/>
          <p:cNvGrpSpPr/>
          <p:nvPr/>
        </p:nvGrpSpPr>
        <p:grpSpPr>
          <a:xfrm>
            <a:off x="587897" y="1396765"/>
            <a:ext cx="11089232" cy="1213781"/>
            <a:chOff x="587897" y="1396765"/>
            <a:chExt cx="11089232" cy="1213781"/>
          </a:xfrm>
        </p:grpSpPr>
        <p:sp>
          <p:nvSpPr>
            <p:cNvPr id="21" name="矩形 20"/>
            <p:cNvSpPr/>
            <p:nvPr/>
          </p:nvSpPr>
          <p:spPr>
            <a:xfrm>
              <a:off x="927753" y="2210436"/>
              <a:ext cx="10608699" cy="400110"/>
            </a:xfrm>
            <a:prstGeom prst="rect">
              <a:avLst/>
            </a:prstGeom>
          </p:spPr>
          <p:txBody>
            <a:bodyPr wrap="square">
              <a:noAutofit/>
            </a:bodyPr>
            <a:lstStyle/>
            <a:p>
              <a:pPr fontAlgn="ctr">
                <a:lnSpc>
                  <a:spcPts val="2400"/>
                </a:lnSpc>
              </a:pPr>
              <a:r>
                <a:rPr sz="1600" dirty="0">
                  <a:latin typeface="Huawei Sans" panose="020C0503030203020204" pitchFamily="34" charset="0"/>
                </a:rPr>
                <a:t>Exit the system view and enter the AAA view.</a:t>
              </a:r>
            </a:p>
          </p:txBody>
        </p:sp>
        <p:grpSp>
          <p:nvGrpSpPr>
            <p:cNvPr id="7" name="组合 6"/>
            <p:cNvGrpSpPr/>
            <p:nvPr/>
          </p:nvGrpSpPr>
          <p:grpSpPr>
            <a:xfrm>
              <a:off x="587897" y="1396765"/>
              <a:ext cx="11089232" cy="770701"/>
              <a:chOff x="587897" y="1396765"/>
              <a:chExt cx="11089232" cy="770701"/>
            </a:xfrm>
          </p:grpSpPr>
          <p:sp>
            <p:nvSpPr>
              <p:cNvPr id="14" name="矩形 13"/>
              <p:cNvSpPr/>
              <p:nvPr/>
            </p:nvSpPr>
            <p:spPr>
              <a:xfrm>
                <a:off x="1068429" y="1828912"/>
                <a:ext cx="10608699" cy="338554"/>
              </a:xfrm>
              <a:prstGeom prst="rect">
                <a:avLst/>
              </a:prstGeom>
              <a:solidFill>
                <a:srgbClr val="F4FBFE"/>
              </a:solidFill>
              <a:ln>
                <a:solidFill>
                  <a:srgbClr val="99DFF9"/>
                </a:solidFill>
              </a:ln>
            </p:spPr>
            <p:txBody>
              <a:bodyPr wrap="square">
                <a:noAutofit/>
              </a:bodyPr>
              <a:lstStyle/>
              <a:p>
                <a:pPr fontAlgn="ctr"/>
                <a:r>
                  <a:rPr sz="1600">
                    <a:latin typeface="Huawei Sans" panose="020C0503030203020204" pitchFamily="34" charset="0"/>
                  </a:rPr>
                  <a:t>[Huawei] </a:t>
                </a:r>
                <a:r>
                  <a:rPr sz="1600" b="1">
                    <a:latin typeface="Huawei Sans" panose="020C0503030203020204" pitchFamily="34" charset="0"/>
                  </a:rPr>
                  <a:t>aaa</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2" name="矩形 21"/>
              <p:cNvSpPr/>
              <p:nvPr/>
            </p:nvSpPr>
            <p:spPr>
              <a:xfrm>
                <a:off x="587897" y="1396765"/>
                <a:ext cx="11089232" cy="338554"/>
              </a:xfrm>
              <a:prstGeom prst="rect">
                <a:avLst/>
              </a:prstGeom>
            </p:spPr>
            <p:txBody>
              <a:bodyPr wrap="square">
                <a:noAutofit/>
              </a:bodyPr>
              <a:lstStyle/>
              <a:p>
                <a:pPr marL="342900" indent="-342900" fontAlgn="ctr">
                  <a:buFont typeface="+mj-lt"/>
                  <a:buAutoNum type="arabicPeriod"/>
                </a:pPr>
                <a:r>
                  <a:rPr sz="1600">
                    <a:latin typeface="Huawei Sans" panose="020C0503030203020204" pitchFamily="34" charset="0"/>
                  </a:rPr>
                  <a:t>Enter the AAA view.</a:t>
                </a:r>
              </a:p>
            </p:txBody>
          </p:sp>
        </p:grpSp>
      </p:grpSp>
    </p:spTree>
    <p:extLst>
      <p:ext uri="{BB962C8B-B14F-4D97-AF65-F5344CB8AC3E}">
        <p14:creationId xmlns:p14="http://schemas.microsoft.com/office/powerpoint/2010/main" val="913735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wrap="square">
            <a:noAutofit/>
          </a:bodyPr>
          <a:lstStyle/>
          <a:p>
            <a:r>
              <a:rPr>
                <a:latin typeface="Huawei Sans" panose="020C0503030203020204" pitchFamily="34" charset="0"/>
              </a:rPr>
              <a:t>AAA Configuration (2)</a:t>
            </a:r>
            <a:endParaRPr lang="en-US" altLang="zh-CN" dirty="0">
              <a:latin typeface="Huawei Sans" panose="020C0503030203020204" pitchFamily="34" charset="0"/>
              <a:sym typeface="Huawei Sans" panose="020C0503030203020204" pitchFamily="34" charset="0"/>
            </a:endParaRPr>
          </a:p>
        </p:txBody>
      </p:sp>
      <p:grpSp>
        <p:nvGrpSpPr>
          <p:cNvPr id="6" name="组合 5"/>
          <p:cNvGrpSpPr/>
          <p:nvPr/>
        </p:nvGrpSpPr>
        <p:grpSpPr>
          <a:xfrm>
            <a:off x="587894" y="1405944"/>
            <a:ext cx="11089232" cy="1871205"/>
            <a:chOff x="650861" y="4632261"/>
            <a:chExt cx="11089232" cy="1871205"/>
          </a:xfrm>
        </p:grpSpPr>
        <p:sp>
          <p:nvSpPr>
            <p:cNvPr id="12" name="矩形 11"/>
            <p:cNvSpPr/>
            <p:nvPr/>
          </p:nvSpPr>
          <p:spPr>
            <a:xfrm>
              <a:off x="1131393" y="5064408"/>
              <a:ext cx="10608699" cy="338554"/>
            </a:xfrm>
            <a:prstGeom prst="rect">
              <a:avLst/>
            </a:prstGeom>
            <a:solidFill>
              <a:srgbClr val="F4FBFE"/>
            </a:solidFill>
            <a:ln>
              <a:solidFill>
                <a:srgbClr val="99DFF9"/>
              </a:solidFill>
            </a:ln>
          </p:spPr>
          <p:txBody>
            <a:bodyPr wrap="square">
              <a:noAutofit/>
            </a:bodyPr>
            <a:lstStyle/>
            <a:p>
              <a:pPr fontAlgn="ctr"/>
              <a:r>
                <a:rPr sz="1600">
                  <a:latin typeface="Huawei Sans" panose="020C0503030203020204" pitchFamily="34" charset="0"/>
                </a:rPr>
                <a:t>[Huawei-aaa] </a:t>
              </a:r>
              <a:r>
                <a:rPr sz="1600" b="1">
                  <a:latin typeface="Huawei Sans" panose="020C0503030203020204" pitchFamily="34" charset="0"/>
                </a:rPr>
                <a:t>domain</a:t>
              </a:r>
              <a:r>
                <a:rPr sz="1600">
                  <a:latin typeface="Huawei Sans" panose="020C0503030203020204" pitchFamily="34" charset="0"/>
                </a:rPr>
                <a:t> </a:t>
              </a:r>
              <a:r>
                <a:rPr sz="1600" i="1">
                  <a:latin typeface="Huawei Sans" panose="020C0503030203020204" pitchFamily="34" charset="0"/>
                </a:rPr>
                <a:t>domain-name</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5" name="矩形 14"/>
            <p:cNvSpPr/>
            <p:nvPr/>
          </p:nvSpPr>
          <p:spPr>
            <a:xfrm>
              <a:off x="1131392" y="5358112"/>
              <a:ext cx="10608699" cy="400110"/>
            </a:xfrm>
            <a:prstGeom prst="rect">
              <a:avLst/>
            </a:prstGeom>
          </p:spPr>
          <p:txBody>
            <a:bodyPr wrap="square">
              <a:noAutofit/>
            </a:bodyPr>
            <a:lstStyle/>
            <a:p>
              <a:pPr fontAlgn="ctr">
                <a:lnSpc>
                  <a:spcPts val="2400"/>
                </a:lnSpc>
              </a:pPr>
              <a:r>
                <a:rPr sz="1600" dirty="0">
                  <a:latin typeface="Huawei Sans" panose="020C0503030203020204" pitchFamily="34" charset="0"/>
                </a:rPr>
                <a:t>Create a domain and enter the domain view.</a:t>
              </a:r>
            </a:p>
          </p:txBody>
        </p:sp>
        <p:sp>
          <p:nvSpPr>
            <p:cNvPr id="25" name="矩形 24"/>
            <p:cNvSpPr/>
            <p:nvPr/>
          </p:nvSpPr>
          <p:spPr>
            <a:xfrm>
              <a:off x="650861" y="4632261"/>
              <a:ext cx="11089232" cy="338554"/>
            </a:xfrm>
            <a:prstGeom prst="rect">
              <a:avLst/>
            </a:prstGeom>
          </p:spPr>
          <p:txBody>
            <a:bodyPr wrap="square">
              <a:noAutofit/>
            </a:bodyPr>
            <a:lstStyle/>
            <a:p>
              <a:pPr marL="342900" indent="-342900" fontAlgn="ctr">
                <a:buFont typeface="+mj-lt"/>
                <a:buAutoNum type="arabicPeriod" startAt="3"/>
              </a:pPr>
              <a:r>
                <a:rPr sz="1600" dirty="0">
                  <a:latin typeface="Huawei Sans" panose="020C0503030203020204" pitchFamily="34" charset="0"/>
                </a:rPr>
                <a:t>Create a domain and bind an authentication scheme to the domain.</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3" name="矩形 22"/>
            <p:cNvSpPr/>
            <p:nvPr/>
          </p:nvSpPr>
          <p:spPr>
            <a:xfrm>
              <a:off x="1131392" y="5809652"/>
              <a:ext cx="10608699" cy="338554"/>
            </a:xfrm>
            <a:prstGeom prst="rect">
              <a:avLst/>
            </a:prstGeom>
            <a:solidFill>
              <a:srgbClr val="F4FBFE"/>
            </a:solidFill>
            <a:ln>
              <a:solidFill>
                <a:srgbClr val="99DFF9"/>
              </a:solidFill>
            </a:ln>
          </p:spPr>
          <p:txBody>
            <a:bodyPr wrap="square">
              <a:noAutofit/>
            </a:bodyPr>
            <a:lstStyle/>
            <a:p>
              <a:pPr fontAlgn="ctr"/>
              <a:r>
                <a:rPr sz="1600">
                  <a:latin typeface="Huawei Sans" panose="020C0503030203020204" pitchFamily="34" charset="0"/>
                </a:rPr>
                <a:t>[Huawei-aaa-domain-name] </a:t>
              </a:r>
              <a:r>
                <a:rPr sz="1600" b="1">
                  <a:latin typeface="Huawei Sans" panose="020C0503030203020204" pitchFamily="34" charset="0"/>
                </a:rPr>
                <a:t>authentication-scheme </a:t>
              </a:r>
              <a:r>
                <a:rPr sz="1600" i="1">
                  <a:latin typeface="Huawei Sans" panose="020C0503030203020204" pitchFamily="34" charset="0"/>
                </a:rPr>
                <a:t>authentication-scheme-name</a:t>
              </a:r>
              <a:r>
                <a:rPr sz="1600" b="1">
                  <a:latin typeface="Huawei Sans" panose="020C0503030203020204" pitchFamily="34" charset="0"/>
                </a:rPr>
                <a:t> </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4" name="矩形 23"/>
            <p:cNvSpPr/>
            <p:nvPr/>
          </p:nvSpPr>
          <p:spPr>
            <a:xfrm>
              <a:off x="1131391" y="6103356"/>
              <a:ext cx="10608699" cy="400110"/>
            </a:xfrm>
            <a:prstGeom prst="rect">
              <a:avLst/>
            </a:prstGeom>
          </p:spPr>
          <p:txBody>
            <a:bodyPr wrap="square">
              <a:noAutofit/>
            </a:bodyPr>
            <a:lstStyle/>
            <a:p>
              <a:pPr fontAlgn="ctr">
                <a:lnSpc>
                  <a:spcPts val="2400"/>
                </a:lnSpc>
              </a:pPr>
              <a:r>
                <a:rPr sz="1600" dirty="0">
                  <a:latin typeface="Huawei Sans" panose="020C0503030203020204" pitchFamily="34" charset="0"/>
                </a:rPr>
                <a:t>Bind the authentication scheme to the domain.</a:t>
              </a:r>
            </a:p>
          </p:txBody>
        </p:sp>
      </p:grpSp>
      <p:sp>
        <p:nvSpPr>
          <p:cNvPr id="26" name="矩形 25"/>
          <p:cNvSpPr/>
          <p:nvPr/>
        </p:nvSpPr>
        <p:spPr>
          <a:xfrm>
            <a:off x="1078917" y="3966548"/>
            <a:ext cx="10608699" cy="338554"/>
          </a:xfrm>
          <a:prstGeom prst="rect">
            <a:avLst/>
          </a:prstGeom>
          <a:solidFill>
            <a:srgbClr val="F4FBFE"/>
          </a:solidFill>
          <a:ln>
            <a:solidFill>
              <a:srgbClr val="99DFF9"/>
            </a:solidFill>
          </a:ln>
        </p:spPr>
        <p:txBody>
          <a:bodyPr wrap="square">
            <a:noAutofit/>
          </a:bodyPr>
          <a:lstStyle/>
          <a:p>
            <a:pPr fontAlgn="ctr"/>
            <a:r>
              <a:rPr sz="1600">
                <a:latin typeface="Huawei Sans" panose="020C0503030203020204" pitchFamily="34" charset="0"/>
              </a:rPr>
              <a:t>[Huawei-aaa] </a:t>
            </a:r>
            <a:r>
              <a:rPr sz="1600" b="1">
                <a:latin typeface="Huawei Sans" panose="020C0503030203020204" pitchFamily="34" charset="0"/>
              </a:rPr>
              <a:t>local-user </a:t>
            </a:r>
            <a:r>
              <a:rPr sz="1600" i="1">
                <a:latin typeface="Huawei Sans" panose="020C0503030203020204" pitchFamily="34" charset="0"/>
              </a:rPr>
              <a:t>user-name</a:t>
            </a:r>
            <a:r>
              <a:rPr sz="1600" b="1">
                <a:latin typeface="Huawei Sans" panose="020C0503030203020204" pitchFamily="34" charset="0"/>
              </a:rPr>
              <a:t>  password cipher </a:t>
            </a:r>
            <a:r>
              <a:rPr sz="1600" i="1">
                <a:latin typeface="Huawei Sans" panose="020C0503030203020204" pitchFamily="34" charset="0"/>
              </a:rPr>
              <a:t>password</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7" name="矩形 26"/>
          <p:cNvSpPr/>
          <p:nvPr/>
        </p:nvSpPr>
        <p:spPr>
          <a:xfrm>
            <a:off x="1032423" y="4398695"/>
            <a:ext cx="10608699" cy="1631216"/>
          </a:xfrm>
          <a:prstGeom prst="rect">
            <a:avLst/>
          </a:prstGeom>
        </p:spPr>
        <p:txBody>
          <a:bodyPr wrap="square">
            <a:noAutofit/>
          </a:bodyPr>
          <a:lstStyle/>
          <a:p>
            <a:pPr fontAlgn="ctr">
              <a:lnSpc>
                <a:spcPts val="2400"/>
              </a:lnSpc>
            </a:pPr>
            <a:r>
              <a:rPr sz="1600" dirty="0">
                <a:latin typeface="Huawei Sans" panose="020C0503030203020204" pitchFamily="34" charset="0"/>
              </a:rPr>
              <a:t>Create a local user and configure a password for the local user.</a:t>
            </a:r>
            <a:endPar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285750" indent="-285750" fontAlgn="ctr">
              <a:lnSpc>
                <a:spcPts val="2400"/>
              </a:lnSpc>
              <a:buFont typeface="Arial" panose="020B0604020202020204" pitchFamily="34" charset="0"/>
              <a:buChar char="•"/>
            </a:pPr>
            <a:r>
              <a:rPr sz="1600" dirty="0">
                <a:latin typeface="Huawei Sans" panose="020C0503030203020204" pitchFamily="34" charset="0"/>
              </a:rPr>
              <a:t>If the username contains a delimiter "@", the character before "@" is the username and the character after "@" is the domain name.</a:t>
            </a:r>
            <a:endPar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285750" indent="-285750" fontAlgn="ctr">
              <a:lnSpc>
                <a:spcPts val="2400"/>
              </a:lnSpc>
              <a:buFont typeface="Arial" panose="020B0604020202020204" pitchFamily="34" charset="0"/>
              <a:buChar char="•"/>
            </a:pPr>
            <a:r>
              <a:rPr sz="1600" dirty="0">
                <a:latin typeface="Huawei Sans" panose="020C0503030203020204" pitchFamily="34" charset="0"/>
              </a:rPr>
              <a:t>If the value does not contain "@", the entire character string represents the username and the domain name is the default one.</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8" name="矩形 27"/>
          <p:cNvSpPr/>
          <p:nvPr/>
        </p:nvSpPr>
        <p:spPr>
          <a:xfrm>
            <a:off x="587894" y="3534401"/>
            <a:ext cx="11089232" cy="338554"/>
          </a:xfrm>
          <a:prstGeom prst="rect">
            <a:avLst/>
          </a:prstGeom>
        </p:spPr>
        <p:txBody>
          <a:bodyPr wrap="square">
            <a:noAutofit/>
          </a:bodyPr>
          <a:lstStyle/>
          <a:p>
            <a:pPr marL="342900" indent="-342900" fontAlgn="ctr">
              <a:buFont typeface="+mj-lt"/>
              <a:buAutoNum type="arabicPeriod" startAt="4"/>
            </a:pPr>
            <a:r>
              <a:rPr sz="1600">
                <a:latin typeface="Huawei Sans" panose="020C0503030203020204" pitchFamily="34" charset="0"/>
              </a:rPr>
              <a:t>Create a user.</a:t>
            </a:r>
          </a:p>
        </p:txBody>
      </p:sp>
    </p:spTree>
    <p:extLst>
      <p:ext uri="{BB962C8B-B14F-4D97-AF65-F5344CB8AC3E}">
        <p14:creationId xmlns:p14="http://schemas.microsoft.com/office/powerpoint/2010/main" val="3162438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wrap="square">
            <a:noAutofit/>
          </a:bodyPr>
          <a:lstStyle/>
          <a:p>
            <a:r>
              <a:rPr>
                <a:latin typeface="Huawei Sans" panose="020C0503030203020204" pitchFamily="34" charset="0"/>
              </a:rPr>
              <a:t>AAA Configuration (3)</a:t>
            </a:r>
            <a:endParaRPr lang="en-US" altLang="zh-CN" dirty="0">
              <a:latin typeface="Huawei Sans" panose="020C0503030203020204" pitchFamily="34" charset="0"/>
              <a:sym typeface="Huawei Sans" panose="020C0503030203020204" pitchFamily="34" charset="0"/>
            </a:endParaRPr>
          </a:p>
        </p:txBody>
      </p:sp>
      <p:sp>
        <p:nvSpPr>
          <p:cNvPr id="16" name="矩形 15"/>
          <p:cNvSpPr/>
          <p:nvPr/>
        </p:nvSpPr>
        <p:spPr>
          <a:xfrm>
            <a:off x="597878" y="1413710"/>
            <a:ext cx="11089232" cy="338554"/>
          </a:xfrm>
          <a:prstGeom prst="rect">
            <a:avLst/>
          </a:prstGeom>
        </p:spPr>
        <p:txBody>
          <a:bodyPr wrap="square">
            <a:noAutofit/>
          </a:bodyPr>
          <a:lstStyle/>
          <a:p>
            <a:pPr marL="342900" indent="-342900" fontAlgn="ctr">
              <a:buFont typeface="+mj-lt"/>
              <a:buAutoNum type="arabicPeriod" startAt="5"/>
            </a:pPr>
            <a:r>
              <a:rPr sz="1600" dirty="0">
                <a:latin typeface="Huawei Sans" panose="020C0503030203020204" pitchFamily="34" charset="0"/>
              </a:rPr>
              <a:t>Configure a user access type.</a:t>
            </a:r>
          </a:p>
        </p:txBody>
      </p:sp>
      <p:sp>
        <p:nvSpPr>
          <p:cNvPr id="17" name="矩形 16"/>
          <p:cNvSpPr/>
          <p:nvPr/>
        </p:nvSpPr>
        <p:spPr>
          <a:xfrm>
            <a:off x="1088901" y="1864046"/>
            <a:ext cx="10608699" cy="384927"/>
          </a:xfrm>
          <a:prstGeom prst="rect">
            <a:avLst/>
          </a:prstGeom>
          <a:solidFill>
            <a:srgbClr val="F4FBFE"/>
          </a:solidFill>
          <a:ln>
            <a:solidFill>
              <a:srgbClr val="99DFF9"/>
            </a:solidFill>
          </a:ln>
        </p:spPr>
        <p:txBody>
          <a:bodyPr wrap="square">
            <a:noAutofit/>
          </a:bodyPr>
          <a:lstStyle/>
          <a:p>
            <a:pPr fontAlgn="ctr"/>
            <a:r>
              <a:rPr sz="1500" dirty="0">
                <a:latin typeface="Huawei Sans" panose="020C0503030203020204" pitchFamily="34" charset="0"/>
              </a:rPr>
              <a:t>[Huawei-</a:t>
            </a:r>
            <a:r>
              <a:rPr sz="1500" dirty="0" err="1">
                <a:latin typeface="Huawei Sans" panose="020C0503030203020204" pitchFamily="34" charset="0"/>
              </a:rPr>
              <a:t>aaa</a:t>
            </a:r>
            <a:r>
              <a:rPr sz="1500" dirty="0">
                <a:latin typeface="Huawei Sans" panose="020C0503030203020204" pitchFamily="34" charset="0"/>
              </a:rPr>
              <a:t>] </a:t>
            </a:r>
            <a:r>
              <a:rPr sz="1500" b="1" dirty="0">
                <a:latin typeface="Huawei Sans" panose="020C0503030203020204" pitchFamily="34" charset="0"/>
              </a:rPr>
              <a:t>local-user user-name service-type { { terminal | telnet | ftp | </a:t>
            </a:r>
            <a:r>
              <a:rPr sz="1500" b="1" dirty="0" err="1">
                <a:latin typeface="Huawei Sans" panose="020C0503030203020204" pitchFamily="34" charset="0"/>
              </a:rPr>
              <a:t>ssh</a:t>
            </a:r>
            <a:r>
              <a:rPr sz="1500" b="1" dirty="0">
                <a:latin typeface="Huawei Sans" panose="020C0503030203020204" pitchFamily="34" charset="0"/>
              </a:rPr>
              <a:t> | </a:t>
            </a:r>
            <a:r>
              <a:rPr sz="1500" b="1" dirty="0" err="1">
                <a:latin typeface="Huawei Sans" panose="020C0503030203020204" pitchFamily="34" charset="0"/>
              </a:rPr>
              <a:t>snmp</a:t>
            </a:r>
            <a:r>
              <a:rPr sz="1500" b="1" dirty="0">
                <a:latin typeface="Huawei Sans" panose="020C0503030203020204" pitchFamily="34" charset="0"/>
              </a:rPr>
              <a:t> | http } | </a:t>
            </a:r>
            <a:r>
              <a:rPr sz="1500" b="1" dirty="0" err="1">
                <a:latin typeface="Huawei Sans" panose="020C0503030203020204" pitchFamily="34" charset="0"/>
              </a:rPr>
              <a:t>ppp</a:t>
            </a:r>
            <a:r>
              <a:rPr sz="1500" b="1" dirty="0">
                <a:latin typeface="Huawei Sans" panose="020C0503030203020204" pitchFamily="34" charset="0"/>
              </a:rPr>
              <a:t> | none }</a:t>
            </a:r>
            <a:endParaRPr lang="zh-CN" altLang="en-US" sz="15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8" name="矩形 17"/>
          <p:cNvSpPr/>
          <p:nvPr/>
        </p:nvSpPr>
        <p:spPr>
          <a:xfrm>
            <a:off x="948224" y="2328328"/>
            <a:ext cx="10608699" cy="400110"/>
          </a:xfrm>
          <a:prstGeom prst="rect">
            <a:avLst/>
          </a:prstGeom>
        </p:spPr>
        <p:txBody>
          <a:bodyPr wrap="square">
            <a:noAutofit/>
          </a:bodyPr>
          <a:lstStyle/>
          <a:p>
            <a:pPr fontAlgn="ctr">
              <a:lnSpc>
                <a:spcPts val="2400"/>
              </a:lnSpc>
            </a:pPr>
            <a:r>
              <a:rPr sz="1600">
                <a:latin typeface="Huawei Sans" panose="020C0503030203020204" pitchFamily="34" charset="0"/>
              </a:rPr>
              <a:t>Configure the access type of the local user. By default, all access types are disabled for a local user.</a:t>
            </a:r>
          </a:p>
        </p:txBody>
      </p:sp>
      <p:sp>
        <p:nvSpPr>
          <p:cNvPr id="19" name="矩形 18"/>
          <p:cNvSpPr/>
          <p:nvPr/>
        </p:nvSpPr>
        <p:spPr>
          <a:xfrm>
            <a:off x="1088901" y="3511595"/>
            <a:ext cx="10608699" cy="338554"/>
          </a:xfrm>
          <a:prstGeom prst="rect">
            <a:avLst/>
          </a:prstGeom>
          <a:solidFill>
            <a:srgbClr val="F4FBFE"/>
          </a:solidFill>
          <a:ln>
            <a:solidFill>
              <a:srgbClr val="99DFF9"/>
            </a:solidFill>
          </a:ln>
        </p:spPr>
        <p:txBody>
          <a:bodyPr wrap="square">
            <a:noAutofit/>
          </a:bodyPr>
          <a:lstStyle/>
          <a:p>
            <a:pPr fontAlgn="ctr"/>
            <a:r>
              <a:rPr sz="1500">
                <a:latin typeface="Huawei Sans" panose="020C0503030203020204" pitchFamily="34" charset="0"/>
              </a:rPr>
              <a:t>[Huawei-aaa] </a:t>
            </a:r>
            <a:r>
              <a:rPr sz="1500" b="1">
                <a:latin typeface="Huawei Sans" panose="020C0503030203020204" pitchFamily="34" charset="0"/>
              </a:rPr>
              <a:t>local-user </a:t>
            </a:r>
            <a:r>
              <a:rPr sz="1500" i="1">
                <a:latin typeface="Huawei Sans" panose="020C0503030203020204" pitchFamily="34" charset="0"/>
              </a:rPr>
              <a:t>user-name</a:t>
            </a:r>
            <a:r>
              <a:rPr sz="1500" b="1">
                <a:latin typeface="Huawei Sans" panose="020C0503030203020204" pitchFamily="34" charset="0"/>
              </a:rPr>
              <a:t> privilege level </a:t>
            </a:r>
            <a:r>
              <a:rPr sz="1500" i="1">
                <a:latin typeface="Huawei Sans" panose="020C0503030203020204" pitchFamily="34" charset="0"/>
              </a:rPr>
              <a:t>level</a:t>
            </a:r>
            <a:endParaRPr lang="zh-CN" altLang="en-US" sz="1500" i="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0" name="矩形 19"/>
          <p:cNvSpPr/>
          <p:nvPr/>
        </p:nvSpPr>
        <p:spPr>
          <a:xfrm>
            <a:off x="948224" y="3943643"/>
            <a:ext cx="10608699" cy="400110"/>
          </a:xfrm>
          <a:prstGeom prst="rect">
            <a:avLst/>
          </a:prstGeom>
        </p:spPr>
        <p:txBody>
          <a:bodyPr wrap="square">
            <a:noAutofit/>
          </a:bodyPr>
          <a:lstStyle/>
          <a:p>
            <a:pPr fontAlgn="ctr">
              <a:lnSpc>
                <a:spcPts val="2400"/>
              </a:lnSpc>
            </a:pPr>
            <a:r>
              <a:rPr sz="1600">
                <a:latin typeface="Huawei Sans" panose="020C0503030203020204" pitchFamily="34" charset="0"/>
              </a:rPr>
              <a:t>Specify the permission level of the local user.</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4" name="矩形 13"/>
          <p:cNvSpPr/>
          <p:nvPr/>
        </p:nvSpPr>
        <p:spPr>
          <a:xfrm>
            <a:off x="597878" y="3080907"/>
            <a:ext cx="11089232" cy="338554"/>
          </a:xfrm>
          <a:prstGeom prst="rect">
            <a:avLst/>
          </a:prstGeom>
        </p:spPr>
        <p:txBody>
          <a:bodyPr wrap="square">
            <a:noAutofit/>
          </a:bodyPr>
          <a:lstStyle/>
          <a:p>
            <a:pPr marL="342900" indent="-342900" fontAlgn="ctr">
              <a:buFont typeface="+mj-lt"/>
              <a:buAutoNum type="arabicPeriod" startAt="6"/>
            </a:pPr>
            <a:r>
              <a:rPr sz="1600">
                <a:latin typeface="Huawei Sans" panose="020C0503030203020204" pitchFamily="34" charset="0"/>
              </a:rPr>
              <a:t>Configure a user level.</a:t>
            </a:r>
          </a:p>
        </p:txBody>
      </p:sp>
    </p:spTree>
    <p:extLst>
      <p:ext uri="{BB962C8B-B14F-4D97-AF65-F5344CB8AC3E}">
        <p14:creationId xmlns:p14="http://schemas.microsoft.com/office/powerpoint/2010/main" val="1239157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sz="2000" dirty="0" smtClean="0"/>
              <a:t>After a user password and a user level are configured on R1, host A can use the configured username and password to remotely log in to R1.</a:t>
            </a:r>
            <a:endParaRPr lang="en-US" altLang="zh-CN" sz="2000" dirty="0">
              <a:sym typeface="Huawei Sans" panose="020C0503030203020204" pitchFamily="34" charset="0"/>
            </a:endParaRPr>
          </a:p>
        </p:txBody>
      </p:sp>
      <p:sp>
        <p:nvSpPr>
          <p:cNvPr id="26626" name="标题 1"/>
          <p:cNvSpPr>
            <a:spLocks noGrp="1"/>
          </p:cNvSpPr>
          <p:nvPr>
            <p:ph type="title"/>
          </p:nvPr>
        </p:nvSpPr>
        <p:spPr/>
        <p:txBody>
          <a:bodyPr/>
          <a:lstStyle/>
          <a:p>
            <a:r>
              <a:rPr lang="en-US" smtClean="0"/>
              <a:t>AAA Configuration Examples</a:t>
            </a:r>
            <a:endParaRPr lang="en-US" altLang="zh-CN" dirty="0">
              <a:sym typeface="Huawei Sans" panose="020C0503030203020204" pitchFamily="34" charset="0"/>
            </a:endParaRPr>
          </a:p>
        </p:txBody>
      </p:sp>
      <p:sp>
        <p:nvSpPr>
          <p:cNvPr id="26628" name="Rectangle 4"/>
          <p:cNvSpPr>
            <a:spLocks noChangeArrowheads="1"/>
          </p:cNvSpPr>
          <p:nvPr/>
        </p:nvSpPr>
        <p:spPr bwMode="auto">
          <a:xfrm>
            <a:off x="3172619" y="3775121"/>
            <a:ext cx="5867577" cy="1938992"/>
          </a:xfrm>
          <a:prstGeom prst="rect">
            <a:avLst/>
          </a:prstGeom>
          <a:solidFill>
            <a:srgbClr val="F4FBFE"/>
          </a:solidFill>
          <a:ln>
            <a:solidFill>
              <a:srgbClr val="99DFF9"/>
            </a:solidFill>
          </a:ln>
        </p:spPr>
        <p:txBody>
          <a:bodyPr wrap="square" rtlCol="0">
            <a:noAutofit/>
          </a:bodyPr>
          <a:lstStyle/>
          <a:p>
            <a:pPr fontAlgn="ctr">
              <a:lnSpc>
                <a:spcPts val="2400"/>
              </a:lnSpc>
            </a:pPr>
            <a:r>
              <a:rPr sz="1400" dirty="0" smtClean="0">
                <a:solidFill>
                  <a:prstClr val="black"/>
                </a:solidFill>
                <a:latin typeface="Huawei Sans" panose="020C0503030203020204" pitchFamily="34" charset="0"/>
              </a:rPr>
              <a:t>[</a:t>
            </a:r>
            <a:r>
              <a:rPr lang="en-US" sz="1400" dirty="0" smtClean="0">
                <a:solidFill>
                  <a:prstClr val="black"/>
                </a:solidFill>
                <a:latin typeface="Huawei Sans" panose="020C0503030203020204" pitchFamily="34" charset="0"/>
              </a:rPr>
              <a:t>R1</a:t>
            </a:r>
            <a:r>
              <a:rPr sz="1400" dirty="0" smtClean="0">
                <a:solidFill>
                  <a:prstClr val="black"/>
                </a:solidFill>
                <a:latin typeface="Huawei Sans" panose="020C0503030203020204" pitchFamily="34" charset="0"/>
              </a:rPr>
              <a:t>]</a:t>
            </a:r>
            <a:r>
              <a:rPr sz="1400" dirty="0" err="1" smtClean="0">
                <a:solidFill>
                  <a:prstClr val="black"/>
                </a:solidFill>
                <a:latin typeface="Huawei Sans" panose="020C0503030203020204" pitchFamily="34" charset="0"/>
              </a:rPr>
              <a:t>aaa</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fontAlgn="ctr">
              <a:lnSpc>
                <a:spcPts val="2400"/>
              </a:lnSpc>
            </a:pPr>
            <a:r>
              <a:rPr sz="1400" dirty="0" smtClean="0">
                <a:solidFill>
                  <a:prstClr val="black"/>
                </a:solidFill>
                <a:latin typeface="Huawei Sans" panose="020C0503030203020204" pitchFamily="34" charset="0"/>
              </a:rPr>
              <a:t>[</a:t>
            </a:r>
            <a:r>
              <a:rPr lang="en-US" sz="1400" dirty="0" smtClean="0">
                <a:solidFill>
                  <a:prstClr val="black"/>
                </a:solidFill>
                <a:latin typeface="Huawei Sans" panose="020C0503030203020204" pitchFamily="34" charset="0"/>
              </a:rPr>
              <a:t>R1</a:t>
            </a:r>
            <a:r>
              <a:rPr sz="1400" dirty="0" smtClean="0">
                <a:solidFill>
                  <a:prstClr val="black"/>
                </a:solidFill>
                <a:latin typeface="Huawei Sans" panose="020C0503030203020204" pitchFamily="34" charset="0"/>
              </a:rPr>
              <a:t>-aaa]local-user </a:t>
            </a:r>
            <a:r>
              <a:rPr sz="1400" dirty="0" err="1">
                <a:solidFill>
                  <a:prstClr val="black"/>
                </a:solidFill>
                <a:latin typeface="Huawei Sans" panose="020C0503030203020204" pitchFamily="34" charset="0"/>
              </a:rPr>
              <a:t>huawei</a:t>
            </a:r>
            <a:r>
              <a:rPr sz="1400" dirty="0">
                <a:solidFill>
                  <a:prstClr val="black"/>
                </a:solidFill>
                <a:latin typeface="Huawei Sans" panose="020C0503030203020204" pitchFamily="34" charset="0"/>
              </a:rPr>
              <a:t> password cipher </a:t>
            </a:r>
            <a:r>
              <a:rPr sz="1400" dirty="0">
                <a:solidFill>
                  <a:srgbClr val="EC7061"/>
                </a:solidFill>
                <a:latin typeface="Huawei Sans" panose="020C0503030203020204" pitchFamily="34" charset="0"/>
              </a:rPr>
              <a:t>huawei123</a:t>
            </a:r>
          </a:p>
          <a:p>
            <a:pPr fontAlgn="ctr">
              <a:lnSpc>
                <a:spcPts val="2400"/>
              </a:lnSpc>
            </a:pPr>
            <a:r>
              <a:rPr sz="1400" dirty="0" smtClean="0">
                <a:solidFill>
                  <a:prstClr val="black"/>
                </a:solidFill>
                <a:latin typeface="Huawei Sans" panose="020C0503030203020204" pitchFamily="34" charset="0"/>
              </a:rPr>
              <a:t>[</a:t>
            </a:r>
            <a:r>
              <a:rPr lang="en-US" sz="1400" dirty="0" smtClean="0">
                <a:solidFill>
                  <a:prstClr val="black"/>
                </a:solidFill>
                <a:latin typeface="Huawei Sans" panose="020C0503030203020204" pitchFamily="34" charset="0"/>
              </a:rPr>
              <a:t>R1</a:t>
            </a:r>
            <a:r>
              <a:rPr sz="1400" dirty="0" smtClean="0">
                <a:solidFill>
                  <a:prstClr val="black"/>
                </a:solidFill>
                <a:latin typeface="Huawei Sans" panose="020C0503030203020204" pitchFamily="34" charset="0"/>
              </a:rPr>
              <a:t>-aaa]local-user </a:t>
            </a:r>
            <a:r>
              <a:rPr sz="1400" dirty="0" err="1">
                <a:solidFill>
                  <a:prstClr val="black"/>
                </a:solidFill>
                <a:latin typeface="Huawei Sans" panose="020C0503030203020204" pitchFamily="34" charset="0"/>
              </a:rPr>
              <a:t>huawei</a:t>
            </a:r>
            <a:r>
              <a:rPr sz="1400" dirty="0">
                <a:solidFill>
                  <a:prstClr val="black"/>
                </a:solidFill>
                <a:latin typeface="Huawei Sans" panose="020C0503030203020204" pitchFamily="34" charset="0"/>
              </a:rPr>
              <a:t> service-type </a:t>
            </a:r>
            <a:r>
              <a:rPr sz="1400" dirty="0">
                <a:solidFill>
                  <a:srgbClr val="EC7061"/>
                </a:solidFill>
                <a:latin typeface="Huawei Sans" panose="020C0503030203020204" pitchFamily="34" charset="0"/>
              </a:rPr>
              <a:t>telnet </a:t>
            </a:r>
          </a:p>
          <a:p>
            <a:pPr fontAlgn="ctr">
              <a:lnSpc>
                <a:spcPts val="2400"/>
              </a:lnSpc>
            </a:pPr>
            <a:r>
              <a:rPr sz="1400" dirty="0" smtClean="0">
                <a:solidFill>
                  <a:prstClr val="black"/>
                </a:solidFill>
                <a:latin typeface="Huawei Sans" panose="020C0503030203020204" pitchFamily="34" charset="0"/>
              </a:rPr>
              <a:t>[</a:t>
            </a:r>
            <a:r>
              <a:rPr lang="en-US" sz="1400" dirty="0" smtClean="0">
                <a:solidFill>
                  <a:prstClr val="black"/>
                </a:solidFill>
                <a:latin typeface="Huawei Sans" panose="020C0503030203020204" pitchFamily="34" charset="0"/>
              </a:rPr>
              <a:t>R1</a:t>
            </a:r>
            <a:r>
              <a:rPr sz="1400" dirty="0" smtClean="0">
                <a:solidFill>
                  <a:prstClr val="black"/>
                </a:solidFill>
                <a:latin typeface="Huawei Sans" panose="020C0503030203020204" pitchFamily="34" charset="0"/>
              </a:rPr>
              <a:t>-aaa]local-user </a:t>
            </a:r>
            <a:r>
              <a:rPr sz="1400" dirty="0" err="1">
                <a:solidFill>
                  <a:prstClr val="black"/>
                </a:solidFill>
                <a:latin typeface="Huawei Sans" panose="020C0503030203020204" pitchFamily="34" charset="0"/>
              </a:rPr>
              <a:t>huawei</a:t>
            </a:r>
            <a:r>
              <a:rPr sz="1400" dirty="0">
                <a:solidFill>
                  <a:prstClr val="black"/>
                </a:solidFill>
                <a:latin typeface="Huawei Sans" panose="020C0503030203020204" pitchFamily="34" charset="0"/>
              </a:rPr>
              <a:t> privilege </a:t>
            </a:r>
            <a:r>
              <a:rPr sz="1400" dirty="0">
                <a:solidFill>
                  <a:srgbClr val="EC7061"/>
                </a:solidFill>
                <a:latin typeface="Huawei Sans" panose="020C0503030203020204" pitchFamily="34" charset="0"/>
              </a:rPr>
              <a:t>level 0</a:t>
            </a:r>
          </a:p>
          <a:p>
            <a:pPr fontAlgn="ctr">
              <a:lnSpc>
                <a:spcPts val="2400"/>
              </a:lnSpc>
            </a:pPr>
            <a:r>
              <a:rPr sz="1400" dirty="0" smtClean="0">
                <a:solidFill>
                  <a:prstClr val="black"/>
                </a:solidFill>
                <a:latin typeface="Huawei Sans" panose="020C0503030203020204" pitchFamily="34" charset="0"/>
              </a:rPr>
              <a:t>[</a:t>
            </a:r>
            <a:r>
              <a:rPr lang="en-US" sz="1400" dirty="0" smtClean="0">
                <a:solidFill>
                  <a:prstClr val="black"/>
                </a:solidFill>
                <a:latin typeface="Huawei Sans" panose="020C0503030203020204" pitchFamily="34" charset="0"/>
              </a:rPr>
              <a:t>R1</a:t>
            </a:r>
            <a:r>
              <a:rPr sz="1400" dirty="0" smtClean="0">
                <a:solidFill>
                  <a:prstClr val="black"/>
                </a:solidFill>
                <a:latin typeface="Huawei Sans" panose="020C0503030203020204" pitchFamily="34" charset="0"/>
              </a:rPr>
              <a:t>]user-interface </a:t>
            </a:r>
            <a:r>
              <a:rPr sz="1400" dirty="0" err="1">
                <a:solidFill>
                  <a:prstClr val="black"/>
                </a:solidFill>
                <a:latin typeface="Huawei Sans" panose="020C0503030203020204" pitchFamily="34" charset="0"/>
              </a:rPr>
              <a:t>vty</a:t>
            </a:r>
            <a:r>
              <a:rPr sz="1400" dirty="0">
                <a:solidFill>
                  <a:prstClr val="black"/>
                </a:solidFill>
                <a:latin typeface="Huawei Sans" panose="020C0503030203020204" pitchFamily="34" charset="0"/>
              </a:rPr>
              <a:t> 0 4</a:t>
            </a:r>
          </a:p>
          <a:p>
            <a:pPr fontAlgn="ctr">
              <a:lnSpc>
                <a:spcPts val="2400"/>
              </a:lnSpc>
            </a:pPr>
            <a:r>
              <a:rPr sz="1400" dirty="0" smtClean="0">
                <a:solidFill>
                  <a:prstClr val="black"/>
                </a:solidFill>
                <a:latin typeface="Huawei Sans" panose="020C0503030203020204" pitchFamily="34" charset="0"/>
              </a:rPr>
              <a:t>[</a:t>
            </a:r>
            <a:r>
              <a:rPr lang="en-US" sz="1400" dirty="0" smtClean="0">
                <a:solidFill>
                  <a:prstClr val="black"/>
                </a:solidFill>
                <a:latin typeface="Huawei Sans" panose="020C0503030203020204" pitchFamily="34" charset="0"/>
              </a:rPr>
              <a:t>R1</a:t>
            </a:r>
            <a:r>
              <a:rPr sz="1400" dirty="0" smtClean="0">
                <a:solidFill>
                  <a:prstClr val="black"/>
                </a:solidFill>
                <a:latin typeface="Huawei Sans" panose="020C0503030203020204" pitchFamily="34" charset="0"/>
              </a:rPr>
              <a:t>-ui-vty0-4]authentication-mode </a:t>
            </a:r>
            <a:r>
              <a:rPr sz="1400" dirty="0" err="1">
                <a:solidFill>
                  <a:prstClr val="black"/>
                </a:solidFill>
                <a:latin typeface="Huawei Sans" panose="020C0503030203020204" pitchFamily="34" charset="0"/>
              </a:rPr>
              <a:t>aaa</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26629" name="直接连接符 35"/>
          <p:cNvCxnSpPr>
            <a:cxnSpLocks noChangeShapeType="1"/>
          </p:cNvCxnSpPr>
          <p:nvPr/>
        </p:nvCxnSpPr>
        <p:spPr bwMode="auto">
          <a:xfrm>
            <a:off x="4544592" y="3013741"/>
            <a:ext cx="29511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6632" name="TextBox 33"/>
          <p:cNvSpPr txBox="1">
            <a:spLocks noChangeArrowheads="1"/>
          </p:cNvSpPr>
          <p:nvPr/>
        </p:nvSpPr>
        <p:spPr bwMode="auto">
          <a:xfrm>
            <a:off x="3942349" y="2421265"/>
            <a:ext cx="6607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sz="2100">
                <a:solidFill>
                  <a:schemeClr val="tx1"/>
                </a:solidFill>
                <a:latin typeface="Arial" panose="020B0604020202020204" pitchFamily="34" charset="0"/>
                <a:ea typeface="ＭＳ Ｐゴシック" panose="020B0600070205080204" pitchFamily="34" charset="-128"/>
              </a:defRPr>
            </a:lvl1pPr>
            <a:lvl2pPr marL="742950" indent="-285750" algn="ctr">
              <a:defRPr sz="2100">
                <a:solidFill>
                  <a:schemeClr val="tx1"/>
                </a:solidFill>
                <a:latin typeface="Arial" panose="020B0604020202020204" pitchFamily="34" charset="0"/>
                <a:ea typeface="ＭＳ Ｐゴシック" panose="020B0600070205080204" pitchFamily="34" charset="-128"/>
              </a:defRPr>
            </a:lvl2pPr>
            <a:lvl3pPr marL="1143000" indent="-228600" algn="ctr">
              <a:defRPr sz="2100">
                <a:solidFill>
                  <a:schemeClr val="tx1"/>
                </a:solidFill>
                <a:latin typeface="Arial" panose="020B0604020202020204" pitchFamily="34" charset="0"/>
                <a:ea typeface="ＭＳ Ｐゴシック" panose="020B0600070205080204" pitchFamily="34" charset="-128"/>
              </a:defRPr>
            </a:lvl3pPr>
            <a:lvl4pPr marL="1600200" indent="-228600" algn="ctr">
              <a:defRPr sz="2100">
                <a:solidFill>
                  <a:schemeClr val="tx1"/>
                </a:solidFill>
                <a:latin typeface="Arial" panose="020B0604020202020204" pitchFamily="34" charset="0"/>
                <a:ea typeface="ＭＳ Ｐゴシック" panose="020B0600070205080204" pitchFamily="34" charset="-128"/>
              </a:defRPr>
            </a:lvl4pPr>
            <a:lvl5pPr marL="2057400" indent="-228600" algn="ctr">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fontAlgn="ctr"/>
            <a:r>
              <a:rPr sz="1200">
                <a:latin typeface="Huawei Sans" panose="020C0503030203020204" pitchFamily="34" charset="0"/>
              </a:rPr>
              <a:t>Host A</a:t>
            </a:r>
          </a:p>
        </p:txBody>
      </p:sp>
      <p:sp>
        <p:nvSpPr>
          <p:cNvPr id="26633" name="TextBox 38"/>
          <p:cNvSpPr txBox="1">
            <a:spLocks noChangeArrowheads="1"/>
          </p:cNvSpPr>
          <p:nvPr/>
        </p:nvSpPr>
        <p:spPr bwMode="auto">
          <a:xfrm>
            <a:off x="7550576" y="2428314"/>
            <a:ext cx="4667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sz="2100">
                <a:solidFill>
                  <a:schemeClr val="tx1"/>
                </a:solidFill>
                <a:latin typeface="Arial" panose="020B0604020202020204" pitchFamily="34" charset="0"/>
                <a:ea typeface="ＭＳ Ｐゴシック" panose="020B0600070205080204" pitchFamily="34" charset="-128"/>
              </a:defRPr>
            </a:lvl1pPr>
            <a:lvl2pPr marL="742950" indent="-285750" algn="ctr">
              <a:defRPr sz="2100">
                <a:solidFill>
                  <a:schemeClr val="tx1"/>
                </a:solidFill>
                <a:latin typeface="Arial" panose="020B0604020202020204" pitchFamily="34" charset="0"/>
                <a:ea typeface="ＭＳ Ｐゴシック" panose="020B0600070205080204" pitchFamily="34" charset="-128"/>
              </a:defRPr>
            </a:lvl2pPr>
            <a:lvl3pPr marL="1143000" indent="-228600" algn="ctr">
              <a:defRPr sz="2100">
                <a:solidFill>
                  <a:schemeClr val="tx1"/>
                </a:solidFill>
                <a:latin typeface="Arial" panose="020B0604020202020204" pitchFamily="34" charset="0"/>
                <a:ea typeface="ＭＳ Ｐゴシック" panose="020B0600070205080204" pitchFamily="34" charset="-128"/>
              </a:defRPr>
            </a:lvl3pPr>
            <a:lvl4pPr marL="1600200" indent="-228600" algn="ctr">
              <a:defRPr sz="2100">
                <a:solidFill>
                  <a:schemeClr val="tx1"/>
                </a:solidFill>
                <a:latin typeface="Arial" panose="020B0604020202020204" pitchFamily="34" charset="0"/>
                <a:ea typeface="ＭＳ Ｐゴシック" panose="020B0600070205080204" pitchFamily="34" charset="-128"/>
              </a:defRPr>
            </a:lvl4pPr>
            <a:lvl5pPr marL="2057400" indent="-228600" algn="ctr">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fontAlgn="ctr"/>
            <a:r>
              <a:rPr lang="en-US" sz="1200" dirty="0" smtClean="0">
                <a:latin typeface="Huawei Sans" panose="020C0503030203020204" pitchFamily="34" charset="0"/>
              </a:rPr>
              <a:t>R1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6634" name="TextBox 36"/>
          <p:cNvSpPr txBox="1">
            <a:spLocks noChangeArrowheads="1"/>
          </p:cNvSpPr>
          <p:nvPr/>
        </p:nvSpPr>
        <p:spPr bwMode="auto">
          <a:xfrm>
            <a:off x="6660460" y="2723229"/>
            <a:ext cx="8050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sz="2100">
                <a:solidFill>
                  <a:schemeClr val="tx1"/>
                </a:solidFill>
                <a:latin typeface="Arial" panose="020B0604020202020204" pitchFamily="34" charset="0"/>
                <a:ea typeface="ＭＳ Ｐゴシック" panose="020B0600070205080204" pitchFamily="34" charset="-128"/>
              </a:defRPr>
            </a:lvl1pPr>
            <a:lvl2pPr marL="742950" indent="-285750" algn="ctr">
              <a:defRPr sz="2100">
                <a:solidFill>
                  <a:schemeClr val="tx1"/>
                </a:solidFill>
                <a:latin typeface="Arial" panose="020B0604020202020204" pitchFamily="34" charset="0"/>
                <a:ea typeface="ＭＳ Ｐゴシック" panose="020B0600070205080204" pitchFamily="34" charset="-128"/>
              </a:defRPr>
            </a:lvl2pPr>
            <a:lvl3pPr marL="1143000" indent="-228600" algn="ctr">
              <a:defRPr sz="2100">
                <a:solidFill>
                  <a:schemeClr val="tx1"/>
                </a:solidFill>
                <a:latin typeface="Arial" panose="020B0604020202020204" pitchFamily="34" charset="0"/>
                <a:ea typeface="ＭＳ Ｐゴシック" panose="020B0600070205080204" pitchFamily="34" charset="-128"/>
              </a:defRPr>
            </a:lvl3pPr>
            <a:lvl4pPr marL="1600200" indent="-228600" algn="ctr">
              <a:defRPr sz="2100">
                <a:solidFill>
                  <a:schemeClr val="tx1"/>
                </a:solidFill>
                <a:latin typeface="Arial" panose="020B0604020202020204" pitchFamily="34" charset="0"/>
                <a:ea typeface="ＭＳ Ｐゴシック" panose="020B0600070205080204" pitchFamily="34" charset="-128"/>
              </a:defRPr>
            </a:lvl4pPr>
            <a:lvl5pPr marL="2057400" indent="-228600" algn="ctr">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fontAlgn="ctr"/>
            <a:r>
              <a:rPr sz="1200">
                <a:latin typeface="Huawei Sans" panose="020C0503030203020204" pitchFamily="34" charset="0"/>
              </a:rPr>
              <a:t>GE 0/0/0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6635" name="TextBox 36"/>
          <p:cNvSpPr txBox="1">
            <a:spLocks noChangeArrowheads="1"/>
          </p:cNvSpPr>
          <p:nvPr/>
        </p:nvSpPr>
        <p:spPr bwMode="auto">
          <a:xfrm>
            <a:off x="6432719" y="3012155"/>
            <a:ext cx="955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sz="2100">
                <a:solidFill>
                  <a:schemeClr val="tx1"/>
                </a:solidFill>
                <a:latin typeface="Arial" panose="020B0604020202020204" pitchFamily="34" charset="0"/>
                <a:ea typeface="ＭＳ Ｐゴシック" panose="020B0600070205080204" pitchFamily="34" charset="-128"/>
              </a:defRPr>
            </a:lvl1pPr>
            <a:lvl2pPr marL="742950" indent="-285750" algn="ctr">
              <a:defRPr sz="2100">
                <a:solidFill>
                  <a:schemeClr val="tx1"/>
                </a:solidFill>
                <a:latin typeface="Arial" panose="020B0604020202020204" pitchFamily="34" charset="0"/>
                <a:ea typeface="ＭＳ Ｐゴシック" panose="020B0600070205080204" pitchFamily="34" charset="-128"/>
              </a:defRPr>
            </a:lvl2pPr>
            <a:lvl3pPr marL="1143000" indent="-228600" algn="ctr">
              <a:defRPr sz="2100">
                <a:solidFill>
                  <a:schemeClr val="tx1"/>
                </a:solidFill>
                <a:latin typeface="Arial" panose="020B0604020202020204" pitchFamily="34" charset="0"/>
                <a:ea typeface="ＭＳ Ｐゴシック" panose="020B0600070205080204" pitchFamily="34" charset="-128"/>
              </a:defRPr>
            </a:lvl3pPr>
            <a:lvl4pPr marL="1600200" indent="-228600" algn="ctr">
              <a:defRPr sz="2100">
                <a:solidFill>
                  <a:schemeClr val="tx1"/>
                </a:solidFill>
                <a:latin typeface="Arial" panose="020B0604020202020204" pitchFamily="34" charset="0"/>
                <a:ea typeface="ＭＳ Ｐゴシック" panose="020B0600070205080204" pitchFamily="34" charset="-128"/>
              </a:defRPr>
            </a:lvl4pPr>
            <a:lvl5pPr marL="2057400" indent="-228600" algn="ctr">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fontAlgn="ctr"/>
            <a:r>
              <a:rPr sz="1200">
                <a:latin typeface="Huawei Sans" panose="020C0503030203020204" pitchFamily="34" charset="0"/>
              </a:rPr>
              <a:t>10.1.1.1/24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pic>
        <p:nvPicPr>
          <p:cNvPr id="12" name="图片 11" descr="PC.png"/>
          <p:cNvPicPr>
            <a:picLocks noChangeAspect="1"/>
          </p:cNvPicPr>
          <p:nvPr/>
        </p:nvPicPr>
        <p:blipFill>
          <a:blip r:embed="rId3" cstate="print"/>
          <a:stretch>
            <a:fillRect/>
          </a:stretch>
        </p:blipFill>
        <p:spPr>
          <a:xfrm>
            <a:off x="4003197" y="2789408"/>
            <a:ext cx="539063" cy="414000"/>
          </a:xfrm>
          <a:prstGeom prst="rect">
            <a:avLst/>
          </a:prstGeom>
        </p:spPr>
      </p:pic>
      <p:pic>
        <p:nvPicPr>
          <p:cNvPr id="15" name="图片 1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495681" y="2760608"/>
            <a:ext cx="540000" cy="442800"/>
          </a:xfrm>
          <a:prstGeom prst="rect">
            <a:avLst/>
          </a:prstGeom>
        </p:spPr>
      </p:pic>
    </p:spTree>
    <p:extLst>
      <p:ext uri="{BB962C8B-B14F-4D97-AF65-F5344CB8AC3E}">
        <p14:creationId xmlns:p14="http://schemas.microsoft.com/office/powerpoint/2010/main" val="41451558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51877" y="1242453"/>
            <a:ext cx="11306175" cy="4680000"/>
          </a:xfrm>
        </p:spPr>
        <p:txBody>
          <a:bodyPr wrap="square">
            <a:noAutofit/>
          </a:bodyPr>
          <a:lstStyle/>
          <a:p>
            <a:r>
              <a:rPr sz="2000" dirty="0">
                <a:latin typeface="Huawei Sans" panose="020C0503030203020204" pitchFamily="34" charset="0"/>
              </a:rPr>
              <a:t>In AAA, each domain is associated with an authentication scheme, an authorization scheme, and an accounting scheme. In this example, the default domain is used.</a:t>
            </a:r>
            <a:endParaRPr lang="en-US" altLang="zh-CN" sz="2000" dirty="0" smtClean="0">
              <a:latin typeface="Huawei Sans" panose="020C0503030203020204" pitchFamily="34" charset="0"/>
              <a:sym typeface="Huawei Sans" panose="020C0503030203020204" pitchFamily="34" charset="0"/>
            </a:endParaRPr>
          </a:p>
          <a:p>
            <a:endParaRPr lang="zh-CN" altLang="en-US" sz="2000" dirty="0">
              <a:latin typeface="Huawei Sans" panose="020C0503030203020204" pitchFamily="34" charset="0"/>
              <a:sym typeface="Huawei Sans" panose="020C0503030203020204" pitchFamily="34" charset="0"/>
            </a:endParaRPr>
          </a:p>
        </p:txBody>
      </p:sp>
      <p:sp>
        <p:nvSpPr>
          <p:cNvPr id="28674" name="Title 1"/>
          <p:cNvSpPr>
            <a:spLocks noGrp="1"/>
          </p:cNvSpPr>
          <p:nvPr>
            <p:ph type="title"/>
          </p:nvPr>
        </p:nvSpPr>
        <p:spPr/>
        <p:txBody>
          <a:bodyPr wrap="square">
            <a:noAutofit/>
          </a:bodyPr>
          <a:lstStyle/>
          <a:p>
            <a:r>
              <a:rPr>
                <a:latin typeface="Huawei Sans" panose="020C0503030203020204" pitchFamily="34" charset="0"/>
              </a:rPr>
              <a:t>Configuration Verification (1)</a:t>
            </a:r>
            <a:endParaRPr lang="en-US" altLang="zh-CN" dirty="0">
              <a:latin typeface="Huawei Sans" panose="020C0503030203020204" pitchFamily="34" charset="0"/>
              <a:sym typeface="Huawei Sans" panose="020C0503030203020204" pitchFamily="34" charset="0"/>
            </a:endParaRPr>
          </a:p>
        </p:txBody>
      </p:sp>
      <p:sp>
        <p:nvSpPr>
          <p:cNvPr id="6" name="Rectangle 3"/>
          <p:cNvSpPr/>
          <p:nvPr/>
        </p:nvSpPr>
        <p:spPr>
          <a:xfrm>
            <a:off x="3379388" y="2511611"/>
            <a:ext cx="5029674" cy="3077766"/>
          </a:xfrm>
          <a:prstGeom prst="rect">
            <a:avLst/>
          </a:prstGeom>
          <a:solidFill>
            <a:srgbClr val="F4FBFE"/>
          </a:solidFill>
          <a:ln>
            <a:solidFill>
              <a:srgbClr val="99DFF9"/>
            </a:solidFill>
          </a:ln>
        </p:spPr>
        <p:txBody>
          <a:bodyPr wrap="square" tIns="0" bIns="0" anchor="ctr" anchorCtr="0">
            <a:spAutoFit/>
          </a:bodyPr>
          <a:lstStyle/>
          <a:p>
            <a:pPr fontAlgn="ctr">
              <a:lnSpc>
                <a:spcPts val="2400"/>
              </a:lnSpc>
            </a:pPr>
            <a:r>
              <a:rPr lang="en-US" altLang="zh-CN" sz="1400" dirty="0" smtClean="0">
                <a:cs typeface="Courier New" panose="02070309020205020404" pitchFamily="49" charset="0"/>
              </a:rPr>
              <a:t>[R1]display </a:t>
            </a:r>
            <a:r>
              <a:rPr lang="en-US" altLang="zh-CN" sz="1400" dirty="0">
                <a:cs typeface="Courier New" panose="02070309020205020404" pitchFamily="49" charset="0"/>
              </a:rPr>
              <a:t>domain name </a:t>
            </a:r>
            <a:r>
              <a:rPr lang="en-US" altLang="zh-CN" sz="1400" dirty="0" err="1">
                <a:cs typeface="Courier New" panose="02070309020205020404" pitchFamily="49" charset="0"/>
              </a:rPr>
              <a:t>default_admin</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  </a:t>
            </a:r>
            <a:r>
              <a:rPr lang="en-US" altLang="zh-CN" sz="1400" dirty="0" smtClean="0">
                <a:cs typeface="Courier New" panose="02070309020205020404" pitchFamily="49" charset="0"/>
              </a:rPr>
              <a:t>Domain-name: 		</a:t>
            </a:r>
            <a:r>
              <a:rPr lang="en-US" altLang="zh-CN" sz="1400" dirty="0" err="1" smtClean="0">
                <a:solidFill>
                  <a:srgbClr val="EC7061"/>
                </a:solidFill>
                <a:cs typeface="Courier New" panose="02070309020205020404" pitchFamily="49" charset="0"/>
              </a:rPr>
              <a:t>default_admin</a:t>
            </a:r>
            <a:r>
              <a:rPr lang="en-US" altLang="zh-CN" sz="1400" dirty="0" smtClean="0">
                <a:cs typeface="Courier New" panose="02070309020205020404" pitchFamily="49" charset="0"/>
              </a:rPr>
              <a:t>                   </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  </a:t>
            </a:r>
            <a:r>
              <a:rPr lang="en-US" altLang="zh-CN" sz="1400" dirty="0" smtClean="0">
                <a:cs typeface="Courier New" panose="02070309020205020404" pitchFamily="49" charset="0"/>
              </a:rPr>
              <a:t>Domain-state: 		</a:t>
            </a:r>
            <a:r>
              <a:rPr lang="en-US" altLang="zh-CN" sz="1400" dirty="0" smtClean="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Active</a:t>
            </a:r>
            <a:endPar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a:p>
            <a:pPr fontAlgn="ctr">
              <a:lnSpc>
                <a:spcPts val="2400"/>
              </a:lnSpc>
            </a:pPr>
            <a:r>
              <a:rPr lang="en-US" altLang="zh-CN" sz="1400" dirty="0">
                <a:cs typeface="Courier New" panose="02070309020205020404" pitchFamily="49" charset="0"/>
              </a:rPr>
              <a:t>  </a:t>
            </a:r>
            <a:r>
              <a:rPr lang="en-US" altLang="zh-CN" sz="1400" dirty="0" smtClean="0">
                <a:cs typeface="Courier New" panose="02070309020205020404" pitchFamily="49" charset="0"/>
              </a:rPr>
              <a:t>Authentication-scheme-name: 	default</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  </a:t>
            </a:r>
            <a:r>
              <a:rPr lang="en-US" altLang="zh-CN" sz="1400" dirty="0" smtClean="0">
                <a:cs typeface="Courier New" panose="02070309020205020404" pitchFamily="49" charset="0"/>
              </a:rPr>
              <a:t>Accounting-scheme-name: 	default</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  </a:t>
            </a:r>
            <a:r>
              <a:rPr lang="en-US" altLang="zh-CN" sz="1400" dirty="0" smtClean="0">
                <a:cs typeface="Courier New" panose="02070309020205020404" pitchFamily="49" charset="0"/>
              </a:rPr>
              <a:t>Authorization-scheme-name: 	-</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  </a:t>
            </a:r>
            <a:r>
              <a:rPr lang="en-US" altLang="zh-CN" sz="1400" dirty="0" smtClean="0">
                <a:cs typeface="Courier New" panose="02070309020205020404" pitchFamily="49" charset="0"/>
              </a:rPr>
              <a:t>Service-scheme-name: 	-</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  </a:t>
            </a:r>
            <a:r>
              <a:rPr lang="en-US" altLang="zh-CN" sz="1400" dirty="0" smtClean="0">
                <a:cs typeface="Courier New" panose="02070309020205020404" pitchFamily="49" charset="0"/>
              </a:rPr>
              <a:t>RADIUS-server-template: 	-</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  </a:t>
            </a:r>
            <a:r>
              <a:rPr lang="en-US" altLang="zh-CN" sz="1400" dirty="0" smtClean="0">
                <a:cs typeface="Courier New" panose="02070309020205020404" pitchFamily="49" charset="0"/>
              </a:rPr>
              <a:t>HWTACACS-server-template: 	-</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  </a:t>
            </a:r>
            <a:r>
              <a:rPr lang="en-US" altLang="zh-CN" sz="1400" dirty="0" smtClean="0">
                <a:cs typeface="Courier New" panose="02070309020205020404" pitchFamily="49" charset="0"/>
              </a:rPr>
              <a:t>User-group: 		-</a:t>
            </a:r>
            <a:endParaRPr lang="en-US" altLang="zh-CN" sz="1400" dirty="0">
              <a:cs typeface="Courier New" panose="02070309020205020404" pitchFamily="49" charset="0"/>
            </a:endParaRPr>
          </a:p>
        </p:txBody>
      </p:sp>
    </p:spTree>
    <p:extLst>
      <p:ext uri="{BB962C8B-B14F-4D97-AF65-F5344CB8AC3E}">
        <p14:creationId xmlns:p14="http://schemas.microsoft.com/office/powerpoint/2010/main" val="1095992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sz="quarter"/>
          </p:nvPr>
        </p:nvSpPr>
        <p:spPr/>
        <p:txBody>
          <a:bodyPr/>
          <a:lstStyle/>
          <a:p>
            <a:r>
              <a:rPr lang="en-US" smtClean="0"/>
              <a:t>AAA </a:t>
            </a:r>
            <a:r>
              <a:rPr lang="en-US" altLang="zh-CN" smtClean="0"/>
              <a:t>Principle</a:t>
            </a:r>
            <a:r>
              <a:rPr lang="en-US" smtClean="0"/>
              <a:t>s and Configuration</a:t>
            </a:r>
            <a:endParaRPr lang="en-US" altLang="zh-CN" dirty="0">
              <a:sym typeface="Huawei Sans" panose="020C0503030203020204" pitchFamily="34" charset="0"/>
            </a:endParaRPr>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3890759926"/>
      </p:ext>
    </p:extLst>
  </p:cSld>
  <p:clrMapOvr>
    <a:masterClrMapping/>
  </p:clrMapOvr>
  <p:transition advClick="0" advTm="8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wrap="square">
            <a:noAutofit/>
          </a:bodyPr>
          <a:lstStyle/>
          <a:p>
            <a:r>
              <a:rPr sz="2000" dirty="0">
                <a:latin typeface="Huawei Sans" panose="020C0503030203020204" pitchFamily="34" charset="0"/>
              </a:rPr>
              <a:t>After the user properly logs in and logs out, you can view the user record.</a:t>
            </a:r>
            <a:endParaRPr lang="zh-CN" altLang="en-US" sz="2000" dirty="0">
              <a:latin typeface="Huawei Sans" panose="020C0503030203020204" pitchFamily="34" charset="0"/>
              <a:sym typeface="Huawei Sans" panose="020C0503030203020204" pitchFamily="34" charset="0"/>
            </a:endParaRPr>
          </a:p>
        </p:txBody>
      </p:sp>
      <p:sp>
        <p:nvSpPr>
          <p:cNvPr id="28674" name="Title 1"/>
          <p:cNvSpPr>
            <a:spLocks noGrp="1"/>
          </p:cNvSpPr>
          <p:nvPr>
            <p:ph type="title"/>
          </p:nvPr>
        </p:nvSpPr>
        <p:spPr/>
        <p:txBody>
          <a:bodyPr wrap="square">
            <a:noAutofit/>
          </a:bodyPr>
          <a:lstStyle/>
          <a:p>
            <a:r>
              <a:rPr>
                <a:latin typeface="Huawei Sans" panose="020C0503030203020204" pitchFamily="34" charset="0"/>
              </a:rPr>
              <a:t>Configuration Verification (2)</a:t>
            </a:r>
            <a:endParaRPr lang="en-US" altLang="zh-CN" dirty="0">
              <a:latin typeface="Huawei Sans" panose="020C0503030203020204" pitchFamily="34" charset="0"/>
              <a:sym typeface="Huawei Sans" panose="020C0503030203020204" pitchFamily="34" charset="0"/>
            </a:endParaRPr>
          </a:p>
        </p:txBody>
      </p:sp>
      <p:sp>
        <p:nvSpPr>
          <p:cNvPr id="6" name="Rectangle 3"/>
          <p:cNvSpPr/>
          <p:nvPr/>
        </p:nvSpPr>
        <p:spPr>
          <a:xfrm>
            <a:off x="3379388" y="2511611"/>
            <a:ext cx="5016703" cy="3385542"/>
          </a:xfrm>
          <a:prstGeom prst="rect">
            <a:avLst/>
          </a:prstGeom>
          <a:solidFill>
            <a:srgbClr val="F4FBFE"/>
          </a:solidFill>
          <a:ln>
            <a:solidFill>
              <a:srgbClr val="99DFF9"/>
            </a:solidFill>
          </a:ln>
        </p:spPr>
        <p:txBody>
          <a:bodyPr wrap="square" tIns="0" bIns="0" anchor="ctr" anchorCtr="0">
            <a:spAutoFit/>
          </a:bodyPr>
          <a:lstStyle/>
          <a:p>
            <a:pPr fontAlgn="ctr">
              <a:lnSpc>
                <a:spcPts val="2400"/>
              </a:lnSpc>
            </a:pPr>
            <a:r>
              <a:rPr lang="en-US" altLang="zh-CN" sz="1400" dirty="0" smtClean="0">
                <a:cs typeface="Courier New" panose="02070309020205020404" pitchFamily="49" charset="0"/>
              </a:rPr>
              <a:t>[R1]display </a:t>
            </a:r>
            <a:r>
              <a:rPr lang="en-US" altLang="zh-CN" sz="1400" dirty="0" err="1">
                <a:cs typeface="Courier New" panose="02070309020205020404" pitchFamily="49" charset="0"/>
              </a:rPr>
              <a:t>aaa</a:t>
            </a:r>
            <a:r>
              <a:rPr lang="en-US" altLang="zh-CN" sz="1400" dirty="0">
                <a:cs typeface="Courier New" panose="02070309020205020404" pitchFamily="49" charset="0"/>
              </a:rPr>
              <a:t> offline-record all</a:t>
            </a:r>
          </a:p>
          <a:p>
            <a:pPr fontAlgn="ctr">
              <a:lnSpc>
                <a:spcPts val="2400"/>
              </a:lnSpc>
            </a:pPr>
            <a:r>
              <a:rPr lang="en-US" altLang="zh-CN" sz="1400" dirty="0">
                <a:cs typeface="Courier New" panose="02070309020205020404" pitchFamily="49" charset="0"/>
              </a:rPr>
              <a:t>  -------------------------------------------------------------------</a:t>
            </a:r>
          </a:p>
          <a:p>
            <a:pPr fontAlgn="ctr">
              <a:lnSpc>
                <a:spcPts val="2400"/>
              </a:lnSpc>
            </a:pPr>
            <a:r>
              <a:rPr lang="en-US" altLang="zh-CN" sz="1400" dirty="0">
                <a:cs typeface="Courier New" panose="02070309020205020404" pitchFamily="49" charset="0"/>
              </a:rPr>
              <a:t>  User </a:t>
            </a:r>
            <a:r>
              <a:rPr lang="en-US" altLang="zh-CN" sz="1400" dirty="0" smtClean="0">
                <a:cs typeface="Courier New" panose="02070309020205020404" pitchFamily="49" charset="0"/>
              </a:rPr>
              <a:t>name: 	</a:t>
            </a:r>
            <a:r>
              <a:rPr lang="en-US" altLang="zh-CN" sz="1400" dirty="0" err="1" smtClean="0">
                <a:solidFill>
                  <a:srgbClr val="EC7061"/>
                </a:solidFill>
                <a:cs typeface="Courier New" panose="02070309020205020404" pitchFamily="49" charset="0"/>
              </a:rPr>
              <a:t>huawei</a:t>
            </a:r>
            <a:endParaRPr lang="en-US" altLang="zh-CN" sz="1400" dirty="0">
              <a:solidFill>
                <a:srgbClr val="EC7061"/>
              </a:solidFill>
              <a:cs typeface="Courier New" panose="02070309020205020404" pitchFamily="49" charset="0"/>
            </a:endParaRPr>
          </a:p>
          <a:p>
            <a:pPr fontAlgn="ctr">
              <a:lnSpc>
                <a:spcPts val="2400"/>
              </a:lnSpc>
            </a:pPr>
            <a:r>
              <a:rPr lang="en-US" altLang="zh-CN" sz="1400" dirty="0">
                <a:cs typeface="Courier New" panose="02070309020205020404" pitchFamily="49" charset="0"/>
              </a:rPr>
              <a:t>  Domain </a:t>
            </a:r>
            <a:r>
              <a:rPr lang="en-US" altLang="zh-CN" sz="1400" dirty="0" smtClean="0">
                <a:cs typeface="Courier New" panose="02070309020205020404" pitchFamily="49" charset="0"/>
              </a:rPr>
              <a:t>name: 	</a:t>
            </a:r>
            <a:r>
              <a:rPr lang="en-US" altLang="zh-CN" sz="1400" dirty="0" err="1" smtClean="0">
                <a:solidFill>
                  <a:srgbClr val="EC7061"/>
                </a:solidFill>
                <a:cs typeface="Courier New" panose="02070309020205020404" pitchFamily="49" charset="0"/>
              </a:rPr>
              <a:t>default_admin</a:t>
            </a:r>
            <a:endParaRPr lang="en-US" altLang="zh-CN" sz="1400" dirty="0">
              <a:solidFill>
                <a:srgbClr val="EC7061"/>
              </a:solidFill>
              <a:cs typeface="Courier New" panose="02070309020205020404" pitchFamily="49" charset="0"/>
            </a:endParaRPr>
          </a:p>
          <a:p>
            <a:pPr fontAlgn="ctr">
              <a:lnSpc>
                <a:spcPts val="2400"/>
              </a:lnSpc>
            </a:pPr>
            <a:r>
              <a:rPr lang="en-US" altLang="zh-CN" sz="1400" dirty="0">
                <a:cs typeface="Courier New" panose="02070309020205020404" pitchFamily="49" charset="0"/>
              </a:rPr>
              <a:t>  User </a:t>
            </a:r>
            <a:r>
              <a:rPr lang="en-US" altLang="zh-CN" sz="1400" dirty="0" smtClean="0">
                <a:cs typeface="Courier New" panose="02070309020205020404" pitchFamily="49" charset="0"/>
              </a:rPr>
              <a:t>MAC: 	</a:t>
            </a:r>
            <a:r>
              <a:rPr lang="en-US" altLang="zh-CN" sz="1400" dirty="0" smtClean="0">
                <a:solidFill>
                  <a:srgbClr val="EC7061"/>
                </a:solidFill>
                <a:cs typeface="Courier New" panose="02070309020205020404" pitchFamily="49" charset="0"/>
              </a:rPr>
              <a:t>00e0-fc12-3456</a:t>
            </a:r>
            <a:endParaRPr lang="en-US" altLang="zh-CN" sz="1400" dirty="0">
              <a:solidFill>
                <a:srgbClr val="EC7061"/>
              </a:solidFill>
              <a:cs typeface="Courier New" panose="02070309020205020404" pitchFamily="49" charset="0"/>
            </a:endParaRPr>
          </a:p>
          <a:p>
            <a:pPr fontAlgn="ctr">
              <a:lnSpc>
                <a:spcPts val="2400"/>
              </a:lnSpc>
            </a:pPr>
            <a:r>
              <a:rPr lang="en-US" altLang="zh-CN" sz="1400" dirty="0">
                <a:cs typeface="Courier New" panose="02070309020205020404" pitchFamily="49" charset="0"/>
              </a:rPr>
              <a:t>  User access </a:t>
            </a:r>
            <a:r>
              <a:rPr lang="en-US" altLang="zh-CN" sz="1400" dirty="0" smtClean="0">
                <a:cs typeface="Courier New" panose="02070309020205020404" pitchFamily="49" charset="0"/>
              </a:rPr>
              <a:t>type: 	telnet</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  User IP </a:t>
            </a:r>
            <a:r>
              <a:rPr lang="en-US" altLang="zh-CN" sz="1400" dirty="0" smtClean="0">
                <a:cs typeface="Courier New" panose="02070309020205020404" pitchFamily="49" charset="0"/>
              </a:rPr>
              <a:t>address: 	10.1.1.2</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  User </a:t>
            </a:r>
            <a:r>
              <a:rPr lang="en-US" altLang="zh-CN" sz="1400" dirty="0" smtClean="0">
                <a:cs typeface="Courier New" panose="02070309020205020404" pitchFamily="49" charset="0"/>
              </a:rPr>
              <a:t>ID: 		1</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  User login </a:t>
            </a:r>
            <a:r>
              <a:rPr lang="en-US" altLang="zh-CN" sz="1400" dirty="0" smtClean="0">
                <a:cs typeface="Courier New" panose="02070309020205020404" pitchFamily="49" charset="0"/>
              </a:rPr>
              <a:t>time: 	2019/12/28 </a:t>
            </a:r>
            <a:r>
              <a:rPr lang="en-US" altLang="zh-CN" sz="1400" dirty="0">
                <a:cs typeface="Courier New" panose="02070309020205020404" pitchFamily="49" charset="0"/>
              </a:rPr>
              <a:t>17:59:10</a:t>
            </a:r>
          </a:p>
          <a:p>
            <a:pPr fontAlgn="ctr">
              <a:lnSpc>
                <a:spcPts val="2400"/>
              </a:lnSpc>
            </a:pPr>
            <a:r>
              <a:rPr lang="en-US" altLang="zh-CN" sz="1400" dirty="0">
                <a:cs typeface="Courier New" panose="02070309020205020404" pitchFamily="49" charset="0"/>
              </a:rPr>
              <a:t>  User offline </a:t>
            </a:r>
            <a:r>
              <a:rPr lang="en-US" altLang="zh-CN" sz="1400" dirty="0" smtClean="0">
                <a:cs typeface="Courier New" panose="02070309020205020404" pitchFamily="49" charset="0"/>
              </a:rPr>
              <a:t>time: 	2019/12/28 </a:t>
            </a:r>
            <a:r>
              <a:rPr lang="en-US" altLang="zh-CN" sz="1400" dirty="0">
                <a:cs typeface="Courier New" panose="02070309020205020404" pitchFamily="49" charset="0"/>
              </a:rPr>
              <a:t>18:00:04</a:t>
            </a:r>
          </a:p>
          <a:p>
            <a:pPr fontAlgn="ctr">
              <a:lnSpc>
                <a:spcPts val="2400"/>
              </a:lnSpc>
            </a:pPr>
            <a:r>
              <a:rPr lang="en-US" altLang="zh-CN" sz="1400" dirty="0">
                <a:cs typeface="Courier New" panose="02070309020205020404" pitchFamily="49" charset="0"/>
              </a:rPr>
              <a:t>  User offline reason: </a:t>
            </a:r>
            <a:r>
              <a:rPr lang="en-US" altLang="zh-CN" sz="1400" dirty="0" smtClean="0">
                <a:cs typeface="Courier New" panose="02070309020205020404" pitchFamily="49" charset="0"/>
              </a:rPr>
              <a:t>	user </a:t>
            </a:r>
            <a:r>
              <a:rPr lang="en-US" altLang="zh-CN" sz="1400" dirty="0">
                <a:cs typeface="Courier New" panose="02070309020205020404" pitchFamily="49" charset="0"/>
              </a:rPr>
              <a:t>request to offline</a:t>
            </a:r>
          </a:p>
        </p:txBody>
      </p:sp>
    </p:spTree>
    <p:extLst>
      <p:ext uri="{BB962C8B-B14F-4D97-AF65-F5344CB8AC3E}">
        <p14:creationId xmlns:p14="http://schemas.microsoft.com/office/powerpoint/2010/main" val="40166876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mtClean="0"/>
              <a:t>What authentication, authorization, and accounting modes are supported by AAA?</a:t>
            </a:r>
          </a:p>
          <a:p>
            <a:r>
              <a:rPr lang="en-US" smtClean="0"/>
              <a:t>When a new common user is configured with local authentication but is not associated with a user-defined domain, which domain does the user belong to?</a:t>
            </a:r>
          </a:p>
          <a:p>
            <a:endParaRPr lang="en-US" altLang="zh-CN"/>
          </a:p>
        </p:txBody>
      </p:sp>
    </p:spTree>
    <p:extLst>
      <p:ext uri="{BB962C8B-B14F-4D97-AF65-F5344CB8AC3E}">
        <p14:creationId xmlns:p14="http://schemas.microsoft.com/office/powerpoint/2010/main" val="5670677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sz="2000" dirty="0" smtClean="0"/>
              <a:t>AAA improves enterprise network security and prevents unauthorized users from logging in to enterprise networks by authenticating the identities of enterprise employees and external users, authorizing accessible resources, and monitoring Internet access behavior.</a:t>
            </a:r>
            <a:endParaRPr lang="en-US" altLang="zh-CN" sz="2000" dirty="0" smtClean="0">
              <a:sym typeface="Huawei Sans" panose="020C0503030203020204" pitchFamily="34" charset="0"/>
            </a:endParaRPr>
          </a:p>
          <a:p>
            <a:pPr lvl="1"/>
            <a:r>
              <a:rPr lang="en-US" sz="1800" dirty="0" smtClean="0"/>
              <a:t>Authentication: determines which users can access the network.</a:t>
            </a:r>
          </a:p>
          <a:p>
            <a:pPr lvl="1"/>
            <a:r>
              <a:rPr lang="en-US" sz="1800" dirty="0" smtClean="0"/>
              <a:t>Authorization: authorizes users to access specific services.</a:t>
            </a:r>
          </a:p>
          <a:p>
            <a:pPr lvl="1"/>
            <a:r>
              <a:rPr lang="en-US" sz="1800" dirty="0" smtClean="0"/>
              <a:t>Accounting: records network resource utilization.</a:t>
            </a:r>
            <a:endParaRPr lang="en-US" altLang="zh-CN" sz="1800" dirty="0" smtClean="0">
              <a:sym typeface="Huawei Sans" panose="020C0503030203020204" pitchFamily="34" charset="0"/>
            </a:endParaRPr>
          </a:p>
          <a:p>
            <a:r>
              <a:rPr lang="en-US" sz="2000" dirty="0" smtClean="0"/>
              <a:t>AAA technology can be implemented either locally or through a remote server.</a:t>
            </a:r>
            <a:endParaRPr lang="en-US" altLang="zh-CN" sz="2000" dirty="0" smtClean="0">
              <a:sym typeface="Huawei Sans" panose="020C0503030203020204" pitchFamily="34" charset="0"/>
            </a:endParaRPr>
          </a:p>
          <a:p>
            <a:r>
              <a:rPr lang="en-US" sz="2000" dirty="0" smtClean="0"/>
              <a:t>Of the protocols that are used to implement AAA, RADIUS is the most commonly used.</a:t>
            </a:r>
          </a:p>
          <a:p>
            <a:endParaRPr lang="en-US" altLang="zh-CN" sz="2000" dirty="0" smtClean="0">
              <a:sym typeface="Huawei Sans" panose="020C0503030203020204" pitchFamily="34" charset="0"/>
            </a:endParaRPr>
          </a:p>
          <a:p>
            <a:endParaRPr lang="en-US" altLang="zh-CN" sz="2000" dirty="0">
              <a:sym typeface="Huawei Sans" panose="020C0503030203020204" pitchFamily="34" charset="0"/>
            </a:endParaRPr>
          </a:p>
        </p:txBody>
      </p:sp>
    </p:spTree>
    <p:extLst>
      <p:ext uri="{BB962C8B-B14F-4D97-AF65-F5344CB8AC3E}">
        <p14:creationId xmlns:p14="http://schemas.microsoft.com/office/powerpoint/2010/main" val="392224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707575"/>
      </p:ext>
    </p:extLst>
  </p:cSld>
  <p:clrMapOvr>
    <a:masterClrMapping/>
  </p:clrMapOvr>
  <p:transition advClick="0" advTm="8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body" sz="quarter" idx="10"/>
          </p:nvPr>
        </p:nvSpPr>
        <p:spPr/>
        <p:txBody>
          <a:bodyPr/>
          <a:lstStyle/>
          <a:p>
            <a:r>
              <a:rPr lang="en-US" sz="2000" dirty="0" smtClean="0"/>
              <a:t>User management is one of the most basic security management requirements for </a:t>
            </a:r>
            <a:br>
              <a:rPr lang="en-US" sz="2000" dirty="0" smtClean="0"/>
            </a:br>
            <a:r>
              <a:rPr lang="en-US" sz="2000" dirty="0" smtClean="0"/>
              <a:t>any network.</a:t>
            </a:r>
          </a:p>
          <a:p>
            <a:r>
              <a:rPr lang="en-US" sz="2000" dirty="0" smtClean="0"/>
              <a:t>Authentication, authorization, and accounting (AAA) is a management framework that provides a security mechanism for authorizing some users to access specified resources and recording the operations of these users. AAA is widely used because of its good scalability and easy implementation of centralized management of user information. AAA can be implemented through multiple protocols. In actual applications, the Remote Authentication Dial-In User Service (RADIUS) protocol is the most commonly used to implement AAA.</a:t>
            </a:r>
            <a:endParaRPr lang="en-US" altLang="zh-CN" sz="2000" dirty="0" smtClean="0">
              <a:sym typeface="Huawei Sans" panose="020C0503030203020204" pitchFamily="34" charset="0"/>
            </a:endParaRPr>
          </a:p>
          <a:p>
            <a:r>
              <a:rPr lang="en-US" sz="2000" dirty="0" smtClean="0"/>
              <a:t>This course describes the basic concepts, implementation, basic configurations, and typical application scenarios of AAA.</a:t>
            </a:r>
            <a:endParaRPr lang="en-US" altLang="zh-CN" sz="2000" dirty="0">
              <a:sym typeface="Huawei Sans" panose="020C0503030203020204" pitchFamily="34" charset="0"/>
            </a:endParaRPr>
          </a:p>
        </p:txBody>
      </p:sp>
    </p:spTree>
    <p:extLst>
      <p:ext uri="{BB962C8B-B14F-4D97-AF65-F5344CB8AC3E}">
        <p14:creationId xmlns:p14="http://schemas.microsoft.com/office/powerpoint/2010/main" val="2208141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en-US" smtClean="0"/>
              <a:t>Upon completion of this course, you will be able to:</a:t>
            </a:r>
          </a:p>
          <a:p>
            <a:pPr lvl="1"/>
            <a:r>
              <a:rPr lang="en-US" smtClean="0"/>
              <a:t>Understand the fundamentals of AAA.</a:t>
            </a:r>
            <a:endParaRPr lang="en-US" altLang="zh-CN" smtClean="0">
              <a:sym typeface="Huawei Sans" panose="020C0503030203020204" pitchFamily="34" charset="0"/>
            </a:endParaRPr>
          </a:p>
          <a:p>
            <a:pPr lvl="1"/>
            <a:r>
              <a:rPr lang="en-US" smtClean="0"/>
              <a:t>Describe the application scenarios of AAA.</a:t>
            </a:r>
            <a:endParaRPr lang="en-US" altLang="zh-CN" smtClean="0">
              <a:sym typeface="Huawei Sans" panose="020C0503030203020204" pitchFamily="34" charset="0"/>
            </a:endParaRPr>
          </a:p>
          <a:p>
            <a:pPr lvl="1"/>
            <a:r>
              <a:rPr lang="en-US" smtClean="0"/>
              <a:t>Understand the fundamentals of RADIUS.</a:t>
            </a:r>
          </a:p>
          <a:p>
            <a:pPr lvl="1"/>
            <a:r>
              <a:rPr lang="en-US" smtClean="0"/>
              <a:t>Get familiar with the basic configurations of AAA.</a:t>
            </a:r>
            <a:endParaRPr lang="en-US" altLang="zh-CN" dirty="0">
              <a:sym typeface="Huawei Sans" panose="020C0503030203020204" pitchFamily="34" charset="0"/>
            </a:endParaRPr>
          </a:p>
        </p:txBody>
      </p:sp>
    </p:spTree>
    <p:extLst>
      <p:ext uri="{BB962C8B-B14F-4D97-AF65-F5344CB8AC3E}">
        <p14:creationId xmlns:p14="http://schemas.microsoft.com/office/powerpoint/2010/main" val="3010949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b="1" dirty="0" smtClean="0"/>
              <a:t>AAA Overview</a:t>
            </a:r>
            <a:endParaRPr lang="en-US" altLang="zh-CN" b="1" dirty="0" smtClean="0">
              <a:sym typeface="Huawei Sans" panose="020C0503030203020204" pitchFamily="34" charset="0"/>
            </a:endParaRPr>
          </a:p>
          <a:p>
            <a:r>
              <a:rPr lang="en-US" dirty="0" smtClean="0">
                <a:solidFill>
                  <a:schemeClr val="bg1">
                    <a:lumMod val="50000"/>
                  </a:schemeClr>
                </a:solidFill>
              </a:rPr>
              <a:t>AAA Configuration</a:t>
            </a:r>
            <a:endParaRPr lang="en-US" altLang="zh-CN" dirty="0">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1355136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51877" y="1242453"/>
            <a:ext cx="11306175" cy="1040025"/>
          </a:xfrm>
        </p:spPr>
        <p:txBody>
          <a:bodyPr wrap="square">
            <a:noAutofit/>
          </a:bodyPr>
          <a:lstStyle/>
          <a:p>
            <a:r>
              <a:rPr sz="1800" dirty="0" smtClean="0">
                <a:latin typeface="Huawei Sans" panose="020C0503030203020204" pitchFamily="34" charset="0"/>
              </a:rPr>
              <a:t>Authentication, authorization, and accounting (AAA) provides a management mechanism for network security.</a:t>
            </a:r>
            <a:endParaRPr lang="en-US" altLang="zh-CN" sz="1800" dirty="0" smtClean="0">
              <a:latin typeface="Huawei Sans" panose="020C0503030203020204" pitchFamily="34" charset="0"/>
            </a:endParaRPr>
          </a:p>
          <a:p>
            <a:pPr lvl="1"/>
            <a:endParaRPr lang="zh-CN" altLang="en-US" sz="1600" dirty="0">
              <a:latin typeface="Huawei Sans" panose="020C0503030203020204" pitchFamily="34" charset="0"/>
            </a:endParaRPr>
          </a:p>
        </p:txBody>
      </p:sp>
      <p:sp>
        <p:nvSpPr>
          <p:cNvPr id="3" name="标题 2"/>
          <p:cNvSpPr>
            <a:spLocks noGrp="1"/>
          </p:cNvSpPr>
          <p:nvPr>
            <p:ph type="title"/>
          </p:nvPr>
        </p:nvSpPr>
        <p:spPr/>
        <p:txBody>
          <a:bodyPr wrap="square">
            <a:noAutofit/>
          </a:bodyPr>
          <a:lstStyle/>
          <a:p>
            <a:r>
              <a:rPr smtClean="0">
                <a:latin typeface="Huawei Sans" panose="020C0503030203020204" pitchFamily="34" charset="0"/>
              </a:rPr>
              <a:t>Basic Concepts of AAA</a:t>
            </a:r>
            <a:endParaRPr lang="zh-CN" altLang="en-US">
              <a:latin typeface="Huawei Sans" panose="020C0503030203020204" pitchFamily="34" charset="0"/>
            </a:endParaRPr>
          </a:p>
        </p:txBody>
      </p:sp>
      <p:sp>
        <p:nvSpPr>
          <p:cNvPr id="33" name="圆角矩形 32"/>
          <p:cNvSpPr/>
          <p:nvPr/>
        </p:nvSpPr>
        <p:spPr>
          <a:xfrm>
            <a:off x="2691263" y="3210012"/>
            <a:ext cx="1012268" cy="360000"/>
          </a:xfrm>
          <a:prstGeom prst="roundRect">
            <a:avLst>
              <a:gd name="adj" fmla="val 1500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sz="1600">
                <a:solidFill>
                  <a:srgbClr val="1D1D1A"/>
                </a:solidFill>
                <a:latin typeface="Huawei Sans" panose="020C0503030203020204" pitchFamily="34" charset="0"/>
              </a:rPr>
              <a:t>Step 1</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圆角矩形 33"/>
          <p:cNvSpPr/>
          <p:nvPr/>
        </p:nvSpPr>
        <p:spPr>
          <a:xfrm>
            <a:off x="4582820" y="3210012"/>
            <a:ext cx="1012268" cy="360000"/>
          </a:xfrm>
          <a:prstGeom prst="roundRect">
            <a:avLst>
              <a:gd name="adj" fmla="val 1500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sz="1600">
                <a:solidFill>
                  <a:srgbClr val="1D1D1A"/>
                </a:solidFill>
                <a:latin typeface="Huawei Sans" panose="020C0503030203020204" pitchFamily="34" charset="0"/>
              </a:rPr>
              <a:t>Step 2</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圆角矩形 34"/>
          <p:cNvSpPr/>
          <p:nvPr/>
        </p:nvSpPr>
        <p:spPr>
          <a:xfrm>
            <a:off x="6525981" y="3210012"/>
            <a:ext cx="1012268" cy="360000"/>
          </a:xfrm>
          <a:prstGeom prst="roundRect">
            <a:avLst>
              <a:gd name="adj" fmla="val 1500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sz="1600">
                <a:solidFill>
                  <a:srgbClr val="1D1D1A"/>
                </a:solidFill>
                <a:latin typeface="Huawei Sans" panose="020C0503030203020204" pitchFamily="34" charset="0"/>
              </a:rPr>
              <a:t>Step 3</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圆角矩形 35"/>
          <p:cNvSpPr/>
          <p:nvPr/>
        </p:nvSpPr>
        <p:spPr>
          <a:xfrm>
            <a:off x="8425408" y="3210012"/>
            <a:ext cx="1012268" cy="360000"/>
          </a:xfrm>
          <a:prstGeom prst="roundRect">
            <a:avLst>
              <a:gd name="adj" fmla="val 1500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sz="1600">
                <a:solidFill>
                  <a:srgbClr val="1D1D1A"/>
                </a:solidFill>
                <a:latin typeface="Huawei Sans" panose="020C0503030203020204" pitchFamily="34" charset="0"/>
              </a:rPr>
              <a:t>Step 4</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7" name="直接连接符 36"/>
          <p:cNvCxnSpPr/>
          <p:nvPr/>
        </p:nvCxnSpPr>
        <p:spPr>
          <a:xfrm>
            <a:off x="3682821" y="3390012"/>
            <a:ext cx="90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7538249" y="3390012"/>
            <a:ext cx="88715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595088" y="3390012"/>
            <a:ext cx="93089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ïṥḷîḑè"/>
          <p:cNvSpPr/>
          <p:nvPr/>
        </p:nvSpPr>
        <p:spPr bwMode="auto">
          <a:xfrm>
            <a:off x="2962182" y="2770980"/>
            <a:ext cx="470430" cy="271506"/>
          </a:xfrm>
          <a:custGeom>
            <a:avLst/>
            <a:gdLst>
              <a:gd name="T0" fmla="*/ 456 w 911"/>
              <a:gd name="T1" fmla="*/ 498 h 498"/>
              <a:gd name="T2" fmla="*/ 14 w 911"/>
              <a:gd name="T3" fmla="*/ 266 h 498"/>
              <a:gd name="T4" fmla="*/ 0 w 911"/>
              <a:gd name="T5" fmla="*/ 249 h 498"/>
              <a:gd name="T6" fmla="*/ 14 w 911"/>
              <a:gd name="T7" fmla="*/ 233 h 498"/>
              <a:gd name="T8" fmla="*/ 456 w 911"/>
              <a:gd name="T9" fmla="*/ 0 h 498"/>
              <a:gd name="T10" fmla="*/ 897 w 911"/>
              <a:gd name="T11" fmla="*/ 233 h 498"/>
              <a:gd name="T12" fmla="*/ 911 w 911"/>
              <a:gd name="T13" fmla="*/ 249 h 498"/>
              <a:gd name="T14" fmla="*/ 897 w 911"/>
              <a:gd name="T15" fmla="*/ 266 h 498"/>
              <a:gd name="T16" fmla="*/ 456 w 911"/>
              <a:gd name="T17" fmla="*/ 498 h 498"/>
              <a:gd name="T18" fmla="*/ 578 w 911"/>
              <a:gd name="T19" fmla="*/ 85 h 498"/>
              <a:gd name="T20" fmla="*/ 661 w 911"/>
              <a:gd name="T21" fmla="*/ 249 h 498"/>
              <a:gd name="T22" fmla="*/ 578 w 911"/>
              <a:gd name="T23" fmla="*/ 414 h 498"/>
              <a:gd name="T24" fmla="*/ 584 w 911"/>
              <a:gd name="T25" fmla="*/ 424 h 498"/>
              <a:gd name="T26" fmla="*/ 839 w 911"/>
              <a:gd name="T27" fmla="*/ 253 h 498"/>
              <a:gd name="T28" fmla="*/ 844 w 911"/>
              <a:gd name="T29" fmla="*/ 249 h 498"/>
              <a:gd name="T30" fmla="*/ 839 w 911"/>
              <a:gd name="T31" fmla="*/ 245 h 498"/>
              <a:gd name="T32" fmla="*/ 584 w 911"/>
              <a:gd name="T33" fmla="*/ 74 h 498"/>
              <a:gd name="T34" fmla="*/ 578 w 911"/>
              <a:gd name="T35" fmla="*/ 85 h 498"/>
              <a:gd name="T36" fmla="*/ 327 w 911"/>
              <a:gd name="T37" fmla="*/ 74 h 498"/>
              <a:gd name="T38" fmla="*/ 72 w 911"/>
              <a:gd name="T39" fmla="*/ 245 h 498"/>
              <a:gd name="T40" fmla="*/ 68 w 911"/>
              <a:gd name="T41" fmla="*/ 249 h 498"/>
              <a:gd name="T42" fmla="*/ 72 w 911"/>
              <a:gd name="T43" fmla="*/ 253 h 498"/>
              <a:gd name="T44" fmla="*/ 327 w 911"/>
              <a:gd name="T45" fmla="*/ 424 h 498"/>
              <a:gd name="T46" fmla="*/ 333 w 911"/>
              <a:gd name="T47" fmla="*/ 414 h 498"/>
              <a:gd name="T48" fmla="*/ 250 w 911"/>
              <a:gd name="T49" fmla="*/ 249 h 498"/>
              <a:gd name="T50" fmla="*/ 333 w 911"/>
              <a:gd name="T51" fmla="*/ 85 h 498"/>
              <a:gd name="T52" fmla="*/ 327 w 911"/>
              <a:gd name="T53" fmla="*/ 74 h 498"/>
              <a:gd name="T54" fmla="*/ 456 w 911"/>
              <a:gd name="T55" fmla="*/ 119 h 498"/>
              <a:gd name="T56" fmla="*/ 325 w 911"/>
              <a:gd name="T57" fmla="*/ 249 h 498"/>
              <a:gd name="T58" fmla="*/ 456 w 911"/>
              <a:gd name="T59" fmla="*/ 380 h 498"/>
              <a:gd name="T60" fmla="*/ 586 w 911"/>
              <a:gd name="T61" fmla="*/ 249 h 498"/>
              <a:gd name="T62" fmla="*/ 456 w 911"/>
              <a:gd name="T63" fmla="*/ 11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1" h="498">
                <a:moveTo>
                  <a:pt x="456" y="498"/>
                </a:moveTo>
                <a:cubicBezTo>
                  <a:pt x="213" y="498"/>
                  <a:pt x="22" y="275"/>
                  <a:pt x="14" y="266"/>
                </a:cubicBezTo>
                <a:cubicBezTo>
                  <a:pt x="0" y="249"/>
                  <a:pt x="0" y="249"/>
                  <a:pt x="0" y="249"/>
                </a:cubicBezTo>
                <a:cubicBezTo>
                  <a:pt x="14" y="233"/>
                  <a:pt x="14" y="233"/>
                  <a:pt x="14" y="233"/>
                </a:cubicBezTo>
                <a:cubicBezTo>
                  <a:pt x="22" y="223"/>
                  <a:pt x="214" y="0"/>
                  <a:pt x="456" y="0"/>
                </a:cubicBezTo>
                <a:cubicBezTo>
                  <a:pt x="698" y="0"/>
                  <a:pt x="889" y="223"/>
                  <a:pt x="897" y="233"/>
                </a:cubicBezTo>
                <a:cubicBezTo>
                  <a:pt x="911" y="249"/>
                  <a:pt x="911" y="249"/>
                  <a:pt x="911" y="249"/>
                </a:cubicBezTo>
                <a:cubicBezTo>
                  <a:pt x="897" y="266"/>
                  <a:pt x="897" y="266"/>
                  <a:pt x="897" y="266"/>
                </a:cubicBezTo>
                <a:cubicBezTo>
                  <a:pt x="889" y="275"/>
                  <a:pt x="698" y="498"/>
                  <a:pt x="456" y="498"/>
                </a:cubicBezTo>
                <a:close/>
                <a:moveTo>
                  <a:pt x="578" y="85"/>
                </a:moveTo>
                <a:cubicBezTo>
                  <a:pt x="631" y="124"/>
                  <a:pt x="661" y="184"/>
                  <a:pt x="661" y="249"/>
                </a:cubicBezTo>
                <a:cubicBezTo>
                  <a:pt x="661" y="314"/>
                  <a:pt x="631" y="374"/>
                  <a:pt x="578" y="414"/>
                </a:cubicBezTo>
                <a:cubicBezTo>
                  <a:pt x="584" y="424"/>
                  <a:pt x="584" y="424"/>
                  <a:pt x="584" y="424"/>
                </a:cubicBezTo>
                <a:cubicBezTo>
                  <a:pt x="706" y="382"/>
                  <a:pt x="803" y="291"/>
                  <a:pt x="839" y="253"/>
                </a:cubicBezTo>
                <a:cubicBezTo>
                  <a:pt x="844" y="249"/>
                  <a:pt x="844" y="249"/>
                  <a:pt x="844" y="249"/>
                </a:cubicBezTo>
                <a:cubicBezTo>
                  <a:pt x="839" y="245"/>
                  <a:pt x="839" y="245"/>
                  <a:pt x="839" y="245"/>
                </a:cubicBezTo>
                <a:cubicBezTo>
                  <a:pt x="803" y="208"/>
                  <a:pt x="706" y="117"/>
                  <a:pt x="584" y="74"/>
                </a:cubicBezTo>
                <a:lnTo>
                  <a:pt x="578" y="85"/>
                </a:lnTo>
                <a:close/>
                <a:moveTo>
                  <a:pt x="327" y="74"/>
                </a:moveTo>
                <a:cubicBezTo>
                  <a:pt x="206" y="117"/>
                  <a:pt x="108" y="208"/>
                  <a:pt x="72" y="245"/>
                </a:cubicBezTo>
                <a:cubicBezTo>
                  <a:pt x="68" y="249"/>
                  <a:pt x="68" y="249"/>
                  <a:pt x="68" y="249"/>
                </a:cubicBezTo>
                <a:cubicBezTo>
                  <a:pt x="72" y="253"/>
                  <a:pt x="72" y="253"/>
                  <a:pt x="72" y="253"/>
                </a:cubicBezTo>
                <a:cubicBezTo>
                  <a:pt x="108" y="291"/>
                  <a:pt x="206" y="382"/>
                  <a:pt x="327" y="424"/>
                </a:cubicBezTo>
                <a:cubicBezTo>
                  <a:pt x="333" y="414"/>
                  <a:pt x="333" y="414"/>
                  <a:pt x="333" y="414"/>
                </a:cubicBezTo>
                <a:cubicBezTo>
                  <a:pt x="280" y="374"/>
                  <a:pt x="250" y="314"/>
                  <a:pt x="250" y="249"/>
                </a:cubicBezTo>
                <a:cubicBezTo>
                  <a:pt x="250" y="184"/>
                  <a:pt x="280" y="124"/>
                  <a:pt x="333" y="85"/>
                </a:cubicBezTo>
                <a:lnTo>
                  <a:pt x="327" y="74"/>
                </a:lnTo>
                <a:close/>
                <a:moveTo>
                  <a:pt x="456" y="119"/>
                </a:moveTo>
                <a:cubicBezTo>
                  <a:pt x="384" y="119"/>
                  <a:pt x="325" y="177"/>
                  <a:pt x="325" y="249"/>
                </a:cubicBezTo>
                <a:cubicBezTo>
                  <a:pt x="325" y="321"/>
                  <a:pt x="384" y="380"/>
                  <a:pt x="456" y="380"/>
                </a:cubicBezTo>
                <a:cubicBezTo>
                  <a:pt x="528" y="380"/>
                  <a:pt x="586" y="321"/>
                  <a:pt x="586" y="249"/>
                </a:cubicBezTo>
                <a:cubicBezTo>
                  <a:pt x="586" y="177"/>
                  <a:pt x="528" y="119"/>
                  <a:pt x="456" y="119"/>
                </a:cubicBezTo>
                <a:close/>
              </a:path>
            </a:pathLst>
          </a:custGeom>
          <a:solidFill>
            <a:srgbClr val="01B0F0"/>
          </a:solidFill>
          <a:ln>
            <a:noFill/>
          </a:ln>
          <a:extLst/>
        </p:spPr>
        <p:txBody>
          <a:bodyPr wrap="square" anchor="ctr">
            <a:noAutofit/>
          </a:bodyPr>
          <a:lstStyle/>
          <a:p>
            <a:pPr algn="ctr" fontAlgn="ctr"/>
            <a:endParaRPr sz="1400">
              <a:latin typeface="Huawei Sans" panose="020C0503030203020204" pitchFamily="34" charset="0"/>
              <a:ea typeface="方正兰亭黑简体" panose="02000000000000000000" pitchFamily="2" charset="-122"/>
            </a:endParaRPr>
          </a:p>
        </p:txBody>
      </p:sp>
      <p:sp>
        <p:nvSpPr>
          <p:cNvPr id="41" name="iSḷidê"/>
          <p:cNvSpPr/>
          <p:nvPr/>
        </p:nvSpPr>
        <p:spPr bwMode="auto">
          <a:xfrm>
            <a:off x="4871699" y="2735967"/>
            <a:ext cx="434511" cy="369941"/>
          </a:xfrm>
          <a:custGeom>
            <a:avLst/>
            <a:gdLst>
              <a:gd name="connsiteX0" fmla="*/ 17107 w 338138"/>
              <a:gd name="connsiteY0" fmla="*/ 212725 h 273051"/>
              <a:gd name="connsiteX1" fmla="*/ 200025 w 338138"/>
              <a:gd name="connsiteY1" fmla="*/ 212725 h 273051"/>
              <a:gd name="connsiteX2" fmla="*/ 200025 w 338138"/>
              <a:gd name="connsiteY2" fmla="*/ 247650 h 273051"/>
              <a:gd name="connsiteX3" fmla="*/ 17107 w 338138"/>
              <a:gd name="connsiteY3" fmla="*/ 247650 h 273051"/>
              <a:gd name="connsiteX4" fmla="*/ 0 w 338138"/>
              <a:gd name="connsiteY4" fmla="*/ 230188 h 273051"/>
              <a:gd name="connsiteX5" fmla="*/ 17107 w 338138"/>
              <a:gd name="connsiteY5" fmla="*/ 212725 h 273051"/>
              <a:gd name="connsiteX6" fmla="*/ 248124 w 338138"/>
              <a:gd name="connsiteY6" fmla="*/ 127000 h 273051"/>
              <a:gd name="connsiteX7" fmla="*/ 242888 w 338138"/>
              <a:gd name="connsiteY7" fmla="*/ 132292 h 273051"/>
              <a:gd name="connsiteX8" fmla="*/ 242888 w 338138"/>
              <a:gd name="connsiteY8" fmla="*/ 232833 h 273051"/>
              <a:gd name="connsiteX9" fmla="*/ 248124 w 338138"/>
              <a:gd name="connsiteY9" fmla="*/ 238125 h 273051"/>
              <a:gd name="connsiteX10" fmla="*/ 312265 w 338138"/>
              <a:gd name="connsiteY10" fmla="*/ 238125 h 273051"/>
              <a:gd name="connsiteX11" fmla="*/ 317501 w 338138"/>
              <a:gd name="connsiteY11" fmla="*/ 232833 h 273051"/>
              <a:gd name="connsiteX12" fmla="*/ 317501 w 338138"/>
              <a:gd name="connsiteY12" fmla="*/ 132292 h 273051"/>
              <a:gd name="connsiteX13" fmla="*/ 312265 w 338138"/>
              <a:gd name="connsiteY13" fmla="*/ 127000 h 273051"/>
              <a:gd name="connsiteX14" fmla="*/ 248124 w 338138"/>
              <a:gd name="connsiteY14" fmla="*/ 127000 h 273051"/>
              <a:gd name="connsiteX15" fmla="*/ 63687 w 338138"/>
              <a:gd name="connsiteY15" fmla="*/ 111125 h 273051"/>
              <a:gd name="connsiteX16" fmla="*/ 95063 w 338138"/>
              <a:gd name="connsiteY16" fmla="*/ 111125 h 273051"/>
              <a:gd name="connsiteX17" fmla="*/ 101600 w 338138"/>
              <a:gd name="connsiteY17" fmla="*/ 116205 h 273051"/>
              <a:gd name="connsiteX18" fmla="*/ 101600 w 338138"/>
              <a:gd name="connsiteY18" fmla="*/ 142875 h 273051"/>
              <a:gd name="connsiteX19" fmla="*/ 95063 w 338138"/>
              <a:gd name="connsiteY19" fmla="*/ 149225 h 273051"/>
              <a:gd name="connsiteX20" fmla="*/ 63687 w 338138"/>
              <a:gd name="connsiteY20" fmla="*/ 149225 h 273051"/>
              <a:gd name="connsiteX21" fmla="*/ 57150 w 338138"/>
              <a:gd name="connsiteY21" fmla="*/ 142875 h 273051"/>
              <a:gd name="connsiteX22" fmla="*/ 57150 w 338138"/>
              <a:gd name="connsiteY22" fmla="*/ 116205 h 273051"/>
              <a:gd name="connsiteX23" fmla="*/ 63687 w 338138"/>
              <a:gd name="connsiteY23" fmla="*/ 111125 h 273051"/>
              <a:gd name="connsiteX24" fmla="*/ 240687 w 338138"/>
              <a:gd name="connsiteY24" fmla="*/ 103188 h 273051"/>
              <a:gd name="connsiteX25" fmla="*/ 319701 w 338138"/>
              <a:gd name="connsiteY25" fmla="*/ 103188 h 273051"/>
              <a:gd name="connsiteX26" fmla="*/ 338138 w 338138"/>
              <a:gd name="connsiteY26" fmla="*/ 120306 h 273051"/>
              <a:gd name="connsiteX27" fmla="*/ 338138 w 338138"/>
              <a:gd name="connsiteY27" fmla="*/ 254616 h 273051"/>
              <a:gd name="connsiteX28" fmla="*/ 319701 w 338138"/>
              <a:gd name="connsiteY28" fmla="*/ 273051 h 273051"/>
              <a:gd name="connsiteX29" fmla="*/ 240687 w 338138"/>
              <a:gd name="connsiteY29" fmla="*/ 273051 h 273051"/>
              <a:gd name="connsiteX30" fmla="*/ 222250 w 338138"/>
              <a:gd name="connsiteY30" fmla="*/ 254616 h 273051"/>
              <a:gd name="connsiteX31" fmla="*/ 222250 w 338138"/>
              <a:gd name="connsiteY31" fmla="*/ 120306 h 273051"/>
              <a:gd name="connsiteX32" fmla="*/ 240687 w 338138"/>
              <a:gd name="connsiteY32" fmla="*/ 103188 h 273051"/>
              <a:gd name="connsiteX33" fmla="*/ 130595 w 338138"/>
              <a:gd name="connsiteY33" fmla="*/ 76200 h 273051"/>
              <a:gd name="connsiteX34" fmla="*/ 163093 w 338138"/>
              <a:gd name="connsiteY34" fmla="*/ 76200 h 273051"/>
              <a:gd name="connsiteX35" fmla="*/ 169863 w 338138"/>
              <a:gd name="connsiteY35" fmla="*/ 82720 h 273051"/>
              <a:gd name="connsiteX36" fmla="*/ 169863 w 338138"/>
              <a:gd name="connsiteY36" fmla="*/ 142705 h 273051"/>
              <a:gd name="connsiteX37" fmla="*/ 163093 w 338138"/>
              <a:gd name="connsiteY37" fmla="*/ 149225 h 273051"/>
              <a:gd name="connsiteX38" fmla="*/ 130595 w 338138"/>
              <a:gd name="connsiteY38" fmla="*/ 149225 h 273051"/>
              <a:gd name="connsiteX39" fmla="*/ 123825 w 338138"/>
              <a:gd name="connsiteY39" fmla="*/ 142705 h 273051"/>
              <a:gd name="connsiteX40" fmla="*/ 123825 w 338138"/>
              <a:gd name="connsiteY40" fmla="*/ 82720 h 273051"/>
              <a:gd name="connsiteX41" fmla="*/ 130595 w 338138"/>
              <a:gd name="connsiteY41" fmla="*/ 76200 h 273051"/>
              <a:gd name="connsiteX42" fmla="*/ 198625 w 338138"/>
              <a:gd name="connsiteY42" fmla="*/ 42863 h 273051"/>
              <a:gd name="connsiteX43" fmla="*/ 230001 w 338138"/>
              <a:gd name="connsiteY43" fmla="*/ 42863 h 273051"/>
              <a:gd name="connsiteX44" fmla="*/ 236538 w 338138"/>
              <a:gd name="connsiteY44" fmla="*/ 49429 h 273051"/>
              <a:gd name="connsiteX45" fmla="*/ 236538 w 338138"/>
              <a:gd name="connsiteY45" fmla="*/ 80944 h 273051"/>
              <a:gd name="connsiteX46" fmla="*/ 201239 w 338138"/>
              <a:gd name="connsiteY46" fmla="*/ 120337 h 273051"/>
              <a:gd name="connsiteX47" fmla="*/ 201239 w 338138"/>
              <a:gd name="connsiteY47" fmla="*/ 149226 h 273051"/>
              <a:gd name="connsiteX48" fmla="*/ 198625 w 338138"/>
              <a:gd name="connsiteY48" fmla="*/ 149226 h 273051"/>
              <a:gd name="connsiteX49" fmla="*/ 192088 w 338138"/>
              <a:gd name="connsiteY49" fmla="*/ 142660 h 273051"/>
              <a:gd name="connsiteX50" fmla="*/ 192088 w 338138"/>
              <a:gd name="connsiteY50" fmla="*/ 49429 h 273051"/>
              <a:gd name="connsiteX51" fmla="*/ 198625 w 338138"/>
              <a:gd name="connsiteY51" fmla="*/ 42863 h 273051"/>
              <a:gd name="connsiteX52" fmla="*/ 25357 w 338138"/>
              <a:gd name="connsiteY52" fmla="*/ 0 h 273051"/>
              <a:gd name="connsiteX53" fmla="*/ 268332 w 338138"/>
              <a:gd name="connsiteY53" fmla="*/ 0 h 273051"/>
              <a:gd name="connsiteX54" fmla="*/ 292101 w 338138"/>
              <a:gd name="connsiteY54" fmla="*/ 23655 h 273051"/>
              <a:gd name="connsiteX55" fmla="*/ 292101 w 338138"/>
              <a:gd name="connsiteY55" fmla="*/ 81478 h 273051"/>
              <a:gd name="connsiteX56" fmla="*/ 269652 w 338138"/>
              <a:gd name="connsiteY56" fmla="*/ 81478 h 273051"/>
              <a:gd name="connsiteX57" fmla="*/ 269652 w 338138"/>
              <a:gd name="connsiteY57" fmla="*/ 23655 h 273051"/>
              <a:gd name="connsiteX58" fmla="*/ 268332 w 338138"/>
              <a:gd name="connsiteY58" fmla="*/ 22341 h 273051"/>
              <a:gd name="connsiteX59" fmla="*/ 25357 w 338138"/>
              <a:gd name="connsiteY59" fmla="*/ 22341 h 273051"/>
              <a:gd name="connsiteX60" fmla="*/ 24037 w 338138"/>
              <a:gd name="connsiteY60" fmla="*/ 23655 h 273051"/>
              <a:gd name="connsiteX61" fmla="*/ 24037 w 338138"/>
              <a:gd name="connsiteY61" fmla="*/ 176097 h 273051"/>
              <a:gd name="connsiteX62" fmla="*/ 25357 w 338138"/>
              <a:gd name="connsiteY62" fmla="*/ 176097 h 273051"/>
              <a:gd name="connsiteX63" fmla="*/ 200985 w 338138"/>
              <a:gd name="connsiteY63" fmla="*/ 176097 h 273051"/>
              <a:gd name="connsiteX64" fmla="*/ 200985 w 338138"/>
              <a:gd name="connsiteY64" fmla="*/ 198438 h 273051"/>
              <a:gd name="connsiteX65" fmla="*/ 25357 w 338138"/>
              <a:gd name="connsiteY65" fmla="*/ 198438 h 273051"/>
              <a:gd name="connsiteX66" fmla="*/ 1588 w 338138"/>
              <a:gd name="connsiteY66" fmla="*/ 176097 h 273051"/>
              <a:gd name="connsiteX67" fmla="*/ 1588 w 338138"/>
              <a:gd name="connsiteY67" fmla="*/ 23655 h 273051"/>
              <a:gd name="connsiteX68" fmla="*/ 25357 w 338138"/>
              <a:gd name="connsiteY68" fmla="*/ 0 h 27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38138" h="273051">
                <a:moveTo>
                  <a:pt x="17107" y="212725"/>
                </a:moveTo>
                <a:cubicBezTo>
                  <a:pt x="17107" y="212725"/>
                  <a:pt x="17107" y="212725"/>
                  <a:pt x="200025" y="212725"/>
                </a:cubicBezTo>
                <a:cubicBezTo>
                  <a:pt x="200025" y="212725"/>
                  <a:pt x="200025" y="212725"/>
                  <a:pt x="200025" y="247650"/>
                </a:cubicBezTo>
                <a:cubicBezTo>
                  <a:pt x="200025" y="247650"/>
                  <a:pt x="200025" y="247650"/>
                  <a:pt x="17107" y="247650"/>
                </a:cubicBezTo>
                <a:cubicBezTo>
                  <a:pt x="7896" y="247650"/>
                  <a:pt x="0" y="239590"/>
                  <a:pt x="0" y="230188"/>
                </a:cubicBezTo>
                <a:cubicBezTo>
                  <a:pt x="0" y="220785"/>
                  <a:pt x="7896" y="212725"/>
                  <a:pt x="17107" y="212725"/>
                </a:cubicBezTo>
                <a:close/>
                <a:moveTo>
                  <a:pt x="248124" y="127000"/>
                </a:moveTo>
                <a:cubicBezTo>
                  <a:pt x="245506" y="127000"/>
                  <a:pt x="242888" y="129646"/>
                  <a:pt x="242888" y="132292"/>
                </a:cubicBezTo>
                <a:cubicBezTo>
                  <a:pt x="242888" y="132292"/>
                  <a:pt x="242888" y="132292"/>
                  <a:pt x="242888" y="232833"/>
                </a:cubicBezTo>
                <a:cubicBezTo>
                  <a:pt x="242888" y="235479"/>
                  <a:pt x="245506" y="238125"/>
                  <a:pt x="248124" y="238125"/>
                </a:cubicBezTo>
                <a:cubicBezTo>
                  <a:pt x="248124" y="238125"/>
                  <a:pt x="248124" y="238125"/>
                  <a:pt x="312265" y="238125"/>
                </a:cubicBezTo>
                <a:cubicBezTo>
                  <a:pt x="314883" y="238125"/>
                  <a:pt x="317501" y="235479"/>
                  <a:pt x="317501" y="232833"/>
                </a:cubicBezTo>
                <a:lnTo>
                  <a:pt x="317501" y="132292"/>
                </a:lnTo>
                <a:cubicBezTo>
                  <a:pt x="317501" y="129646"/>
                  <a:pt x="314883" y="127000"/>
                  <a:pt x="312265" y="127000"/>
                </a:cubicBezTo>
                <a:cubicBezTo>
                  <a:pt x="312265" y="127000"/>
                  <a:pt x="312265" y="127000"/>
                  <a:pt x="248124" y="127000"/>
                </a:cubicBezTo>
                <a:close/>
                <a:moveTo>
                  <a:pt x="63687" y="111125"/>
                </a:moveTo>
                <a:lnTo>
                  <a:pt x="95063" y="111125"/>
                </a:lnTo>
                <a:cubicBezTo>
                  <a:pt x="98985" y="111125"/>
                  <a:pt x="101600" y="113665"/>
                  <a:pt x="101600" y="116205"/>
                </a:cubicBezTo>
                <a:cubicBezTo>
                  <a:pt x="101600" y="116205"/>
                  <a:pt x="101600" y="116205"/>
                  <a:pt x="101600" y="142875"/>
                </a:cubicBezTo>
                <a:cubicBezTo>
                  <a:pt x="101600" y="146685"/>
                  <a:pt x="98985" y="149225"/>
                  <a:pt x="95063" y="149225"/>
                </a:cubicBezTo>
                <a:cubicBezTo>
                  <a:pt x="95063" y="149225"/>
                  <a:pt x="95063" y="149225"/>
                  <a:pt x="63687" y="149225"/>
                </a:cubicBezTo>
                <a:cubicBezTo>
                  <a:pt x="59765" y="149225"/>
                  <a:pt x="57150" y="146685"/>
                  <a:pt x="57150" y="142875"/>
                </a:cubicBezTo>
                <a:cubicBezTo>
                  <a:pt x="57150" y="142875"/>
                  <a:pt x="57150" y="142875"/>
                  <a:pt x="57150" y="116205"/>
                </a:cubicBezTo>
                <a:cubicBezTo>
                  <a:pt x="57150" y="113665"/>
                  <a:pt x="59765" y="111125"/>
                  <a:pt x="63687" y="111125"/>
                </a:cubicBezTo>
                <a:close/>
                <a:moveTo>
                  <a:pt x="240687" y="103188"/>
                </a:moveTo>
                <a:cubicBezTo>
                  <a:pt x="240687" y="103188"/>
                  <a:pt x="240687" y="103188"/>
                  <a:pt x="319701" y="103188"/>
                </a:cubicBezTo>
                <a:cubicBezTo>
                  <a:pt x="330237" y="103188"/>
                  <a:pt x="338138" y="111089"/>
                  <a:pt x="338138" y="120306"/>
                </a:cubicBezTo>
                <a:cubicBezTo>
                  <a:pt x="338138" y="120306"/>
                  <a:pt x="338138" y="120306"/>
                  <a:pt x="338138" y="254616"/>
                </a:cubicBezTo>
                <a:cubicBezTo>
                  <a:pt x="338138" y="265150"/>
                  <a:pt x="330237" y="273051"/>
                  <a:pt x="319701" y="273051"/>
                </a:cubicBezTo>
                <a:cubicBezTo>
                  <a:pt x="319701" y="273051"/>
                  <a:pt x="319701" y="273051"/>
                  <a:pt x="240687" y="273051"/>
                </a:cubicBezTo>
                <a:cubicBezTo>
                  <a:pt x="231468" y="273051"/>
                  <a:pt x="222250" y="265150"/>
                  <a:pt x="222250" y="254616"/>
                </a:cubicBezTo>
                <a:cubicBezTo>
                  <a:pt x="222250" y="254616"/>
                  <a:pt x="222250" y="254616"/>
                  <a:pt x="222250" y="120306"/>
                </a:cubicBezTo>
                <a:cubicBezTo>
                  <a:pt x="222250" y="111089"/>
                  <a:pt x="231468" y="103188"/>
                  <a:pt x="240687" y="103188"/>
                </a:cubicBezTo>
                <a:close/>
                <a:moveTo>
                  <a:pt x="130595" y="76200"/>
                </a:moveTo>
                <a:lnTo>
                  <a:pt x="163093" y="76200"/>
                </a:lnTo>
                <a:cubicBezTo>
                  <a:pt x="167155" y="76200"/>
                  <a:pt x="169863" y="78808"/>
                  <a:pt x="169863" y="82720"/>
                </a:cubicBezTo>
                <a:cubicBezTo>
                  <a:pt x="169863" y="82720"/>
                  <a:pt x="169863" y="82720"/>
                  <a:pt x="169863" y="142705"/>
                </a:cubicBezTo>
                <a:cubicBezTo>
                  <a:pt x="169863" y="146617"/>
                  <a:pt x="167155" y="149225"/>
                  <a:pt x="163093" y="149225"/>
                </a:cubicBezTo>
                <a:cubicBezTo>
                  <a:pt x="163093" y="149225"/>
                  <a:pt x="163093" y="149225"/>
                  <a:pt x="130595" y="149225"/>
                </a:cubicBezTo>
                <a:cubicBezTo>
                  <a:pt x="126533" y="149225"/>
                  <a:pt x="123825" y="146617"/>
                  <a:pt x="123825" y="142705"/>
                </a:cubicBezTo>
                <a:cubicBezTo>
                  <a:pt x="123825" y="142705"/>
                  <a:pt x="123825" y="142705"/>
                  <a:pt x="123825" y="82720"/>
                </a:cubicBezTo>
                <a:cubicBezTo>
                  <a:pt x="123825" y="78808"/>
                  <a:pt x="126533" y="76200"/>
                  <a:pt x="130595" y="76200"/>
                </a:cubicBezTo>
                <a:close/>
                <a:moveTo>
                  <a:pt x="198625" y="42863"/>
                </a:moveTo>
                <a:cubicBezTo>
                  <a:pt x="198625" y="42863"/>
                  <a:pt x="198625" y="42863"/>
                  <a:pt x="230001" y="42863"/>
                </a:cubicBezTo>
                <a:cubicBezTo>
                  <a:pt x="233923" y="42863"/>
                  <a:pt x="236538" y="45489"/>
                  <a:pt x="236538" y="49429"/>
                </a:cubicBezTo>
                <a:lnTo>
                  <a:pt x="236538" y="80944"/>
                </a:lnTo>
                <a:cubicBezTo>
                  <a:pt x="216928" y="83570"/>
                  <a:pt x="201239" y="100640"/>
                  <a:pt x="201239" y="120337"/>
                </a:cubicBezTo>
                <a:cubicBezTo>
                  <a:pt x="201239" y="120337"/>
                  <a:pt x="201239" y="120337"/>
                  <a:pt x="201239" y="149226"/>
                </a:cubicBezTo>
                <a:cubicBezTo>
                  <a:pt x="201239" y="149226"/>
                  <a:pt x="201239" y="149226"/>
                  <a:pt x="198625" y="149226"/>
                </a:cubicBezTo>
                <a:cubicBezTo>
                  <a:pt x="194703" y="149226"/>
                  <a:pt x="192088" y="146600"/>
                  <a:pt x="192088" y="142660"/>
                </a:cubicBezTo>
                <a:cubicBezTo>
                  <a:pt x="192088" y="142660"/>
                  <a:pt x="192088" y="142660"/>
                  <a:pt x="192088" y="49429"/>
                </a:cubicBezTo>
                <a:cubicBezTo>
                  <a:pt x="192088" y="45489"/>
                  <a:pt x="194703" y="42863"/>
                  <a:pt x="198625" y="42863"/>
                </a:cubicBezTo>
                <a:close/>
                <a:moveTo>
                  <a:pt x="25357" y="0"/>
                </a:moveTo>
                <a:cubicBezTo>
                  <a:pt x="25357" y="0"/>
                  <a:pt x="25357" y="0"/>
                  <a:pt x="268332" y="0"/>
                </a:cubicBezTo>
                <a:cubicBezTo>
                  <a:pt x="281537" y="0"/>
                  <a:pt x="292101" y="10513"/>
                  <a:pt x="292101" y="23655"/>
                </a:cubicBezTo>
                <a:cubicBezTo>
                  <a:pt x="292101" y="23655"/>
                  <a:pt x="292101" y="23655"/>
                  <a:pt x="292101" y="81478"/>
                </a:cubicBezTo>
                <a:cubicBezTo>
                  <a:pt x="292101" y="81478"/>
                  <a:pt x="292101" y="81478"/>
                  <a:pt x="269652" y="81478"/>
                </a:cubicBezTo>
                <a:cubicBezTo>
                  <a:pt x="269652" y="81478"/>
                  <a:pt x="269652" y="81478"/>
                  <a:pt x="269652" y="23655"/>
                </a:cubicBezTo>
                <a:cubicBezTo>
                  <a:pt x="269652" y="23655"/>
                  <a:pt x="268332" y="22341"/>
                  <a:pt x="268332" y="22341"/>
                </a:cubicBezTo>
                <a:cubicBezTo>
                  <a:pt x="268332" y="22341"/>
                  <a:pt x="268332" y="22341"/>
                  <a:pt x="25357" y="22341"/>
                </a:cubicBezTo>
                <a:cubicBezTo>
                  <a:pt x="24037" y="22341"/>
                  <a:pt x="24037" y="23655"/>
                  <a:pt x="24037" y="23655"/>
                </a:cubicBezTo>
                <a:cubicBezTo>
                  <a:pt x="24037" y="23655"/>
                  <a:pt x="24037" y="23655"/>
                  <a:pt x="24037" y="176097"/>
                </a:cubicBezTo>
                <a:cubicBezTo>
                  <a:pt x="24037" y="176097"/>
                  <a:pt x="24037" y="176097"/>
                  <a:pt x="25357" y="176097"/>
                </a:cubicBezTo>
                <a:cubicBezTo>
                  <a:pt x="25357" y="176097"/>
                  <a:pt x="25357" y="176097"/>
                  <a:pt x="200985" y="176097"/>
                </a:cubicBezTo>
                <a:cubicBezTo>
                  <a:pt x="200985" y="176097"/>
                  <a:pt x="200985" y="176097"/>
                  <a:pt x="200985" y="198438"/>
                </a:cubicBezTo>
                <a:cubicBezTo>
                  <a:pt x="200985" y="198438"/>
                  <a:pt x="200985" y="198438"/>
                  <a:pt x="25357" y="198438"/>
                </a:cubicBezTo>
                <a:cubicBezTo>
                  <a:pt x="12152" y="198438"/>
                  <a:pt x="1588" y="187925"/>
                  <a:pt x="1588" y="176097"/>
                </a:cubicBezTo>
                <a:cubicBezTo>
                  <a:pt x="1588" y="176097"/>
                  <a:pt x="1588" y="176097"/>
                  <a:pt x="1588" y="23655"/>
                </a:cubicBezTo>
                <a:cubicBezTo>
                  <a:pt x="1588" y="10513"/>
                  <a:pt x="12152" y="0"/>
                  <a:pt x="25357" y="0"/>
                </a:cubicBezTo>
                <a:close/>
              </a:path>
            </a:pathLst>
          </a:custGeom>
          <a:solidFill>
            <a:srgbClr val="01B0F0"/>
          </a:solidFill>
          <a:ln>
            <a:noFill/>
          </a:ln>
          <a:extLst/>
        </p:spPr>
        <p:txBody>
          <a:bodyPr wrap="square" anchor="ctr">
            <a:noAutofit/>
          </a:bodyPr>
          <a:lstStyle/>
          <a:p>
            <a:pPr algn="ctr" fontAlgn="ctr"/>
            <a:endParaRPr sz="1400">
              <a:latin typeface="Huawei Sans" panose="020C0503030203020204" pitchFamily="34" charset="0"/>
              <a:ea typeface="方正兰亭黑简体" panose="02000000000000000000" pitchFamily="2" charset="-122"/>
            </a:endParaRPr>
          </a:p>
        </p:txBody>
      </p:sp>
      <p:sp>
        <p:nvSpPr>
          <p:cNvPr id="42" name="îšľiďé"/>
          <p:cNvSpPr/>
          <p:nvPr/>
        </p:nvSpPr>
        <p:spPr bwMode="auto">
          <a:xfrm>
            <a:off x="6857699" y="2652957"/>
            <a:ext cx="348833" cy="458124"/>
          </a:xfrm>
          <a:custGeom>
            <a:avLst/>
            <a:gdLst>
              <a:gd name="connsiteX0" fmla="*/ 79065 w 271462"/>
              <a:gd name="connsiteY0" fmla="*/ 301625 h 338138"/>
              <a:gd name="connsiteX1" fmla="*/ 69850 w 271462"/>
              <a:gd name="connsiteY1" fmla="*/ 312632 h 338138"/>
              <a:gd name="connsiteX2" fmla="*/ 79065 w 271462"/>
              <a:gd name="connsiteY2" fmla="*/ 322263 h 338138"/>
              <a:gd name="connsiteX3" fmla="*/ 114610 w 271462"/>
              <a:gd name="connsiteY3" fmla="*/ 322263 h 338138"/>
              <a:gd name="connsiteX4" fmla="*/ 123825 w 271462"/>
              <a:gd name="connsiteY4" fmla="*/ 312632 h 338138"/>
              <a:gd name="connsiteX5" fmla="*/ 114610 w 271462"/>
              <a:gd name="connsiteY5" fmla="*/ 301625 h 338138"/>
              <a:gd name="connsiteX6" fmla="*/ 79065 w 271462"/>
              <a:gd name="connsiteY6" fmla="*/ 301625 h 338138"/>
              <a:gd name="connsiteX7" fmla="*/ 166687 w 271462"/>
              <a:gd name="connsiteY7" fmla="*/ 152400 h 338138"/>
              <a:gd name="connsiteX8" fmla="*/ 166687 w 271462"/>
              <a:gd name="connsiteY8" fmla="*/ 166688 h 338138"/>
              <a:gd name="connsiteX9" fmla="*/ 171450 w 271462"/>
              <a:gd name="connsiteY9" fmla="*/ 166688 h 338138"/>
              <a:gd name="connsiteX10" fmla="*/ 171450 w 271462"/>
              <a:gd name="connsiteY10" fmla="*/ 193676 h 338138"/>
              <a:gd name="connsiteX11" fmla="*/ 166687 w 271462"/>
              <a:gd name="connsiteY11" fmla="*/ 193676 h 338138"/>
              <a:gd name="connsiteX12" fmla="*/ 166687 w 271462"/>
              <a:gd name="connsiteY12" fmla="*/ 207963 h 338138"/>
              <a:gd name="connsiteX13" fmla="*/ 193675 w 271462"/>
              <a:gd name="connsiteY13" fmla="*/ 207963 h 338138"/>
              <a:gd name="connsiteX14" fmla="*/ 193675 w 271462"/>
              <a:gd name="connsiteY14" fmla="*/ 193676 h 338138"/>
              <a:gd name="connsiteX15" fmla="*/ 190500 w 271462"/>
              <a:gd name="connsiteY15" fmla="*/ 193676 h 338138"/>
              <a:gd name="connsiteX16" fmla="*/ 190500 w 271462"/>
              <a:gd name="connsiteY16" fmla="*/ 152400 h 338138"/>
              <a:gd name="connsiteX17" fmla="*/ 179388 w 271462"/>
              <a:gd name="connsiteY17" fmla="*/ 125413 h 338138"/>
              <a:gd name="connsiteX18" fmla="*/ 168275 w 271462"/>
              <a:gd name="connsiteY18" fmla="*/ 135732 h 338138"/>
              <a:gd name="connsiteX19" fmla="*/ 179388 w 271462"/>
              <a:gd name="connsiteY19" fmla="*/ 146051 h 338138"/>
              <a:gd name="connsiteX20" fmla="*/ 190501 w 271462"/>
              <a:gd name="connsiteY20" fmla="*/ 135732 h 338138"/>
              <a:gd name="connsiteX21" fmla="*/ 179388 w 271462"/>
              <a:gd name="connsiteY21" fmla="*/ 125413 h 338138"/>
              <a:gd name="connsiteX22" fmla="*/ 180975 w 271462"/>
              <a:gd name="connsiteY22" fmla="*/ 88900 h 338138"/>
              <a:gd name="connsiteX23" fmla="*/ 271462 w 271462"/>
              <a:gd name="connsiteY23" fmla="*/ 169069 h 338138"/>
              <a:gd name="connsiteX24" fmla="*/ 180975 w 271462"/>
              <a:gd name="connsiteY24" fmla="*/ 249238 h 338138"/>
              <a:gd name="connsiteX25" fmla="*/ 131141 w 271462"/>
              <a:gd name="connsiteY25" fmla="*/ 236096 h 338138"/>
              <a:gd name="connsiteX26" fmla="*/ 97044 w 271462"/>
              <a:gd name="connsiteY26" fmla="*/ 242667 h 338138"/>
              <a:gd name="connsiteX27" fmla="*/ 95732 w 271462"/>
              <a:gd name="connsiteY27" fmla="*/ 237410 h 338138"/>
              <a:gd name="connsiteX28" fmla="*/ 110158 w 271462"/>
              <a:gd name="connsiteY28" fmla="*/ 219011 h 338138"/>
              <a:gd name="connsiteX29" fmla="*/ 90487 w 271462"/>
              <a:gd name="connsiteY29" fmla="*/ 169069 h 338138"/>
              <a:gd name="connsiteX30" fmla="*/ 180975 w 271462"/>
              <a:gd name="connsiteY30" fmla="*/ 88900 h 338138"/>
              <a:gd name="connsiteX31" fmla="*/ 37042 w 271462"/>
              <a:gd name="connsiteY31" fmla="*/ 0 h 338138"/>
              <a:gd name="connsiteX32" fmla="*/ 162719 w 271462"/>
              <a:gd name="connsiteY32" fmla="*/ 0 h 338138"/>
              <a:gd name="connsiteX33" fmla="*/ 198438 w 271462"/>
              <a:gd name="connsiteY33" fmla="*/ 38304 h 338138"/>
              <a:gd name="connsiteX34" fmla="*/ 198438 w 271462"/>
              <a:gd name="connsiteY34" fmla="*/ 67363 h 338138"/>
              <a:gd name="connsiteX35" fmla="*/ 181240 w 271462"/>
              <a:gd name="connsiteY35" fmla="*/ 66042 h 338138"/>
              <a:gd name="connsiteX36" fmla="*/ 165365 w 271462"/>
              <a:gd name="connsiteY36" fmla="*/ 67363 h 338138"/>
              <a:gd name="connsiteX37" fmla="*/ 165365 w 271462"/>
              <a:gd name="connsiteY37" fmla="*/ 51513 h 338138"/>
              <a:gd name="connsiteX38" fmla="*/ 34396 w 271462"/>
              <a:gd name="connsiteY38" fmla="*/ 51513 h 338138"/>
              <a:gd name="connsiteX39" fmla="*/ 33073 w 271462"/>
              <a:gd name="connsiteY39" fmla="*/ 51513 h 338138"/>
              <a:gd name="connsiteX40" fmla="*/ 33073 w 271462"/>
              <a:gd name="connsiteY40" fmla="*/ 286625 h 338138"/>
              <a:gd name="connsiteX41" fmla="*/ 34396 w 271462"/>
              <a:gd name="connsiteY41" fmla="*/ 286625 h 338138"/>
              <a:gd name="connsiteX42" fmla="*/ 165365 w 271462"/>
              <a:gd name="connsiteY42" fmla="*/ 286625 h 338138"/>
              <a:gd name="connsiteX43" fmla="*/ 165365 w 271462"/>
              <a:gd name="connsiteY43" fmla="*/ 270775 h 338138"/>
              <a:gd name="connsiteX44" fmla="*/ 181240 w 271462"/>
              <a:gd name="connsiteY44" fmla="*/ 272096 h 338138"/>
              <a:gd name="connsiteX45" fmla="*/ 198438 w 271462"/>
              <a:gd name="connsiteY45" fmla="*/ 270775 h 338138"/>
              <a:gd name="connsiteX46" fmla="*/ 198438 w 271462"/>
              <a:gd name="connsiteY46" fmla="*/ 299834 h 338138"/>
              <a:gd name="connsiteX47" fmla="*/ 162719 w 271462"/>
              <a:gd name="connsiteY47" fmla="*/ 338138 h 338138"/>
              <a:gd name="connsiteX48" fmla="*/ 37042 w 271462"/>
              <a:gd name="connsiteY48" fmla="*/ 338138 h 338138"/>
              <a:gd name="connsiteX49" fmla="*/ 0 w 271462"/>
              <a:gd name="connsiteY49" fmla="*/ 299834 h 338138"/>
              <a:gd name="connsiteX50" fmla="*/ 0 w 271462"/>
              <a:gd name="connsiteY50" fmla="*/ 38304 h 338138"/>
              <a:gd name="connsiteX51" fmla="*/ 37042 w 271462"/>
              <a:gd name="connsiteY51"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71462" h="338138">
                <a:moveTo>
                  <a:pt x="79065" y="301625"/>
                </a:moveTo>
                <a:cubicBezTo>
                  <a:pt x="73799" y="301625"/>
                  <a:pt x="69850" y="305753"/>
                  <a:pt x="69850" y="312632"/>
                </a:cubicBezTo>
                <a:cubicBezTo>
                  <a:pt x="69850" y="318136"/>
                  <a:pt x="73799" y="322263"/>
                  <a:pt x="79065" y="322263"/>
                </a:cubicBezTo>
                <a:cubicBezTo>
                  <a:pt x="79065" y="322263"/>
                  <a:pt x="79065" y="322263"/>
                  <a:pt x="114610" y="322263"/>
                </a:cubicBezTo>
                <a:cubicBezTo>
                  <a:pt x="119875" y="322263"/>
                  <a:pt x="123825" y="318136"/>
                  <a:pt x="123825" y="312632"/>
                </a:cubicBezTo>
                <a:cubicBezTo>
                  <a:pt x="123825" y="305753"/>
                  <a:pt x="119875" y="301625"/>
                  <a:pt x="114610" y="301625"/>
                </a:cubicBezTo>
                <a:cubicBezTo>
                  <a:pt x="114610" y="301625"/>
                  <a:pt x="114610" y="301625"/>
                  <a:pt x="79065" y="301625"/>
                </a:cubicBezTo>
                <a:close/>
                <a:moveTo>
                  <a:pt x="166687" y="152400"/>
                </a:moveTo>
                <a:lnTo>
                  <a:pt x="166687" y="166688"/>
                </a:lnTo>
                <a:lnTo>
                  <a:pt x="171450" y="166688"/>
                </a:lnTo>
                <a:lnTo>
                  <a:pt x="171450" y="193676"/>
                </a:lnTo>
                <a:lnTo>
                  <a:pt x="166687" y="193676"/>
                </a:lnTo>
                <a:lnTo>
                  <a:pt x="166687" y="207963"/>
                </a:lnTo>
                <a:lnTo>
                  <a:pt x="193675" y="207963"/>
                </a:lnTo>
                <a:lnTo>
                  <a:pt x="193675" y="193676"/>
                </a:lnTo>
                <a:lnTo>
                  <a:pt x="190500" y="193676"/>
                </a:lnTo>
                <a:lnTo>
                  <a:pt x="190500" y="152400"/>
                </a:lnTo>
                <a:close/>
                <a:moveTo>
                  <a:pt x="179388" y="125413"/>
                </a:moveTo>
                <a:cubicBezTo>
                  <a:pt x="173250" y="125413"/>
                  <a:pt x="168275" y="130033"/>
                  <a:pt x="168275" y="135732"/>
                </a:cubicBezTo>
                <a:cubicBezTo>
                  <a:pt x="168275" y="141431"/>
                  <a:pt x="173250" y="146051"/>
                  <a:pt x="179388" y="146051"/>
                </a:cubicBezTo>
                <a:cubicBezTo>
                  <a:pt x="185526" y="146051"/>
                  <a:pt x="190501" y="141431"/>
                  <a:pt x="190501" y="135732"/>
                </a:cubicBezTo>
                <a:cubicBezTo>
                  <a:pt x="190501" y="130033"/>
                  <a:pt x="185526" y="125413"/>
                  <a:pt x="179388" y="125413"/>
                </a:cubicBezTo>
                <a:close/>
                <a:moveTo>
                  <a:pt x="180975" y="88900"/>
                </a:moveTo>
                <a:cubicBezTo>
                  <a:pt x="230808" y="88900"/>
                  <a:pt x="271462" y="124384"/>
                  <a:pt x="271462" y="169069"/>
                </a:cubicBezTo>
                <a:cubicBezTo>
                  <a:pt x="271462" y="212439"/>
                  <a:pt x="230808" y="249238"/>
                  <a:pt x="180975" y="249238"/>
                </a:cubicBezTo>
                <a:cubicBezTo>
                  <a:pt x="162614" y="249238"/>
                  <a:pt x="145566" y="243981"/>
                  <a:pt x="131141" y="236096"/>
                </a:cubicBezTo>
                <a:cubicBezTo>
                  <a:pt x="119338" y="243981"/>
                  <a:pt x="104912" y="242667"/>
                  <a:pt x="97044" y="242667"/>
                </a:cubicBezTo>
                <a:cubicBezTo>
                  <a:pt x="94421" y="241353"/>
                  <a:pt x="94421" y="238724"/>
                  <a:pt x="95732" y="237410"/>
                </a:cubicBezTo>
                <a:cubicBezTo>
                  <a:pt x="103601" y="232153"/>
                  <a:pt x="107535" y="225582"/>
                  <a:pt x="110158" y="219011"/>
                </a:cubicBezTo>
                <a:cubicBezTo>
                  <a:pt x="97044" y="205868"/>
                  <a:pt x="90487" y="187469"/>
                  <a:pt x="90487" y="169069"/>
                </a:cubicBezTo>
                <a:cubicBezTo>
                  <a:pt x="90487" y="124384"/>
                  <a:pt x="131141" y="88900"/>
                  <a:pt x="180975" y="88900"/>
                </a:cubicBezTo>
                <a:close/>
                <a:moveTo>
                  <a:pt x="37042" y="0"/>
                </a:moveTo>
                <a:cubicBezTo>
                  <a:pt x="37042" y="0"/>
                  <a:pt x="37042" y="0"/>
                  <a:pt x="162719" y="0"/>
                </a:cubicBezTo>
                <a:cubicBezTo>
                  <a:pt x="182563" y="0"/>
                  <a:pt x="198438" y="17171"/>
                  <a:pt x="198438" y="38304"/>
                </a:cubicBezTo>
                <a:cubicBezTo>
                  <a:pt x="198438" y="38304"/>
                  <a:pt x="198438" y="38304"/>
                  <a:pt x="198438" y="67363"/>
                </a:cubicBezTo>
                <a:cubicBezTo>
                  <a:pt x="193147" y="67363"/>
                  <a:pt x="186532" y="66042"/>
                  <a:pt x="181240" y="66042"/>
                </a:cubicBezTo>
                <a:cubicBezTo>
                  <a:pt x="175949" y="66042"/>
                  <a:pt x="170657" y="67363"/>
                  <a:pt x="165365" y="67363"/>
                </a:cubicBezTo>
                <a:cubicBezTo>
                  <a:pt x="165365" y="67363"/>
                  <a:pt x="165365" y="67363"/>
                  <a:pt x="165365" y="51513"/>
                </a:cubicBezTo>
                <a:cubicBezTo>
                  <a:pt x="165365" y="51513"/>
                  <a:pt x="165365" y="51513"/>
                  <a:pt x="34396" y="51513"/>
                </a:cubicBezTo>
                <a:cubicBezTo>
                  <a:pt x="34396" y="51513"/>
                  <a:pt x="33073" y="51513"/>
                  <a:pt x="33073" y="51513"/>
                </a:cubicBezTo>
                <a:cubicBezTo>
                  <a:pt x="33073" y="51513"/>
                  <a:pt x="33073" y="51513"/>
                  <a:pt x="33073" y="286625"/>
                </a:cubicBezTo>
                <a:cubicBezTo>
                  <a:pt x="33073" y="286625"/>
                  <a:pt x="34396" y="286625"/>
                  <a:pt x="34396" y="286625"/>
                </a:cubicBezTo>
                <a:cubicBezTo>
                  <a:pt x="34396" y="286625"/>
                  <a:pt x="34396" y="286625"/>
                  <a:pt x="165365" y="286625"/>
                </a:cubicBezTo>
                <a:cubicBezTo>
                  <a:pt x="165365" y="286625"/>
                  <a:pt x="165365" y="286625"/>
                  <a:pt x="165365" y="270775"/>
                </a:cubicBezTo>
                <a:cubicBezTo>
                  <a:pt x="170657" y="270775"/>
                  <a:pt x="175949" y="272096"/>
                  <a:pt x="181240" y="272096"/>
                </a:cubicBezTo>
                <a:cubicBezTo>
                  <a:pt x="186532" y="272096"/>
                  <a:pt x="193147" y="270775"/>
                  <a:pt x="198438" y="270775"/>
                </a:cubicBezTo>
                <a:cubicBezTo>
                  <a:pt x="198438" y="270775"/>
                  <a:pt x="198438" y="270775"/>
                  <a:pt x="198438" y="299834"/>
                </a:cubicBezTo>
                <a:cubicBezTo>
                  <a:pt x="198438" y="320967"/>
                  <a:pt x="182563" y="338138"/>
                  <a:pt x="162719" y="338138"/>
                </a:cubicBezTo>
                <a:cubicBezTo>
                  <a:pt x="162719" y="338138"/>
                  <a:pt x="162719" y="338138"/>
                  <a:pt x="37042" y="338138"/>
                </a:cubicBezTo>
                <a:cubicBezTo>
                  <a:pt x="17198" y="338138"/>
                  <a:pt x="0" y="320967"/>
                  <a:pt x="0" y="299834"/>
                </a:cubicBezTo>
                <a:cubicBezTo>
                  <a:pt x="0" y="299834"/>
                  <a:pt x="0" y="299834"/>
                  <a:pt x="0" y="38304"/>
                </a:cubicBezTo>
                <a:cubicBezTo>
                  <a:pt x="0" y="17171"/>
                  <a:pt x="17198" y="0"/>
                  <a:pt x="37042" y="0"/>
                </a:cubicBezTo>
                <a:close/>
              </a:path>
            </a:pathLst>
          </a:custGeom>
          <a:solidFill>
            <a:srgbClr val="01B0F0"/>
          </a:solidFill>
          <a:ln>
            <a:noFill/>
          </a:ln>
          <a:extLst/>
        </p:spPr>
        <p:txBody>
          <a:bodyPr wrap="square" anchor="ctr">
            <a:noAutofit/>
          </a:bodyPr>
          <a:lstStyle/>
          <a:p>
            <a:pPr algn="ctr" fontAlgn="ctr"/>
            <a:endParaRPr sz="1400">
              <a:latin typeface="Huawei Sans" panose="020C0503030203020204" pitchFamily="34" charset="0"/>
              <a:ea typeface="方正兰亭黑简体" panose="02000000000000000000" pitchFamily="2" charset="-122"/>
            </a:endParaRPr>
          </a:p>
        </p:txBody>
      </p:sp>
      <p:sp>
        <p:nvSpPr>
          <p:cNvPr id="43" name="isḻiḑé"/>
          <p:cNvSpPr/>
          <p:nvPr/>
        </p:nvSpPr>
        <p:spPr bwMode="auto">
          <a:xfrm>
            <a:off x="8714287" y="2697252"/>
            <a:ext cx="434511" cy="447369"/>
          </a:xfrm>
          <a:custGeom>
            <a:avLst/>
            <a:gdLst>
              <a:gd name="connsiteX0" fmla="*/ 279401 w 338138"/>
              <a:gd name="connsiteY0" fmla="*/ 293687 h 330200"/>
              <a:gd name="connsiteX1" fmla="*/ 274109 w 338138"/>
              <a:gd name="connsiteY1" fmla="*/ 296374 h 330200"/>
              <a:gd name="connsiteX2" fmla="*/ 271463 w 338138"/>
              <a:gd name="connsiteY2" fmla="*/ 303090 h 330200"/>
              <a:gd name="connsiteX3" fmla="*/ 274109 w 338138"/>
              <a:gd name="connsiteY3" fmla="*/ 308464 h 330200"/>
              <a:gd name="connsiteX4" fmla="*/ 279401 w 338138"/>
              <a:gd name="connsiteY4" fmla="*/ 311150 h 330200"/>
              <a:gd name="connsiteX5" fmla="*/ 286015 w 338138"/>
              <a:gd name="connsiteY5" fmla="*/ 308464 h 330200"/>
              <a:gd name="connsiteX6" fmla="*/ 287338 w 338138"/>
              <a:gd name="connsiteY6" fmla="*/ 303090 h 330200"/>
              <a:gd name="connsiteX7" fmla="*/ 286015 w 338138"/>
              <a:gd name="connsiteY7" fmla="*/ 296374 h 330200"/>
              <a:gd name="connsiteX8" fmla="*/ 279401 w 338138"/>
              <a:gd name="connsiteY8" fmla="*/ 293687 h 330200"/>
              <a:gd name="connsiteX9" fmla="*/ 222250 w 338138"/>
              <a:gd name="connsiteY9" fmla="*/ 282575 h 330200"/>
              <a:gd name="connsiteX10" fmla="*/ 223567 w 338138"/>
              <a:gd name="connsiteY10" fmla="*/ 282575 h 330200"/>
              <a:gd name="connsiteX11" fmla="*/ 338138 w 338138"/>
              <a:gd name="connsiteY11" fmla="*/ 282575 h 330200"/>
              <a:gd name="connsiteX12" fmla="*/ 338138 w 338138"/>
              <a:gd name="connsiteY12" fmla="*/ 298450 h 330200"/>
              <a:gd name="connsiteX13" fmla="*/ 305215 w 338138"/>
              <a:gd name="connsiteY13" fmla="*/ 330200 h 330200"/>
              <a:gd name="connsiteX14" fmla="*/ 255173 w 338138"/>
              <a:gd name="connsiteY14" fmla="*/ 330200 h 330200"/>
              <a:gd name="connsiteX15" fmla="*/ 222250 w 338138"/>
              <a:gd name="connsiteY15" fmla="*/ 298450 h 330200"/>
              <a:gd name="connsiteX16" fmla="*/ 222250 w 338138"/>
              <a:gd name="connsiteY16" fmla="*/ 282575 h 330200"/>
              <a:gd name="connsiteX17" fmla="*/ 55563 w 338138"/>
              <a:gd name="connsiteY17" fmla="*/ 274637 h 330200"/>
              <a:gd name="connsiteX18" fmla="*/ 149226 w 338138"/>
              <a:gd name="connsiteY18" fmla="*/ 274637 h 330200"/>
              <a:gd name="connsiteX19" fmla="*/ 103054 w 338138"/>
              <a:gd name="connsiteY19" fmla="*/ 312737 h 330200"/>
              <a:gd name="connsiteX20" fmla="*/ 55563 w 338138"/>
              <a:gd name="connsiteY20" fmla="*/ 274637 h 330200"/>
              <a:gd name="connsiteX21" fmla="*/ 168911 w 338138"/>
              <a:gd name="connsiteY21" fmla="*/ 244475 h 330200"/>
              <a:gd name="connsiteX22" fmla="*/ 205459 w 338138"/>
              <a:gd name="connsiteY22" fmla="*/ 244475 h 330200"/>
              <a:gd name="connsiteX23" fmla="*/ 215901 w 338138"/>
              <a:gd name="connsiteY23" fmla="*/ 256381 h 330200"/>
              <a:gd name="connsiteX24" fmla="*/ 205459 w 338138"/>
              <a:gd name="connsiteY24" fmla="*/ 268288 h 330200"/>
              <a:gd name="connsiteX25" fmla="*/ 168911 w 338138"/>
              <a:gd name="connsiteY25" fmla="*/ 268288 h 330200"/>
              <a:gd name="connsiteX26" fmla="*/ 157163 w 338138"/>
              <a:gd name="connsiteY26" fmla="*/ 256381 h 330200"/>
              <a:gd name="connsiteX27" fmla="*/ 168911 w 338138"/>
              <a:gd name="connsiteY27" fmla="*/ 244475 h 330200"/>
              <a:gd name="connsiteX28" fmla="*/ 53975 w 338138"/>
              <a:gd name="connsiteY28" fmla="*/ 236537 h 330200"/>
              <a:gd name="connsiteX29" fmla="*/ 150813 w 338138"/>
              <a:gd name="connsiteY29" fmla="*/ 236537 h 330200"/>
              <a:gd name="connsiteX30" fmla="*/ 150813 w 338138"/>
              <a:gd name="connsiteY30" fmla="*/ 258762 h 330200"/>
              <a:gd name="connsiteX31" fmla="*/ 53975 w 338138"/>
              <a:gd name="connsiteY31" fmla="*/ 258762 h 330200"/>
              <a:gd name="connsiteX32" fmla="*/ 255173 w 338138"/>
              <a:gd name="connsiteY32" fmla="*/ 150812 h 330200"/>
              <a:gd name="connsiteX33" fmla="*/ 305215 w 338138"/>
              <a:gd name="connsiteY33" fmla="*/ 150812 h 330200"/>
              <a:gd name="connsiteX34" fmla="*/ 338138 w 338138"/>
              <a:gd name="connsiteY34" fmla="*/ 182063 h 330200"/>
              <a:gd name="connsiteX35" fmla="*/ 338138 w 338138"/>
              <a:gd name="connsiteY35" fmla="*/ 266700 h 330200"/>
              <a:gd name="connsiteX36" fmla="*/ 223567 w 338138"/>
              <a:gd name="connsiteY36" fmla="*/ 266700 h 330200"/>
              <a:gd name="connsiteX37" fmla="*/ 222250 w 338138"/>
              <a:gd name="connsiteY37" fmla="*/ 266700 h 330200"/>
              <a:gd name="connsiteX38" fmla="*/ 222250 w 338138"/>
              <a:gd name="connsiteY38" fmla="*/ 182063 h 330200"/>
              <a:gd name="connsiteX39" fmla="*/ 255173 w 338138"/>
              <a:gd name="connsiteY39" fmla="*/ 150812 h 330200"/>
              <a:gd name="connsiteX40" fmla="*/ 85111 w 338138"/>
              <a:gd name="connsiteY40" fmla="*/ 128587 h 330200"/>
              <a:gd name="connsiteX41" fmla="*/ 97913 w 338138"/>
              <a:gd name="connsiteY41" fmla="*/ 135164 h 330200"/>
              <a:gd name="connsiteX42" fmla="*/ 106875 w 338138"/>
              <a:gd name="connsiteY42" fmla="*/ 135164 h 330200"/>
              <a:gd name="connsiteX43" fmla="*/ 119678 w 338138"/>
              <a:gd name="connsiteY43" fmla="*/ 128587 h 330200"/>
              <a:gd name="connsiteX44" fmla="*/ 122238 w 338138"/>
              <a:gd name="connsiteY44" fmla="*/ 129902 h 330200"/>
              <a:gd name="connsiteX45" fmla="*/ 109435 w 338138"/>
              <a:gd name="connsiteY45" fmla="*/ 220662 h 330200"/>
              <a:gd name="connsiteX46" fmla="*/ 95353 w 338138"/>
              <a:gd name="connsiteY46" fmla="*/ 220662 h 330200"/>
              <a:gd name="connsiteX47" fmla="*/ 82550 w 338138"/>
              <a:gd name="connsiteY47" fmla="*/ 129902 h 330200"/>
              <a:gd name="connsiteX48" fmla="*/ 85111 w 338138"/>
              <a:gd name="connsiteY48" fmla="*/ 128587 h 330200"/>
              <a:gd name="connsiteX49" fmla="*/ 224631 w 338138"/>
              <a:gd name="connsiteY49" fmla="*/ 60325 h 330200"/>
              <a:gd name="connsiteX50" fmla="*/ 280194 w 338138"/>
              <a:gd name="connsiteY50" fmla="*/ 60325 h 330200"/>
              <a:gd name="connsiteX51" fmla="*/ 292100 w 338138"/>
              <a:gd name="connsiteY51" fmla="*/ 70872 h 330200"/>
              <a:gd name="connsiteX52" fmla="*/ 292100 w 338138"/>
              <a:gd name="connsiteY52" fmla="*/ 127565 h 330200"/>
              <a:gd name="connsiteX53" fmla="*/ 280194 w 338138"/>
              <a:gd name="connsiteY53" fmla="*/ 138113 h 330200"/>
              <a:gd name="connsiteX54" fmla="*/ 269610 w 338138"/>
              <a:gd name="connsiteY54" fmla="*/ 127565 h 330200"/>
              <a:gd name="connsiteX55" fmla="*/ 269610 w 338138"/>
              <a:gd name="connsiteY55" fmla="*/ 82738 h 330200"/>
              <a:gd name="connsiteX56" fmla="*/ 224631 w 338138"/>
              <a:gd name="connsiteY56" fmla="*/ 82738 h 330200"/>
              <a:gd name="connsiteX57" fmla="*/ 212725 w 338138"/>
              <a:gd name="connsiteY57" fmla="*/ 70872 h 330200"/>
              <a:gd name="connsiteX58" fmla="*/ 224631 w 338138"/>
              <a:gd name="connsiteY58" fmla="*/ 60325 h 330200"/>
              <a:gd name="connsiteX59" fmla="*/ 103055 w 338138"/>
              <a:gd name="connsiteY59" fmla="*/ 0 h 330200"/>
              <a:gd name="connsiteX60" fmla="*/ 204788 w 338138"/>
              <a:gd name="connsiteY60" fmla="*/ 101137 h 330200"/>
              <a:gd name="connsiteX61" fmla="*/ 161188 w 338138"/>
              <a:gd name="connsiteY61" fmla="*/ 185199 h 330200"/>
              <a:gd name="connsiteX62" fmla="*/ 151940 w 338138"/>
              <a:gd name="connsiteY62" fmla="*/ 220663 h 330200"/>
              <a:gd name="connsiteX63" fmla="*/ 125515 w 338138"/>
              <a:gd name="connsiteY63" fmla="*/ 220663 h 330200"/>
              <a:gd name="connsiteX64" fmla="*/ 137406 w 338138"/>
              <a:gd name="connsiteY64" fmla="*/ 136601 h 330200"/>
              <a:gd name="connsiteX65" fmla="*/ 138727 w 338138"/>
              <a:gd name="connsiteY65" fmla="*/ 136601 h 330200"/>
              <a:gd name="connsiteX66" fmla="*/ 149297 w 338138"/>
              <a:gd name="connsiteY66" fmla="*/ 130033 h 330200"/>
              <a:gd name="connsiteX67" fmla="*/ 144012 w 338138"/>
              <a:gd name="connsiteY67" fmla="*/ 115585 h 330200"/>
              <a:gd name="connsiteX68" fmla="*/ 125515 w 338138"/>
              <a:gd name="connsiteY68" fmla="*/ 106391 h 330200"/>
              <a:gd name="connsiteX69" fmla="*/ 116267 w 338138"/>
              <a:gd name="connsiteY69" fmla="*/ 106391 h 330200"/>
              <a:gd name="connsiteX70" fmla="*/ 103055 w 338138"/>
              <a:gd name="connsiteY70" fmla="*/ 112958 h 330200"/>
              <a:gd name="connsiteX71" fmla="*/ 88521 w 338138"/>
              <a:gd name="connsiteY71" fmla="*/ 106391 h 330200"/>
              <a:gd name="connsiteX72" fmla="*/ 79273 w 338138"/>
              <a:gd name="connsiteY72" fmla="*/ 106391 h 330200"/>
              <a:gd name="connsiteX73" fmla="*/ 60776 w 338138"/>
              <a:gd name="connsiteY73" fmla="*/ 115585 h 330200"/>
              <a:gd name="connsiteX74" fmla="*/ 55491 w 338138"/>
              <a:gd name="connsiteY74" fmla="*/ 130033 h 330200"/>
              <a:gd name="connsiteX75" fmla="*/ 67382 w 338138"/>
              <a:gd name="connsiteY75" fmla="*/ 136601 h 330200"/>
              <a:gd name="connsiteX76" fmla="*/ 79273 w 338138"/>
              <a:gd name="connsiteY76" fmla="*/ 220663 h 330200"/>
              <a:gd name="connsiteX77" fmla="*/ 52848 w 338138"/>
              <a:gd name="connsiteY77" fmla="*/ 220663 h 330200"/>
              <a:gd name="connsiteX78" fmla="*/ 43600 w 338138"/>
              <a:gd name="connsiteY78" fmla="*/ 185199 h 330200"/>
              <a:gd name="connsiteX79" fmla="*/ 0 w 338138"/>
              <a:gd name="connsiteY79" fmla="*/ 101137 h 330200"/>
              <a:gd name="connsiteX80" fmla="*/ 103055 w 338138"/>
              <a:gd name="connsiteY80"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8138" h="330200">
                <a:moveTo>
                  <a:pt x="279401" y="293687"/>
                </a:moveTo>
                <a:cubicBezTo>
                  <a:pt x="276755" y="293687"/>
                  <a:pt x="275432" y="295030"/>
                  <a:pt x="274109" y="296374"/>
                </a:cubicBezTo>
                <a:cubicBezTo>
                  <a:pt x="271463" y="297717"/>
                  <a:pt x="271463" y="300404"/>
                  <a:pt x="271463" y="303090"/>
                </a:cubicBezTo>
                <a:cubicBezTo>
                  <a:pt x="271463" y="304434"/>
                  <a:pt x="271463" y="307120"/>
                  <a:pt x="274109" y="308464"/>
                </a:cubicBezTo>
                <a:cubicBezTo>
                  <a:pt x="275432" y="309807"/>
                  <a:pt x="276755" y="311150"/>
                  <a:pt x="279401" y="311150"/>
                </a:cubicBezTo>
                <a:cubicBezTo>
                  <a:pt x="282046" y="311150"/>
                  <a:pt x="283369" y="309807"/>
                  <a:pt x="286015" y="308464"/>
                </a:cubicBezTo>
                <a:cubicBezTo>
                  <a:pt x="287338" y="307120"/>
                  <a:pt x="287338" y="304434"/>
                  <a:pt x="287338" y="303090"/>
                </a:cubicBezTo>
                <a:cubicBezTo>
                  <a:pt x="287338" y="300404"/>
                  <a:pt x="287338" y="297717"/>
                  <a:pt x="286015" y="296374"/>
                </a:cubicBezTo>
                <a:cubicBezTo>
                  <a:pt x="283369" y="295030"/>
                  <a:pt x="282046" y="293687"/>
                  <a:pt x="279401" y="293687"/>
                </a:cubicBezTo>
                <a:close/>
                <a:moveTo>
                  <a:pt x="222250" y="282575"/>
                </a:moveTo>
                <a:cubicBezTo>
                  <a:pt x="223567" y="282575"/>
                  <a:pt x="223567" y="282575"/>
                  <a:pt x="223567" y="282575"/>
                </a:cubicBezTo>
                <a:lnTo>
                  <a:pt x="338138" y="282575"/>
                </a:lnTo>
                <a:cubicBezTo>
                  <a:pt x="338138" y="282575"/>
                  <a:pt x="338138" y="282575"/>
                  <a:pt x="338138" y="298450"/>
                </a:cubicBezTo>
                <a:cubicBezTo>
                  <a:pt x="338138" y="315648"/>
                  <a:pt x="323652" y="330200"/>
                  <a:pt x="305215" y="330200"/>
                </a:cubicBezTo>
                <a:cubicBezTo>
                  <a:pt x="305215" y="330200"/>
                  <a:pt x="305215" y="330200"/>
                  <a:pt x="255173" y="330200"/>
                </a:cubicBezTo>
                <a:cubicBezTo>
                  <a:pt x="236736" y="330200"/>
                  <a:pt x="222250" y="315648"/>
                  <a:pt x="222250" y="298450"/>
                </a:cubicBezTo>
                <a:cubicBezTo>
                  <a:pt x="222250" y="298450"/>
                  <a:pt x="222250" y="298450"/>
                  <a:pt x="222250" y="282575"/>
                </a:cubicBezTo>
                <a:close/>
                <a:moveTo>
                  <a:pt x="55563" y="274637"/>
                </a:moveTo>
                <a:cubicBezTo>
                  <a:pt x="55563" y="274637"/>
                  <a:pt x="55563" y="274637"/>
                  <a:pt x="149226" y="274637"/>
                </a:cubicBezTo>
                <a:cubicBezTo>
                  <a:pt x="145268" y="296227"/>
                  <a:pt x="125481" y="312737"/>
                  <a:pt x="103054" y="312737"/>
                </a:cubicBezTo>
                <a:cubicBezTo>
                  <a:pt x="79309" y="312737"/>
                  <a:pt x="59521" y="296227"/>
                  <a:pt x="55563" y="274637"/>
                </a:cubicBezTo>
                <a:close/>
                <a:moveTo>
                  <a:pt x="168911" y="244475"/>
                </a:moveTo>
                <a:cubicBezTo>
                  <a:pt x="168911" y="244475"/>
                  <a:pt x="168911" y="244475"/>
                  <a:pt x="205459" y="244475"/>
                </a:cubicBezTo>
                <a:cubicBezTo>
                  <a:pt x="211985" y="244475"/>
                  <a:pt x="215901" y="249767"/>
                  <a:pt x="215901" y="256381"/>
                </a:cubicBezTo>
                <a:cubicBezTo>
                  <a:pt x="215901" y="262996"/>
                  <a:pt x="211985" y="268288"/>
                  <a:pt x="205459" y="268288"/>
                </a:cubicBezTo>
                <a:cubicBezTo>
                  <a:pt x="205459" y="268288"/>
                  <a:pt x="205459" y="268288"/>
                  <a:pt x="168911" y="268288"/>
                </a:cubicBezTo>
                <a:cubicBezTo>
                  <a:pt x="162384" y="268288"/>
                  <a:pt x="157163" y="262996"/>
                  <a:pt x="157163" y="256381"/>
                </a:cubicBezTo>
                <a:cubicBezTo>
                  <a:pt x="157163" y="249767"/>
                  <a:pt x="162384" y="244475"/>
                  <a:pt x="168911" y="244475"/>
                </a:cubicBezTo>
                <a:close/>
                <a:moveTo>
                  <a:pt x="53975" y="236537"/>
                </a:moveTo>
                <a:lnTo>
                  <a:pt x="150813" y="236537"/>
                </a:lnTo>
                <a:lnTo>
                  <a:pt x="150813" y="258762"/>
                </a:lnTo>
                <a:lnTo>
                  <a:pt x="53975" y="258762"/>
                </a:lnTo>
                <a:close/>
                <a:moveTo>
                  <a:pt x="255173" y="150812"/>
                </a:moveTo>
                <a:cubicBezTo>
                  <a:pt x="255173" y="150812"/>
                  <a:pt x="255173" y="150812"/>
                  <a:pt x="305215" y="150812"/>
                </a:cubicBezTo>
                <a:cubicBezTo>
                  <a:pt x="323652" y="150812"/>
                  <a:pt x="338138" y="165135"/>
                  <a:pt x="338138" y="182063"/>
                </a:cubicBezTo>
                <a:cubicBezTo>
                  <a:pt x="338138" y="182063"/>
                  <a:pt x="338138" y="182063"/>
                  <a:pt x="338138" y="266700"/>
                </a:cubicBezTo>
                <a:cubicBezTo>
                  <a:pt x="338138" y="266700"/>
                  <a:pt x="338138" y="266700"/>
                  <a:pt x="223567" y="266700"/>
                </a:cubicBezTo>
                <a:cubicBezTo>
                  <a:pt x="223567" y="266700"/>
                  <a:pt x="223567" y="266700"/>
                  <a:pt x="222250" y="266700"/>
                </a:cubicBezTo>
                <a:cubicBezTo>
                  <a:pt x="222250" y="266700"/>
                  <a:pt x="222250" y="266700"/>
                  <a:pt x="222250" y="182063"/>
                </a:cubicBezTo>
                <a:cubicBezTo>
                  <a:pt x="222250" y="165135"/>
                  <a:pt x="236736" y="150812"/>
                  <a:pt x="255173" y="150812"/>
                </a:cubicBezTo>
                <a:close/>
                <a:moveTo>
                  <a:pt x="85111" y="128587"/>
                </a:moveTo>
                <a:cubicBezTo>
                  <a:pt x="85111" y="128587"/>
                  <a:pt x="85111" y="128587"/>
                  <a:pt x="97913" y="135164"/>
                </a:cubicBezTo>
                <a:cubicBezTo>
                  <a:pt x="100474" y="136479"/>
                  <a:pt x="104314" y="136479"/>
                  <a:pt x="106875" y="135164"/>
                </a:cubicBezTo>
                <a:cubicBezTo>
                  <a:pt x="106875" y="135164"/>
                  <a:pt x="106875" y="135164"/>
                  <a:pt x="119678" y="128587"/>
                </a:cubicBezTo>
                <a:cubicBezTo>
                  <a:pt x="119678" y="128587"/>
                  <a:pt x="119678" y="128587"/>
                  <a:pt x="122238" y="129902"/>
                </a:cubicBezTo>
                <a:lnTo>
                  <a:pt x="109435" y="220662"/>
                </a:lnTo>
                <a:cubicBezTo>
                  <a:pt x="109435" y="220662"/>
                  <a:pt x="109435" y="220662"/>
                  <a:pt x="95353" y="220662"/>
                </a:cubicBezTo>
                <a:cubicBezTo>
                  <a:pt x="95353" y="220662"/>
                  <a:pt x="95353" y="220662"/>
                  <a:pt x="82550" y="129902"/>
                </a:cubicBezTo>
                <a:cubicBezTo>
                  <a:pt x="82550" y="129902"/>
                  <a:pt x="82550" y="129902"/>
                  <a:pt x="85111" y="128587"/>
                </a:cubicBezTo>
                <a:close/>
                <a:moveTo>
                  <a:pt x="224631" y="60325"/>
                </a:moveTo>
                <a:cubicBezTo>
                  <a:pt x="224631" y="60325"/>
                  <a:pt x="224631" y="60325"/>
                  <a:pt x="280194" y="60325"/>
                </a:cubicBezTo>
                <a:cubicBezTo>
                  <a:pt x="286808" y="60325"/>
                  <a:pt x="292100" y="65599"/>
                  <a:pt x="292100" y="70872"/>
                </a:cubicBezTo>
                <a:cubicBezTo>
                  <a:pt x="292100" y="70872"/>
                  <a:pt x="292100" y="70872"/>
                  <a:pt x="292100" y="127565"/>
                </a:cubicBezTo>
                <a:cubicBezTo>
                  <a:pt x="292100" y="132839"/>
                  <a:pt x="286808" y="138113"/>
                  <a:pt x="280194" y="138113"/>
                </a:cubicBezTo>
                <a:cubicBezTo>
                  <a:pt x="273579" y="138113"/>
                  <a:pt x="269610" y="132839"/>
                  <a:pt x="269610" y="127565"/>
                </a:cubicBezTo>
                <a:cubicBezTo>
                  <a:pt x="269610" y="127565"/>
                  <a:pt x="269610" y="127565"/>
                  <a:pt x="269610" y="82738"/>
                </a:cubicBezTo>
                <a:cubicBezTo>
                  <a:pt x="269610" y="82738"/>
                  <a:pt x="269610" y="82738"/>
                  <a:pt x="224631" y="82738"/>
                </a:cubicBezTo>
                <a:cubicBezTo>
                  <a:pt x="218017" y="82738"/>
                  <a:pt x="212725" y="77465"/>
                  <a:pt x="212725" y="70872"/>
                </a:cubicBezTo>
                <a:cubicBezTo>
                  <a:pt x="212725" y="65599"/>
                  <a:pt x="218017" y="60325"/>
                  <a:pt x="224631" y="60325"/>
                </a:cubicBezTo>
                <a:close/>
                <a:moveTo>
                  <a:pt x="103055" y="0"/>
                </a:moveTo>
                <a:cubicBezTo>
                  <a:pt x="158546" y="0"/>
                  <a:pt x="204788" y="44658"/>
                  <a:pt x="204788" y="101137"/>
                </a:cubicBezTo>
                <a:cubicBezTo>
                  <a:pt x="204788" y="135287"/>
                  <a:pt x="188934" y="165497"/>
                  <a:pt x="161188" y="185199"/>
                </a:cubicBezTo>
                <a:cubicBezTo>
                  <a:pt x="161188" y="185199"/>
                  <a:pt x="161188" y="185199"/>
                  <a:pt x="151940" y="220663"/>
                </a:cubicBezTo>
                <a:cubicBezTo>
                  <a:pt x="151940" y="220663"/>
                  <a:pt x="151940" y="220663"/>
                  <a:pt x="125515" y="220663"/>
                </a:cubicBezTo>
                <a:cubicBezTo>
                  <a:pt x="125515" y="220663"/>
                  <a:pt x="125515" y="220663"/>
                  <a:pt x="137406" y="136601"/>
                </a:cubicBezTo>
                <a:cubicBezTo>
                  <a:pt x="137406" y="136601"/>
                  <a:pt x="138727" y="136601"/>
                  <a:pt x="138727" y="136601"/>
                </a:cubicBezTo>
                <a:cubicBezTo>
                  <a:pt x="142691" y="136601"/>
                  <a:pt x="146655" y="133974"/>
                  <a:pt x="149297" y="130033"/>
                </a:cubicBezTo>
                <a:cubicBezTo>
                  <a:pt x="151940" y="124780"/>
                  <a:pt x="149297" y="118212"/>
                  <a:pt x="144012" y="115585"/>
                </a:cubicBezTo>
                <a:cubicBezTo>
                  <a:pt x="144012" y="115585"/>
                  <a:pt x="144012" y="115585"/>
                  <a:pt x="125515" y="106391"/>
                </a:cubicBezTo>
                <a:cubicBezTo>
                  <a:pt x="122873" y="105077"/>
                  <a:pt x="118909" y="105077"/>
                  <a:pt x="116267" y="106391"/>
                </a:cubicBezTo>
                <a:cubicBezTo>
                  <a:pt x="116267" y="106391"/>
                  <a:pt x="116267" y="106391"/>
                  <a:pt x="103055" y="112958"/>
                </a:cubicBezTo>
                <a:cubicBezTo>
                  <a:pt x="103055" y="112958"/>
                  <a:pt x="103055" y="112958"/>
                  <a:pt x="88521" y="106391"/>
                </a:cubicBezTo>
                <a:cubicBezTo>
                  <a:pt x="85879" y="105077"/>
                  <a:pt x="81915" y="105077"/>
                  <a:pt x="79273" y="106391"/>
                </a:cubicBezTo>
                <a:cubicBezTo>
                  <a:pt x="79273" y="106391"/>
                  <a:pt x="79273" y="106391"/>
                  <a:pt x="60776" y="115585"/>
                </a:cubicBezTo>
                <a:cubicBezTo>
                  <a:pt x="55491" y="118212"/>
                  <a:pt x="52848" y="124780"/>
                  <a:pt x="55491" y="130033"/>
                </a:cubicBezTo>
                <a:cubicBezTo>
                  <a:pt x="58133" y="135287"/>
                  <a:pt x="63418" y="136601"/>
                  <a:pt x="67382" y="136601"/>
                </a:cubicBezTo>
                <a:cubicBezTo>
                  <a:pt x="67382" y="136601"/>
                  <a:pt x="67382" y="136601"/>
                  <a:pt x="79273" y="220663"/>
                </a:cubicBezTo>
                <a:cubicBezTo>
                  <a:pt x="79273" y="220663"/>
                  <a:pt x="79273" y="220663"/>
                  <a:pt x="52848" y="220663"/>
                </a:cubicBezTo>
                <a:cubicBezTo>
                  <a:pt x="52848" y="220663"/>
                  <a:pt x="52848" y="220663"/>
                  <a:pt x="43600" y="185199"/>
                </a:cubicBezTo>
                <a:cubicBezTo>
                  <a:pt x="15854" y="165497"/>
                  <a:pt x="0" y="135287"/>
                  <a:pt x="0" y="101137"/>
                </a:cubicBezTo>
                <a:cubicBezTo>
                  <a:pt x="0" y="44658"/>
                  <a:pt x="46242" y="0"/>
                  <a:pt x="103055" y="0"/>
                </a:cubicBezTo>
                <a:close/>
              </a:path>
            </a:pathLst>
          </a:custGeom>
          <a:solidFill>
            <a:srgbClr val="01B0F0"/>
          </a:solidFill>
          <a:ln>
            <a:noFill/>
          </a:ln>
          <a:extLst/>
        </p:spPr>
        <p:txBody>
          <a:bodyPr wrap="square" anchor="ctr">
            <a:noAutofit/>
          </a:bodyPr>
          <a:lstStyle/>
          <a:p>
            <a:pPr algn="ctr" fontAlgn="ctr"/>
            <a:endParaRPr sz="1400">
              <a:latin typeface="Huawei Sans" panose="020C0503030203020204" pitchFamily="34" charset="0"/>
              <a:ea typeface="方正兰亭黑简体" panose="02000000000000000000" pitchFamily="2" charset="-122"/>
            </a:endParaRPr>
          </a:p>
        </p:txBody>
      </p:sp>
      <p:sp>
        <p:nvSpPr>
          <p:cNvPr id="44" name="îṥľîḑé">
            <a:extLst>
              <a:ext uri="{FF2B5EF4-FFF2-40B4-BE49-F238E27FC236}">
                <a16:creationId xmlns="" xmlns:a16="http://schemas.microsoft.com/office/drawing/2014/main" xmlns:p14="http://schemas.microsoft.com/office/powerpoint/2010/main" xmlns:lc="http://schemas.openxmlformats.org/drawingml/2006/lockedCanvas" id="{EB6B8083-C1A1-4DD5-9FC2-942CA73CBBF5}"/>
              </a:ext>
            </a:extLst>
          </p:cNvPr>
          <p:cNvSpPr/>
          <p:nvPr/>
        </p:nvSpPr>
        <p:spPr>
          <a:xfrm>
            <a:off x="2224184" y="3700910"/>
            <a:ext cx="1946427" cy="453000"/>
          </a:xfrm>
          <a:prstGeom prst="rect">
            <a:avLst/>
          </a:prstGeom>
        </p:spPr>
        <p:txBody>
          <a:bodyPr wrap="square" lIns="90000" tIns="46800" rIns="90000" bIns="46800" anchor="ctr" anchorCtr="1">
            <a:noAutofit/>
          </a:bodyPr>
          <a:lstStyle/>
          <a:p>
            <a:pPr lvl="0" algn="ctr" defTabSz="914378" fontAlgn="ctr">
              <a:spcBef>
                <a:spcPct val="0"/>
              </a:spcBef>
              <a:defRPr/>
            </a:pPr>
            <a:r>
              <a:rPr sz="1600">
                <a:latin typeface="Huawei Sans" panose="020C0503030203020204" pitchFamily="34" charset="0"/>
              </a:rPr>
              <a:t>User identity</a:t>
            </a:r>
            <a:endParaRPr lang="zh-CN" altLang="en-US" sz="1600" dirty="0">
              <a:latin typeface="Huawei Sans" panose="020C0503030203020204" pitchFamily="34" charset="0"/>
              <a:ea typeface="方正兰亭黑简体" panose="02000000000000000000" pitchFamily="2" charset="-122"/>
            </a:endParaRPr>
          </a:p>
        </p:txBody>
      </p:sp>
      <p:sp>
        <p:nvSpPr>
          <p:cNvPr id="45" name="îsļîďe">
            <a:extLst>
              <a:ext uri="{FF2B5EF4-FFF2-40B4-BE49-F238E27FC236}">
                <a16:creationId xmlns="" xmlns:a16="http://schemas.microsoft.com/office/drawing/2014/main" xmlns:p14="http://schemas.microsoft.com/office/powerpoint/2010/main" xmlns:lc="http://schemas.openxmlformats.org/drawingml/2006/lockedCanvas" id="{C14181FE-9A02-45EF-A253-44653591853D}"/>
              </a:ext>
            </a:extLst>
          </p:cNvPr>
          <p:cNvSpPr txBox="1"/>
          <p:nvPr/>
        </p:nvSpPr>
        <p:spPr>
          <a:xfrm>
            <a:off x="2335225" y="4190486"/>
            <a:ext cx="1724344" cy="1373186"/>
          </a:xfrm>
          <a:prstGeom prst="rect">
            <a:avLst/>
          </a:prstGeom>
          <a:noFill/>
        </p:spPr>
        <p:txBody>
          <a:bodyPr wrap="square" lIns="90000" tIns="46800" rIns="90000" bIns="46800" anchor="t" anchorCtr="1">
            <a:noAutofit/>
          </a:bodyPr>
          <a:lstStyle/>
          <a:p>
            <a:pPr fontAlgn="ctr">
              <a:lnSpc>
                <a:spcPct val="120000"/>
              </a:lnSpc>
            </a:pPr>
            <a:r>
              <a:rPr sz="1400" dirty="0">
                <a:latin typeface="Huawei Sans" panose="020C0503030203020204" pitchFamily="34" charset="0"/>
              </a:rPr>
              <a:t>Identifies users </a:t>
            </a:r>
            <a:r>
              <a:rPr sz="1400" dirty="0" smtClean="0">
                <a:latin typeface="Huawei Sans" panose="020C0503030203020204" pitchFamily="34" charset="0"/>
              </a:rPr>
              <a:t>by</a:t>
            </a:r>
            <a:r>
              <a:rPr lang="en-US" sz="1400" dirty="0" smtClean="0">
                <a:latin typeface="Huawei Sans" panose="020C0503030203020204" pitchFamily="34" charset="0"/>
              </a:rPr>
              <a:t> information such as the</a:t>
            </a:r>
            <a:r>
              <a:rPr sz="1400" dirty="0" smtClean="0">
                <a:latin typeface="Huawei Sans" panose="020C0503030203020204" pitchFamily="34" charset="0"/>
              </a:rPr>
              <a:t> account</a:t>
            </a:r>
            <a:r>
              <a:rPr lang="en-US" sz="1400" dirty="0" smtClean="0">
                <a:latin typeface="Huawei Sans" panose="020C0503030203020204" pitchFamily="34" charset="0"/>
              </a:rPr>
              <a:t> and</a:t>
            </a:r>
            <a:r>
              <a:rPr sz="1400" dirty="0" smtClean="0">
                <a:latin typeface="Huawei Sans" panose="020C0503030203020204" pitchFamily="34" charset="0"/>
              </a:rPr>
              <a:t> password</a:t>
            </a:r>
            <a:r>
              <a:rPr lang="en-US" sz="1400" dirty="0" smtClean="0">
                <a:latin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endParaRPr>
          </a:p>
        </p:txBody>
      </p:sp>
      <p:sp>
        <p:nvSpPr>
          <p:cNvPr id="46" name="îšḻiḍé">
            <a:extLst>
              <a:ext uri="{FF2B5EF4-FFF2-40B4-BE49-F238E27FC236}">
                <a16:creationId xmlns="" xmlns:a16="http://schemas.microsoft.com/office/drawing/2014/main" xmlns:p14="http://schemas.microsoft.com/office/powerpoint/2010/main" xmlns:lc="http://schemas.openxmlformats.org/drawingml/2006/lockedCanvas" id="{659B0C95-AB85-4D6B-883A-A3FBAC1F865B}"/>
              </a:ext>
            </a:extLst>
          </p:cNvPr>
          <p:cNvSpPr/>
          <p:nvPr/>
        </p:nvSpPr>
        <p:spPr>
          <a:xfrm>
            <a:off x="4300804" y="3700910"/>
            <a:ext cx="1576300" cy="453000"/>
          </a:xfrm>
          <a:prstGeom prst="rect">
            <a:avLst/>
          </a:prstGeom>
        </p:spPr>
        <p:txBody>
          <a:bodyPr wrap="square" lIns="90000" tIns="46800" rIns="90000" bIns="46800" anchor="ctr" anchorCtr="1">
            <a:noAutofit/>
          </a:bodyPr>
          <a:lstStyle/>
          <a:p>
            <a:pPr lvl="0" algn="ctr" defTabSz="914378" fontAlgn="ctr">
              <a:spcBef>
                <a:spcPct val="0"/>
              </a:spcBef>
              <a:defRPr/>
            </a:pPr>
            <a:r>
              <a:rPr sz="1600" dirty="0">
                <a:latin typeface="Huawei Sans" panose="020C0503030203020204" pitchFamily="34" charset="0"/>
              </a:rPr>
              <a:t>Authentication</a:t>
            </a:r>
            <a:endParaRPr lang="zh-CN" altLang="en-US" sz="1600" dirty="0">
              <a:latin typeface="Huawei Sans" panose="020C0503030203020204" pitchFamily="34" charset="0"/>
              <a:ea typeface="方正兰亭黑简体" panose="02000000000000000000" pitchFamily="2" charset="-122"/>
            </a:endParaRPr>
          </a:p>
        </p:txBody>
      </p:sp>
      <p:sp>
        <p:nvSpPr>
          <p:cNvPr id="47" name="ïṧ1îďê">
            <a:extLst>
              <a:ext uri="{FF2B5EF4-FFF2-40B4-BE49-F238E27FC236}">
                <a16:creationId xmlns="" xmlns:a16="http://schemas.microsoft.com/office/drawing/2014/main" xmlns:p14="http://schemas.microsoft.com/office/powerpoint/2010/main" xmlns:lc="http://schemas.openxmlformats.org/drawingml/2006/lockedCanvas" id="{2BBF0A8E-1624-4F23-A6AA-97737A94AC02}"/>
              </a:ext>
            </a:extLst>
          </p:cNvPr>
          <p:cNvSpPr txBox="1"/>
          <p:nvPr/>
        </p:nvSpPr>
        <p:spPr>
          <a:xfrm>
            <a:off x="4177160" y="4190485"/>
            <a:ext cx="1823587" cy="1373187"/>
          </a:xfrm>
          <a:prstGeom prst="rect">
            <a:avLst/>
          </a:prstGeom>
          <a:noFill/>
        </p:spPr>
        <p:txBody>
          <a:bodyPr wrap="square" lIns="90000" tIns="46800" rIns="90000" bIns="46800" anchor="t" anchorCtr="1">
            <a:noAutofit/>
          </a:bodyPr>
          <a:lstStyle/>
          <a:p>
            <a:pPr fontAlgn="ctr">
              <a:lnSpc>
                <a:spcPct val="120000"/>
              </a:lnSpc>
            </a:pPr>
            <a:r>
              <a:rPr sz="1400" dirty="0">
                <a:latin typeface="Huawei Sans" panose="020C0503030203020204" pitchFamily="34" charset="0"/>
              </a:rPr>
              <a:t>Identifies and authenticates users who attempt to access resources.</a:t>
            </a:r>
          </a:p>
        </p:txBody>
      </p:sp>
      <p:sp>
        <p:nvSpPr>
          <p:cNvPr id="48" name="îšḻîḋê">
            <a:extLst>
              <a:ext uri="{FF2B5EF4-FFF2-40B4-BE49-F238E27FC236}">
                <a16:creationId xmlns="" xmlns:a16="http://schemas.microsoft.com/office/drawing/2014/main" xmlns:p14="http://schemas.microsoft.com/office/powerpoint/2010/main" xmlns:lc="http://schemas.openxmlformats.org/drawingml/2006/lockedCanvas" id="{9D3DD27E-CB9A-4006-99DE-A7753178473A}"/>
              </a:ext>
            </a:extLst>
          </p:cNvPr>
          <p:cNvSpPr/>
          <p:nvPr/>
        </p:nvSpPr>
        <p:spPr>
          <a:xfrm>
            <a:off x="6261026" y="3700910"/>
            <a:ext cx="1542178" cy="453000"/>
          </a:xfrm>
          <a:prstGeom prst="rect">
            <a:avLst/>
          </a:prstGeom>
        </p:spPr>
        <p:txBody>
          <a:bodyPr wrap="square" lIns="90000" tIns="46800" rIns="90000" bIns="46800" anchor="ctr" anchorCtr="1">
            <a:noAutofit/>
          </a:bodyPr>
          <a:lstStyle/>
          <a:p>
            <a:pPr lvl="0" algn="ctr" defTabSz="914378" fontAlgn="ctr">
              <a:spcBef>
                <a:spcPct val="0"/>
              </a:spcBef>
              <a:defRPr/>
            </a:pPr>
            <a:r>
              <a:rPr sz="1600">
                <a:latin typeface="Huawei Sans" panose="020C0503030203020204" pitchFamily="34" charset="0"/>
              </a:rPr>
              <a:t>Authorization</a:t>
            </a:r>
            <a:endParaRPr lang="zh-CN" altLang="en-US" sz="1600" dirty="0">
              <a:latin typeface="Huawei Sans" panose="020C0503030203020204" pitchFamily="34" charset="0"/>
              <a:ea typeface="方正兰亭黑简体" panose="02000000000000000000" pitchFamily="2" charset="-122"/>
            </a:endParaRPr>
          </a:p>
        </p:txBody>
      </p:sp>
      <p:sp>
        <p:nvSpPr>
          <p:cNvPr id="49" name="îsļîďe">
            <a:extLst>
              <a:ext uri="{FF2B5EF4-FFF2-40B4-BE49-F238E27FC236}">
                <a16:creationId xmlns="" xmlns:a16="http://schemas.microsoft.com/office/drawing/2014/main" xmlns:p14="http://schemas.microsoft.com/office/powerpoint/2010/main" xmlns:lc="http://schemas.openxmlformats.org/drawingml/2006/lockedCanvas" id="{C14181FE-9A02-45EF-A253-44653591853D}"/>
              </a:ext>
            </a:extLst>
          </p:cNvPr>
          <p:cNvSpPr txBox="1"/>
          <p:nvPr/>
        </p:nvSpPr>
        <p:spPr>
          <a:xfrm>
            <a:off x="6051711" y="4190485"/>
            <a:ext cx="1960807" cy="1257277"/>
          </a:xfrm>
          <a:prstGeom prst="rect">
            <a:avLst/>
          </a:prstGeom>
          <a:noFill/>
        </p:spPr>
        <p:txBody>
          <a:bodyPr wrap="square" lIns="90000" tIns="46800" rIns="90000" bIns="46800" anchor="t" anchorCtr="1">
            <a:noAutofit/>
          </a:bodyPr>
          <a:lstStyle/>
          <a:p>
            <a:pPr fontAlgn="ctr">
              <a:lnSpc>
                <a:spcPct val="120000"/>
              </a:lnSpc>
            </a:pPr>
            <a:r>
              <a:rPr sz="1400" dirty="0">
                <a:latin typeface="Huawei Sans" panose="020C0503030203020204" pitchFamily="34" charset="0"/>
              </a:rPr>
              <a:t>Determines whether the access </a:t>
            </a:r>
            <a:r>
              <a:rPr sz="1400" dirty="0" smtClean="0">
                <a:latin typeface="Huawei Sans" panose="020C0503030203020204" pitchFamily="34" charset="0"/>
              </a:rPr>
              <a:t>is</a:t>
            </a:r>
            <a:r>
              <a:rPr lang="en-US" sz="1400" dirty="0">
                <a:latin typeface="Huawei Sans" panose="020C0503030203020204" pitchFamily="34" charset="0"/>
                <a:ea typeface="方正兰亭黑简体" panose="02000000000000000000" pitchFamily="2" charset="-122"/>
              </a:rPr>
              <a:t> </a:t>
            </a:r>
            <a:r>
              <a:rPr sz="1400" dirty="0" smtClean="0">
                <a:latin typeface="Huawei Sans" panose="020C0503030203020204" pitchFamily="34" charset="0"/>
              </a:rPr>
              <a:t>granted </a:t>
            </a:r>
            <a:r>
              <a:rPr sz="1400" dirty="0">
                <a:latin typeface="Huawei Sans" panose="020C0503030203020204" pitchFamily="34" charset="0"/>
              </a:rPr>
              <a:t>authorization.</a:t>
            </a:r>
          </a:p>
        </p:txBody>
      </p:sp>
      <p:sp>
        <p:nvSpPr>
          <p:cNvPr id="50" name="iŝľiḍe">
            <a:extLst>
              <a:ext uri="{FF2B5EF4-FFF2-40B4-BE49-F238E27FC236}">
                <a16:creationId xmlns="" xmlns:a16="http://schemas.microsoft.com/office/drawing/2014/main" xmlns:p14="http://schemas.microsoft.com/office/powerpoint/2010/main" xmlns:lc="http://schemas.openxmlformats.org/drawingml/2006/lockedCanvas" id="{1A3974A6-7796-4BDF-85BD-1A244DE841E1}"/>
              </a:ext>
            </a:extLst>
          </p:cNvPr>
          <p:cNvSpPr/>
          <p:nvPr/>
        </p:nvSpPr>
        <p:spPr>
          <a:xfrm>
            <a:off x="8226701" y="3767787"/>
            <a:ext cx="1409683" cy="319247"/>
          </a:xfrm>
          <a:prstGeom prst="rect">
            <a:avLst/>
          </a:prstGeom>
        </p:spPr>
        <p:txBody>
          <a:bodyPr wrap="square" lIns="90000" tIns="46800" rIns="90000" bIns="46800" anchor="ctr" anchorCtr="1">
            <a:noAutofit/>
          </a:bodyPr>
          <a:lstStyle/>
          <a:p>
            <a:pPr lvl="0" algn="ctr" defTabSz="914378" fontAlgn="ctr">
              <a:spcBef>
                <a:spcPct val="0"/>
              </a:spcBef>
              <a:defRPr/>
            </a:pPr>
            <a:r>
              <a:rPr sz="1600">
                <a:latin typeface="Huawei Sans" panose="020C0503030203020204" pitchFamily="34" charset="0"/>
              </a:rPr>
              <a:t>Accounting</a:t>
            </a:r>
            <a:endParaRPr lang="zh-CN" altLang="en-US" sz="1600" dirty="0">
              <a:latin typeface="Huawei Sans" panose="020C0503030203020204" pitchFamily="34" charset="0"/>
              <a:ea typeface="方正兰亭黑简体" panose="02000000000000000000" pitchFamily="2" charset="-122"/>
            </a:endParaRPr>
          </a:p>
        </p:txBody>
      </p:sp>
      <p:sp>
        <p:nvSpPr>
          <p:cNvPr id="51" name="íṣḷíḍe">
            <a:extLst>
              <a:ext uri="{FF2B5EF4-FFF2-40B4-BE49-F238E27FC236}">
                <a16:creationId xmlns="" xmlns:a16="http://schemas.microsoft.com/office/drawing/2014/main" xmlns:p14="http://schemas.microsoft.com/office/powerpoint/2010/main" xmlns:lc="http://schemas.openxmlformats.org/drawingml/2006/lockedCanvas" id="{5EC61688-BFC1-4E2D-B3CB-EB00CD2A0932}"/>
              </a:ext>
            </a:extLst>
          </p:cNvPr>
          <p:cNvSpPr txBox="1"/>
          <p:nvPr/>
        </p:nvSpPr>
        <p:spPr>
          <a:xfrm>
            <a:off x="8063482" y="4208488"/>
            <a:ext cx="1855305" cy="666834"/>
          </a:xfrm>
          <a:prstGeom prst="rect">
            <a:avLst/>
          </a:prstGeom>
          <a:noFill/>
        </p:spPr>
        <p:txBody>
          <a:bodyPr wrap="square" lIns="90000" tIns="46800" rIns="90000" bIns="46800" anchor="t" anchorCtr="1">
            <a:noAutofit/>
          </a:bodyPr>
          <a:lstStyle/>
          <a:p>
            <a:pPr fontAlgn="ctr">
              <a:lnSpc>
                <a:spcPct val="120000"/>
              </a:lnSpc>
            </a:pPr>
            <a:r>
              <a:rPr sz="1400" dirty="0">
                <a:latin typeface="Huawei Sans" panose="020C0503030203020204" pitchFamily="34" charset="0"/>
              </a:rPr>
              <a:t>Checks and records access information.</a:t>
            </a:r>
            <a:endParaRPr lang="zh-CN" altLang="en-US" sz="140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191499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0"/>
          </p:nvPr>
        </p:nvSpPr>
        <p:spPr/>
        <p:txBody>
          <a:bodyPr/>
          <a:lstStyle/>
          <a:p>
            <a:r>
              <a:rPr lang="en-US" sz="1800" dirty="0" smtClean="0"/>
              <a:t>A common AAA architecture includes the user, network access server (NAS), and AAA server.</a:t>
            </a:r>
            <a:endParaRPr lang="en-US" altLang="zh-CN" sz="1800" dirty="0">
              <a:sym typeface="Huawei Sans" panose="020C0503030203020204" pitchFamily="34" charset="0"/>
            </a:endParaRPr>
          </a:p>
        </p:txBody>
      </p:sp>
      <p:sp>
        <p:nvSpPr>
          <p:cNvPr id="2" name="标题 1"/>
          <p:cNvSpPr>
            <a:spLocks noGrp="1"/>
          </p:cNvSpPr>
          <p:nvPr>
            <p:ph type="title"/>
          </p:nvPr>
        </p:nvSpPr>
        <p:spPr/>
        <p:txBody>
          <a:bodyPr/>
          <a:lstStyle/>
          <a:p>
            <a:r>
              <a:rPr lang="en-US" smtClean="0"/>
              <a:t>Common AAA Architecture</a:t>
            </a:r>
            <a:endParaRPr lang="en-US" altLang="zh-CN" dirty="0">
              <a:sym typeface="Huawei Sans" panose="020C0503030203020204" pitchFamily="34" charset="0"/>
            </a:endParaRPr>
          </a:p>
        </p:txBody>
      </p:sp>
      <p:sp>
        <p:nvSpPr>
          <p:cNvPr id="5" name="AutoShape 10432"/>
          <p:cNvSpPr>
            <a:spLocks noChangeAspect="1" noChangeArrowheads="1" noTextEdit="1"/>
          </p:cNvSpPr>
          <p:nvPr/>
        </p:nvSpPr>
        <p:spPr bwMode="auto">
          <a:xfrm>
            <a:off x="4111012" y="2065439"/>
            <a:ext cx="2932906" cy="293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zh-CN" alt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6" name="Rectangle 10435"/>
          <p:cNvSpPr>
            <a:spLocks noChangeArrowheads="1"/>
          </p:cNvSpPr>
          <p:nvPr/>
        </p:nvSpPr>
        <p:spPr bwMode="auto">
          <a:xfrm>
            <a:off x="4111012" y="2065439"/>
            <a:ext cx="2932906" cy="293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zh-CN" alt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4" name="文本框 43"/>
          <p:cNvSpPr txBox="1"/>
          <p:nvPr/>
        </p:nvSpPr>
        <p:spPr>
          <a:xfrm>
            <a:off x="6961375" y="2404449"/>
            <a:ext cx="4590898" cy="3528000"/>
          </a:xfrm>
          <a:prstGeom prst="rect">
            <a:avLst/>
          </a:prstGeom>
          <a:solidFill>
            <a:srgbClr val="01B0F0">
              <a:alpha val="5000"/>
            </a:srgbClr>
          </a:solidFill>
          <a:ln>
            <a:solidFill>
              <a:srgbClr val="1AABE2">
                <a:alpha val="30000"/>
              </a:srgbClr>
            </a:solidFill>
          </a:ln>
        </p:spPr>
        <p:txBody>
          <a:bodyPr wrap="square" rtlCol="0">
            <a:noAutofit/>
          </a:bodyPr>
          <a:lstStyle>
            <a:defPPr>
              <a:defRPr lang="en-US"/>
            </a:defPPr>
            <a:lvl1pPr marL="285750" indent="-285750">
              <a:lnSpc>
                <a:spcPct val="130000"/>
              </a:lnSpc>
              <a:buFont typeface="Arial" panose="020B0604020202020204" pitchFamily="34" charset="0"/>
              <a:buChar char="•"/>
              <a:defRPr sz="1400">
                <a:latin typeface="Arial" panose="020C0503030203020204" pitchFamily="34" charset="0"/>
                <a:ea typeface="方正兰亭黑简体" panose="02000000000000000000" pitchFamily="2" charset="-122"/>
              </a:defRPr>
            </a:lvl1pPr>
          </a:lstStyle>
          <a:p>
            <a:pPr fontAlgn="ctr"/>
            <a:r>
              <a:rPr dirty="0">
                <a:latin typeface="Huawei Sans" panose="020C0503030203020204" pitchFamily="34" charset="0"/>
              </a:rPr>
              <a:t>The NAS collects and manages user access requests in a centralized manner.</a:t>
            </a:r>
            <a:endParaRPr lang="en-US" altLang="zh-CN" dirty="0">
              <a:latin typeface="Huawei Sans" panose="020C0503030203020204" pitchFamily="34" charset="0"/>
              <a:sym typeface="Huawei Sans" panose="020C0503030203020204" pitchFamily="34" charset="0"/>
            </a:endParaRPr>
          </a:p>
          <a:p>
            <a:pPr fontAlgn="ctr"/>
            <a:r>
              <a:rPr dirty="0">
                <a:latin typeface="Huawei Sans" panose="020C0503030203020204" pitchFamily="34" charset="0"/>
              </a:rPr>
              <a:t>Multiple domains are created on the NAS to manage users. Different domains can be associated with different AAA schemes, which include the authentication scheme, authorization scheme, and accounting scheme.</a:t>
            </a:r>
            <a:endParaRPr lang="en-US" altLang="zh-CN" dirty="0">
              <a:latin typeface="Huawei Sans" panose="020C0503030203020204" pitchFamily="34" charset="0"/>
              <a:sym typeface="Huawei Sans" panose="020C0503030203020204" pitchFamily="34" charset="0"/>
            </a:endParaRPr>
          </a:p>
          <a:p>
            <a:pPr fontAlgn="ctr"/>
            <a:r>
              <a:rPr dirty="0">
                <a:latin typeface="Huawei Sans" panose="020C0503030203020204" pitchFamily="34" charset="0"/>
              </a:rPr>
              <a:t>When receiving a user access request, the NAS determines the domain to which the user belongs based on the username and performs user management and control based on the AAA schemes configured for the domain.</a:t>
            </a:r>
          </a:p>
        </p:txBody>
      </p:sp>
      <p:sp>
        <p:nvSpPr>
          <p:cNvPr id="45" name="文本框 44"/>
          <p:cNvSpPr txBox="1"/>
          <p:nvPr/>
        </p:nvSpPr>
        <p:spPr>
          <a:xfrm>
            <a:off x="3547923" y="5349679"/>
            <a:ext cx="2690160" cy="338554"/>
          </a:xfrm>
          <a:prstGeom prst="rect">
            <a:avLst/>
          </a:prstGeom>
          <a:noFill/>
        </p:spPr>
        <p:txBody>
          <a:bodyPr wrap="square" rtlCol="0">
            <a:noAutofit/>
          </a:bodyPr>
          <a:lstStyle/>
          <a:p>
            <a:pPr fontAlgn="ctr"/>
            <a:r>
              <a:rPr sz="1600" dirty="0">
                <a:latin typeface="Huawei Sans" panose="020C0503030203020204" pitchFamily="34" charset="0"/>
              </a:rPr>
              <a:t>Common AAA architecture</a:t>
            </a:r>
          </a:p>
        </p:txBody>
      </p:sp>
      <p:sp>
        <p:nvSpPr>
          <p:cNvPr id="10" name="圆角矩形 9"/>
          <p:cNvSpPr/>
          <p:nvPr/>
        </p:nvSpPr>
        <p:spPr>
          <a:xfrm>
            <a:off x="673187" y="2618228"/>
            <a:ext cx="1807241" cy="3216021"/>
          </a:xfrm>
          <a:prstGeom prst="roundRect">
            <a:avLst/>
          </a:prstGeom>
          <a:solidFill>
            <a:srgbClr val="F4FBFE"/>
          </a:solidFill>
          <a:ln w="12700" cap="flat" cmpd="sng" algn="ctr">
            <a:solidFill>
              <a:srgbClr val="99DFF9"/>
            </a:solidFill>
            <a:prstDash val="solid"/>
            <a:miter lim="800000"/>
          </a:ln>
          <a:effectLst/>
        </p:spPr>
        <p:txBody>
          <a:bodyPr wrap="square" rtlCol="0" anchor="ctr">
            <a:noAutofit/>
          </a:bodyPr>
          <a:lstStyle/>
          <a:p>
            <a:pPr defTabSz="914400" fontAlgn="ctr">
              <a:lnSpc>
                <a:spcPts val="2200"/>
              </a:lnSpc>
            </a:pPr>
            <a:endParaRPr lang="zh-CN" altLang="en-US" sz="1600" kern="0">
              <a:solidFill>
                <a:srgbClr val="EC7061"/>
              </a:solidFill>
              <a:latin typeface="Huawei Sans" panose="020C0503030203020204" pitchFamily="34" charset="0"/>
              <a:ea typeface="方正兰亭黑简体"/>
            </a:endParaRPr>
          </a:p>
        </p:txBody>
      </p:sp>
      <p:sp>
        <p:nvSpPr>
          <p:cNvPr id="7" name="文本框 6"/>
          <p:cNvSpPr txBox="1"/>
          <p:nvPr/>
        </p:nvSpPr>
        <p:spPr>
          <a:xfrm>
            <a:off x="1290247" y="2272746"/>
            <a:ext cx="607859" cy="338554"/>
          </a:xfrm>
          <a:prstGeom prst="rect">
            <a:avLst/>
          </a:prstGeom>
          <a:noFill/>
          <a:ln>
            <a:noFill/>
          </a:ln>
        </p:spPr>
        <p:txBody>
          <a:bodyPr wrap="square" rtlCol="0">
            <a:noAutofit/>
          </a:bodyPr>
          <a:lstStyle/>
          <a:p>
            <a:pPr algn="ctr" fontAlgn="ctr"/>
            <a:r>
              <a:rPr sz="1600">
                <a:latin typeface="Huawei Sans" panose="020C0503030203020204" pitchFamily="34" charset="0"/>
              </a:rPr>
              <a:t>User</a:t>
            </a:r>
            <a:endParaRPr lang="zh-CN" altLang="en-US" sz="1600" dirty="0">
              <a:latin typeface="Huawei Sans" panose="020C0503030203020204" pitchFamily="34" charset="0"/>
            </a:endParaRPr>
          </a:p>
        </p:txBody>
      </p:sp>
      <p:sp>
        <p:nvSpPr>
          <p:cNvPr id="36" name="Freeform 159"/>
          <p:cNvSpPr>
            <a:spLocks noChangeAspect="1"/>
          </p:cNvSpPr>
          <p:nvPr/>
        </p:nvSpPr>
        <p:spPr>
          <a:xfrm flipH="1">
            <a:off x="4543205" y="3589775"/>
            <a:ext cx="1611542" cy="84240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Autofit/>
          </a:bodyPr>
          <a:lstStyle/>
          <a:p>
            <a:pPr algn="ctr" fontAlgn="ctr"/>
            <a:r>
              <a:rPr sz="1600">
                <a:solidFill>
                  <a:schemeClr val="tx1"/>
                </a:solidFill>
                <a:latin typeface="Huawei Sans" panose="020C0503030203020204" pitchFamily="34" charset="0"/>
              </a:rPr>
              <a:t>IP Network</a:t>
            </a:r>
            <a:endPar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5" name="直接连接符 24"/>
          <p:cNvCxnSpPr>
            <a:stCxn id="24" idx="3"/>
          </p:cNvCxnSpPr>
          <p:nvPr/>
        </p:nvCxnSpPr>
        <p:spPr>
          <a:xfrm>
            <a:off x="1767385" y="2991814"/>
            <a:ext cx="1749157" cy="111605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21" idx="3"/>
          </p:cNvCxnSpPr>
          <p:nvPr/>
        </p:nvCxnSpPr>
        <p:spPr>
          <a:xfrm>
            <a:off x="1767385" y="4212089"/>
            <a:ext cx="235440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图片 20" descr="PC.png"/>
          <p:cNvPicPr>
            <a:picLocks noChangeAspect="1"/>
          </p:cNvPicPr>
          <p:nvPr/>
        </p:nvPicPr>
        <p:blipFill>
          <a:blip r:embed="rId3" cstate="print"/>
          <a:stretch>
            <a:fillRect/>
          </a:stretch>
        </p:blipFill>
        <p:spPr>
          <a:xfrm>
            <a:off x="1228322" y="4005089"/>
            <a:ext cx="539063" cy="414000"/>
          </a:xfrm>
          <a:prstGeom prst="rect">
            <a:avLst/>
          </a:prstGeom>
        </p:spPr>
      </p:pic>
      <p:sp>
        <p:nvSpPr>
          <p:cNvPr id="23" name="Freeform 159"/>
          <p:cNvSpPr>
            <a:spLocks noChangeAspect="1"/>
          </p:cNvSpPr>
          <p:nvPr/>
        </p:nvSpPr>
        <p:spPr>
          <a:xfrm flipH="1">
            <a:off x="2625816" y="3590510"/>
            <a:ext cx="1608732" cy="840931"/>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Autofit/>
          </a:bodyPr>
          <a:lstStyle/>
          <a:p>
            <a:pPr algn="ctr" fontAlgn="ctr"/>
            <a:r>
              <a:rPr sz="1600">
                <a:solidFill>
                  <a:schemeClr val="tx1"/>
                </a:solidFill>
                <a:latin typeface="Huawei Sans" panose="020C0503030203020204" pitchFamily="34" charset="0"/>
              </a:rPr>
              <a:t>IP Network</a:t>
            </a:r>
            <a:endParaRPr 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4" name="图片 23" descr="PC.png"/>
          <p:cNvPicPr>
            <a:picLocks noChangeAspect="1"/>
          </p:cNvPicPr>
          <p:nvPr/>
        </p:nvPicPr>
        <p:blipFill>
          <a:blip r:embed="rId3" cstate="print"/>
          <a:stretch>
            <a:fillRect/>
          </a:stretch>
        </p:blipFill>
        <p:spPr>
          <a:xfrm>
            <a:off x="1228322" y="2784814"/>
            <a:ext cx="539063" cy="414000"/>
          </a:xfrm>
          <a:prstGeom prst="rect">
            <a:avLst/>
          </a:prstGeom>
        </p:spPr>
      </p:pic>
      <p:sp>
        <p:nvSpPr>
          <p:cNvPr id="29" name="文本框 28"/>
          <p:cNvSpPr txBox="1"/>
          <p:nvPr/>
        </p:nvSpPr>
        <p:spPr>
          <a:xfrm>
            <a:off x="659322" y="3306960"/>
            <a:ext cx="1677062" cy="307777"/>
          </a:xfrm>
          <a:prstGeom prst="rect">
            <a:avLst/>
          </a:prstGeom>
          <a:noFill/>
        </p:spPr>
        <p:txBody>
          <a:bodyPr wrap="square" rtlCol="0">
            <a:noAutofit/>
          </a:bodyPr>
          <a:lstStyle/>
          <a:p>
            <a:pPr algn="ctr" fontAlgn="ctr"/>
            <a:r>
              <a:rPr sz="1400" dirty="0">
                <a:latin typeface="Huawei Sans" panose="020C0503030203020204" pitchFamily="34" charset="0"/>
              </a:rPr>
              <a:t>User 1@Domain 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p:cNvSpPr txBox="1"/>
          <p:nvPr/>
        </p:nvSpPr>
        <p:spPr>
          <a:xfrm>
            <a:off x="659322" y="4472200"/>
            <a:ext cx="1677062" cy="307777"/>
          </a:xfrm>
          <a:prstGeom prst="rect">
            <a:avLst/>
          </a:prstGeom>
          <a:noFill/>
        </p:spPr>
        <p:txBody>
          <a:bodyPr wrap="square" rtlCol="0">
            <a:noAutofit/>
          </a:bodyPr>
          <a:lstStyle/>
          <a:p>
            <a:pPr algn="ctr" fontAlgn="ctr"/>
            <a:r>
              <a:rPr sz="1400" dirty="0">
                <a:latin typeface="Huawei Sans" panose="020C0503030203020204" pitchFamily="34" charset="0"/>
              </a:rPr>
              <a:t>User 2@Domain 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p:cNvSpPr txBox="1"/>
          <p:nvPr/>
        </p:nvSpPr>
        <p:spPr>
          <a:xfrm>
            <a:off x="659323" y="5490789"/>
            <a:ext cx="1677062" cy="307777"/>
          </a:xfrm>
          <a:prstGeom prst="rect">
            <a:avLst/>
          </a:prstGeom>
          <a:noFill/>
        </p:spPr>
        <p:txBody>
          <a:bodyPr wrap="square" rtlCol="0">
            <a:noAutofit/>
          </a:bodyPr>
          <a:lstStyle/>
          <a:p>
            <a:pPr algn="ctr" fontAlgn="ctr"/>
            <a:r>
              <a:rPr sz="1400" dirty="0">
                <a:latin typeface="Huawei Sans" panose="020C0503030203020204" pitchFamily="34" charset="0"/>
              </a:rPr>
              <a:t>User 3@Domain 3</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4" name="Picture 12" descr="E:\2016.01\1.12 扁平化图标\蓝色\AR-蓝色最新-40.png"/>
          <p:cNvPicPr>
            <a:picLocks noChangeAspect="1" noChangeArrowheads="1"/>
          </p:cNvPicPr>
          <p:nvPr/>
        </p:nvPicPr>
        <p:blipFill>
          <a:blip r:embed="rId4" cstate="print"/>
          <a:srcRect/>
          <a:stretch>
            <a:fillRect/>
          </a:stretch>
        </p:blipFill>
        <p:spPr bwMode="auto">
          <a:xfrm>
            <a:off x="4143937" y="4010975"/>
            <a:ext cx="540000" cy="441818"/>
          </a:xfrm>
          <a:prstGeom prst="rect">
            <a:avLst/>
          </a:prstGeom>
          <a:noFill/>
        </p:spPr>
      </p:pic>
      <p:sp>
        <p:nvSpPr>
          <p:cNvPr id="35" name="文本框 34"/>
          <p:cNvSpPr txBox="1"/>
          <p:nvPr/>
        </p:nvSpPr>
        <p:spPr>
          <a:xfrm>
            <a:off x="4121792" y="4413571"/>
            <a:ext cx="585417" cy="338554"/>
          </a:xfrm>
          <a:prstGeom prst="rect">
            <a:avLst/>
          </a:prstGeom>
          <a:noFill/>
        </p:spPr>
        <p:txBody>
          <a:bodyPr wrap="square" rtlCol="0">
            <a:noAutofit/>
          </a:bodyPr>
          <a:lstStyle/>
          <a:p>
            <a:pPr algn="ctr" fontAlgn="ctr"/>
            <a:r>
              <a:rPr sz="1600">
                <a:latin typeface="Huawei Sans" panose="020C0503030203020204" pitchFamily="34" charset="0"/>
              </a:rPr>
              <a:t>NAS</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p:cNvSpPr txBox="1"/>
          <p:nvPr/>
        </p:nvSpPr>
        <p:spPr>
          <a:xfrm>
            <a:off x="5611635" y="4455757"/>
            <a:ext cx="1234633" cy="338554"/>
          </a:xfrm>
          <a:prstGeom prst="rect">
            <a:avLst/>
          </a:prstGeom>
          <a:noFill/>
        </p:spPr>
        <p:txBody>
          <a:bodyPr wrap="square" rtlCol="0">
            <a:noAutofit/>
          </a:bodyPr>
          <a:lstStyle/>
          <a:p>
            <a:pPr algn="ctr" fontAlgn="ctr"/>
            <a:r>
              <a:rPr sz="1600" dirty="0">
                <a:latin typeface="Huawei Sans" panose="020C0503030203020204" pitchFamily="34" charset="0"/>
              </a:rPr>
              <a:t>AAA Server</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9" name="图片 38" descr="internet-蓝.png"/>
          <p:cNvPicPr>
            <a:picLocks noChangeAspect="1"/>
          </p:cNvPicPr>
          <p:nvPr/>
        </p:nvPicPr>
        <p:blipFill>
          <a:blip r:embed="rId5" cstate="print"/>
          <a:stretch>
            <a:fillRect/>
          </a:stretch>
        </p:blipFill>
        <p:spPr>
          <a:xfrm>
            <a:off x="3956382" y="2882065"/>
            <a:ext cx="922030" cy="468000"/>
          </a:xfrm>
          <a:prstGeom prst="rect">
            <a:avLst/>
          </a:prstGeom>
        </p:spPr>
      </p:pic>
      <p:cxnSp>
        <p:nvCxnSpPr>
          <p:cNvPr id="40" name="直接连接符 39"/>
          <p:cNvCxnSpPr>
            <a:stCxn id="39" idx="2"/>
            <a:endCxn id="34" idx="0"/>
          </p:cNvCxnSpPr>
          <p:nvPr/>
        </p:nvCxnSpPr>
        <p:spPr>
          <a:xfrm flipH="1">
            <a:off x="4413937" y="3350065"/>
            <a:ext cx="0" cy="66091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41" name="图片 40" descr="交换机.png"/>
          <p:cNvPicPr>
            <a:picLocks noChangeAspect="1"/>
          </p:cNvPicPr>
          <p:nvPr/>
        </p:nvPicPr>
        <p:blipFill>
          <a:blip r:embed="rId6" cstate="print"/>
          <a:stretch>
            <a:fillRect/>
          </a:stretch>
        </p:blipFill>
        <p:spPr>
          <a:xfrm>
            <a:off x="6055982" y="4007493"/>
            <a:ext cx="540000" cy="441817"/>
          </a:xfrm>
          <a:prstGeom prst="rect">
            <a:avLst/>
          </a:prstGeom>
        </p:spPr>
      </p:pic>
      <p:cxnSp>
        <p:nvCxnSpPr>
          <p:cNvPr id="27" name="直接连接符 26"/>
          <p:cNvCxnSpPr>
            <a:endCxn id="23" idx="20"/>
          </p:cNvCxnSpPr>
          <p:nvPr/>
        </p:nvCxnSpPr>
        <p:spPr>
          <a:xfrm flipV="1">
            <a:off x="1637537" y="4426334"/>
            <a:ext cx="1187221" cy="93686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图片 21" descr="故障链路.png"/>
          <p:cNvPicPr>
            <a:picLocks noChangeAspect="1"/>
          </p:cNvPicPr>
          <p:nvPr/>
        </p:nvPicPr>
        <p:blipFill>
          <a:blip r:embed="rId7" cstate="print"/>
          <a:stretch>
            <a:fillRect/>
          </a:stretch>
        </p:blipFill>
        <p:spPr>
          <a:xfrm>
            <a:off x="1227853" y="5099017"/>
            <a:ext cx="540000" cy="402667"/>
          </a:xfrm>
          <a:prstGeom prst="rect">
            <a:avLst/>
          </a:prstGeom>
        </p:spPr>
      </p:pic>
    </p:spTree>
    <p:extLst>
      <p:ext uri="{BB962C8B-B14F-4D97-AF65-F5344CB8AC3E}">
        <p14:creationId xmlns:p14="http://schemas.microsoft.com/office/powerpoint/2010/main" val="1818649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0"/>
          </p:nvPr>
        </p:nvSpPr>
        <p:spPr/>
        <p:txBody>
          <a:bodyPr/>
          <a:lstStyle/>
          <a:p>
            <a:r>
              <a:rPr lang="en-US" sz="1800" dirty="0" smtClean="0"/>
              <a:t>AAA supports the following authentication modes: non-authentication, local authentication, and remote authentication.</a:t>
            </a:r>
            <a:endParaRPr lang="en-US" altLang="zh-CN" sz="1800" dirty="0">
              <a:sym typeface="Huawei Sans" panose="020C0503030203020204" pitchFamily="34" charset="0"/>
            </a:endParaRPr>
          </a:p>
        </p:txBody>
      </p:sp>
      <p:sp>
        <p:nvSpPr>
          <p:cNvPr id="16389" name="Title 1"/>
          <p:cNvSpPr>
            <a:spLocks noGrp="1"/>
          </p:cNvSpPr>
          <p:nvPr>
            <p:ph type="title"/>
          </p:nvPr>
        </p:nvSpPr>
        <p:spPr/>
        <p:txBody>
          <a:bodyPr/>
          <a:lstStyle/>
          <a:p>
            <a:r>
              <a:rPr lang="en-US" smtClean="0"/>
              <a:t>Authentication</a:t>
            </a:r>
            <a:endParaRPr lang="en-US" altLang="zh-CN">
              <a:sym typeface="Huawei Sans" panose="020C0503030203020204" pitchFamily="34" charset="0"/>
            </a:endParaRPr>
          </a:p>
        </p:txBody>
      </p:sp>
      <p:grpSp>
        <p:nvGrpSpPr>
          <p:cNvPr id="4" name="组合 3"/>
          <p:cNvGrpSpPr/>
          <p:nvPr/>
        </p:nvGrpSpPr>
        <p:grpSpPr>
          <a:xfrm>
            <a:off x="1833163" y="2425733"/>
            <a:ext cx="8243735" cy="3041184"/>
            <a:chOff x="1833163" y="2262443"/>
            <a:chExt cx="8243735" cy="3041184"/>
          </a:xfrm>
        </p:grpSpPr>
        <p:sp>
          <p:nvSpPr>
            <p:cNvPr id="32" name="Freeform 159"/>
            <p:cNvSpPr>
              <a:spLocks noChangeAspect="1"/>
            </p:cNvSpPr>
            <p:nvPr/>
          </p:nvSpPr>
          <p:spPr>
            <a:xfrm flipH="1">
              <a:off x="6721764" y="2574379"/>
              <a:ext cx="2640214" cy="138011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ctr" fontAlgn="ctr"/>
              <a:endParaRPr lang="en-US" sz="14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sz="1400">
                  <a:solidFill>
                    <a:schemeClr val="tx1"/>
                  </a:solidFill>
                  <a:latin typeface="Huawei Sans" panose="020C0503030203020204" pitchFamily="34" charset="0"/>
                </a:rPr>
                <a:t>IP Network</a:t>
              </a:r>
              <a:endParaRPr 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4" name="直接连接符 33"/>
            <p:cNvCxnSpPr>
              <a:stCxn id="40" idx="3"/>
            </p:cNvCxnSpPr>
            <p:nvPr/>
          </p:nvCxnSpPr>
          <p:spPr>
            <a:xfrm>
              <a:off x="2941226" y="2469443"/>
              <a:ext cx="2064605" cy="8760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6" idx="3"/>
            </p:cNvCxnSpPr>
            <p:nvPr/>
          </p:nvCxnSpPr>
          <p:spPr>
            <a:xfrm>
              <a:off x="2941226" y="3689718"/>
              <a:ext cx="235440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36" name="图片 35" descr="PC.png"/>
            <p:cNvPicPr>
              <a:picLocks noChangeAspect="1"/>
            </p:cNvPicPr>
            <p:nvPr/>
          </p:nvPicPr>
          <p:blipFill>
            <a:blip r:embed="rId3" cstate="print"/>
            <a:stretch>
              <a:fillRect/>
            </a:stretch>
          </p:blipFill>
          <p:spPr>
            <a:xfrm>
              <a:off x="2402163" y="3482718"/>
              <a:ext cx="539063" cy="414000"/>
            </a:xfrm>
            <a:prstGeom prst="rect">
              <a:avLst/>
            </a:prstGeom>
          </p:spPr>
        </p:pic>
        <p:pic>
          <p:nvPicPr>
            <p:cNvPr id="37" name="图片 36" descr="故障链路.png"/>
            <p:cNvPicPr>
              <a:picLocks noChangeAspect="1"/>
            </p:cNvPicPr>
            <p:nvPr/>
          </p:nvPicPr>
          <p:blipFill>
            <a:blip r:embed="rId4" cstate="print"/>
            <a:stretch>
              <a:fillRect/>
            </a:stretch>
          </p:blipFill>
          <p:spPr>
            <a:xfrm>
              <a:off x="2401694" y="4576646"/>
              <a:ext cx="540000" cy="402667"/>
            </a:xfrm>
            <a:prstGeom prst="rect">
              <a:avLst/>
            </a:prstGeom>
          </p:spPr>
        </p:pic>
        <p:sp>
          <p:nvSpPr>
            <p:cNvPr id="39" name="Freeform 159"/>
            <p:cNvSpPr>
              <a:spLocks noChangeAspect="1"/>
            </p:cNvSpPr>
            <p:nvPr/>
          </p:nvSpPr>
          <p:spPr>
            <a:xfrm flipH="1">
              <a:off x="3705834" y="2575119"/>
              <a:ext cx="2638800" cy="137937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sz="1400">
                  <a:solidFill>
                    <a:schemeClr val="tx1"/>
                  </a:solidFill>
                  <a:latin typeface="Huawei Sans" panose="020C0503030203020204" pitchFamily="34" charset="0"/>
                </a:rPr>
                <a:t>IP Network</a:t>
              </a:r>
              <a:endParaRPr 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0" name="图片 39" descr="PC.png"/>
            <p:cNvPicPr>
              <a:picLocks noChangeAspect="1"/>
            </p:cNvPicPr>
            <p:nvPr/>
          </p:nvPicPr>
          <p:blipFill>
            <a:blip r:embed="rId3" cstate="print"/>
            <a:stretch>
              <a:fillRect/>
            </a:stretch>
          </p:blipFill>
          <p:spPr>
            <a:xfrm>
              <a:off x="2402163" y="2262443"/>
              <a:ext cx="539063" cy="414000"/>
            </a:xfrm>
            <a:prstGeom prst="rect">
              <a:avLst/>
            </a:prstGeom>
          </p:spPr>
        </p:pic>
        <p:sp>
          <p:nvSpPr>
            <p:cNvPr id="41" name="文本框 40"/>
            <p:cNvSpPr txBox="1"/>
            <p:nvPr/>
          </p:nvSpPr>
          <p:spPr>
            <a:xfrm>
              <a:off x="1833163" y="2784589"/>
              <a:ext cx="1677062" cy="307777"/>
            </a:xfrm>
            <a:prstGeom prst="rect">
              <a:avLst/>
            </a:prstGeom>
            <a:noFill/>
          </p:spPr>
          <p:txBody>
            <a:bodyPr wrap="square" rtlCol="0">
              <a:noAutofit/>
            </a:bodyPr>
            <a:lstStyle/>
            <a:p>
              <a:pPr algn="ctr" fontAlgn="ctr"/>
              <a:r>
                <a:rPr sz="1200" dirty="0">
                  <a:latin typeface="Huawei Sans" panose="020C0503030203020204" pitchFamily="34" charset="0"/>
                </a:rPr>
                <a:t>User 1@Domain 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文本框 41"/>
            <p:cNvSpPr txBox="1"/>
            <p:nvPr/>
          </p:nvSpPr>
          <p:spPr>
            <a:xfrm>
              <a:off x="1833163" y="3949829"/>
              <a:ext cx="1677062" cy="307777"/>
            </a:xfrm>
            <a:prstGeom prst="rect">
              <a:avLst/>
            </a:prstGeom>
            <a:noFill/>
          </p:spPr>
          <p:txBody>
            <a:bodyPr wrap="square" rtlCol="0">
              <a:noAutofit/>
            </a:bodyPr>
            <a:lstStyle/>
            <a:p>
              <a:pPr algn="ctr" fontAlgn="ctr"/>
              <a:r>
                <a:rPr sz="1200" dirty="0">
                  <a:latin typeface="Huawei Sans" panose="020C0503030203020204" pitchFamily="34" charset="0"/>
                </a:rPr>
                <a:t>User 2@Domain 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文本框 42"/>
            <p:cNvSpPr txBox="1"/>
            <p:nvPr/>
          </p:nvSpPr>
          <p:spPr>
            <a:xfrm>
              <a:off x="1833164" y="4995850"/>
              <a:ext cx="1677062" cy="307777"/>
            </a:xfrm>
            <a:prstGeom prst="rect">
              <a:avLst/>
            </a:prstGeom>
            <a:noFill/>
          </p:spPr>
          <p:txBody>
            <a:bodyPr wrap="square" rtlCol="0">
              <a:noAutofit/>
            </a:bodyPr>
            <a:lstStyle/>
            <a:p>
              <a:pPr algn="ctr" fontAlgn="ctr"/>
              <a:r>
                <a:rPr sz="1200" dirty="0">
                  <a:latin typeface="Huawei Sans" panose="020C0503030203020204" pitchFamily="34" charset="0"/>
                </a:rPr>
                <a:t>User 3@Domian 3</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 name="直接箭头连接符 6"/>
            <p:cNvCxnSpPr/>
            <p:nvPr/>
          </p:nvCxnSpPr>
          <p:spPr>
            <a:xfrm flipV="1">
              <a:off x="3214163" y="4110617"/>
              <a:ext cx="1666088" cy="57602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rot="20448344">
              <a:off x="3039753" y="4093762"/>
              <a:ext cx="2199641" cy="307777"/>
            </a:xfrm>
            <a:prstGeom prst="rect">
              <a:avLst/>
            </a:prstGeom>
            <a:noFill/>
          </p:spPr>
          <p:txBody>
            <a:bodyPr wrap="square" rtlCol="0">
              <a:noAutofit/>
            </a:bodyPr>
            <a:lstStyle/>
            <a:p>
              <a:pPr fontAlgn="ctr"/>
              <a:r>
                <a:rPr sz="1100">
                  <a:latin typeface="Huawei Sans" panose="020C0503030203020204" pitchFamily="34" charset="0"/>
                </a:rPr>
                <a:t>Username and password</a:t>
              </a:r>
              <a:endParaRPr lang="zh-CN" altLang="en-US" sz="1100">
                <a:latin typeface="Huawei Sans" panose="020C0503030203020204" pitchFamily="34" charset="0"/>
              </a:endParaRPr>
            </a:p>
          </p:txBody>
        </p:sp>
        <p:cxnSp>
          <p:nvCxnSpPr>
            <p:cNvPr id="15" name="直接箭头连接符 14"/>
            <p:cNvCxnSpPr/>
            <p:nvPr/>
          </p:nvCxnSpPr>
          <p:spPr>
            <a:xfrm>
              <a:off x="3024553" y="3579003"/>
              <a:ext cx="1343272"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955519" y="3318173"/>
              <a:ext cx="2199641" cy="307777"/>
            </a:xfrm>
            <a:prstGeom prst="rect">
              <a:avLst/>
            </a:prstGeom>
            <a:noFill/>
          </p:spPr>
          <p:txBody>
            <a:bodyPr wrap="square" rtlCol="0">
              <a:noAutofit/>
            </a:bodyPr>
            <a:lstStyle/>
            <a:p>
              <a:pPr fontAlgn="ctr"/>
              <a:r>
                <a:rPr sz="1100">
                  <a:latin typeface="Huawei Sans" panose="020C0503030203020204" pitchFamily="34" charset="0"/>
                </a:rPr>
                <a:t>Username and password</a:t>
              </a:r>
              <a:endParaRPr lang="zh-CN" altLang="en-US" sz="1100">
                <a:latin typeface="Huawei Sans" panose="020C0503030203020204" pitchFamily="34" charset="0"/>
              </a:endParaRPr>
            </a:p>
          </p:txBody>
        </p:sp>
        <p:pic>
          <p:nvPicPr>
            <p:cNvPr id="31" name="Picture 12" descr="E:\2016.01\1.12 扁平化图标\蓝色\AR-蓝色最新-40.png"/>
            <p:cNvPicPr>
              <a:picLocks noChangeAspect="1" noChangeArrowheads="1"/>
            </p:cNvPicPr>
            <p:nvPr/>
          </p:nvPicPr>
          <p:blipFill>
            <a:blip r:embed="rId5" cstate="print"/>
            <a:srcRect/>
            <a:stretch>
              <a:fillRect/>
            </a:stretch>
          </p:blipFill>
          <p:spPr bwMode="auto">
            <a:xfrm>
              <a:off x="6283797" y="3515367"/>
              <a:ext cx="540000" cy="441818"/>
            </a:xfrm>
            <a:prstGeom prst="rect">
              <a:avLst/>
            </a:prstGeom>
            <a:noFill/>
          </p:spPr>
        </p:pic>
        <p:pic>
          <p:nvPicPr>
            <p:cNvPr id="33" name="图片 32" descr="交换机.png"/>
            <p:cNvPicPr>
              <a:picLocks noChangeAspect="1"/>
            </p:cNvPicPr>
            <p:nvPr/>
          </p:nvPicPr>
          <p:blipFill>
            <a:blip r:embed="rId6" cstate="print"/>
            <a:stretch>
              <a:fillRect/>
            </a:stretch>
          </p:blipFill>
          <p:spPr>
            <a:xfrm>
              <a:off x="9185735" y="3514109"/>
              <a:ext cx="540000" cy="441817"/>
            </a:xfrm>
            <a:prstGeom prst="rect">
              <a:avLst/>
            </a:prstGeom>
          </p:spPr>
        </p:pic>
        <p:pic>
          <p:nvPicPr>
            <p:cNvPr id="38" name="图片 37" descr="internet-蓝.png"/>
            <p:cNvPicPr>
              <a:picLocks noChangeAspect="1"/>
            </p:cNvPicPr>
            <p:nvPr/>
          </p:nvPicPr>
          <p:blipFill>
            <a:blip r:embed="rId7" cstate="print"/>
            <a:stretch>
              <a:fillRect/>
            </a:stretch>
          </p:blipFill>
          <p:spPr>
            <a:xfrm>
              <a:off x="6072184" y="2388834"/>
              <a:ext cx="922030" cy="468000"/>
            </a:xfrm>
            <a:prstGeom prst="rect">
              <a:avLst/>
            </a:prstGeom>
          </p:spPr>
        </p:pic>
        <p:cxnSp>
          <p:nvCxnSpPr>
            <p:cNvPr id="54" name="直接连接符 53"/>
            <p:cNvCxnSpPr>
              <a:stCxn id="38" idx="2"/>
            </p:cNvCxnSpPr>
            <p:nvPr/>
          </p:nvCxnSpPr>
          <p:spPr>
            <a:xfrm flipH="1">
              <a:off x="6529739" y="2856834"/>
              <a:ext cx="0" cy="66091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6237953" y="3952375"/>
              <a:ext cx="585417" cy="338554"/>
            </a:xfrm>
            <a:prstGeom prst="rect">
              <a:avLst/>
            </a:prstGeom>
            <a:noFill/>
          </p:spPr>
          <p:txBody>
            <a:bodyPr wrap="square" rtlCol="0">
              <a:noAutofit/>
            </a:bodyPr>
            <a:lstStyle/>
            <a:p>
              <a:pPr algn="ctr" fontAlgn="ctr"/>
              <a:r>
                <a:rPr sz="1400">
                  <a:latin typeface="Huawei Sans" panose="020C0503030203020204" pitchFamily="34" charset="0"/>
                </a:rPr>
                <a:t>NAS</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文本框 57"/>
            <p:cNvSpPr txBox="1"/>
            <p:nvPr/>
          </p:nvSpPr>
          <p:spPr>
            <a:xfrm>
              <a:off x="8842265" y="3958387"/>
              <a:ext cx="1234633" cy="338554"/>
            </a:xfrm>
            <a:prstGeom prst="rect">
              <a:avLst/>
            </a:prstGeom>
            <a:noFill/>
          </p:spPr>
          <p:txBody>
            <a:bodyPr wrap="square" rtlCol="0">
              <a:noAutofit/>
            </a:bodyPr>
            <a:lstStyle/>
            <a:p>
              <a:pPr algn="ctr" fontAlgn="ctr"/>
              <a:r>
                <a:rPr sz="1400">
                  <a:latin typeface="Huawei Sans" panose="020C0503030203020204" pitchFamily="34" charset="0"/>
                </a:rPr>
                <a:t>AAA Server</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3" name="直接箭头连接符 12"/>
            <p:cNvCxnSpPr/>
            <p:nvPr/>
          </p:nvCxnSpPr>
          <p:spPr>
            <a:xfrm>
              <a:off x="6999910" y="3572662"/>
              <a:ext cx="2100352" cy="0"/>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6999910" y="3679898"/>
              <a:ext cx="2100352" cy="0"/>
            </a:xfrm>
            <a:prstGeom prst="straightConnector1">
              <a:avLst/>
            </a:prstGeom>
            <a:ln w="12700">
              <a:solidFill>
                <a:schemeClr val="tx1">
                  <a:lumMod val="95000"/>
                  <a:lumOff val="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6863137" y="3315379"/>
              <a:ext cx="2347058" cy="307777"/>
            </a:xfrm>
            <a:prstGeom prst="rect">
              <a:avLst/>
            </a:prstGeom>
            <a:noFill/>
          </p:spPr>
          <p:txBody>
            <a:bodyPr wrap="square" rtlCol="0">
              <a:noAutofit/>
            </a:bodyPr>
            <a:lstStyle/>
            <a:p>
              <a:pPr fontAlgn="ctr"/>
              <a:r>
                <a:rPr sz="1100" dirty="0">
                  <a:latin typeface="Huawei Sans" panose="020C0503030203020204" pitchFamily="34" charset="0"/>
                </a:rPr>
                <a:t>User 3's username and password</a:t>
              </a:r>
              <a:endParaRPr lang="zh-CN" altLang="en-US" sz="1100" dirty="0">
                <a:latin typeface="Huawei Sans" panose="020C0503030203020204" pitchFamily="34" charset="0"/>
              </a:endParaRPr>
            </a:p>
          </p:txBody>
        </p:sp>
        <p:sp>
          <p:nvSpPr>
            <p:cNvPr id="61" name="文本框 60"/>
            <p:cNvSpPr txBox="1"/>
            <p:nvPr/>
          </p:nvSpPr>
          <p:spPr>
            <a:xfrm>
              <a:off x="6834157" y="3668276"/>
              <a:ext cx="3004349" cy="307777"/>
            </a:xfrm>
            <a:prstGeom prst="rect">
              <a:avLst/>
            </a:prstGeom>
            <a:noFill/>
          </p:spPr>
          <p:txBody>
            <a:bodyPr wrap="square" rtlCol="0">
              <a:noAutofit/>
            </a:bodyPr>
            <a:lstStyle/>
            <a:p>
              <a:pPr fontAlgn="ctr"/>
              <a:r>
                <a:rPr sz="1100" dirty="0">
                  <a:latin typeface="Huawei Sans" panose="020C0503030203020204" pitchFamily="34" charset="0"/>
                </a:rPr>
                <a:t>Returning an authentication result</a:t>
              </a:r>
              <a:endParaRPr lang="zh-CN" altLang="en-US" sz="1100" dirty="0">
                <a:latin typeface="Huawei Sans" panose="020C0503030203020204" pitchFamily="34" charset="0"/>
              </a:endParaRPr>
            </a:p>
          </p:txBody>
        </p:sp>
      </p:grpSp>
      <p:graphicFrame>
        <p:nvGraphicFramePr>
          <p:cNvPr id="30" name="表格 29"/>
          <p:cNvGraphicFramePr>
            <a:graphicFrameLocks noGrp="1"/>
          </p:cNvGraphicFramePr>
          <p:nvPr>
            <p:extLst/>
          </p:nvPr>
        </p:nvGraphicFramePr>
        <p:xfrm>
          <a:off x="4453193" y="4704287"/>
          <a:ext cx="4910263" cy="1562388"/>
        </p:xfrm>
        <a:graphic>
          <a:graphicData uri="http://schemas.openxmlformats.org/drawingml/2006/table">
            <a:tbl>
              <a:tblPr/>
              <a:tblGrid>
                <a:gridCol w="1763202">
                  <a:extLst>
                    <a:ext uri="{9D8B030D-6E8A-4147-A177-3AD203B41FA5}">
                      <a16:colId xmlns="" xmlns:a16="http://schemas.microsoft.com/office/drawing/2014/main" val="20000"/>
                    </a:ext>
                  </a:extLst>
                </a:gridCol>
                <a:gridCol w="1020082">
                  <a:extLst>
                    <a:ext uri="{9D8B030D-6E8A-4147-A177-3AD203B41FA5}">
                      <a16:colId xmlns="" xmlns:a16="http://schemas.microsoft.com/office/drawing/2014/main" val="20001"/>
                    </a:ext>
                  </a:extLst>
                </a:gridCol>
                <a:gridCol w="2126979">
                  <a:extLst>
                    <a:ext uri="{9D8B030D-6E8A-4147-A177-3AD203B41FA5}">
                      <a16:colId xmlns="" xmlns:a16="http://schemas.microsoft.com/office/drawing/2014/main" val="20002"/>
                    </a:ext>
                  </a:extLst>
                </a:gridCol>
              </a:tblGrid>
              <a:tr h="397350">
                <a:tc>
                  <a:txBody>
                    <a:bodyPr/>
                    <a:lstStyle/>
                    <a:p>
                      <a:pPr algn="ctr" fontAlgn="ctr"/>
                      <a:r>
                        <a:rPr sz="1400" b="1" dirty="0">
                          <a:solidFill>
                            <a:schemeClr val="bg1"/>
                          </a:solidFill>
                          <a:latin typeface="Huawei Sans" panose="020C0503030203020204" pitchFamily="34" charset="0"/>
                        </a:rPr>
                        <a:t>User</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fontAlgn="ctr"/>
                      <a:r>
                        <a:rPr sz="1400" b="1" dirty="0">
                          <a:solidFill>
                            <a:schemeClr val="bg1"/>
                          </a:solidFill>
                          <a:latin typeface="Huawei Sans" panose="020C0503030203020204" pitchFamily="34" charset="0"/>
                        </a:rPr>
                        <a:t>Domain</a:t>
                      </a:r>
                      <a:endParaRPr lang="zh-CN" altLang="en-US" sz="14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fontAlgn="ctr"/>
                      <a:r>
                        <a:rPr sz="1400" b="1">
                          <a:solidFill>
                            <a:schemeClr val="bg1"/>
                          </a:solidFill>
                          <a:latin typeface="Huawei Sans" panose="020C0503030203020204" pitchFamily="34" charset="0"/>
                        </a:rPr>
                        <a:t>Authentication Mode</a:t>
                      </a:r>
                      <a:endParaRPr lang="zh-CN" altLang="en-US" sz="14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388346">
                <a:tc>
                  <a:txBody>
                    <a:bodyPr/>
                    <a:lstStyle/>
                    <a:p>
                      <a:pPr algn="ctr" fontAlgn="ctr"/>
                      <a:r>
                        <a:rPr sz="1400" dirty="0" smtClean="0">
                          <a:latin typeface="Huawei Sans" panose="020C0503030203020204" pitchFamily="34" charset="0"/>
                        </a:rPr>
                        <a:t>User</a:t>
                      </a:r>
                      <a:r>
                        <a:rPr lang="en-US" sz="1400" dirty="0" smtClean="0">
                          <a:latin typeface="Huawei Sans" panose="020C0503030203020204" pitchFamily="34" charset="0"/>
                        </a:rPr>
                        <a:t> </a:t>
                      </a:r>
                      <a:r>
                        <a:rPr sz="1400" dirty="0" smtClean="0">
                          <a:latin typeface="Huawei Sans" panose="020C0503030203020204" pitchFamily="34" charset="0"/>
                        </a:rPr>
                        <a:t>1@Doma</a:t>
                      </a:r>
                      <a:r>
                        <a:rPr lang="en-US" sz="1400" dirty="0" smtClean="0">
                          <a:latin typeface="Huawei Sans" panose="020C0503030203020204" pitchFamily="34" charset="0"/>
                        </a:rPr>
                        <a:t>i</a:t>
                      </a:r>
                      <a:r>
                        <a:rPr sz="1400" dirty="0" smtClean="0">
                          <a:latin typeface="Huawei Sans" panose="020C0503030203020204" pitchFamily="34" charset="0"/>
                        </a:rPr>
                        <a:t>n</a:t>
                      </a:r>
                      <a:r>
                        <a:rPr lang="en-US" sz="1400" dirty="0" smtClean="0">
                          <a:latin typeface="Huawei Sans" panose="020C0503030203020204" pitchFamily="34" charset="0"/>
                        </a:rPr>
                        <a:t> </a:t>
                      </a:r>
                      <a:r>
                        <a:rPr sz="1400" dirty="0" smtClean="0">
                          <a:latin typeface="Huawei Sans" panose="020C0503030203020204" pitchFamily="34" charset="0"/>
                        </a:rPr>
                        <a:t>1</a:t>
                      </a:r>
                      <a:endParaRPr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fontAlgn="ctr"/>
                      <a:r>
                        <a:rPr sz="1400" dirty="0" smtClean="0">
                          <a:latin typeface="Huawei Sans" panose="020C0503030203020204" pitchFamily="34" charset="0"/>
                        </a:rPr>
                        <a:t>Domain</a:t>
                      </a:r>
                      <a:r>
                        <a:rPr lang="en-US" sz="1400" dirty="0" smtClean="0">
                          <a:latin typeface="Huawei Sans" panose="020C0503030203020204" pitchFamily="34" charset="0"/>
                        </a:rPr>
                        <a:t> </a:t>
                      </a:r>
                      <a:r>
                        <a:rPr sz="1400" dirty="0" smtClean="0">
                          <a:latin typeface="Huawei Sans" panose="020C0503030203020204" pitchFamily="34" charset="0"/>
                        </a:rPr>
                        <a:t>1</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fontAlgn="ctr"/>
                      <a:r>
                        <a:rPr sz="1400">
                          <a:latin typeface="Huawei Sans" panose="020C0503030203020204" pitchFamily="34" charset="0"/>
                        </a:rPr>
                        <a:t>Non-authentication</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 xmlns:a16="http://schemas.microsoft.com/office/drawing/2014/main" val="10001"/>
                  </a:ext>
                </a:extLst>
              </a:tr>
              <a:tr h="388346">
                <a:tc>
                  <a:txBody>
                    <a:bodyPr/>
                    <a:lstStyle/>
                    <a:p>
                      <a:pPr algn="ctr" fontAlgn="ctr"/>
                      <a:r>
                        <a:rPr sz="1400" dirty="0" smtClean="0">
                          <a:latin typeface="Huawei Sans" panose="020C0503030203020204" pitchFamily="34" charset="0"/>
                        </a:rPr>
                        <a:t>User</a:t>
                      </a:r>
                      <a:r>
                        <a:rPr lang="en-US" sz="1400" dirty="0" smtClean="0">
                          <a:latin typeface="Huawei Sans" panose="020C0503030203020204" pitchFamily="34" charset="0"/>
                        </a:rPr>
                        <a:t> </a:t>
                      </a:r>
                      <a:r>
                        <a:rPr sz="1400" dirty="0" smtClean="0">
                          <a:latin typeface="Huawei Sans" panose="020C0503030203020204" pitchFamily="34" charset="0"/>
                        </a:rPr>
                        <a:t>2@Doma</a:t>
                      </a:r>
                      <a:r>
                        <a:rPr lang="en-US" sz="1400" dirty="0" smtClean="0">
                          <a:latin typeface="Huawei Sans" panose="020C0503030203020204" pitchFamily="34" charset="0"/>
                        </a:rPr>
                        <a:t>i</a:t>
                      </a:r>
                      <a:r>
                        <a:rPr sz="1400" dirty="0" smtClean="0">
                          <a:latin typeface="Huawei Sans" panose="020C0503030203020204" pitchFamily="34" charset="0"/>
                        </a:rPr>
                        <a:t>n</a:t>
                      </a:r>
                      <a:r>
                        <a:rPr lang="en-US" sz="1400" dirty="0" smtClean="0">
                          <a:latin typeface="Huawei Sans" panose="020C0503030203020204" pitchFamily="34" charset="0"/>
                        </a:rPr>
                        <a:t> </a:t>
                      </a:r>
                      <a:r>
                        <a:rPr sz="1400" dirty="0" smtClean="0">
                          <a:latin typeface="Huawei Sans" panose="020C0503030203020204" pitchFamily="34" charset="0"/>
                        </a:rPr>
                        <a:t>2</a:t>
                      </a:r>
                      <a:endParaRPr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fontAlgn="ctr"/>
                      <a:r>
                        <a:rPr sz="1400" dirty="0" smtClean="0">
                          <a:latin typeface="Huawei Sans" panose="020C0503030203020204" pitchFamily="34" charset="0"/>
                        </a:rPr>
                        <a:t>Domain</a:t>
                      </a:r>
                      <a:r>
                        <a:rPr lang="en-US" sz="1400" dirty="0" smtClean="0">
                          <a:latin typeface="Huawei Sans" panose="020C0503030203020204" pitchFamily="34" charset="0"/>
                        </a:rPr>
                        <a:t> </a:t>
                      </a:r>
                      <a:r>
                        <a:rPr sz="1400" dirty="0" smtClean="0">
                          <a:latin typeface="Huawei Sans" panose="020C0503030203020204" pitchFamily="34" charset="0"/>
                        </a:rPr>
                        <a:t>2</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fontAlgn="ctr"/>
                      <a:r>
                        <a:rPr sz="1400">
                          <a:latin typeface="Huawei Sans" panose="020C0503030203020204" pitchFamily="34" charset="0"/>
                        </a:rPr>
                        <a:t>Local authentication</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 xmlns:a16="http://schemas.microsoft.com/office/drawing/2014/main" val="10002"/>
                  </a:ext>
                </a:extLst>
              </a:tr>
              <a:tr h="388346">
                <a:tc>
                  <a:txBody>
                    <a:bodyPr/>
                    <a:lstStyle/>
                    <a:p>
                      <a:pPr algn="ctr" fontAlgn="ctr"/>
                      <a:r>
                        <a:rPr sz="1400" dirty="0" smtClean="0">
                          <a:latin typeface="Huawei Sans" panose="020C0503030203020204" pitchFamily="34" charset="0"/>
                        </a:rPr>
                        <a:t>User</a:t>
                      </a:r>
                      <a:r>
                        <a:rPr lang="en-US" sz="1400" dirty="0" smtClean="0">
                          <a:latin typeface="Huawei Sans" panose="020C0503030203020204" pitchFamily="34" charset="0"/>
                        </a:rPr>
                        <a:t> </a:t>
                      </a:r>
                      <a:r>
                        <a:rPr sz="1400" dirty="0" smtClean="0">
                          <a:latin typeface="Huawei Sans" panose="020C0503030203020204" pitchFamily="34" charset="0"/>
                        </a:rPr>
                        <a:t>3@Doma</a:t>
                      </a:r>
                      <a:r>
                        <a:rPr lang="en-US" sz="1400" dirty="0" smtClean="0">
                          <a:latin typeface="Huawei Sans" panose="020C0503030203020204" pitchFamily="34" charset="0"/>
                        </a:rPr>
                        <a:t>i</a:t>
                      </a:r>
                      <a:r>
                        <a:rPr sz="1400" dirty="0" smtClean="0">
                          <a:latin typeface="Huawei Sans" panose="020C0503030203020204" pitchFamily="34" charset="0"/>
                        </a:rPr>
                        <a:t>n</a:t>
                      </a:r>
                      <a:r>
                        <a:rPr lang="en-US" sz="1400" dirty="0" smtClean="0">
                          <a:latin typeface="Huawei Sans" panose="020C0503030203020204" pitchFamily="34" charset="0"/>
                        </a:rPr>
                        <a:t> </a:t>
                      </a:r>
                      <a:r>
                        <a:rPr sz="1400" dirty="0" smtClean="0">
                          <a:latin typeface="Huawei Sans" panose="020C0503030203020204" pitchFamily="34" charset="0"/>
                        </a:rPr>
                        <a:t>3</a:t>
                      </a:r>
                      <a:endParaRPr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fontAlgn="ctr"/>
                      <a:r>
                        <a:rPr sz="1400" dirty="0" smtClean="0">
                          <a:latin typeface="Huawei Sans" panose="020C0503030203020204" pitchFamily="34" charset="0"/>
                        </a:rPr>
                        <a:t>Domain</a:t>
                      </a:r>
                      <a:r>
                        <a:rPr lang="en-US" sz="1400" dirty="0" smtClean="0">
                          <a:latin typeface="Huawei Sans" panose="020C0503030203020204" pitchFamily="34" charset="0"/>
                        </a:rPr>
                        <a:t> </a:t>
                      </a:r>
                      <a:r>
                        <a:rPr sz="1400" dirty="0" smtClean="0">
                          <a:latin typeface="Huawei Sans" panose="020C0503030203020204" pitchFamily="34" charset="0"/>
                        </a:rPr>
                        <a:t>3</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fontAlgn="ctr"/>
                      <a:r>
                        <a:rPr sz="1400" dirty="0">
                          <a:latin typeface="Huawei Sans" panose="020C0503030203020204" pitchFamily="34" charset="0"/>
                        </a:rPr>
                        <a:t>Remote authentication</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982321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z="1800" dirty="0" smtClean="0"/>
              <a:t>AAA supports the following authorization modes: non-authorization, local authorization, and remote authorization.</a:t>
            </a:r>
            <a:endParaRPr lang="en-US" altLang="zh-CN" sz="1800" dirty="0" smtClean="0">
              <a:sym typeface="Huawei Sans" panose="020C0503030203020204" pitchFamily="34" charset="0"/>
            </a:endParaRPr>
          </a:p>
          <a:p>
            <a:r>
              <a:rPr lang="en-US" sz="1800" dirty="0" smtClean="0"/>
              <a:t>Authorization information includes the user group, VLAN ID, and ACL number.</a:t>
            </a:r>
          </a:p>
          <a:p>
            <a:endParaRPr lang="en-US" altLang="zh-CN" sz="1800" dirty="0" smtClean="0">
              <a:sym typeface="Huawei Sans" panose="020C0503030203020204" pitchFamily="34" charset="0"/>
            </a:endParaRPr>
          </a:p>
          <a:p>
            <a:endParaRPr lang="en-US" altLang="zh-CN" sz="1800" dirty="0">
              <a:sym typeface="Huawei Sans" panose="020C0503030203020204" pitchFamily="34" charset="0"/>
            </a:endParaRPr>
          </a:p>
        </p:txBody>
      </p:sp>
      <p:sp>
        <p:nvSpPr>
          <p:cNvPr id="18436" name="Title 1"/>
          <p:cNvSpPr>
            <a:spLocks noGrp="1"/>
          </p:cNvSpPr>
          <p:nvPr>
            <p:ph type="title"/>
          </p:nvPr>
        </p:nvSpPr>
        <p:spPr/>
        <p:txBody>
          <a:bodyPr/>
          <a:lstStyle/>
          <a:p>
            <a:r>
              <a:rPr lang="en-US" smtClean="0"/>
              <a:t>Authorization</a:t>
            </a:r>
            <a:endParaRPr lang="en-US" altLang="zh-CN">
              <a:sym typeface="Huawei Sans" panose="020C0503030203020204" pitchFamily="34" charset="0"/>
            </a:endParaRPr>
          </a:p>
        </p:txBody>
      </p:sp>
      <p:grpSp>
        <p:nvGrpSpPr>
          <p:cNvPr id="5" name="组合 4"/>
          <p:cNvGrpSpPr/>
          <p:nvPr/>
        </p:nvGrpSpPr>
        <p:grpSpPr>
          <a:xfrm>
            <a:off x="1889268" y="2657555"/>
            <a:ext cx="8187630" cy="3041184"/>
            <a:chOff x="1889268" y="2262443"/>
            <a:chExt cx="8187630" cy="3041184"/>
          </a:xfrm>
        </p:grpSpPr>
        <p:sp>
          <p:nvSpPr>
            <p:cNvPr id="39" name="Freeform 159"/>
            <p:cNvSpPr>
              <a:spLocks noChangeAspect="1"/>
            </p:cNvSpPr>
            <p:nvPr/>
          </p:nvSpPr>
          <p:spPr>
            <a:xfrm flipH="1">
              <a:off x="6721764" y="2574379"/>
              <a:ext cx="2640214" cy="138011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ctr" fontAlgn="ctr"/>
              <a:endParaRPr lang="en-US" sz="14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sz="1400">
                  <a:solidFill>
                    <a:schemeClr val="tx1"/>
                  </a:solidFill>
                  <a:latin typeface="Huawei Sans" panose="020C0503030203020204" pitchFamily="34" charset="0"/>
                </a:rPr>
                <a:t>IP Network</a:t>
              </a:r>
              <a:endParaRPr 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7" name="直接连接符 26"/>
            <p:cNvCxnSpPr>
              <a:stCxn id="50" idx="3"/>
            </p:cNvCxnSpPr>
            <p:nvPr/>
          </p:nvCxnSpPr>
          <p:spPr>
            <a:xfrm>
              <a:off x="2941226" y="2469443"/>
              <a:ext cx="2064605" cy="8760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3" idx="3"/>
            </p:cNvCxnSpPr>
            <p:nvPr/>
          </p:nvCxnSpPr>
          <p:spPr>
            <a:xfrm>
              <a:off x="2941226" y="3689718"/>
              <a:ext cx="235440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图片 32" descr="PC.png"/>
            <p:cNvPicPr>
              <a:picLocks noChangeAspect="1"/>
            </p:cNvPicPr>
            <p:nvPr/>
          </p:nvPicPr>
          <p:blipFill>
            <a:blip r:embed="rId3" cstate="print"/>
            <a:stretch>
              <a:fillRect/>
            </a:stretch>
          </p:blipFill>
          <p:spPr>
            <a:xfrm>
              <a:off x="2402163" y="3482718"/>
              <a:ext cx="539063" cy="414000"/>
            </a:xfrm>
            <a:prstGeom prst="rect">
              <a:avLst/>
            </a:prstGeom>
          </p:spPr>
        </p:pic>
        <p:pic>
          <p:nvPicPr>
            <p:cNvPr id="48" name="图片 47" descr="故障链路.png"/>
            <p:cNvPicPr>
              <a:picLocks noChangeAspect="1"/>
            </p:cNvPicPr>
            <p:nvPr/>
          </p:nvPicPr>
          <p:blipFill>
            <a:blip r:embed="rId4" cstate="print"/>
            <a:stretch>
              <a:fillRect/>
            </a:stretch>
          </p:blipFill>
          <p:spPr>
            <a:xfrm>
              <a:off x="2401694" y="4576646"/>
              <a:ext cx="540000" cy="402667"/>
            </a:xfrm>
            <a:prstGeom prst="rect">
              <a:avLst/>
            </a:prstGeom>
          </p:spPr>
        </p:pic>
        <p:pic>
          <p:nvPicPr>
            <p:cNvPr id="50" name="图片 49" descr="PC.png"/>
            <p:cNvPicPr>
              <a:picLocks noChangeAspect="1"/>
            </p:cNvPicPr>
            <p:nvPr/>
          </p:nvPicPr>
          <p:blipFill>
            <a:blip r:embed="rId3" cstate="print"/>
            <a:stretch>
              <a:fillRect/>
            </a:stretch>
          </p:blipFill>
          <p:spPr>
            <a:xfrm>
              <a:off x="2402163" y="2262443"/>
              <a:ext cx="539063" cy="414000"/>
            </a:xfrm>
            <a:prstGeom prst="rect">
              <a:avLst/>
            </a:prstGeom>
          </p:spPr>
        </p:pic>
        <p:sp>
          <p:nvSpPr>
            <p:cNvPr id="51" name="文本框 50"/>
            <p:cNvSpPr txBox="1"/>
            <p:nvPr/>
          </p:nvSpPr>
          <p:spPr>
            <a:xfrm>
              <a:off x="1889268" y="2784589"/>
              <a:ext cx="1564852" cy="307777"/>
            </a:xfrm>
            <a:prstGeom prst="rect">
              <a:avLst/>
            </a:prstGeom>
            <a:noFill/>
          </p:spPr>
          <p:txBody>
            <a:bodyPr wrap="square" rtlCol="0">
              <a:noAutofit/>
            </a:bodyPr>
            <a:lstStyle/>
            <a:p>
              <a:pPr algn="ctr" fontAlgn="ctr"/>
              <a:r>
                <a:rPr sz="1200" dirty="0" smtClean="0">
                  <a:latin typeface="Huawei Sans" panose="020C0503030203020204" pitchFamily="34" charset="0"/>
                </a:rPr>
                <a:t>User</a:t>
              </a:r>
              <a:r>
                <a:rPr lang="en-US" sz="1200" dirty="0" smtClean="0">
                  <a:latin typeface="Huawei Sans" panose="020C0503030203020204" pitchFamily="34" charset="0"/>
                </a:rPr>
                <a:t> </a:t>
              </a:r>
              <a:r>
                <a:rPr sz="1200" dirty="0" smtClean="0">
                  <a:latin typeface="Huawei Sans" panose="020C0503030203020204" pitchFamily="34" charset="0"/>
                </a:rPr>
                <a:t>1@Doma</a:t>
              </a:r>
              <a:r>
                <a:rPr lang="en-US" sz="1200" dirty="0" smtClean="0">
                  <a:latin typeface="Huawei Sans" panose="020C0503030203020204" pitchFamily="34" charset="0"/>
                </a:rPr>
                <a:t>i</a:t>
              </a:r>
              <a:r>
                <a:rPr sz="1200" dirty="0" smtClean="0">
                  <a:latin typeface="Huawei Sans" panose="020C0503030203020204" pitchFamily="34" charset="0"/>
                </a:rPr>
                <a:t>n</a:t>
              </a:r>
              <a:r>
                <a:rPr lang="en-US" sz="1200" dirty="0" smtClean="0">
                  <a:latin typeface="Huawei Sans" panose="020C0503030203020204" pitchFamily="34" charset="0"/>
                </a:rPr>
                <a:t> </a:t>
              </a:r>
              <a:r>
                <a:rPr sz="1200" dirty="0" smtClean="0">
                  <a:latin typeface="Huawei Sans" panose="020C0503030203020204" pitchFamily="34" charset="0"/>
                </a:rPr>
                <a:t>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p:cNvSpPr txBox="1"/>
            <p:nvPr/>
          </p:nvSpPr>
          <p:spPr>
            <a:xfrm>
              <a:off x="1889268" y="3949829"/>
              <a:ext cx="1564852" cy="307777"/>
            </a:xfrm>
            <a:prstGeom prst="rect">
              <a:avLst/>
            </a:prstGeom>
            <a:noFill/>
          </p:spPr>
          <p:txBody>
            <a:bodyPr wrap="square" rtlCol="0">
              <a:noAutofit/>
            </a:bodyPr>
            <a:lstStyle/>
            <a:p>
              <a:pPr algn="ctr" fontAlgn="ctr"/>
              <a:r>
                <a:rPr sz="1200" dirty="0" smtClean="0">
                  <a:latin typeface="Huawei Sans" panose="020C0503030203020204" pitchFamily="34" charset="0"/>
                </a:rPr>
                <a:t>User</a:t>
              </a:r>
              <a:r>
                <a:rPr lang="en-US" sz="1200" dirty="0" smtClean="0">
                  <a:latin typeface="Huawei Sans" panose="020C0503030203020204" pitchFamily="34" charset="0"/>
                </a:rPr>
                <a:t> </a:t>
              </a:r>
              <a:r>
                <a:rPr sz="1200" dirty="0" smtClean="0">
                  <a:latin typeface="Huawei Sans" panose="020C0503030203020204" pitchFamily="34" charset="0"/>
                </a:rPr>
                <a:t>2@Doma</a:t>
              </a:r>
              <a:r>
                <a:rPr lang="en-US" sz="1200" dirty="0" smtClean="0">
                  <a:latin typeface="Huawei Sans" panose="020C0503030203020204" pitchFamily="34" charset="0"/>
                </a:rPr>
                <a:t>i</a:t>
              </a:r>
              <a:r>
                <a:rPr sz="1200" dirty="0" smtClean="0">
                  <a:latin typeface="Huawei Sans" panose="020C0503030203020204" pitchFamily="34" charset="0"/>
                </a:rPr>
                <a:t>n</a:t>
              </a:r>
              <a:r>
                <a:rPr lang="en-US" sz="1200" dirty="0" smtClean="0">
                  <a:latin typeface="Huawei Sans" panose="020C0503030203020204" pitchFamily="34" charset="0"/>
                </a:rPr>
                <a:t> </a:t>
              </a:r>
              <a:r>
                <a:rPr sz="1200" dirty="0" smtClean="0">
                  <a:latin typeface="Huawei Sans" panose="020C0503030203020204" pitchFamily="34" charset="0"/>
                </a:rPr>
                <a:t>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文本框 52"/>
            <p:cNvSpPr txBox="1"/>
            <p:nvPr/>
          </p:nvSpPr>
          <p:spPr>
            <a:xfrm>
              <a:off x="1889269" y="4995850"/>
              <a:ext cx="1564851" cy="307777"/>
            </a:xfrm>
            <a:prstGeom prst="rect">
              <a:avLst/>
            </a:prstGeom>
            <a:noFill/>
          </p:spPr>
          <p:txBody>
            <a:bodyPr wrap="square" rtlCol="0">
              <a:noAutofit/>
            </a:bodyPr>
            <a:lstStyle/>
            <a:p>
              <a:pPr algn="ctr" fontAlgn="ctr"/>
              <a:r>
                <a:rPr sz="1200" dirty="0" smtClean="0">
                  <a:latin typeface="Huawei Sans" panose="020C0503030203020204" pitchFamily="34" charset="0"/>
                </a:rPr>
                <a:t>User</a:t>
              </a:r>
              <a:r>
                <a:rPr lang="en-US" sz="1200" dirty="0" smtClean="0">
                  <a:latin typeface="Huawei Sans" panose="020C0503030203020204" pitchFamily="34" charset="0"/>
                </a:rPr>
                <a:t> </a:t>
              </a:r>
              <a:r>
                <a:rPr sz="1200" dirty="0" smtClean="0">
                  <a:latin typeface="Huawei Sans" panose="020C0503030203020204" pitchFamily="34" charset="0"/>
                </a:rPr>
                <a:t>3@Doma</a:t>
              </a:r>
              <a:r>
                <a:rPr lang="en-US" sz="1200" dirty="0" smtClean="0">
                  <a:latin typeface="Huawei Sans" panose="020C0503030203020204" pitchFamily="34" charset="0"/>
                </a:rPr>
                <a:t>i</a:t>
              </a:r>
              <a:r>
                <a:rPr sz="1200" dirty="0" smtClean="0">
                  <a:latin typeface="Huawei Sans" panose="020C0503030203020204" pitchFamily="34" charset="0"/>
                </a:rPr>
                <a:t>n</a:t>
              </a:r>
              <a:r>
                <a:rPr lang="en-US" sz="1200" dirty="0" smtClean="0">
                  <a:latin typeface="Huawei Sans" panose="020C0503030203020204" pitchFamily="34" charset="0"/>
                </a:rPr>
                <a:t> </a:t>
              </a:r>
              <a:r>
                <a:rPr sz="1200" dirty="0" smtClean="0">
                  <a:latin typeface="Huawei Sans" panose="020C0503030203020204" pitchFamily="34" charset="0"/>
                </a:rPr>
                <a:t>3</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6" name="直接箭头连接符 65"/>
            <p:cNvCxnSpPr/>
            <p:nvPr/>
          </p:nvCxnSpPr>
          <p:spPr>
            <a:xfrm flipH="1">
              <a:off x="6935407" y="3689718"/>
              <a:ext cx="220104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6930703" y="3187289"/>
              <a:ext cx="2580335" cy="523220"/>
            </a:xfrm>
            <a:prstGeom prst="rect">
              <a:avLst/>
            </a:prstGeom>
            <a:noFill/>
          </p:spPr>
          <p:txBody>
            <a:bodyPr wrap="square" rtlCol="0">
              <a:noAutofit/>
            </a:bodyPr>
            <a:lstStyle/>
            <a:p>
              <a:pPr fontAlgn="ctr"/>
              <a:r>
                <a:rPr sz="1200" dirty="0">
                  <a:latin typeface="Huawei Sans" panose="020C0503030203020204" pitchFamily="34" charset="0"/>
                </a:rPr>
                <a:t>Delivers permissions to user 2 after authentication </a:t>
              </a:r>
              <a:r>
                <a:rPr sz="1200" dirty="0" smtClean="0">
                  <a:latin typeface="Huawei Sans" panose="020C0503030203020204" pitchFamily="34" charset="0"/>
                </a:rPr>
                <a:t>succeeds.</a:t>
              </a:r>
              <a:endParaRPr lang="zh-CN" altLang="en-US" sz="1200" dirty="0">
                <a:latin typeface="Huawei Sans" panose="020C0503030203020204" pitchFamily="34" charset="0"/>
              </a:endParaRPr>
            </a:p>
          </p:txBody>
        </p:sp>
        <p:pic>
          <p:nvPicPr>
            <p:cNvPr id="41" name="图片 40" descr="交换机.png"/>
            <p:cNvPicPr>
              <a:picLocks noChangeAspect="1"/>
            </p:cNvPicPr>
            <p:nvPr/>
          </p:nvPicPr>
          <p:blipFill>
            <a:blip r:embed="rId5" cstate="print"/>
            <a:stretch>
              <a:fillRect/>
            </a:stretch>
          </p:blipFill>
          <p:spPr>
            <a:xfrm>
              <a:off x="9185735" y="3514109"/>
              <a:ext cx="540000" cy="441817"/>
            </a:xfrm>
            <a:prstGeom prst="rect">
              <a:avLst/>
            </a:prstGeom>
          </p:spPr>
        </p:pic>
        <p:pic>
          <p:nvPicPr>
            <p:cNvPr id="42" name="图片 41" descr="internet-蓝.png"/>
            <p:cNvPicPr>
              <a:picLocks noChangeAspect="1"/>
            </p:cNvPicPr>
            <p:nvPr/>
          </p:nvPicPr>
          <p:blipFill>
            <a:blip r:embed="rId6" cstate="print"/>
            <a:stretch>
              <a:fillRect/>
            </a:stretch>
          </p:blipFill>
          <p:spPr>
            <a:xfrm>
              <a:off x="6072184" y="2388834"/>
              <a:ext cx="922030" cy="468000"/>
            </a:xfrm>
            <a:prstGeom prst="rect">
              <a:avLst/>
            </a:prstGeom>
          </p:spPr>
        </p:pic>
        <p:cxnSp>
          <p:nvCxnSpPr>
            <p:cNvPr id="43" name="直接连接符 42"/>
            <p:cNvCxnSpPr>
              <a:stCxn id="42" idx="2"/>
            </p:cNvCxnSpPr>
            <p:nvPr/>
          </p:nvCxnSpPr>
          <p:spPr>
            <a:xfrm flipH="1">
              <a:off x="6529739" y="2856834"/>
              <a:ext cx="0" cy="66091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8842265" y="3958387"/>
              <a:ext cx="1234633" cy="338554"/>
            </a:xfrm>
            <a:prstGeom prst="rect">
              <a:avLst/>
            </a:prstGeom>
            <a:noFill/>
          </p:spPr>
          <p:txBody>
            <a:bodyPr wrap="square" rtlCol="0">
              <a:noAutofit/>
            </a:bodyPr>
            <a:lstStyle/>
            <a:p>
              <a:pPr algn="ctr" fontAlgn="ctr"/>
              <a:r>
                <a:rPr sz="1400">
                  <a:latin typeface="Huawei Sans" panose="020C0503030203020204" pitchFamily="34" charset="0"/>
                </a:rPr>
                <a:t>AAA Server</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文本框 61"/>
            <p:cNvSpPr txBox="1"/>
            <p:nvPr/>
          </p:nvSpPr>
          <p:spPr>
            <a:xfrm>
              <a:off x="6237953" y="3952375"/>
              <a:ext cx="585417" cy="338554"/>
            </a:xfrm>
            <a:prstGeom prst="rect">
              <a:avLst/>
            </a:prstGeom>
            <a:noFill/>
          </p:spPr>
          <p:txBody>
            <a:bodyPr wrap="square" rtlCol="0">
              <a:noAutofit/>
            </a:bodyPr>
            <a:lstStyle/>
            <a:p>
              <a:pPr algn="ctr" fontAlgn="ctr"/>
              <a:r>
                <a:rPr sz="1400">
                  <a:latin typeface="Huawei Sans" panose="020C0503030203020204" pitchFamily="34" charset="0"/>
                </a:rPr>
                <a:t>NAS</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Freeform 159"/>
            <p:cNvSpPr>
              <a:spLocks noChangeAspect="1"/>
            </p:cNvSpPr>
            <p:nvPr/>
          </p:nvSpPr>
          <p:spPr>
            <a:xfrm flipH="1">
              <a:off x="3705834" y="2575119"/>
              <a:ext cx="2638800" cy="137937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sz="1400">
                  <a:solidFill>
                    <a:schemeClr val="tx1"/>
                  </a:solidFill>
                  <a:latin typeface="Huawei Sans" panose="020C0503030203020204" pitchFamily="34" charset="0"/>
                </a:rPr>
                <a:t>IP Network</a:t>
              </a:r>
              <a:endParaRPr 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0" name="Picture 12" descr="E:\2016.01\1.12 扁平化图标\蓝色\AR-蓝色最新-40.png"/>
            <p:cNvPicPr>
              <a:picLocks noChangeAspect="1" noChangeArrowheads="1"/>
            </p:cNvPicPr>
            <p:nvPr/>
          </p:nvPicPr>
          <p:blipFill>
            <a:blip r:embed="rId7" cstate="print"/>
            <a:srcRect/>
            <a:stretch>
              <a:fillRect/>
            </a:stretch>
          </p:blipFill>
          <p:spPr bwMode="auto">
            <a:xfrm>
              <a:off x="6283797" y="3515367"/>
              <a:ext cx="540000" cy="441818"/>
            </a:xfrm>
            <a:prstGeom prst="rect">
              <a:avLst/>
            </a:prstGeom>
            <a:noFill/>
          </p:spPr>
        </p:pic>
      </p:grpSp>
      <p:graphicFrame>
        <p:nvGraphicFramePr>
          <p:cNvPr id="25" name="表格 24"/>
          <p:cNvGraphicFramePr>
            <a:graphicFrameLocks noGrp="1"/>
          </p:cNvGraphicFramePr>
          <p:nvPr>
            <p:extLst>
              <p:ext uri="{D42A27DB-BD31-4B8C-83A1-F6EECF244321}">
                <p14:modId xmlns:p14="http://schemas.microsoft.com/office/powerpoint/2010/main" val="3631586012"/>
              </p:ext>
            </p:extLst>
          </p:nvPr>
        </p:nvGraphicFramePr>
        <p:xfrm>
          <a:off x="3729281" y="4898241"/>
          <a:ext cx="6947776" cy="1473350"/>
        </p:xfrm>
        <a:graphic>
          <a:graphicData uri="http://schemas.openxmlformats.org/drawingml/2006/table">
            <a:tbl>
              <a:tblPr/>
              <a:tblGrid>
                <a:gridCol w="1827915">
                  <a:extLst>
                    <a:ext uri="{9D8B030D-6E8A-4147-A177-3AD203B41FA5}">
                      <a16:colId xmlns="" xmlns:a16="http://schemas.microsoft.com/office/drawing/2014/main" val="20000"/>
                    </a:ext>
                  </a:extLst>
                </a:gridCol>
                <a:gridCol w="1093401">
                  <a:extLst>
                    <a:ext uri="{9D8B030D-6E8A-4147-A177-3AD203B41FA5}">
                      <a16:colId xmlns="" xmlns:a16="http://schemas.microsoft.com/office/drawing/2014/main" val="20001"/>
                    </a:ext>
                  </a:extLst>
                </a:gridCol>
                <a:gridCol w="1818499">
                  <a:extLst>
                    <a:ext uri="{9D8B030D-6E8A-4147-A177-3AD203B41FA5}">
                      <a16:colId xmlns="" xmlns:a16="http://schemas.microsoft.com/office/drawing/2014/main" val="20002"/>
                    </a:ext>
                  </a:extLst>
                </a:gridCol>
                <a:gridCol w="2207961">
                  <a:extLst>
                    <a:ext uri="{9D8B030D-6E8A-4147-A177-3AD203B41FA5}">
                      <a16:colId xmlns="" xmlns:a16="http://schemas.microsoft.com/office/drawing/2014/main" val="20003"/>
                    </a:ext>
                  </a:extLst>
                </a:gridCol>
              </a:tblGrid>
              <a:tr h="344728">
                <a:tc>
                  <a:txBody>
                    <a:bodyPr/>
                    <a:lstStyle/>
                    <a:p>
                      <a:pPr algn="ctr" fontAlgn="ctr"/>
                      <a:r>
                        <a:rPr sz="1400" b="1" dirty="0">
                          <a:solidFill>
                            <a:schemeClr val="bg1"/>
                          </a:solidFill>
                          <a:latin typeface="Huawei Sans" panose="020C0503030203020204" pitchFamily="34" charset="0"/>
                        </a:rPr>
                        <a:t>User</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fontAlgn="ctr"/>
                      <a:r>
                        <a:rPr sz="1400" b="1">
                          <a:solidFill>
                            <a:schemeClr val="bg1"/>
                          </a:solidFill>
                          <a:latin typeface="Huawei Sans" panose="020C0503030203020204" pitchFamily="34" charset="0"/>
                        </a:rPr>
                        <a:t>Domain</a:t>
                      </a:r>
                      <a:endParaRPr lang="zh-CN" altLang="en-US" sz="14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fontAlgn="ctr"/>
                      <a:r>
                        <a:rPr sz="1400" b="1" dirty="0">
                          <a:solidFill>
                            <a:schemeClr val="bg1"/>
                          </a:solidFill>
                          <a:latin typeface="Huawei Sans" panose="020C0503030203020204" pitchFamily="34" charset="0"/>
                        </a:rPr>
                        <a:t>Authorization Mode</a:t>
                      </a:r>
                      <a:endParaRPr lang="zh-CN" altLang="en-US" sz="14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fontAlgn="ctr"/>
                      <a:r>
                        <a:rPr sz="1400" b="1" dirty="0">
                          <a:solidFill>
                            <a:schemeClr val="bg1"/>
                          </a:solidFill>
                          <a:latin typeface="Huawei Sans" panose="020C0503030203020204" pitchFamily="34" charset="0"/>
                        </a:rPr>
                        <a:t>Authorization Content</a:t>
                      </a:r>
                      <a:endParaRPr lang="zh-CN" altLang="en-US" sz="14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68435">
                <a:tc>
                  <a:txBody>
                    <a:bodyPr/>
                    <a:lstStyle/>
                    <a:p>
                      <a:pPr algn="ctr" fontAlgn="ctr"/>
                      <a:r>
                        <a:rPr sz="1200" dirty="0" smtClean="0">
                          <a:latin typeface="Huawei Sans" panose="020C0503030203020204" pitchFamily="34" charset="0"/>
                        </a:rPr>
                        <a:t>User</a:t>
                      </a:r>
                      <a:r>
                        <a:rPr lang="en-US" sz="1200" dirty="0" smtClean="0">
                          <a:latin typeface="Huawei Sans" panose="020C0503030203020204" pitchFamily="34" charset="0"/>
                        </a:rPr>
                        <a:t> </a:t>
                      </a:r>
                      <a:r>
                        <a:rPr sz="1200" dirty="0" smtClean="0">
                          <a:latin typeface="Huawei Sans" panose="020C0503030203020204" pitchFamily="34" charset="0"/>
                        </a:rPr>
                        <a:t>1@Doma</a:t>
                      </a:r>
                      <a:r>
                        <a:rPr lang="en-US" sz="1200" dirty="0" smtClean="0">
                          <a:latin typeface="Huawei Sans" panose="020C0503030203020204" pitchFamily="34" charset="0"/>
                        </a:rPr>
                        <a:t>i</a:t>
                      </a:r>
                      <a:r>
                        <a:rPr sz="1200" dirty="0" smtClean="0">
                          <a:latin typeface="Huawei Sans" panose="020C0503030203020204" pitchFamily="34" charset="0"/>
                        </a:rPr>
                        <a:t>n</a:t>
                      </a:r>
                      <a:r>
                        <a:rPr lang="en-US" sz="1200" dirty="0" smtClean="0">
                          <a:latin typeface="Huawei Sans" panose="020C0503030203020204" pitchFamily="34" charset="0"/>
                        </a:rPr>
                        <a:t> </a:t>
                      </a:r>
                      <a:r>
                        <a:rPr sz="1200" dirty="0" smtClean="0">
                          <a:latin typeface="Huawei Sans" panose="020C0503030203020204" pitchFamily="34" charset="0"/>
                        </a:rPr>
                        <a:t>1</a:t>
                      </a:r>
                      <a:endParaRPr sz="12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fontAlgn="ctr"/>
                      <a:r>
                        <a:rPr sz="1200" dirty="0" smtClean="0">
                          <a:latin typeface="Huawei Sans" panose="020C0503030203020204" pitchFamily="34" charset="0"/>
                        </a:rPr>
                        <a:t>Domain</a:t>
                      </a:r>
                      <a:r>
                        <a:rPr lang="en-US" sz="1200" dirty="0" smtClean="0">
                          <a:latin typeface="Huawei Sans" panose="020C0503030203020204" pitchFamily="34" charset="0"/>
                        </a:rPr>
                        <a:t> </a:t>
                      </a:r>
                      <a:r>
                        <a:rPr sz="1200" dirty="0" smtClean="0">
                          <a:latin typeface="Huawei Sans" panose="020C0503030203020204" pitchFamily="34" charset="0"/>
                        </a:rPr>
                        <a:t>1</a:t>
                      </a:r>
                      <a:endParaRPr lang="zh-CN" alt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fontAlgn="ctr"/>
                      <a:r>
                        <a:rPr sz="1200">
                          <a:latin typeface="Huawei Sans" panose="020C0503030203020204" pitchFamily="34" charset="0"/>
                        </a:rPr>
                        <a:t>Non-authorization</a:t>
                      </a:r>
                      <a:endParaRPr lang="zh-CN" alt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fontAlgn="ctr"/>
                      <a:r>
                        <a:rPr sz="1200">
                          <a:latin typeface="Huawei Sans" panose="020C0503030203020204" pitchFamily="34" charset="0"/>
                        </a:rPr>
                        <a:t>None</a:t>
                      </a:r>
                      <a:endParaRPr lang="zh-CN" alt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 xmlns:a16="http://schemas.microsoft.com/office/drawing/2014/main" val="10001"/>
                  </a:ext>
                </a:extLst>
              </a:tr>
              <a:tr h="268435">
                <a:tc>
                  <a:txBody>
                    <a:bodyPr/>
                    <a:lstStyle/>
                    <a:p>
                      <a:pPr algn="ctr" fontAlgn="ctr"/>
                      <a:r>
                        <a:rPr sz="1200" dirty="0" smtClean="0">
                          <a:latin typeface="Huawei Sans" panose="020C0503030203020204" pitchFamily="34" charset="0"/>
                        </a:rPr>
                        <a:t>User</a:t>
                      </a:r>
                      <a:r>
                        <a:rPr lang="en-US" sz="1200" dirty="0" smtClean="0">
                          <a:latin typeface="Huawei Sans" panose="020C0503030203020204" pitchFamily="34" charset="0"/>
                        </a:rPr>
                        <a:t> </a:t>
                      </a:r>
                      <a:r>
                        <a:rPr sz="1200" dirty="0" smtClean="0">
                          <a:latin typeface="Huawei Sans" panose="020C0503030203020204" pitchFamily="34" charset="0"/>
                        </a:rPr>
                        <a:t>2@Doma</a:t>
                      </a:r>
                      <a:r>
                        <a:rPr lang="en-US" sz="1200" dirty="0" smtClean="0">
                          <a:latin typeface="Huawei Sans" panose="020C0503030203020204" pitchFamily="34" charset="0"/>
                        </a:rPr>
                        <a:t>i</a:t>
                      </a:r>
                      <a:r>
                        <a:rPr sz="1200" dirty="0" smtClean="0">
                          <a:latin typeface="Huawei Sans" panose="020C0503030203020204" pitchFamily="34" charset="0"/>
                        </a:rPr>
                        <a:t>n</a:t>
                      </a:r>
                      <a:r>
                        <a:rPr lang="en-US" sz="1200" dirty="0" smtClean="0">
                          <a:latin typeface="Huawei Sans" panose="020C0503030203020204" pitchFamily="34" charset="0"/>
                        </a:rPr>
                        <a:t> </a:t>
                      </a:r>
                      <a:r>
                        <a:rPr sz="1200" dirty="0" smtClean="0">
                          <a:latin typeface="Huawei Sans" panose="020C0503030203020204" pitchFamily="34" charset="0"/>
                        </a:rPr>
                        <a:t>2</a:t>
                      </a:r>
                      <a:endParaRPr sz="12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fontAlgn="ctr"/>
                      <a:r>
                        <a:rPr sz="1200" dirty="0" smtClean="0">
                          <a:latin typeface="Huawei Sans" panose="020C0503030203020204" pitchFamily="34" charset="0"/>
                        </a:rPr>
                        <a:t>Domain</a:t>
                      </a:r>
                      <a:r>
                        <a:rPr lang="en-US" sz="1200" dirty="0" smtClean="0">
                          <a:latin typeface="Huawei Sans" panose="020C0503030203020204" pitchFamily="34" charset="0"/>
                        </a:rPr>
                        <a:t> </a:t>
                      </a:r>
                      <a:r>
                        <a:rPr sz="1200" dirty="0" smtClean="0">
                          <a:latin typeface="Huawei Sans" panose="020C0503030203020204" pitchFamily="34" charset="0"/>
                        </a:rPr>
                        <a:t>2</a:t>
                      </a:r>
                      <a:endParaRPr 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fontAlgn="ctr"/>
                      <a:r>
                        <a:rPr sz="1200">
                          <a:latin typeface="Huawei Sans" panose="020C0503030203020204" pitchFamily="34" charset="0"/>
                        </a:rPr>
                        <a:t>Local authorization</a:t>
                      </a:r>
                      <a:endParaRPr 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fontAlgn="ctr"/>
                      <a:r>
                        <a:rPr sz="1200">
                          <a:latin typeface="Huawei Sans" panose="020C0503030203020204" pitchFamily="34" charset="0"/>
                        </a:rPr>
                        <a:t>Internet access is allowed.</a:t>
                      </a:r>
                      <a:endParaRPr 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 xmlns:a16="http://schemas.microsoft.com/office/drawing/2014/main" val="10002"/>
                  </a:ext>
                </a:extLst>
              </a:tr>
              <a:tr h="302591">
                <a:tc>
                  <a:txBody>
                    <a:bodyPr/>
                    <a:lstStyle/>
                    <a:p>
                      <a:pPr algn="ctr" fontAlgn="ctr"/>
                      <a:r>
                        <a:rPr sz="1200" dirty="0" smtClean="0">
                          <a:latin typeface="Huawei Sans" panose="020C0503030203020204" pitchFamily="34" charset="0"/>
                        </a:rPr>
                        <a:t>User</a:t>
                      </a:r>
                      <a:r>
                        <a:rPr lang="en-US" sz="1200" dirty="0" smtClean="0">
                          <a:latin typeface="Huawei Sans" panose="020C0503030203020204" pitchFamily="34" charset="0"/>
                        </a:rPr>
                        <a:t> </a:t>
                      </a:r>
                      <a:r>
                        <a:rPr sz="1200" dirty="0" smtClean="0">
                          <a:latin typeface="Huawei Sans" panose="020C0503030203020204" pitchFamily="34" charset="0"/>
                        </a:rPr>
                        <a:t>3@Doma</a:t>
                      </a:r>
                      <a:r>
                        <a:rPr lang="en-US" sz="1200" dirty="0" smtClean="0">
                          <a:latin typeface="Huawei Sans" panose="020C0503030203020204" pitchFamily="34" charset="0"/>
                        </a:rPr>
                        <a:t>i</a:t>
                      </a:r>
                      <a:r>
                        <a:rPr sz="1200" dirty="0" smtClean="0">
                          <a:latin typeface="Huawei Sans" panose="020C0503030203020204" pitchFamily="34" charset="0"/>
                        </a:rPr>
                        <a:t>n</a:t>
                      </a:r>
                      <a:r>
                        <a:rPr lang="en-US" sz="1200" dirty="0" smtClean="0">
                          <a:latin typeface="Huawei Sans" panose="020C0503030203020204" pitchFamily="34" charset="0"/>
                        </a:rPr>
                        <a:t> </a:t>
                      </a:r>
                      <a:r>
                        <a:rPr sz="1200" dirty="0" smtClean="0">
                          <a:latin typeface="Huawei Sans" panose="020C0503030203020204" pitchFamily="34" charset="0"/>
                        </a:rPr>
                        <a:t>3</a:t>
                      </a:r>
                      <a:endParaRPr sz="12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fontAlgn="ctr"/>
                      <a:r>
                        <a:rPr sz="1200" dirty="0" smtClean="0">
                          <a:latin typeface="Huawei Sans" panose="020C0503030203020204" pitchFamily="34" charset="0"/>
                        </a:rPr>
                        <a:t>Domain</a:t>
                      </a:r>
                      <a:r>
                        <a:rPr lang="en-US" sz="1200" dirty="0" smtClean="0">
                          <a:latin typeface="Huawei Sans" panose="020C0503030203020204" pitchFamily="34" charset="0"/>
                        </a:rPr>
                        <a:t> </a:t>
                      </a:r>
                      <a:r>
                        <a:rPr sz="1200" dirty="0" smtClean="0">
                          <a:latin typeface="Huawei Sans" panose="020C0503030203020204" pitchFamily="34" charset="0"/>
                        </a:rPr>
                        <a:t>3</a:t>
                      </a:r>
                      <a:endParaRPr 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fontAlgn="ctr"/>
                      <a:r>
                        <a:rPr sz="1200">
                          <a:latin typeface="Huawei Sans" panose="020C0503030203020204" pitchFamily="34" charset="0"/>
                        </a:rPr>
                        <a:t>Remote authorization</a:t>
                      </a:r>
                      <a:endParaRPr 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fontAlgn="ctr"/>
                      <a:r>
                        <a:rPr sz="1200" dirty="0">
                          <a:latin typeface="Huawei Sans" panose="020C0503030203020204" pitchFamily="34" charset="0"/>
                        </a:rPr>
                        <a:t>Authorization is granted by a remote server.</a:t>
                      </a:r>
                      <a:endParaRPr 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671248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TotalTime>
  <Words>2479</Words>
  <Application>Microsoft Office PowerPoint</Application>
  <PresentationFormat>宽屏</PresentationFormat>
  <Paragraphs>279</Paragraphs>
  <Slides>23</Slides>
  <Notes>23</Notes>
  <HiddenSlides>2</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微软雅黑</vt:lpstr>
      <vt:lpstr>MS PGothic</vt:lpstr>
      <vt:lpstr>Huawei Sans</vt:lpstr>
      <vt:lpstr>Courier New</vt:lpstr>
      <vt:lpstr>方正兰亭黑简体</vt:lpstr>
      <vt:lpstr>Wingdings</vt:lpstr>
      <vt:lpstr>1_自定义设计方案</vt:lpstr>
      <vt:lpstr>PowerPoint 演示文稿</vt:lpstr>
      <vt:lpstr>AAA Principles and Configuration</vt:lpstr>
      <vt:lpstr>PowerPoint 演示文稿</vt:lpstr>
      <vt:lpstr>PowerPoint 演示文稿</vt:lpstr>
      <vt:lpstr>PowerPoint 演示文稿</vt:lpstr>
      <vt:lpstr>Basic Concepts of AAA</vt:lpstr>
      <vt:lpstr>Common AAA Architecture</vt:lpstr>
      <vt:lpstr>Authentication</vt:lpstr>
      <vt:lpstr>Authorization</vt:lpstr>
      <vt:lpstr>Accouting</vt:lpstr>
      <vt:lpstr>AAA Implementation Protocol - RADIUS</vt:lpstr>
      <vt:lpstr>PowerPoint 演示文稿</vt:lpstr>
      <vt:lpstr>Common AAA Application Scenarios</vt:lpstr>
      <vt:lpstr>PowerPoint 演示文稿</vt:lpstr>
      <vt:lpstr>AAA Configuration (1)</vt:lpstr>
      <vt:lpstr>AAA Configuration (2)</vt:lpstr>
      <vt:lpstr>AAA Configuration (3)</vt:lpstr>
      <vt:lpstr>AAA Configuration Examples</vt:lpstr>
      <vt:lpstr>Configuration Verification (1)</vt:lpstr>
      <vt:lpstr>Configuration Verification (2)</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luyueyuezjhw</cp:lastModifiedBy>
  <cp:revision>121</cp:revision>
  <dcterms:created xsi:type="dcterms:W3CDTF">2018-11-29T10:16:29Z</dcterms:created>
  <dcterms:modified xsi:type="dcterms:W3CDTF">2020-04-28T07:16:45Z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(3)OObhvLw/dplclyHRak59Lpr/sCtt85Cv36J+xlBLzq+eKThswFWh97yMa0XCAovZVQZpEmEq
nWmTp69nMZ2ck+mLqo9vMW9uh65r8lf+Ihk6w03q2p6LIc2bPO01iG1PChO93mIPGDseuysJ
fpF2t++Mq4lQ0X65teX6OqCvkJMJyYiG2+fB5BTDc9+ykh0BLIJXZJmCS/z31b7Ytx7sST/i
+/U7Eyda3CTeN/6ZpG</vt:lpwstr>
  </property>
  <property fmtid="{D5CDD505-2E9C-101B-9397-08002B2CF9AE}" pid="3" name="_2015_ms_pID_7253431">
    <vt:lpwstr>lyi6Yz4BT2v3gU6TLDLSvm8DNUmdGYo8pPuW+uIkgS4vAWMC5J4gXT
XKmGETR05JlLII8h5yB2sj5+3ATW538hkKgMt3Lg6m08jsPLzlzRWoDrxmut9wxWp5FEi8bQ
5Xzuj/lVFwTKpl+GTv3YVpY4sfwC9yAIkUVFhLRqJbgXiF+K5f5bOxHY90C5lqPshiQpD4hS
Fosug2vtcoCaBfTiADXr+Qxuul/0OFYQNYr8</vt:lpwstr>
  </property>
  <property fmtid="{D5CDD505-2E9C-101B-9397-08002B2CF9AE}" pid="4" name="_2015_ms_pID_7253432">
    <vt:lpwstr>Ow==</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1587890484</vt:lpwstr>
  </property>
</Properties>
</file>