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41" r:id="rId1"/>
  </p:sldMasterIdLst>
  <p:notesMasterIdLst>
    <p:notesMasterId r:id="rId35"/>
  </p:notesMasterIdLst>
  <p:handoutMasterIdLst>
    <p:handoutMasterId r:id="rId3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797675" cy="9926638"/>
  <p:embeddedFontLst>
    <p:embeddedFont>
      <p:font typeface="微软雅黑" panose="020B0503020204020204" pitchFamily="34" charset="-122"/>
      <p:regular r:id="rId37"/>
      <p:bold r:id="rId38"/>
    </p:embeddedFont>
    <p:embeddedFont>
      <p:font typeface="Huawei Sans" panose="020C0503030203020204" pitchFamily="34" charset="0"/>
      <p:regular r:id="rId39"/>
      <p:bold r:id="rId40"/>
    </p:embeddedFont>
    <p:embeddedFont>
      <p:font typeface="方正兰亭黑简体" panose="02000000000000000000" pitchFamily="2" charset="-122"/>
      <p:regular r:id="rId41"/>
    </p:embeddedFont>
  </p:embeddedFontLst>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515"/>
    <a:srgbClr val="C7000B"/>
    <a:srgbClr val="575756"/>
    <a:srgbClr val="FFFFFF"/>
    <a:srgbClr val="DD4654"/>
    <a:srgbClr val="F3D2D5"/>
    <a:srgbClr val="E6A8AD"/>
    <a:srgbClr val="E57B84"/>
    <a:srgbClr val="E57984"/>
    <a:srgbClr val="BF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69065" autoAdjust="0"/>
  </p:normalViewPr>
  <p:slideViewPr>
    <p:cSldViewPr snapToGrid="0" snapToObjects="1">
      <p:cViewPr varScale="1">
        <p:scale>
          <a:sx n="74" d="100"/>
          <a:sy n="74" d="100"/>
        </p:scale>
        <p:origin x="198"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p:scale>
          <a:sx n="75" d="100"/>
          <a:sy n="75" d="100"/>
        </p:scale>
        <p:origin x="2202" y="-660"/>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font" Target="fonts/font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xmlns=""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4/28/2020</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xmlns=""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xmlns=""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777353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56890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9217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82727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43568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43000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53269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44493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92164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96827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70493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04216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344276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NAPT enables a public IP address to map multiple private IP addresses through ports. In this mode, both IP addresses and transport-layer ports are translated so that different private addresses with different source port numbers are mapped to the same public address with different source port numbers.</a:t>
            </a:r>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562387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188275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74796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513368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en-US" altLang="zh-CN" dirty="0" smtClean="0"/>
              <a:t>DHCP: Dynamic Host Configuration Protocol</a:t>
            </a:r>
          </a:p>
          <a:p>
            <a:r>
              <a:rPr lang="en-US" altLang="zh-CN" dirty="0" err="1" smtClean="0"/>
              <a:t>PPPoE</a:t>
            </a:r>
            <a:r>
              <a:rPr lang="en-US" altLang="zh-CN" dirty="0" smtClean="0"/>
              <a:t>: Point-to-Point Protocol over Ethernet</a:t>
            </a:r>
          </a:p>
          <a:p>
            <a:endParaRPr lang="zh-CN" altLang="en-US" dirty="0"/>
          </a:p>
        </p:txBody>
      </p:sp>
    </p:spTree>
    <p:extLst>
      <p:ext uri="{BB962C8B-B14F-4D97-AF65-F5344CB8AC3E}">
        <p14:creationId xmlns:p14="http://schemas.microsoft.com/office/powerpoint/2010/main" val="38352087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639839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834503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053342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67433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341152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649992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marL="228600" indent="-228600">
              <a:buFont typeface="+mj-lt"/>
              <a:buAutoNum type="arabicPeriod"/>
            </a:pPr>
            <a:r>
              <a:rPr lang="en-US" altLang="zh-CN" dirty="0" smtClean="0"/>
              <a:t>Static NAT and NAT Server Static NAT implements bidirectional communication, meaning that external devices are allowed to access an internal server. NAT Server is designed to allow external devices to proactively access an internal server.</a:t>
            </a:r>
          </a:p>
          <a:p>
            <a:pPr marL="228600" indent="-228600">
              <a:buFont typeface="+mj-lt"/>
              <a:buAutoNum type="arabicPeriod"/>
            </a:pPr>
            <a:r>
              <a:rPr lang="en-US" altLang="zh-CN" dirty="0" smtClean="0"/>
              <a:t>NAPT can translate multiple private IP addresses into one public IP address, improving public IP address utilization.</a:t>
            </a:r>
          </a:p>
          <a:p>
            <a:endParaRPr lang="zh-CN" altLang="en-US" dirty="0"/>
          </a:p>
        </p:txBody>
      </p:sp>
    </p:spTree>
    <p:extLst>
      <p:ext uri="{BB962C8B-B14F-4D97-AF65-F5344CB8AC3E}">
        <p14:creationId xmlns:p14="http://schemas.microsoft.com/office/powerpoint/2010/main" val="6629427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044985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45455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47651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40132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76785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86491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smtClean="0"/>
              <a:t>Because packets with private IP addresses cannot be routed and forwarded on the Internet, IP packets destined for the Internet cannot reach the egress device of the private network due to lack of routes.</a:t>
            </a:r>
          </a:p>
          <a:p>
            <a:r>
              <a:rPr lang="en-US" altLang="zh-CN" dirty="0" smtClean="0"/>
              <a:t>If a host that uses a private IP address needs to access the Internet, NAT must be configured on the network egress device to translate the private source address in the IP data packet into a public source address.</a:t>
            </a:r>
          </a:p>
          <a:p>
            <a:endParaRPr lang="en-US" altLang="zh-CN" dirty="0" smtClean="0"/>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629391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7758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smtClean="0">
                <a:solidFill>
                  <a:schemeClr val="tx1"/>
                </a:solidFill>
                <a:latin typeface="Huawei Sans" panose="020C0503030203020204" pitchFamily="34" charset="0"/>
                <a:ea typeface="方正兰亭黑简体" panose="02000000000000000000" pitchFamily="2" charset="-122"/>
              </a:rPr>
              <a:t>Revision Record</a:t>
            </a:r>
            <a:endParaRPr lang="zh-CN" altLang="en-US" sz="3500" b="1" baseline="0" dirty="0" smtClean="0">
              <a:solidFill>
                <a:schemeClr val="tx1"/>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smtClean="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4251216563"/>
              </p:ext>
            </p:extLst>
          </p:nvPr>
        </p:nvGraphicFramePr>
        <p:xfrm>
          <a:off x="1007534" y="1232756"/>
          <a:ext cx="10464802" cy="1082675"/>
        </p:xfrm>
        <a:graphic>
          <a:graphicData uri="http://schemas.openxmlformats.org/drawingml/2006/table">
            <a:tbl>
              <a:tblPr/>
              <a:tblGrid>
                <a:gridCol w="3059004">
                  <a:extLst>
                    <a:ext uri="{9D8B030D-6E8A-4147-A177-3AD203B41FA5}">
                      <a16:colId xmlns="" xmlns:a16="http://schemas.microsoft.com/office/drawing/2014/main" val="20000"/>
                    </a:ext>
                  </a:extLst>
                </a:gridCol>
                <a:gridCol w="2155444">
                  <a:extLst>
                    <a:ext uri="{9D8B030D-6E8A-4147-A177-3AD203B41FA5}">
                      <a16:colId xmlns="" xmlns:a16="http://schemas.microsoft.com/office/drawing/2014/main" val="20001"/>
                    </a:ext>
                  </a:extLst>
                </a:gridCol>
                <a:gridCol w="2873927">
                  <a:extLst>
                    <a:ext uri="{9D8B030D-6E8A-4147-A177-3AD203B41FA5}">
                      <a16:colId xmlns="" xmlns:a16="http://schemas.microsoft.com/office/drawing/2014/main" val="20002"/>
                    </a:ext>
                  </a:extLst>
                </a:gridCol>
                <a:gridCol w="2376427">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21293528"/>
              </p:ext>
            </p:extLst>
          </p:nvPr>
        </p:nvGraphicFramePr>
        <p:xfrm>
          <a:off x="1007533" y="2529867"/>
          <a:ext cx="10464800" cy="3527425"/>
        </p:xfrm>
        <a:graphic>
          <a:graphicData uri="http://schemas.openxmlformats.org/drawingml/2006/table">
            <a:tbl>
              <a:tblPr/>
              <a:tblGrid>
                <a:gridCol w="3085809">
                  <a:extLst>
                    <a:ext uri="{9D8B030D-6E8A-4147-A177-3AD203B41FA5}">
                      <a16:colId xmlns="" xmlns:a16="http://schemas.microsoft.com/office/drawing/2014/main" val="20000"/>
                    </a:ext>
                  </a:extLst>
                </a:gridCol>
                <a:gridCol w="2155920">
                  <a:extLst>
                    <a:ext uri="{9D8B030D-6E8A-4147-A177-3AD203B41FA5}">
                      <a16:colId xmlns="" xmlns:a16="http://schemas.microsoft.com/office/drawing/2014/main" val="20001"/>
                    </a:ext>
                  </a:extLst>
                </a:gridCol>
                <a:gridCol w="2912127">
                  <a:extLst>
                    <a:ext uri="{9D8B030D-6E8A-4147-A177-3AD203B41FA5}">
                      <a16:colId xmlns="" xmlns:a16="http://schemas.microsoft.com/office/drawing/2014/main" val="20002"/>
                    </a:ext>
                  </a:extLst>
                </a:gridCol>
                <a:gridCol w="2310944">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 xmlns:a16="http://schemas.microsoft.com/office/drawing/2014/main"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 xmlns:a16="http://schemas.microsoft.com/office/drawing/2014/main"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 xmlns:a16="http://schemas.microsoft.com/office/drawing/2014/main"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 xmlns:a16="http://schemas.microsoft.com/office/drawing/2014/main"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 xmlns:a16="http://schemas.microsoft.com/office/drawing/2014/main"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 xmlns:a16="http://schemas.microsoft.com/office/drawing/2014/main"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 xmlns:a16="http://schemas.microsoft.com/office/drawing/2014/main"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 xmlns:a16="http://schemas.microsoft.com/office/drawing/2014/main"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 xmlns:a16="http://schemas.microsoft.com/office/drawing/2014/main"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 xmlns:a16="http://schemas.microsoft.com/office/drawing/2014/main"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 xmlns:a16="http://schemas.microsoft.com/office/drawing/2014/main"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 xmlns:a16="http://schemas.microsoft.com/office/drawing/2014/main"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 xmlns:a16="http://schemas.microsoft.com/office/drawing/2014/main"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 xmlns:a16="http://schemas.microsoft.com/office/drawing/2014/main"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 xmlns:a16="http://schemas.microsoft.com/office/drawing/2014/main"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 xmlns:a16="http://schemas.microsoft.com/office/drawing/2014/main"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 xmlns:a16="http://schemas.microsoft.com/office/drawing/2014/main"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 xmlns:a16="http://schemas.microsoft.com/office/drawing/2014/main"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 xmlns:a16="http://schemas.microsoft.com/office/drawing/2014/main"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 xmlns:a16="http://schemas.microsoft.com/office/drawing/2014/main"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28474146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auto"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auto">
              <a:buSzPct val="100000"/>
              <a:buFont typeface="+mj-lt"/>
              <a:buAutoNum type="alphaUcPeriod"/>
              <a:defRPr sz="1800" baseline="0">
                <a:latin typeface="Huawei Sans" panose="020C0503030203020204" pitchFamily="34" charset="0"/>
              </a:defRPr>
            </a:lvl2pPr>
            <a:lvl3pPr>
              <a:defRPr/>
            </a:lvl3pPr>
            <a:lvl5pPr>
              <a:buNone/>
              <a:defRPr/>
            </a:lvl5pPr>
          </a:lstStyle>
          <a:p>
            <a:r>
              <a:rPr lang="en-US" altLang="zh-CN" dirty="0" smtClean="0"/>
              <a:t>Question description.</a:t>
            </a:r>
          </a:p>
          <a:p>
            <a:pPr lvl="1"/>
            <a:endParaRPr lang="en-US" altLang="zh-CN" dirty="0"/>
          </a:p>
        </p:txBody>
      </p:sp>
      <p:sp>
        <p:nvSpPr>
          <p:cNvPr id="24"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auto"/>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Quiz</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6"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1" name="Freeform 6"/>
          <p:cNvSpPr>
            <a:spLocks/>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Freeform 11"/>
          <p:cNvSpPr>
            <a:spLocks/>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14821546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Click here to edit summary</a:t>
            </a:r>
            <a:endParaRPr lang="zh-CN" altLang="en-US" dirty="0"/>
          </a:p>
        </p:txBody>
      </p:sp>
      <p:sp>
        <p:nvSpPr>
          <p:cNvPr id="12"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424847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Section Summary</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68167092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Summary</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auto">
              <a:defRPr baseline="0">
                <a:latin typeface="Huawei Sans" panose="020C0503030203020204" pitchFamily="34" charset="0"/>
              </a:defRPr>
            </a:lvl2pPr>
            <a:lvl3pPr fontAlgn="auto">
              <a:defRPr baseline="0">
                <a:latin typeface="Huawei Sans" panose="020C0503030203020204" pitchFamily="34" charset="0"/>
              </a:defRPr>
            </a:lvl3pPr>
            <a:lvl4pPr fontAlgn="auto">
              <a:defRPr baseline="0">
                <a:latin typeface="Huawei Sans" panose="020C0503030203020204" pitchFamily="34" charset="0"/>
              </a:defRPr>
            </a:lvl4pPr>
            <a:lvl5pPr fontAlgn="auto">
              <a:buNone/>
              <a:defRPr baseline="0">
                <a:latin typeface="Huawei Sans" panose="020C0503030203020204" pitchFamily="34" charset="0"/>
              </a:defRPr>
            </a:lvl5pPr>
          </a:lstStyle>
          <a:p>
            <a:pPr lvl="0"/>
            <a:r>
              <a:rPr lang="en-US" altLang="zh-CN" dirty="0" smtClean="0"/>
              <a:t>Click to edit</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10736145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More information for trainees</a:t>
            </a:r>
            <a:endParaRPr lang="zh-CN" altLang="en-US" dirty="0"/>
          </a:p>
        </p:txBody>
      </p:sp>
      <p:sp>
        <p:nvSpPr>
          <p:cNvPr id="13"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More Information</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8"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9"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4510062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1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Recommendations</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1"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28467678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22850141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447"/>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to Edit Title</a:t>
            </a:r>
            <a:endParaRPr lang="zh-CN" altLang="en-US" dirty="0"/>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Click to Edit Title</a:t>
            </a:r>
            <a:endParaRPr lang="zh-CN" altLang="en-US" dirty="0" smtClean="0"/>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32256057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dirty="0" smtClean="0"/>
              <a:t>The chapter describes ...</a:t>
            </a:r>
            <a:endParaRPr lang="zh-CN" altLang="en-US" dirty="0"/>
          </a:p>
        </p:txBody>
      </p:sp>
      <p:sp>
        <p:nvSpPr>
          <p:cNvPr id="27"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376264"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36"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24695951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Objectives</a:t>
            </a:r>
            <a:endParaRPr lang="en-US" altLang="zh-CN"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1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gr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a:pPr>
            <a:r>
              <a:rPr kumimoji="0" lang="en-US" altLang="zh-CN" sz="2200" b="0" i="0" u="none" strike="noStrike" kern="0" cap="none" spc="0" normalizeH="0" baseline="0" noProof="0" dirty="0" smtClean="0">
                <a:ln>
                  <a:noFill/>
                </a:ln>
                <a:solidFill>
                  <a:srgbClr val="000000"/>
                </a:solidFill>
                <a:effectLst/>
                <a:uLnTx/>
                <a:uFillTx/>
                <a:latin typeface="+mn-lt"/>
                <a:ea typeface="+mn-ea"/>
                <a:cs typeface="+mn-cs"/>
              </a:rPr>
              <a:t>On completion of this course, you will be able to:</a:t>
            </a:r>
            <a:endParaRPr lang="zh-CN" altLang="en-US" dirty="0" smtClean="0"/>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900727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232248" cy="639559"/>
          </a:xfrm>
          <a:prstGeom prst="rect">
            <a:avLst/>
          </a:prstGeom>
          <a:noFill/>
          <a:ln w="9525">
            <a:noFill/>
            <a:miter lim="800000"/>
            <a:headEnd/>
            <a:tailEnd/>
          </a:ln>
        </p:spPr>
        <p:txBody>
          <a:bodyPr wrap="square" lIns="99980" tIns="49987" rIns="99980" bIns="49987" rtlCol="0">
            <a:spAutoFit/>
          </a:bodyPr>
          <a:lstStyle/>
          <a:p>
            <a:pPr algn="l" defTabSz="1001624" eaLnBrk="0" fontAlgn="ctr" hangingPunct="0"/>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Contents</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extLst>
      <p:ext uri="{BB962C8B-B14F-4D97-AF65-F5344CB8AC3E}">
        <p14:creationId xmlns:p14="http://schemas.microsoft.com/office/powerpoint/2010/main" val="17850270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Overview and Objectives</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3"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9597353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here to edit</a:t>
            </a:r>
            <a:endParaRPr lang="zh-CN" altLang="en-US" dirty="0"/>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52604"/>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auto">
              <a:defRPr lang="zh-CN" altLang="en-US" b="1" kern="0" baseline="0" dirty="0"/>
            </a:lvl1pPr>
          </a:lstStyle>
          <a:p>
            <a:pPr lvl="0"/>
            <a:r>
              <a:rPr lang="en-US" altLang="zh-CN" smtClean="0"/>
              <a:t>Title</a:t>
            </a:r>
            <a:endParaRPr lang="zh-CN" altLang="en-US" dirty="0"/>
          </a:p>
        </p:txBody>
      </p:sp>
    </p:spTree>
    <p:extLst>
      <p:ext uri="{BB962C8B-B14F-4D97-AF65-F5344CB8AC3E}">
        <p14:creationId xmlns:p14="http://schemas.microsoft.com/office/powerpoint/2010/main" val="207669497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ea typeface="方正兰亭黑简体" panose="02000000000000000000" pitchFamily="2" charset="-122"/>
            </a:endParaRPr>
          </a:p>
        </p:txBody>
      </p:sp>
      <p:sp>
        <p:nvSpPr>
          <p:cNvPr id="6" name="标题 1"/>
          <p:cNvSpPr>
            <a:spLocks noGrp="1"/>
          </p:cNvSpPr>
          <p:nvPr>
            <p:ph type="title" hasCustomPrompt="1"/>
          </p:nvPr>
        </p:nvSpPr>
        <p:spPr>
          <a:xfrm>
            <a:off x="1594800" y="452604"/>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auto">
              <a:defRPr lang="zh-CN" altLang="en-US" b="1" kern="0" baseline="0" dirty="0"/>
            </a:lvl1pPr>
          </a:lstStyle>
          <a:p>
            <a:pPr lvl="0"/>
            <a:r>
              <a:rPr lang="en-US" altLang="zh-CN" smtClean="0"/>
              <a:t>Title</a:t>
            </a:r>
            <a:endParaRPr lang="zh-CN" altLang="en-US" dirty="0"/>
          </a:p>
        </p:txBody>
      </p:sp>
    </p:spTree>
    <p:extLst>
      <p:ext uri="{BB962C8B-B14F-4D97-AF65-F5344CB8AC3E}">
        <p14:creationId xmlns:p14="http://schemas.microsoft.com/office/powerpoint/2010/main" val="13303934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a:extLst>
                <a:ext uri="{FF2B5EF4-FFF2-40B4-BE49-F238E27FC236}">
                  <a16:creationId xmlns=""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a:extLst>
                <a:ext uri="{FF2B5EF4-FFF2-40B4-BE49-F238E27FC236}">
                  <a16:creationId xmlns=""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a:extLst>
                <a:ext uri="{FF2B5EF4-FFF2-40B4-BE49-F238E27FC236}">
                  <a16:creationId xmlns="" xmlns:a16="http://schemas.microsoft.com/office/drawing/2014/main"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a:extLst>
                <a:ext uri="{FF2B5EF4-FFF2-40B4-BE49-F238E27FC236}">
                  <a16:creationId xmlns=""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a:extLst>
                <a:ext uri="{FF2B5EF4-FFF2-40B4-BE49-F238E27FC236}">
                  <a16:creationId xmlns="" xmlns:a16="http://schemas.microsoft.com/office/drawing/2014/main"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a:extLst>
                <a:ext uri="{FF2B5EF4-FFF2-40B4-BE49-F238E27FC236}">
                  <a16:creationId xmlns=""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5456839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smtClean="0"/>
              <a:t>Click to Edit</a:t>
            </a:r>
            <a:endParaRPr lang="zh-CN" altLang="en-US" dirty="0"/>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a:t>
            </a:r>
            <a:r>
              <a:rPr lang="zh-CN" altLang="en-US" dirty="0" smtClean="0"/>
              <a:t>级</a:t>
            </a:r>
            <a:r>
              <a:rPr lang="en-US" altLang="zh-CN" dirty="0" smtClean="0"/>
              <a:t>0</a:t>
            </a:r>
            <a:endParaRPr lang="zh-CN" altLang="en-US" dirty="0"/>
          </a:p>
        </p:txBody>
      </p:sp>
      <p:pic>
        <p:nvPicPr>
          <p:cNvPr id="24" name="图片 2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a:t>
            </a:fld>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grpSp>
        <p:nvGrpSpPr>
          <p:cNvPr id="3" name="组合 2"/>
          <p:cNvGrpSpPr/>
          <p:nvPr userDrawn="1"/>
        </p:nvGrpSpPr>
        <p:grpSpPr>
          <a:xfrm>
            <a:off x="12162526" y="3916624"/>
            <a:ext cx="1088654" cy="2144829"/>
            <a:chOff x="12162526" y="3916624"/>
            <a:chExt cx="1088654" cy="2144829"/>
          </a:xfrm>
        </p:grpSpPr>
        <p:sp>
          <p:nvSpPr>
            <p:cNvPr id="55" name="矩形 54">
              <a:extLst>
                <a:ext uri="{FF2B5EF4-FFF2-40B4-BE49-F238E27FC236}">
                  <a16:creationId xmlns=""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6" name="矩形 55">
              <a:extLst>
                <a:ext uri="{FF2B5EF4-FFF2-40B4-BE49-F238E27FC236}">
                  <a16:creationId xmlns=""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7" name="矩形 56">
              <a:extLst>
                <a:ext uri="{FF2B5EF4-FFF2-40B4-BE49-F238E27FC236}">
                  <a16:creationId xmlns=""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8" name="矩形 57">
              <a:extLst>
                <a:ext uri="{FF2B5EF4-FFF2-40B4-BE49-F238E27FC236}">
                  <a16:creationId xmlns="" xmlns:a16="http://schemas.microsoft.com/office/drawing/2014/main" id="{947DE7E3-EC9F-4331-B252-7BCE51B7F0DA}"/>
                </a:ext>
              </a:extLst>
            </p:cNvPr>
            <p:cNvSpPr/>
            <p:nvPr userDrawn="1"/>
          </p:nvSpPr>
          <p:spPr>
            <a:xfrm>
              <a:off x="12246898" y="4781656"/>
              <a:ext cx="919908" cy="288000"/>
            </a:xfrm>
            <a:prstGeom prst="rect">
              <a:avLst/>
            </a:prstGeom>
            <a:solidFill>
              <a:srgbClr val="EC7061">
                <a:lumMod val="100000"/>
              </a:srgbClr>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59" name="矩形 58">
              <a:extLst>
                <a:ext uri="{FF2B5EF4-FFF2-40B4-BE49-F238E27FC236}">
                  <a16:creationId xmlns=""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0" name="文本框 59">
              <a:extLst>
                <a:ext uri="{FF2B5EF4-FFF2-40B4-BE49-F238E27FC236}">
                  <a16:creationId xmlns=""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表格表头</a:t>
              </a:r>
            </a:p>
          </p:txBody>
        </p:sp>
        <p:sp>
          <p:nvSpPr>
            <p:cNvPr id="61" name="文本框 60">
              <a:extLst>
                <a:ext uri="{FF2B5EF4-FFF2-40B4-BE49-F238E27FC236}">
                  <a16:creationId xmlns=""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文字边框</a:t>
              </a:r>
            </a:p>
          </p:txBody>
        </p:sp>
        <p:sp>
          <p:nvSpPr>
            <p:cNvPr id="62" name="文本框 61">
              <a:extLst>
                <a:ext uri="{FF2B5EF4-FFF2-40B4-BE49-F238E27FC236}">
                  <a16:creationId xmlns=""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导航灰底</a:t>
              </a:r>
            </a:p>
          </p:txBody>
        </p:sp>
        <p:sp>
          <p:nvSpPr>
            <p:cNvPr id="63" name="文本框 62">
              <a:extLst>
                <a:ext uri="{FF2B5EF4-FFF2-40B4-BE49-F238E27FC236}">
                  <a16:creationId xmlns=""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红</a:t>
              </a:r>
            </a:p>
          </p:txBody>
        </p:sp>
        <p:sp>
          <p:nvSpPr>
            <p:cNvPr id="64" name="文本框 63">
              <a:extLst>
                <a:ext uri="{FF2B5EF4-FFF2-40B4-BE49-F238E27FC236}">
                  <a16:creationId xmlns=""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文字底色</a:t>
              </a:r>
            </a:p>
          </p:txBody>
        </p:sp>
        <p:sp>
          <p:nvSpPr>
            <p:cNvPr id="65" name="矩形 64">
              <a:extLst>
                <a:ext uri="{FF2B5EF4-FFF2-40B4-BE49-F238E27FC236}">
                  <a16:creationId xmlns=""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6" name="矩形 65">
              <a:extLst>
                <a:ext uri="{FF2B5EF4-FFF2-40B4-BE49-F238E27FC236}">
                  <a16:creationId xmlns=""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7" name="文本框 66">
              <a:extLst>
                <a:ext uri="{FF2B5EF4-FFF2-40B4-BE49-F238E27FC236}">
                  <a16:creationId xmlns=""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备用</a:t>
              </a:r>
            </a:p>
          </p:txBody>
        </p:sp>
        <p:sp>
          <p:nvSpPr>
            <p:cNvPr id="68" name="矩形 67">
              <a:extLst>
                <a:ext uri="{FF2B5EF4-FFF2-40B4-BE49-F238E27FC236}">
                  <a16:creationId xmlns="" xmlns:a16="http://schemas.microsoft.com/office/drawing/2014/main" id="{947DE7E3-EC9F-4331-B252-7BCE51B7F0DA}"/>
                </a:ext>
              </a:extLst>
            </p:cNvPr>
            <p:cNvSpPr/>
            <p:nvPr userDrawn="1"/>
          </p:nvSpPr>
          <p:spPr>
            <a:xfrm>
              <a:off x="12246898" y="5773453"/>
              <a:ext cx="919908" cy="288000"/>
            </a:xfrm>
            <a:prstGeom prst="rect">
              <a:avLst/>
            </a:prstGeom>
            <a:solidFill>
              <a:srgbClr val="8BC9A0"/>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69" name="文本框 68">
              <a:extLst>
                <a:ext uri="{FF2B5EF4-FFF2-40B4-BE49-F238E27FC236}">
                  <a16:creationId xmlns=""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绿</a:t>
              </a:r>
            </a:p>
          </p:txBody>
        </p:sp>
      </p:grpSp>
    </p:spTree>
    <p:extLst>
      <p:ext uri="{BB962C8B-B14F-4D97-AF65-F5344CB8AC3E}">
        <p14:creationId xmlns:p14="http://schemas.microsoft.com/office/powerpoint/2010/main" val="1444992561"/>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Lst>
  <p:timing>
    <p:tnLst>
      <p:par>
        <p:cTn id="1" dur="indefinite" restart="never" nodeType="tmRoot"/>
      </p:par>
    </p:tnLst>
  </p:timing>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100000"/>
        <a:buFont typeface="Huawei Sans" panose="020C0503030203020204" pitchFamily="34" charset="0"/>
        <a:buChar char="▫"/>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4020">
          <p15:clr>
            <a:srgbClr val="F26B43"/>
          </p15:clr>
        </p15:guide>
        <p15:guide id="5" orient="horz" pos="777">
          <p15:clr>
            <a:srgbClr val="F26B43"/>
          </p15:clr>
        </p15:guide>
        <p15:guide id="6" pos="3840">
          <p15:clr>
            <a:srgbClr val="F26B43"/>
          </p15:clr>
        </p15:guide>
        <p15:guide id="7" orient="horz" pos="45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7"/>
          </p:nvPr>
        </p:nvSpPr>
        <p:spPr/>
        <p:txBody>
          <a:bodyPr/>
          <a:lstStyle/>
          <a:p>
            <a:endParaRPr lang="zh-CN" altLang="en-US"/>
          </a:p>
        </p:txBody>
      </p:sp>
      <p:sp>
        <p:nvSpPr>
          <p:cNvPr id="3" name="文本占位符 2"/>
          <p:cNvSpPr>
            <a:spLocks noGrp="1"/>
          </p:cNvSpPr>
          <p:nvPr>
            <p:ph type="body" sz="quarter" idx="18"/>
          </p:nvPr>
        </p:nvSpPr>
        <p:spPr/>
        <p:txBody>
          <a:bodyPr/>
          <a:lstStyle/>
          <a:p>
            <a:endParaRPr lang="zh-CN" altLang="en-US"/>
          </a:p>
        </p:txBody>
      </p:sp>
      <p:sp>
        <p:nvSpPr>
          <p:cNvPr id="4" name="文本占位符 3"/>
          <p:cNvSpPr>
            <a:spLocks noGrp="1"/>
          </p:cNvSpPr>
          <p:nvPr>
            <p:ph type="body" sz="quarter" idx="19"/>
          </p:nvPr>
        </p:nvSpPr>
        <p:spPr/>
        <p:txBody>
          <a:bodyPr/>
          <a:lstStyle/>
          <a:p>
            <a:endParaRPr lang="zh-CN" altLang="en-US"/>
          </a:p>
        </p:txBody>
      </p:sp>
      <p:sp>
        <p:nvSpPr>
          <p:cNvPr id="5" name="文本占位符 4"/>
          <p:cNvSpPr>
            <a:spLocks noGrp="1"/>
          </p:cNvSpPr>
          <p:nvPr>
            <p:ph type="body" sz="quarter" idx="20"/>
          </p:nvPr>
        </p:nvSpPr>
        <p:spPr/>
        <p:txBody>
          <a:bodyPr/>
          <a:lstStyle/>
          <a:p>
            <a:endParaRPr lang="zh-CN" altLang="en-US"/>
          </a:p>
        </p:txBody>
      </p:sp>
      <p:sp>
        <p:nvSpPr>
          <p:cNvPr id="6" name="文本占位符 5"/>
          <p:cNvSpPr>
            <a:spLocks noGrp="1"/>
          </p:cNvSpPr>
          <p:nvPr>
            <p:ph type="body" sz="quarter" idx="13"/>
          </p:nvPr>
        </p:nvSpPr>
        <p:spPr/>
        <p:txBody>
          <a:bodyPr/>
          <a:lstStyle/>
          <a:p>
            <a:r>
              <a:rPr lang="en-US" altLang="zh-CN" dirty="0"/>
              <a:t>Shi </a:t>
            </a:r>
            <a:r>
              <a:rPr lang="en-US" altLang="zh-CN" dirty="0" err="1" smtClean="0"/>
              <a:t>Miaomiao</a:t>
            </a:r>
            <a:r>
              <a:rPr lang="en-US" altLang="zh-CN" dirty="0" smtClean="0"/>
              <a:t>/swx791350</a:t>
            </a:r>
            <a:endParaRPr lang="en-US" altLang="zh-CN" dirty="0"/>
          </a:p>
        </p:txBody>
      </p:sp>
      <p:sp>
        <p:nvSpPr>
          <p:cNvPr id="7" name="文本占位符 6"/>
          <p:cNvSpPr>
            <a:spLocks noGrp="1"/>
          </p:cNvSpPr>
          <p:nvPr>
            <p:ph type="body" sz="quarter" idx="14"/>
          </p:nvPr>
        </p:nvSpPr>
        <p:spPr/>
        <p:txBody>
          <a:bodyPr/>
          <a:lstStyle/>
          <a:p>
            <a:r>
              <a:rPr lang="en-US" altLang="zh-CN" dirty="0" smtClean="0"/>
              <a:t>2019.10.23</a:t>
            </a:r>
            <a:endParaRPr lang="en-US" altLang="zh-CN" dirty="0"/>
          </a:p>
        </p:txBody>
      </p:sp>
      <p:sp>
        <p:nvSpPr>
          <p:cNvPr id="8" name="文本占位符 7"/>
          <p:cNvSpPr>
            <a:spLocks noGrp="1"/>
          </p:cNvSpPr>
          <p:nvPr>
            <p:ph type="body" sz="quarter" idx="15"/>
          </p:nvPr>
        </p:nvSpPr>
        <p:spPr/>
        <p:txBody>
          <a:bodyPr/>
          <a:lstStyle/>
          <a:p>
            <a:r>
              <a:rPr lang="en-US" altLang="zh-CN" dirty="0" smtClean="0"/>
              <a:t>New</a:t>
            </a:r>
            <a:endParaRPr lang="zh-CN" altLang="en-US" dirty="0"/>
          </a:p>
        </p:txBody>
      </p:sp>
      <p:sp>
        <p:nvSpPr>
          <p:cNvPr id="9" name="文本占位符 8"/>
          <p:cNvSpPr>
            <a:spLocks noGrp="1"/>
          </p:cNvSpPr>
          <p:nvPr>
            <p:ph type="body" sz="quarter" idx="16"/>
          </p:nvPr>
        </p:nvSpPr>
        <p:spPr/>
        <p:txBody>
          <a:bodyPr/>
          <a:lstStyle/>
          <a:p>
            <a:r>
              <a:rPr lang="en-US" altLang="zh-CN" dirty="0" smtClean="0"/>
              <a:t>Update</a:t>
            </a:r>
            <a:endParaRPr lang="zh-CN" altLang="en-US" dirty="0"/>
          </a:p>
        </p:txBody>
      </p:sp>
      <p:sp>
        <p:nvSpPr>
          <p:cNvPr id="10" name="文本占位符 9"/>
          <p:cNvSpPr>
            <a:spLocks noGrp="1"/>
          </p:cNvSpPr>
          <p:nvPr>
            <p:ph type="body" sz="quarter" idx="21"/>
          </p:nvPr>
        </p:nvSpPr>
        <p:spPr/>
        <p:txBody>
          <a:bodyPr/>
          <a:lstStyle/>
          <a:p>
            <a:endParaRPr lang="zh-CN" altLang="en-US"/>
          </a:p>
        </p:txBody>
      </p:sp>
      <p:sp>
        <p:nvSpPr>
          <p:cNvPr id="11" name="文本占位符 10"/>
          <p:cNvSpPr>
            <a:spLocks noGrp="1"/>
          </p:cNvSpPr>
          <p:nvPr>
            <p:ph type="body" sz="quarter" idx="22"/>
          </p:nvPr>
        </p:nvSpPr>
        <p:spPr/>
        <p:txBody>
          <a:bodyPr/>
          <a:lstStyle/>
          <a:p>
            <a:endParaRPr lang="zh-CN" altLang="en-US"/>
          </a:p>
        </p:txBody>
      </p:sp>
      <p:sp>
        <p:nvSpPr>
          <p:cNvPr id="12" name="文本占位符 11"/>
          <p:cNvSpPr>
            <a:spLocks noGrp="1"/>
          </p:cNvSpPr>
          <p:nvPr>
            <p:ph type="body" sz="quarter" idx="23"/>
          </p:nvPr>
        </p:nvSpPr>
        <p:spPr/>
        <p:txBody>
          <a:bodyPr/>
          <a:lstStyle/>
          <a:p>
            <a:endParaRPr lang="zh-CN" altLang="en-US"/>
          </a:p>
        </p:txBody>
      </p:sp>
      <p:sp>
        <p:nvSpPr>
          <p:cNvPr id="13" name="文本占位符 12"/>
          <p:cNvSpPr>
            <a:spLocks noGrp="1"/>
          </p:cNvSpPr>
          <p:nvPr>
            <p:ph type="body" sz="quarter" idx="24"/>
          </p:nvPr>
        </p:nvSpPr>
        <p:spPr/>
        <p:txBody>
          <a:bodyPr/>
          <a:lstStyle/>
          <a:p>
            <a:endParaRPr lang="zh-CN" altLang="en-US"/>
          </a:p>
        </p:txBody>
      </p:sp>
      <p:sp>
        <p:nvSpPr>
          <p:cNvPr id="14" name="文本占位符 13"/>
          <p:cNvSpPr>
            <a:spLocks noGrp="1"/>
          </p:cNvSpPr>
          <p:nvPr>
            <p:ph type="body" sz="quarter" idx="25"/>
          </p:nvPr>
        </p:nvSpPr>
        <p:spPr/>
        <p:txBody>
          <a:bodyPr/>
          <a:lstStyle/>
          <a:p>
            <a:endParaRPr lang="zh-CN" altLang="en-US"/>
          </a:p>
        </p:txBody>
      </p:sp>
      <p:sp>
        <p:nvSpPr>
          <p:cNvPr id="15" name="文本占位符 14"/>
          <p:cNvSpPr>
            <a:spLocks noGrp="1"/>
          </p:cNvSpPr>
          <p:nvPr>
            <p:ph type="body" sz="quarter" idx="26"/>
          </p:nvPr>
        </p:nvSpPr>
        <p:spPr/>
        <p:txBody>
          <a:bodyPr/>
          <a:lstStyle/>
          <a:p>
            <a:endParaRPr lang="zh-CN" altLang="en-US"/>
          </a:p>
        </p:txBody>
      </p:sp>
      <p:sp>
        <p:nvSpPr>
          <p:cNvPr id="16" name="文本占位符 15"/>
          <p:cNvSpPr>
            <a:spLocks noGrp="1"/>
          </p:cNvSpPr>
          <p:nvPr>
            <p:ph type="body" sz="quarter" idx="27"/>
          </p:nvPr>
        </p:nvSpPr>
        <p:spPr/>
        <p:txBody>
          <a:bodyPr/>
          <a:lstStyle/>
          <a:p>
            <a:endParaRPr lang="zh-CN" altLang="en-US"/>
          </a:p>
        </p:txBody>
      </p:sp>
      <p:sp>
        <p:nvSpPr>
          <p:cNvPr id="17" name="文本占位符 16"/>
          <p:cNvSpPr>
            <a:spLocks noGrp="1"/>
          </p:cNvSpPr>
          <p:nvPr>
            <p:ph type="body" sz="quarter" idx="28"/>
          </p:nvPr>
        </p:nvSpPr>
        <p:spPr/>
        <p:txBody>
          <a:bodyPr/>
          <a:lstStyle/>
          <a:p>
            <a:endParaRPr lang="zh-CN" altLang="en-US"/>
          </a:p>
        </p:txBody>
      </p:sp>
      <p:sp>
        <p:nvSpPr>
          <p:cNvPr id="18" name="文本占位符 17"/>
          <p:cNvSpPr>
            <a:spLocks noGrp="1"/>
          </p:cNvSpPr>
          <p:nvPr>
            <p:ph type="body" sz="quarter" idx="29"/>
          </p:nvPr>
        </p:nvSpPr>
        <p:spPr/>
        <p:txBody>
          <a:bodyPr/>
          <a:lstStyle/>
          <a:p>
            <a:endParaRPr lang="zh-CN" altLang="en-US"/>
          </a:p>
        </p:txBody>
      </p:sp>
      <p:sp>
        <p:nvSpPr>
          <p:cNvPr id="19" name="文本占位符 18"/>
          <p:cNvSpPr>
            <a:spLocks noGrp="1"/>
          </p:cNvSpPr>
          <p:nvPr>
            <p:ph type="body" sz="quarter" idx="30"/>
          </p:nvPr>
        </p:nvSpPr>
        <p:spPr/>
        <p:txBody>
          <a:bodyPr/>
          <a:lstStyle/>
          <a:p>
            <a:endParaRPr lang="zh-CN" altLang="en-US"/>
          </a:p>
        </p:txBody>
      </p:sp>
      <p:sp>
        <p:nvSpPr>
          <p:cNvPr id="20" name="文本占位符 19"/>
          <p:cNvSpPr>
            <a:spLocks noGrp="1"/>
          </p:cNvSpPr>
          <p:nvPr>
            <p:ph type="body" sz="quarter" idx="31"/>
          </p:nvPr>
        </p:nvSpPr>
        <p:spPr/>
        <p:txBody>
          <a:bodyPr/>
          <a:lstStyle/>
          <a:p>
            <a:endParaRPr lang="zh-CN" altLang="en-US"/>
          </a:p>
        </p:txBody>
      </p:sp>
      <p:sp>
        <p:nvSpPr>
          <p:cNvPr id="21" name="文本占位符 20"/>
          <p:cNvSpPr>
            <a:spLocks noGrp="1"/>
          </p:cNvSpPr>
          <p:nvPr>
            <p:ph type="body" sz="quarter" idx="32"/>
          </p:nvPr>
        </p:nvSpPr>
        <p:spPr/>
        <p:txBody>
          <a:bodyPr/>
          <a:lstStyle/>
          <a:p>
            <a:endParaRPr lang="zh-CN" altLang="en-US"/>
          </a:p>
        </p:txBody>
      </p:sp>
      <p:sp>
        <p:nvSpPr>
          <p:cNvPr id="22" name="文本占位符 21"/>
          <p:cNvSpPr>
            <a:spLocks noGrp="1"/>
          </p:cNvSpPr>
          <p:nvPr>
            <p:ph type="body" sz="quarter" idx="33"/>
          </p:nvPr>
        </p:nvSpPr>
        <p:spPr/>
        <p:txBody>
          <a:bodyPr/>
          <a:lstStyle/>
          <a:p>
            <a:endParaRPr lang="zh-CN" altLang="en-US"/>
          </a:p>
        </p:txBody>
      </p:sp>
      <p:sp>
        <p:nvSpPr>
          <p:cNvPr id="23" name="文本占位符 22"/>
          <p:cNvSpPr>
            <a:spLocks noGrp="1"/>
          </p:cNvSpPr>
          <p:nvPr>
            <p:ph type="body" sz="quarter" idx="34"/>
          </p:nvPr>
        </p:nvSpPr>
        <p:spPr/>
        <p:txBody>
          <a:bodyPr/>
          <a:lstStyle/>
          <a:p>
            <a:endParaRPr lang="zh-CN" altLang="en-US"/>
          </a:p>
        </p:txBody>
      </p:sp>
      <p:sp>
        <p:nvSpPr>
          <p:cNvPr id="24" name="文本占位符 23"/>
          <p:cNvSpPr>
            <a:spLocks noGrp="1"/>
          </p:cNvSpPr>
          <p:nvPr>
            <p:ph type="body" sz="quarter" idx="35"/>
          </p:nvPr>
        </p:nvSpPr>
        <p:spPr/>
        <p:txBody>
          <a:bodyPr/>
          <a:lstStyle/>
          <a:p>
            <a:endParaRPr lang="zh-CN" altLang="en-US"/>
          </a:p>
        </p:txBody>
      </p:sp>
      <p:sp>
        <p:nvSpPr>
          <p:cNvPr id="25" name="文本占位符 24"/>
          <p:cNvSpPr>
            <a:spLocks noGrp="1"/>
          </p:cNvSpPr>
          <p:nvPr>
            <p:ph type="body" sz="quarter" idx="36"/>
          </p:nvPr>
        </p:nvSpPr>
        <p:spPr/>
        <p:txBody>
          <a:bodyPr/>
          <a:lstStyle/>
          <a:p>
            <a:endParaRPr lang="zh-CN" altLang="en-US"/>
          </a:p>
        </p:txBody>
      </p:sp>
      <p:sp>
        <p:nvSpPr>
          <p:cNvPr id="26" name="文本占位符 25"/>
          <p:cNvSpPr>
            <a:spLocks noGrp="1"/>
          </p:cNvSpPr>
          <p:nvPr>
            <p:ph type="body" sz="quarter" idx="37"/>
          </p:nvPr>
        </p:nvSpPr>
        <p:spPr/>
        <p:txBody>
          <a:bodyPr/>
          <a:lstStyle/>
          <a:p>
            <a:endParaRPr lang="zh-CN" altLang="en-US"/>
          </a:p>
        </p:txBody>
      </p:sp>
      <p:sp>
        <p:nvSpPr>
          <p:cNvPr id="27" name="文本占位符 26"/>
          <p:cNvSpPr>
            <a:spLocks noGrp="1"/>
          </p:cNvSpPr>
          <p:nvPr>
            <p:ph type="body" sz="quarter" idx="38"/>
          </p:nvPr>
        </p:nvSpPr>
        <p:spPr/>
        <p:txBody>
          <a:bodyPr/>
          <a:lstStyle/>
          <a:p>
            <a:endParaRPr lang="zh-CN" altLang="en-US"/>
          </a:p>
        </p:txBody>
      </p:sp>
      <p:sp>
        <p:nvSpPr>
          <p:cNvPr id="28" name="文本占位符 27"/>
          <p:cNvSpPr>
            <a:spLocks noGrp="1"/>
          </p:cNvSpPr>
          <p:nvPr>
            <p:ph type="body" sz="quarter" idx="39"/>
          </p:nvPr>
        </p:nvSpPr>
        <p:spPr/>
        <p:txBody>
          <a:bodyPr/>
          <a:lstStyle/>
          <a:p>
            <a:endParaRPr lang="zh-CN" altLang="en-US"/>
          </a:p>
        </p:txBody>
      </p:sp>
      <p:sp>
        <p:nvSpPr>
          <p:cNvPr id="29" name="文本占位符 28"/>
          <p:cNvSpPr>
            <a:spLocks noGrp="1"/>
          </p:cNvSpPr>
          <p:nvPr>
            <p:ph type="body" sz="quarter" idx="40"/>
          </p:nvPr>
        </p:nvSpPr>
        <p:spPr/>
        <p:txBody>
          <a:bodyPr/>
          <a:lstStyle/>
          <a:p>
            <a:endParaRPr lang="zh-CN" altLang="en-US"/>
          </a:p>
        </p:txBody>
      </p:sp>
    </p:spTree>
    <p:extLst>
      <p:ext uri="{BB962C8B-B14F-4D97-AF65-F5344CB8AC3E}">
        <p14:creationId xmlns:p14="http://schemas.microsoft.com/office/powerpoint/2010/main" val="3044623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sz="1600" dirty="0"/>
              <a:t>Static NAT: A private IP address is mapped to a fixed public IP address.</a:t>
            </a:r>
          </a:p>
          <a:p>
            <a:r>
              <a:rPr lang="en-US" altLang="zh-CN" sz="1600" dirty="0"/>
              <a:t>Bidirectional access: When an internal host with a private IP address accesses the Internet, the egress NAT device translates the private IP address into a public IP address. Similarly, when an external network device sends packets to access an internal network, the NAT device translates the public address (destination address) carried in the packets into a private address.</a:t>
            </a:r>
          </a:p>
          <a:p>
            <a:endParaRPr lang="zh-CN" altLang="en-US" sz="1600" dirty="0"/>
          </a:p>
        </p:txBody>
      </p:sp>
      <p:sp>
        <p:nvSpPr>
          <p:cNvPr id="3" name="标题 2"/>
          <p:cNvSpPr>
            <a:spLocks noGrp="1"/>
          </p:cNvSpPr>
          <p:nvPr>
            <p:ph type="title"/>
          </p:nvPr>
        </p:nvSpPr>
        <p:spPr/>
        <p:txBody>
          <a:bodyPr/>
          <a:lstStyle/>
          <a:p>
            <a:r>
              <a:rPr lang="en-US" altLang="zh-CN" dirty="0">
                <a:sym typeface="Huawei Sans" panose="020C0503030203020204" pitchFamily="34" charset="0"/>
              </a:rPr>
              <a:t>Static NAT Implementation</a:t>
            </a:r>
            <a:endParaRPr lang="zh-CN" altLang="en-US" dirty="0"/>
          </a:p>
        </p:txBody>
      </p:sp>
      <p:sp>
        <p:nvSpPr>
          <p:cNvPr id="5" name="圆角矩形 4"/>
          <p:cNvSpPr/>
          <p:nvPr/>
        </p:nvSpPr>
        <p:spPr>
          <a:xfrm>
            <a:off x="1806188" y="3112453"/>
            <a:ext cx="4212684" cy="2938749"/>
          </a:xfrm>
          <a:prstGeom prst="roundRect">
            <a:avLst>
              <a:gd name="adj" fmla="val 7563"/>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599"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TextBox 77"/>
          <p:cNvSpPr txBox="1"/>
          <p:nvPr/>
        </p:nvSpPr>
        <p:spPr bwMode="auto">
          <a:xfrm>
            <a:off x="6631702" y="4645838"/>
            <a:ext cx="2529078" cy="1735912"/>
          </a:xfrm>
          <a:prstGeom prst="rect">
            <a:avLst/>
          </a:prstGeom>
          <a:noFill/>
          <a:ln w="12700" cap="flat" cmpd="sng" algn="ctr">
            <a:solidFill>
              <a:sysClr val="window" lastClr="FFFFFF">
                <a:lumMod val="75000"/>
              </a:sysClr>
            </a:solidFill>
            <a:prstDash val="sysDash"/>
            <a:miter lim="800000"/>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defPPr>
              <a:defRPr lang="en-US"/>
            </a:defPPr>
            <a:lvl1pPr algn="ctr">
              <a:defRPr sz="800" kern="0">
                <a:solidFill>
                  <a:srgbClr val="1D1D1A"/>
                </a:solidFill>
                <a:latin typeface="Huawei Sans" panose="020C0503030203020204" pitchFamily="34" charset="0"/>
                <a:ea typeface="方正兰亭黑简体" panose="02000000000000000000" pitchFamily="2" charset="-122"/>
              </a:defRPr>
            </a:lvl1pPr>
          </a:lstStyle>
          <a:p>
            <a:pPr marL="35986" algn="l" fontAlgn="ctr">
              <a:spcBef>
                <a:spcPts val="200"/>
              </a:spcBef>
            </a:pPr>
            <a:endParaRPr lang="en-US" altLang="zh-CN" sz="1399" dirty="0">
              <a:sym typeface="Huawei Sans" panose="020C0503030203020204" pitchFamily="34"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2953573877"/>
              </p:ext>
            </p:extLst>
          </p:nvPr>
        </p:nvGraphicFramePr>
        <p:xfrm>
          <a:off x="6690270" y="5186981"/>
          <a:ext cx="2261225" cy="1125357"/>
        </p:xfrm>
        <a:graphic>
          <a:graphicData uri="http://schemas.openxmlformats.org/drawingml/2006/table">
            <a:tbl>
              <a:tblPr firstRow="1" bandRow="1"/>
              <a:tblGrid>
                <a:gridCol w="1175616"/>
                <a:gridCol w="1085609"/>
              </a:tblGrid>
              <a:tr h="288321">
                <a:tc>
                  <a:txBody>
                    <a:bodyPr/>
                    <a:lstStyle/>
                    <a:p>
                      <a:pPr marL="0" algn="ctr" defTabSz="914034" rtl="0" eaLnBrk="1" fontAlgn="ctr" latinLnBrk="0" hangingPunct="1"/>
                      <a:r>
                        <a:rPr 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Private Address</a:t>
                      </a:r>
                    </a:p>
                  </a:txBody>
                  <a:tcPr marL="0" marR="0" marT="35986" marB="35986">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algn="ctr" defTabSz="914034" rtl="0" eaLnBrk="1" fontAlgn="ctr" latinLnBrk="0" hangingPunct="1"/>
                      <a:r>
                        <a:rPr lang="en-US" sz="1200" b="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Public Address</a:t>
                      </a:r>
                    </a:p>
                  </a:txBody>
                  <a:tcPr marL="0" marR="0" marT="35986" marB="35986">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260394">
                <a:tc>
                  <a:txBody>
                    <a:bodyPr/>
                    <a:lstStyle/>
                    <a:p>
                      <a:pPr marL="0" algn="ctr" defTabSz="914034" rtl="0" eaLnBrk="1" fontAlgn="ctr" latinLnBrk="0" hangingPunct="1"/>
                      <a:r>
                        <a:rPr lang="en-US" sz="1200" b="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192.168.1.1</a:t>
                      </a:r>
                    </a:p>
                  </a:txBody>
                  <a:tcPr marL="0" marR="0" marT="35986" marB="35986">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034" rtl="0" eaLnBrk="1" fontAlgn="ctr" latinLnBrk="0" hangingPunct="1"/>
                      <a:r>
                        <a:rPr lang="en-US" sz="1200" b="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122.1.2.1</a:t>
                      </a:r>
                    </a:p>
                  </a:txBody>
                  <a:tcPr marL="0" marR="0" marT="35986" marB="35986">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r>
              <a:tr h="288321">
                <a:tc>
                  <a:txBody>
                    <a:bodyPr/>
                    <a:lstStyle/>
                    <a:p>
                      <a:pPr marL="0" algn="ctr" defTabSz="914034" rtl="0" eaLnBrk="1" fontAlgn="ctr" latinLnBrk="0" hangingPunct="1"/>
                      <a:r>
                        <a:rPr lang="en-US" sz="1200" b="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192.168.1.2</a:t>
                      </a:r>
                    </a:p>
                  </a:txBody>
                  <a:tcPr marL="0" marR="0" marT="35986" marB="35986">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034" rtl="0" eaLnBrk="1" fontAlgn="ctr" latinLnBrk="0" hangingPunct="1"/>
                      <a:r>
                        <a:rPr lang="en-US" sz="1200" b="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122.1.2.2</a:t>
                      </a:r>
                    </a:p>
                  </a:txBody>
                  <a:tcPr marL="0" marR="0" marT="35986" marB="35986">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r>
              <a:tr h="288321">
                <a:tc>
                  <a:txBody>
                    <a:bodyPr/>
                    <a:lstStyle/>
                    <a:p>
                      <a:pPr marL="0" algn="ctr" defTabSz="914034" rtl="0" eaLnBrk="1" fontAlgn="ctr" latinLnBrk="0" hangingPunct="1"/>
                      <a:r>
                        <a:rPr lang="en-US" sz="1200" b="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192.168.1.3</a:t>
                      </a:r>
                    </a:p>
                  </a:txBody>
                  <a:tcPr marL="0" marR="0" marT="35986" marB="35986">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034" rtl="0" eaLnBrk="1" fontAlgn="ctr" latinLnBrk="0" hangingPunct="1"/>
                      <a:r>
                        <a:rPr lang="en-US" sz="12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122.1.2.3</a:t>
                      </a:r>
                    </a:p>
                  </a:txBody>
                  <a:tcPr marL="0" marR="0" marT="35986" marB="35986">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8" name="直接连接符 7"/>
          <p:cNvCxnSpPr/>
          <p:nvPr/>
        </p:nvCxnSpPr>
        <p:spPr bwMode="auto">
          <a:xfrm>
            <a:off x="2768221" y="4466574"/>
            <a:ext cx="689503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9"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728557" y="4218696"/>
            <a:ext cx="605927" cy="495757"/>
          </a:xfrm>
          <a:prstGeom prst="rect">
            <a:avLst/>
          </a:prstGeom>
          <a:noFill/>
        </p:spPr>
      </p:pic>
      <p:pic>
        <p:nvPicPr>
          <p:cNvPr id="10" name="图片 9" descr="PC.png"/>
          <p:cNvPicPr>
            <a:picLocks noChangeAspect="1"/>
          </p:cNvPicPr>
          <p:nvPr/>
        </p:nvPicPr>
        <p:blipFill>
          <a:blip r:embed="rId4" cstate="print"/>
          <a:stretch>
            <a:fillRect/>
          </a:stretch>
        </p:blipFill>
        <p:spPr>
          <a:xfrm>
            <a:off x="2371578" y="4229283"/>
            <a:ext cx="603534" cy="463514"/>
          </a:xfrm>
          <a:prstGeom prst="rect">
            <a:avLst/>
          </a:prstGeom>
        </p:spPr>
      </p:pic>
      <p:pic>
        <p:nvPicPr>
          <p:cNvPr id="11" name="图片 10" descr="Web服务器-蓝.png"/>
          <p:cNvPicPr>
            <a:picLocks noChangeAspect="1"/>
          </p:cNvPicPr>
          <p:nvPr/>
        </p:nvPicPr>
        <p:blipFill>
          <a:blip r:embed="rId5" cstate="print"/>
          <a:stretch>
            <a:fillRect/>
          </a:stretch>
        </p:blipFill>
        <p:spPr>
          <a:xfrm>
            <a:off x="9360965" y="4219244"/>
            <a:ext cx="604584" cy="494659"/>
          </a:xfrm>
          <a:prstGeom prst="rect">
            <a:avLst/>
          </a:prstGeom>
        </p:spPr>
      </p:pic>
      <p:sp>
        <p:nvSpPr>
          <p:cNvPr id="12" name="TextBox 77"/>
          <p:cNvSpPr txBox="1"/>
          <p:nvPr/>
        </p:nvSpPr>
        <p:spPr bwMode="auto">
          <a:xfrm>
            <a:off x="1940328" y="4687813"/>
            <a:ext cx="1510530" cy="319773"/>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192.168.1.2/24</a:t>
            </a:r>
          </a:p>
        </p:txBody>
      </p:sp>
      <p:sp>
        <p:nvSpPr>
          <p:cNvPr id="13" name="TextBox 77"/>
          <p:cNvSpPr txBox="1"/>
          <p:nvPr/>
        </p:nvSpPr>
        <p:spPr bwMode="auto">
          <a:xfrm>
            <a:off x="9054102" y="4675912"/>
            <a:ext cx="1218310" cy="526525"/>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Web server</a:t>
            </a:r>
          </a:p>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200.1.2.3</a:t>
            </a:r>
          </a:p>
        </p:txBody>
      </p:sp>
      <p:sp>
        <p:nvSpPr>
          <p:cNvPr id="14" name="TextBox 77"/>
          <p:cNvSpPr txBox="1"/>
          <p:nvPr/>
        </p:nvSpPr>
        <p:spPr bwMode="auto">
          <a:xfrm>
            <a:off x="6081115" y="4171769"/>
            <a:ext cx="1218310" cy="319773"/>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122.1.2.1</a:t>
            </a:r>
          </a:p>
        </p:txBody>
      </p:sp>
      <p:sp>
        <p:nvSpPr>
          <p:cNvPr id="15" name="矩形 14"/>
          <p:cNvSpPr/>
          <p:nvPr/>
        </p:nvSpPr>
        <p:spPr>
          <a:xfrm>
            <a:off x="5740746" y="4712390"/>
            <a:ext cx="565696" cy="310128"/>
          </a:xfrm>
          <a:prstGeom prst="rect">
            <a:avLst/>
          </a:prstGeom>
        </p:spPr>
        <p:txBody>
          <a:bodyPr wrap="none">
            <a:noAutofit/>
          </a:bodyPr>
          <a:lstStyle/>
          <a:p>
            <a:pPr algn="ctr" defTabSz="914034" fontAlgn="ctr">
              <a:spcBef>
                <a:spcPct val="0"/>
              </a:spcBef>
              <a:spcAft>
                <a:spcPct val="0"/>
              </a:spcAft>
            </a:pPr>
            <a:r>
              <a:rPr lang="en-US" sz="1399" b="1">
                <a:latin typeface="Huawei Sans" panose="020C0503030203020204" pitchFamily="34" charset="0"/>
                <a:ea typeface="方正兰亭黑简体" panose="02000000000000000000" pitchFamily="2" charset="-122"/>
                <a:cs typeface="+mn-ea"/>
                <a:sym typeface="Huawei Sans" panose="020C0503030203020204" pitchFamily="34" charset="0"/>
              </a:rPr>
              <a:t>NAT</a:t>
            </a:r>
          </a:p>
        </p:txBody>
      </p:sp>
      <p:pic>
        <p:nvPicPr>
          <p:cNvPr id="16" name="图片 15" descr="PC.png"/>
          <p:cNvPicPr>
            <a:picLocks noChangeAspect="1"/>
          </p:cNvPicPr>
          <p:nvPr/>
        </p:nvPicPr>
        <p:blipFill>
          <a:blip r:embed="rId4" cstate="print"/>
          <a:stretch>
            <a:fillRect/>
          </a:stretch>
        </p:blipFill>
        <p:spPr>
          <a:xfrm>
            <a:off x="2371578" y="3241028"/>
            <a:ext cx="603534" cy="463514"/>
          </a:xfrm>
          <a:prstGeom prst="rect">
            <a:avLst/>
          </a:prstGeom>
        </p:spPr>
      </p:pic>
      <p:pic>
        <p:nvPicPr>
          <p:cNvPr id="17" name="图片 16" descr="PC.png"/>
          <p:cNvPicPr>
            <a:picLocks noChangeAspect="1"/>
          </p:cNvPicPr>
          <p:nvPr/>
        </p:nvPicPr>
        <p:blipFill>
          <a:blip r:embed="rId4" cstate="print"/>
          <a:stretch>
            <a:fillRect/>
          </a:stretch>
        </p:blipFill>
        <p:spPr>
          <a:xfrm>
            <a:off x="2371578" y="5217539"/>
            <a:ext cx="603534" cy="463514"/>
          </a:xfrm>
          <a:prstGeom prst="rect">
            <a:avLst/>
          </a:prstGeom>
        </p:spPr>
      </p:pic>
      <p:pic>
        <p:nvPicPr>
          <p:cNvPr id="18" name="图片 17" descr="汇聚交换机.png"/>
          <p:cNvPicPr>
            <a:picLocks noChangeAspect="1"/>
          </p:cNvPicPr>
          <p:nvPr/>
        </p:nvPicPr>
        <p:blipFill>
          <a:blip r:embed="rId6" cstate="print"/>
          <a:stretch>
            <a:fillRect/>
          </a:stretch>
        </p:blipFill>
        <p:spPr>
          <a:xfrm>
            <a:off x="3770827" y="4238241"/>
            <a:ext cx="604584" cy="494659"/>
          </a:xfrm>
          <a:prstGeom prst="rect">
            <a:avLst/>
          </a:prstGeom>
        </p:spPr>
      </p:pic>
      <p:cxnSp>
        <p:nvCxnSpPr>
          <p:cNvPr id="19" name="直接连接符 18"/>
          <p:cNvCxnSpPr>
            <a:stCxn id="16" idx="3"/>
            <a:endCxn id="18" idx="0"/>
          </p:cNvCxnSpPr>
          <p:nvPr/>
        </p:nvCxnSpPr>
        <p:spPr bwMode="auto">
          <a:xfrm>
            <a:off x="2975113" y="3472785"/>
            <a:ext cx="1098007" cy="76545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 name="直接连接符 19"/>
          <p:cNvCxnSpPr>
            <a:stCxn id="17" idx="3"/>
            <a:endCxn id="18" idx="2"/>
          </p:cNvCxnSpPr>
          <p:nvPr/>
        </p:nvCxnSpPr>
        <p:spPr bwMode="auto">
          <a:xfrm flipV="1">
            <a:off x="2975113" y="4732901"/>
            <a:ext cx="1098007" cy="71639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1" name="TextBox 77"/>
          <p:cNvSpPr txBox="1"/>
          <p:nvPr/>
        </p:nvSpPr>
        <p:spPr bwMode="auto">
          <a:xfrm>
            <a:off x="1932351" y="3686740"/>
            <a:ext cx="1581245" cy="319773"/>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192.168.1.1/24</a:t>
            </a:r>
          </a:p>
        </p:txBody>
      </p:sp>
      <p:sp>
        <p:nvSpPr>
          <p:cNvPr id="22" name="TextBox 77"/>
          <p:cNvSpPr txBox="1"/>
          <p:nvPr/>
        </p:nvSpPr>
        <p:spPr bwMode="auto">
          <a:xfrm>
            <a:off x="1940329" y="5665673"/>
            <a:ext cx="1510529" cy="319773"/>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192.168.1.3/24</a:t>
            </a:r>
          </a:p>
        </p:txBody>
      </p:sp>
      <p:sp>
        <p:nvSpPr>
          <p:cNvPr id="23" name="TextBox 77"/>
          <p:cNvSpPr txBox="1"/>
          <p:nvPr/>
        </p:nvSpPr>
        <p:spPr bwMode="auto">
          <a:xfrm>
            <a:off x="4422833" y="4484537"/>
            <a:ext cx="1357297" cy="319773"/>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192.168.1.254</a:t>
            </a:r>
          </a:p>
        </p:txBody>
      </p:sp>
      <p:grpSp>
        <p:nvGrpSpPr>
          <p:cNvPr id="24" name="组合 23"/>
          <p:cNvGrpSpPr/>
          <p:nvPr/>
        </p:nvGrpSpPr>
        <p:grpSpPr>
          <a:xfrm>
            <a:off x="7353785" y="4151799"/>
            <a:ext cx="1218310" cy="465082"/>
            <a:chOff x="6713205" y="2768077"/>
            <a:chExt cx="1088166" cy="415400"/>
          </a:xfrm>
        </p:grpSpPr>
        <p:sp>
          <p:nvSpPr>
            <p:cNvPr id="25" name="Freeform 159"/>
            <p:cNvSpPr/>
            <p:nvPr/>
          </p:nvSpPr>
          <p:spPr>
            <a:xfrm flipH="1">
              <a:off x="6870682" y="2768077"/>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TextBox 77"/>
            <p:cNvSpPr txBox="1"/>
            <p:nvPr/>
          </p:nvSpPr>
          <p:spPr bwMode="auto">
            <a:xfrm>
              <a:off x="6713205" y="2897863"/>
              <a:ext cx="1088166" cy="285614"/>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Internet</a:t>
              </a:r>
            </a:p>
          </p:txBody>
        </p:sp>
      </p:grpSp>
      <p:sp>
        <p:nvSpPr>
          <p:cNvPr id="27" name="矩形 26"/>
          <p:cNvSpPr/>
          <p:nvPr/>
        </p:nvSpPr>
        <p:spPr>
          <a:xfrm>
            <a:off x="3414590" y="3270954"/>
            <a:ext cx="1577060" cy="307657"/>
          </a:xfrm>
          <a:prstGeom prst="rect">
            <a:avLst/>
          </a:prstGeom>
        </p:spPr>
        <p:txBody>
          <a:bodyPr wrap="none">
            <a:noAutofit/>
          </a:bodyPr>
          <a:lstStyle/>
          <a:p>
            <a:pPr algn="ctr" defTabSz="914034" fontAlgn="ctr">
              <a:spcBef>
                <a:spcPct val="0"/>
              </a:spcBef>
              <a:spcAft>
                <a:spcPct val="0"/>
              </a:spcAft>
            </a:pPr>
            <a:r>
              <a:rPr lang="en-US" sz="1399" b="1" dirty="0">
                <a:latin typeface="Huawei Sans" panose="020C0503030203020204" pitchFamily="34" charset="0"/>
                <a:ea typeface="方正兰亭黑简体" panose="02000000000000000000" pitchFamily="2" charset="-122"/>
                <a:cs typeface="+mn-ea"/>
                <a:sym typeface="Huawei Sans" panose="020C0503030203020204" pitchFamily="34" charset="0"/>
              </a:rPr>
              <a:t>Private network</a:t>
            </a:r>
          </a:p>
        </p:txBody>
      </p:sp>
      <p:sp>
        <p:nvSpPr>
          <p:cNvPr id="28" name="矩形 27"/>
          <p:cNvSpPr/>
          <p:nvPr/>
        </p:nvSpPr>
        <p:spPr>
          <a:xfrm>
            <a:off x="6644820" y="4653565"/>
            <a:ext cx="2515960" cy="548654"/>
          </a:xfrm>
          <a:prstGeom prst="rect">
            <a:avLst/>
          </a:prstGeom>
        </p:spPr>
        <p:txBody>
          <a:bodyPr wrap="square">
            <a:noAutofit/>
          </a:bodyPr>
          <a:lstStyle/>
          <a:p>
            <a:pPr marL="35986" fontAlgn="ctr">
              <a:spcBef>
                <a:spcPts val="200"/>
              </a:spcBef>
            </a:pPr>
            <a:r>
              <a:rPr lang="en-US" sz="1399">
                <a:solidFill>
                  <a:prstClr val="black"/>
                </a:solidFill>
                <a:latin typeface="Huawei Sans" panose="020C0503030203020204" pitchFamily="34" charset="0"/>
                <a:sym typeface="Huawei Sans" panose="020C0503030203020204" pitchFamily="34" charset="0"/>
              </a:rPr>
              <a:t>NAT mapping table</a:t>
            </a:r>
          </a:p>
          <a:p>
            <a:pPr marL="35986" fontAlgn="ctr">
              <a:spcBef>
                <a:spcPts val="200"/>
              </a:spcBef>
            </a:pPr>
            <a:r>
              <a:rPr lang="en-US" sz="1399">
                <a:solidFill>
                  <a:prstClr val="black"/>
                </a:solidFill>
                <a:latin typeface="Huawei Sans" panose="020C0503030203020204" pitchFamily="34" charset="0"/>
                <a:sym typeface="Huawei Sans" panose="020C0503030203020204" pitchFamily="34" charset="0"/>
              </a:rPr>
              <a:t>-------------------------------</a:t>
            </a:r>
          </a:p>
        </p:txBody>
      </p:sp>
      <p:sp>
        <p:nvSpPr>
          <p:cNvPr id="29" name="梯形 2"/>
          <p:cNvSpPr/>
          <p:nvPr/>
        </p:nvSpPr>
        <p:spPr>
          <a:xfrm rot="18372848">
            <a:off x="5772064" y="4841300"/>
            <a:ext cx="1465591" cy="1268020"/>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2 w 8030898"/>
              <a:gd name="connsiteY0" fmla="*/ 1155637 h 1155637"/>
              <a:gd name="connsiteX1" fmla="*/ 2995356 w 8030898"/>
              <a:gd name="connsiteY1" fmla="*/ 7620 h 1155637"/>
              <a:gd name="connsiteX2" fmla="*/ 4092840 w 8030898"/>
              <a:gd name="connsiteY2" fmla="*/ 0 h 1155637"/>
              <a:gd name="connsiteX3" fmla="*/ 8030898 w 8030898"/>
              <a:gd name="connsiteY3" fmla="*/ 734506 h 1155637"/>
              <a:gd name="connsiteX4" fmla="*/ -2 w 8030898"/>
              <a:gd name="connsiteY4" fmla="*/ 1155637 h 1155637"/>
              <a:gd name="connsiteX0" fmla="*/ -2 w 9075144"/>
              <a:gd name="connsiteY0" fmla="*/ 1155637 h 1155637"/>
              <a:gd name="connsiteX1" fmla="*/ 2995356 w 9075144"/>
              <a:gd name="connsiteY1" fmla="*/ 7620 h 1155637"/>
              <a:gd name="connsiteX2" fmla="*/ 4092840 w 9075144"/>
              <a:gd name="connsiteY2" fmla="*/ 0 h 1155637"/>
              <a:gd name="connsiteX3" fmla="*/ 9075144 w 9075144"/>
              <a:gd name="connsiteY3" fmla="*/ 175609 h 1155637"/>
              <a:gd name="connsiteX4" fmla="*/ -2 w 9075144"/>
              <a:gd name="connsiteY4" fmla="*/ 1155637 h 1155637"/>
              <a:gd name="connsiteX0" fmla="*/ 2 w 6226769"/>
              <a:gd name="connsiteY0" fmla="*/ 1115988 h 1115988"/>
              <a:gd name="connsiteX1" fmla="*/ 146981 w 6226769"/>
              <a:gd name="connsiteY1" fmla="*/ 7620 h 1115988"/>
              <a:gd name="connsiteX2" fmla="*/ 1244465 w 6226769"/>
              <a:gd name="connsiteY2" fmla="*/ 0 h 1115988"/>
              <a:gd name="connsiteX3" fmla="*/ 6226769 w 6226769"/>
              <a:gd name="connsiteY3" fmla="*/ 175609 h 1115988"/>
              <a:gd name="connsiteX4" fmla="*/ 2 w 6226769"/>
              <a:gd name="connsiteY4" fmla="*/ 1115988 h 1115988"/>
              <a:gd name="connsiteX0" fmla="*/ 2 w 6226769"/>
              <a:gd name="connsiteY0" fmla="*/ 1116578 h 1116578"/>
              <a:gd name="connsiteX1" fmla="*/ 146981 w 6226769"/>
              <a:gd name="connsiteY1" fmla="*/ 8210 h 1116578"/>
              <a:gd name="connsiteX2" fmla="*/ 3168446 w 6226769"/>
              <a:gd name="connsiteY2" fmla="*/ 0 h 1116578"/>
              <a:gd name="connsiteX3" fmla="*/ 6226769 w 6226769"/>
              <a:gd name="connsiteY3" fmla="*/ 176199 h 1116578"/>
              <a:gd name="connsiteX4" fmla="*/ 2 w 6226769"/>
              <a:gd name="connsiteY4" fmla="*/ 1116578 h 1116578"/>
              <a:gd name="connsiteX0" fmla="*/ 2 w 6226769"/>
              <a:gd name="connsiteY0" fmla="*/ 1116578 h 1116578"/>
              <a:gd name="connsiteX1" fmla="*/ 1559940 w 6226769"/>
              <a:gd name="connsiteY1" fmla="*/ 70657 h 1116578"/>
              <a:gd name="connsiteX2" fmla="*/ 3168446 w 6226769"/>
              <a:gd name="connsiteY2" fmla="*/ 0 h 1116578"/>
              <a:gd name="connsiteX3" fmla="*/ 6226769 w 6226769"/>
              <a:gd name="connsiteY3" fmla="*/ 176199 h 1116578"/>
              <a:gd name="connsiteX4" fmla="*/ 2 w 6226769"/>
              <a:gd name="connsiteY4" fmla="*/ 1116578 h 1116578"/>
              <a:gd name="connsiteX0" fmla="*/ 2 w 6226769"/>
              <a:gd name="connsiteY0" fmla="*/ 1135733 h 1135733"/>
              <a:gd name="connsiteX1" fmla="*/ 2240039 w 6226769"/>
              <a:gd name="connsiteY1" fmla="*/ 0 h 1135733"/>
              <a:gd name="connsiteX2" fmla="*/ 3168446 w 6226769"/>
              <a:gd name="connsiteY2" fmla="*/ 19155 h 1135733"/>
              <a:gd name="connsiteX3" fmla="*/ 6226769 w 6226769"/>
              <a:gd name="connsiteY3" fmla="*/ 195354 h 1135733"/>
              <a:gd name="connsiteX4" fmla="*/ 2 w 6226769"/>
              <a:gd name="connsiteY4" fmla="*/ 1135733 h 1135733"/>
              <a:gd name="connsiteX0" fmla="*/ 2 w 6226769"/>
              <a:gd name="connsiteY0" fmla="*/ 1172368 h 1172368"/>
              <a:gd name="connsiteX1" fmla="*/ 2240039 w 6226769"/>
              <a:gd name="connsiteY1" fmla="*/ 36635 h 1172368"/>
              <a:gd name="connsiteX2" fmla="*/ 3972579 w 6226769"/>
              <a:gd name="connsiteY2" fmla="*/ 0 h 1172368"/>
              <a:gd name="connsiteX3" fmla="*/ 6226769 w 6226769"/>
              <a:gd name="connsiteY3" fmla="*/ 231989 h 1172368"/>
              <a:gd name="connsiteX4" fmla="*/ 2 w 6226769"/>
              <a:gd name="connsiteY4" fmla="*/ 1172368 h 1172368"/>
              <a:gd name="connsiteX0" fmla="*/ 2 w 6226769"/>
              <a:gd name="connsiteY0" fmla="*/ 1172368 h 1172368"/>
              <a:gd name="connsiteX1" fmla="*/ 3923506 w 6226769"/>
              <a:gd name="connsiteY1" fmla="*/ 2583 h 1172368"/>
              <a:gd name="connsiteX2" fmla="*/ 3972579 w 6226769"/>
              <a:gd name="connsiteY2" fmla="*/ 0 h 1172368"/>
              <a:gd name="connsiteX3" fmla="*/ 6226769 w 6226769"/>
              <a:gd name="connsiteY3" fmla="*/ 231989 h 1172368"/>
              <a:gd name="connsiteX4" fmla="*/ 2 w 6226769"/>
              <a:gd name="connsiteY4" fmla="*/ 1172368 h 1172368"/>
              <a:gd name="connsiteX0" fmla="*/ 2 w 6581616"/>
              <a:gd name="connsiteY0" fmla="*/ 1172368 h 1172368"/>
              <a:gd name="connsiteX1" fmla="*/ 3923506 w 6581616"/>
              <a:gd name="connsiteY1" fmla="*/ 2583 h 1172368"/>
              <a:gd name="connsiteX2" fmla="*/ 3972579 w 6581616"/>
              <a:gd name="connsiteY2" fmla="*/ 0 h 1172368"/>
              <a:gd name="connsiteX3" fmla="*/ 6581618 w 6581616"/>
              <a:gd name="connsiteY3" fmla="*/ 299501 h 1172368"/>
              <a:gd name="connsiteX4" fmla="*/ 2 w 6581616"/>
              <a:gd name="connsiteY4" fmla="*/ 1172368 h 1172368"/>
              <a:gd name="connsiteX0" fmla="*/ 1 w 7088555"/>
              <a:gd name="connsiteY0" fmla="*/ 1075920 h 1075920"/>
              <a:gd name="connsiteX1" fmla="*/ 4430445 w 7088555"/>
              <a:gd name="connsiteY1" fmla="*/ 2583 h 1075920"/>
              <a:gd name="connsiteX2" fmla="*/ 4479518 w 7088555"/>
              <a:gd name="connsiteY2" fmla="*/ 0 h 1075920"/>
              <a:gd name="connsiteX3" fmla="*/ 7088557 w 7088555"/>
              <a:gd name="connsiteY3" fmla="*/ 299501 h 1075920"/>
              <a:gd name="connsiteX4" fmla="*/ 1 w 7088555"/>
              <a:gd name="connsiteY4" fmla="*/ 1075920 h 1075920"/>
              <a:gd name="connsiteX0" fmla="*/ 1 w 6987163"/>
              <a:gd name="connsiteY0" fmla="*/ 1075920 h 1075920"/>
              <a:gd name="connsiteX1" fmla="*/ 4430445 w 6987163"/>
              <a:gd name="connsiteY1" fmla="*/ 2583 h 1075920"/>
              <a:gd name="connsiteX2" fmla="*/ 4479518 w 6987163"/>
              <a:gd name="connsiteY2" fmla="*/ 0 h 1075920"/>
              <a:gd name="connsiteX3" fmla="*/ 6987162 w 6987163"/>
              <a:gd name="connsiteY3" fmla="*/ 280212 h 1075920"/>
              <a:gd name="connsiteX4" fmla="*/ 1 w 6987163"/>
              <a:gd name="connsiteY4" fmla="*/ 1075920 h 1075920"/>
              <a:gd name="connsiteX0" fmla="*/ 1 w 6936471"/>
              <a:gd name="connsiteY0" fmla="*/ 1085565 h 1085565"/>
              <a:gd name="connsiteX1" fmla="*/ 4379753 w 6936471"/>
              <a:gd name="connsiteY1" fmla="*/ 2583 h 1085565"/>
              <a:gd name="connsiteX2" fmla="*/ 4428826 w 6936471"/>
              <a:gd name="connsiteY2" fmla="*/ 0 h 1085565"/>
              <a:gd name="connsiteX3" fmla="*/ 6936470 w 6936471"/>
              <a:gd name="connsiteY3" fmla="*/ 280212 h 1085565"/>
              <a:gd name="connsiteX4" fmla="*/ 1 w 6936471"/>
              <a:gd name="connsiteY4" fmla="*/ 1085565 h 1085565"/>
              <a:gd name="connsiteX0" fmla="*/ 1 w 6936471"/>
              <a:gd name="connsiteY0" fmla="*/ 1085565 h 1085565"/>
              <a:gd name="connsiteX1" fmla="*/ 3819557 w 6936471"/>
              <a:gd name="connsiteY1" fmla="*/ 102238 h 1085565"/>
              <a:gd name="connsiteX2" fmla="*/ 4379753 w 6936471"/>
              <a:gd name="connsiteY2" fmla="*/ 2583 h 1085565"/>
              <a:gd name="connsiteX3" fmla="*/ 4428826 w 6936471"/>
              <a:gd name="connsiteY3" fmla="*/ 0 h 1085565"/>
              <a:gd name="connsiteX4" fmla="*/ 6936470 w 6936471"/>
              <a:gd name="connsiteY4" fmla="*/ 280212 h 1085565"/>
              <a:gd name="connsiteX5" fmla="*/ 1 w 6936471"/>
              <a:gd name="connsiteY5" fmla="*/ 1085565 h 1085565"/>
              <a:gd name="connsiteX0" fmla="*/ 1 w 6936471"/>
              <a:gd name="connsiteY0" fmla="*/ 1085565 h 1085565"/>
              <a:gd name="connsiteX1" fmla="*/ 2670662 w 6936471"/>
              <a:gd name="connsiteY1" fmla="*/ 142186 h 1085565"/>
              <a:gd name="connsiteX2" fmla="*/ 4379753 w 6936471"/>
              <a:gd name="connsiteY2" fmla="*/ 2583 h 1085565"/>
              <a:gd name="connsiteX3" fmla="*/ 4428826 w 6936471"/>
              <a:gd name="connsiteY3" fmla="*/ 0 h 1085565"/>
              <a:gd name="connsiteX4" fmla="*/ 6936470 w 6936471"/>
              <a:gd name="connsiteY4" fmla="*/ 280212 h 1085565"/>
              <a:gd name="connsiteX5" fmla="*/ 1 w 6936471"/>
              <a:gd name="connsiteY5" fmla="*/ 1085565 h 1085565"/>
              <a:gd name="connsiteX0" fmla="*/ 1 w 6936471"/>
              <a:gd name="connsiteY0" fmla="*/ 1085565 h 1085565"/>
              <a:gd name="connsiteX1" fmla="*/ 2808459 w 6936471"/>
              <a:gd name="connsiteY1" fmla="*/ 188290 h 1085565"/>
              <a:gd name="connsiteX2" fmla="*/ 4379753 w 6936471"/>
              <a:gd name="connsiteY2" fmla="*/ 2583 h 1085565"/>
              <a:gd name="connsiteX3" fmla="*/ 4428826 w 6936471"/>
              <a:gd name="connsiteY3" fmla="*/ 0 h 1085565"/>
              <a:gd name="connsiteX4" fmla="*/ 6936470 w 6936471"/>
              <a:gd name="connsiteY4" fmla="*/ 280212 h 1085565"/>
              <a:gd name="connsiteX5" fmla="*/ 1 w 6936471"/>
              <a:gd name="connsiteY5" fmla="*/ 1085565 h 1085565"/>
              <a:gd name="connsiteX0" fmla="*/ 1 w 6171008"/>
              <a:gd name="connsiteY0" fmla="*/ 1085565 h 1085565"/>
              <a:gd name="connsiteX1" fmla="*/ 2808459 w 6171008"/>
              <a:gd name="connsiteY1" fmla="*/ 188290 h 1085565"/>
              <a:gd name="connsiteX2" fmla="*/ 4379753 w 6171008"/>
              <a:gd name="connsiteY2" fmla="*/ 2583 h 1085565"/>
              <a:gd name="connsiteX3" fmla="*/ 4428826 w 6171008"/>
              <a:gd name="connsiteY3" fmla="*/ 0 h 1085565"/>
              <a:gd name="connsiteX4" fmla="*/ 6171004 w 6171008"/>
              <a:gd name="connsiteY4" fmla="*/ 353335 h 1085565"/>
              <a:gd name="connsiteX5" fmla="*/ 1 w 6171008"/>
              <a:gd name="connsiteY5" fmla="*/ 1085565 h 1085565"/>
              <a:gd name="connsiteX0" fmla="*/ 1 w 6171001"/>
              <a:gd name="connsiteY0" fmla="*/ 1085565 h 1085565"/>
              <a:gd name="connsiteX1" fmla="*/ 3342591 w 6171001"/>
              <a:gd name="connsiteY1" fmla="*/ 110927 h 1085565"/>
              <a:gd name="connsiteX2" fmla="*/ 4379753 w 6171001"/>
              <a:gd name="connsiteY2" fmla="*/ 2583 h 1085565"/>
              <a:gd name="connsiteX3" fmla="*/ 4428826 w 6171001"/>
              <a:gd name="connsiteY3" fmla="*/ 0 h 1085565"/>
              <a:gd name="connsiteX4" fmla="*/ 6171004 w 6171001"/>
              <a:gd name="connsiteY4" fmla="*/ 353335 h 1085565"/>
              <a:gd name="connsiteX5" fmla="*/ 1 w 6171001"/>
              <a:gd name="connsiteY5" fmla="*/ 1085565 h 1085565"/>
              <a:gd name="connsiteX0" fmla="*/ 0 w 10820956"/>
              <a:gd name="connsiteY0" fmla="*/ 1592980 h 1592980"/>
              <a:gd name="connsiteX1" fmla="*/ 7992546 w 10820956"/>
              <a:gd name="connsiteY1" fmla="*/ 110927 h 1592980"/>
              <a:gd name="connsiteX2" fmla="*/ 9029708 w 10820956"/>
              <a:gd name="connsiteY2" fmla="*/ 2583 h 1592980"/>
              <a:gd name="connsiteX3" fmla="*/ 9078781 w 10820956"/>
              <a:gd name="connsiteY3" fmla="*/ 0 h 1592980"/>
              <a:gd name="connsiteX4" fmla="*/ 10820959 w 10820956"/>
              <a:gd name="connsiteY4" fmla="*/ 353335 h 1592980"/>
              <a:gd name="connsiteX5" fmla="*/ 0 w 10820956"/>
              <a:gd name="connsiteY5" fmla="*/ 1592980 h 1592980"/>
              <a:gd name="connsiteX0" fmla="*/ 3 w 11210835"/>
              <a:gd name="connsiteY0" fmla="*/ 1638126 h 1638126"/>
              <a:gd name="connsiteX1" fmla="*/ 8382425 w 11210835"/>
              <a:gd name="connsiteY1" fmla="*/ 110927 h 1638126"/>
              <a:gd name="connsiteX2" fmla="*/ 9419587 w 11210835"/>
              <a:gd name="connsiteY2" fmla="*/ 2583 h 1638126"/>
              <a:gd name="connsiteX3" fmla="*/ 9468660 w 11210835"/>
              <a:gd name="connsiteY3" fmla="*/ 0 h 1638126"/>
              <a:gd name="connsiteX4" fmla="*/ 11210838 w 11210835"/>
              <a:gd name="connsiteY4" fmla="*/ 353335 h 1638126"/>
              <a:gd name="connsiteX5" fmla="*/ 3 w 11210835"/>
              <a:gd name="connsiteY5" fmla="*/ 1638126 h 1638126"/>
              <a:gd name="connsiteX0" fmla="*/ 3 w 11210835"/>
              <a:gd name="connsiteY0" fmla="*/ 1638126 h 1638126"/>
              <a:gd name="connsiteX1" fmla="*/ 7848316 w 11210835"/>
              <a:gd name="connsiteY1" fmla="*/ 188292 h 1638126"/>
              <a:gd name="connsiteX2" fmla="*/ 9419587 w 11210835"/>
              <a:gd name="connsiteY2" fmla="*/ 2583 h 1638126"/>
              <a:gd name="connsiteX3" fmla="*/ 9468660 w 11210835"/>
              <a:gd name="connsiteY3" fmla="*/ 0 h 1638126"/>
              <a:gd name="connsiteX4" fmla="*/ 11210838 w 11210835"/>
              <a:gd name="connsiteY4" fmla="*/ 353335 h 1638126"/>
              <a:gd name="connsiteX5" fmla="*/ 3 w 11210835"/>
              <a:gd name="connsiteY5" fmla="*/ 1638126 h 1638126"/>
              <a:gd name="connsiteX0" fmla="*/ 3 w 11210835"/>
              <a:gd name="connsiteY0" fmla="*/ 1635543 h 1635543"/>
              <a:gd name="connsiteX1" fmla="*/ 7848316 w 11210835"/>
              <a:gd name="connsiteY1" fmla="*/ 185709 h 1635543"/>
              <a:gd name="connsiteX2" fmla="*/ 9419587 w 11210835"/>
              <a:gd name="connsiteY2" fmla="*/ 0 h 1635543"/>
              <a:gd name="connsiteX3" fmla="*/ 9288012 w 11210835"/>
              <a:gd name="connsiteY3" fmla="*/ 2821 h 1635543"/>
              <a:gd name="connsiteX4" fmla="*/ 11210838 w 11210835"/>
              <a:gd name="connsiteY4" fmla="*/ 350752 h 1635543"/>
              <a:gd name="connsiteX5" fmla="*/ 3 w 11210835"/>
              <a:gd name="connsiteY5" fmla="*/ 1635543 h 1635543"/>
              <a:gd name="connsiteX0" fmla="*/ 3 w 11210835"/>
              <a:gd name="connsiteY0" fmla="*/ 1635543 h 1635543"/>
              <a:gd name="connsiteX1" fmla="*/ 9212885 w 11210835"/>
              <a:gd name="connsiteY1" fmla="*/ 27697 h 1635543"/>
              <a:gd name="connsiteX2" fmla="*/ 9419587 w 11210835"/>
              <a:gd name="connsiteY2" fmla="*/ 0 h 1635543"/>
              <a:gd name="connsiteX3" fmla="*/ 9288012 w 11210835"/>
              <a:gd name="connsiteY3" fmla="*/ 2821 h 1635543"/>
              <a:gd name="connsiteX4" fmla="*/ 11210838 w 11210835"/>
              <a:gd name="connsiteY4" fmla="*/ 350752 h 1635543"/>
              <a:gd name="connsiteX5" fmla="*/ 3 w 11210835"/>
              <a:gd name="connsiteY5" fmla="*/ 1635543 h 1635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10835" h="1635543">
                <a:moveTo>
                  <a:pt x="3" y="1635543"/>
                </a:moveTo>
                <a:lnTo>
                  <a:pt x="9212885" y="27697"/>
                </a:lnTo>
                <a:lnTo>
                  <a:pt x="9419587" y="0"/>
                </a:lnTo>
                <a:lnTo>
                  <a:pt x="9288012" y="2821"/>
                </a:lnTo>
                <a:lnTo>
                  <a:pt x="11210838" y="350752"/>
                </a:lnTo>
                <a:lnTo>
                  <a:pt x="3" y="1635543"/>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zh-CN" altLang="en-US" sz="1799">
              <a:latin typeface="Huawei Sans" panose="020C0503030203020204" pitchFamily="34" charset="0"/>
            </a:endParaRPr>
          </a:p>
        </p:txBody>
      </p:sp>
    </p:spTree>
    <p:extLst>
      <p:ext uri="{BB962C8B-B14F-4D97-AF65-F5344CB8AC3E}">
        <p14:creationId xmlns:p14="http://schemas.microsoft.com/office/powerpoint/2010/main" val="3778952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cs typeface="+mn-ea"/>
                <a:sym typeface="Huawei Sans" panose="020C0503030203020204" pitchFamily="34" charset="0"/>
              </a:rPr>
              <a:t>Static NAT Example</a:t>
            </a:r>
            <a:endParaRPr lang="zh-CN" altLang="en-US" dirty="0"/>
          </a:p>
        </p:txBody>
      </p:sp>
      <p:sp>
        <p:nvSpPr>
          <p:cNvPr id="5" name="圆角矩形 4"/>
          <p:cNvSpPr/>
          <p:nvPr/>
        </p:nvSpPr>
        <p:spPr>
          <a:xfrm>
            <a:off x="2664464" y="4401984"/>
            <a:ext cx="5105946" cy="1769145"/>
          </a:xfrm>
          <a:prstGeom prst="roundRect">
            <a:avLst>
              <a:gd name="adj" fmla="val 7563"/>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599"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圆角矩形 5"/>
          <p:cNvSpPr/>
          <p:nvPr/>
        </p:nvSpPr>
        <p:spPr>
          <a:xfrm>
            <a:off x="2664464" y="1403944"/>
            <a:ext cx="5105946" cy="1664366"/>
          </a:xfrm>
          <a:prstGeom prst="roundRect">
            <a:avLst>
              <a:gd name="adj" fmla="val 7563"/>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599"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TextBox 77"/>
          <p:cNvSpPr txBox="1"/>
          <p:nvPr/>
        </p:nvSpPr>
        <p:spPr bwMode="auto">
          <a:xfrm>
            <a:off x="8350506" y="1704853"/>
            <a:ext cx="3393994" cy="1057256"/>
          </a:xfrm>
          <a:prstGeom prst="rect">
            <a:avLst/>
          </a:prstGeom>
          <a:solidFill>
            <a:srgbClr val="FFF2CC"/>
          </a:solidFill>
          <a:ln w="12700" cap="flat" cmpd="sng" algn="ctr">
            <a:solidFill>
              <a:srgbClr val="FFD17D"/>
            </a:solidFill>
            <a:prstDash val="solid"/>
            <a:miter lim="800000"/>
          </a:ln>
          <a:effectLst/>
        </p:spPr>
        <p:txBody>
          <a:bodyPr rtlCol="0" anchor="ctr">
            <a:noAutofit/>
          </a:bodyPr>
          <a:lstStyle>
            <a:defPPr>
              <a:defRPr lang="en-US"/>
            </a:defPPr>
            <a:lvl1pPr marR="0" lvl="0" indent="0" defTabSz="914400" fontAlgn="auto">
              <a:lnSpc>
                <a:spcPts val="2200"/>
              </a:lnSpc>
              <a:spcBef>
                <a:spcPts val="0"/>
              </a:spcBef>
              <a:spcAft>
                <a:spcPts val="0"/>
              </a:spcAft>
              <a:buClrTx/>
              <a:buSzTx/>
              <a:buFontTx/>
              <a:buNone/>
              <a:tabLst/>
              <a:defRPr kumimoji="0" sz="1600" b="0" i="1" u="none" strike="noStrike" kern="0" cap="none" spc="0" normalizeH="0" baseline="0">
                <a:ln>
                  <a:noFill/>
                </a:ln>
                <a:solidFill>
                  <a:srgbClr val="EC7061"/>
                </a:solidFill>
                <a:effectLst/>
                <a:uLnTx/>
                <a:uFillTx/>
                <a:latin typeface="Huawei Sans"/>
                <a:ea typeface="方正兰亭黑简体"/>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lnSpc>
                <a:spcPct val="100000"/>
              </a:lnSpc>
            </a:pPr>
            <a:r>
              <a:rPr lang="en-US" sz="1100" i="0" dirty="0">
                <a:solidFill>
                  <a:schemeClr val="tx1"/>
                </a:solidFill>
                <a:latin typeface="Huawei Sans" panose="020C0503030203020204" pitchFamily="34" charset="0"/>
                <a:sym typeface="Huawei Sans" panose="020C0503030203020204" pitchFamily="34" charset="0"/>
              </a:rPr>
              <a:t>The source address 192.168.1.1 is translated into 122.1.2.1 for Internet access.</a:t>
            </a:r>
          </a:p>
          <a:p>
            <a:pPr fontAlgn="ctr">
              <a:lnSpc>
                <a:spcPct val="100000"/>
              </a:lnSpc>
            </a:pPr>
            <a:r>
              <a:rPr lang="en-US" sz="1100" i="0" dirty="0">
                <a:solidFill>
                  <a:schemeClr val="tx1"/>
                </a:solidFill>
                <a:latin typeface="Huawei Sans" panose="020C0503030203020204" pitchFamily="34" charset="0"/>
                <a:sym typeface="Huawei Sans" panose="020C0503030203020204" pitchFamily="34" charset="0"/>
              </a:rPr>
              <a:t>The destination IP address 122.1.2.1 of the packet returned from the Internet is translated into 192.168.1.1.</a:t>
            </a:r>
          </a:p>
        </p:txBody>
      </p:sp>
      <p:sp>
        <p:nvSpPr>
          <p:cNvPr id="8" name="TextBox 77"/>
          <p:cNvSpPr txBox="1"/>
          <p:nvPr/>
        </p:nvSpPr>
        <p:spPr bwMode="auto">
          <a:xfrm>
            <a:off x="8312277" y="4952393"/>
            <a:ext cx="3432224" cy="1313951"/>
          </a:xfrm>
          <a:prstGeom prst="rect">
            <a:avLst/>
          </a:prstGeom>
          <a:solidFill>
            <a:srgbClr val="FFF2CC"/>
          </a:solidFill>
          <a:ln w="12700" cap="flat" cmpd="sng" algn="ctr">
            <a:solidFill>
              <a:srgbClr val="FFD17D"/>
            </a:solidFill>
            <a:prstDash val="solid"/>
            <a:miter lim="800000"/>
          </a:ln>
          <a:effectLst/>
        </p:spPr>
        <p:txBody>
          <a:bodyPr rtlCol="0" anchor="ctr">
            <a:noAutofit/>
          </a:bodyPr>
          <a:lstStyle>
            <a:defPPr>
              <a:defRPr lang="en-US"/>
            </a:defPPr>
            <a:lvl1pPr marR="0" lvl="0" indent="0" defTabSz="914400" fontAlgn="auto">
              <a:lnSpc>
                <a:spcPts val="2200"/>
              </a:lnSpc>
              <a:spcBef>
                <a:spcPts val="0"/>
              </a:spcBef>
              <a:spcAft>
                <a:spcPts val="0"/>
              </a:spcAft>
              <a:buClrTx/>
              <a:buSzTx/>
              <a:buFontTx/>
              <a:buNone/>
              <a:tabLst/>
              <a:defRPr kumimoji="0" sz="1600" b="0" i="1" u="none" strike="noStrike" kern="0" cap="none" spc="0" normalizeH="0" baseline="0">
                <a:ln>
                  <a:noFill/>
                </a:ln>
                <a:solidFill>
                  <a:srgbClr val="EC7061"/>
                </a:solidFill>
                <a:effectLst/>
                <a:uLnTx/>
                <a:uFillTx/>
                <a:latin typeface="Huawei Sans"/>
                <a:ea typeface="方正兰亭黑简体"/>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lnSpc>
                <a:spcPct val="100000"/>
              </a:lnSpc>
            </a:pPr>
            <a:r>
              <a:rPr lang="en-US" sz="1100" i="0" dirty="0">
                <a:solidFill>
                  <a:schemeClr val="tx1"/>
                </a:solidFill>
                <a:latin typeface="Huawei Sans" panose="020C0503030203020204" pitchFamily="34" charset="0"/>
                <a:sym typeface="Huawei Sans" panose="020C0503030203020204" pitchFamily="34" charset="0"/>
              </a:rPr>
              <a:t>When the external host sends a packet to proactively access 122.1.2.3, the destination address of the packet is translated into 192.168.1.3 by the egress device through NAT.</a:t>
            </a:r>
          </a:p>
          <a:p>
            <a:pPr fontAlgn="ctr">
              <a:lnSpc>
                <a:spcPct val="100000"/>
              </a:lnSpc>
            </a:pPr>
            <a:r>
              <a:rPr lang="en-US" sz="1100" i="0" dirty="0">
                <a:solidFill>
                  <a:schemeClr val="tx1"/>
                </a:solidFill>
                <a:latin typeface="Huawei Sans" panose="020C0503030203020204" pitchFamily="34" charset="0"/>
                <a:sym typeface="Huawei Sans" panose="020C0503030203020204" pitchFamily="34" charset="0"/>
              </a:rPr>
              <a:t>The source IP address of the packet sent from 192.168.1.3 is translated into 122.1.2.3 by NAT when the packet passes through the egress device.</a:t>
            </a:r>
          </a:p>
        </p:txBody>
      </p:sp>
      <p:cxnSp>
        <p:nvCxnSpPr>
          <p:cNvPr id="9" name="直接箭头连接符 8"/>
          <p:cNvCxnSpPr/>
          <p:nvPr/>
        </p:nvCxnSpPr>
        <p:spPr bwMode="auto">
          <a:xfrm>
            <a:off x="3133068" y="2102661"/>
            <a:ext cx="1887492" cy="0"/>
          </a:xfrm>
          <a:prstGeom prst="straightConnector1">
            <a:avLst/>
          </a:prstGeom>
          <a:noFill/>
          <a:ln w="25400" cap="flat" cmpd="sng" algn="ctr">
            <a:solidFill>
              <a:srgbClr val="00B0F0"/>
            </a:solidFill>
            <a:prstDash val="sysDash"/>
            <a:headEnd type="none" w="med" len="med"/>
            <a:tailEnd type="arrow" w="med" len="med"/>
          </a:ln>
          <a:effectLst>
            <a:outerShdw blurRad="152400" dist="38100" dir="5400000" algn="t" rotWithShape="0">
              <a:prstClr val="black">
                <a:alpha val="12000"/>
              </a:prstClr>
            </a:outerShdw>
          </a:effectLst>
        </p:spPr>
      </p:cxnSp>
      <p:sp>
        <p:nvSpPr>
          <p:cNvPr id="10" name="文本框 32"/>
          <p:cNvSpPr txBox="1"/>
          <p:nvPr/>
        </p:nvSpPr>
        <p:spPr>
          <a:xfrm>
            <a:off x="3097881" y="1546953"/>
            <a:ext cx="1910015" cy="464778"/>
          </a:xfrm>
          <a:prstGeom prst="rect">
            <a:avLst/>
          </a:prstGeom>
          <a:noFill/>
          <a:ln w="12700" cap="flat" cmpd="sng" algn="ctr">
            <a:solidFill>
              <a:sysClr val="window" lastClr="FFFFFF">
                <a:lumMod val="75000"/>
              </a:sysClr>
            </a:solidFill>
            <a:prstDash val="sys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L="36000">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200" dirty="0"/>
              <a:t>Source IP: 192.168.1.1</a:t>
            </a:r>
          </a:p>
          <a:p>
            <a:pPr fontAlgn="ctr"/>
            <a:r>
              <a:rPr lang="en-US" sz="1200" dirty="0"/>
              <a:t>Destination IP: 200.1.2.3</a:t>
            </a:r>
          </a:p>
        </p:txBody>
      </p:sp>
      <p:sp>
        <p:nvSpPr>
          <p:cNvPr id="11" name="椭圆 10"/>
          <p:cNvSpPr/>
          <p:nvPr/>
        </p:nvSpPr>
        <p:spPr bwMode="auto">
          <a:xfrm>
            <a:off x="2791994" y="1558817"/>
            <a:ext cx="251902" cy="25190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r>
              <a:rPr lang="en-US" sz="1399"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p>
        </p:txBody>
      </p:sp>
      <p:cxnSp>
        <p:nvCxnSpPr>
          <p:cNvPr id="12" name="直接箭头连接符 11"/>
          <p:cNvCxnSpPr/>
          <p:nvPr/>
        </p:nvCxnSpPr>
        <p:spPr bwMode="auto">
          <a:xfrm>
            <a:off x="5637456" y="2952359"/>
            <a:ext cx="1887492" cy="0"/>
          </a:xfrm>
          <a:prstGeom prst="straightConnector1">
            <a:avLst/>
          </a:prstGeom>
          <a:noFill/>
          <a:ln w="25400" cap="flat" cmpd="sng" algn="ctr">
            <a:solidFill>
              <a:srgbClr val="EC7061"/>
            </a:solidFill>
            <a:prstDash val="sysDash"/>
            <a:round/>
            <a:headEnd type="arrow" w="med" len="med"/>
            <a:tailEnd type="none" w="med" len="med"/>
          </a:ln>
          <a:effectLst/>
        </p:spPr>
      </p:cxnSp>
      <p:sp>
        <p:nvSpPr>
          <p:cNvPr id="13" name="文本框 41"/>
          <p:cNvSpPr txBox="1"/>
          <p:nvPr/>
        </p:nvSpPr>
        <p:spPr>
          <a:xfrm>
            <a:off x="5727872" y="2422166"/>
            <a:ext cx="1764793" cy="464779"/>
          </a:xfrm>
          <a:prstGeom prst="rect">
            <a:avLst/>
          </a:prstGeom>
          <a:noFill/>
          <a:ln w="12700" cap="flat" cmpd="sng" algn="ctr">
            <a:solidFill>
              <a:sysClr val="window" lastClr="FFFFFF">
                <a:lumMod val="75000"/>
              </a:sysClr>
            </a:solidFill>
            <a:prstDash val="sys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L="36000">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200"/>
              <a:t>Source IP: 200.1.2.3</a:t>
            </a:r>
          </a:p>
          <a:p>
            <a:pPr fontAlgn="ctr"/>
            <a:r>
              <a:rPr lang="en-US" sz="1200"/>
              <a:t>Destination IP: 122.1.2.1</a:t>
            </a:r>
          </a:p>
        </p:txBody>
      </p:sp>
      <p:sp>
        <p:nvSpPr>
          <p:cNvPr id="14" name="椭圆 13"/>
          <p:cNvSpPr/>
          <p:nvPr/>
        </p:nvSpPr>
        <p:spPr bwMode="auto">
          <a:xfrm>
            <a:off x="5400364" y="2442234"/>
            <a:ext cx="251902" cy="25190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r>
              <a:rPr lang="en-US" sz="1399"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p>
        </p:txBody>
      </p:sp>
      <p:cxnSp>
        <p:nvCxnSpPr>
          <p:cNvPr id="15" name="直接箭头连接符 14"/>
          <p:cNvCxnSpPr/>
          <p:nvPr/>
        </p:nvCxnSpPr>
        <p:spPr bwMode="auto">
          <a:xfrm>
            <a:off x="2956206" y="2952360"/>
            <a:ext cx="1959167" cy="1"/>
          </a:xfrm>
          <a:prstGeom prst="straightConnector1">
            <a:avLst/>
          </a:prstGeom>
          <a:noFill/>
          <a:ln w="25400" cap="flat" cmpd="sng" algn="ctr">
            <a:solidFill>
              <a:srgbClr val="EC7061"/>
            </a:solidFill>
            <a:prstDash val="sysDash"/>
            <a:round/>
            <a:headEnd type="arrow" w="med" len="med"/>
            <a:tailEnd type="none" w="med" len="med"/>
          </a:ln>
          <a:effectLst/>
        </p:spPr>
      </p:cxnSp>
      <p:sp>
        <p:nvSpPr>
          <p:cNvPr id="16" name="文本框 41"/>
          <p:cNvSpPr txBox="1"/>
          <p:nvPr/>
        </p:nvSpPr>
        <p:spPr>
          <a:xfrm>
            <a:off x="3097880" y="2422166"/>
            <a:ext cx="1910014" cy="464779"/>
          </a:xfrm>
          <a:prstGeom prst="rect">
            <a:avLst/>
          </a:prstGeom>
          <a:noFill/>
          <a:ln w="12700" cap="flat" cmpd="sng" algn="ctr">
            <a:solidFill>
              <a:sysClr val="window" lastClr="FFFFFF">
                <a:lumMod val="75000"/>
              </a:sysClr>
            </a:solidFill>
            <a:prstDash val="sys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L="36000">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200" dirty="0"/>
              <a:t>Source IP: 200.1.2.3</a:t>
            </a:r>
          </a:p>
          <a:p>
            <a:pPr fontAlgn="ctr"/>
            <a:r>
              <a:rPr lang="en-US" sz="1200" dirty="0"/>
              <a:t>Destination IP: 192.168.1.1</a:t>
            </a:r>
          </a:p>
        </p:txBody>
      </p:sp>
      <p:sp>
        <p:nvSpPr>
          <p:cNvPr id="17" name="椭圆 16"/>
          <p:cNvSpPr/>
          <p:nvPr/>
        </p:nvSpPr>
        <p:spPr bwMode="auto">
          <a:xfrm>
            <a:off x="2791994" y="2442234"/>
            <a:ext cx="251902" cy="25190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r>
              <a:rPr lang="en-US" sz="1399"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p>
        </p:txBody>
      </p:sp>
      <p:cxnSp>
        <p:nvCxnSpPr>
          <p:cNvPr id="18" name="直接箭头连接符 17"/>
          <p:cNvCxnSpPr/>
          <p:nvPr/>
        </p:nvCxnSpPr>
        <p:spPr bwMode="auto">
          <a:xfrm>
            <a:off x="5695591" y="2102661"/>
            <a:ext cx="1887492" cy="0"/>
          </a:xfrm>
          <a:prstGeom prst="straightConnector1">
            <a:avLst/>
          </a:prstGeom>
          <a:noFill/>
          <a:ln w="25400" cap="flat" cmpd="sng" algn="ctr">
            <a:solidFill>
              <a:srgbClr val="00B0F0"/>
            </a:solidFill>
            <a:prstDash val="sysDash"/>
            <a:headEnd type="none" w="med" len="med"/>
            <a:tailEnd type="arrow" w="med" len="med"/>
          </a:ln>
          <a:effectLst>
            <a:outerShdw blurRad="152400" dist="38100" dir="5400000" algn="t" rotWithShape="0">
              <a:prstClr val="black">
                <a:alpha val="12000"/>
              </a:prstClr>
            </a:outerShdw>
          </a:effectLst>
        </p:spPr>
      </p:cxnSp>
      <p:sp>
        <p:nvSpPr>
          <p:cNvPr id="19" name="文本框 32"/>
          <p:cNvSpPr txBox="1"/>
          <p:nvPr/>
        </p:nvSpPr>
        <p:spPr>
          <a:xfrm>
            <a:off x="5727872" y="1546953"/>
            <a:ext cx="1764794" cy="464778"/>
          </a:xfrm>
          <a:prstGeom prst="rect">
            <a:avLst/>
          </a:prstGeom>
          <a:noFill/>
          <a:ln w="12700" cap="flat" cmpd="sng" algn="ctr">
            <a:solidFill>
              <a:sysClr val="window" lastClr="FFFFFF">
                <a:lumMod val="75000"/>
              </a:sysClr>
            </a:solidFill>
            <a:prstDash val="sys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L="36000">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200"/>
              <a:t>Source IP: 122.1.2.1</a:t>
            </a:r>
          </a:p>
          <a:p>
            <a:pPr fontAlgn="ctr"/>
            <a:r>
              <a:rPr lang="en-US" sz="1200"/>
              <a:t>Destination IP: 200.1.2.3</a:t>
            </a:r>
          </a:p>
        </p:txBody>
      </p:sp>
      <p:sp>
        <p:nvSpPr>
          <p:cNvPr id="20" name="椭圆 19"/>
          <p:cNvSpPr/>
          <p:nvPr/>
        </p:nvSpPr>
        <p:spPr bwMode="auto">
          <a:xfrm>
            <a:off x="5400364" y="1558817"/>
            <a:ext cx="251902" cy="25190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r>
              <a:rPr lang="en-US" sz="1399"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p>
        </p:txBody>
      </p:sp>
      <p:cxnSp>
        <p:nvCxnSpPr>
          <p:cNvPr id="21" name="直接连接符 20"/>
          <p:cNvCxnSpPr>
            <a:stCxn id="23" idx="3"/>
          </p:cNvCxnSpPr>
          <p:nvPr/>
        </p:nvCxnSpPr>
        <p:spPr bwMode="auto">
          <a:xfrm>
            <a:off x="1813512" y="3624000"/>
            <a:ext cx="5523475" cy="5533"/>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2"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4833296" y="3381758"/>
            <a:ext cx="605451" cy="495550"/>
          </a:xfrm>
          <a:prstGeom prst="rect">
            <a:avLst/>
          </a:prstGeom>
          <a:noFill/>
        </p:spPr>
      </p:pic>
      <p:pic>
        <p:nvPicPr>
          <p:cNvPr id="23" name="图片 22" descr="PC.png"/>
          <p:cNvPicPr>
            <a:picLocks noChangeAspect="1"/>
          </p:cNvPicPr>
          <p:nvPr/>
        </p:nvPicPr>
        <p:blipFill>
          <a:blip r:embed="rId4" cstate="print"/>
          <a:stretch>
            <a:fillRect/>
          </a:stretch>
        </p:blipFill>
        <p:spPr>
          <a:xfrm>
            <a:off x="1210451" y="3392339"/>
            <a:ext cx="603060" cy="463321"/>
          </a:xfrm>
          <a:prstGeom prst="rect">
            <a:avLst/>
          </a:prstGeom>
        </p:spPr>
      </p:pic>
      <p:pic>
        <p:nvPicPr>
          <p:cNvPr id="24" name="图片 23" descr="Web服务器-蓝.png"/>
          <p:cNvPicPr>
            <a:picLocks noChangeAspect="1"/>
          </p:cNvPicPr>
          <p:nvPr/>
        </p:nvPicPr>
        <p:blipFill>
          <a:blip r:embed="rId5" cstate="print"/>
          <a:stretch>
            <a:fillRect/>
          </a:stretch>
        </p:blipFill>
        <p:spPr>
          <a:xfrm>
            <a:off x="8202218" y="2867838"/>
            <a:ext cx="604109" cy="494453"/>
          </a:xfrm>
          <a:prstGeom prst="rect">
            <a:avLst/>
          </a:prstGeom>
        </p:spPr>
      </p:pic>
      <p:sp>
        <p:nvSpPr>
          <p:cNvPr id="25" name="TextBox 77"/>
          <p:cNvSpPr txBox="1"/>
          <p:nvPr/>
        </p:nvSpPr>
        <p:spPr bwMode="auto">
          <a:xfrm>
            <a:off x="748063" y="3838782"/>
            <a:ext cx="1419121" cy="319640"/>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192.168.1.2/24</a:t>
            </a:r>
          </a:p>
        </p:txBody>
      </p:sp>
      <p:sp>
        <p:nvSpPr>
          <p:cNvPr id="26" name="TextBox 77"/>
          <p:cNvSpPr txBox="1"/>
          <p:nvPr/>
        </p:nvSpPr>
        <p:spPr bwMode="auto">
          <a:xfrm>
            <a:off x="7937500" y="3338789"/>
            <a:ext cx="1217353" cy="261627"/>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20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Web server</a:t>
            </a:r>
          </a:p>
          <a:p>
            <a:pPr algn="ctr" defTabSz="1001248" eaLnBrk="0" fontAlgn="ctr" hangingPunct="0"/>
            <a:r>
              <a:rPr lang="en-US" sz="120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200.1.2.3</a:t>
            </a:r>
          </a:p>
        </p:txBody>
      </p:sp>
      <p:sp>
        <p:nvSpPr>
          <p:cNvPr id="27" name="TextBox 77"/>
          <p:cNvSpPr txBox="1"/>
          <p:nvPr/>
        </p:nvSpPr>
        <p:spPr bwMode="auto">
          <a:xfrm>
            <a:off x="5196803" y="3362292"/>
            <a:ext cx="1295566" cy="319640"/>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122.1.2.1</a:t>
            </a:r>
          </a:p>
        </p:txBody>
      </p:sp>
      <p:sp>
        <p:nvSpPr>
          <p:cNvPr id="28" name="矩形 27"/>
          <p:cNvSpPr/>
          <p:nvPr/>
        </p:nvSpPr>
        <p:spPr>
          <a:xfrm>
            <a:off x="4859094" y="3868459"/>
            <a:ext cx="565252" cy="309999"/>
          </a:xfrm>
          <a:prstGeom prst="rect">
            <a:avLst/>
          </a:prstGeom>
        </p:spPr>
        <p:txBody>
          <a:bodyPr wrap="none">
            <a:noAutofit/>
          </a:bodyPr>
          <a:lstStyle/>
          <a:p>
            <a:pPr algn="ctr" defTabSz="914034" fontAlgn="ctr">
              <a:spcBef>
                <a:spcPct val="0"/>
              </a:spcBef>
              <a:spcAft>
                <a:spcPct val="0"/>
              </a:spcAft>
            </a:pPr>
            <a:r>
              <a:rPr lang="en-US" sz="1399" b="1">
                <a:latin typeface="Huawei Sans" panose="020C0503030203020204" pitchFamily="34" charset="0"/>
                <a:ea typeface="方正兰亭黑简体" panose="02000000000000000000" pitchFamily="2" charset="-122"/>
                <a:cs typeface="+mn-ea"/>
                <a:sym typeface="Huawei Sans" panose="020C0503030203020204" pitchFamily="34" charset="0"/>
              </a:rPr>
              <a:t>NAT</a:t>
            </a:r>
          </a:p>
        </p:txBody>
      </p:sp>
      <p:pic>
        <p:nvPicPr>
          <p:cNvPr id="29" name="图片 28" descr="PC.png"/>
          <p:cNvPicPr>
            <a:picLocks noChangeAspect="1"/>
          </p:cNvPicPr>
          <p:nvPr/>
        </p:nvPicPr>
        <p:blipFill>
          <a:blip r:embed="rId4" cstate="print"/>
          <a:stretch>
            <a:fillRect/>
          </a:stretch>
        </p:blipFill>
        <p:spPr>
          <a:xfrm>
            <a:off x="1210451" y="2404496"/>
            <a:ext cx="603060" cy="463321"/>
          </a:xfrm>
          <a:prstGeom prst="rect">
            <a:avLst/>
          </a:prstGeom>
        </p:spPr>
      </p:pic>
      <p:pic>
        <p:nvPicPr>
          <p:cNvPr id="30" name="图片 29" descr="PC.png"/>
          <p:cNvPicPr>
            <a:picLocks noChangeAspect="1"/>
          </p:cNvPicPr>
          <p:nvPr/>
        </p:nvPicPr>
        <p:blipFill>
          <a:blip r:embed="rId4" cstate="print"/>
          <a:stretch>
            <a:fillRect/>
          </a:stretch>
        </p:blipFill>
        <p:spPr>
          <a:xfrm>
            <a:off x="1210451" y="4380183"/>
            <a:ext cx="603060" cy="463321"/>
          </a:xfrm>
          <a:prstGeom prst="rect">
            <a:avLst/>
          </a:prstGeom>
        </p:spPr>
      </p:pic>
      <p:pic>
        <p:nvPicPr>
          <p:cNvPr id="31" name="图片 30" descr="汇聚交换机.png"/>
          <p:cNvPicPr>
            <a:picLocks noChangeAspect="1"/>
          </p:cNvPicPr>
          <p:nvPr/>
        </p:nvPicPr>
        <p:blipFill>
          <a:blip r:embed="rId6" cstate="print"/>
          <a:stretch>
            <a:fillRect/>
          </a:stretch>
        </p:blipFill>
        <p:spPr>
          <a:xfrm>
            <a:off x="2781454" y="3401295"/>
            <a:ext cx="604109" cy="494453"/>
          </a:xfrm>
          <a:prstGeom prst="rect">
            <a:avLst/>
          </a:prstGeom>
        </p:spPr>
      </p:pic>
      <p:cxnSp>
        <p:nvCxnSpPr>
          <p:cNvPr id="32" name="直接连接符 31"/>
          <p:cNvCxnSpPr>
            <a:stCxn id="29" idx="3"/>
            <a:endCxn id="31" idx="0"/>
          </p:cNvCxnSpPr>
          <p:nvPr/>
        </p:nvCxnSpPr>
        <p:spPr bwMode="auto">
          <a:xfrm>
            <a:off x="1813511" y="2636157"/>
            <a:ext cx="1269997" cy="76513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3" name="直接连接符 32"/>
          <p:cNvCxnSpPr>
            <a:stCxn id="30" idx="3"/>
            <a:endCxn id="31" idx="2"/>
          </p:cNvCxnSpPr>
          <p:nvPr/>
        </p:nvCxnSpPr>
        <p:spPr bwMode="auto">
          <a:xfrm flipV="1">
            <a:off x="1813511" y="3895748"/>
            <a:ext cx="1269997" cy="716096"/>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4" name="TextBox 77"/>
          <p:cNvSpPr txBox="1"/>
          <p:nvPr/>
        </p:nvSpPr>
        <p:spPr bwMode="auto">
          <a:xfrm>
            <a:off x="748063" y="2838126"/>
            <a:ext cx="1419121" cy="319640"/>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192.168.1.1/24</a:t>
            </a:r>
          </a:p>
        </p:txBody>
      </p:sp>
      <p:sp>
        <p:nvSpPr>
          <p:cNvPr id="35" name="TextBox 77"/>
          <p:cNvSpPr txBox="1"/>
          <p:nvPr/>
        </p:nvSpPr>
        <p:spPr bwMode="auto">
          <a:xfrm>
            <a:off x="748063" y="4816235"/>
            <a:ext cx="1419121" cy="319640"/>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192.168.1.3/24</a:t>
            </a:r>
          </a:p>
        </p:txBody>
      </p:sp>
      <p:cxnSp>
        <p:nvCxnSpPr>
          <p:cNvPr id="36" name="直接箭头连接符 35"/>
          <p:cNvCxnSpPr/>
          <p:nvPr/>
        </p:nvCxnSpPr>
        <p:spPr bwMode="auto">
          <a:xfrm>
            <a:off x="3133067" y="5157576"/>
            <a:ext cx="1887492" cy="0"/>
          </a:xfrm>
          <a:prstGeom prst="straightConnector1">
            <a:avLst/>
          </a:prstGeom>
          <a:noFill/>
          <a:ln w="25400" cap="flat" cmpd="sng" algn="ctr">
            <a:solidFill>
              <a:srgbClr val="EC7061"/>
            </a:solidFill>
            <a:prstDash val="sysDash"/>
            <a:round/>
            <a:headEnd type="arrow" w="med" len="med"/>
            <a:tailEnd type="none" w="med" len="med"/>
          </a:ln>
          <a:effectLst/>
        </p:spPr>
      </p:cxnSp>
      <p:sp>
        <p:nvSpPr>
          <p:cNvPr id="37" name="文本框 32"/>
          <p:cNvSpPr txBox="1"/>
          <p:nvPr/>
        </p:nvSpPr>
        <p:spPr>
          <a:xfrm>
            <a:off x="3220611" y="4601868"/>
            <a:ext cx="1941038" cy="464778"/>
          </a:xfrm>
          <a:prstGeom prst="rect">
            <a:avLst/>
          </a:prstGeom>
          <a:noFill/>
          <a:ln w="12700" cap="flat" cmpd="sng" algn="ctr">
            <a:solidFill>
              <a:sysClr val="window" lastClr="FFFFFF">
                <a:lumMod val="75000"/>
              </a:sysClr>
            </a:solidFill>
            <a:prstDash val="sys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L="36000">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200" dirty="0"/>
              <a:t>Source IP: 202.1.2.3</a:t>
            </a:r>
          </a:p>
          <a:p>
            <a:pPr fontAlgn="ctr"/>
            <a:r>
              <a:rPr lang="en-US" sz="1200" dirty="0"/>
              <a:t>Destination IP: 192.168.1.3</a:t>
            </a:r>
          </a:p>
        </p:txBody>
      </p:sp>
      <p:sp>
        <p:nvSpPr>
          <p:cNvPr id="38" name="椭圆 37"/>
          <p:cNvSpPr/>
          <p:nvPr/>
        </p:nvSpPr>
        <p:spPr bwMode="auto">
          <a:xfrm>
            <a:off x="2791994" y="4613731"/>
            <a:ext cx="251902" cy="251902"/>
          </a:xfrm>
          <a:prstGeom prst="ellipse">
            <a:avLst/>
          </a:prstGeom>
          <a:solidFill>
            <a:srgbClr val="EC7061">
              <a:lumMod val="100000"/>
            </a:srgbClr>
          </a:solidFill>
          <a:ln w="19050" cap="flat" cmpd="sng" algn="ctr">
            <a:noFill/>
            <a:prstDash val="solid"/>
            <a:miter lim="800000"/>
          </a:ln>
          <a:effectLst/>
        </p:spPr>
        <p:txBody>
          <a:bodyPr wrap="none" lIns="0" tIns="0" rIns="0" bIns="0" rtlCol="0" anchor="ctr">
            <a:noAutofit/>
          </a:bodyPr>
          <a:lstStyle/>
          <a:p>
            <a:pPr algn="ctr" defTabSz="914034" fontAlgn="ctr"/>
            <a:r>
              <a:rPr lang="en-US" sz="1399" b="1">
                <a:solidFill>
                  <a:prstClr val="white"/>
                </a:solidFill>
                <a:latin typeface="Huawei Sans" panose="020C0503030203020204" pitchFamily="34" charset="0"/>
                <a:ea typeface="方正兰亭黑简体"/>
                <a:sym typeface="Huawei Sans" panose="020C0503030203020204" pitchFamily="34" charset="0"/>
              </a:rPr>
              <a:t>2</a:t>
            </a:r>
          </a:p>
        </p:txBody>
      </p:sp>
      <p:cxnSp>
        <p:nvCxnSpPr>
          <p:cNvPr id="39" name="直接箭头连接符 38"/>
          <p:cNvCxnSpPr/>
          <p:nvPr/>
        </p:nvCxnSpPr>
        <p:spPr bwMode="auto">
          <a:xfrm>
            <a:off x="5695591" y="6064402"/>
            <a:ext cx="1887492" cy="0"/>
          </a:xfrm>
          <a:prstGeom prst="straightConnector1">
            <a:avLst/>
          </a:prstGeom>
          <a:noFill/>
          <a:ln w="25400" cap="flat" cmpd="sng" algn="ctr">
            <a:solidFill>
              <a:srgbClr val="00B0F0"/>
            </a:solidFill>
            <a:prstDash val="sysDash"/>
            <a:headEnd type="none" w="med" len="med"/>
            <a:tailEnd type="arrow" w="med" len="med"/>
          </a:ln>
          <a:effectLst>
            <a:outerShdw blurRad="152400" dist="38100" dir="5400000" algn="t" rotWithShape="0">
              <a:prstClr val="black">
                <a:alpha val="12000"/>
              </a:prstClr>
            </a:outerShdw>
          </a:effectLst>
        </p:spPr>
      </p:cxnSp>
      <p:sp>
        <p:nvSpPr>
          <p:cNvPr id="40" name="文本框 41"/>
          <p:cNvSpPr txBox="1"/>
          <p:nvPr/>
        </p:nvSpPr>
        <p:spPr>
          <a:xfrm>
            <a:off x="5818289" y="5477081"/>
            <a:ext cx="1764793" cy="464779"/>
          </a:xfrm>
          <a:prstGeom prst="rect">
            <a:avLst/>
          </a:prstGeom>
          <a:noFill/>
          <a:ln w="12700" cap="flat" cmpd="sng" algn="ctr">
            <a:solidFill>
              <a:sysClr val="window" lastClr="FFFFFF">
                <a:lumMod val="75000"/>
              </a:sysClr>
            </a:solidFill>
            <a:prstDash val="sys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L="36000">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200" dirty="0"/>
              <a:t>Source IP: </a:t>
            </a:r>
            <a:r>
              <a:rPr lang="en-US" sz="1200" dirty="0" smtClean="0"/>
              <a:t>122.1.2.3</a:t>
            </a:r>
            <a:endParaRPr lang="en-US" sz="1200" dirty="0"/>
          </a:p>
          <a:p>
            <a:pPr fontAlgn="ctr"/>
            <a:r>
              <a:rPr lang="en-US" sz="1200" dirty="0"/>
              <a:t>Destination IP: 202.1.2.3</a:t>
            </a:r>
          </a:p>
        </p:txBody>
      </p:sp>
      <p:sp>
        <p:nvSpPr>
          <p:cNvPr id="41" name="椭圆 40"/>
          <p:cNvSpPr/>
          <p:nvPr/>
        </p:nvSpPr>
        <p:spPr bwMode="auto">
          <a:xfrm>
            <a:off x="5400364" y="5497147"/>
            <a:ext cx="251902" cy="251902"/>
          </a:xfrm>
          <a:prstGeom prst="ellipse">
            <a:avLst/>
          </a:prstGeom>
          <a:solidFill>
            <a:srgbClr val="EC7061">
              <a:lumMod val="100000"/>
            </a:srgbClr>
          </a:solidFill>
          <a:ln w="19050" cap="flat" cmpd="sng" algn="ctr">
            <a:noFill/>
            <a:prstDash val="solid"/>
            <a:miter lim="800000"/>
          </a:ln>
          <a:effectLst/>
        </p:spPr>
        <p:txBody>
          <a:bodyPr wrap="none" lIns="0" tIns="0" rIns="0" bIns="0" rtlCol="0" anchor="ctr">
            <a:noAutofit/>
          </a:bodyPr>
          <a:lstStyle/>
          <a:p>
            <a:pPr algn="ctr" defTabSz="914034" fontAlgn="ctr"/>
            <a:r>
              <a:rPr lang="en-US" sz="1399" b="1">
                <a:solidFill>
                  <a:prstClr val="white"/>
                </a:solidFill>
                <a:latin typeface="Huawei Sans" panose="020C0503030203020204" pitchFamily="34" charset="0"/>
                <a:ea typeface="方正兰亭黑简体"/>
                <a:sym typeface="Huawei Sans" panose="020C0503030203020204" pitchFamily="34" charset="0"/>
              </a:rPr>
              <a:t>4</a:t>
            </a:r>
          </a:p>
        </p:txBody>
      </p:sp>
      <p:cxnSp>
        <p:nvCxnSpPr>
          <p:cNvPr id="42" name="直接箭头连接符 41"/>
          <p:cNvCxnSpPr/>
          <p:nvPr/>
        </p:nvCxnSpPr>
        <p:spPr bwMode="auto">
          <a:xfrm>
            <a:off x="3133067" y="6064402"/>
            <a:ext cx="1887492" cy="0"/>
          </a:xfrm>
          <a:prstGeom prst="straightConnector1">
            <a:avLst/>
          </a:prstGeom>
          <a:noFill/>
          <a:ln w="25400" cap="flat" cmpd="sng" algn="ctr">
            <a:solidFill>
              <a:srgbClr val="00B0F0"/>
            </a:solidFill>
            <a:prstDash val="sysDash"/>
            <a:headEnd type="none" w="med" len="med"/>
            <a:tailEnd type="arrow" w="med" len="med"/>
          </a:ln>
          <a:effectLst>
            <a:outerShdw blurRad="152400" dist="38100" dir="5400000" algn="t" rotWithShape="0">
              <a:prstClr val="black">
                <a:alpha val="12000"/>
              </a:prstClr>
            </a:outerShdw>
          </a:effectLst>
        </p:spPr>
      </p:cxnSp>
      <p:sp>
        <p:nvSpPr>
          <p:cNvPr id="43" name="文本框 41"/>
          <p:cNvSpPr txBox="1"/>
          <p:nvPr/>
        </p:nvSpPr>
        <p:spPr>
          <a:xfrm>
            <a:off x="3220611" y="5477081"/>
            <a:ext cx="1941038" cy="464779"/>
          </a:xfrm>
          <a:prstGeom prst="rect">
            <a:avLst/>
          </a:prstGeom>
          <a:noFill/>
          <a:ln w="12700" cap="flat" cmpd="sng" algn="ctr">
            <a:solidFill>
              <a:sysClr val="window" lastClr="FFFFFF">
                <a:lumMod val="75000"/>
              </a:sysClr>
            </a:solidFill>
            <a:prstDash val="sys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L="36000">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200"/>
              <a:t>Source IP: 192.168.1.3</a:t>
            </a:r>
          </a:p>
          <a:p>
            <a:pPr fontAlgn="ctr"/>
            <a:r>
              <a:rPr lang="en-US" sz="1200"/>
              <a:t>Destination IP: 202.1.2.3</a:t>
            </a:r>
          </a:p>
        </p:txBody>
      </p:sp>
      <p:sp>
        <p:nvSpPr>
          <p:cNvPr id="44" name="椭圆 43"/>
          <p:cNvSpPr/>
          <p:nvPr/>
        </p:nvSpPr>
        <p:spPr bwMode="auto">
          <a:xfrm>
            <a:off x="2791994" y="5497147"/>
            <a:ext cx="251902" cy="251902"/>
          </a:xfrm>
          <a:prstGeom prst="ellipse">
            <a:avLst/>
          </a:prstGeom>
          <a:solidFill>
            <a:srgbClr val="EC7061">
              <a:lumMod val="100000"/>
            </a:srgbClr>
          </a:solidFill>
          <a:ln w="19050" cap="flat" cmpd="sng" algn="ctr">
            <a:noFill/>
            <a:prstDash val="solid"/>
            <a:miter lim="800000"/>
          </a:ln>
          <a:effectLst/>
        </p:spPr>
        <p:txBody>
          <a:bodyPr wrap="none" lIns="0" tIns="0" rIns="0" bIns="0" rtlCol="0" anchor="ctr">
            <a:noAutofit/>
          </a:bodyPr>
          <a:lstStyle/>
          <a:p>
            <a:pPr algn="ctr" defTabSz="914034" fontAlgn="ctr"/>
            <a:r>
              <a:rPr lang="en-US" sz="1399" b="1">
                <a:solidFill>
                  <a:prstClr val="white"/>
                </a:solidFill>
                <a:latin typeface="Huawei Sans" panose="020C0503030203020204" pitchFamily="34" charset="0"/>
                <a:ea typeface="方正兰亭黑简体"/>
                <a:sym typeface="Huawei Sans" panose="020C0503030203020204" pitchFamily="34" charset="0"/>
              </a:rPr>
              <a:t>3</a:t>
            </a:r>
          </a:p>
        </p:txBody>
      </p:sp>
      <p:cxnSp>
        <p:nvCxnSpPr>
          <p:cNvPr id="45" name="直接箭头连接符 44"/>
          <p:cNvCxnSpPr/>
          <p:nvPr/>
        </p:nvCxnSpPr>
        <p:spPr bwMode="auto">
          <a:xfrm>
            <a:off x="5695591" y="5157576"/>
            <a:ext cx="1887492" cy="0"/>
          </a:xfrm>
          <a:prstGeom prst="straightConnector1">
            <a:avLst/>
          </a:prstGeom>
          <a:noFill/>
          <a:ln w="25400" cap="flat" cmpd="sng" algn="ctr">
            <a:solidFill>
              <a:srgbClr val="EC7061"/>
            </a:solidFill>
            <a:prstDash val="sysDash"/>
            <a:round/>
            <a:headEnd type="arrow" w="med" len="med"/>
            <a:tailEnd type="none" w="med" len="med"/>
          </a:ln>
          <a:effectLst/>
        </p:spPr>
      </p:cxnSp>
      <p:sp>
        <p:nvSpPr>
          <p:cNvPr id="46" name="文本框 32"/>
          <p:cNvSpPr txBox="1"/>
          <p:nvPr/>
        </p:nvSpPr>
        <p:spPr>
          <a:xfrm>
            <a:off x="5818289" y="4601868"/>
            <a:ext cx="1764793" cy="464778"/>
          </a:xfrm>
          <a:prstGeom prst="rect">
            <a:avLst/>
          </a:prstGeom>
          <a:noFill/>
          <a:ln w="12700" cap="flat" cmpd="sng" algn="ctr">
            <a:solidFill>
              <a:sysClr val="window" lastClr="FFFFFF">
                <a:lumMod val="75000"/>
              </a:sysClr>
            </a:solidFill>
            <a:prstDash val="sys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L="36000">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200" dirty="0"/>
              <a:t>Source IP: 202.1.2.3</a:t>
            </a:r>
          </a:p>
          <a:p>
            <a:pPr fontAlgn="ctr"/>
            <a:r>
              <a:rPr lang="en-US" sz="1200" dirty="0"/>
              <a:t>Destination IP: </a:t>
            </a:r>
            <a:r>
              <a:rPr lang="en-US" sz="1200" dirty="0" smtClean="0"/>
              <a:t>122.1.2.3</a:t>
            </a:r>
            <a:endParaRPr lang="en-US" sz="1200" dirty="0"/>
          </a:p>
        </p:txBody>
      </p:sp>
      <p:sp>
        <p:nvSpPr>
          <p:cNvPr id="47" name="椭圆 46"/>
          <p:cNvSpPr/>
          <p:nvPr/>
        </p:nvSpPr>
        <p:spPr bwMode="auto">
          <a:xfrm>
            <a:off x="5400364" y="4613731"/>
            <a:ext cx="251902" cy="251902"/>
          </a:xfrm>
          <a:prstGeom prst="ellipse">
            <a:avLst/>
          </a:prstGeom>
          <a:solidFill>
            <a:srgbClr val="EC7061">
              <a:lumMod val="100000"/>
            </a:srgbClr>
          </a:solidFill>
          <a:ln w="19050" cap="flat" cmpd="sng" algn="ctr">
            <a:noFill/>
            <a:prstDash val="solid"/>
            <a:miter lim="800000"/>
          </a:ln>
          <a:effectLst/>
        </p:spPr>
        <p:txBody>
          <a:bodyPr wrap="none" lIns="0" tIns="0" rIns="0" bIns="0" rtlCol="0" anchor="ctr">
            <a:noAutofit/>
          </a:bodyPr>
          <a:lstStyle/>
          <a:p>
            <a:pPr algn="ctr" defTabSz="914034" fontAlgn="ctr"/>
            <a:r>
              <a:rPr lang="en-US" sz="1399" b="1">
                <a:solidFill>
                  <a:prstClr val="white"/>
                </a:solidFill>
                <a:latin typeface="Huawei Sans" panose="020C0503030203020204" pitchFamily="34" charset="0"/>
                <a:ea typeface="方正兰亭黑简体"/>
                <a:sym typeface="Huawei Sans" panose="020C0503030203020204" pitchFamily="34" charset="0"/>
              </a:rPr>
              <a:t>1</a:t>
            </a:r>
          </a:p>
        </p:txBody>
      </p:sp>
      <p:pic>
        <p:nvPicPr>
          <p:cNvPr id="48" name="图片 47" descr="PC.png"/>
          <p:cNvPicPr>
            <a:picLocks noChangeAspect="1"/>
          </p:cNvPicPr>
          <p:nvPr/>
        </p:nvPicPr>
        <p:blipFill>
          <a:blip r:embed="rId4" cstate="print"/>
          <a:stretch>
            <a:fillRect/>
          </a:stretch>
        </p:blipFill>
        <p:spPr>
          <a:xfrm>
            <a:off x="8230073" y="3968604"/>
            <a:ext cx="603060" cy="463321"/>
          </a:xfrm>
          <a:prstGeom prst="rect">
            <a:avLst/>
          </a:prstGeom>
        </p:spPr>
      </p:pic>
      <p:cxnSp>
        <p:nvCxnSpPr>
          <p:cNvPr id="49" name="直接连接符 48"/>
          <p:cNvCxnSpPr>
            <a:endCxn id="24" idx="1"/>
          </p:cNvCxnSpPr>
          <p:nvPr/>
        </p:nvCxnSpPr>
        <p:spPr bwMode="auto">
          <a:xfrm flipV="1">
            <a:off x="7336987" y="3115065"/>
            <a:ext cx="865231" cy="51446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0" name="直接连接符 49"/>
          <p:cNvCxnSpPr>
            <a:endCxn id="48" idx="1"/>
          </p:cNvCxnSpPr>
          <p:nvPr/>
        </p:nvCxnSpPr>
        <p:spPr bwMode="auto">
          <a:xfrm>
            <a:off x="7336987" y="3480124"/>
            <a:ext cx="893086" cy="72014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1" name="TextBox 77"/>
          <p:cNvSpPr txBox="1"/>
          <p:nvPr/>
        </p:nvSpPr>
        <p:spPr bwMode="auto">
          <a:xfrm>
            <a:off x="7937500" y="4423673"/>
            <a:ext cx="1217353" cy="367610"/>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External host</a:t>
            </a:r>
          </a:p>
          <a:p>
            <a:pPr algn="ctr" defTabSz="1001248"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202.1.2.3</a:t>
            </a:r>
          </a:p>
        </p:txBody>
      </p:sp>
      <p:sp>
        <p:nvSpPr>
          <p:cNvPr id="52" name="TextBox 77"/>
          <p:cNvSpPr txBox="1"/>
          <p:nvPr/>
        </p:nvSpPr>
        <p:spPr bwMode="auto">
          <a:xfrm>
            <a:off x="3557267" y="3620732"/>
            <a:ext cx="1346813" cy="319640"/>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192.168.1.254</a:t>
            </a:r>
          </a:p>
        </p:txBody>
      </p:sp>
      <p:grpSp>
        <p:nvGrpSpPr>
          <p:cNvPr id="53" name="组合 52"/>
          <p:cNvGrpSpPr/>
          <p:nvPr/>
        </p:nvGrpSpPr>
        <p:grpSpPr>
          <a:xfrm>
            <a:off x="6609477" y="3338786"/>
            <a:ext cx="1217353" cy="445863"/>
            <a:chOff x="6704715" y="2768077"/>
            <a:chExt cx="1088166" cy="398401"/>
          </a:xfrm>
        </p:grpSpPr>
        <p:sp>
          <p:nvSpPr>
            <p:cNvPr id="54" name="Freeform 159"/>
            <p:cNvSpPr/>
            <p:nvPr/>
          </p:nvSpPr>
          <p:spPr>
            <a:xfrm flipH="1">
              <a:off x="6870682" y="2768077"/>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3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TextBox 77"/>
            <p:cNvSpPr txBox="1"/>
            <p:nvPr/>
          </p:nvSpPr>
          <p:spPr bwMode="auto">
            <a:xfrm>
              <a:off x="6704715" y="2880864"/>
              <a:ext cx="1088166" cy="285614"/>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Internet</a:t>
              </a:r>
            </a:p>
          </p:txBody>
        </p:sp>
      </p:grpSp>
      <p:cxnSp>
        <p:nvCxnSpPr>
          <p:cNvPr id="56" name="直接箭头连接符 55"/>
          <p:cNvCxnSpPr>
            <a:stCxn id="6" idx="3"/>
            <a:endCxn id="7" idx="1"/>
          </p:cNvCxnSpPr>
          <p:nvPr/>
        </p:nvCxnSpPr>
        <p:spPr>
          <a:xfrm flipV="1">
            <a:off x="7770411" y="2233481"/>
            <a:ext cx="580096" cy="264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endCxn id="8" idx="1"/>
          </p:cNvCxnSpPr>
          <p:nvPr/>
        </p:nvCxnSpPr>
        <p:spPr>
          <a:xfrm>
            <a:off x="7770410" y="5543410"/>
            <a:ext cx="541866"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0009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Huawei Sans" panose="020C0503030203020204" pitchFamily="34" charset="0"/>
              </a:rPr>
              <a:t>Configuring Static NAT</a:t>
            </a:r>
            <a:endParaRPr lang="zh-CN" altLang="en-US" dirty="0"/>
          </a:p>
        </p:txBody>
      </p:sp>
      <p:sp>
        <p:nvSpPr>
          <p:cNvPr id="3" name="矩形 2"/>
          <p:cNvSpPr/>
          <p:nvPr/>
        </p:nvSpPr>
        <p:spPr>
          <a:xfrm>
            <a:off x="1031515" y="1798096"/>
            <a:ext cx="10604557" cy="338422"/>
          </a:xfrm>
          <a:prstGeom prst="rect">
            <a:avLst/>
          </a:prstGeom>
          <a:solidFill>
            <a:srgbClr val="00B0F0">
              <a:alpha val="5000"/>
            </a:srgbClr>
          </a:solidFill>
          <a:ln>
            <a:solidFill>
              <a:srgbClr val="99DFF9"/>
            </a:solidFill>
          </a:ln>
        </p:spPr>
        <p:txBody>
          <a:bodyPr wrap="square">
            <a:noAutofit/>
          </a:bodyPr>
          <a:lstStyle/>
          <a:p>
            <a:pPr fontAlgn="ctr"/>
            <a:r>
              <a:rPr lang="en-US" sz="1599">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[Huawei-GigabitEthernet0/0/0] </a:t>
            </a:r>
            <a:r>
              <a:rPr lang="en-US" sz="1599"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nat static  global </a:t>
            </a:r>
            <a:r>
              <a:rPr lang="en-US" sz="1599" i="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global-address} </a:t>
            </a:r>
            <a:r>
              <a:rPr lang="en-US" sz="1599"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inside </a:t>
            </a:r>
            <a:r>
              <a:rPr lang="en-US" sz="1599" i="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{host-address } </a:t>
            </a:r>
          </a:p>
        </p:txBody>
      </p:sp>
      <p:sp>
        <p:nvSpPr>
          <p:cNvPr id="4" name="矩形 3"/>
          <p:cNvSpPr/>
          <p:nvPr/>
        </p:nvSpPr>
        <p:spPr>
          <a:xfrm>
            <a:off x="551169" y="1366118"/>
            <a:ext cx="11084902" cy="338422"/>
          </a:xfrm>
          <a:prstGeom prst="rect">
            <a:avLst/>
          </a:prstGeom>
        </p:spPr>
        <p:txBody>
          <a:bodyPr wrap="square">
            <a:noAutofit/>
          </a:bodyPr>
          <a:lstStyle/>
          <a:p>
            <a:pPr marL="342763" indent="-342763" fontAlgn="ctr">
              <a:buFont typeface="+mj-lt"/>
              <a:buAutoNum type="arabicPeriod"/>
            </a:pPr>
            <a:r>
              <a:rPr lang="en-US" sz="1599">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Method 1: Configure static NAT in the interface view.</a:t>
            </a:r>
          </a:p>
        </p:txBody>
      </p:sp>
      <p:sp>
        <p:nvSpPr>
          <p:cNvPr id="5" name="矩形 4"/>
          <p:cNvSpPr/>
          <p:nvPr/>
        </p:nvSpPr>
        <p:spPr>
          <a:xfrm>
            <a:off x="1031515" y="2230075"/>
            <a:ext cx="10604557" cy="1015266"/>
          </a:xfrm>
          <a:prstGeom prst="rect">
            <a:avLst/>
          </a:prstGeom>
        </p:spPr>
        <p:txBody>
          <a:bodyPr wrap="square">
            <a:noAutofit/>
          </a:bodyPr>
          <a:lstStyle/>
          <a:p>
            <a:pPr fontAlgn="ctr">
              <a:lnSpc>
                <a:spcPts val="2399"/>
              </a:lnSpc>
            </a:pPr>
            <a:r>
              <a:rPr lang="en-US"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global </a:t>
            </a:r>
            <a:r>
              <a:rPr lang="en-US"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global-address}</a:t>
            </a: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is used to configure an external public IP address, and </a:t>
            </a:r>
            <a:r>
              <a:rPr lang="en-US"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inside </a:t>
            </a:r>
            <a:r>
              <a:rPr lang="en-US"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{host-address }</a:t>
            </a: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is used to configure an internal private IP address.</a:t>
            </a:r>
          </a:p>
          <a:p>
            <a:pPr fontAlgn="ctr">
              <a:lnSpc>
                <a:spcPts val="2399"/>
              </a:lnSpc>
            </a:pPr>
            <a:endPar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6" name="矩形 5"/>
          <p:cNvSpPr/>
          <p:nvPr/>
        </p:nvSpPr>
        <p:spPr>
          <a:xfrm>
            <a:off x="1031515" y="3399445"/>
            <a:ext cx="10604557" cy="338422"/>
          </a:xfrm>
          <a:prstGeom prst="rect">
            <a:avLst/>
          </a:prstGeom>
          <a:solidFill>
            <a:srgbClr val="00B0F0">
              <a:alpha val="5000"/>
            </a:srgbClr>
          </a:solidFill>
          <a:ln>
            <a:solidFill>
              <a:srgbClr val="99DFF9"/>
            </a:solidFill>
          </a:ln>
        </p:spPr>
        <p:txBody>
          <a:bodyPr wrap="square">
            <a:noAutofit/>
          </a:bodyPr>
          <a:lstStyle/>
          <a:p>
            <a:pPr fontAlgn="ctr"/>
            <a:r>
              <a:rPr lang="en-US" sz="1599">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sz="1599"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nat static  global </a:t>
            </a:r>
            <a:r>
              <a:rPr lang="en-US" sz="1599" i="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global-address} </a:t>
            </a:r>
            <a:r>
              <a:rPr lang="en-US" sz="1599"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inside </a:t>
            </a:r>
            <a:r>
              <a:rPr lang="en-US" sz="1599" i="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{host-address } </a:t>
            </a:r>
          </a:p>
        </p:txBody>
      </p:sp>
      <p:sp>
        <p:nvSpPr>
          <p:cNvPr id="7" name="矩形 6"/>
          <p:cNvSpPr/>
          <p:nvPr/>
        </p:nvSpPr>
        <p:spPr>
          <a:xfrm>
            <a:off x="551169" y="2967467"/>
            <a:ext cx="11084902" cy="338422"/>
          </a:xfrm>
          <a:prstGeom prst="rect">
            <a:avLst/>
          </a:prstGeom>
        </p:spPr>
        <p:txBody>
          <a:bodyPr wrap="square">
            <a:noAutofit/>
          </a:bodyPr>
          <a:lstStyle/>
          <a:p>
            <a:pPr marL="342763" indent="-342763" fontAlgn="ctr">
              <a:buFont typeface="+mj-lt"/>
              <a:buAutoNum type="arabicPeriod" startAt="2"/>
            </a:pP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Method 2: Configure static NAT in the system view.</a:t>
            </a:r>
          </a:p>
        </p:txBody>
      </p:sp>
      <p:sp>
        <p:nvSpPr>
          <p:cNvPr id="8" name="矩形 7"/>
          <p:cNvSpPr/>
          <p:nvPr/>
        </p:nvSpPr>
        <p:spPr>
          <a:xfrm>
            <a:off x="1031515" y="3831424"/>
            <a:ext cx="10604557" cy="707610"/>
          </a:xfrm>
          <a:prstGeom prst="rect">
            <a:avLst/>
          </a:prstGeom>
        </p:spPr>
        <p:txBody>
          <a:bodyPr wrap="square">
            <a:noAutofit/>
          </a:bodyPr>
          <a:lstStyle/>
          <a:p>
            <a:pPr fontAlgn="ctr">
              <a:lnSpc>
                <a:spcPts val="2399"/>
              </a:lnSpc>
            </a:pP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The command format in the system view is the same as that in the interface view. After this configuration, enable static NAT on a specific interface.</a:t>
            </a:r>
          </a:p>
        </p:txBody>
      </p:sp>
      <p:sp>
        <p:nvSpPr>
          <p:cNvPr id="9" name="矩形 8"/>
          <p:cNvSpPr/>
          <p:nvPr/>
        </p:nvSpPr>
        <p:spPr>
          <a:xfrm>
            <a:off x="1031515" y="4667699"/>
            <a:ext cx="10604557" cy="338422"/>
          </a:xfrm>
          <a:prstGeom prst="rect">
            <a:avLst/>
          </a:prstGeom>
          <a:solidFill>
            <a:srgbClr val="00B0F0">
              <a:alpha val="5000"/>
            </a:srgbClr>
          </a:solidFill>
          <a:ln>
            <a:solidFill>
              <a:srgbClr val="99DFF9"/>
            </a:solidFill>
          </a:ln>
        </p:spPr>
        <p:txBody>
          <a:bodyPr wrap="square">
            <a:noAutofit/>
          </a:bodyPr>
          <a:lstStyle/>
          <a:p>
            <a:pPr fontAlgn="ct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[Huawei-GigabitEthernet0/0/0] </a:t>
            </a:r>
            <a:r>
              <a:rPr lang="en-US" sz="1599"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nat</a:t>
            </a:r>
            <a:r>
              <a:rPr lang="en-US"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static enable</a:t>
            </a:r>
          </a:p>
        </p:txBody>
      </p:sp>
      <p:sp>
        <p:nvSpPr>
          <p:cNvPr id="10" name="矩形 9"/>
          <p:cNvSpPr/>
          <p:nvPr/>
        </p:nvSpPr>
        <p:spPr>
          <a:xfrm>
            <a:off x="1031515" y="5099677"/>
            <a:ext cx="10604557" cy="399954"/>
          </a:xfrm>
          <a:prstGeom prst="rect">
            <a:avLst/>
          </a:prstGeom>
        </p:spPr>
        <p:txBody>
          <a:bodyPr wrap="square">
            <a:noAutofit/>
          </a:bodyPr>
          <a:lstStyle/>
          <a:p>
            <a:pPr fontAlgn="ctr">
              <a:lnSpc>
                <a:spcPts val="2399"/>
              </a:lnSpc>
            </a:pPr>
            <a:r>
              <a:rPr lang="en-US" sz="1599" dirty="0">
                <a:latin typeface="Huawei Sans" panose="020C0503030203020204" pitchFamily="34" charset="0"/>
                <a:ea typeface="方正兰亭黑简体" panose="02000000000000000000" pitchFamily="2" charset="-122"/>
                <a:sym typeface="Huawei Sans" panose="020C0503030203020204" pitchFamily="34" charset="0"/>
              </a:rPr>
              <a:t>This command enables static NAT on the interface.</a:t>
            </a:r>
          </a:p>
        </p:txBody>
      </p:sp>
    </p:spTree>
    <p:extLst>
      <p:ext uri="{BB962C8B-B14F-4D97-AF65-F5344CB8AC3E}">
        <p14:creationId xmlns:p14="http://schemas.microsoft.com/office/powerpoint/2010/main" val="23229837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mn-ea"/>
                <a:sym typeface="Huawei Sans" panose="020C0503030203020204" pitchFamily="34" charset="0"/>
              </a:rPr>
              <a:t>Example for Configuring Static NAT</a:t>
            </a:r>
            <a:endParaRPr lang="zh-CN" altLang="en-US" dirty="0"/>
          </a:p>
        </p:txBody>
      </p:sp>
      <p:sp>
        <p:nvSpPr>
          <p:cNvPr id="3" name="圆角矩形 2"/>
          <p:cNvSpPr/>
          <p:nvPr/>
        </p:nvSpPr>
        <p:spPr>
          <a:xfrm>
            <a:off x="1342501" y="1234345"/>
            <a:ext cx="4211559" cy="2584803"/>
          </a:xfrm>
          <a:prstGeom prst="roundRect">
            <a:avLst>
              <a:gd name="adj" fmla="val 7563"/>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599"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矩形 3"/>
          <p:cNvSpPr/>
          <p:nvPr/>
        </p:nvSpPr>
        <p:spPr>
          <a:xfrm>
            <a:off x="2553280" y="1262043"/>
            <a:ext cx="1577060" cy="307657"/>
          </a:xfrm>
          <a:prstGeom prst="rect">
            <a:avLst/>
          </a:prstGeom>
        </p:spPr>
        <p:txBody>
          <a:bodyPr wrap="none">
            <a:noAutofit/>
          </a:bodyPr>
          <a:lstStyle/>
          <a:p>
            <a:pPr algn="ctr" defTabSz="914034" fontAlgn="ctr">
              <a:spcBef>
                <a:spcPct val="0"/>
              </a:spcBef>
              <a:spcAft>
                <a:spcPct val="0"/>
              </a:spcAft>
            </a:pPr>
            <a:r>
              <a:rPr lang="en-US" sz="1399" b="1">
                <a:latin typeface="Huawei Sans" panose="020C0503030203020204" pitchFamily="34" charset="0"/>
                <a:ea typeface="方正兰亭黑简体" panose="02000000000000000000" pitchFamily="2" charset="-122"/>
                <a:cs typeface="+mn-ea"/>
                <a:sym typeface="Huawei Sans" panose="020C0503030203020204" pitchFamily="34" charset="0"/>
              </a:rPr>
              <a:t>Private network</a:t>
            </a:r>
          </a:p>
        </p:txBody>
      </p:sp>
      <p:cxnSp>
        <p:nvCxnSpPr>
          <p:cNvPr id="5" name="直接连接符 4"/>
          <p:cNvCxnSpPr>
            <a:stCxn id="7" idx="3"/>
            <a:endCxn id="8" idx="1"/>
          </p:cNvCxnSpPr>
          <p:nvPr/>
        </p:nvCxnSpPr>
        <p:spPr bwMode="auto">
          <a:xfrm>
            <a:off x="2492196" y="2437977"/>
            <a:ext cx="6010455" cy="1816"/>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6"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272754" y="2221605"/>
            <a:ext cx="540989" cy="442626"/>
          </a:xfrm>
          <a:prstGeom prst="rect">
            <a:avLst/>
          </a:prstGeom>
          <a:noFill/>
        </p:spPr>
      </p:pic>
      <p:pic>
        <p:nvPicPr>
          <p:cNvPr id="7" name="图片 6" descr="PC.png"/>
          <p:cNvPicPr>
            <a:picLocks noChangeAspect="1"/>
          </p:cNvPicPr>
          <p:nvPr/>
        </p:nvPicPr>
        <p:blipFill>
          <a:blip r:embed="rId4" cstate="print"/>
          <a:stretch>
            <a:fillRect/>
          </a:stretch>
        </p:blipFill>
        <p:spPr>
          <a:xfrm>
            <a:off x="1953343" y="2231057"/>
            <a:ext cx="538853" cy="413838"/>
          </a:xfrm>
          <a:prstGeom prst="rect">
            <a:avLst/>
          </a:prstGeom>
        </p:spPr>
      </p:pic>
      <p:pic>
        <p:nvPicPr>
          <p:cNvPr id="8" name="图片 7" descr="Web服务器-蓝.png"/>
          <p:cNvPicPr>
            <a:picLocks noChangeAspect="1"/>
          </p:cNvPicPr>
          <p:nvPr/>
        </p:nvPicPr>
        <p:blipFill>
          <a:blip r:embed="rId5" cstate="print"/>
          <a:stretch>
            <a:fillRect/>
          </a:stretch>
        </p:blipFill>
        <p:spPr>
          <a:xfrm>
            <a:off x="8502651" y="2218970"/>
            <a:ext cx="539789" cy="441645"/>
          </a:xfrm>
          <a:prstGeom prst="rect">
            <a:avLst/>
          </a:prstGeom>
        </p:spPr>
      </p:pic>
      <p:sp>
        <p:nvSpPr>
          <p:cNvPr id="9" name="TextBox 77"/>
          <p:cNvSpPr txBox="1"/>
          <p:nvPr/>
        </p:nvSpPr>
        <p:spPr bwMode="auto">
          <a:xfrm>
            <a:off x="1466278" y="2629819"/>
            <a:ext cx="1443301"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192.168.1.2/24</a:t>
            </a:r>
          </a:p>
        </p:txBody>
      </p:sp>
      <p:sp>
        <p:nvSpPr>
          <p:cNvPr id="10" name="TextBox 77"/>
          <p:cNvSpPr txBox="1"/>
          <p:nvPr/>
        </p:nvSpPr>
        <p:spPr bwMode="auto">
          <a:xfrm>
            <a:off x="8169088" y="2673416"/>
            <a:ext cx="1206915" cy="531627"/>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Web server</a:t>
            </a:r>
          </a:p>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200.1.2.3</a:t>
            </a:r>
          </a:p>
        </p:txBody>
      </p:sp>
      <p:sp>
        <p:nvSpPr>
          <p:cNvPr id="11" name="TextBox 77"/>
          <p:cNvSpPr txBox="1"/>
          <p:nvPr/>
        </p:nvSpPr>
        <p:spPr bwMode="auto">
          <a:xfrm>
            <a:off x="5800523" y="2429183"/>
            <a:ext cx="958259" cy="531627"/>
          </a:xfrm>
          <a:prstGeom prst="rect">
            <a:avLst/>
          </a:prstGeom>
          <a:noFill/>
          <a:ln w="9525">
            <a:noFill/>
            <a:miter lim="800000"/>
            <a:headEnd/>
            <a:tailEnd/>
          </a:ln>
        </p:spPr>
        <p:txBody>
          <a:bodyPr wrap="square" lIns="99941" tIns="49966" rIns="99941" bIns="49966" rtlCol="0">
            <a:noAutofit/>
          </a:bodyPr>
          <a:lstStyle/>
          <a:p>
            <a:pPr defTabSz="1001248" eaLnBrk="0" fontAlgn="ctr" hangingPunct="0"/>
            <a:r>
              <a:rPr lang="en-US" sz="1399">
                <a:latin typeface="Huawei Sans" panose="020C0503030203020204" pitchFamily="34" charset="0"/>
                <a:ea typeface="方正兰亭黑简体" panose="02000000000000000000" pitchFamily="2" charset="-122"/>
                <a:sym typeface="Huawei Sans" panose="020C0503030203020204" pitchFamily="34" charset="0"/>
              </a:rPr>
              <a:t>GE0/0/1</a:t>
            </a:r>
          </a:p>
          <a:p>
            <a:pP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122.1.2.1</a:t>
            </a:r>
          </a:p>
        </p:txBody>
      </p:sp>
      <p:sp>
        <p:nvSpPr>
          <p:cNvPr id="12" name="矩形 11"/>
          <p:cNvSpPr/>
          <p:nvPr/>
        </p:nvSpPr>
        <p:spPr>
          <a:xfrm>
            <a:off x="5264275" y="2647054"/>
            <a:ext cx="557948" cy="523016"/>
          </a:xfrm>
          <a:prstGeom prst="rect">
            <a:avLst/>
          </a:prstGeom>
        </p:spPr>
        <p:txBody>
          <a:bodyPr wrap="none">
            <a:noAutofit/>
          </a:bodyPr>
          <a:lstStyle/>
          <a:p>
            <a:pPr algn="ctr" defTabSz="914034" fontAlgn="ctr">
              <a:spcBef>
                <a:spcPct val="0"/>
              </a:spcBef>
              <a:spcAft>
                <a:spcPct val="0"/>
              </a:spcAft>
            </a:pPr>
            <a:r>
              <a:rPr lang="en-US" sz="1399" b="1" dirty="0">
                <a:latin typeface="Huawei Sans" panose="020C0503030203020204" pitchFamily="34" charset="0"/>
                <a:ea typeface="方正兰亭黑简体" panose="02000000000000000000" pitchFamily="2" charset="-122"/>
                <a:cs typeface="+mn-ea"/>
                <a:sym typeface="Huawei Sans" panose="020C0503030203020204" pitchFamily="34" charset="0"/>
              </a:rPr>
              <a:t>R1</a:t>
            </a:r>
          </a:p>
          <a:p>
            <a:pPr algn="ctr" defTabSz="914034" fontAlgn="ctr">
              <a:spcBef>
                <a:spcPct val="0"/>
              </a:spcBef>
              <a:spcAft>
                <a:spcPct val="0"/>
              </a:spcAft>
            </a:pPr>
            <a:r>
              <a:rPr lang="en-US" sz="1399" b="1" dirty="0">
                <a:latin typeface="Huawei Sans" panose="020C0503030203020204" pitchFamily="34" charset="0"/>
                <a:ea typeface="方正兰亭黑简体" panose="02000000000000000000" pitchFamily="2" charset="-122"/>
                <a:cs typeface="+mn-ea"/>
                <a:sym typeface="Huawei Sans" panose="020C0503030203020204" pitchFamily="34" charset="0"/>
              </a:rPr>
              <a:t>NAT</a:t>
            </a:r>
          </a:p>
        </p:txBody>
      </p:sp>
      <p:pic>
        <p:nvPicPr>
          <p:cNvPr id="13" name="图片 12" descr="PC.png"/>
          <p:cNvPicPr>
            <a:picLocks noChangeAspect="1"/>
          </p:cNvPicPr>
          <p:nvPr/>
        </p:nvPicPr>
        <p:blipFill>
          <a:blip r:embed="rId4" cstate="print"/>
          <a:stretch>
            <a:fillRect/>
          </a:stretch>
        </p:blipFill>
        <p:spPr>
          <a:xfrm>
            <a:off x="1953343" y="1348716"/>
            <a:ext cx="538853" cy="413838"/>
          </a:xfrm>
          <a:prstGeom prst="rect">
            <a:avLst/>
          </a:prstGeom>
        </p:spPr>
      </p:pic>
      <p:pic>
        <p:nvPicPr>
          <p:cNvPr id="14" name="图片 13" descr="PC.png"/>
          <p:cNvPicPr>
            <a:picLocks noChangeAspect="1"/>
          </p:cNvPicPr>
          <p:nvPr/>
        </p:nvPicPr>
        <p:blipFill>
          <a:blip r:embed="rId4" cstate="print"/>
          <a:stretch>
            <a:fillRect/>
          </a:stretch>
        </p:blipFill>
        <p:spPr>
          <a:xfrm>
            <a:off x="1953343" y="3113399"/>
            <a:ext cx="538853" cy="413838"/>
          </a:xfrm>
          <a:prstGeom prst="rect">
            <a:avLst/>
          </a:prstGeom>
        </p:spPr>
      </p:pic>
      <p:pic>
        <p:nvPicPr>
          <p:cNvPr id="15" name="图片 14" descr="汇聚交换机.png"/>
          <p:cNvPicPr>
            <a:picLocks noChangeAspect="1"/>
          </p:cNvPicPr>
          <p:nvPr/>
        </p:nvPicPr>
        <p:blipFill>
          <a:blip r:embed="rId6" cstate="print"/>
          <a:stretch>
            <a:fillRect/>
          </a:stretch>
        </p:blipFill>
        <p:spPr>
          <a:xfrm>
            <a:off x="3290413" y="2239056"/>
            <a:ext cx="539789" cy="441645"/>
          </a:xfrm>
          <a:prstGeom prst="rect">
            <a:avLst/>
          </a:prstGeom>
        </p:spPr>
      </p:pic>
      <p:cxnSp>
        <p:nvCxnSpPr>
          <p:cNvPr id="16" name="直接连接符 15"/>
          <p:cNvCxnSpPr>
            <a:stCxn id="13" idx="3"/>
            <a:endCxn id="15" idx="0"/>
          </p:cNvCxnSpPr>
          <p:nvPr/>
        </p:nvCxnSpPr>
        <p:spPr bwMode="auto">
          <a:xfrm>
            <a:off x="2492196" y="1555635"/>
            <a:ext cx="1068112" cy="68342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 name="直接连接符 16"/>
          <p:cNvCxnSpPr>
            <a:stCxn id="14" idx="3"/>
            <a:endCxn id="15" idx="2"/>
          </p:cNvCxnSpPr>
          <p:nvPr/>
        </p:nvCxnSpPr>
        <p:spPr bwMode="auto">
          <a:xfrm flipV="1">
            <a:off x="2492196" y="2680702"/>
            <a:ext cx="1068112" cy="639617"/>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8" name="TextBox 77"/>
          <p:cNvSpPr txBox="1"/>
          <p:nvPr/>
        </p:nvSpPr>
        <p:spPr bwMode="auto">
          <a:xfrm>
            <a:off x="1466278" y="1736034"/>
            <a:ext cx="1443301"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192.168.1.1/24</a:t>
            </a:r>
          </a:p>
        </p:txBody>
      </p:sp>
      <p:sp>
        <p:nvSpPr>
          <p:cNvPr id="19" name="TextBox 77"/>
          <p:cNvSpPr txBox="1"/>
          <p:nvPr/>
        </p:nvSpPr>
        <p:spPr bwMode="auto">
          <a:xfrm>
            <a:off x="1466278" y="3502880"/>
            <a:ext cx="1443301"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192.168.1.3/24</a:t>
            </a:r>
          </a:p>
        </p:txBody>
      </p:sp>
      <p:sp>
        <p:nvSpPr>
          <p:cNvPr id="20" name="TextBox 77"/>
          <p:cNvSpPr txBox="1"/>
          <p:nvPr/>
        </p:nvSpPr>
        <p:spPr bwMode="auto">
          <a:xfrm>
            <a:off x="3955350" y="2434026"/>
            <a:ext cx="1353021"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192.168.1.254</a:t>
            </a:r>
          </a:p>
        </p:txBody>
      </p:sp>
      <p:sp>
        <p:nvSpPr>
          <p:cNvPr id="21" name="文本框 20"/>
          <p:cNvSpPr txBox="1"/>
          <p:nvPr/>
        </p:nvSpPr>
        <p:spPr>
          <a:xfrm>
            <a:off x="1640844" y="4413998"/>
            <a:ext cx="7049221" cy="1707493"/>
          </a:xfrm>
          <a:prstGeom prst="rect">
            <a:avLst/>
          </a:prstGeom>
          <a:solidFill>
            <a:srgbClr val="00B0F0">
              <a:alpha val="5000"/>
            </a:srgbClr>
          </a:solidFill>
          <a:ln>
            <a:solidFill>
              <a:srgbClr val="99DFF9"/>
            </a:solidFill>
          </a:ln>
        </p:spPr>
        <p:txBody>
          <a:bodyPr wrap="square" rtlCol="0">
            <a:noAutofit/>
          </a:bodyPr>
          <a:lstStyle/>
          <a:p>
            <a:pPr fontAlgn="ctr">
              <a:lnSpc>
                <a:spcPct val="150000"/>
              </a:lnSpc>
            </a:pPr>
            <a:r>
              <a:rPr lang="en-US"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[R1]interface GigabitEthernet0/0/1</a:t>
            </a:r>
          </a:p>
          <a:p>
            <a:pPr fontAlgn="ctr">
              <a:lnSpc>
                <a:spcPct val="150000"/>
              </a:lnSpc>
            </a:pPr>
            <a:r>
              <a:rPr lang="en-US"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[R1-GigabitEthernet0/0/1]</a:t>
            </a:r>
            <a:r>
              <a:rPr lang="en-US" sz="1399"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address 122.1.2.1 24</a:t>
            </a:r>
          </a:p>
          <a:p>
            <a:pPr fontAlgn="ctr">
              <a:lnSpc>
                <a:spcPct val="150000"/>
              </a:lnSpc>
            </a:pPr>
            <a:r>
              <a:rPr lang="en-US"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[R1-GigabitEthernet0/0/1]</a:t>
            </a:r>
            <a:r>
              <a:rPr lang="en-US" sz="1399"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nat</a:t>
            </a:r>
            <a:r>
              <a:rPr lang="en-US"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sz="1399"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static global 122.1.2.1 inside 192.168.1.1</a:t>
            </a:r>
          </a:p>
          <a:p>
            <a:pPr fontAlgn="ctr">
              <a:lnSpc>
                <a:spcPct val="150000"/>
              </a:lnSpc>
            </a:pPr>
            <a:r>
              <a:rPr lang="en-US"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[R1-GigabitEthernet0/0/1]</a:t>
            </a:r>
            <a:r>
              <a:rPr lang="en-US" sz="1399"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nat</a:t>
            </a:r>
            <a:r>
              <a:rPr lang="en-US" sz="1399" dirty="0">
                <a:solidFill>
                  <a:srgbClr val="C00000"/>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sz="1399"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static global 122.1.2.2 inside 192.168.1.2</a:t>
            </a:r>
          </a:p>
          <a:p>
            <a:pPr fontAlgn="ctr">
              <a:lnSpc>
                <a:spcPct val="150000"/>
              </a:lnSpc>
            </a:pPr>
            <a:r>
              <a:rPr lang="en-US"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[R1-GigabitEthernet0/0/1]</a:t>
            </a:r>
            <a:r>
              <a:rPr lang="en-US" sz="1399"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nat</a:t>
            </a:r>
            <a:r>
              <a:rPr lang="en-US" sz="1399" dirty="0">
                <a:solidFill>
                  <a:srgbClr val="C00000"/>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sz="1399"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static global 122.1.2.3 inside 192.168.1.3</a:t>
            </a:r>
          </a:p>
        </p:txBody>
      </p:sp>
      <p:sp>
        <p:nvSpPr>
          <p:cNvPr id="22" name="文本框 21"/>
          <p:cNvSpPr txBox="1"/>
          <p:nvPr/>
        </p:nvSpPr>
        <p:spPr>
          <a:xfrm>
            <a:off x="1342501" y="3920559"/>
            <a:ext cx="9409987" cy="307533"/>
          </a:xfrm>
          <a:prstGeom prst="rect">
            <a:avLst/>
          </a:prstGeom>
          <a:noFill/>
        </p:spPr>
        <p:txBody>
          <a:bodyPr wrap="square" rtlCol="0">
            <a:noAutofit/>
          </a:bodyPr>
          <a:lstStyle/>
          <a:p>
            <a:pPr marL="185664" indent="-185664" algn="just" fontAlgn="ctr">
              <a:lnSpc>
                <a:spcPts val="2399"/>
              </a:lnSpc>
              <a:spcAft>
                <a:spcPts val="600"/>
              </a:spcAft>
              <a:buFont typeface="Arial" panose="020B0604020202020204" pitchFamily="34" charset="0"/>
              <a:buChar char="•"/>
            </a:pPr>
            <a:r>
              <a:rPr 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Configure static NAT on R1 to map private addresses of internal hosts to public addresses in one-to-one mode.</a:t>
            </a:r>
          </a:p>
        </p:txBody>
      </p:sp>
      <p:grpSp>
        <p:nvGrpSpPr>
          <p:cNvPr id="23" name="组合 22"/>
          <p:cNvGrpSpPr/>
          <p:nvPr/>
        </p:nvGrpSpPr>
        <p:grpSpPr>
          <a:xfrm>
            <a:off x="6741934" y="2161466"/>
            <a:ext cx="1297129" cy="468353"/>
            <a:chOff x="6687693" y="2768077"/>
            <a:chExt cx="1088166" cy="392903"/>
          </a:xfrm>
        </p:grpSpPr>
        <p:sp>
          <p:nvSpPr>
            <p:cNvPr id="24" name="Freeform 159"/>
            <p:cNvSpPr/>
            <p:nvPr/>
          </p:nvSpPr>
          <p:spPr>
            <a:xfrm flipH="1">
              <a:off x="6870682" y="2768077"/>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TextBox 77"/>
            <p:cNvSpPr txBox="1"/>
            <p:nvPr/>
          </p:nvSpPr>
          <p:spPr bwMode="auto">
            <a:xfrm>
              <a:off x="6687693" y="2855341"/>
              <a:ext cx="1088166" cy="265319"/>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Internet</a:t>
              </a:r>
            </a:p>
          </p:txBody>
        </p:sp>
      </p:grpSp>
    </p:spTree>
    <p:extLst>
      <p:ext uri="{BB962C8B-B14F-4D97-AF65-F5344CB8AC3E}">
        <p14:creationId xmlns:p14="http://schemas.microsoft.com/office/powerpoint/2010/main" val="1159074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NAT Overview</a:t>
            </a: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Static NAT</a:t>
            </a:r>
          </a:p>
          <a:p>
            <a:r>
              <a:rPr lang="en-US" altLang="zh-CN" b="1" dirty="0">
                <a:latin typeface="Huawei Sans" panose="020C0503030203020204" pitchFamily="34" charset="0"/>
                <a:ea typeface="方正兰亭黑简体" panose="02000000000000000000" pitchFamily="2" charset="-122"/>
                <a:sym typeface="Huawei Sans" panose="020C0503030203020204" pitchFamily="34" charset="0"/>
              </a:rPr>
              <a:t>Dynamic NAT</a:t>
            </a: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NAPT and Easy IP</a:t>
            </a: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NAT Server</a:t>
            </a:r>
          </a:p>
          <a:p>
            <a:endParaRPr lang="zh-CN" altLang="en-US" dirty="0"/>
          </a:p>
        </p:txBody>
      </p:sp>
    </p:spTree>
    <p:extLst>
      <p:ext uri="{BB962C8B-B14F-4D97-AF65-F5344CB8AC3E}">
        <p14:creationId xmlns:p14="http://schemas.microsoft.com/office/powerpoint/2010/main" val="38138416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sz="1400" dirty="0">
                <a:sym typeface="Huawei Sans" panose="020C0503030203020204" pitchFamily="34" charset="0"/>
              </a:rPr>
              <a:t>Dynamic NAT: A private IP address is mapped to a public IP address from a NAT address pool containing a group of public IP addresses. Static NAT strictly maps addresses in one-to-one mode. As a result, even if an internal host is offline for a long time or does not send data, the public address is still occupied by the host.</a:t>
            </a:r>
          </a:p>
          <a:p>
            <a:r>
              <a:rPr lang="en-US" altLang="zh-CN" sz="1400" dirty="0">
                <a:sym typeface="Huawei Sans" panose="020C0503030203020204" pitchFamily="34" charset="0"/>
              </a:rPr>
              <a:t>Dynamic NAT prevents such address wastes. When an internal host accesses an external network, an available IP address in a NAT address pool is temporarily assigned to the host and marked as In Use. When the host no longer accesses the external network, the assigned IP address is reclaimed and marked as Not Use.</a:t>
            </a:r>
          </a:p>
          <a:p>
            <a:endParaRPr lang="zh-CN" altLang="en-US" sz="1400" dirty="0"/>
          </a:p>
          <a:p>
            <a:endParaRPr lang="zh-CN" altLang="en-US" sz="1400" dirty="0"/>
          </a:p>
        </p:txBody>
      </p:sp>
      <p:sp>
        <p:nvSpPr>
          <p:cNvPr id="3" name="标题 2"/>
          <p:cNvSpPr>
            <a:spLocks noGrp="1"/>
          </p:cNvSpPr>
          <p:nvPr>
            <p:ph type="title"/>
          </p:nvPr>
        </p:nvSpPr>
        <p:spPr/>
        <p:txBody>
          <a:bodyPr/>
          <a:lstStyle/>
          <a:p>
            <a:r>
              <a:rPr lang="en-US" altLang="zh-CN" dirty="0">
                <a:sym typeface="Huawei Sans" panose="020C0503030203020204" pitchFamily="34" charset="0"/>
              </a:rPr>
              <a:t>Dynamic NAT Implementation</a:t>
            </a:r>
            <a:endParaRPr lang="zh-CN" altLang="en-US" dirty="0"/>
          </a:p>
        </p:txBody>
      </p:sp>
      <p:graphicFrame>
        <p:nvGraphicFramePr>
          <p:cNvPr id="5" name="表格 4"/>
          <p:cNvGraphicFramePr>
            <a:graphicFrameLocks noGrp="1"/>
          </p:cNvGraphicFramePr>
          <p:nvPr>
            <p:extLst/>
          </p:nvPr>
        </p:nvGraphicFramePr>
        <p:xfrm>
          <a:off x="6527655" y="3542581"/>
          <a:ext cx="1567964" cy="768948"/>
        </p:xfrm>
        <a:graphic>
          <a:graphicData uri="http://schemas.openxmlformats.org/drawingml/2006/table">
            <a:tbl>
              <a:tblPr firstRow="1" bandRow="1"/>
              <a:tblGrid>
                <a:gridCol w="783444"/>
                <a:gridCol w="784520"/>
              </a:tblGrid>
              <a:tr h="256316">
                <a:tc>
                  <a:txBody>
                    <a:bodyPr/>
                    <a:lstStyle/>
                    <a:p>
                      <a:pPr marL="0" algn="l" defTabSz="914034" rtl="0" eaLnBrk="1" fontAlgn="ctr" latinLnBrk="0" hangingPunct="1"/>
                      <a:r>
                        <a:rPr lang="en-US" sz="1200" b="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rPr>
                        <a:t>122.1.2.1</a:t>
                      </a:r>
                    </a:p>
                  </a:txBody>
                  <a:tcPr marL="45702" marR="45702" marT="35986" marB="3598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034" rtl="0" eaLnBrk="1" fontAlgn="ctr" latinLnBrk="0" hangingPunct="1"/>
                      <a:r>
                        <a:rPr lang="en-US" sz="1200" b="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rPr>
                        <a:t>Not Use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56316">
                <a:tc>
                  <a:txBody>
                    <a:bodyPr/>
                    <a:lstStyle/>
                    <a:p>
                      <a:pPr marL="0" algn="l" defTabSz="914034" rtl="0" eaLnBrk="1" fontAlgn="ctr" latinLnBrk="0" hangingPunct="1"/>
                      <a:r>
                        <a:rPr lang="en-US" sz="1200" b="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rPr>
                        <a:t>122.1.2.2</a:t>
                      </a:r>
                    </a:p>
                  </a:txBody>
                  <a:tcPr marL="45702" marR="45702" marT="35986" marB="3598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034" rtl="0" eaLnBrk="1" fontAlgn="ctr" latinLnBrk="0" hangingPunct="1"/>
                      <a:r>
                        <a:rPr lang="en-US" sz="1200" b="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rPr>
                        <a:t>Not Use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56316">
                <a:tc>
                  <a:txBody>
                    <a:bodyPr/>
                    <a:lstStyle/>
                    <a:p>
                      <a:pPr marL="0" algn="l" defTabSz="914034" rtl="0" eaLnBrk="1" fontAlgn="ctr" latinLnBrk="0" hangingPunct="1"/>
                      <a:r>
                        <a:rPr lang="en-US" sz="1200" b="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rPr>
                        <a:t>122.1.2.3</a:t>
                      </a:r>
                    </a:p>
                  </a:txBody>
                  <a:tcPr marL="45702" marR="45702" marT="35986" marB="3598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034" rtl="0" eaLnBrk="1" fontAlgn="ctr" latinLnBrk="0" hangingPunct="1"/>
                      <a:r>
                        <a:rPr lang="en-US" sz="1200" b="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rPr>
                        <a:t>Not</a:t>
                      </a:r>
                      <a:r>
                        <a:rPr lang="en-US" sz="1200" b="0" baseline="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rPr>
                        <a:t> Use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圆角矩形 5"/>
          <p:cNvSpPr/>
          <p:nvPr/>
        </p:nvSpPr>
        <p:spPr>
          <a:xfrm>
            <a:off x="946189" y="3542581"/>
            <a:ext cx="4843141" cy="2823817"/>
          </a:xfrm>
          <a:prstGeom prst="roundRect">
            <a:avLst>
              <a:gd name="adj" fmla="val 7563"/>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599"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 name="直接连接符 6"/>
          <p:cNvCxnSpPr/>
          <p:nvPr/>
        </p:nvCxnSpPr>
        <p:spPr bwMode="auto">
          <a:xfrm>
            <a:off x="2565074" y="4865102"/>
            <a:ext cx="689503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8"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525409" y="4617225"/>
            <a:ext cx="605927" cy="495757"/>
          </a:xfrm>
          <a:prstGeom prst="rect">
            <a:avLst/>
          </a:prstGeom>
          <a:noFill/>
        </p:spPr>
      </p:pic>
      <p:pic>
        <p:nvPicPr>
          <p:cNvPr id="9" name="图片 8" descr="PC.png"/>
          <p:cNvPicPr>
            <a:picLocks noChangeAspect="1"/>
          </p:cNvPicPr>
          <p:nvPr/>
        </p:nvPicPr>
        <p:blipFill>
          <a:blip r:embed="rId4" cstate="print"/>
          <a:stretch>
            <a:fillRect/>
          </a:stretch>
        </p:blipFill>
        <p:spPr>
          <a:xfrm>
            <a:off x="2168430" y="4627811"/>
            <a:ext cx="603534" cy="463514"/>
          </a:xfrm>
          <a:prstGeom prst="rect">
            <a:avLst/>
          </a:prstGeom>
        </p:spPr>
      </p:pic>
      <p:pic>
        <p:nvPicPr>
          <p:cNvPr id="10" name="图片 9" descr="Web服务器-蓝.png"/>
          <p:cNvPicPr>
            <a:picLocks noChangeAspect="1"/>
          </p:cNvPicPr>
          <p:nvPr/>
        </p:nvPicPr>
        <p:blipFill>
          <a:blip r:embed="rId5" cstate="print"/>
          <a:stretch>
            <a:fillRect/>
          </a:stretch>
        </p:blipFill>
        <p:spPr>
          <a:xfrm>
            <a:off x="9157817" y="4617773"/>
            <a:ext cx="604584" cy="494659"/>
          </a:xfrm>
          <a:prstGeom prst="rect">
            <a:avLst/>
          </a:prstGeom>
        </p:spPr>
      </p:pic>
      <p:sp>
        <p:nvSpPr>
          <p:cNvPr id="11" name="TextBox 77"/>
          <p:cNvSpPr txBox="1"/>
          <p:nvPr/>
        </p:nvSpPr>
        <p:spPr bwMode="auto">
          <a:xfrm>
            <a:off x="1737181" y="5086342"/>
            <a:ext cx="1510530" cy="319773"/>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192.168.1.2/24</a:t>
            </a:r>
          </a:p>
        </p:txBody>
      </p:sp>
      <p:sp>
        <p:nvSpPr>
          <p:cNvPr id="12" name="TextBox 77"/>
          <p:cNvSpPr txBox="1"/>
          <p:nvPr/>
        </p:nvSpPr>
        <p:spPr bwMode="auto">
          <a:xfrm>
            <a:off x="8850954" y="5074440"/>
            <a:ext cx="1218310" cy="526525"/>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Web server</a:t>
            </a:r>
          </a:p>
          <a:p>
            <a:pPr algn="ctr" defTabSz="1001248" eaLnBrk="0" fontAlgn="ctr" hangingPunct="0"/>
            <a:r>
              <a:rPr lang="en-US" sz="1399"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200.1.2.3</a:t>
            </a:r>
          </a:p>
        </p:txBody>
      </p:sp>
      <p:sp>
        <p:nvSpPr>
          <p:cNvPr id="13" name="TextBox 77"/>
          <p:cNvSpPr txBox="1"/>
          <p:nvPr/>
        </p:nvSpPr>
        <p:spPr bwMode="auto">
          <a:xfrm>
            <a:off x="5877967" y="4570297"/>
            <a:ext cx="1218310" cy="319773"/>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122.1.2.1</a:t>
            </a:r>
          </a:p>
        </p:txBody>
      </p:sp>
      <p:sp>
        <p:nvSpPr>
          <p:cNvPr id="14" name="矩形 13"/>
          <p:cNvSpPr/>
          <p:nvPr/>
        </p:nvSpPr>
        <p:spPr>
          <a:xfrm>
            <a:off x="5537599" y="5110918"/>
            <a:ext cx="565696" cy="310128"/>
          </a:xfrm>
          <a:prstGeom prst="rect">
            <a:avLst/>
          </a:prstGeom>
        </p:spPr>
        <p:txBody>
          <a:bodyPr wrap="none">
            <a:noAutofit/>
          </a:bodyPr>
          <a:lstStyle/>
          <a:p>
            <a:pPr algn="ctr" defTabSz="914034" fontAlgn="ctr">
              <a:spcBef>
                <a:spcPct val="0"/>
              </a:spcBef>
              <a:spcAft>
                <a:spcPct val="0"/>
              </a:spcAft>
            </a:pPr>
            <a:r>
              <a:rPr lang="en-US" sz="1399" b="1">
                <a:latin typeface="Huawei Sans" panose="020C0503030203020204" pitchFamily="34" charset="0"/>
                <a:ea typeface="方正兰亭黑简体" panose="02000000000000000000" pitchFamily="2" charset="-122"/>
                <a:cs typeface="+mn-ea"/>
                <a:sym typeface="Huawei Sans" panose="020C0503030203020204" pitchFamily="34" charset="0"/>
              </a:rPr>
              <a:t>NAT</a:t>
            </a:r>
          </a:p>
        </p:txBody>
      </p:sp>
      <p:pic>
        <p:nvPicPr>
          <p:cNvPr id="15" name="图片 14" descr="PC.png"/>
          <p:cNvPicPr>
            <a:picLocks noChangeAspect="1"/>
          </p:cNvPicPr>
          <p:nvPr/>
        </p:nvPicPr>
        <p:blipFill>
          <a:blip r:embed="rId4" cstate="print"/>
          <a:stretch>
            <a:fillRect/>
          </a:stretch>
        </p:blipFill>
        <p:spPr>
          <a:xfrm>
            <a:off x="2168430" y="3639556"/>
            <a:ext cx="603534" cy="463514"/>
          </a:xfrm>
          <a:prstGeom prst="rect">
            <a:avLst/>
          </a:prstGeom>
        </p:spPr>
      </p:pic>
      <p:pic>
        <p:nvPicPr>
          <p:cNvPr id="16" name="图片 15" descr="PC.png"/>
          <p:cNvPicPr>
            <a:picLocks noChangeAspect="1"/>
          </p:cNvPicPr>
          <p:nvPr/>
        </p:nvPicPr>
        <p:blipFill>
          <a:blip r:embed="rId4" cstate="print"/>
          <a:stretch>
            <a:fillRect/>
          </a:stretch>
        </p:blipFill>
        <p:spPr>
          <a:xfrm>
            <a:off x="2168430" y="5616067"/>
            <a:ext cx="603534" cy="463514"/>
          </a:xfrm>
          <a:prstGeom prst="rect">
            <a:avLst/>
          </a:prstGeom>
        </p:spPr>
      </p:pic>
      <p:pic>
        <p:nvPicPr>
          <p:cNvPr id="17" name="图片 16" descr="汇聚交换机.png"/>
          <p:cNvPicPr>
            <a:picLocks noChangeAspect="1"/>
          </p:cNvPicPr>
          <p:nvPr/>
        </p:nvPicPr>
        <p:blipFill>
          <a:blip r:embed="rId6" cstate="print"/>
          <a:stretch>
            <a:fillRect/>
          </a:stretch>
        </p:blipFill>
        <p:spPr>
          <a:xfrm>
            <a:off x="3567680" y="4636769"/>
            <a:ext cx="604584" cy="494659"/>
          </a:xfrm>
          <a:prstGeom prst="rect">
            <a:avLst/>
          </a:prstGeom>
        </p:spPr>
      </p:pic>
      <p:cxnSp>
        <p:nvCxnSpPr>
          <p:cNvPr id="18" name="直接连接符 17"/>
          <p:cNvCxnSpPr>
            <a:stCxn id="15" idx="3"/>
            <a:endCxn id="17" idx="0"/>
          </p:cNvCxnSpPr>
          <p:nvPr/>
        </p:nvCxnSpPr>
        <p:spPr bwMode="auto">
          <a:xfrm>
            <a:off x="2771965" y="3871313"/>
            <a:ext cx="1098007" cy="76545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 name="直接连接符 18"/>
          <p:cNvCxnSpPr>
            <a:stCxn id="16" idx="3"/>
            <a:endCxn id="17" idx="2"/>
          </p:cNvCxnSpPr>
          <p:nvPr/>
        </p:nvCxnSpPr>
        <p:spPr bwMode="auto">
          <a:xfrm flipV="1">
            <a:off x="2771965" y="5131429"/>
            <a:ext cx="1098007" cy="71639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0" name="TextBox 77"/>
          <p:cNvSpPr txBox="1"/>
          <p:nvPr/>
        </p:nvSpPr>
        <p:spPr bwMode="auto">
          <a:xfrm>
            <a:off x="1729203" y="4085269"/>
            <a:ext cx="1581245" cy="319773"/>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192.168.1.1/24</a:t>
            </a:r>
          </a:p>
        </p:txBody>
      </p:sp>
      <p:sp>
        <p:nvSpPr>
          <p:cNvPr id="21" name="TextBox 77"/>
          <p:cNvSpPr txBox="1"/>
          <p:nvPr/>
        </p:nvSpPr>
        <p:spPr bwMode="auto">
          <a:xfrm>
            <a:off x="1737181" y="6064202"/>
            <a:ext cx="1510529" cy="319773"/>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192.168.1.3/24</a:t>
            </a:r>
          </a:p>
        </p:txBody>
      </p:sp>
      <p:sp>
        <p:nvSpPr>
          <p:cNvPr id="22" name="TextBox 77"/>
          <p:cNvSpPr txBox="1"/>
          <p:nvPr/>
        </p:nvSpPr>
        <p:spPr bwMode="auto">
          <a:xfrm>
            <a:off x="4254840" y="4883065"/>
            <a:ext cx="1357297" cy="319773"/>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192.168.1.254</a:t>
            </a:r>
          </a:p>
        </p:txBody>
      </p:sp>
      <p:grpSp>
        <p:nvGrpSpPr>
          <p:cNvPr id="23" name="组合 22"/>
          <p:cNvGrpSpPr/>
          <p:nvPr/>
        </p:nvGrpSpPr>
        <p:grpSpPr>
          <a:xfrm>
            <a:off x="7150637" y="4550327"/>
            <a:ext cx="1218310" cy="465082"/>
            <a:chOff x="6713205" y="2768077"/>
            <a:chExt cx="1088166" cy="415400"/>
          </a:xfrm>
        </p:grpSpPr>
        <p:sp>
          <p:nvSpPr>
            <p:cNvPr id="24" name="Freeform 159"/>
            <p:cNvSpPr/>
            <p:nvPr/>
          </p:nvSpPr>
          <p:spPr>
            <a:xfrm flipH="1">
              <a:off x="6870682" y="2768077"/>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TextBox 77"/>
            <p:cNvSpPr txBox="1"/>
            <p:nvPr/>
          </p:nvSpPr>
          <p:spPr bwMode="auto">
            <a:xfrm>
              <a:off x="6713205" y="2897863"/>
              <a:ext cx="1088166" cy="285614"/>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Internet</a:t>
              </a:r>
            </a:p>
          </p:txBody>
        </p:sp>
      </p:grpSp>
      <p:sp>
        <p:nvSpPr>
          <p:cNvPr id="26" name="矩形 25"/>
          <p:cNvSpPr/>
          <p:nvPr/>
        </p:nvSpPr>
        <p:spPr>
          <a:xfrm>
            <a:off x="2868770" y="3554675"/>
            <a:ext cx="1577060" cy="307657"/>
          </a:xfrm>
          <a:prstGeom prst="rect">
            <a:avLst/>
          </a:prstGeom>
        </p:spPr>
        <p:txBody>
          <a:bodyPr wrap="none">
            <a:noAutofit/>
          </a:bodyPr>
          <a:lstStyle/>
          <a:p>
            <a:pPr algn="ctr" defTabSz="914034" fontAlgn="ctr">
              <a:spcBef>
                <a:spcPct val="0"/>
              </a:spcBef>
              <a:spcAft>
                <a:spcPct val="0"/>
              </a:spcAft>
            </a:pPr>
            <a:r>
              <a:rPr lang="en-US" sz="1399" b="1" dirty="0">
                <a:latin typeface="Huawei Sans" panose="020C0503030203020204" pitchFamily="34" charset="0"/>
                <a:ea typeface="方正兰亭黑简体" panose="02000000000000000000" pitchFamily="2" charset="-122"/>
                <a:cs typeface="+mn-ea"/>
                <a:sym typeface="Huawei Sans" panose="020C0503030203020204" pitchFamily="34" charset="0"/>
              </a:rPr>
              <a:t>Private network</a:t>
            </a:r>
          </a:p>
        </p:txBody>
      </p:sp>
      <p:sp>
        <p:nvSpPr>
          <p:cNvPr id="27" name="Right Arrow 157"/>
          <p:cNvSpPr/>
          <p:nvPr/>
        </p:nvSpPr>
        <p:spPr>
          <a:xfrm rot="19288221">
            <a:off x="5815279" y="4135296"/>
            <a:ext cx="538526" cy="331878"/>
          </a:xfrm>
          <a:prstGeom prst="rightArrow">
            <a:avLst>
              <a:gd name="adj1" fmla="val 40000"/>
              <a:gd name="adj2" fmla="val 50000"/>
            </a:avLst>
          </a:prstGeom>
          <a:gradFill flip="none" rotWithShape="1">
            <a:gsLst>
              <a:gs pos="15000">
                <a:srgbClr val="1AABE2">
                  <a:lumMod val="5000"/>
                  <a:lumOff val="95000"/>
                  <a:alpha val="0"/>
                </a:srgbClr>
              </a:gs>
              <a:gs pos="81000">
                <a:srgbClr val="99DFF9"/>
              </a:gs>
            </a:gsLst>
            <a:lin ang="0" scaled="1"/>
            <a:tileRect/>
          </a:gradFill>
          <a:ln w="15875" cap="flat" cmpd="sng" algn="ctr">
            <a:gradFill flip="none" rotWithShape="1">
              <a:gsLst>
                <a:gs pos="0">
                  <a:srgbClr val="1AABE2">
                    <a:lumMod val="5000"/>
                    <a:lumOff val="95000"/>
                  </a:srgbClr>
                </a:gs>
                <a:gs pos="100000">
                  <a:srgbClr val="00B0F0"/>
                </a:gs>
              </a:gsLst>
              <a:lin ang="0" scaled="1"/>
              <a:tileRect/>
            </a:gradFill>
            <a:prstDash val="solid"/>
            <a:miter lim="800000"/>
          </a:ln>
          <a:effectLst/>
        </p:spPr>
        <p:txBody>
          <a:bodyPr rtlCol="0" anchor="ctr">
            <a:noAutofit/>
          </a:bodyPr>
          <a:lstStyle/>
          <a:p>
            <a:pPr algn="ctr" defTabSz="914034" fontAlgn="ctr">
              <a:defRPr/>
            </a:pPr>
            <a:endParaRPr lang="zh-CN" altLang="en-US" sz="1799" kern="0">
              <a:solidFill>
                <a:prstClr val="white"/>
              </a:solidFill>
              <a:latin typeface="Huawei Sans" panose="020C0503030203020204" pitchFamily="34" charset="0"/>
              <a:ea typeface="方正兰亭黑简体"/>
              <a:sym typeface="Huawei Sans" panose="020C0503030203020204" pitchFamily="34" charset="0"/>
            </a:endParaRPr>
          </a:p>
        </p:txBody>
      </p:sp>
      <p:sp>
        <p:nvSpPr>
          <p:cNvPr id="28" name="TextBox 77"/>
          <p:cNvSpPr txBox="1"/>
          <p:nvPr/>
        </p:nvSpPr>
        <p:spPr bwMode="auto">
          <a:xfrm>
            <a:off x="6368498" y="3026108"/>
            <a:ext cx="1834025" cy="1314159"/>
          </a:xfrm>
          <a:prstGeom prst="rect">
            <a:avLst/>
          </a:prstGeom>
          <a:no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pPr fontAlgn="ctr"/>
            <a:endParaRPr lang="en-US" altLang="zh-CN" sz="1599" dirty="0">
              <a:sym typeface="Huawei Sans" panose="020C0503030203020204" pitchFamily="34" charset="0"/>
            </a:endParaRPr>
          </a:p>
        </p:txBody>
      </p:sp>
      <p:sp>
        <p:nvSpPr>
          <p:cNvPr id="29" name="矩形 28"/>
          <p:cNvSpPr/>
          <p:nvPr/>
        </p:nvSpPr>
        <p:spPr>
          <a:xfrm>
            <a:off x="6449491" y="3040290"/>
            <a:ext cx="1834024" cy="548654"/>
          </a:xfrm>
          <a:prstGeom prst="rect">
            <a:avLst/>
          </a:prstGeom>
        </p:spPr>
        <p:txBody>
          <a:bodyPr wrap="square">
            <a:noAutofit/>
          </a:bodyPr>
          <a:lstStyle/>
          <a:p>
            <a:pPr marL="35986" fontAlgn="ctr">
              <a:spcBef>
                <a:spcPts val="200"/>
              </a:spcBef>
            </a:pPr>
            <a:r>
              <a:rPr lang="en-US" sz="1399" dirty="0">
                <a:solidFill>
                  <a:prstClr val="black"/>
                </a:solidFill>
                <a:latin typeface="Huawei Sans" panose="020C0503030203020204" pitchFamily="34" charset="0"/>
                <a:sym typeface="Huawei Sans" panose="020C0503030203020204" pitchFamily="34" charset="0"/>
              </a:rPr>
              <a:t>NAT address pool</a:t>
            </a:r>
          </a:p>
          <a:p>
            <a:pPr marL="35986" fontAlgn="ctr">
              <a:spcBef>
                <a:spcPts val="200"/>
              </a:spcBef>
            </a:pPr>
            <a:r>
              <a:rPr lang="en-US" sz="1399" dirty="0">
                <a:solidFill>
                  <a:prstClr val="black"/>
                </a:solidFill>
                <a:latin typeface="Huawei Sans" panose="020C0503030203020204" pitchFamily="34" charset="0"/>
                <a:sym typeface="Huawei Sans" panose="020C0503030203020204" pitchFamily="34" charset="0"/>
              </a:rPr>
              <a:t>--------------------</a:t>
            </a:r>
          </a:p>
        </p:txBody>
      </p:sp>
    </p:spTree>
    <p:extLst>
      <p:ext uri="{BB962C8B-B14F-4D97-AF65-F5344CB8AC3E}">
        <p14:creationId xmlns:p14="http://schemas.microsoft.com/office/powerpoint/2010/main" val="16219540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cs typeface="+mn-ea"/>
                <a:sym typeface="Huawei Sans" panose="020C0503030203020204" pitchFamily="34" charset="0"/>
              </a:rPr>
              <a:t>Dynamic NAT Example (1)</a:t>
            </a:r>
            <a:endParaRPr lang="zh-CN" altLang="en-US" dirty="0"/>
          </a:p>
        </p:txBody>
      </p:sp>
      <p:sp>
        <p:nvSpPr>
          <p:cNvPr id="4" name="圆角矩形 3"/>
          <p:cNvSpPr/>
          <p:nvPr/>
        </p:nvSpPr>
        <p:spPr bwMode="auto">
          <a:xfrm>
            <a:off x="4018849" y="3037308"/>
            <a:ext cx="2215499" cy="224613"/>
          </a:xfrm>
          <a:prstGeom prst="roundRect">
            <a:avLst/>
          </a:prstGeom>
          <a:solidFill>
            <a:srgbClr val="FFF2CC"/>
          </a:solidFill>
          <a:ln w="19050" cap="flat" cmpd="sng" algn="ctr">
            <a:solidFill>
              <a:schemeClr val="bg1">
                <a:lumMod val="50000"/>
              </a:schemeClr>
            </a:solidFill>
            <a:prstDash val="dash"/>
            <a:round/>
            <a:headEnd type="none" w="med" len="med"/>
            <a:tailEnd type="arrow" w="med" len="med"/>
          </a:ln>
          <a:effectLst/>
        </p:spPr>
        <p:txBody>
          <a:bodyPr vert="horz" wrap="square" lIns="91404" tIns="45702" rIns="91404" bIns="45702" numCol="1" rtlCol="0" anchor="ctr" anchorCtr="0" compatLnSpc="1">
            <a:prstTxWarp prst="textNoShape">
              <a:avLst/>
            </a:prstTxWarp>
            <a:noAutofit/>
          </a:bodyPr>
          <a:lstStyle/>
          <a:p>
            <a:pPr defTabSz="914034" fontAlgn="ctr">
              <a:spcBef>
                <a:spcPct val="0"/>
              </a:spcBef>
              <a:spcAft>
                <a:spcPct val="0"/>
              </a:spcAft>
            </a:pPr>
            <a:r>
              <a:rPr 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Select</a:t>
            </a:r>
          </a:p>
        </p:txBody>
      </p:sp>
      <p:cxnSp>
        <p:nvCxnSpPr>
          <p:cNvPr id="5" name="直接连接符 4"/>
          <p:cNvCxnSpPr>
            <a:stCxn id="7" idx="3"/>
            <a:endCxn id="8" idx="1"/>
          </p:cNvCxnSpPr>
          <p:nvPr/>
        </p:nvCxnSpPr>
        <p:spPr bwMode="auto">
          <a:xfrm>
            <a:off x="2314877" y="3903974"/>
            <a:ext cx="7223258" cy="494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6"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253400" y="3687603"/>
            <a:ext cx="540989" cy="442626"/>
          </a:xfrm>
          <a:prstGeom prst="rect">
            <a:avLst/>
          </a:prstGeom>
          <a:noFill/>
        </p:spPr>
      </p:pic>
      <p:pic>
        <p:nvPicPr>
          <p:cNvPr id="7" name="图片 6" descr="PC.png"/>
          <p:cNvPicPr>
            <a:picLocks noChangeAspect="1"/>
          </p:cNvPicPr>
          <p:nvPr/>
        </p:nvPicPr>
        <p:blipFill>
          <a:blip r:embed="rId4" cstate="print"/>
          <a:stretch>
            <a:fillRect/>
          </a:stretch>
        </p:blipFill>
        <p:spPr>
          <a:xfrm>
            <a:off x="1776025" y="3697054"/>
            <a:ext cx="538853" cy="413838"/>
          </a:xfrm>
          <a:prstGeom prst="rect">
            <a:avLst/>
          </a:prstGeom>
        </p:spPr>
      </p:pic>
      <p:pic>
        <p:nvPicPr>
          <p:cNvPr id="8" name="图片 7" descr="Web服务器-蓝.png"/>
          <p:cNvPicPr>
            <a:picLocks noChangeAspect="1"/>
          </p:cNvPicPr>
          <p:nvPr/>
        </p:nvPicPr>
        <p:blipFill>
          <a:blip r:embed="rId5" cstate="print"/>
          <a:stretch>
            <a:fillRect/>
          </a:stretch>
        </p:blipFill>
        <p:spPr>
          <a:xfrm>
            <a:off x="9538135" y="3688092"/>
            <a:ext cx="539789" cy="441645"/>
          </a:xfrm>
          <a:prstGeom prst="rect">
            <a:avLst/>
          </a:prstGeom>
        </p:spPr>
      </p:pic>
      <p:sp>
        <p:nvSpPr>
          <p:cNvPr id="9" name="TextBox 77"/>
          <p:cNvSpPr txBox="1"/>
          <p:nvPr/>
        </p:nvSpPr>
        <p:spPr bwMode="auto">
          <a:xfrm>
            <a:off x="1311886" y="4095817"/>
            <a:ext cx="1508906"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192.168.1.2/24</a:t>
            </a:r>
          </a:p>
        </p:txBody>
      </p:sp>
      <p:sp>
        <p:nvSpPr>
          <p:cNvPr id="10" name="TextBox 77"/>
          <p:cNvSpPr txBox="1"/>
          <p:nvPr/>
        </p:nvSpPr>
        <p:spPr bwMode="auto">
          <a:xfrm>
            <a:off x="9226074" y="4118315"/>
            <a:ext cx="1281340" cy="293770"/>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Web server</a:t>
            </a:r>
          </a:p>
          <a:p>
            <a:pPr algn="ctr" defTabSz="1001248" eaLnBrk="0" fontAlgn="ctr" hangingPunct="0"/>
            <a:r>
              <a:rPr lang="en-US" altLang="zh-CN" sz="1399"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200.1.2.3</a:t>
            </a:r>
            <a:endParaRPr lang="en-US" sz="1399"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ctr" defTabSz="1001248" eaLnBrk="0" fontAlgn="ctr" hangingPunct="0"/>
            <a:endParaRPr lang="en-US" sz="1399"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 name="矩形 10"/>
          <p:cNvSpPr/>
          <p:nvPr/>
        </p:nvSpPr>
        <p:spPr>
          <a:xfrm>
            <a:off x="5199759" y="4118865"/>
            <a:ext cx="657253" cy="307657"/>
          </a:xfrm>
          <a:prstGeom prst="rect">
            <a:avLst/>
          </a:prstGeom>
        </p:spPr>
        <p:txBody>
          <a:bodyPr wrap="square">
            <a:noAutofit/>
          </a:bodyPr>
          <a:lstStyle/>
          <a:p>
            <a:pPr algn="ctr" defTabSz="914034" fontAlgn="ctr">
              <a:spcBef>
                <a:spcPct val="0"/>
              </a:spcBef>
              <a:spcAft>
                <a:spcPct val="0"/>
              </a:spcAft>
            </a:pPr>
            <a:r>
              <a:rPr lang="en-US" sz="1399" b="1">
                <a:latin typeface="Huawei Sans" panose="020C0503030203020204" pitchFamily="34" charset="0"/>
                <a:ea typeface="方正兰亭黑简体" panose="02000000000000000000" pitchFamily="2" charset="-122"/>
                <a:cs typeface="+mn-ea"/>
                <a:sym typeface="Huawei Sans" panose="020C0503030203020204" pitchFamily="34" charset="0"/>
              </a:rPr>
              <a:t>NAT</a:t>
            </a:r>
          </a:p>
        </p:txBody>
      </p:sp>
      <p:pic>
        <p:nvPicPr>
          <p:cNvPr id="12" name="图片 11" descr="PC.png"/>
          <p:cNvPicPr>
            <a:picLocks noChangeAspect="1"/>
          </p:cNvPicPr>
          <p:nvPr/>
        </p:nvPicPr>
        <p:blipFill>
          <a:blip r:embed="rId4" cstate="print"/>
          <a:stretch>
            <a:fillRect/>
          </a:stretch>
        </p:blipFill>
        <p:spPr>
          <a:xfrm>
            <a:off x="1776025" y="2814713"/>
            <a:ext cx="538853" cy="413838"/>
          </a:xfrm>
          <a:prstGeom prst="rect">
            <a:avLst/>
          </a:prstGeom>
        </p:spPr>
      </p:pic>
      <p:pic>
        <p:nvPicPr>
          <p:cNvPr id="13" name="图片 12" descr="PC.png"/>
          <p:cNvPicPr>
            <a:picLocks noChangeAspect="1"/>
          </p:cNvPicPr>
          <p:nvPr/>
        </p:nvPicPr>
        <p:blipFill>
          <a:blip r:embed="rId4" cstate="print"/>
          <a:stretch>
            <a:fillRect/>
          </a:stretch>
        </p:blipFill>
        <p:spPr>
          <a:xfrm>
            <a:off x="1776025" y="4579397"/>
            <a:ext cx="538853" cy="413838"/>
          </a:xfrm>
          <a:prstGeom prst="rect">
            <a:avLst/>
          </a:prstGeom>
        </p:spPr>
      </p:pic>
      <p:pic>
        <p:nvPicPr>
          <p:cNvPr id="14" name="图片 13" descr="汇聚交换机.png"/>
          <p:cNvPicPr>
            <a:picLocks noChangeAspect="1"/>
          </p:cNvPicPr>
          <p:nvPr/>
        </p:nvPicPr>
        <p:blipFill>
          <a:blip r:embed="rId6" cstate="print"/>
          <a:stretch>
            <a:fillRect/>
          </a:stretch>
        </p:blipFill>
        <p:spPr>
          <a:xfrm>
            <a:off x="3179762" y="3705053"/>
            <a:ext cx="539789" cy="441645"/>
          </a:xfrm>
          <a:prstGeom prst="rect">
            <a:avLst/>
          </a:prstGeom>
        </p:spPr>
      </p:pic>
      <p:cxnSp>
        <p:nvCxnSpPr>
          <p:cNvPr id="15" name="直接连接符 14"/>
          <p:cNvCxnSpPr>
            <a:stCxn id="12" idx="3"/>
            <a:endCxn id="14" idx="0"/>
          </p:cNvCxnSpPr>
          <p:nvPr/>
        </p:nvCxnSpPr>
        <p:spPr bwMode="auto">
          <a:xfrm>
            <a:off x="2314877" y="3021632"/>
            <a:ext cx="1134780" cy="68342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 name="直接连接符 15"/>
          <p:cNvCxnSpPr>
            <a:stCxn id="13" idx="3"/>
            <a:endCxn id="14" idx="2"/>
          </p:cNvCxnSpPr>
          <p:nvPr/>
        </p:nvCxnSpPr>
        <p:spPr bwMode="auto">
          <a:xfrm flipV="1">
            <a:off x="2314877" y="4146699"/>
            <a:ext cx="1134780" cy="639617"/>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7" name="TextBox 77"/>
          <p:cNvSpPr txBox="1"/>
          <p:nvPr/>
        </p:nvSpPr>
        <p:spPr bwMode="auto">
          <a:xfrm>
            <a:off x="1311886" y="3202031"/>
            <a:ext cx="1508906"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192.168.1.1/24</a:t>
            </a:r>
          </a:p>
        </p:txBody>
      </p:sp>
      <p:sp>
        <p:nvSpPr>
          <p:cNvPr id="18" name="TextBox 77"/>
          <p:cNvSpPr txBox="1"/>
          <p:nvPr/>
        </p:nvSpPr>
        <p:spPr bwMode="auto">
          <a:xfrm>
            <a:off x="1311886" y="4968878"/>
            <a:ext cx="1508906" cy="377799"/>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endParaRPr sz="1799">
              <a:latin typeface="Huawei Sans" panose="020C0503030203020204" pitchFamily="34" charset="0"/>
            </a:endParaRPr>
          </a:p>
        </p:txBody>
      </p:sp>
      <p:graphicFrame>
        <p:nvGraphicFramePr>
          <p:cNvPr id="19" name="表格 18"/>
          <p:cNvGraphicFramePr>
            <a:graphicFrameLocks noGrp="1"/>
          </p:cNvGraphicFramePr>
          <p:nvPr>
            <p:extLst/>
          </p:nvPr>
        </p:nvGraphicFramePr>
        <p:xfrm>
          <a:off x="4758074" y="2765693"/>
          <a:ext cx="1559037" cy="764556"/>
        </p:xfrm>
        <a:graphic>
          <a:graphicData uri="http://schemas.openxmlformats.org/drawingml/2006/table">
            <a:tbl>
              <a:tblPr firstRow="1" bandRow="1"/>
              <a:tblGrid>
                <a:gridCol w="778984"/>
                <a:gridCol w="780053"/>
              </a:tblGrid>
              <a:tr h="254780">
                <a:tc>
                  <a:txBody>
                    <a:bodyPr/>
                    <a:lstStyle/>
                    <a:p>
                      <a:pPr marL="0" algn="l" defTabSz="914034" rtl="0" eaLnBrk="1" fontAlgn="ctr" latinLnBrk="0" hangingPunct="1"/>
                      <a:r>
                        <a:rPr lang="en-US" sz="1200" b="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122.1.2.1</a:t>
                      </a:r>
                    </a:p>
                  </a:txBody>
                  <a:tcPr marL="45702" marR="45702" marT="35986" marB="35986" anchor="ctr">
                    <a:lnL w="12700" cmpd="sng">
                      <a:noFill/>
                      <a:prstDash val="solid"/>
                    </a:lnL>
                    <a:lnR w="12700" cmpd="sng">
                      <a:noFill/>
                      <a:prstDash val="solid"/>
                    </a:lnR>
                    <a:lnT w="12700" cmpd="sng">
                      <a:noFill/>
                      <a:prstDash val="solid"/>
                    </a:lnT>
                    <a:lnB w="12700" cap="flat" cmpd="sng" algn="ctr">
                      <a:noFill/>
                      <a:prstDash val="sysDash"/>
                      <a:round/>
                      <a:headEnd type="none" w="med" len="med"/>
                      <a:tailEnd type="none" w="med" len="med"/>
                    </a:lnB>
                    <a:lnTlToBr w="12700" cmpd="sng">
                      <a:noFill/>
                      <a:prstDash val="solid"/>
                    </a:lnTlToBr>
                    <a:lnBlToTr w="12700" cmpd="sng">
                      <a:noFill/>
                      <a:prstDash val="solid"/>
                    </a:lnBlToTr>
                  </a:tcPr>
                </a:tc>
                <a:tc>
                  <a:txBody>
                    <a:bodyPr/>
                    <a:lstStyle/>
                    <a:p>
                      <a:pPr marL="0" algn="ctr" defTabSz="914034" rtl="0" eaLnBrk="1" fontAlgn="ctr" latinLnBrk="0" hangingPunct="1"/>
                      <a:r>
                        <a:rPr lang="en-US" sz="1200" b="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rPr>
                        <a:t>In Use</a:t>
                      </a:r>
                    </a:p>
                  </a:txBody>
                  <a:tcPr marL="0" marR="0" marT="0" marB="0" anchor="ctr">
                    <a:lnL w="12700" cmpd="sng">
                      <a:noFill/>
                      <a:prstDash val="solid"/>
                    </a:lnL>
                    <a:lnR w="12700" cmpd="sng">
                      <a:noFill/>
                      <a:prstDash val="solid"/>
                    </a:lnR>
                    <a:lnT w="12700" cmpd="sng">
                      <a:noFill/>
                      <a:prstDash val="solid"/>
                    </a:lnT>
                    <a:lnB w="12700" cap="flat" cmpd="sng" algn="ctr">
                      <a:noFill/>
                      <a:prstDash val="sysDash"/>
                      <a:round/>
                      <a:headEnd type="none" w="med" len="med"/>
                      <a:tailEnd type="none" w="med" len="med"/>
                    </a:lnB>
                    <a:lnTlToBr w="12700" cmpd="sng">
                      <a:noFill/>
                      <a:prstDash val="solid"/>
                    </a:lnTlToBr>
                    <a:lnBlToTr w="12700" cmpd="sng">
                      <a:noFill/>
                      <a:prstDash val="solid"/>
                    </a:lnBlToTr>
                  </a:tcPr>
                </a:tc>
              </a:tr>
              <a:tr h="254780">
                <a:tc>
                  <a:txBody>
                    <a:bodyPr/>
                    <a:lstStyle/>
                    <a:p>
                      <a:pPr marL="0" algn="l" defTabSz="914034" rtl="0" eaLnBrk="1" fontAlgn="ctr" latinLnBrk="0" hangingPunct="1"/>
                      <a:r>
                        <a:rPr lang="en-US" sz="1200" b="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rPr>
                        <a:t>122.1.2.2</a:t>
                      </a:r>
                    </a:p>
                  </a:txBody>
                  <a:tcPr marL="45702" marR="45702" marT="35986" marB="35986" anchor="ctr">
                    <a:lnL w="12700" cmpd="sng">
                      <a:noFill/>
                      <a:prstDash val="solid"/>
                    </a:lnL>
                    <a:lnR w="12700" cmpd="sng">
                      <a:noFill/>
                      <a:prstDash val="soli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tcPr>
                </a:tc>
                <a:tc>
                  <a:txBody>
                    <a:bodyPr/>
                    <a:lstStyle/>
                    <a:p>
                      <a:pPr marL="0" algn="ctr" defTabSz="914034" rtl="0" eaLnBrk="1" fontAlgn="ctr" latinLnBrk="0" hangingPunct="1"/>
                      <a:r>
                        <a:rPr lang="en-US" sz="1200" b="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rPr>
                        <a:t>Not Use</a:t>
                      </a:r>
                    </a:p>
                  </a:txBody>
                  <a:tcPr marL="0" marR="0" marT="0" marB="0" anchor="ctr">
                    <a:lnL w="12700" cmpd="sng">
                      <a:noFill/>
                      <a:prstDash val="solid"/>
                    </a:lnL>
                    <a:lnR w="12700" cmpd="sng">
                      <a:noFill/>
                      <a:prstDash val="soli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tcPr>
                </a:tc>
              </a:tr>
              <a:tr h="254780">
                <a:tc>
                  <a:txBody>
                    <a:bodyPr/>
                    <a:lstStyle/>
                    <a:p>
                      <a:pPr marL="0" algn="l" defTabSz="914034" rtl="0" eaLnBrk="1" fontAlgn="ctr" latinLnBrk="0" hangingPunct="1"/>
                      <a:r>
                        <a:rPr lang="en-US" sz="1200" b="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rPr>
                        <a:t>122.1.2.3</a:t>
                      </a:r>
                    </a:p>
                  </a:txBody>
                  <a:tcPr marL="45702" marR="45702" marT="35986" marB="35986" anchor="ctr">
                    <a:lnL w="12700" cmpd="sng">
                      <a:noFill/>
                      <a:prstDash val="solid"/>
                    </a:lnL>
                    <a:lnR w="12700" cmpd="sng">
                      <a:noFill/>
                      <a:prstDash val="soli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tcPr>
                </a:tc>
                <a:tc>
                  <a:txBody>
                    <a:bodyPr/>
                    <a:lstStyle/>
                    <a:p>
                      <a:pPr marL="0" algn="ctr" defTabSz="914034" rtl="0" eaLnBrk="1" fontAlgn="ctr" latinLnBrk="0" hangingPunct="1"/>
                      <a:r>
                        <a:rPr lang="en-US" sz="1200" b="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rPr>
                        <a:t>Not</a:t>
                      </a:r>
                      <a:r>
                        <a:rPr lang="en-US" sz="1200" b="0" baseline="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rPr>
                        <a:t> Use</a:t>
                      </a:r>
                    </a:p>
                  </a:txBody>
                  <a:tcPr marL="0" marR="0" marT="0" marB="0" anchor="ctr">
                    <a:lnL w="12700" cmpd="sng">
                      <a:noFill/>
                      <a:prstDash val="solid"/>
                    </a:lnL>
                    <a:lnR w="12700" cmpd="sng">
                      <a:noFill/>
                      <a:prstDash val="soli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tcPr>
                </a:tc>
              </a:tr>
            </a:tbl>
          </a:graphicData>
        </a:graphic>
      </p:graphicFrame>
      <p:cxnSp>
        <p:nvCxnSpPr>
          <p:cNvPr id="20" name="直接箭头连接符 19"/>
          <p:cNvCxnSpPr/>
          <p:nvPr/>
        </p:nvCxnSpPr>
        <p:spPr bwMode="auto">
          <a:xfrm>
            <a:off x="2385140" y="2632151"/>
            <a:ext cx="1908958" cy="0"/>
          </a:xfrm>
          <a:prstGeom prst="straightConnector1">
            <a:avLst/>
          </a:prstGeom>
          <a:noFill/>
          <a:ln w="25400" cap="flat" cmpd="sng" algn="ctr">
            <a:solidFill>
              <a:srgbClr val="00B0F0"/>
            </a:solidFill>
            <a:prstDash val="sysDash"/>
            <a:headEnd type="none" w="med" len="med"/>
            <a:tailEnd type="arrow" w="med" len="med"/>
          </a:ln>
          <a:effectLst>
            <a:outerShdw blurRad="152400" dist="38100" dir="5400000" algn="t" rotWithShape="0">
              <a:prstClr val="black">
                <a:alpha val="12000"/>
              </a:prstClr>
            </a:outerShdw>
          </a:effectLst>
        </p:spPr>
      </p:cxnSp>
      <p:sp>
        <p:nvSpPr>
          <p:cNvPr id="21" name="文本框 32"/>
          <p:cNvSpPr txBox="1"/>
          <p:nvPr/>
        </p:nvSpPr>
        <p:spPr>
          <a:xfrm>
            <a:off x="2385140" y="2015233"/>
            <a:ext cx="1799297" cy="526234"/>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200"/>
              <a:t> Source IP: 192.168.1.1</a:t>
            </a:r>
          </a:p>
          <a:p>
            <a:pPr fontAlgn="ctr"/>
            <a:r>
              <a:rPr lang="en-US" sz="1200"/>
              <a:t> Destination IP: 200.1.2.3</a:t>
            </a:r>
          </a:p>
        </p:txBody>
      </p:sp>
      <p:sp>
        <p:nvSpPr>
          <p:cNvPr id="22" name="椭圆 21"/>
          <p:cNvSpPr/>
          <p:nvPr/>
        </p:nvSpPr>
        <p:spPr bwMode="auto">
          <a:xfrm>
            <a:off x="2029675" y="2015233"/>
            <a:ext cx="251902" cy="25190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r>
              <a:rPr lang="en-US" sz="1399"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p>
        </p:txBody>
      </p:sp>
      <p:cxnSp>
        <p:nvCxnSpPr>
          <p:cNvPr id="23" name="直接箭头连接符 22"/>
          <p:cNvCxnSpPr/>
          <p:nvPr/>
        </p:nvCxnSpPr>
        <p:spPr bwMode="auto">
          <a:xfrm>
            <a:off x="8435577" y="3360851"/>
            <a:ext cx="1847407" cy="0"/>
          </a:xfrm>
          <a:prstGeom prst="straightConnector1">
            <a:avLst/>
          </a:prstGeom>
          <a:noFill/>
          <a:ln w="25400" cap="flat" cmpd="sng" algn="ctr">
            <a:solidFill>
              <a:srgbClr val="00B0F0"/>
            </a:solidFill>
            <a:prstDash val="sysDash"/>
            <a:headEnd type="none" w="med" len="med"/>
            <a:tailEnd type="arrow" w="med" len="med"/>
          </a:ln>
          <a:effectLst>
            <a:outerShdw blurRad="152400" dist="38100" dir="5400000" algn="t" rotWithShape="0">
              <a:prstClr val="black">
                <a:alpha val="12000"/>
              </a:prstClr>
            </a:outerShdw>
          </a:effectLst>
        </p:spPr>
      </p:cxnSp>
      <p:sp>
        <p:nvSpPr>
          <p:cNvPr id="24" name="文本框 32"/>
          <p:cNvSpPr txBox="1"/>
          <p:nvPr/>
        </p:nvSpPr>
        <p:spPr>
          <a:xfrm>
            <a:off x="8435576" y="2788445"/>
            <a:ext cx="1926873" cy="469912"/>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200" dirty="0"/>
              <a:t> Source IP: 122.1.2.2</a:t>
            </a:r>
          </a:p>
          <a:p>
            <a:pPr fontAlgn="ctr"/>
            <a:r>
              <a:rPr lang="en-US" sz="1200" dirty="0"/>
              <a:t> Destination IP: 200.1.2.3</a:t>
            </a:r>
          </a:p>
        </p:txBody>
      </p:sp>
      <p:sp>
        <p:nvSpPr>
          <p:cNvPr id="25" name="椭圆 24"/>
          <p:cNvSpPr/>
          <p:nvPr/>
        </p:nvSpPr>
        <p:spPr bwMode="auto">
          <a:xfrm>
            <a:off x="8080112" y="2788445"/>
            <a:ext cx="251902" cy="25190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r>
              <a:rPr lang="en-US" sz="1399"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p>
        </p:txBody>
      </p:sp>
      <p:sp>
        <p:nvSpPr>
          <p:cNvPr id="26" name="矩形 25"/>
          <p:cNvSpPr/>
          <p:nvPr/>
        </p:nvSpPr>
        <p:spPr bwMode="auto">
          <a:xfrm>
            <a:off x="6455204" y="1442421"/>
            <a:ext cx="3082932" cy="852062"/>
          </a:xfrm>
          <a:prstGeom prst="rect">
            <a:avLst/>
          </a:prstGeom>
          <a:solidFill>
            <a:srgbClr val="FFF2CC"/>
          </a:solidFill>
          <a:ln w="12700" cap="flat" cmpd="sng" algn="ctr">
            <a:solidFill>
              <a:srgbClr val="FFD17D"/>
            </a:solidFill>
            <a:prstDash val="solid"/>
            <a:miter lim="800000"/>
          </a:ln>
          <a:effectLst/>
        </p:spPr>
        <p:txBody>
          <a:bodyPr rtlCol="0" anchor="ctr">
            <a:noAutofit/>
          </a:bodyPr>
          <a:lstStyle/>
          <a:p>
            <a:pPr defTabSz="914034" fontAlgn="ctr"/>
            <a:r>
              <a:rPr lang="en-US" sz="1200" dirty="0">
                <a:latin typeface="Huawei Sans" panose="020C0503030203020204" pitchFamily="34" charset="0"/>
                <a:ea typeface="方正兰亭黑简体"/>
                <a:sym typeface="Huawei Sans" panose="020C0503030203020204" pitchFamily="34" charset="0"/>
              </a:rPr>
              <a:t>Step 1</a:t>
            </a:r>
          </a:p>
          <a:p>
            <a:pPr defTabSz="914034" fontAlgn="ctr"/>
            <a:r>
              <a:rPr lang="en-US" sz="1200" dirty="0">
                <a:latin typeface="Huawei Sans" panose="020C0503030203020204" pitchFamily="34" charset="0"/>
              </a:rPr>
              <a:t>Selects an unused address in the address pool as the post-translated address and marks the address as </a:t>
            </a:r>
            <a:r>
              <a:rPr lang="en-US" sz="1200" b="1" dirty="0">
                <a:latin typeface="Huawei Sans" panose="020C0503030203020204" pitchFamily="34" charset="0"/>
              </a:rPr>
              <a:t>In Use</a:t>
            </a:r>
            <a:r>
              <a:rPr lang="en-US" sz="1200" dirty="0">
                <a:latin typeface="Huawei Sans" panose="020C0503030203020204" pitchFamily="34" charset="0"/>
              </a:rPr>
              <a:t>.</a:t>
            </a:r>
          </a:p>
        </p:txBody>
      </p:sp>
      <p:cxnSp>
        <p:nvCxnSpPr>
          <p:cNvPr id="27" name="直接箭头连接符 26"/>
          <p:cNvCxnSpPr/>
          <p:nvPr/>
        </p:nvCxnSpPr>
        <p:spPr bwMode="auto">
          <a:xfrm>
            <a:off x="6354596" y="3098138"/>
            <a:ext cx="1801969" cy="0"/>
          </a:xfrm>
          <a:prstGeom prst="straightConnector1">
            <a:avLst/>
          </a:prstGeom>
          <a:noFill/>
          <a:ln w="19050" cap="flat" cmpd="sng" algn="ctr">
            <a:solidFill>
              <a:schemeClr val="bg1">
                <a:lumMod val="50000"/>
              </a:schemeClr>
            </a:solidFill>
            <a:prstDash val="dash"/>
            <a:round/>
            <a:headEnd type="none" w="med" len="med"/>
            <a:tailEnd type="arrow" w="med" len="med"/>
          </a:ln>
          <a:effectLst/>
        </p:spPr>
      </p:cxnSp>
      <p:sp>
        <p:nvSpPr>
          <p:cNvPr id="28" name="任意多边形 27"/>
          <p:cNvSpPr/>
          <p:nvPr/>
        </p:nvSpPr>
        <p:spPr bwMode="auto">
          <a:xfrm>
            <a:off x="6360216" y="3156056"/>
            <a:ext cx="700282" cy="1812821"/>
          </a:xfrm>
          <a:custGeom>
            <a:avLst/>
            <a:gdLst>
              <a:gd name="connsiteX0" fmla="*/ 0 w 615950"/>
              <a:gd name="connsiteY0" fmla="*/ 0 h 1422400"/>
              <a:gd name="connsiteX1" fmla="*/ 101600 w 615950"/>
              <a:gd name="connsiteY1" fmla="*/ 0 h 1422400"/>
              <a:gd name="connsiteX2" fmla="*/ 615950 w 615950"/>
              <a:gd name="connsiteY2" fmla="*/ 1422400 h 1422400"/>
            </a:gdLst>
            <a:ahLst/>
            <a:cxnLst>
              <a:cxn ang="0">
                <a:pos x="connsiteX0" y="connsiteY0"/>
              </a:cxn>
              <a:cxn ang="0">
                <a:pos x="connsiteX1" y="connsiteY1"/>
              </a:cxn>
              <a:cxn ang="0">
                <a:pos x="connsiteX2" y="connsiteY2"/>
              </a:cxn>
            </a:cxnLst>
            <a:rect l="l" t="t" r="r" b="b"/>
            <a:pathLst>
              <a:path w="615950" h="1422400">
                <a:moveTo>
                  <a:pt x="0" y="0"/>
                </a:moveTo>
                <a:lnTo>
                  <a:pt x="101600" y="0"/>
                </a:lnTo>
                <a:lnTo>
                  <a:pt x="615950" y="1422400"/>
                </a:lnTo>
              </a:path>
            </a:pathLst>
          </a:custGeom>
          <a:noFill/>
          <a:ln w="19050" cap="flat" cmpd="sng" algn="ctr">
            <a:solidFill>
              <a:schemeClr val="bg1">
                <a:lumMod val="50000"/>
              </a:schemeClr>
            </a:solidFill>
            <a:prstDash val="dash"/>
            <a:round/>
            <a:headEnd type="none" w="med" len="med"/>
            <a:tailEnd type="arrow" w="med" len="med"/>
          </a:ln>
          <a:effectLst/>
        </p:spPr>
        <p:txBody>
          <a:bodyPr vert="horz" wrap="square" lIns="91404" tIns="45702" rIns="91404" bIns="45702" numCol="1" rtlCol="0" anchor="t" anchorCtr="0" compatLnSpc="1">
            <a:prstTxWarp prst="textNoShape">
              <a:avLst/>
            </a:prstTxWarp>
            <a:noAutofit/>
          </a:bodyPr>
          <a:lstStyle/>
          <a:p>
            <a:pPr defTabSz="914034" fontAlgn="ctr">
              <a:spcBef>
                <a:spcPct val="0"/>
              </a:spcBef>
              <a:spcAft>
                <a:spcPct val="0"/>
              </a:spcAft>
            </a:pPr>
            <a:endParaRPr lang="zh-CN" altLang="en-US" sz="10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9" name="矩形 28"/>
          <p:cNvSpPr/>
          <p:nvPr/>
        </p:nvSpPr>
        <p:spPr bwMode="auto">
          <a:xfrm>
            <a:off x="6003013" y="4156452"/>
            <a:ext cx="2732391" cy="602097"/>
          </a:xfrm>
          <a:prstGeom prst="rect">
            <a:avLst/>
          </a:prstGeom>
          <a:solidFill>
            <a:srgbClr val="FFF2CC"/>
          </a:solidFill>
          <a:ln w="12700" cap="flat" cmpd="sng" algn="ctr">
            <a:solidFill>
              <a:srgbClr val="FFD17D"/>
            </a:solidFill>
            <a:prstDash val="solid"/>
            <a:miter lim="800000"/>
          </a:ln>
          <a:effectLst/>
        </p:spPr>
        <p:txBody>
          <a:bodyPr rtlCol="0" anchor="ctr">
            <a:noAutofit/>
          </a:bodyPr>
          <a:lstStyle/>
          <a:p>
            <a:pPr defTabSz="914034" fontAlgn="ctr"/>
            <a:r>
              <a:rPr lang="en-US" sz="1200" dirty="0">
                <a:latin typeface="Huawei Sans" panose="020C0503030203020204" pitchFamily="34" charset="0"/>
                <a:ea typeface="方正兰亭黑简体"/>
                <a:sym typeface="Huawei Sans" panose="020C0503030203020204" pitchFamily="34" charset="0"/>
              </a:rPr>
              <a:t>Step 2</a:t>
            </a:r>
          </a:p>
          <a:p>
            <a:pPr defTabSz="914034" fontAlgn="ctr"/>
            <a:r>
              <a:rPr lang="en-US" sz="1200" dirty="0">
                <a:latin typeface="Huawei Sans" panose="020C0503030203020204" pitchFamily="34" charset="0"/>
                <a:ea typeface="方正兰亭黑简体"/>
                <a:sym typeface="Huawei Sans" panose="020C0503030203020204" pitchFamily="34" charset="0"/>
              </a:rPr>
              <a:t>Generates a temporary NAT mapping table.</a:t>
            </a:r>
          </a:p>
        </p:txBody>
      </p:sp>
      <p:sp>
        <p:nvSpPr>
          <p:cNvPr id="30" name="Freeform 159"/>
          <p:cNvSpPr/>
          <p:nvPr/>
        </p:nvSpPr>
        <p:spPr>
          <a:xfrm flipH="1">
            <a:off x="7305954" y="3629124"/>
            <a:ext cx="885071" cy="42991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3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TextBox 77"/>
          <p:cNvSpPr txBox="1"/>
          <p:nvPr/>
        </p:nvSpPr>
        <p:spPr bwMode="auto">
          <a:xfrm>
            <a:off x="7090481" y="3753513"/>
            <a:ext cx="1281340"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Internet</a:t>
            </a:r>
          </a:p>
        </p:txBody>
      </p:sp>
      <p:sp>
        <p:nvSpPr>
          <p:cNvPr id="32" name="TextBox 77"/>
          <p:cNvSpPr txBox="1"/>
          <p:nvPr/>
        </p:nvSpPr>
        <p:spPr bwMode="auto">
          <a:xfrm>
            <a:off x="4560357" y="2160710"/>
            <a:ext cx="1834025" cy="1439341"/>
          </a:xfrm>
          <a:prstGeom prst="rect">
            <a:avLst/>
          </a:prstGeom>
          <a:no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pPr fontAlgn="ctr"/>
            <a:endParaRPr lang="en-US" altLang="zh-CN" sz="1599" dirty="0">
              <a:sym typeface="Huawei Sans" panose="020C0503030203020204" pitchFamily="34" charset="0"/>
            </a:endParaRPr>
          </a:p>
        </p:txBody>
      </p:sp>
      <p:sp>
        <p:nvSpPr>
          <p:cNvPr id="33" name="矩形 32"/>
          <p:cNvSpPr/>
          <p:nvPr/>
        </p:nvSpPr>
        <p:spPr>
          <a:xfrm>
            <a:off x="4590339" y="2165728"/>
            <a:ext cx="1822224" cy="548654"/>
          </a:xfrm>
          <a:prstGeom prst="rect">
            <a:avLst/>
          </a:prstGeom>
        </p:spPr>
        <p:txBody>
          <a:bodyPr wrap="square">
            <a:noAutofit/>
          </a:bodyPr>
          <a:lstStyle/>
          <a:p>
            <a:pPr marL="35986" fontAlgn="ctr">
              <a:spcBef>
                <a:spcPts val="200"/>
              </a:spcBef>
            </a:pPr>
            <a:r>
              <a:rPr lang="en-US" sz="1399">
                <a:solidFill>
                  <a:prstClr val="black"/>
                </a:solidFill>
                <a:latin typeface="Huawei Sans" panose="020C0503030203020204" pitchFamily="34" charset="0"/>
                <a:sym typeface="Huawei Sans" panose="020C0503030203020204" pitchFamily="34" charset="0"/>
              </a:rPr>
              <a:t>NAT address pool</a:t>
            </a:r>
          </a:p>
          <a:p>
            <a:pPr marL="35986" fontAlgn="ctr">
              <a:spcBef>
                <a:spcPts val="200"/>
              </a:spcBef>
            </a:pPr>
            <a:r>
              <a:rPr lang="en-US" sz="1399">
                <a:solidFill>
                  <a:prstClr val="black"/>
                </a:solidFill>
                <a:latin typeface="Huawei Sans" panose="020C0503030203020204" pitchFamily="34" charset="0"/>
                <a:sym typeface="Huawei Sans" panose="020C0503030203020204" pitchFamily="34" charset="0"/>
              </a:rPr>
              <a:t>--------------------</a:t>
            </a:r>
          </a:p>
        </p:txBody>
      </p:sp>
      <p:sp>
        <p:nvSpPr>
          <p:cNvPr id="34" name="TextBox 77"/>
          <p:cNvSpPr txBox="1"/>
          <p:nvPr/>
        </p:nvSpPr>
        <p:spPr bwMode="auto">
          <a:xfrm>
            <a:off x="6756508" y="4985939"/>
            <a:ext cx="2322889" cy="1254759"/>
          </a:xfrm>
          <a:prstGeom prst="rect">
            <a:avLst/>
          </a:prstGeom>
          <a:no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pPr fontAlgn="ctr"/>
            <a:endParaRPr lang="en-US" altLang="zh-CN" sz="1599" dirty="0">
              <a:sym typeface="Huawei Sans" panose="020C0503030203020204" pitchFamily="34" charset="0"/>
            </a:endParaRPr>
          </a:p>
        </p:txBody>
      </p:sp>
      <p:sp>
        <p:nvSpPr>
          <p:cNvPr id="35" name="矩形 34"/>
          <p:cNvSpPr/>
          <p:nvPr/>
        </p:nvSpPr>
        <p:spPr>
          <a:xfrm>
            <a:off x="6773214" y="4978234"/>
            <a:ext cx="2322888" cy="523016"/>
          </a:xfrm>
          <a:prstGeom prst="rect">
            <a:avLst/>
          </a:prstGeom>
        </p:spPr>
        <p:txBody>
          <a:bodyPr wrap="square">
            <a:noAutofit/>
          </a:bodyPr>
          <a:lstStyle/>
          <a:p>
            <a:pPr marL="35986" fontAlgn="ctr"/>
            <a:r>
              <a:rPr lang="en-US" sz="1200" dirty="0">
                <a:solidFill>
                  <a:prstClr val="black"/>
                </a:solidFill>
                <a:latin typeface="Huawei Sans" panose="020C0503030203020204" pitchFamily="34" charset="0"/>
                <a:sym typeface="Huawei Sans" panose="020C0503030203020204" pitchFamily="34" charset="0"/>
              </a:rPr>
              <a:t>NAT mapping table</a:t>
            </a:r>
          </a:p>
          <a:p>
            <a:pPr marL="35986" fontAlgn="ctr"/>
            <a:endParaRPr lang="en-US" sz="1200" dirty="0">
              <a:solidFill>
                <a:prstClr val="black"/>
              </a:solidFill>
              <a:latin typeface="Huawei Sans" panose="020C0503030203020204" pitchFamily="34" charset="0"/>
              <a:sym typeface="Huawei Sans" panose="020C0503030203020204" pitchFamily="34" charset="0"/>
            </a:endParaRPr>
          </a:p>
        </p:txBody>
      </p:sp>
      <p:graphicFrame>
        <p:nvGraphicFramePr>
          <p:cNvPr id="36" name="表格 35"/>
          <p:cNvGraphicFramePr>
            <a:graphicFrameLocks noGrp="1"/>
          </p:cNvGraphicFramePr>
          <p:nvPr>
            <p:extLst/>
          </p:nvPr>
        </p:nvGraphicFramePr>
        <p:xfrm>
          <a:off x="6831157" y="5313892"/>
          <a:ext cx="2159861" cy="785848"/>
        </p:xfrm>
        <a:graphic>
          <a:graphicData uri="http://schemas.openxmlformats.org/drawingml/2006/table">
            <a:tbl>
              <a:tblPr firstRow="1" bandRow="1"/>
              <a:tblGrid>
                <a:gridCol w="1122773"/>
                <a:gridCol w="1037088"/>
              </a:tblGrid>
              <a:tr h="237280">
                <a:tc>
                  <a:txBody>
                    <a:bodyPr/>
                    <a:lstStyle/>
                    <a:p>
                      <a:pPr marL="0" algn="ctr" defTabSz="914034" rtl="0" eaLnBrk="1" fontAlgn="ctr" latinLnBrk="0" hangingPunct="1"/>
                      <a:r>
                        <a:rPr lang="en-US" sz="11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Private Address</a:t>
                      </a:r>
                    </a:p>
                  </a:txBody>
                  <a:tcPr marL="19043" marR="19043" marT="19043" marB="19043"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fontAlgn="ctr" latinLnBrk="0" hangingPunct="1"/>
                      <a:r>
                        <a:rPr lang="en-US" sz="11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Public Address</a:t>
                      </a:r>
                    </a:p>
                  </a:txBody>
                  <a:tcPr marL="19043" marR="19043" marT="19043" marB="19043"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r>
              <a:tr h="274213">
                <a:tc>
                  <a:txBody>
                    <a:bodyPr/>
                    <a:lstStyle/>
                    <a:p>
                      <a:pPr marL="0" algn="ctr" defTabSz="914034" rtl="0" eaLnBrk="1" latinLnBrk="0" hangingPunct="1"/>
                      <a:r>
                        <a:rPr lang="en-US" altLang="zh-CN" sz="1200" b="0" kern="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192.168.1.1</a:t>
                      </a:r>
                      <a:endParaRPr lang="zh-CN" altLang="en-US" sz="1200" b="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91404" marR="91404" marT="45702" marB="45702"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latinLnBrk="0" hangingPunct="1"/>
                      <a:r>
                        <a:rPr lang="en-US" altLang="zh-CN" sz="1200" b="0" kern="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122.1.2.2</a:t>
                      </a:r>
                      <a:endParaRPr lang="zh-CN" altLang="en-US" sz="1200" b="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91404" marR="91404" marT="45702" marB="45702"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274213">
                <a:tc>
                  <a:txBody>
                    <a:bodyPr/>
                    <a:lstStyle/>
                    <a:p>
                      <a:pPr marL="0" algn="ctr" defTabSz="914034" rtl="0" eaLnBrk="1" latinLnBrk="0" hangingPunct="1"/>
                      <a:r>
                        <a:rPr lang="en-US" altLang="zh-CN" sz="1200" b="0" kern="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192.168.1.2</a:t>
                      </a:r>
                      <a:endParaRPr lang="zh-CN" altLang="en-US" sz="1200" b="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91404" marR="91404" marT="45702" marB="45702"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latinLnBrk="0" hangingPunct="1"/>
                      <a:r>
                        <a:rPr lang="en-US" altLang="zh-CN" sz="1200" b="0" kern="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122.1.2.1</a:t>
                      </a:r>
                      <a:endParaRPr lang="zh-CN" altLang="en-US" sz="1200" b="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91404" marR="91404" marT="45702" marB="45702"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bl>
          </a:graphicData>
        </a:graphic>
      </p:graphicFrame>
      <p:sp>
        <p:nvSpPr>
          <p:cNvPr id="37" name="TextBox 77"/>
          <p:cNvSpPr txBox="1"/>
          <p:nvPr/>
        </p:nvSpPr>
        <p:spPr bwMode="auto">
          <a:xfrm>
            <a:off x="1311886" y="4968878"/>
            <a:ext cx="1508906" cy="316268"/>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399"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192.168.1.3/24</a:t>
            </a:r>
            <a:endParaRPr lang="zh-CN" altLang="en-US" sz="1399"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36512885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mn-ea"/>
                <a:sym typeface="Huawei Sans" panose="020C0503030203020204" pitchFamily="34" charset="0"/>
              </a:rPr>
              <a:t>Dynamic NAT Example (2)</a:t>
            </a:r>
            <a:endParaRPr lang="zh-CN" altLang="en-US" dirty="0"/>
          </a:p>
        </p:txBody>
      </p:sp>
      <p:sp>
        <p:nvSpPr>
          <p:cNvPr id="3" name="TextBox 77"/>
          <p:cNvSpPr txBox="1"/>
          <p:nvPr/>
        </p:nvSpPr>
        <p:spPr bwMode="auto">
          <a:xfrm>
            <a:off x="4756984" y="2446085"/>
            <a:ext cx="2322889" cy="1334282"/>
          </a:xfrm>
          <a:prstGeom prst="rect">
            <a:avLst/>
          </a:prstGeom>
          <a:no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pPr fontAlgn="ctr"/>
            <a:endParaRPr lang="en-US" altLang="zh-CN" sz="1599" dirty="0">
              <a:sym typeface="Huawei Sans" panose="020C0503030203020204" pitchFamily="34" charset="0"/>
            </a:endParaRPr>
          </a:p>
        </p:txBody>
      </p:sp>
      <p:sp>
        <p:nvSpPr>
          <p:cNvPr id="4" name="圆角矩形 3"/>
          <p:cNvSpPr/>
          <p:nvPr/>
        </p:nvSpPr>
        <p:spPr bwMode="auto">
          <a:xfrm>
            <a:off x="4931693" y="3123414"/>
            <a:ext cx="2701726" cy="224613"/>
          </a:xfrm>
          <a:prstGeom prst="roundRect">
            <a:avLst/>
          </a:prstGeom>
          <a:solidFill>
            <a:srgbClr val="FFF2CC"/>
          </a:solidFill>
          <a:ln w="19050" cap="flat" cmpd="sng" algn="ctr">
            <a:solidFill>
              <a:schemeClr val="bg1">
                <a:lumMod val="50000"/>
              </a:schemeClr>
            </a:solidFill>
            <a:prstDash val="dash"/>
            <a:round/>
            <a:headEnd type="none" w="med" len="med"/>
            <a:tailEnd type="arrow" w="med" len="med"/>
          </a:ln>
          <a:effectLst/>
        </p:spPr>
        <p:txBody>
          <a:bodyPr vert="horz" wrap="square" lIns="91404" tIns="45702" rIns="91404" bIns="45702" numCol="1" rtlCol="0" anchor="ctr" anchorCtr="0" compatLnSpc="1">
            <a:prstTxWarp prst="textNoShape">
              <a:avLst/>
            </a:prstTxWarp>
            <a:noAutofit/>
          </a:bodyPr>
          <a:lstStyle/>
          <a:p>
            <a:pPr algn="r" defTabSz="914034" fontAlgn="ctr">
              <a:spcBef>
                <a:spcPct val="0"/>
              </a:spcBef>
              <a:spcAft>
                <a:spcPct val="0"/>
              </a:spcAft>
            </a:pPr>
            <a:r>
              <a:rPr 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Match</a:t>
            </a:r>
          </a:p>
        </p:txBody>
      </p:sp>
      <p:cxnSp>
        <p:nvCxnSpPr>
          <p:cNvPr id="5" name="直接连接符 4"/>
          <p:cNvCxnSpPr>
            <a:stCxn id="7" idx="3"/>
            <a:endCxn id="8" idx="1"/>
          </p:cNvCxnSpPr>
          <p:nvPr/>
        </p:nvCxnSpPr>
        <p:spPr bwMode="auto">
          <a:xfrm>
            <a:off x="2322482" y="4126155"/>
            <a:ext cx="7215653" cy="494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6"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253400" y="3909784"/>
            <a:ext cx="540989" cy="442626"/>
          </a:xfrm>
          <a:prstGeom prst="rect">
            <a:avLst/>
          </a:prstGeom>
          <a:noFill/>
        </p:spPr>
      </p:pic>
      <p:pic>
        <p:nvPicPr>
          <p:cNvPr id="7" name="图片 6" descr="PC.png"/>
          <p:cNvPicPr>
            <a:picLocks noChangeAspect="1"/>
          </p:cNvPicPr>
          <p:nvPr/>
        </p:nvPicPr>
        <p:blipFill>
          <a:blip r:embed="rId4" cstate="print"/>
          <a:stretch>
            <a:fillRect/>
          </a:stretch>
        </p:blipFill>
        <p:spPr>
          <a:xfrm>
            <a:off x="1783630" y="3919236"/>
            <a:ext cx="538853" cy="413838"/>
          </a:xfrm>
          <a:prstGeom prst="rect">
            <a:avLst/>
          </a:prstGeom>
        </p:spPr>
      </p:pic>
      <p:pic>
        <p:nvPicPr>
          <p:cNvPr id="8" name="图片 7" descr="Web服务器-蓝.png"/>
          <p:cNvPicPr>
            <a:picLocks noChangeAspect="1"/>
          </p:cNvPicPr>
          <p:nvPr/>
        </p:nvPicPr>
        <p:blipFill>
          <a:blip r:embed="rId5" cstate="print"/>
          <a:stretch>
            <a:fillRect/>
          </a:stretch>
        </p:blipFill>
        <p:spPr>
          <a:xfrm>
            <a:off x="9538135" y="3910273"/>
            <a:ext cx="539789" cy="441645"/>
          </a:xfrm>
          <a:prstGeom prst="rect">
            <a:avLst/>
          </a:prstGeom>
        </p:spPr>
      </p:pic>
      <p:sp>
        <p:nvSpPr>
          <p:cNvPr id="9" name="TextBox 77"/>
          <p:cNvSpPr txBox="1"/>
          <p:nvPr/>
        </p:nvSpPr>
        <p:spPr bwMode="auto">
          <a:xfrm>
            <a:off x="1336460" y="4317998"/>
            <a:ext cx="1441514"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192.168.1.2/24</a:t>
            </a:r>
          </a:p>
        </p:txBody>
      </p:sp>
      <p:sp>
        <p:nvSpPr>
          <p:cNvPr id="10" name="TextBox 77"/>
          <p:cNvSpPr txBox="1"/>
          <p:nvPr/>
        </p:nvSpPr>
        <p:spPr bwMode="auto">
          <a:xfrm>
            <a:off x="9219352" y="4349458"/>
            <a:ext cx="1202528" cy="531627"/>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Web server</a:t>
            </a:r>
          </a:p>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200.1.2.3</a:t>
            </a:r>
          </a:p>
        </p:txBody>
      </p:sp>
      <p:sp>
        <p:nvSpPr>
          <p:cNvPr id="11" name="矩形 10"/>
          <p:cNvSpPr/>
          <p:nvPr/>
        </p:nvSpPr>
        <p:spPr>
          <a:xfrm>
            <a:off x="5237844" y="4350568"/>
            <a:ext cx="557948" cy="307657"/>
          </a:xfrm>
          <a:prstGeom prst="rect">
            <a:avLst/>
          </a:prstGeom>
        </p:spPr>
        <p:txBody>
          <a:bodyPr wrap="none">
            <a:noAutofit/>
          </a:bodyPr>
          <a:lstStyle/>
          <a:p>
            <a:pPr algn="ctr" defTabSz="914034" fontAlgn="ctr">
              <a:spcBef>
                <a:spcPct val="0"/>
              </a:spcBef>
              <a:spcAft>
                <a:spcPct val="0"/>
              </a:spcAft>
            </a:pPr>
            <a:r>
              <a:rPr lang="en-US" sz="1399" b="1">
                <a:latin typeface="Huawei Sans" panose="020C0503030203020204" pitchFamily="34" charset="0"/>
                <a:ea typeface="方正兰亭黑简体" panose="02000000000000000000" pitchFamily="2" charset="-122"/>
                <a:cs typeface="+mn-ea"/>
                <a:sym typeface="Huawei Sans" panose="020C0503030203020204" pitchFamily="34" charset="0"/>
              </a:rPr>
              <a:t>NAT</a:t>
            </a:r>
          </a:p>
        </p:txBody>
      </p:sp>
      <p:pic>
        <p:nvPicPr>
          <p:cNvPr id="12" name="图片 11" descr="PC.png"/>
          <p:cNvPicPr>
            <a:picLocks noChangeAspect="1"/>
          </p:cNvPicPr>
          <p:nvPr/>
        </p:nvPicPr>
        <p:blipFill>
          <a:blip r:embed="rId4" cstate="print"/>
          <a:stretch>
            <a:fillRect/>
          </a:stretch>
        </p:blipFill>
        <p:spPr>
          <a:xfrm>
            <a:off x="1783630" y="3036895"/>
            <a:ext cx="538853" cy="413838"/>
          </a:xfrm>
          <a:prstGeom prst="rect">
            <a:avLst/>
          </a:prstGeom>
        </p:spPr>
      </p:pic>
      <p:pic>
        <p:nvPicPr>
          <p:cNvPr id="13" name="图片 12" descr="PC.png"/>
          <p:cNvPicPr>
            <a:picLocks noChangeAspect="1"/>
          </p:cNvPicPr>
          <p:nvPr/>
        </p:nvPicPr>
        <p:blipFill>
          <a:blip r:embed="rId4" cstate="print"/>
          <a:stretch>
            <a:fillRect/>
          </a:stretch>
        </p:blipFill>
        <p:spPr>
          <a:xfrm>
            <a:off x="1783630" y="4801578"/>
            <a:ext cx="538853" cy="413838"/>
          </a:xfrm>
          <a:prstGeom prst="rect">
            <a:avLst/>
          </a:prstGeom>
        </p:spPr>
      </p:pic>
      <p:pic>
        <p:nvPicPr>
          <p:cNvPr id="14" name="图片 13" descr="汇聚交换机.png"/>
          <p:cNvPicPr>
            <a:picLocks noChangeAspect="1"/>
          </p:cNvPicPr>
          <p:nvPr/>
        </p:nvPicPr>
        <p:blipFill>
          <a:blip r:embed="rId6" cstate="print"/>
          <a:stretch>
            <a:fillRect/>
          </a:stretch>
        </p:blipFill>
        <p:spPr>
          <a:xfrm>
            <a:off x="3187367" y="3927235"/>
            <a:ext cx="539789" cy="441645"/>
          </a:xfrm>
          <a:prstGeom prst="rect">
            <a:avLst/>
          </a:prstGeom>
        </p:spPr>
      </p:pic>
      <p:cxnSp>
        <p:nvCxnSpPr>
          <p:cNvPr id="15" name="直接连接符 14"/>
          <p:cNvCxnSpPr>
            <a:stCxn id="12" idx="3"/>
            <a:endCxn id="14" idx="0"/>
          </p:cNvCxnSpPr>
          <p:nvPr/>
        </p:nvCxnSpPr>
        <p:spPr bwMode="auto">
          <a:xfrm>
            <a:off x="2322482" y="3243814"/>
            <a:ext cx="1134780" cy="68342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 name="直接连接符 15"/>
          <p:cNvCxnSpPr>
            <a:stCxn id="13" idx="3"/>
            <a:endCxn id="14" idx="2"/>
          </p:cNvCxnSpPr>
          <p:nvPr/>
        </p:nvCxnSpPr>
        <p:spPr bwMode="auto">
          <a:xfrm flipV="1">
            <a:off x="2322482" y="4368881"/>
            <a:ext cx="1134780" cy="639617"/>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7" name="TextBox 77"/>
          <p:cNvSpPr txBox="1"/>
          <p:nvPr/>
        </p:nvSpPr>
        <p:spPr bwMode="auto">
          <a:xfrm>
            <a:off x="1336460" y="3424212"/>
            <a:ext cx="1441514"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192.168.1.1/24</a:t>
            </a:r>
          </a:p>
        </p:txBody>
      </p:sp>
      <p:sp>
        <p:nvSpPr>
          <p:cNvPr id="18" name="TextBox 77"/>
          <p:cNvSpPr txBox="1"/>
          <p:nvPr/>
        </p:nvSpPr>
        <p:spPr bwMode="auto">
          <a:xfrm>
            <a:off x="1336460" y="5191059"/>
            <a:ext cx="1441514"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192.168.1.3/24</a:t>
            </a:r>
          </a:p>
        </p:txBody>
      </p:sp>
      <p:graphicFrame>
        <p:nvGraphicFramePr>
          <p:cNvPr id="19" name="表格 18"/>
          <p:cNvGraphicFramePr>
            <a:graphicFrameLocks noGrp="1"/>
          </p:cNvGraphicFramePr>
          <p:nvPr>
            <p:extLst>
              <p:ext uri="{D42A27DB-BD31-4B8C-83A1-F6EECF244321}">
                <p14:modId xmlns:p14="http://schemas.microsoft.com/office/powerpoint/2010/main" val="1462242121"/>
              </p:ext>
            </p:extLst>
          </p:nvPr>
        </p:nvGraphicFramePr>
        <p:xfrm>
          <a:off x="4831720" y="2881225"/>
          <a:ext cx="2173031" cy="694068"/>
        </p:xfrm>
        <a:graphic>
          <a:graphicData uri="http://schemas.openxmlformats.org/drawingml/2006/table">
            <a:tbl>
              <a:tblPr firstRow="1" bandRow="1"/>
              <a:tblGrid>
                <a:gridCol w="1085771"/>
                <a:gridCol w="1087260"/>
              </a:tblGrid>
              <a:tr h="237280">
                <a:tc>
                  <a:txBody>
                    <a:bodyPr/>
                    <a:lstStyle/>
                    <a:p>
                      <a:pPr marL="0" algn="ctr" defTabSz="914034" rtl="0" eaLnBrk="1" fontAlgn="ctr" latinLnBrk="0" hangingPunct="1"/>
                      <a:r>
                        <a:rPr lang="en-US" sz="11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Private Address</a:t>
                      </a:r>
                    </a:p>
                  </a:txBody>
                  <a:tcPr marL="19043" marR="19043" marT="19043" marB="19043">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fontAlgn="ctr" latinLnBrk="0" hangingPunct="1"/>
                      <a:r>
                        <a:rPr lang="en-US" sz="11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Public Address</a:t>
                      </a:r>
                    </a:p>
                  </a:txBody>
                  <a:tcPr marL="19043" marR="19043" marT="19043" marB="19043">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r>
              <a:tr h="228394">
                <a:tc>
                  <a:txBody>
                    <a:bodyPr/>
                    <a:lstStyle/>
                    <a:p>
                      <a:pPr marL="0" algn="ctr" defTabSz="914034" rtl="0" eaLnBrk="1" fontAlgn="ctr" latinLnBrk="0" hangingPunct="1"/>
                      <a:r>
                        <a:rPr lang="en-US" sz="1100" b="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192.168.1.1</a:t>
                      </a:r>
                    </a:p>
                  </a:txBody>
                  <a:tcPr marL="19043" marR="19043" marT="19043" marB="19043">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fontAlgn="ctr" latinLnBrk="0" hangingPunct="1"/>
                      <a:r>
                        <a:rPr lang="en-US" sz="1100" b="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122.1.2.2</a:t>
                      </a:r>
                    </a:p>
                  </a:txBody>
                  <a:tcPr marL="19043" marR="19043" marT="19043" marB="19043">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228394">
                <a:tc>
                  <a:txBody>
                    <a:bodyPr/>
                    <a:lstStyle/>
                    <a:p>
                      <a:pPr marL="0" algn="ctr" defTabSz="914034" rtl="0" eaLnBrk="1" fontAlgn="ctr" latinLnBrk="0" hangingPunct="1"/>
                      <a:r>
                        <a:rPr lang="en-US" sz="1100" b="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192.168.1.2</a:t>
                      </a:r>
                    </a:p>
                  </a:txBody>
                  <a:tcPr marL="19043" marR="19043" marT="19043" marB="19043">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fontAlgn="ctr" latinLnBrk="0" hangingPunct="1"/>
                      <a:r>
                        <a:rPr lang="en-US" sz="11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122.1.2.1</a:t>
                      </a:r>
                    </a:p>
                  </a:txBody>
                  <a:tcPr marL="19043" marR="19043" marT="19043" marB="19043">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bl>
          </a:graphicData>
        </a:graphic>
      </p:graphicFrame>
      <p:cxnSp>
        <p:nvCxnSpPr>
          <p:cNvPr id="20" name="直接箭头连接符 19"/>
          <p:cNvCxnSpPr/>
          <p:nvPr/>
        </p:nvCxnSpPr>
        <p:spPr bwMode="auto">
          <a:xfrm>
            <a:off x="7867431" y="3261248"/>
            <a:ext cx="1853797" cy="0"/>
          </a:xfrm>
          <a:prstGeom prst="straightConnector1">
            <a:avLst/>
          </a:prstGeom>
          <a:noFill/>
          <a:ln w="25400" cap="flat" cmpd="sng" algn="ctr">
            <a:solidFill>
              <a:srgbClr val="EC7061"/>
            </a:solidFill>
            <a:prstDash val="sysDash"/>
            <a:round/>
            <a:headEnd type="arrow" w="med" len="med"/>
            <a:tailEnd type="none" w="med" len="med"/>
          </a:ln>
          <a:effectLst/>
        </p:spPr>
      </p:cxnSp>
      <p:sp>
        <p:nvSpPr>
          <p:cNvPr id="21" name="文本框 41"/>
          <p:cNvSpPr txBox="1"/>
          <p:nvPr/>
        </p:nvSpPr>
        <p:spPr>
          <a:xfrm>
            <a:off x="8024215" y="2697425"/>
            <a:ext cx="1757803" cy="476831"/>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200" dirty="0"/>
              <a:t> Source IP: 200.1.2.3</a:t>
            </a:r>
          </a:p>
          <a:p>
            <a:pPr fontAlgn="ctr"/>
            <a:r>
              <a:rPr lang="en-US" sz="1200" dirty="0"/>
              <a:t> Destination IP: 122.1.2.2</a:t>
            </a:r>
          </a:p>
        </p:txBody>
      </p:sp>
      <p:sp>
        <p:nvSpPr>
          <p:cNvPr id="22" name="椭圆 21"/>
          <p:cNvSpPr/>
          <p:nvPr/>
        </p:nvSpPr>
        <p:spPr bwMode="auto">
          <a:xfrm>
            <a:off x="7723944" y="2697425"/>
            <a:ext cx="251902" cy="25190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r>
              <a:rPr lang="en-US" sz="1399"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p>
        </p:txBody>
      </p:sp>
      <p:cxnSp>
        <p:nvCxnSpPr>
          <p:cNvPr id="23" name="直接箭头连接符 22"/>
          <p:cNvCxnSpPr/>
          <p:nvPr/>
        </p:nvCxnSpPr>
        <p:spPr bwMode="auto">
          <a:xfrm>
            <a:off x="1567162" y="2763176"/>
            <a:ext cx="1889035" cy="0"/>
          </a:xfrm>
          <a:prstGeom prst="straightConnector1">
            <a:avLst/>
          </a:prstGeom>
          <a:noFill/>
          <a:ln w="25400" cap="flat" cmpd="sng" algn="ctr">
            <a:solidFill>
              <a:srgbClr val="EC7061"/>
            </a:solidFill>
            <a:prstDash val="sysDash"/>
            <a:round/>
            <a:headEnd type="arrow" w="med" len="med"/>
            <a:tailEnd type="none" w="med" len="med"/>
          </a:ln>
          <a:effectLst/>
        </p:spPr>
      </p:cxnSp>
      <p:sp>
        <p:nvSpPr>
          <p:cNvPr id="24" name="文本框 41"/>
          <p:cNvSpPr txBox="1"/>
          <p:nvPr/>
        </p:nvSpPr>
        <p:spPr>
          <a:xfrm>
            <a:off x="1631535" y="2217289"/>
            <a:ext cx="1925001" cy="450772"/>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200" dirty="0"/>
              <a:t> Source IP: 200.1.2.3</a:t>
            </a:r>
          </a:p>
          <a:p>
            <a:pPr fontAlgn="ctr"/>
            <a:r>
              <a:rPr lang="en-US" sz="1200" dirty="0"/>
              <a:t> Destination IP: 192.168.1.1</a:t>
            </a:r>
          </a:p>
        </p:txBody>
      </p:sp>
      <p:sp>
        <p:nvSpPr>
          <p:cNvPr id="25" name="椭圆 24"/>
          <p:cNvSpPr/>
          <p:nvPr/>
        </p:nvSpPr>
        <p:spPr bwMode="auto">
          <a:xfrm>
            <a:off x="1369866" y="2234866"/>
            <a:ext cx="251902" cy="25190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r>
              <a:rPr lang="en-US" sz="1399"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p>
        </p:txBody>
      </p:sp>
      <p:sp>
        <p:nvSpPr>
          <p:cNvPr id="26" name="矩形 25"/>
          <p:cNvSpPr/>
          <p:nvPr/>
        </p:nvSpPr>
        <p:spPr bwMode="auto">
          <a:xfrm>
            <a:off x="4268355" y="1357756"/>
            <a:ext cx="2988688" cy="971620"/>
          </a:xfrm>
          <a:prstGeom prst="rect">
            <a:avLst/>
          </a:prstGeom>
          <a:solidFill>
            <a:srgbClr val="FFF2CC"/>
          </a:solidFill>
          <a:ln w="12700" cap="flat" cmpd="sng" algn="ctr">
            <a:solidFill>
              <a:srgbClr val="FFD17D"/>
            </a:solidFill>
            <a:prstDash val="solid"/>
            <a:miter lim="800000"/>
          </a:ln>
          <a:effectLst/>
        </p:spPr>
        <p:txBody>
          <a:bodyPr rtlCol="0" anchor="ctr">
            <a:noAutofit/>
          </a:bodyPr>
          <a:lstStyle/>
          <a:p>
            <a:pPr defTabSz="914034" fontAlgn="ctr"/>
            <a:r>
              <a:rPr lang="en-US" sz="1200" dirty="0">
                <a:latin typeface="Huawei Sans" panose="020C0503030203020204" pitchFamily="34" charset="0"/>
                <a:ea typeface="方正兰亭黑简体"/>
                <a:sym typeface="Huawei Sans" panose="020C0503030203020204" pitchFamily="34" charset="0"/>
              </a:rPr>
              <a:t>Searches the NAT mapping table for the desired private IP address based on the public IP address and translates the destination IP address of the IP data packet into the private address.</a:t>
            </a:r>
          </a:p>
        </p:txBody>
      </p:sp>
      <p:sp>
        <p:nvSpPr>
          <p:cNvPr id="27" name="任意多边形 26"/>
          <p:cNvSpPr/>
          <p:nvPr/>
        </p:nvSpPr>
        <p:spPr bwMode="auto">
          <a:xfrm>
            <a:off x="3556536" y="2534018"/>
            <a:ext cx="1381835" cy="685532"/>
          </a:xfrm>
          <a:custGeom>
            <a:avLst/>
            <a:gdLst>
              <a:gd name="connsiteX0" fmla="*/ 1473200 w 1473200"/>
              <a:gd name="connsiteY0" fmla="*/ 685800 h 685800"/>
              <a:gd name="connsiteX1" fmla="*/ 908050 w 1473200"/>
              <a:gd name="connsiteY1" fmla="*/ 0 h 685800"/>
              <a:gd name="connsiteX2" fmla="*/ 0 w 1473200"/>
              <a:gd name="connsiteY2" fmla="*/ 0 h 685800"/>
            </a:gdLst>
            <a:ahLst/>
            <a:cxnLst>
              <a:cxn ang="0">
                <a:pos x="connsiteX0" y="connsiteY0"/>
              </a:cxn>
              <a:cxn ang="0">
                <a:pos x="connsiteX1" y="connsiteY1"/>
              </a:cxn>
              <a:cxn ang="0">
                <a:pos x="connsiteX2" y="connsiteY2"/>
              </a:cxn>
            </a:cxnLst>
            <a:rect l="l" t="t" r="r" b="b"/>
            <a:pathLst>
              <a:path w="1473200" h="685800">
                <a:moveTo>
                  <a:pt x="1473200" y="685800"/>
                </a:moveTo>
                <a:lnTo>
                  <a:pt x="908050" y="0"/>
                </a:lnTo>
                <a:lnTo>
                  <a:pt x="0" y="0"/>
                </a:lnTo>
              </a:path>
            </a:pathLst>
          </a:custGeom>
          <a:noFill/>
          <a:ln w="19050" cap="flat" cmpd="sng" algn="ctr">
            <a:solidFill>
              <a:schemeClr val="bg1">
                <a:lumMod val="50000"/>
              </a:schemeClr>
            </a:solidFill>
            <a:prstDash val="dash"/>
            <a:round/>
            <a:headEnd type="none" w="med" len="med"/>
            <a:tailEnd type="arrow" w="med" len="med"/>
          </a:ln>
          <a:effectLst/>
        </p:spPr>
        <p:txBody>
          <a:bodyPr vert="horz" wrap="square" lIns="91404" tIns="45702" rIns="91404" bIns="45702" numCol="1" rtlCol="0" anchor="t" anchorCtr="0" compatLnSpc="1">
            <a:prstTxWarp prst="textNoShape">
              <a:avLst/>
            </a:prstTxWarp>
            <a:noAutofit/>
          </a:bodyPr>
          <a:lstStyle/>
          <a:p>
            <a:pPr algn="r" defTabSz="914034" fontAlgn="ctr">
              <a:spcBef>
                <a:spcPct val="0"/>
              </a:spcBef>
              <a:spcAft>
                <a:spcPct val="0"/>
              </a:spcAft>
            </a:pPr>
            <a:endParaRPr lang="zh-CN" altLang="en-US" sz="10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28" name="组合 27"/>
          <p:cNvGrpSpPr/>
          <p:nvPr/>
        </p:nvGrpSpPr>
        <p:grpSpPr>
          <a:xfrm>
            <a:off x="6947015" y="3910273"/>
            <a:ext cx="1087741" cy="403498"/>
            <a:chOff x="6687693" y="2768077"/>
            <a:chExt cx="1088166" cy="403656"/>
          </a:xfrm>
        </p:grpSpPr>
        <p:sp>
          <p:nvSpPr>
            <p:cNvPr id="29" name="Freeform 159"/>
            <p:cNvSpPr/>
            <p:nvPr/>
          </p:nvSpPr>
          <p:spPr>
            <a:xfrm flipH="1">
              <a:off x="6870682" y="2768077"/>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TextBox 77"/>
            <p:cNvSpPr txBox="1"/>
            <p:nvPr/>
          </p:nvSpPr>
          <p:spPr bwMode="auto">
            <a:xfrm>
              <a:off x="6687693" y="2855341"/>
              <a:ext cx="1088166" cy="316392"/>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Internet</a:t>
              </a:r>
            </a:p>
          </p:txBody>
        </p:sp>
      </p:grpSp>
      <p:sp>
        <p:nvSpPr>
          <p:cNvPr id="31" name="矩形 30"/>
          <p:cNvSpPr/>
          <p:nvPr/>
        </p:nvSpPr>
        <p:spPr>
          <a:xfrm>
            <a:off x="4831719" y="2451657"/>
            <a:ext cx="2322888" cy="523016"/>
          </a:xfrm>
          <a:prstGeom prst="rect">
            <a:avLst/>
          </a:prstGeom>
        </p:spPr>
        <p:txBody>
          <a:bodyPr wrap="square">
            <a:noAutofit/>
          </a:bodyPr>
          <a:lstStyle/>
          <a:p>
            <a:pPr marL="35986" fontAlgn="ctr"/>
            <a:r>
              <a:rPr lang="en-US" sz="1200" dirty="0">
                <a:solidFill>
                  <a:prstClr val="black"/>
                </a:solidFill>
                <a:latin typeface="Huawei Sans" panose="020C0503030203020204" pitchFamily="34" charset="0"/>
                <a:sym typeface="Huawei Sans" panose="020C0503030203020204" pitchFamily="34" charset="0"/>
              </a:rPr>
              <a:t>NAT mapping table</a:t>
            </a:r>
          </a:p>
          <a:p>
            <a:pPr marL="35986" fontAlgn="ctr"/>
            <a:r>
              <a:rPr lang="en-US" sz="1200" dirty="0">
                <a:solidFill>
                  <a:prstClr val="black"/>
                </a:solidFill>
                <a:latin typeface="Huawei Sans" panose="020C0503030203020204" pitchFamily="34" charset="0"/>
                <a:sym typeface="Huawei Sans" panose="020C0503030203020204" pitchFamily="34" charset="0"/>
              </a:rPr>
              <a:t>-----------------------------</a:t>
            </a:r>
          </a:p>
        </p:txBody>
      </p:sp>
    </p:spTree>
    <p:extLst>
      <p:ext uri="{BB962C8B-B14F-4D97-AF65-F5344CB8AC3E}">
        <p14:creationId xmlns:p14="http://schemas.microsoft.com/office/powerpoint/2010/main" val="11092316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Huawei Sans" panose="020C0503030203020204" pitchFamily="34" charset="0"/>
              </a:rPr>
              <a:t>Configuring Dynamic NAT</a:t>
            </a:r>
            <a:endParaRPr lang="zh-CN" altLang="en-US" dirty="0"/>
          </a:p>
        </p:txBody>
      </p:sp>
      <p:sp>
        <p:nvSpPr>
          <p:cNvPr id="3" name="矩形 2"/>
          <p:cNvSpPr/>
          <p:nvPr/>
        </p:nvSpPr>
        <p:spPr>
          <a:xfrm>
            <a:off x="1031515" y="1798096"/>
            <a:ext cx="10604557" cy="338422"/>
          </a:xfrm>
          <a:prstGeom prst="rect">
            <a:avLst/>
          </a:prstGeom>
          <a:solidFill>
            <a:srgbClr val="00B0F0">
              <a:alpha val="5000"/>
            </a:srgbClr>
          </a:solidFill>
          <a:ln>
            <a:solidFill>
              <a:srgbClr val="99DFF9"/>
            </a:solidFill>
          </a:ln>
        </p:spPr>
        <p:txBody>
          <a:bodyPr wrap="square">
            <a:noAutofit/>
          </a:bodyPr>
          <a:lstStyle/>
          <a:p>
            <a:pPr fontAlgn="ctr"/>
            <a:r>
              <a:rPr lang="en-US" sz="1599">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sz="1599"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nat address-group </a:t>
            </a:r>
            <a:r>
              <a:rPr lang="en-US" sz="1599" i="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group-index</a:t>
            </a:r>
            <a:r>
              <a:rPr lang="en-US" sz="1599"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sz="1599" i="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start-address end-address</a:t>
            </a:r>
          </a:p>
        </p:txBody>
      </p:sp>
      <p:sp>
        <p:nvSpPr>
          <p:cNvPr id="4" name="矩形 3"/>
          <p:cNvSpPr/>
          <p:nvPr/>
        </p:nvSpPr>
        <p:spPr>
          <a:xfrm>
            <a:off x="551169" y="1366118"/>
            <a:ext cx="11084902" cy="338422"/>
          </a:xfrm>
          <a:prstGeom prst="rect">
            <a:avLst/>
          </a:prstGeom>
        </p:spPr>
        <p:txBody>
          <a:bodyPr wrap="square">
            <a:noAutofit/>
          </a:bodyPr>
          <a:lstStyle/>
          <a:p>
            <a:pPr marL="342763" indent="-342763" fontAlgn="ctr">
              <a:buFont typeface="+mj-lt"/>
              <a:buAutoNum type="arabicPeriod"/>
            </a:pPr>
            <a:r>
              <a:rPr lang="en-US" sz="1599">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Create an address pool.</a:t>
            </a:r>
          </a:p>
        </p:txBody>
      </p:sp>
      <p:sp>
        <p:nvSpPr>
          <p:cNvPr id="5" name="矩形 4"/>
          <p:cNvSpPr/>
          <p:nvPr/>
        </p:nvSpPr>
        <p:spPr>
          <a:xfrm>
            <a:off x="1031515" y="2230074"/>
            <a:ext cx="10604557" cy="707610"/>
          </a:xfrm>
          <a:prstGeom prst="rect">
            <a:avLst/>
          </a:prstGeom>
        </p:spPr>
        <p:txBody>
          <a:bodyPr wrap="square">
            <a:noAutofit/>
          </a:bodyPr>
          <a:lstStyle/>
          <a:p>
            <a:pPr fontAlgn="ctr">
              <a:lnSpc>
                <a:spcPts val="2399"/>
              </a:lnSpc>
            </a:pP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Configure a public address range. </a:t>
            </a:r>
            <a:r>
              <a:rPr lang="en-US"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group-index</a:t>
            </a: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specifies the address pool ID, and </a:t>
            </a:r>
            <a:r>
              <a:rPr lang="en-US"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start-address</a:t>
            </a: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and </a:t>
            </a:r>
            <a:r>
              <a:rPr lang="en-US"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end-address</a:t>
            </a: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specify the start and end addresses of the address pool, respectively.</a:t>
            </a:r>
          </a:p>
        </p:txBody>
      </p:sp>
      <p:sp>
        <p:nvSpPr>
          <p:cNvPr id="6" name="矩形 5"/>
          <p:cNvSpPr/>
          <p:nvPr/>
        </p:nvSpPr>
        <p:spPr>
          <a:xfrm>
            <a:off x="1031515" y="3434600"/>
            <a:ext cx="10604557" cy="584547"/>
          </a:xfrm>
          <a:prstGeom prst="rect">
            <a:avLst/>
          </a:prstGeom>
          <a:solidFill>
            <a:srgbClr val="00B0F0">
              <a:alpha val="5000"/>
            </a:srgbClr>
          </a:solidFill>
          <a:ln>
            <a:solidFill>
              <a:srgbClr val="99DFF9"/>
            </a:solidFill>
          </a:ln>
        </p:spPr>
        <p:txBody>
          <a:bodyPr wrap="square">
            <a:noAutofit/>
          </a:bodyPr>
          <a:lstStyle/>
          <a:p>
            <a:pPr fontAlgn="ctr"/>
            <a:r>
              <a:rPr lang="en-US" sz="1599">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sz="1599"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acl</a:t>
            </a:r>
            <a:r>
              <a:rPr lang="en-US" sz="1599">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sz="1599" i="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number </a:t>
            </a:r>
          </a:p>
          <a:p>
            <a:pPr fontAlgn="ctr"/>
            <a:r>
              <a:rPr lang="en-US" sz="1599">
                <a:latin typeface="Huawei Sans" panose="020C0503030203020204" pitchFamily="34" charset="0"/>
                <a:ea typeface="方正兰亭黑简体" panose="02000000000000000000" pitchFamily="2" charset="-122"/>
                <a:sym typeface="Huawei Sans" panose="020C0503030203020204" pitchFamily="34" charset="0"/>
              </a:rPr>
              <a:t>[Huawei-acl-basic-</a:t>
            </a:r>
            <a:r>
              <a:rPr lang="en-US" sz="1599" i="1">
                <a:latin typeface="Huawei Sans" panose="020C0503030203020204" pitchFamily="34" charset="0"/>
                <a:ea typeface="方正兰亭黑简体" panose="02000000000000000000" pitchFamily="2" charset="-122"/>
                <a:sym typeface="Huawei Sans" panose="020C0503030203020204" pitchFamily="34" charset="0"/>
              </a:rPr>
              <a:t>number </a:t>
            </a:r>
            <a:r>
              <a:rPr lang="en-US" sz="1599">
                <a:latin typeface="Huawei Sans" panose="020C0503030203020204" pitchFamily="34" charset="0"/>
                <a:ea typeface="方正兰亭黑简体" panose="02000000000000000000" pitchFamily="2" charset="-122"/>
                <a:sym typeface="Huawei Sans" panose="020C0503030203020204" pitchFamily="34" charset="0"/>
              </a:rPr>
              <a:t>] </a:t>
            </a:r>
            <a:r>
              <a:rPr lang="en-US" sz="1599" b="1">
                <a:latin typeface="Huawei Sans" panose="020C0503030203020204" pitchFamily="34" charset="0"/>
                <a:ea typeface="方正兰亭黑简体" panose="02000000000000000000" pitchFamily="2" charset="-122"/>
                <a:sym typeface="Huawei Sans" panose="020C0503030203020204" pitchFamily="34" charset="0"/>
              </a:rPr>
              <a:t>rule permit source  </a:t>
            </a:r>
            <a:r>
              <a:rPr lang="en-US" sz="1599" i="1">
                <a:latin typeface="Huawei Sans" panose="020C0503030203020204" pitchFamily="34" charset="0"/>
                <a:ea typeface="方正兰亭黑简体" panose="02000000000000000000" pitchFamily="2" charset="-122"/>
                <a:sym typeface="Huawei Sans" panose="020C0503030203020204" pitchFamily="34" charset="0"/>
              </a:rPr>
              <a:t>source-address source-wildcard </a:t>
            </a:r>
          </a:p>
        </p:txBody>
      </p:sp>
      <p:sp>
        <p:nvSpPr>
          <p:cNvPr id="7" name="矩形 6"/>
          <p:cNvSpPr/>
          <p:nvPr/>
        </p:nvSpPr>
        <p:spPr>
          <a:xfrm>
            <a:off x="551169" y="3002621"/>
            <a:ext cx="11084902" cy="338422"/>
          </a:xfrm>
          <a:prstGeom prst="rect">
            <a:avLst/>
          </a:prstGeom>
        </p:spPr>
        <p:txBody>
          <a:bodyPr wrap="square">
            <a:noAutofit/>
          </a:bodyPr>
          <a:lstStyle/>
          <a:p>
            <a:pPr marL="342763" indent="-342763" fontAlgn="ctr">
              <a:buFont typeface="+mj-lt"/>
              <a:buAutoNum type="arabicPeriod" startAt="2"/>
            </a:pPr>
            <a:r>
              <a:rPr lang="en-US" sz="1599">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Configure an ACL rule for NAT.</a:t>
            </a:r>
          </a:p>
        </p:txBody>
      </p:sp>
      <p:sp>
        <p:nvSpPr>
          <p:cNvPr id="8" name="矩形 7"/>
          <p:cNvSpPr/>
          <p:nvPr/>
        </p:nvSpPr>
        <p:spPr>
          <a:xfrm>
            <a:off x="1031515" y="4113962"/>
            <a:ext cx="10604557" cy="399954"/>
          </a:xfrm>
          <a:prstGeom prst="rect">
            <a:avLst/>
          </a:prstGeom>
        </p:spPr>
        <p:txBody>
          <a:bodyPr wrap="square">
            <a:noAutofit/>
          </a:bodyPr>
          <a:lstStyle/>
          <a:p>
            <a:pPr fontAlgn="ctr">
              <a:lnSpc>
                <a:spcPts val="2399"/>
              </a:lnSpc>
            </a:pPr>
            <a:r>
              <a:rPr lang="en-US" sz="1599">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Configure a basic ACL to match the source address range that requires dynamic NAT.</a:t>
            </a:r>
          </a:p>
        </p:txBody>
      </p:sp>
      <p:sp>
        <p:nvSpPr>
          <p:cNvPr id="9" name="矩形 8"/>
          <p:cNvSpPr/>
          <p:nvPr/>
        </p:nvSpPr>
        <p:spPr>
          <a:xfrm>
            <a:off x="1031515" y="5038738"/>
            <a:ext cx="10604557" cy="338422"/>
          </a:xfrm>
          <a:prstGeom prst="rect">
            <a:avLst/>
          </a:prstGeom>
          <a:solidFill>
            <a:srgbClr val="00B0F0">
              <a:alpha val="5000"/>
            </a:srgbClr>
          </a:solidFill>
          <a:ln>
            <a:solidFill>
              <a:srgbClr val="99DFF9"/>
            </a:solidFill>
          </a:ln>
        </p:spPr>
        <p:txBody>
          <a:bodyPr wrap="square">
            <a:noAutofit/>
          </a:bodyPr>
          <a:lstStyle/>
          <a:p>
            <a:pPr fontAlgn="ct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[Huawei-GigabitEthernet0/0/0] </a:t>
            </a:r>
            <a:r>
              <a:rPr lang="en-US" sz="1599"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nat</a:t>
            </a:r>
            <a:r>
              <a:rPr lang="en-US"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outbound </a:t>
            </a:r>
            <a:r>
              <a:rPr lang="en-US" sz="1599" i="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acl</a:t>
            </a:r>
            <a:r>
              <a:rPr lang="en-US"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-number</a:t>
            </a:r>
            <a:r>
              <a:rPr lang="en-US"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address-group </a:t>
            </a:r>
            <a:r>
              <a:rPr lang="en-US"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group-index</a:t>
            </a:r>
            <a:r>
              <a:rPr lang="en-US"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no-pat </a:t>
            </a: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p>
        </p:txBody>
      </p:sp>
      <p:sp>
        <p:nvSpPr>
          <p:cNvPr id="10" name="矩形 9"/>
          <p:cNvSpPr/>
          <p:nvPr/>
        </p:nvSpPr>
        <p:spPr>
          <a:xfrm>
            <a:off x="551169" y="4606760"/>
            <a:ext cx="11084902" cy="338422"/>
          </a:xfrm>
          <a:prstGeom prst="rect">
            <a:avLst/>
          </a:prstGeom>
        </p:spPr>
        <p:txBody>
          <a:bodyPr wrap="square">
            <a:noAutofit/>
          </a:bodyPr>
          <a:lstStyle/>
          <a:p>
            <a:pPr marL="342763" indent="-342763" fontAlgn="ctr">
              <a:buFont typeface="+mj-lt"/>
              <a:buAutoNum type="arabicPeriod" startAt="3"/>
            </a:pPr>
            <a:r>
              <a:rPr lang="en-US" sz="1599">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Configure outbound NAT with the address pool in the interface view.</a:t>
            </a:r>
          </a:p>
        </p:txBody>
      </p:sp>
      <p:sp>
        <p:nvSpPr>
          <p:cNvPr id="11" name="矩形 10"/>
          <p:cNvSpPr/>
          <p:nvPr/>
        </p:nvSpPr>
        <p:spPr>
          <a:xfrm>
            <a:off x="1031515" y="5470716"/>
            <a:ext cx="10604557" cy="707610"/>
          </a:xfrm>
          <a:prstGeom prst="rect">
            <a:avLst/>
          </a:prstGeom>
        </p:spPr>
        <p:txBody>
          <a:bodyPr wrap="square">
            <a:noAutofit/>
          </a:bodyPr>
          <a:lstStyle/>
          <a:p>
            <a:pPr fontAlgn="ctr">
              <a:lnSpc>
                <a:spcPts val="2399"/>
              </a:lnSpc>
            </a:pP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Associate the ACL rule with the address pool for dynamic NAT on the interface. The </a:t>
            </a:r>
            <a:r>
              <a:rPr lang="en-US"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no-pat</a:t>
            </a: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parameter specifies that port translation is not performed.</a:t>
            </a:r>
          </a:p>
        </p:txBody>
      </p:sp>
    </p:spTree>
    <p:extLst>
      <p:ext uri="{BB962C8B-B14F-4D97-AF65-F5344CB8AC3E}">
        <p14:creationId xmlns:p14="http://schemas.microsoft.com/office/powerpoint/2010/main" val="2506046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mn-ea"/>
                <a:sym typeface="Huawei Sans" panose="020C0503030203020204" pitchFamily="34" charset="0"/>
              </a:rPr>
              <a:t>Example for Configuring Dynamic NAT</a:t>
            </a:r>
            <a:endParaRPr lang="zh-CN" altLang="en-US" dirty="0"/>
          </a:p>
        </p:txBody>
      </p:sp>
      <p:sp>
        <p:nvSpPr>
          <p:cNvPr id="3" name="圆角矩形 2"/>
          <p:cNvSpPr/>
          <p:nvPr/>
        </p:nvSpPr>
        <p:spPr>
          <a:xfrm>
            <a:off x="1594465" y="1272983"/>
            <a:ext cx="3931625" cy="2745712"/>
          </a:xfrm>
          <a:prstGeom prst="roundRect">
            <a:avLst>
              <a:gd name="adj" fmla="val 7563"/>
            </a:avLst>
          </a:prstGeom>
          <a:no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599"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矩形 3"/>
          <p:cNvSpPr/>
          <p:nvPr/>
        </p:nvSpPr>
        <p:spPr>
          <a:xfrm>
            <a:off x="2865230" y="1272983"/>
            <a:ext cx="1577060" cy="307657"/>
          </a:xfrm>
          <a:prstGeom prst="rect">
            <a:avLst/>
          </a:prstGeom>
        </p:spPr>
        <p:txBody>
          <a:bodyPr wrap="none">
            <a:noAutofit/>
          </a:bodyPr>
          <a:lstStyle/>
          <a:p>
            <a:pPr algn="ctr" defTabSz="914034" fontAlgn="ctr">
              <a:spcBef>
                <a:spcPct val="0"/>
              </a:spcBef>
              <a:spcAft>
                <a:spcPct val="0"/>
              </a:spcAft>
            </a:pPr>
            <a:r>
              <a:rPr lang="en-US" sz="1399" b="1">
                <a:latin typeface="Huawei Sans" panose="020C0503030203020204" pitchFamily="34" charset="0"/>
                <a:ea typeface="方正兰亭黑简体" panose="02000000000000000000" pitchFamily="2" charset="-122"/>
                <a:cs typeface="+mn-ea"/>
                <a:sym typeface="Huawei Sans" panose="020C0503030203020204" pitchFamily="34" charset="0"/>
              </a:rPr>
              <a:t>Private network</a:t>
            </a:r>
          </a:p>
        </p:txBody>
      </p:sp>
      <p:sp>
        <p:nvSpPr>
          <p:cNvPr id="5" name="文本框 4"/>
          <p:cNvSpPr txBox="1"/>
          <p:nvPr/>
        </p:nvSpPr>
        <p:spPr>
          <a:xfrm>
            <a:off x="1881990" y="4428929"/>
            <a:ext cx="7049221" cy="1922853"/>
          </a:xfrm>
          <a:prstGeom prst="rect">
            <a:avLst/>
          </a:prstGeom>
          <a:solidFill>
            <a:srgbClr val="00B0F0">
              <a:alpha val="5000"/>
            </a:srgbClr>
          </a:solidFill>
          <a:ln>
            <a:solidFill>
              <a:srgbClr val="99DFF9"/>
            </a:solidFill>
          </a:ln>
        </p:spPr>
        <p:txBody>
          <a:bodyPr wrap="square" rtlCol="0">
            <a:noAutofit/>
          </a:bodyPr>
          <a:lstStyle/>
          <a:p>
            <a:pPr fontAlgn="ctr">
              <a:lnSpc>
                <a:spcPct val="150000"/>
              </a:lnSpc>
            </a:pPr>
            <a:r>
              <a:rPr lang="en-US"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a:t>
            </a:r>
            <a:r>
              <a:rPr lang="en-US" sz="1399"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nat</a:t>
            </a:r>
            <a:r>
              <a:rPr lang="en-US"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address-group 1 122.1.2.1 122.1.2.3</a:t>
            </a:r>
          </a:p>
          <a:p>
            <a:pPr fontAlgn="ctr">
              <a:lnSpc>
                <a:spcPct val="140000"/>
              </a:lnSpc>
            </a:pPr>
            <a:r>
              <a:rPr lang="en-US"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a:t>
            </a:r>
            <a:r>
              <a:rPr lang="en-US" sz="1399"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acl</a:t>
            </a:r>
            <a:r>
              <a:rPr lang="en-US"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2000</a:t>
            </a:r>
          </a:p>
          <a:p>
            <a:pPr fontAlgn="ctr">
              <a:lnSpc>
                <a:spcPct val="140000"/>
              </a:lnSpc>
            </a:pPr>
            <a:r>
              <a:rPr lang="en-US"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[R1-acl-basic-2000]rule 5 permit source 192.168.1.0 0.0.0.255</a:t>
            </a:r>
          </a:p>
          <a:p>
            <a:pPr fontAlgn="ctr">
              <a:lnSpc>
                <a:spcPct val="140000"/>
              </a:lnSpc>
            </a:pPr>
            <a:r>
              <a:rPr lang="en-US"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[R1-acl-basic-2000]quit</a:t>
            </a:r>
          </a:p>
          <a:p>
            <a:pPr fontAlgn="ctr">
              <a:lnSpc>
                <a:spcPct val="140000"/>
              </a:lnSpc>
            </a:pPr>
            <a:r>
              <a:rPr lang="en-US"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[R1]interface GigabitEthernet0/0/1 </a:t>
            </a:r>
          </a:p>
          <a:p>
            <a:pPr fontAlgn="ctr">
              <a:lnSpc>
                <a:spcPct val="140000"/>
              </a:lnSpc>
            </a:pPr>
            <a:r>
              <a:rPr lang="en-US"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[R1-GigabitEthernet0/0/1]</a:t>
            </a:r>
            <a:r>
              <a:rPr lang="en-US" sz="1399"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nat</a:t>
            </a:r>
            <a:r>
              <a:rPr lang="en-US" sz="1399" dirty="0">
                <a:solidFill>
                  <a:srgbClr val="C00000"/>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sz="1399"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outbound 2000 address-group 1 no-pat</a:t>
            </a:r>
          </a:p>
        </p:txBody>
      </p:sp>
      <p:sp>
        <p:nvSpPr>
          <p:cNvPr id="6" name="文本框 5"/>
          <p:cNvSpPr txBox="1"/>
          <p:nvPr/>
        </p:nvSpPr>
        <p:spPr>
          <a:xfrm>
            <a:off x="1594800" y="4018695"/>
            <a:ext cx="9226071" cy="405844"/>
          </a:xfrm>
          <a:prstGeom prst="rect">
            <a:avLst/>
          </a:prstGeom>
          <a:noFill/>
        </p:spPr>
        <p:txBody>
          <a:bodyPr wrap="square" rtlCol="0">
            <a:noAutofit/>
          </a:bodyPr>
          <a:lstStyle/>
          <a:p>
            <a:pPr marL="185664" indent="-185664" algn="just" fontAlgn="ctr">
              <a:lnSpc>
                <a:spcPts val="2399"/>
              </a:lnSpc>
              <a:spcAft>
                <a:spcPts val="600"/>
              </a:spcAft>
              <a:buFont typeface="Arial" panose="020B0604020202020204" pitchFamily="34" charset="0"/>
              <a:buChar char="•"/>
            </a:pPr>
            <a:r>
              <a:rPr 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Configure dynamic NAT on R1 to dynamically map private addresses of internal hosts to public addresses.</a:t>
            </a:r>
          </a:p>
        </p:txBody>
      </p:sp>
      <p:cxnSp>
        <p:nvCxnSpPr>
          <p:cNvPr id="7" name="直接连接符 6"/>
          <p:cNvCxnSpPr>
            <a:stCxn id="9" idx="3"/>
            <a:endCxn id="10" idx="1"/>
          </p:cNvCxnSpPr>
          <p:nvPr/>
        </p:nvCxnSpPr>
        <p:spPr bwMode="auto">
          <a:xfrm>
            <a:off x="2924295" y="2633133"/>
            <a:ext cx="6613841" cy="494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8"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253400" y="2416761"/>
            <a:ext cx="540989" cy="442626"/>
          </a:xfrm>
          <a:prstGeom prst="rect">
            <a:avLst/>
          </a:prstGeom>
          <a:noFill/>
        </p:spPr>
      </p:pic>
      <p:pic>
        <p:nvPicPr>
          <p:cNvPr id="9" name="图片 8" descr="PC.png"/>
          <p:cNvPicPr>
            <a:picLocks noChangeAspect="1"/>
          </p:cNvPicPr>
          <p:nvPr/>
        </p:nvPicPr>
        <p:blipFill>
          <a:blip r:embed="rId4" cstate="print"/>
          <a:stretch>
            <a:fillRect/>
          </a:stretch>
        </p:blipFill>
        <p:spPr>
          <a:xfrm>
            <a:off x="2385442" y="2426213"/>
            <a:ext cx="538853" cy="413838"/>
          </a:xfrm>
          <a:prstGeom prst="rect">
            <a:avLst/>
          </a:prstGeom>
        </p:spPr>
      </p:pic>
      <p:pic>
        <p:nvPicPr>
          <p:cNvPr id="10" name="图片 9" descr="Web服务器-蓝.png"/>
          <p:cNvPicPr>
            <a:picLocks noChangeAspect="1"/>
          </p:cNvPicPr>
          <p:nvPr/>
        </p:nvPicPr>
        <p:blipFill>
          <a:blip r:embed="rId5" cstate="print"/>
          <a:stretch>
            <a:fillRect/>
          </a:stretch>
        </p:blipFill>
        <p:spPr>
          <a:xfrm>
            <a:off x="9538135" y="2417251"/>
            <a:ext cx="539789" cy="441645"/>
          </a:xfrm>
          <a:prstGeom prst="rect">
            <a:avLst/>
          </a:prstGeom>
        </p:spPr>
      </p:pic>
      <p:sp>
        <p:nvSpPr>
          <p:cNvPr id="11" name="TextBox 77"/>
          <p:cNvSpPr txBox="1"/>
          <p:nvPr/>
        </p:nvSpPr>
        <p:spPr bwMode="auto">
          <a:xfrm>
            <a:off x="1881990" y="2824975"/>
            <a:ext cx="1600850"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192.168.1.2/24</a:t>
            </a:r>
          </a:p>
        </p:txBody>
      </p:sp>
      <p:sp>
        <p:nvSpPr>
          <p:cNvPr id="12" name="TextBox 77"/>
          <p:cNvSpPr txBox="1"/>
          <p:nvPr/>
        </p:nvSpPr>
        <p:spPr bwMode="auto">
          <a:xfrm>
            <a:off x="9214831" y="2857430"/>
            <a:ext cx="1206711" cy="531627"/>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Web server</a:t>
            </a:r>
          </a:p>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200.1.2.3</a:t>
            </a:r>
          </a:p>
        </p:txBody>
      </p:sp>
      <p:sp>
        <p:nvSpPr>
          <p:cNvPr id="13" name="矩形 12"/>
          <p:cNvSpPr/>
          <p:nvPr/>
        </p:nvSpPr>
        <p:spPr>
          <a:xfrm>
            <a:off x="5237844" y="2857544"/>
            <a:ext cx="557948" cy="523016"/>
          </a:xfrm>
          <a:prstGeom prst="rect">
            <a:avLst/>
          </a:prstGeom>
        </p:spPr>
        <p:txBody>
          <a:bodyPr wrap="none">
            <a:noAutofit/>
          </a:bodyPr>
          <a:lstStyle/>
          <a:p>
            <a:pPr algn="ctr" defTabSz="914034" fontAlgn="ctr">
              <a:spcBef>
                <a:spcPct val="0"/>
              </a:spcBef>
              <a:spcAft>
                <a:spcPct val="0"/>
              </a:spcAft>
            </a:pPr>
            <a:r>
              <a:rPr lang="en-US" sz="1399" b="1" dirty="0">
                <a:latin typeface="Huawei Sans" panose="020C0503030203020204" pitchFamily="34" charset="0"/>
                <a:ea typeface="方正兰亭黑简体" panose="02000000000000000000" pitchFamily="2" charset="-122"/>
                <a:cs typeface="+mn-ea"/>
                <a:sym typeface="Huawei Sans" panose="020C0503030203020204" pitchFamily="34" charset="0"/>
              </a:rPr>
              <a:t>NAT</a:t>
            </a:r>
          </a:p>
          <a:p>
            <a:pPr algn="ctr" defTabSz="914034" fontAlgn="ctr">
              <a:spcBef>
                <a:spcPct val="0"/>
              </a:spcBef>
              <a:spcAft>
                <a:spcPct val="0"/>
              </a:spcAft>
            </a:pPr>
            <a:r>
              <a:rPr lang="en-US" sz="1399" b="1" dirty="0">
                <a:latin typeface="Huawei Sans" panose="020C0503030203020204" pitchFamily="34" charset="0"/>
                <a:ea typeface="方正兰亭黑简体" panose="02000000000000000000" pitchFamily="2" charset="-122"/>
                <a:cs typeface="+mn-ea"/>
                <a:sym typeface="Huawei Sans" panose="020C0503030203020204" pitchFamily="34" charset="0"/>
              </a:rPr>
              <a:t>R1</a:t>
            </a:r>
          </a:p>
        </p:txBody>
      </p:sp>
      <p:pic>
        <p:nvPicPr>
          <p:cNvPr id="14" name="图片 13" descr="PC.png"/>
          <p:cNvPicPr>
            <a:picLocks noChangeAspect="1"/>
          </p:cNvPicPr>
          <p:nvPr/>
        </p:nvPicPr>
        <p:blipFill>
          <a:blip r:embed="rId4" cstate="print"/>
          <a:stretch>
            <a:fillRect/>
          </a:stretch>
        </p:blipFill>
        <p:spPr>
          <a:xfrm>
            <a:off x="2385442" y="1543872"/>
            <a:ext cx="538853" cy="413838"/>
          </a:xfrm>
          <a:prstGeom prst="rect">
            <a:avLst/>
          </a:prstGeom>
        </p:spPr>
      </p:pic>
      <p:pic>
        <p:nvPicPr>
          <p:cNvPr id="15" name="图片 14" descr="PC.png"/>
          <p:cNvPicPr>
            <a:picLocks noChangeAspect="1"/>
          </p:cNvPicPr>
          <p:nvPr/>
        </p:nvPicPr>
        <p:blipFill>
          <a:blip r:embed="rId4" cstate="print"/>
          <a:stretch>
            <a:fillRect/>
          </a:stretch>
        </p:blipFill>
        <p:spPr>
          <a:xfrm>
            <a:off x="2385442" y="3308555"/>
            <a:ext cx="538853" cy="413838"/>
          </a:xfrm>
          <a:prstGeom prst="rect">
            <a:avLst/>
          </a:prstGeom>
        </p:spPr>
      </p:pic>
      <p:pic>
        <p:nvPicPr>
          <p:cNvPr id="16" name="图片 15" descr="汇聚交换机.png"/>
          <p:cNvPicPr>
            <a:picLocks noChangeAspect="1"/>
          </p:cNvPicPr>
          <p:nvPr/>
        </p:nvPicPr>
        <p:blipFill>
          <a:blip r:embed="rId6" cstate="print"/>
          <a:stretch>
            <a:fillRect/>
          </a:stretch>
        </p:blipFill>
        <p:spPr>
          <a:xfrm>
            <a:off x="3604713" y="2426213"/>
            <a:ext cx="539789" cy="441645"/>
          </a:xfrm>
          <a:prstGeom prst="rect">
            <a:avLst/>
          </a:prstGeom>
        </p:spPr>
      </p:pic>
      <p:cxnSp>
        <p:nvCxnSpPr>
          <p:cNvPr id="17" name="直接连接符 16"/>
          <p:cNvCxnSpPr>
            <a:stCxn id="14" idx="3"/>
            <a:endCxn id="16" idx="0"/>
          </p:cNvCxnSpPr>
          <p:nvPr/>
        </p:nvCxnSpPr>
        <p:spPr bwMode="auto">
          <a:xfrm>
            <a:off x="2924294" y="1750791"/>
            <a:ext cx="950314" cy="67542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直接连接符 17"/>
          <p:cNvCxnSpPr>
            <a:stCxn id="15" idx="3"/>
            <a:endCxn id="16" idx="2"/>
          </p:cNvCxnSpPr>
          <p:nvPr/>
        </p:nvCxnSpPr>
        <p:spPr bwMode="auto">
          <a:xfrm flipV="1">
            <a:off x="2924294" y="2867859"/>
            <a:ext cx="950314" cy="647616"/>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9" name="TextBox 77"/>
          <p:cNvSpPr txBox="1"/>
          <p:nvPr/>
        </p:nvSpPr>
        <p:spPr bwMode="auto">
          <a:xfrm>
            <a:off x="1881990" y="1931189"/>
            <a:ext cx="1600850"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192.168.1.1/24</a:t>
            </a:r>
          </a:p>
        </p:txBody>
      </p:sp>
      <p:sp>
        <p:nvSpPr>
          <p:cNvPr id="20" name="TextBox 77"/>
          <p:cNvSpPr txBox="1"/>
          <p:nvPr/>
        </p:nvSpPr>
        <p:spPr bwMode="auto">
          <a:xfrm>
            <a:off x="1881990" y="3698036"/>
            <a:ext cx="1600850"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192.168.1.3/24</a:t>
            </a:r>
          </a:p>
        </p:txBody>
      </p:sp>
      <p:grpSp>
        <p:nvGrpSpPr>
          <p:cNvPr id="21" name="组合 20"/>
          <p:cNvGrpSpPr/>
          <p:nvPr/>
        </p:nvGrpSpPr>
        <p:grpSpPr>
          <a:xfrm>
            <a:off x="7173181" y="2363387"/>
            <a:ext cx="1570475" cy="504472"/>
            <a:chOff x="7175983" y="2324318"/>
            <a:chExt cx="1571088" cy="504669"/>
          </a:xfrm>
        </p:grpSpPr>
        <p:sp>
          <p:nvSpPr>
            <p:cNvPr id="22" name="Freeform 159"/>
            <p:cNvSpPr/>
            <p:nvPr/>
          </p:nvSpPr>
          <p:spPr>
            <a:xfrm flipH="1">
              <a:off x="7440181" y="2324318"/>
              <a:ext cx="1048594" cy="50466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3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TextBox 77"/>
            <p:cNvSpPr txBox="1"/>
            <p:nvPr/>
          </p:nvSpPr>
          <p:spPr bwMode="auto">
            <a:xfrm>
              <a:off x="7175983" y="2450309"/>
              <a:ext cx="1571088" cy="347170"/>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5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Internet</a:t>
              </a:r>
            </a:p>
          </p:txBody>
        </p:sp>
      </p:grpSp>
      <p:sp>
        <p:nvSpPr>
          <p:cNvPr id="24" name="TextBox 77"/>
          <p:cNvSpPr txBox="1"/>
          <p:nvPr/>
        </p:nvSpPr>
        <p:spPr bwMode="auto">
          <a:xfrm>
            <a:off x="5735856" y="2629009"/>
            <a:ext cx="1087741" cy="316268"/>
          </a:xfrm>
          <a:prstGeom prst="rect">
            <a:avLst/>
          </a:prstGeom>
          <a:noFill/>
          <a:ln w="9525">
            <a:noFill/>
            <a:miter lim="800000"/>
            <a:headEnd/>
            <a:tailEnd/>
          </a:ln>
        </p:spPr>
        <p:txBody>
          <a:bodyPr wrap="square" lIns="99941" tIns="49966" rIns="99941" bIns="49966" rtlCol="0">
            <a:noAutofit/>
          </a:bodyPr>
          <a:lstStyle/>
          <a:p>
            <a:pPr defTabSz="1001248" eaLnBrk="0" fontAlgn="ctr" hangingPunct="0"/>
            <a:r>
              <a:rPr lang="en-US" sz="1399">
                <a:latin typeface="Huawei Sans" panose="020C0503030203020204" pitchFamily="34" charset="0"/>
                <a:ea typeface="方正兰亭黑简体" panose="02000000000000000000" pitchFamily="2" charset="-122"/>
                <a:sym typeface="Huawei Sans" panose="020C0503030203020204" pitchFamily="34" charset="0"/>
              </a:rPr>
              <a:t>GE0/0/1</a:t>
            </a:r>
          </a:p>
        </p:txBody>
      </p:sp>
    </p:spTree>
    <p:extLst>
      <p:ext uri="{BB962C8B-B14F-4D97-AF65-F5344CB8AC3E}">
        <p14:creationId xmlns:p14="http://schemas.microsoft.com/office/powerpoint/2010/main" val="1785744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r>
              <a:rPr lang="en-US" altLang="zh-CN" dirty="0"/>
              <a:t>Network Address Translation</a:t>
            </a:r>
            <a:endParaRPr lang="zh-CN" altLang="en-US" dirty="0"/>
          </a:p>
        </p:txBody>
      </p:sp>
      <p:sp>
        <p:nvSpPr>
          <p:cNvPr id="3" name="文本占位符 2"/>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13448038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NAT Overview</a:t>
            </a: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Static NAT</a:t>
            </a: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Dynamic NAT</a:t>
            </a:r>
          </a:p>
          <a:p>
            <a:r>
              <a:rPr lang="en-US" altLang="zh-CN" b="1" dirty="0">
                <a:latin typeface="Huawei Sans" panose="020C0503030203020204" pitchFamily="34" charset="0"/>
                <a:ea typeface="方正兰亭黑简体" panose="02000000000000000000" pitchFamily="2" charset="-122"/>
                <a:sym typeface="Huawei Sans" panose="020C0503030203020204" pitchFamily="34" charset="0"/>
              </a:rPr>
              <a:t>NAPT and Easy IP</a:t>
            </a: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NAT Server</a:t>
            </a:r>
          </a:p>
          <a:p>
            <a:endParaRPr lang="zh-CN" altLang="en-US" dirty="0"/>
          </a:p>
        </p:txBody>
      </p:sp>
    </p:spTree>
    <p:extLst>
      <p:ext uri="{BB962C8B-B14F-4D97-AF65-F5344CB8AC3E}">
        <p14:creationId xmlns:p14="http://schemas.microsoft.com/office/powerpoint/2010/main" val="3799351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sz="1400" dirty="0"/>
              <a:t>Dynamic NAT does not translate port numbers. It belongs to No-Port Address Translation (No-PAT). In this mode, the mapping between public and private addresses is still 1:1, which cannot improve public address utilization.</a:t>
            </a:r>
          </a:p>
          <a:p>
            <a:r>
              <a:rPr lang="en-US" altLang="zh-CN" sz="1400" dirty="0"/>
              <a:t>Network Address and Port Translation (NAPT): translates both IP addresses and port numbers from multiple internal hosts to one public IP address in an address pool. In this way, 1:n mapping between public and private addresses is implemented, which effectively improves public address utilization.</a:t>
            </a:r>
          </a:p>
          <a:p>
            <a:endParaRPr lang="zh-CN" altLang="en-US" sz="1400" dirty="0"/>
          </a:p>
          <a:p>
            <a:endParaRPr lang="zh-CN" altLang="en-US" sz="1400" dirty="0"/>
          </a:p>
        </p:txBody>
      </p:sp>
      <p:sp>
        <p:nvSpPr>
          <p:cNvPr id="3" name="标题 2"/>
          <p:cNvSpPr>
            <a:spLocks noGrp="1"/>
          </p:cNvSpPr>
          <p:nvPr>
            <p:ph type="title"/>
          </p:nvPr>
        </p:nvSpPr>
        <p:spPr/>
        <p:txBody>
          <a:bodyPr/>
          <a:lstStyle/>
          <a:p>
            <a:r>
              <a:rPr lang="en-US" altLang="zh-CN" dirty="0">
                <a:sym typeface="Huawei Sans" panose="020C0503030203020204" pitchFamily="34" charset="0"/>
              </a:rPr>
              <a:t>NAPT Implementation</a:t>
            </a:r>
            <a:endParaRPr lang="zh-CN" altLang="en-US" dirty="0"/>
          </a:p>
        </p:txBody>
      </p:sp>
      <p:grpSp>
        <p:nvGrpSpPr>
          <p:cNvPr id="5" name="组合 4"/>
          <p:cNvGrpSpPr/>
          <p:nvPr/>
        </p:nvGrpSpPr>
        <p:grpSpPr>
          <a:xfrm>
            <a:off x="5862270" y="4918041"/>
            <a:ext cx="3313836" cy="1454297"/>
            <a:chOff x="4580616" y="2140578"/>
            <a:chExt cx="1834741" cy="1439903"/>
          </a:xfrm>
        </p:grpSpPr>
        <p:sp>
          <p:nvSpPr>
            <p:cNvPr id="6" name="TextBox 77"/>
            <p:cNvSpPr txBox="1"/>
            <p:nvPr/>
          </p:nvSpPr>
          <p:spPr bwMode="auto">
            <a:xfrm>
              <a:off x="4580616" y="2140578"/>
              <a:ext cx="1834741" cy="1439903"/>
            </a:xfrm>
            <a:prstGeom prst="rect">
              <a:avLst/>
            </a:prstGeom>
            <a:noFill/>
            <a:ln w="12700" cap="flat" cmpd="sng" algn="ctr">
              <a:solidFill>
                <a:srgbClr val="1AABE2"/>
              </a:solidFill>
              <a:prstDash val="sysDash"/>
              <a:miter lim="800000"/>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defPPr>
                <a:defRPr lang="en-US"/>
              </a:defPPr>
              <a:lvl1pPr algn="ctr">
                <a:defRPr sz="800" kern="0">
                  <a:solidFill>
                    <a:srgbClr val="1D1D1A"/>
                  </a:solidFill>
                  <a:latin typeface="Huawei Sans" panose="020C0503030203020204" pitchFamily="34" charset="0"/>
                  <a:ea typeface="方正兰亭黑简体" panose="02000000000000000000" pitchFamily="2" charset="-122"/>
                </a:defRPr>
              </a:lvl1pPr>
            </a:lstStyle>
            <a:p>
              <a:pPr marL="35986" algn="l" fontAlgn="ctr">
                <a:spcBef>
                  <a:spcPts val="200"/>
                </a:spcBef>
              </a:pPr>
              <a:endParaRPr lang="en-US" altLang="zh-CN" sz="1599" dirty="0">
                <a:sym typeface="Huawei Sans" panose="020C0503030203020204" pitchFamily="34" charset="0"/>
              </a:endParaRPr>
            </a:p>
          </p:txBody>
        </p:sp>
        <p:sp>
          <p:nvSpPr>
            <p:cNvPr id="7" name="矩形 6"/>
            <p:cNvSpPr/>
            <p:nvPr/>
          </p:nvSpPr>
          <p:spPr>
            <a:xfrm>
              <a:off x="4592133" y="2165234"/>
              <a:ext cx="1822935" cy="543223"/>
            </a:xfrm>
            <a:prstGeom prst="rect">
              <a:avLst/>
            </a:prstGeom>
          </p:spPr>
          <p:txBody>
            <a:bodyPr wrap="square">
              <a:noAutofit/>
            </a:bodyPr>
            <a:lstStyle/>
            <a:p>
              <a:pPr marL="35986" fontAlgn="ctr">
                <a:spcBef>
                  <a:spcPts val="200"/>
                </a:spcBef>
              </a:pPr>
              <a:r>
                <a:rPr lang="en-US" sz="1399">
                  <a:solidFill>
                    <a:prstClr val="black"/>
                  </a:solidFill>
                  <a:latin typeface="Huawei Sans" panose="020C0503030203020204" pitchFamily="34" charset="0"/>
                  <a:sym typeface="Huawei Sans" panose="020C0503030203020204" pitchFamily="34" charset="0"/>
                </a:rPr>
                <a:t>NAT mapping table</a:t>
              </a:r>
            </a:p>
            <a:p>
              <a:pPr marL="35986" fontAlgn="ctr">
                <a:spcBef>
                  <a:spcPts val="200"/>
                </a:spcBef>
              </a:pPr>
              <a:r>
                <a:rPr lang="en-US" sz="1399">
                  <a:solidFill>
                    <a:prstClr val="black"/>
                  </a:solidFill>
                  <a:latin typeface="Huawei Sans" panose="020C0503030203020204" pitchFamily="34" charset="0"/>
                  <a:sym typeface="Huawei Sans" panose="020C0503030203020204" pitchFamily="34" charset="0"/>
                </a:rPr>
                <a:t>-------------</a:t>
              </a:r>
            </a:p>
          </p:txBody>
        </p:sp>
      </p:grpSp>
      <p:sp>
        <p:nvSpPr>
          <p:cNvPr id="8" name="圆角矩形 7"/>
          <p:cNvSpPr/>
          <p:nvPr/>
        </p:nvSpPr>
        <p:spPr>
          <a:xfrm>
            <a:off x="1120462" y="2911622"/>
            <a:ext cx="4416641" cy="2810368"/>
          </a:xfrm>
          <a:prstGeom prst="roundRect">
            <a:avLst>
              <a:gd name="adj" fmla="val 7563"/>
            </a:avLst>
          </a:prstGeom>
          <a:no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599"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矩形 8"/>
          <p:cNvSpPr/>
          <p:nvPr/>
        </p:nvSpPr>
        <p:spPr>
          <a:xfrm>
            <a:off x="2363169" y="2949731"/>
            <a:ext cx="1577060" cy="307657"/>
          </a:xfrm>
          <a:prstGeom prst="rect">
            <a:avLst/>
          </a:prstGeom>
        </p:spPr>
        <p:txBody>
          <a:bodyPr wrap="none">
            <a:noAutofit/>
          </a:bodyPr>
          <a:lstStyle/>
          <a:p>
            <a:pPr algn="ctr" defTabSz="914034" fontAlgn="ctr">
              <a:spcBef>
                <a:spcPct val="0"/>
              </a:spcBef>
              <a:spcAft>
                <a:spcPct val="0"/>
              </a:spcAft>
            </a:pPr>
            <a:r>
              <a:rPr lang="en-US" sz="1399" b="1" dirty="0">
                <a:latin typeface="Huawei Sans" panose="020C0503030203020204" pitchFamily="34" charset="0"/>
                <a:ea typeface="方正兰亭黑简体" panose="02000000000000000000" pitchFamily="2" charset="-122"/>
                <a:cs typeface="+mn-ea"/>
                <a:sym typeface="Huawei Sans" panose="020C0503030203020204" pitchFamily="34" charset="0"/>
              </a:rPr>
              <a:t>Private network</a:t>
            </a:r>
          </a:p>
        </p:txBody>
      </p:sp>
      <p:cxnSp>
        <p:nvCxnSpPr>
          <p:cNvPr id="10" name="直接连接符 9"/>
          <p:cNvCxnSpPr>
            <a:stCxn id="12" idx="3"/>
            <a:endCxn id="13" idx="1"/>
          </p:cNvCxnSpPr>
          <p:nvPr/>
        </p:nvCxnSpPr>
        <p:spPr bwMode="auto">
          <a:xfrm>
            <a:off x="2601245" y="4340818"/>
            <a:ext cx="6797582" cy="494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1"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253400" y="4124447"/>
            <a:ext cx="540989" cy="442626"/>
          </a:xfrm>
          <a:prstGeom prst="rect">
            <a:avLst/>
          </a:prstGeom>
          <a:noFill/>
        </p:spPr>
      </p:pic>
      <p:pic>
        <p:nvPicPr>
          <p:cNvPr id="12" name="图片 11" descr="PC.png"/>
          <p:cNvPicPr>
            <a:picLocks noChangeAspect="1"/>
          </p:cNvPicPr>
          <p:nvPr/>
        </p:nvPicPr>
        <p:blipFill>
          <a:blip r:embed="rId4" cstate="print"/>
          <a:stretch>
            <a:fillRect/>
          </a:stretch>
        </p:blipFill>
        <p:spPr>
          <a:xfrm>
            <a:off x="2062393" y="4133899"/>
            <a:ext cx="538853" cy="413838"/>
          </a:xfrm>
          <a:prstGeom prst="rect">
            <a:avLst/>
          </a:prstGeom>
        </p:spPr>
      </p:pic>
      <p:pic>
        <p:nvPicPr>
          <p:cNvPr id="13" name="图片 12" descr="Web服务器-蓝.png"/>
          <p:cNvPicPr>
            <a:picLocks noChangeAspect="1"/>
          </p:cNvPicPr>
          <p:nvPr/>
        </p:nvPicPr>
        <p:blipFill>
          <a:blip r:embed="rId5" cstate="print"/>
          <a:stretch>
            <a:fillRect/>
          </a:stretch>
        </p:blipFill>
        <p:spPr>
          <a:xfrm>
            <a:off x="9398827" y="4124936"/>
            <a:ext cx="539789" cy="441645"/>
          </a:xfrm>
          <a:prstGeom prst="rect">
            <a:avLst/>
          </a:prstGeom>
        </p:spPr>
      </p:pic>
      <p:sp>
        <p:nvSpPr>
          <p:cNvPr id="14" name="TextBox 77"/>
          <p:cNvSpPr txBox="1"/>
          <p:nvPr/>
        </p:nvSpPr>
        <p:spPr bwMode="auto">
          <a:xfrm>
            <a:off x="1578944" y="4532661"/>
            <a:ext cx="1493190"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192.168.1.2/24</a:t>
            </a:r>
          </a:p>
        </p:txBody>
      </p:sp>
      <p:sp>
        <p:nvSpPr>
          <p:cNvPr id="15" name="TextBox 77"/>
          <p:cNvSpPr txBox="1"/>
          <p:nvPr/>
        </p:nvSpPr>
        <p:spPr bwMode="auto">
          <a:xfrm>
            <a:off x="9066063" y="4542692"/>
            <a:ext cx="1205317" cy="531627"/>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Web server</a:t>
            </a:r>
          </a:p>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200.1.2.3</a:t>
            </a:r>
          </a:p>
        </p:txBody>
      </p:sp>
      <p:sp>
        <p:nvSpPr>
          <p:cNvPr id="16" name="TextBox 77"/>
          <p:cNvSpPr txBox="1"/>
          <p:nvPr/>
        </p:nvSpPr>
        <p:spPr bwMode="auto">
          <a:xfrm>
            <a:off x="5770514" y="4030889"/>
            <a:ext cx="1087741" cy="316268"/>
          </a:xfrm>
          <a:prstGeom prst="rect">
            <a:avLst/>
          </a:prstGeom>
          <a:noFill/>
          <a:ln w="9525">
            <a:noFill/>
            <a:miter lim="800000"/>
            <a:headEnd/>
            <a:tailEnd/>
          </a:ln>
        </p:spPr>
        <p:txBody>
          <a:bodyPr wrap="square" lIns="99941" tIns="49966" rIns="99941" bIns="49966" rtlCol="0">
            <a:noAutofit/>
          </a:bodyPr>
          <a:lstStyle/>
          <a:p>
            <a:pP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122.1.2.1</a:t>
            </a:r>
          </a:p>
        </p:txBody>
      </p:sp>
      <p:sp>
        <p:nvSpPr>
          <p:cNvPr id="17" name="矩形 16"/>
          <p:cNvSpPr/>
          <p:nvPr/>
        </p:nvSpPr>
        <p:spPr>
          <a:xfrm>
            <a:off x="5237844" y="4565231"/>
            <a:ext cx="557948" cy="307657"/>
          </a:xfrm>
          <a:prstGeom prst="rect">
            <a:avLst/>
          </a:prstGeom>
        </p:spPr>
        <p:txBody>
          <a:bodyPr wrap="none">
            <a:noAutofit/>
          </a:bodyPr>
          <a:lstStyle/>
          <a:p>
            <a:pPr algn="ctr" defTabSz="914034" fontAlgn="ctr">
              <a:spcBef>
                <a:spcPct val="0"/>
              </a:spcBef>
              <a:spcAft>
                <a:spcPct val="0"/>
              </a:spcAft>
            </a:pPr>
            <a:r>
              <a:rPr lang="en-US" sz="1399" b="1">
                <a:latin typeface="Huawei Sans" panose="020C0503030203020204" pitchFamily="34" charset="0"/>
                <a:ea typeface="方正兰亭黑简体" panose="02000000000000000000" pitchFamily="2" charset="-122"/>
                <a:cs typeface="+mn-ea"/>
                <a:sym typeface="Huawei Sans" panose="020C0503030203020204" pitchFamily="34" charset="0"/>
              </a:rPr>
              <a:t>NAT</a:t>
            </a:r>
          </a:p>
        </p:txBody>
      </p:sp>
      <p:pic>
        <p:nvPicPr>
          <p:cNvPr id="18" name="图片 17" descr="PC.png"/>
          <p:cNvPicPr>
            <a:picLocks noChangeAspect="1"/>
          </p:cNvPicPr>
          <p:nvPr/>
        </p:nvPicPr>
        <p:blipFill>
          <a:blip r:embed="rId4" cstate="print"/>
          <a:stretch>
            <a:fillRect/>
          </a:stretch>
        </p:blipFill>
        <p:spPr>
          <a:xfrm>
            <a:off x="2062393" y="3251557"/>
            <a:ext cx="538853" cy="413838"/>
          </a:xfrm>
          <a:prstGeom prst="rect">
            <a:avLst/>
          </a:prstGeom>
        </p:spPr>
      </p:pic>
      <p:pic>
        <p:nvPicPr>
          <p:cNvPr id="19" name="图片 18" descr="PC.png"/>
          <p:cNvPicPr>
            <a:picLocks noChangeAspect="1"/>
          </p:cNvPicPr>
          <p:nvPr/>
        </p:nvPicPr>
        <p:blipFill>
          <a:blip r:embed="rId4" cstate="print"/>
          <a:stretch>
            <a:fillRect/>
          </a:stretch>
        </p:blipFill>
        <p:spPr>
          <a:xfrm>
            <a:off x="2062393" y="5016241"/>
            <a:ext cx="538853" cy="413838"/>
          </a:xfrm>
          <a:prstGeom prst="rect">
            <a:avLst/>
          </a:prstGeom>
        </p:spPr>
      </p:pic>
      <p:pic>
        <p:nvPicPr>
          <p:cNvPr id="20" name="图片 19" descr="汇聚交换机.png"/>
          <p:cNvPicPr>
            <a:picLocks noChangeAspect="1"/>
          </p:cNvPicPr>
          <p:nvPr/>
        </p:nvPicPr>
        <p:blipFill>
          <a:blip r:embed="rId6" cstate="print"/>
          <a:stretch>
            <a:fillRect/>
          </a:stretch>
        </p:blipFill>
        <p:spPr>
          <a:xfrm>
            <a:off x="3440008" y="4141898"/>
            <a:ext cx="539789" cy="441645"/>
          </a:xfrm>
          <a:prstGeom prst="rect">
            <a:avLst/>
          </a:prstGeom>
        </p:spPr>
      </p:pic>
      <p:cxnSp>
        <p:nvCxnSpPr>
          <p:cNvPr id="21" name="直接连接符 20"/>
          <p:cNvCxnSpPr>
            <a:stCxn id="18" idx="3"/>
            <a:endCxn id="20" idx="0"/>
          </p:cNvCxnSpPr>
          <p:nvPr/>
        </p:nvCxnSpPr>
        <p:spPr bwMode="auto">
          <a:xfrm>
            <a:off x="2601245" y="3458477"/>
            <a:ext cx="1108657" cy="68342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2" name="直接连接符 21"/>
          <p:cNvCxnSpPr>
            <a:stCxn id="19" idx="3"/>
            <a:endCxn id="20" idx="2"/>
          </p:cNvCxnSpPr>
          <p:nvPr/>
        </p:nvCxnSpPr>
        <p:spPr bwMode="auto">
          <a:xfrm flipV="1">
            <a:off x="2601245" y="4583544"/>
            <a:ext cx="1108657" cy="639617"/>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3" name="TextBox 77"/>
          <p:cNvSpPr txBox="1"/>
          <p:nvPr/>
        </p:nvSpPr>
        <p:spPr bwMode="auto">
          <a:xfrm>
            <a:off x="1578944" y="3638875"/>
            <a:ext cx="1493190"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192.168.1.1/24</a:t>
            </a:r>
          </a:p>
        </p:txBody>
      </p:sp>
      <p:sp>
        <p:nvSpPr>
          <p:cNvPr id="24" name="TextBox 77"/>
          <p:cNvSpPr txBox="1"/>
          <p:nvPr/>
        </p:nvSpPr>
        <p:spPr bwMode="auto">
          <a:xfrm>
            <a:off x="1578944" y="5405722"/>
            <a:ext cx="1493190"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192.168.1.3/24</a:t>
            </a:r>
          </a:p>
        </p:txBody>
      </p:sp>
      <p:graphicFrame>
        <p:nvGraphicFramePr>
          <p:cNvPr id="25" name="表格 24"/>
          <p:cNvGraphicFramePr>
            <a:graphicFrameLocks noGrp="1"/>
          </p:cNvGraphicFramePr>
          <p:nvPr>
            <p:extLst/>
          </p:nvPr>
        </p:nvGraphicFramePr>
        <p:xfrm>
          <a:off x="6681526" y="3133526"/>
          <a:ext cx="851770" cy="855996"/>
        </p:xfrm>
        <a:graphic>
          <a:graphicData uri="http://schemas.openxmlformats.org/drawingml/2006/table">
            <a:tbl>
              <a:tblPr firstRow="1" bandRow="1"/>
              <a:tblGrid>
                <a:gridCol w="851770"/>
              </a:tblGrid>
              <a:tr h="285249">
                <a:tc>
                  <a:txBody>
                    <a:bodyPr/>
                    <a:lstStyle/>
                    <a:p>
                      <a:pPr marL="0" algn="l" defTabSz="914034" rtl="0" eaLnBrk="1" fontAlgn="ctr" latinLnBrk="0" hangingPunct="1"/>
                      <a:r>
                        <a:rPr lang="en-US" sz="1400" b="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122.1.2.1</a:t>
                      </a:r>
                    </a:p>
                  </a:txBody>
                  <a:tcPr marL="45702" marR="45702" marT="35986" marB="35986" anchor="ctr">
                    <a:lnL w="12700" cmpd="sng">
                      <a:noFill/>
                      <a:prstDash val="solid"/>
                    </a:lnL>
                    <a:lnR w="12700" cmpd="sng">
                      <a:noFill/>
                      <a:prstDash val="solid"/>
                    </a:lnR>
                    <a:lnT w="12700" cmpd="sng">
                      <a:noFill/>
                      <a:prstDash val="solid"/>
                    </a:lnT>
                    <a:lnB w="12700" cap="flat" cmpd="sng" algn="ctr">
                      <a:noFill/>
                      <a:prstDash val="sysDash"/>
                      <a:round/>
                      <a:headEnd type="none" w="med" len="med"/>
                      <a:tailEnd type="none" w="med" len="med"/>
                    </a:lnB>
                    <a:lnTlToBr w="12700" cmpd="sng">
                      <a:noFill/>
                      <a:prstDash val="solid"/>
                    </a:lnTlToBr>
                    <a:lnBlToTr w="12700" cmpd="sng">
                      <a:noFill/>
                      <a:prstDash val="solid"/>
                    </a:lnBlToTr>
                  </a:tcPr>
                </a:tc>
              </a:tr>
              <a:tr h="285249">
                <a:tc>
                  <a:txBody>
                    <a:bodyPr/>
                    <a:lstStyle/>
                    <a:p>
                      <a:pPr marL="0" algn="l" defTabSz="914034" rtl="0" eaLnBrk="1" fontAlgn="ctr" latinLnBrk="0" hangingPunct="1"/>
                      <a:r>
                        <a:rPr lang="en-US" sz="1400" b="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122.1.2.2</a:t>
                      </a:r>
                    </a:p>
                  </a:txBody>
                  <a:tcPr marL="45702" marR="45702" marT="35986" marB="35986" anchor="ctr">
                    <a:lnL w="12700" cmpd="sng">
                      <a:noFill/>
                      <a:prstDash val="solid"/>
                    </a:lnL>
                    <a:lnR w="12700" cmpd="sng">
                      <a:noFill/>
                      <a:prstDash val="soli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tcPr>
                </a:tc>
              </a:tr>
              <a:tr h="285249">
                <a:tc>
                  <a:txBody>
                    <a:bodyPr/>
                    <a:lstStyle/>
                    <a:p>
                      <a:pPr marL="0" algn="l" defTabSz="914034" rtl="0" eaLnBrk="1" fontAlgn="ctr" latinLnBrk="0" hangingPunct="1"/>
                      <a:r>
                        <a:rPr lang="en-US" sz="1400" b="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122.1.2.3</a:t>
                      </a:r>
                    </a:p>
                  </a:txBody>
                  <a:tcPr marL="45702" marR="45702" marT="35986" marB="35986" anchor="ctr">
                    <a:lnL w="12700" cmpd="sng">
                      <a:noFill/>
                      <a:prstDash val="solid"/>
                    </a:lnL>
                    <a:lnR w="12700" cmpd="sng">
                      <a:noFill/>
                      <a:prstDash val="soli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26" name="表格 25"/>
          <p:cNvGraphicFramePr>
            <a:graphicFrameLocks noGrp="1"/>
          </p:cNvGraphicFramePr>
          <p:nvPr>
            <p:extLst/>
          </p:nvPr>
        </p:nvGraphicFramePr>
        <p:xfrm>
          <a:off x="5924126" y="5425357"/>
          <a:ext cx="3181149" cy="830154"/>
        </p:xfrm>
        <a:graphic>
          <a:graphicData uri="http://schemas.openxmlformats.org/drawingml/2006/table">
            <a:tbl>
              <a:tblPr firstRow="1" bandRow="1"/>
              <a:tblGrid>
                <a:gridCol w="1589484"/>
                <a:gridCol w="1591665"/>
              </a:tblGrid>
              <a:tr h="373234">
                <a:tc>
                  <a:txBody>
                    <a:bodyPr/>
                    <a:lstStyle/>
                    <a:p>
                      <a:pPr marL="0" algn="ctr" defTabSz="914034" rtl="0" eaLnBrk="1" fontAlgn="ctr" latinLnBrk="0" hangingPunct="1"/>
                      <a:r>
                        <a:rPr lang="en-US" sz="11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Private IP </a:t>
                      </a:r>
                      <a:r>
                        <a:rPr lang="en-US" sz="1100" b="1" dirty="0" err="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Address:Port</a:t>
                      </a:r>
                      <a:r>
                        <a:rPr lang="en-US" sz="11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Number</a:t>
                      </a:r>
                    </a:p>
                  </a:txBody>
                  <a:tcPr marL="19043" marR="19043" marT="19043" marB="19043">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fontAlgn="ctr" latinLnBrk="0" hangingPunct="1"/>
                      <a:r>
                        <a:rPr lang="en-US" sz="1100" b="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Public IP Address:Port Number</a:t>
                      </a:r>
                    </a:p>
                  </a:txBody>
                  <a:tcPr marL="19043" marR="19043" marT="19043" marB="19043">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r>
              <a:tr h="228394">
                <a:tc>
                  <a:txBody>
                    <a:bodyPr/>
                    <a:lstStyle/>
                    <a:p>
                      <a:pPr marL="0" algn="ctr" defTabSz="914034" rtl="0" eaLnBrk="1" fontAlgn="ctr" latinLnBrk="0" hangingPunct="1"/>
                      <a:r>
                        <a:rPr lang="en-US" sz="1100" b="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192.168.1.1:10321</a:t>
                      </a:r>
                    </a:p>
                  </a:txBody>
                  <a:tcPr marL="19043" marR="19043" marT="19043" marB="19043">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fontAlgn="ctr" latinLnBrk="0" hangingPunct="1"/>
                      <a:r>
                        <a:rPr lang="en-US" sz="1100" b="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122.1.2.2:1025</a:t>
                      </a:r>
                    </a:p>
                  </a:txBody>
                  <a:tcPr marL="19043" marR="19043" marT="19043" marB="19043">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228394">
                <a:tc>
                  <a:txBody>
                    <a:bodyPr/>
                    <a:lstStyle/>
                    <a:p>
                      <a:pPr marL="0" algn="ctr" defTabSz="914034" rtl="0" eaLnBrk="1" fontAlgn="ctr" latinLnBrk="0" hangingPunct="1"/>
                      <a:r>
                        <a:rPr lang="en-US" sz="1100" b="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192.168.1.2:17087</a:t>
                      </a:r>
                    </a:p>
                  </a:txBody>
                  <a:tcPr marL="19043" marR="19043" marT="19043" marB="19043">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fontAlgn="ctr" latinLnBrk="0" hangingPunct="1"/>
                      <a:r>
                        <a:rPr lang="en-US" sz="11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122.1.2.2:1026</a:t>
                      </a:r>
                    </a:p>
                  </a:txBody>
                  <a:tcPr marL="19043" marR="19043" marT="19043" marB="19043">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bl>
          </a:graphicData>
        </a:graphic>
      </p:graphicFrame>
      <p:sp>
        <p:nvSpPr>
          <p:cNvPr id="27" name="任意多边形 26"/>
          <p:cNvSpPr/>
          <p:nvPr/>
        </p:nvSpPr>
        <p:spPr bwMode="auto">
          <a:xfrm>
            <a:off x="5819741" y="4434743"/>
            <a:ext cx="421553" cy="522388"/>
          </a:xfrm>
          <a:custGeom>
            <a:avLst/>
            <a:gdLst>
              <a:gd name="connsiteX0" fmla="*/ 0 w 615950"/>
              <a:gd name="connsiteY0" fmla="*/ 0 h 1422400"/>
              <a:gd name="connsiteX1" fmla="*/ 101600 w 615950"/>
              <a:gd name="connsiteY1" fmla="*/ 0 h 1422400"/>
              <a:gd name="connsiteX2" fmla="*/ 615950 w 615950"/>
              <a:gd name="connsiteY2" fmla="*/ 1422400 h 1422400"/>
            </a:gdLst>
            <a:ahLst/>
            <a:cxnLst>
              <a:cxn ang="0">
                <a:pos x="connsiteX0" y="connsiteY0"/>
              </a:cxn>
              <a:cxn ang="0">
                <a:pos x="connsiteX1" y="connsiteY1"/>
              </a:cxn>
              <a:cxn ang="0">
                <a:pos x="connsiteX2" y="connsiteY2"/>
              </a:cxn>
            </a:cxnLst>
            <a:rect l="l" t="t" r="r" b="b"/>
            <a:pathLst>
              <a:path w="615950" h="1422400">
                <a:moveTo>
                  <a:pt x="0" y="0"/>
                </a:moveTo>
                <a:lnTo>
                  <a:pt x="101600" y="0"/>
                </a:lnTo>
                <a:lnTo>
                  <a:pt x="615950" y="1422400"/>
                </a:lnTo>
              </a:path>
            </a:pathLst>
          </a:custGeom>
          <a:noFill/>
          <a:ln w="19050" cap="flat" cmpd="sng" algn="ctr">
            <a:solidFill>
              <a:schemeClr val="bg1">
                <a:lumMod val="50000"/>
              </a:schemeClr>
            </a:solidFill>
            <a:prstDash val="dash"/>
            <a:round/>
            <a:headEnd type="none" w="med" len="med"/>
            <a:tailEnd type="arrow" w="med" len="med"/>
          </a:ln>
          <a:effectLst/>
        </p:spPr>
        <p:txBody>
          <a:bodyPr vert="horz" wrap="square" lIns="91404" tIns="45702" rIns="91404" bIns="45702" numCol="1" rtlCol="0" anchor="t" anchorCtr="0" compatLnSpc="1">
            <a:prstTxWarp prst="textNoShape">
              <a:avLst/>
            </a:prstTxWarp>
            <a:noAutofit/>
          </a:bodyPr>
          <a:lstStyle/>
          <a:p>
            <a:pPr defTabSz="914034" fontAlgn="ctr">
              <a:spcBef>
                <a:spcPct val="0"/>
              </a:spcBef>
              <a:spcAft>
                <a:spcPct val="0"/>
              </a:spcAft>
            </a:pPr>
            <a:endParaRPr lang="zh-CN" altLang="en-US" sz="10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8" name="TextBox 77"/>
          <p:cNvSpPr txBox="1"/>
          <p:nvPr/>
        </p:nvSpPr>
        <p:spPr bwMode="auto">
          <a:xfrm>
            <a:off x="4003866" y="4344189"/>
            <a:ext cx="1328307"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192.168.1.254</a:t>
            </a:r>
          </a:p>
        </p:txBody>
      </p:sp>
      <p:grpSp>
        <p:nvGrpSpPr>
          <p:cNvPr id="29" name="组合 28"/>
          <p:cNvGrpSpPr/>
          <p:nvPr/>
        </p:nvGrpSpPr>
        <p:grpSpPr>
          <a:xfrm>
            <a:off x="7173181" y="4079072"/>
            <a:ext cx="1570475" cy="504472"/>
            <a:chOff x="7175983" y="2324318"/>
            <a:chExt cx="1571088" cy="504669"/>
          </a:xfrm>
        </p:grpSpPr>
        <p:sp>
          <p:nvSpPr>
            <p:cNvPr id="30" name="Freeform 159"/>
            <p:cNvSpPr/>
            <p:nvPr/>
          </p:nvSpPr>
          <p:spPr>
            <a:xfrm flipH="1">
              <a:off x="7440181" y="2324318"/>
              <a:ext cx="1048594" cy="50466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3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TextBox 77"/>
            <p:cNvSpPr txBox="1"/>
            <p:nvPr/>
          </p:nvSpPr>
          <p:spPr bwMode="auto">
            <a:xfrm>
              <a:off x="7175983" y="2450309"/>
              <a:ext cx="1571088" cy="347170"/>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5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Internet</a:t>
              </a:r>
            </a:p>
          </p:txBody>
        </p:sp>
      </p:grpSp>
      <p:grpSp>
        <p:nvGrpSpPr>
          <p:cNvPr id="32" name="组合 31"/>
          <p:cNvGrpSpPr/>
          <p:nvPr/>
        </p:nvGrpSpPr>
        <p:grpSpPr>
          <a:xfrm>
            <a:off x="6511290" y="2708550"/>
            <a:ext cx="1565662" cy="1320690"/>
            <a:chOff x="4462636" y="2148755"/>
            <a:chExt cx="2205752" cy="1439903"/>
          </a:xfrm>
        </p:grpSpPr>
        <p:sp>
          <p:nvSpPr>
            <p:cNvPr id="33" name="TextBox 77"/>
            <p:cNvSpPr txBox="1"/>
            <p:nvPr/>
          </p:nvSpPr>
          <p:spPr bwMode="auto">
            <a:xfrm>
              <a:off x="4580326" y="2148755"/>
              <a:ext cx="1834741" cy="1439903"/>
            </a:xfrm>
            <a:prstGeom prst="rect">
              <a:avLst/>
            </a:prstGeom>
            <a:noFill/>
            <a:ln w="12700" cap="flat" cmpd="sng" algn="ctr">
              <a:solidFill>
                <a:srgbClr val="1AABE2"/>
              </a:solidFill>
              <a:prstDash val="sysDash"/>
              <a:miter lim="800000"/>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defPPr>
                <a:defRPr lang="en-US"/>
              </a:defPPr>
              <a:lvl1pPr algn="ctr">
                <a:defRPr sz="800" kern="0">
                  <a:solidFill>
                    <a:srgbClr val="1D1D1A"/>
                  </a:solidFill>
                  <a:latin typeface="Huawei Sans" panose="020C0503030203020204" pitchFamily="34" charset="0"/>
                  <a:ea typeface="方正兰亭黑简体" panose="02000000000000000000" pitchFamily="2" charset="-122"/>
                </a:defRPr>
              </a:lvl1pPr>
            </a:lstStyle>
            <a:p>
              <a:pPr marL="35986" algn="l" fontAlgn="ctr">
                <a:spcBef>
                  <a:spcPts val="200"/>
                </a:spcBef>
              </a:pPr>
              <a:endParaRPr lang="en-US" altLang="zh-CN" sz="1200" dirty="0">
                <a:sym typeface="Huawei Sans" panose="020C0503030203020204" pitchFamily="34" charset="0"/>
              </a:endParaRPr>
            </a:p>
          </p:txBody>
        </p:sp>
        <p:sp>
          <p:nvSpPr>
            <p:cNvPr id="34" name="矩形 33"/>
            <p:cNvSpPr/>
            <p:nvPr/>
          </p:nvSpPr>
          <p:spPr>
            <a:xfrm>
              <a:off x="4462636" y="2165234"/>
              <a:ext cx="2205752" cy="832978"/>
            </a:xfrm>
            <a:prstGeom prst="rect">
              <a:avLst/>
            </a:prstGeom>
          </p:spPr>
          <p:txBody>
            <a:bodyPr wrap="square">
              <a:noAutofit/>
            </a:bodyPr>
            <a:lstStyle/>
            <a:p>
              <a:pPr marL="35986" fontAlgn="ctr">
                <a:spcBef>
                  <a:spcPts val="200"/>
                </a:spcBef>
              </a:pPr>
              <a:r>
                <a:rPr lang="en-US" sz="1200" dirty="0">
                  <a:solidFill>
                    <a:prstClr val="black"/>
                  </a:solidFill>
                  <a:latin typeface="Huawei Sans" panose="020C0503030203020204" pitchFamily="34" charset="0"/>
                  <a:sym typeface="Huawei Sans" panose="020C0503030203020204" pitchFamily="34" charset="0"/>
                </a:rPr>
                <a:t>NAT address pool</a:t>
              </a:r>
            </a:p>
            <a:p>
              <a:pPr marL="35986" fontAlgn="ctr">
                <a:spcBef>
                  <a:spcPts val="200"/>
                </a:spcBef>
              </a:pPr>
              <a:r>
                <a:rPr lang="en-US" sz="1200" dirty="0">
                  <a:solidFill>
                    <a:prstClr val="black"/>
                  </a:solidFill>
                  <a:latin typeface="Huawei Sans" panose="020C0503030203020204" pitchFamily="34" charset="0"/>
                  <a:sym typeface="Huawei Sans" panose="020C0503030203020204" pitchFamily="34" charset="0"/>
                </a:rPr>
                <a:t>-------------</a:t>
              </a:r>
              <a:r>
                <a:rPr lang="en-US" altLang="zh-CN" sz="1200" dirty="0">
                  <a:solidFill>
                    <a:prstClr val="black"/>
                  </a:solidFill>
                  <a:latin typeface="Huawei Sans" panose="020C0503030203020204" pitchFamily="34" charset="0"/>
                  <a:sym typeface="Huawei Sans" panose="020C0503030203020204" pitchFamily="34" charset="0"/>
                </a:rPr>
                <a:t>-------</a:t>
              </a:r>
              <a:endParaRPr lang="en-US" sz="1200" dirty="0">
                <a:solidFill>
                  <a:prstClr val="black"/>
                </a:solidFill>
                <a:latin typeface="Huawei Sans" panose="020C0503030203020204" pitchFamily="34" charset="0"/>
                <a:sym typeface="Huawei Sans" panose="020C0503030203020204" pitchFamily="34" charset="0"/>
              </a:endParaRPr>
            </a:p>
          </p:txBody>
        </p:sp>
      </p:grpSp>
      <p:sp>
        <p:nvSpPr>
          <p:cNvPr id="35" name="Right Arrow 157"/>
          <p:cNvSpPr/>
          <p:nvPr/>
        </p:nvSpPr>
        <p:spPr>
          <a:xfrm rot="19725846">
            <a:off x="5738011" y="3512731"/>
            <a:ext cx="682191" cy="344145"/>
          </a:xfrm>
          <a:prstGeom prst="rightArrow">
            <a:avLst>
              <a:gd name="adj1" fmla="val 40000"/>
              <a:gd name="adj2" fmla="val 50000"/>
            </a:avLst>
          </a:prstGeom>
          <a:gradFill flip="none" rotWithShape="1">
            <a:gsLst>
              <a:gs pos="15000">
                <a:srgbClr val="1AABE2">
                  <a:lumMod val="5000"/>
                  <a:lumOff val="95000"/>
                  <a:alpha val="0"/>
                </a:srgbClr>
              </a:gs>
              <a:gs pos="81000">
                <a:srgbClr val="99DFF9"/>
              </a:gs>
            </a:gsLst>
            <a:lin ang="0" scaled="1"/>
            <a:tileRect/>
          </a:gradFill>
          <a:ln w="15875" cap="flat" cmpd="sng" algn="ctr">
            <a:gradFill flip="none" rotWithShape="1">
              <a:gsLst>
                <a:gs pos="0">
                  <a:srgbClr val="1AABE2">
                    <a:lumMod val="5000"/>
                    <a:lumOff val="95000"/>
                  </a:srgbClr>
                </a:gs>
                <a:gs pos="100000">
                  <a:srgbClr val="00B0F0"/>
                </a:gs>
              </a:gsLst>
              <a:lin ang="0" scaled="1"/>
              <a:tileRect/>
            </a:gradFill>
            <a:prstDash val="solid"/>
            <a:miter lim="800000"/>
          </a:ln>
          <a:effectLst/>
        </p:spPr>
        <p:txBody>
          <a:bodyPr rtlCol="0" anchor="ctr">
            <a:noAutofit/>
          </a:bodyPr>
          <a:lstStyle/>
          <a:p>
            <a:pPr algn="ctr" defTabSz="914034" fontAlgn="ctr">
              <a:defRPr/>
            </a:pPr>
            <a:endParaRPr lang="zh-CN" altLang="en-US" sz="1799" kern="0">
              <a:solidFill>
                <a:prstClr val="white"/>
              </a:solidFill>
              <a:latin typeface="Huawei Sans" panose="020C0503030203020204" pitchFamily="34" charset="0"/>
              <a:ea typeface="方正兰亭黑简体"/>
              <a:sym typeface="Huawei Sans" panose="020C0503030203020204" pitchFamily="34" charset="0"/>
            </a:endParaRPr>
          </a:p>
        </p:txBody>
      </p:sp>
    </p:spTree>
    <p:extLst>
      <p:ext uri="{BB962C8B-B14F-4D97-AF65-F5344CB8AC3E}">
        <p14:creationId xmlns:p14="http://schemas.microsoft.com/office/powerpoint/2010/main" val="16095476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cs typeface="+mn-ea"/>
                <a:sym typeface="Huawei Sans" panose="020C0503030203020204" pitchFamily="34" charset="0"/>
              </a:rPr>
              <a:t>NAPT Example (1)</a:t>
            </a:r>
            <a:endParaRPr lang="zh-CN" altLang="en-US" dirty="0"/>
          </a:p>
        </p:txBody>
      </p:sp>
      <p:sp>
        <p:nvSpPr>
          <p:cNvPr id="5" name="TextBox 77"/>
          <p:cNvSpPr txBox="1"/>
          <p:nvPr/>
        </p:nvSpPr>
        <p:spPr bwMode="auto">
          <a:xfrm>
            <a:off x="4584939" y="1894786"/>
            <a:ext cx="1167811" cy="1305575"/>
          </a:xfrm>
          <a:prstGeom prst="rect">
            <a:avLst/>
          </a:prstGeom>
          <a:noFill/>
          <a:ln w="12700" cap="flat" cmpd="sng" algn="ctr">
            <a:solidFill>
              <a:srgbClr val="1AABE2"/>
            </a:solidFill>
            <a:prstDash val="sysDash"/>
            <a:miter lim="800000"/>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defPPr>
              <a:defRPr lang="en-US"/>
            </a:defPPr>
            <a:lvl1pPr algn="ctr">
              <a:defRPr sz="800" kern="0">
                <a:solidFill>
                  <a:srgbClr val="1D1D1A"/>
                </a:solidFill>
                <a:latin typeface="Huawei Sans" panose="020C0503030203020204" pitchFamily="34" charset="0"/>
                <a:ea typeface="方正兰亭黑简体" panose="02000000000000000000" pitchFamily="2" charset="-122"/>
              </a:defRPr>
            </a:lvl1pPr>
          </a:lstStyle>
          <a:p>
            <a:pPr marL="35986" algn="l" fontAlgn="ctr">
              <a:spcBef>
                <a:spcPts val="200"/>
              </a:spcBef>
            </a:pPr>
            <a:endParaRPr lang="en-US" altLang="zh-CN" sz="1399" dirty="0">
              <a:sym typeface="Huawei Sans" panose="020C0503030203020204" pitchFamily="34" charset="0"/>
            </a:endParaRPr>
          </a:p>
        </p:txBody>
      </p:sp>
      <p:sp>
        <p:nvSpPr>
          <p:cNvPr id="6" name="圆角矩形 5"/>
          <p:cNvSpPr/>
          <p:nvPr/>
        </p:nvSpPr>
        <p:spPr bwMode="auto">
          <a:xfrm>
            <a:off x="3876551" y="2674249"/>
            <a:ext cx="1611636" cy="274354"/>
          </a:xfrm>
          <a:prstGeom prst="roundRect">
            <a:avLst/>
          </a:prstGeom>
          <a:solidFill>
            <a:srgbClr val="FFF2CC"/>
          </a:solidFill>
          <a:ln w="19050" cap="flat" cmpd="sng" algn="ctr">
            <a:solidFill>
              <a:schemeClr val="bg1">
                <a:lumMod val="50000"/>
              </a:schemeClr>
            </a:solidFill>
            <a:prstDash val="dash"/>
            <a:round/>
            <a:headEnd type="none" w="med" len="med"/>
            <a:tailEnd type="arrow" w="med" len="med"/>
          </a:ln>
          <a:effectLst/>
        </p:spPr>
        <p:txBody>
          <a:bodyPr vert="horz" wrap="square" lIns="91404" tIns="45702" rIns="91404" bIns="45702" numCol="1" rtlCol="0" anchor="ctr" anchorCtr="0" compatLnSpc="1">
            <a:prstTxWarp prst="textNoShape">
              <a:avLst/>
            </a:prstTxWarp>
            <a:noAutofit/>
          </a:bodyPr>
          <a:lstStyle/>
          <a:p>
            <a:pPr defTabSz="914034" fontAlgn="ctr">
              <a:spcBef>
                <a:spcPct val="0"/>
              </a:spcBef>
              <a:spcAft>
                <a:spcPct val="0"/>
              </a:spcAft>
            </a:pPr>
            <a:r>
              <a:rPr 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Select</a:t>
            </a:r>
          </a:p>
        </p:txBody>
      </p:sp>
      <p:grpSp>
        <p:nvGrpSpPr>
          <p:cNvPr id="7" name="组合 6"/>
          <p:cNvGrpSpPr/>
          <p:nvPr/>
        </p:nvGrpSpPr>
        <p:grpSpPr>
          <a:xfrm>
            <a:off x="6084823" y="4883107"/>
            <a:ext cx="3360287" cy="1341497"/>
            <a:chOff x="4580327" y="2165235"/>
            <a:chExt cx="1834741" cy="1479521"/>
          </a:xfrm>
        </p:grpSpPr>
        <p:sp>
          <p:nvSpPr>
            <p:cNvPr id="8" name="TextBox 77"/>
            <p:cNvSpPr txBox="1"/>
            <p:nvPr/>
          </p:nvSpPr>
          <p:spPr bwMode="auto">
            <a:xfrm>
              <a:off x="4580327" y="2204853"/>
              <a:ext cx="1834741" cy="1439903"/>
            </a:xfrm>
            <a:prstGeom prst="rect">
              <a:avLst/>
            </a:prstGeom>
            <a:noFill/>
            <a:ln w="12700" cap="flat" cmpd="sng" algn="ctr">
              <a:solidFill>
                <a:srgbClr val="1AABE2"/>
              </a:solidFill>
              <a:prstDash val="sysDash"/>
              <a:miter lim="800000"/>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defPPr>
                <a:defRPr lang="en-US"/>
              </a:defPPr>
              <a:lvl1pPr algn="ctr">
                <a:defRPr sz="800" kern="0">
                  <a:solidFill>
                    <a:srgbClr val="1D1D1A"/>
                  </a:solidFill>
                  <a:latin typeface="Huawei Sans" panose="020C0503030203020204" pitchFamily="34" charset="0"/>
                  <a:ea typeface="方正兰亭黑简体" panose="02000000000000000000" pitchFamily="2" charset="-122"/>
                </a:defRPr>
              </a:lvl1pPr>
            </a:lstStyle>
            <a:p>
              <a:pPr marL="35986" algn="l" fontAlgn="ctr">
                <a:spcBef>
                  <a:spcPts val="200"/>
                </a:spcBef>
              </a:pPr>
              <a:endParaRPr lang="en-US" altLang="zh-CN" sz="1599" dirty="0">
                <a:sym typeface="Huawei Sans" panose="020C0503030203020204" pitchFamily="34" charset="0"/>
              </a:endParaRPr>
            </a:p>
          </p:txBody>
        </p:sp>
        <p:sp>
          <p:nvSpPr>
            <p:cNvPr id="9" name="矩形 8"/>
            <p:cNvSpPr/>
            <p:nvPr/>
          </p:nvSpPr>
          <p:spPr>
            <a:xfrm>
              <a:off x="4592133" y="2165235"/>
              <a:ext cx="1822935" cy="605104"/>
            </a:xfrm>
            <a:prstGeom prst="rect">
              <a:avLst/>
            </a:prstGeom>
          </p:spPr>
          <p:txBody>
            <a:bodyPr wrap="square">
              <a:noAutofit/>
            </a:bodyPr>
            <a:lstStyle/>
            <a:p>
              <a:pPr marL="35986" fontAlgn="ctr">
                <a:spcBef>
                  <a:spcPts val="200"/>
                </a:spcBef>
              </a:pPr>
              <a:r>
                <a:rPr lang="en-US" sz="1399" dirty="0">
                  <a:solidFill>
                    <a:prstClr val="black"/>
                  </a:solidFill>
                  <a:latin typeface="Huawei Sans" panose="020C0503030203020204" pitchFamily="34" charset="0"/>
                  <a:sym typeface="Huawei Sans" panose="020C0503030203020204" pitchFamily="34" charset="0"/>
                </a:rPr>
                <a:t>Mapping table</a:t>
              </a:r>
            </a:p>
            <a:p>
              <a:pPr marL="35986" fontAlgn="ctr">
                <a:spcBef>
                  <a:spcPts val="200"/>
                </a:spcBef>
              </a:pPr>
              <a:r>
                <a:rPr lang="en-US" sz="1399" dirty="0">
                  <a:solidFill>
                    <a:prstClr val="black"/>
                  </a:solidFill>
                  <a:latin typeface="Huawei Sans" panose="020C0503030203020204" pitchFamily="34" charset="0"/>
                  <a:sym typeface="Huawei Sans" panose="020C0503030203020204" pitchFamily="34" charset="0"/>
                </a:rPr>
                <a:t>-------------</a:t>
              </a:r>
            </a:p>
          </p:txBody>
        </p:sp>
      </p:grpSp>
      <p:cxnSp>
        <p:nvCxnSpPr>
          <p:cNvPr id="10" name="直接箭头连接符 9"/>
          <p:cNvCxnSpPr/>
          <p:nvPr/>
        </p:nvCxnSpPr>
        <p:spPr bwMode="auto">
          <a:xfrm>
            <a:off x="2130667" y="2387019"/>
            <a:ext cx="2068218" cy="0"/>
          </a:xfrm>
          <a:prstGeom prst="straightConnector1">
            <a:avLst/>
          </a:prstGeom>
          <a:noFill/>
          <a:ln w="25400" cap="flat" cmpd="sng" algn="ctr">
            <a:solidFill>
              <a:srgbClr val="00B0F0"/>
            </a:solidFill>
            <a:prstDash val="sysDash"/>
            <a:headEnd type="none" w="med" len="med"/>
            <a:tailEnd type="arrow" w="med" len="med"/>
          </a:ln>
          <a:effectLst>
            <a:outerShdw blurRad="152400" dist="38100" dir="5400000" algn="t" rotWithShape="0">
              <a:prstClr val="black">
                <a:alpha val="12000"/>
              </a:prstClr>
            </a:outerShdw>
          </a:effectLst>
        </p:spPr>
      </p:cxnSp>
      <p:sp>
        <p:nvSpPr>
          <p:cNvPr id="11" name="文本框 32"/>
          <p:cNvSpPr txBox="1"/>
          <p:nvPr/>
        </p:nvSpPr>
        <p:spPr>
          <a:xfrm>
            <a:off x="2139689" y="1817457"/>
            <a:ext cx="1936434" cy="467817"/>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200" dirty="0"/>
              <a:t> Source: 192.168.1.1:10321</a:t>
            </a:r>
          </a:p>
          <a:p>
            <a:pPr fontAlgn="ctr"/>
            <a:r>
              <a:rPr lang="en-US" sz="1200" dirty="0"/>
              <a:t> Destination: 200.1.2.3:80</a:t>
            </a:r>
          </a:p>
        </p:txBody>
      </p:sp>
      <p:sp>
        <p:nvSpPr>
          <p:cNvPr id="12" name="椭圆 11"/>
          <p:cNvSpPr/>
          <p:nvPr/>
        </p:nvSpPr>
        <p:spPr bwMode="auto">
          <a:xfrm>
            <a:off x="1843067" y="1817456"/>
            <a:ext cx="251902" cy="25190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r>
              <a:rPr lang="en-US" sz="1399"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p>
        </p:txBody>
      </p:sp>
      <p:cxnSp>
        <p:nvCxnSpPr>
          <p:cNvPr id="13" name="直接箭头连接符 12"/>
          <p:cNvCxnSpPr/>
          <p:nvPr/>
        </p:nvCxnSpPr>
        <p:spPr bwMode="auto">
          <a:xfrm>
            <a:off x="8656549" y="2665293"/>
            <a:ext cx="1819789" cy="0"/>
          </a:xfrm>
          <a:prstGeom prst="straightConnector1">
            <a:avLst/>
          </a:prstGeom>
          <a:noFill/>
          <a:ln w="25400" cap="flat" cmpd="sng" algn="ctr">
            <a:solidFill>
              <a:srgbClr val="00B0F0"/>
            </a:solidFill>
            <a:prstDash val="sysDash"/>
            <a:headEnd type="none" w="med" len="med"/>
            <a:tailEnd type="arrow" w="med" len="med"/>
          </a:ln>
          <a:effectLst>
            <a:outerShdw blurRad="152400" dist="38100" dir="5400000" algn="t" rotWithShape="0">
              <a:prstClr val="black">
                <a:alpha val="12000"/>
              </a:prstClr>
            </a:outerShdw>
          </a:effectLst>
        </p:spPr>
      </p:cxnSp>
      <p:sp>
        <p:nvSpPr>
          <p:cNvPr id="14" name="文本框 32"/>
          <p:cNvSpPr txBox="1"/>
          <p:nvPr/>
        </p:nvSpPr>
        <p:spPr>
          <a:xfrm>
            <a:off x="8695276" y="2093905"/>
            <a:ext cx="1781062" cy="467817"/>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200" dirty="0"/>
              <a:t> Source: 122.1.2.2:1025</a:t>
            </a:r>
          </a:p>
          <a:p>
            <a:pPr fontAlgn="ctr"/>
            <a:r>
              <a:rPr lang="en-US" sz="1200" dirty="0"/>
              <a:t> Destination: 200.1.2.3:80</a:t>
            </a:r>
          </a:p>
        </p:txBody>
      </p:sp>
      <p:sp>
        <p:nvSpPr>
          <p:cNvPr id="15" name="椭圆 14"/>
          <p:cNvSpPr/>
          <p:nvPr/>
        </p:nvSpPr>
        <p:spPr bwMode="auto">
          <a:xfrm>
            <a:off x="8382461" y="2093904"/>
            <a:ext cx="251902" cy="25190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r>
              <a:rPr lang="en-US" sz="1399"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p>
        </p:txBody>
      </p:sp>
      <p:graphicFrame>
        <p:nvGraphicFramePr>
          <p:cNvPr id="16" name="表格 15"/>
          <p:cNvGraphicFramePr>
            <a:graphicFrameLocks noGrp="1"/>
          </p:cNvGraphicFramePr>
          <p:nvPr>
            <p:extLst/>
          </p:nvPr>
        </p:nvGraphicFramePr>
        <p:xfrm>
          <a:off x="4709204" y="2436020"/>
          <a:ext cx="778984" cy="764556"/>
        </p:xfrm>
        <a:graphic>
          <a:graphicData uri="http://schemas.openxmlformats.org/drawingml/2006/table">
            <a:tbl>
              <a:tblPr firstRow="1" bandRow="1"/>
              <a:tblGrid>
                <a:gridCol w="778984"/>
              </a:tblGrid>
              <a:tr h="254780">
                <a:tc>
                  <a:txBody>
                    <a:bodyPr/>
                    <a:lstStyle/>
                    <a:p>
                      <a:pPr marL="0" algn="l" defTabSz="914034" rtl="0" eaLnBrk="1" fontAlgn="ctr" latinLnBrk="0" hangingPunct="1"/>
                      <a:r>
                        <a:rPr lang="en-US" sz="1200" b="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rPr>
                        <a:t>122.1.2.1</a:t>
                      </a:r>
                    </a:p>
                  </a:txBody>
                  <a:tcPr marL="45702" marR="45702" marT="35986" marB="35986" anchor="ctr">
                    <a:lnL w="12700" cmpd="sng">
                      <a:noFill/>
                      <a:prstDash val="solid"/>
                    </a:lnL>
                    <a:lnR w="12700" cmpd="sng">
                      <a:noFill/>
                      <a:prstDash val="solid"/>
                    </a:lnR>
                    <a:lnT w="12700" cmpd="sng">
                      <a:noFill/>
                      <a:prstDash val="solid"/>
                    </a:lnT>
                    <a:lnB w="12700" cap="flat" cmpd="sng" algn="ctr">
                      <a:noFill/>
                      <a:prstDash val="sysDash"/>
                      <a:round/>
                      <a:headEnd type="none" w="med" len="med"/>
                      <a:tailEnd type="none" w="med" len="med"/>
                    </a:lnB>
                    <a:lnTlToBr w="12700" cmpd="sng">
                      <a:noFill/>
                      <a:prstDash val="solid"/>
                    </a:lnTlToBr>
                    <a:lnBlToTr w="12700" cmpd="sng">
                      <a:noFill/>
                      <a:prstDash val="solid"/>
                    </a:lnBlToTr>
                  </a:tcPr>
                </a:tc>
              </a:tr>
              <a:tr h="254780">
                <a:tc>
                  <a:txBody>
                    <a:bodyPr/>
                    <a:lstStyle/>
                    <a:p>
                      <a:pPr marL="0" algn="l" defTabSz="914034" rtl="0" eaLnBrk="1" fontAlgn="ctr" latinLnBrk="0" hangingPunct="1"/>
                      <a:r>
                        <a:rPr lang="en-US" sz="1200" b="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rPr>
                        <a:t>122.1.2.2</a:t>
                      </a:r>
                    </a:p>
                  </a:txBody>
                  <a:tcPr marL="45702" marR="45702" marT="35986" marB="35986" anchor="ctr">
                    <a:lnL w="12700" cmpd="sng">
                      <a:noFill/>
                      <a:prstDash val="solid"/>
                    </a:lnL>
                    <a:lnR w="12700" cmpd="sng">
                      <a:noFill/>
                      <a:prstDash val="soli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tcPr>
                </a:tc>
              </a:tr>
              <a:tr h="254780">
                <a:tc>
                  <a:txBody>
                    <a:bodyPr/>
                    <a:lstStyle/>
                    <a:p>
                      <a:pPr marL="0" algn="l" defTabSz="914034" rtl="0" eaLnBrk="1" fontAlgn="ctr" latinLnBrk="0" hangingPunct="1"/>
                      <a:r>
                        <a:rPr lang="en-US" sz="1200" b="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rPr>
                        <a:t>122.1.2.3</a:t>
                      </a:r>
                    </a:p>
                  </a:txBody>
                  <a:tcPr marL="45702" marR="45702" marT="35986" marB="35986" anchor="ctr">
                    <a:lnL w="12700" cmpd="sng">
                      <a:noFill/>
                      <a:prstDash val="solid"/>
                    </a:lnL>
                    <a:lnR w="12700" cmpd="sng">
                      <a:noFill/>
                      <a:prstDash val="soli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tcPr>
                </a:tc>
              </a:tr>
            </a:tbl>
          </a:graphicData>
        </a:graphic>
      </p:graphicFrame>
      <p:sp>
        <p:nvSpPr>
          <p:cNvPr id="17" name="矩形 16"/>
          <p:cNvSpPr/>
          <p:nvPr/>
        </p:nvSpPr>
        <p:spPr bwMode="auto">
          <a:xfrm>
            <a:off x="5835359" y="1626414"/>
            <a:ext cx="2486189" cy="791167"/>
          </a:xfrm>
          <a:prstGeom prst="rect">
            <a:avLst/>
          </a:prstGeom>
          <a:solidFill>
            <a:srgbClr val="FFF2CC"/>
          </a:solidFill>
          <a:ln w="12700" cap="flat" cmpd="sng" algn="ctr">
            <a:solidFill>
              <a:srgbClr val="FFD17D"/>
            </a:solidFill>
            <a:prstDash val="solid"/>
            <a:miter lim="800000"/>
          </a:ln>
          <a:effectLst/>
        </p:spPr>
        <p:txBody>
          <a:bodyPr rtlCol="0" anchor="ctr">
            <a:noAutofit/>
          </a:bodyPr>
          <a:lstStyle/>
          <a:p>
            <a:pPr defTabSz="914034" fontAlgn="ctr"/>
            <a:r>
              <a:rPr lang="en-US" sz="1100" dirty="0">
                <a:latin typeface="Huawei Sans" panose="020C0503030203020204" pitchFamily="34" charset="0"/>
                <a:ea typeface="方正兰亭黑简体"/>
                <a:sym typeface="Huawei Sans" panose="020C0503030203020204" pitchFamily="34" charset="0"/>
              </a:rPr>
              <a:t>Step 1</a:t>
            </a:r>
          </a:p>
          <a:p>
            <a:pPr defTabSz="914034" fontAlgn="ctr"/>
            <a:r>
              <a:rPr lang="en-US" sz="1100" dirty="0">
                <a:latin typeface="Huawei Sans" panose="020C0503030203020204" pitchFamily="34" charset="0"/>
                <a:ea typeface="方正兰亭黑简体"/>
                <a:sym typeface="Huawei Sans" panose="020C0503030203020204" pitchFamily="34" charset="0"/>
              </a:rPr>
              <a:t>Selects an address from the address pool and translates both the source IP address and port number.</a:t>
            </a:r>
          </a:p>
        </p:txBody>
      </p:sp>
      <p:cxnSp>
        <p:nvCxnSpPr>
          <p:cNvPr id="18" name="直接箭头连接符 17"/>
          <p:cNvCxnSpPr>
            <a:stCxn id="16" idx="3"/>
          </p:cNvCxnSpPr>
          <p:nvPr/>
        </p:nvCxnSpPr>
        <p:spPr bwMode="auto">
          <a:xfrm flipV="1">
            <a:off x="5488188" y="2665293"/>
            <a:ext cx="2894273" cy="153005"/>
          </a:xfrm>
          <a:prstGeom prst="straightConnector1">
            <a:avLst/>
          </a:prstGeom>
          <a:noFill/>
          <a:ln w="19050" cap="flat" cmpd="sng" algn="ctr">
            <a:solidFill>
              <a:schemeClr val="bg1">
                <a:lumMod val="50000"/>
              </a:schemeClr>
            </a:solidFill>
            <a:prstDash val="dash"/>
            <a:round/>
            <a:headEnd type="none" w="med" len="med"/>
            <a:tailEnd type="arrow" w="med" len="med"/>
          </a:ln>
          <a:effectLst/>
        </p:spPr>
      </p:cxnSp>
      <p:sp>
        <p:nvSpPr>
          <p:cNvPr id="19" name="任意多边形 18"/>
          <p:cNvSpPr/>
          <p:nvPr/>
        </p:nvSpPr>
        <p:spPr bwMode="auto">
          <a:xfrm>
            <a:off x="5515379" y="2872357"/>
            <a:ext cx="1088664" cy="2046673"/>
          </a:xfrm>
          <a:custGeom>
            <a:avLst/>
            <a:gdLst>
              <a:gd name="connsiteX0" fmla="*/ 0 w 615950"/>
              <a:gd name="connsiteY0" fmla="*/ 0 h 1422400"/>
              <a:gd name="connsiteX1" fmla="*/ 101600 w 615950"/>
              <a:gd name="connsiteY1" fmla="*/ 0 h 1422400"/>
              <a:gd name="connsiteX2" fmla="*/ 615950 w 615950"/>
              <a:gd name="connsiteY2" fmla="*/ 1422400 h 1422400"/>
            </a:gdLst>
            <a:ahLst/>
            <a:cxnLst>
              <a:cxn ang="0">
                <a:pos x="connsiteX0" y="connsiteY0"/>
              </a:cxn>
              <a:cxn ang="0">
                <a:pos x="connsiteX1" y="connsiteY1"/>
              </a:cxn>
              <a:cxn ang="0">
                <a:pos x="connsiteX2" y="connsiteY2"/>
              </a:cxn>
            </a:cxnLst>
            <a:rect l="l" t="t" r="r" b="b"/>
            <a:pathLst>
              <a:path w="615950" h="1422400">
                <a:moveTo>
                  <a:pt x="0" y="0"/>
                </a:moveTo>
                <a:lnTo>
                  <a:pt x="101600" y="0"/>
                </a:lnTo>
                <a:lnTo>
                  <a:pt x="615950" y="1422400"/>
                </a:lnTo>
              </a:path>
            </a:pathLst>
          </a:custGeom>
          <a:noFill/>
          <a:ln w="19050" cap="flat" cmpd="sng" algn="ctr">
            <a:solidFill>
              <a:schemeClr val="bg1">
                <a:lumMod val="50000"/>
              </a:schemeClr>
            </a:solidFill>
            <a:prstDash val="dash"/>
            <a:round/>
            <a:headEnd type="none" w="med" len="med"/>
            <a:tailEnd type="arrow" w="med" len="med"/>
          </a:ln>
          <a:effectLst/>
        </p:spPr>
        <p:txBody>
          <a:bodyPr vert="horz" wrap="square" lIns="91404" tIns="45702" rIns="91404" bIns="45702" numCol="1" rtlCol="0" anchor="t" anchorCtr="0" compatLnSpc="1">
            <a:prstTxWarp prst="textNoShape">
              <a:avLst/>
            </a:prstTxWarp>
            <a:noAutofit/>
          </a:bodyPr>
          <a:lstStyle/>
          <a:p>
            <a:pPr defTabSz="914034" fontAlgn="ctr">
              <a:spcBef>
                <a:spcPct val="0"/>
              </a:spcBef>
              <a:spcAft>
                <a:spcPct val="0"/>
              </a:spcAft>
            </a:pPr>
            <a:endParaRPr lang="zh-CN" altLang="en-US" sz="10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 name="矩形 19"/>
          <p:cNvSpPr/>
          <p:nvPr/>
        </p:nvSpPr>
        <p:spPr bwMode="auto">
          <a:xfrm>
            <a:off x="5835359" y="3906043"/>
            <a:ext cx="3515567" cy="872308"/>
          </a:xfrm>
          <a:prstGeom prst="rect">
            <a:avLst/>
          </a:prstGeom>
          <a:solidFill>
            <a:srgbClr val="FFF2CC"/>
          </a:solidFill>
          <a:ln w="12700" cap="flat" cmpd="sng" algn="ctr">
            <a:solidFill>
              <a:srgbClr val="FFD17D"/>
            </a:solidFill>
            <a:prstDash val="solid"/>
            <a:miter lim="800000"/>
          </a:ln>
          <a:effectLst/>
        </p:spPr>
        <p:txBody>
          <a:bodyPr rtlCol="0" anchor="ctr">
            <a:noAutofit/>
          </a:bodyPr>
          <a:lstStyle/>
          <a:p>
            <a:pPr defTabSz="914034" fontAlgn="ctr"/>
            <a:r>
              <a:rPr lang="en-US" sz="1100" dirty="0">
                <a:latin typeface="Huawei Sans" panose="020C0503030203020204" pitchFamily="34" charset="0"/>
                <a:ea typeface="方正兰亭黑简体"/>
                <a:sym typeface="Huawei Sans" panose="020C0503030203020204" pitchFamily="34" charset="0"/>
              </a:rPr>
              <a:t>Step 2</a:t>
            </a:r>
          </a:p>
          <a:p>
            <a:pPr defTabSz="914034" fontAlgn="ctr"/>
            <a:r>
              <a:rPr lang="en-US" sz="1100" dirty="0">
                <a:latin typeface="Huawei Sans" panose="020C0503030203020204" pitchFamily="34" charset="0"/>
                <a:ea typeface="方正兰亭黑简体"/>
                <a:sym typeface="Huawei Sans" panose="020C0503030203020204" pitchFamily="34" charset="0"/>
              </a:rPr>
              <a:t>Generates a temporary NAT mapping table, which records:</a:t>
            </a:r>
          </a:p>
          <a:p>
            <a:pPr defTabSz="914034" fontAlgn="ctr"/>
            <a:r>
              <a:rPr lang="en-US" sz="1100" dirty="0">
                <a:latin typeface="Huawei Sans" panose="020C0503030203020204" pitchFamily="34" charset="0"/>
                <a:ea typeface="方正兰亭黑简体"/>
                <a:sym typeface="Huawei Sans" panose="020C0503030203020204" pitchFamily="34" charset="0"/>
              </a:rPr>
              <a:t>[Source IP </a:t>
            </a:r>
            <a:r>
              <a:rPr lang="en-US" sz="1100" dirty="0" err="1">
                <a:latin typeface="Huawei Sans" panose="020C0503030203020204" pitchFamily="34" charset="0"/>
                <a:ea typeface="方正兰亭黑简体"/>
                <a:sym typeface="Huawei Sans" panose="020C0503030203020204" pitchFamily="34" charset="0"/>
              </a:rPr>
              <a:t>address:port</a:t>
            </a:r>
            <a:r>
              <a:rPr lang="en-US" sz="1100" dirty="0">
                <a:latin typeface="Huawei Sans" panose="020C0503030203020204" pitchFamily="34" charset="0"/>
                <a:ea typeface="方正兰亭黑简体"/>
                <a:sym typeface="Huawei Sans" panose="020C0503030203020204" pitchFamily="34" charset="0"/>
              </a:rPr>
              <a:t> number before translation], [IP </a:t>
            </a:r>
            <a:r>
              <a:rPr lang="en-US" sz="1100" dirty="0" err="1">
                <a:latin typeface="Huawei Sans" panose="020C0503030203020204" pitchFamily="34" charset="0"/>
                <a:ea typeface="方正兰亭黑简体"/>
                <a:sym typeface="Huawei Sans" panose="020C0503030203020204" pitchFamily="34" charset="0"/>
              </a:rPr>
              <a:t>address:port</a:t>
            </a:r>
            <a:r>
              <a:rPr lang="en-US" sz="1100" dirty="0">
                <a:latin typeface="Huawei Sans" panose="020C0503030203020204" pitchFamily="34" charset="0"/>
                <a:ea typeface="方正兰亭黑简体"/>
                <a:sym typeface="Huawei Sans" panose="020C0503030203020204" pitchFamily="34" charset="0"/>
              </a:rPr>
              <a:t> number after translation].</a:t>
            </a:r>
          </a:p>
        </p:txBody>
      </p:sp>
      <p:graphicFrame>
        <p:nvGraphicFramePr>
          <p:cNvPr id="21" name="表格 20"/>
          <p:cNvGraphicFramePr>
            <a:graphicFrameLocks noGrp="1"/>
          </p:cNvGraphicFramePr>
          <p:nvPr>
            <p:extLst/>
          </p:nvPr>
        </p:nvGraphicFramePr>
        <p:xfrm>
          <a:off x="6178963" y="5327862"/>
          <a:ext cx="3077281" cy="830154"/>
        </p:xfrm>
        <a:graphic>
          <a:graphicData uri="http://schemas.openxmlformats.org/drawingml/2006/table">
            <a:tbl>
              <a:tblPr firstRow="1" bandRow="1"/>
              <a:tblGrid>
                <a:gridCol w="1537585"/>
                <a:gridCol w="1539696"/>
              </a:tblGrid>
              <a:tr h="373234">
                <a:tc>
                  <a:txBody>
                    <a:bodyPr/>
                    <a:lstStyle/>
                    <a:p>
                      <a:pPr marL="0" algn="ctr" defTabSz="914034" rtl="0" eaLnBrk="1" fontAlgn="ctr" latinLnBrk="0" hangingPunct="1"/>
                      <a:r>
                        <a:rPr lang="en-US" sz="11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Private IP </a:t>
                      </a:r>
                      <a:r>
                        <a:rPr lang="en-US" sz="1100" b="1" dirty="0" err="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Address:Port</a:t>
                      </a:r>
                      <a:r>
                        <a:rPr lang="en-US" sz="11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Number</a:t>
                      </a:r>
                    </a:p>
                  </a:txBody>
                  <a:tcPr marL="19043" marR="19043" marT="19043" marB="19043">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fontAlgn="ctr" latinLnBrk="0" hangingPunct="1"/>
                      <a:r>
                        <a:rPr lang="en-US" sz="11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Public IP </a:t>
                      </a:r>
                      <a:r>
                        <a:rPr lang="en-US" sz="1100" b="1" dirty="0" err="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Address:Port</a:t>
                      </a:r>
                      <a:r>
                        <a:rPr lang="en-US" sz="11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Number</a:t>
                      </a:r>
                    </a:p>
                  </a:txBody>
                  <a:tcPr marL="19043" marR="19043" marT="19043" marB="19043">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r>
              <a:tr h="228394">
                <a:tc>
                  <a:txBody>
                    <a:bodyPr/>
                    <a:lstStyle/>
                    <a:p>
                      <a:pPr marL="0" algn="ctr" defTabSz="914034" rtl="0" eaLnBrk="1" fontAlgn="ctr" latinLnBrk="0" hangingPunct="1"/>
                      <a:r>
                        <a:rPr lang="en-US" sz="1100" b="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192.168.1.1:10321</a:t>
                      </a:r>
                    </a:p>
                  </a:txBody>
                  <a:tcPr marL="19043" marR="19043" marT="19043" marB="19043">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fontAlgn="ctr" latinLnBrk="0" hangingPunct="1"/>
                      <a:r>
                        <a:rPr lang="en-US" sz="1100" b="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rPr>
                        <a:t>122.1.2.2:1025</a:t>
                      </a:r>
                    </a:p>
                  </a:txBody>
                  <a:tcPr marL="19043" marR="19043" marT="19043" marB="19043">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228394">
                <a:tc>
                  <a:txBody>
                    <a:bodyPr/>
                    <a:lstStyle/>
                    <a:p>
                      <a:pPr marL="0" algn="ctr" defTabSz="914034" rtl="0" eaLnBrk="1" fontAlgn="ctr" latinLnBrk="0" hangingPunct="1"/>
                      <a:r>
                        <a:rPr lang="en-US" sz="1100" b="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192.168.1.2:17087</a:t>
                      </a:r>
                    </a:p>
                  </a:txBody>
                  <a:tcPr marL="19043" marR="19043" marT="19043" marB="19043">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fontAlgn="ctr" latinLnBrk="0" hangingPunct="1"/>
                      <a:r>
                        <a:rPr lang="en-US" sz="11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122.1.2.2:1026</a:t>
                      </a:r>
                    </a:p>
                  </a:txBody>
                  <a:tcPr marL="19043" marR="19043" marT="19043" marB="19043">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bl>
          </a:graphicData>
        </a:graphic>
      </p:graphicFrame>
      <p:cxnSp>
        <p:nvCxnSpPr>
          <p:cNvPr id="22" name="直接连接符 21"/>
          <p:cNvCxnSpPr>
            <a:stCxn id="24" idx="3"/>
            <a:endCxn id="25" idx="1"/>
          </p:cNvCxnSpPr>
          <p:nvPr/>
        </p:nvCxnSpPr>
        <p:spPr bwMode="auto">
          <a:xfrm>
            <a:off x="2335450" y="3596229"/>
            <a:ext cx="7215653" cy="494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3"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266368" y="3379858"/>
            <a:ext cx="540989" cy="442626"/>
          </a:xfrm>
          <a:prstGeom prst="rect">
            <a:avLst/>
          </a:prstGeom>
          <a:noFill/>
        </p:spPr>
      </p:pic>
      <p:pic>
        <p:nvPicPr>
          <p:cNvPr id="24" name="图片 23" descr="PC.png"/>
          <p:cNvPicPr>
            <a:picLocks noChangeAspect="1"/>
          </p:cNvPicPr>
          <p:nvPr/>
        </p:nvPicPr>
        <p:blipFill>
          <a:blip r:embed="rId4" cstate="print"/>
          <a:stretch>
            <a:fillRect/>
          </a:stretch>
        </p:blipFill>
        <p:spPr>
          <a:xfrm>
            <a:off x="1796598" y="3389310"/>
            <a:ext cx="538853" cy="413838"/>
          </a:xfrm>
          <a:prstGeom prst="rect">
            <a:avLst/>
          </a:prstGeom>
        </p:spPr>
      </p:pic>
      <p:pic>
        <p:nvPicPr>
          <p:cNvPr id="25" name="图片 24" descr="Web服务器-蓝.png"/>
          <p:cNvPicPr>
            <a:picLocks noChangeAspect="1"/>
          </p:cNvPicPr>
          <p:nvPr/>
        </p:nvPicPr>
        <p:blipFill>
          <a:blip r:embed="rId5" cstate="print"/>
          <a:stretch>
            <a:fillRect/>
          </a:stretch>
        </p:blipFill>
        <p:spPr>
          <a:xfrm>
            <a:off x="9551103" y="3380347"/>
            <a:ext cx="539789" cy="441645"/>
          </a:xfrm>
          <a:prstGeom prst="rect">
            <a:avLst/>
          </a:prstGeom>
        </p:spPr>
      </p:pic>
      <p:sp>
        <p:nvSpPr>
          <p:cNvPr id="26" name="TextBox 77"/>
          <p:cNvSpPr txBox="1"/>
          <p:nvPr/>
        </p:nvSpPr>
        <p:spPr bwMode="auto">
          <a:xfrm>
            <a:off x="1353487" y="3814593"/>
            <a:ext cx="1415009"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192.168.1.2/24</a:t>
            </a:r>
          </a:p>
        </p:txBody>
      </p:sp>
      <p:sp>
        <p:nvSpPr>
          <p:cNvPr id="27" name="TextBox 77"/>
          <p:cNvSpPr txBox="1"/>
          <p:nvPr/>
        </p:nvSpPr>
        <p:spPr bwMode="auto">
          <a:xfrm>
            <a:off x="9206816" y="3810571"/>
            <a:ext cx="1269522" cy="531627"/>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Web server</a:t>
            </a:r>
          </a:p>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200.1.2.3</a:t>
            </a:r>
          </a:p>
        </p:txBody>
      </p:sp>
      <p:sp>
        <p:nvSpPr>
          <p:cNvPr id="28" name="矩形 27"/>
          <p:cNvSpPr/>
          <p:nvPr/>
        </p:nvSpPr>
        <p:spPr>
          <a:xfrm>
            <a:off x="5250812" y="3820641"/>
            <a:ext cx="557948" cy="307657"/>
          </a:xfrm>
          <a:prstGeom prst="rect">
            <a:avLst/>
          </a:prstGeom>
        </p:spPr>
        <p:txBody>
          <a:bodyPr wrap="none">
            <a:noAutofit/>
          </a:bodyPr>
          <a:lstStyle/>
          <a:p>
            <a:pPr algn="ctr" defTabSz="914034" fontAlgn="ctr">
              <a:spcBef>
                <a:spcPct val="0"/>
              </a:spcBef>
              <a:spcAft>
                <a:spcPct val="0"/>
              </a:spcAft>
            </a:pPr>
            <a:r>
              <a:rPr lang="en-US" sz="1399" b="1">
                <a:latin typeface="Huawei Sans" panose="020C0503030203020204" pitchFamily="34" charset="0"/>
                <a:ea typeface="方正兰亭黑简体" panose="02000000000000000000" pitchFamily="2" charset="-122"/>
                <a:cs typeface="+mn-ea"/>
                <a:sym typeface="Huawei Sans" panose="020C0503030203020204" pitchFamily="34" charset="0"/>
              </a:rPr>
              <a:t>NAT</a:t>
            </a:r>
          </a:p>
        </p:txBody>
      </p:sp>
      <p:pic>
        <p:nvPicPr>
          <p:cNvPr id="29" name="图片 28" descr="PC.png"/>
          <p:cNvPicPr>
            <a:picLocks noChangeAspect="1"/>
          </p:cNvPicPr>
          <p:nvPr/>
        </p:nvPicPr>
        <p:blipFill>
          <a:blip r:embed="rId4" cstate="print"/>
          <a:stretch>
            <a:fillRect/>
          </a:stretch>
        </p:blipFill>
        <p:spPr>
          <a:xfrm>
            <a:off x="1796598" y="2506968"/>
            <a:ext cx="538853" cy="413838"/>
          </a:xfrm>
          <a:prstGeom prst="rect">
            <a:avLst/>
          </a:prstGeom>
        </p:spPr>
      </p:pic>
      <p:pic>
        <p:nvPicPr>
          <p:cNvPr id="30" name="图片 29" descr="PC.png"/>
          <p:cNvPicPr>
            <a:picLocks noChangeAspect="1"/>
          </p:cNvPicPr>
          <p:nvPr/>
        </p:nvPicPr>
        <p:blipFill>
          <a:blip r:embed="rId4" cstate="print"/>
          <a:stretch>
            <a:fillRect/>
          </a:stretch>
        </p:blipFill>
        <p:spPr>
          <a:xfrm>
            <a:off x="1796598" y="4271652"/>
            <a:ext cx="538853" cy="413838"/>
          </a:xfrm>
          <a:prstGeom prst="rect">
            <a:avLst/>
          </a:prstGeom>
        </p:spPr>
      </p:pic>
      <p:pic>
        <p:nvPicPr>
          <p:cNvPr id="31" name="图片 30" descr="汇聚交换机.png"/>
          <p:cNvPicPr>
            <a:picLocks noChangeAspect="1"/>
          </p:cNvPicPr>
          <p:nvPr/>
        </p:nvPicPr>
        <p:blipFill>
          <a:blip r:embed="rId6" cstate="print"/>
          <a:stretch>
            <a:fillRect/>
          </a:stretch>
        </p:blipFill>
        <p:spPr>
          <a:xfrm>
            <a:off x="3200335" y="3397309"/>
            <a:ext cx="539789" cy="441645"/>
          </a:xfrm>
          <a:prstGeom prst="rect">
            <a:avLst/>
          </a:prstGeom>
        </p:spPr>
      </p:pic>
      <p:cxnSp>
        <p:nvCxnSpPr>
          <p:cNvPr id="32" name="直接连接符 31"/>
          <p:cNvCxnSpPr>
            <a:stCxn id="29" idx="3"/>
            <a:endCxn id="31" idx="0"/>
          </p:cNvCxnSpPr>
          <p:nvPr/>
        </p:nvCxnSpPr>
        <p:spPr bwMode="auto">
          <a:xfrm>
            <a:off x="2335450" y="2713887"/>
            <a:ext cx="1134780" cy="68342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3" name="直接连接符 32"/>
          <p:cNvCxnSpPr>
            <a:stCxn id="30" idx="3"/>
            <a:endCxn id="31" idx="2"/>
          </p:cNvCxnSpPr>
          <p:nvPr/>
        </p:nvCxnSpPr>
        <p:spPr bwMode="auto">
          <a:xfrm flipV="1">
            <a:off x="2335450" y="3838954"/>
            <a:ext cx="1134780" cy="639617"/>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4" name="TextBox 77"/>
          <p:cNvSpPr txBox="1"/>
          <p:nvPr/>
        </p:nvSpPr>
        <p:spPr bwMode="auto">
          <a:xfrm>
            <a:off x="1353487" y="2920807"/>
            <a:ext cx="1415009"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192.168.1.1/24</a:t>
            </a:r>
          </a:p>
        </p:txBody>
      </p:sp>
      <p:sp>
        <p:nvSpPr>
          <p:cNvPr id="35" name="TextBox 77"/>
          <p:cNvSpPr txBox="1"/>
          <p:nvPr/>
        </p:nvSpPr>
        <p:spPr bwMode="auto">
          <a:xfrm>
            <a:off x="1353487" y="4661133"/>
            <a:ext cx="1415009"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192.168.1.3/24</a:t>
            </a:r>
          </a:p>
        </p:txBody>
      </p:sp>
      <p:grpSp>
        <p:nvGrpSpPr>
          <p:cNvPr id="36" name="组合 35"/>
          <p:cNvGrpSpPr/>
          <p:nvPr/>
        </p:nvGrpSpPr>
        <p:grpSpPr>
          <a:xfrm>
            <a:off x="7128040" y="3369639"/>
            <a:ext cx="1254421" cy="452932"/>
            <a:chOff x="6687693" y="2768077"/>
            <a:chExt cx="1088166" cy="392903"/>
          </a:xfrm>
        </p:grpSpPr>
        <p:sp>
          <p:nvSpPr>
            <p:cNvPr id="37" name="Freeform 159"/>
            <p:cNvSpPr/>
            <p:nvPr/>
          </p:nvSpPr>
          <p:spPr>
            <a:xfrm flipH="1">
              <a:off x="6870682" y="2768077"/>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TextBox 77"/>
            <p:cNvSpPr txBox="1"/>
            <p:nvPr/>
          </p:nvSpPr>
          <p:spPr bwMode="auto">
            <a:xfrm>
              <a:off x="6687693" y="2855341"/>
              <a:ext cx="1088166" cy="274352"/>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Internet</a:t>
              </a:r>
            </a:p>
          </p:txBody>
        </p:sp>
      </p:grpSp>
      <p:sp>
        <p:nvSpPr>
          <p:cNvPr id="39" name="矩形 38"/>
          <p:cNvSpPr/>
          <p:nvPr/>
        </p:nvSpPr>
        <p:spPr>
          <a:xfrm>
            <a:off x="4566088" y="1892151"/>
            <a:ext cx="1160296" cy="979372"/>
          </a:xfrm>
          <a:prstGeom prst="rect">
            <a:avLst/>
          </a:prstGeom>
        </p:spPr>
        <p:txBody>
          <a:bodyPr wrap="square">
            <a:noAutofit/>
          </a:bodyPr>
          <a:lstStyle/>
          <a:p>
            <a:pPr marL="35986" algn="ctr" fontAlgn="ctr">
              <a:spcBef>
                <a:spcPts val="200"/>
              </a:spcBef>
            </a:pPr>
            <a:r>
              <a:rPr lang="en-US" sz="1200" dirty="0">
                <a:solidFill>
                  <a:prstClr val="black"/>
                </a:solidFill>
                <a:latin typeface="Huawei Sans" panose="020C0503030203020204" pitchFamily="34" charset="0"/>
                <a:sym typeface="Huawei Sans" panose="020C0503030203020204" pitchFamily="34" charset="0"/>
              </a:rPr>
              <a:t>NAT address pool</a:t>
            </a:r>
          </a:p>
          <a:p>
            <a:pPr marL="35986" algn="ctr" fontAlgn="ctr">
              <a:spcBef>
                <a:spcPts val="200"/>
              </a:spcBef>
            </a:pPr>
            <a:r>
              <a:rPr lang="en-US" sz="1200" dirty="0">
                <a:solidFill>
                  <a:prstClr val="black"/>
                </a:solidFill>
                <a:latin typeface="Huawei Sans" panose="020C0503030203020204" pitchFamily="34" charset="0"/>
                <a:sym typeface="Huawei Sans" panose="020C0503030203020204" pitchFamily="34" charset="0"/>
              </a:rPr>
              <a:t>-------------</a:t>
            </a:r>
          </a:p>
        </p:txBody>
      </p:sp>
    </p:spTree>
    <p:extLst>
      <p:ext uri="{BB962C8B-B14F-4D97-AF65-F5344CB8AC3E}">
        <p14:creationId xmlns:p14="http://schemas.microsoft.com/office/powerpoint/2010/main" val="8205087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mn-ea"/>
                <a:sym typeface="Huawei Sans" panose="020C0503030203020204" pitchFamily="34" charset="0"/>
              </a:rPr>
              <a:t>NAPT Example </a:t>
            </a:r>
            <a:r>
              <a:rPr lang="en-US" altLang="zh-CN" dirty="0" smtClean="0">
                <a:cs typeface="+mn-ea"/>
                <a:sym typeface="Huawei Sans" panose="020C0503030203020204" pitchFamily="34" charset="0"/>
              </a:rPr>
              <a:t>(2)</a:t>
            </a:r>
            <a:endParaRPr lang="zh-CN" altLang="en-US" dirty="0"/>
          </a:p>
        </p:txBody>
      </p:sp>
      <p:grpSp>
        <p:nvGrpSpPr>
          <p:cNvPr id="3" name="组合 2"/>
          <p:cNvGrpSpPr/>
          <p:nvPr/>
        </p:nvGrpSpPr>
        <p:grpSpPr>
          <a:xfrm>
            <a:off x="4285396" y="2487075"/>
            <a:ext cx="3501894" cy="1382087"/>
            <a:chOff x="4515649" y="2165234"/>
            <a:chExt cx="1899419" cy="1478924"/>
          </a:xfrm>
        </p:grpSpPr>
        <p:sp>
          <p:nvSpPr>
            <p:cNvPr id="4" name="TextBox 77"/>
            <p:cNvSpPr txBox="1"/>
            <p:nvPr/>
          </p:nvSpPr>
          <p:spPr bwMode="auto">
            <a:xfrm>
              <a:off x="4515649" y="2204255"/>
              <a:ext cx="1834741" cy="1439903"/>
            </a:xfrm>
            <a:prstGeom prst="rect">
              <a:avLst/>
            </a:prstGeom>
            <a:noFill/>
            <a:ln w="12700" cap="flat" cmpd="sng" algn="ctr">
              <a:solidFill>
                <a:srgbClr val="1AABE2"/>
              </a:solidFill>
              <a:prstDash val="sysDash"/>
              <a:miter lim="800000"/>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defPPr>
                <a:defRPr lang="en-US"/>
              </a:defPPr>
              <a:lvl1pPr algn="ctr">
                <a:defRPr sz="800" kern="0">
                  <a:solidFill>
                    <a:srgbClr val="1D1D1A"/>
                  </a:solidFill>
                  <a:latin typeface="Huawei Sans" panose="020C0503030203020204" pitchFamily="34" charset="0"/>
                  <a:ea typeface="方正兰亭黑简体" panose="02000000000000000000" pitchFamily="2" charset="-122"/>
                </a:defRPr>
              </a:lvl1pPr>
            </a:lstStyle>
            <a:p>
              <a:pPr marL="35986" algn="l" fontAlgn="ctr">
                <a:spcBef>
                  <a:spcPts val="200"/>
                </a:spcBef>
              </a:pPr>
              <a:endParaRPr lang="en-US" altLang="zh-CN" sz="1599" dirty="0">
                <a:sym typeface="Huawei Sans" panose="020C0503030203020204" pitchFamily="34" charset="0"/>
              </a:endParaRPr>
            </a:p>
          </p:txBody>
        </p:sp>
        <p:sp>
          <p:nvSpPr>
            <p:cNvPr id="5" name="矩形 4"/>
            <p:cNvSpPr/>
            <p:nvPr/>
          </p:nvSpPr>
          <p:spPr>
            <a:xfrm>
              <a:off x="4592133" y="2165234"/>
              <a:ext cx="1822935" cy="559661"/>
            </a:xfrm>
            <a:prstGeom prst="rect">
              <a:avLst/>
            </a:prstGeom>
          </p:spPr>
          <p:txBody>
            <a:bodyPr wrap="square">
              <a:noAutofit/>
            </a:bodyPr>
            <a:lstStyle/>
            <a:p>
              <a:pPr marL="35986" fontAlgn="ctr"/>
              <a:r>
                <a:rPr lang="en-US" sz="1399" dirty="0">
                  <a:solidFill>
                    <a:prstClr val="black"/>
                  </a:solidFill>
                  <a:latin typeface="Huawei Sans" panose="020C0503030203020204" pitchFamily="34" charset="0"/>
                  <a:sym typeface="Huawei Sans" panose="020C0503030203020204" pitchFamily="34" charset="0"/>
                </a:rPr>
                <a:t>NAT mapping table</a:t>
              </a:r>
            </a:p>
            <a:p>
              <a:pPr marL="35986" fontAlgn="ctr"/>
              <a:r>
                <a:rPr lang="en-US" sz="1399" dirty="0">
                  <a:solidFill>
                    <a:prstClr val="black"/>
                  </a:solidFill>
                  <a:latin typeface="Huawei Sans" panose="020C0503030203020204" pitchFamily="34" charset="0"/>
                  <a:sym typeface="Huawei Sans" panose="020C0503030203020204" pitchFamily="34" charset="0"/>
                </a:rPr>
                <a:t>-------------</a:t>
              </a:r>
            </a:p>
          </p:txBody>
        </p:sp>
      </p:grpSp>
      <p:cxnSp>
        <p:nvCxnSpPr>
          <p:cNvPr id="6" name="直接连接符 5"/>
          <p:cNvCxnSpPr>
            <a:stCxn id="8" idx="3"/>
            <a:endCxn id="9" idx="1"/>
          </p:cNvCxnSpPr>
          <p:nvPr/>
        </p:nvCxnSpPr>
        <p:spPr bwMode="auto">
          <a:xfrm>
            <a:off x="2335450" y="4145266"/>
            <a:ext cx="7215653" cy="494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7"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266368" y="3928894"/>
            <a:ext cx="540989" cy="442626"/>
          </a:xfrm>
          <a:prstGeom prst="rect">
            <a:avLst/>
          </a:prstGeom>
          <a:noFill/>
        </p:spPr>
      </p:pic>
      <p:pic>
        <p:nvPicPr>
          <p:cNvPr id="8" name="图片 7" descr="PC.png"/>
          <p:cNvPicPr>
            <a:picLocks noChangeAspect="1"/>
          </p:cNvPicPr>
          <p:nvPr/>
        </p:nvPicPr>
        <p:blipFill>
          <a:blip r:embed="rId4" cstate="print"/>
          <a:stretch>
            <a:fillRect/>
          </a:stretch>
        </p:blipFill>
        <p:spPr>
          <a:xfrm>
            <a:off x="1796598" y="3938346"/>
            <a:ext cx="538853" cy="413838"/>
          </a:xfrm>
          <a:prstGeom prst="rect">
            <a:avLst/>
          </a:prstGeom>
        </p:spPr>
      </p:pic>
      <p:pic>
        <p:nvPicPr>
          <p:cNvPr id="9" name="图片 8" descr="Web服务器-蓝.png"/>
          <p:cNvPicPr>
            <a:picLocks noChangeAspect="1"/>
          </p:cNvPicPr>
          <p:nvPr/>
        </p:nvPicPr>
        <p:blipFill>
          <a:blip r:embed="rId5" cstate="print"/>
          <a:stretch>
            <a:fillRect/>
          </a:stretch>
        </p:blipFill>
        <p:spPr>
          <a:xfrm>
            <a:off x="9551103" y="3929384"/>
            <a:ext cx="539789" cy="441645"/>
          </a:xfrm>
          <a:prstGeom prst="rect">
            <a:avLst/>
          </a:prstGeom>
        </p:spPr>
      </p:pic>
      <p:sp>
        <p:nvSpPr>
          <p:cNvPr id="10" name="TextBox 77"/>
          <p:cNvSpPr txBox="1"/>
          <p:nvPr/>
        </p:nvSpPr>
        <p:spPr bwMode="auto">
          <a:xfrm>
            <a:off x="1353487" y="4363629"/>
            <a:ext cx="1415009"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192.168.1.2/24</a:t>
            </a:r>
          </a:p>
        </p:txBody>
      </p:sp>
      <p:sp>
        <p:nvSpPr>
          <p:cNvPr id="11" name="TextBox 77"/>
          <p:cNvSpPr txBox="1"/>
          <p:nvPr/>
        </p:nvSpPr>
        <p:spPr bwMode="auto">
          <a:xfrm>
            <a:off x="9206816" y="4359607"/>
            <a:ext cx="1269522" cy="531627"/>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Web server</a:t>
            </a:r>
          </a:p>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200.1.2.3</a:t>
            </a:r>
          </a:p>
        </p:txBody>
      </p:sp>
      <p:sp>
        <p:nvSpPr>
          <p:cNvPr id="12" name="矩形 11"/>
          <p:cNvSpPr/>
          <p:nvPr/>
        </p:nvSpPr>
        <p:spPr>
          <a:xfrm>
            <a:off x="5250812" y="4369678"/>
            <a:ext cx="557948" cy="307657"/>
          </a:xfrm>
          <a:prstGeom prst="rect">
            <a:avLst/>
          </a:prstGeom>
        </p:spPr>
        <p:txBody>
          <a:bodyPr wrap="none">
            <a:noAutofit/>
          </a:bodyPr>
          <a:lstStyle/>
          <a:p>
            <a:pPr algn="ctr" defTabSz="914034" fontAlgn="ctr">
              <a:spcBef>
                <a:spcPct val="0"/>
              </a:spcBef>
              <a:spcAft>
                <a:spcPct val="0"/>
              </a:spcAft>
            </a:pPr>
            <a:r>
              <a:rPr lang="en-US" sz="1399" b="1">
                <a:latin typeface="Huawei Sans" panose="020C0503030203020204" pitchFamily="34" charset="0"/>
                <a:ea typeface="方正兰亭黑简体" panose="02000000000000000000" pitchFamily="2" charset="-122"/>
                <a:cs typeface="+mn-ea"/>
                <a:sym typeface="Huawei Sans" panose="020C0503030203020204" pitchFamily="34" charset="0"/>
              </a:rPr>
              <a:t>NAT</a:t>
            </a:r>
          </a:p>
        </p:txBody>
      </p:sp>
      <p:pic>
        <p:nvPicPr>
          <p:cNvPr id="13" name="图片 12" descr="PC.png"/>
          <p:cNvPicPr>
            <a:picLocks noChangeAspect="1"/>
          </p:cNvPicPr>
          <p:nvPr/>
        </p:nvPicPr>
        <p:blipFill>
          <a:blip r:embed="rId4" cstate="print"/>
          <a:stretch>
            <a:fillRect/>
          </a:stretch>
        </p:blipFill>
        <p:spPr>
          <a:xfrm>
            <a:off x="1796598" y="3056005"/>
            <a:ext cx="538853" cy="413838"/>
          </a:xfrm>
          <a:prstGeom prst="rect">
            <a:avLst/>
          </a:prstGeom>
        </p:spPr>
      </p:pic>
      <p:pic>
        <p:nvPicPr>
          <p:cNvPr id="14" name="图片 13" descr="PC.png"/>
          <p:cNvPicPr>
            <a:picLocks noChangeAspect="1"/>
          </p:cNvPicPr>
          <p:nvPr/>
        </p:nvPicPr>
        <p:blipFill>
          <a:blip r:embed="rId4" cstate="print"/>
          <a:stretch>
            <a:fillRect/>
          </a:stretch>
        </p:blipFill>
        <p:spPr>
          <a:xfrm>
            <a:off x="1796598" y="4820689"/>
            <a:ext cx="538853" cy="413838"/>
          </a:xfrm>
          <a:prstGeom prst="rect">
            <a:avLst/>
          </a:prstGeom>
        </p:spPr>
      </p:pic>
      <p:pic>
        <p:nvPicPr>
          <p:cNvPr id="15" name="图片 14" descr="汇聚交换机.png"/>
          <p:cNvPicPr>
            <a:picLocks noChangeAspect="1"/>
          </p:cNvPicPr>
          <p:nvPr/>
        </p:nvPicPr>
        <p:blipFill>
          <a:blip r:embed="rId6" cstate="print"/>
          <a:stretch>
            <a:fillRect/>
          </a:stretch>
        </p:blipFill>
        <p:spPr>
          <a:xfrm>
            <a:off x="3200335" y="3946345"/>
            <a:ext cx="539789" cy="441645"/>
          </a:xfrm>
          <a:prstGeom prst="rect">
            <a:avLst/>
          </a:prstGeom>
        </p:spPr>
      </p:pic>
      <p:cxnSp>
        <p:nvCxnSpPr>
          <p:cNvPr id="16" name="直接连接符 15"/>
          <p:cNvCxnSpPr>
            <a:stCxn id="13" idx="3"/>
            <a:endCxn id="15" idx="0"/>
          </p:cNvCxnSpPr>
          <p:nvPr/>
        </p:nvCxnSpPr>
        <p:spPr bwMode="auto">
          <a:xfrm>
            <a:off x="2335450" y="3262924"/>
            <a:ext cx="1134780" cy="68342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 name="直接连接符 16"/>
          <p:cNvCxnSpPr>
            <a:stCxn id="14" idx="3"/>
            <a:endCxn id="15" idx="2"/>
          </p:cNvCxnSpPr>
          <p:nvPr/>
        </p:nvCxnSpPr>
        <p:spPr bwMode="auto">
          <a:xfrm flipV="1">
            <a:off x="2335450" y="4387991"/>
            <a:ext cx="1134780" cy="639617"/>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8" name="TextBox 77"/>
          <p:cNvSpPr txBox="1"/>
          <p:nvPr/>
        </p:nvSpPr>
        <p:spPr bwMode="auto">
          <a:xfrm>
            <a:off x="1353487" y="3469843"/>
            <a:ext cx="1415009"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192.168.1.1/24</a:t>
            </a:r>
          </a:p>
        </p:txBody>
      </p:sp>
      <p:sp>
        <p:nvSpPr>
          <p:cNvPr id="19" name="TextBox 77"/>
          <p:cNvSpPr txBox="1"/>
          <p:nvPr/>
        </p:nvSpPr>
        <p:spPr bwMode="auto">
          <a:xfrm>
            <a:off x="1353487" y="5210169"/>
            <a:ext cx="1415009"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192.168.1.3/24</a:t>
            </a:r>
          </a:p>
        </p:txBody>
      </p:sp>
      <p:sp>
        <p:nvSpPr>
          <p:cNvPr id="20" name="圆角矩形 19"/>
          <p:cNvSpPr/>
          <p:nvPr/>
        </p:nvSpPr>
        <p:spPr bwMode="auto">
          <a:xfrm>
            <a:off x="4547155" y="3235234"/>
            <a:ext cx="3663595" cy="234609"/>
          </a:xfrm>
          <a:prstGeom prst="roundRect">
            <a:avLst/>
          </a:prstGeom>
          <a:solidFill>
            <a:srgbClr val="FFF2CC"/>
          </a:solidFill>
          <a:ln w="19050" cap="flat" cmpd="sng" algn="ctr">
            <a:solidFill>
              <a:schemeClr val="bg1">
                <a:lumMod val="50000"/>
              </a:schemeClr>
            </a:solidFill>
            <a:prstDash val="dash"/>
            <a:round/>
            <a:headEnd type="none" w="med" len="med"/>
            <a:tailEnd type="arrow" w="med" len="med"/>
          </a:ln>
          <a:effectLst/>
        </p:spPr>
        <p:txBody>
          <a:bodyPr vert="horz" wrap="square" lIns="91404" tIns="45702" rIns="91404" bIns="45702" numCol="1" rtlCol="0" anchor="ctr" anchorCtr="0" compatLnSpc="1">
            <a:prstTxWarp prst="textNoShape">
              <a:avLst/>
            </a:prstTxWarp>
            <a:noAutofit/>
          </a:bodyPr>
          <a:lstStyle/>
          <a:p>
            <a:pPr algn="r" defTabSz="914034" fontAlgn="ctr">
              <a:spcBef>
                <a:spcPct val="0"/>
              </a:spcBef>
              <a:spcAft>
                <a:spcPct val="0"/>
              </a:spcAft>
            </a:pPr>
            <a:r>
              <a:rPr lang="en-US" sz="1200" dirty="0">
                <a:latin typeface="Huawei Sans" panose="020C0503030203020204" pitchFamily="34" charset="0"/>
                <a:ea typeface="方正兰亭黑简体" panose="02000000000000000000" pitchFamily="2" charset="-122"/>
                <a:cs typeface="+mn-ea"/>
                <a:sym typeface="Huawei Sans" panose="020C0503030203020204" pitchFamily="34" charset="0"/>
              </a:rPr>
              <a:t>Match</a:t>
            </a:r>
          </a:p>
        </p:txBody>
      </p:sp>
      <p:sp>
        <p:nvSpPr>
          <p:cNvPr id="21" name="矩形 20"/>
          <p:cNvSpPr/>
          <p:nvPr/>
        </p:nvSpPr>
        <p:spPr bwMode="auto">
          <a:xfrm>
            <a:off x="4294644" y="1395734"/>
            <a:ext cx="3492647" cy="984103"/>
          </a:xfrm>
          <a:prstGeom prst="rect">
            <a:avLst/>
          </a:prstGeom>
          <a:solidFill>
            <a:srgbClr val="FFF2CC"/>
          </a:solidFill>
          <a:ln w="12700" cap="flat" cmpd="sng" algn="ctr">
            <a:solidFill>
              <a:srgbClr val="FFD17D"/>
            </a:solidFill>
            <a:prstDash val="solid"/>
            <a:miter lim="800000"/>
          </a:ln>
          <a:effectLst/>
        </p:spPr>
        <p:txBody>
          <a:bodyPr rtlCol="0" anchor="ctr">
            <a:noAutofit/>
          </a:bodyPr>
          <a:lstStyle/>
          <a:p>
            <a:pPr defTabSz="914034" fontAlgn="ctr"/>
            <a:r>
              <a:rPr lang="en-US" sz="1200" dirty="0">
                <a:latin typeface="Huawei Sans" panose="020C0503030203020204" pitchFamily="34" charset="0"/>
                <a:ea typeface="方正兰亭黑简体"/>
                <a:sym typeface="Huawei Sans" panose="020C0503030203020204" pitchFamily="34" charset="0"/>
              </a:rPr>
              <a:t>Searches the NAT mapping table for the desired private IP address and port number based on the public IP address and port number, and translates the destination IP address and port number of the IP data packet.</a:t>
            </a:r>
          </a:p>
        </p:txBody>
      </p:sp>
      <p:sp>
        <p:nvSpPr>
          <p:cNvPr id="22" name="任意多边形 21"/>
          <p:cNvSpPr/>
          <p:nvPr/>
        </p:nvSpPr>
        <p:spPr bwMode="auto">
          <a:xfrm>
            <a:off x="3538525" y="2495740"/>
            <a:ext cx="870995" cy="685532"/>
          </a:xfrm>
          <a:custGeom>
            <a:avLst/>
            <a:gdLst>
              <a:gd name="connsiteX0" fmla="*/ 1473200 w 1473200"/>
              <a:gd name="connsiteY0" fmla="*/ 685800 h 685800"/>
              <a:gd name="connsiteX1" fmla="*/ 908050 w 1473200"/>
              <a:gd name="connsiteY1" fmla="*/ 0 h 685800"/>
              <a:gd name="connsiteX2" fmla="*/ 0 w 1473200"/>
              <a:gd name="connsiteY2" fmla="*/ 0 h 685800"/>
            </a:gdLst>
            <a:ahLst/>
            <a:cxnLst>
              <a:cxn ang="0">
                <a:pos x="connsiteX0" y="connsiteY0"/>
              </a:cxn>
              <a:cxn ang="0">
                <a:pos x="connsiteX1" y="connsiteY1"/>
              </a:cxn>
              <a:cxn ang="0">
                <a:pos x="connsiteX2" y="connsiteY2"/>
              </a:cxn>
            </a:cxnLst>
            <a:rect l="l" t="t" r="r" b="b"/>
            <a:pathLst>
              <a:path w="1473200" h="685800">
                <a:moveTo>
                  <a:pt x="1473200" y="685800"/>
                </a:moveTo>
                <a:lnTo>
                  <a:pt x="908050" y="0"/>
                </a:lnTo>
                <a:lnTo>
                  <a:pt x="0" y="0"/>
                </a:lnTo>
              </a:path>
            </a:pathLst>
          </a:custGeom>
          <a:noFill/>
          <a:ln w="19050" cap="flat" cmpd="sng" algn="ctr">
            <a:solidFill>
              <a:schemeClr val="bg1">
                <a:lumMod val="50000"/>
              </a:schemeClr>
            </a:solidFill>
            <a:prstDash val="dash"/>
            <a:round/>
            <a:headEnd type="none" w="med" len="med"/>
            <a:tailEnd type="arrow" w="med" len="med"/>
          </a:ln>
          <a:effectLst/>
        </p:spPr>
        <p:txBody>
          <a:bodyPr vert="horz" wrap="square" lIns="91404" tIns="45702" rIns="91404" bIns="45702" numCol="1" rtlCol="0" anchor="t" anchorCtr="0" compatLnSpc="1">
            <a:prstTxWarp prst="textNoShape">
              <a:avLst/>
            </a:prstTxWarp>
            <a:noAutofit/>
          </a:bodyPr>
          <a:lstStyle/>
          <a:p>
            <a:pPr algn="r" defTabSz="914034" fontAlgn="ctr">
              <a:spcBef>
                <a:spcPct val="0"/>
              </a:spcBef>
              <a:spcAft>
                <a:spcPct val="0"/>
              </a:spcAft>
            </a:pPr>
            <a:endParaRPr lang="zh-CN" altLang="en-US" sz="10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aphicFrame>
        <p:nvGraphicFramePr>
          <p:cNvPr id="23" name="表格 22"/>
          <p:cNvGraphicFramePr>
            <a:graphicFrameLocks noGrp="1"/>
          </p:cNvGraphicFramePr>
          <p:nvPr>
            <p:extLst/>
          </p:nvPr>
        </p:nvGraphicFramePr>
        <p:xfrm>
          <a:off x="4559246" y="2907324"/>
          <a:ext cx="3051978" cy="792068"/>
        </p:xfrm>
        <a:graphic>
          <a:graphicData uri="http://schemas.openxmlformats.org/drawingml/2006/table">
            <a:tbl>
              <a:tblPr firstRow="1" bandRow="1"/>
              <a:tblGrid>
                <a:gridCol w="1524942"/>
                <a:gridCol w="1527036"/>
              </a:tblGrid>
              <a:tr h="335149">
                <a:tc>
                  <a:txBody>
                    <a:bodyPr/>
                    <a:lstStyle/>
                    <a:p>
                      <a:pPr marL="0" algn="ctr" defTabSz="914034" rtl="0" eaLnBrk="1" fontAlgn="ctr" latinLnBrk="0" hangingPunct="1"/>
                      <a:r>
                        <a:rPr lang="en-US" sz="11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Private IP </a:t>
                      </a:r>
                      <a:r>
                        <a:rPr lang="en-US" sz="1100" b="1" dirty="0" err="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Address:Port</a:t>
                      </a:r>
                      <a:r>
                        <a:rPr lang="en-US" sz="11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Number</a:t>
                      </a:r>
                    </a:p>
                  </a:txBody>
                  <a:tcPr marL="0" marR="0" marT="0" marB="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fontAlgn="ctr" latinLnBrk="0" hangingPunct="1"/>
                      <a:r>
                        <a:rPr lang="en-US" sz="11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Public IP </a:t>
                      </a:r>
                      <a:r>
                        <a:rPr lang="en-US" sz="1100" b="1" dirty="0" err="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Address:Port</a:t>
                      </a:r>
                      <a:r>
                        <a:rPr lang="en-US" sz="11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Number</a:t>
                      </a:r>
                    </a:p>
                  </a:txBody>
                  <a:tcPr marL="0" marR="0" marT="0" marB="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r>
              <a:tr h="228394">
                <a:tc>
                  <a:txBody>
                    <a:bodyPr/>
                    <a:lstStyle/>
                    <a:p>
                      <a:pPr marL="0" algn="ctr" defTabSz="914034" rtl="0" eaLnBrk="1" fontAlgn="ctr" latinLnBrk="0" hangingPunct="1"/>
                      <a:r>
                        <a:rPr lang="en-US" sz="1100" b="0" dirty="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192.168.1.1:10321</a:t>
                      </a:r>
                    </a:p>
                  </a:txBody>
                  <a:tcPr marL="0" marR="0" marT="0" marB="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fontAlgn="ctr" latinLnBrk="0" hangingPunct="1"/>
                      <a:r>
                        <a:rPr lang="en-US" sz="1100" b="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rPr>
                        <a:t>122.1.2.2:1025</a:t>
                      </a:r>
                    </a:p>
                  </a:txBody>
                  <a:tcPr marL="0" marR="0" marT="0" marB="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228394">
                <a:tc>
                  <a:txBody>
                    <a:bodyPr/>
                    <a:lstStyle/>
                    <a:p>
                      <a:pPr marL="0" algn="ctr" defTabSz="914034" rtl="0" eaLnBrk="1" fontAlgn="ctr" latinLnBrk="0" hangingPunct="1"/>
                      <a:r>
                        <a:rPr lang="en-US" sz="11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192.168.1.2:17087</a:t>
                      </a:r>
                    </a:p>
                  </a:txBody>
                  <a:tcPr marL="0" marR="0" marT="0" marB="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fontAlgn="ctr" latinLnBrk="0" hangingPunct="1"/>
                      <a:r>
                        <a:rPr lang="en-US" sz="11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122.1.2.2:1026</a:t>
                      </a:r>
                    </a:p>
                  </a:txBody>
                  <a:tcPr marL="0" marR="0" marT="0" marB="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bl>
          </a:graphicData>
        </a:graphic>
      </p:graphicFrame>
      <p:cxnSp>
        <p:nvCxnSpPr>
          <p:cNvPr id="24" name="直接箭头连接符 23"/>
          <p:cNvCxnSpPr/>
          <p:nvPr/>
        </p:nvCxnSpPr>
        <p:spPr bwMode="auto">
          <a:xfrm>
            <a:off x="8382462" y="3469843"/>
            <a:ext cx="1997199" cy="0"/>
          </a:xfrm>
          <a:prstGeom prst="straightConnector1">
            <a:avLst/>
          </a:prstGeom>
          <a:noFill/>
          <a:ln w="25400" cap="flat" cmpd="sng" algn="ctr">
            <a:solidFill>
              <a:srgbClr val="EC7061"/>
            </a:solidFill>
            <a:prstDash val="sysDash"/>
            <a:round/>
            <a:headEnd type="arrow" w="med" len="med"/>
            <a:tailEnd type="none" w="med" len="med"/>
          </a:ln>
          <a:effectLst/>
        </p:spPr>
      </p:cxnSp>
      <p:sp>
        <p:nvSpPr>
          <p:cNvPr id="25" name="文本框 41"/>
          <p:cNvSpPr txBox="1"/>
          <p:nvPr/>
        </p:nvSpPr>
        <p:spPr>
          <a:xfrm>
            <a:off x="8566674" y="2920414"/>
            <a:ext cx="1997553" cy="464481"/>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200" dirty="0"/>
              <a:t> Source: 200.1.2.3:80</a:t>
            </a:r>
          </a:p>
          <a:p>
            <a:pPr fontAlgn="ctr"/>
            <a:r>
              <a:rPr lang="en-US" sz="1200" dirty="0"/>
              <a:t> Destination: 122.1.2.2:1025</a:t>
            </a:r>
          </a:p>
        </p:txBody>
      </p:sp>
      <p:sp>
        <p:nvSpPr>
          <p:cNvPr id="26" name="椭圆 25"/>
          <p:cNvSpPr/>
          <p:nvPr/>
        </p:nvSpPr>
        <p:spPr bwMode="auto">
          <a:xfrm>
            <a:off x="8251538" y="2920414"/>
            <a:ext cx="251902" cy="25190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r>
              <a:rPr lang="en-US" sz="1399"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p>
        </p:txBody>
      </p:sp>
      <p:cxnSp>
        <p:nvCxnSpPr>
          <p:cNvPr id="27" name="直接箭头连接符 26"/>
          <p:cNvCxnSpPr/>
          <p:nvPr/>
        </p:nvCxnSpPr>
        <p:spPr bwMode="auto">
          <a:xfrm>
            <a:off x="1047967" y="2702192"/>
            <a:ext cx="2278710" cy="0"/>
          </a:xfrm>
          <a:prstGeom prst="straightConnector1">
            <a:avLst/>
          </a:prstGeom>
          <a:noFill/>
          <a:ln w="25400" cap="flat" cmpd="sng" algn="ctr">
            <a:solidFill>
              <a:srgbClr val="EC7061"/>
            </a:solidFill>
            <a:prstDash val="sysDash"/>
            <a:round/>
            <a:headEnd type="arrow" w="med" len="med"/>
            <a:tailEnd type="none" w="med" len="med"/>
          </a:ln>
          <a:effectLst/>
        </p:spPr>
      </p:cxnSp>
      <p:sp>
        <p:nvSpPr>
          <p:cNvPr id="28" name="文本框 41"/>
          <p:cNvSpPr txBox="1"/>
          <p:nvPr/>
        </p:nvSpPr>
        <p:spPr>
          <a:xfrm>
            <a:off x="1193909" y="2107062"/>
            <a:ext cx="2344617" cy="455762"/>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200"/>
              <a:t> Source: 200.1.2.3:80</a:t>
            </a:r>
          </a:p>
          <a:p>
            <a:pPr fontAlgn="ctr"/>
            <a:r>
              <a:rPr lang="en-US" sz="1200"/>
              <a:t> Destination: 192.168.1.1:10321</a:t>
            </a:r>
          </a:p>
        </p:txBody>
      </p:sp>
      <p:sp>
        <p:nvSpPr>
          <p:cNvPr id="29" name="椭圆 28"/>
          <p:cNvSpPr/>
          <p:nvPr/>
        </p:nvSpPr>
        <p:spPr bwMode="auto">
          <a:xfrm>
            <a:off x="831909" y="2109715"/>
            <a:ext cx="251902" cy="25190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r>
              <a:rPr lang="en-US" sz="1399"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p>
        </p:txBody>
      </p:sp>
      <p:grpSp>
        <p:nvGrpSpPr>
          <p:cNvPr id="30" name="组合 29"/>
          <p:cNvGrpSpPr/>
          <p:nvPr/>
        </p:nvGrpSpPr>
        <p:grpSpPr>
          <a:xfrm>
            <a:off x="7128040" y="3918675"/>
            <a:ext cx="1254421" cy="452932"/>
            <a:chOff x="6687693" y="2768077"/>
            <a:chExt cx="1088166" cy="392903"/>
          </a:xfrm>
        </p:grpSpPr>
        <p:sp>
          <p:nvSpPr>
            <p:cNvPr id="31" name="Freeform 159"/>
            <p:cNvSpPr/>
            <p:nvPr/>
          </p:nvSpPr>
          <p:spPr>
            <a:xfrm flipH="1">
              <a:off x="6870682" y="2768077"/>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TextBox 77"/>
            <p:cNvSpPr txBox="1"/>
            <p:nvPr/>
          </p:nvSpPr>
          <p:spPr bwMode="auto">
            <a:xfrm>
              <a:off x="6687693" y="2855341"/>
              <a:ext cx="1088166" cy="274352"/>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Internet</a:t>
              </a:r>
            </a:p>
          </p:txBody>
        </p:sp>
      </p:grpSp>
    </p:spTree>
    <p:extLst>
      <p:ext uri="{BB962C8B-B14F-4D97-AF65-F5344CB8AC3E}">
        <p14:creationId xmlns:p14="http://schemas.microsoft.com/office/powerpoint/2010/main" val="42138386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for Configuring NAPT</a:t>
            </a:r>
            <a:endParaRPr lang="zh-CN" altLang="en-US" dirty="0"/>
          </a:p>
        </p:txBody>
      </p:sp>
      <p:sp>
        <p:nvSpPr>
          <p:cNvPr id="3" name="圆角矩形 2"/>
          <p:cNvSpPr/>
          <p:nvPr/>
        </p:nvSpPr>
        <p:spPr>
          <a:xfrm>
            <a:off x="1272492" y="1264597"/>
            <a:ext cx="4247612" cy="2661310"/>
          </a:xfrm>
          <a:prstGeom prst="roundRect">
            <a:avLst>
              <a:gd name="adj" fmla="val 7563"/>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599"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矩形 3"/>
          <p:cNvSpPr/>
          <p:nvPr/>
        </p:nvSpPr>
        <p:spPr>
          <a:xfrm>
            <a:off x="2643556" y="1264598"/>
            <a:ext cx="1654204" cy="271039"/>
          </a:xfrm>
          <a:prstGeom prst="rect">
            <a:avLst/>
          </a:prstGeom>
        </p:spPr>
        <p:txBody>
          <a:bodyPr wrap="square">
            <a:noAutofit/>
          </a:bodyPr>
          <a:lstStyle/>
          <a:p>
            <a:pPr algn="ctr" defTabSz="914034" fontAlgn="ctr">
              <a:spcBef>
                <a:spcPct val="0"/>
              </a:spcBef>
              <a:spcAft>
                <a:spcPct val="0"/>
              </a:spcAft>
            </a:pPr>
            <a:r>
              <a:rPr lang="en-US" sz="1399" b="1" dirty="0">
                <a:latin typeface="Huawei Sans" panose="020C0503030203020204" pitchFamily="34" charset="0"/>
                <a:ea typeface="方正兰亭黑简体" panose="02000000000000000000" pitchFamily="2" charset="-122"/>
                <a:cs typeface="+mn-ea"/>
                <a:sym typeface="Huawei Sans" panose="020C0503030203020204" pitchFamily="34" charset="0"/>
              </a:rPr>
              <a:t>Private network</a:t>
            </a:r>
          </a:p>
        </p:txBody>
      </p:sp>
      <p:sp>
        <p:nvSpPr>
          <p:cNvPr id="5" name="文本框 4"/>
          <p:cNvSpPr txBox="1"/>
          <p:nvPr/>
        </p:nvSpPr>
        <p:spPr>
          <a:xfrm>
            <a:off x="1519442" y="4735364"/>
            <a:ext cx="7049221" cy="1444668"/>
          </a:xfrm>
          <a:prstGeom prst="rect">
            <a:avLst/>
          </a:prstGeom>
          <a:solidFill>
            <a:srgbClr val="00B0F0">
              <a:alpha val="5000"/>
            </a:srgbClr>
          </a:solidFill>
          <a:ln>
            <a:solidFill>
              <a:srgbClr val="99DFF9"/>
            </a:solidFill>
          </a:ln>
        </p:spPr>
        <p:txBody>
          <a:bodyPr wrap="square" rtlCol="0">
            <a:noAutofit/>
          </a:bodyPr>
          <a:lstStyle/>
          <a:p>
            <a:pPr fontAlgn="ctr"/>
            <a:r>
              <a:rPr lang="en-US"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a:t>
            </a:r>
            <a:r>
              <a:rPr lang="en-US" sz="1399"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nat</a:t>
            </a:r>
            <a:r>
              <a:rPr lang="en-US"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address-group 1 122.1.2.1 122.1.2.1</a:t>
            </a:r>
          </a:p>
          <a:p>
            <a:pPr fontAlgn="ctr"/>
            <a:r>
              <a:rPr lang="en-US"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a:t>
            </a:r>
            <a:r>
              <a:rPr lang="en-US" sz="1399"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acl</a:t>
            </a:r>
            <a:r>
              <a:rPr lang="en-US"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2000</a:t>
            </a:r>
          </a:p>
          <a:p>
            <a:pPr fontAlgn="ctr"/>
            <a:r>
              <a:rPr lang="en-US"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[R1-acl-basic-2000]rule 5 permit source 192.168.1.0 0.0.0.255</a:t>
            </a:r>
          </a:p>
          <a:p>
            <a:pPr fontAlgn="ctr"/>
            <a:r>
              <a:rPr lang="en-US"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[R1-acl-basic-2000]quit</a:t>
            </a:r>
          </a:p>
          <a:p>
            <a:pPr fontAlgn="ctr"/>
            <a:r>
              <a:rPr lang="en-US"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[R1]interface GigabitEthernet0/0/1 </a:t>
            </a:r>
          </a:p>
          <a:p>
            <a:pPr fontAlgn="ctr"/>
            <a:r>
              <a:rPr lang="en-US"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[R1-GigabitEthernet0/0/1]</a:t>
            </a:r>
            <a:r>
              <a:rPr lang="en-US" sz="1399"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nat</a:t>
            </a:r>
            <a:r>
              <a:rPr lang="en-US" sz="1399" dirty="0">
                <a:solidFill>
                  <a:srgbClr val="C00000"/>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sz="1399"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outbound 2000 address-group 1</a:t>
            </a:r>
          </a:p>
        </p:txBody>
      </p:sp>
      <p:sp>
        <p:nvSpPr>
          <p:cNvPr id="6" name="文本框 5"/>
          <p:cNvSpPr txBox="1"/>
          <p:nvPr/>
        </p:nvSpPr>
        <p:spPr>
          <a:xfrm>
            <a:off x="1272492" y="4170567"/>
            <a:ext cx="7296171" cy="630401"/>
          </a:xfrm>
          <a:prstGeom prst="rect">
            <a:avLst/>
          </a:prstGeom>
          <a:noFill/>
        </p:spPr>
        <p:txBody>
          <a:bodyPr wrap="square" rtlCol="0">
            <a:noAutofit/>
          </a:bodyPr>
          <a:lstStyle/>
          <a:p>
            <a:pPr marL="185664" indent="-185664" algn="just" fontAlgn="ctr">
              <a:spcAft>
                <a:spcPts val="600"/>
              </a:spcAft>
              <a:buFont typeface="Arial" panose="020B0604020202020204" pitchFamily="34" charset="0"/>
              <a:buChar char="•"/>
            </a:pPr>
            <a:r>
              <a:rPr 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Configure NAPT on R1 to allow all hosts with private IP addresses on the internal network to access the public network through 122.1.2.1.</a:t>
            </a:r>
          </a:p>
        </p:txBody>
      </p:sp>
      <p:cxnSp>
        <p:nvCxnSpPr>
          <p:cNvPr id="7" name="直接连接符 6"/>
          <p:cNvCxnSpPr>
            <a:stCxn id="9" idx="3"/>
            <a:endCxn id="10" idx="1"/>
          </p:cNvCxnSpPr>
          <p:nvPr/>
        </p:nvCxnSpPr>
        <p:spPr bwMode="auto">
          <a:xfrm>
            <a:off x="2710677" y="2553848"/>
            <a:ext cx="6688150" cy="494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8"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253400" y="2337477"/>
            <a:ext cx="540989" cy="442626"/>
          </a:xfrm>
          <a:prstGeom prst="rect">
            <a:avLst/>
          </a:prstGeom>
          <a:noFill/>
        </p:spPr>
      </p:pic>
      <p:pic>
        <p:nvPicPr>
          <p:cNvPr id="9" name="图片 8" descr="PC.png"/>
          <p:cNvPicPr>
            <a:picLocks noChangeAspect="1"/>
          </p:cNvPicPr>
          <p:nvPr/>
        </p:nvPicPr>
        <p:blipFill>
          <a:blip r:embed="rId4" cstate="print"/>
          <a:stretch>
            <a:fillRect/>
          </a:stretch>
        </p:blipFill>
        <p:spPr>
          <a:xfrm>
            <a:off x="2171824" y="2346929"/>
            <a:ext cx="538853" cy="413838"/>
          </a:xfrm>
          <a:prstGeom prst="rect">
            <a:avLst/>
          </a:prstGeom>
        </p:spPr>
      </p:pic>
      <p:pic>
        <p:nvPicPr>
          <p:cNvPr id="10" name="图片 9" descr="Web服务器-蓝.png"/>
          <p:cNvPicPr>
            <a:picLocks noChangeAspect="1"/>
          </p:cNvPicPr>
          <p:nvPr/>
        </p:nvPicPr>
        <p:blipFill>
          <a:blip r:embed="rId5" cstate="print"/>
          <a:stretch>
            <a:fillRect/>
          </a:stretch>
        </p:blipFill>
        <p:spPr>
          <a:xfrm>
            <a:off x="9398827" y="2337966"/>
            <a:ext cx="539789" cy="441645"/>
          </a:xfrm>
          <a:prstGeom prst="rect">
            <a:avLst/>
          </a:prstGeom>
        </p:spPr>
      </p:pic>
      <p:sp>
        <p:nvSpPr>
          <p:cNvPr id="11" name="TextBox 77"/>
          <p:cNvSpPr txBox="1"/>
          <p:nvPr/>
        </p:nvSpPr>
        <p:spPr bwMode="auto">
          <a:xfrm>
            <a:off x="1699777" y="2745691"/>
            <a:ext cx="1502831"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192.168.1.2/24</a:t>
            </a:r>
          </a:p>
        </p:txBody>
      </p:sp>
      <p:sp>
        <p:nvSpPr>
          <p:cNvPr id="12" name="TextBox 77"/>
          <p:cNvSpPr txBox="1"/>
          <p:nvPr/>
        </p:nvSpPr>
        <p:spPr bwMode="auto">
          <a:xfrm>
            <a:off x="9081521" y="2780103"/>
            <a:ext cx="1174401" cy="531627"/>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Web server</a:t>
            </a:r>
          </a:p>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200.1.2.3</a:t>
            </a:r>
          </a:p>
        </p:txBody>
      </p:sp>
      <p:sp>
        <p:nvSpPr>
          <p:cNvPr id="13" name="矩形 12"/>
          <p:cNvSpPr/>
          <p:nvPr/>
        </p:nvSpPr>
        <p:spPr>
          <a:xfrm>
            <a:off x="5237844" y="2778260"/>
            <a:ext cx="557948" cy="523016"/>
          </a:xfrm>
          <a:prstGeom prst="rect">
            <a:avLst/>
          </a:prstGeom>
        </p:spPr>
        <p:txBody>
          <a:bodyPr wrap="none">
            <a:noAutofit/>
          </a:bodyPr>
          <a:lstStyle/>
          <a:p>
            <a:pPr algn="ctr" defTabSz="914034" fontAlgn="ctr">
              <a:spcBef>
                <a:spcPct val="0"/>
              </a:spcBef>
              <a:spcAft>
                <a:spcPct val="0"/>
              </a:spcAft>
            </a:pPr>
            <a:r>
              <a:rPr lang="en-US" sz="1399" b="1" dirty="0">
                <a:latin typeface="Huawei Sans" panose="020C0503030203020204" pitchFamily="34" charset="0"/>
                <a:ea typeface="方正兰亭黑简体" panose="02000000000000000000" pitchFamily="2" charset="-122"/>
                <a:cs typeface="+mn-ea"/>
                <a:sym typeface="Huawei Sans" panose="020C0503030203020204" pitchFamily="34" charset="0"/>
              </a:rPr>
              <a:t>NAT</a:t>
            </a:r>
          </a:p>
          <a:p>
            <a:pPr algn="ctr" defTabSz="914034" fontAlgn="ctr">
              <a:spcBef>
                <a:spcPct val="0"/>
              </a:spcBef>
              <a:spcAft>
                <a:spcPct val="0"/>
              </a:spcAft>
            </a:pPr>
            <a:r>
              <a:rPr lang="en-US" sz="1399" b="1" dirty="0">
                <a:latin typeface="Huawei Sans" panose="020C0503030203020204" pitchFamily="34" charset="0"/>
                <a:ea typeface="方正兰亭黑简体" panose="02000000000000000000" pitchFamily="2" charset="-122"/>
                <a:cs typeface="+mn-ea"/>
                <a:sym typeface="Huawei Sans" panose="020C0503030203020204" pitchFamily="34" charset="0"/>
              </a:rPr>
              <a:t>R1</a:t>
            </a:r>
          </a:p>
        </p:txBody>
      </p:sp>
      <p:pic>
        <p:nvPicPr>
          <p:cNvPr id="14" name="图片 13" descr="PC.png"/>
          <p:cNvPicPr>
            <a:picLocks noChangeAspect="1"/>
          </p:cNvPicPr>
          <p:nvPr/>
        </p:nvPicPr>
        <p:blipFill>
          <a:blip r:embed="rId4" cstate="print"/>
          <a:stretch>
            <a:fillRect/>
          </a:stretch>
        </p:blipFill>
        <p:spPr>
          <a:xfrm>
            <a:off x="2171824" y="1464588"/>
            <a:ext cx="538853" cy="413838"/>
          </a:xfrm>
          <a:prstGeom prst="rect">
            <a:avLst/>
          </a:prstGeom>
        </p:spPr>
      </p:pic>
      <p:pic>
        <p:nvPicPr>
          <p:cNvPr id="15" name="图片 14" descr="PC.png"/>
          <p:cNvPicPr>
            <a:picLocks noChangeAspect="1"/>
          </p:cNvPicPr>
          <p:nvPr/>
        </p:nvPicPr>
        <p:blipFill>
          <a:blip r:embed="rId4" cstate="print"/>
          <a:stretch>
            <a:fillRect/>
          </a:stretch>
        </p:blipFill>
        <p:spPr>
          <a:xfrm>
            <a:off x="2171824" y="3229271"/>
            <a:ext cx="538853" cy="413838"/>
          </a:xfrm>
          <a:prstGeom prst="rect">
            <a:avLst/>
          </a:prstGeom>
        </p:spPr>
      </p:pic>
      <p:pic>
        <p:nvPicPr>
          <p:cNvPr id="16" name="图片 15" descr="汇聚交换机.png"/>
          <p:cNvPicPr>
            <a:picLocks noChangeAspect="1"/>
          </p:cNvPicPr>
          <p:nvPr/>
        </p:nvPicPr>
        <p:blipFill>
          <a:blip r:embed="rId6" cstate="print"/>
          <a:stretch>
            <a:fillRect/>
          </a:stretch>
        </p:blipFill>
        <p:spPr>
          <a:xfrm>
            <a:off x="3389044" y="2354928"/>
            <a:ext cx="539789" cy="441645"/>
          </a:xfrm>
          <a:prstGeom prst="rect">
            <a:avLst/>
          </a:prstGeom>
        </p:spPr>
      </p:pic>
      <p:cxnSp>
        <p:nvCxnSpPr>
          <p:cNvPr id="17" name="直接连接符 16"/>
          <p:cNvCxnSpPr>
            <a:stCxn id="14" idx="3"/>
            <a:endCxn id="16" idx="0"/>
          </p:cNvCxnSpPr>
          <p:nvPr/>
        </p:nvCxnSpPr>
        <p:spPr bwMode="auto">
          <a:xfrm>
            <a:off x="2710677" y="1671507"/>
            <a:ext cx="948263" cy="68342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直接连接符 17"/>
          <p:cNvCxnSpPr>
            <a:stCxn id="15" idx="3"/>
            <a:endCxn id="16" idx="2"/>
          </p:cNvCxnSpPr>
          <p:nvPr/>
        </p:nvCxnSpPr>
        <p:spPr bwMode="auto">
          <a:xfrm flipV="1">
            <a:off x="2710677" y="2796574"/>
            <a:ext cx="948263" cy="639617"/>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9" name="TextBox 77"/>
          <p:cNvSpPr txBox="1"/>
          <p:nvPr/>
        </p:nvSpPr>
        <p:spPr bwMode="auto">
          <a:xfrm>
            <a:off x="1699777" y="1851905"/>
            <a:ext cx="1502831"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192.168.1.1/24</a:t>
            </a:r>
          </a:p>
        </p:txBody>
      </p:sp>
      <p:sp>
        <p:nvSpPr>
          <p:cNvPr id="20" name="TextBox 77"/>
          <p:cNvSpPr txBox="1"/>
          <p:nvPr/>
        </p:nvSpPr>
        <p:spPr bwMode="auto">
          <a:xfrm>
            <a:off x="1692749" y="3609639"/>
            <a:ext cx="1502831"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192.168.1.3/24</a:t>
            </a:r>
          </a:p>
        </p:txBody>
      </p:sp>
      <p:sp>
        <p:nvSpPr>
          <p:cNvPr id="21" name="TextBox 77"/>
          <p:cNvSpPr txBox="1"/>
          <p:nvPr/>
        </p:nvSpPr>
        <p:spPr bwMode="auto">
          <a:xfrm>
            <a:off x="3928834" y="2558789"/>
            <a:ext cx="1403339"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192.168.1.254</a:t>
            </a:r>
          </a:p>
        </p:txBody>
      </p:sp>
      <p:sp>
        <p:nvSpPr>
          <p:cNvPr id="22" name="TextBox 77"/>
          <p:cNvSpPr txBox="1"/>
          <p:nvPr/>
        </p:nvSpPr>
        <p:spPr bwMode="auto">
          <a:xfrm>
            <a:off x="5592166" y="2545055"/>
            <a:ext cx="1087741"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latin typeface="Huawei Sans" panose="020C0503030203020204" pitchFamily="34" charset="0"/>
                <a:ea typeface="方正兰亭黑简体" panose="02000000000000000000" pitchFamily="2" charset="-122"/>
                <a:sym typeface="Huawei Sans" panose="020C0503030203020204" pitchFamily="34" charset="0"/>
              </a:rPr>
              <a:t>GE0/0/1</a:t>
            </a:r>
          </a:p>
        </p:txBody>
      </p:sp>
      <p:grpSp>
        <p:nvGrpSpPr>
          <p:cNvPr id="23" name="组合 22"/>
          <p:cNvGrpSpPr/>
          <p:nvPr/>
        </p:nvGrpSpPr>
        <p:grpSpPr>
          <a:xfrm>
            <a:off x="6914986" y="2306553"/>
            <a:ext cx="1570475" cy="504472"/>
            <a:chOff x="7175983" y="2324318"/>
            <a:chExt cx="1571088" cy="504669"/>
          </a:xfrm>
        </p:grpSpPr>
        <p:sp>
          <p:nvSpPr>
            <p:cNvPr id="24" name="Freeform 159"/>
            <p:cNvSpPr/>
            <p:nvPr/>
          </p:nvSpPr>
          <p:spPr>
            <a:xfrm flipH="1">
              <a:off x="7440181" y="2324318"/>
              <a:ext cx="1048594" cy="50466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3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TextBox 77"/>
            <p:cNvSpPr txBox="1"/>
            <p:nvPr/>
          </p:nvSpPr>
          <p:spPr bwMode="auto">
            <a:xfrm>
              <a:off x="7175983" y="2450309"/>
              <a:ext cx="1571088" cy="347170"/>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5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Internet</a:t>
              </a:r>
            </a:p>
          </p:txBody>
        </p:sp>
      </p:grpSp>
    </p:spTree>
    <p:extLst>
      <p:ext uri="{BB962C8B-B14F-4D97-AF65-F5344CB8AC3E}">
        <p14:creationId xmlns:p14="http://schemas.microsoft.com/office/powerpoint/2010/main" val="15731368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sz="1600" dirty="0"/>
              <a:t>Easy IP: translates both IP addresses and transport-layer port numbers. The implementation of Easy IP is the same as that of NAPT. The difference is that Easy IP does not involve address pools. It uses an interface address as a public address for NAT.</a:t>
            </a:r>
          </a:p>
          <a:p>
            <a:r>
              <a:rPr lang="en-US" altLang="zh-CN" sz="1600" dirty="0"/>
              <a:t>Easy IP applies to scenarios where public IP addresses are not fixed, such as scenarios where public IP addresses are dynamically obtained by egress devices on private networks through DHCP or </a:t>
            </a:r>
            <a:r>
              <a:rPr lang="en-US" altLang="zh-CN" sz="1600" dirty="0" err="1"/>
              <a:t>PPPoE</a:t>
            </a:r>
            <a:r>
              <a:rPr lang="en-US" altLang="zh-CN" sz="1600" dirty="0"/>
              <a:t> dialup.</a:t>
            </a:r>
          </a:p>
          <a:p>
            <a:endParaRPr lang="en-US" altLang="zh-CN" sz="1600" dirty="0"/>
          </a:p>
          <a:p>
            <a:endParaRPr lang="zh-CN" altLang="en-US" sz="1600" dirty="0"/>
          </a:p>
        </p:txBody>
      </p:sp>
      <p:sp>
        <p:nvSpPr>
          <p:cNvPr id="3" name="标题 2"/>
          <p:cNvSpPr>
            <a:spLocks noGrp="1"/>
          </p:cNvSpPr>
          <p:nvPr>
            <p:ph type="title"/>
          </p:nvPr>
        </p:nvSpPr>
        <p:spPr/>
        <p:txBody>
          <a:bodyPr/>
          <a:lstStyle/>
          <a:p>
            <a:r>
              <a:rPr lang="en-US" altLang="zh-CN" dirty="0">
                <a:sym typeface="Huawei Sans" panose="020C0503030203020204" pitchFamily="34" charset="0"/>
              </a:rPr>
              <a:t>Easy IP</a:t>
            </a:r>
            <a:endParaRPr lang="zh-CN" altLang="en-US" dirty="0"/>
          </a:p>
        </p:txBody>
      </p:sp>
      <p:grpSp>
        <p:nvGrpSpPr>
          <p:cNvPr id="5" name="组合 4"/>
          <p:cNvGrpSpPr/>
          <p:nvPr/>
        </p:nvGrpSpPr>
        <p:grpSpPr>
          <a:xfrm>
            <a:off x="6384291" y="4975955"/>
            <a:ext cx="3313837" cy="1404642"/>
            <a:chOff x="4586833" y="2108868"/>
            <a:chExt cx="1834741" cy="1390740"/>
          </a:xfrm>
        </p:grpSpPr>
        <p:sp>
          <p:nvSpPr>
            <p:cNvPr id="6" name="TextBox 77"/>
            <p:cNvSpPr txBox="1"/>
            <p:nvPr/>
          </p:nvSpPr>
          <p:spPr bwMode="auto">
            <a:xfrm>
              <a:off x="4586833" y="2108869"/>
              <a:ext cx="1834741" cy="1390739"/>
            </a:xfrm>
            <a:prstGeom prst="rect">
              <a:avLst/>
            </a:prstGeom>
            <a:noFill/>
            <a:ln w="12700" cap="flat" cmpd="sng" algn="ctr">
              <a:solidFill>
                <a:srgbClr val="1AABE2"/>
              </a:solidFill>
              <a:prstDash val="sysDash"/>
              <a:miter lim="800000"/>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defPPr>
                <a:defRPr lang="en-US"/>
              </a:defPPr>
              <a:lvl1pPr algn="ctr">
                <a:defRPr sz="800" kern="0">
                  <a:solidFill>
                    <a:srgbClr val="1D1D1A"/>
                  </a:solidFill>
                  <a:latin typeface="Huawei Sans" panose="020C0503030203020204" pitchFamily="34" charset="0"/>
                  <a:ea typeface="方正兰亭黑简体" panose="02000000000000000000" pitchFamily="2" charset="-122"/>
                </a:defRPr>
              </a:lvl1pPr>
            </a:lstStyle>
            <a:p>
              <a:pPr marL="35986" algn="l" fontAlgn="ctr">
                <a:spcBef>
                  <a:spcPts val="200"/>
                </a:spcBef>
              </a:pPr>
              <a:endParaRPr lang="en-US" altLang="zh-CN" sz="1599" dirty="0">
                <a:sym typeface="Huawei Sans" panose="020C0503030203020204" pitchFamily="34" charset="0"/>
              </a:endParaRPr>
            </a:p>
          </p:txBody>
        </p:sp>
        <p:sp>
          <p:nvSpPr>
            <p:cNvPr id="7" name="矩形 6"/>
            <p:cNvSpPr/>
            <p:nvPr/>
          </p:nvSpPr>
          <p:spPr>
            <a:xfrm>
              <a:off x="4598639" y="2108868"/>
              <a:ext cx="1822935" cy="543223"/>
            </a:xfrm>
            <a:prstGeom prst="rect">
              <a:avLst/>
            </a:prstGeom>
          </p:spPr>
          <p:txBody>
            <a:bodyPr wrap="square">
              <a:noAutofit/>
            </a:bodyPr>
            <a:lstStyle/>
            <a:p>
              <a:pPr marL="35986" fontAlgn="ctr">
                <a:spcBef>
                  <a:spcPts val="200"/>
                </a:spcBef>
              </a:pPr>
              <a:r>
                <a:rPr lang="en-US" sz="1399">
                  <a:solidFill>
                    <a:prstClr val="black"/>
                  </a:solidFill>
                  <a:latin typeface="Huawei Sans" panose="020C0503030203020204" pitchFamily="34" charset="0"/>
                  <a:sym typeface="Huawei Sans" panose="020C0503030203020204" pitchFamily="34" charset="0"/>
                </a:rPr>
                <a:t>NAT mapping table</a:t>
              </a:r>
            </a:p>
            <a:p>
              <a:pPr marL="35986" fontAlgn="ctr">
                <a:spcBef>
                  <a:spcPts val="200"/>
                </a:spcBef>
              </a:pPr>
              <a:r>
                <a:rPr lang="en-US" sz="1399">
                  <a:solidFill>
                    <a:prstClr val="black"/>
                  </a:solidFill>
                  <a:latin typeface="Huawei Sans" panose="020C0503030203020204" pitchFamily="34" charset="0"/>
                  <a:sym typeface="Huawei Sans" panose="020C0503030203020204" pitchFamily="34" charset="0"/>
                </a:rPr>
                <a:t>-------------</a:t>
              </a:r>
            </a:p>
          </p:txBody>
        </p:sp>
      </p:grpSp>
      <p:sp>
        <p:nvSpPr>
          <p:cNvPr id="8" name="圆角矩形 7"/>
          <p:cNvSpPr/>
          <p:nvPr/>
        </p:nvSpPr>
        <p:spPr>
          <a:xfrm>
            <a:off x="1204750" y="3142444"/>
            <a:ext cx="4843141" cy="2669487"/>
          </a:xfrm>
          <a:prstGeom prst="roundRect">
            <a:avLst>
              <a:gd name="adj" fmla="val 7563"/>
            </a:avLst>
          </a:prstGeom>
          <a:solidFill>
            <a:srgbClr val="FFFFFF"/>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599"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矩形 8"/>
          <p:cNvSpPr/>
          <p:nvPr/>
        </p:nvSpPr>
        <p:spPr>
          <a:xfrm>
            <a:off x="3850501" y="3246918"/>
            <a:ext cx="1577060" cy="307657"/>
          </a:xfrm>
          <a:prstGeom prst="rect">
            <a:avLst/>
          </a:prstGeom>
        </p:spPr>
        <p:txBody>
          <a:bodyPr wrap="none">
            <a:noAutofit/>
          </a:bodyPr>
          <a:lstStyle/>
          <a:p>
            <a:pPr algn="ctr" defTabSz="914034" fontAlgn="ctr">
              <a:spcBef>
                <a:spcPct val="0"/>
              </a:spcBef>
              <a:spcAft>
                <a:spcPct val="0"/>
              </a:spcAft>
            </a:pPr>
            <a:r>
              <a:rPr lang="en-US" sz="1399" b="1" dirty="0">
                <a:latin typeface="Huawei Sans" panose="020C0503030203020204" pitchFamily="34" charset="0"/>
                <a:ea typeface="方正兰亭黑简体" panose="02000000000000000000" pitchFamily="2" charset="-122"/>
                <a:cs typeface="+mn-ea"/>
                <a:sym typeface="Huawei Sans" panose="020C0503030203020204" pitchFamily="34" charset="0"/>
              </a:rPr>
              <a:t>Private network</a:t>
            </a:r>
          </a:p>
        </p:txBody>
      </p:sp>
      <p:cxnSp>
        <p:nvCxnSpPr>
          <p:cNvPr id="10" name="直接连接符 9"/>
          <p:cNvCxnSpPr>
            <a:stCxn id="12" idx="3"/>
            <a:endCxn id="13" idx="1"/>
          </p:cNvCxnSpPr>
          <p:nvPr/>
        </p:nvCxnSpPr>
        <p:spPr bwMode="auto">
          <a:xfrm>
            <a:off x="3112034" y="4430760"/>
            <a:ext cx="6797582" cy="494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1"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764188" y="4214389"/>
            <a:ext cx="540989" cy="442626"/>
          </a:xfrm>
          <a:prstGeom prst="rect">
            <a:avLst/>
          </a:prstGeom>
          <a:noFill/>
        </p:spPr>
      </p:pic>
      <p:pic>
        <p:nvPicPr>
          <p:cNvPr id="12" name="图片 11" descr="PC.png"/>
          <p:cNvPicPr>
            <a:picLocks noChangeAspect="1"/>
          </p:cNvPicPr>
          <p:nvPr/>
        </p:nvPicPr>
        <p:blipFill>
          <a:blip r:embed="rId4" cstate="print"/>
          <a:stretch>
            <a:fillRect/>
          </a:stretch>
        </p:blipFill>
        <p:spPr>
          <a:xfrm>
            <a:off x="2573181" y="4223841"/>
            <a:ext cx="538853" cy="413838"/>
          </a:xfrm>
          <a:prstGeom prst="rect">
            <a:avLst/>
          </a:prstGeom>
        </p:spPr>
      </p:pic>
      <p:pic>
        <p:nvPicPr>
          <p:cNvPr id="13" name="图片 12" descr="Web服务器-蓝.png"/>
          <p:cNvPicPr>
            <a:picLocks noChangeAspect="1"/>
          </p:cNvPicPr>
          <p:nvPr/>
        </p:nvPicPr>
        <p:blipFill>
          <a:blip r:embed="rId5" cstate="print"/>
          <a:stretch>
            <a:fillRect/>
          </a:stretch>
        </p:blipFill>
        <p:spPr>
          <a:xfrm>
            <a:off x="9909615" y="4214878"/>
            <a:ext cx="539789" cy="441645"/>
          </a:xfrm>
          <a:prstGeom prst="rect">
            <a:avLst/>
          </a:prstGeom>
        </p:spPr>
      </p:pic>
      <p:sp>
        <p:nvSpPr>
          <p:cNvPr id="14" name="TextBox 77"/>
          <p:cNvSpPr txBox="1"/>
          <p:nvPr/>
        </p:nvSpPr>
        <p:spPr bwMode="auto">
          <a:xfrm>
            <a:off x="2089732" y="4622603"/>
            <a:ext cx="1493190"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192.168.1.2/24</a:t>
            </a:r>
          </a:p>
        </p:txBody>
      </p:sp>
      <p:sp>
        <p:nvSpPr>
          <p:cNvPr id="15" name="TextBox 77"/>
          <p:cNvSpPr txBox="1"/>
          <p:nvPr/>
        </p:nvSpPr>
        <p:spPr bwMode="auto">
          <a:xfrm>
            <a:off x="9576851" y="4632633"/>
            <a:ext cx="1205317" cy="531627"/>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Web server</a:t>
            </a:r>
          </a:p>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200.1.2.3</a:t>
            </a:r>
          </a:p>
        </p:txBody>
      </p:sp>
      <p:sp>
        <p:nvSpPr>
          <p:cNvPr id="16" name="TextBox 77"/>
          <p:cNvSpPr txBox="1"/>
          <p:nvPr/>
        </p:nvSpPr>
        <p:spPr bwMode="auto">
          <a:xfrm>
            <a:off x="6281303" y="4120831"/>
            <a:ext cx="1087741" cy="316268"/>
          </a:xfrm>
          <a:prstGeom prst="rect">
            <a:avLst/>
          </a:prstGeom>
          <a:noFill/>
          <a:ln w="9525">
            <a:noFill/>
            <a:miter lim="800000"/>
            <a:headEnd/>
            <a:tailEnd/>
          </a:ln>
        </p:spPr>
        <p:txBody>
          <a:bodyPr wrap="square" lIns="99941" tIns="49966" rIns="99941" bIns="49966" rtlCol="0">
            <a:noAutofit/>
          </a:bodyPr>
          <a:lstStyle/>
          <a:p>
            <a:pP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122.1.2.1</a:t>
            </a:r>
          </a:p>
        </p:txBody>
      </p:sp>
      <p:sp>
        <p:nvSpPr>
          <p:cNvPr id="17" name="矩形 16"/>
          <p:cNvSpPr/>
          <p:nvPr/>
        </p:nvSpPr>
        <p:spPr>
          <a:xfrm>
            <a:off x="5748633" y="4655172"/>
            <a:ext cx="557948" cy="307657"/>
          </a:xfrm>
          <a:prstGeom prst="rect">
            <a:avLst/>
          </a:prstGeom>
        </p:spPr>
        <p:txBody>
          <a:bodyPr wrap="none">
            <a:noAutofit/>
          </a:bodyPr>
          <a:lstStyle/>
          <a:p>
            <a:pPr algn="ctr" defTabSz="914034" fontAlgn="ctr">
              <a:spcBef>
                <a:spcPct val="0"/>
              </a:spcBef>
              <a:spcAft>
                <a:spcPct val="0"/>
              </a:spcAft>
            </a:pPr>
            <a:r>
              <a:rPr lang="en-US" sz="1399" b="1">
                <a:latin typeface="Huawei Sans" panose="020C0503030203020204" pitchFamily="34" charset="0"/>
                <a:ea typeface="方正兰亭黑简体" panose="02000000000000000000" pitchFamily="2" charset="-122"/>
                <a:cs typeface="+mn-ea"/>
                <a:sym typeface="Huawei Sans" panose="020C0503030203020204" pitchFamily="34" charset="0"/>
              </a:rPr>
              <a:t>NAT</a:t>
            </a:r>
          </a:p>
        </p:txBody>
      </p:sp>
      <p:pic>
        <p:nvPicPr>
          <p:cNvPr id="18" name="图片 17" descr="PC.png"/>
          <p:cNvPicPr>
            <a:picLocks noChangeAspect="1"/>
          </p:cNvPicPr>
          <p:nvPr/>
        </p:nvPicPr>
        <p:blipFill>
          <a:blip r:embed="rId4" cstate="print"/>
          <a:stretch>
            <a:fillRect/>
          </a:stretch>
        </p:blipFill>
        <p:spPr>
          <a:xfrm>
            <a:off x="2573181" y="3341499"/>
            <a:ext cx="538853" cy="413838"/>
          </a:xfrm>
          <a:prstGeom prst="rect">
            <a:avLst/>
          </a:prstGeom>
        </p:spPr>
      </p:pic>
      <p:pic>
        <p:nvPicPr>
          <p:cNvPr id="19" name="图片 18" descr="PC.png"/>
          <p:cNvPicPr>
            <a:picLocks noChangeAspect="1"/>
          </p:cNvPicPr>
          <p:nvPr/>
        </p:nvPicPr>
        <p:blipFill>
          <a:blip r:embed="rId4" cstate="print"/>
          <a:stretch>
            <a:fillRect/>
          </a:stretch>
        </p:blipFill>
        <p:spPr>
          <a:xfrm>
            <a:off x="2573181" y="5106183"/>
            <a:ext cx="538853" cy="413838"/>
          </a:xfrm>
          <a:prstGeom prst="rect">
            <a:avLst/>
          </a:prstGeom>
        </p:spPr>
      </p:pic>
      <p:pic>
        <p:nvPicPr>
          <p:cNvPr id="20" name="图片 19" descr="汇聚交换机.png"/>
          <p:cNvPicPr>
            <a:picLocks noChangeAspect="1"/>
          </p:cNvPicPr>
          <p:nvPr/>
        </p:nvPicPr>
        <p:blipFill>
          <a:blip r:embed="rId6" cstate="print"/>
          <a:stretch>
            <a:fillRect/>
          </a:stretch>
        </p:blipFill>
        <p:spPr>
          <a:xfrm>
            <a:off x="3950796" y="4231840"/>
            <a:ext cx="539789" cy="441645"/>
          </a:xfrm>
          <a:prstGeom prst="rect">
            <a:avLst/>
          </a:prstGeom>
        </p:spPr>
      </p:pic>
      <p:cxnSp>
        <p:nvCxnSpPr>
          <p:cNvPr id="21" name="直接连接符 20"/>
          <p:cNvCxnSpPr>
            <a:stCxn id="18" idx="3"/>
            <a:endCxn id="20" idx="0"/>
          </p:cNvCxnSpPr>
          <p:nvPr/>
        </p:nvCxnSpPr>
        <p:spPr bwMode="auto">
          <a:xfrm>
            <a:off x="3112034" y="3548418"/>
            <a:ext cx="1108657" cy="68342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2" name="直接连接符 21"/>
          <p:cNvCxnSpPr>
            <a:stCxn id="19" idx="3"/>
            <a:endCxn id="20" idx="2"/>
          </p:cNvCxnSpPr>
          <p:nvPr/>
        </p:nvCxnSpPr>
        <p:spPr bwMode="auto">
          <a:xfrm flipV="1">
            <a:off x="3112034" y="4673485"/>
            <a:ext cx="1108657" cy="639617"/>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3" name="TextBox 77"/>
          <p:cNvSpPr txBox="1"/>
          <p:nvPr/>
        </p:nvSpPr>
        <p:spPr bwMode="auto">
          <a:xfrm>
            <a:off x="2089732" y="3728817"/>
            <a:ext cx="1493190"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192.168.1.1/24</a:t>
            </a:r>
          </a:p>
        </p:txBody>
      </p:sp>
      <p:sp>
        <p:nvSpPr>
          <p:cNvPr id="24" name="TextBox 77"/>
          <p:cNvSpPr txBox="1"/>
          <p:nvPr/>
        </p:nvSpPr>
        <p:spPr bwMode="auto">
          <a:xfrm>
            <a:off x="2089732" y="5495664"/>
            <a:ext cx="1493190"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192.168.1.3/24</a:t>
            </a:r>
          </a:p>
        </p:txBody>
      </p:sp>
      <p:graphicFrame>
        <p:nvGraphicFramePr>
          <p:cNvPr id="25" name="表格 24"/>
          <p:cNvGraphicFramePr>
            <a:graphicFrameLocks noGrp="1"/>
          </p:cNvGraphicFramePr>
          <p:nvPr>
            <p:extLst>
              <p:ext uri="{D42A27DB-BD31-4B8C-83A1-F6EECF244321}">
                <p14:modId xmlns:p14="http://schemas.microsoft.com/office/powerpoint/2010/main" val="2919389145"/>
              </p:ext>
            </p:extLst>
          </p:nvPr>
        </p:nvGraphicFramePr>
        <p:xfrm>
          <a:off x="6505224" y="5488933"/>
          <a:ext cx="3021506" cy="792068"/>
        </p:xfrm>
        <a:graphic>
          <a:graphicData uri="http://schemas.openxmlformats.org/drawingml/2006/table">
            <a:tbl>
              <a:tblPr firstRow="1" bandRow="1"/>
              <a:tblGrid>
                <a:gridCol w="1509717"/>
                <a:gridCol w="1511789"/>
              </a:tblGrid>
              <a:tr h="335149">
                <a:tc>
                  <a:txBody>
                    <a:bodyPr/>
                    <a:lstStyle/>
                    <a:p>
                      <a:pPr marL="0" algn="ctr" defTabSz="914034" rtl="0" eaLnBrk="1" fontAlgn="ctr" latinLnBrk="0" hangingPunct="1"/>
                      <a:r>
                        <a:rPr lang="en-US" sz="11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Private IP </a:t>
                      </a:r>
                      <a:r>
                        <a:rPr lang="en-US" sz="1100" b="1" dirty="0" err="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Address:Port</a:t>
                      </a:r>
                      <a:r>
                        <a:rPr lang="en-US" sz="11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Number</a:t>
                      </a:r>
                    </a:p>
                  </a:txBody>
                  <a:tcPr marL="0" marR="0" marT="0" marB="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fontAlgn="ctr" latinLnBrk="0" hangingPunct="1"/>
                      <a:r>
                        <a:rPr lang="en-US" sz="11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Public IP </a:t>
                      </a:r>
                      <a:r>
                        <a:rPr lang="en-US" sz="1100" b="1" dirty="0" err="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Address:Port</a:t>
                      </a:r>
                      <a:r>
                        <a:rPr lang="en-US" sz="11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Number</a:t>
                      </a:r>
                    </a:p>
                  </a:txBody>
                  <a:tcPr marL="0" marR="0" marT="0" marB="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r>
              <a:tr h="228394">
                <a:tc>
                  <a:txBody>
                    <a:bodyPr/>
                    <a:lstStyle/>
                    <a:p>
                      <a:pPr marL="0" algn="ctr" defTabSz="914034" rtl="0" eaLnBrk="1" fontAlgn="ctr" latinLnBrk="0" hangingPunct="1"/>
                      <a:r>
                        <a:rPr lang="en-US" sz="1100" b="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192.168.1.1:10321</a:t>
                      </a:r>
                    </a:p>
                  </a:txBody>
                  <a:tcPr marL="0" marR="0" marT="0" marB="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fontAlgn="ctr" latinLnBrk="0" hangingPunct="1"/>
                      <a:r>
                        <a:rPr lang="en-US" sz="1100" b="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122.1.2.1:1025</a:t>
                      </a:r>
                    </a:p>
                  </a:txBody>
                  <a:tcPr marL="0" marR="0" marT="0" marB="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228394">
                <a:tc>
                  <a:txBody>
                    <a:bodyPr/>
                    <a:lstStyle/>
                    <a:p>
                      <a:pPr marL="0" algn="ctr" defTabSz="914034" rtl="0" eaLnBrk="1" fontAlgn="ctr" latinLnBrk="0" hangingPunct="1"/>
                      <a:r>
                        <a:rPr lang="en-US" sz="1100" b="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192.168.1.2:17087</a:t>
                      </a:r>
                    </a:p>
                  </a:txBody>
                  <a:tcPr marL="0" marR="0" marT="0" marB="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fontAlgn="ctr" latinLnBrk="0" hangingPunct="1"/>
                      <a:r>
                        <a:rPr lang="en-US" sz="11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122.1.2.1:1026</a:t>
                      </a:r>
                    </a:p>
                  </a:txBody>
                  <a:tcPr marL="0" marR="0" marT="0" marB="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bl>
          </a:graphicData>
        </a:graphic>
      </p:graphicFrame>
      <p:sp>
        <p:nvSpPr>
          <p:cNvPr id="26" name="任意多边形 25"/>
          <p:cNvSpPr/>
          <p:nvPr/>
        </p:nvSpPr>
        <p:spPr bwMode="auto">
          <a:xfrm>
            <a:off x="6330530" y="4524685"/>
            <a:ext cx="421553" cy="449872"/>
          </a:xfrm>
          <a:custGeom>
            <a:avLst/>
            <a:gdLst>
              <a:gd name="connsiteX0" fmla="*/ 0 w 615950"/>
              <a:gd name="connsiteY0" fmla="*/ 0 h 1422400"/>
              <a:gd name="connsiteX1" fmla="*/ 101600 w 615950"/>
              <a:gd name="connsiteY1" fmla="*/ 0 h 1422400"/>
              <a:gd name="connsiteX2" fmla="*/ 615950 w 615950"/>
              <a:gd name="connsiteY2" fmla="*/ 1422400 h 1422400"/>
            </a:gdLst>
            <a:ahLst/>
            <a:cxnLst>
              <a:cxn ang="0">
                <a:pos x="connsiteX0" y="connsiteY0"/>
              </a:cxn>
              <a:cxn ang="0">
                <a:pos x="connsiteX1" y="connsiteY1"/>
              </a:cxn>
              <a:cxn ang="0">
                <a:pos x="connsiteX2" y="connsiteY2"/>
              </a:cxn>
            </a:cxnLst>
            <a:rect l="l" t="t" r="r" b="b"/>
            <a:pathLst>
              <a:path w="615950" h="1422400">
                <a:moveTo>
                  <a:pt x="0" y="0"/>
                </a:moveTo>
                <a:lnTo>
                  <a:pt x="101600" y="0"/>
                </a:lnTo>
                <a:lnTo>
                  <a:pt x="615950" y="1422400"/>
                </a:lnTo>
              </a:path>
            </a:pathLst>
          </a:custGeom>
          <a:noFill/>
          <a:ln w="19050" cap="flat" cmpd="sng" algn="ctr">
            <a:solidFill>
              <a:schemeClr val="bg1">
                <a:lumMod val="50000"/>
              </a:schemeClr>
            </a:solidFill>
            <a:prstDash val="dash"/>
            <a:round/>
            <a:headEnd type="none" w="med" len="med"/>
            <a:tailEnd type="arrow" w="med" len="med"/>
          </a:ln>
          <a:effectLst/>
        </p:spPr>
        <p:txBody>
          <a:bodyPr vert="horz" wrap="square" lIns="91404" tIns="45702" rIns="91404" bIns="45702" numCol="1" rtlCol="0" anchor="t" anchorCtr="0" compatLnSpc="1">
            <a:prstTxWarp prst="textNoShape">
              <a:avLst/>
            </a:prstTxWarp>
            <a:noAutofit/>
          </a:bodyPr>
          <a:lstStyle/>
          <a:p>
            <a:pPr defTabSz="914034" fontAlgn="ctr">
              <a:spcBef>
                <a:spcPct val="0"/>
              </a:spcBef>
              <a:spcAft>
                <a:spcPct val="0"/>
              </a:spcAft>
            </a:pPr>
            <a:endParaRPr lang="zh-CN" altLang="en-US" sz="10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7" name="TextBox 77"/>
          <p:cNvSpPr txBox="1"/>
          <p:nvPr/>
        </p:nvSpPr>
        <p:spPr bwMode="auto">
          <a:xfrm>
            <a:off x="4514655" y="4434131"/>
            <a:ext cx="1328307"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192.168.1.254</a:t>
            </a:r>
          </a:p>
        </p:txBody>
      </p:sp>
      <p:grpSp>
        <p:nvGrpSpPr>
          <p:cNvPr id="28" name="组合 27"/>
          <p:cNvGrpSpPr/>
          <p:nvPr/>
        </p:nvGrpSpPr>
        <p:grpSpPr>
          <a:xfrm>
            <a:off x="7683969" y="4169013"/>
            <a:ext cx="1570475" cy="504472"/>
            <a:chOff x="7175983" y="2324318"/>
            <a:chExt cx="1571088" cy="504669"/>
          </a:xfrm>
        </p:grpSpPr>
        <p:sp>
          <p:nvSpPr>
            <p:cNvPr id="29" name="Freeform 159"/>
            <p:cNvSpPr/>
            <p:nvPr/>
          </p:nvSpPr>
          <p:spPr>
            <a:xfrm flipH="1">
              <a:off x="7440181" y="2324318"/>
              <a:ext cx="1048594" cy="50466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3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TextBox 77"/>
            <p:cNvSpPr txBox="1"/>
            <p:nvPr/>
          </p:nvSpPr>
          <p:spPr bwMode="auto">
            <a:xfrm>
              <a:off x="7175983" y="2450309"/>
              <a:ext cx="1571088" cy="347170"/>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5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Internet</a:t>
              </a:r>
            </a:p>
          </p:txBody>
        </p:sp>
      </p:grpSp>
    </p:spTree>
    <p:extLst>
      <p:ext uri="{BB962C8B-B14F-4D97-AF65-F5344CB8AC3E}">
        <p14:creationId xmlns:p14="http://schemas.microsoft.com/office/powerpoint/2010/main" val="39587770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for Configuring Easy IP</a:t>
            </a:r>
            <a:endParaRPr lang="zh-CN" altLang="en-US" dirty="0"/>
          </a:p>
        </p:txBody>
      </p:sp>
      <p:sp>
        <p:nvSpPr>
          <p:cNvPr id="3" name="文本框 2"/>
          <p:cNvSpPr txBox="1"/>
          <p:nvPr/>
        </p:nvSpPr>
        <p:spPr>
          <a:xfrm>
            <a:off x="1569042" y="4875652"/>
            <a:ext cx="7049221" cy="1366225"/>
          </a:xfrm>
          <a:prstGeom prst="rect">
            <a:avLst/>
          </a:prstGeom>
          <a:solidFill>
            <a:srgbClr val="00B0F0">
              <a:alpha val="5000"/>
            </a:srgbClr>
          </a:solidFill>
          <a:ln>
            <a:solidFill>
              <a:srgbClr val="99DFF9"/>
            </a:solidFill>
          </a:ln>
        </p:spPr>
        <p:txBody>
          <a:bodyPr wrap="square" rtlCol="0">
            <a:noAutofit/>
          </a:bodyPr>
          <a:lstStyle/>
          <a:p>
            <a:pPr fontAlgn="ctr">
              <a:lnSpc>
                <a:spcPct val="140000"/>
              </a:lnSpc>
            </a:pPr>
            <a:r>
              <a:rPr lang="en-US"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[R1-acl-basic-2000]rule 5 permit source 192.168.1.0 0.0.0.255</a:t>
            </a:r>
          </a:p>
          <a:p>
            <a:pPr fontAlgn="ctr">
              <a:lnSpc>
                <a:spcPct val="140000"/>
              </a:lnSpc>
            </a:pPr>
            <a:r>
              <a:rPr lang="en-US"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[R1-acl-basic-2000]quit</a:t>
            </a:r>
          </a:p>
          <a:p>
            <a:pPr fontAlgn="ctr">
              <a:lnSpc>
                <a:spcPct val="140000"/>
              </a:lnSpc>
            </a:pPr>
            <a:r>
              <a:rPr lang="en-US"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[R1]interface GigabitEthernet0/0/1 </a:t>
            </a:r>
          </a:p>
          <a:p>
            <a:pPr fontAlgn="ctr">
              <a:lnSpc>
                <a:spcPct val="140000"/>
              </a:lnSpc>
            </a:pPr>
            <a:r>
              <a:rPr lang="en-US" sz="13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[R1-GigabitEthernet0/0/1]</a:t>
            </a:r>
            <a:r>
              <a:rPr lang="en-US" sz="1399"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nat</a:t>
            </a:r>
            <a:r>
              <a:rPr lang="en-US" sz="1399" dirty="0">
                <a:solidFill>
                  <a:srgbClr val="C00000"/>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sz="1399"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outbound 2000</a:t>
            </a:r>
          </a:p>
        </p:txBody>
      </p:sp>
      <p:sp>
        <p:nvSpPr>
          <p:cNvPr id="4" name="文本框 3"/>
          <p:cNvSpPr txBox="1"/>
          <p:nvPr/>
        </p:nvSpPr>
        <p:spPr>
          <a:xfrm>
            <a:off x="1272493" y="4281531"/>
            <a:ext cx="7924504" cy="562625"/>
          </a:xfrm>
          <a:prstGeom prst="rect">
            <a:avLst/>
          </a:prstGeom>
          <a:noFill/>
        </p:spPr>
        <p:txBody>
          <a:bodyPr wrap="square" rtlCol="0">
            <a:noAutofit/>
          </a:bodyPr>
          <a:lstStyle/>
          <a:p>
            <a:pPr marL="185664" indent="-185664" algn="just" fontAlgn="ctr">
              <a:spcAft>
                <a:spcPts val="600"/>
              </a:spcAft>
              <a:buFont typeface="Arial" panose="020B0604020202020204" pitchFamily="34" charset="0"/>
              <a:buChar char="•"/>
            </a:pPr>
            <a:r>
              <a:rPr 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Configure Easy IP on R1 to allow all hosts with private IP addresses on the internal network to access the public network through 122.1.2.1.</a:t>
            </a:r>
          </a:p>
        </p:txBody>
      </p:sp>
      <p:sp>
        <p:nvSpPr>
          <p:cNvPr id="5" name="圆角矩形 4"/>
          <p:cNvSpPr/>
          <p:nvPr/>
        </p:nvSpPr>
        <p:spPr>
          <a:xfrm>
            <a:off x="1272492" y="1432024"/>
            <a:ext cx="4247612" cy="2661310"/>
          </a:xfrm>
          <a:prstGeom prst="roundRect">
            <a:avLst>
              <a:gd name="adj" fmla="val 7563"/>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599"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矩形 5"/>
          <p:cNvSpPr/>
          <p:nvPr/>
        </p:nvSpPr>
        <p:spPr>
          <a:xfrm>
            <a:off x="2687499" y="1432025"/>
            <a:ext cx="1627838" cy="349523"/>
          </a:xfrm>
          <a:prstGeom prst="rect">
            <a:avLst/>
          </a:prstGeom>
        </p:spPr>
        <p:txBody>
          <a:bodyPr wrap="square">
            <a:noAutofit/>
          </a:bodyPr>
          <a:lstStyle/>
          <a:p>
            <a:pPr algn="ctr" defTabSz="914034" fontAlgn="ctr">
              <a:spcBef>
                <a:spcPct val="0"/>
              </a:spcBef>
              <a:spcAft>
                <a:spcPct val="0"/>
              </a:spcAft>
            </a:pPr>
            <a:r>
              <a:rPr lang="en-US" sz="1399" b="1" dirty="0">
                <a:latin typeface="Huawei Sans" panose="020C0503030203020204" pitchFamily="34" charset="0"/>
                <a:ea typeface="方正兰亭黑简体" panose="02000000000000000000" pitchFamily="2" charset="-122"/>
                <a:cs typeface="+mn-ea"/>
                <a:sym typeface="Huawei Sans" panose="020C0503030203020204" pitchFamily="34" charset="0"/>
              </a:rPr>
              <a:t>Private network</a:t>
            </a:r>
          </a:p>
        </p:txBody>
      </p:sp>
      <p:cxnSp>
        <p:nvCxnSpPr>
          <p:cNvPr id="7" name="直接连接符 6"/>
          <p:cNvCxnSpPr>
            <a:stCxn id="9" idx="3"/>
            <a:endCxn id="10" idx="1"/>
          </p:cNvCxnSpPr>
          <p:nvPr/>
        </p:nvCxnSpPr>
        <p:spPr bwMode="auto">
          <a:xfrm>
            <a:off x="2710677" y="2721275"/>
            <a:ext cx="6688150" cy="494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8"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253400" y="2504904"/>
            <a:ext cx="540989" cy="442626"/>
          </a:xfrm>
          <a:prstGeom prst="rect">
            <a:avLst/>
          </a:prstGeom>
          <a:noFill/>
        </p:spPr>
      </p:pic>
      <p:pic>
        <p:nvPicPr>
          <p:cNvPr id="9" name="图片 8" descr="PC.png"/>
          <p:cNvPicPr>
            <a:picLocks noChangeAspect="1"/>
          </p:cNvPicPr>
          <p:nvPr/>
        </p:nvPicPr>
        <p:blipFill>
          <a:blip r:embed="rId4" cstate="print"/>
          <a:stretch>
            <a:fillRect/>
          </a:stretch>
        </p:blipFill>
        <p:spPr>
          <a:xfrm>
            <a:off x="2171824" y="2514356"/>
            <a:ext cx="538853" cy="413838"/>
          </a:xfrm>
          <a:prstGeom prst="rect">
            <a:avLst/>
          </a:prstGeom>
        </p:spPr>
      </p:pic>
      <p:pic>
        <p:nvPicPr>
          <p:cNvPr id="10" name="图片 9" descr="Web服务器-蓝.png"/>
          <p:cNvPicPr>
            <a:picLocks noChangeAspect="1"/>
          </p:cNvPicPr>
          <p:nvPr/>
        </p:nvPicPr>
        <p:blipFill>
          <a:blip r:embed="rId5" cstate="print"/>
          <a:stretch>
            <a:fillRect/>
          </a:stretch>
        </p:blipFill>
        <p:spPr>
          <a:xfrm>
            <a:off x="9398827" y="2505393"/>
            <a:ext cx="539789" cy="441645"/>
          </a:xfrm>
          <a:prstGeom prst="rect">
            <a:avLst/>
          </a:prstGeom>
        </p:spPr>
      </p:pic>
      <p:sp>
        <p:nvSpPr>
          <p:cNvPr id="11" name="TextBox 77"/>
          <p:cNvSpPr txBox="1"/>
          <p:nvPr/>
        </p:nvSpPr>
        <p:spPr bwMode="auto">
          <a:xfrm>
            <a:off x="1699777" y="2913118"/>
            <a:ext cx="1502831"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192.168.1.2/24</a:t>
            </a:r>
          </a:p>
        </p:txBody>
      </p:sp>
      <p:sp>
        <p:nvSpPr>
          <p:cNvPr id="12" name="TextBox 77"/>
          <p:cNvSpPr txBox="1"/>
          <p:nvPr/>
        </p:nvSpPr>
        <p:spPr bwMode="auto">
          <a:xfrm>
            <a:off x="9081521" y="2947530"/>
            <a:ext cx="1174401" cy="531627"/>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Web server</a:t>
            </a:r>
          </a:p>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200.1.2.3</a:t>
            </a:r>
          </a:p>
        </p:txBody>
      </p:sp>
      <p:sp>
        <p:nvSpPr>
          <p:cNvPr id="13" name="矩形 12"/>
          <p:cNvSpPr/>
          <p:nvPr/>
        </p:nvSpPr>
        <p:spPr>
          <a:xfrm>
            <a:off x="5237844" y="2945687"/>
            <a:ext cx="557948" cy="523016"/>
          </a:xfrm>
          <a:prstGeom prst="rect">
            <a:avLst/>
          </a:prstGeom>
        </p:spPr>
        <p:txBody>
          <a:bodyPr wrap="none">
            <a:noAutofit/>
          </a:bodyPr>
          <a:lstStyle/>
          <a:p>
            <a:pPr algn="ctr" defTabSz="914034" fontAlgn="ctr">
              <a:spcBef>
                <a:spcPct val="0"/>
              </a:spcBef>
              <a:spcAft>
                <a:spcPct val="0"/>
              </a:spcAft>
            </a:pPr>
            <a:r>
              <a:rPr lang="en-US" sz="1399" b="1" dirty="0">
                <a:latin typeface="Huawei Sans" panose="020C0503030203020204" pitchFamily="34" charset="0"/>
                <a:ea typeface="方正兰亭黑简体" panose="02000000000000000000" pitchFamily="2" charset="-122"/>
                <a:cs typeface="+mn-ea"/>
                <a:sym typeface="Huawei Sans" panose="020C0503030203020204" pitchFamily="34" charset="0"/>
              </a:rPr>
              <a:t>NAT</a:t>
            </a:r>
          </a:p>
          <a:p>
            <a:pPr algn="ctr" defTabSz="914034" fontAlgn="ctr">
              <a:spcBef>
                <a:spcPct val="0"/>
              </a:spcBef>
              <a:spcAft>
                <a:spcPct val="0"/>
              </a:spcAft>
            </a:pPr>
            <a:r>
              <a:rPr lang="en-US" sz="1399" b="1" dirty="0">
                <a:latin typeface="Huawei Sans" panose="020C0503030203020204" pitchFamily="34" charset="0"/>
                <a:ea typeface="方正兰亭黑简体" panose="02000000000000000000" pitchFamily="2" charset="-122"/>
                <a:cs typeface="+mn-ea"/>
                <a:sym typeface="Huawei Sans" panose="020C0503030203020204" pitchFamily="34" charset="0"/>
              </a:rPr>
              <a:t>R1</a:t>
            </a:r>
          </a:p>
        </p:txBody>
      </p:sp>
      <p:pic>
        <p:nvPicPr>
          <p:cNvPr id="14" name="图片 13" descr="PC.png"/>
          <p:cNvPicPr>
            <a:picLocks noChangeAspect="1"/>
          </p:cNvPicPr>
          <p:nvPr/>
        </p:nvPicPr>
        <p:blipFill>
          <a:blip r:embed="rId4" cstate="print"/>
          <a:stretch>
            <a:fillRect/>
          </a:stretch>
        </p:blipFill>
        <p:spPr>
          <a:xfrm>
            <a:off x="2171824" y="1632015"/>
            <a:ext cx="538853" cy="413838"/>
          </a:xfrm>
          <a:prstGeom prst="rect">
            <a:avLst/>
          </a:prstGeom>
        </p:spPr>
      </p:pic>
      <p:pic>
        <p:nvPicPr>
          <p:cNvPr id="15" name="图片 14" descr="PC.png"/>
          <p:cNvPicPr>
            <a:picLocks noChangeAspect="1"/>
          </p:cNvPicPr>
          <p:nvPr/>
        </p:nvPicPr>
        <p:blipFill>
          <a:blip r:embed="rId4" cstate="print"/>
          <a:stretch>
            <a:fillRect/>
          </a:stretch>
        </p:blipFill>
        <p:spPr>
          <a:xfrm>
            <a:off x="2171824" y="3396698"/>
            <a:ext cx="538853" cy="413838"/>
          </a:xfrm>
          <a:prstGeom prst="rect">
            <a:avLst/>
          </a:prstGeom>
        </p:spPr>
      </p:pic>
      <p:pic>
        <p:nvPicPr>
          <p:cNvPr id="16" name="图片 15" descr="汇聚交换机.png"/>
          <p:cNvPicPr>
            <a:picLocks noChangeAspect="1"/>
          </p:cNvPicPr>
          <p:nvPr/>
        </p:nvPicPr>
        <p:blipFill>
          <a:blip r:embed="rId6" cstate="print"/>
          <a:stretch>
            <a:fillRect/>
          </a:stretch>
        </p:blipFill>
        <p:spPr>
          <a:xfrm>
            <a:off x="3389044" y="2522355"/>
            <a:ext cx="539789" cy="441645"/>
          </a:xfrm>
          <a:prstGeom prst="rect">
            <a:avLst/>
          </a:prstGeom>
        </p:spPr>
      </p:pic>
      <p:cxnSp>
        <p:nvCxnSpPr>
          <p:cNvPr id="17" name="直接连接符 16"/>
          <p:cNvCxnSpPr>
            <a:stCxn id="14" idx="3"/>
            <a:endCxn id="16" idx="0"/>
          </p:cNvCxnSpPr>
          <p:nvPr/>
        </p:nvCxnSpPr>
        <p:spPr bwMode="auto">
          <a:xfrm>
            <a:off x="2710677" y="1838934"/>
            <a:ext cx="948263" cy="68342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直接连接符 17"/>
          <p:cNvCxnSpPr>
            <a:stCxn id="15" idx="3"/>
            <a:endCxn id="16" idx="2"/>
          </p:cNvCxnSpPr>
          <p:nvPr/>
        </p:nvCxnSpPr>
        <p:spPr bwMode="auto">
          <a:xfrm flipV="1">
            <a:off x="2710677" y="2964001"/>
            <a:ext cx="948263" cy="639617"/>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9" name="TextBox 77"/>
          <p:cNvSpPr txBox="1"/>
          <p:nvPr/>
        </p:nvSpPr>
        <p:spPr bwMode="auto">
          <a:xfrm>
            <a:off x="1699777" y="2019332"/>
            <a:ext cx="1502831"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192.168.1.1/24</a:t>
            </a:r>
          </a:p>
        </p:txBody>
      </p:sp>
      <p:sp>
        <p:nvSpPr>
          <p:cNvPr id="20" name="TextBox 77"/>
          <p:cNvSpPr txBox="1"/>
          <p:nvPr/>
        </p:nvSpPr>
        <p:spPr bwMode="auto">
          <a:xfrm>
            <a:off x="1692749" y="3777066"/>
            <a:ext cx="1502831"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192.168.1.3/24</a:t>
            </a:r>
          </a:p>
        </p:txBody>
      </p:sp>
      <p:sp>
        <p:nvSpPr>
          <p:cNvPr id="21" name="TextBox 77"/>
          <p:cNvSpPr txBox="1"/>
          <p:nvPr/>
        </p:nvSpPr>
        <p:spPr bwMode="auto">
          <a:xfrm>
            <a:off x="3928834" y="2726216"/>
            <a:ext cx="1403339"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192.168.1.254</a:t>
            </a:r>
          </a:p>
        </p:txBody>
      </p:sp>
      <p:sp>
        <p:nvSpPr>
          <p:cNvPr id="22" name="TextBox 77"/>
          <p:cNvSpPr txBox="1"/>
          <p:nvPr/>
        </p:nvSpPr>
        <p:spPr bwMode="auto">
          <a:xfrm>
            <a:off x="5592166" y="2712482"/>
            <a:ext cx="1087741"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latin typeface="Huawei Sans" panose="020C0503030203020204" pitchFamily="34" charset="0"/>
                <a:ea typeface="方正兰亭黑简体" panose="02000000000000000000" pitchFamily="2" charset="-122"/>
                <a:sym typeface="Huawei Sans" panose="020C0503030203020204" pitchFamily="34" charset="0"/>
              </a:rPr>
              <a:t>GE0/0/1</a:t>
            </a:r>
          </a:p>
        </p:txBody>
      </p:sp>
      <p:grpSp>
        <p:nvGrpSpPr>
          <p:cNvPr id="23" name="组合 22"/>
          <p:cNvGrpSpPr/>
          <p:nvPr/>
        </p:nvGrpSpPr>
        <p:grpSpPr>
          <a:xfrm>
            <a:off x="6914986" y="2473980"/>
            <a:ext cx="1570475" cy="504472"/>
            <a:chOff x="7175983" y="2324318"/>
            <a:chExt cx="1571088" cy="504669"/>
          </a:xfrm>
        </p:grpSpPr>
        <p:sp>
          <p:nvSpPr>
            <p:cNvPr id="24" name="Freeform 159"/>
            <p:cNvSpPr/>
            <p:nvPr/>
          </p:nvSpPr>
          <p:spPr>
            <a:xfrm flipH="1">
              <a:off x="7440181" y="2324318"/>
              <a:ext cx="1048594" cy="50466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3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TextBox 77"/>
            <p:cNvSpPr txBox="1"/>
            <p:nvPr/>
          </p:nvSpPr>
          <p:spPr bwMode="auto">
            <a:xfrm>
              <a:off x="7175983" y="2450309"/>
              <a:ext cx="1571088" cy="347170"/>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5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Internet</a:t>
              </a:r>
            </a:p>
          </p:txBody>
        </p:sp>
      </p:grpSp>
    </p:spTree>
    <p:extLst>
      <p:ext uri="{BB962C8B-B14F-4D97-AF65-F5344CB8AC3E}">
        <p14:creationId xmlns:p14="http://schemas.microsoft.com/office/powerpoint/2010/main" val="31683295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NAT Overview</a:t>
            </a: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Static NAT</a:t>
            </a: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Dynamic NAT</a:t>
            </a: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NAPT and Easy IP</a:t>
            </a:r>
          </a:p>
          <a:p>
            <a:r>
              <a:rPr lang="en-US" altLang="zh-CN" b="1" dirty="0">
                <a:latin typeface="Huawei Sans" panose="020C0503030203020204" pitchFamily="34" charset="0"/>
                <a:ea typeface="方正兰亭黑简体" panose="02000000000000000000" pitchFamily="2" charset="-122"/>
                <a:sym typeface="Huawei Sans" panose="020C0503030203020204" pitchFamily="34" charset="0"/>
              </a:rPr>
              <a:t>NAT Server</a:t>
            </a:r>
          </a:p>
          <a:p>
            <a:endParaRPr lang="zh-CN" altLang="en-US" dirty="0"/>
          </a:p>
        </p:txBody>
      </p:sp>
    </p:spTree>
    <p:extLst>
      <p:ext uri="{BB962C8B-B14F-4D97-AF65-F5344CB8AC3E}">
        <p14:creationId xmlns:p14="http://schemas.microsoft.com/office/powerpoint/2010/main" val="28019679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sz="1600" dirty="0">
                <a:sym typeface="Huawei Sans" panose="020C0503030203020204" pitchFamily="34" charset="0"/>
              </a:rPr>
              <a:t>NAT Server: maps an internal server to a public network through a one-to-one mapping between a [</a:t>
            </a:r>
            <a:r>
              <a:rPr lang="en-US" altLang="zh-CN" sz="1600" b="1" dirty="0">
                <a:sym typeface="Huawei Sans" panose="020C0503030203020204" pitchFamily="34" charset="0"/>
              </a:rPr>
              <a:t>public IP </a:t>
            </a:r>
            <a:r>
              <a:rPr lang="en-US" altLang="zh-CN" sz="1600" b="1" dirty="0" err="1">
                <a:sym typeface="Huawei Sans" panose="020C0503030203020204" pitchFamily="34" charset="0"/>
              </a:rPr>
              <a:t>address:port</a:t>
            </a:r>
            <a:r>
              <a:rPr lang="en-US" altLang="zh-CN" sz="1600" b="1" dirty="0">
                <a:sym typeface="Huawei Sans" panose="020C0503030203020204" pitchFamily="34" charset="0"/>
              </a:rPr>
              <a:t> number</a:t>
            </a:r>
            <a:r>
              <a:rPr lang="en-US" altLang="zh-CN" sz="1600" dirty="0">
                <a:sym typeface="Huawei Sans" panose="020C0503030203020204" pitchFamily="34" charset="0"/>
              </a:rPr>
              <a:t>] and a [</a:t>
            </a:r>
            <a:r>
              <a:rPr lang="en-US" altLang="zh-CN" sz="1600" b="1" dirty="0">
                <a:sym typeface="Huawei Sans" panose="020C0503030203020204" pitchFamily="34" charset="0"/>
              </a:rPr>
              <a:t>private IP </a:t>
            </a:r>
            <a:r>
              <a:rPr lang="en-US" altLang="zh-CN" sz="1600" b="1" dirty="0" err="1">
                <a:sym typeface="Huawei Sans" panose="020C0503030203020204" pitchFamily="34" charset="0"/>
              </a:rPr>
              <a:t>address:port</a:t>
            </a:r>
            <a:r>
              <a:rPr lang="en-US" altLang="zh-CN" sz="1600" b="1" dirty="0">
                <a:sym typeface="Huawei Sans" panose="020C0503030203020204" pitchFamily="34" charset="0"/>
              </a:rPr>
              <a:t> number</a:t>
            </a:r>
            <a:r>
              <a:rPr lang="en-US" altLang="zh-CN" sz="1600" dirty="0">
                <a:sym typeface="Huawei Sans" panose="020C0503030203020204" pitchFamily="34" charset="0"/>
              </a:rPr>
              <a:t>]. This function is used when the internal server needs to provide services for the public network.</a:t>
            </a:r>
          </a:p>
          <a:p>
            <a:r>
              <a:rPr lang="en-US" altLang="zh-CN" sz="1600" dirty="0">
                <a:sym typeface="Huawei Sans" panose="020C0503030203020204" pitchFamily="34" charset="0"/>
              </a:rPr>
              <a:t>An external host proactively accesses the [</a:t>
            </a:r>
            <a:r>
              <a:rPr lang="en-US" altLang="zh-CN" sz="1600" b="1" dirty="0">
                <a:sym typeface="Huawei Sans" panose="020C0503030203020204" pitchFamily="34" charset="0"/>
              </a:rPr>
              <a:t>public IP </a:t>
            </a:r>
            <a:r>
              <a:rPr lang="en-US" altLang="zh-CN" sz="1600" b="1" dirty="0" err="1">
                <a:sym typeface="Huawei Sans" panose="020C0503030203020204" pitchFamily="34" charset="0"/>
              </a:rPr>
              <a:t>address:port</a:t>
            </a:r>
            <a:r>
              <a:rPr lang="en-US" altLang="zh-CN" sz="1600" b="1" dirty="0">
                <a:sym typeface="Huawei Sans" panose="020C0503030203020204" pitchFamily="34" charset="0"/>
              </a:rPr>
              <a:t> number</a:t>
            </a:r>
            <a:r>
              <a:rPr lang="en-US" altLang="zh-CN" sz="1600" dirty="0">
                <a:sym typeface="Huawei Sans" panose="020C0503030203020204" pitchFamily="34" charset="0"/>
              </a:rPr>
              <a:t>] to communicate with the internal server.</a:t>
            </a:r>
          </a:p>
          <a:p>
            <a:endParaRPr lang="en-US" altLang="zh-CN" sz="1600" dirty="0">
              <a:sym typeface="Huawei Sans" panose="020C0503030203020204" pitchFamily="34" charset="0"/>
            </a:endParaRPr>
          </a:p>
          <a:p>
            <a:endParaRPr lang="zh-CN" altLang="en-US" sz="1600" dirty="0"/>
          </a:p>
          <a:p>
            <a:endParaRPr lang="zh-CN" altLang="en-US" sz="1600" dirty="0"/>
          </a:p>
        </p:txBody>
      </p:sp>
      <p:sp>
        <p:nvSpPr>
          <p:cNvPr id="3" name="标题 2"/>
          <p:cNvSpPr>
            <a:spLocks noGrp="1"/>
          </p:cNvSpPr>
          <p:nvPr>
            <p:ph type="title"/>
          </p:nvPr>
        </p:nvSpPr>
        <p:spPr/>
        <p:txBody>
          <a:bodyPr/>
          <a:lstStyle/>
          <a:p>
            <a:r>
              <a:rPr lang="en-US" altLang="zh-CN" dirty="0"/>
              <a:t>NAT Server</a:t>
            </a:r>
            <a:endParaRPr lang="zh-CN" altLang="en-US" dirty="0"/>
          </a:p>
        </p:txBody>
      </p:sp>
      <p:sp>
        <p:nvSpPr>
          <p:cNvPr id="5" name="圆角矩形 4"/>
          <p:cNvSpPr/>
          <p:nvPr/>
        </p:nvSpPr>
        <p:spPr>
          <a:xfrm>
            <a:off x="1400914" y="2964252"/>
            <a:ext cx="4120521" cy="2742238"/>
          </a:xfrm>
          <a:prstGeom prst="roundRect">
            <a:avLst>
              <a:gd name="adj" fmla="val 7563"/>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599"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矩形 5"/>
          <p:cNvSpPr/>
          <p:nvPr/>
        </p:nvSpPr>
        <p:spPr>
          <a:xfrm>
            <a:off x="2778515" y="2963926"/>
            <a:ext cx="1577060" cy="307657"/>
          </a:xfrm>
          <a:prstGeom prst="rect">
            <a:avLst/>
          </a:prstGeom>
        </p:spPr>
        <p:txBody>
          <a:bodyPr wrap="none">
            <a:noAutofit/>
          </a:bodyPr>
          <a:lstStyle/>
          <a:p>
            <a:pPr algn="ctr" defTabSz="914034" fontAlgn="ctr">
              <a:spcBef>
                <a:spcPct val="0"/>
              </a:spcBef>
              <a:spcAft>
                <a:spcPct val="0"/>
              </a:spcAft>
            </a:pPr>
            <a:r>
              <a:rPr lang="en-US" sz="1399" b="1">
                <a:latin typeface="Huawei Sans" panose="020C0503030203020204" pitchFamily="34" charset="0"/>
                <a:ea typeface="方正兰亭黑简体" panose="02000000000000000000" pitchFamily="2" charset="-122"/>
                <a:cs typeface="+mn-ea"/>
                <a:sym typeface="Huawei Sans" panose="020C0503030203020204" pitchFamily="34" charset="0"/>
              </a:rPr>
              <a:t>Private network</a:t>
            </a:r>
          </a:p>
        </p:txBody>
      </p:sp>
      <p:graphicFrame>
        <p:nvGraphicFramePr>
          <p:cNvPr id="7" name="表格 6"/>
          <p:cNvGraphicFramePr>
            <a:graphicFrameLocks noGrp="1"/>
          </p:cNvGraphicFramePr>
          <p:nvPr>
            <p:extLst/>
          </p:nvPr>
        </p:nvGraphicFramePr>
        <p:xfrm>
          <a:off x="6402542" y="5440469"/>
          <a:ext cx="2765691" cy="731314"/>
        </p:xfrm>
        <a:graphic>
          <a:graphicData uri="http://schemas.openxmlformats.org/drawingml/2006/table">
            <a:tbl>
              <a:tblPr firstRow="1" bandRow="1"/>
              <a:tblGrid>
                <a:gridCol w="1381897"/>
                <a:gridCol w="1383794"/>
              </a:tblGrid>
              <a:tr h="502724">
                <a:tc>
                  <a:txBody>
                    <a:bodyPr/>
                    <a:lstStyle/>
                    <a:p>
                      <a:pPr marL="0" algn="ctr" defTabSz="914034" rtl="0" eaLnBrk="1" fontAlgn="ctr" latinLnBrk="0" hangingPunct="1"/>
                      <a:r>
                        <a:rPr lang="en-US" sz="1100" b="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Private IP Address:Port Number</a:t>
                      </a:r>
                    </a:p>
                  </a:txBody>
                  <a:tcPr marL="0" marR="0" marT="0" marB="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fontAlgn="ctr" latinLnBrk="0" hangingPunct="1"/>
                      <a:r>
                        <a:rPr lang="en-US" sz="1100" b="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Public IP Address:Port Number</a:t>
                      </a:r>
                    </a:p>
                  </a:txBody>
                  <a:tcPr marL="0" marR="0" marT="0" marB="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r>
              <a:tr h="228394">
                <a:tc>
                  <a:txBody>
                    <a:bodyPr/>
                    <a:lstStyle/>
                    <a:p>
                      <a:pPr marL="0" algn="ctr" defTabSz="914034" rtl="0" eaLnBrk="1" fontAlgn="ctr" latinLnBrk="0" hangingPunct="1"/>
                      <a:r>
                        <a:rPr lang="en-US" sz="1100" b="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192.168.1.10:80</a:t>
                      </a:r>
                    </a:p>
                  </a:txBody>
                  <a:tcPr marL="0" marR="0" marT="0" marB="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fontAlgn="ctr" latinLnBrk="0" hangingPunct="1"/>
                      <a:r>
                        <a:rPr lang="en-US" sz="11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122.1.2.1:80</a:t>
                      </a:r>
                    </a:p>
                  </a:txBody>
                  <a:tcPr marL="0" marR="0" marT="0" marB="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bl>
          </a:graphicData>
        </a:graphic>
      </p:graphicFrame>
      <p:cxnSp>
        <p:nvCxnSpPr>
          <p:cNvPr id="8" name="直接连接符 7"/>
          <p:cNvCxnSpPr>
            <a:stCxn id="13" idx="3"/>
          </p:cNvCxnSpPr>
          <p:nvPr/>
        </p:nvCxnSpPr>
        <p:spPr bwMode="auto">
          <a:xfrm>
            <a:off x="2353733" y="4310739"/>
            <a:ext cx="746658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9"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199010" y="4055677"/>
            <a:ext cx="623488" cy="510126"/>
          </a:xfrm>
          <a:prstGeom prst="rect">
            <a:avLst/>
          </a:prstGeom>
          <a:noFill/>
        </p:spPr>
      </p:pic>
      <p:grpSp>
        <p:nvGrpSpPr>
          <p:cNvPr id="10" name="组合 9"/>
          <p:cNvGrpSpPr/>
          <p:nvPr/>
        </p:nvGrpSpPr>
        <p:grpSpPr>
          <a:xfrm>
            <a:off x="9510680" y="4066570"/>
            <a:ext cx="1253620" cy="775842"/>
            <a:chOff x="780661" y="2516840"/>
            <a:chExt cx="1088166" cy="673445"/>
          </a:xfrm>
        </p:grpSpPr>
        <p:pic>
          <p:nvPicPr>
            <p:cNvPr id="11" name="图片 10" descr="PC.png"/>
            <p:cNvPicPr>
              <a:picLocks noChangeAspect="1"/>
            </p:cNvPicPr>
            <p:nvPr/>
          </p:nvPicPr>
          <p:blipFill>
            <a:blip r:embed="rId4" cstate="print"/>
            <a:stretch>
              <a:fillRect/>
            </a:stretch>
          </p:blipFill>
          <p:spPr>
            <a:xfrm>
              <a:off x="1013624" y="2516840"/>
              <a:ext cx="539063" cy="414000"/>
            </a:xfrm>
            <a:prstGeom prst="rect">
              <a:avLst/>
            </a:prstGeom>
          </p:spPr>
        </p:pic>
        <p:sp>
          <p:nvSpPr>
            <p:cNvPr id="12" name="TextBox 77"/>
            <p:cNvSpPr txBox="1"/>
            <p:nvPr/>
          </p:nvSpPr>
          <p:spPr bwMode="auto">
            <a:xfrm>
              <a:off x="780661" y="2915758"/>
              <a:ext cx="1088166" cy="274527"/>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200.1.2.3</a:t>
              </a:r>
            </a:p>
          </p:txBody>
        </p:sp>
      </p:grpSp>
      <p:pic>
        <p:nvPicPr>
          <p:cNvPr id="13" name="图片 12" descr="Web服务器-蓝.png"/>
          <p:cNvPicPr>
            <a:picLocks noChangeAspect="1"/>
          </p:cNvPicPr>
          <p:nvPr/>
        </p:nvPicPr>
        <p:blipFill>
          <a:blip r:embed="rId5" cstate="print"/>
          <a:stretch>
            <a:fillRect/>
          </a:stretch>
        </p:blipFill>
        <p:spPr>
          <a:xfrm>
            <a:off x="1731626" y="4056242"/>
            <a:ext cx="622106" cy="508996"/>
          </a:xfrm>
          <a:prstGeom prst="rect">
            <a:avLst/>
          </a:prstGeom>
        </p:spPr>
      </p:pic>
      <p:sp>
        <p:nvSpPr>
          <p:cNvPr id="14" name="TextBox 77"/>
          <p:cNvSpPr txBox="1"/>
          <p:nvPr/>
        </p:nvSpPr>
        <p:spPr bwMode="auto">
          <a:xfrm>
            <a:off x="1422939" y="4558557"/>
            <a:ext cx="1253620" cy="541785"/>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Web server</a:t>
            </a:r>
          </a:p>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192.168.1.10</a:t>
            </a:r>
          </a:p>
        </p:txBody>
      </p:sp>
      <p:sp>
        <p:nvSpPr>
          <p:cNvPr id="15" name="TextBox 77"/>
          <p:cNvSpPr txBox="1"/>
          <p:nvPr/>
        </p:nvSpPr>
        <p:spPr bwMode="auto">
          <a:xfrm>
            <a:off x="3921006" y="4308929"/>
            <a:ext cx="1390062"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192.168.1.254</a:t>
            </a:r>
          </a:p>
        </p:txBody>
      </p:sp>
      <p:sp>
        <p:nvSpPr>
          <p:cNvPr id="16" name="TextBox 77"/>
          <p:cNvSpPr txBox="1"/>
          <p:nvPr/>
        </p:nvSpPr>
        <p:spPr bwMode="auto">
          <a:xfrm>
            <a:off x="5589437" y="4012995"/>
            <a:ext cx="1253620"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122.1.2.1</a:t>
            </a:r>
          </a:p>
        </p:txBody>
      </p:sp>
      <p:sp>
        <p:nvSpPr>
          <p:cNvPr id="17" name="矩形 16"/>
          <p:cNvSpPr/>
          <p:nvPr/>
        </p:nvSpPr>
        <p:spPr>
          <a:xfrm>
            <a:off x="5223624" y="4563679"/>
            <a:ext cx="557947" cy="307657"/>
          </a:xfrm>
          <a:prstGeom prst="rect">
            <a:avLst/>
          </a:prstGeom>
        </p:spPr>
        <p:txBody>
          <a:bodyPr wrap="none">
            <a:noAutofit/>
          </a:bodyPr>
          <a:lstStyle/>
          <a:p>
            <a:pPr algn="ctr" defTabSz="914034" fontAlgn="ctr">
              <a:spcBef>
                <a:spcPct val="0"/>
              </a:spcBef>
              <a:spcAft>
                <a:spcPct val="0"/>
              </a:spcAft>
            </a:pPr>
            <a:r>
              <a:rPr lang="en-US" sz="1399" b="1">
                <a:latin typeface="Huawei Sans" panose="020C0503030203020204" pitchFamily="34" charset="0"/>
                <a:ea typeface="方正兰亭黑简体" panose="02000000000000000000" pitchFamily="2" charset="-122"/>
                <a:cs typeface="+mn-ea"/>
                <a:sym typeface="Huawei Sans" panose="020C0503030203020204" pitchFamily="34" charset="0"/>
              </a:rPr>
              <a:t>NAT</a:t>
            </a:r>
          </a:p>
        </p:txBody>
      </p:sp>
      <p:pic>
        <p:nvPicPr>
          <p:cNvPr id="18" name="图片 17" descr="汇聚交换机.png"/>
          <p:cNvPicPr>
            <a:picLocks noChangeAspect="1"/>
          </p:cNvPicPr>
          <p:nvPr/>
        </p:nvPicPr>
        <p:blipFill>
          <a:blip r:embed="rId6" cstate="print"/>
          <a:stretch>
            <a:fillRect/>
          </a:stretch>
        </p:blipFill>
        <p:spPr>
          <a:xfrm>
            <a:off x="3141842" y="4050547"/>
            <a:ext cx="622106" cy="508996"/>
          </a:xfrm>
          <a:prstGeom prst="rect">
            <a:avLst/>
          </a:prstGeom>
        </p:spPr>
      </p:pic>
      <p:sp>
        <p:nvSpPr>
          <p:cNvPr id="19" name="任意多边形 18"/>
          <p:cNvSpPr/>
          <p:nvPr/>
        </p:nvSpPr>
        <p:spPr bwMode="auto">
          <a:xfrm>
            <a:off x="5851717" y="4413293"/>
            <a:ext cx="485840" cy="602052"/>
          </a:xfrm>
          <a:custGeom>
            <a:avLst/>
            <a:gdLst>
              <a:gd name="connsiteX0" fmla="*/ 0 w 615950"/>
              <a:gd name="connsiteY0" fmla="*/ 0 h 1422400"/>
              <a:gd name="connsiteX1" fmla="*/ 101600 w 615950"/>
              <a:gd name="connsiteY1" fmla="*/ 0 h 1422400"/>
              <a:gd name="connsiteX2" fmla="*/ 615950 w 615950"/>
              <a:gd name="connsiteY2" fmla="*/ 1422400 h 1422400"/>
            </a:gdLst>
            <a:ahLst/>
            <a:cxnLst>
              <a:cxn ang="0">
                <a:pos x="connsiteX0" y="connsiteY0"/>
              </a:cxn>
              <a:cxn ang="0">
                <a:pos x="connsiteX1" y="connsiteY1"/>
              </a:cxn>
              <a:cxn ang="0">
                <a:pos x="connsiteX2" y="connsiteY2"/>
              </a:cxn>
            </a:cxnLst>
            <a:rect l="l" t="t" r="r" b="b"/>
            <a:pathLst>
              <a:path w="615950" h="1422400">
                <a:moveTo>
                  <a:pt x="0" y="0"/>
                </a:moveTo>
                <a:lnTo>
                  <a:pt x="101600" y="0"/>
                </a:lnTo>
                <a:lnTo>
                  <a:pt x="615950" y="1422400"/>
                </a:lnTo>
              </a:path>
            </a:pathLst>
          </a:custGeom>
          <a:noFill/>
          <a:ln w="19050" cap="flat" cmpd="sng" algn="ctr">
            <a:solidFill>
              <a:schemeClr val="bg1">
                <a:lumMod val="50000"/>
              </a:schemeClr>
            </a:solidFill>
            <a:prstDash val="dash"/>
            <a:round/>
            <a:headEnd type="none" w="med" len="med"/>
            <a:tailEnd type="arrow" w="med" len="med"/>
          </a:ln>
          <a:effectLst/>
        </p:spPr>
        <p:txBody>
          <a:bodyPr vert="horz" wrap="square" lIns="91404" tIns="45702" rIns="91404" bIns="45702" numCol="1" rtlCol="0" anchor="t" anchorCtr="0" compatLnSpc="1">
            <a:prstTxWarp prst="textNoShape">
              <a:avLst/>
            </a:prstTxWarp>
            <a:noAutofit/>
          </a:bodyPr>
          <a:lstStyle/>
          <a:p>
            <a:pPr defTabSz="914034" fontAlgn="ctr">
              <a:spcBef>
                <a:spcPct val="0"/>
              </a:spcBef>
              <a:spcAft>
                <a:spcPct val="0"/>
              </a:spcAft>
            </a:pPr>
            <a:endParaRPr lang="zh-CN" altLang="en-US" sz="1399">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20" name="组合 19"/>
          <p:cNvGrpSpPr/>
          <p:nvPr/>
        </p:nvGrpSpPr>
        <p:grpSpPr>
          <a:xfrm>
            <a:off x="7375587" y="4115714"/>
            <a:ext cx="1253620" cy="452643"/>
            <a:chOff x="6687693" y="2768077"/>
            <a:chExt cx="1088166" cy="392903"/>
          </a:xfrm>
        </p:grpSpPr>
        <p:sp>
          <p:nvSpPr>
            <p:cNvPr id="21" name="Freeform 159"/>
            <p:cNvSpPr/>
            <p:nvPr/>
          </p:nvSpPr>
          <p:spPr>
            <a:xfrm flipH="1">
              <a:off x="6870682" y="2768077"/>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3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TextBox 77"/>
            <p:cNvSpPr txBox="1"/>
            <p:nvPr/>
          </p:nvSpPr>
          <p:spPr bwMode="auto">
            <a:xfrm>
              <a:off x="6687693" y="2855341"/>
              <a:ext cx="1088166" cy="274527"/>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Internet</a:t>
              </a:r>
            </a:p>
          </p:txBody>
        </p:sp>
      </p:grpSp>
      <p:grpSp>
        <p:nvGrpSpPr>
          <p:cNvPr id="23" name="组合 22"/>
          <p:cNvGrpSpPr/>
          <p:nvPr/>
        </p:nvGrpSpPr>
        <p:grpSpPr>
          <a:xfrm>
            <a:off x="6337556" y="4970960"/>
            <a:ext cx="3000020" cy="1314170"/>
            <a:chOff x="4551771" y="2165234"/>
            <a:chExt cx="1863297" cy="1739989"/>
          </a:xfrm>
        </p:grpSpPr>
        <p:sp>
          <p:nvSpPr>
            <p:cNvPr id="24" name="TextBox 77"/>
            <p:cNvSpPr txBox="1"/>
            <p:nvPr/>
          </p:nvSpPr>
          <p:spPr bwMode="auto">
            <a:xfrm>
              <a:off x="4551771" y="2224000"/>
              <a:ext cx="1834741" cy="1681223"/>
            </a:xfrm>
            <a:prstGeom prst="rect">
              <a:avLst/>
            </a:prstGeom>
            <a:noFill/>
            <a:ln w="12700" cap="flat" cmpd="sng" algn="ctr">
              <a:solidFill>
                <a:srgbClr val="1AABE2"/>
              </a:solidFill>
              <a:prstDash val="sysDash"/>
              <a:miter lim="800000"/>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defPPr>
                <a:defRPr lang="en-US"/>
              </a:defPPr>
              <a:lvl1pPr algn="ctr">
                <a:defRPr sz="800" kern="0">
                  <a:solidFill>
                    <a:srgbClr val="1D1D1A"/>
                  </a:solidFill>
                  <a:latin typeface="Huawei Sans" panose="020C0503030203020204" pitchFamily="34" charset="0"/>
                  <a:ea typeface="方正兰亭黑简体" panose="02000000000000000000" pitchFamily="2" charset="-122"/>
                </a:defRPr>
              </a:lvl1pPr>
            </a:lstStyle>
            <a:p>
              <a:pPr marL="35986" algn="l" fontAlgn="ctr">
                <a:spcBef>
                  <a:spcPts val="200"/>
                </a:spcBef>
              </a:pPr>
              <a:endParaRPr lang="en-US" altLang="zh-CN" sz="1599" dirty="0">
                <a:sym typeface="Huawei Sans" panose="020C0503030203020204" pitchFamily="34" charset="0"/>
              </a:endParaRPr>
            </a:p>
          </p:txBody>
        </p:sp>
        <p:sp>
          <p:nvSpPr>
            <p:cNvPr id="25" name="矩形 24"/>
            <p:cNvSpPr/>
            <p:nvPr/>
          </p:nvSpPr>
          <p:spPr>
            <a:xfrm>
              <a:off x="4592133" y="2165234"/>
              <a:ext cx="1822935" cy="726429"/>
            </a:xfrm>
            <a:prstGeom prst="rect">
              <a:avLst/>
            </a:prstGeom>
          </p:spPr>
          <p:txBody>
            <a:bodyPr wrap="square">
              <a:noAutofit/>
            </a:bodyPr>
            <a:lstStyle/>
            <a:p>
              <a:pPr marL="35986" fontAlgn="ctr">
                <a:spcBef>
                  <a:spcPts val="200"/>
                </a:spcBef>
              </a:pPr>
              <a:r>
                <a:rPr lang="en-US" sz="1399" dirty="0">
                  <a:solidFill>
                    <a:prstClr val="black"/>
                  </a:solidFill>
                  <a:latin typeface="Huawei Sans" panose="020C0503030203020204" pitchFamily="34" charset="0"/>
                  <a:sym typeface="Huawei Sans" panose="020C0503030203020204" pitchFamily="34" charset="0"/>
                </a:rPr>
                <a:t>NAT mapping table</a:t>
              </a:r>
            </a:p>
            <a:p>
              <a:pPr marL="35986" fontAlgn="ctr">
                <a:spcBef>
                  <a:spcPts val="200"/>
                </a:spcBef>
              </a:pPr>
              <a:r>
                <a:rPr lang="en-US" sz="1399" dirty="0">
                  <a:solidFill>
                    <a:prstClr val="black"/>
                  </a:solidFill>
                  <a:latin typeface="Huawei Sans" panose="020C0503030203020204" pitchFamily="34" charset="0"/>
                  <a:sym typeface="Huawei Sans" panose="020C0503030203020204" pitchFamily="34" charset="0"/>
                </a:rPr>
                <a:t>-------------</a:t>
              </a:r>
              <a:r>
                <a:rPr lang="en-US" altLang="zh-CN" sz="1399" dirty="0">
                  <a:solidFill>
                    <a:prstClr val="black"/>
                  </a:solidFill>
                  <a:latin typeface="Huawei Sans" panose="020C0503030203020204" pitchFamily="34" charset="0"/>
                  <a:sym typeface="Huawei Sans" panose="020C0503030203020204" pitchFamily="34" charset="0"/>
                </a:rPr>
                <a:t>----------</a:t>
              </a:r>
              <a:endParaRPr lang="en-US" sz="1399" dirty="0">
                <a:solidFill>
                  <a:prstClr val="black"/>
                </a:solidFill>
                <a:latin typeface="Huawei Sans" panose="020C0503030203020204" pitchFamily="34" charset="0"/>
                <a:sym typeface="Huawei Sans" panose="020C0503030203020204" pitchFamily="34" charset="0"/>
              </a:endParaRPr>
            </a:p>
          </p:txBody>
        </p:sp>
      </p:grpSp>
    </p:spTree>
    <p:extLst>
      <p:ext uri="{BB962C8B-B14F-4D97-AF65-F5344CB8AC3E}">
        <p14:creationId xmlns:p14="http://schemas.microsoft.com/office/powerpoint/2010/main" val="34388269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NAT Server Example </a:t>
            </a:r>
            <a:endParaRPr lang="zh-CN" altLang="en-US" dirty="0"/>
          </a:p>
        </p:txBody>
      </p:sp>
      <p:sp>
        <p:nvSpPr>
          <p:cNvPr id="5" name="圆角矩形 4"/>
          <p:cNvSpPr/>
          <p:nvPr/>
        </p:nvSpPr>
        <p:spPr bwMode="auto">
          <a:xfrm>
            <a:off x="4245378" y="3368617"/>
            <a:ext cx="3388190" cy="219705"/>
          </a:xfrm>
          <a:prstGeom prst="roundRect">
            <a:avLst/>
          </a:prstGeom>
          <a:solidFill>
            <a:srgbClr val="FFF2CC"/>
          </a:solidFill>
          <a:ln w="19050" cap="flat" cmpd="sng" algn="ctr">
            <a:solidFill>
              <a:schemeClr val="bg1">
                <a:lumMod val="50000"/>
              </a:schemeClr>
            </a:solidFill>
            <a:prstDash val="dash"/>
            <a:round/>
            <a:headEnd type="none" w="med" len="med"/>
            <a:tailEnd type="arrow" w="med" len="med"/>
          </a:ln>
          <a:effectLst/>
        </p:spPr>
        <p:txBody>
          <a:bodyPr vert="horz" wrap="square" lIns="91404" tIns="45702" rIns="91404" bIns="45702" numCol="1" rtlCol="0" anchor="ctr" anchorCtr="0" compatLnSpc="1">
            <a:prstTxWarp prst="textNoShape">
              <a:avLst/>
            </a:prstTxWarp>
            <a:noAutofit/>
          </a:bodyPr>
          <a:lstStyle/>
          <a:p>
            <a:pPr algn="r" defTabSz="914034" fontAlgn="ctr">
              <a:spcBef>
                <a:spcPct val="0"/>
              </a:spcBef>
              <a:spcAft>
                <a:spcPct val="0"/>
              </a:spcAft>
            </a:pPr>
            <a:r>
              <a:rPr lang="en-US" sz="1200">
                <a:latin typeface="Huawei Sans" panose="020C0503030203020204" pitchFamily="34" charset="0"/>
                <a:ea typeface="方正兰亭黑简体" panose="02000000000000000000" pitchFamily="2" charset="-122"/>
                <a:cs typeface="+mn-ea"/>
                <a:sym typeface="Huawei Sans" panose="020C0503030203020204" pitchFamily="34" charset="0"/>
              </a:rPr>
              <a:t>Match</a:t>
            </a:r>
          </a:p>
        </p:txBody>
      </p:sp>
      <p:sp>
        <p:nvSpPr>
          <p:cNvPr id="6" name="TextBox 77"/>
          <p:cNvSpPr txBox="1"/>
          <p:nvPr/>
        </p:nvSpPr>
        <p:spPr bwMode="auto">
          <a:xfrm>
            <a:off x="4204832" y="2544387"/>
            <a:ext cx="2812904" cy="1087522"/>
          </a:xfrm>
          <a:prstGeom prst="rect">
            <a:avLst/>
          </a:prstGeom>
          <a:noFill/>
          <a:ln w="12700" cap="flat" cmpd="sng" algn="ctr">
            <a:solidFill>
              <a:srgbClr val="1AABE2"/>
            </a:solidFill>
            <a:prstDash val="sysDash"/>
            <a:miter lim="800000"/>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defPPr>
              <a:defRPr lang="en-US"/>
            </a:defPPr>
            <a:lvl1pPr algn="ctr">
              <a:defRPr sz="800" kern="0">
                <a:solidFill>
                  <a:srgbClr val="1D1D1A"/>
                </a:solidFill>
                <a:latin typeface="Huawei Sans" panose="020C0503030203020204" pitchFamily="34" charset="0"/>
                <a:ea typeface="方正兰亭黑简体" panose="02000000000000000000" pitchFamily="2" charset="-122"/>
              </a:defRPr>
            </a:lvl1pPr>
          </a:lstStyle>
          <a:p>
            <a:pPr marL="35986" algn="l" fontAlgn="ctr">
              <a:spcBef>
                <a:spcPts val="200"/>
              </a:spcBef>
            </a:pPr>
            <a:endParaRPr lang="en-US" altLang="zh-CN" sz="1399" dirty="0">
              <a:sym typeface="Huawei Sans" panose="020C0503030203020204" pitchFamily="34"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3694607566"/>
              </p:ext>
            </p:extLst>
          </p:nvPr>
        </p:nvGraphicFramePr>
        <p:xfrm>
          <a:off x="4265657" y="2995214"/>
          <a:ext cx="2725714" cy="600659"/>
        </p:xfrm>
        <a:graphic>
          <a:graphicData uri="http://schemas.openxmlformats.org/drawingml/2006/table">
            <a:tbl>
              <a:tblPr firstRow="1" bandRow="1"/>
              <a:tblGrid>
                <a:gridCol w="1361922"/>
                <a:gridCol w="1363792"/>
              </a:tblGrid>
              <a:tr h="372265">
                <a:tc>
                  <a:txBody>
                    <a:bodyPr/>
                    <a:lstStyle/>
                    <a:p>
                      <a:pPr marL="0" algn="ctr" defTabSz="914034" rtl="0" eaLnBrk="1" fontAlgn="ctr" latinLnBrk="0" hangingPunct="1"/>
                      <a:r>
                        <a:rPr lang="en-US" sz="10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Private IP </a:t>
                      </a:r>
                      <a:r>
                        <a:rPr lang="en-US" sz="1000" b="1" dirty="0" err="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Address:Port</a:t>
                      </a:r>
                      <a:r>
                        <a:rPr lang="en-US" sz="10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Number</a:t>
                      </a:r>
                    </a:p>
                  </a:txBody>
                  <a:tcPr marL="0" marR="0" marT="0" marB="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fontAlgn="ctr" latinLnBrk="0" hangingPunct="1"/>
                      <a:r>
                        <a:rPr lang="en-US" sz="1000" b="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Public IP Address:Port Number</a:t>
                      </a:r>
                    </a:p>
                  </a:txBody>
                  <a:tcPr marL="0" marR="0" marT="0" marB="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r>
              <a:tr h="228394">
                <a:tc>
                  <a:txBody>
                    <a:bodyPr/>
                    <a:lstStyle/>
                    <a:p>
                      <a:pPr marL="0" algn="ctr" defTabSz="914034" rtl="0" eaLnBrk="1" fontAlgn="ctr" latinLnBrk="0" hangingPunct="1"/>
                      <a:r>
                        <a:rPr lang="en-US" sz="10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192.168.1.10:80</a:t>
                      </a:r>
                    </a:p>
                  </a:txBody>
                  <a:tcPr marL="0" marR="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fontAlgn="ctr" latinLnBrk="0" hangingPunct="1"/>
                      <a:r>
                        <a:rPr lang="en-US" sz="10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122.1.2.1:80</a:t>
                      </a:r>
                    </a:p>
                  </a:txBody>
                  <a:tcPr marL="0" marR="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bl>
          </a:graphicData>
        </a:graphic>
      </p:graphicFrame>
      <p:cxnSp>
        <p:nvCxnSpPr>
          <p:cNvPr id="8" name="直接箭头连接符 7"/>
          <p:cNvCxnSpPr/>
          <p:nvPr/>
        </p:nvCxnSpPr>
        <p:spPr bwMode="auto">
          <a:xfrm>
            <a:off x="6404723" y="5339858"/>
            <a:ext cx="1821664" cy="0"/>
          </a:xfrm>
          <a:prstGeom prst="straightConnector1">
            <a:avLst/>
          </a:prstGeom>
          <a:noFill/>
          <a:ln w="25400" cap="flat" cmpd="sng" algn="ctr">
            <a:solidFill>
              <a:srgbClr val="00B0F0"/>
            </a:solidFill>
            <a:prstDash val="sysDash"/>
            <a:headEnd type="none" w="med" len="med"/>
            <a:tailEnd type="arrow" w="med" len="med"/>
          </a:ln>
          <a:effectLst>
            <a:outerShdw blurRad="152400" dist="38100" dir="5400000" algn="t" rotWithShape="0">
              <a:prstClr val="black">
                <a:alpha val="12000"/>
              </a:prstClr>
            </a:outerShdw>
          </a:effectLst>
        </p:spPr>
      </p:cxnSp>
      <p:sp>
        <p:nvSpPr>
          <p:cNvPr id="9" name="文本框 41"/>
          <p:cNvSpPr txBox="1"/>
          <p:nvPr/>
        </p:nvSpPr>
        <p:spPr>
          <a:xfrm>
            <a:off x="6439877" y="4705364"/>
            <a:ext cx="2094770" cy="474362"/>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200" dirty="0"/>
              <a:t> Source: 122.1.2.1:80</a:t>
            </a:r>
          </a:p>
          <a:p>
            <a:pPr fontAlgn="ctr"/>
            <a:r>
              <a:rPr lang="en-US" sz="1200" dirty="0"/>
              <a:t> Destination: 202.1.2.3:47819</a:t>
            </a:r>
          </a:p>
        </p:txBody>
      </p:sp>
      <p:sp>
        <p:nvSpPr>
          <p:cNvPr id="10" name="椭圆 9"/>
          <p:cNvSpPr/>
          <p:nvPr/>
        </p:nvSpPr>
        <p:spPr bwMode="auto">
          <a:xfrm>
            <a:off x="6117792" y="4708101"/>
            <a:ext cx="251902" cy="25190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r>
              <a:rPr lang="en-US" sz="1399"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p>
        </p:txBody>
      </p:sp>
      <p:cxnSp>
        <p:nvCxnSpPr>
          <p:cNvPr id="11" name="直接箭头连接符 10"/>
          <p:cNvCxnSpPr/>
          <p:nvPr/>
        </p:nvCxnSpPr>
        <p:spPr bwMode="auto">
          <a:xfrm>
            <a:off x="2904763" y="5530493"/>
            <a:ext cx="1970133" cy="0"/>
          </a:xfrm>
          <a:prstGeom prst="straightConnector1">
            <a:avLst/>
          </a:prstGeom>
          <a:noFill/>
          <a:ln w="25400" cap="flat" cmpd="sng" algn="ctr">
            <a:solidFill>
              <a:srgbClr val="00B0F0"/>
            </a:solidFill>
            <a:prstDash val="sysDash"/>
            <a:headEnd type="none" w="med" len="med"/>
            <a:tailEnd type="arrow" w="med" len="med"/>
          </a:ln>
          <a:effectLst>
            <a:outerShdw blurRad="152400" dist="38100" dir="5400000" algn="t" rotWithShape="0">
              <a:prstClr val="black">
                <a:alpha val="12000"/>
              </a:prstClr>
            </a:outerShdw>
          </a:effectLst>
        </p:spPr>
      </p:cxnSp>
      <p:sp>
        <p:nvSpPr>
          <p:cNvPr id="12" name="文本框 41"/>
          <p:cNvSpPr txBox="1"/>
          <p:nvPr/>
        </p:nvSpPr>
        <p:spPr>
          <a:xfrm>
            <a:off x="2758340" y="4830449"/>
            <a:ext cx="2057965" cy="473712"/>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200" dirty="0"/>
              <a:t> Source: 192.168.1.10:80</a:t>
            </a:r>
          </a:p>
          <a:p>
            <a:pPr fontAlgn="ctr"/>
            <a:r>
              <a:rPr lang="en-US" sz="1200" dirty="0"/>
              <a:t> Destination: 202.1.2.3:47819</a:t>
            </a:r>
          </a:p>
        </p:txBody>
      </p:sp>
      <p:sp>
        <p:nvSpPr>
          <p:cNvPr id="13" name="椭圆 12"/>
          <p:cNvSpPr/>
          <p:nvPr/>
        </p:nvSpPr>
        <p:spPr bwMode="auto">
          <a:xfrm>
            <a:off x="2443037" y="4842149"/>
            <a:ext cx="251902" cy="25190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r>
              <a:rPr lang="en-US" sz="1399"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p>
        </p:txBody>
      </p:sp>
      <p:cxnSp>
        <p:nvCxnSpPr>
          <p:cNvPr id="14" name="直接箭头连接符 13"/>
          <p:cNvCxnSpPr/>
          <p:nvPr/>
        </p:nvCxnSpPr>
        <p:spPr bwMode="auto">
          <a:xfrm>
            <a:off x="7658741" y="3418189"/>
            <a:ext cx="1768447" cy="0"/>
          </a:xfrm>
          <a:prstGeom prst="straightConnector1">
            <a:avLst/>
          </a:prstGeom>
          <a:noFill/>
          <a:ln w="25400" cap="flat" cmpd="sng" algn="ctr">
            <a:solidFill>
              <a:srgbClr val="EC7061"/>
            </a:solidFill>
            <a:prstDash val="sysDash"/>
            <a:round/>
            <a:headEnd type="arrow" w="med" len="med"/>
            <a:tailEnd type="none" w="med" len="med"/>
          </a:ln>
          <a:effectLst/>
        </p:spPr>
      </p:cxnSp>
      <p:sp>
        <p:nvSpPr>
          <p:cNvPr id="15" name="文本框 41"/>
          <p:cNvSpPr txBox="1"/>
          <p:nvPr/>
        </p:nvSpPr>
        <p:spPr>
          <a:xfrm>
            <a:off x="7826065" y="2796954"/>
            <a:ext cx="1885642" cy="460768"/>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200" dirty="0"/>
              <a:t> Source: 200.1.2.3:47819</a:t>
            </a:r>
          </a:p>
          <a:p>
            <a:pPr fontAlgn="ctr"/>
            <a:r>
              <a:rPr lang="en-US" sz="1200" dirty="0"/>
              <a:t> Destination: 122.1.2.1:80</a:t>
            </a:r>
          </a:p>
        </p:txBody>
      </p:sp>
      <p:sp>
        <p:nvSpPr>
          <p:cNvPr id="16" name="椭圆 15"/>
          <p:cNvSpPr/>
          <p:nvPr/>
        </p:nvSpPr>
        <p:spPr bwMode="auto">
          <a:xfrm>
            <a:off x="7507617" y="2754354"/>
            <a:ext cx="251902" cy="25190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r>
              <a:rPr lang="en-US" sz="1399"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p>
        </p:txBody>
      </p:sp>
      <p:cxnSp>
        <p:nvCxnSpPr>
          <p:cNvPr id="17" name="直接箭头连接符 16"/>
          <p:cNvCxnSpPr/>
          <p:nvPr/>
        </p:nvCxnSpPr>
        <p:spPr bwMode="auto">
          <a:xfrm>
            <a:off x="1340826" y="2748574"/>
            <a:ext cx="2055678" cy="0"/>
          </a:xfrm>
          <a:prstGeom prst="straightConnector1">
            <a:avLst/>
          </a:prstGeom>
          <a:noFill/>
          <a:ln w="25400" cap="flat" cmpd="sng" algn="ctr">
            <a:solidFill>
              <a:srgbClr val="EC7061"/>
            </a:solidFill>
            <a:prstDash val="sysDash"/>
            <a:round/>
            <a:headEnd type="arrow" w="med" len="med"/>
            <a:tailEnd type="none" w="med" len="med"/>
          </a:ln>
          <a:effectLst/>
        </p:spPr>
      </p:cxnSp>
      <p:sp>
        <p:nvSpPr>
          <p:cNvPr id="18" name="文本框 41"/>
          <p:cNvSpPr txBox="1"/>
          <p:nvPr/>
        </p:nvSpPr>
        <p:spPr>
          <a:xfrm>
            <a:off x="1512601" y="2095546"/>
            <a:ext cx="2076398" cy="475522"/>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200" dirty="0"/>
              <a:t> Source: 200.1.2.3:47819</a:t>
            </a:r>
          </a:p>
          <a:p>
            <a:pPr fontAlgn="ctr"/>
            <a:r>
              <a:rPr lang="en-US" sz="1200" dirty="0"/>
              <a:t> Destination: 192.168.1.10:80</a:t>
            </a:r>
          </a:p>
        </p:txBody>
      </p:sp>
      <p:sp>
        <p:nvSpPr>
          <p:cNvPr id="19" name="椭圆 18"/>
          <p:cNvSpPr/>
          <p:nvPr/>
        </p:nvSpPr>
        <p:spPr bwMode="auto">
          <a:xfrm>
            <a:off x="1158089" y="2095545"/>
            <a:ext cx="251902" cy="25190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r>
              <a:rPr lang="en-US" sz="1399"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p>
        </p:txBody>
      </p:sp>
      <p:sp>
        <p:nvSpPr>
          <p:cNvPr id="20" name="矩形 19"/>
          <p:cNvSpPr/>
          <p:nvPr/>
        </p:nvSpPr>
        <p:spPr bwMode="auto">
          <a:xfrm>
            <a:off x="4215026" y="1371133"/>
            <a:ext cx="3141262" cy="1041613"/>
          </a:xfrm>
          <a:prstGeom prst="rect">
            <a:avLst/>
          </a:prstGeom>
          <a:solidFill>
            <a:srgbClr val="FFF2CC"/>
          </a:solidFill>
          <a:ln w="12700" cap="flat" cmpd="sng" algn="ctr">
            <a:solidFill>
              <a:srgbClr val="FFD17D"/>
            </a:solidFill>
            <a:prstDash val="solid"/>
            <a:miter lim="800000"/>
          </a:ln>
          <a:effectLst/>
        </p:spPr>
        <p:txBody>
          <a:bodyPr rtlCol="0" anchor="ctr">
            <a:noAutofit/>
          </a:bodyPr>
          <a:lstStyle/>
          <a:p>
            <a:pPr defTabSz="914034" fontAlgn="ctr"/>
            <a:r>
              <a:rPr lang="en-US" sz="1100" dirty="0">
                <a:latin typeface="Huawei Sans" panose="020C0503030203020204" pitchFamily="34" charset="0"/>
                <a:ea typeface="方正兰亭黑简体"/>
                <a:sym typeface="Huawei Sans" panose="020C0503030203020204" pitchFamily="34" charset="0"/>
              </a:rPr>
              <a:t>Searches the NAT mapping table for the desired private </a:t>
            </a:r>
            <a:r>
              <a:rPr lang="en-US" sz="1100" dirty="0" err="1">
                <a:latin typeface="Huawei Sans" panose="020C0503030203020204" pitchFamily="34" charset="0"/>
                <a:ea typeface="方正兰亭黑简体"/>
                <a:sym typeface="Huawei Sans" panose="020C0503030203020204" pitchFamily="34" charset="0"/>
              </a:rPr>
              <a:t>address:port</a:t>
            </a:r>
            <a:r>
              <a:rPr lang="en-US" sz="1100" dirty="0">
                <a:latin typeface="Huawei Sans" panose="020C0503030203020204" pitchFamily="34" charset="0"/>
                <a:ea typeface="方正兰亭黑简体"/>
                <a:sym typeface="Huawei Sans" panose="020C0503030203020204" pitchFamily="34" charset="0"/>
              </a:rPr>
              <a:t> number based on the public </a:t>
            </a:r>
            <a:r>
              <a:rPr lang="en-US" sz="1100" dirty="0" err="1">
                <a:latin typeface="Huawei Sans" panose="020C0503030203020204" pitchFamily="34" charset="0"/>
                <a:ea typeface="方正兰亭黑简体"/>
                <a:sym typeface="Huawei Sans" panose="020C0503030203020204" pitchFamily="34" charset="0"/>
              </a:rPr>
              <a:t>address:port</a:t>
            </a:r>
            <a:r>
              <a:rPr lang="en-US" sz="1100" dirty="0">
                <a:latin typeface="Huawei Sans" panose="020C0503030203020204" pitchFamily="34" charset="0"/>
                <a:ea typeface="方正兰亭黑简体"/>
                <a:sym typeface="Huawei Sans" panose="020C0503030203020204" pitchFamily="34" charset="0"/>
              </a:rPr>
              <a:t> number, and translates the destination </a:t>
            </a:r>
            <a:r>
              <a:rPr lang="en-US" sz="1100" dirty="0" err="1">
                <a:latin typeface="Huawei Sans" panose="020C0503030203020204" pitchFamily="34" charset="0"/>
                <a:ea typeface="方正兰亭黑简体"/>
                <a:sym typeface="Huawei Sans" panose="020C0503030203020204" pitchFamily="34" charset="0"/>
              </a:rPr>
              <a:t>address:port</a:t>
            </a:r>
            <a:r>
              <a:rPr lang="en-US" sz="1100" dirty="0">
                <a:latin typeface="Huawei Sans" panose="020C0503030203020204" pitchFamily="34" charset="0"/>
                <a:ea typeface="方正兰亭黑简体"/>
                <a:sym typeface="Huawei Sans" panose="020C0503030203020204" pitchFamily="34" charset="0"/>
              </a:rPr>
              <a:t> number of the IP data packet to the private </a:t>
            </a:r>
            <a:r>
              <a:rPr lang="en-US" sz="1100" dirty="0" err="1">
                <a:latin typeface="Huawei Sans" panose="020C0503030203020204" pitchFamily="34" charset="0"/>
                <a:ea typeface="方正兰亭黑简体"/>
                <a:sym typeface="Huawei Sans" panose="020C0503030203020204" pitchFamily="34" charset="0"/>
              </a:rPr>
              <a:t>address:port</a:t>
            </a:r>
            <a:r>
              <a:rPr lang="en-US" sz="1100" dirty="0">
                <a:latin typeface="Huawei Sans" panose="020C0503030203020204" pitchFamily="34" charset="0"/>
                <a:ea typeface="方正兰亭黑简体"/>
                <a:sym typeface="Huawei Sans" panose="020C0503030203020204" pitchFamily="34" charset="0"/>
              </a:rPr>
              <a:t> number.</a:t>
            </a:r>
          </a:p>
        </p:txBody>
      </p:sp>
      <p:sp>
        <p:nvSpPr>
          <p:cNvPr id="21" name="任意多边形 20"/>
          <p:cNvSpPr/>
          <p:nvPr/>
        </p:nvSpPr>
        <p:spPr bwMode="auto">
          <a:xfrm>
            <a:off x="3468195" y="2767309"/>
            <a:ext cx="736636" cy="547646"/>
          </a:xfrm>
          <a:custGeom>
            <a:avLst/>
            <a:gdLst>
              <a:gd name="connsiteX0" fmla="*/ 1473200 w 1473200"/>
              <a:gd name="connsiteY0" fmla="*/ 685800 h 685800"/>
              <a:gd name="connsiteX1" fmla="*/ 908050 w 1473200"/>
              <a:gd name="connsiteY1" fmla="*/ 0 h 685800"/>
              <a:gd name="connsiteX2" fmla="*/ 0 w 1473200"/>
              <a:gd name="connsiteY2" fmla="*/ 0 h 685800"/>
            </a:gdLst>
            <a:ahLst/>
            <a:cxnLst>
              <a:cxn ang="0">
                <a:pos x="connsiteX0" y="connsiteY0"/>
              </a:cxn>
              <a:cxn ang="0">
                <a:pos x="connsiteX1" y="connsiteY1"/>
              </a:cxn>
              <a:cxn ang="0">
                <a:pos x="connsiteX2" y="connsiteY2"/>
              </a:cxn>
            </a:cxnLst>
            <a:rect l="l" t="t" r="r" b="b"/>
            <a:pathLst>
              <a:path w="1473200" h="685800">
                <a:moveTo>
                  <a:pt x="1473200" y="685800"/>
                </a:moveTo>
                <a:lnTo>
                  <a:pt x="908050" y="0"/>
                </a:lnTo>
                <a:lnTo>
                  <a:pt x="0" y="0"/>
                </a:lnTo>
              </a:path>
            </a:pathLst>
          </a:custGeom>
          <a:noFill/>
          <a:ln w="19050" cap="flat" cmpd="sng" algn="ctr">
            <a:solidFill>
              <a:schemeClr val="bg1">
                <a:lumMod val="50000"/>
              </a:schemeClr>
            </a:solidFill>
            <a:prstDash val="dash"/>
            <a:round/>
            <a:headEnd type="none" w="med" len="med"/>
            <a:tailEnd type="arrow" w="med" len="med"/>
          </a:ln>
          <a:effectLst/>
        </p:spPr>
        <p:txBody>
          <a:bodyPr vert="horz" wrap="square" lIns="91404" tIns="45702" rIns="91404" bIns="45702" numCol="1" rtlCol="0" anchor="t" anchorCtr="0" compatLnSpc="1">
            <a:prstTxWarp prst="textNoShape">
              <a:avLst/>
            </a:prstTxWarp>
            <a:noAutofit/>
          </a:bodyPr>
          <a:lstStyle/>
          <a:p>
            <a:pPr algn="r" defTabSz="914034" fontAlgn="ctr">
              <a:spcBef>
                <a:spcPct val="0"/>
              </a:spcBef>
              <a:spcAft>
                <a:spcPct val="0"/>
              </a:spcAft>
            </a:pPr>
            <a:endParaRPr lang="zh-CN" altLang="en-US" sz="10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 name="矩形 21"/>
          <p:cNvSpPr/>
          <p:nvPr/>
        </p:nvSpPr>
        <p:spPr>
          <a:xfrm>
            <a:off x="4886167" y="5084064"/>
            <a:ext cx="1500979" cy="868840"/>
          </a:xfrm>
          <a:prstGeom prst="rect">
            <a:avLst/>
          </a:prstGeom>
          <a:solidFill>
            <a:srgbClr val="FFF2CC"/>
          </a:solidFill>
          <a:ln w="12700" cap="flat" cmpd="sng" algn="ctr">
            <a:solidFill>
              <a:srgbClr val="FFD17D"/>
            </a:solidFill>
            <a:prstDash val="solid"/>
            <a:miter lim="800000"/>
          </a:ln>
          <a:effectLst/>
        </p:spPr>
        <p:txBody>
          <a:bodyPr rtlCol="0" anchor="ctr">
            <a:noAutofit/>
          </a:bodyPr>
          <a:lstStyle/>
          <a:p>
            <a:pPr defTabSz="914034" fontAlgn="ctr"/>
            <a:r>
              <a:rPr lang="en-US" sz="1100" dirty="0">
                <a:latin typeface="Huawei Sans" panose="020C0503030203020204" pitchFamily="34" charset="0"/>
                <a:ea typeface="方正兰亭黑简体"/>
                <a:sym typeface="Huawei Sans" panose="020C0503030203020204" pitchFamily="34" charset="0"/>
              </a:rPr>
              <a:t>Reversely translates the source IP </a:t>
            </a:r>
            <a:r>
              <a:rPr lang="en-US" sz="1100" dirty="0" err="1">
                <a:latin typeface="Huawei Sans" panose="020C0503030203020204" pitchFamily="34" charset="0"/>
                <a:ea typeface="方正兰亭黑简体"/>
                <a:sym typeface="Huawei Sans" panose="020C0503030203020204" pitchFamily="34" charset="0"/>
              </a:rPr>
              <a:t>address:port</a:t>
            </a:r>
            <a:r>
              <a:rPr lang="en-US" sz="1100" dirty="0">
                <a:latin typeface="Huawei Sans" panose="020C0503030203020204" pitchFamily="34" charset="0"/>
                <a:ea typeface="方正兰亭黑简体"/>
                <a:sym typeface="Huawei Sans" panose="020C0503030203020204" pitchFamily="34" charset="0"/>
              </a:rPr>
              <a:t> number based on the NAT mapping table.</a:t>
            </a:r>
          </a:p>
        </p:txBody>
      </p:sp>
      <p:cxnSp>
        <p:nvCxnSpPr>
          <p:cNvPr id="23" name="直接连接符 22"/>
          <p:cNvCxnSpPr>
            <a:stCxn id="28" idx="3"/>
          </p:cNvCxnSpPr>
          <p:nvPr/>
        </p:nvCxnSpPr>
        <p:spPr bwMode="auto">
          <a:xfrm>
            <a:off x="2400901" y="4068275"/>
            <a:ext cx="746658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4"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246178" y="3813213"/>
            <a:ext cx="623488" cy="510126"/>
          </a:xfrm>
          <a:prstGeom prst="rect">
            <a:avLst/>
          </a:prstGeom>
          <a:noFill/>
        </p:spPr>
      </p:pic>
      <p:grpSp>
        <p:nvGrpSpPr>
          <p:cNvPr id="25" name="组合 24"/>
          <p:cNvGrpSpPr/>
          <p:nvPr/>
        </p:nvGrpSpPr>
        <p:grpSpPr>
          <a:xfrm>
            <a:off x="9557849" y="3824107"/>
            <a:ext cx="1253620" cy="775842"/>
            <a:chOff x="780661" y="2516840"/>
            <a:chExt cx="1088166" cy="673445"/>
          </a:xfrm>
        </p:grpSpPr>
        <p:pic>
          <p:nvPicPr>
            <p:cNvPr id="26" name="图片 25" descr="PC.png"/>
            <p:cNvPicPr>
              <a:picLocks noChangeAspect="1"/>
            </p:cNvPicPr>
            <p:nvPr/>
          </p:nvPicPr>
          <p:blipFill>
            <a:blip r:embed="rId4" cstate="print"/>
            <a:stretch>
              <a:fillRect/>
            </a:stretch>
          </p:blipFill>
          <p:spPr>
            <a:xfrm>
              <a:off x="1013624" y="2516840"/>
              <a:ext cx="539063" cy="414000"/>
            </a:xfrm>
            <a:prstGeom prst="rect">
              <a:avLst/>
            </a:prstGeom>
          </p:spPr>
        </p:pic>
        <p:sp>
          <p:nvSpPr>
            <p:cNvPr id="27" name="TextBox 77"/>
            <p:cNvSpPr txBox="1"/>
            <p:nvPr/>
          </p:nvSpPr>
          <p:spPr bwMode="auto">
            <a:xfrm>
              <a:off x="780661" y="2915758"/>
              <a:ext cx="1088166" cy="274527"/>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200.1.2.3</a:t>
              </a:r>
            </a:p>
          </p:txBody>
        </p:sp>
      </p:grpSp>
      <p:pic>
        <p:nvPicPr>
          <p:cNvPr id="28" name="图片 27" descr="Web服务器-蓝.png"/>
          <p:cNvPicPr>
            <a:picLocks noChangeAspect="1"/>
          </p:cNvPicPr>
          <p:nvPr/>
        </p:nvPicPr>
        <p:blipFill>
          <a:blip r:embed="rId5" cstate="print"/>
          <a:stretch>
            <a:fillRect/>
          </a:stretch>
        </p:blipFill>
        <p:spPr>
          <a:xfrm>
            <a:off x="1778795" y="3813778"/>
            <a:ext cx="622106" cy="508996"/>
          </a:xfrm>
          <a:prstGeom prst="rect">
            <a:avLst/>
          </a:prstGeom>
        </p:spPr>
      </p:pic>
      <p:sp>
        <p:nvSpPr>
          <p:cNvPr id="29" name="TextBox 77"/>
          <p:cNvSpPr txBox="1"/>
          <p:nvPr/>
        </p:nvSpPr>
        <p:spPr bwMode="auto">
          <a:xfrm>
            <a:off x="1470107" y="4316094"/>
            <a:ext cx="1253620" cy="541785"/>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Web server</a:t>
            </a:r>
          </a:p>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192.168.1.10</a:t>
            </a:r>
          </a:p>
        </p:txBody>
      </p:sp>
      <p:sp>
        <p:nvSpPr>
          <p:cNvPr id="30" name="TextBox 77"/>
          <p:cNvSpPr txBox="1"/>
          <p:nvPr/>
        </p:nvSpPr>
        <p:spPr bwMode="auto">
          <a:xfrm>
            <a:off x="3968175" y="4066465"/>
            <a:ext cx="1390062"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192.168.1.254</a:t>
            </a:r>
          </a:p>
        </p:txBody>
      </p:sp>
      <p:sp>
        <p:nvSpPr>
          <p:cNvPr id="31" name="TextBox 77"/>
          <p:cNvSpPr txBox="1"/>
          <p:nvPr/>
        </p:nvSpPr>
        <p:spPr bwMode="auto">
          <a:xfrm>
            <a:off x="5636606" y="3770532"/>
            <a:ext cx="1253620"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122.1.2.1</a:t>
            </a:r>
          </a:p>
        </p:txBody>
      </p:sp>
      <p:sp>
        <p:nvSpPr>
          <p:cNvPr id="32" name="矩形 31"/>
          <p:cNvSpPr/>
          <p:nvPr/>
        </p:nvSpPr>
        <p:spPr>
          <a:xfrm>
            <a:off x="5270793" y="4321216"/>
            <a:ext cx="557947" cy="307657"/>
          </a:xfrm>
          <a:prstGeom prst="rect">
            <a:avLst/>
          </a:prstGeom>
        </p:spPr>
        <p:txBody>
          <a:bodyPr wrap="none">
            <a:noAutofit/>
          </a:bodyPr>
          <a:lstStyle/>
          <a:p>
            <a:pPr algn="ctr" defTabSz="914034" fontAlgn="ctr">
              <a:spcBef>
                <a:spcPct val="0"/>
              </a:spcBef>
              <a:spcAft>
                <a:spcPct val="0"/>
              </a:spcAft>
            </a:pPr>
            <a:r>
              <a:rPr lang="en-US" sz="1399" b="1">
                <a:latin typeface="Huawei Sans" panose="020C0503030203020204" pitchFamily="34" charset="0"/>
                <a:ea typeface="方正兰亭黑简体" panose="02000000000000000000" pitchFamily="2" charset="-122"/>
                <a:cs typeface="+mn-ea"/>
                <a:sym typeface="Huawei Sans" panose="020C0503030203020204" pitchFamily="34" charset="0"/>
              </a:rPr>
              <a:t>NAT</a:t>
            </a:r>
          </a:p>
        </p:txBody>
      </p:sp>
      <p:pic>
        <p:nvPicPr>
          <p:cNvPr id="33" name="图片 32" descr="汇聚交换机.png"/>
          <p:cNvPicPr>
            <a:picLocks noChangeAspect="1"/>
          </p:cNvPicPr>
          <p:nvPr/>
        </p:nvPicPr>
        <p:blipFill>
          <a:blip r:embed="rId6" cstate="print"/>
          <a:stretch>
            <a:fillRect/>
          </a:stretch>
        </p:blipFill>
        <p:spPr>
          <a:xfrm>
            <a:off x="3189011" y="3808084"/>
            <a:ext cx="622106" cy="508996"/>
          </a:xfrm>
          <a:prstGeom prst="rect">
            <a:avLst/>
          </a:prstGeom>
        </p:spPr>
      </p:pic>
      <p:grpSp>
        <p:nvGrpSpPr>
          <p:cNvPr id="34" name="组合 33"/>
          <p:cNvGrpSpPr/>
          <p:nvPr/>
        </p:nvGrpSpPr>
        <p:grpSpPr>
          <a:xfrm>
            <a:off x="7422756" y="3873251"/>
            <a:ext cx="1253620" cy="452643"/>
            <a:chOff x="6687693" y="2768077"/>
            <a:chExt cx="1088166" cy="392903"/>
          </a:xfrm>
        </p:grpSpPr>
        <p:sp>
          <p:nvSpPr>
            <p:cNvPr id="35" name="Freeform 159"/>
            <p:cNvSpPr/>
            <p:nvPr/>
          </p:nvSpPr>
          <p:spPr>
            <a:xfrm flipH="1">
              <a:off x="6870682" y="2768077"/>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3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TextBox 77"/>
            <p:cNvSpPr txBox="1"/>
            <p:nvPr/>
          </p:nvSpPr>
          <p:spPr bwMode="auto">
            <a:xfrm>
              <a:off x="6687693" y="2855341"/>
              <a:ext cx="1088166" cy="274527"/>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Internet</a:t>
              </a:r>
            </a:p>
          </p:txBody>
        </p:sp>
      </p:grpSp>
      <p:sp>
        <p:nvSpPr>
          <p:cNvPr id="37" name="矩形 36"/>
          <p:cNvSpPr/>
          <p:nvPr/>
        </p:nvSpPr>
        <p:spPr>
          <a:xfrm>
            <a:off x="4245874" y="2546255"/>
            <a:ext cx="2843554" cy="345338"/>
          </a:xfrm>
          <a:prstGeom prst="rect">
            <a:avLst/>
          </a:prstGeom>
        </p:spPr>
        <p:txBody>
          <a:bodyPr wrap="square">
            <a:noAutofit/>
          </a:bodyPr>
          <a:lstStyle/>
          <a:p>
            <a:pPr marL="35986" fontAlgn="ctr">
              <a:spcBef>
                <a:spcPts val="200"/>
              </a:spcBef>
            </a:pPr>
            <a:r>
              <a:rPr lang="en-US" sz="1200" dirty="0">
                <a:solidFill>
                  <a:prstClr val="black"/>
                </a:solidFill>
                <a:latin typeface="Huawei Sans" panose="020C0503030203020204" pitchFamily="34" charset="0"/>
                <a:sym typeface="Huawei Sans" panose="020C0503030203020204" pitchFamily="34" charset="0"/>
              </a:rPr>
              <a:t>NAT mapping table</a:t>
            </a:r>
          </a:p>
          <a:p>
            <a:pPr marL="35986" fontAlgn="ctr">
              <a:spcBef>
                <a:spcPts val="200"/>
              </a:spcBef>
            </a:pPr>
            <a:r>
              <a:rPr lang="en-US" sz="1399" dirty="0">
                <a:solidFill>
                  <a:prstClr val="black"/>
                </a:solidFill>
                <a:latin typeface="Huawei Sans" panose="020C0503030203020204" pitchFamily="34" charset="0"/>
                <a:sym typeface="Huawei Sans" panose="020C0503030203020204" pitchFamily="34" charset="0"/>
              </a:rPr>
              <a:t>-------------</a:t>
            </a:r>
            <a:r>
              <a:rPr lang="en-US" altLang="zh-CN" sz="1399" dirty="0">
                <a:solidFill>
                  <a:prstClr val="black"/>
                </a:solidFill>
                <a:latin typeface="Huawei Sans" panose="020C0503030203020204" pitchFamily="34" charset="0"/>
                <a:sym typeface="Huawei Sans" panose="020C0503030203020204" pitchFamily="34" charset="0"/>
              </a:rPr>
              <a:t>----</a:t>
            </a:r>
          </a:p>
        </p:txBody>
      </p:sp>
    </p:spTree>
    <p:extLst>
      <p:ext uri="{BB962C8B-B14F-4D97-AF65-F5344CB8AC3E}">
        <p14:creationId xmlns:p14="http://schemas.microsoft.com/office/powerpoint/2010/main" val="3809594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t>With the development of the Internet and the increase of network applications, limited public IPv4 addresses have become the bottleneck of network development. To solve this problem, Network Address Translation (NAT) was introduced.</a:t>
            </a:r>
          </a:p>
          <a:p>
            <a:r>
              <a:rPr lang="en-US" altLang="zh-CN" dirty="0"/>
              <a:t>NAT enables hosts on an internal network to access an external network. It not only helps alleviate IPv4 address </a:t>
            </a:r>
            <a:r>
              <a:rPr lang="en-US" altLang="zh-CN" dirty="0" smtClean="0"/>
              <a:t>shortage </a:t>
            </a:r>
            <a:r>
              <a:rPr lang="en-US" altLang="zh-CN" dirty="0"/>
              <a:t>but also improves the security of the internal network as NAT prevents devices on the external network from directly communicating with hosts on the internal network that uses private addresses.</a:t>
            </a:r>
          </a:p>
          <a:p>
            <a:r>
              <a:rPr lang="en-US" altLang="zh-CN" dirty="0"/>
              <a:t>This course describes the motivation behind NAT, and implementations and application scenarios of different types of NAT.</a:t>
            </a:r>
          </a:p>
          <a:p>
            <a:endParaRPr lang="zh-CN" altLang="en-US" dirty="0"/>
          </a:p>
        </p:txBody>
      </p:sp>
    </p:spTree>
    <p:extLst>
      <p:ext uri="{BB962C8B-B14F-4D97-AF65-F5344CB8AC3E}">
        <p14:creationId xmlns:p14="http://schemas.microsoft.com/office/powerpoint/2010/main" val="38728572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for Configuring NAT Server</a:t>
            </a:r>
            <a:endParaRPr lang="zh-CN" altLang="en-US" dirty="0"/>
          </a:p>
        </p:txBody>
      </p:sp>
      <p:sp>
        <p:nvSpPr>
          <p:cNvPr id="3" name="圆角矩形 2"/>
          <p:cNvSpPr/>
          <p:nvPr/>
        </p:nvSpPr>
        <p:spPr>
          <a:xfrm>
            <a:off x="1666785" y="1493075"/>
            <a:ext cx="4303498" cy="1850794"/>
          </a:xfrm>
          <a:prstGeom prst="roundRect">
            <a:avLst>
              <a:gd name="adj" fmla="val 7563"/>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599"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文本框 3"/>
          <p:cNvSpPr txBox="1"/>
          <p:nvPr/>
        </p:nvSpPr>
        <p:spPr>
          <a:xfrm>
            <a:off x="1939030" y="4457361"/>
            <a:ext cx="9372219" cy="1126022"/>
          </a:xfrm>
          <a:prstGeom prst="rect">
            <a:avLst/>
          </a:prstGeom>
          <a:solidFill>
            <a:srgbClr val="1AABE2">
              <a:alpha val="5000"/>
            </a:srgbClr>
          </a:solidFill>
          <a:ln>
            <a:solidFill>
              <a:srgbClr val="99DFF9"/>
            </a:solidFill>
          </a:ln>
        </p:spPr>
        <p:txBody>
          <a:bodyPr wrap="square" rtlCol="0">
            <a:noAutofit/>
          </a:bodyPr>
          <a:lstStyle/>
          <a:p>
            <a:pPr fontAlgn="ctr">
              <a:lnSpc>
                <a:spcPct val="140000"/>
              </a:lnSpc>
            </a:pP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[R1]interface GigabitEthernet0/0/1 </a:t>
            </a:r>
          </a:p>
          <a:p>
            <a:pPr fontAlgn="ctr">
              <a:lnSpc>
                <a:spcPct val="140000"/>
              </a:lnSpc>
            </a:pP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[R1-GigabitEthernet0/0/1]</a:t>
            </a:r>
            <a:r>
              <a:rPr lang="en-US" sz="1599"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address 122.1.2.1 24</a:t>
            </a:r>
          </a:p>
          <a:p>
            <a:pPr fontAlgn="ctr">
              <a:lnSpc>
                <a:spcPct val="140000"/>
              </a:lnSpc>
            </a:pPr>
            <a:r>
              <a:rPr 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[R1-GigabitEthernet0/0/1]</a:t>
            </a:r>
            <a:r>
              <a:rPr lang="en-US" sz="1599"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nat</a:t>
            </a:r>
            <a:r>
              <a:rPr lang="en-US" sz="1599" dirty="0">
                <a:solidFill>
                  <a:srgbClr val="C00000"/>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sz="1599"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server protocol </a:t>
            </a:r>
            <a:r>
              <a:rPr lang="en-US" sz="1599"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tcp</a:t>
            </a:r>
            <a:r>
              <a:rPr lang="en-US" sz="1599"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global </a:t>
            </a:r>
            <a:r>
              <a:rPr lang="en-US" sz="1599" dirty="0"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122.1.2.1</a:t>
            </a:r>
            <a:r>
              <a:rPr lang="en-US" sz="1599" dirty="0"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sz="1599"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www inside </a:t>
            </a:r>
            <a:r>
              <a:rPr lang="en-US" sz="1599" dirty="0"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192.168.1.10 </a:t>
            </a:r>
            <a:r>
              <a:rPr lang="en-US" sz="1599"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8080</a:t>
            </a:r>
          </a:p>
        </p:txBody>
      </p:sp>
      <p:sp>
        <p:nvSpPr>
          <p:cNvPr id="5" name="文本框 4"/>
          <p:cNvSpPr txBox="1"/>
          <p:nvPr/>
        </p:nvSpPr>
        <p:spPr>
          <a:xfrm>
            <a:off x="1666785" y="3637420"/>
            <a:ext cx="9093557" cy="707610"/>
          </a:xfrm>
          <a:prstGeom prst="rect">
            <a:avLst/>
          </a:prstGeom>
          <a:noFill/>
        </p:spPr>
        <p:txBody>
          <a:bodyPr wrap="square" rtlCol="0">
            <a:noAutofit/>
          </a:bodyPr>
          <a:lstStyle/>
          <a:p>
            <a:pPr marL="185664" indent="-185664" algn="just" fontAlgn="ctr">
              <a:lnSpc>
                <a:spcPts val="2399"/>
              </a:lnSpc>
              <a:spcAft>
                <a:spcPts val="600"/>
              </a:spcAft>
              <a:buFont typeface="Arial" panose="020B0604020202020204" pitchFamily="34" charset="0"/>
              <a:buChar char="•"/>
            </a:pPr>
            <a:r>
              <a:rPr lang="en-US"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Configure NAT Server on R1 to map the internal server's IP address 192.168.1.10 and port number 80 to the public IP address 122.1.2.1 and port number 8080.</a:t>
            </a:r>
          </a:p>
        </p:txBody>
      </p:sp>
      <p:cxnSp>
        <p:nvCxnSpPr>
          <p:cNvPr id="6" name="直接连接符 5"/>
          <p:cNvCxnSpPr>
            <a:stCxn id="11" idx="3"/>
          </p:cNvCxnSpPr>
          <p:nvPr/>
        </p:nvCxnSpPr>
        <p:spPr bwMode="auto">
          <a:xfrm>
            <a:off x="2775505" y="2442026"/>
            <a:ext cx="746658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7"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620782" y="2186964"/>
            <a:ext cx="623488" cy="510126"/>
          </a:xfrm>
          <a:prstGeom prst="rect">
            <a:avLst/>
          </a:prstGeom>
          <a:noFill/>
        </p:spPr>
      </p:pic>
      <p:grpSp>
        <p:nvGrpSpPr>
          <p:cNvPr id="8" name="组合 7"/>
          <p:cNvGrpSpPr/>
          <p:nvPr/>
        </p:nvGrpSpPr>
        <p:grpSpPr>
          <a:xfrm>
            <a:off x="9932453" y="2197857"/>
            <a:ext cx="1253620" cy="775842"/>
            <a:chOff x="780661" y="2516840"/>
            <a:chExt cx="1088166" cy="673445"/>
          </a:xfrm>
        </p:grpSpPr>
        <p:pic>
          <p:nvPicPr>
            <p:cNvPr id="9" name="图片 8" descr="PC.png"/>
            <p:cNvPicPr>
              <a:picLocks noChangeAspect="1"/>
            </p:cNvPicPr>
            <p:nvPr/>
          </p:nvPicPr>
          <p:blipFill>
            <a:blip r:embed="rId4" cstate="print"/>
            <a:stretch>
              <a:fillRect/>
            </a:stretch>
          </p:blipFill>
          <p:spPr>
            <a:xfrm>
              <a:off x="1013624" y="2516840"/>
              <a:ext cx="539063" cy="414000"/>
            </a:xfrm>
            <a:prstGeom prst="rect">
              <a:avLst/>
            </a:prstGeom>
          </p:spPr>
        </p:pic>
        <p:sp>
          <p:nvSpPr>
            <p:cNvPr id="10" name="TextBox 77"/>
            <p:cNvSpPr txBox="1"/>
            <p:nvPr/>
          </p:nvSpPr>
          <p:spPr bwMode="auto">
            <a:xfrm>
              <a:off x="780661" y="2915758"/>
              <a:ext cx="1088166" cy="274527"/>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200.1.2.3</a:t>
              </a:r>
            </a:p>
          </p:txBody>
        </p:sp>
      </p:grpSp>
      <p:pic>
        <p:nvPicPr>
          <p:cNvPr id="11" name="图片 10" descr="Web服务器-蓝.png"/>
          <p:cNvPicPr>
            <a:picLocks noChangeAspect="1"/>
          </p:cNvPicPr>
          <p:nvPr/>
        </p:nvPicPr>
        <p:blipFill>
          <a:blip r:embed="rId5" cstate="print"/>
          <a:stretch>
            <a:fillRect/>
          </a:stretch>
        </p:blipFill>
        <p:spPr>
          <a:xfrm>
            <a:off x="2153399" y="2187529"/>
            <a:ext cx="622106" cy="508996"/>
          </a:xfrm>
          <a:prstGeom prst="rect">
            <a:avLst/>
          </a:prstGeom>
        </p:spPr>
      </p:pic>
      <p:sp>
        <p:nvSpPr>
          <p:cNvPr id="12" name="TextBox 77"/>
          <p:cNvSpPr txBox="1"/>
          <p:nvPr/>
        </p:nvSpPr>
        <p:spPr bwMode="auto">
          <a:xfrm>
            <a:off x="1844711" y="2689844"/>
            <a:ext cx="1253620" cy="541785"/>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Web server</a:t>
            </a:r>
          </a:p>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192.168.1.10</a:t>
            </a:r>
          </a:p>
        </p:txBody>
      </p:sp>
      <p:sp>
        <p:nvSpPr>
          <p:cNvPr id="13" name="TextBox 77"/>
          <p:cNvSpPr txBox="1"/>
          <p:nvPr/>
        </p:nvSpPr>
        <p:spPr bwMode="auto">
          <a:xfrm>
            <a:off x="4342778" y="2440215"/>
            <a:ext cx="1390062"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192.168.1.254</a:t>
            </a:r>
          </a:p>
        </p:txBody>
      </p:sp>
      <p:sp>
        <p:nvSpPr>
          <p:cNvPr id="14" name="TextBox 77"/>
          <p:cNvSpPr txBox="1"/>
          <p:nvPr/>
        </p:nvSpPr>
        <p:spPr bwMode="auto">
          <a:xfrm>
            <a:off x="6011209" y="2144282"/>
            <a:ext cx="1253620"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122.1.2.1</a:t>
            </a:r>
          </a:p>
        </p:txBody>
      </p:sp>
      <p:sp>
        <p:nvSpPr>
          <p:cNvPr id="15" name="矩形 14"/>
          <p:cNvSpPr/>
          <p:nvPr/>
        </p:nvSpPr>
        <p:spPr>
          <a:xfrm>
            <a:off x="5645397" y="2694966"/>
            <a:ext cx="557947" cy="307657"/>
          </a:xfrm>
          <a:prstGeom prst="rect">
            <a:avLst/>
          </a:prstGeom>
        </p:spPr>
        <p:txBody>
          <a:bodyPr wrap="none">
            <a:noAutofit/>
          </a:bodyPr>
          <a:lstStyle/>
          <a:p>
            <a:pPr algn="ctr" defTabSz="914034" fontAlgn="ctr">
              <a:spcBef>
                <a:spcPct val="0"/>
              </a:spcBef>
              <a:spcAft>
                <a:spcPct val="0"/>
              </a:spcAft>
            </a:pPr>
            <a:r>
              <a:rPr lang="en-US" sz="1399" b="1">
                <a:latin typeface="Huawei Sans" panose="020C0503030203020204" pitchFamily="34" charset="0"/>
                <a:ea typeface="方正兰亭黑简体" panose="02000000000000000000" pitchFamily="2" charset="-122"/>
                <a:cs typeface="+mn-ea"/>
                <a:sym typeface="Huawei Sans" panose="020C0503030203020204" pitchFamily="34" charset="0"/>
              </a:rPr>
              <a:t>NAT</a:t>
            </a:r>
          </a:p>
        </p:txBody>
      </p:sp>
      <p:pic>
        <p:nvPicPr>
          <p:cNvPr id="16" name="图片 15" descr="汇聚交换机.png"/>
          <p:cNvPicPr>
            <a:picLocks noChangeAspect="1"/>
          </p:cNvPicPr>
          <p:nvPr/>
        </p:nvPicPr>
        <p:blipFill>
          <a:blip r:embed="rId6" cstate="print"/>
          <a:stretch>
            <a:fillRect/>
          </a:stretch>
        </p:blipFill>
        <p:spPr>
          <a:xfrm>
            <a:off x="3563615" y="2181834"/>
            <a:ext cx="622106" cy="508996"/>
          </a:xfrm>
          <a:prstGeom prst="rect">
            <a:avLst/>
          </a:prstGeom>
        </p:spPr>
      </p:pic>
      <p:grpSp>
        <p:nvGrpSpPr>
          <p:cNvPr id="17" name="组合 16"/>
          <p:cNvGrpSpPr/>
          <p:nvPr/>
        </p:nvGrpSpPr>
        <p:grpSpPr>
          <a:xfrm>
            <a:off x="7797360" y="2247001"/>
            <a:ext cx="1253620" cy="452643"/>
            <a:chOff x="6687693" y="2768077"/>
            <a:chExt cx="1088166" cy="392903"/>
          </a:xfrm>
        </p:grpSpPr>
        <p:sp>
          <p:nvSpPr>
            <p:cNvPr id="18" name="Freeform 159"/>
            <p:cNvSpPr/>
            <p:nvPr/>
          </p:nvSpPr>
          <p:spPr>
            <a:xfrm flipH="1">
              <a:off x="6870682" y="2768077"/>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3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TextBox 77"/>
            <p:cNvSpPr txBox="1"/>
            <p:nvPr/>
          </p:nvSpPr>
          <p:spPr bwMode="auto">
            <a:xfrm>
              <a:off x="6687693" y="2855341"/>
              <a:ext cx="1088166" cy="274527"/>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Internet</a:t>
              </a:r>
            </a:p>
          </p:txBody>
        </p:sp>
      </p:grpSp>
      <p:sp>
        <p:nvSpPr>
          <p:cNvPr id="20" name="矩形 19"/>
          <p:cNvSpPr/>
          <p:nvPr/>
        </p:nvSpPr>
        <p:spPr>
          <a:xfrm>
            <a:off x="2880304" y="1494010"/>
            <a:ext cx="1577060" cy="307657"/>
          </a:xfrm>
          <a:prstGeom prst="rect">
            <a:avLst/>
          </a:prstGeom>
        </p:spPr>
        <p:txBody>
          <a:bodyPr wrap="none">
            <a:noAutofit/>
          </a:bodyPr>
          <a:lstStyle/>
          <a:p>
            <a:pPr algn="ctr" defTabSz="914034" fontAlgn="ctr">
              <a:spcBef>
                <a:spcPct val="0"/>
              </a:spcBef>
              <a:spcAft>
                <a:spcPct val="0"/>
              </a:spcAft>
            </a:pPr>
            <a:r>
              <a:rPr lang="en-US" sz="1399" b="1">
                <a:latin typeface="Huawei Sans" panose="020C0503030203020204" pitchFamily="34" charset="0"/>
                <a:ea typeface="方正兰亭黑简体" panose="02000000000000000000" pitchFamily="2" charset="-122"/>
                <a:cs typeface="+mn-ea"/>
                <a:sym typeface="Huawei Sans" panose="020C0503030203020204" pitchFamily="34" charset="0"/>
              </a:rPr>
              <a:t>Private network</a:t>
            </a:r>
          </a:p>
        </p:txBody>
      </p:sp>
    </p:spTree>
    <p:extLst>
      <p:ext uri="{BB962C8B-B14F-4D97-AF65-F5344CB8AC3E}">
        <p14:creationId xmlns:p14="http://schemas.microsoft.com/office/powerpoint/2010/main" val="12005807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What types of NAT can enable external devices to proactively access an internal server?</a:t>
            </a:r>
          </a:p>
          <a:p>
            <a:r>
              <a:rPr lang="en-US" altLang="zh-CN" dirty="0"/>
              <a:t>What are the advantages of NAPT over No-PAT?</a:t>
            </a:r>
          </a:p>
          <a:p>
            <a:endParaRPr lang="zh-CN" altLang="en-US" dirty="0"/>
          </a:p>
        </p:txBody>
      </p:sp>
    </p:spTree>
    <p:extLst>
      <p:ext uri="{BB962C8B-B14F-4D97-AF65-F5344CB8AC3E}">
        <p14:creationId xmlns:p14="http://schemas.microsoft.com/office/powerpoint/2010/main" val="25776380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en-US" altLang="zh-CN" dirty="0"/>
              <a:t>Using private addresses on private networks and using NAT at the network egress effectively reduce the number of required public IPv4 addresses. NAT effectively alleviates </a:t>
            </a:r>
            <a:r>
              <a:rPr lang="en-US" altLang="zh-CN"/>
              <a:t>the </a:t>
            </a:r>
            <a:r>
              <a:rPr lang="en-US" altLang="zh-CN" smtClean="0"/>
              <a:t>shortage </a:t>
            </a:r>
            <a:r>
              <a:rPr lang="en-US" altLang="zh-CN" dirty="0"/>
              <a:t>of public IPv4 addresses.</a:t>
            </a:r>
          </a:p>
          <a:p>
            <a:r>
              <a:rPr lang="en-US" altLang="zh-CN" dirty="0"/>
              <a:t>Dynamic NAT, NAPT, and Easy IP provide source address translation for private network hosts to access the public network.</a:t>
            </a:r>
          </a:p>
          <a:p>
            <a:r>
              <a:rPr lang="en-US" altLang="zh-CN" dirty="0"/>
              <a:t>NAT Server enables internal servers to provide services for public networks.</a:t>
            </a:r>
          </a:p>
          <a:p>
            <a:r>
              <a:rPr lang="en-US" altLang="zh-CN" dirty="0"/>
              <a:t>Static NAT provides one-to-one mapping and supports bidirectional communication.</a:t>
            </a:r>
          </a:p>
          <a:p>
            <a:endParaRPr lang="zh-CN" altLang="en-US" dirty="0"/>
          </a:p>
        </p:txBody>
      </p:sp>
    </p:spTree>
    <p:extLst>
      <p:ext uri="{BB962C8B-B14F-4D97-AF65-F5344CB8AC3E}">
        <p14:creationId xmlns:p14="http://schemas.microsoft.com/office/powerpoint/2010/main" val="5677783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9128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en-US" altLang="zh-CN" dirty="0" smtClean="0"/>
              <a:t>On completion of this course, you will be able to:</a:t>
            </a:r>
          </a:p>
          <a:p>
            <a:pPr lvl="1"/>
            <a:r>
              <a:rPr lang="en-US" altLang="zh-CN" dirty="0" smtClean="0"/>
              <a:t>Understand the motivation behind NAT.</a:t>
            </a:r>
          </a:p>
          <a:p>
            <a:pPr lvl="1"/>
            <a:r>
              <a:rPr lang="en-US" altLang="zh-CN" dirty="0" smtClean="0"/>
              <a:t>Master NAT classification and implementations.</a:t>
            </a:r>
          </a:p>
          <a:p>
            <a:pPr lvl="1"/>
            <a:r>
              <a:rPr lang="en-US" altLang="zh-CN" dirty="0" smtClean="0"/>
              <a:t>Master NAT selection in different scenarios.</a:t>
            </a:r>
          </a:p>
          <a:p>
            <a:pPr lvl="1"/>
            <a:endParaRPr lang="zh-CN" altLang="en-US" dirty="0"/>
          </a:p>
        </p:txBody>
      </p:sp>
    </p:spTree>
    <p:extLst>
      <p:ext uri="{BB962C8B-B14F-4D97-AF65-F5344CB8AC3E}">
        <p14:creationId xmlns:p14="http://schemas.microsoft.com/office/powerpoint/2010/main" val="1470111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b="1" dirty="0">
                <a:sym typeface="Huawei Sans" panose="020C0503030203020204" pitchFamily="34" charset="0"/>
              </a:rPr>
              <a:t>NAT Overview</a:t>
            </a:r>
          </a:p>
          <a:p>
            <a:r>
              <a:rPr lang="en-US" altLang="zh-CN" dirty="0">
                <a:solidFill>
                  <a:schemeClr val="bg1">
                    <a:lumMod val="50000"/>
                  </a:schemeClr>
                </a:solidFill>
                <a:sym typeface="Huawei Sans" panose="020C0503030203020204" pitchFamily="34" charset="0"/>
              </a:rPr>
              <a:t>Static NAT</a:t>
            </a:r>
          </a:p>
          <a:p>
            <a:r>
              <a:rPr lang="en-US" altLang="zh-CN" dirty="0">
                <a:solidFill>
                  <a:schemeClr val="bg1">
                    <a:lumMod val="50000"/>
                  </a:schemeClr>
                </a:solidFill>
                <a:sym typeface="Huawei Sans" panose="020C0503030203020204" pitchFamily="34" charset="0"/>
              </a:rPr>
              <a:t>Dynamic NAT</a:t>
            </a:r>
          </a:p>
          <a:p>
            <a:r>
              <a:rPr lang="en-US" altLang="zh-CN" dirty="0">
                <a:solidFill>
                  <a:schemeClr val="bg1">
                    <a:lumMod val="50000"/>
                  </a:schemeClr>
                </a:solidFill>
                <a:sym typeface="Huawei Sans" panose="020C0503030203020204" pitchFamily="34" charset="0"/>
              </a:rPr>
              <a:t>NAPT and Easy IP</a:t>
            </a:r>
          </a:p>
          <a:p>
            <a:r>
              <a:rPr lang="en-US" altLang="zh-CN" dirty="0">
                <a:solidFill>
                  <a:schemeClr val="bg1">
                    <a:lumMod val="50000"/>
                  </a:schemeClr>
                </a:solidFill>
                <a:sym typeface="Huawei Sans" panose="020C0503030203020204" pitchFamily="34" charset="0"/>
              </a:rPr>
              <a:t>NAT Server</a:t>
            </a:r>
          </a:p>
          <a:p>
            <a:endParaRPr lang="zh-CN" altLang="en-US" dirty="0"/>
          </a:p>
        </p:txBody>
      </p:sp>
    </p:spTree>
    <p:extLst>
      <p:ext uri="{BB962C8B-B14F-4D97-AF65-F5344CB8AC3E}">
        <p14:creationId xmlns:p14="http://schemas.microsoft.com/office/powerpoint/2010/main" val="2001328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451877" y="1242453"/>
            <a:ext cx="11306175" cy="1899992"/>
          </a:xfrm>
        </p:spPr>
        <p:txBody>
          <a:bodyPr/>
          <a:lstStyle/>
          <a:p>
            <a:r>
              <a:rPr lang="en-US" altLang="zh-CN" sz="1800" dirty="0">
                <a:sym typeface="Huawei Sans" panose="020C0503030203020204" pitchFamily="34" charset="0"/>
              </a:rPr>
              <a:t>As the number of Internet users increases, public IPv4 addresses become scarcer.</a:t>
            </a:r>
          </a:p>
          <a:p>
            <a:r>
              <a:rPr lang="en-US" altLang="zh-CN" sz="1800" dirty="0">
                <a:sym typeface="Huawei Sans" panose="020C0503030203020204" pitchFamily="34" charset="0"/>
              </a:rPr>
              <a:t>What's worse, uneven allocation of these addresses has resulted in a severe </a:t>
            </a:r>
            <a:r>
              <a:rPr lang="en-US" altLang="zh-CN" sz="1800" dirty="0" smtClean="0">
                <a:sym typeface="Huawei Sans" panose="020C0503030203020204" pitchFamily="34" charset="0"/>
              </a:rPr>
              <a:t>shortage </a:t>
            </a:r>
            <a:r>
              <a:rPr lang="en-US" altLang="zh-CN" sz="1800" dirty="0">
                <a:sym typeface="Huawei Sans" panose="020C0503030203020204" pitchFamily="34" charset="0"/>
              </a:rPr>
              <a:t>of available public IPv4 addresses in some areas.</a:t>
            </a:r>
          </a:p>
          <a:p>
            <a:r>
              <a:rPr lang="en-US" altLang="zh-CN" sz="1800" dirty="0">
                <a:sym typeface="Huawei Sans" panose="020C0503030203020204" pitchFamily="34" charset="0"/>
              </a:rPr>
              <a:t>To overcome public IPv4 address </a:t>
            </a:r>
            <a:r>
              <a:rPr lang="en-US" altLang="zh-CN" sz="1800" dirty="0" smtClean="0">
                <a:sym typeface="Huawei Sans" panose="020C0503030203020204" pitchFamily="34" charset="0"/>
              </a:rPr>
              <a:t>shortage</a:t>
            </a:r>
            <a:r>
              <a:rPr lang="en-US" altLang="zh-CN" sz="1800" dirty="0">
                <a:sym typeface="Huawei Sans" panose="020C0503030203020204" pitchFamily="34" charset="0"/>
              </a:rPr>
              <a:t>, it is necessary to use transition technologies.</a:t>
            </a:r>
          </a:p>
          <a:p>
            <a:endParaRPr lang="zh-CN" altLang="en-US" sz="1800" dirty="0"/>
          </a:p>
        </p:txBody>
      </p:sp>
      <p:sp>
        <p:nvSpPr>
          <p:cNvPr id="3" name="标题 2"/>
          <p:cNvSpPr>
            <a:spLocks noGrp="1"/>
          </p:cNvSpPr>
          <p:nvPr>
            <p:ph type="title"/>
          </p:nvPr>
        </p:nvSpPr>
        <p:spPr/>
        <p:txBody>
          <a:bodyPr/>
          <a:lstStyle/>
          <a:p>
            <a:r>
              <a:rPr lang="en-US" altLang="zh-CN" dirty="0">
                <a:sym typeface="Huawei Sans" panose="020C0503030203020204" pitchFamily="34" charset="0"/>
              </a:rPr>
              <a:t>Motivation Behind NAT</a:t>
            </a:r>
            <a:endParaRPr lang="zh-CN" altLang="en-US" dirty="0"/>
          </a:p>
        </p:txBody>
      </p:sp>
      <p:grpSp>
        <p:nvGrpSpPr>
          <p:cNvPr id="5" name="组合 4"/>
          <p:cNvGrpSpPr/>
          <p:nvPr/>
        </p:nvGrpSpPr>
        <p:grpSpPr>
          <a:xfrm>
            <a:off x="1510243" y="3300038"/>
            <a:ext cx="3461225" cy="1969283"/>
            <a:chOff x="1107707" y="3205441"/>
            <a:chExt cx="3461225" cy="1969283"/>
          </a:xfrm>
        </p:grpSpPr>
        <p:sp>
          <p:nvSpPr>
            <p:cNvPr id="6" name="ExtraShape3">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52A1966-C37C-4EE9-AEBC-9CAF49A3F57B}"/>
                </a:ext>
              </a:extLst>
            </p:cNvPr>
            <p:cNvSpPr/>
            <p:nvPr/>
          </p:nvSpPr>
          <p:spPr bwMode="auto">
            <a:xfrm>
              <a:off x="2396158" y="3205441"/>
              <a:ext cx="2172774" cy="1091617"/>
            </a:xfrm>
            <a:custGeom>
              <a:avLst/>
              <a:gdLst>
                <a:gd name="T0" fmla="*/ 2285 w 2285"/>
                <a:gd name="T1" fmla="*/ 206 h 1148"/>
                <a:gd name="T2" fmla="*/ 1974 w 2285"/>
                <a:gd name="T3" fmla="*/ 0 h 1148"/>
                <a:gd name="T4" fmla="*/ 2003 w 2285"/>
                <a:gd name="T5" fmla="*/ 104 h 1148"/>
                <a:gd name="T6" fmla="*/ 0 w 2285"/>
                <a:gd name="T7" fmla="*/ 840 h 1148"/>
                <a:gd name="T8" fmla="*/ 0 w 2285"/>
                <a:gd name="T9" fmla="*/ 1148 h 1148"/>
                <a:gd name="T10" fmla="*/ 2098 w 2285"/>
                <a:gd name="T11" fmla="*/ 440 h 1148"/>
                <a:gd name="T12" fmla="*/ 2127 w 2285"/>
                <a:gd name="T13" fmla="*/ 542 h 1148"/>
                <a:gd name="T14" fmla="*/ 2285 w 2285"/>
                <a:gd name="T15" fmla="*/ 206 h 1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85" h="1148">
                  <a:moveTo>
                    <a:pt x="2285" y="206"/>
                  </a:moveTo>
                  <a:lnTo>
                    <a:pt x="1974" y="0"/>
                  </a:lnTo>
                  <a:lnTo>
                    <a:pt x="2003" y="104"/>
                  </a:lnTo>
                  <a:lnTo>
                    <a:pt x="0" y="840"/>
                  </a:lnTo>
                  <a:lnTo>
                    <a:pt x="0" y="1148"/>
                  </a:lnTo>
                  <a:lnTo>
                    <a:pt x="2098" y="440"/>
                  </a:lnTo>
                  <a:lnTo>
                    <a:pt x="2127" y="542"/>
                  </a:lnTo>
                  <a:lnTo>
                    <a:pt x="2285" y="206"/>
                  </a:lnTo>
                  <a:close/>
                </a:path>
              </a:pathLst>
            </a:custGeom>
            <a:solidFill>
              <a:srgbClr val="EC7061"/>
            </a:solidFill>
            <a:ln>
              <a:noFill/>
            </a:ln>
            <a:extLst/>
          </p:spPr>
          <p:txBody>
            <a:bodyPr anchor="ctr">
              <a:noAutofit/>
            </a:bodyPr>
            <a:lstStyle/>
            <a:p>
              <a:pPr algn="ctr" fontAlgn="ctr"/>
              <a:endParaRPr sz="1799">
                <a:latin typeface="Huawei Sans" panose="020C0503030203020204" pitchFamily="34" charset="0"/>
              </a:endParaRPr>
            </a:p>
          </p:txBody>
        </p:sp>
        <p:sp>
          <p:nvSpPr>
            <p:cNvPr id="7" name="ExtraShape1">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F1FDB48-1A61-426E-8278-B590BC737578}"/>
                </a:ext>
              </a:extLst>
            </p:cNvPr>
            <p:cNvSpPr/>
            <p:nvPr/>
          </p:nvSpPr>
          <p:spPr bwMode="auto">
            <a:xfrm>
              <a:off x="1107707" y="4004183"/>
              <a:ext cx="2357246" cy="1170541"/>
            </a:xfrm>
            <a:custGeom>
              <a:avLst/>
              <a:gdLst>
                <a:gd name="T0" fmla="*/ 2479 w 2479"/>
                <a:gd name="T1" fmla="*/ 308 h 1231"/>
                <a:gd name="T2" fmla="*/ 0 w 2479"/>
                <a:gd name="T3" fmla="*/ 1231 h 1231"/>
                <a:gd name="T4" fmla="*/ 0 w 2479"/>
                <a:gd name="T5" fmla="*/ 1077 h 1231"/>
                <a:gd name="T6" fmla="*/ 2479 w 2479"/>
                <a:gd name="T7" fmla="*/ 0 h 1231"/>
                <a:gd name="T8" fmla="*/ 2479 w 2479"/>
                <a:gd name="T9" fmla="*/ 308 h 1231"/>
              </a:gdLst>
              <a:ahLst/>
              <a:cxnLst>
                <a:cxn ang="0">
                  <a:pos x="T0" y="T1"/>
                </a:cxn>
                <a:cxn ang="0">
                  <a:pos x="T2" y="T3"/>
                </a:cxn>
                <a:cxn ang="0">
                  <a:pos x="T4" y="T5"/>
                </a:cxn>
                <a:cxn ang="0">
                  <a:pos x="T6" y="T7"/>
                </a:cxn>
                <a:cxn ang="0">
                  <a:pos x="T8" y="T9"/>
                </a:cxn>
              </a:cxnLst>
              <a:rect l="0" t="0" r="r" b="b"/>
              <a:pathLst>
                <a:path w="2479" h="1231">
                  <a:moveTo>
                    <a:pt x="2479" y="308"/>
                  </a:moveTo>
                  <a:lnTo>
                    <a:pt x="0" y="1231"/>
                  </a:lnTo>
                  <a:lnTo>
                    <a:pt x="0" y="1077"/>
                  </a:lnTo>
                  <a:lnTo>
                    <a:pt x="2479" y="0"/>
                  </a:lnTo>
                  <a:lnTo>
                    <a:pt x="2479" y="308"/>
                  </a:lnTo>
                  <a:close/>
                </a:path>
              </a:pathLst>
            </a:custGeom>
            <a:solidFill>
              <a:srgbClr val="EC7061"/>
            </a:solidFill>
            <a:ln>
              <a:noFill/>
            </a:ln>
            <a:extLst/>
          </p:spPr>
          <p:txBody>
            <a:bodyPr anchor="ctr">
              <a:noAutofit/>
            </a:bodyPr>
            <a:lstStyle/>
            <a:p>
              <a:pPr algn="ctr" fontAlgn="ctr"/>
              <a:endParaRPr sz="1799">
                <a:latin typeface="Huawei Sans" panose="020C0503030203020204" pitchFamily="34" charset="0"/>
              </a:endParaRPr>
            </a:p>
          </p:txBody>
        </p:sp>
        <p:sp>
          <p:nvSpPr>
            <p:cNvPr id="8" name="ExtraShape2">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AB98887-8749-41CA-9DBA-D1B7842B499E}"/>
                </a:ext>
              </a:extLst>
            </p:cNvPr>
            <p:cNvSpPr/>
            <p:nvPr/>
          </p:nvSpPr>
          <p:spPr bwMode="auto">
            <a:xfrm>
              <a:off x="2509312" y="4004184"/>
              <a:ext cx="955641" cy="416488"/>
            </a:xfrm>
            <a:custGeom>
              <a:avLst/>
              <a:gdLst>
                <a:gd name="T0" fmla="*/ 0 w 1005"/>
                <a:gd name="T1" fmla="*/ 438 h 438"/>
                <a:gd name="T2" fmla="*/ 659 w 1005"/>
                <a:gd name="T3" fmla="*/ 438 h 438"/>
                <a:gd name="T4" fmla="*/ 1005 w 1005"/>
                <a:gd name="T5" fmla="*/ 308 h 438"/>
                <a:gd name="T6" fmla="*/ 1005 w 1005"/>
                <a:gd name="T7" fmla="*/ 0 h 438"/>
                <a:gd name="T8" fmla="*/ 0 w 1005"/>
                <a:gd name="T9" fmla="*/ 438 h 438"/>
              </a:gdLst>
              <a:ahLst/>
              <a:cxnLst>
                <a:cxn ang="0">
                  <a:pos x="T0" y="T1"/>
                </a:cxn>
                <a:cxn ang="0">
                  <a:pos x="T2" y="T3"/>
                </a:cxn>
                <a:cxn ang="0">
                  <a:pos x="T4" y="T5"/>
                </a:cxn>
                <a:cxn ang="0">
                  <a:pos x="T6" y="T7"/>
                </a:cxn>
                <a:cxn ang="0">
                  <a:pos x="T8" y="T9"/>
                </a:cxn>
              </a:cxnLst>
              <a:rect l="0" t="0" r="r" b="b"/>
              <a:pathLst>
                <a:path w="1005" h="438">
                  <a:moveTo>
                    <a:pt x="0" y="438"/>
                  </a:moveTo>
                  <a:lnTo>
                    <a:pt x="659" y="438"/>
                  </a:lnTo>
                  <a:lnTo>
                    <a:pt x="1005" y="308"/>
                  </a:lnTo>
                  <a:lnTo>
                    <a:pt x="1005" y="0"/>
                  </a:lnTo>
                  <a:lnTo>
                    <a:pt x="0" y="438"/>
                  </a:lnTo>
                  <a:close/>
                </a:path>
              </a:pathLst>
            </a:custGeom>
            <a:solidFill>
              <a:srgbClr val="EC7061">
                <a:alpha val="42000"/>
              </a:srgbClr>
            </a:solidFill>
            <a:ln>
              <a:noFill/>
            </a:ln>
            <a:extLst/>
          </p:spPr>
          <p:txBody>
            <a:bodyPr anchor="ctr">
              <a:noAutofit/>
            </a:bodyPr>
            <a:lstStyle/>
            <a:p>
              <a:pPr algn="ctr" fontAlgn="ctr"/>
              <a:endParaRPr sz="1799">
                <a:latin typeface="Huawei Sans" panose="020C0503030203020204" pitchFamily="34" charset="0"/>
              </a:endParaRPr>
            </a:p>
          </p:txBody>
        </p:sp>
        <p:sp>
          <p:nvSpPr>
            <p:cNvPr id="9" name="ExtraShape3">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648833B-F7AA-4A6C-A967-B5CE5CBFA43A}"/>
                </a:ext>
              </a:extLst>
            </p:cNvPr>
            <p:cNvSpPr/>
            <p:nvPr/>
          </p:nvSpPr>
          <p:spPr bwMode="auto">
            <a:xfrm>
              <a:off x="2396158" y="4004184"/>
              <a:ext cx="1068796" cy="292873"/>
            </a:xfrm>
            <a:prstGeom prst="rect">
              <a:avLst/>
            </a:prstGeom>
            <a:solidFill>
              <a:srgbClr val="FF757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p>
              <a:pPr algn="ctr" fontAlgn="ctr"/>
              <a:endParaRPr sz="1799">
                <a:latin typeface="Huawei Sans" panose="020C0503030203020204" pitchFamily="34" charset="0"/>
              </a:endParaRPr>
            </a:p>
          </p:txBody>
        </p:sp>
        <p:sp>
          <p:nvSpPr>
            <p:cNvPr id="10" name="ExtraShape1">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E772CECC-24BA-490C-9C10-49F197B46C1F}"/>
                </a:ext>
              </a:extLst>
            </p:cNvPr>
            <p:cNvSpPr/>
            <p:nvPr/>
          </p:nvSpPr>
          <p:spPr bwMode="auto">
            <a:xfrm>
              <a:off x="2037673" y="3743641"/>
              <a:ext cx="43741" cy="10460"/>
            </a:xfrm>
            <a:custGeom>
              <a:avLst/>
              <a:gdLst>
                <a:gd name="T0" fmla="*/ 11 w 25"/>
                <a:gd name="T1" fmla="*/ 6 h 6"/>
                <a:gd name="T2" fmla="*/ 11 w 25"/>
                <a:gd name="T3" fmla="*/ 6 h 6"/>
                <a:gd name="T4" fmla="*/ 11 w 25"/>
                <a:gd name="T5" fmla="*/ 6 h 6"/>
                <a:gd name="T6" fmla="*/ 11 w 25"/>
                <a:gd name="T7" fmla="*/ 6 h 6"/>
                <a:gd name="T8" fmla="*/ 0 w 25"/>
                <a:gd name="T9" fmla="*/ 2 h 6"/>
                <a:gd name="T10" fmla="*/ 0 w 25"/>
                <a:gd name="T11" fmla="*/ 2 h 6"/>
                <a:gd name="T12" fmla="*/ 0 w 25"/>
                <a:gd name="T13" fmla="*/ 2 h 6"/>
                <a:gd name="T14" fmla="*/ 24 w 25"/>
                <a:gd name="T15" fmla="*/ 1 h 6"/>
                <a:gd name="T16" fmla="*/ 12 w 25"/>
                <a:gd name="T17" fmla="*/ 6 h 6"/>
                <a:gd name="T18" fmla="*/ 24 w 25"/>
                <a:gd name="T19" fmla="*/ 1 h 6"/>
                <a:gd name="T20" fmla="*/ 25 w 25"/>
                <a:gd name="T21" fmla="*/ 0 h 6"/>
                <a:gd name="T22" fmla="*/ 24 w 25"/>
                <a:gd name="T23" fmla="*/ 1 h 6"/>
                <a:gd name="T24" fmla="*/ 25 w 25"/>
                <a:gd name="T2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6">
                  <a:moveTo>
                    <a:pt x="11" y="6"/>
                  </a:moveTo>
                  <a:cubicBezTo>
                    <a:pt x="11" y="6"/>
                    <a:pt x="11" y="6"/>
                    <a:pt x="11" y="6"/>
                  </a:cubicBezTo>
                  <a:cubicBezTo>
                    <a:pt x="11" y="6"/>
                    <a:pt x="11" y="6"/>
                    <a:pt x="11" y="6"/>
                  </a:cubicBezTo>
                  <a:cubicBezTo>
                    <a:pt x="11" y="6"/>
                    <a:pt x="11" y="6"/>
                    <a:pt x="11" y="6"/>
                  </a:cubicBezTo>
                  <a:moveTo>
                    <a:pt x="0" y="2"/>
                  </a:moveTo>
                  <a:cubicBezTo>
                    <a:pt x="0" y="2"/>
                    <a:pt x="0" y="2"/>
                    <a:pt x="0" y="2"/>
                  </a:cubicBezTo>
                  <a:cubicBezTo>
                    <a:pt x="0" y="2"/>
                    <a:pt x="0" y="2"/>
                    <a:pt x="0" y="2"/>
                  </a:cubicBezTo>
                  <a:moveTo>
                    <a:pt x="24" y="1"/>
                  </a:moveTo>
                  <a:cubicBezTo>
                    <a:pt x="20" y="5"/>
                    <a:pt x="16" y="6"/>
                    <a:pt x="12" y="6"/>
                  </a:cubicBezTo>
                  <a:cubicBezTo>
                    <a:pt x="16" y="6"/>
                    <a:pt x="20" y="5"/>
                    <a:pt x="24" y="1"/>
                  </a:cubicBezTo>
                  <a:moveTo>
                    <a:pt x="25" y="0"/>
                  </a:moveTo>
                  <a:cubicBezTo>
                    <a:pt x="24" y="1"/>
                    <a:pt x="24" y="1"/>
                    <a:pt x="24" y="1"/>
                  </a:cubicBezTo>
                  <a:cubicBezTo>
                    <a:pt x="25" y="0"/>
                    <a:pt x="25" y="0"/>
                    <a:pt x="25" y="0"/>
                  </a:cubicBezTo>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nchor="ctr">
              <a:noAutofit/>
            </a:bodyPr>
            <a:lstStyle/>
            <a:p>
              <a:pPr algn="ctr" fontAlgn="ctr"/>
              <a:endParaRPr sz="1799">
                <a:latin typeface="Huawei Sans" panose="020C0503030203020204" pitchFamily="34" charset="0"/>
              </a:endParaRPr>
            </a:p>
          </p:txBody>
        </p:sp>
      </p:grpSp>
      <p:sp>
        <p:nvSpPr>
          <p:cNvPr id="11" name="CustomText">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F0101A2-E147-4673-AAE4-6EFE6D4D38E0}"/>
              </a:ext>
            </a:extLst>
          </p:cNvPr>
          <p:cNvSpPr/>
          <p:nvPr/>
        </p:nvSpPr>
        <p:spPr>
          <a:xfrm>
            <a:off x="2263984" y="5519380"/>
            <a:ext cx="1953745" cy="448258"/>
          </a:xfrm>
          <a:prstGeom prst="rect">
            <a:avLst/>
          </a:prstGeom>
          <a:noFill/>
        </p:spPr>
        <p:txBody>
          <a:bodyPr wrap="square" lIns="89965" tIns="46782" rIns="89965" bIns="46782" anchor="ctr">
            <a:noAutofit/>
          </a:bodyPr>
          <a:lstStyle/>
          <a:p>
            <a:pPr defTabSz="914034" fontAlgn="ctr">
              <a:defRPr/>
            </a:pPr>
            <a:r>
              <a:rPr lang="en-US" sz="1999" b="1">
                <a:latin typeface="Huawei Sans" panose="020C0503030203020204" pitchFamily="34" charset="0"/>
              </a:rPr>
              <a:t>Internet users</a:t>
            </a:r>
          </a:p>
        </p:txBody>
      </p:sp>
      <p:cxnSp>
        <p:nvCxnSpPr>
          <p:cNvPr id="12" name="直接连接符 11"/>
          <p:cNvCxnSpPr/>
          <p:nvPr/>
        </p:nvCxnSpPr>
        <p:spPr>
          <a:xfrm>
            <a:off x="6986587" y="5539114"/>
            <a:ext cx="3722881"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752282" y="5319403"/>
            <a:ext cx="332012" cy="399954"/>
          </a:xfrm>
          <a:prstGeom prst="rect">
            <a:avLst/>
          </a:prstGeom>
        </p:spPr>
        <p:txBody>
          <a:bodyPr wrap="none">
            <a:noAutofit/>
          </a:bodyPr>
          <a:lstStyle/>
          <a:p>
            <a:pPr algn="ctr" defTabSz="914034" fontAlgn="ctr">
              <a:spcBef>
                <a:spcPct val="0"/>
              </a:spcBef>
              <a:spcAft>
                <a:spcPct val="0"/>
              </a:spcAft>
            </a:pPr>
            <a:r>
              <a:rPr lang="en-US" sz="1999" b="1" dirty="0">
                <a:latin typeface="Huawei Sans" panose="020C0503030203020204" pitchFamily="34" charset="0"/>
                <a:ea typeface="方正兰亭黑简体" panose="02000000000000000000" pitchFamily="2" charset="-122"/>
                <a:cs typeface="+mn-ea"/>
                <a:sym typeface="Huawei Sans" panose="020C0503030203020204" pitchFamily="34" charset="0"/>
              </a:rPr>
              <a:t>0</a:t>
            </a:r>
          </a:p>
        </p:txBody>
      </p:sp>
      <p:grpSp>
        <p:nvGrpSpPr>
          <p:cNvPr id="14" name="组合 13"/>
          <p:cNvGrpSpPr/>
          <p:nvPr/>
        </p:nvGrpSpPr>
        <p:grpSpPr>
          <a:xfrm flipV="1">
            <a:off x="7009866" y="3304524"/>
            <a:ext cx="3461225" cy="2129510"/>
            <a:chOff x="7111202" y="3205353"/>
            <a:chExt cx="3462577" cy="1970053"/>
          </a:xfrm>
          <a:solidFill>
            <a:srgbClr val="00B0F0"/>
          </a:solidFill>
        </p:grpSpPr>
        <p:sp>
          <p:nvSpPr>
            <p:cNvPr id="15" name="ExtraShape3">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52A1966-C37C-4EE9-AEBC-9CAF49A3F57B}"/>
                </a:ext>
              </a:extLst>
            </p:cNvPr>
            <p:cNvSpPr/>
            <p:nvPr/>
          </p:nvSpPr>
          <p:spPr bwMode="auto">
            <a:xfrm>
              <a:off x="8400156" y="3205353"/>
              <a:ext cx="2173623" cy="1092043"/>
            </a:xfrm>
            <a:custGeom>
              <a:avLst/>
              <a:gdLst>
                <a:gd name="T0" fmla="*/ 2285 w 2285"/>
                <a:gd name="T1" fmla="*/ 206 h 1148"/>
                <a:gd name="T2" fmla="*/ 1974 w 2285"/>
                <a:gd name="T3" fmla="*/ 0 h 1148"/>
                <a:gd name="T4" fmla="*/ 2003 w 2285"/>
                <a:gd name="T5" fmla="*/ 104 h 1148"/>
                <a:gd name="T6" fmla="*/ 0 w 2285"/>
                <a:gd name="T7" fmla="*/ 840 h 1148"/>
                <a:gd name="T8" fmla="*/ 0 w 2285"/>
                <a:gd name="T9" fmla="*/ 1148 h 1148"/>
                <a:gd name="T10" fmla="*/ 2098 w 2285"/>
                <a:gd name="T11" fmla="*/ 440 h 1148"/>
                <a:gd name="T12" fmla="*/ 2127 w 2285"/>
                <a:gd name="T13" fmla="*/ 542 h 1148"/>
                <a:gd name="T14" fmla="*/ 2285 w 2285"/>
                <a:gd name="T15" fmla="*/ 206 h 1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85" h="1148">
                  <a:moveTo>
                    <a:pt x="2285" y="206"/>
                  </a:moveTo>
                  <a:lnTo>
                    <a:pt x="1974" y="0"/>
                  </a:lnTo>
                  <a:lnTo>
                    <a:pt x="2003" y="104"/>
                  </a:lnTo>
                  <a:lnTo>
                    <a:pt x="0" y="840"/>
                  </a:lnTo>
                  <a:lnTo>
                    <a:pt x="0" y="1148"/>
                  </a:lnTo>
                  <a:lnTo>
                    <a:pt x="2098" y="440"/>
                  </a:lnTo>
                  <a:lnTo>
                    <a:pt x="2127" y="542"/>
                  </a:lnTo>
                  <a:lnTo>
                    <a:pt x="2285"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noAutofit/>
            </a:bodyPr>
            <a:lstStyle/>
            <a:p>
              <a:pPr algn="ctr" fontAlgn="ctr"/>
              <a:endParaRPr sz="1799">
                <a:latin typeface="Huawei Sans" panose="020C0503030203020204" pitchFamily="34" charset="0"/>
              </a:endParaRPr>
            </a:p>
          </p:txBody>
        </p:sp>
        <p:sp>
          <p:nvSpPr>
            <p:cNvPr id="16" name="ExtraShape1">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F1FDB48-1A61-426E-8278-B590BC737578}"/>
                </a:ext>
              </a:extLst>
            </p:cNvPr>
            <p:cNvSpPr/>
            <p:nvPr/>
          </p:nvSpPr>
          <p:spPr bwMode="auto">
            <a:xfrm>
              <a:off x="7111202" y="4004408"/>
              <a:ext cx="2358167" cy="1170998"/>
            </a:xfrm>
            <a:custGeom>
              <a:avLst/>
              <a:gdLst>
                <a:gd name="T0" fmla="*/ 2479 w 2479"/>
                <a:gd name="T1" fmla="*/ 308 h 1231"/>
                <a:gd name="T2" fmla="*/ 0 w 2479"/>
                <a:gd name="T3" fmla="*/ 1231 h 1231"/>
                <a:gd name="T4" fmla="*/ 0 w 2479"/>
                <a:gd name="T5" fmla="*/ 1077 h 1231"/>
                <a:gd name="T6" fmla="*/ 2479 w 2479"/>
                <a:gd name="T7" fmla="*/ 0 h 1231"/>
                <a:gd name="T8" fmla="*/ 2479 w 2479"/>
                <a:gd name="T9" fmla="*/ 308 h 1231"/>
              </a:gdLst>
              <a:ahLst/>
              <a:cxnLst>
                <a:cxn ang="0">
                  <a:pos x="T0" y="T1"/>
                </a:cxn>
                <a:cxn ang="0">
                  <a:pos x="T2" y="T3"/>
                </a:cxn>
                <a:cxn ang="0">
                  <a:pos x="T4" y="T5"/>
                </a:cxn>
                <a:cxn ang="0">
                  <a:pos x="T6" y="T7"/>
                </a:cxn>
                <a:cxn ang="0">
                  <a:pos x="T8" y="T9"/>
                </a:cxn>
              </a:cxnLst>
              <a:rect l="0" t="0" r="r" b="b"/>
              <a:pathLst>
                <a:path w="2479" h="1231">
                  <a:moveTo>
                    <a:pt x="2479" y="308"/>
                  </a:moveTo>
                  <a:lnTo>
                    <a:pt x="0" y="1231"/>
                  </a:lnTo>
                  <a:lnTo>
                    <a:pt x="0" y="1077"/>
                  </a:lnTo>
                  <a:lnTo>
                    <a:pt x="2479" y="0"/>
                  </a:lnTo>
                  <a:lnTo>
                    <a:pt x="2479" y="308"/>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noAutofit/>
            </a:bodyPr>
            <a:lstStyle/>
            <a:p>
              <a:pPr algn="ctr" fontAlgn="ctr"/>
              <a:endParaRPr sz="1799">
                <a:latin typeface="Huawei Sans" panose="020C0503030203020204" pitchFamily="34" charset="0"/>
              </a:endParaRPr>
            </a:p>
          </p:txBody>
        </p:sp>
        <p:sp>
          <p:nvSpPr>
            <p:cNvPr id="17" name="ExtraShape3">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648833B-F7AA-4A6C-A967-B5CE5CBFA43A}"/>
                </a:ext>
              </a:extLst>
            </p:cNvPr>
            <p:cNvSpPr/>
            <p:nvPr/>
          </p:nvSpPr>
          <p:spPr bwMode="auto">
            <a:xfrm>
              <a:off x="8400156" y="4004408"/>
              <a:ext cx="1069213" cy="2929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p>
              <a:pPr algn="ctr" fontAlgn="ctr"/>
              <a:endParaRPr sz="1799">
                <a:latin typeface="Huawei Sans" panose="020C0503030203020204" pitchFamily="34" charset="0"/>
              </a:endParaRPr>
            </a:p>
          </p:txBody>
        </p:sp>
      </p:grpSp>
      <p:sp>
        <p:nvSpPr>
          <p:cNvPr id="18" name="CustomText">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F0101A2-E147-4673-AAE4-6EFE6D4D38E0}"/>
              </a:ext>
            </a:extLst>
          </p:cNvPr>
          <p:cNvSpPr/>
          <p:nvPr/>
        </p:nvSpPr>
        <p:spPr>
          <a:xfrm>
            <a:off x="7149636" y="5519380"/>
            <a:ext cx="3146527" cy="448258"/>
          </a:xfrm>
          <a:prstGeom prst="rect">
            <a:avLst/>
          </a:prstGeom>
          <a:noFill/>
        </p:spPr>
        <p:txBody>
          <a:bodyPr wrap="square" lIns="89965" tIns="46782" rIns="89965" bIns="46782" anchor="ctr">
            <a:noAutofit/>
          </a:bodyPr>
          <a:lstStyle/>
          <a:p>
            <a:pPr defTabSz="914034" fontAlgn="ctr">
              <a:defRPr/>
            </a:pPr>
            <a:r>
              <a:rPr lang="en-US" sz="1999" b="1" dirty="0">
                <a:latin typeface="Huawei Sans" panose="020C0503030203020204" pitchFamily="34" charset="0"/>
              </a:rPr>
              <a:t>Public IPv4 addresses</a:t>
            </a:r>
          </a:p>
        </p:txBody>
      </p:sp>
    </p:spTree>
    <p:extLst>
      <p:ext uri="{BB962C8B-B14F-4D97-AF65-F5344CB8AC3E}">
        <p14:creationId xmlns:p14="http://schemas.microsoft.com/office/powerpoint/2010/main" val="2121167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z="1600" dirty="0"/>
              <a:t>Public IP addresses: managed and allocated by a dedicated organization and can be used for direct communication on the Internet</a:t>
            </a:r>
          </a:p>
          <a:p>
            <a:r>
              <a:rPr lang="en-US" altLang="zh-CN" sz="1600" dirty="0"/>
              <a:t>Private IP addresses: can be used by organizations or individuals randomly on internal networks, but cannot be used for direct communication on the Internet</a:t>
            </a:r>
          </a:p>
          <a:p>
            <a:r>
              <a:rPr lang="en-US" altLang="zh-CN" sz="1600" dirty="0"/>
              <a:t>The following Class A, B, and C addresses are reserved as private IP addresses:</a:t>
            </a:r>
          </a:p>
          <a:p>
            <a:pPr lvl="1"/>
            <a:r>
              <a:rPr lang="en-US" altLang="zh-CN" sz="1400" dirty="0"/>
              <a:t>Class A: 10.0.0.0–10.255.255.255</a:t>
            </a:r>
          </a:p>
          <a:p>
            <a:pPr lvl="1"/>
            <a:r>
              <a:rPr lang="en-US" altLang="zh-CN" sz="1400" dirty="0"/>
              <a:t>Class B: 172.16.0.0–172.31.255.255</a:t>
            </a:r>
          </a:p>
          <a:p>
            <a:pPr lvl="1"/>
            <a:r>
              <a:rPr lang="en-US" altLang="zh-CN" sz="1400" dirty="0"/>
              <a:t>Class C: 192.168.0.0–192.168.255.255</a:t>
            </a:r>
          </a:p>
          <a:p>
            <a:endParaRPr lang="zh-CN" altLang="en-US" sz="1600" dirty="0"/>
          </a:p>
          <a:p>
            <a:endParaRPr lang="zh-CN" altLang="en-US" dirty="0"/>
          </a:p>
        </p:txBody>
      </p:sp>
      <p:sp>
        <p:nvSpPr>
          <p:cNvPr id="3" name="标题 2"/>
          <p:cNvSpPr>
            <a:spLocks noGrp="1"/>
          </p:cNvSpPr>
          <p:nvPr>
            <p:ph type="title"/>
          </p:nvPr>
        </p:nvSpPr>
        <p:spPr/>
        <p:txBody>
          <a:bodyPr/>
          <a:lstStyle/>
          <a:p>
            <a:r>
              <a:rPr lang="en-US" altLang="zh-CN" dirty="0"/>
              <a:t>Private IP Addresses	</a:t>
            </a:r>
            <a:endParaRPr lang="zh-CN" altLang="en-US" dirty="0"/>
          </a:p>
        </p:txBody>
      </p:sp>
      <p:grpSp>
        <p:nvGrpSpPr>
          <p:cNvPr id="4" name="组合 3"/>
          <p:cNvGrpSpPr/>
          <p:nvPr/>
        </p:nvGrpSpPr>
        <p:grpSpPr>
          <a:xfrm>
            <a:off x="6678895" y="5253122"/>
            <a:ext cx="2394139" cy="864450"/>
            <a:chOff x="6702418" y="2768077"/>
            <a:chExt cx="1088166" cy="392903"/>
          </a:xfrm>
        </p:grpSpPr>
        <p:sp>
          <p:nvSpPr>
            <p:cNvPr id="5" name="Freeform 159"/>
            <p:cNvSpPr/>
            <p:nvPr/>
          </p:nvSpPr>
          <p:spPr>
            <a:xfrm flipH="1">
              <a:off x="6870682" y="2768077"/>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5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TextBox 77"/>
            <p:cNvSpPr txBox="1"/>
            <p:nvPr/>
          </p:nvSpPr>
          <p:spPr bwMode="auto">
            <a:xfrm>
              <a:off x="6702418" y="2922973"/>
              <a:ext cx="1088166" cy="213664"/>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999"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Internet</a:t>
              </a:r>
            </a:p>
          </p:txBody>
        </p:sp>
      </p:grpSp>
      <p:grpSp>
        <p:nvGrpSpPr>
          <p:cNvPr id="7" name="组合 6"/>
          <p:cNvGrpSpPr/>
          <p:nvPr/>
        </p:nvGrpSpPr>
        <p:grpSpPr>
          <a:xfrm>
            <a:off x="4749376" y="3953515"/>
            <a:ext cx="1798753" cy="864449"/>
            <a:chOff x="6845714" y="2768077"/>
            <a:chExt cx="817556" cy="392903"/>
          </a:xfrm>
        </p:grpSpPr>
        <p:sp>
          <p:nvSpPr>
            <p:cNvPr id="8" name="Freeform 159"/>
            <p:cNvSpPr/>
            <p:nvPr/>
          </p:nvSpPr>
          <p:spPr>
            <a:xfrm flipH="1">
              <a:off x="6870682" y="2768077"/>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5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TextBox 77"/>
            <p:cNvSpPr txBox="1"/>
            <p:nvPr/>
          </p:nvSpPr>
          <p:spPr bwMode="auto">
            <a:xfrm>
              <a:off x="6845714" y="2906849"/>
              <a:ext cx="817556" cy="227154"/>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Enterprise office campus</a:t>
              </a:r>
            </a:p>
            <a:p>
              <a:pPr algn="ctr" defTabSz="1001248" eaLnBrk="0" fontAlgn="ctr" hangingPunct="0"/>
              <a:endParaRPr lang="en-US" sz="1399"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10" name="组合 9"/>
          <p:cNvGrpSpPr/>
          <p:nvPr/>
        </p:nvGrpSpPr>
        <p:grpSpPr>
          <a:xfrm>
            <a:off x="9399600" y="3925401"/>
            <a:ext cx="1837929" cy="986408"/>
            <a:chOff x="6870682" y="2768077"/>
            <a:chExt cx="759420" cy="448335"/>
          </a:xfrm>
        </p:grpSpPr>
        <p:sp>
          <p:nvSpPr>
            <p:cNvPr id="11" name="Freeform 159"/>
            <p:cNvSpPr/>
            <p:nvPr/>
          </p:nvSpPr>
          <p:spPr>
            <a:xfrm flipH="1">
              <a:off x="6870682" y="2768077"/>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5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TextBox 77"/>
            <p:cNvSpPr txBox="1"/>
            <p:nvPr/>
          </p:nvSpPr>
          <p:spPr bwMode="auto">
            <a:xfrm>
              <a:off x="6886870" y="2834947"/>
              <a:ext cx="743232" cy="381465"/>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School campus network</a:t>
              </a:r>
            </a:p>
            <a:p>
              <a:pPr algn="ctr" defTabSz="1001248" eaLnBrk="0" fontAlgn="ctr" hangingPunct="0"/>
              <a:r>
                <a:rPr lang="en-US" sz="1399"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10.0.0.0/8</a:t>
              </a:r>
            </a:p>
          </p:txBody>
        </p:sp>
      </p:grpSp>
      <p:grpSp>
        <p:nvGrpSpPr>
          <p:cNvPr id="13" name="组合 12"/>
          <p:cNvGrpSpPr/>
          <p:nvPr/>
        </p:nvGrpSpPr>
        <p:grpSpPr>
          <a:xfrm>
            <a:off x="9722099" y="5236672"/>
            <a:ext cx="1670846" cy="880900"/>
            <a:chOff x="6870682" y="2768077"/>
            <a:chExt cx="759421" cy="400380"/>
          </a:xfrm>
        </p:grpSpPr>
        <p:sp>
          <p:nvSpPr>
            <p:cNvPr id="14" name="Freeform 159"/>
            <p:cNvSpPr/>
            <p:nvPr/>
          </p:nvSpPr>
          <p:spPr>
            <a:xfrm flipH="1">
              <a:off x="6870682" y="2768077"/>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5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TextBox 77"/>
            <p:cNvSpPr txBox="1"/>
            <p:nvPr/>
          </p:nvSpPr>
          <p:spPr bwMode="auto">
            <a:xfrm>
              <a:off x="6886870" y="2898859"/>
              <a:ext cx="743233" cy="26959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Home network</a:t>
              </a:r>
            </a:p>
            <a:p>
              <a:pPr algn="ctr" defTabSz="1001248" eaLnBrk="0" fontAlgn="ctr" hangingPunct="0"/>
              <a:r>
                <a:rPr lang="en-US" sz="1399"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192.168.1.0/16</a:t>
              </a:r>
            </a:p>
          </p:txBody>
        </p:sp>
      </p:grpSp>
      <p:grpSp>
        <p:nvGrpSpPr>
          <p:cNvPr id="16" name="组合 15"/>
          <p:cNvGrpSpPr/>
          <p:nvPr/>
        </p:nvGrpSpPr>
        <p:grpSpPr>
          <a:xfrm>
            <a:off x="4005888" y="5261348"/>
            <a:ext cx="2394139" cy="880900"/>
            <a:chOff x="6702418" y="2768077"/>
            <a:chExt cx="1088166" cy="400380"/>
          </a:xfrm>
        </p:grpSpPr>
        <p:sp>
          <p:nvSpPr>
            <p:cNvPr id="17" name="Freeform 159"/>
            <p:cNvSpPr/>
            <p:nvPr/>
          </p:nvSpPr>
          <p:spPr>
            <a:xfrm flipH="1">
              <a:off x="6870682" y="2768077"/>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5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TextBox 77"/>
            <p:cNvSpPr txBox="1"/>
            <p:nvPr/>
          </p:nvSpPr>
          <p:spPr bwMode="auto">
            <a:xfrm>
              <a:off x="6702418" y="2898859"/>
              <a:ext cx="1088166" cy="26959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Coffee shop</a:t>
              </a:r>
            </a:p>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192.168.1.0/16</a:t>
              </a:r>
            </a:p>
          </p:txBody>
        </p:sp>
      </p:grpSp>
      <p:grpSp>
        <p:nvGrpSpPr>
          <p:cNvPr id="19" name="组合 18"/>
          <p:cNvGrpSpPr/>
          <p:nvPr/>
        </p:nvGrpSpPr>
        <p:grpSpPr>
          <a:xfrm>
            <a:off x="7093317" y="3953509"/>
            <a:ext cx="1653723" cy="986408"/>
            <a:chOff x="6870682" y="2768077"/>
            <a:chExt cx="751638" cy="448335"/>
          </a:xfrm>
        </p:grpSpPr>
        <p:sp>
          <p:nvSpPr>
            <p:cNvPr id="20" name="Freeform 159"/>
            <p:cNvSpPr/>
            <p:nvPr/>
          </p:nvSpPr>
          <p:spPr>
            <a:xfrm flipH="1">
              <a:off x="6870682" y="2768077"/>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5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TextBox 77"/>
            <p:cNvSpPr txBox="1"/>
            <p:nvPr/>
          </p:nvSpPr>
          <p:spPr bwMode="auto">
            <a:xfrm>
              <a:off x="6874886" y="2834947"/>
              <a:ext cx="743233" cy="381465"/>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Small-scale factory park</a:t>
              </a:r>
            </a:p>
            <a:p>
              <a:pPr algn="ctr" defTabSz="1001248" eaLnBrk="0" fontAlgn="ctr" hangingPunct="0"/>
              <a:r>
                <a:rPr lang="en-US" sz="1399"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192.168.1.0/16</a:t>
              </a:r>
            </a:p>
          </p:txBody>
        </p:sp>
      </p:grpSp>
      <p:cxnSp>
        <p:nvCxnSpPr>
          <p:cNvPr id="22" name="直接箭头连接符 21"/>
          <p:cNvCxnSpPr/>
          <p:nvPr/>
        </p:nvCxnSpPr>
        <p:spPr>
          <a:xfrm>
            <a:off x="6536657" y="4979223"/>
            <a:ext cx="719480" cy="528488"/>
          </a:xfrm>
          <a:prstGeom prst="straightConnector1">
            <a:avLst/>
          </a:prstGeom>
          <a:noFill/>
          <a:ln w="38100" cap="flat" cmpd="sng" algn="ctr">
            <a:solidFill>
              <a:srgbClr val="EC7061"/>
            </a:solidFill>
            <a:prstDash val="solid"/>
            <a:miter lim="800000"/>
            <a:headEnd type="triangle" w="med" len="med"/>
            <a:tailEnd type="triangle" w="med" len="med"/>
          </a:ln>
          <a:effectLst/>
        </p:spPr>
      </p:cxnSp>
      <p:cxnSp>
        <p:nvCxnSpPr>
          <p:cNvPr id="23" name="直接箭头连接符 22"/>
          <p:cNvCxnSpPr>
            <a:stCxn id="21" idx="2"/>
            <a:endCxn id="5" idx="1"/>
          </p:cNvCxnSpPr>
          <p:nvPr/>
        </p:nvCxnSpPr>
        <p:spPr>
          <a:xfrm>
            <a:off x="7920181" y="4939916"/>
            <a:ext cx="66822" cy="434172"/>
          </a:xfrm>
          <a:prstGeom prst="straightConnector1">
            <a:avLst/>
          </a:prstGeom>
          <a:noFill/>
          <a:ln w="38100" cap="flat" cmpd="sng" algn="ctr">
            <a:solidFill>
              <a:srgbClr val="EC7061"/>
            </a:solidFill>
            <a:prstDash val="solid"/>
            <a:miter lim="800000"/>
            <a:headEnd type="triangle" w="med" len="med"/>
            <a:tailEnd type="triangle" w="med" len="med"/>
          </a:ln>
          <a:effectLst/>
        </p:spPr>
      </p:cxnSp>
      <p:cxnSp>
        <p:nvCxnSpPr>
          <p:cNvPr id="24" name="直接箭头连接符 23"/>
          <p:cNvCxnSpPr/>
          <p:nvPr/>
        </p:nvCxnSpPr>
        <p:spPr>
          <a:xfrm flipH="1">
            <a:off x="8702825" y="4991565"/>
            <a:ext cx="664047" cy="440309"/>
          </a:xfrm>
          <a:prstGeom prst="straightConnector1">
            <a:avLst/>
          </a:prstGeom>
          <a:noFill/>
          <a:ln w="38100" cap="flat" cmpd="sng" algn="ctr">
            <a:solidFill>
              <a:srgbClr val="EC7061"/>
            </a:solidFill>
            <a:prstDash val="solid"/>
            <a:miter lim="800000"/>
            <a:headEnd type="triangle" w="med" len="med"/>
            <a:tailEnd type="triangle" w="med" len="med"/>
          </a:ln>
          <a:effectLst/>
        </p:spPr>
      </p:cxnSp>
      <p:cxnSp>
        <p:nvCxnSpPr>
          <p:cNvPr id="25" name="直接箭头连接符 24"/>
          <p:cNvCxnSpPr/>
          <p:nvPr/>
        </p:nvCxnSpPr>
        <p:spPr>
          <a:xfrm flipH="1">
            <a:off x="8747045" y="5820992"/>
            <a:ext cx="935635" cy="0"/>
          </a:xfrm>
          <a:prstGeom prst="straightConnector1">
            <a:avLst/>
          </a:prstGeom>
          <a:noFill/>
          <a:ln w="38100" cap="flat" cmpd="sng" algn="ctr">
            <a:solidFill>
              <a:srgbClr val="EC7061"/>
            </a:solidFill>
            <a:prstDash val="solid"/>
            <a:miter lim="800000"/>
            <a:headEnd type="triangle" w="med" len="med"/>
            <a:tailEnd type="triangle" w="med" len="med"/>
          </a:ln>
          <a:effectLst/>
        </p:spPr>
      </p:cxnSp>
      <p:cxnSp>
        <p:nvCxnSpPr>
          <p:cNvPr id="26" name="直接箭头连接符 25"/>
          <p:cNvCxnSpPr/>
          <p:nvPr/>
        </p:nvCxnSpPr>
        <p:spPr>
          <a:xfrm flipH="1">
            <a:off x="6083761" y="5820992"/>
            <a:ext cx="935635" cy="0"/>
          </a:xfrm>
          <a:prstGeom prst="straightConnector1">
            <a:avLst/>
          </a:prstGeom>
          <a:noFill/>
          <a:ln w="38100" cap="flat" cmpd="sng" algn="ctr">
            <a:solidFill>
              <a:srgbClr val="EC7061"/>
            </a:solidFill>
            <a:prstDash val="solid"/>
            <a:miter lim="800000"/>
            <a:headEnd type="triangle" w="med" len="med"/>
            <a:tailEnd type="triangle" w="med" len="med"/>
          </a:ln>
          <a:effectLst/>
        </p:spPr>
      </p:cxnSp>
    </p:spTree>
    <p:extLst>
      <p:ext uri="{BB962C8B-B14F-4D97-AF65-F5344CB8AC3E}">
        <p14:creationId xmlns:p14="http://schemas.microsoft.com/office/powerpoint/2010/main" val="2824177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z="1600" dirty="0">
                <a:sym typeface="Huawei Sans" panose="020C0503030203020204" pitchFamily="34" charset="0"/>
              </a:rPr>
              <a:t>NAT: translates IP addresses in IP data packets. It is widely used on live networks and is usually deployed on network egress devices, such as routers or firewalls.</a:t>
            </a:r>
          </a:p>
          <a:p>
            <a:r>
              <a:rPr lang="en-US" altLang="zh-CN" sz="1600" dirty="0">
                <a:sym typeface="Huawei Sans" panose="020C0503030203020204" pitchFamily="34" charset="0"/>
              </a:rPr>
              <a:t>Typical NAT application scenario: Private addresses are used on private networks (enterprises or homes), and NAT is deployed on egress devices. For traffic from an internal network to an external network, NAT translates the source addresses of the data packets into specific public addresses. For traffic from an external network to an internal network, NAT translates the destination address of the data packets.</a:t>
            </a:r>
          </a:p>
          <a:p>
            <a:r>
              <a:rPr lang="en-US" altLang="zh-CN" sz="1600" dirty="0" err="1">
                <a:sym typeface="Huawei Sans" panose="020C0503030203020204" pitchFamily="34" charset="0"/>
              </a:rPr>
              <a:t>NAT+private</a:t>
            </a:r>
            <a:r>
              <a:rPr lang="en-US" altLang="zh-CN" sz="1600" dirty="0">
                <a:sym typeface="Huawei Sans" panose="020C0503030203020204" pitchFamily="34" charset="0"/>
              </a:rPr>
              <a:t> addresses effectively conserve public IPv4 addresses.</a:t>
            </a:r>
          </a:p>
          <a:p>
            <a:endParaRPr lang="zh-CN" altLang="en-US" sz="1600" dirty="0"/>
          </a:p>
        </p:txBody>
      </p:sp>
      <p:sp>
        <p:nvSpPr>
          <p:cNvPr id="3" name="标题 2"/>
          <p:cNvSpPr>
            <a:spLocks noGrp="1"/>
          </p:cNvSpPr>
          <p:nvPr>
            <p:ph type="title"/>
          </p:nvPr>
        </p:nvSpPr>
        <p:spPr/>
        <p:txBody>
          <a:bodyPr/>
          <a:lstStyle/>
          <a:p>
            <a:r>
              <a:rPr lang="en-US" altLang="zh-CN" dirty="0">
                <a:sym typeface="Huawei Sans" panose="020C0503030203020204" pitchFamily="34" charset="0"/>
              </a:rPr>
              <a:t>NAT Implementation </a:t>
            </a:r>
            <a:endParaRPr lang="zh-CN" altLang="en-US" dirty="0"/>
          </a:p>
        </p:txBody>
      </p:sp>
      <p:sp>
        <p:nvSpPr>
          <p:cNvPr id="4" name="圆角矩形 3"/>
          <p:cNvSpPr/>
          <p:nvPr/>
        </p:nvSpPr>
        <p:spPr>
          <a:xfrm>
            <a:off x="1285373" y="3883090"/>
            <a:ext cx="4497347" cy="2509236"/>
          </a:xfrm>
          <a:prstGeom prst="roundRect">
            <a:avLst>
              <a:gd name="adj" fmla="val 7563"/>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599"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 name="直接连接符 4"/>
          <p:cNvCxnSpPr/>
          <p:nvPr/>
        </p:nvCxnSpPr>
        <p:spPr bwMode="auto">
          <a:xfrm>
            <a:off x="2500282" y="5216356"/>
            <a:ext cx="746013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6"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394110" y="4928689"/>
            <a:ext cx="703191" cy="575337"/>
          </a:xfrm>
          <a:prstGeom prst="rect">
            <a:avLst/>
          </a:prstGeom>
          <a:noFill/>
        </p:spPr>
      </p:pic>
      <p:pic>
        <p:nvPicPr>
          <p:cNvPr id="7" name="图片 6" descr="PC.png"/>
          <p:cNvPicPr>
            <a:picLocks noChangeAspect="1"/>
          </p:cNvPicPr>
          <p:nvPr/>
        </p:nvPicPr>
        <p:blipFill>
          <a:blip r:embed="rId4" cstate="print"/>
          <a:stretch>
            <a:fillRect/>
          </a:stretch>
        </p:blipFill>
        <p:spPr>
          <a:xfrm>
            <a:off x="1799867" y="4947397"/>
            <a:ext cx="700414" cy="537918"/>
          </a:xfrm>
          <a:prstGeom prst="rect">
            <a:avLst/>
          </a:prstGeom>
        </p:spPr>
      </p:pic>
      <p:pic>
        <p:nvPicPr>
          <p:cNvPr id="8" name="图片 7" descr="Web服务器-蓝.png"/>
          <p:cNvPicPr>
            <a:picLocks noChangeAspect="1"/>
          </p:cNvPicPr>
          <p:nvPr/>
        </p:nvPicPr>
        <p:blipFill>
          <a:blip r:embed="rId5" cstate="print"/>
          <a:stretch>
            <a:fillRect/>
          </a:stretch>
        </p:blipFill>
        <p:spPr>
          <a:xfrm>
            <a:off x="9609596" y="4929325"/>
            <a:ext cx="701632" cy="574062"/>
          </a:xfrm>
          <a:prstGeom prst="rect">
            <a:avLst/>
          </a:prstGeom>
        </p:spPr>
      </p:pic>
      <p:sp>
        <p:nvSpPr>
          <p:cNvPr id="9" name="TextBox 77"/>
          <p:cNvSpPr txBox="1"/>
          <p:nvPr/>
        </p:nvSpPr>
        <p:spPr bwMode="auto">
          <a:xfrm>
            <a:off x="1146936" y="5459297"/>
            <a:ext cx="1803578" cy="531627"/>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PC</a:t>
            </a:r>
          </a:p>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192.168.1.10/24</a:t>
            </a:r>
          </a:p>
        </p:txBody>
      </p:sp>
      <p:sp>
        <p:nvSpPr>
          <p:cNvPr id="10" name="TextBox 77"/>
          <p:cNvSpPr txBox="1"/>
          <p:nvPr/>
        </p:nvSpPr>
        <p:spPr bwMode="auto">
          <a:xfrm>
            <a:off x="9253475" y="5459297"/>
            <a:ext cx="1413874" cy="531627"/>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Web server</a:t>
            </a:r>
          </a:p>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200.1.2.3</a:t>
            </a:r>
          </a:p>
        </p:txBody>
      </p:sp>
      <p:sp>
        <p:nvSpPr>
          <p:cNvPr id="11" name="矩形 10"/>
          <p:cNvSpPr/>
          <p:nvPr/>
        </p:nvSpPr>
        <p:spPr>
          <a:xfrm>
            <a:off x="2431360" y="3883090"/>
            <a:ext cx="1577060" cy="307657"/>
          </a:xfrm>
          <a:prstGeom prst="rect">
            <a:avLst/>
          </a:prstGeom>
        </p:spPr>
        <p:txBody>
          <a:bodyPr wrap="none">
            <a:noAutofit/>
          </a:bodyPr>
          <a:lstStyle/>
          <a:p>
            <a:pPr algn="ctr" defTabSz="914034" fontAlgn="ctr">
              <a:spcBef>
                <a:spcPct val="0"/>
              </a:spcBef>
              <a:spcAft>
                <a:spcPct val="0"/>
              </a:spcAft>
            </a:pPr>
            <a:r>
              <a:rPr lang="en-US" sz="1399" b="1" dirty="0">
                <a:latin typeface="Huawei Sans" panose="020C0503030203020204" pitchFamily="34" charset="0"/>
                <a:ea typeface="方正兰亭黑简体" panose="02000000000000000000" pitchFamily="2" charset="-122"/>
                <a:cs typeface="+mn-ea"/>
                <a:sym typeface="Huawei Sans" panose="020C0503030203020204" pitchFamily="34" charset="0"/>
              </a:rPr>
              <a:t>Private network</a:t>
            </a:r>
          </a:p>
        </p:txBody>
      </p:sp>
      <p:sp>
        <p:nvSpPr>
          <p:cNvPr id="12" name="TextBox 77"/>
          <p:cNvSpPr txBox="1"/>
          <p:nvPr/>
        </p:nvSpPr>
        <p:spPr bwMode="auto">
          <a:xfrm>
            <a:off x="5833200" y="5194852"/>
            <a:ext cx="1413874"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122.1.2.1</a:t>
            </a:r>
          </a:p>
        </p:txBody>
      </p:sp>
      <p:sp>
        <p:nvSpPr>
          <p:cNvPr id="13" name="矩形 12"/>
          <p:cNvSpPr/>
          <p:nvPr/>
        </p:nvSpPr>
        <p:spPr>
          <a:xfrm>
            <a:off x="5485774" y="5511120"/>
            <a:ext cx="557948" cy="307657"/>
          </a:xfrm>
          <a:prstGeom prst="rect">
            <a:avLst/>
          </a:prstGeom>
        </p:spPr>
        <p:txBody>
          <a:bodyPr wrap="none">
            <a:noAutofit/>
          </a:bodyPr>
          <a:lstStyle/>
          <a:p>
            <a:pPr algn="ctr" defTabSz="914034" fontAlgn="ctr">
              <a:spcBef>
                <a:spcPct val="0"/>
              </a:spcBef>
              <a:spcAft>
                <a:spcPct val="0"/>
              </a:spcAft>
            </a:pPr>
            <a:r>
              <a:rPr lang="en-US" sz="1399" b="1">
                <a:latin typeface="Huawei Sans" panose="020C0503030203020204" pitchFamily="34" charset="0"/>
                <a:ea typeface="方正兰亭黑简体" panose="02000000000000000000" pitchFamily="2" charset="-122"/>
                <a:cs typeface="+mn-ea"/>
                <a:sym typeface="Huawei Sans" panose="020C0503030203020204" pitchFamily="34" charset="0"/>
              </a:rPr>
              <a:t>NAT</a:t>
            </a:r>
          </a:p>
        </p:txBody>
      </p:sp>
      <p:cxnSp>
        <p:nvCxnSpPr>
          <p:cNvPr id="14" name="直接箭头连接符 13"/>
          <p:cNvCxnSpPr/>
          <p:nvPr/>
        </p:nvCxnSpPr>
        <p:spPr bwMode="auto">
          <a:xfrm>
            <a:off x="3135802" y="4847024"/>
            <a:ext cx="2192194" cy="0"/>
          </a:xfrm>
          <a:prstGeom prst="straightConnector1">
            <a:avLst/>
          </a:prstGeom>
          <a:noFill/>
          <a:ln w="25400" cap="flat" cmpd="sng" algn="ctr">
            <a:solidFill>
              <a:srgbClr val="00B0F0"/>
            </a:solidFill>
            <a:prstDash val="sysDash"/>
            <a:headEnd type="none" w="med" len="med"/>
            <a:tailEnd type="arrow" w="med" len="med"/>
          </a:ln>
          <a:effectLst>
            <a:outerShdw blurRad="152400" dist="38100" dir="5400000" algn="t" rotWithShape="0">
              <a:prstClr val="black">
                <a:alpha val="12000"/>
              </a:prstClr>
            </a:outerShdw>
          </a:effectLst>
        </p:spPr>
      </p:cxnSp>
      <p:cxnSp>
        <p:nvCxnSpPr>
          <p:cNvPr id="15" name="直接箭头连接符 14"/>
          <p:cNvCxnSpPr/>
          <p:nvPr/>
        </p:nvCxnSpPr>
        <p:spPr bwMode="auto">
          <a:xfrm>
            <a:off x="6964307" y="4847024"/>
            <a:ext cx="2192194" cy="0"/>
          </a:xfrm>
          <a:prstGeom prst="straightConnector1">
            <a:avLst/>
          </a:prstGeom>
          <a:noFill/>
          <a:ln w="25400" cap="flat" cmpd="sng" algn="ctr">
            <a:solidFill>
              <a:srgbClr val="00B0F0"/>
            </a:solidFill>
            <a:prstDash val="sysDash"/>
            <a:headEnd type="none" w="med" len="med"/>
            <a:tailEnd type="arrow" w="med" len="med"/>
          </a:ln>
          <a:effectLst>
            <a:outerShdw blurRad="152400" dist="38100" dir="5400000" algn="t" rotWithShape="0">
              <a:prstClr val="black">
                <a:alpha val="12000"/>
              </a:prstClr>
            </a:outerShdw>
          </a:effectLst>
        </p:spPr>
      </p:cxnSp>
      <p:sp>
        <p:nvSpPr>
          <p:cNvPr id="16" name="文本框 32"/>
          <p:cNvSpPr txBox="1"/>
          <p:nvPr/>
        </p:nvSpPr>
        <p:spPr>
          <a:xfrm>
            <a:off x="3353293" y="4221586"/>
            <a:ext cx="1907255" cy="519869"/>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200" dirty="0"/>
              <a:t> Source IP: 192.168.1.10</a:t>
            </a:r>
          </a:p>
          <a:p>
            <a:pPr fontAlgn="ctr"/>
            <a:r>
              <a:rPr lang="en-US" sz="1200" dirty="0"/>
              <a:t> Destination IP: 200.1.2.3</a:t>
            </a:r>
          </a:p>
        </p:txBody>
      </p:sp>
      <p:sp>
        <p:nvSpPr>
          <p:cNvPr id="17" name="文本框 34"/>
          <p:cNvSpPr txBox="1"/>
          <p:nvPr/>
        </p:nvSpPr>
        <p:spPr>
          <a:xfrm>
            <a:off x="7181799" y="4221586"/>
            <a:ext cx="1907255" cy="51987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pPr algn="l" fontAlgn="ctr"/>
            <a:r>
              <a:rPr lang="en-US" sz="1200">
                <a:sym typeface="Huawei Sans" panose="020C0503030203020204" pitchFamily="34" charset="0"/>
              </a:rPr>
              <a:t> Source IP: 122.1.2.1</a:t>
            </a:r>
          </a:p>
          <a:p>
            <a:pPr algn="l" fontAlgn="ctr"/>
            <a:r>
              <a:rPr lang="en-US" sz="1200">
                <a:sym typeface="Huawei Sans" panose="020C0503030203020204" pitchFamily="34" charset="0"/>
              </a:rPr>
              <a:t> Destination IP: 200.1.2.3</a:t>
            </a:r>
          </a:p>
        </p:txBody>
      </p:sp>
      <p:cxnSp>
        <p:nvCxnSpPr>
          <p:cNvPr id="18" name="直接箭头连接符 17"/>
          <p:cNvCxnSpPr/>
          <p:nvPr/>
        </p:nvCxnSpPr>
        <p:spPr bwMode="auto">
          <a:xfrm>
            <a:off x="3135802" y="6289122"/>
            <a:ext cx="2192195" cy="0"/>
          </a:xfrm>
          <a:prstGeom prst="straightConnector1">
            <a:avLst/>
          </a:prstGeom>
          <a:noFill/>
          <a:ln w="25400" cap="flat" cmpd="sng" algn="ctr">
            <a:solidFill>
              <a:srgbClr val="EC7061"/>
            </a:solidFill>
            <a:prstDash val="sysDash"/>
            <a:round/>
            <a:headEnd type="arrow" w="med" len="med"/>
            <a:tailEnd type="none" w="med" len="med"/>
          </a:ln>
          <a:effectLst/>
        </p:spPr>
      </p:cxnSp>
      <p:sp>
        <p:nvSpPr>
          <p:cNvPr id="19" name="文本框 41"/>
          <p:cNvSpPr txBox="1"/>
          <p:nvPr/>
        </p:nvSpPr>
        <p:spPr>
          <a:xfrm>
            <a:off x="3353293" y="5645700"/>
            <a:ext cx="2040817" cy="516307"/>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200" dirty="0"/>
              <a:t> Source IP: 200.1.2.3</a:t>
            </a:r>
          </a:p>
          <a:p>
            <a:pPr fontAlgn="ctr"/>
            <a:r>
              <a:rPr lang="en-US" sz="1200" dirty="0"/>
              <a:t> Destination IP: 192.168.1.10</a:t>
            </a:r>
          </a:p>
        </p:txBody>
      </p:sp>
      <p:cxnSp>
        <p:nvCxnSpPr>
          <p:cNvPr id="20" name="直接箭头连接符 19"/>
          <p:cNvCxnSpPr/>
          <p:nvPr/>
        </p:nvCxnSpPr>
        <p:spPr bwMode="auto">
          <a:xfrm>
            <a:off x="6945264" y="6282377"/>
            <a:ext cx="2192194" cy="0"/>
          </a:xfrm>
          <a:prstGeom prst="straightConnector1">
            <a:avLst/>
          </a:prstGeom>
          <a:noFill/>
          <a:ln w="25400" cap="flat" cmpd="sng" algn="ctr">
            <a:solidFill>
              <a:srgbClr val="EC7061"/>
            </a:solidFill>
            <a:prstDash val="sysDash"/>
            <a:round/>
            <a:headEnd type="arrow" w="med" len="med"/>
            <a:tailEnd type="none" w="med" len="med"/>
          </a:ln>
          <a:effectLst/>
        </p:spPr>
      </p:cxnSp>
      <p:sp>
        <p:nvSpPr>
          <p:cNvPr id="21" name="文本框 43"/>
          <p:cNvSpPr txBox="1"/>
          <p:nvPr/>
        </p:nvSpPr>
        <p:spPr>
          <a:xfrm>
            <a:off x="7181799" y="5642137"/>
            <a:ext cx="1907255" cy="51987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200"/>
              <a:t> Source IP: 200.1.2.3</a:t>
            </a:r>
          </a:p>
          <a:p>
            <a:pPr fontAlgn="ctr"/>
            <a:r>
              <a:rPr lang="en-US" sz="1200"/>
              <a:t> Destination IP: 122.1.2.1</a:t>
            </a:r>
          </a:p>
        </p:txBody>
      </p:sp>
      <p:sp>
        <p:nvSpPr>
          <p:cNvPr id="22" name="椭圆 21"/>
          <p:cNvSpPr/>
          <p:nvPr/>
        </p:nvSpPr>
        <p:spPr bwMode="auto">
          <a:xfrm>
            <a:off x="3102952" y="4234663"/>
            <a:ext cx="233878" cy="233878"/>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r>
              <a:rPr lang="en-US" sz="1399"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p>
        </p:txBody>
      </p:sp>
      <p:sp>
        <p:nvSpPr>
          <p:cNvPr id="23" name="椭圆 22"/>
          <p:cNvSpPr/>
          <p:nvPr/>
        </p:nvSpPr>
        <p:spPr bwMode="auto">
          <a:xfrm>
            <a:off x="6930866" y="4234663"/>
            <a:ext cx="233878" cy="233878"/>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r>
              <a:rPr lang="en-US" sz="1399"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p>
        </p:txBody>
      </p:sp>
      <p:sp>
        <p:nvSpPr>
          <p:cNvPr id="24" name="椭圆 23"/>
          <p:cNvSpPr/>
          <p:nvPr/>
        </p:nvSpPr>
        <p:spPr bwMode="auto">
          <a:xfrm>
            <a:off x="3102952" y="5668301"/>
            <a:ext cx="233878" cy="233878"/>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r>
              <a:rPr lang="en-US" sz="1399"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p>
        </p:txBody>
      </p:sp>
      <p:sp>
        <p:nvSpPr>
          <p:cNvPr id="25" name="椭圆 24"/>
          <p:cNvSpPr/>
          <p:nvPr/>
        </p:nvSpPr>
        <p:spPr bwMode="auto">
          <a:xfrm>
            <a:off x="6930866" y="5654133"/>
            <a:ext cx="233878" cy="233878"/>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r>
              <a:rPr lang="en-US" sz="1399"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p>
        </p:txBody>
      </p:sp>
      <p:sp>
        <p:nvSpPr>
          <p:cNvPr id="26" name="TextBox 77"/>
          <p:cNvSpPr txBox="1"/>
          <p:nvPr/>
        </p:nvSpPr>
        <p:spPr bwMode="auto">
          <a:xfrm>
            <a:off x="3812676" y="5206972"/>
            <a:ext cx="1796639" cy="316268"/>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399">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192.168.1.254</a:t>
            </a:r>
          </a:p>
        </p:txBody>
      </p:sp>
      <p:grpSp>
        <p:nvGrpSpPr>
          <p:cNvPr id="27" name="组合 26"/>
          <p:cNvGrpSpPr/>
          <p:nvPr/>
        </p:nvGrpSpPr>
        <p:grpSpPr>
          <a:xfrm>
            <a:off x="7272831" y="4974810"/>
            <a:ext cx="1413874" cy="510506"/>
            <a:chOff x="6707517" y="2768077"/>
            <a:chExt cx="1088166" cy="392903"/>
          </a:xfrm>
        </p:grpSpPr>
        <p:sp>
          <p:nvSpPr>
            <p:cNvPr id="28" name="Freeform 159"/>
            <p:cNvSpPr/>
            <p:nvPr/>
          </p:nvSpPr>
          <p:spPr>
            <a:xfrm flipH="1">
              <a:off x="6870682" y="2768077"/>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TextBox 77"/>
            <p:cNvSpPr txBox="1"/>
            <p:nvPr/>
          </p:nvSpPr>
          <p:spPr bwMode="auto">
            <a:xfrm>
              <a:off x="6707517" y="2875165"/>
              <a:ext cx="1088166" cy="267090"/>
            </a:xfrm>
            <a:prstGeom prst="rect">
              <a:avLst/>
            </a:prstGeom>
            <a:noFill/>
            <a:ln w="9525">
              <a:noFill/>
              <a:miter lim="800000"/>
              <a:headEnd/>
              <a:tailEnd/>
            </a:ln>
          </p:spPr>
          <p:txBody>
            <a:bodyPr wrap="square" lIns="99941" tIns="49966" rIns="99941" bIns="49966" rtlCol="0">
              <a:noAutofit/>
            </a:bodyPr>
            <a:lstStyle/>
            <a:p>
              <a:pPr algn="ctr" defTabSz="1001248" eaLnBrk="0" fontAlgn="ctr" hangingPunct="0"/>
              <a:r>
                <a:rPr lang="en-US" sz="1599"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Internet</a:t>
              </a:r>
            </a:p>
          </p:txBody>
        </p:sp>
      </p:grpSp>
    </p:spTree>
    <p:extLst>
      <p:ext uri="{BB962C8B-B14F-4D97-AF65-F5344CB8AC3E}">
        <p14:creationId xmlns:p14="http://schemas.microsoft.com/office/powerpoint/2010/main" val="1892826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NAT Overview</a:t>
            </a:r>
          </a:p>
          <a:p>
            <a:r>
              <a:rPr lang="en-US" altLang="zh-CN" b="1" dirty="0">
                <a:latin typeface="Huawei Sans" panose="020C0503030203020204" pitchFamily="34" charset="0"/>
                <a:ea typeface="方正兰亭黑简体" panose="02000000000000000000" pitchFamily="2" charset="-122"/>
                <a:sym typeface="Huawei Sans" panose="020C0503030203020204" pitchFamily="34" charset="0"/>
              </a:rPr>
              <a:t>Static NAT</a:t>
            </a: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Dynamic NAT</a:t>
            </a: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NAPT and Easy IP</a:t>
            </a: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NAT Server</a:t>
            </a:r>
          </a:p>
          <a:p>
            <a:endParaRPr lang="zh-CN" altLang="en-US" dirty="0"/>
          </a:p>
        </p:txBody>
      </p:sp>
    </p:spTree>
    <p:extLst>
      <p:ext uri="{BB962C8B-B14F-4D97-AF65-F5344CB8AC3E}">
        <p14:creationId xmlns:p14="http://schemas.microsoft.com/office/powerpoint/2010/main" val="23946569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330</TotalTime>
  <Words>2646</Words>
  <Application>Microsoft Office PowerPoint</Application>
  <PresentationFormat>宽屏</PresentationFormat>
  <Paragraphs>498</Paragraphs>
  <Slides>33</Slides>
  <Notes>33</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Arial</vt:lpstr>
      <vt:lpstr>微软雅黑</vt:lpstr>
      <vt:lpstr>Huawei Sans</vt:lpstr>
      <vt:lpstr>Courier New</vt:lpstr>
      <vt:lpstr>方正兰亭黑简体</vt:lpstr>
      <vt:lpstr>Wingdings</vt:lpstr>
      <vt:lpstr>1_自定义设计方案</vt:lpstr>
      <vt:lpstr>PowerPoint 演示文稿</vt:lpstr>
      <vt:lpstr>Network Address Translation</vt:lpstr>
      <vt:lpstr>PowerPoint 演示文稿</vt:lpstr>
      <vt:lpstr>PowerPoint 演示文稿</vt:lpstr>
      <vt:lpstr>PowerPoint 演示文稿</vt:lpstr>
      <vt:lpstr>Motivation Behind NAT</vt:lpstr>
      <vt:lpstr>Private IP Addresses </vt:lpstr>
      <vt:lpstr>NAT Implementation </vt:lpstr>
      <vt:lpstr>PowerPoint 演示文稿</vt:lpstr>
      <vt:lpstr>Static NAT Implementation</vt:lpstr>
      <vt:lpstr>Static NAT Example</vt:lpstr>
      <vt:lpstr>Configuring Static NAT</vt:lpstr>
      <vt:lpstr>Example for Configuring Static NAT</vt:lpstr>
      <vt:lpstr>PowerPoint 演示文稿</vt:lpstr>
      <vt:lpstr>Dynamic NAT Implementation</vt:lpstr>
      <vt:lpstr>Dynamic NAT Example (1)</vt:lpstr>
      <vt:lpstr>Dynamic NAT Example (2)</vt:lpstr>
      <vt:lpstr>Configuring Dynamic NAT</vt:lpstr>
      <vt:lpstr>Example for Configuring Dynamic NAT</vt:lpstr>
      <vt:lpstr>PowerPoint 演示文稿</vt:lpstr>
      <vt:lpstr>NAPT Implementation</vt:lpstr>
      <vt:lpstr>NAPT Example (1)</vt:lpstr>
      <vt:lpstr>NAPT Example (2)</vt:lpstr>
      <vt:lpstr>Example for Configuring NAPT</vt:lpstr>
      <vt:lpstr>Easy IP</vt:lpstr>
      <vt:lpstr>Example for Configuring Easy IP</vt:lpstr>
      <vt:lpstr>PowerPoint 演示文稿</vt:lpstr>
      <vt:lpstr>NAT Server</vt:lpstr>
      <vt:lpstr>NAT Server Example </vt:lpstr>
      <vt:lpstr>Example for Configuring NAT Server</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luyueyuezjhw</cp:lastModifiedBy>
  <cp:revision>131</cp:revision>
  <dcterms:created xsi:type="dcterms:W3CDTF">2018-11-29T10:16:29Z</dcterms:created>
  <dcterms:modified xsi:type="dcterms:W3CDTF">2020-04-28T07:23:31Z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(3)vXxX936kCnF7s/XWLURtGRvX+v25keI5k4tW14RZ14mIf4Hr1vb5AD9vGvhkWFqTCJiuROQV
JgmGjd3zVLTyWZkiZ4C0Uz1BLZ9HMiHDLO2L/B44PvMObSguZRVr8Tt15qRN/GI2VL5KQ10G
0ah7HQvYyPpo9Wpb7Qg3yO6tCm247vyQYWDU7xlTfcvVVz0wlPADYzuagr82XP5g9fdQKk0C
IJt3v+T0aqAZtyquqs</vt:lpwstr>
  </property>
  <property fmtid="{D5CDD505-2E9C-101B-9397-08002B2CF9AE}" pid="3" name="_2015_ms_pID_7253431">
    <vt:lpwstr>XY+8dq0Y8G0AIkgQflN04hyfQx1LaVu4JJ0gRxHypmKiYCw5kyaNMC
HtE3MABROM9HeFYo6F8Kw3Q1Y92fwXrZzOPAEapvrmFhUV2Q/3NlUM8G3PUEAbDERCnoJdcn
UeCTVaLydni8s0efIIXjfYode+LZhJ/iHVZNHpkpic5wdhvd0ybwXBVVlwq9f2JO2WR4h21p
wgxiJGJODdE8MxPcgO7F9vrpUawW2l877EnK</vt:lpwstr>
  </property>
  <property fmtid="{D5CDD505-2E9C-101B-9397-08002B2CF9AE}" pid="4" name="_2015_ms_pID_7253432">
    <vt:lpwstr>8g==</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1587890484</vt:lpwstr>
  </property>
</Properties>
</file>